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53"/>
  </p:notesMasterIdLst>
  <p:handoutMasterIdLst>
    <p:handoutMasterId r:id="rId54"/>
  </p:handoutMasterIdLst>
  <p:sldIdLst>
    <p:sldId id="1135" r:id="rId5"/>
    <p:sldId id="1054" r:id="rId6"/>
    <p:sldId id="1151" r:id="rId7"/>
    <p:sldId id="1152" r:id="rId8"/>
    <p:sldId id="1206" r:id="rId9"/>
    <p:sldId id="1207" r:id="rId10"/>
    <p:sldId id="1155" r:id="rId11"/>
    <p:sldId id="1156" r:id="rId12"/>
    <p:sldId id="1208" r:id="rId13"/>
    <p:sldId id="1209" r:id="rId14"/>
    <p:sldId id="1210" r:id="rId15"/>
    <p:sldId id="1211" r:id="rId16"/>
    <p:sldId id="1161" r:id="rId17"/>
    <p:sldId id="1162" r:id="rId18"/>
    <p:sldId id="1212" r:id="rId19"/>
    <p:sldId id="1165" r:id="rId20"/>
    <p:sldId id="1213" r:id="rId21"/>
    <p:sldId id="1214" r:id="rId22"/>
    <p:sldId id="1227" r:id="rId23"/>
    <p:sldId id="1215" r:id="rId24"/>
    <p:sldId id="1169" r:id="rId25"/>
    <p:sldId id="1218" r:id="rId26"/>
    <p:sldId id="1219" r:id="rId27"/>
    <p:sldId id="1172" r:id="rId28"/>
    <p:sldId id="1220" r:id="rId29"/>
    <p:sldId id="1221" r:id="rId30"/>
    <p:sldId id="1216" r:id="rId31"/>
    <p:sldId id="1184" r:id="rId32"/>
    <p:sldId id="1185" r:id="rId33"/>
    <p:sldId id="1186" r:id="rId34"/>
    <p:sldId id="1187" r:id="rId35"/>
    <p:sldId id="1188" r:id="rId36"/>
    <p:sldId id="1217" r:id="rId37"/>
    <p:sldId id="1191" r:id="rId38"/>
    <p:sldId id="1192" r:id="rId39"/>
    <p:sldId id="1226" r:id="rId40"/>
    <p:sldId id="1193" r:id="rId41"/>
    <p:sldId id="1194" r:id="rId42"/>
    <p:sldId id="1190" r:id="rId43"/>
    <p:sldId id="1195" r:id="rId44"/>
    <p:sldId id="1197" r:id="rId45"/>
    <p:sldId id="1199" r:id="rId46"/>
    <p:sldId id="1202" r:id="rId47"/>
    <p:sldId id="1200" r:id="rId48"/>
    <p:sldId id="1196" r:id="rId49"/>
    <p:sldId id="1223" r:id="rId50"/>
    <p:sldId id="1225" r:id="rId51"/>
    <p:sldId id="1076" r:id="rId5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guide id="3" orient="horz" pos="2149">
          <p15:clr>
            <a:srgbClr val="A4A3A4"/>
          </p15:clr>
        </p15:guide>
        <p15:guide id="4" orient="horz" pos="4235">
          <p15:clr>
            <a:srgbClr val="A4A3A4"/>
          </p15:clr>
        </p15:guide>
        <p15:guide id="5" orient="horz" pos="907">
          <p15:clr>
            <a:srgbClr val="A4A3A4"/>
          </p15:clr>
        </p15:guide>
        <p15:guide id="6" orient="horz" pos="1196">
          <p15:clr>
            <a:srgbClr val="A4A3A4"/>
          </p15:clr>
        </p15:guide>
        <p15:guide id="7" orient="horz" pos="4006">
          <p15:clr>
            <a:srgbClr val="A4A3A4"/>
          </p15:clr>
        </p15:guide>
        <p15:guide id="8" orient="horz" pos="2923">
          <p15:clr>
            <a:srgbClr val="A4A3A4"/>
          </p15:clr>
        </p15:guide>
        <p15:guide id="9" orient="horz" pos="1335">
          <p15:clr>
            <a:srgbClr val="A4A3A4"/>
          </p15:clr>
        </p15:guide>
        <p15:guide id="10" pos="173">
          <p15:clr>
            <a:srgbClr val="A4A3A4"/>
          </p15:clr>
        </p15:guide>
        <p15:guide id="11" pos="7661">
          <p15:clr>
            <a:srgbClr val="A4A3A4"/>
          </p15:clr>
        </p15:guide>
        <p15:guide id="12" pos="287">
          <p15:clr>
            <a:srgbClr val="A4A3A4"/>
          </p15:clr>
        </p15:guide>
        <p15:guide id="13" pos="3858">
          <p15:clr>
            <a:srgbClr val="A4A3A4"/>
          </p15:clr>
        </p15:guide>
        <p15:guide id="14" pos="3976">
          <p15:clr>
            <a:srgbClr val="A4A3A4"/>
          </p15:clr>
        </p15:guide>
        <p15:guide id="15" pos="606">
          <p15:clr>
            <a:srgbClr val="A4A3A4"/>
          </p15:clr>
        </p15:guide>
        <p15:guide id="16" pos="7230">
          <p15:clr>
            <a:srgbClr val="A4A3A4"/>
          </p15:clr>
        </p15:guide>
        <p15:guide id="17" pos="3533">
          <p15:clr>
            <a:srgbClr val="A4A3A4"/>
          </p15:clr>
        </p15:guide>
        <p15:guide id="18" pos="7546">
          <p15:clr>
            <a:srgbClr val="A4A3A4"/>
          </p15:clr>
        </p15:guide>
        <p15:guide id="19" pos="26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Toyinaminia Norwood" initials="TN" lastIdx="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004BBB"/>
    <a:srgbClr val="0072C6"/>
    <a:srgbClr val="FFFFFF"/>
    <a:srgbClr val="DC3C00"/>
    <a:srgbClr val="7FBA00"/>
    <a:srgbClr val="007233"/>
    <a:srgbClr val="B4009E"/>
    <a:srgbClr val="B0B186"/>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157" autoAdjust="0"/>
    <p:restoredTop sz="87051" autoAdjust="0"/>
  </p:normalViewPr>
  <p:slideViewPr>
    <p:cSldViewPr snapToGrid="0">
      <p:cViewPr varScale="1">
        <p:scale>
          <a:sx n="83" d="100"/>
          <a:sy n="83" d="100"/>
        </p:scale>
        <p:origin x="60" y="78"/>
      </p:cViewPr>
      <p:guideLst>
        <p:guide orient="horz" pos="2203"/>
        <p:guide pos="3917"/>
        <p:guide orient="horz" pos="2149"/>
        <p:guide orient="horz" pos="4235"/>
        <p:guide orient="horz" pos="907"/>
        <p:guide orient="horz" pos="1196"/>
        <p:guide orient="horz" pos="4006"/>
        <p:guide orient="horz" pos="2923"/>
        <p:guide orient="horz" pos="1335"/>
        <p:guide pos="173"/>
        <p:guide pos="7661"/>
        <p:guide pos="287"/>
        <p:guide pos="3858"/>
        <p:guide pos="3976"/>
        <p:guide pos="606"/>
        <p:guide pos="7230"/>
        <p:guide pos="3533"/>
        <p:guide pos="7546"/>
        <p:guide pos="26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5" d="100"/>
        <a:sy n="65" d="100"/>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5:35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5:34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2219636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181522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2219636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219636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147">
              <a:defRPr/>
            </a:pPr>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219636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219636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219636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DBFF22-ABE4-4403-811D-4E92205963A7}" type="slidenum">
              <a:rPr lang="en-US" smtClean="0"/>
              <a:t>33</a:t>
            </a:fld>
            <a:endParaRPr lang="en-US"/>
          </a:p>
        </p:txBody>
      </p:sp>
    </p:spTree>
    <p:extLst>
      <p:ext uri="{BB962C8B-B14F-4D97-AF65-F5344CB8AC3E}">
        <p14:creationId xmlns:p14="http://schemas.microsoft.com/office/powerpoint/2010/main" val="26224668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16A2D2ED-A933-4CA8-8E29-A4A01E277F6E}" type="slidenum">
              <a:rPr lang="en-US" smtClean="0"/>
              <a:t>39</a:t>
            </a:fld>
            <a:endParaRPr lang="en-US"/>
          </a:p>
        </p:txBody>
      </p:sp>
    </p:spTree>
    <p:extLst>
      <p:ext uri="{BB962C8B-B14F-4D97-AF65-F5344CB8AC3E}">
        <p14:creationId xmlns:p14="http://schemas.microsoft.com/office/powerpoint/2010/main" val="4004422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6/3/2013</a:t>
            </a:fld>
            <a:endParaRPr lang="en-US" dirty="0"/>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45</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657600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46</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5:35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3997897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47</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5:35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3997897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48</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5:35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DBFF22-ABE4-4403-811D-4E92205963A7}" type="slidenum">
              <a:rPr lang="en-US" smtClean="0"/>
              <a:t>4</a:t>
            </a:fld>
            <a:endParaRPr lang="en-US"/>
          </a:p>
        </p:txBody>
      </p:sp>
    </p:spTree>
    <p:extLst>
      <p:ext uri="{BB962C8B-B14F-4D97-AF65-F5344CB8AC3E}">
        <p14:creationId xmlns:p14="http://schemas.microsoft.com/office/powerpoint/2010/main" val="2622466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2219636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219636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219636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219636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219636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5:35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219636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ch Ed 2013_Main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311900" y="593057"/>
            <a:ext cx="5849938" cy="830997"/>
          </a:xfrm>
        </p:spPr>
        <p:txBody>
          <a:bodyPr tIns="0" rIns="0" bIns="0" anchor="b"/>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092" r:id="rId1"/>
    <p:sldLayoutId id="2147484183" r:id="rId2"/>
    <p:sldLayoutId id="2147484188" r:id="rId3"/>
    <p:sldLayoutId id="2147484189" r:id="rId4"/>
    <p:sldLayoutId id="2147484105" r:id="rId5"/>
    <p:sldLayoutId id="2147484185" r:id="rId6"/>
    <p:sldLayoutId id="2147484182" r:id="rId7"/>
    <p:sldLayoutId id="2147484186" r:id="rId8"/>
    <p:sldLayoutId id="2147484130" r:id="rId9"/>
    <p:sldLayoutId id="2147484101" r:id="rId10"/>
    <p:sldLayoutId id="2147484102" r:id="rId11"/>
    <p:sldLayoutId id="2147484093" r:id="rId12"/>
    <p:sldLayoutId id="2147484127" r:id="rId13"/>
    <p:sldLayoutId id="2147484128" r:id="rId14"/>
    <p:sldLayoutId id="2147484129" r:id="rId15"/>
    <p:sldLayoutId id="2147484094" r:id="rId16"/>
    <p:sldLayoutId id="2147484096" r:id="rId1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3.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hyperlink" Target="http://fasttrack.office.com/" TargetMode="External"/></Relationships>
</file>

<file path=ppt/slides/_rels/slide4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 Id="rId9" Type="http://schemas.openxmlformats.org/officeDocument/2006/relationships/image" Target="../media/image23.jpeg"/></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pc="-100" dirty="0"/>
              <a:t>CAS 2013 client protocol connectivity flow</a:t>
            </a:r>
            <a:r>
              <a:rPr lang="en-US" sz="8800" spc="-120" dirty="0"/>
              <a:t/>
            </a:r>
            <a:br>
              <a:rPr lang="en-US" sz="8800" spc="-120" dirty="0"/>
            </a:br>
            <a:r>
              <a:rPr lang="en-US" sz="3600" spc="-150" dirty="0">
                <a:gradFill>
                  <a:gsLst>
                    <a:gs pos="1250">
                      <a:schemeClr val="tx2"/>
                    </a:gs>
                    <a:gs pos="99000">
                      <a:schemeClr val="tx2"/>
                    </a:gs>
                  </a:gsLst>
                  <a:lin ang="5400000" scaled="0"/>
                </a:gradFill>
              </a:rPr>
              <a:t>Exchange Server </a:t>
            </a:r>
            <a:r>
              <a:rPr lang="en-US" sz="3600" spc="-150" dirty="0" smtClean="0">
                <a:gradFill>
                  <a:gsLst>
                    <a:gs pos="1250">
                      <a:schemeClr val="tx2"/>
                    </a:gs>
                    <a:gs pos="99000">
                      <a:schemeClr val="tx2"/>
                    </a:gs>
                  </a:gsLst>
                  <a:lin ang="5400000" scaled="0"/>
                </a:gradFill>
              </a:rPr>
              <a:t>2007 </a:t>
            </a:r>
            <a:r>
              <a:rPr lang="en-US" sz="3600" spc="-150" dirty="0">
                <a:gradFill>
                  <a:gsLst>
                    <a:gs pos="1250">
                      <a:schemeClr val="tx2"/>
                    </a:gs>
                    <a:gs pos="99000">
                      <a:schemeClr val="tx2"/>
                    </a:gs>
                  </a:gsLst>
                  <a:lin ang="5400000" scaled="0"/>
                </a:gradFill>
              </a:rPr>
              <a:t>coexistence </a:t>
            </a:r>
            <a:r>
              <a:rPr lang="en-US" sz="3600" spc="-150" dirty="0">
                <a:gradFill>
                  <a:gsLst>
                    <a:gs pos="1250">
                      <a:schemeClr val="tx2"/>
                    </a:gs>
                    <a:gs pos="99000">
                      <a:schemeClr val="tx2"/>
                    </a:gs>
                  </a:gsLst>
                  <a:lin ang="5400000" scaled="0"/>
                </a:gradFill>
                <a:latin typeface="Segoe"/>
              </a:rPr>
              <a:t>–</a:t>
            </a:r>
            <a:r>
              <a:rPr lang="en-US" sz="3600" spc="-150" dirty="0">
                <a:gradFill>
                  <a:gsLst>
                    <a:gs pos="1250">
                      <a:schemeClr val="tx2"/>
                    </a:gs>
                    <a:gs pos="99000">
                      <a:schemeClr val="tx2"/>
                    </a:gs>
                  </a:gsLst>
                  <a:lin ang="5400000" scaled="0"/>
                </a:gradFill>
              </a:rPr>
              <a:t> AutoDiscover (external clients)</a:t>
            </a:r>
            <a:endParaRPr lang="en-US" sz="3600" dirty="0"/>
          </a:p>
        </p:txBody>
      </p:sp>
      <p:sp>
        <p:nvSpPr>
          <p:cNvPr id="6" name="Rectangle 5"/>
          <p:cNvSpPr/>
          <p:nvPr/>
        </p:nvSpPr>
        <p:spPr>
          <a:xfrm>
            <a:off x="4303644" y="1861451"/>
            <a:ext cx="3826499" cy="6322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45701" rIns="91401" bIns="45701" rtlCol="0" anchor="ctr"/>
          <a:lstStyle/>
          <a:p>
            <a:r>
              <a:rPr lang="en-US" sz="2800" dirty="0" smtClean="0">
                <a:solidFill>
                  <a:schemeClr val="tx1"/>
                </a:solidFill>
                <a:latin typeface="+mj-lt"/>
              </a:rPr>
              <a:t>Clients</a:t>
            </a:r>
            <a:endParaRPr lang="en-US" sz="2800" dirty="0">
              <a:solidFill>
                <a:schemeClr val="tx1"/>
              </a:solidFill>
              <a:latin typeface="+mj-lt"/>
            </a:endParaRPr>
          </a:p>
        </p:txBody>
      </p:sp>
      <p:sp>
        <p:nvSpPr>
          <p:cNvPr id="66" name="Rectangle 65"/>
          <p:cNvSpPr/>
          <p:nvPr/>
        </p:nvSpPr>
        <p:spPr>
          <a:xfrm>
            <a:off x="4303644" y="2674746"/>
            <a:ext cx="3826499" cy="632253"/>
          </a:xfrm>
          <a:prstGeom prst="rect">
            <a:avLst/>
          </a:prstGeom>
          <a:solidFill>
            <a:srgbClr val="FFFF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r>
              <a:rPr lang="en-US" sz="2000" dirty="0">
                <a:solidFill>
                  <a:schemeClr val="tx1"/>
                </a:solidFill>
              </a:rPr>
              <a:t>autodiscover.contoso.com</a:t>
            </a:r>
          </a:p>
        </p:txBody>
      </p:sp>
      <p:sp>
        <p:nvSpPr>
          <p:cNvPr id="68" name="Rectangle 67"/>
          <p:cNvSpPr/>
          <p:nvPr/>
        </p:nvSpPr>
        <p:spPr>
          <a:xfrm>
            <a:off x="274639" y="3497263"/>
            <a:ext cx="7855504" cy="3225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69" name="Rectangle 68"/>
          <p:cNvSpPr/>
          <p:nvPr/>
        </p:nvSpPr>
        <p:spPr>
          <a:xfrm>
            <a:off x="8338031" y="3497263"/>
            <a:ext cx="3823807" cy="3225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2" name="Rectangle 71"/>
          <p:cNvSpPr/>
          <p:nvPr/>
        </p:nvSpPr>
        <p:spPr>
          <a:xfrm>
            <a:off x="541232" y="5077440"/>
            <a:ext cx="2909455"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1" name="Rectangle 70"/>
          <p:cNvSpPr/>
          <p:nvPr/>
        </p:nvSpPr>
        <p:spPr>
          <a:xfrm>
            <a:off x="541232" y="3771034"/>
            <a:ext cx="2909455"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3" name="Rectangle 72"/>
          <p:cNvSpPr/>
          <p:nvPr/>
        </p:nvSpPr>
        <p:spPr>
          <a:xfrm>
            <a:off x="4954520" y="3771033"/>
            <a:ext cx="2909455" cy="114300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4" name="Rectangle 73"/>
          <p:cNvSpPr/>
          <p:nvPr/>
        </p:nvSpPr>
        <p:spPr>
          <a:xfrm>
            <a:off x="4954520" y="5077439"/>
            <a:ext cx="2909455" cy="114300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83" name="Rectangle 82"/>
          <p:cNvSpPr/>
          <p:nvPr/>
        </p:nvSpPr>
        <p:spPr>
          <a:xfrm>
            <a:off x="8649734" y="3771034"/>
            <a:ext cx="3200400"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84" name="Rectangle 83"/>
          <p:cNvSpPr/>
          <p:nvPr/>
        </p:nvSpPr>
        <p:spPr>
          <a:xfrm>
            <a:off x="8649734" y="5077440"/>
            <a:ext cx="3200400"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grpSp>
        <p:nvGrpSpPr>
          <p:cNvPr id="19" name="Group 18"/>
          <p:cNvGrpSpPr/>
          <p:nvPr/>
        </p:nvGrpSpPr>
        <p:grpSpPr>
          <a:xfrm>
            <a:off x="6020518" y="1999544"/>
            <a:ext cx="1617875" cy="384436"/>
            <a:chOff x="5893617" y="1802660"/>
            <a:chExt cx="1352461" cy="321369"/>
          </a:xfrm>
        </p:grpSpPr>
        <p:pic>
          <p:nvPicPr>
            <p:cNvPr id="8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7063083" y="1810594"/>
              <a:ext cx="182995" cy="305502"/>
            </a:xfrm>
            <a:prstGeom prst="rect">
              <a:avLst/>
            </a:prstGeom>
            <a:noFill/>
            <a:extLst/>
          </p:spPr>
        </p:pic>
        <p:pic>
          <p:nvPicPr>
            <p:cNvPr id="86"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5893617" y="1802660"/>
              <a:ext cx="419868" cy="321369"/>
            </a:xfrm>
            <a:prstGeom prst="rect">
              <a:avLst/>
            </a:prstGeom>
            <a:noFill/>
            <a:extLst/>
          </p:spPr>
        </p:pic>
        <p:pic>
          <p:nvPicPr>
            <p:cNvPr id="87"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6411139" y="1811898"/>
              <a:ext cx="470749" cy="302897"/>
            </a:xfrm>
            <a:prstGeom prst="rect">
              <a:avLst/>
            </a:prstGeom>
            <a:noFill/>
            <a:extLst/>
          </p:spPr>
        </p:pic>
      </p:grpSp>
      <p:pic>
        <p:nvPicPr>
          <p:cNvPr id="8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41432" y="517192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156298" y="3924616"/>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95" name="Rectangle 94"/>
          <p:cNvSpPr/>
          <p:nvPr/>
        </p:nvSpPr>
        <p:spPr>
          <a:xfrm>
            <a:off x="541233" y="4545447"/>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E2007 </a:t>
            </a:r>
            <a:r>
              <a:rPr lang="en-US" sz="1600" dirty="0">
                <a:solidFill>
                  <a:schemeClr val="tx2"/>
                </a:solidFill>
              </a:rPr>
              <a:t>CAS</a:t>
            </a:r>
          </a:p>
        </p:txBody>
      </p:sp>
      <p:sp>
        <p:nvSpPr>
          <p:cNvPr id="106" name="Rectangle 105"/>
          <p:cNvSpPr/>
          <p:nvPr/>
        </p:nvSpPr>
        <p:spPr>
          <a:xfrm>
            <a:off x="541233" y="5851853"/>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E2007 MBX</a:t>
            </a:r>
            <a:endParaRPr lang="en-US" sz="1600" dirty="0">
              <a:solidFill>
                <a:schemeClr val="tx2"/>
              </a:solidFill>
            </a:endParaRPr>
          </a:p>
        </p:txBody>
      </p:sp>
      <p:pic>
        <p:nvPicPr>
          <p:cNvPr id="10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554719" y="517192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569585" y="3924616"/>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109" name="Rectangle 108"/>
          <p:cNvSpPr/>
          <p:nvPr/>
        </p:nvSpPr>
        <p:spPr>
          <a:xfrm>
            <a:off x="4954520" y="4545447"/>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E2013 </a:t>
            </a:r>
            <a:r>
              <a:rPr lang="en-US" sz="1600" dirty="0">
                <a:solidFill>
                  <a:schemeClr val="tx2"/>
                </a:solidFill>
              </a:rPr>
              <a:t>CAS</a:t>
            </a:r>
          </a:p>
        </p:txBody>
      </p:sp>
      <p:sp>
        <p:nvSpPr>
          <p:cNvPr id="110" name="Rectangle 109"/>
          <p:cNvSpPr/>
          <p:nvPr/>
        </p:nvSpPr>
        <p:spPr>
          <a:xfrm>
            <a:off x="4954520" y="5851853"/>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E2013 </a:t>
            </a:r>
            <a:r>
              <a:rPr lang="en-US" sz="1600" dirty="0">
                <a:solidFill>
                  <a:schemeClr val="tx2"/>
                </a:solidFill>
              </a:rPr>
              <a:t>MBX</a:t>
            </a:r>
          </a:p>
        </p:txBody>
      </p:sp>
      <p:pic>
        <p:nvPicPr>
          <p:cNvPr id="11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249933" y="517192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264799" y="3924616"/>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113" name="Rectangle 112"/>
          <p:cNvSpPr/>
          <p:nvPr/>
        </p:nvSpPr>
        <p:spPr>
          <a:xfrm>
            <a:off x="8649734" y="4545447"/>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E2007 </a:t>
            </a:r>
            <a:r>
              <a:rPr lang="en-US" sz="1600" dirty="0">
                <a:solidFill>
                  <a:schemeClr val="tx2"/>
                </a:solidFill>
              </a:rPr>
              <a:t>CAS</a:t>
            </a:r>
          </a:p>
        </p:txBody>
      </p:sp>
      <p:sp>
        <p:nvSpPr>
          <p:cNvPr id="114" name="Rectangle 113"/>
          <p:cNvSpPr/>
          <p:nvPr/>
        </p:nvSpPr>
        <p:spPr>
          <a:xfrm>
            <a:off x="8649734" y="5851853"/>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E2007 </a:t>
            </a:r>
            <a:r>
              <a:rPr lang="en-US" sz="1600" dirty="0">
                <a:solidFill>
                  <a:schemeClr val="tx2"/>
                </a:solidFill>
              </a:rPr>
              <a:t>MBX</a:t>
            </a:r>
          </a:p>
        </p:txBody>
      </p:sp>
      <p:pic>
        <p:nvPicPr>
          <p:cNvPr id="115"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0137636" y="2040367"/>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116" name="Rectangle 115"/>
          <p:cNvSpPr/>
          <p:nvPr/>
        </p:nvSpPr>
        <p:spPr>
          <a:xfrm>
            <a:off x="9522571" y="2661198"/>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DNS</a:t>
            </a:r>
            <a:endParaRPr lang="en-US" sz="1600" dirty="0">
              <a:solidFill>
                <a:schemeClr val="tx2"/>
              </a:solidFill>
            </a:endParaRPr>
          </a:p>
        </p:txBody>
      </p:sp>
      <p:sp>
        <p:nvSpPr>
          <p:cNvPr id="117" name="Rectangle 116"/>
          <p:cNvSpPr/>
          <p:nvPr/>
        </p:nvSpPr>
        <p:spPr>
          <a:xfrm>
            <a:off x="274639" y="6171800"/>
            <a:ext cx="7855504" cy="551263"/>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Internet-facing site</a:t>
            </a:r>
            <a:endParaRPr lang="en-US" sz="1600" dirty="0">
              <a:solidFill>
                <a:schemeClr val="tx2"/>
              </a:solidFill>
            </a:endParaRPr>
          </a:p>
        </p:txBody>
      </p:sp>
      <p:sp>
        <p:nvSpPr>
          <p:cNvPr id="120" name="Rectangle 119"/>
          <p:cNvSpPr/>
          <p:nvPr/>
        </p:nvSpPr>
        <p:spPr>
          <a:xfrm>
            <a:off x="8338030" y="6171799"/>
            <a:ext cx="3823807" cy="551264"/>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Intranet site</a:t>
            </a:r>
            <a:endParaRPr lang="en-US" sz="1600" dirty="0">
              <a:solidFill>
                <a:schemeClr val="tx2"/>
              </a:solidFill>
            </a:endParaRPr>
          </a:p>
        </p:txBody>
      </p:sp>
      <p:sp>
        <p:nvSpPr>
          <p:cNvPr id="122" name="Rectangle 121"/>
          <p:cNvSpPr/>
          <p:nvPr/>
        </p:nvSpPr>
        <p:spPr>
          <a:xfrm>
            <a:off x="6409247" y="5077439"/>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MBX 2013 handles </a:t>
            </a:r>
            <a:r>
              <a:rPr lang="en-US" sz="1600" dirty="0">
                <a:solidFill>
                  <a:schemeClr val="tx2"/>
                </a:solidFill>
              </a:rPr>
              <a:t>request</a:t>
            </a:r>
          </a:p>
        </p:txBody>
      </p:sp>
      <p:sp>
        <p:nvSpPr>
          <p:cNvPr id="135" name="Straight Connector 1024003"/>
          <p:cNvSpPr>
            <a:spLocks noChangeShapeType="1"/>
          </p:cNvSpPr>
          <p:nvPr/>
        </p:nvSpPr>
        <p:spPr bwMode="auto">
          <a:xfrm rot="16200000">
            <a:off x="9016318" y="1310589"/>
            <a:ext cx="0" cy="173397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38" name="TextBox 137"/>
          <p:cNvSpPr txBox="1"/>
          <p:nvPr/>
        </p:nvSpPr>
        <p:spPr>
          <a:xfrm>
            <a:off x="6177981" y="4888564"/>
            <a:ext cx="723609" cy="221599"/>
          </a:xfrm>
          <a:prstGeom prst="rect">
            <a:avLst/>
          </a:prstGeom>
          <a:noFill/>
          <a:ln>
            <a:noFill/>
          </a:ln>
        </p:spPr>
        <p:txBody>
          <a:bodyPr wrap="square" lIns="0" tIns="18288" rIns="0" bIns="18288" rtlCol="0">
            <a:spAutoFit/>
          </a:bodyPr>
          <a:lstStyle/>
          <a:p>
            <a:pPr algn="ctr"/>
            <a:r>
              <a:rPr lang="en-US" sz="1200" b="1" dirty="0" smtClean="0"/>
              <a:t>PROXY</a:t>
            </a:r>
            <a:endParaRPr lang="en-US" sz="1200" b="1" dirty="0"/>
          </a:p>
        </p:txBody>
      </p:sp>
      <p:grpSp>
        <p:nvGrpSpPr>
          <p:cNvPr id="22" name="Group 21"/>
          <p:cNvGrpSpPr/>
          <p:nvPr/>
        </p:nvGrpSpPr>
        <p:grpSpPr>
          <a:xfrm>
            <a:off x="6216893" y="2513160"/>
            <a:ext cx="0" cy="1086391"/>
            <a:chOff x="6216893" y="2513160"/>
            <a:chExt cx="0" cy="1086391"/>
          </a:xfrm>
        </p:grpSpPr>
        <p:sp>
          <p:nvSpPr>
            <p:cNvPr id="140" name="Straight Connector 1024003"/>
            <p:cNvSpPr>
              <a:spLocks noChangeShapeType="1"/>
            </p:cNvSpPr>
            <p:nvPr/>
          </p:nvSpPr>
          <p:spPr bwMode="auto">
            <a:xfrm>
              <a:off x="6216893" y="2513160"/>
              <a:ext cx="0" cy="27396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41" name="Straight Connector 1024003"/>
            <p:cNvSpPr>
              <a:spLocks noChangeShapeType="1"/>
            </p:cNvSpPr>
            <p:nvPr/>
          </p:nvSpPr>
          <p:spPr bwMode="auto">
            <a:xfrm>
              <a:off x="6216893" y="3325588"/>
              <a:ext cx="0" cy="27396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42" name="Straight Connector 1024003"/>
          <p:cNvSpPr>
            <a:spLocks noChangeShapeType="1"/>
          </p:cNvSpPr>
          <p:nvPr/>
        </p:nvSpPr>
        <p:spPr bwMode="auto">
          <a:xfrm flipH="1">
            <a:off x="6216893" y="4931831"/>
            <a:ext cx="0" cy="516858"/>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8" name="Rectangle 47"/>
          <p:cNvSpPr/>
          <p:nvPr/>
        </p:nvSpPr>
        <p:spPr>
          <a:xfrm>
            <a:off x="6407960" y="5077438"/>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MBX 2013 handles </a:t>
            </a:r>
            <a:r>
              <a:rPr lang="en-US" sz="1600" dirty="0">
                <a:solidFill>
                  <a:schemeClr val="tx2"/>
                </a:solidFill>
              </a:rPr>
              <a:t>request</a:t>
            </a:r>
          </a:p>
        </p:txBody>
      </p:sp>
      <p:sp>
        <p:nvSpPr>
          <p:cNvPr id="49" name="TextBox 48"/>
          <p:cNvSpPr txBox="1"/>
          <p:nvPr/>
        </p:nvSpPr>
        <p:spPr>
          <a:xfrm>
            <a:off x="6176694" y="4888563"/>
            <a:ext cx="723609" cy="221599"/>
          </a:xfrm>
          <a:prstGeom prst="rect">
            <a:avLst/>
          </a:prstGeom>
          <a:noFill/>
          <a:ln>
            <a:noFill/>
          </a:ln>
        </p:spPr>
        <p:txBody>
          <a:bodyPr wrap="square" lIns="0" tIns="18288" rIns="0" bIns="18288" rtlCol="0">
            <a:spAutoFit/>
          </a:bodyPr>
          <a:lstStyle/>
          <a:p>
            <a:pPr algn="ctr"/>
            <a:r>
              <a:rPr lang="en-US" sz="1200" b="1" dirty="0" smtClean="0"/>
              <a:t>PROXY</a:t>
            </a:r>
            <a:endParaRPr lang="en-US" sz="1200" b="1" dirty="0"/>
          </a:p>
        </p:txBody>
      </p:sp>
      <p:sp>
        <p:nvSpPr>
          <p:cNvPr id="50" name="Straight Connector 1024003"/>
          <p:cNvSpPr>
            <a:spLocks noChangeShapeType="1"/>
          </p:cNvSpPr>
          <p:nvPr/>
        </p:nvSpPr>
        <p:spPr bwMode="auto">
          <a:xfrm flipH="1">
            <a:off x="6215606" y="4931830"/>
            <a:ext cx="0" cy="516858"/>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9" name="Group 8"/>
          <p:cNvGrpSpPr/>
          <p:nvPr/>
        </p:nvGrpSpPr>
        <p:grpSpPr>
          <a:xfrm>
            <a:off x="757798" y="5244541"/>
            <a:ext cx="205343" cy="539277"/>
            <a:chOff x="-1233488" y="2327275"/>
            <a:chExt cx="484188" cy="1271588"/>
          </a:xfrm>
          <a:solidFill>
            <a:schemeClr val="accent2"/>
          </a:solidFill>
        </p:grpSpPr>
        <p:sp>
          <p:nvSpPr>
            <p:cNvPr id="7"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7" name="Group 56"/>
          <p:cNvGrpSpPr/>
          <p:nvPr/>
        </p:nvGrpSpPr>
        <p:grpSpPr>
          <a:xfrm>
            <a:off x="8874734" y="5244541"/>
            <a:ext cx="205343" cy="539277"/>
            <a:chOff x="-1233488" y="2327275"/>
            <a:chExt cx="484188" cy="1271588"/>
          </a:xfrm>
          <a:solidFill>
            <a:schemeClr val="accent2"/>
          </a:solidFill>
        </p:grpSpPr>
        <p:sp>
          <p:nvSpPr>
            <p:cNvPr id="58"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0632852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ipe(left)">
                                      <p:cBhvr>
                                        <p:cTn id="7" dur="500"/>
                                        <p:tgtEl>
                                          <p:spTgt spid="1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42"/>
                                        </p:tgtEl>
                                        <p:attrNameLst>
                                          <p:attrName>style.visibility</p:attrName>
                                        </p:attrNameLst>
                                      </p:cBhvr>
                                      <p:to>
                                        <p:strVal val="visible"/>
                                      </p:to>
                                    </p:set>
                                    <p:animEffect transition="in" filter="wipe(up)">
                                      <p:cBhvr>
                                        <p:cTn id="21" dur="500"/>
                                        <p:tgtEl>
                                          <p:spTgt spid="142"/>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138"/>
                                        </p:tgtEl>
                                        <p:attrNameLst>
                                          <p:attrName>style.visibility</p:attrName>
                                        </p:attrNameLst>
                                      </p:cBhvr>
                                      <p:to>
                                        <p:strVal val="visible"/>
                                      </p:to>
                                    </p:set>
                                    <p:animEffect transition="in" filter="fade">
                                      <p:cBhvr>
                                        <p:cTn id="24" dur="500"/>
                                        <p:tgtEl>
                                          <p:spTgt spid="138"/>
                                        </p:tgtEl>
                                      </p:cBhvr>
                                    </p:animEffect>
                                  </p:childTnLst>
                                </p:cTn>
                              </p:par>
                            </p:childTnLst>
                          </p:cTn>
                        </p:par>
                        <p:par>
                          <p:cTn id="25" fill="hold">
                            <p:stCondLst>
                              <p:cond delay="750"/>
                            </p:stCondLst>
                            <p:childTnLst>
                              <p:par>
                                <p:cTn id="26" presetID="10" presetClass="entr" presetSubtype="0" fill="hold" grpId="0" nodeType="after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fade">
                                      <p:cBhvr>
                                        <p:cTn id="28" dur="500"/>
                                        <p:tgtEl>
                                          <p:spTgt spid="12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135"/>
                                        </p:tgtEl>
                                      </p:cBhvr>
                                    </p:animEffect>
                                    <p:set>
                                      <p:cBhvr>
                                        <p:cTn id="33" dur="1" fill="hold">
                                          <p:stCondLst>
                                            <p:cond delay="499"/>
                                          </p:stCondLst>
                                        </p:cTn>
                                        <p:tgtEl>
                                          <p:spTgt spid="135"/>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42"/>
                                        </p:tgtEl>
                                      </p:cBhvr>
                                    </p:animEffect>
                                    <p:set>
                                      <p:cBhvr>
                                        <p:cTn id="39" dur="1" fill="hold">
                                          <p:stCondLst>
                                            <p:cond delay="499"/>
                                          </p:stCondLst>
                                        </p:cTn>
                                        <p:tgtEl>
                                          <p:spTgt spid="142"/>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22"/>
                                        </p:tgtEl>
                                      </p:cBhvr>
                                    </p:animEffect>
                                    <p:set>
                                      <p:cBhvr>
                                        <p:cTn id="42" dur="1" fill="hold">
                                          <p:stCondLst>
                                            <p:cond delay="499"/>
                                          </p:stCondLst>
                                        </p:cTn>
                                        <p:tgtEl>
                                          <p:spTgt spid="122"/>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38"/>
                                        </p:tgtEl>
                                      </p:cBhvr>
                                    </p:animEffect>
                                    <p:set>
                                      <p:cBhvr>
                                        <p:cTn id="45" dur="1" fill="hold">
                                          <p:stCondLst>
                                            <p:cond delay="499"/>
                                          </p:stCondLst>
                                        </p:cTn>
                                        <p:tgtEl>
                                          <p:spTgt spid="138"/>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9"/>
                                        </p:tgtEl>
                                      </p:cBhvr>
                                    </p:animEffect>
                                    <p:set>
                                      <p:cBhvr>
                                        <p:cTn id="48" dur="1" fill="hold">
                                          <p:stCondLst>
                                            <p:cond delay="499"/>
                                          </p:stCondLst>
                                        </p:cTn>
                                        <p:tgtEl>
                                          <p:spTgt spid="9"/>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childTnLst>
                          </p:cTn>
                        </p:par>
                        <p:par>
                          <p:cTn id="54" fill="hold">
                            <p:stCondLst>
                              <p:cond delay="500"/>
                            </p:stCondLst>
                            <p:childTnLst>
                              <p:par>
                                <p:cTn id="55" presetID="22" presetClass="entr" presetSubtype="8" fill="hold" grpId="2" nodeType="afterEffect">
                                  <p:stCondLst>
                                    <p:cond delay="0"/>
                                  </p:stCondLst>
                                  <p:childTnLst>
                                    <p:set>
                                      <p:cBhvr>
                                        <p:cTn id="56" dur="1" fill="hold">
                                          <p:stCondLst>
                                            <p:cond delay="0"/>
                                          </p:stCondLst>
                                        </p:cTn>
                                        <p:tgtEl>
                                          <p:spTgt spid="135"/>
                                        </p:tgtEl>
                                        <p:attrNameLst>
                                          <p:attrName>style.visibility</p:attrName>
                                        </p:attrNameLst>
                                      </p:cBhvr>
                                      <p:to>
                                        <p:strVal val="visible"/>
                                      </p:to>
                                    </p:set>
                                    <p:animEffect transition="in" filter="wipe(left)">
                                      <p:cBhvr>
                                        <p:cTn id="57" dur="500"/>
                                        <p:tgtEl>
                                          <p:spTgt spid="13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up)">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up)">
                                      <p:cBhvr>
                                        <p:cTn id="67" dur="500"/>
                                        <p:tgtEl>
                                          <p:spTgt spid="50"/>
                                        </p:tgtEl>
                                      </p:cBhvr>
                                    </p:animEffect>
                                  </p:childTnLst>
                                </p:cTn>
                              </p:par>
                              <p:par>
                                <p:cTn id="68" presetID="10" presetClass="entr" presetSubtype="0" fill="hold" grpId="0" nodeType="withEffect">
                                  <p:stCondLst>
                                    <p:cond delay="250"/>
                                  </p:stCondLst>
                                  <p:childTnLst>
                                    <p:set>
                                      <p:cBhvr>
                                        <p:cTn id="69" dur="1" fill="hold">
                                          <p:stCondLst>
                                            <p:cond delay="0"/>
                                          </p:stCondLst>
                                        </p:cTn>
                                        <p:tgtEl>
                                          <p:spTgt spid="49"/>
                                        </p:tgtEl>
                                        <p:attrNameLst>
                                          <p:attrName>style.visibility</p:attrName>
                                        </p:attrNameLst>
                                      </p:cBhvr>
                                      <p:to>
                                        <p:strVal val="visible"/>
                                      </p:to>
                                    </p:set>
                                    <p:animEffect transition="in" filter="fade">
                                      <p:cBhvr>
                                        <p:cTn id="70" dur="500"/>
                                        <p:tgtEl>
                                          <p:spTgt spid="49"/>
                                        </p:tgtEl>
                                      </p:cBhvr>
                                    </p:animEffect>
                                  </p:childTnLst>
                                </p:cTn>
                              </p:par>
                            </p:childTnLst>
                          </p:cTn>
                        </p:par>
                        <p:par>
                          <p:cTn id="71" fill="hold">
                            <p:stCondLst>
                              <p:cond delay="750"/>
                            </p:stCondLst>
                            <p:childTnLst>
                              <p:par>
                                <p:cTn id="72" presetID="10" presetClass="entr" presetSubtype="0" fill="hold" grpId="0" nodeType="after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fade">
                                      <p:cBhvr>
                                        <p:cTn id="7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22" grpId="1"/>
      <p:bldP spid="135" grpId="0" animBg="1"/>
      <p:bldP spid="135" grpId="1" animBg="1"/>
      <p:bldP spid="135" grpId="2" animBg="1"/>
      <p:bldP spid="138" grpId="0"/>
      <p:bldP spid="138" grpId="1"/>
      <p:bldP spid="142" grpId="0" animBg="1"/>
      <p:bldP spid="142" grpId="1" animBg="1"/>
      <p:bldP spid="48" grpId="0"/>
      <p:bldP spid="49" grpId="0"/>
      <p:bldP spid="5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pc="-100" dirty="0"/>
              <a:t>CAS 2013 client protocol connectivity flow</a:t>
            </a:r>
            <a:r>
              <a:rPr lang="en-US" sz="8800" spc="-120" dirty="0"/>
              <a:t/>
            </a:r>
            <a:br>
              <a:rPr lang="en-US" sz="8800" spc="-120" dirty="0"/>
            </a:br>
            <a:r>
              <a:rPr lang="en-US" sz="3600" spc="-150" dirty="0">
                <a:gradFill>
                  <a:gsLst>
                    <a:gs pos="1250">
                      <a:schemeClr val="tx2"/>
                    </a:gs>
                    <a:gs pos="99000">
                      <a:schemeClr val="tx2"/>
                    </a:gs>
                  </a:gsLst>
                  <a:lin ang="5400000" scaled="0"/>
                </a:gradFill>
              </a:rPr>
              <a:t>Exchange Server 2010 coexistence </a:t>
            </a:r>
            <a:r>
              <a:rPr lang="en-US" sz="3600" spc="-150" dirty="0">
                <a:gradFill>
                  <a:gsLst>
                    <a:gs pos="1250">
                      <a:schemeClr val="tx2"/>
                    </a:gs>
                    <a:gs pos="99000">
                      <a:schemeClr val="tx2"/>
                    </a:gs>
                  </a:gsLst>
                  <a:lin ang="5400000" scaled="0"/>
                </a:gradFill>
                <a:latin typeface="Segoe"/>
              </a:rPr>
              <a:t>–</a:t>
            </a:r>
            <a:r>
              <a:rPr lang="en-US" sz="3600" spc="-150" dirty="0">
                <a:gradFill>
                  <a:gsLst>
                    <a:gs pos="1250">
                      <a:schemeClr val="tx2"/>
                    </a:gs>
                    <a:gs pos="99000">
                      <a:schemeClr val="tx2"/>
                    </a:gs>
                  </a:gsLst>
                  <a:lin ang="5400000" scaled="0"/>
                </a:gradFill>
              </a:rPr>
              <a:t> </a:t>
            </a:r>
            <a:r>
              <a:rPr lang="en-US" sz="3600" spc="-150" dirty="0" err="1">
                <a:gradFill>
                  <a:gsLst>
                    <a:gs pos="1250">
                      <a:schemeClr val="tx2"/>
                    </a:gs>
                    <a:gs pos="99000">
                      <a:schemeClr val="tx2"/>
                    </a:gs>
                  </a:gsLst>
                  <a:lin ang="5400000" scaled="0"/>
                </a:gradFill>
              </a:rPr>
              <a:t>AutoDiscover</a:t>
            </a:r>
            <a:r>
              <a:rPr lang="en-US" sz="3600" spc="-150" dirty="0">
                <a:gradFill>
                  <a:gsLst>
                    <a:gs pos="1250">
                      <a:schemeClr val="tx2"/>
                    </a:gs>
                    <a:gs pos="99000">
                      <a:schemeClr val="tx2"/>
                    </a:gs>
                  </a:gsLst>
                  <a:lin ang="5400000" scaled="0"/>
                </a:gradFill>
              </a:rPr>
              <a:t> </a:t>
            </a:r>
            <a:r>
              <a:rPr lang="en-US" sz="3600" spc="-150" dirty="0" smtClean="0">
                <a:gradFill>
                  <a:gsLst>
                    <a:gs pos="1250">
                      <a:schemeClr val="tx2"/>
                    </a:gs>
                    <a:gs pos="99000">
                      <a:schemeClr val="tx2"/>
                    </a:gs>
                  </a:gsLst>
                  <a:lin ang="5400000" scaled="0"/>
                </a:gradFill>
              </a:rPr>
              <a:t>(internal </a:t>
            </a:r>
            <a:r>
              <a:rPr lang="en-US" sz="3600" spc="-150" dirty="0">
                <a:gradFill>
                  <a:gsLst>
                    <a:gs pos="1250">
                      <a:schemeClr val="tx2"/>
                    </a:gs>
                    <a:gs pos="99000">
                      <a:schemeClr val="tx2"/>
                    </a:gs>
                  </a:gsLst>
                  <a:lin ang="5400000" scaled="0"/>
                </a:gradFill>
              </a:rPr>
              <a:t>clients)</a:t>
            </a:r>
            <a:endParaRPr lang="en-US" sz="3600" dirty="0"/>
          </a:p>
        </p:txBody>
      </p:sp>
      <p:sp>
        <p:nvSpPr>
          <p:cNvPr id="6" name="Rectangle 5"/>
          <p:cNvSpPr/>
          <p:nvPr/>
        </p:nvSpPr>
        <p:spPr>
          <a:xfrm>
            <a:off x="4303644" y="1861451"/>
            <a:ext cx="3826499" cy="6322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45701" rIns="2194560" bIns="45701" rtlCol="0" anchor="ctr"/>
          <a:lstStyle/>
          <a:p>
            <a:pPr algn="ctr">
              <a:lnSpc>
                <a:spcPct val="90000"/>
              </a:lnSpc>
            </a:pPr>
            <a:r>
              <a:rPr lang="en-US" sz="2000" dirty="0" smtClean="0">
                <a:solidFill>
                  <a:schemeClr val="tx1"/>
                </a:solidFill>
              </a:rPr>
              <a:t>Outlook </a:t>
            </a:r>
            <a:br>
              <a:rPr lang="en-US" sz="2000" dirty="0" smtClean="0">
                <a:solidFill>
                  <a:schemeClr val="tx1"/>
                </a:solidFill>
              </a:rPr>
            </a:br>
            <a:r>
              <a:rPr lang="en-US" sz="2000" dirty="0" smtClean="0">
                <a:solidFill>
                  <a:schemeClr val="tx1"/>
                </a:solidFill>
              </a:rPr>
              <a:t>clients</a:t>
            </a:r>
            <a:endParaRPr lang="en-US" sz="2000" dirty="0">
              <a:solidFill>
                <a:schemeClr val="tx1"/>
              </a:solidFill>
            </a:endParaRPr>
          </a:p>
        </p:txBody>
      </p:sp>
      <p:sp>
        <p:nvSpPr>
          <p:cNvPr id="66" name="Rectangle 65"/>
          <p:cNvSpPr/>
          <p:nvPr/>
        </p:nvSpPr>
        <p:spPr>
          <a:xfrm>
            <a:off x="4303644" y="2674746"/>
            <a:ext cx="3826499" cy="632253"/>
          </a:xfrm>
          <a:prstGeom prst="rect">
            <a:avLst/>
          </a:prstGeom>
          <a:solidFill>
            <a:srgbClr val="FFFF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r>
              <a:rPr lang="en-US" sz="2000" dirty="0">
                <a:solidFill>
                  <a:schemeClr val="tx1"/>
                </a:solidFill>
              </a:rPr>
              <a:t>Internal LB namespace</a:t>
            </a:r>
          </a:p>
        </p:txBody>
      </p:sp>
      <p:sp>
        <p:nvSpPr>
          <p:cNvPr id="68" name="Rectangle 67"/>
          <p:cNvSpPr/>
          <p:nvPr/>
        </p:nvSpPr>
        <p:spPr>
          <a:xfrm>
            <a:off x="274639" y="3497263"/>
            <a:ext cx="7855504" cy="3225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69" name="Rectangle 68"/>
          <p:cNvSpPr/>
          <p:nvPr/>
        </p:nvSpPr>
        <p:spPr>
          <a:xfrm>
            <a:off x="8338031" y="3497263"/>
            <a:ext cx="3823807" cy="3225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2" name="Rectangle 71"/>
          <p:cNvSpPr/>
          <p:nvPr/>
        </p:nvSpPr>
        <p:spPr>
          <a:xfrm>
            <a:off x="541232" y="5077440"/>
            <a:ext cx="2909455"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1" name="Rectangle 70"/>
          <p:cNvSpPr/>
          <p:nvPr/>
        </p:nvSpPr>
        <p:spPr>
          <a:xfrm>
            <a:off x="541232" y="3771034"/>
            <a:ext cx="2909455"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3" name="Rectangle 72"/>
          <p:cNvSpPr/>
          <p:nvPr/>
        </p:nvSpPr>
        <p:spPr>
          <a:xfrm>
            <a:off x="4954520" y="3771033"/>
            <a:ext cx="2909455" cy="114300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4" name="Rectangle 73"/>
          <p:cNvSpPr/>
          <p:nvPr/>
        </p:nvSpPr>
        <p:spPr>
          <a:xfrm>
            <a:off x="4954520" y="5077439"/>
            <a:ext cx="2909455" cy="114300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83" name="Rectangle 82"/>
          <p:cNvSpPr/>
          <p:nvPr/>
        </p:nvSpPr>
        <p:spPr>
          <a:xfrm>
            <a:off x="8649734" y="3771034"/>
            <a:ext cx="3200400"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84" name="Rectangle 83"/>
          <p:cNvSpPr/>
          <p:nvPr/>
        </p:nvSpPr>
        <p:spPr>
          <a:xfrm>
            <a:off x="8649734" y="5077440"/>
            <a:ext cx="3200400"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grpSp>
        <p:nvGrpSpPr>
          <p:cNvPr id="19" name="Group 18"/>
          <p:cNvGrpSpPr/>
          <p:nvPr/>
        </p:nvGrpSpPr>
        <p:grpSpPr>
          <a:xfrm>
            <a:off x="6020518" y="1999544"/>
            <a:ext cx="1617875" cy="384436"/>
            <a:chOff x="5893617" y="1802660"/>
            <a:chExt cx="1352461" cy="321369"/>
          </a:xfrm>
        </p:grpSpPr>
        <p:pic>
          <p:nvPicPr>
            <p:cNvPr id="8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7063083" y="1810594"/>
              <a:ext cx="182995" cy="305502"/>
            </a:xfrm>
            <a:prstGeom prst="rect">
              <a:avLst/>
            </a:prstGeom>
            <a:noFill/>
            <a:extLst/>
          </p:spPr>
        </p:pic>
        <p:pic>
          <p:nvPicPr>
            <p:cNvPr id="86"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5893617" y="1802660"/>
              <a:ext cx="419868" cy="321369"/>
            </a:xfrm>
            <a:prstGeom prst="rect">
              <a:avLst/>
            </a:prstGeom>
            <a:noFill/>
            <a:extLst/>
          </p:spPr>
        </p:pic>
        <p:pic>
          <p:nvPicPr>
            <p:cNvPr id="87"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6411139" y="1811898"/>
              <a:ext cx="470749" cy="302897"/>
            </a:xfrm>
            <a:prstGeom prst="rect">
              <a:avLst/>
            </a:prstGeom>
            <a:noFill/>
            <a:extLst/>
          </p:spPr>
        </p:pic>
      </p:grpSp>
      <p:pic>
        <p:nvPicPr>
          <p:cNvPr id="8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41432" y="517192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156298" y="3924616"/>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95" name="Rectangle 94"/>
          <p:cNvSpPr/>
          <p:nvPr/>
        </p:nvSpPr>
        <p:spPr>
          <a:xfrm>
            <a:off x="541233" y="4545447"/>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E2010 CAS</a:t>
            </a:r>
          </a:p>
        </p:txBody>
      </p:sp>
      <p:sp>
        <p:nvSpPr>
          <p:cNvPr id="106" name="Rectangle 105"/>
          <p:cNvSpPr/>
          <p:nvPr/>
        </p:nvSpPr>
        <p:spPr>
          <a:xfrm>
            <a:off x="541233" y="5851853"/>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E2010 </a:t>
            </a:r>
            <a:r>
              <a:rPr lang="en-US" sz="1600" dirty="0" smtClean="0">
                <a:solidFill>
                  <a:schemeClr val="tx2"/>
                </a:solidFill>
              </a:rPr>
              <a:t>MBX</a:t>
            </a:r>
            <a:endParaRPr lang="en-US" sz="1600" dirty="0">
              <a:solidFill>
                <a:schemeClr val="tx2"/>
              </a:solidFill>
            </a:endParaRPr>
          </a:p>
        </p:txBody>
      </p:sp>
      <p:pic>
        <p:nvPicPr>
          <p:cNvPr id="10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554719" y="517192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569585" y="3924616"/>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109" name="Rectangle 108"/>
          <p:cNvSpPr/>
          <p:nvPr/>
        </p:nvSpPr>
        <p:spPr>
          <a:xfrm>
            <a:off x="4954520" y="4545447"/>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E2013 </a:t>
            </a:r>
            <a:r>
              <a:rPr lang="en-US" sz="1600" dirty="0">
                <a:solidFill>
                  <a:schemeClr val="tx2"/>
                </a:solidFill>
              </a:rPr>
              <a:t>CAS</a:t>
            </a:r>
          </a:p>
        </p:txBody>
      </p:sp>
      <p:sp>
        <p:nvSpPr>
          <p:cNvPr id="110" name="Rectangle 109"/>
          <p:cNvSpPr/>
          <p:nvPr/>
        </p:nvSpPr>
        <p:spPr>
          <a:xfrm>
            <a:off x="4954520" y="5851853"/>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E2013 </a:t>
            </a:r>
            <a:r>
              <a:rPr lang="en-US" sz="1600" dirty="0">
                <a:solidFill>
                  <a:schemeClr val="tx2"/>
                </a:solidFill>
              </a:rPr>
              <a:t>MBX</a:t>
            </a:r>
          </a:p>
        </p:txBody>
      </p:sp>
      <p:pic>
        <p:nvPicPr>
          <p:cNvPr id="11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249933" y="517192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264799" y="3924616"/>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113" name="Rectangle 112"/>
          <p:cNvSpPr/>
          <p:nvPr/>
        </p:nvSpPr>
        <p:spPr>
          <a:xfrm>
            <a:off x="8649734" y="4545447"/>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E2010 CAS</a:t>
            </a:r>
          </a:p>
        </p:txBody>
      </p:sp>
      <p:sp>
        <p:nvSpPr>
          <p:cNvPr id="114" name="Rectangle 113"/>
          <p:cNvSpPr/>
          <p:nvPr/>
        </p:nvSpPr>
        <p:spPr>
          <a:xfrm>
            <a:off x="8649734" y="5851853"/>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E2010 MBX</a:t>
            </a:r>
          </a:p>
        </p:txBody>
      </p:sp>
      <p:sp>
        <p:nvSpPr>
          <p:cNvPr id="117" name="Rectangle 116"/>
          <p:cNvSpPr/>
          <p:nvPr/>
        </p:nvSpPr>
        <p:spPr>
          <a:xfrm>
            <a:off x="274639" y="6171800"/>
            <a:ext cx="7855504" cy="551263"/>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Internet-facing site</a:t>
            </a:r>
            <a:endParaRPr lang="en-US" sz="1600" dirty="0">
              <a:solidFill>
                <a:schemeClr val="tx2"/>
              </a:solidFill>
            </a:endParaRPr>
          </a:p>
        </p:txBody>
      </p:sp>
      <p:sp>
        <p:nvSpPr>
          <p:cNvPr id="120" name="Rectangle 119"/>
          <p:cNvSpPr/>
          <p:nvPr/>
        </p:nvSpPr>
        <p:spPr>
          <a:xfrm>
            <a:off x="8338030" y="6171799"/>
            <a:ext cx="3823807" cy="551264"/>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Intranet site</a:t>
            </a:r>
            <a:endParaRPr lang="en-US" sz="1600" dirty="0">
              <a:solidFill>
                <a:schemeClr val="tx2"/>
              </a:solidFill>
            </a:endParaRPr>
          </a:p>
        </p:txBody>
      </p:sp>
      <p:sp>
        <p:nvSpPr>
          <p:cNvPr id="122" name="Rectangle 121"/>
          <p:cNvSpPr/>
          <p:nvPr/>
        </p:nvSpPr>
        <p:spPr>
          <a:xfrm>
            <a:off x="1995960" y="3770633"/>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CAS 2010</a:t>
            </a:r>
            <a:br>
              <a:rPr lang="en-US" sz="1600" dirty="0">
                <a:solidFill>
                  <a:schemeClr val="tx2"/>
                </a:solidFill>
              </a:rPr>
            </a:br>
            <a:r>
              <a:rPr lang="en-US" sz="1600" dirty="0">
                <a:solidFill>
                  <a:schemeClr val="tx2"/>
                </a:solidFill>
              </a:rPr>
              <a:t>handles request</a:t>
            </a:r>
          </a:p>
        </p:txBody>
      </p:sp>
      <p:sp>
        <p:nvSpPr>
          <p:cNvPr id="134" name="Rectangle 133"/>
          <p:cNvSpPr/>
          <p:nvPr/>
        </p:nvSpPr>
        <p:spPr>
          <a:xfrm>
            <a:off x="10385679" y="3770633"/>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CAS 2010</a:t>
            </a:r>
            <a:br>
              <a:rPr lang="en-US" sz="1600" dirty="0" smtClean="0">
                <a:solidFill>
                  <a:schemeClr val="tx2"/>
                </a:solidFill>
              </a:rPr>
            </a:br>
            <a:r>
              <a:rPr lang="en-US" sz="1600" dirty="0" smtClean="0">
                <a:solidFill>
                  <a:schemeClr val="tx2"/>
                </a:solidFill>
              </a:rPr>
              <a:t>handles request</a:t>
            </a:r>
            <a:endParaRPr lang="en-US" sz="1600" dirty="0">
              <a:solidFill>
                <a:schemeClr val="tx2"/>
              </a:solidFill>
            </a:endParaRPr>
          </a:p>
        </p:txBody>
      </p:sp>
      <p:sp>
        <p:nvSpPr>
          <p:cNvPr id="135" name="Straight Connector 1024003"/>
          <p:cNvSpPr>
            <a:spLocks noChangeShapeType="1"/>
          </p:cNvSpPr>
          <p:nvPr/>
        </p:nvSpPr>
        <p:spPr bwMode="auto">
          <a:xfrm rot="16200000">
            <a:off x="9560872" y="766037"/>
            <a:ext cx="0" cy="2823079"/>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38" name="TextBox 137"/>
          <p:cNvSpPr txBox="1"/>
          <p:nvPr/>
        </p:nvSpPr>
        <p:spPr>
          <a:xfrm>
            <a:off x="3840799" y="4058468"/>
            <a:ext cx="723609" cy="221599"/>
          </a:xfrm>
          <a:prstGeom prst="rect">
            <a:avLst/>
          </a:prstGeom>
          <a:noFill/>
          <a:ln>
            <a:noFill/>
          </a:ln>
        </p:spPr>
        <p:txBody>
          <a:bodyPr wrap="square" lIns="0" tIns="18288" rIns="0" bIns="18288" rtlCol="0">
            <a:spAutoFit/>
          </a:bodyPr>
          <a:lstStyle/>
          <a:p>
            <a:pPr algn="ctr"/>
            <a:r>
              <a:rPr lang="en-US" sz="1200" b="1" dirty="0" smtClean="0"/>
              <a:t>PROXY</a:t>
            </a:r>
            <a:endParaRPr lang="en-US" sz="1200" b="1" dirty="0"/>
          </a:p>
        </p:txBody>
      </p:sp>
      <p:grpSp>
        <p:nvGrpSpPr>
          <p:cNvPr id="22" name="Group 21"/>
          <p:cNvGrpSpPr/>
          <p:nvPr/>
        </p:nvGrpSpPr>
        <p:grpSpPr>
          <a:xfrm>
            <a:off x="6216893" y="2513160"/>
            <a:ext cx="0" cy="1086391"/>
            <a:chOff x="6216893" y="2513160"/>
            <a:chExt cx="0" cy="1086391"/>
          </a:xfrm>
        </p:grpSpPr>
        <p:sp>
          <p:nvSpPr>
            <p:cNvPr id="140" name="Straight Connector 1024003"/>
            <p:cNvSpPr>
              <a:spLocks noChangeShapeType="1"/>
            </p:cNvSpPr>
            <p:nvPr/>
          </p:nvSpPr>
          <p:spPr bwMode="auto">
            <a:xfrm>
              <a:off x="6216893" y="2513160"/>
              <a:ext cx="0" cy="27396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41" name="Straight Connector 1024003"/>
            <p:cNvSpPr>
              <a:spLocks noChangeShapeType="1"/>
            </p:cNvSpPr>
            <p:nvPr/>
          </p:nvSpPr>
          <p:spPr bwMode="auto">
            <a:xfrm>
              <a:off x="6216893" y="3325588"/>
              <a:ext cx="0" cy="27396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42" name="Straight Connector 1024003"/>
          <p:cNvSpPr>
            <a:spLocks noChangeShapeType="1"/>
          </p:cNvSpPr>
          <p:nvPr/>
        </p:nvSpPr>
        <p:spPr bwMode="auto">
          <a:xfrm rot="5400000" flipH="1">
            <a:off x="4202603" y="3590617"/>
            <a:ext cx="0" cy="150383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44" name="TextBox 143"/>
          <p:cNvSpPr txBox="1"/>
          <p:nvPr/>
        </p:nvSpPr>
        <p:spPr>
          <a:xfrm>
            <a:off x="7873703" y="4058468"/>
            <a:ext cx="723609" cy="221599"/>
          </a:xfrm>
          <a:prstGeom prst="rect">
            <a:avLst/>
          </a:prstGeom>
          <a:noFill/>
          <a:ln>
            <a:noFill/>
          </a:ln>
        </p:spPr>
        <p:txBody>
          <a:bodyPr wrap="square" lIns="0" tIns="18288" rIns="0" bIns="18288" rtlCol="0">
            <a:spAutoFit/>
          </a:bodyPr>
          <a:lstStyle/>
          <a:p>
            <a:pPr algn="ctr"/>
            <a:r>
              <a:rPr lang="en-US" sz="1200" b="1" dirty="0" smtClean="0"/>
              <a:t>PROXY</a:t>
            </a:r>
            <a:endParaRPr lang="en-US" sz="1200" b="1" dirty="0"/>
          </a:p>
        </p:txBody>
      </p:sp>
      <p:sp>
        <p:nvSpPr>
          <p:cNvPr id="148" name="Straight Connector 1024003"/>
          <p:cNvSpPr>
            <a:spLocks noChangeShapeType="1"/>
          </p:cNvSpPr>
          <p:nvPr/>
        </p:nvSpPr>
        <p:spPr bwMode="auto">
          <a:xfrm rot="16200000">
            <a:off x="8256856" y="3949655"/>
            <a:ext cx="0" cy="785758"/>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149" name="Group 148"/>
          <p:cNvGrpSpPr/>
          <p:nvPr/>
        </p:nvGrpSpPr>
        <p:grpSpPr>
          <a:xfrm>
            <a:off x="757798" y="5244541"/>
            <a:ext cx="205343" cy="539277"/>
            <a:chOff x="-1233488" y="2327275"/>
            <a:chExt cx="484188" cy="1271588"/>
          </a:xfrm>
          <a:solidFill>
            <a:schemeClr val="accent2"/>
          </a:solidFill>
        </p:grpSpPr>
        <p:sp>
          <p:nvSpPr>
            <p:cNvPr id="150"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2" name="Group 151"/>
          <p:cNvGrpSpPr/>
          <p:nvPr/>
        </p:nvGrpSpPr>
        <p:grpSpPr>
          <a:xfrm>
            <a:off x="8874734" y="5244541"/>
            <a:ext cx="205343" cy="539277"/>
            <a:chOff x="-1233488" y="2327275"/>
            <a:chExt cx="484188" cy="1271588"/>
          </a:xfrm>
          <a:solidFill>
            <a:schemeClr val="accent2"/>
          </a:solidFill>
        </p:grpSpPr>
        <p:sp>
          <p:nvSpPr>
            <p:cNvPr id="153"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2" name="Rectangle 51"/>
          <p:cNvSpPr/>
          <p:nvPr/>
        </p:nvSpPr>
        <p:spPr>
          <a:xfrm>
            <a:off x="10707110" y="2703730"/>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The triangle</a:t>
            </a:r>
          </a:p>
          <a:p>
            <a:pPr algn="ctr"/>
            <a:r>
              <a:rPr lang="en-US" sz="1600" dirty="0" smtClean="0">
                <a:solidFill>
                  <a:schemeClr val="tx2"/>
                </a:solidFill>
              </a:rPr>
              <a:t>(AD)</a:t>
            </a:r>
            <a:endParaRPr lang="en-US" sz="1600" dirty="0">
              <a:solidFill>
                <a:schemeClr val="tx2"/>
              </a:solidFill>
            </a:endParaRPr>
          </a:p>
        </p:txBody>
      </p:sp>
      <p:sp>
        <p:nvSpPr>
          <p:cNvPr id="53" name="Isosceles Triangle 52"/>
          <p:cNvSpPr/>
          <p:nvPr/>
        </p:nvSpPr>
        <p:spPr bwMode="auto">
          <a:xfrm>
            <a:off x="10972409" y="1861451"/>
            <a:ext cx="924128" cy="796662"/>
          </a:xfrm>
          <a:prstGeom prst="triangl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Rectangle 53"/>
          <p:cNvSpPr/>
          <p:nvPr/>
        </p:nvSpPr>
        <p:spPr>
          <a:xfrm>
            <a:off x="8235508" y="1774559"/>
            <a:ext cx="2736904"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Lookup SCP records in AD</a:t>
            </a:r>
          </a:p>
        </p:txBody>
      </p:sp>
    </p:spTree>
    <p:extLst>
      <p:ext uri="{BB962C8B-B14F-4D97-AF65-F5344CB8AC3E}">
        <p14:creationId xmlns:p14="http://schemas.microsoft.com/office/powerpoint/2010/main" val="2830320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ipe(left)">
                                      <p:cBhvr>
                                        <p:cTn id="7" dur="500"/>
                                        <p:tgtEl>
                                          <p:spTgt spid="13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500"/>
                                        <p:tgtEl>
                                          <p:spTgt spid="22"/>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49"/>
                                        </p:tgtEl>
                                        <p:attrNameLst>
                                          <p:attrName>style.visibility</p:attrName>
                                        </p:attrNameLst>
                                      </p:cBhvr>
                                      <p:to>
                                        <p:strVal val="visible"/>
                                      </p:to>
                                    </p:set>
                                    <p:animEffect transition="in" filter="fade">
                                      <p:cBhvr>
                                        <p:cTn id="19" dur="500"/>
                                        <p:tgtEl>
                                          <p:spTgt spid="149"/>
                                        </p:tgtEl>
                                      </p:cBhvr>
                                    </p:animEffect>
                                  </p:childTnLst>
                                </p:cTn>
                              </p:par>
                              <p:par>
                                <p:cTn id="20" presetID="10" presetClass="entr" presetSubtype="0" fill="hold" nodeType="withEffect">
                                  <p:stCondLst>
                                    <p:cond delay="0"/>
                                  </p:stCondLst>
                                  <p:childTnLst>
                                    <p:set>
                                      <p:cBhvr>
                                        <p:cTn id="21" dur="1" fill="hold">
                                          <p:stCondLst>
                                            <p:cond delay="0"/>
                                          </p:stCondLst>
                                        </p:cTn>
                                        <p:tgtEl>
                                          <p:spTgt spid="152"/>
                                        </p:tgtEl>
                                        <p:attrNameLst>
                                          <p:attrName>style.visibility</p:attrName>
                                        </p:attrNameLst>
                                      </p:cBhvr>
                                      <p:to>
                                        <p:strVal val="visible"/>
                                      </p:to>
                                    </p:set>
                                    <p:animEffect transition="in" filter="fade">
                                      <p:cBhvr>
                                        <p:cTn id="22" dur="500"/>
                                        <p:tgtEl>
                                          <p:spTgt spid="15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142"/>
                                        </p:tgtEl>
                                        <p:attrNameLst>
                                          <p:attrName>style.visibility</p:attrName>
                                        </p:attrNameLst>
                                      </p:cBhvr>
                                      <p:to>
                                        <p:strVal val="visible"/>
                                      </p:to>
                                    </p:set>
                                    <p:animEffect transition="in" filter="wipe(right)">
                                      <p:cBhvr>
                                        <p:cTn id="27" dur="500"/>
                                        <p:tgtEl>
                                          <p:spTgt spid="14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8"/>
                                        </p:tgtEl>
                                        <p:attrNameLst>
                                          <p:attrName>style.visibility</p:attrName>
                                        </p:attrNameLst>
                                      </p:cBhvr>
                                      <p:to>
                                        <p:strVal val="visible"/>
                                      </p:to>
                                    </p:set>
                                    <p:animEffect transition="in" filter="fade">
                                      <p:cBhvr>
                                        <p:cTn id="30" dur="500"/>
                                        <p:tgtEl>
                                          <p:spTgt spid="13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2"/>
                                        </p:tgtEl>
                                        <p:attrNameLst>
                                          <p:attrName>style.visibility</p:attrName>
                                        </p:attrNameLst>
                                      </p:cBhvr>
                                      <p:to>
                                        <p:strVal val="visible"/>
                                      </p:to>
                                    </p:set>
                                    <p:animEffect transition="in" filter="fade">
                                      <p:cBhvr>
                                        <p:cTn id="33" dur="500"/>
                                        <p:tgtEl>
                                          <p:spTgt spid="12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48"/>
                                        </p:tgtEl>
                                        <p:attrNameLst>
                                          <p:attrName>style.visibility</p:attrName>
                                        </p:attrNameLst>
                                      </p:cBhvr>
                                      <p:to>
                                        <p:strVal val="visible"/>
                                      </p:to>
                                    </p:set>
                                    <p:animEffect transition="in" filter="wipe(left)">
                                      <p:cBhvr>
                                        <p:cTn id="36" dur="500"/>
                                        <p:tgtEl>
                                          <p:spTgt spid="14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4"/>
                                        </p:tgtEl>
                                        <p:attrNameLst>
                                          <p:attrName>style.visibility</p:attrName>
                                        </p:attrNameLst>
                                      </p:cBhvr>
                                      <p:to>
                                        <p:strVal val="visible"/>
                                      </p:to>
                                    </p:set>
                                    <p:animEffect transition="in" filter="fade">
                                      <p:cBhvr>
                                        <p:cTn id="39" dur="500"/>
                                        <p:tgtEl>
                                          <p:spTgt spid="14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4"/>
                                        </p:tgtEl>
                                        <p:attrNameLst>
                                          <p:attrName>style.visibility</p:attrName>
                                        </p:attrNameLst>
                                      </p:cBhvr>
                                      <p:to>
                                        <p:strVal val="visible"/>
                                      </p:to>
                                    </p:set>
                                    <p:animEffect transition="in" filter="fade">
                                      <p:cBhvr>
                                        <p:cTn id="42"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34" grpId="0"/>
      <p:bldP spid="135" grpId="0" animBg="1"/>
      <p:bldP spid="138" grpId="0"/>
      <p:bldP spid="142" grpId="0" animBg="1"/>
      <p:bldP spid="144" grpId="0"/>
      <p:bldP spid="148" grpId="0" animBg="1"/>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pc="-100" dirty="0"/>
              <a:t>CAS 2013 client protocol connectivity flow</a:t>
            </a:r>
            <a:r>
              <a:rPr lang="en-US" sz="8800" spc="-120" dirty="0"/>
              <a:t/>
            </a:r>
            <a:br>
              <a:rPr lang="en-US" sz="8800" spc="-120" dirty="0"/>
            </a:br>
            <a:r>
              <a:rPr lang="en-US" sz="3600" spc="-150" dirty="0">
                <a:gradFill>
                  <a:gsLst>
                    <a:gs pos="1250">
                      <a:schemeClr val="tx2"/>
                    </a:gs>
                    <a:gs pos="99000">
                      <a:schemeClr val="tx2"/>
                    </a:gs>
                  </a:gsLst>
                  <a:lin ang="5400000" scaled="0"/>
                </a:gradFill>
              </a:rPr>
              <a:t>Exchange Server </a:t>
            </a:r>
            <a:r>
              <a:rPr lang="en-US" sz="3600" spc="-150" dirty="0" smtClean="0">
                <a:gradFill>
                  <a:gsLst>
                    <a:gs pos="1250">
                      <a:schemeClr val="tx2"/>
                    </a:gs>
                    <a:gs pos="99000">
                      <a:schemeClr val="tx2"/>
                    </a:gs>
                  </a:gsLst>
                  <a:lin ang="5400000" scaled="0"/>
                </a:gradFill>
              </a:rPr>
              <a:t>2007 </a:t>
            </a:r>
            <a:r>
              <a:rPr lang="en-US" sz="3600" spc="-150" dirty="0">
                <a:gradFill>
                  <a:gsLst>
                    <a:gs pos="1250">
                      <a:schemeClr val="tx2"/>
                    </a:gs>
                    <a:gs pos="99000">
                      <a:schemeClr val="tx2"/>
                    </a:gs>
                  </a:gsLst>
                  <a:lin ang="5400000" scaled="0"/>
                </a:gradFill>
              </a:rPr>
              <a:t>coexistence </a:t>
            </a:r>
            <a:r>
              <a:rPr lang="en-US" sz="3600" spc="-150" dirty="0">
                <a:gradFill>
                  <a:gsLst>
                    <a:gs pos="1250">
                      <a:schemeClr val="tx2"/>
                    </a:gs>
                    <a:gs pos="99000">
                      <a:schemeClr val="tx2"/>
                    </a:gs>
                  </a:gsLst>
                  <a:lin ang="5400000" scaled="0"/>
                </a:gradFill>
                <a:latin typeface="Segoe"/>
              </a:rPr>
              <a:t>–</a:t>
            </a:r>
            <a:r>
              <a:rPr lang="en-US" sz="3600" spc="-150" dirty="0">
                <a:gradFill>
                  <a:gsLst>
                    <a:gs pos="1250">
                      <a:schemeClr val="tx2"/>
                    </a:gs>
                    <a:gs pos="99000">
                      <a:schemeClr val="tx2"/>
                    </a:gs>
                  </a:gsLst>
                  <a:lin ang="5400000" scaled="0"/>
                </a:gradFill>
              </a:rPr>
              <a:t> </a:t>
            </a:r>
            <a:r>
              <a:rPr lang="en-US" sz="3600" spc="-150" dirty="0" err="1">
                <a:gradFill>
                  <a:gsLst>
                    <a:gs pos="1250">
                      <a:schemeClr val="tx2"/>
                    </a:gs>
                    <a:gs pos="99000">
                      <a:schemeClr val="tx2"/>
                    </a:gs>
                  </a:gsLst>
                  <a:lin ang="5400000" scaled="0"/>
                </a:gradFill>
              </a:rPr>
              <a:t>AutoDiscover</a:t>
            </a:r>
            <a:r>
              <a:rPr lang="en-US" sz="3600" spc="-150" dirty="0">
                <a:gradFill>
                  <a:gsLst>
                    <a:gs pos="1250">
                      <a:schemeClr val="tx2"/>
                    </a:gs>
                    <a:gs pos="99000">
                      <a:schemeClr val="tx2"/>
                    </a:gs>
                  </a:gsLst>
                  <a:lin ang="5400000" scaled="0"/>
                </a:gradFill>
              </a:rPr>
              <a:t> </a:t>
            </a:r>
            <a:r>
              <a:rPr lang="en-US" sz="3600" spc="-150" dirty="0" smtClean="0">
                <a:gradFill>
                  <a:gsLst>
                    <a:gs pos="1250">
                      <a:schemeClr val="tx2"/>
                    </a:gs>
                    <a:gs pos="99000">
                      <a:schemeClr val="tx2"/>
                    </a:gs>
                  </a:gsLst>
                  <a:lin ang="5400000" scaled="0"/>
                </a:gradFill>
              </a:rPr>
              <a:t>(internal </a:t>
            </a:r>
            <a:r>
              <a:rPr lang="en-US" sz="3600" spc="-150" dirty="0">
                <a:gradFill>
                  <a:gsLst>
                    <a:gs pos="1250">
                      <a:schemeClr val="tx2"/>
                    </a:gs>
                    <a:gs pos="99000">
                      <a:schemeClr val="tx2"/>
                    </a:gs>
                  </a:gsLst>
                  <a:lin ang="5400000" scaled="0"/>
                </a:gradFill>
              </a:rPr>
              <a:t>clients)</a:t>
            </a:r>
            <a:endParaRPr lang="en-US" sz="3600" dirty="0"/>
          </a:p>
        </p:txBody>
      </p:sp>
      <p:sp>
        <p:nvSpPr>
          <p:cNvPr id="6" name="Rectangle 5"/>
          <p:cNvSpPr/>
          <p:nvPr/>
        </p:nvSpPr>
        <p:spPr>
          <a:xfrm>
            <a:off x="4303644" y="1861451"/>
            <a:ext cx="3826499" cy="6322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45701" rIns="2194560" bIns="45701" rtlCol="0" anchor="ctr"/>
          <a:lstStyle/>
          <a:p>
            <a:pPr algn="ctr">
              <a:lnSpc>
                <a:spcPct val="90000"/>
              </a:lnSpc>
            </a:pPr>
            <a:r>
              <a:rPr lang="en-US" sz="2000" dirty="0" smtClean="0">
                <a:solidFill>
                  <a:schemeClr val="tx1"/>
                </a:solidFill>
              </a:rPr>
              <a:t>Outlook </a:t>
            </a:r>
            <a:br>
              <a:rPr lang="en-US" sz="2000" dirty="0" smtClean="0">
                <a:solidFill>
                  <a:schemeClr val="tx1"/>
                </a:solidFill>
              </a:rPr>
            </a:br>
            <a:r>
              <a:rPr lang="en-US" sz="2000" dirty="0" smtClean="0">
                <a:solidFill>
                  <a:schemeClr val="tx1"/>
                </a:solidFill>
              </a:rPr>
              <a:t>clients</a:t>
            </a:r>
            <a:endParaRPr lang="en-US" sz="2000" dirty="0">
              <a:solidFill>
                <a:schemeClr val="tx1"/>
              </a:solidFill>
            </a:endParaRPr>
          </a:p>
        </p:txBody>
      </p:sp>
      <p:sp>
        <p:nvSpPr>
          <p:cNvPr id="66" name="Rectangle 65"/>
          <p:cNvSpPr/>
          <p:nvPr/>
        </p:nvSpPr>
        <p:spPr>
          <a:xfrm>
            <a:off x="4303644" y="2674746"/>
            <a:ext cx="3826499" cy="632253"/>
          </a:xfrm>
          <a:prstGeom prst="rect">
            <a:avLst/>
          </a:prstGeom>
          <a:solidFill>
            <a:srgbClr val="FFFF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r>
              <a:rPr lang="en-US" sz="2000" dirty="0">
                <a:solidFill>
                  <a:schemeClr val="tx1"/>
                </a:solidFill>
              </a:rPr>
              <a:t>Internal LB namespace</a:t>
            </a:r>
          </a:p>
        </p:txBody>
      </p:sp>
      <p:sp>
        <p:nvSpPr>
          <p:cNvPr id="68" name="Rectangle 67"/>
          <p:cNvSpPr/>
          <p:nvPr/>
        </p:nvSpPr>
        <p:spPr>
          <a:xfrm>
            <a:off x="274639" y="3497263"/>
            <a:ext cx="7855504" cy="3225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69" name="Rectangle 68"/>
          <p:cNvSpPr/>
          <p:nvPr/>
        </p:nvSpPr>
        <p:spPr>
          <a:xfrm>
            <a:off x="8338031" y="3497263"/>
            <a:ext cx="3823807" cy="3225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2" name="Rectangle 71"/>
          <p:cNvSpPr/>
          <p:nvPr/>
        </p:nvSpPr>
        <p:spPr>
          <a:xfrm>
            <a:off x="541232" y="5077440"/>
            <a:ext cx="2909455"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1" name="Rectangle 70"/>
          <p:cNvSpPr/>
          <p:nvPr/>
        </p:nvSpPr>
        <p:spPr>
          <a:xfrm>
            <a:off x="541232" y="3771034"/>
            <a:ext cx="2909455"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3" name="Rectangle 72"/>
          <p:cNvSpPr/>
          <p:nvPr/>
        </p:nvSpPr>
        <p:spPr>
          <a:xfrm>
            <a:off x="4954520" y="3771033"/>
            <a:ext cx="2909455" cy="114300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4" name="Rectangle 73"/>
          <p:cNvSpPr/>
          <p:nvPr/>
        </p:nvSpPr>
        <p:spPr>
          <a:xfrm>
            <a:off x="4954520" y="5077439"/>
            <a:ext cx="2909455" cy="114300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83" name="Rectangle 82"/>
          <p:cNvSpPr/>
          <p:nvPr/>
        </p:nvSpPr>
        <p:spPr>
          <a:xfrm>
            <a:off x="8649734" y="3771034"/>
            <a:ext cx="3200400"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84" name="Rectangle 83"/>
          <p:cNvSpPr/>
          <p:nvPr/>
        </p:nvSpPr>
        <p:spPr>
          <a:xfrm>
            <a:off x="8649734" y="5077440"/>
            <a:ext cx="3200400"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grpSp>
        <p:nvGrpSpPr>
          <p:cNvPr id="19" name="Group 18"/>
          <p:cNvGrpSpPr/>
          <p:nvPr/>
        </p:nvGrpSpPr>
        <p:grpSpPr>
          <a:xfrm>
            <a:off x="6020518" y="1999544"/>
            <a:ext cx="1617875" cy="384436"/>
            <a:chOff x="5893617" y="1802660"/>
            <a:chExt cx="1352461" cy="321369"/>
          </a:xfrm>
        </p:grpSpPr>
        <p:pic>
          <p:nvPicPr>
            <p:cNvPr id="8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7063083" y="1810594"/>
              <a:ext cx="182995" cy="305502"/>
            </a:xfrm>
            <a:prstGeom prst="rect">
              <a:avLst/>
            </a:prstGeom>
            <a:noFill/>
            <a:extLst/>
          </p:spPr>
        </p:pic>
        <p:pic>
          <p:nvPicPr>
            <p:cNvPr id="86"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5893617" y="1802660"/>
              <a:ext cx="419868" cy="321369"/>
            </a:xfrm>
            <a:prstGeom prst="rect">
              <a:avLst/>
            </a:prstGeom>
            <a:noFill/>
            <a:extLst/>
          </p:spPr>
        </p:pic>
        <p:pic>
          <p:nvPicPr>
            <p:cNvPr id="87"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6411139" y="1811898"/>
              <a:ext cx="470749" cy="302897"/>
            </a:xfrm>
            <a:prstGeom prst="rect">
              <a:avLst/>
            </a:prstGeom>
            <a:noFill/>
            <a:extLst/>
          </p:spPr>
        </p:pic>
      </p:grpSp>
      <p:pic>
        <p:nvPicPr>
          <p:cNvPr id="8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41432" y="517192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156298" y="3924616"/>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95" name="Rectangle 94"/>
          <p:cNvSpPr/>
          <p:nvPr/>
        </p:nvSpPr>
        <p:spPr>
          <a:xfrm>
            <a:off x="541233" y="4545447"/>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E2007 </a:t>
            </a:r>
            <a:r>
              <a:rPr lang="en-US" sz="1600" dirty="0">
                <a:solidFill>
                  <a:schemeClr val="tx2"/>
                </a:solidFill>
              </a:rPr>
              <a:t>CAS</a:t>
            </a:r>
          </a:p>
        </p:txBody>
      </p:sp>
      <p:sp>
        <p:nvSpPr>
          <p:cNvPr id="106" name="Rectangle 105"/>
          <p:cNvSpPr/>
          <p:nvPr/>
        </p:nvSpPr>
        <p:spPr>
          <a:xfrm>
            <a:off x="541233" y="5851853"/>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E2007 MBX</a:t>
            </a:r>
            <a:endParaRPr lang="en-US" sz="1600" dirty="0">
              <a:solidFill>
                <a:schemeClr val="tx2"/>
              </a:solidFill>
            </a:endParaRPr>
          </a:p>
        </p:txBody>
      </p:sp>
      <p:pic>
        <p:nvPicPr>
          <p:cNvPr id="10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554719" y="517192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569585" y="3924616"/>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109" name="Rectangle 108"/>
          <p:cNvSpPr/>
          <p:nvPr/>
        </p:nvSpPr>
        <p:spPr>
          <a:xfrm>
            <a:off x="4954520" y="4545447"/>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E2013 </a:t>
            </a:r>
            <a:r>
              <a:rPr lang="en-US" sz="1600" dirty="0">
                <a:solidFill>
                  <a:schemeClr val="tx2"/>
                </a:solidFill>
              </a:rPr>
              <a:t>CAS</a:t>
            </a:r>
          </a:p>
        </p:txBody>
      </p:sp>
      <p:sp>
        <p:nvSpPr>
          <p:cNvPr id="110" name="Rectangle 109"/>
          <p:cNvSpPr/>
          <p:nvPr/>
        </p:nvSpPr>
        <p:spPr>
          <a:xfrm>
            <a:off x="4954520" y="5851853"/>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E2013 </a:t>
            </a:r>
            <a:r>
              <a:rPr lang="en-US" sz="1600" dirty="0">
                <a:solidFill>
                  <a:schemeClr val="tx2"/>
                </a:solidFill>
              </a:rPr>
              <a:t>MBX</a:t>
            </a:r>
          </a:p>
        </p:txBody>
      </p:sp>
      <p:pic>
        <p:nvPicPr>
          <p:cNvPr id="11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249933" y="517192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264799" y="3924616"/>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113" name="Rectangle 112"/>
          <p:cNvSpPr/>
          <p:nvPr/>
        </p:nvSpPr>
        <p:spPr>
          <a:xfrm>
            <a:off x="8649734" y="4545447"/>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E2007 </a:t>
            </a:r>
            <a:r>
              <a:rPr lang="en-US" sz="1600" dirty="0">
                <a:solidFill>
                  <a:schemeClr val="tx2"/>
                </a:solidFill>
              </a:rPr>
              <a:t>CAS</a:t>
            </a:r>
          </a:p>
        </p:txBody>
      </p:sp>
      <p:sp>
        <p:nvSpPr>
          <p:cNvPr id="114" name="Rectangle 113"/>
          <p:cNvSpPr/>
          <p:nvPr/>
        </p:nvSpPr>
        <p:spPr>
          <a:xfrm>
            <a:off x="8649734" y="5851853"/>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E2007 </a:t>
            </a:r>
            <a:r>
              <a:rPr lang="en-US" sz="1600" dirty="0">
                <a:solidFill>
                  <a:schemeClr val="tx2"/>
                </a:solidFill>
              </a:rPr>
              <a:t>MBX</a:t>
            </a:r>
          </a:p>
        </p:txBody>
      </p:sp>
      <p:sp>
        <p:nvSpPr>
          <p:cNvPr id="117" name="Rectangle 116"/>
          <p:cNvSpPr/>
          <p:nvPr/>
        </p:nvSpPr>
        <p:spPr>
          <a:xfrm>
            <a:off x="274639" y="6171800"/>
            <a:ext cx="7855504" cy="551263"/>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Internet-facing site</a:t>
            </a:r>
            <a:endParaRPr lang="en-US" sz="1600" dirty="0">
              <a:solidFill>
                <a:schemeClr val="tx2"/>
              </a:solidFill>
            </a:endParaRPr>
          </a:p>
        </p:txBody>
      </p:sp>
      <p:sp>
        <p:nvSpPr>
          <p:cNvPr id="120" name="Rectangle 119"/>
          <p:cNvSpPr/>
          <p:nvPr/>
        </p:nvSpPr>
        <p:spPr>
          <a:xfrm>
            <a:off x="8338030" y="6171799"/>
            <a:ext cx="3823807" cy="551264"/>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Intranet site</a:t>
            </a:r>
            <a:endParaRPr lang="en-US" sz="1600" dirty="0">
              <a:solidFill>
                <a:schemeClr val="tx2"/>
              </a:solidFill>
            </a:endParaRPr>
          </a:p>
        </p:txBody>
      </p:sp>
      <p:sp>
        <p:nvSpPr>
          <p:cNvPr id="135" name="Straight Connector 1024003"/>
          <p:cNvSpPr>
            <a:spLocks noChangeShapeType="1"/>
          </p:cNvSpPr>
          <p:nvPr/>
        </p:nvSpPr>
        <p:spPr bwMode="auto">
          <a:xfrm rot="16200000">
            <a:off x="9560872" y="766037"/>
            <a:ext cx="0" cy="2823079"/>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22" name="Group 21"/>
          <p:cNvGrpSpPr/>
          <p:nvPr/>
        </p:nvGrpSpPr>
        <p:grpSpPr>
          <a:xfrm>
            <a:off x="6216893" y="2513160"/>
            <a:ext cx="0" cy="1086391"/>
            <a:chOff x="6216893" y="2513160"/>
            <a:chExt cx="0" cy="1086391"/>
          </a:xfrm>
        </p:grpSpPr>
        <p:sp>
          <p:nvSpPr>
            <p:cNvPr id="140" name="Straight Connector 1024003"/>
            <p:cNvSpPr>
              <a:spLocks noChangeShapeType="1"/>
            </p:cNvSpPr>
            <p:nvPr/>
          </p:nvSpPr>
          <p:spPr bwMode="auto">
            <a:xfrm>
              <a:off x="6216893" y="2513160"/>
              <a:ext cx="0" cy="27396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41" name="Straight Connector 1024003"/>
            <p:cNvSpPr>
              <a:spLocks noChangeShapeType="1"/>
            </p:cNvSpPr>
            <p:nvPr/>
          </p:nvSpPr>
          <p:spPr bwMode="auto">
            <a:xfrm>
              <a:off x="6216893" y="3325588"/>
              <a:ext cx="0" cy="27396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grpSp>
        <p:nvGrpSpPr>
          <p:cNvPr id="149" name="Group 148"/>
          <p:cNvGrpSpPr/>
          <p:nvPr/>
        </p:nvGrpSpPr>
        <p:grpSpPr>
          <a:xfrm>
            <a:off x="757798" y="5244541"/>
            <a:ext cx="205343" cy="539277"/>
            <a:chOff x="-1233488" y="2327275"/>
            <a:chExt cx="484188" cy="1271588"/>
          </a:xfrm>
          <a:solidFill>
            <a:schemeClr val="accent2"/>
          </a:solidFill>
        </p:grpSpPr>
        <p:sp>
          <p:nvSpPr>
            <p:cNvPr id="150"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2" name="Group 151"/>
          <p:cNvGrpSpPr/>
          <p:nvPr/>
        </p:nvGrpSpPr>
        <p:grpSpPr>
          <a:xfrm>
            <a:off x="8874734" y="5244541"/>
            <a:ext cx="205343" cy="539277"/>
            <a:chOff x="-1233488" y="2327275"/>
            <a:chExt cx="484188" cy="1271588"/>
          </a:xfrm>
          <a:solidFill>
            <a:schemeClr val="accent2"/>
          </a:solidFill>
        </p:grpSpPr>
        <p:sp>
          <p:nvSpPr>
            <p:cNvPr id="153"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2" name="Rectangle 51"/>
          <p:cNvSpPr/>
          <p:nvPr/>
        </p:nvSpPr>
        <p:spPr>
          <a:xfrm>
            <a:off x="10707110" y="2661198"/>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Still a triangle</a:t>
            </a:r>
            <a:endParaRPr lang="en-US" sz="1600" dirty="0">
              <a:solidFill>
                <a:schemeClr val="tx2"/>
              </a:solidFill>
            </a:endParaRPr>
          </a:p>
        </p:txBody>
      </p:sp>
      <p:sp>
        <p:nvSpPr>
          <p:cNvPr id="53" name="Isosceles Triangle 52"/>
          <p:cNvSpPr/>
          <p:nvPr/>
        </p:nvSpPr>
        <p:spPr bwMode="auto">
          <a:xfrm>
            <a:off x="10972409" y="1861451"/>
            <a:ext cx="924128" cy="796662"/>
          </a:xfrm>
          <a:prstGeom prst="triangl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Rectangle 53"/>
          <p:cNvSpPr/>
          <p:nvPr/>
        </p:nvSpPr>
        <p:spPr>
          <a:xfrm>
            <a:off x="8235508" y="1774559"/>
            <a:ext cx="2736904"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Lookup SCP records in AD</a:t>
            </a:r>
          </a:p>
        </p:txBody>
      </p:sp>
      <p:sp>
        <p:nvSpPr>
          <p:cNvPr id="55" name="Rectangle 54"/>
          <p:cNvSpPr/>
          <p:nvPr/>
        </p:nvSpPr>
        <p:spPr>
          <a:xfrm>
            <a:off x="6407960" y="5077438"/>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MBX 2013 handles </a:t>
            </a:r>
            <a:r>
              <a:rPr lang="en-US" sz="1600" dirty="0">
                <a:solidFill>
                  <a:schemeClr val="tx2"/>
                </a:solidFill>
              </a:rPr>
              <a:t>request</a:t>
            </a:r>
          </a:p>
        </p:txBody>
      </p:sp>
      <p:sp>
        <p:nvSpPr>
          <p:cNvPr id="56" name="TextBox 55"/>
          <p:cNvSpPr txBox="1"/>
          <p:nvPr/>
        </p:nvSpPr>
        <p:spPr>
          <a:xfrm>
            <a:off x="6176694" y="4888563"/>
            <a:ext cx="723609" cy="221599"/>
          </a:xfrm>
          <a:prstGeom prst="rect">
            <a:avLst/>
          </a:prstGeom>
          <a:noFill/>
          <a:ln>
            <a:noFill/>
          </a:ln>
        </p:spPr>
        <p:txBody>
          <a:bodyPr wrap="square" lIns="0" tIns="18288" rIns="0" bIns="18288" rtlCol="0">
            <a:spAutoFit/>
          </a:bodyPr>
          <a:lstStyle/>
          <a:p>
            <a:pPr algn="ctr"/>
            <a:r>
              <a:rPr lang="en-US" sz="1200" b="1" dirty="0" smtClean="0"/>
              <a:t>PROXY</a:t>
            </a:r>
            <a:endParaRPr lang="en-US" sz="1200" b="1" dirty="0"/>
          </a:p>
        </p:txBody>
      </p:sp>
      <p:sp>
        <p:nvSpPr>
          <p:cNvPr id="57" name="Straight Connector 1024003"/>
          <p:cNvSpPr>
            <a:spLocks noChangeShapeType="1"/>
          </p:cNvSpPr>
          <p:nvPr/>
        </p:nvSpPr>
        <p:spPr bwMode="auto">
          <a:xfrm flipH="1">
            <a:off x="6215606" y="4931830"/>
            <a:ext cx="0" cy="516858"/>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Tree>
    <p:extLst>
      <p:ext uri="{BB962C8B-B14F-4D97-AF65-F5344CB8AC3E}">
        <p14:creationId xmlns:p14="http://schemas.microsoft.com/office/powerpoint/2010/main" val="40084917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ipe(left)">
                                      <p:cBhvr>
                                        <p:cTn id="7" dur="500"/>
                                        <p:tgtEl>
                                          <p:spTgt spid="13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500"/>
                                        <p:tgtEl>
                                          <p:spTgt spid="22"/>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49"/>
                                        </p:tgtEl>
                                        <p:attrNameLst>
                                          <p:attrName>style.visibility</p:attrName>
                                        </p:attrNameLst>
                                      </p:cBhvr>
                                      <p:to>
                                        <p:strVal val="visible"/>
                                      </p:to>
                                    </p:set>
                                    <p:animEffect transition="in" filter="fade">
                                      <p:cBhvr>
                                        <p:cTn id="19" dur="500"/>
                                        <p:tgtEl>
                                          <p:spTgt spid="149"/>
                                        </p:tgtEl>
                                      </p:cBhvr>
                                    </p:animEffect>
                                  </p:childTnLst>
                                </p:cTn>
                              </p:par>
                              <p:par>
                                <p:cTn id="20" presetID="10" presetClass="entr" presetSubtype="0" fill="hold" nodeType="withEffect">
                                  <p:stCondLst>
                                    <p:cond delay="0"/>
                                  </p:stCondLst>
                                  <p:childTnLst>
                                    <p:set>
                                      <p:cBhvr>
                                        <p:cTn id="21" dur="1" fill="hold">
                                          <p:stCondLst>
                                            <p:cond delay="0"/>
                                          </p:stCondLst>
                                        </p:cTn>
                                        <p:tgtEl>
                                          <p:spTgt spid="152"/>
                                        </p:tgtEl>
                                        <p:attrNameLst>
                                          <p:attrName>style.visibility</p:attrName>
                                        </p:attrNameLst>
                                      </p:cBhvr>
                                      <p:to>
                                        <p:strVal val="visible"/>
                                      </p:to>
                                    </p:set>
                                    <p:animEffect transition="in" filter="fade">
                                      <p:cBhvr>
                                        <p:cTn id="22" dur="500"/>
                                        <p:tgtEl>
                                          <p:spTgt spid="15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up)">
                                      <p:cBhvr>
                                        <p:cTn id="27" dur="500"/>
                                        <p:tgtEl>
                                          <p:spTgt spid="5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fade">
                                      <p:cBhvr>
                                        <p:cTn id="30" dur="500"/>
                                        <p:tgtEl>
                                          <p:spTgt spid="5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childTnLst>
                                </p:cTn>
                              </p:par>
                              <p:par>
                                <p:cTn id="34" presetID="10" presetClass="entr" presetSubtype="0" fill="hold" grpId="2" nodeType="with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par>
                                <p:cTn id="37" presetID="10" presetClass="entr" presetSubtype="0" fill="hold" grpId="2"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54" grpId="0"/>
      <p:bldP spid="55" grpId="0"/>
      <p:bldP spid="55" grpId="2"/>
      <p:bldP spid="56" grpId="0"/>
      <p:bldP spid="56" grpId="2"/>
      <p:bldP spid="5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Outlook</a:t>
            </a:r>
            <a:endParaRPr lang="en-US" dirty="0"/>
          </a:p>
        </p:txBody>
      </p:sp>
    </p:spTree>
    <p:extLst>
      <p:ext uri="{BB962C8B-B14F-4D97-AF65-F5344CB8AC3E}">
        <p14:creationId xmlns:p14="http://schemas.microsoft.com/office/powerpoint/2010/main" val="289666734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Internal Outlook connectivity</a:t>
            </a:r>
            <a:endParaRPr lang="en-US" dirty="0"/>
          </a:p>
        </p:txBody>
      </p:sp>
      <p:sp>
        <p:nvSpPr>
          <p:cNvPr id="3" name="Text Placeholder 2"/>
          <p:cNvSpPr>
            <a:spLocks noGrp="1"/>
          </p:cNvSpPr>
          <p:nvPr>
            <p:ph type="body" sz="quarter" idx="4294967295"/>
          </p:nvPr>
        </p:nvSpPr>
        <p:spPr>
          <a:xfrm>
            <a:off x="274638" y="1439863"/>
            <a:ext cx="11612562" cy="5066002"/>
          </a:xfrm>
        </p:spPr>
        <p:txBody>
          <a:bodyPr/>
          <a:lstStyle/>
          <a:p>
            <a:pPr>
              <a:spcBef>
                <a:spcPts val="0"/>
              </a:spcBef>
              <a:spcAft>
                <a:spcPts val="1200"/>
              </a:spcAft>
            </a:pPr>
            <a:r>
              <a:rPr lang="en-US" sz="2800" dirty="0">
                <a:gradFill>
                  <a:gsLst>
                    <a:gs pos="1250">
                      <a:schemeClr val="tx2"/>
                    </a:gs>
                    <a:gs pos="99000">
                      <a:schemeClr val="tx2"/>
                    </a:gs>
                  </a:gsLst>
                  <a:lin ang="5400000" scaled="0"/>
                </a:gradFill>
                <a:latin typeface="+mj-lt"/>
              </a:rPr>
              <a:t>No changes to 2007/10 – still direct to mailbox (2007) and RPC Client Access </a:t>
            </a:r>
            <a:r>
              <a:rPr lang="en-US" sz="2800" dirty="0" smtClean="0">
                <a:gradFill>
                  <a:gsLst>
                    <a:gs pos="1250">
                      <a:schemeClr val="tx2"/>
                    </a:gs>
                    <a:gs pos="99000">
                      <a:schemeClr val="tx2"/>
                    </a:gs>
                  </a:gsLst>
                  <a:lin ang="5400000" scaled="0"/>
                </a:gradFill>
                <a:latin typeface="+mj-lt"/>
              </a:rPr>
              <a:t>Service on </a:t>
            </a:r>
            <a:r>
              <a:rPr lang="en-US" sz="2800" dirty="0">
                <a:gradFill>
                  <a:gsLst>
                    <a:gs pos="1250">
                      <a:schemeClr val="tx2"/>
                    </a:gs>
                    <a:gs pos="99000">
                      <a:schemeClr val="tx2"/>
                    </a:gs>
                  </a:gsLst>
                  <a:lin ang="5400000" scaled="0"/>
                </a:gradFill>
                <a:latin typeface="+mj-lt"/>
              </a:rPr>
              <a:t>CAS (2010)</a:t>
            </a:r>
          </a:p>
          <a:p>
            <a:pPr>
              <a:spcBef>
                <a:spcPts val="0"/>
              </a:spcBef>
              <a:spcAft>
                <a:spcPts val="1200"/>
              </a:spcAft>
            </a:pPr>
            <a:r>
              <a:rPr lang="en-US" sz="2800" dirty="0">
                <a:gradFill>
                  <a:gsLst>
                    <a:gs pos="1250">
                      <a:schemeClr val="tx2"/>
                    </a:gs>
                    <a:gs pos="99000">
                      <a:schemeClr val="tx2"/>
                    </a:gs>
                  </a:gsLst>
                  <a:lin ang="5400000" scaled="0"/>
                </a:gradFill>
                <a:latin typeface="+mj-lt"/>
              </a:rPr>
              <a:t>2013 users use Outlook Anywhere to connect both inside and out</a:t>
            </a:r>
          </a:p>
          <a:p>
            <a:pPr marL="339725" lvl="1" indent="-339725">
              <a:spcBef>
                <a:spcPts val="0"/>
              </a:spcBef>
              <a:spcAft>
                <a:spcPts val="1200"/>
              </a:spcAft>
            </a:pPr>
            <a:r>
              <a:rPr lang="en-US" sz="2800" dirty="0">
                <a:gradFill>
                  <a:gsLst>
                    <a:gs pos="1250">
                      <a:schemeClr val="tx2"/>
                    </a:gs>
                    <a:gs pos="99000">
                      <a:schemeClr val="tx2"/>
                    </a:gs>
                  </a:gsLst>
                  <a:lin ang="5400000" scaled="0"/>
                </a:gradFill>
                <a:latin typeface="+mj-lt"/>
              </a:rPr>
              <a:t>Moving to Outlook Anywhere before moving to 2013 may make </a:t>
            </a:r>
            <a:r>
              <a:rPr lang="en-US" sz="2800" dirty="0" smtClean="0">
                <a:gradFill>
                  <a:gsLst>
                    <a:gs pos="1250">
                      <a:schemeClr val="tx2"/>
                    </a:gs>
                    <a:gs pos="99000">
                      <a:schemeClr val="tx2"/>
                    </a:gs>
                  </a:gsLst>
                  <a:lin ang="5400000" scaled="0"/>
                </a:gradFill>
                <a:latin typeface="+mj-lt"/>
              </a:rPr>
              <a:t/>
            </a:r>
            <a:br>
              <a:rPr lang="en-US" sz="2800" dirty="0" smtClean="0">
                <a:gradFill>
                  <a:gsLst>
                    <a:gs pos="1250">
                      <a:schemeClr val="tx2"/>
                    </a:gs>
                    <a:gs pos="99000">
                      <a:schemeClr val="tx2"/>
                    </a:gs>
                  </a:gsLst>
                  <a:lin ang="5400000" scaled="0"/>
                </a:gradFill>
                <a:latin typeface="+mj-lt"/>
              </a:rPr>
            </a:br>
            <a:r>
              <a:rPr lang="en-US" sz="2800" dirty="0" smtClean="0">
                <a:gradFill>
                  <a:gsLst>
                    <a:gs pos="1250">
                      <a:schemeClr val="tx2"/>
                    </a:gs>
                    <a:gs pos="99000">
                      <a:schemeClr val="tx2"/>
                    </a:gs>
                  </a:gsLst>
                  <a:lin ang="5400000" scaled="0"/>
                </a:gradFill>
                <a:latin typeface="+mj-lt"/>
              </a:rPr>
              <a:t>life </a:t>
            </a:r>
            <a:r>
              <a:rPr lang="en-US" sz="2800" dirty="0">
                <a:gradFill>
                  <a:gsLst>
                    <a:gs pos="1250">
                      <a:schemeClr val="tx2"/>
                    </a:gs>
                    <a:gs pos="99000">
                      <a:schemeClr val="tx2"/>
                    </a:gs>
                  </a:gsLst>
                  <a:lin ang="5400000" scaled="0"/>
                </a:gradFill>
                <a:latin typeface="+mj-lt"/>
              </a:rPr>
              <a:t>easier</a:t>
            </a:r>
          </a:p>
          <a:p>
            <a:pPr>
              <a:spcBef>
                <a:spcPts val="0"/>
              </a:spcBef>
              <a:spcAft>
                <a:spcPts val="1200"/>
              </a:spcAft>
            </a:pPr>
            <a:r>
              <a:rPr lang="en-US" sz="2800" dirty="0">
                <a:gradFill>
                  <a:gsLst>
                    <a:gs pos="1250">
                      <a:schemeClr val="tx2"/>
                    </a:gs>
                    <a:gs pos="99000">
                      <a:schemeClr val="tx2"/>
                    </a:gs>
                  </a:gsLst>
                  <a:lin ang="5400000" scaled="0"/>
                </a:gradFill>
                <a:latin typeface="+mj-lt"/>
              </a:rPr>
              <a:t>AutoDiscover 2013 hands back two EXHTTP nodes (settings) for 2013 users, one for Internal OA, one for external – client starts at the top </a:t>
            </a:r>
            <a:r>
              <a:rPr lang="en-US" sz="2800" dirty="0" smtClean="0">
                <a:gradFill>
                  <a:gsLst>
                    <a:gs pos="1250">
                      <a:schemeClr val="tx2"/>
                    </a:gs>
                    <a:gs pos="99000">
                      <a:schemeClr val="tx2"/>
                    </a:gs>
                  </a:gsLst>
                  <a:lin ang="5400000" scaled="0"/>
                </a:gradFill>
                <a:latin typeface="+mj-lt"/>
              </a:rPr>
              <a:t/>
            </a:r>
            <a:br>
              <a:rPr lang="en-US" sz="2800" dirty="0" smtClean="0">
                <a:gradFill>
                  <a:gsLst>
                    <a:gs pos="1250">
                      <a:schemeClr val="tx2"/>
                    </a:gs>
                    <a:gs pos="99000">
                      <a:schemeClr val="tx2"/>
                    </a:gs>
                  </a:gsLst>
                  <a:lin ang="5400000" scaled="0"/>
                </a:gradFill>
                <a:latin typeface="+mj-lt"/>
              </a:rPr>
            </a:br>
            <a:r>
              <a:rPr lang="en-US" sz="2800" dirty="0" smtClean="0">
                <a:gradFill>
                  <a:gsLst>
                    <a:gs pos="1250">
                      <a:schemeClr val="tx2"/>
                    </a:gs>
                    <a:gs pos="99000">
                      <a:schemeClr val="tx2"/>
                    </a:gs>
                  </a:gsLst>
                  <a:lin ang="5400000" scaled="0"/>
                </a:gradFill>
                <a:latin typeface="+mj-lt"/>
              </a:rPr>
              <a:t>of </a:t>
            </a:r>
            <a:r>
              <a:rPr lang="en-US" sz="2800" dirty="0">
                <a:gradFill>
                  <a:gsLst>
                    <a:gs pos="1250">
                      <a:schemeClr val="tx2"/>
                    </a:gs>
                    <a:gs pos="99000">
                      <a:schemeClr val="tx2"/>
                    </a:gs>
                  </a:gsLst>
                  <a:lin ang="5400000" scaled="0"/>
                </a:gradFill>
                <a:latin typeface="+mj-lt"/>
              </a:rPr>
              <a:t>the list and works down</a:t>
            </a:r>
          </a:p>
          <a:p>
            <a:pPr>
              <a:spcBef>
                <a:spcPts val="0"/>
              </a:spcBef>
              <a:spcAft>
                <a:spcPts val="1200"/>
              </a:spcAft>
            </a:pPr>
            <a:r>
              <a:rPr lang="en-US" sz="2800" dirty="0">
                <a:gradFill>
                  <a:gsLst>
                    <a:gs pos="1250">
                      <a:schemeClr val="tx2"/>
                    </a:gs>
                    <a:gs pos="99000">
                      <a:schemeClr val="tx2"/>
                    </a:gs>
                  </a:gsLst>
                  <a:lin ang="5400000" scaled="0"/>
                </a:gradFill>
                <a:latin typeface="+mj-lt"/>
              </a:rPr>
              <a:t>By default HTTP internally, HTTPS for external connections (but that doesn’t solve certificate name or trust issues for internal clients </a:t>
            </a:r>
            <a:r>
              <a:rPr lang="en-US" sz="2800" dirty="0" smtClean="0">
                <a:gradFill>
                  <a:gsLst>
                    <a:gs pos="1250">
                      <a:schemeClr val="tx2"/>
                    </a:gs>
                    <a:gs pos="99000">
                      <a:schemeClr val="tx2"/>
                    </a:gs>
                  </a:gsLst>
                  <a:lin ang="5400000" scaled="0"/>
                </a:gradFill>
                <a:latin typeface="+mj-lt"/>
              </a:rPr>
              <a:t/>
            </a:r>
            <a:br>
              <a:rPr lang="en-US" sz="2800" dirty="0" smtClean="0">
                <a:gradFill>
                  <a:gsLst>
                    <a:gs pos="1250">
                      <a:schemeClr val="tx2"/>
                    </a:gs>
                    <a:gs pos="99000">
                      <a:schemeClr val="tx2"/>
                    </a:gs>
                  </a:gsLst>
                  <a:lin ang="5400000" scaled="0"/>
                </a:gradFill>
                <a:latin typeface="+mj-lt"/>
              </a:rPr>
            </a:br>
            <a:r>
              <a:rPr lang="en-US" sz="2800" dirty="0" smtClean="0">
                <a:gradFill>
                  <a:gsLst>
                    <a:gs pos="1250">
                      <a:schemeClr val="tx2"/>
                    </a:gs>
                    <a:gs pos="99000">
                      <a:schemeClr val="tx2"/>
                    </a:gs>
                  </a:gsLst>
                  <a:lin ang="5400000" scaled="0"/>
                </a:gradFill>
                <a:latin typeface="+mj-lt"/>
              </a:rPr>
              <a:t>for </a:t>
            </a:r>
            <a:r>
              <a:rPr lang="en-US" sz="2800" dirty="0">
                <a:gradFill>
                  <a:gsLst>
                    <a:gs pos="1250">
                      <a:schemeClr val="tx2"/>
                    </a:gs>
                    <a:gs pos="99000">
                      <a:schemeClr val="tx2"/>
                    </a:gs>
                  </a:gsLst>
                  <a:lin ang="5400000" scaled="0"/>
                </a:gradFill>
                <a:latin typeface="+mj-lt"/>
              </a:rPr>
              <a:t>other services)</a:t>
            </a:r>
          </a:p>
        </p:txBody>
      </p:sp>
    </p:spTree>
    <p:extLst>
      <p:ext uri="{BB962C8B-B14F-4D97-AF65-F5344CB8AC3E}">
        <p14:creationId xmlns:p14="http://schemas.microsoft.com/office/powerpoint/2010/main" val="384858329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pc="-100" dirty="0"/>
              <a:t>CAS 2013 client protocol connectivity flow</a:t>
            </a:r>
            <a:r>
              <a:rPr lang="en-US" sz="8800" spc="-120" dirty="0"/>
              <a:t/>
            </a:r>
            <a:br>
              <a:rPr lang="en-US" sz="8800" spc="-120" dirty="0"/>
            </a:br>
            <a:r>
              <a:rPr lang="en-US" sz="3600" spc="-150" dirty="0">
                <a:gradFill>
                  <a:gsLst>
                    <a:gs pos="1250">
                      <a:schemeClr val="tx2"/>
                    </a:gs>
                    <a:gs pos="99000">
                      <a:schemeClr val="tx2"/>
                    </a:gs>
                  </a:gsLst>
                  <a:lin ang="5400000" scaled="0"/>
                </a:gradFill>
              </a:rPr>
              <a:t>Exchange Server 2007 and 2010 </a:t>
            </a:r>
            <a:r>
              <a:rPr lang="en-US" sz="3600" spc="-150" dirty="0" smtClean="0">
                <a:gradFill>
                  <a:gsLst>
                    <a:gs pos="1250">
                      <a:schemeClr val="tx2"/>
                    </a:gs>
                    <a:gs pos="99000">
                      <a:schemeClr val="tx2"/>
                    </a:gs>
                  </a:gsLst>
                  <a:lin ang="5400000" scaled="0"/>
                </a:gradFill>
              </a:rPr>
              <a:t>coexistence </a:t>
            </a:r>
            <a:r>
              <a:rPr lang="en-US" sz="3600" spc="-150" dirty="0">
                <a:gradFill>
                  <a:gsLst>
                    <a:gs pos="1250">
                      <a:schemeClr val="tx2"/>
                    </a:gs>
                    <a:gs pos="99000">
                      <a:schemeClr val="tx2"/>
                    </a:gs>
                  </a:gsLst>
                  <a:lin ang="5400000" scaled="0"/>
                </a:gradFill>
                <a:latin typeface="Segoe"/>
              </a:rPr>
              <a:t>–</a:t>
            </a:r>
            <a:r>
              <a:rPr lang="en-US" sz="3600" spc="-150" dirty="0">
                <a:gradFill>
                  <a:gsLst>
                    <a:gs pos="1250">
                      <a:schemeClr val="tx2"/>
                    </a:gs>
                    <a:gs pos="99000">
                      <a:schemeClr val="tx2"/>
                    </a:gs>
                  </a:gsLst>
                  <a:lin ang="5400000" scaled="0"/>
                </a:gradFill>
              </a:rPr>
              <a:t> Outlook </a:t>
            </a:r>
            <a:r>
              <a:rPr lang="en-US" sz="3600" spc="-150" dirty="0" smtClean="0">
                <a:gradFill>
                  <a:gsLst>
                    <a:gs pos="1250">
                      <a:schemeClr val="tx2"/>
                    </a:gs>
                    <a:gs pos="99000">
                      <a:schemeClr val="tx2"/>
                    </a:gs>
                  </a:gsLst>
                  <a:lin ang="5400000" scaled="0"/>
                </a:gradFill>
              </a:rPr>
              <a:t>Anywhere</a:t>
            </a:r>
            <a:endParaRPr lang="en-US" sz="3600" spc="-150" dirty="0">
              <a:gradFill>
                <a:gsLst>
                  <a:gs pos="1250">
                    <a:schemeClr val="tx2"/>
                  </a:gs>
                  <a:gs pos="99000">
                    <a:schemeClr val="tx2"/>
                  </a:gs>
                </a:gsLst>
                <a:lin ang="5400000" scaled="0"/>
              </a:gradFill>
            </a:endParaRPr>
          </a:p>
        </p:txBody>
      </p:sp>
      <p:sp>
        <p:nvSpPr>
          <p:cNvPr id="66" name="Rectangle 65"/>
          <p:cNvSpPr/>
          <p:nvPr/>
        </p:nvSpPr>
        <p:spPr>
          <a:xfrm>
            <a:off x="1836060" y="2703929"/>
            <a:ext cx="3826499" cy="365760"/>
          </a:xfrm>
          <a:prstGeom prst="rect">
            <a:avLst/>
          </a:prstGeom>
          <a:solidFill>
            <a:srgbClr val="FFFF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r>
              <a:rPr lang="en-US" dirty="0">
                <a:solidFill>
                  <a:schemeClr val="tx1"/>
                </a:solidFill>
              </a:rPr>
              <a:t>mail.contoso.com</a:t>
            </a:r>
          </a:p>
        </p:txBody>
      </p:sp>
      <p:sp>
        <p:nvSpPr>
          <p:cNvPr id="68" name="Rectangle 67"/>
          <p:cNvSpPr/>
          <p:nvPr/>
        </p:nvSpPr>
        <p:spPr>
          <a:xfrm>
            <a:off x="274639" y="3325588"/>
            <a:ext cx="5328494"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69" name="Rectangle 68"/>
          <p:cNvSpPr/>
          <p:nvPr/>
        </p:nvSpPr>
        <p:spPr>
          <a:xfrm>
            <a:off x="6323080" y="3325588"/>
            <a:ext cx="2359643"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2" name="Rectangle 71"/>
          <p:cNvSpPr/>
          <p:nvPr/>
        </p:nvSpPr>
        <p:spPr>
          <a:xfrm>
            <a:off x="366129" y="5445701"/>
            <a:ext cx="2164904" cy="91093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1" name="Rectangle 70"/>
          <p:cNvSpPr/>
          <p:nvPr/>
        </p:nvSpPr>
        <p:spPr>
          <a:xfrm>
            <a:off x="366129" y="3411097"/>
            <a:ext cx="2164904" cy="17974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9"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66328" y="558365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90769" y="3545223"/>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106" name="Rectangle 105"/>
          <p:cNvSpPr/>
          <p:nvPr/>
        </p:nvSpPr>
        <p:spPr>
          <a:xfrm>
            <a:off x="1220658" y="5724765"/>
            <a:ext cx="1220986"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r>
              <a:rPr lang="en-US" sz="1400" dirty="0">
                <a:solidFill>
                  <a:schemeClr val="tx2"/>
                </a:solidFill>
              </a:rPr>
              <a:t>E2010</a:t>
            </a:r>
            <a:r>
              <a:rPr lang="en-US" sz="1400" dirty="0" smtClean="0">
                <a:solidFill>
                  <a:schemeClr val="tx2"/>
                </a:solidFill>
              </a:rPr>
              <a:t>/</a:t>
            </a:r>
            <a:br>
              <a:rPr lang="en-US" sz="1400" dirty="0" smtClean="0">
                <a:solidFill>
                  <a:schemeClr val="tx2"/>
                </a:solidFill>
              </a:rPr>
            </a:br>
            <a:r>
              <a:rPr lang="en-US" sz="1400" dirty="0" smtClean="0">
                <a:solidFill>
                  <a:schemeClr val="tx2"/>
                </a:solidFill>
              </a:rPr>
              <a:t>E2007 MBX</a:t>
            </a:r>
            <a:endParaRPr lang="en-US" sz="1400" dirty="0">
              <a:solidFill>
                <a:schemeClr val="tx2"/>
              </a:solidFill>
            </a:endParaRPr>
          </a:p>
        </p:txBody>
      </p:sp>
      <p:sp>
        <p:nvSpPr>
          <p:cNvPr id="117" name="Rectangle 116"/>
          <p:cNvSpPr/>
          <p:nvPr/>
        </p:nvSpPr>
        <p:spPr>
          <a:xfrm>
            <a:off x="274639" y="6356631"/>
            <a:ext cx="4968569"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Internet-facing site</a:t>
            </a:r>
            <a:endParaRPr lang="en-US" sz="1600" dirty="0">
              <a:solidFill>
                <a:schemeClr val="tx2"/>
              </a:solidFill>
            </a:endParaRPr>
          </a:p>
        </p:txBody>
      </p:sp>
      <p:sp>
        <p:nvSpPr>
          <p:cNvPr id="120" name="Rectangle 119"/>
          <p:cNvSpPr/>
          <p:nvPr/>
        </p:nvSpPr>
        <p:spPr>
          <a:xfrm>
            <a:off x="6323080" y="6356631"/>
            <a:ext cx="2359643"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Intranet site</a:t>
            </a:r>
            <a:endParaRPr lang="en-US" sz="1600" dirty="0">
              <a:solidFill>
                <a:schemeClr val="tx2"/>
              </a:solidFill>
            </a:endParaRPr>
          </a:p>
        </p:txBody>
      </p:sp>
      <p:grpSp>
        <p:nvGrpSpPr>
          <p:cNvPr id="149" name="Group 148"/>
          <p:cNvGrpSpPr/>
          <p:nvPr/>
        </p:nvGrpSpPr>
        <p:grpSpPr>
          <a:xfrm>
            <a:off x="582694" y="5656271"/>
            <a:ext cx="205343" cy="539277"/>
            <a:chOff x="-1233488" y="2327275"/>
            <a:chExt cx="484188" cy="1271588"/>
          </a:xfrm>
          <a:solidFill>
            <a:schemeClr val="accent2"/>
          </a:solidFill>
        </p:grpSpPr>
        <p:sp>
          <p:nvSpPr>
            <p:cNvPr id="150"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5" name="Rectangle 94"/>
          <p:cNvSpPr/>
          <p:nvPr/>
        </p:nvSpPr>
        <p:spPr>
          <a:xfrm>
            <a:off x="924228" y="3650391"/>
            <a:ext cx="156605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r>
              <a:rPr lang="en-US" sz="1400" dirty="0" smtClean="0">
                <a:solidFill>
                  <a:schemeClr val="tx2"/>
                </a:solidFill>
              </a:rPr>
              <a:t>E2010/E2007 </a:t>
            </a:r>
            <a:r>
              <a:rPr lang="en-US" sz="1400" dirty="0">
                <a:solidFill>
                  <a:schemeClr val="tx2"/>
                </a:solidFill>
              </a:rPr>
              <a:t>CAS</a:t>
            </a:r>
          </a:p>
        </p:txBody>
      </p:sp>
      <p:sp>
        <p:nvSpPr>
          <p:cNvPr id="82" name="Rectangle 81"/>
          <p:cNvSpPr/>
          <p:nvPr/>
        </p:nvSpPr>
        <p:spPr>
          <a:xfrm>
            <a:off x="1044852" y="4207487"/>
            <a:ext cx="1437541" cy="578113"/>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r>
              <a:rPr lang="en-US" sz="1200" dirty="0">
                <a:solidFill>
                  <a:schemeClr val="tx2"/>
                </a:solidFill>
              </a:rPr>
              <a:t>Enable </a:t>
            </a:r>
            <a:r>
              <a:rPr lang="en-US" sz="1200" dirty="0" smtClean="0">
                <a:solidFill>
                  <a:schemeClr val="tx2"/>
                </a:solidFill>
              </a:rPr>
              <a:t>OA</a:t>
            </a:r>
          </a:p>
          <a:p>
            <a:r>
              <a:rPr lang="en-US" sz="1200" dirty="0" smtClean="0">
                <a:solidFill>
                  <a:schemeClr val="tx2"/>
                </a:solidFill>
              </a:rPr>
              <a:t>Client </a:t>
            </a:r>
            <a:r>
              <a:rPr lang="en-US" sz="1200" dirty="0" err="1" smtClean="0">
                <a:solidFill>
                  <a:schemeClr val="tx2"/>
                </a:solidFill>
              </a:rPr>
              <a:t>Auth</a:t>
            </a:r>
            <a:r>
              <a:rPr lang="en-US" sz="1200" dirty="0" smtClean="0">
                <a:solidFill>
                  <a:schemeClr val="tx2"/>
                </a:solidFill>
              </a:rPr>
              <a:t>: Basic</a:t>
            </a:r>
            <a:br>
              <a:rPr lang="en-US" sz="1200" dirty="0" smtClean="0">
                <a:solidFill>
                  <a:schemeClr val="tx2"/>
                </a:solidFill>
              </a:rPr>
            </a:br>
            <a:r>
              <a:rPr lang="en-US" sz="1200" dirty="0" smtClean="0">
                <a:solidFill>
                  <a:schemeClr val="tx2"/>
                </a:solidFill>
              </a:rPr>
              <a:t>IIS </a:t>
            </a:r>
            <a:r>
              <a:rPr lang="en-US" sz="1200" dirty="0" err="1" smtClean="0">
                <a:solidFill>
                  <a:schemeClr val="tx2"/>
                </a:solidFill>
              </a:rPr>
              <a:t>Auth</a:t>
            </a:r>
            <a:r>
              <a:rPr lang="en-US" sz="1200" dirty="0" smtClean="0">
                <a:solidFill>
                  <a:schemeClr val="tx2"/>
                </a:solidFill>
              </a:rPr>
              <a:t>:</a:t>
            </a:r>
            <a:endParaRPr lang="en-US" sz="1200" dirty="0">
              <a:solidFill>
                <a:schemeClr val="tx2"/>
              </a:solidFill>
            </a:endParaRPr>
          </a:p>
        </p:txBody>
      </p:sp>
      <p:pic>
        <p:nvPicPr>
          <p:cNvPr id="88" name="Picture 16" descr="W:\Open Engagements\Productivity\MS-Unified Communications\#1601 BizProd MOD Team Core Content Work\New Iconography\Words\Yes_06051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5460" y="4141539"/>
            <a:ext cx="750356" cy="750356"/>
          </a:xfrm>
          <a:prstGeom prst="rect">
            <a:avLst/>
          </a:prstGeom>
          <a:noFill/>
          <a:extLst>
            <a:ext uri="{909E8E84-426E-40DD-AFC4-6F175D3DCCD1}">
              <a14:hiddenFill xmlns:a14="http://schemas.microsoft.com/office/drawing/2010/main">
                <a:solidFill>
                  <a:srgbClr val="FFFFFF"/>
                </a:solidFill>
              </a14:hiddenFill>
            </a:ext>
          </a:extLst>
        </p:spPr>
      </p:pic>
      <p:sp>
        <p:nvSpPr>
          <p:cNvPr id="90" name="Rectangle 89"/>
          <p:cNvSpPr/>
          <p:nvPr/>
        </p:nvSpPr>
        <p:spPr>
          <a:xfrm>
            <a:off x="1836060" y="1898650"/>
            <a:ext cx="3826499" cy="5950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45701" rIns="91401" bIns="45701" rtlCol="0" anchor="ctr"/>
          <a:lstStyle/>
          <a:p>
            <a:r>
              <a:rPr lang="en-US" sz="2800" dirty="0" smtClean="0">
                <a:solidFill>
                  <a:schemeClr val="tx1"/>
                </a:solidFill>
                <a:latin typeface="+mj-lt"/>
              </a:rPr>
              <a:t>Clients</a:t>
            </a:r>
            <a:endParaRPr lang="en-US" sz="2800" dirty="0">
              <a:solidFill>
                <a:schemeClr val="tx1"/>
              </a:solidFill>
              <a:latin typeface="+mj-lt"/>
            </a:endParaRPr>
          </a:p>
        </p:txBody>
      </p:sp>
      <p:grpSp>
        <p:nvGrpSpPr>
          <p:cNvPr id="91" name="Group 90"/>
          <p:cNvGrpSpPr/>
          <p:nvPr/>
        </p:nvGrpSpPr>
        <p:grpSpPr>
          <a:xfrm>
            <a:off x="3547990" y="1999544"/>
            <a:ext cx="1617875" cy="384436"/>
            <a:chOff x="5893617" y="1802660"/>
            <a:chExt cx="1352461" cy="321369"/>
          </a:xfrm>
        </p:grpSpPr>
        <p:pic>
          <p:nvPicPr>
            <p:cNvPr id="92"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flipH="1">
              <a:off x="7063083" y="1810594"/>
              <a:ext cx="182995" cy="305502"/>
            </a:xfrm>
            <a:prstGeom prst="rect">
              <a:avLst/>
            </a:prstGeom>
            <a:noFill/>
            <a:extLst/>
          </p:spPr>
        </p:pic>
        <p:pic>
          <p:nvPicPr>
            <p:cNvPr id="94"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flipH="1">
              <a:off x="5893617" y="1802660"/>
              <a:ext cx="419868" cy="321369"/>
            </a:xfrm>
            <a:prstGeom prst="rect">
              <a:avLst/>
            </a:prstGeom>
            <a:noFill/>
            <a:extLst/>
          </p:spPr>
        </p:pic>
        <p:pic>
          <p:nvPicPr>
            <p:cNvPr id="96" name="Picture 5"/>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flipH="1">
              <a:off x="6411139" y="1811898"/>
              <a:ext cx="470749" cy="302897"/>
            </a:xfrm>
            <a:prstGeom prst="rect">
              <a:avLst/>
            </a:prstGeom>
            <a:noFill/>
            <a:extLst/>
          </p:spPr>
        </p:pic>
      </p:grpSp>
      <p:sp>
        <p:nvSpPr>
          <p:cNvPr id="97" name="Rectangle 96"/>
          <p:cNvSpPr/>
          <p:nvPr/>
        </p:nvSpPr>
        <p:spPr>
          <a:xfrm>
            <a:off x="3323350" y="5445701"/>
            <a:ext cx="2164904" cy="9109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98" name="Rectangle 97"/>
          <p:cNvSpPr/>
          <p:nvPr/>
        </p:nvSpPr>
        <p:spPr>
          <a:xfrm>
            <a:off x="3323350" y="3411097"/>
            <a:ext cx="2164904" cy="17974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547990" y="558365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547990" y="3545223"/>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101" name="Rectangle 100"/>
          <p:cNvSpPr/>
          <p:nvPr/>
        </p:nvSpPr>
        <p:spPr>
          <a:xfrm>
            <a:off x="3881449" y="5724765"/>
            <a:ext cx="1220986"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r>
              <a:rPr lang="en-US" sz="1400" dirty="0">
                <a:solidFill>
                  <a:schemeClr val="tx2"/>
                </a:solidFill>
              </a:rPr>
              <a:t>E2013 MBX</a:t>
            </a:r>
          </a:p>
        </p:txBody>
      </p:sp>
      <p:sp>
        <p:nvSpPr>
          <p:cNvPr id="105" name="Rectangle 104"/>
          <p:cNvSpPr/>
          <p:nvPr/>
        </p:nvSpPr>
        <p:spPr>
          <a:xfrm>
            <a:off x="3881449" y="3650391"/>
            <a:ext cx="156605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r>
              <a:rPr lang="en-US" sz="1400" dirty="0">
                <a:solidFill>
                  <a:schemeClr val="tx2"/>
                </a:solidFill>
              </a:rPr>
              <a:t>E2013 CAS</a:t>
            </a:r>
          </a:p>
        </p:txBody>
      </p:sp>
      <p:sp>
        <p:nvSpPr>
          <p:cNvPr id="115" name="Rectangle 114"/>
          <p:cNvSpPr/>
          <p:nvPr/>
        </p:nvSpPr>
        <p:spPr>
          <a:xfrm>
            <a:off x="4002073" y="4207487"/>
            <a:ext cx="1437541" cy="578113"/>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r>
              <a:rPr lang="en-US" sz="1200" dirty="0">
                <a:solidFill>
                  <a:schemeClr val="tx2"/>
                </a:solidFill>
              </a:rPr>
              <a:t>Enable </a:t>
            </a:r>
            <a:r>
              <a:rPr lang="en-US" sz="1200" dirty="0" smtClean="0">
                <a:solidFill>
                  <a:schemeClr val="tx2"/>
                </a:solidFill>
              </a:rPr>
              <a:t>OA</a:t>
            </a:r>
          </a:p>
          <a:p>
            <a:r>
              <a:rPr lang="en-US" sz="1200" dirty="0" smtClean="0">
                <a:solidFill>
                  <a:schemeClr val="tx2"/>
                </a:solidFill>
              </a:rPr>
              <a:t>Client </a:t>
            </a:r>
            <a:r>
              <a:rPr lang="en-US" sz="1200" dirty="0" err="1" smtClean="0">
                <a:solidFill>
                  <a:schemeClr val="tx2"/>
                </a:solidFill>
              </a:rPr>
              <a:t>Auth</a:t>
            </a:r>
            <a:r>
              <a:rPr lang="en-US" sz="1200" dirty="0" smtClean="0">
                <a:solidFill>
                  <a:schemeClr val="tx2"/>
                </a:solidFill>
              </a:rPr>
              <a:t>: Basic</a:t>
            </a:r>
            <a:br>
              <a:rPr lang="en-US" sz="1200" dirty="0" smtClean="0">
                <a:solidFill>
                  <a:schemeClr val="tx2"/>
                </a:solidFill>
              </a:rPr>
            </a:br>
            <a:r>
              <a:rPr lang="en-US" sz="1200" dirty="0" smtClean="0">
                <a:solidFill>
                  <a:schemeClr val="tx2"/>
                </a:solidFill>
              </a:rPr>
              <a:t>IIS </a:t>
            </a:r>
            <a:r>
              <a:rPr lang="en-US" sz="1200" dirty="0" err="1" smtClean="0">
                <a:solidFill>
                  <a:schemeClr val="tx2"/>
                </a:solidFill>
              </a:rPr>
              <a:t>Auth</a:t>
            </a:r>
            <a:r>
              <a:rPr lang="en-US" sz="1200" dirty="0" smtClean="0">
                <a:solidFill>
                  <a:schemeClr val="tx2"/>
                </a:solidFill>
              </a:rPr>
              <a:t>: Basic</a:t>
            </a:r>
            <a:endParaRPr lang="en-US" sz="1200" dirty="0">
              <a:solidFill>
                <a:schemeClr val="tx2"/>
              </a:solidFill>
            </a:endParaRPr>
          </a:p>
        </p:txBody>
      </p:sp>
      <p:pic>
        <p:nvPicPr>
          <p:cNvPr id="116" name="Picture 16" descr="W:\Open Engagements\Productivity\MS-Unified Communications\#1601 BizProd MOD Team Core Content Work\New Iconography\Words\Yes_06051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82681" y="4141539"/>
            <a:ext cx="750356" cy="750356"/>
          </a:xfrm>
          <a:prstGeom prst="rect">
            <a:avLst/>
          </a:prstGeom>
          <a:noFill/>
          <a:extLst>
            <a:ext uri="{909E8E84-426E-40DD-AFC4-6F175D3DCCD1}">
              <a14:hiddenFill xmlns:a14="http://schemas.microsoft.com/office/drawing/2010/main">
                <a:solidFill>
                  <a:srgbClr val="FFFFFF"/>
                </a:solidFill>
              </a14:hiddenFill>
            </a:ext>
          </a:extLst>
        </p:spPr>
      </p:pic>
      <p:sp>
        <p:nvSpPr>
          <p:cNvPr id="118" name="Rectangle 117"/>
          <p:cNvSpPr/>
          <p:nvPr/>
        </p:nvSpPr>
        <p:spPr>
          <a:xfrm>
            <a:off x="6422385" y="5445701"/>
            <a:ext cx="2164904" cy="91093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19" name="Rectangle 118"/>
          <p:cNvSpPr/>
          <p:nvPr/>
        </p:nvSpPr>
        <p:spPr>
          <a:xfrm>
            <a:off x="6422385" y="3411097"/>
            <a:ext cx="2164904" cy="17974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121"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022584" y="558365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122"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647025" y="3545223"/>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123" name="Rectangle 122"/>
          <p:cNvSpPr/>
          <p:nvPr/>
        </p:nvSpPr>
        <p:spPr>
          <a:xfrm>
            <a:off x="7276914" y="5724765"/>
            <a:ext cx="1220986"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r>
              <a:rPr lang="en-US" sz="1400" dirty="0">
                <a:solidFill>
                  <a:schemeClr val="tx2"/>
                </a:solidFill>
              </a:rPr>
              <a:t>E2010</a:t>
            </a:r>
            <a:r>
              <a:rPr lang="en-US" sz="1400" dirty="0" smtClean="0">
                <a:solidFill>
                  <a:schemeClr val="tx2"/>
                </a:solidFill>
              </a:rPr>
              <a:t>/</a:t>
            </a:r>
            <a:br>
              <a:rPr lang="en-US" sz="1400" dirty="0" smtClean="0">
                <a:solidFill>
                  <a:schemeClr val="tx2"/>
                </a:solidFill>
              </a:rPr>
            </a:br>
            <a:r>
              <a:rPr lang="en-US" sz="1400" dirty="0" smtClean="0">
                <a:solidFill>
                  <a:schemeClr val="tx2"/>
                </a:solidFill>
              </a:rPr>
              <a:t>E2007 MBX</a:t>
            </a:r>
            <a:endParaRPr lang="en-US" sz="1400" dirty="0">
              <a:solidFill>
                <a:schemeClr val="tx2"/>
              </a:solidFill>
            </a:endParaRPr>
          </a:p>
        </p:txBody>
      </p:sp>
      <p:grpSp>
        <p:nvGrpSpPr>
          <p:cNvPr id="124" name="Group 123"/>
          <p:cNvGrpSpPr/>
          <p:nvPr/>
        </p:nvGrpSpPr>
        <p:grpSpPr>
          <a:xfrm>
            <a:off x="6638950" y="5656271"/>
            <a:ext cx="205343" cy="539277"/>
            <a:chOff x="-1233488" y="2327275"/>
            <a:chExt cx="484188" cy="1271588"/>
          </a:xfrm>
          <a:solidFill>
            <a:schemeClr val="accent2"/>
          </a:solidFill>
        </p:grpSpPr>
        <p:sp>
          <p:nvSpPr>
            <p:cNvPr id="125"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7" name="Rectangle 126"/>
          <p:cNvSpPr/>
          <p:nvPr/>
        </p:nvSpPr>
        <p:spPr>
          <a:xfrm>
            <a:off x="6980484" y="3650391"/>
            <a:ext cx="156605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r>
              <a:rPr lang="en-US" sz="1400" dirty="0" smtClean="0">
                <a:solidFill>
                  <a:schemeClr val="tx2"/>
                </a:solidFill>
              </a:rPr>
              <a:t>E2010/E2007 </a:t>
            </a:r>
            <a:r>
              <a:rPr lang="en-US" sz="1400" dirty="0">
                <a:solidFill>
                  <a:schemeClr val="tx2"/>
                </a:solidFill>
              </a:rPr>
              <a:t>CAS</a:t>
            </a:r>
          </a:p>
        </p:txBody>
      </p:sp>
      <p:sp>
        <p:nvSpPr>
          <p:cNvPr id="128" name="Rectangle 127"/>
          <p:cNvSpPr/>
          <p:nvPr/>
        </p:nvSpPr>
        <p:spPr>
          <a:xfrm>
            <a:off x="7101108" y="4207487"/>
            <a:ext cx="1437541" cy="578113"/>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r>
              <a:rPr lang="en-US" sz="1200" dirty="0">
                <a:solidFill>
                  <a:schemeClr val="tx2"/>
                </a:solidFill>
              </a:rPr>
              <a:t>Enable </a:t>
            </a:r>
            <a:r>
              <a:rPr lang="en-US" sz="1200" dirty="0" smtClean="0">
                <a:solidFill>
                  <a:schemeClr val="tx2"/>
                </a:solidFill>
              </a:rPr>
              <a:t>OA</a:t>
            </a:r>
          </a:p>
          <a:p>
            <a:r>
              <a:rPr lang="en-US" sz="1200" dirty="0" smtClean="0">
                <a:solidFill>
                  <a:schemeClr val="tx2"/>
                </a:solidFill>
              </a:rPr>
              <a:t>Client </a:t>
            </a:r>
            <a:r>
              <a:rPr lang="en-US" sz="1200" dirty="0" err="1" smtClean="0">
                <a:solidFill>
                  <a:schemeClr val="tx2"/>
                </a:solidFill>
              </a:rPr>
              <a:t>Auth</a:t>
            </a:r>
            <a:r>
              <a:rPr lang="en-US" sz="1200" dirty="0" smtClean="0">
                <a:solidFill>
                  <a:schemeClr val="tx2"/>
                </a:solidFill>
              </a:rPr>
              <a:t>: Basic</a:t>
            </a:r>
            <a:br>
              <a:rPr lang="en-US" sz="1200" dirty="0" smtClean="0">
                <a:solidFill>
                  <a:schemeClr val="tx2"/>
                </a:solidFill>
              </a:rPr>
            </a:br>
            <a:r>
              <a:rPr lang="en-US" sz="1200" dirty="0" smtClean="0">
                <a:solidFill>
                  <a:schemeClr val="tx2"/>
                </a:solidFill>
              </a:rPr>
              <a:t>IIS </a:t>
            </a:r>
            <a:r>
              <a:rPr lang="en-US" sz="1200" dirty="0" err="1" smtClean="0">
                <a:solidFill>
                  <a:schemeClr val="tx2"/>
                </a:solidFill>
              </a:rPr>
              <a:t>Auth</a:t>
            </a:r>
            <a:r>
              <a:rPr lang="en-US" sz="1200" dirty="0" smtClean="0">
                <a:solidFill>
                  <a:schemeClr val="tx2"/>
                </a:solidFill>
              </a:rPr>
              <a:t>: </a:t>
            </a:r>
            <a:endParaRPr lang="en-US" sz="1200" dirty="0">
              <a:solidFill>
                <a:schemeClr val="tx2"/>
              </a:solidFill>
            </a:endParaRPr>
          </a:p>
        </p:txBody>
      </p:sp>
      <p:pic>
        <p:nvPicPr>
          <p:cNvPr id="129" name="Picture 16" descr="W:\Open Engagements\Productivity\MS-Unified Communications\#1601 BizProd MOD Team Core Content Work\New Iconography\Words\Yes_06051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81716" y="4141539"/>
            <a:ext cx="750356" cy="750356"/>
          </a:xfrm>
          <a:prstGeom prst="rect">
            <a:avLst/>
          </a:prstGeom>
          <a:noFill/>
          <a:extLst>
            <a:ext uri="{909E8E84-426E-40DD-AFC4-6F175D3DCCD1}">
              <a14:hiddenFill xmlns:a14="http://schemas.microsoft.com/office/drawing/2010/main">
                <a:solidFill>
                  <a:srgbClr val="FFFFFF"/>
                </a:solidFill>
              </a14:hiddenFill>
            </a:ext>
          </a:extLst>
        </p:spPr>
      </p:pic>
      <p:sp>
        <p:nvSpPr>
          <p:cNvPr id="130" name="TextBox 129"/>
          <p:cNvSpPr txBox="1"/>
          <p:nvPr/>
        </p:nvSpPr>
        <p:spPr>
          <a:xfrm>
            <a:off x="1727792" y="4617037"/>
            <a:ext cx="754601" cy="286580"/>
          </a:xfrm>
          <a:prstGeom prst="rect">
            <a:avLst/>
          </a:prstGeom>
          <a:solidFill>
            <a:schemeClr val="accent2"/>
          </a:solidFill>
        </p:spPr>
        <p:txBody>
          <a:bodyPr wrap="square" lIns="0" tIns="0" rIns="0" bIns="0" rtlCol="0" anchor="ctr">
            <a:noAutofit/>
          </a:bodyPr>
          <a:lstStyle/>
          <a:p>
            <a:pPr algn="ctr"/>
            <a:r>
              <a:rPr lang="en-US" sz="1360" b="1" dirty="0">
                <a:solidFill>
                  <a:schemeClr val="tx2"/>
                </a:solidFill>
              </a:rPr>
              <a:t>NTLM</a:t>
            </a:r>
          </a:p>
        </p:txBody>
      </p:sp>
      <p:sp>
        <p:nvSpPr>
          <p:cNvPr id="136" name="TextBox 135"/>
          <p:cNvSpPr txBox="1"/>
          <p:nvPr/>
        </p:nvSpPr>
        <p:spPr>
          <a:xfrm>
            <a:off x="8852170" y="3310744"/>
            <a:ext cx="3309668" cy="2798722"/>
          </a:xfrm>
          <a:prstGeom prst="rect">
            <a:avLst/>
          </a:prstGeom>
          <a:noFill/>
        </p:spPr>
        <p:txBody>
          <a:bodyPr wrap="square" lIns="124342" tIns="62170" rIns="124342" bIns="62170" rtlCol="0">
            <a:spAutoFit/>
          </a:bodyPr>
          <a:lstStyle/>
          <a:p>
            <a:pPr marL="233363" indent="-233363">
              <a:spcAft>
                <a:spcPts val="300"/>
              </a:spcAft>
              <a:buFont typeface="+mj-lt"/>
              <a:buAutoNum type="arabicPeriod"/>
            </a:pPr>
            <a:r>
              <a:rPr lang="en-US" dirty="0" smtClean="0"/>
              <a:t>Enable </a:t>
            </a:r>
            <a:r>
              <a:rPr lang="en-US" dirty="0"/>
              <a:t>Outlook </a:t>
            </a:r>
            <a:r>
              <a:rPr lang="en-US" dirty="0" smtClean="0"/>
              <a:t>Anywhere</a:t>
            </a:r>
            <a:br>
              <a:rPr lang="en-US" dirty="0" smtClean="0"/>
            </a:br>
            <a:r>
              <a:rPr lang="en-US" sz="1496" dirty="0" smtClean="0"/>
              <a:t>On </a:t>
            </a:r>
            <a:r>
              <a:rPr lang="en-US" sz="1496" dirty="0"/>
              <a:t>intranet 2007/2010 </a:t>
            </a:r>
            <a:r>
              <a:rPr lang="en-US" sz="1496" dirty="0" smtClean="0"/>
              <a:t>servers</a:t>
            </a:r>
          </a:p>
          <a:p>
            <a:pPr marL="233363" indent="-233363">
              <a:spcBef>
                <a:spcPts val="600"/>
              </a:spcBef>
              <a:spcAft>
                <a:spcPts val="300"/>
              </a:spcAft>
              <a:buFont typeface="+mj-lt"/>
              <a:buAutoNum type="arabicPeriod"/>
            </a:pPr>
            <a:r>
              <a:rPr lang="en-US" dirty="0"/>
              <a:t>Client </a:t>
            </a:r>
            <a:r>
              <a:rPr lang="en-US" dirty="0" smtClean="0"/>
              <a:t>settings</a:t>
            </a:r>
            <a:br>
              <a:rPr lang="en-US" dirty="0" smtClean="0"/>
            </a:br>
            <a:r>
              <a:rPr lang="en-US" sz="1496" dirty="0" smtClean="0"/>
              <a:t>Make </a:t>
            </a:r>
            <a:r>
              <a:rPr lang="en-US" sz="1496" dirty="0"/>
              <a:t>2007/2010 client settings </a:t>
            </a:r>
            <a:r>
              <a:rPr lang="en-US" sz="1496" dirty="0" smtClean="0"/>
              <a:t/>
            </a:r>
            <a:br>
              <a:rPr lang="en-US" sz="1496" dirty="0" smtClean="0"/>
            </a:br>
            <a:r>
              <a:rPr lang="en-US" sz="1496" dirty="0" smtClean="0"/>
              <a:t>the </a:t>
            </a:r>
            <a:r>
              <a:rPr lang="en-US" sz="1496" dirty="0"/>
              <a:t>same as 2013 </a:t>
            </a:r>
            <a:r>
              <a:rPr lang="en-US" sz="1496" dirty="0" smtClean="0"/>
              <a:t>Server (in this case meaning OA hostname = mail.contoso.com and client </a:t>
            </a:r>
            <a:r>
              <a:rPr lang="en-US" sz="1496" dirty="0" err="1" smtClean="0"/>
              <a:t>auth</a:t>
            </a:r>
            <a:r>
              <a:rPr lang="en-US" sz="1496" dirty="0" smtClean="0"/>
              <a:t> = Basic)</a:t>
            </a:r>
          </a:p>
          <a:p>
            <a:pPr marL="233363" indent="-233363">
              <a:spcBef>
                <a:spcPts val="600"/>
              </a:spcBef>
              <a:spcAft>
                <a:spcPts val="300"/>
              </a:spcAft>
              <a:buFont typeface="+mj-lt"/>
              <a:buAutoNum type="arabicPeriod"/>
            </a:pPr>
            <a:r>
              <a:rPr lang="en-US" dirty="0"/>
              <a:t>IIS </a:t>
            </a:r>
            <a:r>
              <a:rPr lang="en-US" dirty="0" smtClean="0"/>
              <a:t>authentication methods</a:t>
            </a:r>
            <a:br>
              <a:rPr lang="en-US" dirty="0" smtClean="0"/>
            </a:br>
            <a:r>
              <a:rPr lang="en-US" sz="1496" dirty="0" smtClean="0"/>
              <a:t>Must </a:t>
            </a:r>
            <a:r>
              <a:rPr lang="en-US" sz="1496" dirty="0"/>
              <a:t>include </a:t>
            </a:r>
            <a:r>
              <a:rPr lang="en-US" sz="1496" dirty="0" smtClean="0"/>
              <a:t>NTLM</a:t>
            </a:r>
            <a:endParaRPr lang="en-US" sz="1496" dirty="0"/>
          </a:p>
        </p:txBody>
      </p:sp>
      <p:grpSp>
        <p:nvGrpSpPr>
          <p:cNvPr id="3" name="Group 2"/>
          <p:cNvGrpSpPr/>
          <p:nvPr/>
        </p:nvGrpSpPr>
        <p:grpSpPr>
          <a:xfrm>
            <a:off x="3100208" y="2482330"/>
            <a:ext cx="971725" cy="1062893"/>
            <a:chOff x="3100208" y="2482330"/>
            <a:chExt cx="971725" cy="1062893"/>
          </a:xfrm>
        </p:grpSpPr>
        <p:sp>
          <p:nvSpPr>
            <p:cNvPr id="131" name="TextBox 130"/>
            <p:cNvSpPr txBox="1"/>
            <p:nvPr/>
          </p:nvSpPr>
          <p:spPr>
            <a:xfrm>
              <a:off x="3100208" y="2482330"/>
              <a:ext cx="795970" cy="221599"/>
            </a:xfrm>
            <a:prstGeom prst="rect">
              <a:avLst/>
            </a:prstGeom>
            <a:noFill/>
            <a:ln>
              <a:noFill/>
            </a:ln>
          </p:spPr>
          <p:txBody>
            <a:bodyPr wrap="square" lIns="0" tIns="18288" rIns="0" bIns="18288" rtlCol="0">
              <a:noAutofit/>
            </a:bodyPr>
            <a:lstStyle/>
            <a:p>
              <a:pPr algn="ctr"/>
              <a:r>
                <a:rPr lang="en-US" sz="1200" b="1" dirty="0"/>
                <a:t>RPC/HTTP</a:t>
              </a:r>
            </a:p>
          </p:txBody>
        </p:sp>
        <p:sp>
          <p:nvSpPr>
            <p:cNvPr id="132" name="TextBox 131"/>
            <p:cNvSpPr txBox="1"/>
            <p:nvPr/>
          </p:nvSpPr>
          <p:spPr>
            <a:xfrm>
              <a:off x="3100208" y="3089145"/>
              <a:ext cx="795970" cy="221599"/>
            </a:xfrm>
            <a:prstGeom prst="rect">
              <a:avLst/>
            </a:prstGeom>
            <a:noFill/>
            <a:ln>
              <a:noFill/>
            </a:ln>
          </p:spPr>
          <p:txBody>
            <a:bodyPr wrap="square" lIns="0" tIns="18288" rIns="0" bIns="18288" rtlCol="0">
              <a:noAutofit/>
            </a:bodyPr>
            <a:lstStyle/>
            <a:p>
              <a:pPr algn="ctr"/>
              <a:r>
                <a:rPr lang="en-US" sz="1200" b="1" dirty="0"/>
                <a:t>RPC/HTTP</a:t>
              </a:r>
            </a:p>
          </p:txBody>
        </p:sp>
        <p:grpSp>
          <p:nvGrpSpPr>
            <p:cNvPr id="22" name="Group 21"/>
            <p:cNvGrpSpPr/>
            <p:nvPr/>
          </p:nvGrpSpPr>
          <p:grpSpPr>
            <a:xfrm>
              <a:off x="4071933" y="2493704"/>
              <a:ext cx="0" cy="1051519"/>
              <a:chOff x="6216893" y="2513160"/>
              <a:chExt cx="0" cy="1051519"/>
            </a:xfrm>
          </p:grpSpPr>
          <p:sp>
            <p:nvSpPr>
              <p:cNvPr id="140" name="Straight Connector 1024003"/>
              <p:cNvSpPr>
                <a:spLocks noChangeShapeType="1"/>
              </p:cNvSpPr>
              <p:nvPr/>
            </p:nvSpPr>
            <p:spPr bwMode="auto">
              <a:xfrm>
                <a:off x="6216893" y="2513160"/>
                <a:ext cx="0"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41" name="Straight Connector 1024003"/>
              <p:cNvSpPr>
                <a:spLocks noChangeShapeType="1"/>
              </p:cNvSpPr>
              <p:nvPr/>
            </p:nvSpPr>
            <p:spPr bwMode="auto">
              <a:xfrm>
                <a:off x="6216893" y="3089145"/>
                <a:ext cx="0" cy="475534"/>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grpSp>
      <p:sp>
        <p:nvSpPr>
          <p:cNvPr id="142" name="TextBox 141"/>
          <p:cNvSpPr txBox="1"/>
          <p:nvPr/>
        </p:nvSpPr>
        <p:spPr>
          <a:xfrm>
            <a:off x="2560217" y="4009135"/>
            <a:ext cx="723609" cy="221599"/>
          </a:xfrm>
          <a:prstGeom prst="rect">
            <a:avLst/>
          </a:prstGeom>
          <a:noFill/>
          <a:ln>
            <a:noFill/>
          </a:ln>
        </p:spPr>
        <p:txBody>
          <a:bodyPr wrap="square" lIns="0" tIns="18288" rIns="0" bIns="18288" rtlCol="0">
            <a:spAutoFit/>
          </a:bodyPr>
          <a:lstStyle/>
          <a:p>
            <a:pPr algn="ctr"/>
            <a:r>
              <a:rPr lang="en-US" sz="1200" b="1" dirty="0" smtClean="0"/>
              <a:t>PROXY</a:t>
            </a:r>
            <a:endParaRPr lang="en-US" sz="1200" b="1" dirty="0"/>
          </a:p>
        </p:txBody>
      </p:sp>
      <p:sp>
        <p:nvSpPr>
          <p:cNvPr id="143" name="Straight Connector 1024003"/>
          <p:cNvSpPr>
            <a:spLocks noChangeShapeType="1"/>
          </p:cNvSpPr>
          <p:nvPr/>
        </p:nvSpPr>
        <p:spPr bwMode="auto">
          <a:xfrm rot="5400000" flipH="1">
            <a:off x="2921582" y="3902651"/>
            <a:ext cx="0" cy="781100"/>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7" name="Group 6"/>
          <p:cNvGrpSpPr/>
          <p:nvPr/>
        </p:nvGrpSpPr>
        <p:grpSpPr>
          <a:xfrm>
            <a:off x="408533" y="5212663"/>
            <a:ext cx="971725" cy="221599"/>
            <a:chOff x="408533" y="5212663"/>
            <a:chExt cx="971725" cy="221599"/>
          </a:xfrm>
        </p:grpSpPr>
        <p:sp>
          <p:nvSpPr>
            <p:cNvPr id="144" name="TextBox 143"/>
            <p:cNvSpPr txBox="1"/>
            <p:nvPr/>
          </p:nvSpPr>
          <p:spPr>
            <a:xfrm>
              <a:off x="408533" y="5212663"/>
              <a:ext cx="795970" cy="221599"/>
            </a:xfrm>
            <a:prstGeom prst="rect">
              <a:avLst/>
            </a:prstGeom>
            <a:noFill/>
            <a:ln>
              <a:noFill/>
            </a:ln>
          </p:spPr>
          <p:txBody>
            <a:bodyPr wrap="square" lIns="0" tIns="18288" rIns="0" bIns="18288" rtlCol="0">
              <a:noAutofit/>
            </a:bodyPr>
            <a:lstStyle/>
            <a:p>
              <a:pPr algn="r"/>
              <a:r>
                <a:rPr lang="en-US" sz="1200" b="1" dirty="0" smtClean="0"/>
                <a:t>RPC</a:t>
              </a:r>
              <a:endParaRPr lang="en-US" sz="1200" b="1" dirty="0"/>
            </a:p>
          </p:txBody>
        </p:sp>
        <p:sp>
          <p:nvSpPr>
            <p:cNvPr id="145" name="Straight Connector 1024003"/>
            <p:cNvSpPr>
              <a:spLocks noChangeShapeType="1"/>
            </p:cNvSpPr>
            <p:nvPr/>
          </p:nvSpPr>
          <p:spPr bwMode="auto">
            <a:xfrm>
              <a:off x="1380258" y="5224037"/>
              <a:ext cx="0"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46" name="TextBox 145"/>
          <p:cNvSpPr txBox="1"/>
          <p:nvPr/>
        </p:nvSpPr>
        <p:spPr>
          <a:xfrm>
            <a:off x="5573156" y="4018977"/>
            <a:ext cx="723609" cy="221599"/>
          </a:xfrm>
          <a:prstGeom prst="rect">
            <a:avLst/>
          </a:prstGeom>
          <a:noFill/>
          <a:ln>
            <a:noFill/>
          </a:ln>
        </p:spPr>
        <p:txBody>
          <a:bodyPr wrap="square" lIns="0" tIns="18288" rIns="0" bIns="18288" rtlCol="0">
            <a:spAutoFit/>
          </a:bodyPr>
          <a:lstStyle/>
          <a:p>
            <a:pPr algn="ctr"/>
            <a:r>
              <a:rPr lang="en-US" sz="1200" b="1" dirty="0" smtClean="0"/>
              <a:t>PROXY</a:t>
            </a:r>
            <a:endParaRPr lang="en-US" sz="1200" b="1" dirty="0"/>
          </a:p>
        </p:txBody>
      </p:sp>
      <p:sp>
        <p:nvSpPr>
          <p:cNvPr id="147" name="Straight Connector 1024003"/>
          <p:cNvSpPr>
            <a:spLocks noChangeShapeType="1"/>
          </p:cNvSpPr>
          <p:nvPr/>
        </p:nvSpPr>
        <p:spPr bwMode="auto">
          <a:xfrm rot="16200000">
            <a:off x="5878804" y="3912493"/>
            <a:ext cx="0" cy="781100"/>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54" name="TextBox 153"/>
          <p:cNvSpPr txBox="1"/>
          <p:nvPr/>
        </p:nvSpPr>
        <p:spPr>
          <a:xfrm>
            <a:off x="7784048" y="4630660"/>
            <a:ext cx="754601" cy="286580"/>
          </a:xfrm>
          <a:prstGeom prst="rect">
            <a:avLst/>
          </a:prstGeom>
          <a:solidFill>
            <a:schemeClr val="accent2"/>
          </a:solidFill>
        </p:spPr>
        <p:txBody>
          <a:bodyPr wrap="square" lIns="0" tIns="0" rIns="0" bIns="0" rtlCol="0" anchor="ctr">
            <a:noAutofit/>
          </a:bodyPr>
          <a:lstStyle/>
          <a:p>
            <a:pPr algn="ctr"/>
            <a:r>
              <a:rPr lang="en-US" sz="1360" b="1" dirty="0">
                <a:solidFill>
                  <a:schemeClr val="tx2"/>
                </a:solidFill>
              </a:rPr>
              <a:t>NTLM</a:t>
            </a:r>
          </a:p>
        </p:txBody>
      </p:sp>
      <p:grpSp>
        <p:nvGrpSpPr>
          <p:cNvPr id="155" name="Group 154"/>
          <p:cNvGrpSpPr/>
          <p:nvPr/>
        </p:nvGrpSpPr>
        <p:grpSpPr>
          <a:xfrm>
            <a:off x="6613703" y="5212663"/>
            <a:ext cx="971725" cy="221599"/>
            <a:chOff x="408533" y="5212663"/>
            <a:chExt cx="971725" cy="221599"/>
          </a:xfrm>
        </p:grpSpPr>
        <p:sp>
          <p:nvSpPr>
            <p:cNvPr id="156" name="TextBox 155"/>
            <p:cNvSpPr txBox="1"/>
            <p:nvPr/>
          </p:nvSpPr>
          <p:spPr>
            <a:xfrm>
              <a:off x="408533" y="5212663"/>
              <a:ext cx="795970" cy="221599"/>
            </a:xfrm>
            <a:prstGeom prst="rect">
              <a:avLst/>
            </a:prstGeom>
            <a:noFill/>
            <a:ln>
              <a:noFill/>
            </a:ln>
          </p:spPr>
          <p:txBody>
            <a:bodyPr wrap="square" lIns="0" tIns="18288" rIns="0" bIns="18288" rtlCol="0">
              <a:noAutofit/>
            </a:bodyPr>
            <a:lstStyle/>
            <a:p>
              <a:pPr algn="r"/>
              <a:r>
                <a:rPr lang="en-US" sz="1200" b="1" dirty="0" smtClean="0"/>
                <a:t>RPC</a:t>
              </a:r>
              <a:endParaRPr lang="en-US" sz="1200" b="1" dirty="0"/>
            </a:p>
          </p:txBody>
        </p:sp>
        <p:sp>
          <p:nvSpPr>
            <p:cNvPr id="157" name="Straight Connector 1024003"/>
            <p:cNvSpPr>
              <a:spLocks noChangeShapeType="1"/>
            </p:cNvSpPr>
            <p:nvPr/>
          </p:nvSpPr>
          <p:spPr bwMode="auto">
            <a:xfrm>
              <a:off x="1380258" y="5224037"/>
              <a:ext cx="0"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Tree>
    <p:extLst>
      <p:ext uri="{BB962C8B-B14F-4D97-AF65-F5344CB8AC3E}">
        <p14:creationId xmlns:p14="http://schemas.microsoft.com/office/powerpoint/2010/main" val="17712571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fade">
                                      <p:cBhvr>
                                        <p:cTn id="7" dur="500"/>
                                        <p:tgtEl>
                                          <p:spTgt spid="149"/>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par>
                                <p:cTn id="16" presetID="10" presetClass="entr" presetSubtype="0" fill="hold" nodeType="withEffect">
                                  <p:stCondLst>
                                    <p:cond delay="0"/>
                                  </p:stCondLst>
                                  <p:childTnLst>
                                    <p:set>
                                      <p:cBhvr>
                                        <p:cTn id="17" dur="1" fill="hold">
                                          <p:stCondLst>
                                            <p:cond delay="0"/>
                                          </p:stCondLst>
                                        </p:cTn>
                                        <p:tgtEl>
                                          <p:spTgt spid="88"/>
                                        </p:tgtEl>
                                        <p:attrNameLst>
                                          <p:attrName>style.visibility</p:attrName>
                                        </p:attrNameLst>
                                      </p:cBhvr>
                                      <p:to>
                                        <p:strVal val="visible"/>
                                      </p:to>
                                    </p:set>
                                    <p:animEffect transition="in" filter="fade">
                                      <p:cBhvr>
                                        <p:cTn id="18" dur="500"/>
                                        <p:tgtEl>
                                          <p:spTgt spid="8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143"/>
                                        </p:tgtEl>
                                        <p:attrNameLst>
                                          <p:attrName>style.visibility</p:attrName>
                                        </p:attrNameLst>
                                      </p:cBhvr>
                                      <p:to>
                                        <p:strVal val="visible"/>
                                      </p:to>
                                    </p:set>
                                    <p:animEffect transition="in" filter="wipe(right)">
                                      <p:cBhvr>
                                        <p:cTn id="23" dur="500"/>
                                        <p:tgtEl>
                                          <p:spTgt spid="143"/>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42"/>
                                        </p:tgtEl>
                                        <p:attrNameLst>
                                          <p:attrName>style.visibility</p:attrName>
                                        </p:attrNameLst>
                                      </p:cBhvr>
                                      <p:to>
                                        <p:strVal val="visible"/>
                                      </p:to>
                                    </p:set>
                                    <p:animEffect transition="in" filter="fade">
                                      <p:cBhvr>
                                        <p:cTn id="26" dur="500"/>
                                        <p:tgtEl>
                                          <p:spTgt spid="142"/>
                                        </p:tgtEl>
                                      </p:cBhvr>
                                    </p:animEffect>
                                  </p:childTnLst>
                                </p:cTn>
                              </p:par>
                            </p:childTnLst>
                          </p:cTn>
                        </p:par>
                        <p:par>
                          <p:cTn id="27" fill="hold">
                            <p:stCondLst>
                              <p:cond delay="750"/>
                            </p:stCondLst>
                            <p:childTnLst>
                              <p:par>
                                <p:cTn id="28" presetID="1" presetClass="entr" presetSubtype="0" fill="hold" grpId="0" nodeType="afterEffect">
                                  <p:stCondLst>
                                    <p:cond delay="0"/>
                                  </p:stCondLst>
                                  <p:childTnLst>
                                    <p:set>
                                      <p:cBhvr>
                                        <p:cTn id="29" dur="1" fill="hold">
                                          <p:stCondLst>
                                            <p:cond delay="0"/>
                                          </p:stCondLst>
                                        </p:cTn>
                                        <p:tgtEl>
                                          <p:spTgt spid="130"/>
                                        </p:tgtEl>
                                        <p:attrNameLst>
                                          <p:attrName>style.visibility</p:attrName>
                                        </p:attrNameLst>
                                      </p:cBhvr>
                                      <p:to>
                                        <p:strVal val="visible"/>
                                      </p:to>
                                    </p:set>
                                  </p:childTnLst>
                                </p:cTn>
                              </p:par>
                            </p:childTnLst>
                          </p:cTn>
                        </p:par>
                        <p:par>
                          <p:cTn id="30" fill="hold">
                            <p:stCondLst>
                              <p:cond delay="750"/>
                            </p:stCondLst>
                            <p:childTnLst>
                              <p:par>
                                <p:cTn id="31" presetID="26" presetClass="emph" presetSubtype="0" repeatCount="3000" grpId="1" nodeType="afterEffect">
                                  <p:stCondLst>
                                    <p:cond delay="500"/>
                                  </p:stCondLst>
                                  <p:childTnLst>
                                    <p:animEffect transition="out" filter="fade">
                                      <p:cBhvr>
                                        <p:cTn id="32" dur="500" tmFilter="0, 0; .2, .5; .8, .5; 1, 0"/>
                                        <p:tgtEl>
                                          <p:spTgt spid="130"/>
                                        </p:tgtEl>
                                      </p:cBhvr>
                                    </p:animEffect>
                                    <p:animScale>
                                      <p:cBhvr>
                                        <p:cTn id="33" dur="250" autoRev="1" fill="hold"/>
                                        <p:tgtEl>
                                          <p:spTgt spid="130"/>
                                        </p:tgtEl>
                                      </p:cBhvr>
                                      <p:by x="105000" y="105000"/>
                                    </p:animScale>
                                  </p:childTnLst>
                                </p:cTn>
                              </p:par>
                              <p:par>
                                <p:cTn id="34" presetID="22" presetClass="entr" presetSubtype="1" fill="hold" nodeType="withEffect">
                                  <p:stCondLst>
                                    <p:cond delay="200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43"/>
                                        </p:tgtEl>
                                      </p:cBhvr>
                                    </p:animEffect>
                                    <p:set>
                                      <p:cBhvr>
                                        <p:cTn id="44" dur="1" fill="hold">
                                          <p:stCondLst>
                                            <p:cond delay="499"/>
                                          </p:stCondLst>
                                        </p:cTn>
                                        <p:tgtEl>
                                          <p:spTgt spid="143"/>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42"/>
                                        </p:tgtEl>
                                      </p:cBhvr>
                                    </p:animEffect>
                                    <p:set>
                                      <p:cBhvr>
                                        <p:cTn id="47" dur="1" fill="hold">
                                          <p:stCondLst>
                                            <p:cond delay="499"/>
                                          </p:stCondLst>
                                        </p:cTn>
                                        <p:tgtEl>
                                          <p:spTgt spid="142"/>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7"/>
                                        </p:tgtEl>
                                      </p:cBhvr>
                                    </p:animEffect>
                                    <p:set>
                                      <p:cBhvr>
                                        <p:cTn id="50" dur="1" fill="hold">
                                          <p:stCondLst>
                                            <p:cond delay="499"/>
                                          </p:stCondLst>
                                        </p:cTn>
                                        <p:tgtEl>
                                          <p:spTgt spid="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ipe(up)">
                                      <p:cBhvr>
                                        <p:cTn id="55" dur="500"/>
                                        <p:tgtEl>
                                          <p:spTgt spid="3"/>
                                        </p:tgtEl>
                                      </p:cBhvr>
                                    </p:animEffect>
                                  </p:childTnLst>
                                </p:cTn>
                              </p:par>
                              <p:par>
                                <p:cTn id="56" presetID="10" presetClass="entr" presetSubtype="0" fill="hold" nodeType="withEffect">
                                  <p:stCondLst>
                                    <p:cond delay="0"/>
                                  </p:stCondLst>
                                  <p:childTnLst>
                                    <p:set>
                                      <p:cBhvr>
                                        <p:cTn id="57" dur="1" fill="hold">
                                          <p:stCondLst>
                                            <p:cond delay="0"/>
                                          </p:stCondLst>
                                        </p:cTn>
                                        <p:tgtEl>
                                          <p:spTgt spid="124"/>
                                        </p:tgtEl>
                                        <p:attrNameLst>
                                          <p:attrName>style.visibility</p:attrName>
                                        </p:attrNameLst>
                                      </p:cBhvr>
                                      <p:to>
                                        <p:strVal val="visible"/>
                                      </p:to>
                                    </p:set>
                                    <p:animEffect transition="in" filter="fade">
                                      <p:cBhvr>
                                        <p:cTn id="58" dur="500"/>
                                        <p:tgtEl>
                                          <p:spTgt spid="12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29"/>
                                        </p:tgtEl>
                                        <p:attrNameLst>
                                          <p:attrName>style.visibility</p:attrName>
                                        </p:attrNameLst>
                                      </p:cBhvr>
                                      <p:to>
                                        <p:strVal val="visible"/>
                                      </p:to>
                                    </p:set>
                                    <p:animEffect transition="in" filter="fade">
                                      <p:cBhvr>
                                        <p:cTn id="63" dur="500"/>
                                        <p:tgtEl>
                                          <p:spTgt spid="12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28"/>
                                        </p:tgtEl>
                                        <p:attrNameLst>
                                          <p:attrName>style.visibility</p:attrName>
                                        </p:attrNameLst>
                                      </p:cBhvr>
                                      <p:to>
                                        <p:strVal val="visible"/>
                                      </p:to>
                                    </p:set>
                                    <p:animEffect transition="in" filter="fade">
                                      <p:cBhvr>
                                        <p:cTn id="66" dur="500"/>
                                        <p:tgtEl>
                                          <p:spTgt spid="12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47"/>
                                        </p:tgtEl>
                                        <p:attrNameLst>
                                          <p:attrName>style.visibility</p:attrName>
                                        </p:attrNameLst>
                                      </p:cBhvr>
                                      <p:to>
                                        <p:strVal val="visible"/>
                                      </p:to>
                                    </p:set>
                                    <p:animEffect transition="in" filter="wipe(left)">
                                      <p:cBhvr>
                                        <p:cTn id="71" dur="500"/>
                                        <p:tgtEl>
                                          <p:spTgt spid="147"/>
                                        </p:tgtEl>
                                      </p:cBhvr>
                                    </p:animEffect>
                                  </p:childTnLst>
                                </p:cTn>
                              </p:par>
                              <p:par>
                                <p:cTn id="72" presetID="10" presetClass="entr" presetSubtype="0" fill="hold" grpId="0" nodeType="withEffect">
                                  <p:stCondLst>
                                    <p:cond delay="250"/>
                                  </p:stCondLst>
                                  <p:childTnLst>
                                    <p:set>
                                      <p:cBhvr>
                                        <p:cTn id="73" dur="1" fill="hold">
                                          <p:stCondLst>
                                            <p:cond delay="0"/>
                                          </p:stCondLst>
                                        </p:cTn>
                                        <p:tgtEl>
                                          <p:spTgt spid="146"/>
                                        </p:tgtEl>
                                        <p:attrNameLst>
                                          <p:attrName>style.visibility</p:attrName>
                                        </p:attrNameLst>
                                      </p:cBhvr>
                                      <p:to>
                                        <p:strVal val="visible"/>
                                      </p:to>
                                    </p:set>
                                    <p:animEffect transition="in" filter="fade">
                                      <p:cBhvr>
                                        <p:cTn id="74" dur="500"/>
                                        <p:tgtEl>
                                          <p:spTgt spid="146"/>
                                        </p:tgtEl>
                                      </p:cBhvr>
                                    </p:animEffect>
                                  </p:childTnLst>
                                </p:cTn>
                              </p:par>
                            </p:childTnLst>
                          </p:cTn>
                        </p:par>
                        <p:par>
                          <p:cTn id="75" fill="hold">
                            <p:stCondLst>
                              <p:cond delay="750"/>
                            </p:stCondLst>
                            <p:childTnLst>
                              <p:par>
                                <p:cTn id="76" presetID="1" presetClass="entr" presetSubtype="0" fill="hold" grpId="0" nodeType="afterEffect">
                                  <p:stCondLst>
                                    <p:cond delay="0"/>
                                  </p:stCondLst>
                                  <p:childTnLst>
                                    <p:set>
                                      <p:cBhvr>
                                        <p:cTn id="77" dur="1" fill="hold">
                                          <p:stCondLst>
                                            <p:cond delay="0"/>
                                          </p:stCondLst>
                                        </p:cTn>
                                        <p:tgtEl>
                                          <p:spTgt spid="154"/>
                                        </p:tgtEl>
                                        <p:attrNameLst>
                                          <p:attrName>style.visibility</p:attrName>
                                        </p:attrNameLst>
                                      </p:cBhvr>
                                      <p:to>
                                        <p:strVal val="visible"/>
                                      </p:to>
                                    </p:set>
                                  </p:childTnLst>
                                </p:cTn>
                              </p:par>
                            </p:childTnLst>
                          </p:cTn>
                        </p:par>
                        <p:par>
                          <p:cTn id="78" fill="hold">
                            <p:stCondLst>
                              <p:cond delay="750"/>
                            </p:stCondLst>
                            <p:childTnLst>
                              <p:par>
                                <p:cTn id="79" presetID="26" presetClass="emph" presetSubtype="0" repeatCount="3000" grpId="1" nodeType="afterEffect">
                                  <p:stCondLst>
                                    <p:cond delay="550"/>
                                  </p:stCondLst>
                                  <p:childTnLst>
                                    <p:animEffect transition="out" filter="fade">
                                      <p:cBhvr>
                                        <p:cTn id="80" dur="500" tmFilter="0, 0; .2, .5; .8, .5; 1, 0"/>
                                        <p:tgtEl>
                                          <p:spTgt spid="154"/>
                                        </p:tgtEl>
                                      </p:cBhvr>
                                    </p:animEffect>
                                    <p:animScale>
                                      <p:cBhvr>
                                        <p:cTn id="81" dur="250" autoRev="1" fill="hold"/>
                                        <p:tgtEl>
                                          <p:spTgt spid="154"/>
                                        </p:tgtEl>
                                      </p:cBhvr>
                                      <p:by x="105000" y="105000"/>
                                    </p:animScale>
                                  </p:childTnLst>
                                </p:cTn>
                              </p:par>
                              <p:par>
                                <p:cTn id="82" presetID="22" presetClass="entr" presetSubtype="1" fill="hold" nodeType="withEffect">
                                  <p:stCondLst>
                                    <p:cond delay="500"/>
                                  </p:stCondLst>
                                  <p:childTnLst>
                                    <p:set>
                                      <p:cBhvr>
                                        <p:cTn id="83" dur="1" fill="hold">
                                          <p:stCondLst>
                                            <p:cond delay="0"/>
                                          </p:stCondLst>
                                        </p:cTn>
                                        <p:tgtEl>
                                          <p:spTgt spid="155"/>
                                        </p:tgtEl>
                                        <p:attrNameLst>
                                          <p:attrName>style.visibility</p:attrName>
                                        </p:attrNameLst>
                                      </p:cBhvr>
                                      <p:to>
                                        <p:strVal val="visible"/>
                                      </p:to>
                                    </p:set>
                                    <p:animEffect transition="in" filter="wipe(up)">
                                      <p:cBhvr>
                                        <p:cTn id="84" dur="500"/>
                                        <p:tgtEl>
                                          <p:spTgt spid="155"/>
                                        </p:tgtEl>
                                      </p:cBhvr>
                                    </p:animEffect>
                                  </p:childTnLst>
                                </p:cTn>
                              </p:par>
                            </p:childTnLst>
                          </p:cTn>
                        </p:par>
                        <p:par>
                          <p:cTn id="85" fill="hold">
                            <p:stCondLst>
                              <p:cond delay="2800"/>
                            </p:stCondLst>
                            <p:childTnLst>
                              <p:par>
                                <p:cTn id="86" presetID="10" presetClass="entr" presetSubtype="0" fill="hold" nodeType="afterEffect">
                                  <p:stCondLst>
                                    <p:cond delay="500"/>
                                  </p:stCondLst>
                                  <p:childTnLst>
                                    <p:set>
                                      <p:cBhvr>
                                        <p:cTn id="87" dur="1" fill="hold">
                                          <p:stCondLst>
                                            <p:cond delay="0"/>
                                          </p:stCondLst>
                                        </p:cTn>
                                        <p:tgtEl>
                                          <p:spTgt spid="136">
                                            <p:txEl>
                                              <p:pRg st="0" end="0"/>
                                            </p:txEl>
                                          </p:spTgt>
                                        </p:tgtEl>
                                        <p:attrNameLst>
                                          <p:attrName>style.visibility</p:attrName>
                                        </p:attrNameLst>
                                      </p:cBhvr>
                                      <p:to>
                                        <p:strVal val="visible"/>
                                      </p:to>
                                    </p:set>
                                    <p:animEffect transition="in" filter="fade">
                                      <p:cBhvr>
                                        <p:cTn id="88" dur="500"/>
                                        <p:tgtEl>
                                          <p:spTgt spid="136">
                                            <p:txEl>
                                              <p:pRg st="0" end="0"/>
                                            </p:txEl>
                                          </p:spTgt>
                                        </p:tgtEl>
                                      </p:cBhvr>
                                    </p:animEffect>
                                  </p:childTnLst>
                                </p:cTn>
                              </p:par>
                            </p:childTnLst>
                          </p:cTn>
                        </p:par>
                        <p:par>
                          <p:cTn id="89" fill="hold">
                            <p:stCondLst>
                              <p:cond delay="3800"/>
                            </p:stCondLst>
                            <p:childTnLst>
                              <p:par>
                                <p:cTn id="90" presetID="10" presetClass="entr" presetSubtype="0" fill="hold" nodeType="afterEffect">
                                  <p:stCondLst>
                                    <p:cond delay="0"/>
                                  </p:stCondLst>
                                  <p:childTnLst>
                                    <p:set>
                                      <p:cBhvr>
                                        <p:cTn id="91" dur="1" fill="hold">
                                          <p:stCondLst>
                                            <p:cond delay="0"/>
                                          </p:stCondLst>
                                        </p:cTn>
                                        <p:tgtEl>
                                          <p:spTgt spid="136">
                                            <p:txEl>
                                              <p:pRg st="1" end="1"/>
                                            </p:txEl>
                                          </p:spTgt>
                                        </p:tgtEl>
                                        <p:attrNameLst>
                                          <p:attrName>style.visibility</p:attrName>
                                        </p:attrNameLst>
                                      </p:cBhvr>
                                      <p:to>
                                        <p:strVal val="visible"/>
                                      </p:to>
                                    </p:set>
                                    <p:animEffect transition="in" filter="fade">
                                      <p:cBhvr>
                                        <p:cTn id="92" dur="500"/>
                                        <p:tgtEl>
                                          <p:spTgt spid="136">
                                            <p:txEl>
                                              <p:pRg st="1" end="1"/>
                                            </p:txEl>
                                          </p:spTgt>
                                        </p:tgtEl>
                                      </p:cBhvr>
                                    </p:animEffect>
                                  </p:childTnLst>
                                </p:cTn>
                              </p:par>
                            </p:childTnLst>
                          </p:cTn>
                        </p:par>
                        <p:par>
                          <p:cTn id="93" fill="hold">
                            <p:stCondLst>
                              <p:cond delay="4300"/>
                            </p:stCondLst>
                            <p:childTnLst>
                              <p:par>
                                <p:cTn id="94" presetID="10" presetClass="entr" presetSubtype="0" fill="hold" nodeType="afterEffect">
                                  <p:stCondLst>
                                    <p:cond delay="0"/>
                                  </p:stCondLst>
                                  <p:childTnLst>
                                    <p:set>
                                      <p:cBhvr>
                                        <p:cTn id="95" dur="1" fill="hold">
                                          <p:stCondLst>
                                            <p:cond delay="0"/>
                                          </p:stCondLst>
                                        </p:cTn>
                                        <p:tgtEl>
                                          <p:spTgt spid="136">
                                            <p:txEl>
                                              <p:pRg st="2" end="2"/>
                                            </p:txEl>
                                          </p:spTgt>
                                        </p:tgtEl>
                                        <p:attrNameLst>
                                          <p:attrName>style.visibility</p:attrName>
                                        </p:attrNameLst>
                                      </p:cBhvr>
                                      <p:to>
                                        <p:strVal val="visible"/>
                                      </p:to>
                                    </p:set>
                                    <p:animEffect transition="in" filter="fade">
                                      <p:cBhvr>
                                        <p:cTn id="96" dur="500"/>
                                        <p:tgtEl>
                                          <p:spTgt spid="1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128" grpId="0"/>
      <p:bldP spid="130" grpId="0" animBg="1"/>
      <p:bldP spid="130" grpId="1" animBg="1"/>
      <p:bldP spid="142" grpId="0"/>
      <p:bldP spid="142" grpId="1"/>
      <p:bldP spid="143" grpId="0" animBg="1"/>
      <p:bldP spid="143" grpId="1" animBg="1"/>
      <p:bldP spid="146" grpId="0"/>
      <p:bldP spid="147" grpId="0" animBg="1"/>
      <p:bldP spid="154" grpId="0" animBg="1"/>
      <p:bldP spid="15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Outlook Web App</a:t>
            </a:r>
          </a:p>
        </p:txBody>
      </p:sp>
    </p:spTree>
    <p:extLst>
      <p:ext uri="{BB962C8B-B14F-4D97-AF65-F5344CB8AC3E}">
        <p14:creationId xmlns:p14="http://schemas.microsoft.com/office/powerpoint/2010/main" val="244729472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traight Connector 1024003"/>
          <p:cNvSpPr>
            <a:spLocks noChangeShapeType="1"/>
          </p:cNvSpPr>
          <p:nvPr/>
        </p:nvSpPr>
        <p:spPr bwMode="auto">
          <a:xfrm rot="16200000">
            <a:off x="8768373" y="1065805"/>
            <a:ext cx="0" cy="2113979"/>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 name="Title 3"/>
          <p:cNvSpPr>
            <a:spLocks noGrp="1"/>
          </p:cNvSpPr>
          <p:nvPr>
            <p:ph type="title"/>
          </p:nvPr>
        </p:nvSpPr>
        <p:spPr/>
        <p:txBody>
          <a:bodyPr/>
          <a:lstStyle/>
          <a:p>
            <a:r>
              <a:rPr lang="en-US" spc="-100" dirty="0"/>
              <a:t>CAS 2013 client protocol connectivity flow</a:t>
            </a:r>
            <a:r>
              <a:rPr lang="en-US" sz="8800" spc="-120" dirty="0"/>
              <a:t/>
            </a:r>
            <a:br>
              <a:rPr lang="en-US" sz="8800" spc="-120" dirty="0"/>
            </a:br>
            <a:r>
              <a:rPr lang="en-US" sz="3600" spc="-150" dirty="0">
                <a:gradFill>
                  <a:gsLst>
                    <a:gs pos="1250">
                      <a:schemeClr val="tx2"/>
                    </a:gs>
                    <a:gs pos="99000">
                      <a:schemeClr val="tx2"/>
                    </a:gs>
                  </a:gsLst>
                  <a:lin ang="5400000" scaled="0"/>
                </a:gradFill>
              </a:rPr>
              <a:t>Exchange Server 2010 coexistence </a:t>
            </a:r>
            <a:r>
              <a:rPr lang="en-US" sz="3600" spc="-150" dirty="0">
                <a:gradFill>
                  <a:gsLst>
                    <a:gs pos="1250">
                      <a:schemeClr val="tx2"/>
                    </a:gs>
                    <a:gs pos="99000">
                      <a:schemeClr val="tx2"/>
                    </a:gs>
                  </a:gsLst>
                  <a:lin ang="5400000" scaled="0"/>
                </a:gradFill>
                <a:latin typeface="Segoe"/>
              </a:rPr>
              <a:t>–</a:t>
            </a:r>
            <a:r>
              <a:rPr lang="en-US" sz="3600" spc="-150" dirty="0">
                <a:gradFill>
                  <a:gsLst>
                    <a:gs pos="1250">
                      <a:schemeClr val="tx2"/>
                    </a:gs>
                    <a:gs pos="99000">
                      <a:schemeClr val="tx2"/>
                    </a:gs>
                  </a:gsLst>
                  <a:lin ang="5400000" scaled="0"/>
                </a:gradFill>
              </a:rPr>
              <a:t> OWA</a:t>
            </a:r>
          </a:p>
        </p:txBody>
      </p:sp>
      <p:sp>
        <p:nvSpPr>
          <p:cNvPr id="66" name="Rectangle 65"/>
          <p:cNvSpPr/>
          <p:nvPr/>
        </p:nvSpPr>
        <p:spPr>
          <a:xfrm>
            <a:off x="4731748" y="2563945"/>
            <a:ext cx="2972389" cy="568360"/>
          </a:xfrm>
          <a:prstGeom prst="rect">
            <a:avLst/>
          </a:prstGeom>
          <a:solidFill>
            <a:srgbClr val="FFFFFF">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mail.contoso.com</a:t>
            </a:r>
          </a:p>
          <a:p>
            <a:pPr algn="ctr">
              <a:spcAft>
                <a:spcPts val="200"/>
              </a:spcAft>
            </a:pPr>
            <a:r>
              <a:rPr lang="en-US" sz="1400" b="1" dirty="0" smtClean="0">
                <a:solidFill>
                  <a:schemeClr val="tx1"/>
                </a:solidFill>
              </a:rPr>
              <a:t>LAYER 4 LB</a:t>
            </a:r>
            <a:endParaRPr lang="en-US" sz="1400" b="1" dirty="0">
              <a:solidFill>
                <a:schemeClr val="tx1"/>
              </a:solidFill>
            </a:endParaRPr>
          </a:p>
        </p:txBody>
      </p:sp>
      <p:sp>
        <p:nvSpPr>
          <p:cNvPr id="90" name="Rectangle 89"/>
          <p:cNvSpPr/>
          <p:nvPr/>
        </p:nvSpPr>
        <p:spPr>
          <a:xfrm>
            <a:off x="4732337" y="1894817"/>
            <a:ext cx="2971800" cy="4470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45701" rIns="91401" bIns="45701" rtlCol="0" anchor="ctr"/>
          <a:lstStyle/>
          <a:p>
            <a:r>
              <a:rPr lang="en-US" sz="2400" dirty="0" smtClean="0">
                <a:solidFill>
                  <a:schemeClr val="tx1"/>
                </a:solidFill>
              </a:rPr>
              <a:t>OWA</a:t>
            </a:r>
            <a:endParaRPr lang="en-US" sz="2400" dirty="0">
              <a:solidFill>
                <a:schemeClr val="tx1"/>
              </a:solidFill>
            </a:endParaRPr>
          </a:p>
        </p:txBody>
      </p:sp>
      <p:grpSp>
        <p:nvGrpSpPr>
          <p:cNvPr id="91" name="Group 90"/>
          <p:cNvGrpSpPr/>
          <p:nvPr/>
        </p:nvGrpSpPr>
        <p:grpSpPr>
          <a:xfrm>
            <a:off x="6026866" y="1963936"/>
            <a:ext cx="1337086" cy="317715"/>
            <a:chOff x="5893617" y="1802660"/>
            <a:chExt cx="1352461" cy="321369"/>
          </a:xfrm>
        </p:grpSpPr>
        <p:pic>
          <p:nvPicPr>
            <p:cNvPr id="92"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7063083" y="1810594"/>
              <a:ext cx="182995" cy="305502"/>
            </a:xfrm>
            <a:prstGeom prst="rect">
              <a:avLst/>
            </a:prstGeom>
            <a:noFill/>
            <a:extLst/>
          </p:spPr>
        </p:pic>
        <p:pic>
          <p:nvPicPr>
            <p:cNvPr id="94"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5893617" y="1802660"/>
              <a:ext cx="419868" cy="321369"/>
            </a:xfrm>
            <a:prstGeom prst="rect">
              <a:avLst/>
            </a:prstGeom>
            <a:noFill/>
            <a:extLst/>
          </p:spPr>
        </p:pic>
        <p:pic>
          <p:nvPicPr>
            <p:cNvPr id="96"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6411139" y="1811898"/>
              <a:ext cx="470749" cy="302897"/>
            </a:xfrm>
            <a:prstGeom prst="rect">
              <a:avLst/>
            </a:prstGeom>
            <a:noFill/>
            <a:extLst/>
          </p:spPr>
        </p:pic>
      </p:grpSp>
      <p:sp>
        <p:nvSpPr>
          <p:cNvPr id="68" name="Rectangle 67"/>
          <p:cNvSpPr/>
          <p:nvPr/>
        </p:nvSpPr>
        <p:spPr>
          <a:xfrm>
            <a:off x="962025" y="3325588"/>
            <a:ext cx="6836472"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2" name="Rectangle 71"/>
          <p:cNvSpPr/>
          <p:nvPr/>
        </p:nvSpPr>
        <p:spPr>
          <a:xfrm>
            <a:off x="1051597" y="4990325"/>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1" name="Rectangle 70"/>
          <p:cNvSpPr/>
          <p:nvPr/>
        </p:nvSpPr>
        <p:spPr>
          <a:xfrm>
            <a:off x="1051597" y="3411097"/>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618541"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633407"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106" name="Rectangle 105"/>
          <p:cNvSpPr/>
          <p:nvPr/>
        </p:nvSpPr>
        <p:spPr>
          <a:xfrm>
            <a:off x="1059903"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t>E2010 MBX</a:t>
            </a:r>
          </a:p>
        </p:txBody>
      </p:sp>
      <p:sp>
        <p:nvSpPr>
          <p:cNvPr id="117" name="Rectangle 116"/>
          <p:cNvSpPr/>
          <p:nvPr/>
        </p:nvSpPr>
        <p:spPr>
          <a:xfrm>
            <a:off x="1895977" y="6356631"/>
            <a:ext cx="4968569"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Internet-facing site</a:t>
            </a:r>
            <a:endParaRPr lang="en-US" sz="1600" dirty="0">
              <a:solidFill>
                <a:schemeClr val="tx2"/>
              </a:solidFill>
            </a:endParaRPr>
          </a:p>
        </p:txBody>
      </p:sp>
      <p:grpSp>
        <p:nvGrpSpPr>
          <p:cNvPr id="149" name="Group 148"/>
          <p:cNvGrpSpPr/>
          <p:nvPr/>
        </p:nvGrpSpPr>
        <p:grpSpPr>
          <a:xfrm>
            <a:off x="1248014" y="5306139"/>
            <a:ext cx="205343" cy="539277"/>
            <a:chOff x="-1233488" y="2327275"/>
            <a:chExt cx="484188" cy="1271588"/>
          </a:xfrm>
          <a:solidFill>
            <a:schemeClr val="accent2"/>
          </a:solidFill>
        </p:grpSpPr>
        <p:sp>
          <p:nvSpPr>
            <p:cNvPr id="150"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5" name="Rectangle 94"/>
          <p:cNvSpPr/>
          <p:nvPr/>
        </p:nvSpPr>
        <p:spPr>
          <a:xfrm>
            <a:off x="1059905"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t>E2010 CAS</a:t>
            </a:r>
          </a:p>
        </p:txBody>
      </p:sp>
      <p:sp>
        <p:nvSpPr>
          <p:cNvPr id="97" name="Rectangle 96"/>
          <p:cNvSpPr/>
          <p:nvPr/>
        </p:nvSpPr>
        <p:spPr>
          <a:xfrm>
            <a:off x="4732337" y="4990325"/>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98" name="Rectangle 97"/>
          <p:cNvSpPr/>
          <p:nvPr/>
        </p:nvSpPr>
        <p:spPr>
          <a:xfrm>
            <a:off x="4732337" y="3411097"/>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grpSp>
        <p:nvGrpSpPr>
          <p:cNvPr id="8" name="Group 7"/>
          <p:cNvGrpSpPr/>
          <p:nvPr/>
        </p:nvGrpSpPr>
        <p:grpSpPr>
          <a:xfrm>
            <a:off x="4008139" y="3754467"/>
            <a:ext cx="723609" cy="477673"/>
            <a:chOff x="4008139" y="3616223"/>
            <a:chExt cx="723609" cy="477673"/>
          </a:xfrm>
        </p:grpSpPr>
        <p:sp>
          <p:nvSpPr>
            <p:cNvPr id="142" name="TextBox 141"/>
            <p:cNvSpPr txBox="1"/>
            <p:nvPr/>
          </p:nvSpPr>
          <p:spPr>
            <a:xfrm>
              <a:off x="4008139" y="3616223"/>
              <a:ext cx="723609" cy="406265"/>
            </a:xfrm>
            <a:prstGeom prst="rect">
              <a:avLst/>
            </a:prstGeom>
            <a:noFill/>
            <a:ln>
              <a:noFill/>
            </a:ln>
          </p:spPr>
          <p:txBody>
            <a:bodyPr wrap="square" lIns="0" tIns="18288" rIns="0" bIns="18288" rtlCol="0">
              <a:spAutoFit/>
            </a:bodyPr>
            <a:lstStyle/>
            <a:p>
              <a:pPr algn="ctr"/>
              <a:r>
                <a:rPr lang="en-US" sz="1200" b="1" dirty="0" smtClean="0"/>
                <a:t>HTTP</a:t>
              </a:r>
              <a:br>
                <a:rPr lang="en-US" sz="1200" b="1" dirty="0" smtClean="0"/>
              </a:br>
              <a:r>
                <a:rPr lang="en-US" sz="1200" b="1" dirty="0" smtClean="0"/>
                <a:t>PROXY</a:t>
              </a:r>
              <a:endParaRPr lang="en-US" sz="1200" b="1" dirty="0"/>
            </a:p>
          </p:txBody>
        </p:sp>
        <p:sp>
          <p:nvSpPr>
            <p:cNvPr id="143" name="Straight Connector 1024003"/>
            <p:cNvSpPr>
              <a:spLocks noChangeShapeType="1"/>
            </p:cNvSpPr>
            <p:nvPr/>
          </p:nvSpPr>
          <p:spPr bwMode="auto">
            <a:xfrm rot="5400000" flipH="1">
              <a:off x="4377572" y="3739720"/>
              <a:ext cx="0" cy="708351"/>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grpSp>
        <p:nvGrpSpPr>
          <p:cNvPr id="155" name="Group 154"/>
          <p:cNvGrpSpPr/>
          <p:nvPr/>
        </p:nvGrpSpPr>
        <p:grpSpPr>
          <a:xfrm>
            <a:off x="1556044" y="4783270"/>
            <a:ext cx="971725" cy="241055"/>
            <a:chOff x="408533" y="5193207"/>
            <a:chExt cx="971725" cy="241055"/>
          </a:xfrm>
        </p:grpSpPr>
        <p:sp>
          <p:nvSpPr>
            <p:cNvPr id="156" name="TextBox 155"/>
            <p:cNvSpPr txBox="1"/>
            <p:nvPr/>
          </p:nvSpPr>
          <p:spPr>
            <a:xfrm>
              <a:off x="408533" y="5193207"/>
              <a:ext cx="795970" cy="221599"/>
            </a:xfrm>
            <a:prstGeom prst="rect">
              <a:avLst/>
            </a:prstGeom>
            <a:noFill/>
            <a:ln>
              <a:noFill/>
            </a:ln>
          </p:spPr>
          <p:txBody>
            <a:bodyPr wrap="square" lIns="0" tIns="18288" rIns="0" bIns="18288" rtlCol="0">
              <a:noAutofit/>
            </a:bodyPr>
            <a:lstStyle/>
            <a:p>
              <a:pPr algn="r"/>
              <a:r>
                <a:rPr lang="en-US" sz="1200" b="1" dirty="0" smtClean="0"/>
                <a:t>RPC</a:t>
              </a:r>
              <a:endParaRPr lang="en-US" sz="1200" b="1" dirty="0"/>
            </a:p>
          </p:txBody>
        </p:sp>
        <p:sp>
          <p:nvSpPr>
            <p:cNvPr id="157" name="Straight Connector 1024003"/>
            <p:cNvSpPr>
              <a:spLocks noChangeShapeType="1"/>
            </p:cNvSpPr>
            <p:nvPr/>
          </p:nvSpPr>
          <p:spPr bwMode="auto">
            <a:xfrm>
              <a:off x="1380258" y="5224037"/>
              <a:ext cx="0"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pic>
        <p:nvPicPr>
          <p:cNvPr id="7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90384"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305250"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79" name="Rectangle 78"/>
          <p:cNvSpPr/>
          <p:nvPr/>
        </p:nvSpPr>
        <p:spPr>
          <a:xfrm>
            <a:off x="4731748"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solidFill>
                  <a:schemeClr val="tx2"/>
                </a:solidFill>
              </a:rPr>
              <a:t>E2013 MBX</a:t>
            </a:r>
          </a:p>
        </p:txBody>
      </p:sp>
      <p:sp>
        <p:nvSpPr>
          <p:cNvPr id="80" name="Rectangle 79"/>
          <p:cNvSpPr/>
          <p:nvPr/>
        </p:nvSpPr>
        <p:spPr>
          <a:xfrm>
            <a:off x="4731748"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E2013 CAS</a:t>
            </a:r>
          </a:p>
        </p:txBody>
      </p:sp>
      <p:grpSp>
        <p:nvGrpSpPr>
          <p:cNvPr id="9" name="Group 8"/>
          <p:cNvGrpSpPr/>
          <p:nvPr/>
        </p:nvGrpSpPr>
        <p:grpSpPr>
          <a:xfrm>
            <a:off x="8338667" y="3325588"/>
            <a:ext cx="3138958" cy="3397475"/>
            <a:chOff x="8338667" y="3325588"/>
            <a:chExt cx="3138958" cy="3397475"/>
          </a:xfrm>
        </p:grpSpPr>
        <p:sp>
          <p:nvSpPr>
            <p:cNvPr id="69" name="Rectangle 68"/>
            <p:cNvSpPr/>
            <p:nvPr/>
          </p:nvSpPr>
          <p:spPr>
            <a:xfrm>
              <a:off x="8338667" y="3325588"/>
              <a:ext cx="3138958"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20" name="Rectangle 119"/>
            <p:cNvSpPr/>
            <p:nvPr/>
          </p:nvSpPr>
          <p:spPr>
            <a:xfrm>
              <a:off x="8338667" y="6356631"/>
              <a:ext cx="3138958"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Intranet site</a:t>
              </a:r>
              <a:endParaRPr lang="en-US" sz="1600" dirty="0">
                <a:solidFill>
                  <a:schemeClr val="tx2"/>
                </a:solidFill>
              </a:endParaRPr>
            </a:p>
          </p:txBody>
        </p:sp>
        <p:sp>
          <p:nvSpPr>
            <p:cNvPr id="118" name="Rectangle 117"/>
            <p:cNvSpPr/>
            <p:nvPr/>
          </p:nvSpPr>
          <p:spPr>
            <a:xfrm>
              <a:off x="8419733" y="4990325"/>
              <a:ext cx="2971800" cy="13663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19" name="Rectangle 118"/>
            <p:cNvSpPr/>
            <p:nvPr/>
          </p:nvSpPr>
          <p:spPr>
            <a:xfrm>
              <a:off x="8419733" y="3411098"/>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012396"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027262"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83"/>
            <p:cNvSpPr/>
            <p:nvPr/>
          </p:nvSpPr>
          <p:spPr>
            <a:xfrm>
              <a:off x="8453760"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t>E2010 MBX</a:t>
              </a:r>
            </a:p>
          </p:txBody>
        </p:sp>
        <p:sp>
          <p:nvSpPr>
            <p:cNvPr id="85" name="Rectangle 84"/>
            <p:cNvSpPr/>
            <p:nvPr/>
          </p:nvSpPr>
          <p:spPr>
            <a:xfrm>
              <a:off x="8453760"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t>E2010 CAS</a:t>
              </a:r>
            </a:p>
          </p:txBody>
        </p:sp>
      </p:grpSp>
      <p:sp>
        <p:nvSpPr>
          <p:cNvPr id="102" name="Rectangle 101"/>
          <p:cNvSpPr/>
          <p:nvPr/>
        </p:nvSpPr>
        <p:spPr>
          <a:xfrm>
            <a:off x="8419733" y="2563945"/>
            <a:ext cx="2972389" cy="568360"/>
          </a:xfrm>
          <a:prstGeom prst="rect">
            <a:avLst/>
          </a:prstGeom>
          <a:solidFill>
            <a:srgbClr val="FFFFFF">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europe.mail.contoso.com</a:t>
            </a:r>
          </a:p>
          <a:p>
            <a:pPr algn="ctr">
              <a:spcAft>
                <a:spcPts val="200"/>
              </a:spcAft>
            </a:pPr>
            <a:r>
              <a:rPr lang="en-US" sz="1400" b="1" dirty="0" smtClean="0">
                <a:solidFill>
                  <a:schemeClr val="tx1"/>
                </a:solidFill>
              </a:rPr>
              <a:t>LAYER 7 LB</a:t>
            </a:r>
            <a:endParaRPr lang="en-US" sz="1400" b="1" dirty="0">
              <a:solidFill>
                <a:schemeClr val="tx1"/>
              </a:solidFill>
            </a:endParaRPr>
          </a:p>
        </p:txBody>
      </p:sp>
      <p:sp>
        <p:nvSpPr>
          <p:cNvPr id="103" name="Rectangle 102"/>
          <p:cNvSpPr/>
          <p:nvPr/>
        </p:nvSpPr>
        <p:spPr>
          <a:xfrm>
            <a:off x="6073897"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err="1" smtClean="0">
                <a:solidFill>
                  <a:schemeClr val="tx2"/>
                </a:solidFill>
              </a:rPr>
              <a:t>Auth</a:t>
            </a:r>
            <a:r>
              <a:rPr lang="en-US" sz="1600" dirty="0" smtClean="0">
                <a:solidFill>
                  <a:schemeClr val="tx2"/>
                </a:solidFill>
              </a:rPr>
              <a:t> 2013 </a:t>
            </a:r>
            <a:r>
              <a:rPr lang="en-US" sz="1600" dirty="0">
                <a:solidFill>
                  <a:schemeClr val="tx2"/>
                </a:solidFill>
              </a:rPr>
              <a:t>logon page</a:t>
            </a:r>
          </a:p>
        </p:txBody>
      </p:sp>
      <p:grpSp>
        <p:nvGrpSpPr>
          <p:cNvPr id="6" name="Group 5"/>
          <p:cNvGrpSpPr/>
          <p:nvPr/>
        </p:nvGrpSpPr>
        <p:grpSpPr>
          <a:xfrm>
            <a:off x="6217942" y="2353720"/>
            <a:ext cx="295" cy="1057378"/>
            <a:chOff x="6217942" y="2353720"/>
            <a:chExt cx="295" cy="1057378"/>
          </a:xfrm>
        </p:grpSpPr>
        <p:sp>
          <p:nvSpPr>
            <p:cNvPr id="140" name="Straight Connector 1024003"/>
            <p:cNvSpPr>
              <a:spLocks noChangeShapeType="1"/>
            </p:cNvSpPr>
            <p:nvPr/>
          </p:nvSpPr>
          <p:spPr bwMode="auto">
            <a:xfrm>
              <a:off x="6217942" y="2353720"/>
              <a:ext cx="295"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04" name="Straight Connector 1024003"/>
            <p:cNvSpPr>
              <a:spLocks noChangeShapeType="1"/>
            </p:cNvSpPr>
            <p:nvPr/>
          </p:nvSpPr>
          <p:spPr bwMode="auto">
            <a:xfrm>
              <a:off x="6217943" y="3142033"/>
              <a:ext cx="0" cy="26906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07" name="Rectangle 106"/>
          <p:cNvSpPr/>
          <p:nvPr/>
        </p:nvSpPr>
        <p:spPr>
          <a:xfrm>
            <a:off x="2385561"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Same site proxy request</a:t>
            </a:r>
          </a:p>
        </p:txBody>
      </p:sp>
      <p:grpSp>
        <p:nvGrpSpPr>
          <p:cNvPr id="108" name="Group 107"/>
          <p:cNvGrpSpPr/>
          <p:nvPr/>
        </p:nvGrpSpPr>
        <p:grpSpPr>
          <a:xfrm>
            <a:off x="8611852" y="5306139"/>
            <a:ext cx="205343" cy="539277"/>
            <a:chOff x="-1233488" y="2327275"/>
            <a:chExt cx="484188" cy="1271588"/>
          </a:xfrm>
          <a:solidFill>
            <a:schemeClr val="accent2"/>
          </a:solidFill>
        </p:grpSpPr>
        <p:sp>
          <p:nvSpPr>
            <p:cNvPr id="109"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Group 110"/>
          <p:cNvGrpSpPr/>
          <p:nvPr/>
        </p:nvGrpSpPr>
        <p:grpSpPr>
          <a:xfrm>
            <a:off x="7696124" y="3754467"/>
            <a:ext cx="723609" cy="477673"/>
            <a:chOff x="4008139" y="3616223"/>
            <a:chExt cx="723609" cy="477673"/>
          </a:xfrm>
        </p:grpSpPr>
        <p:sp>
          <p:nvSpPr>
            <p:cNvPr id="112" name="TextBox 111"/>
            <p:cNvSpPr txBox="1"/>
            <p:nvPr/>
          </p:nvSpPr>
          <p:spPr>
            <a:xfrm>
              <a:off x="4008139" y="3616223"/>
              <a:ext cx="723609" cy="406265"/>
            </a:xfrm>
            <a:prstGeom prst="rect">
              <a:avLst/>
            </a:prstGeom>
            <a:noFill/>
            <a:ln>
              <a:noFill/>
            </a:ln>
          </p:spPr>
          <p:txBody>
            <a:bodyPr wrap="square" lIns="0" tIns="18288" rIns="0" bIns="18288" rtlCol="0">
              <a:spAutoFit/>
            </a:bodyPr>
            <a:lstStyle/>
            <a:p>
              <a:pPr algn="ctr"/>
              <a:r>
                <a:rPr lang="en-US" sz="1200" b="1" dirty="0" smtClean="0"/>
                <a:t>HTTP</a:t>
              </a:r>
              <a:br>
                <a:rPr lang="en-US" sz="1200" b="1" dirty="0" smtClean="0"/>
              </a:br>
              <a:r>
                <a:rPr lang="en-US" sz="1200" b="1" dirty="0" smtClean="0"/>
                <a:t>PROXY</a:t>
              </a:r>
              <a:endParaRPr lang="en-US" sz="1200" b="1" dirty="0"/>
            </a:p>
          </p:txBody>
        </p:sp>
        <p:sp>
          <p:nvSpPr>
            <p:cNvPr id="113" name="Straight Connector 1024003"/>
            <p:cNvSpPr>
              <a:spLocks noChangeShapeType="1"/>
            </p:cNvSpPr>
            <p:nvPr/>
          </p:nvSpPr>
          <p:spPr bwMode="auto">
            <a:xfrm rot="16200000">
              <a:off x="4377572" y="3739720"/>
              <a:ext cx="0" cy="708351"/>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14" name="Rectangle 113"/>
          <p:cNvSpPr/>
          <p:nvPr/>
        </p:nvSpPr>
        <p:spPr>
          <a:xfrm>
            <a:off x="9825463"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Cross site proxy request</a:t>
            </a:r>
          </a:p>
        </p:txBody>
      </p:sp>
      <p:grpSp>
        <p:nvGrpSpPr>
          <p:cNvPr id="133" name="Group 132"/>
          <p:cNvGrpSpPr/>
          <p:nvPr/>
        </p:nvGrpSpPr>
        <p:grpSpPr>
          <a:xfrm>
            <a:off x="9005267" y="4783270"/>
            <a:ext cx="971725" cy="241055"/>
            <a:chOff x="408533" y="5193207"/>
            <a:chExt cx="971725" cy="241055"/>
          </a:xfrm>
        </p:grpSpPr>
        <p:sp>
          <p:nvSpPr>
            <p:cNvPr id="134" name="TextBox 133"/>
            <p:cNvSpPr txBox="1"/>
            <p:nvPr/>
          </p:nvSpPr>
          <p:spPr>
            <a:xfrm>
              <a:off x="408533" y="5193207"/>
              <a:ext cx="795970" cy="221599"/>
            </a:xfrm>
            <a:prstGeom prst="rect">
              <a:avLst/>
            </a:prstGeom>
            <a:noFill/>
            <a:ln>
              <a:noFill/>
            </a:ln>
          </p:spPr>
          <p:txBody>
            <a:bodyPr wrap="square" lIns="0" tIns="18288" rIns="0" bIns="18288" rtlCol="0">
              <a:noAutofit/>
            </a:bodyPr>
            <a:lstStyle/>
            <a:p>
              <a:pPr algn="r"/>
              <a:r>
                <a:rPr lang="en-US" sz="1200" b="1" dirty="0" smtClean="0"/>
                <a:t>RPC</a:t>
              </a:r>
              <a:endParaRPr lang="en-US" sz="1200" b="1" dirty="0"/>
            </a:p>
          </p:txBody>
        </p:sp>
        <p:sp>
          <p:nvSpPr>
            <p:cNvPr id="135" name="Straight Connector 1024003"/>
            <p:cNvSpPr>
              <a:spLocks noChangeShapeType="1"/>
            </p:cNvSpPr>
            <p:nvPr/>
          </p:nvSpPr>
          <p:spPr bwMode="auto">
            <a:xfrm>
              <a:off x="1380258" y="5224037"/>
              <a:ext cx="0"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grpSp>
        <p:nvGrpSpPr>
          <p:cNvPr id="10" name="Group 9"/>
          <p:cNvGrpSpPr/>
          <p:nvPr/>
        </p:nvGrpSpPr>
        <p:grpSpPr>
          <a:xfrm>
            <a:off x="6370343" y="2341889"/>
            <a:ext cx="0" cy="1057892"/>
            <a:chOff x="6370343" y="2341889"/>
            <a:chExt cx="0" cy="1057892"/>
          </a:xfrm>
        </p:grpSpPr>
        <p:sp>
          <p:nvSpPr>
            <p:cNvPr id="137" name="Straight Connector 1024003"/>
            <p:cNvSpPr>
              <a:spLocks noChangeShapeType="1"/>
            </p:cNvSpPr>
            <p:nvPr/>
          </p:nvSpPr>
          <p:spPr bwMode="auto">
            <a:xfrm flipV="1">
              <a:off x="6370343" y="3130716"/>
              <a:ext cx="0" cy="26906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38" name="Straight Connector 1024003"/>
            <p:cNvSpPr>
              <a:spLocks noChangeShapeType="1"/>
            </p:cNvSpPr>
            <p:nvPr/>
          </p:nvSpPr>
          <p:spPr bwMode="auto">
            <a:xfrm flipV="1">
              <a:off x="6370343" y="2341889"/>
              <a:ext cx="0" cy="218554"/>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48" name="Straight Connector 1024003"/>
          <p:cNvSpPr>
            <a:spLocks noChangeShapeType="1"/>
          </p:cNvSpPr>
          <p:nvPr/>
        </p:nvSpPr>
        <p:spPr bwMode="auto">
          <a:xfrm>
            <a:off x="9825464" y="2152240"/>
            <a:ext cx="0" cy="40820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52" name="Straight Connector 1024003"/>
          <p:cNvSpPr>
            <a:spLocks noChangeShapeType="1"/>
          </p:cNvSpPr>
          <p:nvPr/>
        </p:nvSpPr>
        <p:spPr bwMode="auto">
          <a:xfrm>
            <a:off x="9825464" y="3162646"/>
            <a:ext cx="0" cy="204101"/>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53" name="Rectangle 152"/>
          <p:cNvSpPr/>
          <p:nvPr/>
        </p:nvSpPr>
        <p:spPr>
          <a:xfrm>
            <a:off x="9825463"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err="1">
                <a:solidFill>
                  <a:schemeClr val="tx2"/>
                </a:solidFill>
              </a:rPr>
              <a:t>Auth</a:t>
            </a:r>
            <a:endParaRPr lang="en-US" sz="1600" dirty="0">
              <a:solidFill>
                <a:schemeClr val="tx2"/>
              </a:solidFill>
            </a:endParaRPr>
          </a:p>
          <a:p>
            <a:pPr algn="ctr"/>
            <a:r>
              <a:rPr lang="en-US" sz="1600" dirty="0">
                <a:solidFill>
                  <a:schemeClr val="tx2"/>
                </a:solidFill>
              </a:rPr>
              <a:t>2010 logon page</a:t>
            </a:r>
          </a:p>
        </p:txBody>
      </p:sp>
      <p:sp>
        <p:nvSpPr>
          <p:cNvPr id="11" name="Quad Arrow 10"/>
          <p:cNvSpPr/>
          <p:nvPr/>
        </p:nvSpPr>
        <p:spPr bwMode="auto">
          <a:xfrm rot="2700000">
            <a:off x="9976743" y="3520616"/>
            <a:ext cx="1188720" cy="1188720"/>
          </a:xfrm>
          <a:prstGeom prst="quadArrow">
            <a:avLst>
              <a:gd name="adj1" fmla="val 22500"/>
              <a:gd name="adj2" fmla="val 41297"/>
              <a:gd name="adj3" fmla="val 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58" name="Rectangle 157"/>
          <p:cNvSpPr/>
          <p:nvPr/>
        </p:nvSpPr>
        <p:spPr>
          <a:xfrm>
            <a:off x="9825463"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single sign on (</a:t>
            </a:r>
            <a:r>
              <a:rPr lang="en-US" sz="1600" dirty="0" err="1" smtClean="0">
                <a:solidFill>
                  <a:schemeClr val="tx2"/>
                </a:solidFill>
              </a:rPr>
              <a:t>sso</a:t>
            </a:r>
            <a:r>
              <a:rPr lang="en-US" sz="1600" dirty="0" smtClean="0">
                <a:solidFill>
                  <a:schemeClr val="tx2"/>
                </a:solidFill>
              </a:rPr>
              <a:t>) redirect!!</a:t>
            </a:r>
          </a:p>
          <a:p>
            <a:pPr algn="ctr"/>
            <a:r>
              <a:rPr lang="en-US" sz="1600" dirty="0" smtClean="0">
                <a:solidFill>
                  <a:schemeClr val="accent5"/>
                </a:solidFill>
              </a:rPr>
              <a:t>new in CU2!</a:t>
            </a:r>
            <a:endParaRPr lang="en-US" sz="1600" dirty="0">
              <a:solidFill>
                <a:schemeClr val="accent5"/>
              </a:solidFill>
            </a:endParaRPr>
          </a:p>
        </p:txBody>
      </p:sp>
    </p:spTree>
    <p:extLst>
      <p:ext uri="{BB962C8B-B14F-4D97-AF65-F5344CB8AC3E}">
        <p14:creationId xmlns:p14="http://schemas.microsoft.com/office/powerpoint/2010/main" val="3002918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fade">
                                      <p:cBhvr>
                                        <p:cTn id="10" dur="500"/>
                                        <p:tgtEl>
                                          <p:spTgt spid="103"/>
                                        </p:tgtEl>
                                      </p:cBhvr>
                                    </p:animEffect>
                                  </p:childTnLst>
                                </p:cTn>
                              </p:par>
                              <p:par>
                                <p:cTn id="11" presetID="10" presetClass="entr" presetSubtype="0" fill="hold" nodeType="withEffect">
                                  <p:stCondLst>
                                    <p:cond delay="0"/>
                                  </p:stCondLst>
                                  <p:childTnLst>
                                    <p:set>
                                      <p:cBhvr>
                                        <p:cTn id="12" dur="1" fill="hold">
                                          <p:stCondLst>
                                            <p:cond delay="0"/>
                                          </p:stCondLst>
                                        </p:cTn>
                                        <p:tgtEl>
                                          <p:spTgt spid="149"/>
                                        </p:tgtEl>
                                        <p:attrNameLst>
                                          <p:attrName>style.visibility</p:attrName>
                                        </p:attrNameLst>
                                      </p:cBhvr>
                                      <p:to>
                                        <p:strVal val="visible"/>
                                      </p:to>
                                    </p:set>
                                    <p:animEffect transition="in" filter="fade">
                                      <p:cBhvr>
                                        <p:cTn id="13" dur="500"/>
                                        <p:tgtEl>
                                          <p:spTgt spid="14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07"/>
                                        </p:tgtEl>
                                        <p:attrNameLst>
                                          <p:attrName>style.visibility</p:attrName>
                                        </p:attrNameLst>
                                      </p:cBhvr>
                                      <p:to>
                                        <p:strVal val="visible"/>
                                      </p:to>
                                    </p:set>
                                    <p:animEffect transition="in" filter="fade">
                                      <p:cBhvr>
                                        <p:cTn id="22" dur="500"/>
                                        <p:tgtEl>
                                          <p:spTgt spid="107"/>
                                        </p:tgtEl>
                                      </p:cBhvr>
                                    </p:animEffect>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155"/>
                                        </p:tgtEl>
                                        <p:attrNameLst>
                                          <p:attrName>style.visibility</p:attrName>
                                        </p:attrNameLst>
                                      </p:cBhvr>
                                      <p:to>
                                        <p:strVal val="visible"/>
                                      </p:to>
                                    </p:set>
                                    <p:animEffect transition="in" filter="wipe(up)">
                                      <p:cBhvr>
                                        <p:cTn id="26" dur="500"/>
                                        <p:tgtEl>
                                          <p:spTgt spid="15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03"/>
                                        </p:tgtEl>
                                      </p:cBhvr>
                                    </p:animEffect>
                                    <p:set>
                                      <p:cBhvr>
                                        <p:cTn id="34" dur="1" fill="hold">
                                          <p:stCondLst>
                                            <p:cond delay="499"/>
                                          </p:stCondLst>
                                        </p:cTn>
                                        <p:tgtEl>
                                          <p:spTgt spid="103"/>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49"/>
                                        </p:tgtEl>
                                      </p:cBhvr>
                                    </p:animEffect>
                                    <p:set>
                                      <p:cBhvr>
                                        <p:cTn id="37" dur="1" fill="hold">
                                          <p:stCondLst>
                                            <p:cond delay="499"/>
                                          </p:stCondLst>
                                        </p:cTn>
                                        <p:tgtEl>
                                          <p:spTgt spid="149"/>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07"/>
                                        </p:tgtEl>
                                      </p:cBhvr>
                                    </p:animEffect>
                                    <p:set>
                                      <p:cBhvr>
                                        <p:cTn id="43" dur="1" fill="hold">
                                          <p:stCondLst>
                                            <p:cond delay="499"/>
                                          </p:stCondLst>
                                        </p:cTn>
                                        <p:tgtEl>
                                          <p:spTgt spid="107"/>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55"/>
                                        </p:tgtEl>
                                      </p:cBhvr>
                                    </p:animEffect>
                                    <p:set>
                                      <p:cBhvr>
                                        <p:cTn id="46" dur="1" fill="hold">
                                          <p:stCondLst>
                                            <p:cond delay="499"/>
                                          </p:stCondLst>
                                        </p:cTn>
                                        <p:tgtEl>
                                          <p:spTgt spid="155"/>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up)">
                                      <p:cBhvr>
                                        <p:cTn id="56" dur="500"/>
                                        <p:tgtEl>
                                          <p:spTgt spid="6"/>
                                        </p:tgtEl>
                                      </p:cBhvr>
                                    </p:animEffect>
                                  </p:childTnLst>
                                </p:cTn>
                              </p:par>
                              <p:par>
                                <p:cTn id="57" presetID="10" presetClass="entr" presetSubtype="0" fill="hold" grpId="2" nodeType="withEffect">
                                  <p:stCondLst>
                                    <p:cond delay="250"/>
                                  </p:stCondLst>
                                  <p:childTnLst>
                                    <p:set>
                                      <p:cBhvr>
                                        <p:cTn id="58" dur="1" fill="hold">
                                          <p:stCondLst>
                                            <p:cond delay="0"/>
                                          </p:stCondLst>
                                        </p:cTn>
                                        <p:tgtEl>
                                          <p:spTgt spid="103"/>
                                        </p:tgtEl>
                                        <p:attrNameLst>
                                          <p:attrName>style.visibility</p:attrName>
                                        </p:attrNameLst>
                                      </p:cBhvr>
                                      <p:to>
                                        <p:strVal val="visible"/>
                                      </p:to>
                                    </p:set>
                                    <p:animEffect transition="in" filter="fade">
                                      <p:cBhvr>
                                        <p:cTn id="59" dur="500"/>
                                        <p:tgtEl>
                                          <p:spTgt spid="103"/>
                                        </p:tgtEl>
                                      </p:cBhvr>
                                    </p:animEffect>
                                  </p:childTnLst>
                                </p:cTn>
                              </p:par>
                              <p:par>
                                <p:cTn id="60" presetID="10" presetClass="entr" presetSubtype="0" fill="hold" nodeType="withEffect">
                                  <p:stCondLst>
                                    <p:cond delay="250"/>
                                  </p:stCondLst>
                                  <p:childTnLst>
                                    <p:set>
                                      <p:cBhvr>
                                        <p:cTn id="61" dur="1" fill="hold">
                                          <p:stCondLst>
                                            <p:cond delay="0"/>
                                          </p:stCondLst>
                                        </p:cTn>
                                        <p:tgtEl>
                                          <p:spTgt spid="108"/>
                                        </p:tgtEl>
                                        <p:attrNameLst>
                                          <p:attrName>style.visibility</p:attrName>
                                        </p:attrNameLst>
                                      </p:cBhvr>
                                      <p:to>
                                        <p:strVal val="visible"/>
                                      </p:to>
                                    </p:set>
                                    <p:animEffect transition="in" filter="fade">
                                      <p:cBhvr>
                                        <p:cTn id="62" dur="500"/>
                                        <p:tgtEl>
                                          <p:spTgt spid="10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11"/>
                                        </p:tgtEl>
                                        <p:attrNameLst>
                                          <p:attrName>style.visibility</p:attrName>
                                        </p:attrNameLst>
                                      </p:cBhvr>
                                      <p:to>
                                        <p:strVal val="visible"/>
                                      </p:to>
                                    </p:set>
                                    <p:animEffect transition="in" filter="wipe(left)">
                                      <p:cBhvr>
                                        <p:cTn id="67" dur="500"/>
                                        <p:tgtEl>
                                          <p:spTgt spid="111"/>
                                        </p:tgtEl>
                                      </p:cBhvr>
                                    </p:animEffec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114"/>
                                        </p:tgtEl>
                                        <p:attrNameLst>
                                          <p:attrName>style.visibility</p:attrName>
                                        </p:attrNameLst>
                                      </p:cBhvr>
                                      <p:to>
                                        <p:strVal val="visible"/>
                                      </p:to>
                                    </p:set>
                                    <p:animEffect transition="in" filter="fade">
                                      <p:cBhvr>
                                        <p:cTn id="71" dur="500"/>
                                        <p:tgtEl>
                                          <p:spTgt spid="114"/>
                                        </p:tgtEl>
                                      </p:cBhvr>
                                    </p:animEffect>
                                  </p:childTnLst>
                                </p:cTn>
                              </p:par>
                            </p:childTnLst>
                          </p:cTn>
                        </p:par>
                        <p:par>
                          <p:cTn id="72" fill="hold">
                            <p:stCondLst>
                              <p:cond delay="1000"/>
                            </p:stCondLst>
                            <p:childTnLst>
                              <p:par>
                                <p:cTn id="73" presetID="22" presetClass="entr" presetSubtype="1" fill="hold" nodeType="afterEffect">
                                  <p:stCondLst>
                                    <p:cond delay="0"/>
                                  </p:stCondLst>
                                  <p:childTnLst>
                                    <p:set>
                                      <p:cBhvr>
                                        <p:cTn id="74" dur="1" fill="hold">
                                          <p:stCondLst>
                                            <p:cond delay="0"/>
                                          </p:stCondLst>
                                        </p:cTn>
                                        <p:tgtEl>
                                          <p:spTgt spid="133"/>
                                        </p:tgtEl>
                                        <p:attrNameLst>
                                          <p:attrName>style.visibility</p:attrName>
                                        </p:attrNameLst>
                                      </p:cBhvr>
                                      <p:to>
                                        <p:strVal val="visible"/>
                                      </p:to>
                                    </p:set>
                                    <p:animEffect transition="in" filter="wipe(up)">
                                      <p:cBhvr>
                                        <p:cTn id="75" dur="500"/>
                                        <p:tgtEl>
                                          <p:spTgt spid="133"/>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xit" presetSubtype="0" fill="hold" nodeType="clickEffect">
                                  <p:stCondLst>
                                    <p:cond delay="0"/>
                                  </p:stCondLst>
                                  <p:childTnLst>
                                    <p:animEffect transition="out" filter="fade">
                                      <p:cBhvr>
                                        <p:cTn id="79" dur="500"/>
                                        <p:tgtEl>
                                          <p:spTgt spid="6"/>
                                        </p:tgtEl>
                                      </p:cBhvr>
                                    </p:animEffect>
                                    <p:set>
                                      <p:cBhvr>
                                        <p:cTn id="80" dur="1" fill="hold">
                                          <p:stCondLst>
                                            <p:cond delay="499"/>
                                          </p:stCondLst>
                                        </p:cTn>
                                        <p:tgtEl>
                                          <p:spTgt spid="6"/>
                                        </p:tgtEl>
                                        <p:attrNameLst>
                                          <p:attrName>style.visibility</p:attrName>
                                        </p:attrNameLst>
                                      </p:cBhvr>
                                      <p:to>
                                        <p:strVal val="hidden"/>
                                      </p:to>
                                    </p:set>
                                  </p:childTnLst>
                                </p:cTn>
                              </p:par>
                              <p:par>
                                <p:cTn id="81" presetID="10" presetClass="exit" presetSubtype="0" fill="hold" grpId="3" nodeType="withEffect">
                                  <p:stCondLst>
                                    <p:cond delay="0"/>
                                  </p:stCondLst>
                                  <p:childTnLst>
                                    <p:animEffect transition="out" filter="fade">
                                      <p:cBhvr>
                                        <p:cTn id="82" dur="500"/>
                                        <p:tgtEl>
                                          <p:spTgt spid="103"/>
                                        </p:tgtEl>
                                      </p:cBhvr>
                                    </p:animEffect>
                                    <p:set>
                                      <p:cBhvr>
                                        <p:cTn id="83" dur="1" fill="hold">
                                          <p:stCondLst>
                                            <p:cond delay="499"/>
                                          </p:stCondLst>
                                        </p:cTn>
                                        <p:tgtEl>
                                          <p:spTgt spid="103"/>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108"/>
                                        </p:tgtEl>
                                      </p:cBhvr>
                                    </p:animEffect>
                                    <p:set>
                                      <p:cBhvr>
                                        <p:cTn id="86" dur="1" fill="hold">
                                          <p:stCondLst>
                                            <p:cond delay="499"/>
                                          </p:stCondLst>
                                        </p:cTn>
                                        <p:tgtEl>
                                          <p:spTgt spid="108"/>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111"/>
                                        </p:tgtEl>
                                      </p:cBhvr>
                                    </p:animEffect>
                                    <p:set>
                                      <p:cBhvr>
                                        <p:cTn id="89" dur="1" fill="hold">
                                          <p:stCondLst>
                                            <p:cond delay="499"/>
                                          </p:stCondLst>
                                        </p:cTn>
                                        <p:tgtEl>
                                          <p:spTgt spid="111"/>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114"/>
                                        </p:tgtEl>
                                      </p:cBhvr>
                                    </p:animEffect>
                                    <p:set>
                                      <p:cBhvr>
                                        <p:cTn id="92" dur="1" fill="hold">
                                          <p:stCondLst>
                                            <p:cond delay="499"/>
                                          </p:stCondLst>
                                        </p:cTn>
                                        <p:tgtEl>
                                          <p:spTgt spid="114"/>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133"/>
                                        </p:tgtEl>
                                      </p:cBhvr>
                                    </p:animEffect>
                                    <p:set>
                                      <p:cBhvr>
                                        <p:cTn id="95" dur="1" fill="hold">
                                          <p:stCondLst>
                                            <p:cond delay="499"/>
                                          </p:stCondLst>
                                        </p:cTn>
                                        <p:tgtEl>
                                          <p:spTgt spid="133"/>
                                        </p:tgtEl>
                                        <p:attrNameLst>
                                          <p:attrName>style.visibility</p:attrName>
                                        </p:attrNameLst>
                                      </p:cBhvr>
                                      <p:to>
                                        <p:strVal val="hidden"/>
                                      </p:to>
                                    </p:set>
                                  </p:childTnLst>
                                </p:cTn>
                              </p:par>
                              <p:par>
                                <p:cTn id="96" presetID="10" presetClass="entr" presetSubtype="0" fill="hold" grpId="0" nodeType="withEffect">
                                  <p:stCondLst>
                                    <p:cond delay="0"/>
                                  </p:stCondLst>
                                  <p:childTnLst>
                                    <p:set>
                                      <p:cBhvr>
                                        <p:cTn id="97" dur="1" fill="hold">
                                          <p:stCondLst>
                                            <p:cond delay="0"/>
                                          </p:stCondLst>
                                        </p:cTn>
                                        <p:tgtEl>
                                          <p:spTgt spid="102"/>
                                        </p:tgtEl>
                                        <p:attrNameLst>
                                          <p:attrName>style.visibility</p:attrName>
                                        </p:attrNameLst>
                                      </p:cBhvr>
                                      <p:to>
                                        <p:strVal val="visible"/>
                                      </p:to>
                                    </p:set>
                                    <p:animEffect transition="in" filter="fade">
                                      <p:cBhvr>
                                        <p:cTn id="98" dur="500"/>
                                        <p:tgtEl>
                                          <p:spTgt spid="102"/>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nodeType="clickEffect">
                                  <p:stCondLst>
                                    <p:cond delay="0"/>
                                  </p:stCondLst>
                                  <p:childTnLst>
                                    <p:set>
                                      <p:cBhvr>
                                        <p:cTn id="102" dur="1" fill="hold">
                                          <p:stCondLst>
                                            <p:cond delay="0"/>
                                          </p:stCondLst>
                                        </p:cTn>
                                        <p:tgtEl>
                                          <p:spTgt spid="6"/>
                                        </p:tgtEl>
                                        <p:attrNameLst>
                                          <p:attrName>style.visibility</p:attrName>
                                        </p:attrNameLst>
                                      </p:cBhvr>
                                      <p:to>
                                        <p:strVal val="visible"/>
                                      </p:to>
                                    </p:set>
                                    <p:animEffect transition="in" filter="wipe(up)">
                                      <p:cBhvr>
                                        <p:cTn id="103" dur="500"/>
                                        <p:tgtEl>
                                          <p:spTgt spid="6"/>
                                        </p:tgtEl>
                                      </p:cBhvr>
                                    </p:animEffect>
                                  </p:childTnLst>
                                </p:cTn>
                              </p:par>
                              <p:par>
                                <p:cTn id="104" presetID="10" presetClass="entr" presetSubtype="0" fill="hold" nodeType="withEffect">
                                  <p:stCondLst>
                                    <p:cond delay="0"/>
                                  </p:stCondLst>
                                  <p:childTnLst>
                                    <p:set>
                                      <p:cBhvr>
                                        <p:cTn id="105" dur="1" fill="hold">
                                          <p:stCondLst>
                                            <p:cond delay="0"/>
                                          </p:stCondLst>
                                        </p:cTn>
                                        <p:tgtEl>
                                          <p:spTgt spid="108"/>
                                        </p:tgtEl>
                                        <p:attrNameLst>
                                          <p:attrName>style.visibility</p:attrName>
                                        </p:attrNameLst>
                                      </p:cBhvr>
                                      <p:to>
                                        <p:strVal val="visible"/>
                                      </p:to>
                                    </p:set>
                                    <p:animEffect transition="in" filter="fade">
                                      <p:cBhvr>
                                        <p:cTn id="106" dur="500"/>
                                        <p:tgtEl>
                                          <p:spTgt spid="108"/>
                                        </p:tgtEl>
                                      </p:cBhvr>
                                    </p:animEffect>
                                  </p:childTnLst>
                                </p:cTn>
                              </p:par>
                            </p:childTnLst>
                          </p:cTn>
                        </p:par>
                        <p:par>
                          <p:cTn id="107" fill="hold">
                            <p:stCondLst>
                              <p:cond delay="500"/>
                            </p:stCondLst>
                            <p:childTnLst>
                              <p:par>
                                <p:cTn id="108" presetID="10" presetClass="entr" presetSubtype="0" fill="hold" grpId="4" nodeType="afterEffect">
                                  <p:stCondLst>
                                    <p:cond delay="0"/>
                                  </p:stCondLst>
                                  <p:childTnLst>
                                    <p:set>
                                      <p:cBhvr>
                                        <p:cTn id="109" dur="1" fill="hold">
                                          <p:stCondLst>
                                            <p:cond delay="0"/>
                                          </p:stCondLst>
                                        </p:cTn>
                                        <p:tgtEl>
                                          <p:spTgt spid="103"/>
                                        </p:tgtEl>
                                        <p:attrNameLst>
                                          <p:attrName>style.visibility</p:attrName>
                                        </p:attrNameLst>
                                      </p:cBhvr>
                                      <p:to>
                                        <p:strVal val="visible"/>
                                      </p:to>
                                    </p:set>
                                    <p:animEffect transition="in" filter="fade">
                                      <p:cBhvr>
                                        <p:cTn id="110" dur="500"/>
                                        <p:tgtEl>
                                          <p:spTgt spid="103"/>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nodeType="clickEffect">
                                  <p:stCondLst>
                                    <p:cond delay="0"/>
                                  </p:stCondLst>
                                  <p:childTnLst>
                                    <p:set>
                                      <p:cBhvr>
                                        <p:cTn id="114" dur="1" fill="hold">
                                          <p:stCondLst>
                                            <p:cond delay="0"/>
                                          </p:stCondLst>
                                        </p:cTn>
                                        <p:tgtEl>
                                          <p:spTgt spid="10"/>
                                        </p:tgtEl>
                                        <p:attrNameLst>
                                          <p:attrName>style.visibility</p:attrName>
                                        </p:attrNameLst>
                                      </p:cBhvr>
                                      <p:to>
                                        <p:strVal val="visible"/>
                                      </p:to>
                                    </p:set>
                                    <p:animEffect transition="in" filter="wipe(down)">
                                      <p:cBhvr>
                                        <p:cTn id="115" dur="500"/>
                                        <p:tgtEl>
                                          <p:spTgt spid="10"/>
                                        </p:tgtEl>
                                      </p:cBhvr>
                                    </p:animEffect>
                                  </p:childTnLst>
                                </p:cTn>
                              </p:par>
                            </p:childTnLst>
                          </p:cTn>
                        </p:par>
                        <p:par>
                          <p:cTn id="116" fill="hold">
                            <p:stCondLst>
                              <p:cond delay="500"/>
                            </p:stCondLst>
                            <p:childTnLst>
                              <p:par>
                                <p:cTn id="117" presetID="22" presetClass="entr" presetSubtype="8" fill="hold" grpId="0" nodeType="afterEffect">
                                  <p:stCondLst>
                                    <p:cond delay="0"/>
                                  </p:stCondLst>
                                  <p:childTnLst>
                                    <p:set>
                                      <p:cBhvr>
                                        <p:cTn id="118" dur="1" fill="hold">
                                          <p:stCondLst>
                                            <p:cond delay="0"/>
                                          </p:stCondLst>
                                        </p:cTn>
                                        <p:tgtEl>
                                          <p:spTgt spid="139"/>
                                        </p:tgtEl>
                                        <p:attrNameLst>
                                          <p:attrName>style.visibility</p:attrName>
                                        </p:attrNameLst>
                                      </p:cBhvr>
                                      <p:to>
                                        <p:strVal val="visible"/>
                                      </p:to>
                                    </p:set>
                                    <p:animEffect transition="in" filter="wipe(left)">
                                      <p:cBhvr>
                                        <p:cTn id="119" dur="500"/>
                                        <p:tgtEl>
                                          <p:spTgt spid="139"/>
                                        </p:tgtEl>
                                      </p:cBhvr>
                                    </p:animEffect>
                                  </p:childTnLst>
                                </p:cTn>
                              </p:par>
                            </p:childTnLst>
                          </p:cTn>
                        </p:par>
                        <p:par>
                          <p:cTn id="120" fill="hold">
                            <p:stCondLst>
                              <p:cond delay="1000"/>
                            </p:stCondLst>
                            <p:childTnLst>
                              <p:par>
                                <p:cTn id="121" presetID="22" presetClass="entr" presetSubtype="1" fill="hold" grpId="0" nodeType="afterEffect">
                                  <p:stCondLst>
                                    <p:cond delay="0"/>
                                  </p:stCondLst>
                                  <p:childTnLst>
                                    <p:set>
                                      <p:cBhvr>
                                        <p:cTn id="122" dur="1" fill="hold">
                                          <p:stCondLst>
                                            <p:cond delay="0"/>
                                          </p:stCondLst>
                                        </p:cTn>
                                        <p:tgtEl>
                                          <p:spTgt spid="148"/>
                                        </p:tgtEl>
                                        <p:attrNameLst>
                                          <p:attrName>style.visibility</p:attrName>
                                        </p:attrNameLst>
                                      </p:cBhvr>
                                      <p:to>
                                        <p:strVal val="visible"/>
                                      </p:to>
                                    </p:set>
                                    <p:animEffect transition="in" filter="wipe(up)">
                                      <p:cBhvr>
                                        <p:cTn id="123" dur="500"/>
                                        <p:tgtEl>
                                          <p:spTgt spid="148"/>
                                        </p:tgtEl>
                                      </p:cBhvr>
                                    </p:animEffect>
                                  </p:childTnLst>
                                </p:cTn>
                              </p:par>
                            </p:childTnLst>
                          </p:cTn>
                        </p:par>
                        <p:par>
                          <p:cTn id="124" fill="hold">
                            <p:stCondLst>
                              <p:cond delay="1500"/>
                            </p:stCondLst>
                            <p:childTnLst>
                              <p:par>
                                <p:cTn id="125" presetID="22" presetClass="entr" presetSubtype="1" fill="hold" grpId="0" nodeType="afterEffect">
                                  <p:stCondLst>
                                    <p:cond delay="0"/>
                                  </p:stCondLst>
                                  <p:childTnLst>
                                    <p:set>
                                      <p:cBhvr>
                                        <p:cTn id="126" dur="1" fill="hold">
                                          <p:stCondLst>
                                            <p:cond delay="0"/>
                                          </p:stCondLst>
                                        </p:cTn>
                                        <p:tgtEl>
                                          <p:spTgt spid="152"/>
                                        </p:tgtEl>
                                        <p:attrNameLst>
                                          <p:attrName>style.visibility</p:attrName>
                                        </p:attrNameLst>
                                      </p:cBhvr>
                                      <p:to>
                                        <p:strVal val="visible"/>
                                      </p:to>
                                    </p:set>
                                    <p:animEffect transition="in" filter="wipe(up)">
                                      <p:cBhvr>
                                        <p:cTn id="127" dur="500"/>
                                        <p:tgtEl>
                                          <p:spTgt spid="152"/>
                                        </p:tgtEl>
                                      </p:cBhvr>
                                    </p:animEffect>
                                  </p:childTnLst>
                                </p:cTn>
                              </p:par>
                            </p:childTnLst>
                          </p:cTn>
                        </p:par>
                        <p:par>
                          <p:cTn id="128" fill="hold">
                            <p:stCondLst>
                              <p:cond delay="2000"/>
                            </p:stCondLst>
                            <p:childTnLst>
                              <p:par>
                                <p:cTn id="129" presetID="10" presetClass="entr" presetSubtype="0" fill="hold" grpId="0" nodeType="afterEffect">
                                  <p:stCondLst>
                                    <p:cond delay="0"/>
                                  </p:stCondLst>
                                  <p:childTnLst>
                                    <p:set>
                                      <p:cBhvr>
                                        <p:cTn id="130" dur="1" fill="hold">
                                          <p:stCondLst>
                                            <p:cond delay="0"/>
                                          </p:stCondLst>
                                        </p:cTn>
                                        <p:tgtEl>
                                          <p:spTgt spid="153"/>
                                        </p:tgtEl>
                                        <p:attrNameLst>
                                          <p:attrName>style.visibility</p:attrName>
                                        </p:attrNameLst>
                                      </p:cBhvr>
                                      <p:to>
                                        <p:strVal val="visible"/>
                                      </p:to>
                                    </p:set>
                                    <p:animEffect transition="in" filter="fade">
                                      <p:cBhvr>
                                        <p:cTn id="131" dur="500"/>
                                        <p:tgtEl>
                                          <p:spTgt spid="153"/>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11"/>
                                        </p:tgtEl>
                                        <p:attrNameLst>
                                          <p:attrName>style.visibility</p:attrName>
                                        </p:attrNameLst>
                                      </p:cBhvr>
                                      <p:to>
                                        <p:strVal val="visible"/>
                                      </p:to>
                                    </p:set>
                                    <p:animEffect transition="in" filter="fade">
                                      <p:cBhvr>
                                        <p:cTn id="136" dur="500"/>
                                        <p:tgtEl>
                                          <p:spTgt spid="11"/>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xit" presetSubtype="0" fill="hold" grpId="1" nodeType="clickEffect">
                                  <p:stCondLst>
                                    <p:cond delay="0"/>
                                  </p:stCondLst>
                                  <p:childTnLst>
                                    <p:animEffect transition="out" filter="fade">
                                      <p:cBhvr>
                                        <p:cTn id="140" dur="500"/>
                                        <p:tgtEl>
                                          <p:spTgt spid="153"/>
                                        </p:tgtEl>
                                      </p:cBhvr>
                                    </p:animEffect>
                                    <p:set>
                                      <p:cBhvr>
                                        <p:cTn id="141" dur="1" fill="hold">
                                          <p:stCondLst>
                                            <p:cond delay="499"/>
                                          </p:stCondLst>
                                        </p:cTn>
                                        <p:tgtEl>
                                          <p:spTgt spid="153"/>
                                        </p:tgtEl>
                                        <p:attrNameLst>
                                          <p:attrName>style.visibility</p:attrName>
                                        </p:attrNameLst>
                                      </p:cBhvr>
                                      <p:to>
                                        <p:strVal val="hidden"/>
                                      </p:to>
                                    </p:set>
                                  </p:childTnLst>
                                </p:cTn>
                              </p:par>
                              <p:par>
                                <p:cTn id="142" presetID="10" presetClass="exit" presetSubtype="0" fill="hold" grpId="1" nodeType="withEffect">
                                  <p:stCondLst>
                                    <p:cond delay="0"/>
                                  </p:stCondLst>
                                  <p:childTnLst>
                                    <p:animEffect transition="out" filter="fade">
                                      <p:cBhvr>
                                        <p:cTn id="143" dur="500"/>
                                        <p:tgtEl>
                                          <p:spTgt spid="11"/>
                                        </p:tgtEl>
                                      </p:cBhvr>
                                    </p:animEffect>
                                    <p:set>
                                      <p:cBhvr>
                                        <p:cTn id="144" dur="1" fill="hold">
                                          <p:stCondLst>
                                            <p:cond delay="499"/>
                                          </p:stCondLst>
                                        </p:cTn>
                                        <p:tgtEl>
                                          <p:spTgt spid="11"/>
                                        </p:tgtEl>
                                        <p:attrNameLst>
                                          <p:attrName>style.visibility</p:attrName>
                                        </p:attrNameLst>
                                      </p:cBhvr>
                                      <p:to>
                                        <p:strVal val="hidden"/>
                                      </p:to>
                                    </p:set>
                                  </p:childTnLst>
                                </p:cTn>
                              </p:par>
                              <p:par>
                                <p:cTn id="145" presetID="10" presetClass="entr" presetSubtype="0" fill="hold" grpId="0" nodeType="withEffect">
                                  <p:stCondLst>
                                    <p:cond delay="250"/>
                                  </p:stCondLst>
                                  <p:childTnLst>
                                    <p:set>
                                      <p:cBhvr>
                                        <p:cTn id="146" dur="1" fill="hold">
                                          <p:stCondLst>
                                            <p:cond delay="0"/>
                                          </p:stCondLst>
                                        </p:cTn>
                                        <p:tgtEl>
                                          <p:spTgt spid="158"/>
                                        </p:tgtEl>
                                        <p:attrNameLst>
                                          <p:attrName>style.visibility</p:attrName>
                                        </p:attrNameLst>
                                      </p:cBhvr>
                                      <p:to>
                                        <p:strVal val="visible"/>
                                      </p:to>
                                    </p:set>
                                    <p:animEffect transition="in" filter="fade">
                                      <p:cBhvr>
                                        <p:cTn id="147" dur="500"/>
                                        <p:tgtEl>
                                          <p:spTgt spid="158"/>
                                        </p:tgtEl>
                                      </p:cBhvr>
                                    </p:animEffect>
                                  </p:childTnLst>
                                </p:cTn>
                              </p:par>
                            </p:childTnLst>
                          </p:cTn>
                        </p:par>
                        <p:par>
                          <p:cTn id="148" fill="hold">
                            <p:stCondLst>
                              <p:cond delay="750"/>
                            </p:stCondLst>
                            <p:childTnLst>
                              <p:par>
                                <p:cTn id="149" presetID="22" presetClass="entr" presetSubtype="1" fill="hold" nodeType="afterEffect">
                                  <p:stCondLst>
                                    <p:cond delay="0"/>
                                  </p:stCondLst>
                                  <p:childTnLst>
                                    <p:set>
                                      <p:cBhvr>
                                        <p:cTn id="150" dur="1" fill="hold">
                                          <p:stCondLst>
                                            <p:cond delay="0"/>
                                          </p:stCondLst>
                                        </p:cTn>
                                        <p:tgtEl>
                                          <p:spTgt spid="133"/>
                                        </p:tgtEl>
                                        <p:attrNameLst>
                                          <p:attrName>style.visibility</p:attrName>
                                        </p:attrNameLst>
                                      </p:cBhvr>
                                      <p:to>
                                        <p:strVal val="visible"/>
                                      </p:to>
                                    </p:set>
                                    <p:animEffect transition="in" filter="wipe(up)">
                                      <p:cBhvr>
                                        <p:cTn id="151"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02" grpId="0" animBg="1"/>
      <p:bldP spid="103" grpId="0"/>
      <p:bldP spid="103" grpId="1"/>
      <p:bldP spid="103" grpId="2"/>
      <p:bldP spid="103" grpId="3"/>
      <p:bldP spid="103" grpId="4"/>
      <p:bldP spid="107" grpId="0"/>
      <p:bldP spid="107" grpId="1"/>
      <p:bldP spid="114" grpId="0"/>
      <p:bldP spid="114" grpId="1"/>
      <p:bldP spid="148" grpId="0" animBg="1"/>
      <p:bldP spid="152" grpId="0" animBg="1"/>
      <p:bldP spid="153" grpId="0"/>
      <p:bldP spid="153" grpId="1"/>
      <p:bldP spid="11" grpId="0" animBg="1"/>
      <p:bldP spid="11" grpId="1" animBg="1"/>
      <p:bldP spid="15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traight Connector 1024003"/>
          <p:cNvSpPr>
            <a:spLocks noChangeShapeType="1"/>
          </p:cNvSpPr>
          <p:nvPr/>
        </p:nvSpPr>
        <p:spPr bwMode="auto">
          <a:xfrm rot="16200000">
            <a:off x="3638978" y="1065805"/>
            <a:ext cx="0" cy="2113979"/>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 name="Title 3"/>
          <p:cNvSpPr>
            <a:spLocks noGrp="1"/>
          </p:cNvSpPr>
          <p:nvPr>
            <p:ph type="title"/>
          </p:nvPr>
        </p:nvSpPr>
        <p:spPr/>
        <p:txBody>
          <a:bodyPr/>
          <a:lstStyle/>
          <a:p>
            <a:r>
              <a:rPr lang="en-US" spc="-100" dirty="0"/>
              <a:t>CAS 2013 client protocol connectivity flow</a:t>
            </a:r>
            <a:r>
              <a:rPr lang="en-US" sz="8800" spc="-120" dirty="0"/>
              <a:t/>
            </a:r>
            <a:br>
              <a:rPr lang="en-US" sz="8800" spc="-120" dirty="0"/>
            </a:br>
            <a:r>
              <a:rPr lang="en-US" sz="3600" spc="-150" dirty="0">
                <a:gradFill>
                  <a:gsLst>
                    <a:gs pos="1250">
                      <a:schemeClr val="tx2"/>
                    </a:gs>
                    <a:gs pos="99000">
                      <a:schemeClr val="tx2"/>
                    </a:gs>
                  </a:gsLst>
                  <a:lin ang="5400000" scaled="0"/>
                </a:gradFill>
              </a:rPr>
              <a:t>Exchange Server </a:t>
            </a:r>
            <a:r>
              <a:rPr lang="en-US" sz="3600" spc="-150" dirty="0" smtClean="0">
                <a:gradFill>
                  <a:gsLst>
                    <a:gs pos="1250">
                      <a:schemeClr val="tx2"/>
                    </a:gs>
                    <a:gs pos="99000">
                      <a:schemeClr val="tx2"/>
                    </a:gs>
                  </a:gsLst>
                  <a:lin ang="5400000" scaled="0"/>
                </a:gradFill>
              </a:rPr>
              <a:t>2007 </a:t>
            </a:r>
            <a:r>
              <a:rPr lang="en-US" sz="3600" spc="-150" dirty="0">
                <a:gradFill>
                  <a:gsLst>
                    <a:gs pos="1250">
                      <a:schemeClr val="tx2"/>
                    </a:gs>
                    <a:gs pos="99000">
                      <a:schemeClr val="tx2"/>
                    </a:gs>
                  </a:gsLst>
                  <a:lin ang="5400000" scaled="0"/>
                </a:gradFill>
              </a:rPr>
              <a:t>coexistence </a:t>
            </a:r>
            <a:r>
              <a:rPr lang="en-US" sz="3600" spc="-150" dirty="0">
                <a:gradFill>
                  <a:gsLst>
                    <a:gs pos="1250">
                      <a:schemeClr val="tx2"/>
                    </a:gs>
                    <a:gs pos="99000">
                      <a:schemeClr val="tx2"/>
                    </a:gs>
                  </a:gsLst>
                  <a:lin ang="5400000" scaled="0"/>
                </a:gradFill>
                <a:latin typeface="Segoe"/>
              </a:rPr>
              <a:t>–</a:t>
            </a:r>
            <a:r>
              <a:rPr lang="en-US" sz="3600" spc="-150" dirty="0">
                <a:gradFill>
                  <a:gsLst>
                    <a:gs pos="1250">
                      <a:schemeClr val="tx2"/>
                    </a:gs>
                    <a:gs pos="99000">
                      <a:schemeClr val="tx2"/>
                    </a:gs>
                  </a:gsLst>
                  <a:lin ang="5400000" scaled="0"/>
                </a:gradFill>
              </a:rPr>
              <a:t> OWA</a:t>
            </a:r>
          </a:p>
        </p:txBody>
      </p:sp>
      <p:sp>
        <p:nvSpPr>
          <p:cNvPr id="66" name="Rectangle 65"/>
          <p:cNvSpPr/>
          <p:nvPr/>
        </p:nvSpPr>
        <p:spPr>
          <a:xfrm>
            <a:off x="4731748" y="2563945"/>
            <a:ext cx="2972389" cy="568360"/>
          </a:xfrm>
          <a:prstGeom prst="rect">
            <a:avLst/>
          </a:prstGeom>
          <a:solidFill>
            <a:srgbClr val="FFFFFF">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mail.contoso.com</a:t>
            </a:r>
          </a:p>
          <a:p>
            <a:pPr algn="ctr">
              <a:spcAft>
                <a:spcPts val="200"/>
              </a:spcAft>
            </a:pPr>
            <a:r>
              <a:rPr lang="en-US" sz="1400" b="1" dirty="0" smtClean="0">
                <a:solidFill>
                  <a:schemeClr val="tx1"/>
                </a:solidFill>
              </a:rPr>
              <a:t>LAYER 4 LB</a:t>
            </a:r>
            <a:endParaRPr lang="en-US" sz="1400" b="1" dirty="0">
              <a:solidFill>
                <a:schemeClr val="tx1"/>
              </a:solidFill>
            </a:endParaRPr>
          </a:p>
        </p:txBody>
      </p:sp>
      <p:sp>
        <p:nvSpPr>
          <p:cNvPr id="90" name="Rectangle 89"/>
          <p:cNvSpPr/>
          <p:nvPr/>
        </p:nvSpPr>
        <p:spPr>
          <a:xfrm>
            <a:off x="4732337" y="1894817"/>
            <a:ext cx="2971800" cy="4470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45701" rIns="91401" bIns="45701" rtlCol="0" anchor="ctr"/>
          <a:lstStyle/>
          <a:p>
            <a:r>
              <a:rPr lang="en-US" sz="2400" dirty="0" smtClean="0">
                <a:solidFill>
                  <a:schemeClr val="tx1"/>
                </a:solidFill>
              </a:rPr>
              <a:t>OWA</a:t>
            </a:r>
            <a:endParaRPr lang="en-US" sz="2400" dirty="0">
              <a:solidFill>
                <a:schemeClr val="tx1"/>
              </a:solidFill>
            </a:endParaRPr>
          </a:p>
        </p:txBody>
      </p:sp>
      <p:grpSp>
        <p:nvGrpSpPr>
          <p:cNvPr id="91" name="Group 90"/>
          <p:cNvGrpSpPr/>
          <p:nvPr/>
        </p:nvGrpSpPr>
        <p:grpSpPr>
          <a:xfrm>
            <a:off x="6026866" y="1963936"/>
            <a:ext cx="1337086" cy="317715"/>
            <a:chOff x="5893617" y="1802660"/>
            <a:chExt cx="1352461" cy="321369"/>
          </a:xfrm>
        </p:grpSpPr>
        <p:pic>
          <p:nvPicPr>
            <p:cNvPr id="92"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7063083" y="1810594"/>
              <a:ext cx="182995" cy="305502"/>
            </a:xfrm>
            <a:prstGeom prst="rect">
              <a:avLst/>
            </a:prstGeom>
            <a:noFill/>
            <a:extLst/>
          </p:spPr>
        </p:pic>
        <p:pic>
          <p:nvPicPr>
            <p:cNvPr id="94"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5893617" y="1802660"/>
              <a:ext cx="419868" cy="321369"/>
            </a:xfrm>
            <a:prstGeom prst="rect">
              <a:avLst/>
            </a:prstGeom>
            <a:noFill/>
            <a:extLst/>
          </p:spPr>
        </p:pic>
        <p:pic>
          <p:nvPicPr>
            <p:cNvPr id="96"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6411139" y="1811898"/>
              <a:ext cx="470749" cy="302897"/>
            </a:xfrm>
            <a:prstGeom prst="rect">
              <a:avLst/>
            </a:prstGeom>
            <a:noFill/>
            <a:extLst/>
          </p:spPr>
        </p:pic>
      </p:grpSp>
      <p:sp>
        <p:nvSpPr>
          <p:cNvPr id="68" name="Rectangle 67"/>
          <p:cNvSpPr/>
          <p:nvPr/>
        </p:nvSpPr>
        <p:spPr>
          <a:xfrm>
            <a:off x="962025" y="3325588"/>
            <a:ext cx="6836472"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2" name="Rectangle 71"/>
          <p:cNvSpPr/>
          <p:nvPr/>
        </p:nvSpPr>
        <p:spPr>
          <a:xfrm>
            <a:off x="1051597" y="4990325"/>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1" name="Rectangle 70"/>
          <p:cNvSpPr/>
          <p:nvPr/>
        </p:nvSpPr>
        <p:spPr>
          <a:xfrm>
            <a:off x="1051597" y="3411097"/>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618541"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633407"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106" name="Rectangle 105"/>
          <p:cNvSpPr/>
          <p:nvPr/>
        </p:nvSpPr>
        <p:spPr>
          <a:xfrm>
            <a:off x="1059903"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smtClean="0"/>
              <a:t>E2007 </a:t>
            </a:r>
            <a:r>
              <a:rPr lang="en-US" sz="1600" dirty="0"/>
              <a:t>MBX</a:t>
            </a:r>
          </a:p>
        </p:txBody>
      </p:sp>
      <p:sp>
        <p:nvSpPr>
          <p:cNvPr id="117" name="Rectangle 116"/>
          <p:cNvSpPr/>
          <p:nvPr/>
        </p:nvSpPr>
        <p:spPr>
          <a:xfrm>
            <a:off x="1895977" y="6356631"/>
            <a:ext cx="4968569"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Internet-facing site</a:t>
            </a:r>
            <a:endParaRPr lang="en-US" sz="1600" dirty="0">
              <a:solidFill>
                <a:schemeClr val="tx2"/>
              </a:solidFill>
            </a:endParaRPr>
          </a:p>
        </p:txBody>
      </p:sp>
      <p:grpSp>
        <p:nvGrpSpPr>
          <p:cNvPr id="149" name="Group 148"/>
          <p:cNvGrpSpPr/>
          <p:nvPr/>
        </p:nvGrpSpPr>
        <p:grpSpPr>
          <a:xfrm>
            <a:off x="1248014" y="5306139"/>
            <a:ext cx="205343" cy="539277"/>
            <a:chOff x="-1233488" y="2327275"/>
            <a:chExt cx="484188" cy="1271588"/>
          </a:xfrm>
          <a:solidFill>
            <a:schemeClr val="accent2"/>
          </a:solidFill>
        </p:grpSpPr>
        <p:sp>
          <p:nvSpPr>
            <p:cNvPr id="150"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5" name="Rectangle 94"/>
          <p:cNvSpPr/>
          <p:nvPr/>
        </p:nvSpPr>
        <p:spPr>
          <a:xfrm>
            <a:off x="1059905"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t>E2007 </a:t>
            </a:r>
            <a:r>
              <a:rPr lang="en-US" sz="1600" dirty="0"/>
              <a:t>CAS</a:t>
            </a:r>
          </a:p>
        </p:txBody>
      </p:sp>
      <p:sp>
        <p:nvSpPr>
          <p:cNvPr id="97" name="Rectangle 96"/>
          <p:cNvSpPr/>
          <p:nvPr/>
        </p:nvSpPr>
        <p:spPr>
          <a:xfrm>
            <a:off x="4732337" y="4990325"/>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98" name="Rectangle 97"/>
          <p:cNvSpPr/>
          <p:nvPr/>
        </p:nvSpPr>
        <p:spPr>
          <a:xfrm>
            <a:off x="4732337" y="3411097"/>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grpSp>
        <p:nvGrpSpPr>
          <p:cNvPr id="155" name="Group 154"/>
          <p:cNvGrpSpPr/>
          <p:nvPr/>
        </p:nvGrpSpPr>
        <p:grpSpPr>
          <a:xfrm>
            <a:off x="1556044" y="4783270"/>
            <a:ext cx="971725" cy="241055"/>
            <a:chOff x="408533" y="5193207"/>
            <a:chExt cx="971725" cy="241055"/>
          </a:xfrm>
        </p:grpSpPr>
        <p:sp>
          <p:nvSpPr>
            <p:cNvPr id="156" name="TextBox 155"/>
            <p:cNvSpPr txBox="1"/>
            <p:nvPr/>
          </p:nvSpPr>
          <p:spPr>
            <a:xfrm>
              <a:off x="408533" y="5193207"/>
              <a:ext cx="795970" cy="221599"/>
            </a:xfrm>
            <a:prstGeom prst="rect">
              <a:avLst/>
            </a:prstGeom>
            <a:noFill/>
            <a:ln>
              <a:noFill/>
            </a:ln>
          </p:spPr>
          <p:txBody>
            <a:bodyPr wrap="square" lIns="0" tIns="18288" rIns="0" bIns="18288" rtlCol="0">
              <a:noAutofit/>
            </a:bodyPr>
            <a:lstStyle/>
            <a:p>
              <a:pPr algn="r"/>
              <a:r>
                <a:rPr lang="en-US" sz="1200" b="1" dirty="0" smtClean="0"/>
                <a:t>RPC</a:t>
              </a:r>
              <a:endParaRPr lang="en-US" sz="1200" b="1" dirty="0"/>
            </a:p>
          </p:txBody>
        </p:sp>
        <p:sp>
          <p:nvSpPr>
            <p:cNvPr id="157" name="Straight Connector 1024003"/>
            <p:cNvSpPr>
              <a:spLocks noChangeShapeType="1"/>
            </p:cNvSpPr>
            <p:nvPr/>
          </p:nvSpPr>
          <p:spPr bwMode="auto">
            <a:xfrm>
              <a:off x="1380258" y="5224037"/>
              <a:ext cx="0"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pic>
        <p:nvPicPr>
          <p:cNvPr id="7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90384"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305250"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79" name="Rectangle 78"/>
          <p:cNvSpPr/>
          <p:nvPr/>
        </p:nvSpPr>
        <p:spPr>
          <a:xfrm>
            <a:off x="4731748"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solidFill>
                  <a:schemeClr val="tx2"/>
                </a:solidFill>
              </a:rPr>
              <a:t>E2013 MBX</a:t>
            </a:r>
          </a:p>
        </p:txBody>
      </p:sp>
      <p:sp>
        <p:nvSpPr>
          <p:cNvPr id="80" name="Rectangle 79"/>
          <p:cNvSpPr/>
          <p:nvPr/>
        </p:nvSpPr>
        <p:spPr>
          <a:xfrm>
            <a:off x="4731748"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E2013 CAS</a:t>
            </a:r>
          </a:p>
        </p:txBody>
      </p:sp>
      <p:grpSp>
        <p:nvGrpSpPr>
          <p:cNvPr id="9" name="Group 8"/>
          <p:cNvGrpSpPr/>
          <p:nvPr/>
        </p:nvGrpSpPr>
        <p:grpSpPr>
          <a:xfrm>
            <a:off x="8338667" y="3325588"/>
            <a:ext cx="3138958" cy="3397475"/>
            <a:chOff x="8338667" y="3325588"/>
            <a:chExt cx="3138958" cy="3397475"/>
          </a:xfrm>
        </p:grpSpPr>
        <p:sp>
          <p:nvSpPr>
            <p:cNvPr id="69" name="Rectangle 68"/>
            <p:cNvSpPr/>
            <p:nvPr/>
          </p:nvSpPr>
          <p:spPr>
            <a:xfrm>
              <a:off x="8338667" y="3325588"/>
              <a:ext cx="3138958"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20" name="Rectangle 119"/>
            <p:cNvSpPr/>
            <p:nvPr/>
          </p:nvSpPr>
          <p:spPr>
            <a:xfrm>
              <a:off x="8338667" y="6356631"/>
              <a:ext cx="3138958"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Intranet site</a:t>
              </a:r>
              <a:endParaRPr lang="en-US" sz="1600" dirty="0">
                <a:solidFill>
                  <a:schemeClr val="tx2"/>
                </a:solidFill>
              </a:endParaRPr>
            </a:p>
          </p:txBody>
        </p:sp>
        <p:sp>
          <p:nvSpPr>
            <p:cNvPr id="118" name="Rectangle 117"/>
            <p:cNvSpPr/>
            <p:nvPr/>
          </p:nvSpPr>
          <p:spPr>
            <a:xfrm>
              <a:off x="8419733" y="4990325"/>
              <a:ext cx="2971800" cy="13663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19" name="Rectangle 118"/>
            <p:cNvSpPr/>
            <p:nvPr/>
          </p:nvSpPr>
          <p:spPr>
            <a:xfrm>
              <a:off x="8419733" y="3411098"/>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012396"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027262"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83"/>
            <p:cNvSpPr/>
            <p:nvPr/>
          </p:nvSpPr>
          <p:spPr>
            <a:xfrm>
              <a:off x="8453760"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smtClean="0"/>
                <a:t>E2007 </a:t>
              </a:r>
              <a:r>
                <a:rPr lang="en-US" sz="1600" dirty="0"/>
                <a:t>MBX</a:t>
              </a:r>
            </a:p>
          </p:txBody>
        </p:sp>
        <p:sp>
          <p:nvSpPr>
            <p:cNvPr id="85" name="Rectangle 84"/>
            <p:cNvSpPr/>
            <p:nvPr/>
          </p:nvSpPr>
          <p:spPr>
            <a:xfrm>
              <a:off x="8453760"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t>E2007 </a:t>
              </a:r>
              <a:r>
                <a:rPr lang="en-US" sz="1600" dirty="0"/>
                <a:t>CAS</a:t>
              </a:r>
            </a:p>
          </p:txBody>
        </p:sp>
      </p:grpSp>
      <p:sp>
        <p:nvSpPr>
          <p:cNvPr id="102" name="Rectangle 101"/>
          <p:cNvSpPr/>
          <p:nvPr/>
        </p:nvSpPr>
        <p:spPr>
          <a:xfrm>
            <a:off x="8419733" y="2563945"/>
            <a:ext cx="2972389" cy="568360"/>
          </a:xfrm>
          <a:prstGeom prst="rect">
            <a:avLst/>
          </a:prstGeom>
          <a:solidFill>
            <a:srgbClr val="FFFFFF">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europe.mail.contoso.com</a:t>
            </a:r>
          </a:p>
          <a:p>
            <a:pPr algn="ctr">
              <a:spcAft>
                <a:spcPts val="200"/>
              </a:spcAft>
            </a:pPr>
            <a:r>
              <a:rPr lang="en-US" sz="1400" b="1" dirty="0" smtClean="0">
                <a:solidFill>
                  <a:schemeClr val="tx1"/>
                </a:solidFill>
              </a:rPr>
              <a:t>LAYER 7 LB</a:t>
            </a:r>
            <a:endParaRPr lang="en-US" sz="1400" b="1" dirty="0">
              <a:solidFill>
                <a:schemeClr val="tx1"/>
              </a:solidFill>
            </a:endParaRPr>
          </a:p>
        </p:txBody>
      </p:sp>
      <p:sp>
        <p:nvSpPr>
          <p:cNvPr id="103" name="Rectangle 102"/>
          <p:cNvSpPr/>
          <p:nvPr/>
        </p:nvSpPr>
        <p:spPr>
          <a:xfrm>
            <a:off x="6073897"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err="1" smtClean="0">
                <a:solidFill>
                  <a:schemeClr val="tx2"/>
                </a:solidFill>
              </a:rPr>
              <a:t>Auth</a:t>
            </a:r>
            <a:r>
              <a:rPr lang="en-US" sz="1600" dirty="0" smtClean="0">
                <a:solidFill>
                  <a:schemeClr val="tx2"/>
                </a:solidFill>
              </a:rPr>
              <a:t> 2013 </a:t>
            </a:r>
            <a:r>
              <a:rPr lang="en-US" sz="1600" dirty="0">
                <a:solidFill>
                  <a:schemeClr val="tx2"/>
                </a:solidFill>
              </a:rPr>
              <a:t>logon page</a:t>
            </a:r>
          </a:p>
        </p:txBody>
      </p:sp>
      <p:grpSp>
        <p:nvGrpSpPr>
          <p:cNvPr id="6" name="Group 5"/>
          <p:cNvGrpSpPr/>
          <p:nvPr/>
        </p:nvGrpSpPr>
        <p:grpSpPr>
          <a:xfrm>
            <a:off x="6217942" y="2353720"/>
            <a:ext cx="295" cy="1057378"/>
            <a:chOff x="6217942" y="2353720"/>
            <a:chExt cx="295" cy="1057378"/>
          </a:xfrm>
        </p:grpSpPr>
        <p:sp>
          <p:nvSpPr>
            <p:cNvPr id="140" name="Straight Connector 1024003"/>
            <p:cNvSpPr>
              <a:spLocks noChangeShapeType="1"/>
            </p:cNvSpPr>
            <p:nvPr/>
          </p:nvSpPr>
          <p:spPr bwMode="auto">
            <a:xfrm>
              <a:off x="6217942" y="2353720"/>
              <a:ext cx="295"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04" name="Straight Connector 1024003"/>
            <p:cNvSpPr>
              <a:spLocks noChangeShapeType="1"/>
            </p:cNvSpPr>
            <p:nvPr/>
          </p:nvSpPr>
          <p:spPr bwMode="auto">
            <a:xfrm>
              <a:off x="6217943" y="3142033"/>
              <a:ext cx="0" cy="26906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07" name="Rectangle 106"/>
          <p:cNvSpPr/>
          <p:nvPr/>
        </p:nvSpPr>
        <p:spPr>
          <a:xfrm>
            <a:off x="2385561"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err="1">
                <a:solidFill>
                  <a:schemeClr val="tx2"/>
                </a:solidFill>
              </a:rPr>
              <a:t>Auth</a:t>
            </a:r>
            <a:endParaRPr lang="en-US" sz="1600" dirty="0">
              <a:solidFill>
                <a:schemeClr val="tx2"/>
              </a:solidFill>
            </a:endParaRPr>
          </a:p>
          <a:p>
            <a:pPr algn="ctr"/>
            <a:r>
              <a:rPr lang="en-US" sz="1600" dirty="0" smtClean="0">
                <a:solidFill>
                  <a:schemeClr val="tx2"/>
                </a:solidFill>
              </a:rPr>
              <a:t>2007 </a:t>
            </a:r>
            <a:r>
              <a:rPr lang="en-US" sz="1600" dirty="0">
                <a:solidFill>
                  <a:schemeClr val="tx2"/>
                </a:solidFill>
              </a:rPr>
              <a:t>logon page</a:t>
            </a:r>
          </a:p>
        </p:txBody>
      </p:sp>
      <p:grpSp>
        <p:nvGrpSpPr>
          <p:cNvPr id="108" name="Group 107"/>
          <p:cNvGrpSpPr/>
          <p:nvPr/>
        </p:nvGrpSpPr>
        <p:grpSpPr>
          <a:xfrm>
            <a:off x="8611852" y="5306139"/>
            <a:ext cx="205343" cy="539277"/>
            <a:chOff x="-1233488" y="2327275"/>
            <a:chExt cx="484188" cy="1271588"/>
          </a:xfrm>
          <a:solidFill>
            <a:schemeClr val="accent2"/>
          </a:solidFill>
        </p:grpSpPr>
        <p:sp>
          <p:nvSpPr>
            <p:cNvPr id="109"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2" name="TextBox 111"/>
          <p:cNvSpPr txBox="1"/>
          <p:nvPr/>
        </p:nvSpPr>
        <p:spPr>
          <a:xfrm>
            <a:off x="7708073" y="3615630"/>
            <a:ext cx="723609" cy="406265"/>
          </a:xfrm>
          <a:prstGeom prst="rect">
            <a:avLst/>
          </a:prstGeom>
          <a:noFill/>
          <a:ln>
            <a:noFill/>
          </a:ln>
        </p:spPr>
        <p:txBody>
          <a:bodyPr wrap="square" lIns="0" tIns="18288" rIns="0" bIns="18288" rtlCol="0">
            <a:spAutoFit/>
          </a:bodyPr>
          <a:lstStyle/>
          <a:p>
            <a:pPr algn="ctr"/>
            <a:r>
              <a:rPr lang="en-US" sz="1200" b="1" dirty="0" smtClean="0"/>
              <a:t>HTTP</a:t>
            </a:r>
            <a:br>
              <a:rPr lang="en-US" sz="1200" b="1" dirty="0" smtClean="0"/>
            </a:br>
            <a:r>
              <a:rPr lang="en-US" sz="1200" b="1" dirty="0" smtClean="0"/>
              <a:t>PROXY</a:t>
            </a:r>
            <a:endParaRPr lang="en-US" sz="1200" b="1" dirty="0"/>
          </a:p>
        </p:txBody>
      </p:sp>
      <p:grpSp>
        <p:nvGrpSpPr>
          <p:cNvPr id="133" name="Group 132"/>
          <p:cNvGrpSpPr/>
          <p:nvPr/>
        </p:nvGrpSpPr>
        <p:grpSpPr>
          <a:xfrm>
            <a:off x="9005267" y="4783270"/>
            <a:ext cx="971725" cy="241055"/>
            <a:chOff x="408533" y="5193207"/>
            <a:chExt cx="971725" cy="241055"/>
          </a:xfrm>
        </p:grpSpPr>
        <p:sp>
          <p:nvSpPr>
            <p:cNvPr id="134" name="TextBox 133"/>
            <p:cNvSpPr txBox="1"/>
            <p:nvPr/>
          </p:nvSpPr>
          <p:spPr>
            <a:xfrm>
              <a:off x="408533" y="5193207"/>
              <a:ext cx="795970" cy="221599"/>
            </a:xfrm>
            <a:prstGeom prst="rect">
              <a:avLst/>
            </a:prstGeom>
            <a:noFill/>
            <a:ln>
              <a:noFill/>
            </a:ln>
          </p:spPr>
          <p:txBody>
            <a:bodyPr wrap="square" lIns="0" tIns="18288" rIns="0" bIns="18288" rtlCol="0">
              <a:noAutofit/>
            </a:bodyPr>
            <a:lstStyle/>
            <a:p>
              <a:pPr algn="r"/>
              <a:r>
                <a:rPr lang="en-US" sz="1200" b="1" dirty="0" smtClean="0"/>
                <a:t>RPC</a:t>
              </a:r>
              <a:endParaRPr lang="en-US" sz="1200" b="1" dirty="0"/>
            </a:p>
          </p:txBody>
        </p:sp>
        <p:sp>
          <p:nvSpPr>
            <p:cNvPr id="135" name="Straight Connector 1024003"/>
            <p:cNvSpPr>
              <a:spLocks noChangeShapeType="1"/>
            </p:cNvSpPr>
            <p:nvPr/>
          </p:nvSpPr>
          <p:spPr bwMode="auto">
            <a:xfrm>
              <a:off x="1380258" y="5224037"/>
              <a:ext cx="0"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grpSp>
        <p:nvGrpSpPr>
          <p:cNvPr id="10" name="Group 9"/>
          <p:cNvGrpSpPr/>
          <p:nvPr/>
        </p:nvGrpSpPr>
        <p:grpSpPr>
          <a:xfrm>
            <a:off x="6370343" y="2341889"/>
            <a:ext cx="0" cy="1057892"/>
            <a:chOff x="6370343" y="2341889"/>
            <a:chExt cx="0" cy="1057892"/>
          </a:xfrm>
        </p:grpSpPr>
        <p:sp>
          <p:nvSpPr>
            <p:cNvPr id="137" name="Straight Connector 1024003"/>
            <p:cNvSpPr>
              <a:spLocks noChangeShapeType="1"/>
            </p:cNvSpPr>
            <p:nvPr/>
          </p:nvSpPr>
          <p:spPr bwMode="auto">
            <a:xfrm flipV="1">
              <a:off x="6370343" y="3130716"/>
              <a:ext cx="0" cy="26906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38" name="Straight Connector 1024003"/>
            <p:cNvSpPr>
              <a:spLocks noChangeShapeType="1"/>
            </p:cNvSpPr>
            <p:nvPr/>
          </p:nvSpPr>
          <p:spPr bwMode="auto">
            <a:xfrm flipV="1">
              <a:off x="6370343" y="2341889"/>
              <a:ext cx="0" cy="218554"/>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52" name="Straight Connector 1024003"/>
          <p:cNvSpPr>
            <a:spLocks noChangeShapeType="1"/>
          </p:cNvSpPr>
          <p:nvPr/>
        </p:nvSpPr>
        <p:spPr bwMode="auto">
          <a:xfrm>
            <a:off x="9825464" y="3162646"/>
            <a:ext cx="0" cy="204101"/>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53" name="Rectangle 152"/>
          <p:cNvSpPr/>
          <p:nvPr/>
        </p:nvSpPr>
        <p:spPr>
          <a:xfrm>
            <a:off x="9755579"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err="1">
                <a:solidFill>
                  <a:schemeClr val="tx2"/>
                </a:solidFill>
              </a:rPr>
              <a:t>Auth</a:t>
            </a:r>
            <a:endParaRPr lang="en-US" sz="1600" dirty="0">
              <a:solidFill>
                <a:schemeClr val="tx2"/>
              </a:solidFill>
            </a:endParaRPr>
          </a:p>
          <a:p>
            <a:pPr algn="ctr"/>
            <a:r>
              <a:rPr lang="en-US" sz="1600" dirty="0">
                <a:solidFill>
                  <a:schemeClr val="tx2"/>
                </a:solidFill>
              </a:rPr>
              <a:t>2010 logon page</a:t>
            </a:r>
          </a:p>
        </p:txBody>
      </p:sp>
      <p:sp>
        <p:nvSpPr>
          <p:cNvPr id="11" name="Quad Arrow 10"/>
          <p:cNvSpPr/>
          <p:nvPr/>
        </p:nvSpPr>
        <p:spPr bwMode="auto">
          <a:xfrm rot="2700000">
            <a:off x="9974618" y="3520615"/>
            <a:ext cx="1188720" cy="1188720"/>
          </a:xfrm>
          <a:prstGeom prst="quadArrow">
            <a:avLst>
              <a:gd name="adj1" fmla="val 22500"/>
              <a:gd name="adj2" fmla="val 41297"/>
              <a:gd name="adj3" fmla="val 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0" name="Rectangle 69"/>
          <p:cNvSpPr/>
          <p:nvPr/>
        </p:nvSpPr>
        <p:spPr>
          <a:xfrm>
            <a:off x="1051597" y="2563945"/>
            <a:ext cx="2972389" cy="568360"/>
          </a:xfrm>
          <a:prstGeom prst="rect">
            <a:avLst/>
          </a:prstGeom>
          <a:solidFill>
            <a:srgbClr val="FFFFFF">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Legacy.mail.contoso.com</a:t>
            </a:r>
          </a:p>
          <a:p>
            <a:pPr algn="ctr">
              <a:spcAft>
                <a:spcPts val="200"/>
              </a:spcAft>
            </a:pPr>
            <a:r>
              <a:rPr lang="en-US" sz="1400" b="1" dirty="0" smtClean="0">
                <a:solidFill>
                  <a:schemeClr val="tx1"/>
                </a:solidFill>
              </a:rPr>
              <a:t>LAYER 7 LB</a:t>
            </a:r>
            <a:endParaRPr lang="en-US" sz="1400" b="1" dirty="0">
              <a:solidFill>
                <a:schemeClr val="tx1"/>
              </a:solidFill>
            </a:endParaRPr>
          </a:p>
        </p:txBody>
      </p:sp>
      <p:sp>
        <p:nvSpPr>
          <p:cNvPr id="148" name="Straight Connector 1024003"/>
          <p:cNvSpPr>
            <a:spLocks noChangeShapeType="1"/>
          </p:cNvSpPr>
          <p:nvPr/>
        </p:nvSpPr>
        <p:spPr bwMode="auto">
          <a:xfrm>
            <a:off x="2581988" y="2152240"/>
            <a:ext cx="0" cy="40820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87" name="Straight Connector 1024003"/>
          <p:cNvSpPr>
            <a:spLocks noChangeShapeType="1"/>
          </p:cNvSpPr>
          <p:nvPr/>
        </p:nvSpPr>
        <p:spPr bwMode="auto">
          <a:xfrm>
            <a:off x="2537791" y="3162646"/>
            <a:ext cx="0" cy="248452"/>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01" name="Quad Arrow 100"/>
          <p:cNvSpPr/>
          <p:nvPr/>
        </p:nvSpPr>
        <p:spPr bwMode="auto">
          <a:xfrm rot="2700000">
            <a:off x="2528292" y="3520614"/>
            <a:ext cx="1188720" cy="1188720"/>
          </a:xfrm>
          <a:prstGeom prst="quadArrow">
            <a:avLst>
              <a:gd name="adj1" fmla="val 22500"/>
              <a:gd name="adj2" fmla="val 41297"/>
              <a:gd name="adj3" fmla="val 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58" name="Rectangle 157"/>
          <p:cNvSpPr/>
          <p:nvPr/>
        </p:nvSpPr>
        <p:spPr>
          <a:xfrm>
            <a:off x="2385561" y="3535126"/>
            <a:ext cx="1454727" cy="1142999"/>
          </a:xfrm>
          <a:prstGeom prst="rect">
            <a:avLst/>
          </a:prstGeom>
          <a:solidFill>
            <a:schemeClr val="bg2"/>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Single sign </a:t>
            </a:r>
            <a:br>
              <a:rPr lang="en-US" sz="1600" dirty="0" smtClean="0">
                <a:solidFill>
                  <a:schemeClr val="tx2"/>
                </a:solidFill>
              </a:rPr>
            </a:br>
            <a:r>
              <a:rPr lang="en-US" sz="1600" dirty="0" smtClean="0">
                <a:solidFill>
                  <a:schemeClr val="tx2"/>
                </a:solidFill>
              </a:rPr>
              <a:t>on (SSO) redirect!!</a:t>
            </a:r>
          </a:p>
          <a:p>
            <a:pPr algn="ctr"/>
            <a:r>
              <a:rPr lang="en-US" sz="1600" dirty="0" smtClean="0">
                <a:solidFill>
                  <a:schemeClr val="accent5"/>
                </a:solidFill>
              </a:rPr>
              <a:t>New in CU2!</a:t>
            </a:r>
            <a:endParaRPr lang="en-US" sz="1600" dirty="0">
              <a:solidFill>
                <a:schemeClr val="accent5"/>
              </a:solidFill>
            </a:endParaRPr>
          </a:p>
        </p:txBody>
      </p:sp>
      <p:grpSp>
        <p:nvGrpSpPr>
          <p:cNvPr id="20" name="Group 19"/>
          <p:cNvGrpSpPr/>
          <p:nvPr/>
        </p:nvGrpSpPr>
        <p:grpSpPr>
          <a:xfrm>
            <a:off x="4023986" y="4088838"/>
            <a:ext cx="4429776" cy="805231"/>
            <a:chOff x="4023986" y="4088838"/>
            <a:chExt cx="4429776" cy="805231"/>
          </a:xfrm>
        </p:grpSpPr>
        <p:sp>
          <p:nvSpPr>
            <p:cNvPr id="113" name="Straight Connector 1024003"/>
            <p:cNvSpPr>
              <a:spLocks noChangeShapeType="1"/>
            </p:cNvSpPr>
            <p:nvPr/>
          </p:nvSpPr>
          <p:spPr bwMode="auto">
            <a:xfrm rot="16200000">
              <a:off x="8259660" y="3894735"/>
              <a:ext cx="0" cy="38820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cxnSp>
          <p:nvCxnSpPr>
            <p:cNvPr id="12" name="Straight Connector 11"/>
            <p:cNvCxnSpPr/>
            <p:nvPr/>
          </p:nvCxnSpPr>
          <p:spPr>
            <a:xfrm>
              <a:off x="4023986" y="4096897"/>
              <a:ext cx="356275" cy="0"/>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cxnSp>
        <p:cxnSp>
          <p:nvCxnSpPr>
            <p:cNvPr id="15" name="Straight Connector 14"/>
            <p:cNvCxnSpPr/>
            <p:nvPr/>
          </p:nvCxnSpPr>
          <p:spPr>
            <a:xfrm>
              <a:off x="4389989" y="4096897"/>
              <a:ext cx="0" cy="797172"/>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cxnSp>
        <p:cxnSp>
          <p:nvCxnSpPr>
            <p:cNvPr id="18" name="Straight Connector 17"/>
            <p:cNvCxnSpPr/>
            <p:nvPr/>
          </p:nvCxnSpPr>
          <p:spPr>
            <a:xfrm>
              <a:off x="4389989" y="4894069"/>
              <a:ext cx="3675568" cy="0"/>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cxnSp>
        <p:cxnSp>
          <p:nvCxnSpPr>
            <p:cNvPr id="115" name="Straight Connector 114"/>
            <p:cNvCxnSpPr/>
            <p:nvPr/>
          </p:nvCxnSpPr>
          <p:spPr>
            <a:xfrm>
              <a:off x="8065557" y="4096897"/>
              <a:ext cx="0" cy="797172"/>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cxnSp>
      </p:grpSp>
      <p:sp>
        <p:nvSpPr>
          <p:cNvPr id="116" name="Straight Connector 1024003"/>
          <p:cNvSpPr>
            <a:spLocks noChangeShapeType="1"/>
          </p:cNvSpPr>
          <p:nvPr/>
        </p:nvSpPr>
        <p:spPr bwMode="auto">
          <a:xfrm rot="16200000">
            <a:off x="8785009" y="1065806"/>
            <a:ext cx="0" cy="2113979"/>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21" name="Straight Connector 1024003"/>
          <p:cNvSpPr>
            <a:spLocks noChangeShapeType="1"/>
          </p:cNvSpPr>
          <p:nvPr/>
        </p:nvSpPr>
        <p:spPr bwMode="auto">
          <a:xfrm>
            <a:off x="9841999" y="2152240"/>
            <a:ext cx="0" cy="40820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22" name="Rectangle 121"/>
          <p:cNvSpPr/>
          <p:nvPr/>
        </p:nvSpPr>
        <p:spPr>
          <a:xfrm>
            <a:off x="9821344" y="3535126"/>
            <a:ext cx="1454727" cy="1142999"/>
          </a:xfrm>
          <a:prstGeom prst="rect">
            <a:avLst/>
          </a:prstGeom>
          <a:solidFill>
            <a:schemeClr val="bg2"/>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Single sign </a:t>
            </a:r>
            <a:br>
              <a:rPr lang="en-US" sz="1600" dirty="0" smtClean="0">
                <a:solidFill>
                  <a:schemeClr val="tx2"/>
                </a:solidFill>
              </a:rPr>
            </a:br>
            <a:r>
              <a:rPr lang="en-US" sz="1600" dirty="0" smtClean="0">
                <a:solidFill>
                  <a:schemeClr val="tx2"/>
                </a:solidFill>
              </a:rPr>
              <a:t>on (SSO) redirect!!</a:t>
            </a:r>
          </a:p>
          <a:p>
            <a:pPr algn="ctr"/>
            <a:r>
              <a:rPr lang="en-US" sz="1600" dirty="0" smtClean="0">
                <a:solidFill>
                  <a:schemeClr val="accent5"/>
                </a:solidFill>
              </a:rPr>
              <a:t>New in CU2!</a:t>
            </a:r>
            <a:endParaRPr lang="en-US" sz="1600" dirty="0">
              <a:solidFill>
                <a:schemeClr val="accent5"/>
              </a:solidFill>
            </a:endParaRPr>
          </a:p>
        </p:txBody>
      </p:sp>
    </p:spTree>
    <p:extLst>
      <p:ext uri="{BB962C8B-B14F-4D97-AF65-F5344CB8AC3E}">
        <p14:creationId xmlns:p14="http://schemas.microsoft.com/office/powerpoint/2010/main" val="5506259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fade">
                                      <p:cBhvr>
                                        <p:cTn id="10" dur="500"/>
                                        <p:tgtEl>
                                          <p:spTgt spid="103"/>
                                        </p:tgtEl>
                                      </p:cBhvr>
                                    </p:animEffect>
                                  </p:childTnLst>
                                </p:cTn>
                              </p:par>
                              <p:par>
                                <p:cTn id="11" presetID="10" presetClass="entr" presetSubtype="0" fill="hold" nodeType="withEffect">
                                  <p:stCondLst>
                                    <p:cond delay="0"/>
                                  </p:stCondLst>
                                  <p:childTnLst>
                                    <p:set>
                                      <p:cBhvr>
                                        <p:cTn id="12" dur="1" fill="hold">
                                          <p:stCondLst>
                                            <p:cond delay="0"/>
                                          </p:stCondLst>
                                        </p:cTn>
                                        <p:tgtEl>
                                          <p:spTgt spid="149"/>
                                        </p:tgtEl>
                                        <p:attrNameLst>
                                          <p:attrName>style.visibility</p:attrName>
                                        </p:attrNameLst>
                                      </p:cBhvr>
                                      <p:to>
                                        <p:strVal val="visible"/>
                                      </p:to>
                                    </p:set>
                                    <p:animEffect transition="in" filter="fade">
                                      <p:cBhvr>
                                        <p:cTn id="13" dur="500"/>
                                        <p:tgtEl>
                                          <p:spTgt spid="14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par>
                                <p:cTn id="19" presetID="10" presetClass="exit" presetSubtype="0" fill="hold" nodeType="with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childTnLst>
                          </p:cTn>
                        </p:par>
                        <p:par>
                          <p:cTn id="22" fill="hold">
                            <p:stCondLst>
                              <p:cond delay="500"/>
                            </p:stCondLst>
                            <p:childTnLst>
                              <p:par>
                                <p:cTn id="23" presetID="22" presetClass="entr" presetSubtype="2" fill="hold" grpId="0" nodeType="afterEffect">
                                  <p:stCondLst>
                                    <p:cond delay="0"/>
                                  </p:stCondLst>
                                  <p:childTnLst>
                                    <p:set>
                                      <p:cBhvr>
                                        <p:cTn id="24" dur="1" fill="hold">
                                          <p:stCondLst>
                                            <p:cond delay="0"/>
                                          </p:stCondLst>
                                        </p:cTn>
                                        <p:tgtEl>
                                          <p:spTgt spid="139"/>
                                        </p:tgtEl>
                                        <p:attrNameLst>
                                          <p:attrName>style.visibility</p:attrName>
                                        </p:attrNameLst>
                                      </p:cBhvr>
                                      <p:to>
                                        <p:strVal val="visible"/>
                                      </p:to>
                                    </p:set>
                                    <p:animEffect transition="in" filter="wipe(right)">
                                      <p:cBhvr>
                                        <p:cTn id="25" dur="500"/>
                                        <p:tgtEl>
                                          <p:spTgt spid="139"/>
                                        </p:tgtEl>
                                      </p:cBhvr>
                                    </p:animEffect>
                                  </p:childTnLst>
                                </p:cTn>
                              </p:par>
                            </p:childTnLst>
                          </p:cTn>
                        </p:par>
                        <p:par>
                          <p:cTn id="26" fill="hold">
                            <p:stCondLst>
                              <p:cond delay="1000"/>
                            </p:stCondLst>
                            <p:childTnLst>
                              <p:par>
                                <p:cTn id="27" presetID="22" presetClass="entr" presetSubtype="1" fill="hold" grpId="0" nodeType="afterEffect">
                                  <p:stCondLst>
                                    <p:cond delay="0"/>
                                  </p:stCondLst>
                                  <p:childTnLst>
                                    <p:set>
                                      <p:cBhvr>
                                        <p:cTn id="28" dur="1" fill="hold">
                                          <p:stCondLst>
                                            <p:cond delay="0"/>
                                          </p:stCondLst>
                                        </p:cTn>
                                        <p:tgtEl>
                                          <p:spTgt spid="148"/>
                                        </p:tgtEl>
                                        <p:attrNameLst>
                                          <p:attrName>style.visibility</p:attrName>
                                        </p:attrNameLst>
                                      </p:cBhvr>
                                      <p:to>
                                        <p:strVal val="visible"/>
                                      </p:to>
                                    </p:set>
                                    <p:animEffect transition="in" filter="wipe(up)">
                                      <p:cBhvr>
                                        <p:cTn id="29" dur="500"/>
                                        <p:tgtEl>
                                          <p:spTgt spid="148"/>
                                        </p:tgtEl>
                                      </p:cBhvr>
                                    </p:animEffect>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wipe(up)">
                                      <p:cBhvr>
                                        <p:cTn id="33" dur="500"/>
                                        <p:tgtEl>
                                          <p:spTgt spid="87"/>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1"/>
                                        </p:tgtEl>
                                        <p:attrNameLst>
                                          <p:attrName>style.visibility</p:attrName>
                                        </p:attrNameLst>
                                      </p:cBhvr>
                                      <p:to>
                                        <p:strVal val="visible"/>
                                      </p:to>
                                    </p:set>
                                    <p:animEffect transition="in" filter="fade">
                                      <p:cBhvr>
                                        <p:cTn id="42" dur="500"/>
                                        <p:tgtEl>
                                          <p:spTgt spid="10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8"/>
                                        </p:tgtEl>
                                        <p:attrNameLst>
                                          <p:attrName>style.visibility</p:attrName>
                                        </p:attrNameLst>
                                      </p:cBhvr>
                                      <p:to>
                                        <p:strVal val="visible"/>
                                      </p:to>
                                    </p:set>
                                    <p:animEffect transition="in" filter="fade">
                                      <p:cBhvr>
                                        <p:cTn id="47" dur="500"/>
                                        <p:tgtEl>
                                          <p:spTgt spid="158"/>
                                        </p:tgtEl>
                                      </p:cBhvr>
                                    </p:animEffect>
                                  </p:childTnLst>
                                </p:cTn>
                              </p:par>
                            </p:childTnLst>
                          </p:cTn>
                        </p:par>
                        <p:par>
                          <p:cTn id="48" fill="hold">
                            <p:stCondLst>
                              <p:cond delay="500"/>
                            </p:stCondLst>
                            <p:childTnLst>
                              <p:par>
                                <p:cTn id="49" presetID="22" presetClass="entr" presetSubtype="1" fill="hold" nodeType="afterEffect">
                                  <p:stCondLst>
                                    <p:cond delay="0"/>
                                  </p:stCondLst>
                                  <p:childTnLst>
                                    <p:set>
                                      <p:cBhvr>
                                        <p:cTn id="50" dur="1" fill="hold">
                                          <p:stCondLst>
                                            <p:cond delay="0"/>
                                          </p:stCondLst>
                                        </p:cTn>
                                        <p:tgtEl>
                                          <p:spTgt spid="155"/>
                                        </p:tgtEl>
                                        <p:attrNameLst>
                                          <p:attrName>style.visibility</p:attrName>
                                        </p:attrNameLst>
                                      </p:cBhvr>
                                      <p:to>
                                        <p:strVal val="visible"/>
                                      </p:to>
                                    </p:set>
                                    <p:animEffect transition="in" filter="wipe(up)">
                                      <p:cBhvr>
                                        <p:cTn id="51" dur="500"/>
                                        <p:tgtEl>
                                          <p:spTgt spid="15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149"/>
                                        </p:tgtEl>
                                      </p:cBhvr>
                                    </p:animEffect>
                                    <p:set>
                                      <p:cBhvr>
                                        <p:cTn id="56" dur="1" fill="hold">
                                          <p:stCondLst>
                                            <p:cond delay="499"/>
                                          </p:stCondLst>
                                        </p:cTn>
                                        <p:tgtEl>
                                          <p:spTgt spid="149"/>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10"/>
                                        </p:tgtEl>
                                      </p:cBhvr>
                                    </p:animEffect>
                                    <p:set>
                                      <p:cBhvr>
                                        <p:cTn id="59" dur="1" fill="hold">
                                          <p:stCondLst>
                                            <p:cond delay="499"/>
                                          </p:stCondLst>
                                        </p:cTn>
                                        <p:tgtEl>
                                          <p:spTgt spid="10"/>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39"/>
                                        </p:tgtEl>
                                      </p:cBhvr>
                                    </p:animEffect>
                                    <p:set>
                                      <p:cBhvr>
                                        <p:cTn id="62" dur="1" fill="hold">
                                          <p:stCondLst>
                                            <p:cond delay="499"/>
                                          </p:stCondLst>
                                        </p:cTn>
                                        <p:tgtEl>
                                          <p:spTgt spid="139"/>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48"/>
                                        </p:tgtEl>
                                      </p:cBhvr>
                                    </p:animEffect>
                                    <p:set>
                                      <p:cBhvr>
                                        <p:cTn id="65" dur="1" fill="hold">
                                          <p:stCondLst>
                                            <p:cond delay="499"/>
                                          </p:stCondLst>
                                        </p:cTn>
                                        <p:tgtEl>
                                          <p:spTgt spid="148"/>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87"/>
                                        </p:tgtEl>
                                      </p:cBhvr>
                                    </p:animEffect>
                                    <p:set>
                                      <p:cBhvr>
                                        <p:cTn id="68" dur="1" fill="hold">
                                          <p:stCondLst>
                                            <p:cond delay="499"/>
                                          </p:stCondLst>
                                        </p:cTn>
                                        <p:tgtEl>
                                          <p:spTgt spid="87"/>
                                        </p:tgtEl>
                                        <p:attrNameLst>
                                          <p:attrName>style.visibility</p:attrName>
                                        </p:attrNameLst>
                                      </p:cBhvr>
                                      <p:to>
                                        <p:strVal val="hidden"/>
                                      </p:to>
                                    </p:set>
                                  </p:childTnLst>
                                </p:cTn>
                              </p:par>
                              <p:par>
                                <p:cTn id="69" presetID="10" presetClass="exit" presetSubtype="0" fill="hold" grpId="2" nodeType="withEffect">
                                  <p:stCondLst>
                                    <p:cond delay="0"/>
                                  </p:stCondLst>
                                  <p:childTnLst>
                                    <p:animEffect transition="out" filter="fade">
                                      <p:cBhvr>
                                        <p:cTn id="70" dur="500"/>
                                        <p:tgtEl>
                                          <p:spTgt spid="107"/>
                                        </p:tgtEl>
                                      </p:cBhvr>
                                    </p:animEffect>
                                    <p:set>
                                      <p:cBhvr>
                                        <p:cTn id="71" dur="1" fill="hold">
                                          <p:stCondLst>
                                            <p:cond delay="499"/>
                                          </p:stCondLst>
                                        </p:cTn>
                                        <p:tgtEl>
                                          <p:spTgt spid="107"/>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01"/>
                                        </p:tgtEl>
                                      </p:cBhvr>
                                    </p:animEffect>
                                    <p:set>
                                      <p:cBhvr>
                                        <p:cTn id="74" dur="1" fill="hold">
                                          <p:stCondLst>
                                            <p:cond delay="499"/>
                                          </p:stCondLst>
                                        </p:cTn>
                                        <p:tgtEl>
                                          <p:spTgt spid="101"/>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158"/>
                                        </p:tgtEl>
                                      </p:cBhvr>
                                    </p:animEffect>
                                    <p:set>
                                      <p:cBhvr>
                                        <p:cTn id="77" dur="1" fill="hold">
                                          <p:stCondLst>
                                            <p:cond delay="499"/>
                                          </p:stCondLst>
                                        </p:cTn>
                                        <p:tgtEl>
                                          <p:spTgt spid="158"/>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155"/>
                                        </p:tgtEl>
                                      </p:cBhvr>
                                    </p:animEffect>
                                    <p:set>
                                      <p:cBhvr>
                                        <p:cTn id="80" dur="1" fill="hold">
                                          <p:stCondLst>
                                            <p:cond delay="499"/>
                                          </p:stCondLst>
                                        </p:cTn>
                                        <p:tgtEl>
                                          <p:spTgt spid="155"/>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103"/>
                                        </p:tgtEl>
                                      </p:cBhvr>
                                    </p:animEffect>
                                    <p:set>
                                      <p:cBhvr>
                                        <p:cTn id="83" dur="1" fill="hold">
                                          <p:stCondLst>
                                            <p:cond delay="499"/>
                                          </p:stCondLst>
                                        </p:cTn>
                                        <p:tgtEl>
                                          <p:spTgt spid="103"/>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500"/>
                                        <p:tgtEl>
                                          <p:spTgt spid="9"/>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nodeType="clickEffect">
                                  <p:stCondLst>
                                    <p:cond delay="0"/>
                                  </p:stCondLst>
                                  <p:childTnLst>
                                    <p:set>
                                      <p:cBhvr>
                                        <p:cTn id="92" dur="1" fill="hold">
                                          <p:stCondLst>
                                            <p:cond delay="0"/>
                                          </p:stCondLst>
                                        </p:cTn>
                                        <p:tgtEl>
                                          <p:spTgt spid="6"/>
                                        </p:tgtEl>
                                        <p:attrNameLst>
                                          <p:attrName>style.visibility</p:attrName>
                                        </p:attrNameLst>
                                      </p:cBhvr>
                                      <p:to>
                                        <p:strVal val="visible"/>
                                      </p:to>
                                    </p:set>
                                    <p:animEffect transition="in" filter="wipe(up)">
                                      <p:cBhvr>
                                        <p:cTn id="93" dur="500"/>
                                        <p:tgtEl>
                                          <p:spTgt spid="6"/>
                                        </p:tgtEl>
                                      </p:cBhvr>
                                    </p:animEffect>
                                  </p:childTnLst>
                                </p:cTn>
                              </p:par>
                              <p:par>
                                <p:cTn id="94" presetID="10" presetClass="entr" presetSubtype="0" fill="hold" grpId="2" nodeType="withEffect">
                                  <p:stCondLst>
                                    <p:cond delay="250"/>
                                  </p:stCondLst>
                                  <p:childTnLst>
                                    <p:set>
                                      <p:cBhvr>
                                        <p:cTn id="95" dur="1" fill="hold">
                                          <p:stCondLst>
                                            <p:cond delay="0"/>
                                          </p:stCondLst>
                                        </p:cTn>
                                        <p:tgtEl>
                                          <p:spTgt spid="103"/>
                                        </p:tgtEl>
                                        <p:attrNameLst>
                                          <p:attrName>style.visibility</p:attrName>
                                        </p:attrNameLst>
                                      </p:cBhvr>
                                      <p:to>
                                        <p:strVal val="visible"/>
                                      </p:to>
                                    </p:set>
                                    <p:animEffect transition="in" filter="fade">
                                      <p:cBhvr>
                                        <p:cTn id="96" dur="500"/>
                                        <p:tgtEl>
                                          <p:spTgt spid="103"/>
                                        </p:tgtEl>
                                      </p:cBhvr>
                                    </p:animEffect>
                                  </p:childTnLst>
                                </p:cTn>
                              </p:par>
                              <p:par>
                                <p:cTn id="97" presetID="10" presetClass="entr" presetSubtype="0" fill="hold" nodeType="withEffect">
                                  <p:stCondLst>
                                    <p:cond delay="250"/>
                                  </p:stCondLst>
                                  <p:childTnLst>
                                    <p:set>
                                      <p:cBhvr>
                                        <p:cTn id="98" dur="1" fill="hold">
                                          <p:stCondLst>
                                            <p:cond delay="0"/>
                                          </p:stCondLst>
                                        </p:cTn>
                                        <p:tgtEl>
                                          <p:spTgt spid="108"/>
                                        </p:tgtEl>
                                        <p:attrNameLst>
                                          <p:attrName>style.visibility</p:attrName>
                                        </p:attrNameLst>
                                      </p:cBhvr>
                                      <p:to>
                                        <p:strVal val="visible"/>
                                      </p:to>
                                    </p:set>
                                    <p:animEffect transition="in" filter="fade">
                                      <p:cBhvr>
                                        <p:cTn id="99" dur="500"/>
                                        <p:tgtEl>
                                          <p:spTgt spid="108"/>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xit" presetSubtype="0" fill="hold" nodeType="clickEffect">
                                  <p:stCondLst>
                                    <p:cond delay="0"/>
                                  </p:stCondLst>
                                  <p:childTnLst>
                                    <p:animEffect transition="out" filter="fade">
                                      <p:cBhvr>
                                        <p:cTn id="103" dur="500"/>
                                        <p:tgtEl>
                                          <p:spTgt spid="6"/>
                                        </p:tgtEl>
                                      </p:cBhvr>
                                    </p:animEffect>
                                    <p:set>
                                      <p:cBhvr>
                                        <p:cTn id="104" dur="1" fill="hold">
                                          <p:stCondLst>
                                            <p:cond delay="499"/>
                                          </p:stCondLst>
                                        </p:cTn>
                                        <p:tgtEl>
                                          <p:spTgt spid="6"/>
                                        </p:tgtEl>
                                        <p:attrNameLst>
                                          <p:attrName>style.visibility</p:attrName>
                                        </p:attrNameLst>
                                      </p:cBhvr>
                                      <p:to>
                                        <p:strVal val="hidden"/>
                                      </p:to>
                                    </p:set>
                                  </p:childTnLst>
                                </p:cTn>
                              </p:par>
                              <p:par>
                                <p:cTn id="105" presetID="22" presetClass="entr" presetSubtype="4" fill="hold" nodeType="withEffect">
                                  <p:stCondLst>
                                    <p:cond delay="0"/>
                                  </p:stCondLst>
                                  <p:childTnLst>
                                    <p:set>
                                      <p:cBhvr>
                                        <p:cTn id="106" dur="1" fill="hold">
                                          <p:stCondLst>
                                            <p:cond delay="0"/>
                                          </p:stCondLst>
                                        </p:cTn>
                                        <p:tgtEl>
                                          <p:spTgt spid="10"/>
                                        </p:tgtEl>
                                        <p:attrNameLst>
                                          <p:attrName>style.visibility</p:attrName>
                                        </p:attrNameLst>
                                      </p:cBhvr>
                                      <p:to>
                                        <p:strVal val="visible"/>
                                      </p:to>
                                    </p:set>
                                    <p:animEffect transition="in" filter="wipe(down)">
                                      <p:cBhvr>
                                        <p:cTn id="107" dur="500"/>
                                        <p:tgtEl>
                                          <p:spTgt spid="10"/>
                                        </p:tgtEl>
                                      </p:cBhvr>
                                    </p:animEffect>
                                  </p:childTnLst>
                                </p:cTn>
                              </p:par>
                            </p:childTnLst>
                          </p:cTn>
                        </p:par>
                        <p:par>
                          <p:cTn id="108" fill="hold">
                            <p:stCondLst>
                              <p:cond delay="500"/>
                            </p:stCondLst>
                            <p:childTnLst>
                              <p:par>
                                <p:cTn id="109" presetID="22" presetClass="entr" presetSubtype="2" fill="hold" grpId="2" nodeType="afterEffect">
                                  <p:stCondLst>
                                    <p:cond delay="0"/>
                                  </p:stCondLst>
                                  <p:childTnLst>
                                    <p:set>
                                      <p:cBhvr>
                                        <p:cTn id="110" dur="1" fill="hold">
                                          <p:stCondLst>
                                            <p:cond delay="0"/>
                                          </p:stCondLst>
                                        </p:cTn>
                                        <p:tgtEl>
                                          <p:spTgt spid="139"/>
                                        </p:tgtEl>
                                        <p:attrNameLst>
                                          <p:attrName>style.visibility</p:attrName>
                                        </p:attrNameLst>
                                      </p:cBhvr>
                                      <p:to>
                                        <p:strVal val="visible"/>
                                      </p:to>
                                    </p:set>
                                    <p:animEffect transition="in" filter="wipe(right)">
                                      <p:cBhvr>
                                        <p:cTn id="111" dur="500"/>
                                        <p:tgtEl>
                                          <p:spTgt spid="139"/>
                                        </p:tgtEl>
                                      </p:cBhvr>
                                    </p:animEffect>
                                  </p:childTnLst>
                                </p:cTn>
                              </p:par>
                            </p:childTnLst>
                          </p:cTn>
                        </p:par>
                        <p:par>
                          <p:cTn id="112" fill="hold">
                            <p:stCondLst>
                              <p:cond delay="1000"/>
                            </p:stCondLst>
                            <p:childTnLst>
                              <p:par>
                                <p:cTn id="113" presetID="22" presetClass="entr" presetSubtype="1" fill="hold" grpId="2" nodeType="afterEffect">
                                  <p:stCondLst>
                                    <p:cond delay="0"/>
                                  </p:stCondLst>
                                  <p:childTnLst>
                                    <p:set>
                                      <p:cBhvr>
                                        <p:cTn id="114" dur="1" fill="hold">
                                          <p:stCondLst>
                                            <p:cond delay="0"/>
                                          </p:stCondLst>
                                        </p:cTn>
                                        <p:tgtEl>
                                          <p:spTgt spid="148"/>
                                        </p:tgtEl>
                                        <p:attrNameLst>
                                          <p:attrName>style.visibility</p:attrName>
                                        </p:attrNameLst>
                                      </p:cBhvr>
                                      <p:to>
                                        <p:strVal val="visible"/>
                                      </p:to>
                                    </p:set>
                                    <p:animEffect transition="in" filter="wipe(up)">
                                      <p:cBhvr>
                                        <p:cTn id="115" dur="500"/>
                                        <p:tgtEl>
                                          <p:spTgt spid="148"/>
                                        </p:tgtEl>
                                      </p:cBhvr>
                                    </p:animEffect>
                                  </p:childTnLst>
                                </p:cTn>
                              </p:par>
                            </p:childTnLst>
                          </p:cTn>
                        </p:par>
                        <p:par>
                          <p:cTn id="116" fill="hold">
                            <p:stCondLst>
                              <p:cond delay="1500"/>
                            </p:stCondLst>
                            <p:childTnLst>
                              <p:par>
                                <p:cTn id="117" presetID="10" presetClass="entr" presetSubtype="0" fill="hold" grpId="3" nodeType="afterEffect">
                                  <p:stCondLst>
                                    <p:cond delay="0"/>
                                  </p:stCondLst>
                                  <p:childTnLst>
                                    <p:set>
                                      <p:cBhvr>
                                        <p:cTn id="118" dur="1" fill="hold">
                                          <p:stCondLst>
                                            <p:cond delay="0"/>
                                          </p:stCondLst>
                                        </p:cTn>
                                        <p:tgtEl>
                                          <p:spTgt spid="107"/>
                                        </p:tgtEl>
                                        <p:attrNameLst>
                                          <p:attrName>style.visibility</p:attrName>
                                        </p:attrNameLst>
                                      </p:cBhvr>
                                      <p:to>
                                        <p:strVal val="visible"/>
                                      </p:to>
                                    </p:set>
                                    <p:animEffect transition="in" filter="fade">
                                      <p:cBhvr>
                                        <p:cTn id="119" dur="500"/>
                                        <p:tgtEl>
                                          <p:spTgt spid="107"/>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2" nodeType="clickEffect">
                                  <p:stCondLst>
                                    <p:cond delay="0"/>
                                  </p:stCondLst>
                                  <p:childTnLst>
                                    <p:set>
                                      <p:cBhvr>
                                        <p:cTn id="123" dur="1" fill="hold">
                                          <p:stCondLst>
                                            <p:cond delay="0"/>
                                          </p:stCondLst>
                                        </p:cTn>
                                        <p:tgtEl>
                                          <p:spTgt spid="101"/>
                                        </p:tgtEl>
                                        <p:attrNameLst>
                                          <p:attrName>style.visibility</p:attrName>
                                        </p:attrNameLst>
                                      </p:cBhvr>
                                      <p:to>
                                        <p:strVal val="visible"/>
                                      </p:to>
                                    </p:set>
                                    <p:animEffect transition="in" filter="fade">
                                      <p:cBhvr>
                                        <p:cTn id="124" dur="500"/>
                                        <p:tgtEl>
                                          <p:spTgt spid="101"/>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2" nodeType="clickEffect">
                                  <p:stCondLst>
                                    <p:cond delay="0"/>
                                  </p:stCondLst>
                                  <p:childTnLst>
                                    <p:set>
                                      <p:cBhvr>
                                        <p:cTn id="128" dur="1" fill="hold">
                                          <p:stCondLst>
                                            <p:cond delay="0"/>
                                          </p:stCondLst>
                                        </p:cTn>
                                        <p:tgtEl>
                                          <p:spTgt spid="158"/>
                                        </p:tgtEl>
                                        <p:attrNameLst>
                                          <p:attrName>style.visibility</p:attrName>
                                        </p:attrNameLst>
                                      </p:cBhvr>
                                      <p:to>
                                        <p:strVal val="visible"/>
                                      </p:to>
                                    </p:set>
                                    <p:animEffect transition="in" filter="fade">
                                      <p:cBhvr>
                                        <p:cTn id="129" dur="500"/>
                                        <p:tgtEl>
                                          <p:spTgt spid="158"/>
                                        </p:tgtEl>
                                      </p:cBhvr>
                                    </p:animEffect>
                                  </p:childTnLst>
                                </p:cTn>
                              </p:par>
                            </p:childTnLst>
                          </p:cTn>
                        </p:par>
                        <p:par>
                          <p:cTn id="130" fill="hold">
                            <p:stCondLst>
                              <p:cond delay="500"/>
                            </p:stCondLst>
                            <p:childTnLst>
                              <p:par>
                                <p:cTn id="131" presetID="22" presetClass="entr" presetSubtype="8" fill="hold" nodeType="afterEffect">
                                  <p:stCondLst>
                                    <p:cond delay="0"/>
                                  </p:stCondLst>
                                  <p:childTnLst>
                                    <p:set>
                                      <p:cBhvr>
                                        <p:cTn id="132" dur="1" fill="hold">
                                          <p:stCondLst>
                                            <p:cond delay="0"/>
                                          </p:stCondLst>
                                        </p:cTn>
                                        <p:tgtEl>
                                          <p:spTgt spid="20"/>
                                        </p:tgtEl>
                                        <p:attrNameLst>
                                          <p:attrName>style.visibility</p:attrName>
                                        </p:attrNameLst>
                                      </p:cBhvr>
                                      <p:to>
                                        <p:strVal val="visible"/>
                                      </p:to>
                                    </p:set>
                                    <p:animEffect transition="in" filter="wipe(left)">
                                      <p:cBhvr>
                                        <p:cTn id="133" dur="1000"/>
                                        <p:tgtEl>
                                          <p:spTgt spid="20"/>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12"/>
                                        </p:tgtEl>
                                        <p:attrNameLst>
                                          <p:attrName>style.visibility</p:attrName>
                                        </p:attrNameLst>
                                      </p:cBhvr>
                                      <p:to>
                                        <p:strVal val="visible"/>
                                      </p:to>
                                    </p:set>
                                    <p:animEffect transition="in" filter="fade">
                                      <p:cBhvr>
                                        <p:cTn id="136" dur="500"/>
                                        <p:tgtEl>
                                          <p:spTgt spid="112"/>
                                        </p:tgtEl>
                                      </p:cBhvr>
                                    </p:animEffect>
                                  </p:childTnLst>
                                </p:cTn>
                              </p:par>
                            </p:childTnLst>
                          </p:cTn>
                        </p:par>
                        <p:par>
                          <p:cTn id="137" fill="hold">
                            <p:stCondLst>
                              <p:cond delay="1500"/>
                            </p:stCondLst>
                            <p:childTnLst>
                              <p:par>
                                <p:cTn id="138" presetID="22" presetClass="entr" presetSubtype="1" fill="hold" nodeType="afterEffect">
                                  <p:stCondLst>
                                    <p:cond delay="0"/>
                                  </p:stCondLst>
                                  <p:childTnLst>
                                    <p:set>
                                      <p:cBhvr>
                                        <p:cTn id="139" dur="1" fill="hold">
                                          <p:stCondLst>
                                            <p:cond delay="0"/>
                                          </p:stCondLst>
                                        </p:cTn>
                                        <p:tgtEl>
                                          <p:spTgt spid="133"/>
                                        </p:tgtEl>
                                        <p:attrNameLst>
                                          <p:attrName>style.visibility</p:attrName>
                                        </p:attrNameLst>
                                      </p:cBhvr>
                                      <p:to>
                                        <p:strVal val="visible"/>
                                      </p:to>
                                    </p:set>
                                    <p:animEffect transition="in" filter="wipe(up)">
                                      <p:cBhvr>
                                        <p:cTn id="140" dur="500"/>
                                        <p:tgtEl>
                                          <p:spTgt spid="133"/>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xit" presetSubtype="0" fill="hold" nodeType="clickEffect">
                                  <p:stCondLst>
                                    <p:cond delay="0"/>
                                  </p:stCondLst>
                                  <p:childTnLst>
                                    <p:animEffect transition="out" filter="fade">
                                      <p:cBhvr>
                                        <p:cTn id="144" dur="500"/>
                                        <p:tgtEl>
                                          <p:spTgt spid="10"/>
                                        </p:tgtEl>
                                      </p:cBhvr>
                                    </p:animEffect>
                                    <p:set>
                                      <p:cBhvr>
                                        <p:cTn id="145" dur="1" fill="hold">
                                          <p:stCondLst>
                                            <p:cond delay="499"/>
                                          </p:stCondLst>
                                        </p:cTn>
                                        <p:tgtEl>
                                          <p:spTgt spid="10"/>
                                        </p:tgtEl>
                                        <p:attrNameLst>
                                          <p:attrName>style.visibility</p:attrName>
                                        </p:attrNameLst>
                                      </p:cBhvr>
                                      <p:to>
                                        <p:strVal val="hidden"/>
                                      </p:to>
                                    </p:set>
                                  </p:childTnLst>
                                </p:cTn>
                              </p:par>
                              <p:par>
                                <p:cTn id="146" presetID="10" presetClass="exit" presetSubtype="0" fill="hold" grpId="3" nodeType="withEffect">
                                  <p:stCondLst>
                                    <p:cond delay="0"/>
                                  </p:stCondLst>
                                  <p:childTnLst>
                                    <p:animEffect transition="out" filter="fade">
                                      <p:cBhvr>
                                        <p:cTn id="147" dur="500"/>
                                        <p:tgtEl>
                                          <p:spTgt spid="139"/>
                                        </p:tgtEl>
                                      </p:cBhvr>
                                    </p:animEffect>
                                    <p:set>
                                      <p:cBhvr>
                                        <p:cTn id="148" dur="1" fill="hold">
                                          <p:stCondLst>
                                            <p:cond delay="499"/>
                                          </p:stCondLst>
                                        </p:cTn>
                                        <p:tgtEl>
                                          <p:spTgt spid="139"/>
                                        </p:tgtEl>
                                        <p:attrNameLst>
                                          <p:attrName>style.visibility</p:attrName>
                                        </p:attrNameLst>
                                      </p:cBhvr>
                                      <p:to>
                                        <p:strVal val="hidden"/>
                                      </p:to>
                                    </p:set>
                                  </p:childTnLst>
                                </p:cTn>
                              </p:par>
                              <p:par>
                                <p:cTn id="149" presetID="10" presetClass="exit" presetSubtype="0" fill="hold" grpId="3" nodeType="withEffect">
                                  <p:stCondLst>
                                    <p:cond delay="0"/>
                                  </p:stCondLst>
                                  <p:childTnLst>
                                    <p:animEffect transition="out" filter="fade">
                                      <p:cBhvr>
                                        <p:cTn id="150" dur="500"/>
                                        <p:tgtEl>
                                          <p:spTgt spid="148"/>
                                        </p:tgtEl>
                                      </p:cBhvr>
                                    </p:animEffect>
                                    <p:set>
                                      <p:cBhvr>
                                        <p:cTn id="151" dur="1" fill="hold">
                                          <p:stCondLst>
                                            <p:cond delay="499"/>
                                          </p:stCondLst>
                                        </p:cTn>
                                        <p:tgtEl>
                                          <p:spTgt spid="148"/>
                                        </p:tgtEl>
                                        <p:attrNameLst>
                                          <p:attrName>style.visibility</p:attrName>
                                        </p:attrNameLst>
                                      </p:cBhvr>
                                      <p:to>
                                        <p:strVal val="hidden"/>
                                      </p:to>
                                    </p:set>
                                  </p:childTnLst>
                                </p:cTn>
                              </p:par>
                              <p:par>
                                <p:cTn id="152" presetID="10" presetClass="exit" presetSubtype="0" fill="hold" grpId="2" nodeType="withEffect">
                                  <p:stCondLst>
                                    <p:cond delay="0"/>
                                  </p:stCondLst>
                                  <p:childTnLst>
                                    <p:animEffect transition="out" filter="fade">
                                      <p:cBhvr>
                                        <p:cTn id="153" dur="500"/>
                                        <p:tgtEl>
                                          <p:spTgt spid="87"/>
                                        </p:tgtEl>
                                      </p:cBhvr>
                                    </p:animEffect>
                                    <p:set>
                                      <p:cBhvr>
                                        <p:cTn id="154" dur="1" fill="hold">
                                          <p:stCondLst>
                                            <p:cond delay="499"/>
                                          </p:stCondLst>
                                        </p:cTn>
                                        <p:tgtEl>
                                          <p:spTgt spid="87"/>
                                        </p:tgtEl>
                                        <p:attrNameLst>
                                          <p:attrName>style.visibility</p:attrName>
                                        </p:attrNameLst>
                                      </p:cBhvr>
                                      <p:to>
                                        <p:strVal val="hidden"/>
                                      </p:to>
                                    </p:set>
                                  </p:childTnLst>
                                </p:cTn>
                              </p:par>
                              <p:par>
                                <p:cTn id="155" presetID="10" presetClass="exit" presetSubtype="0" fill="hold" grpId="4" nodeType="withEffect">
                                  <p:stCondLst>
                                    <p:cond delay="0"/>
                                  </p:stCondLst>
                                  <p:childTnLst>
                                    <p:animEffect transition="out" filter="fade">
                                      <p:cBhvr>
                                        <p:cTn id="156" dur="500"/>
                                        <p:tgtEl>
                                          <p:spTgt spid="107"/>
                                        </p:tgtEl>
                                      </p:cBhvr>
                                    </p:animEffect>
                                    <p:set>
                                      <p:cBhvr>
                                        <p:cTn id="157" dur="1" fill="hold">
                                          <p:stCondLst>
                                            <p:cond delay="499"/>
                                          </p:stCondLst>
                                        </p:cTn>
                                        <p:tgtEl>
                                          <p:spTgt spid="107"/>
                                        </p:tgtEl>
                                        <p:attrNameLst>
                                          <p:attrName>style.visibility</p:attrName>
                                        </p:attrNameLst>
                                      </p:cBhvr>
                                      <p:to>
                                        <p:strVal val="hidden"/>
                                      </p:to>
                                    </p:set>
                                  </p:childTnLst>
                                </p:cTn>
                              </p:par>
                              <p:par>
                                <p:cTn id="158" presetID="10" presetClass="exit" presetSubtype="0" fill="hold" grpId="3" nodeType="withEffect">
                                  <p:stCondLst>
                                    <p:cond delay="0"/>
                                  </p:stCondLst>
                                  <p:childTnLst>
                                    <p:animEffect transition="out" filter="fade">
                                      <p:cBhvr>
                                        <p:cTn id="159" dur="500"/>
                                        <p:tgtEl>
                                          <p:spTgt spid="101"/>
                                        </p:tgtEl>
                                      </p:cBhvr>
                                    </p:animEffect>
                                    <p:set>
                                      <p:cBhvr>
                                        <p:cTn id="160" dur="1" fill="hold">
                                          <p:stCondLst>
                                            <p:cond delay="499"/>
                                          </p:stCondLst>
                                        </p:cTn>
                                        <p:tgtEl>
                                          <p:spTgt spid="101"/>
                                        </p:tgtEl>
                                        <p:attrNameLst>
                                          <p:attrName>style.visibility</p:attrName>
                                        </p:attrNameLst>
                                      </p:cBhvr>
                                      <p:to>
                                        <p:strVal val="hidden"/>
                                      </p:to>
                                    </p:set>
                                  </p:childTnLst>
                                </p:cTn>
                              </p:par>
                              <p:par>
                                <p:cTn id="161" presetID="10" presetClass="exit" presetSubtype="0" fill="hold" nodeType="withEffect">
                                  <p:stCondLst>
                                    <p:cond delay="0"/>
                                  </p:stCondLst>
                                  <p:childTnLst>
                                    <p:animEffect transition="out" filter="fade">
                                      <p:cBhvr>
                                        <p:cTn id="162" dur="500"/>
                                        <p:tgtEl>
                                          <p:spTgt spid="155"/>
                                        </p:tgtEl>
                                      </p:cBhvr>
                                    </p:animEffect>
                                    <p:set>
                                      <p:cBhvr>
                                        <p:cTn id="163" dur="1" fill="hold">
                                          <p:stCondLst>
                                            <p:cond delay="499"/>
                                          </p:stCondLst>
                                        </p:cTn>
                                        <p:tgtEl>
                                          <p:spTgt spid="155"/>
                                        </p:tgtEl>
                                        <p:attrNameLst>
                                          <p:attrName>style.visibility</p:attrName>
                                        </p:attrNameLst>
                                      </p:cBhvr>
                                      <p:to>
                                        <p:strVal val="hidden"/>
                                      </p:to>
                                    </p:set>
                                  </p:childTnLst>
                                </p:cTn>
                              </p:par>
                              <p:par>
                                <p:cTn id="164" presetID="10" presetClass="exit" presetSubtype="0" fill="hold" nodeType="withEffect">
                                  <p:stCondLst>
                                    <p:cond delay="0"/>
                                  </p:stCondLst>
                                  <p:childTnLst>
                                    <p:animEffect transition="out" filter="fade">
                                      <p:cBhvr>
                                        <p:cTn id="165" dur="500"/>
                                        <p:tgtEl>
                                          <p:spTgt spid="20"/>
                                        </p:tgtEl>
                                      </p:cBhvr>
                                    </p:animEffect>
                                    <p:set>
                                      <p:cBhvr>
                                        <p:cTn id="166" dur="1" fill="hold">
                                          <p:stCondLst>
                                            <p:cond delay="499"/>
                                          </p:stCondLst>
                                        </p:cTn>
                                        <p:tgtEl>
                                          <p:spTgt spid="20"/>
                                        </p:tgtEl>
                                        <p:attrNameLst>
                                          <p:attrName>style.visibility</p:attrName>
                                        </p:attrNameLst>
                                      </p:cBhvr>
                                      <p:to>
                                        <p:strVal val="hidden"/>
                                      </p:to>
                                    </p:set>
                                  </p:childTnLst>
                                </p:cTn>
                              </p:par>
                              <p:par>
                                <p:cTn id="167" presetID="10" presetClass="exit" presetSubtype="0" fill="hold" grpId="1" nodeType="withEffect">
                                  <p:stCondLst>
                                    <p:cond delay="0"/>
                                  </p:stCondLst>
                                  <p:childTnLst>
                                    <p:animEffect transition="out" filter="fade">
                                      <p:cBhvr>
                                        <p:cTn id="168" dur="500"/>
                                        <p:tgtEl>
                                          <p:spTgt spid="112"/>
                                        </p:tgtEl>
                                      </p:cBhvr>
                                    </p:animEffect>
                                    <p:set>
                                      <p:cBhvr>
                                        <p:cTn id="169" dur="1" fill="hold">
                                          <p:stCondLst>
                                            <p:cond delay="499"/>
                                          </p:stCondLst>
                                        </p:cTn>
                                        <p:tgtEl>
                                          <p:spTgt spid="112"/>
                                        </p:tgtEl>
                                        <p:attrNameLst>
                                          <p:attrName>style.visibility</p:attrName>
                                        </p:attrNameLst>
                                      </p:cBhvr>
                                      <p:to>
                                        <p:strVal val="hidden"/>
                                      </p:to>
                                    </p:set>
                                  </p:childTnLst>
                                </p:cTn>
                              </p:par>
                              <p:par>
                                <p:cTn id="170" presetID="10" presetClass="exit" presetSubtype="0" fill="hold" nodeType="withEffect">
                                  <p:stCondLst>
                                    <p:cond delay="0"/>
                                  </p:stCondLst>
                                  <p:childTnLst>
                                    <p:animEffect transition="out" filter="fade">
                                      <p:cBhvr>
                                        <p:cTn id="171" dur="500"/>
                                        <p:tgtEl>
                                          <p:spTgt spid="133"/>
                                        </p:tgtEl>
                                      </p:cBhvr>
                                    </p:animEffect>
                                    <p:set>
                                      <p:cBhvr>
                                        <p:cTn id="172" dur="1" fill="hold">
                                          <p:stCondLst>
                                            <p:cond delay="499"/>
                                          </p:stCondLst>
                                        </p:cTn>
                                        <p:tgtEl>
                                          <p:spTgt spid="133"/>
                                        </p:tgtEl>
                                        <p:attrNameLst>
                                          <p:attrName>style.visibility</p:attrName>
                                        </p:attrNameLst>
                                      </p:cBhvr>
                                      <p:to>
                                        <p:strVal val="hidden"/>
                                      </p:to>
                                    </p:set>
                                  </p:childTnLst>
                                </p:cTn>
                              </p:par>
                              <p:par>
                                <p:cTn id="173" presetID="10" presetClass="exit" presetSubtype="0" fill="hold" grpId="3" nodeType="withEffect">
                                  <p:stCondLst>
                                    <p:cond delay="0"/>
                                  </p:stCondLst>
                                  <p:childTnLst>
                                    <p:animEffect transition="out" filter="fade">
                                      <p:cBhvr>
                                        <p:cTn id="174" dur="500"/>
                                        <p:tgtEl>
                                          <p:spTgt spid="103"/>
                                        </p:tgtEl>
                                      </p:cBhvr>
                                    </p:animEffect>
                                    <p:set>
                                      <p:cBhvr>
                                        <p:cTn id="175" dur="1" fill="hold">
                                          <p:stCondLst>
                                            <p:cond delay="499"/>
                                          </p:stCondLst>
                                        </p:cTn>
                                        <p:tgtEl>
                                          <p:spTgt spid="103"/>
                                        </p:tgtEl>
                                        <p:attrNameLst>
                                          <p:attrName>style.visibility</p:attrName>
                                        </p:attrNameLst>
                                      </p:cBhvr>
                                      <p:to>
                                        <p:strVal val="hidden"/>
                                      </p:to>
                                    </p:set>
                                  </p:childTnLst>
                                </p:cTn>
                              </p:par>
                              <p:par>
                                <p:cTn id="176" presetID="10" presetClass="entr" presetSubtype="0" fill="hold" grpId="0" nodeType="withEffect">
                                  <p:stCondLst>
                                    <p:cond delay="0"/>
                                  </p:stCondLst>
                                  <p:childTnLst>
                                    <p:set>
                                      <p:cBhvr>
                                        <p:cTn id="177" dur="1" fill="hold">
                                          <p:stCondLst>
                                            <p:cond delay="0"/>
                                          </p:stCondLst>
                                        </p:cTn>
                                        <p:tgtEl>
                                          <p:spTgt spid="102"/>
                                        </p:tgtEl>
                                        <p:attrNameLst>
                                          <p:attrName>style.visibility</p:attrName>
                                        </p:attrNameLst>
                                      </p:cBhvr>
                                      <p:to>
                                        <p:strVal val="visible"/>
                                      </p:to>
                                    </p:set>
                                    <p:animEffect transition="in" filter="fade">
                                      <p:cBhvr>
                                        <p:cTn id="178" dur="500"/>
                                        <p:tgtEl>
                                          <p:spTgt spid="102"/>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1" fill="hold" nodeType="clickEffect">
                                  <p:stCondLst>
                                    <p:cond delay="0"/>
                                  </p:stCondLst>
                                  <p:childTnLst>
                                    <p:set>
                                      <p:cBhvr>
                                        <p:cTn id="182" dur="1" fill="hold">
                                          <p:stCondLst>
                                            <p:cond delay="0"/>
                                          </p:stCondLst>
                                        </p:cTn>
                                        <p:tgtEl>
                                          <p:spTgt spid="6"/>
                                        </p:tgtEl>
                                        <p:attrNameLst>
                                          <p:attrName>style.visibility</p:attrName>
                                        </p:attrNameLst>
                                      </p:cBhvr>
                                      <p:to>
                                        <p:strVal val="visible"/>
                                      </p:to>
                                    </p:set>
                                    <p:animEffect transition="in" filter="wipe(up)">
                                      <p:cBhvr>
                                        <p:cTn id="183" dur="500"/>
                                        <p:tgtEl>
                                          <p:spTgt spid="6"/>
                                        </p:tgtEl>
                                      </p:cBhvr>
                                    </p:animEffect>
                                  </p:childTnLst>
                                </p:cTn>
                              </p:par>
                              <p:par>
                                <p:cTn id="184" presetID="10" presetClass="entr" presetSubtype="0" fill="hold" grpId="4" nodeType="withEffect">
                                  <p:stCondLst>
                                    <p:cond delay="0"/>
                                  </p:stCondLst>
                                  <p:childTnLst>
                                    <p:set>
                                      <p:cBhvr>
                                        <p:cTn id="185" dur="1" fill="hold">
                                          <p:stCondLst>
                                            <p:cond delay="0"/>
                                          </p:stCondLst>
                                        </p:cTn>
                                        <p:tgtEl>
                                          <p:spTgt spid="103"/>
                                        </p:tgtEl>
                                        <p:attrNameLst>
                                          <p:attrName>style.visibility</p:attrName>
                                        </p:attrNameLst>
                                      </p:cBhvr>
                                      <p:to>
                                        <p:strVal val="visible"/>
                                      </p:to>
                                    </p:set>
                                    <p:animEffect transition="in" filter="fade">
                                      <p:cBhvr>
                                        <p:cTn id="186" dur="500"/>
                                        <p:tgtEl>
                                          <p:spTgt spid="103"/>
                                        </p:tgtEl>
                                      </p:cBhvr>
                                    </p:animEffect>
                                  </p:childTnLst>
                                </p:cTn>
                              </p:par>
                            </p:childTnLst>
                          </p:cTn>
                        </p:par>
                      </p:childTnLst>
                    </p:cTn>
                  </p:par>
                  <p:par>
                    <p:cTn id="187" fill="hold">
                      <p:stCondLst>
                        <p:cond delay="indefinite"/>
                      </p:stCondLst>
                      <p:childTnLst>
                        <p:par>
                          <p:cTn id="188" fill="hold">
                            <p:stCondLst>
                              <p:cond delay="0"/>
                            </p:stCondLst>
                            <p:childTnLst>
                              <p:par>
                                <p:cTn id="189" presetID="22" presetClass="entr" presetSubtype="4" fill="hold" nodeType="clickEffect">
                                  <p:stCondLst>
                                    <p:cond delay="0"/>
                                  </p:stCondLst>
                                  <p:childTnLst>
                                    <p:set>
                                      <p:cBhvr>
                                        <p:cTn id="190" dur="1" fill="hold">
                                          <p:stCondLst>
                                            <p:cond delay="0"/>
                                          </p:stCondLst>
                                        </p:cTn>
                                        <p:tgtEl>
                                          <p:spTgt spid="10"/>
                                        </p:tgtEl>
                                        <p:attrNameLst>
                                          <p:attrName>style.visibility</p:attrName>
                                        </p:attrNameLst>
                                      </p:cBhvr>
                                      <p:to>
                                        <p:strVal val="visible"/>
                                      </p:to>
                                    </p:set>
                                    <p:animEffect transition="in" filter="wipe(down)">
                                      <p:cBhvr>
                                        <p:cTn id="191" dur="500"/>
                                        <p:tgtEl>
                                          <p:spTgt spid="10"/>
                                        </p:tgtEl>
                                      </p:cBhvr>
                                    </p:animEffect>
                                  </p:childTnLst>
                                </p:cTn>
                              </p:par>
                            </p:childTnLst>
                          </p:cTn>
                        </p:par>
                        <p:par>
                          <p:cTn id="192" fill="hold">
                            <p:stCondLst>
                              <p:cond delay="500"/>
                            </p:stCondLst>
                            <p:childTnLst>
                              <p:par>
                                <p:cTn id="193" presetID="22" presetClass="entr" presetSubtype="8" fill="hold" grpId="0" nodeType="afterEffect">
                                  <p:stCondLst>
                                    <p:cond delay="0"/>
                                  </p:stCondLst>
                                  <p:childTnLst>
                                    <p:set>
                                      <p:cBhvr>
                                        <p:cTn id="194" dur="1" fill="hold">
                                          <p:stCondLst>
                                            <p:cond delay="0"/>
                                          </p:stCondLst>
                                        </p:cTn>
                                        <p:tgtEl>
                                          <p:spTgt spid="116"/>
                                        </p:tgtEl>
                                        <p:attrNameLst>
                                          <p:attrName>style.visibility</p:attrName>
                                        </p:attrNameLst>
                                      </p:cBhvr>
                                      <p:to>
                                        <p:strVal val="visible"/>
                                      </p:to>
                                    </p:set>
                                    <p:animEffect transition="in" filter="wipe(left)">
                                      <p:cBhvr>
                                        <p:cTn id="195" dur="500"/>
                                        <p:tgtEl>
                                          <p:spTgt spid="116"/>
                                        </p:tgtEl>
                                      </p:cBhvr>
                                    </p:animEffect>
                                  </p:childTnLst>
                                </p:cTn>
                              </p:par>
                            </p:childTnLst>
                          </p:cTn>
                        </p:par>
                        <p:par>
                          <p:cTn id="196" fill="hold">
                            <p:stCondLst>
                              <p:cond delay="1000"/>
                            </p:stCondLst>
                            <p:childTnLst>
                              <p:par>
                                <p:cTn id="197" presetID="22" presetClass="entr" presetSubtype="1" fill="hold" grpId="0" nodeType="afterEffect">
                                  <p:stCondLst>
                                    <p:cond delay="0"/>
                                  </p:stCondLst>
                                  <p:childTnLst>
                                    <p:set>
                                      <p:cBhvr>
                                        <p:cTn id="198" dur="1" fill="hold">
                                          <p:stCondLst>
                                            <p:cond delay="0"/>
                                          </p:stCondLst>
                                        </p:cTn>
                                        <p:tgtEl>
                                          <p:spTgt spid="121"/>
                                        </p:tgtEl>
                                        <p:attrNameLst>
                                          <p:attrName>style.visibility</p:attrName>
                                        </p:attrNameLst>
                                      </p:cBhvr>
                                      <p:to>
                                        <p:strVal val="visible"/>
                                      </p:to>
                                    </p:set>
                                    <p:animEffect transition="in" filter="wipe(up)">
                                      <p:cBhvr>
                                        <p:cTn id="199" dur="500"/>
                                        <p:tgtEl>
                                          <p:spTgt spid="121"/>
                                        </p:tgtEl>
                                      </p:cBhvr>
                                    </p:animEffect>
                                  </p:childTnLst>
                                </p:cTn>
                              </p:par>
                            </p:childTnLst>
                          </p:cTn>
                        </p:par>
                        <p:par>
                          <p:cTn id="200" fill="hold">
                            <p:stCondLst>
                              <p:cond delay="1500"/>
                            </p:stCondLst>
                            <p:childTnLst>
                              <p:par>
                                <p:cTn id="201" presetID="22" presetClass="entr" presetSubtype="1" fill="hold" grpId="0" nodeType="afterEffect">
                                  <p:stCondLst>
                                    <p:cond delay="0"/>
                                  </p:stCondLst>
                                  <p:childTnLst>
                                    <p:set>
                                      <p:cBhvr>
                                        <p:cTn id="202" dur="1" fill="hold">
                                          <p:stCondLst>
                                            <p:cond delay="0"/>
                                          </p:stCondLst>
                                        </p:cTn>
                                        <p:tgtEl>
                                          <p:spTgt spid="152"/>
                                        </p:tgtEl>
                                        <p:attrNameLst>
                                          <p:attrName>style.visibility</p:attrName>
                                        </p:attrNameLst>
                                      </p:cBhvr>
                                      <p:to>
                                        <p:strVal val="visible"/>
                                      </p:to>
                                    </p:set>
                                    <p:animEffect transition="in" filter="wipe(up)">
                                      <p:cBhvr>
                                        <p:cTn id="203" dur="500"/>
                                        <p:tgtEl>
                                          <p:spTgt spid="152"/>
                                        </p:tgtEl>
                                      </p:cBhvr>
                                    </p:animEffect>
                                  </p:childTnLst>
                                </p:cTn>
                              </p:par>
                            </p:childTnLst>
                          </p:cTn>
                        </p:par>
                        <p:par>
                          <p:cTn id="204" fill="hold">
                            <p:stCondLst>
                              <p:cond delay="2000"/>
                            </p:stCondLst>
                            <p:childTnLst>
                              <p:par>
                                <p:cTn id="205" presetID="10" presetClass="entr" presetSubtype="0" fill="hold" grpId="0" nodeType="afterEffect">
                                  <p:stCondLst>
                                    <p:cond delay="0"/>
                                  </p:stCondLst>
                                  <p:childTnLst>
                                    <p:set>
                                      <p:cBhvr>
                                        <p:cTn id="206" dur="1" fill="hold">
                                          <p:stCondLst>
                                            <p:cond delay="0"/>
                                          </p:stCondLst>
                                        </p:cTn>
                                        <p:tgtEl>
                                          <p:spTgt spid="153"/>
                                        </p:tgtEl>
                                        <p:attrNameLst>
                                          <p:attrName>style.visibility</p:attrName>
                                        </p:attrNameLst>
                                      </p:cBhvr>
                                      <p:to>
                                        <p:strVal val="visible"/>
                                      </p:to>
                                    </p:set>
                                    <p:animEffect transition="in" filter="fade">
                                      <p:cBhvr>
                                        <p:cTn id="207" dur="500"/>
                                        <p:tgtEl>
                                          <p:spTgt spid="153"/>
                                        </p:tgtEl>
                                      </p:cBhvr>
                                    </p:animEffect>
                                  </p:childTnLst>
                                </p:cTn>
                              </p:par>
                            </p:childTnLst>
                          </p:cTn>
                        </p:par>
                      </p:childTnLst>
                    </p:cTn>
                  </p:par>
                  <p:par>
                    <p:cTn id="208" fill="hold">
                      <p:stCondLst>
                        <p:cond delay="indefinite"/>
                      </p:stCondLst>
                      <p:childTnLst>
                        <p:par>
                          <p:cTn id="209" fill="hold">
                            <p:stCondLst>
                              <p:cond delay="0"/>
                            </p:stCondLst>
                            <p:childTnLst>
                              <p:par>
                                <p:cTn id="210" presetID="10" presetClass="entr" presetSubtype="0" fill="hold" grpId="0" nodeType="clickEffect">
                                  <p:stCondLst>
                                    <p:cond delay="0"/>
                                  </p:stCondLst>
                                  <p:childTnLst>
                                    <p:set>
                                      <p:cBhvr>
                                        <p:cTn id="211" dur="1" fill="hold">
                                          <p:stCondLst>
                                            <p:cond delay="0"/>
                                          </p:stCondLst>
                                        </p:cTn>
                                        <p:tgtEl>
                                          <p:spTgt spid="11"/>
                                        </p:tgtEl>
                                        <p:attrNameLst>
                                          <p:attrName>style.visibility</p:attrName>
                                        </p:attrNameLst>
                                      </p:cBhvr>
                                      <p:to>
                                        <p:strVal val="visible"/>
                                      </p:to>
                                    </p:set>
                                    <p:animEffect transition="in" filter="fade">
                                      <p:cBhvr>
                                        <p:cTn id="212" dur="500"/>
                                        <p:tgtEl>
                                          <p:spTgt spid="11"/>
                                        </p:tgtEl>
                                      </p:cBhvr>
                                    </p:animEffect>
                                  </p:childTnLst>
                                </p:cTn>
                              </p:par>
                            </p:childTnLst>
                          </p:cTn>
                        </p:par>
                      </p:childTnLst>
                    </p:cTn>
                  </p:par>
                  <p:par>
                    <p:cTn id="213" fill="hold">
                      <p:stCondLst>
                        <p:cond delay="indefinite"/>
                      </p:stCondLst>
                      <p:childTnLst>
                        <p:par>
                          <p:cTn id="214" fill="hold">
                            <p:stCondLst>
                              <p:cond delay="0"/>
                            </p:stCondLst>
                            <p:childTnLst>
                              <p:par>
                                <p:cTn id="215" presetID="10" presetClass="entr" presetSubtype="0" fill="hold" grpId="0" nodeType="clickEffect">
                                  <p:stCondLst>
                                    <p:cond delay="0"/>
                                  </p:stCondLst>
                                  <p:childTnLst>
                                    <p:set>
                                      <p:cBhvr>
                                        <p:cTn id="216" dur="1" fill="hold">
                                          <p:stCondLst>
                                            <p:cond delay="0"/>
                                          </p:stCondLst>
                                        </p:cTn>
                                        <p:tgtEl>
                                          <p:spTgt spid="122"/>
                                        </p:tgtEl>
                                        <p:attrNameLst>
                                          <p:attrName>style.visibility</p:attrName>
                                        </p:attrNameLst>
                                      </p:cBhvr>
                                      <p:to>
                                        <p:strVal val="visible"/>
                                      </p:to>
                                    </p:set>
                                    <p:animEffect transition="in" filter="fade">
                                      <p:cBhvr>
                                        <p:cTn id="217" dur="500"/>
                                        <p:tgtEl>
                                          <p:spTgt spid="122"/>
                                        </p:tgtEl>
                                      </p:cBhvr>
                                    </p:animEffect>
                                  </p:childTnLst>
                                </p:cTn>
                              </p:par>
                            </p:childTnLst>
                          </p:cTn>
                        </p:par>
                        <p:par>
                          <p:cTn id="218" fill="hold">
                            <p:stCondLst>
                              <p:cond delay="500"/>
                            </p:stCondLst>
                            <p:childTnLst>
                              <p:par>
                                <p:cTn id="219" presetID="22" presetClass="entr" presetSubtype="1" fill="hold" nodeType="afterEffect">
                                  <p:stCondLst>
                                    <p:cond delay="0"/>
                                  </p:stCondLst>
                                  <p:childTnLst>
                                    <p:set>
                                      <p:cBhvr>
                                        <p:cTn id="220" dur="1" fill="hold">
                                          <p:stCondLst>
                                            <p:cond delay="0"/>
                                          </p:stCondLst>
                                        </p:cTn>
                                        <p:tgtEl>
                                          <p:spTgt spid="133"/>
                                        </p:tgtEl>
                                        <p:attrNameLst>
                                          <p:attrName>style.visibility</p:attrName>
                                        </p:attrNameLst>
                                      </p:cBhvr>
                                      <p:to>
                                        <p:strVal val="visible"/>
                                      </p:to>
                                    </p:set>
                                    <p:animEffect transition="in" filter="wipe(up)">
                                      <p:cBhvr>
                                        <p:cTn id="221"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39" grpId="1" animBg="1"/>
      <p:bldP spid="139" grpId="2" animBg="1"/>
      <p:bldP spid="139" grpId="3" animBg="1"/>
      <p:bldP spid="102" grpId="0" animBg="1"/>
      <p:bldP spid="103" grpId="0"/>
      <p:bldP spid="103" grpId="1"/>
      <p:bldP spid="103" grpId="2"/>
      <p:bldP spid="103" grpId="3"/>
      <p:bldP spid="103" grpId="4"/>
      <p:bldP spid="107" grpId="0"/>
      <p:bldP spid="107" grpId="2"/>
      <p:bldP spid="107" grpId="3"/>
      <p:bldP spid="107" grpId="4"/>
      <p:bldP spid="112" grpId="0"/>
      <p:bldP spid="112" grpId="1"/>
      <p:bldP spid="152" grpId="0" animBg="1"/>
      <p:bldP spid="153" grpId="0"/>
      <p:bldP spid="11" grpId="0" animBg="1"/>
      <p:bldP spid="148" grpId="0" animBg="1"/>
      <p:bldP spid="148" grpId="1" animBg="1"/>
      <p:bldP spid="148" grpId="2" animBg="1"/>
      <p:bldP spid="148" grpId="3" animBg="1"/>
      <p:bldP spid="87" grpId="0" animBg="1"/>
      <p:bldP spid="87" grpId="1" animBg="1"/>
      <p:bldP spid="87" grpId="2" animBg="1"/>
      <p:bldP spid="101" grpId="0" animBg="1"/>
      <p:bldP spid="101" grpId="1" animBg="1"/>
      <p:bldP spid="101" grpId="2" animBg="1"/>
      <p:bldP spid="101" grpId="3" animBg="1"/>
      <p:bldP spid="158" grpId="0" animBg="1"/>
      <p:bldP spid="158" grpId="1" animBg="1"/>
      <p:bldP spid="158" grpId="2" animBg="1"/>
      <p:bldP spid="116" grpId="0" animBg="1"/>
      <p:bldP spid="121" grpId="0" animBg="1"/>
      <p:bldP spid="1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pc="-100" dirty="0"/>
              <a:t>CAS 2013 client protocol connectivity flow</a:t>
            </a:r>
            <a:r>
              <a:rPr lang="en-US" sz="8800" spc="-120" dirty="0"/>
              <a:t/>
            </a:r>
            <a:br>
              <a:rPr lang="en-US" sz="8800" spc="-120" dirty="0"/>
            </a:br>
            <a:r>
              <a:rPr lang="en-US" sz="3600" spc="-150" dirty="0">
                <a:gradFill>
                  <a:gsLst>
                    <a:gs pos="1250">
                      <a:schemeClr val="tx2"/>
                    </a:gs>
                    <a:gs pos="99000">
                      <a:schemeClr val="tx2"/>
                    </a:gs>
                  </a:gsLst>
                  <a:lin ang="5400000" scaled="0"/>
                </a:gradFill>
              </a:rPr>
              <a:t>Exchange Server 2013 OWA </a:t>
            </a:r>
            <a:r>
              <a:rPr lang="en-US" sz="3600" spc="-150" dirty="0">
                <a:gradFill>
                  <a:gsLst>
                    <a:gs pos="1250">
                      <a:schemeClr val="tx2"/>
                    </a:gs>
                    <a:gs pos="99000">
                      <a:schemeClr val="tx2"/>
                    </a:gs>
                  </a:gsLst>
                  <a:lin ang="5400000" scaled="0"/>
                </a:gradFill>
                <a:latin typeface="Segoe"/>
              </a:rPr>
              <a:t>–</a:t>
            </a:r>
            <a:r>
              <a:rPr lang="en-US" sz="3600" spc="-150" dirty="0">
                <a:gradFill>
                  <a:gsLst>
                    <a:gs pos="1250">
                      <a:schemeClr val="tx2"/>
                    </a:gs>
                    <a:gs pos="99000">
                      <a:schemeClr val="tx2"/>
                    </a:gs>
                  </a:gsLst>
                  <a:lin ang="5400000" scaled="0"/>
                </a:gradFill>
              </a:rPr>
              <a:t> </a:t>
            </a:r>
            <a:r>
              <a:rPr lang="en-US" sz="3600" spc="-150" dirty="0" smtClean="0">
                <a:gradFill>
                  <a:gsLst>
                    <a:gs pos="1250">
                      <a:schemeClr val="tx2"/>
                    </a:gs>
                    <a:gs pos="99000">
                      <a:schemeClr val="tx2"/>
                    </a:gs>
                  </a:gsLst>
                  <a:lin ang="5400000" scaled="0"/>
                </a:gradFill>
              </a:rPr>
              <a:t>different external </a:t>
            </a:r>
            <a:r>
              <a:rPr lang="en-US" sz="3600" spc="-150" dirty="0">
                <a:gradFill>
                  <a:gsLst>
                    <a:gs pos="1250">
                      <a:schemeClr val="tx2"/>
                    </a:gs>
                    <a:gs pos="99000">
                      <a:schemeClr val="tx2"/>
                    </a:gs>
                  </a:gsLst>
                  <a:lin ang="5400000" scaled="0"/>
                </a:gradFill>
              </a:rPr>
              <a:t>URL</a:t>
            </a:r>
          </a:p>
        </p:txBody>
      </p:sp>
      <p:sp>
        <p:nvSpPr>
          <p:cNvPr id="66" name="Rectangle 65"/>
          <p:cNvSpPr/>
          <p:nvPr/>
        </p:nvSpPr>
        <p:spPr>
          <a:xfrm>
            <a:off x="4731748" y="2563945"/>
            <a:ext cx="2972389" cy="568360"/>
          </a:xfrm>
          <a:prstGeom prst="rect">
            <a:avLst/>
          </a:prstGeo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mail.contoso.com</a:t>
            </a:r>
          </a:p>
          <a:p>
            <a:pPr algn="ctr">
              <a:spcAft>
                <a:spcPts val="200"/>
              </a:spcAft>
            </a:pPr>
            <a:r>
              <a:rPr lang="en-US" sz="1400" b="1" dirty="0" smtClean="0">
                <a:solidFill>
                  <a:schemeClr val="tx1"/>
                </a:solidFill>
              </a:rPr>
              <a:t>LAYER 4 LB</a:t>
            </a:r>
            <a:endParaRPr lang="en-US" sz="1400" b="1" dirty="0">
              <a:solidFill>
                <a:schemeClr val="tx1"/>
              </a:solidFill>
            </a:endParaRPr>
          </a:p>
        </p:txBody>
      </p:sp>
      <p:sp>
        <p:nvSpPr>
          <p:cNvPr id="90" name="Rectangle 89"/>
          <p:cNvSpPr/>
          <p:nvPr/>
        </p:nvSpPr>
        <p:spPr>
          <a:xfrm>
            <a:off x="4732337" y="1894817"/>
            <a:ext cx="2971800" cy="4470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45701" rIns="91401" bIns="45701" rtlCol="0" anchor="ctr"/>
          <a:lstStyle/>
          <a:p>
            <a:r>
              <a:rPr lang="en-US" sz="2400" dirty="0" smtClean="0">
                <a:solidFill>
                  <a:schemeClr val="tx1"/>
                </a:solidFill>
              </a:rPr>
              <a:t>OWA</a:t>
            </a:r>
            <a:endParaRPr lang="en-US" sz="2400" dirty="0">
              <a:solidFill>
                <a:schemeClr val="tx1"/>
              </a:solidFill>
            </a:endParaRPr>
          </a:p>
        </p:txBody>
      </p:sp>
      <p:grpSp>
        <p:nvGrpSpPr>
          <p:cNvPr id="91" name="Group 90"/>
          <p:cNvGrpSpPr/>
          <p:nvPr/>
        </p:nvGrpSpPr>
        <p:grpSpPr>
          <a:xfrm>
            <a:off x="6026866" y="1963936"/>
            <a:ext cx="1337086" cy="317715"/>
            <a:chOff x="5893617" y="1802660"/>
            <a:chExt cx="1352461" cy="321369"/>
          </a:xfrm>
        </p:grpSpPr>
        <p:pic>
          <p:nvPicPr>
            <p:cNvPr id="92"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7063083" y="1810594"/>
              <a:ext cx="182995" cy="305502"/>
            </a:xfrm>
            <a:prstGeom prst="rect">
              <a:avLst/>
            </a:prstGeom>
            <a:noFill/>
            <a:extLst/>
          </p:spPr>
        </p:pic>
        <p:pic>
          <p:nvPicPr>
            <p:cNvPr id="94"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5893617" y="1802660"/>
              <a:ext cx="419868" cy="321369"/>
            </a:xfrm>
            <a:prstGeom prst="rect">
              <a:avLst/>
            </a:prstGeom>
            <a:noFill/>
            <a:extLst/>
          </p:spPr>
        </p:pic>
        <p:pic>
          <p:nvPicPr>
            <p:cNvPr id="96"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6411139" y="1811898"/>
              <a:ext cx="470749" cy="302897"/>
            </a:xfrm>
            <a:prstGeom prst="rect">
              <a:avLst/>
            </a:prstGeom>
            <a:noFill/>
            <a:extLst/>
          </p:spPr>
        </p:pic>
      </p:grpSp>
      <p:sp>
        <p:nvSpPr>
          <p:cNvPr id="68" name="Rectangle 67"/>
          <p:cNvSpPr/>
          <p:nvPr/>
        </p:nvSpPr>
        <p:spPr>
          <a:xfrm>
            <a:off x="962025" y="3325588"/>
            <a:ext cx="6836472"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2" name="Rectangle 71"/>
          <p:cNvSpPr/>
          <p:nvPr/>
        </p:nvSpPr>
        <p:spPr>
          <a:xfrm>
            <a:off x="1051597" y="4990325"/>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1" name="Rectangle 70"/>
          <p:cNvSpPr/>
          <p:nvPr/>
        </p:nvSpPr>
        <p:spPr>
          <a:xfrm>
            <a:off x="1051597" y="3411097"/>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618541"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633407"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106" name="Rectangle 105"/>
          <p:cNvSpPr/>
          <p:nvPr/>
        </p:nvSpPr>
        <p:spPr>
          <a:xfrm>
            <a:off x="1059903"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t>E2010 MBX</a:t>
            </a:r>
          </a:p>
        </p:txBody>
      </p:sp>
      <p:sp>
        <p:nvSpPr>
          <p:cNvPr id="117" name="Rectangle 116"/>
          <p:cNvSpPr/>
          <p:nvPr/>
        </p:nvSpPr>
        <p:spPr>
          <a:xfrm>
            <a:off x="1895977" y="6356631"/>
            <a:ext cx="4968569"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Internet-facing site</a:t>
            </a:r>
            <a:endParaRPr lang="en-US" sz="1600" dirty="0">
              <a:solidFill>
                <a:schemeClr val="tx2"/>
              </a:solidFill>
            </a:endParaRPr>
          </a:p>
        </p:txBody>
      </p:sp>
      <p:sp>
        <p:nvSpPr>
          <p:cNvPr id="95" name="Rectangle 94"/>
          <p:cNvSpPr/>
          <p:nvPr/>
        </p:nvSpPr>
        <p:spPr>
          <a:xfrm>
            <a:off x="1059905"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t>E2010 CAS</a:t>
            </a:r>
          </a:p>
        </p:txBody>
      </p:sp>
      <p:sp>
        <p:nvSpPr>
          <p:cNvPr id="97" name="Rectangle 96"/>
          <p:cNvSpPr/>
          <p:nvPr/>
        </p:nvSpPr>
        <p:spPr>
          <a:xfrm>
            <a:off x="4732337" y="4990325"/>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98" name="Rectangle 97"/>
          <p:cNvSpPr/>
          <p:nvPr/>
        </p:nvSpPr>
        <p:spPr>
          <a:xfrm>
            <a:off x="4732337" y="3411097"/>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7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90384"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305250"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79" name="Rectangle 78"/>
          <p:cNvSpPr/>
          <p:nvPr/>
        </p:nvSpPr>
        <p:spPr>
          <a:xfrm>
            <a:off x="4731748"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solidFill>
                  <a:schemeClr val="tx2"/>
                </a:solidFill>
              </a:rPr>
              <a:t>E2013 MBX</a:t>
            </a:r>
          </a:p>
        </p:txBody>
      </p:sp>
      <p:sp>
        <p:nvSpPr>
          <p:cNvPr id="80" name="Rectangle 79"/>
          <p:cNvSpPr/>
          <p:nvPr/>
        </p:nvSpPr>
        <p:spPr>
          <a:xfrm>
            <a:off x="4731748"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E2013 CAS</a:t>
            </a:r>
          </a:p>
        </p:txBody>
      </p:sp>
      <p:grpSp>
        <p:nvGrpSpPr>
          <p:cNvPr id="9" name="Group 8"/>
          <p:cNvGrpSpPr/>
          <p:nvPr/>
        </p:nvGrpSpPr>
        <p:grpSpPr>
          <a:xfrm>
            <a:off x="8338667" y="3325588"/>
            <a:ext cx="3138958" cy="3397475"/>
            <a:chOff x="8338667" y="3325588"/>
            <a:chExt cx="3138958" cy="3397475"/>
          </a:xfrm>
        </p:grpSpPr>
        <p:sp>
          <p:nvSpPr>
            <p:cNvPr id="69" name="Rectangle 68"/>
            <p:cNvSpPr/>
            <p:nvPr/>
          </p:nvSpPr>
          <p:spPr>
            <a:xfrm>
              <a:off x="8338667" y="3325588"/>
              <a:ext cx="3138958"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20" name="Rectangle 119"/>
            <p:cNvSpPr/>
            <p:nvPr/>
          </p:nvSpPr>
          <p:spPr>
            <a:xfrm>
              <a:off x="8338667" y="6356631"/>
              <a:ext cx="3138958"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Intranet-facing site</a:t>
              </a:r>
              <a:endParaRPr lang="en-US" sz="1600" dirty="0">
                <a:solidFill>
                  <a:schemeClr val="tx2"/>
                </a:solidFill>
              </a:endParaRPr>
            </a:p>
          </p:txBody>
        </p:sp>
        <p:sp>
          <p:nvSpPr>
            <p:cNvPr id="118" name="Rectangle 117"/>
            <p:cNvSpPr/>
            <p:nvPr/>
          </p:nvSpPr>
          <p:spPr>
            <a:xfrm>
              <a:off x="8419733" y="4990325"/>
              <a:ext cx="2971800" cy="13663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19" name="Rectangle 118"/>
            <p:cNvSpPr/>
            <p:nvPr/>
          </p:nvSpPr>
          <p:spPr>
            <a:xfrm>
              <a:off x="8419733" y="3411098"/>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012396"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027262"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83"/>
            <p:cNvSpPr/>
            <p:nvPr/>
          </p:nvSpPr>
          <p:spPr>
            <a:xfrm>
              <a:off x="8453760"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smtClean="0"/>
                <a:t>E2013 </a:t>
              </a:r>
              <a:r>
                <a:rPr lang="en-US" sz="1600" dirty="0"/>
                <a:t>MBX</a:t>
              </a:r>
            </a:p>
          </p:txBody>
        </p:sp>
        <p:sp>
          <p:nvSpPr>
            <p:cNvPr id="85" name="Rectangle 84"/>
            <p:cNvSpPr/>
            <p:nvPr/>
          </p:nvSpPr>
          <p:spPr>
            <a:xfrm>
              <a:off x="8453760"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t>E2013 </a:t>
              </a:r>
              <a:r>
                <a:rPr lang="en-US" sz="1600" dirty="0"/>
                <a:t>CAS</a:t>
              </a:r>
            </a:p>
          </p:txBody>
        </p:sp>
      </p:grpSp>
      <p:sp>
        <p:nvSpPr>
          <p:cNvPr id="102" name="Rectangle 101"/>
          <p:cNvSpPr/>
          <p:nvPr/>
        </p:nvSpPr>
        <p:spPr>
          <a:xfrm>
            <a:off x="8419733" y="2563945"/>
            <a:ext cx="2972389" cy="568360"/>
          </a:xfrm>
          <a:prstGeom prst="rect">
            <a:avLst/>
          </a:prstGeo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a:solidFill>
                  <a:schemeClr val="tx1"/>
                </a:solidFill>
              </a:rPr>
              <a:t>e</a:t>
            </a:r>
            <a:r>
              <a:rPr lang="en-US" dirty="0" smtClean="0">
                <a:solidFill>
                  <a:schemeClr val="tx1"/>
                </a:solidFill>
              </a:rPr>
              <a:t>urope.mail.contoso.com</a:t>
            </a:r>
          </a:p>
          <a:p>
            <a:pPr algn="ctr">
              <a:spcAft>
                <a:spcPts val="200"/>
              </a:spcAft>
            </a:pPr>
            <a:r>
              <a:rPr lang="en-US" sz="1400" b="1" dirty="0" smtClean="0">
                <a:solidFill>
                  <a:schemeClr val="tx1"/>
                </a:solidFill>
              </a:rPr>
              <a:t>LAYER 4 LB</a:t>
            </a:r>
            <a:endParaRPr lang="en-US" sz="1400" b="1" dirty="0">
              <a:solidFill>
                <a:schemeClr val="tx1"/>
              </a:solidFill>
            </a:endParaRPr>
          </a:p>
        </p:txBody>
      </p:sp>
      <p:sp>
        <p:nvSpPr>
          <p:cNvPr id="103" name="Rectangle 102"/>
          <p:cNvSpPr/>
          <p:nvPr/>
        </p:nvSpPr>
        <p:spPr>
          <a:xfrm>
            <a:off x="6073897"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err="1" smtClean="0">
                <a:solidFill>
                  <a:schemeClr val="tx2"/>
                </a:solidFill>
              </a:rPr>
              <a:t>Auth</a:t>
            </a:r>
            <a:r>
              <a:rPr lang="en-US" sz="1600" dirty="0" smtClean="0">
                <a:solidFill>
                  <a:schemeClr val="tx2"/>
                </a:solidFill>
              </a:rPr>
              <a:t> 2013 </a:t>
            </a:r>
            <a:r>
              <a:rPr lang="en-US" sz="1600" dirty="0">
                <a:solidFill>
                  <a:schemeClr val="tx2"/>
                </a:solidFill>
              </a:rPr>
              <a:t>logon page</a:t>
            </a:r>
          </a:p>
        </p:txBody>
      </p:sp>
      <p:sp>
        <p:nvSpPr>
          <p:cNvPr id="140" name="Straight Connector 1024003"/>
          <p:cNvSpPr>
            <a:spLocks noChangeShapeType="1"/>
          </p:cNvSpPr>
          <p:nvPr/>
        </p:nvSpPr>
        <p:spPr bwMode="auto">
          <a:xfrm>
            <a:off x="6217795" y="2353720"/>
            <a:ext cx="295"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04" name="Straight Connector 1024003"/>
          <p:cNvSpPr>
            <a:spLocks noChangeShapeType="1"/>
          </p:cNvSpPr>
          <p:nvPr/>
        </p:nvSpPr>
        <p:spPr bwMode="auto">
          <a:xfrm>
            <a:off x="6217796" y="3142033"/>
            <a:ext cx="0" cy="26906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108" name="Group 107"/>
          <p:cNvGrpSpPr/>
          <p:nvPr/>
        </p:nvGrpSpPr>
        <p:grpSpPr>
          <a:xfrm>
            <a:off x="8611852" y="5306139"/>
            <a:ext cx="205343" cy="539277"/>
            <a:chOff x="-1233488" y="2327275"/>
            <a:chExt cx="484188" cy="1271588"/>
          </a:xfrm>
          <a:solidFill>
            <a:schemeClr val="accent2"/>
          </a:solidFill>
        </p:grpSpPr>
        <p:sp>
          <p:nvSpPr>
            <p:cNvPr id="109"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Not Equal 4"/>
          <p:cNvSpPr/>
          <p:nvPr/>
        </p:nvSpPr>
        <p:spPr bwMode="auto">
          <a:xfrm>
            <a:off x="7748436" y="2575151"/>
            <a:ext cx="645166" cy="556818"/>
          </a:xfrm>
          <a:prstGeom prst="mathNotEqual">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8" name="Group 47"/>
          <p:cNvGrpSpPr/>
          <p:nvPr/>
        </p:nvGrpSpPr>
        <p:grpSpPr>
          <a:xfrm>
            <a:off x="6370343" y="2341889"/>
            <a:ext cx="0" cy="1057892"/>
            <a:chOff x="6370343" y="2341889"/>
            <a:chExt cx="0" cy="1057892"/>
          </a:xfrm>
        </p:grpSpPr>
        <p:sp>
          <p:nvSpPr>
            <p:cNvPr id="49" name="Straight Connector 1024003"/>
            <p:cNvSpPr>
              <a:spLocks noChangeShapeType="1"/>
            </p:cNvSpPr>
            <p:nvPr/>
          </p:nvSpPr>
          <p:spPr bwMode="auto">
            <a:xfrm flipV="1">
              <a:off x="6370343" y="3130716"/>
              <a:ext cx="0" cy="26906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50" name="Straight Connector 1024003"/>
            <p:cNvSpPr>
              <a:spLocks noChangeShapeType="1"/>
            </p:cNvSpPr>
            <p:nvPr/>
          </p:nvSpPr>
          <p:spPr bwMode="auto">
            <a:xfrm flipV="1">
              <a:off x="6370343" y="2341889"/>
              <a:ext cx="0" cy="218554"/>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51" name="Straight Connector 1024003"/>
          <p:cNvSpPr>
            <a:spLocks noChangeShapeType="1"/>
          </p:cNvSpPr>
          <p:nvPr/>
        </p:nvSpPr>
        <p:spPr bwMode="auto">
          <a:xfrm>
            <a:off x="9825464" y="3162646"/>
            <a:ext cx="0" cy="204101"/>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52" name="Straight Connector 1024003"/>
          <p:cNvSpPr>
            <a:spLocks noChangeShapeType="1"/>
          </p:cNvSpPr>
          <p:nvPr/>
        </p:nvSpPr>
        <p:spPr bwMode="auto">
          <a:xfrm rot="16200000">
            <a:off x="8785009" y="1065806"/>
            <a:ext cx="0" cy="2113979"/>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53" name="Straight Connector 1024003"/>
          <p:cNvSpPr>
            <a:spLocks noChangeShapeType="1"/>
          </p:cNvSpPr>
          <p:nvPr/>
        </p:nvSpPr>
        <p:spPr bwMode="auto">
          <a:xfrm>
            <a:off x="9841999" y="2152240"/>
            <a:ext cx="0" cy="40820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56" name="Straight Connector 1024003"/>
          <p:cNvSpPr>
            <a:spLocks noChangeShapeType="1"/>
          </p:cNvSpPr>
          <p:nvPr/>
        </p:nvSpPr>
        <p:spPr bwMode="auto">
          <a:xfrm>
            <a:off x="9976992" y="4814100"/>
            <a:ext cx="0"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57" name="Rectangle 56"/>
          <p:cNvSpPr/>
          <p:nvPr/>
        </p:nvSpPr>
        <p:spPr>
          <a:xfrm>
            <a:off x="9821344" y="3535126"/>
            <a:ext cx="1454727" cy="1142999"/>
          </a:xfrm>
          <a:prstGeom prst="rect">
            <a:avLst/>
          </a:prstGeom>
          <a:solidFill>
            <a:schemeClr val="bg2"/>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Single sign </a:t>
            </a:r>
            <a:br>
              <a:rPr lang="en-US" sz="1600" dirty="0" smtClean="0">
                <a:solidFill>
                  <a:schemeClr val="tx2"/>
                </a:solidFill>
              </a:rPr>
            </a:br>
            <a:r>
              <a:rPr lang="en-US" sz="1600" dirty="0" smtClean="0">
                <a:solidFill>
                  <a:schemeClr val="tx2"/>
                </a:solidFill>
              </a:rPr>
              <a:t>on (SSO) redirect!!</a:t>
            </a:r>
          </a:p>
          <a:p>
            <a:pPr algn="ctr"/>
            <a:r>
              <a:rPr lang="en-US" sz="1600" dirty="0" smtClean="0">
                <a:solidFill>
                  <a:schemeClr val="accent5"/>
                </a:solidFill>
              </a:rPr>
              <a:t>New in CU2!</a:t>
            </a:r>
            <a:endParaRPr lang="en-US" sz="1600" dirty="0">
              <a:solidFill>
                <a:schemeClr val="accent5"/>
              </a:solidFill>
            </a:endParaRPr>
          </a:p>
        </p:txBody>
      </p:sp>
    </p:spTree>
    <p:extLst>
      <p:ext uri="{BB962C8B-B14F-4D97-AF65-F5344CB8AC3E}">
        <p14:creationId xmlns:p14="http://schemas.microsoft.com/office/powerpoint/2010/main" val="32653513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2"/>
                                        </p:tgtEl>
                                        <p:attrNameLst>
                                          <p:attrName>style.visibility</p:attrName>
                                        </p:attrNameLst>
                                      </p:cBhvr>
                                      <p:to>
                                        <p:strVal val="visible"/>
                                      </p:to>
                                    </p:set>
                                    <p:animEffect transition="in" filter="fade">
                                      <p:cBhvr>
                                        <p:cTn id="10" dur="500"/>
                                        <p:tgtEl>
                                          <p:spTgt spid="10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8"/>
                                        </p:tgtEl>
                                        <p:attrNameLst>
                                          <p:attrName>style.visibility</p:attrName>
                                        </p:attrNameLst>
                                      </p:cBhvr>
                                      <p:to>
                                        <p:strVal val="visible"/>
                                      </p:to>
                                    </p:set>
                                    <p:animEffect transition="in" filter="fade">
                                      <p:cBhvr>
                                        <p:cTn id="18" dur="500"/>
                                        <p:tgtEl>
                                          <p:spTgt spid="10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40"/>
                                        </p:tgtEl>
                                        <p:attrNameLst>
                                          <p:attrName>style.visibility</p:attrName>
                                        </p:attrNameLst>
                                      </p:cBhvr>
                                      <p:to>
                                        <p:strVal val="visible"/>
                                      </p:to>
                                    </p:set>
                                    <p:animEffect transition="in" filter="wipe(up)">
                                      <p:cBhvr>
                                        <p:cTn id="23" dur="500"/>
                                        <p:tgtEl>
                                          <p:spTgt spid="140"/>
                                        </p:tgtEl>
                                      </p:cBhvr>
                                    </p:animEffect>
                                  </p:childTnLst>
                                </p:cTn>
                              </p:par>
                            </p:childTnLst>
                          </p:cTn>
                        </p:par>
                        <p:par>
                          <p:cTn id="24" fill="hold">
                            <p:stCondLst>
                              <p:cond delay="500"/>
                            </p:stCondLst>
                            <p:childTnLst>
                              <p:par>
                                <p:cTn id="25" presetID="22" presetClass="entr" presetSubtype="1" fill="hold" grpId="0" nodeType="afterEffect">
                                  <p:stCondLst>
                                    <p:cond delay="0"/>
                                  </p:stCondLst>
                                  <p:childTnLst>
                                    <p:set>
                                      <p:cBhvr>
                                        <p:cTn id="26" dur="1" fill="hold">
                                          <p:stCondLst>
                                            <p:cond delay="0"/>
                                          </p:stCondLst>
                                        </p:cTn>
                                        <p:tgtEl>
                                          <p:spTgt spid="104"/>
                                        </p:tgtEl>
                                        <p:attrNameLst>
                                          <p:attrName>style.visibility</p:attrName>
                                        </p:attrNameLst>
                                      </p:cBhvr>
                                      <p:to>
                                        <p:strVal val="visible"/>
                                      </p:to>
                                    </p:set>
                                    <p:animEffect transition="in" filter="wipe(up)">
                                      <p:cBhvr>
                                        <p:cTn id="27" dur="500"/>
                                        <p:tgtEl>
                                          <p:spTgt spid="10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fade">
                                      <p:cBhvr>
                                        <p:cTn id="30" dur="500"/>
                                        <p:tgtEl>
                                          <p:spTgt spid="10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down)">
                                      <p:cBhvr>
                                        <p:cTn id="35" dur="500"/>
                                        <p:tgtEl>
                                          <p:spTgt spid="48"/>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left)">
                                      <p:cBhvr>
                                        <p:cTn id="39" dur="500"/>
                                        <p:tgtEl>
                                          <p:spTgt spid="52"/>
                                        </p:tgtEl>
                                      </p:cBhvr>
                                    </p:animEffect>
                                  </p:childTnLst>
                                </p:cTn>
                              </p:par>
                            </p:childTnLst>
                          </p:cTn>
                        </p:par>
                        <p:par>
                          <p:cTn id="40" fill="hold">
                            <p:stCondLst>
                              <p:cond delay="1000"/>
                            </p:stCondLst>
                            <p:childTnLst>
                              <p:par>
                                <p:cTn id="41" presetID="22" presetClass="entr" presetSubtype="1"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up)">
                                      <p:cBhvr>
                                        <p:cTn id="43" dur="500"/>
                                        <p:tgtEl>
                                          <p:spTgt spid="53"/>
                                        </p:tgtEl>
                                      </p:cBhvr>
                                    </p:animEffect>
                                  </p:childTnLst>
                                </p:cTn>
                              </p:par>
                            </p:childTnLst>
                          </p:cTn>
                        </p:par>
                        <p:par>
                          <p:cTn id="44" fill="hold">
                            <p:stCondLst>
                              <p:cond delay="1500"/>
                            </p:stCondLst>
                            <p:childTnLst>
                              <p:par>
                                <p:cTn id="45" presetID="22" presetClass="entr" presetSubtype="1"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up)">
                                      <p:cBhvr>
                                        <p:cTn id="47" dur="500"/>
                                        <p:tgtEl>
                                          <p:spTgt spid="5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fade">
                                      <p:cBhvr>
                                        <p:cTn id="52" dur="500"/>
                                        <p:tgtEl>
                                          <p:spTgt spid="57"/>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3" grpId="0"/>
      <p:bldP spid="140" grpId="0" animBg="1"/>
      <p:bldP spid="104" grpId="0" animBg="1"/>
      <p:bldP spid="5" grpId="0" animBg="1"/>
      <p:bldP spid="51" grpId="0" animBg="1"/>
      <p:bldP spid="52" grpId="0" animBg="1"/>
      <p:bldP spid="53" grpId="0" animBg="1"/>
      <p:bldP spid="56" grpId="0" animBg="1"/>
      <p:bldP spid="5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ctr"/>
          <a:lstStyle/>
          <a:p>
            <a:r>
              <a:rPr lang="en-US" sz="5400" dirty="0" smtClean="0"/>
              <a:t>Microsoft </a:t>
            </a:r>
            <a:r>
              <a:rPr lang="en-US" sz="5400" dirty="0"/>
              <a:t>Exchange Server 2013 Client </a:t>
            </a:r>
            <a:r>
              <a:rPr lang="en-US" sz="5400" dirty="0" smtClean="0"/>
              <a:t>Access Server role</a:t>
            </a:r>
            <a:endParaRPr lang="en-US" sz="5400" dirty="0"/>
          </a:p>
        </p:txBody>
      </p:sp>
      <p:sp>
        <p:nvSpPr>
          <p:cNvPr id="5" name="Text Placeholder 4"/>
          <p:cNvSpPr>
            <a:spLocks noGrp="1"/>
          </p:cNvSpPr>
          <p:nvPr>
            <p:ph type="body" sz="quarter" idx="12"/>
          </p:nvPr>
        </p:nvSpPr>
        <p:spPr/>
        <p:txBody>
          <a:bodyPr/>
          <a:lstStyle/>
          <a:p>
            <a:pPr>
              <a:spcAft>
                <a:spcPts val="600"/>
              </a:spcAft>
            </a:pPr>
            <a:r>
              <a:rPr lang="en-US" dirty="0" smtClean="0"/>
              <a:t>Greg Taylor</a:t>
            </a:r>
          </a:p>
          <a:p>
            <a:r>
              <a:rPr lang="en-US" sz="2800" dirty="0" smtClean="0"/>
              <a:t>Principal Program Manager</a:t>
            </a:r>
            <a:endParaRPr lang="en-US" sz="2800" dirty="0"/>
          </a:p>
        </p:txBody>
      </p:sp>
      <p:sp>
        <p:nvSpPr>
          <p:cNvPr id="14" name="Text Placeholder 13"/>
          <p:cNvSpPr>
            <a:spLocks noGrp="1"/>
          </p:cNvSpPr>
          <p:nvPr>
            <p:ph type="body" sz="quarter" idx="13"/>
          </p:nvPr>
        </p:nvSpPr>
        <p:spPr/>
        <p:txBody>
          <a:bodyPr/>
          <a:lstStyle/>
          <a:p>
            <a:r>
              <a:rPr lang="en-US" dirty="0"/>
              <a:t>OUC-B313</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pc="-100" dirty="0"/>
              <a:t>CAS 2013 client protocol connectivity flow</a:t>
            </a:r>
            <a:r>
              <a:rPr lang="en-US" sz="8800" spc="-120" dirty="0"/>
              <a:t/>
            </a:r>
            <a:br>
              <a:rPr lang="en-US" sz="8800" spc="-120" dirty="0"/>
            </a:br>
            <a:r>
              <a:rPr lang="en-US" sz="3600" spc="-150" dirty="0">
                <a:gradFill>
                  <a:gsLst>
                    <a:gs pos="1250">
                      <a:schemeClr val="tx2"/>
                    </a:gs>
                    <a:gs pos="99000">
                      <a:schemeClr val="tx2"/>
                    </a:gs>
                  </a:gsLst>
                  <a:lin ang="5400000" scaled="0"/>
                </a:gradFill>
              </a:rPr>
              <a:t>Exchange Server 2013 OWA </a:t>
            </a:r>
            <a:r>
              <a:rPr lang="en-US" sz="3600" spc="-150" dirty="0">
                <a:gradFill>
                  <a:gsLst>
                    <a:gs pos="1250">
                      <a:schemeClr val="tx2"/>
                    </a:gs>
                    <a:gs pos="99000">
                      <a:schemeClr val="tx2"/>
                    </a:gs>
                  </a:gsLst>
                  <a:lin ang="5400000" scaled="0"/>
                </a:gradFill>
                <a:latin typeface="Segoe"/>
              </a:rPr>
              <a:t>–</a:t>
            </a:r>
            <a:r>
              <a:rPr lang="en-US" sz="3600" spc="-150" dirty="0">
                <a:gradFill>
                  <a:gsLst>
                    <a:gs pos="1250">
                      <a:schemeClr val="tx2"/>
                    </a:gs>
                    <a:gs pos="99000">
                      <a:schemeClr val="tx2"/>
                    </a:gs>
                  </a:gsLst>
                  <a:lin ang="5400000" scaled="0"/>
                </a:gradFill>
              </a:rPr>
              <a:t> same external URL</a:t>
            </a:r>
          </a:p>
        </p:txBody>
      </p:sp>
      <p:sp>
        <p:nvSpPr>
          <p:cNvPr id="66" name="Rectangle 65"/>
          <p:cNvSpPr/>
          <p:nvPr/>
        </p:nvSpPr>
        <p:spPr>
          <a:xfrm>
            <a:off x="4731748" y="2563945"/>
            <a:ext cx="2972389" cy="568360"/>
          </a:xfrm>
          <a:prstGeom prst="rect">
            <a:avLst/>
          </a:prstGeo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mail.contoso.com</a:t>
            </a:r>
          </a:p>
          <a:p>
            <a:pPr algn="ctr">
              <a:spcAft>
                <a:spcPts val="200"/>
              </a:spcAft>
            </a:pPr>
            <a:r>
              <a:rPr lang="en-US" sz="1400" b="1" dirty="0" smtClean="0">
                <a:solidFill>
                  <a:schemeClr val="tx1"/>
                </a:solidFill>
              </a:rPr>
              <a:t>LAYER 4 LB</a:t>
            </a:r>
            <a:endParaRPr lang="en-US" sz="1400" b="1" dirty="0">
              <a:solidFill>
                <a:schemeClr val="tx1"/>
              </a:solidFill>
            </a:endParaRPr>
          </a:p>
        </p:txBody>
      </p:sp>
      <p:sp>
        <p:nvSpPr>
          <p:cNvPr id="90" name="Rectangle 89"/>
          <p:cNvSpPr/>
          <p:nvPr/>
        </p:nvSpPr>
        <p:spPr>
          <a:xfrm>
            <a:off x="4732337" y="1894817"/>
            <a:ext cx="2971800" cy="4470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45701" rIns="91401" bIns="45701" rtlCol="0" anchor="ctr"/>
          <a:lstStyle/>
          <a:p>
            <a:r>
              <a:rPr lang="en-US" sz="2400" dirty="0" smtClean="0">
                <a:solidFill>
                  <a:schemeClr val="tx1"/>
                </a:solidFill>
              </a:rPr>
              <a:t>OWA</a:t>
            </a:r>
            <a:endParaRPr lang="en-US" sz="2400" dirty="0">
              <a:solidFill>
                <a:schemeClr val="tx1"/>
              </a:solidFill>
            </a:endParaRPr>
          </a:p>
        </p:txBody>
      </p:sp>
      <p:grpSp>
        <p:nvGrpSpPr>
          <p:cNvPr id="91" name="Group 90"/>
          <p:cNvGrpSpPr/>
          <p:nvPr/>
        </p:nvGrpSpPr>
        <p:grpSpPr>
          <a:xfrm>
            <a:off x="6026866" y="1963936"/>
            <a:ext cx="1337086" cy="317715"/>
            <a:chOff x="5893617" y="1802660"/>
            <a:chExt cx="1352461" cy="321369"/>
          </a:xfrm>
        </p:grpSpPr>
        <p:pic>
          <p:nvPicPr>
            <p:cNvPr id="92"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7063083" y="1810594"/>
              <a:ext cx="182995" cy="305502"/>
            </a:xfrm>
            <a:prstGeom prst="rect">
              <a:avLst/>
            </a:prstGeom>
            <a:noFill/>
            <a:extLst/>
          </p:spPr>
        </p:pic>
        <p:pic>
          <p:nvPicPr>
            <p:cNvPr id="94"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5893617" y="1802660"/>
              <a:ext cx="419868" cy="321369"/>
            </a:xfrm>
            <a:prstGeom prst="rect">
              <a:avLst/>
            </a:prstGeom>
            <a:noFill/>
            <a:extLst/>
          </p:spPr>
        </p:pic>
        <p:pic>
          <p:nvPicPr>
            <p:cNvPr id="96"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6411139" y="1811898"/>
              <a:ext cx="470749" cy="302897"/>
            </a:xfrm>
            <a:prstGeom prst="rect">
              <a:avLst/>
            </a:prstGeom>
            <a:noFill/>
            <a:extLst/>
          </p:spPr>
        </p:pic>
      </p:grpSp>
      <p:sp>
        <p:nvSpPr>
          <p:cNvPr id="68" name="Rectangle 67"/>
          <p:cNvSpPr/>
          <p:nvPr/>
        </p:nvSpPr>
        <p:spPr>
          <a:xfrm>
            <a:off x="962025" y="3325588"/>
            <a:ext cx="6836472"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2" name="Rectangle 71"/>
          <p:cNvSpPr/>
          <p:nvPr/>
        </p:nvSpPr>
        <p:spPr>
          <a:xfrm>
            <a:off x="1051597" y="4990325"/>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1" name="Rectangle 70"/>
          <p:cNvSpPr/>
          <p:nvPr/>
        </p:nvSpPr>
        <p:spPr>
          <a:xfrm>
            <a:off x="1051597" y="3411097"/>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618541"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633407"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106" name="Rectangle 105"/>
          <p:cNvSpPr/>
          <p:nvPr/>
        </p:nvSpPr>
        <p:spPr>
          <a:xfrm>
            <a:off x="1059903"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t>E2010 MBX</a:t>
            </a:r>
          </a:p>
        </p:txBody>
      </p:sp>
      <p:sp>
        <p:nvSpPr>
          <p:cNvPr id="117" name="Rectangle 116"/>
          <p:cNvSpPr/>
          <p:nvPr/>
        </p:nvSpPr>
        <p:spPr>
          <a:xfrm>
            <a:off x="1895977" y="6356631"/>
            <a:ext cx="4968569"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Internet-facing site</a:t>
            </a:r>
            <a:endParaRPr lang="en-US" sz="1600" dirty="0">
              <a:solidFill>
                <a:schemeClr val="tx2"/>
              </a:solidFill>
            </a:endParaRPr>
          </a:p>
        </p:txBody>
      </p:sp>
      <p:sp>
        <p:nvSpPr>
          <p:cNvPr id="95" name="Rectangle 94"/>
          <p:cNvSpPr/>
          <p:nvPr/>
        </p:nvSpPr>
        <p:spPr>
          <a:xfrm>
            <a:off x="1059905"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t>E2010 CAS</a:t>
            </a:r>
          </a:p>
        </p:txBody>
      </p:sp>
      <p:sp>
        <p:nvSpPr>
          <p:cNvPr id="97" name="Rectangle 96"/>
          <p:cNvSpPr/>
          <p:nvPr/>
        </p:nvSpPr>
        <p:spPr>
          <a:xfrm>
            <a:off x="4732337" y="4990325"/>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98" name="Rectangle 97"/>
          <p:cNvSpPr/>
          <p:nvPr/>
        </p:nvSpPr>
        <p:spPr>
          <a:xfrm>
            <a:off x="4732337" y="3411097"/>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7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90384"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305250"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79" name="Rectangle 78"/>
          <p:cNvSpPr/>
          <p:nvPr/>
        </p:nvSpPr>
        <p:spPr>
          <a:xfrm>
            <a:off x="4731748"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solidFill>
                  <a:schemeClr val="tx2"/>
                </a:solidFill>
              </a:rPr>
              <a:t>E2013 MBX</a:t>
            </a:r>
          </a:p>
        </p:txBody>
      </p:sp>
      <p:sp>
        <p:nvSpPr>
          <p:cNvPr id="80" name="Rectangle 79"/>
          <p:cNvSpPr/>
          <p:nvPr/>
        </p:nvSpPr>
        <p:spPr>
          <a:xfrm>
            <a:off x="4731748"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E2013 CAS</a:t>
            </a:r>
          </a:p>
        </p:txBody>
      </p:sp>
      <p:grpSp>
        <p:nvGrpSpPr>
          <p:cNvPr id="9" name="Group 8"/>
          <p:cNvGrpSpPr/>
          <p:nvPr/>
        </p:nvGrpSpPr>
        <p:grpSpPr>
          <a:xfrm>
            <a:off x="8338667" y="3325588"/>
            <a:ext cx="3138958" cy="3397475"/>
            <a:chOff x="8338667" y="3325588"/>
            <a:chExt cx="3138958" cy="3397475"/>
          </a:xfrm>
        </p:grpSpPr>
        <p:sp>
          <p:nvSpPr>
            <p:cNvPr id="69" name="Rectangle 68"/>
            <p:cNvSpPr/>
            <p:nvPr/>
          </p:nvSpPr>
          <p:spPr>
            <a:xfrm>
              <a:off x="8338667" y="3325588"/>
              <a:ext cx="3138958"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20" name="Rectangle 119"/>
            <p:cNvSpPr/>
            <p:nvPr/>
          </p:nvSpPr>
          <p:spPr>
            <a:xfrm>
              <a:off x="8338667" y="6356631"/>
              <a:ext cx="3138958"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Intranet-facing site</a:t>
              </a:r>
              <a:endParaRPr lang="en-US" sz="1600" dirty="0">
                <a:solidFill>
                  <a:schemeClr val="tx2"/>
                </a:solidFill>
              </a:endParaRPr>
            </a:p>
          </p:txBody>
        </p:sp>
        <p:sp>
          <p:nvSpPr>
            <p:cNvPr id="118" name="Rectangle 117"/>
            <p:cNvSpPr/>
            <p:nvPr/>
          </p:nvSpPr>
          <p:spPr>
            <a:xfrm>
              <a:off x="8419733" y="4990325"/>
              <a:ext cx="2971800" cy="13663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19" name="Rectangle 118"/>
            <p:cNvSpPr/>
            <p:nvPr/>
          </p:nvSpPr>
          <p:spPr>
            <a:xfrm>
              <a:off x="8419733" y="3411098"/>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012396"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027262"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83"/>
            <p:cNvSpPr/>
            <p:nvPr/>
          </p:nvSpPr>
          <p:spPr>
            <a:xfrm>
              <a:off x="8453760"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smtClean="0"/>
                <a:t>E2013 </a:t>
              </a:r>
              <a:r>
                <a:rPr lang="en-US" sz="1600" dirty="0"/>
                <a:t>MBX</a:t>
              </a:r>
            </a:p>
          </p:txBody>
        </p:sp>
        <p:sp>
          <p:nvSpPr>
            <p:cNvPr id="85" name="Rectangle 84"/>
            <p:cNvSpPr/>
            <p:nvPr/>
          </p:nvSpPr>
          <p:spPr>
            <a:xfrm>
              <a:off x="8453760"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t>E2013 </a:t>
              </a:r>
              <a:r>
                <a:rPr lang="en-US" sz="1600" dirty="0"/>
                <a:t>CAS</a:t>
              </a:r>
            </a:p>
          </p:txBody>
        </p:sp>
      </p:grpSp>
      <p:sp>
        <p:nvSpPr>
          <p:cNvPr id="102" name="Rectangle 101"/>
          <p:cNvSpPr/>
          <p:nvPr/>
        </p:nvSpPr>
        <p:spPr>
          <a:xfrm>
            <a:off x="8419733" y="2563945"/>
            <a:ext cx="2972389" cy="568360"/>
          </a:xfrm>
          <a:prstGeom prst="rect">
            <a:avLst/>
          </a:prstGeo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mail.contoso.com</a:t>
            </a:r>
          </a:p>
          <a:p>
            <a:pPr algn="ctr">
              <a:spcAft>
                <a:spcPts val="200"/>
              </a:spcAft>
            </a:pPr>
            <a:r>
              <a:rPr lang="en-US" sz="1400" b="1" dirty="0" smtClean="0">
                <a:solidFill>
                  <a:schemeClr val="tx1"/>
                </a:solidFill>
              </a:rPr>
              <a:t>LAYER 4 LB</a:t>
            </a:r>
            <a:endParaRPr lang="en-US" sz="1400" b="1" dirty="0">
              <a:solidFill>
                <a:schemeClr val="tx1"/>
              </a:solidFill>
            </a:endParaRPr>
          </a:p>
        </p:txBody>
      </p:sp>
      <p:sp>
        <p:nvSpPr>
          <p:cNvPr id="103" name="Rectangle 102"/>
          <p:cNvSpPr/>
          <p:nvPr/>
        </p:nvSpPr>
        <p:spPr>
          <a:xfrm>
            <a:off x="6073897"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err="1" smtClean="0">
                <a:solidFill>
                  <a:schemeClr val="tx2"/>
                </a:solidFill>
              </a:rPr>
              <a:t>Auth</a:t>
            </a:r>
            <a:r>
              <a:rPr lang="en-US" sz="1600" dirty="0" smtClean="0">
                <a:solidFill>
                  <a:schemeClr val="tx2"/>
                </a:solidFill>
              </a:rPr>
              <a:t> 2013 </a:t>
            </a:r>
            <a:r>
              <a:rPr lang="en-US" sz="1600" dirty="0">
                <a:solidFill>
                  <a:schemeClr val="tx2"/>
                </a:solidFill>
              </a:rPr>
              <a:t>logon page</a:t>
            </a:r>
          </a:p>
        </p:txBody>
      </p:sp>
      <p:sp>
        <p:nvSpPr>
          <p:cNvPr id="140" name="Straight Connector 1024003"/>
          <p:cNvSpPr>
            <a:spLocks noChangeShapeType="1"/>
          </p:cNvSpPr>
          <p:nvPr/>
        </p:nvSpPr>
        <p:spPr bwMode="auto">
          <a:xfrm>
            <a:off x="6217795" y="2353720"/>
            <a:ext cx="295"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04" name="Straight Connector 1024003"/>
          <p:cNvSpPr>
            <a:spLocks noChangeShapeType="1"/>
          </p:cNvSpPr>
          <p:nvPr/>
        </p:nvSpPr>
        <p:spPr bwMode="auto">
          <a:xfrm>
            <a:off x="6217796" y="3142033"/>
            <a:ext cx="0" cy="26906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108" name="Group 107"/>
          <p:cNvGrpSpPr/>
          <p:nvPr/>
        </p:nvGrpSpPr>
        <p:grpSpPr>
          <a:xfrm>
            <a:off x="8611852" y="5306139"/>
            <a:ext cx="205343" cy="539277"/>
            <a:chOff x="-1233488" y="2327275"/>
            <a:chExt cx="484188" cy="1271588"/>
          </a:xfrm>
          <a:solidFill>
            <a:schemeClr val="accent2"/>
          </a:solidFill>
        </p:grpSpPr>
        <p:sp>
          <p:nvSpPr>
            <p:cNvPr id="109"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2" name="TextBox 111"/>
          <p:cNvSpPr txBox="1"/>
          <p:nvPr/>
        </p:nvSpPr>
        <p:spPr>
          <a:xfrm>
            <a:off x="7696124" y="5726753"/>
            <a:ext cx="723609" cy="406265"/>
          </a:xfrm>
          <a:prstGeom prst="rect">
            <a:avLst/>
          </a:prstGeom>
          <a:noFill/>
          <a:ln>
            <a:noFill/>
          </a:ln>
        </p:spPr>
        <p:txBody>
          <a:bodyPr wrap="square" lIns="0" tIns="18288" rIns="0" bIns="18288" rtlCol="0">
            <a:spAutoFit/>
          </a:bodyPr>
          <a:lstStyle/>
          <a:p>
            <a:pPr algn="ctr"/>
            <a:r>
              <a:rPr lang="en-US" sz="1200" b="1" dirty="0" smtClean="0"/>
              <a:t>HTTP</a:t>
            </a:r>
            <a:br>
              <a:rPr lang="en-US" sz="1200" b="1" dirty="0" smtClean="0"/>
            </a:br>
            <a:r>
              <a:rPr lang="en-US" sz="1200" b="1" dirty="0" smtClean="0"/>
              <a:t>PROXY</a:t>
            </a:r>
            <a:endParaRPr lang="en-US" sz="1200" b="1" dirty="0"/>
          </a:p>
        </p:txBody>
      </p:sp>
      <p:grpSp>
        <p:nvGrpSpPr>
          <p:cNvPr id="3" name="Group 2"/>
          <p:cNvGrpSpPr/>
          <p:nvPr/>
        </p:nvGrpSpPr>
        <p:grpSpPr>
          <a:xfrm>
            <a:off x="7874625" y="2718262"/>
            <a:ext cx="362406" cy="288909"/>
            <a:chOff x="-2081719" y="-836579"/>
            <a:chExt cx="583659" cy="465292"/>
          </a:xfrm>
        </p:grpSpPr>
        <p:sp>
          <p:nvSpPr>
            <p:cNvPr id="2" name="Rectangle 1"/>
            <p:cNvSpPr/>
            <p:nvPr/>
          </p:nvSpPr>
          <p:spPr bwMode="auto">
            <a:xfrm>
              <a:off x="-2081719" y="-836579"/>
              <a:ext cx="583659" cy="18482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0" name="Rectangle 69"/>
            <p:cNvSpPr/>
            <p:nvPr/>
          </p:nvSpPr>
          <p:spPr bwMode="auto">
            <a:xfrm>
              <a:off x="-2081719" y="-556113"/>
              <a:ext cx="583659" cy="18482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7" name="Group 6"/>
          <p:cNvGrpSpPr/>
          <p:nvPr/>
        </p:nvGrpSpPr>
        <p:grpSpPr>
          <a:xfrm>
            <a:off x="7711382" y="4232139"/>
            <a:ext cx="742378" cy="1418033"/>
            <a:chOff x="7711382" y="4232139"/>
            <a:chExt cx="742378" cy="1418033"/>
          </a:xfrm>
        </p:grpSpPr>
        <p:sp>
          <p:nvSpPr>
            <p:cNvPr id="113" name="Straight Connector 1024003"/>
            <p:cNvSpPr>
              <a:spLocks noChangeShapeType="1"/>
            </p:cNvSpPr>
            <p:nvPr/>
          </p:nvSpPr>
          <p:spPr bwMode="auto">
            <a:xfrm rot="16200000">
              <a:off x="7888470" y="4055051"/>
              <a:ext cx="1" cy="354177"/>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3" name="Straight Connector 1024003"/>
            <p:cNvSpPr>
              <a:spLocks noChangeShapeType="1"/>
            </p:cNvSpPr>
            <p:nvPr/>
          </p:nvSpPr>
          <p:spPr bwMode="auto">
            <a:xfrm rot="10800000">
              <a:off x="8065555" y="4268267"/>
              <a:ext cx="0" cy="1381904"/>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4" name="Straight Connector 1024003"/>
            <p:cNvSpPr>
              <a:spLocks noChangeShapeType="1"/>
            </p:cNvSpPr>
            <p:nvPr/>
          </p:nvSpPr>
          <p:spPr bwMode="auto">
            <a:xfrm rot="16200000">
              <a:off x="8276671" y="5473083"/>
              <a:ext cx="1" cy="354177"/>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Tree>
    <p:extLst>
      <p:ext uri="{BB962C8B-B14F-4D97-AF65-F5344CB8AC3E}">
        <p14:creationId xmlns:p14="http://schemas.microsoft.com/office/powerpoint/2010/main" val="8735493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2"/>
                                        </p:tgtEl>
                                        <p:attrNameLst>
                                          <p:attrName>style.visibility</p:attrName>
                                        </p:attrNameLst>
                                      </p:cBhvr>
                                      <p:to>
                                        <p:strVal val="visible"/>
                                      </p:to>
                                    </p:set>
                                    <p:animEffect transition="in" filter="fade">
                                      <p:cBhvr>
                                        <p:cTn id="10" dur="500"/>
                                        <p:tgtEl>
                                          <p:spTgt spid="10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8"/>
                                        </p:tgtEl>
                                        <p:attrNameLst>
                                          <p:attrName>style.visibility</p:attrName>
                                        </p:attrNameLst>
                                      </p:cBhvr>
                                      <p:to>
                                        <p:strVal val="visible"/>
                                      </p:to>
                                    </p:set>
                                    <p:animEffect transition="in" filter="fade">
                                      <p:cBhvr>
                                        <p:cTn id="15" dur="500"/>
                                        <p:tgtEl>
                                          <p:spTgt spid="10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40"/>
                                        </p:tgtEl>
                                        <p:attrNameLst>
                                          <p:attrName>style.visibility</p:attrName>
                                        </p:attrNameLst>
                                      </p:cBhvr>
                                      <p:to>
                                        <p:strVal val="visible"/>
                                      </p:to>
                                    </p:set>
                                    <p:animEffect transition="in" filter="wipe(up)">
                                      <p:cBhvr>
                                        <p:cTn id="20" dur="500"/>
                                        <p:tgtEl>
                                          <p:spTgt spid="140"/>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04"/>
                                        </p:tgtEl>
                                        <p:attrNameLst>
                                          <p:attrName>style.visibility</p:attrName>
                                        </p:attrNameLst>
                                      </p:cBhvr>
                                      <p:to>
                                        <p:strVal val="visible"/>
                                      </p:to>
                                    </p:set>
                                    <p:animEffect transition="in" filter="wipe(up)">
                                      <p:cBhvr>
                                        <p:cTn id="24" dur="500"/>
                                        <p:tgtEl>
                                          <p:spTgt spid="10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500"/>
                                        <p:tgtEl>
                                          <p:spTgt spid="10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112"/>
                                        </p:tgtEl>
                                        <p:attrNameLst>
                                          <p:attrName>style.visibility</p:attrName>
                                        </p:attrNameLst>
                                      </p:cBhvr>
                                      <p:to>
                                        <p:strVal val="visible"/>
                                      </p:to>
                                    </p:set>
                                    <p:animEffect transition="in" filter="fade">
                                      <p:cBhvr>
                                        <p:cTn id="40"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3" grpId="0"/>
      <p:bldP spid="140" grpId="0" animBg="1"/>
      <p:bldP spid="104" grpId="0" animBg="1"/>
      <p:bldP spid="1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Exchange Active Sync</a:t>
            </a:r>
            <a:endParaRPr lang="en-US" dirty="0"/>
          </a:p>
        </p:txBody>
      </p:sp>
    </p:spTree>
    <p:extLst>
      <p:ext uri="{BB962C8B-B14F-4D97-AF65-F5344CB8AC3E}">
        <p14:creationId xmlns:p14="http://schemas.microsoft.com/office/powerpoint/2010/main" val="259663396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traight Connector 1024003"/>
          <p:cNvSpPr>
            <a:spLocks noChangeShapeType="1"/>
          </p:cNvSpPr>
          <p:nvPr/>
        </p:nvSpPr>
        <p:spPr bwMode="auto">
          <a:xfrm rot="16200000">
            <a:off x="8768373" y="1065805"/>
            <a:ext cx="0" cy="2113979"/>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 name="Title 3"/>
          <p:cNvSpPr>
            <a:spLocks noGrp="1"/>
          </p:cNvSpPr>
          <p:nvPr>
            <p:ph type="title"/>
          </p:nvPr>
        </p:nvSpPr>
        <p:spPr/>
        <p:txBody>
          <a:bodyPr/>
          <a:lstStyle/>
          <a:p>
            <a:r>
              <a:rPr lang="en-US" spc="-100" dirty="0"/>
              <a:t>CAS 2013 client protocol connectivity flow</a:t>
            </a:r>
            <a:r>
              <a:rPr lang="en-US" sz="8800" spc="-120" dirty="0"/>
              <a:t/>
            </a:r>
            <a:br>
              <a:rPr lang="en-US" sz="8800" spc="-120" dirty="0"/>
            </a:br>
            <a:r>
              <a:rPr lang="en-US" sz="3600" spc="-150" dirty="0">
                <a:gradFill>
                  <a:gsLst>
                    <a:gs pos="1250">
                      <a:schemeClr val="tx2"/>
                    </a:gs>
                    <a:gs pos="99000">
                      <a:schemeClr val="tx2"/>
                    </a:gs>
                  </a:gsLst>
                  <a:lin ang="5400000" scaled="0"/>
                </a:gradFill>
              </a:rPr>
              <a:t>Exchange Server 2010 coexistence </a:t>
            </a:r>
            <a:r>
              <a:rPr lang="en-US" sz="3600" spc="-150" dirty="0">
                <a:gradFill>
                  <a:gsLst>
                    <a:gs pos="1250">
                      <a:schemeClr val="tx2"/>
                    </a:gs>
                    <a:gs pos="99000">
                      <a:schemeClr val="tx2"/>
                    </a:gs>
                  </a:gsLst>
                  <a:lin ang="5400000" scaled="0"/>
                </a:gradFill>
                <a:latin typeface="Segoe"/>
              </a:rPr>
              <a:t>–</a:t>
            </a:r>
            <a:r>
              <a:rPr lang="en-US" sz="3600" spc="-150" dirty="0">
                <a:gradFill>
                  <a:gsLst>
                    <a:gs pos="1250">
                      <a:schemeClr val="tx2"/>
                    </a:gs>
                    <a:gs pos="99000">
                      <a:schemeClr val="tx2"/>
                    </a:gs>
                  </a:gsLst>
                  <a:lin ang="5400000" scaled="0"/>
                </a:gradFill>
              </a:rPr>
              <a:t> </a:t>
            </a:r>
            <a:r>
              <a:rPr lang="en-US" sz="3600" spc="-150" dirty="0" smtClean="0">
                <a:gradFill>
                  <a:gsLst>
                    <a:gs pos="1250">
                      <a:schemeClr val="tx2"/>
                    </a:gs>
                    <a:gs pos="99000">
                      <a:schemeClr val="tx2"/>
                    </a:gs>
                  </a:gsLst>
                  <a:lin ang="5400000" scaled="0"/>
                </a:gradFill>
              </a:rPr>
              <a:t>EAS</a:t>
            </a:r>
            <a:endParaRPr lang="en-US" sz="3600" spc="-150" dirty="0">
              <a:gradFill>
                <a:gsLst>
                  <a:gs pos="1250">
                    <a:schemeClr val="tx2"/>
                  </a:gs>
                  <a:gs pos="99000">
                    <a:schemeClr val="tx2"/>
                  </a:gs>
                </a:gsLst>
                <a:lin ang="5400000" scaled="0"/>
              </a:gradFill>
            </a:endParaRPr>
          </a:p>
        </p:txBody>
      </p:sp>
      <p:sp>
        <p:nvSpPr>
          <p:cNvPr id="66" name="Rectangle 65"/>
          <p:cNvSpPr/>
          <p:nvPr/>
        </p:nvSpPr>
        <p:spPr>
          <a:xfrm>
            <a:off x="4731748" y="2563945"/>
            <a:ext cx="2972389" cy="568360"/>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mail.contoso.com</a:t>
            </a:r>
          </a:p>
          <a:p>
            <a:pPr algn="ctr">
              <a:spcAft>
                <a:spcPts val="200"/>
              </a:spcAft>
            </a:pPr>
            <a:r>
              <a:rPr lang="en-US" sz="1400" b="1" dirty="0" smtClean="0">
                <a:solidFill>
                  <a:schemeClr val="tx1"/>
                </a:solidFill>
              </a:rPr>
              <a:t>LAYER 4 LB</a:t>
            </a:r>
            <a:endParaRPr lang="en-US" sz="1400" b="1" dirty="0">
              <a:solidFill>
                <a:schemeClr val="tx1"/>
              </a:solidFill>
            </a:endParaRPr>
          </a:p>
        </p:txBody>
      </p:sp>
      <p:sp>
        <p:nvSpPr>
          <p:cNvPr id="90" name="Rectangle 89"/>
          <p:cNvSpPr/>
          <p:nvPr/>
        </p:nvSpPr>
        <p:spPr>
          <a:xfrm>
            <a:off x="4732337" y="1894817"/>
            <a:ext cx="2971800" cy="4470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45701" rIns="91401" bIns="45701" rtlCol="0" anchor="ctr"/>
          <a:lstStyle/>
          <a:p>
            <a:r>
              <a:rPr lang="en-US" sz="2400" dirty="0" smtClean="0">
                <a:solidFill>
                  <a:schemeClr val="tx1"/>
                </a:solidFill>
              </a:rPr>
              <a:t>EAS</a:t>
            </a:r>
            <a:endParaRPr lang="en-US" sz="2400" dirty="0">
              <a:solidFill>
                <a:schemeClr val="tx1"/>
              </a:solidFill>
            </a:endParaRPr>
          </a:p>
        </p:txBody>
      </p:sp>
      <p:grpSp>
        <p:nvGrpSpPr>
          <p:cNvPr id="91" name="Group 90"/>
          <p:cNvGrpSpPr/>
          <p:nvPr/>
        </p:nvGrpSpPr>
        <p:grpSpPr>
          <a:xfrm>
            <a:off x="6026866" y="1963936"/>
            <a:ext cx="1337086" cy="317715"/>
            <a:chOff x="5893617" y="1802660"/>
            <a:chExt cx="1352461" cy="321369"/>
          </a:xfrm>
        </p:grpSpPr>
        <p:pic>
          <p:nvPicPr>
            <p:cNvPr id="92"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7063083" y="1810594"/>
              <a:ext cx="182995" cy="305502"/>
            </a:xfrm>
            <a:prstGeom prst="rect">
              <a:avLst/>
            </a:prstGeom>
            <a:noFill/>
            <a:extLst/>
          </p:spPr>
        </p:pic>
        <p:pic>
          <p:nvPicPr>
            <p:cNvPr id="94"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5893617" y="1802660"/>
              <a:ext cx="419868" cy="321369"/>
            </a:xfrm>
            <a:prstGeom prst="rect">
              <a:avLst/>
            </a:prstGeom>
            <a:noFill/>
            <a:extLst/>
          </p:spPr>
        </p:pic>
        <p:pic>
          <p:nvPicPr>
            <p:cNvPr id="96"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6411139" y="1811898"/>
              <a:ext cx="470749" cy="302897"/>
            </a:xfrm>
            <a:prstGeom prst="rect">
              <a:avLst/>
            </a:prstGeom>
            <a:noFill/>
            <a:extLst/>
          </p:spPr>
        </p:pic>
      </p:grpSp>
      <p:sp>
        <p:nvSpPr>
          <p:cNvPr id="68" name="Rectangle 67"/>
          <p:cNvSpPr/>
          <p:nvPr/>
        </p:nvSpPr>
        <p:spPr>
          <a:xfrm>
            <a:off x="962025" y="3325588"/>
            <a:ext cx="6836472"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2" name="Rectangle 71"/>
          <p:cNvSpPr/>
          <p:nvPr/>
        </p:nvSpPr>
        <p:spPr>
          <a:xfrm>
            <a:off x="1051597" y="4990325"/>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1" name="Rectangle 70"/>
          <p:cNvSpPr/>
          <p:nvPr/>
        </p:nvSpPr>
        <p:spPr>
          <a:xfrm>
            <a:off x="1051597" y="3411097"/>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618541"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633407"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106" name="Rectangle 105"/>
          <p:cNvSpPr/>
          <p:nvPr/>
        </p:nvSpPr>
        <p:spPr>
          <a:xfrm>
            <a:off x="1059903"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t>E2010 MBX</a:t>
            </a:r>
          </a:p>
        </p:txBody>
      </p:sp>
      <p:sp>
        <p:nvSpPr>
          <p:cNvPr id="117" name="Rectangle 116"/>
          <p:cNvSpPr/>
          <p:nvPr/>
        </p:nvSpPr>
        <p:spPr>
          <a:xfrm>
            <a:off x="1895977" y="6356631"/>
            <a:ext cx="4968569"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Internet-facing site</a:t>
            </a:r>
            <a:endParaRPr lang="en-US" sz="1600" dirty="0">
              <a:solidFill>
                <a:schemeClr val="tx2"/>
              </a:solidFill>
            </a:endParaRPr>
          </a:p>
        </p:txBody>
      </p:sp>
      <p:grpSp>
        <p:nvGrpSpPr>
          <p:cNvPr id="149" name="Group 148"/>
          <p:cNvGrpSpPr/>
          <p:nvPr/>
        </p:nvGrpSpPr>
        <p:grpSpPr>
          <a:xfrm>
            <a:off x="1248014" y="5306139"/>
            <a:ext cx="205343" cy="539277"/>
            <a:chOff x="-1233488" y="2327275"/>
            <a:chExt cx="484188" cy="1271588"/>
          </a:xfrm>
          <a:solidFill>
            <a:schemeClr val="accent2"/>
          </a:solidFill>
        </p:grpSpPr>
        <p:sp>
          <p:nvSpPr>
            <p:cNvPr id="150"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5" name="Rectangle 94"/>
          <p:cNvSpPr/>
          <p:nvPr/>
        </p:nvSpPr>
        <p:spPr>
          <a:xfrm>
            <a:off x="1059905"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t>E2010 CAS</a:t>
            </a:r>
          </a:p>
        </p:txBody>
      </p:sp>
      <p:sp>
        <p:nvSpPr>
          <p:cNvPr id="97" name="Rectangle 96"/>
          <p:cNvSpPr/>
          <p:nvPr/>
        </p:nvSpPr>
        <p:spPr>
          <a:xfrm>
            <a:off x="4732337" y="4990325"/>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98" name="Rectangle 97"/>
          <p:cNvSpPr/>
          <p:nvPr/>
        </p:nvSpPr>
        <p:spPr>
          <a:xfrm>
            <a:off x="4732337" y="3411097"/>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grpSp>
        <p:nvGrpSpPr>
          <p:cNvPr id="8" name="Group 7"/>
          <p:cNvGrpSpPr/>
          <p:nvPr/>
        </p:nvGrpSpPr>
        <p:grpSpPr>
          <a:xfrm>
            <a:off x="3998995" y="3754467"/>
            <a:ext cx="723609" cy="477673"/>
            <a:chOff x="4017283" y="3616223"/>
            <a:chExt cx="723609" cy="477673"/>
          </a:xfrm>
        </p:grpSpPr>
        <p:sp>
          <p:nvSpPr>
            <p:cNvPr id="142" name="TextBox 141"/>
            <p:cNvSpPr txBox="1"/>
            <p:nvPr/>
          </p:nvSpPr>
          <p:spPr>
            <a:xfrm>
              <a:off x="4017283" y="3616223"/>
              <a:ext cx="723609" cy="406265"/>
            </a:xfrm>
            <a:prstGeom prst="rect">
              <a:avLst/>
            </a:prstGeom>
            <a:noFill/>
            <a:ln>
              <a:noFill/>
            </a:ln>
          </p:spPr>
          <p:txBody>
            <a:bodyPr wrap="square" lIns="0" tIns="18288" rIns="0" bIns="18288" rtlCol="0">
              <a:spAutoFit/>
            </a:bodyPr>
            <a:lstStyle/>
            <a:p>
              <a:pPr algn="ctr"/>
              <a:r>
                <a:rPr lang="en-US" sz="1200" b="1" dirty="0" smtClean="0"/>
                <a:t>HTTP</a:t>
              </a:r>
              <a:br>
                <a:rPr lang="en-US" sz="1200" b="1" dirty="0" smtClean="0"/>
              </a:br>
              <a:r>
                <a:rPr lang="en-US" sz="1200" b="1" dirty="0" smtClean="0"/>
                <a:t>PROXY</a:t>
              </a:r>
              <a:endParaRPr lang="en-US" sz="1200" b="1" dirty="0"/>
            </a:p>
          </p:txBody>
        </p:sp>
        <p:sp>
          <p:nvSpPr>
            <p:cNvPr id="143" name="Straight Connector 1024003"/>
            <p:cNvSpPr>
              <a:spLocks noChangeShapeType="1"/>
            </p:cNvSpPr>
            <p:nvPr/>
          </p:nvSpPr>
          <p:spPr bwMode="auto">
            <a:xfrm rot="5400000" flipH="1">
              <a:off x="4386716" y="3748864"/>
              <a:ext cx="0" cy="69006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grpSp>
        <p:nvGrpSpPr>
          <p:cNvPr id="155" name="Group 154"/>
          <p:cNvGrpSpPr/>
          <p:nvPr/>
        </p:nvGrpSpPr>
        <p:grpSpPr>
          <a:xfrm>
            <a:off x="1556044" y="4769554"/>
            <a:ext cx="971725" cy="221599"/>
            <a:chOff x="408533" y="5193207"/>
            <a:chExt cx="971725" cy="221599"/>
          </a:xfrm>
        </p:grpSpPr>
        <p:sp>
          <p:nvSpPr>
            <p:cNvPr id="156" name="TextBox 155"/>
            <p:cNvSpPr txBox="1"/>
            <p:nvPr/>
          </p:nvSpPr>
          <p:spPr>
            <a:xfrm>
              <a:off x="408533" y="5193207"/>
              <a:ext cx="795970" cy="221599"/>
            </a:xfrm>
            <a:prstGeom prst="rect">
              <a:avLst/>
            </a:prstGeom>
            <a:noFill/>
            <a:ln>
              <a:noFill/>
            </a:ln>
          </p:spPr>
          <p:txBody>
            <a:bodyPr wrap="square" lIns="0" tIns="18288" rIns="0" bIns="18288" rtlCol="0">
              <a:noAutofit/>
            </a:bodyPr>
            <a:lstStyle/>
            <a:p>
              <a:pPr algn="r"/>
              <a:endParaRPr lang="en-US" sz="1200" b="1" dirty="0"/>
            </a:p>
          </p:txBody>
        </p:sp>
        <p:sp>
          <p:nvSpPr>
            <p:cNvPr id="157" name="Straight Connector 1024003"/>
            <p:cNvSpPr>
              <a:spLocks noChangeShapeType="1"/>
            </p:cNvSpPr>
            <p:nvPr/>
          </p:nvSpPr>
          <p:spPr bwMode="auto">
            <a:xfrm>
              <a:off x="1380258" y="5224037"/>
              <a:ext cx="0" cy="190769"/>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pic>
        <p:nvPicPr>
          <p:cNvPr id="7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90384"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305250"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79" name="Rectangle 78"/>
          <p:cNvSpPr/>
          <p:nvPr/>
        </p:nvSpPr>
        <p:spPr>
          <a:xfrm>
            <a:off x="4731748"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solidFill>
                  <a:schemeClr val="tx2"/>
                </a:solidFill>
              </a:rPr>
              <a:t>E2013 MBX</a:t>
            </a:r>
          </a:p>
        </p:txBody>
      </p:sp>
      <p:sp>
        <p:nvSpPr>
          <p:cNvPr id="80" name="Rectangle 79"/>
          <p:cNvSpPr/>
          <p:nvPr/>
        </p:nvSpPr>
        <p:spPr>
          <a:xfrm>
            <a:off x="4731748"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E2013 CAS</a:t>
            </a:r>
          </a:p>
        </p:txBody>
      </p:sp>
      <p:grpSp>
        <p:nvGrpSpPr>
          <p:cNvPr id="9" name="Group 8"/>
          <p:cNvGrpSpPr/>
          <p:nvPr/>
        </p:nvGrpSpPr>
        <p:grpSpPr>
          <a:xfrm>
            <a:off x="8338667" y="3325588"/>
            <a:ext cx="3138958" cy="3397475"/>
            <a:chOff x="8338667" y="3325588"/>
            <a:chExt cx="3138958" cy="3397475"/>
          </a:xfrm>
        </p:grpSpPr>
        <p:sp>
          <p:nvSpPr>
            <p:cNvPr id="69" name="Rectangle 68"/>
            <p:cNvSpPr/>
            <p:nvPr/>
          </p:nvSpPr>
          <p:spPr>
            <a:xfrm>
              <a:off x="8338667" y="3325588"/>
              <a:ext cx="3138958"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20" name="Rectangle 119"/>
            <p:cNvSpPr/>
            <p:nvPr/>
          </p:nvSpPr>
          <p:spPr>
            <a:xfrm>
              <a:off x="8338667" y="6356631"/>
              <a:ext cx="3138958"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Intranet site</a:t>
              </a:r>
              <a:endParaRPr lang="en-US" sz="1600" dirty="0">
                <a:solidFill>
                  <a:schemeClr val="tx2"/>
                </a:solidFill>
              </a:endParaRPr>
            </a:p>
          </p:txBody>
        </p:sp>
        <p:sp>
          <p:nvSpPr>
            <p:cNvPr id="118" name="Rectangle 117"/>
            <p:cNvSpPr/>
            <p:nvPr/>
          </p:nvSpPr>
          <p:spPr>
            <a:xfrm>
              <a:off x="8419733" y="4990325"/>
              <a:ext cx="2971800" cy="13663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19" name="Rectangle 118"/>
            <p:cNvSpPr/>
            <p:nvPr/>
          </p:nvSpPr>
          <p:spPr>
            <a:xfrm>
              <a:off x="8419733" y="3411098"/>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012396"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027262"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83"/>
            <p:cNvSpPr/>
            <p:nvPr/>
          </p:nvSpPr>
          <p:spPr>
            <a:xfrm>
              <a:off x="8453760"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t>E2010 MBX</a:t>
              </a:r>
            </a:p>
          </p:txBody>
        </p:sp>
        <p:sp>
          <p:nvSpPr>
            <p:cNvPr id="85" name="Rectangle 84"/>
            <p:cNvSpPr/>
            <p:nvPr/>
          </p:nvSpPr>
          <p:spPr>
            <a:xfrm>
              <a:off x="8453760"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t>E2010 CAS</a:t>
              </a:r>
            </a:p>
          </p:txBody>
        </p:sp>
      </p:grpSp>
      <p:sp>
        <p:nvSpPr>
          <p:cNvPr id="102" name="Rectangle 101"/>
          <p:cNvSpPr/>
          <p:nvPr/>
        </p:nvSpPr>
        <p:spPr>
          <a:xfrm>
            <a:off x="8419733" y="2563945"/>
            <a:ext cx="2972389" cy="568360"/>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europe.mail.contoso.com</a:t>
            </a:r>
          </a:p>
          <a:p>
            <a:pPr algn="ctr">
              <a:spcAft>
                <a:spcPts val="200"/>
              </a:spcAft>
            </a:pPr>
            <a:r>
              <a:rPr lang="en-US" sz="1400" b="1" dirty="0" smtClean="0">
                <a:solidFill>
                  <a:schemeClr val="tx1"/>
                </a:solidFill>
              </a:rPr>
              <a:t>LAYER 7 LB</a:t>
            </a:r>
            <a:endParaRPr lang="en-US" sz="1400" b="1" dirty="0">
              <a:solidFill>
                <a:schemeClr val="tx1"/>
              </a:solidFill>
            </a:endParaRPr>
          </a:p>
        </p:txBody>
      </p:sp>
      <p:sp>
        <p:nvSpPr>
          <p:cNvPr id="140" name="Straight Connector 1024003"/>
          <p:cNvSpPr>
            <a:spLocks noChangeShapeType="1"/>
          </p:cNvSpPr>
          <p:nvPr/>
        </p:nvSpPr>
        <p:spPr bwMode="auto">
          <a:xfrm>
            <a:off x="6217942" y="2358292"/>
            <a:ext cx="295"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07" name="Rectangle 106"/>
          <p:cNvSpPr/>
          <p:nvPr/>
        </p:nvSpPr>
        <p:spPr>
          <a:xfrm>
            <a:off x="2385561"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Same site proxy request</a:t>
            </a:r>
          </a:p>
        </p:txBody>
      </p:sp>
      <p:grpSp>
        <p:nvGrpSpPr>
          <p:cNvPr id="108" name="Group 107"/>
          <p:cNvGrpSpPr/>
          <p:nvPr/>
        </p:nvGrpSpPr>
        <p:grpSpPr>
          <a:xfrm>
            <a:off x="8611852" y="5306139"/>
            <a:ext cx="205343" cy="539277"/>
            <a:chOff x="-1233488" y="2327275"/>
            <a:chExt cx="484188" cy="1271588"/>
          </a:xfrm>
          <a:solidFill>
            <a:schemeClr val="accent2"/>
          </a:solidFill>
        </p:grpSpPr>
        <p:sp>
          <p:nvSpPr>
            <p:cNvPr id="109"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Group 110"/>
          <p:cNvGrpSpPr/>
          <p:nvPr/>
        </p:nvGrpSpPr>
        <p:grpSpPr>
          <a:xfrm>
            <a:off x="7696124" y="3754467"/>
            <a:ext cx="723611" cy="477673"/>
            <a:chOff x="4008139" y="3616223"/>
            <a:chExt cx="723611" cy="477673"/>
          </a:xfrm>
        </p:grpSpPr>
        <p:sp>
          <p:nvSpPr>
            <p:cNvPr id="112" name="TextBox 111"/>
            <p:cNvSpPr txBox="1"/>
            <p:nvPr/>
          </p:nvSpPr>
          <p:spPr>
            <a:xfrm>
              <a:off x="4008139" y="3616223"/>
              <a:ext cx="723609" cy="406265"/>
            </a:xfrm>
            <a:prstGeom prst="rect">
              <a:avLst/>
            </a:prstGeom>
            <a:noFill/>
            <a:ln>
              <a:noFill/>
            </a:ln>
          </p:spPr>
          <p:txBody>
            <a:bodyPr wrap="square" lIns="0" tIns="18288" rIns="0" bIns="18288" rtlCol="0">
              <a:spAutoFit/>
            </a:bodyPr>
            <a:lstStyle/>
            <a:p>
              <a:pPr algn="ctr"/>
              <a:r>
                <a:rPr lang="en-US" sz="1200" b="1" dirty="0" smtClean="0"/>
                <a:t>HTTP</a:t>
              </a:r>
              <a:br>
                <a:rPr lang="en-US" sz="1200" b="1" dirty="0" smtClean="0"/>
              </a:br>
              <a:r>
                <a:rPr lang="en-US" sz="1200" b="1" dirty="0" smtClean="0"/>
                <a:t>PROXY</a:t>
              </a:r>
              <a:endParaRPr lang="en-US" sz="1200" b="1" dirty="0"/>
            </a:p>
          </p:txBody>
        </p:sp>
        <p:sp>
          <p:nvSpPr>
            <p:cNvPr id="113" name="Straight Connector 1024003"/>
            <p:cNvSpPr>
              <a:spLocks noChangeShapeType="1"/>
            </p:cNvSpPr>
            <p:nvPr/>
          </p:nvSpPr>
          <p:spPr bwMode="auto">
            <a:xfrm rot="16200000">
              <a:off x="4382145" y="3744291"/>
              <a:ext cx="1" cy="699209"/>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14" name="Rectangle 113"/>
          <p:cNvSpPr/>
          <p:nvPr/>
        </p:nvSpPr>
        <p:spPr>
          <a:xfrm>
            <a:off x="9825463"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Cross site proxy request</a:t>
            </a:r>
          </a:p>
        </p:txBody>
      </p:sp>
      <p:grpSp>
        <p:nvGrpSpPr>
          <p:cNvPr id="133" name="Group 132"/>
          <p:cNvGrpSpPr/>
          <p:nvPr/>
        </p:nvGrpSpPr>
        <p:grpSpPr>
          <a:xfrm>
            <a:off x="9005267" y="4767902"/>
            <a:ext cx="971725" cy="223251"/>
            <a:chOff x="408533" y="5193207"/>
            <a:chExt cx="971725" cy="223251"/>
          </a:xfrm>
        </p:grpSpPr>
        <p:sp>
          <p:nvSpPr>
            <p:cNvPr id="134" name="TextBox 133"/>
            <p:cNvSpPr txBox="1"/>
            <p:nvPr/>
          </p:nvSpPr>
          <p:spPr>
            <a:xfrm>
              <a:off x="408533" y="5193207"/>
              <a:ext cx="795970" cy="221599"/>
            </a:xfrm>
            <a:prstGeom prst="rect">
              <a:avLst/>
            </a:prstGeom>
            <a:noFill/>
            <a:ln>
              <a:noFill/>
            </a:ln>
          </p:spPr>
          <p:txBody>
            <a:bodyPr wrap="square" lIns="0" tIns="18288" rIns="0" bIns="18288" rtlCol="0">
              <a:noAutofit/>
            </a:bodyPr>
            <a:lstStyle/>
            <a:p>
              <a:pPr algn="r"/>
              <a:endParaRPr lang="en-US" sz="1200" b="1" dirty="0"/>
            </a:p>
          </p:txBody>
        </p:sp>
        <p:sp>
          <p:nvSpPr>
            <p:cNvPr id="135" name="Straight Connector 1024003"/>
            <p:cNvSpPr>
              <a:spLocks noChangeShapeType="1"/>
            </p:cNvSpPr>
            <p:nvPr/>
          </p:nvSpPr>
          <p:spPr bwMode="auto">
            <a:xfrm>
              <a:off x="1380258" y="5224037"/>
              <a:ext cx="0" cy="192421"/>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48" name="Straight Connector 1024003"/>
          <p:cNvSpPr>
            <a:spLocks noChangeShapeType="1"/>
          </p:cNvSpPr>
          <p:nvPr/>
        </p:nvSpPr>
        <p:spPr bwMode="auto">
          <a:xfrm>
            <a:off x="9825464" y="2152240"/>
            <a:ext cx="0" cy="40820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52" name="Straight Connector 1024003"/>
          <p:cNvSpPr>
            <a:spLocks noChangeShapeType="1"/>
          </p:cNvSpPr>
          <p:nvPr/>
        </p:nvSpPr>
        <p:spPr bwMode="auto">
          <a:xfrm flipH="1">
            <a:off x="9825360" y="3148930"/>
            <a:ext cx="104" cy="262167"/>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0" name="Straight Connector 1024003"/>
          <p:cNvSpPr>
            <a:spLocks noChangeShapeType="1"/>
          </p:cNvSpPr>
          <p:nvPr/>
        </p:nvSpPr>
        <p:spPr bwMode="auto">
          <a:xfrm>
            <a:off x="6217943" y="3151177"/>
            <a:ext cx="0" cy="26906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Tree>
    <p:extLst>
      <p:ext uri="{BB962C8B-B14F-4D97-AF65-F5344CB8AC3E}">
        <p14:creationId xmlns:p14="http://schemas.microsoft.com/office/powerpoint/2010/main" val="9195871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wipe(up)">
                                      <p:cBhvr>
                                        <p:cTn id="7" dur="500"/>
                                        <p:tgtEl>
                                          <p:spTgt spid="14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wipe(up)">
                                      <p:cBhvr>
                                        <p:cTn id="11" dur="500"/>
                                        <p:tgtEl>
                                          <p:spTgt spid="7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9"/>
                                        </p:tgtEl>
                                        <p:attrNameLst>
                                          <p:attrName>style.visibility</p:attrName>
                                        </p:attrNameLst>
                                      </p:cBhvr>
                                      <p:to>
                                        <p:strVal val="visible"/>
                                      </p:to>
                                    </p:set>
                                    <p:animEffect transition="in" filter="fade">
                                      <p:cBhvr>
                                        <p:cTn id="15" dur="500"/>
                                        <p:tgtEl>
                                          <p:spTgt spid="14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7"/>
                                        </p:tgtEl>
                                        <p:attrNameLst>
                                          <p:attrName>style.visibility</p:attrName>
                                        </p:attrNameLst>
                                      </p:cBhvr>
                                      <p:to>
                                        <p:strVal val="visible"/>
                                      </p:to>
                                    </p:set>
                                    <p:animEffect transition="in" filter="fade">
                                      <p:cBhvr>
                                        <p:cTn id="24" dur="500"/>
                                        <p:tgtEl>
                                          <p:spTgt spid="107"/>
                                        </p:tgtEl>
                                      </p:cBhvr>
                                    </p:animEffect>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155"/>
                                        </p:tgtEl>
                                        <p:attrNameLst>
                                          <p:attrName>style.visibility</p:attrName>
                                        </p:attrNameLst>
                                      </p:cBhvr>
                                      <p:to>
                                        <p:strVal val="visible"/>
                                      </p:to>
                                    </p:set>
                                    <p:animEffect transition="in" filter="wipe(up)">
                                      <p:cBhvr>
                                        <p:cTn id="28" dur="500"/>
                                        <p:tgtEl>
                                          <p:spTgt spid="15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500"/>
                                        <p:tgtEl>
                                          <p:spTgt spid="149"/>
                                        </p:tgtEl>
                                      </p:cBhvr>
                                    </p:animEffect>
                                    <p:set>
                                      <p:cBhvr>
                                        <p:cTn id="33" dur="1" fill="hold">
                                          <p:stCondLst>
                                            <p:cond delay="499"/>
                                          </p:stCondLst>
                                        </p:cTn>
                                        <p:tgtEl>
                                          <p:spTgt spid="149"/>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07"/>
                                        </p:tgtEl>
                                      </p:cBhvr>
                                    </p:animEffect>
                                    <p:set>
                                      <p:cBhvr>
                                        <p:cTn id="39" dur="1" fill="hold">
                                          <p:stCondLst>
                                            <p:cond delay="499"/>
                                          </p:stCondLst>
                                        </p:cTn>
                                        <p:tgtEl>
                                          <p:spTgt spid="107"/>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155"/>
                                        </p:tgtEl>
                                      </p:cBhvr>
                                    </p:animEffect>
                                    <p:set>
                                      <p:cBhvr>
                                        <p:cTn id="42" dur="1" fill="hold">
                                          <p:stCondLst>
                                            <p:cond delay="499"/>
                                          </p:stCondLst>
                                        </p:cTn>
                                        <p:tgtEl>
                                          <p:spTgt spid="155"/>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40"/>
                                        </p:tgtEl>
                                      </p:cBhvr>
                                    </p:animEffect>
                                    <p:set>
                                      <p:cBhvr>
                                        <p:cTn id="45" dur="1" fill="hold">
                                          <p:stCondLst>
                                            <p:cond delay="499"/>
                                          </p:stCondLst>
                                        </p:cTn>
                                        <p:tgtEl>
                                          <p:spTgt spid="140"/>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70"/>
                                        </p:tgtEl>
                                      </p:cBhvr>
                                    </p:animEffect>
                                    <p:set>
                                      <p:cBhvr>
                                        <p:cTn id="48" dur="1" fill="hold">
                                          <p:stCondLst>
                                            <p:cond delay="499"/>
                                          </p:stCondLst>
                                        </p:cTn>
                                        <p:tgtEl>
                                          <p:spTgt spid="70"/>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2" nodeType="clickEffect">
                                  <p:stCondLst>
                                    <p:cond delay="0"/>
                                  </p:stCondLst>
                                  <p:childTnLst>
                                    <p:set>
                                      <p:cBhvr>
                                        <p:cTn id="57" dur="1" fill="hold">
                                          <p:stCondLst>
                                            <p:cond delay="0"/>
                                          </p:stCondLst>
                                        </p:cTn>
                                        <p:tgtEl>
                                          <p:spTgt spid="140"/>
                                        </p:tgtEl>
                                        <p:attrNameLst>
                                          <p:attrName>style.visibility</p:attrName>
                                        </p:attrNameLst>
                                      </p:cBhvr>
                                      <p:to>
                                        <p:strVal val="visible"/>
                                      </p:to>
                                    </p:set>
                                    <p:animEffect transition="in" filter="wipe(up)">
                                      <p:cBhvr>
                                        <p:cTn id="58" dur="500"/>
                                        <p:tgtEl>
                                          <p:spTgt spid="140"/>
                                        </p:tgtEl>
                                      </p:cBhvr>
                                    </p:animEffect>
                                  </p:childTnLst>
                                </p:cTn>
                              </p:par>
                            </p:childTnLst>
                          </p:cTn>
                        </p:par>
                        <p:par>
                          <p:cTn id="59" fill="hold">
                            <p:stCondLst>
                              <p:cond delay="500"/>
                            </p:stCondLst>
                            <p:childTnLst>
                              <p:par>
                                <p:cTn id="60" presetID="22" presetClass="entr" presetSubtype="1" fill="hold" grpId="2" nodeType="after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wipe(up)">
                                      <p:cBhvr>
                                        <p:cTn id="62" dur="500"/>
                                        <p:tgtEl>
                                          <p:spTgt spid="70"/>
                                        </p:tgtEl>
                                      </p:cBhvr>
                                    </p:animEffect>
                                  </p:childTnLst>
                                </p:cTn>
                              </p:par>
                            </p:childTnLst>
                          </p:cTn>
                        </p:par>
                        <p:par>
                          <p:cTn id="63" fill="hold">
                            <p:stCondLst>
                              <p:cond delay="1000"/>
                            </p:stCondLst>
                            <p:childTnLst>
                              <p:par>
                                <p:cTn id="64" presetID="10" presetClass="entr" presetSubtype="0" fill="hold" nodeType="afterEffect">
                                  <p:stCondLst>
                                    <p:cond delay="0"/>
                                  </p:stCondLst>
                                  <p:childTnLst>
                                    <p:set>
                                      <p:cBhvr>
                                        <p:cTn id="65" dur="1" fill="hold">
                                          <p:stCondLst>
                                            <p:cond delay="0"/>
                                          </p:stCondLst>
                                        </p:cTn>
                                        <p:tgtEl>
                                          <p:spTgt spid="108"/>
                                        </p:tgtEl>
                                        <p:attrNameLst>
                                          <p:attrName>style.visibility</p:attrName>
                                        </p:attrNameLst>
                                      </p:cBhvr>
                                      <p:to>
                                        <p:strVal val="visible"/>
                                      </p:to>
                                    </p:set>
                                    <p:animEffect transition="in" filter="fade">
                                      <p:cBhvr>
                                        <p:cTn id="66" dur="500"/>
                                        <p:tgtEl>
                                          <p:spTgt spid="10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11"/>
                                        </p:tgtEl>
                                        <p:attrNameLst>
                                          <p:attrName>style.visibility</p:attrName>
                                        </p:attrNameLst>
                                      </p:cBhvr>
                                      <p:to>
                                        <p:strVal val="visible"/>
                                      </p:to>
                                    </p:set>
                                    <p:animEffect transition="in" filter="wipe(left)">
                                      <p:cBhvr>
                                        <p:cTn id="71" dur="500"/>
                                        <p:tgtEl>
                                          <p:spTgt spid="111"/>
                                        </p:tgtEl>
                                      </p:cBhvr>
                                    </p:animEffect>
                                  </p:childTnLst>
                                </p:cTn>
                              </p:par>
                            </p:childTnLst>
                          </p:cTn>
                        </p:par>
                        <p:par>
                          <p:cTn id="72" fill="hold">
                            <p:stCondLst>
                              <p:cond delay="500"/>
                            </p:stCondLst>
                            <p:childTnLst>
                              <p:par>
                                <p:cTn id="73" presetID="10" presetClass="entr" presetSubtype="0" fill="hold" grpId="0" nodeType="afterEffect">
                                  <p:stCondLst>
                                    <p:cond delay="0"/>
                                  </p:stCondLst>
                                  <p:childTnLst>
                                    <p:set>
                                      <p:cBhvr>
                                        <p:cTn id="74" dur="1" fill="hold">
                                          <p:stCondLst>
                                            <p:cond delay="0"/>
                                          </p:stCondLst>
                                        </p:cTn>
                                        <p:tgtEl>
                                          <p:spTgt spid="114"/>
                                        </p:tgtEl>
                                        <p:attrNameLst>
                                          <p:attrName>style.visibility</p:attrName>
                                        </p:attrNameLst>
                                      </p:cBhvr>
                                      <p:to>
                                        <p:strVal val="visible"/>
                                      </p:to>
                                    </p:set>
                                    <p:animEffect transition="in" filter="fade">
                                      <p:cBhvr>
                                        <p:cTn id="75" dur="500"/>
                                        <p:tgtEl>
                                          <p:spTgt spid="114"/>
                                        </p:tgtEl>
                                      </p:cBhvr>
                                    </p:animEffect>
                                  </p:childTnLst>
                                </p:cTn>
                              </p:par>
                            </p:childTnLst>
                          </p:cTn>
                        </p:par>
                        <p:par>
                          <p:cTn id="76" fill="hold">
                            <p:stCondLst>
                              <p:cond delay="1000"/>
                            </p:stCondLst>
                            <p:childTnLst>
                              <p:par>
                                <p:cTn id="77" presetID="22" presetClass="entr" presetSubtype="1" fill="hold" nodeType="afterEffect">
                                  <p:stCondLst>
                                    <p:cond delay="0"/>
                                  </p:stCondLst>
                                  <p:childTnLst>
                                    <p:set>
                                      <p:cBhvr>
                                        <p:cTn id="78" dur="1" fill="hold">
                                          <p:stCondLst>
                                            <p:cond delay="0"/>
                                          </p:stCondLst>
                                        </p:cTn>
                                        <p:tgtEl>
                                          <p:spTgt spid="133"/>
                                        </p:tgtEl>
                                        <p:attrNameLst>
                                          <p:attrName>style.visibility</p:attrName>
                                        </p:attrNameLst>
                                      </p:cBhvr>
                                      <p:to>
                                        <p:strVal val="visible"/>
                                      </p:to>
                                    </p:set>
                                    <p:animEffect transition="in" filter="wipe(up)">
                                      <p:cBhvr>
                                        <p:cTn id="79" dur="500"/>
                                        <p:tgtEl>
                                          <p:spTgt spid="133"/>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111"/>
                                        </p:tgtEl>
                                      </p:cBhvr>
                                    </p:animEffect>
                                    <p:set>
                                      <p:cBhvr>
                                        <p:cTn id="84" dur="1" fill="hold">
                                          <p:stCondLst>
                                            <p:cond delay="499"/>
                                          </p:stCondLst>
                                        </p:cTn>
                                        <p:tgtEl>
                                          <p:spTgt spid="111"/>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114"/>
                                        </p:tgtEl>
                                      </p:cBhvr>
                                    </p:animEffect>
                                    <p:set>
                                      <p:cBhvr>
                                        <p:cTn id="87" dur="1" fill="hold">
                                          <p:stCondLst>
                                            <p:cond delay="499"/>
                                          </p:stCondLst>
                                        </p:cTn>
                                        <p:tgtEl>
                                          <p:spTgt spid="114"/>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133"/>
                                        </p:tgtEl>
                                      </p:cBhvr>
                                    </p:animEffect>
                                    <p:set>
                                      <p:cBhvr>
                                        <p:cTn id="90" dur="1" fill="hold">
                                          <p:stCondLst>
                                            <p:cond delay="499"/>
                                          </p:stCondLst>
                                        </p:cTn>
                                        <p:tgtEl>
                                          <p:spTgt spid="133"/>
                                        </p:tgtEl>
                                        <p:attrNameLst>
                                          <p:attrName>style.visibility</p:attrName>
                                        </p:attrNameLst>
                                      </p:cBhvr>
                                      <p:to>
                                        <p:strVal val="hidden"/>
                                      </p:to>
                                    </p:set>
                                  </p:childTnLst>
                                </p:cTn>
                              </p:par>
                              <p:par>
                                <p:cTn id="91" presetID="10" presetClass="exit" presetSubtype="0" fill="hold" grpId="3" nodeType="withEffect">
                                  <p:stCondLst>
                                    <p:cond delay="0"/>
                                  </p:stCondLst>
                                  <p:childTnLst>
                                    <p:animEffect transition="out" filter="fade">
                                      <p:cBhvr>
                                        <p:cTn id="92" dur="500"/>
                                        <p:tgtEl>
                                          <p:spTgt spid="140"/>
                                        </p:tgtEl>
                                      </p:cBhvr>
                                    </p:animEffect>
                                    <p:set>
                                      <p:cBhvr>
                                        <p:cTn id="93" dur="1" fill="hold">
                                          <p:stCondLst>
                                            <p:cond delay="499"/>
                                          </p:stCondLst>
                                        </p:cTn>
                                        <p:tgtEl>
                                          <p:spTgt spid="140"/>
                                        </p:tgtEl>
                                        <p:attrNameLst>
                                          <p:attrName>style.visibility</p:attrName>
                                        </p:attrNameLst>
                                      </p:cBhvr>
                                      <p:to>
                                        <p:strVal val="hidden"/>
                                      </p:to>
                                    </p:set>
                                  </p:childTnLst>
                                </p:cTn>
                              </p:par>
                              <p:par>
                                <p:cTn id="94" presetID="10" presetClass="exit" presetSubtype="0" fill="hold" grpId="3" nodeType="withEffect">
                                  <p:stCondLst>
                                    <p:cond delay="0"/>
                                  </p:stCondLst>
                                  <p:childTnLst>
                                    <p:animEffect transition="out" filter="fade">
                                      <p:cBhvr>
                                        <p:cTn id="95" dur="500"/>
                                        <p:tgtEl>
                                          <p:spTgt spid="70"/>
                                        </p:tgtEl>
                                      </p:cBhvr>
                                    </p:animEffect>
                                    <p:set>
                                      <p:cBhvr>
                                        <p:cTn id="96" dur="1" fill="hold">
                                          <p:stCondLst>
                                            <p:cond delay="499"/>
                                          </p:stCondLst>
                                        </p:cTn>
                                        <p:tgtEl>
                                          <p:spTgt spid="70"/>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102"/>
                                        </p:tgtEl>
                                        <p:attrNameLst>
                                          <p:attrName>style.visibility</p:attrName>
                                        </p:attrNameLst>
                                      </p:cBhvr>
                                      <p:to>
                                        <p:strVal val="visible"/>
                                      </p:to>
                                    </p:set>
                                    <p:animEffect transition="in" filter="fade">
                                      <p:cBhvr>
                                        <p:cTn id="101" dur="500"/>
                                        <p:tgtEl>
                                          <p:spTgt spid="102"/>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139"/>
                                        </p:tgtEl>
                                        <p:attrNameLst>
                                          <p:attrName>style.visibility</p:attrName>
                                        </p:attrNameLst>
                                      </p:cBhvr>
                                      <p:to>
                                        <p:strVal val="visible"/>
                                      </p:to>
                                    </p:set>
                                    <p:animEffect transition="in" filter="wipe(left)">
                                      <p:cBhvr>
                                        <p:cTn id="106" dur="500"/>
                                        <p:tgtEl>
                                          <p:spTgt spid="139"/>
                                        </p:tgtEl>
                                      </p:cBhvr>
                                    </p:animEffect>
                                  </p:childTnLst>
                                </p:cTn>
                              </p:par>
                            </p:childTnLst>
                          </p:cTn>
                        </p:par>
                        <p:par>
                          <p:cTn id="107" fill="hold">
                            <p:stCondLst>
                              <p:cond delay="500"/>
                            </p:stCondLst>
                            <p:childTnLst>
                              <p:par>
                                <p:cTn id="108" presetID="22" presetClass="entr" presetSubtype="1" fill="hold" grpId="0" nodeType="afterEffect">
                                  <p:stCondLst>
                                    <p:cond delay="0"/>
                                  </p:stCondLst>
                                  <p:childTnLst>
                                    <p:set>
                                      <p:cBhvr>
                                        <p:cTn id="109" dur="1" fill="hold">
                                          <p:stCondLst>
                                            <p:cond delay="0"/>
                                          </p:stCondLst>
                                        </p:cTn>
                                        <p:tgtEl>
                                          <p:spTgt spid="148"/>
                                        </p:tgtEl>
                                        <p:attrNameLst>
                                          <p:attrName>style.visibility</p:attrName>
                                        </p:attrNameLst>
                                      </p:cBhvr>
                                      <p:to>
                                        <p:strVal val="visible"/>
                                      </p:to>
                                    </p:set>
                                    <p:animEffect transition="in" filter="wipe(up)">
                                      <p:cBhvr>
                                        <p:cTn id="110" dur="500"/>
                                        <p:tgtEl>
                                          <p:spTgt spid="148"/>
                                        </p:tgtEl>
                                      </p:cBhvr>
                                    </p:animEffect>
                                  </p:childTnLst>
                                </p:cTn>
                              </p:par>
                            </p:childTnLst>
                          </p:cTn>
                        </p:par>
                        <p:par>
                          <p:cTn id="111" fill="hold">
                            <p:stCondLst>
                              <p:cond delay="1000"/>
                            </p:stCondLst>
                            <p:childTnLst>
                              <p:par>
                                <p:cTn id="112" presetID="22" presetClass="entr" presetSubtype="1" fill="hold" grpId="0" nodeType="afterEffect">
                                  <p:stCondLst>
                                    <p:cond delay="0"/>
                                  </p:stCondLst>
                                  <p:childTnLst>
                                    <p:set>
                                      <p:cBhvr>
                                        <p:cTn id="113" dur="1" fill="hold">
                                          <p:stCondLst>
                                            <p:cond delay="0"/>
                                          </p:stCondLst>
                                        </p:cTn>
                                        <p:tgtEl>
                                          <p:spTgt spid="152"/>
                                        </p:tgtEl>
                                        <p:attrNameLst>
                                          <p:attrName>style.visibility</p:attrName>
                                        </p:attrNameLst>
                                      </p:cBhvr>
                                      <p:to>
                                        <p:strVal val="visible"/>
                                      </p:to>
                                    </p:set>
                                    <p:animEffect transition="in" filter="wipe(up)">
                                      <p:cBhvr>
                                        <p:cTn id="114" dur="500"/>
                                        <p:tgtEl>
                                          <p:spTgt spid="152"/>
                                        </p:tgtEl>
                                      </p:cBhvr>
                                    </p:animEffect>
                                  </p:childTnLst>
                                </p:cTn>
                              </p:par>
                            </p:childTnLst>
                          </p:cTn>
                        </p:par>
                        <p:par>
                          <p:cTn id="115" fill="hold">
                            <p:stCondLst>
                              <p:cond delay="1500"/>
                            </p:stCondLst>
                            <p:childTnLst>
                              <p:par>
                                <p:cTn id="116" presetID="22" presetClass="entr" presetSubtype="1" fill="hold" nodeType="afterEffect">
                                  <p:stCondLst>
                                    <p:cond delay="0"/>
                                  </p:stCondLst>
                                  <p:childTnLst>
                                    <p:set>
                                      <p:cBhvr>
                                        <p:cTn id="117" dur="1" fill="hold">
                                          <p:stCondLst>
                                            <p:cond delay="0"/>
                                          </p:stCondLst>
                                        </p:cTn>
                                        <p:tgtEl>
                                          <p:spTgt spid="133"/>
                                        </p:tgtEl>
                                        <p:attrNameLst>
                                          <p:attrName>style.visibility</p:attrName>
                                        </p:attrNameLst>
                                      </p:cBhvr>
                                      <p:to>
                                        <p:strVal val="visible"/>
                                      </p:to>
                                    </p:set>
                                    <p:animEffect transition="in" filter="wipe(up)">
                                      <p:cBhvr>
                                        <p:cTn id="118" dur="500"/>
                                        <p:tgtEl>
                                          <p:spTgt spid="133"/>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xit" presetSubtype="0" fill="hold" grpId="1" nodeType="clickEffect">
                                  <p:stCondLst>
                                    <p:cond delay="0"/>
                                  </p:stCondLst>
                                  <p:childTnLst>
                                    <p:animEffect transition="out" filter="fade">
                                      <p:cBhvr>
                                        <p:cTn id="122" dur="500"/>
                                        <p:tgtEl>
                                          <p:spTgt spid="139"/>
                                        </p:tgtEl>
                                      </p:cBhvr>
                                    </p:animEffect>
                                    <p:set>
                                      <p:cBhvr>
                                        <p:cTn id="123" dur="1" fill="hold">
                                          <p:stCondLst>
                                            <p:cond delay="499"/>
                                          </p:stCondLst>
                                        </p:cTn>
                                        <p:tgtEl>
                                          <p:spTgt spid="139"/>
                                        </p:tgtEl>
                                        <p:attrNameLst>
                                          <p:attrName>style.visibility</p:attrName>
                                        </p:attrNameLst>
                                      </p:cBhvr>
                                      <p:to>
                                        <p:strVal val="hidden"/>
                                      </p:to>
                                    </p:set>
                                  </p:childTnLst>
                                </p:cTn>
                              </p:par>
                              <p:par>
                                <p:cTn id="124" presetID="10" presetClass="exit" presetSubtype="0" fill="hold" grpId="1" nodeType="withEffect">
                                  <p:stCondLst>
                                    <p:cond delay="0"/>
                                  </p:stCondLst>
                                  <p:childTnLst>
                                    <p:animEffect transition="out" filter="fade">
                                      <p:cBhvr>
                                        <p:cTn id="125" dur="500"/>
                                        <p:tgtEl>
                                          <p:spTgt spid="148"/>
                                        </p:tgtEl>
                                      </p:cBhvr>
                                    </p:animEffect>
                                    <p:set>
                                      <p:cBhvr>
                                        <p:cTn id="126" dur="1" fill="hold">
                                          <p:stCondLst>
                                            <p:cond delay="499"/>
                                          </p:stCondLst>
                                        </p:cTn>
                                        <p:tgtEl>
                                          <p:spTgt spid="148"/>
                                        </p:tgtEl>
                                        <p:attrNameLst>
                                          <p:attrName>style.visibility</p:attrName>
                                        </p:attrNameLst>
                                      </p:cBhvr>
                                      <p:to>
                                        <p:strVal val="hidden"/>
                                      </p:to>
                                    </p:set>
                                  </p:childTnLst>
                                </p:cTn>
                              </p:par>
                              <p:par>
                                <p:cTn id="127" presetID="10" presetClass="exit" presetSubtype="0" fill="hold" grpId="1" nodeType="withEffect">
                                  <p:stCondLst>
                                    <p:cond delay="0"/>
                                  </p:stCondLst>
                                  <p:childTnLst>
                                    <p:animEffect transition="out" filter="fade">
                                      <p:cBhvr>
                                        <p:cTn id="128" dur="500"/>
                                        <p:tgtEl>
                                          <p:spTgt spid="152"/>
                                        </p:tgtEl>
                                      </p:cBhvr>
                                    </p:animEffect>
                                    <p:set>
                                      <p:cBhvr>
                                        <p:cTn id="129" dur="1" fill="hold">
                                          <p:stCondLst>
                                            <p:cond delay="499"/>
                                          </p:stCondLst>
                                        </p:cTn>
                                        <p:tgtEl>
                                          <p:spTgt spid="152"/>
                                        </p:tgtEl>
                                        <p:attrNameLst>
                                          <p:attrName>style.visibility</p:attrName>
                                        </p:attrNameLst>
                                      </p:cBhvr>
                                      <p:to>
                                        <p:strVal val="hidden"/>
                                      </p:to>
                                    </p:set>
                                  </p:childTnLst>
                                </p:cTn>
                              </p:par>
                              <p:par>
                                <p:cTn id="130" presetID="10" presetClass="exit" presetSubtype="0" fill="hold" nodeType="withEffect">
                                  <p:stCondLst>
                                    <p:cond delay="0"/>
                                  </p:stCondLst>
                                  <p:childTnLst>
                                    <p:animEffect transition="out" filter="fade">
                                      <p:cBhvr>
                                        <p:cTn id="131" dur="500"/>
                                        <p:tgtEl>
                                          <p:spTgt spid="133"/>
                                        </p:tgtEl>
                                      </p:cBhvr>
                                    </p:animEffect>
                                    <p:set>
                                      <p:cBhvr>
                                        <p:cTn id="132" dur="1" fill="hold">
                                          <p:stCondLst>
                                            <p:cond delay="499"/>
                                          </p:stCondLst>
                                        </p:cTn>
                                        <p:tgtEl>
                                          <p:spTgt spid="133"/>
                                        </p:tgtEl>
                                        <p:attrNameLst>
                                          <p:attrName>style.visibility</p:attrName>
                                        </p:attrNameLst>
                                      </p:cBhvr>
                                      <p:to>
                                        <p:strVal val="hidden"/>
                                      </p:to>
                                    </p:set>
                                  </p:childTnLst>
                                </p:cTn>
                              </p:par>
                              <p:par>
                                <p:cTn id="133" presetID="10" presetClass="exit" presetSubtype="0" fill="hold" nodeType="withEffect">
                                  <p:stCondLst>
                                    <p:cond delay="0"/>
                                  </p:stCondLst>
                                  <p:childTnLst>
                                    <p:animEffect transition="out" filter="fade">
                                      <p:cBhvr>
                                        <p:cTn id="134" dur="500"/>
                                        <p:tgtEl>
                                          <p:spTgt spid="108"/>
                                        </p:tgtEl>
                                      </p:cBhvr>
                                    </p:animEffect>
                                    <p:set>
                                      <p:cBhvr>
                                        <p:cTn id="135" dur="1" fill="hold">
                                          <p:stCondLst>
                                            <p:cond delay="499"/>
                                          </p:stCondLst>
                                        </p:cTn>
                                        <p:tgtEl>
                                          <p:spTgt spid="108"/>
                                        </p:tgtEl>
                                        <p:attrNameLst>
                                          <p:attrName>style.visibility</p:attrName>
                                        </p:attrNameLst>
                                      </p:cBhvr>
                                      <p:to>
                                        <p:strVal val="hidden"/>
                                      </p:to>
                                    </p:set>
                                  </p:childTnLst>
                                </p:cTn>
                              </p:par>
                            </p:childTnLst>
                          </p:cTn>
                        </p:par>
                      </p:childTnLst>
                    </p:cTn>
                  </p:par>
                  <p:par>
                    <p:cTn id="136" fill="hold">
                      <p:stCondLst>
                        <p:cond delay="indefinite"/>
                      </p:stCondLst>
                      <p:childTnLst>
                        <p:par>
                          <p:cTn id="137" fill="hold">
                            <p:stCondLst>
                              <p:cond delay="0"/>
                            </p:stCondLst>
                            <p:childTnLst>
                              <p:par>
                                <p:cTn id="138" presetID="22" presetClass="entr" presetSubtype="1" fill="hold" grpId="4" nodeType="clickEffect">
                                  <p:stCondLst>
                                    <p:cond delay="0"/>
                                  </p:stCondLst>
                                  <p:childTnLst>
                                    <p:set>
                                      <p:cBhvr>
                                        <p:cTn id="139" dur="1" fill="hold">
                                          <p:stCondLst>
                                            <p:cond delay="0"/>
                                          </p:stCondLst>
                                        </p:cTn>
                                        <p:tgtEl>
                                          <p:spTgt spid="140"/>
                                        </p:tgtEl>
                                        <p:attrNameLst>
                                          <p:attrName>style.visibility</p:attrName>
                                        </p:attrNameLst>
                                      </p:cBhvr>
                                      <p:to>
                                        <p:strVal val="visible"/>
                                      </p:to>
                                    </p:set>
                                    <p:animEffect transition="in" filter="wipe(up)">
                                      <p:cBhvr>
                                        <p:cTn id="140" dur="500"/>
                                        <p:tgtEl>
                                          <p:spTgt spid="140"/>
                                        </p:tgtEl>
                                      </p:cBhvr>
                                    </p:animEffect>
                                  </p:childTnLst>
                                </p:cTn>
                              </p:par>
                            </p:childTnLst>
                          </p:cTn>
                        </p:par>
                        <p:par>
                          <p:cTn id="141" fill="hold">
                            <p:stCondLst>
                              <p:cond delay="500"/>
                            </p:stCondLst>
                            <p:childTnLst>
                              <p:par>
                                <p:cTn id="142" presetID="22" presetClass="entr" presetSubtype="1" fill="hold" grpId="4" nodeType="afterEffect">
                                  <p:stCondLst>
                                    <p:cond delay="0"/>
                                  </p:stCondLst>
                                  <p:childTnLst>
                                    <p:set>
                                      <p:cBhvr>
                                        <p:cTn id="143" dur="1" fill="hold">
                                          <p:stCondLst>
                                            <p:cond delay="0"/>
                                          </p:stCondLst>
                                        </p:cTn>
                                        <p:tgtEl>
                                          <p:spTgt spid="70"/>
                                        </p:tgtEl>
                                        <p:attrNameLst>
                                          <p:attrName>style.visibility</p:attrName>
                                        </p:attrNameLst>
                                      </p:cBhvr>
                                      <p:to>
                                        <p:strVal val="visible"/>
                                      </p:to>
                                    </p:set>
                                    <p:animEffect transition="in" filter="wipe(up)">
                                      <p:cBhvr>
                                        <p:cTn id="144" dur="500"/>
                                        <p:tgtEl>
                                          <p:spTgt spid="70"/>
                                        </p:tgtEl>
                                      </p:cBhvr>
                                    </p:animEffect>
                                  </p:childTnLst>
                                </p:cTn>
                              </p:par>
                            </p:childTnLst>
                          </p:cTn>
                        </p:par>
                        <p:par>
                          <p:cTn id="145" fill="hold">
                            <p:stCondLst>
                              <p:cond delay="1000"/>
                            </p:stCondLst>
                            <p:childTnLst>
                              <p:par>
                                <p:cTn id="146" presetID="10" presetClass="entr" presetSubtype="0" fill="hold" nodeType="afterEffect">
                                  <p:stCondLst>
                                    <p:cond delay="0"/>
                                  </p:stCondLst>
                                  <p:childTnLst>
                                    <p:set>
                                      <p:cBhvr>
                                        <p:cTn id="147" dur="1" fill="hold">
                                          <p:stCondLst>
                                            <p:cond delay="0"/>
                                          </p:stCondLst>
                                        </p:cTn>
                                        <p:tgtEl>
                                          <p:spTgt spid="108"/>
                                        </p:tgtEl>
                                        <p:attrNameLst>
                                          <p:attrName>style.visibility</p:attrName>
                                        </p:attrNameLst>
                                      </p:cBhvr>
                                      <p:to>
                                        <p:strVal val="visible"/>
                                      </p:to>
                                    </p:set>
                                    <p:animEffect transition="in" filter="fade">
                                      <p:cBhvr>
                                        <p:cTn id="148" dur="500"/>
                                        <p:tgtEl>
                                          <p:spTgt spid="108"/>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8" fill="hold" nodeType="clickEffect">
                                  <p:stCondLst>
                                    <p:cond delay="0"/>
                                  </p:stCondLst>
                                  <p:childTnLst>
                                    <p:set>
                                      <p:cBhvr>
                                        <p:cTn id="152" dur="1" fill="hold">
                                          <p:stCondLst>
                                            <p:cond delay="0"/>
                                          </p:stCondLst>
                                        </p:cTn>
                                        <p:tgtEl>
                                          <p:spTgt spid="111"/>
                                        </p:tgtEl>
                                        <p:attrNameLst>
                                          <p:attrName>style.visibility</p:attrName>
                                        </p:attrNameLst>
                                      </p:cBhvr>
                                      <p:to>
                                        <p:strVal val="visible"/>
                                      </p:to>
                                    </p:set>
                                    <p:animEffect transition="in" filter="wipe(left)">
                                      <p:cBhvr>
                                        <p:cTn id="153" dur="500"/>
                                        <p:tgtEl>
                                          <p:spTgt spid="111"/>
                                        </p:tgtEl>
                                      </p:cBhvr>
                                    </p:animEffect>
                                  </p:childTnLst>
                                </p:cTn>
                              </p:par>
                            </p:childTnLst>
                          </p:cTn>
                        </p:par>
                        <p:par>
                          <p:cTn id="154" fill="hold">
                            <p:stCondLst>
                              <p:cond delay="500"/>
                            </p:stCondLst>
                            <p:childTnLst>
                              <p:par>
                                <p:cTn id="155" presetID="10" presetClass="entr" presetSubtype="0" fill="hold" grpId="2" nodeType="afterEffect">
                                  <p:stCondLst>
                                    <p:cond delay="0"/>
                                  </p:stCondLst>
                                  <p:childTnLst>
                                    <p:set>
                                      <p:cBhvr>
                                        <p:cTn id="156" dur="1" fill="hold">
                                          <p:stCondLst>
                                            <p:cond delay="0"/>
                                          </p:stCondLst>
                                        </p:cTn>
                                        <p:tgtEl>
                                          <p:spTgt spid="114"/>
                                        </p:tgtEl>
                                        <p:attrNameLst>
                                          <p:attrName>style.visibility</p:attrName>
                                        </p:attrNameLst>
                                      </p:cBhvr>
                                      <p:to>
                                        <p:strVal val="visible"/>
                                      </p:to>
                                    </p:set>
                                    <p:animEffect transition="in" filter="fade">
                                      <p:cBhvr>
                                        <p:cTn id="157" dur="500"/>
                                        <p:tgtEl>
                                          <p:spTgt spid="114"/>
                                        </p:tgtEl>
                                      </p:cBhvr>
                                    </p:animEffect>
                                  </p:childTnLst>
                                </p:cTn>
                              </p:par>
                            </p:childTnLst>
                          </p:cTn>
                        </p:par>
                        <p:par>
                          <p:cTn id="158" fill="hold">
                            <p:stCondLst>
                              <p:cond delay="1000"/>
                            </p:stCondLst>
                            <p:childTnLst>
                              <p:par>
                                <p:cTn id="159" presetID="22" presetClass="entr" presetSubtype="1" fill="hold" nodeType="afterEffect">
                                  <p:stCondLst>
                                    <p:cond delay="0"/>
                                  </p:stCondLst>
                                  <p:childTnLst>
                                    <p:set>
                                      <p:cBhvr>
                                        <p:cTn id="160" dur="1" fill="hold">
                                          <p:stCondLst>
                                            <p:cond delay="0"/>
                                          </p:stCondLst>
                                        </p:cTn>
                                        <p:tgtEl>
                                          <p:spTgt spid="133"/>
                                        </p:tgtEl>
                                        <p:attrNameLst>
                                          <p:attrName>style.visibility</p:attrName>
                                        </p:attrNameLst>
                                      </p:cBhvr>
                                      <p:to>
                                        <p:strVal val="visible"/>
                                      </p:to>
                                    </p:set>
                                    <p:animEffect transition="in" filter="wipe(up)">
                                      <p:cBhvr>
                                        <p:cTn id="161"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39" grpId="1" animBg="1"/>
      <p:bldP spid="102" grpId="0" animBg="1"/>
      <p:bldP spid="140" grpId="0" animBg="1"/>
      <p:bldP spid="140" grpId="1" animBg="1"/>
      <p:bldP spid="140" grpId="2" animBg="1"/>
      <p:bldP spid="140" grpId="3" animBg="1"/>
      <p:bldP spid="140" grpId="4" animBg="1"/>
      <p:bldP spid="107" grpId="0"/>
      <p:bldP spid="107" grpId="1"/>
      <p:bldP spid="114" grpId="0"/>
      <p:bldP spid="114" grpId="1"/>
      <p:bldP spid="114" grpId="2"/>
      <p:bldP spid="148" grpId="0" animBg="1"/>
      <p:bldP spid="148" grpId="1" animBg="1"/>
      <p:bldP spid="152" grpId="0" animBg="1"/>
      <p:bldP spid="152" grpId="1" animBg="1"/>
      <p:bldP spid="70" grpId="0" animBg="1"/>
      <p:bldP spid="70" grpId="1" animBg="1"/>
      <p:bldP spid="70" grpId="2" animBg="1"/>
      <p:bldP spid="70" grpId="3" animBg="1"/>
      <p:bldP spid="70" grpId="4"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traight Connector 1024003"/>
          <p:cNvSpPr>
            <a:spLocks noChangeShapeType="1"/>
          </p:cNvSpPr>
          <p:nvPr/>
        </p:nvSpPr>
        <p:spPr bwMode="auto">
          <a:xfrm rot="16200000">
            <a:off x="8768373" y="1065805"/>
            <a:ext cx="0" cy="2113979"/>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 name="Title 3"/>
          <p:cNvSpPr>
            <a:spLocks noGrp="1"/>
          </p:cNvSpPr>
          <p:nvPr>
            <p:ph type="title"/>
          </p:nvPr>
        </p:nvSpPr>
        <p:spPr/>
        <p:txBody>
          <a:bodyPr/>
          <a:lstStyle/>
          <a:p>
            <a:r>
              <a:rPr lang="en-US" spc="-100" dirty="0"/>
              <a:t>CAS 2013 client protocol connectivity flow</a:t>
            </a:r>
            <a:r>
              <a:rPr lang="en-US" sz="8800" spc="-120" dirty="0"/>
              <a:t/>
            </a:r>
            <a:br>
              <a:rPr lang="en-US" sz="8800" spc="-120" dirty="0"/>
            </a:br>
            <a:r>
              <a:rPr lang="en-US" sz="3600" spc="-150" dirty="0">
                <a:gradFill>
                  <a:gsLst>
                    <a:gs pos="1250">
                      <a:schemeClr val="tx2"/>
                    </a:gs>
                    <a:gs pos="99000">
                      <a:schemeClr val="tx2"/>
                    </a:gs>
                  </a:gsLst>
                  <a:lin ang="5400000" scaled="0"/>
                </a:gradFill>
              </a:rPr>
              <a:t>Exchange Server </a:t>
            </a:r>
            <a:r>
              <a:rPr lang="en-US" sz="3600" spc="-150" dirty="0" smtClean="0">
                <a:gradFill>
                  <a:gsLst>
                    <a:gs pos="1250">
                      <a:schemeClr val="tx2"/>
                    </a:gs>
                    <a:gs pos="99000">
                      <a:schemeClr val="tx2"/>
                    </a:gs>
                  </a:gsLst>
                  <a:lin ang="5400000" scaled="0"/>
                </a:gradFill>
              </a:rPr>
              <a:t>2007 </a:t>
            </a:r>
            <a:r>
              <a:rPr lang="en-US" sz="3600" spc="-150" dirty="0">
                <a:gradFill>
                  <a:gsLst>
                    <a:gs pos="1250">
                      <a:schemeClr val="tx2"/>
                    </a:gs>
                    <a:gs pos="99000">
                      <a:schemeClr val="tx2"/>
                    </a:gs>
                  </a:gsLst>
                  <a:lin ang="5400000" scaled="0"/>
                </a:gradFill>
              </a:rPr>
              <a:t>coexistence </a:t>
            </a:r>
            <a:r>
              <a:rPr lang="en-US" sz="3600" spc="-150" dirty="0">
                <a:gradFill>
                  <a:gsLst>
                    <a:gs pos="1250">
                      <a:schemeClr val="tx2"/>
                    </a:gs>
                    <a:gs pos="99000">
                      <a:schemeClr val="tx2"/>
                    </a:gs>
                  </a:gsLst>
                  <a:lin ang="5400000" scaled="0"/>
                </a:gradFill>
                <a:latin typeface="Segoe"/>
              </a:rPr>
              <a:t>–</a:t>
            </a:r>
            <a:r>
              <a:rPr lang="en-US" sz="3600" spc="-150" dirty="0">
                <a:gradFill>
                  <a:gsLst>
                    <a:gs pos="1250">
                      <a:schemeClr val="tx2"/>
                    </a:gs>
                    <a:gs pos="99000">
                      <a:schemeClr val="tx2"/>
                    </a:gs>
                  </a:gsLst>
                  <a:lin ang="5400000" scaled="0"/>
                </a:gradFill>
              </a:rPr>
              <a:t> </a:t>
            </a:r>
            <a:r>
              <a:rPr lang="en-US" sz="3600" spc="-150" dirty="0" smtClean="0">
                <a:gradFill>
                  <a:gsLst>
                    <a:gs pos="1250">
                      <a:schemeClr val="tx2"/>
                    </a:gs>
                    <a:gs pos="99000">
                      <a:schemeClr val="tx2"/>
                    </a:gs>
                  </a:gsLst>
                  <a:lin ang="5400000" scaled="0"/>
                </a:gradFill>
              </a:rPr>
              <a:t>EAS</a:t>
            </a:r>
            <a:endParaRPr lang="en-US" sz="3600" spc="-150" dirty="0">
              <a:gradFill>
                <a:gsLst>
                  <a:gs pos="1250">
                    <a:schemeClr val="tx2"/>
                  </a:gs>
                  <a:gs pos="99000">
                    <a:schemeClr val="tx2"/>
                  </a:gs>
                </a:gsLst>
                <a:lin ang="5400000" scaled="0"/>
              </a:gradFill>
            </a:endParaRPr>
          </a:p>
        </p:txBody>
      </p:sp>
      <p:sp>
        <p:nvSpPr>
          <p:cNvPr id="66" name="Rectangle 65"/>
          <p:cNvSpPr/>
          <p:nvPr/>
        </p:nvSpPr>
        <p:spPr>
          <a:xfrm>
            <a:off x="4731748" y="2563945"/>
            <a:ext cx="2972389" cy="568360"/>
          </a:xfrm>
          <a:prstGeom prst="rect">
            <a:avLst/>
          </a:prstGeo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mail.contoso.com</a:t>
            </a:r>
          </a:p>
          <a:p>
            <a:pPr algn="ctr">
              <a:spcAft>
                <a:spcPts val="200"/>
              </a:spcAft>
            </a:pPr>
            <a:r>
              <a:rPr lang="en-US" sz="1400" b="1" dirty="0" smtClean="0">
                <a:solidFill>
                  <a:schemeClr val="tx1"/>
                </a:solidFill>
              </a:rPr>
              <a:t>LAYER 4 LB</a:t>
            </a:r>
            <a:endParaRPr lang="en-US" sz="1400" b="1" dirty="0">
              <a:solidFill>
                <a:schemeClr val="tx1"/>
              </a:solidFill>
            </a:endParaRPr>
          </a:p>
        </p:txBody>
      </p:sp>
      <p:sp>
        <p:nvSpPr>
          <p:cNvPr id="90" name="Rectangle 89"/>
          <p:cNvSpPr/>
          <p:nvPr/>
        </p:nvSpPr>
        <p:spPr>
          <a:xfrm>
            <a:off x="4732337" y="1894817"/>
            <a:ext cx="2971800" cy="4470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45701" rIns="91401" bIns="45701" rtlCol="0" anchor="ctr"/>
          <a:lstStyle/>
          <a:p>
            <a:r>
              <a:rPr lang="en-US" sz="2400" dirty="0" smtClean="0">
                <a:solidFill>
                  <a:schemeClr val="tx1"/>
                </a:solidFill>
              </a:rPr>
              <a:t>EAS</a:t>
            </a:r>
            <a:endParaRPr lang="en-US" sz="2400" dirty="0">
              <a:solidFill>
                <a:schemeClr val="tx1"/>
              </a:solidFill>
            </a:endParaRPr>
          </a:p>
        </p:txBody>
      </p:sp>
      <p:grpSp>
        <p:nvGrpSpPr>
          <p:cNvPr id="91" name="Group 90"/>
          <p:cNvGrpSpPr/>
          <p:nvPr/>
        </p:nvGrpSpPr>
        <p:grpSpPr>
          <a:xfrm>
            <a:off x="6026866" y="1963936"/>
            <a:ext cx="1337086" cy="317715"/>
            <a:chOff x="5893617" y="1802660"/>
            <a:chExt cx="1352461" cy="321369"/>
          </a:xfrm>
        </p:grpSpPr>
        <p:pic>
          <p:nvPicPr>
            <p:cNvPr id="92"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7063083" y="1810594"/>
              <a:ext cx="182995" cy="305502"/>
            </a:xfrm>
            <a:prstGeom prst="rect">
              <a:avLst/>
            </a:prstGeom>
            <a:noFill/>
            <a:extLst/>
          </p:spPr>
        </p:pic>
        <p:pic>
          <p:nvPicPr>
            <p:cNvPr id="94"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5893617" y="1802660"/>
              <a:ext cx="419868" cy="321369"/>
            </a:xfrm>
            <a:prstGeom prst="rect">
              <a:avLst/>
            </a:prstGeom>
            <a:noFill/>
            <a:extLst/>
          </p:spPr>
        </p:pic>
        <p:pic>
          <p:nvPicPr>
            <p:cNvPr id="96"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6411139" y="1811898"/>
              <a:ext cx="470749" cy="302897"/>
            </a:xfrm>
            <a:prstGeom prst="rect">
              <a:avLst/>
            </a:prstGeom>
            <a:noFill/>
            <a:extLst/>
          </p:spPr>
        </p:pic>
      </p:grpSp>
      <p:sp>
        <p:nvSpPr>
          <p:cNvPr id="68" name="Rectangle 67"/>
          <p:cNvSpPr/>
          <p:nvPr/>
        </p:nvSpPr>
        <p:spPr>
          <a:xfrm>
            <a:off x="962025" y="3325588"/>
            <a:ext cx="6836472" cy="30675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2" name="Rectangle 71"/>
          <p:cNvSpPr/>
          <p:nvPr/>
        </p:nvSpPr>
        <p:spPr>
          <a:xfrm>
            <a:off x="1051597" y="4813434"/>
            <a:ext cx="2971800" cy="12469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1" name="Rectangle 70"/>
          <p:cNvSpPr/>
          <p:nvPr/>
        </p:nvSpPr>
        <p:spPr>
          <a:xfrm>
            <a:off x="1051597" y="3419475"/>
            <a:ext cx="2971800" cy="12469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618541" y="4970225"/>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633407" y="3659743"/>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117" name="Rectangle 116"/>
          <p:cNvSpPr/>
          <p:nvPr/>
        </p:nvSpPr>
        <p:spPr>
          <a:xfrm>
            <a:off x="1895977" y="6087238"/>
            <a:ext cx="4968569" cy="274320"/>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Internet-facing site</a:t>
            </a:r>
            <a:endParaRPr lang="en-US" sz="1600" dirty="0">
              <a:solidFill>
                <a:schemeClr val="tx2"/>
              </a:solidFill>
            </a:endParaRPr>
          </a:p>
        </p:txBody>
      </p:sp>
      <p:grpSp>
        <p:nvGrpSpPr>
          <p:cNvPr id="149" name="Group 148"/>
          <p:cNvGrpSpPr/>
          <p:nvPr/>
        </p:nvGrpSpPr>
        <p:grpSpPr>
          <a:xfrm>
            <a:off x="1248014" y="5052567"/>
            <a:ext cx="205343" cy="539277"/>
            <a:chOff x="-1233488" y="2327275"/>
            <a:chExt cx="484188" cy="1271588"/>
          </a:xfrm>
          <a:solidFill>
            <a:schemeClr val="accent2"/>
          </a:solidFill>
        </p:grpSpPr>
        <p:sp>
          <p:nvSpPr>
            <p:cNvPr id="150"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7" name="Rectangle 96"/>
          <p:cNvSpPr/>
          <p:nvPr/>
        </p:nvSpPr>
        <p:spPr>
          <a:xfrm>
            <a:off x="4732337" y="4813434"/>
            <a:ext cx="2971800" cy="12469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98" name="Rectangle 97"/>
          <p:cNvSpPr/>
          <p:nvPr/>
        </p:nvSpPr>
        <p:spPr>
          <a:xfrm>
            <a:off x="4732337" y="3419475"/>
            <a:ext cx="2971800" cy="12469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grpSp>
        <p:nvGrpSpPr>
          <p:cNvPr id="155" name="Group 154"/>
          <p:cNvGrpSpPr/>
          <p:nvPr/>
        </p:nvGrpSpPr>
        <p:grpSpPr>
          <a:xfrm>
            <a:off x="1556044" y="4651588"/>
            <a:ext cx="971725" cy="221599"/>
            <a:chOff x="408533" y="5193207"/>
            <a:chExt cx="971725" cy="221599"/>
          </a:xfrm>
        </p:grpSpPr>
        <p:sp>
          <p:nvSpPr>
            <p:cNvPr id="156" name="TextBox 155"/>
            <p:cNvSpPr txBox="1"/>
            <p:nvPr/>
          </p:nvSpPr>
          <p:spPr>
            <a:xfrm>
              <a:off x="408533" y="5193207"/>
              <a:ext cx="795970" cy="221599"/>
            </a:xfrm>
            <a:prstGeom prst="rect">
              <a:avLst/>
            </a:prstGeom>
            <a:noFill/>
            <a:ln>
              <a:noFill/>
            </a:ln>
          </p:spPr>
          <p:txBody>
            <a:bodyPr wrap="square" lIns="0" tIns="18288" rIns="0" bIns="18288" rtlCol="0">
              <a:noAutofit/>
            </a:bodyPr>
            <a:lstStyle/>
            <a:p>
              <a:pPr algn="r"/>
              <a:endParaRPr lang="en-US" sz="1200" b="1" dirty="0"/>
            </a:p>
          </p:txBody>
        </p:sp>
        <p:sp>
          <p:nvSpPr>
            <p:cNvPr id="157" name="Straight Connector 1024003"/>
            <p:cNvSpPr>
              <a:spLocks noChangeShapeType="1"/>
            </p:cNvSpPr>
            <p:nvPr/>
          </p:nvSpPr>
          <p:spPr bwMode="auto">
            <a:xfrm>
              <a:off x="1380258" y="5224038"/>
              <a:ext cx="0" cy="139444"/>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pic>
        <p:nvPicPr>
          <p:cNvPr id="7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90384" y="4970225"/>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305250" y="3659743"/>
            <a:ext cx="224596" cy="574712"/>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8318731" y="3325588"/>
            <a:ext cx="3158894" cy="3067527"/>
            <a:chOff x="8318731" y="3325588"/>
            <a:chExt cx="3158894" cy="3067527"/>
          </a:xfrm>
        </p:grpSpPr>
        <p:sp>
          <p:nvSpPr>
            <p:cNvPr id="69" name="Rectangle 68"/>
            <p:cNvSpPr/>
            <p:nvPr/>
          </p:nvSpPr>
          <p:spPr>
            <a:xfrm>
              <a:off x="8338667" y="3325588"/>
              <a:ext cx="3138958" cy="30675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20" name="Rectangle 119"/>
            <p:cNvSpPr/>
            <p:nvPr/>
          </p:nvSpPr>
          <p:spPr>
            <a:xfrm>
              <a:off x="8318731" y="6083091"/>
              <a:ext cx="3138958" cy="274320"/>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Intranet site</a:t>
              </a:r>
              <a:endParaRPr lang="en-US" sz="1600" dirty="0">
                <a:solidFill>
                  <a:schemeClr val="tx2"/>
                </a:solidFill>
              </a:endParaRPr>
            </a:p>
          </p:txBody>
        </p:sp>
        <p:sp>
          <p:nvSpPr>
            <p:cNvPr id="118" name="Rectangle 117"/>
            <p:cNvSpPr/>
            <p:nvPr/>
          </p:nvSpPr>
          <p:spPr>
            <a:xfrm>
              <a:off x="8419733" y="4814100"/>
              <a:ext cx="2971800" cy="12420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19" name="Rectangle 118"/>
            <p:cNvSpPr/>
            <p:nvPr/>
          </p:nvSpPr>
          <p:spPr>
            <a:xfrm>
              <a:off x="8419733" y="3419475"/>
              <a:ext cx="2971800" cy="12469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012396" y="4962541"/>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027262" y="3659743"/>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83"/>
            <p:cNvSpPr/>
            <p:nvPr/>
          </p:nvSpPr>
          <p:spPr>
            <a:xfrm>
              <a:off x="8453760" y="5678623"/>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smtClean="0"/>
                <a:t>E2007 </a:t>
              </a:r>
              <a:r>
                <a:rPr lang="en-US" sz="1600" dirty="0"/>
                <a:t>MBX</a:t>
              </a:r>
            </a:p>
          </p:txBody>
        </p:sp>
        <p:sp>
          <p:nvSpPr>
            <p:cNvPr id="85" name="Rectangle 84"/>
            <p:cNvSpPr/>
            <p:nvPr/>
          </p:nvSpPr>
          <p:spPr>
            <a:xfrm>
              <a:off x="8453760" y="4290675"/>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t>E2007 </a:t>
              </a:r>
              <a:r>
                <a:rPr lang="en-US" sz="1600" dirty="0"/>
                <a:t>CAS</a:t>
              </a:r>
            </a:p>
          </p:txBody>
        </p:sp>
      </p:grpSp>
      <p:sp>
        <p:nvSpPr>
          <p:cNvPr id="102" name="Rectangle 101"/>
          <p:cNvSpPr/>
          <p:nvPr/>
        </p:nvSpPr>
        <p:spPr>
          <a:xfrm>
            <a:off x="8419733" y="2563945"/>
            <a:ext cx="2972389" cy="568360"/>
          </a:xfrm>
          <a:prstGeom prst="rect">
            <a:avLst/>
          </a:prstGeo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europe.mail.contoso.com</a:t>
            </a:r>
          </a:p>
          <a:p>
            <a:pPr algn="ctr">
              <a:spcAft>
                <a:spcPts val="200"/>
              </a:spcAft>
            </a:pPr>
            <a:r>
              <a:rPr lang="en-US" sz="1400" b="1" dirty="0" smtClean="0">
                <a:solidFill>
                  <a:schemeClr val="tx1"/>
                </a:solidFill>
              </a:rPr>
              <a:t>LAYER 7 LB</a:t>
            </a:r>
            <a:endParaRPr lang="en-US" sz="1400" b="1" dirty="0">
              <a:solidFill>
                <a:schemeClr val="tx1"/>
              </a:solidFill>
            </a:endParaRPr>
          </a:p>
        </p:txBody>
      </p:sp>
      <p:sp>
        <p:nvSpPr>
          <p:cNvPr id="140" name="Straight Connector 1024003"/>
          <p:cNvSpPr>
            <a:spLocks noChangeShapeType="1"/>
          </p:cNvSpPr>
          <p:nvPr/>
        </p:nvSpPr>
        <p:spPr bwMode="auto">
          <a:xfrm>
            <a:off x="6217942" y="2359984"/>
            <a:ext cx="295"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108" name="Group 107"/>
          <p:cNvGrpSpPr/>
          <p:nvPr/>
        </p:nvGrpSpPr>
        <p:grpSpPr>
          <a:xfrm>
            <a:off x="8611852" y="5014147"/>
            <a:ext cx="205343" cy="539277"/>
            <a:chOff x="-1233488" y="2327275"/>
            <a:chExt cx="484188" cy="1271588"/>
          </a:xfrm>
          <a:solidFill>
            <a:schemeClr val="accent2"/>
          </a:solidFill>
        </p:grpSpPr>
        <p:sp>
          <p:nvSpPr>
            <p:cNvPr id="109"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3" name="Group 132"/>
          <p:cNvGrpSpPr/>
          <p:nvPr/>
        </p:nvGrpSpPr>
        <p:grpSpPr>
          <a:xfrm>
            <a:off x="9005267" y="4657463"/>
            <a:ext cx="844129" cy="221599"/>
            <a:chOff x="408533" y="5193207"/>
            <a:chExt cx="844129" cy="221599"/>
          </a:xfrm>
        </p:grpSpPr>
        <p:sp>
          <p:nvSpPr>
            <p:cNvPr id="134" name="TextBox 133"/>
            <p:cNvSpPr txBox="1"/>
            <p:nvPr/>
          </p:nvSpPr>
          <p:spPr>
            <a:xfrm>
              <a:off x="408533" y="5193207"/>
              <a:ext cx="795970" cy="221599"/>
            </a:xfrm>
            <a:prstGeom prst="rect">
              <a:avLst/>
            </a:prstGeom>
            <a:noFill/>
            <a:ln>
              <a:noFill/>
            </a:ln>
          </p:spPr>
          <p:txBody>
            <a:bodyPr wrap="square" lIns="0" tIns="18288" rIns="0" bIns="18288" rtlCol="0">
              <a:noAutofit/>
            </a:bodyPr>
            <a:lstStyle/>
            <a:p>
              <a:pPr algn="r"/>
              <a:endParaRPr lang="en-US" sz="1200" b="1" dirty="0"/>
            </a:p>
          </p:txBody>
        </p:sp>
        <p:sp>
          <p:nvSpPr>
            <p:cNvPr id="135" name="Straight Connector 1024003"/>
            <p:cNvSpPr>
              <a:spLocks noChangeShapeType="1"/>
            </p:cNvSpPr>
            <p:nvPr/>
          </p:nvSpPr>
          <p:spPr bwMode="auto">
            <a:xfrm>
              <a:off x="1252662" y="5224038"/>
              <a:ext cx="0" cy="133570"/>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48" name="Straight Connector 1024003"/>
          <p:cNvSpPr>
            <a:spLocks noChangeShapeType="1"/>
          </p:cNvSpPr>
          <p:nvPr/>
        </p:nvSpPr>
        <p:spPr bwMode="auto">
          <a:xfrm>
            <a:off x="9825464" y="2152240"/>
            <a:ext cx="0" cy="40820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52" name="Straight Connector 1024003"/>
          <p:cNvSpPr>
            <a:spLocks noChangeShapeType="1"/>
          </p:cNvSpPr>
          <p:nvPr/>
        </p:nvSpPr>
        <p:spPr bwMode="auto">
          <a:xfrm>
            <a:off x="9825464" y="3148930"/>
            <a:ext cx="0" cy="27054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0" name="Straight Connector 1024003"/>
          <p:cNvSpPr>
            <a:spLocks noChangeShapeType="1"/>
          </p:cNvSpPr>
          <p:nvPr/>
        </p:nvSpPr>
        <p:spPr bwMode="auto">
          <a:xfrm>
            <a:off x="6217943" y="3151429"/>
            <a:ext cx="0" cy="26906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61" name="Rectangle 60"/>
          <p:cNvSpPr/>
          <p:nvPr/>
        </p:nvSpPr>
        <p:spPr>
          <a:xfrm>
            <a:off x="1051597" y="2563945"/>
            <a:ext cx="2972389" cy="568360"/>
          </a:xfrm>
          <a:prstGeom prst="rect">
            <a:avLst/>
          </a:prstGeo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a:solidFill>
                  <a:schemeClr val="tx1"/>
                </a:solidFill>
              </a:rPr>
              <a:t>l</a:t>
            </a:r>
            <a:r>
              <a:rPr lang="en-US" dirty="0" smtClean="0">
                <a:solidFill>
                  <a:schemeClr val="tx1"/>
                </a:solidFill>
              </a:rPr>
              <a:t>egacy.mail.contoso.com</a:t>
            </a:r>
          </a:p>
          <a:p>
            <a:pPr algn="ctr">
              <a:spcAft>
                <a:spcPts val="200"/>
              </a:spcAft>
            </a:pPr>
            <a:r>
              <a:rPr lang="en-US" sz="1400" b="1" dirty="0" smtClean="0">
                <a:solidFill>
                  <a:schemeClr val="tx1"/>
                </a:solidFill>
              </a:rPr>
              <a:t>LAYER 7 LB</a:t>
            </a:r>
            <a:endParaRPr lang="en-US" sz="1400" b="1" dirty="0">
              <a:solidFill>
                <a:schemeClr val="tx1"/>
              </a:solidFill>
            </a:endParaRPr>
          </a:p>
        </p:txBody>
      </p:sp>
      <p:sp>
        <p:nvSpPr>
          <p:cNvPr id="62" name="Rectangle 61"/>
          <p:cNvSpPr/>
          <p:nvPr/>
        </p:nvSpPr>
        <p:spPr>
          <a:xfrm>
            <a:off x="1059903" y="5686307"/>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smtClean="0"/>
              <a:t>E2007 </a:t>
            </a:r>
            <a:r>
              <a:rPr lang="en-US" sz="1600" dirty="0"/>
              <a:t>MBX</a:t>
            </a:r>
          </a:p>
        </p:txBody>
      </p:sp>
      <p:sp>
        <p:nvSpPr>
          <p:cNvPr id="63" name="Rectangle 62"/>
          <p:cNvSpPr/>
          <p:nvPr/>
        </p:nvSpPr>
        <p:spPr>
          <a:xfrm>
            <a:off x="1059905" y="4290675"/>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t>E2007 </a:t>
            </a:r>
            <a:r>
              <a:rPr lang="en-US" sz="1600" dirty="0"/>
              <a:t>CAS</a:t>
            </a:r>
          </a:p>
        </p:txBody>
      </p:sp>
      <p:sp>
        <p:nvSpPr>
          <p:cNvPr id="64" name="Rectangle 63"/>
          <p:cNvSpPr/>
          <p:nvPr/>
        </p:nvSpPr>
        <p:spPr>
          <a:xfrm>
            <a:off x="4731748" y="5686307"/>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solidFill>
                  <a:schemeClr val="tx2"/>
                </a:solidFill>
              </a:rPr>
              <a:t>E2013 MBX</a:t>
            </a:r>
          </a:p>
        </p:txBody>
      </p:sp>
      <p:sp>
        <p:nvSpPr>
          <p:cNvPr id="65" name="Rectangle 64"/>
          <p:cNvSpPr/>
          <p:nvPr/>
        </p:nvSpPr>
        <p:spPr>
          <a:xfrm>
            <a:off x="4731748" y="4290675"/>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E2013 CAS</a:t>
            </a:r>
          </a:p>
        </p:txBody>
      </p:sp>
      <p:sp>
        <p:nvSpPr>
          <p:cNvPr id="67" name="TextBox 66"/>
          <p:cNvSpPr txBox="1"/>
          <p:nvPr/>
        </p:nvSpPr>
        <p:spPr>
          <a:xfrm>
            <a:off x="457200" y="6399520"/>
            <a:ext cx="11536364"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gradFill>
                  <a:gsLst>
                    <a:gs pos="2917">
                      <a:schemeClr val="tx1"/>
                    </a:gs>
                    <a:gs pos="30000">
                      <a:schemeClr val="tx1"/>
                    </a:gs>
                  </a:gsLst>
                  <a:lin ang="5400000" scaled="0"/>
                </a:gradFill>
              </a:rPr>
              <a:t>But what happens if you move a 2007 mailbox now from the Europe to the US site?</a:t>
            </a:r>
          </a:p>
        </p:txBody>
      </p:sp>
      <p:sp>
        <p:nvSpPr>
          <p:cNvPr id="73" name="Straight Connector 1024003"/>
          <p:cNvSpPr>
            <a:spLocks noChangeShapeType="1"/>
          </p:cNvSpPr>
          <p:nvPr/>
        </p:nvSpPr>
        <p:spPr bwMode="auto">
          <a:xfrm>
            <a:off x="6217943" y="4687330"/>
            <a:ext cx="0" cy="134532"/>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5" name="Straight Connector 1024003"/>
          <p:cNvSpPr>
            <a:spLocks noChangeShapeType="1"/>
          </p:cNvSpPr>
          <p:nvPr/>
        </p:nvSpPr>
        <p:spPr bwMode="auto">
          <a:xfrm rot="5400000" flipH="1">
            <a:off x="4202123" y="3864792"/>
            <a:ext cx="0" cy="35627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cxnSp>
        <p:nvCxnSpPr>
          <p:cNvPr id="76" name="Straight Connector 75"/>
          <p:cNvCxnSpPr/>
          <p:nvPr/>
        </p:nvCxnSpPr>
        <p:spPr>
          <a:xfrm>
            <a:off x="4381561" y="5436888"/>
            <a:ext cx="329117" cy="0"/>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cxnSp>
      <p:cxnSp>
        <p:nvCxnSpPr>
          <p:cNvPr id="82" name="Straight Connector 81"/>
          <p:cNvCxnSpPr/>
          <p:nvPr/>
        </p:nvCxnSpPr>
        <p:spPr>
          <a:xfrm>
            <a:off x="4380261" y="4042929"/>
            <a:ext cx="0" cy="1393959"/>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cxnSp>
      <p:sp>
        <p:nvSpPr>
          <p:cNvPr id="88" name="Straight Connector 1024003"/>
          <p:cNvSpPr>
            <a:spLocks noChangeShapeType="1"/>
          </p:cNvSpPr>
          <p:nvPr/>
        </p:nvSpPr>
        <p:spPr bwMode="auto">
          <a:xfrm rot="16200000">
            <a:off x="8241596" y="3864792"/>
            <a:ext cx="0" cy="35627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cxnSp>
        <p:nvCxnSpPr>
          <p:cNvPr id="99" name="Straight Connector 98"/>
          <p:cNvCxnSpPr/>
          <p:nvPr/>
        </p:nvCxnSpPr>
        <p:spPr>
          <a:xfrm>
            <a:off x="7722057" y="5436888"/>
            <a:ext cx="329117" cy="0"/>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cxnSp>
      <p:cxnSp>
        <p:nvCxnSpPr>
          <p:cNvPr id="100" name="Straight Connector 99"/>
          <p:cNvCxnSpPr/>
          <p:nvPr/>
        </p:nvCxnSpPr>
        <p:spPr>
          <a:xfrm>
            <a:off x="8049164" y="4042929"/>
            <a:ext cx="0" cy="1393959"/>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cxnSp>
      <p:sp>
        <p:nvSpPr>
          <p:cNvPr id="101" name="Straight Connector 1024003"/>
          <p:cNvSpPr>
            <a:spLocks noChangeShapeType="1"/>
          </p:cNvSpPr>
          <p:nvPr/>
        </p:nvSpPr>
        <p:spPr bwMode="auto">
          <a:xfrm flipV="1">
            <a:off x="9840483" y="3132304"/>
            <a:ext cx="0" cy="175006"/>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2" name="Group 1"/>
          <p:cNvGrpSpPr/>
          <p:nvPr/>
        </p:nvGrpSpPr>
        <p:grpSpPr>
          <a:xfrm>
            <a:off x="7724083" y="2128283"/>
            <a:ext cx="2113979" cy="414607"/>
            <a:chOff x="8565633" y="1684311"/>
            <a:chExt cx="2113979" cy="414607"/>
          </a:xfrm>
        </p:grpSpPr>
        <p:sp>
          <p:nvSpPr>
            <p:cNvPr id="60" name="Straight Connector 1024003"/>
            <p:cNvSpPr>
              <a:spLocks noChangeShapeType="1"/>
            </p:cNvSpPr>
            <p:nvPr/>
          </p:nvSpPr>
          <p:spPr bwMode="auto">
            <a:xfrm rot="16200000">
              <a:off x="9622623" y="627321"/>
              <a:ext cx="0" cy="2113979"/>
            </a:xfrm>
            <a:prstGeom prst="line">
              <a:avLst/>
            </a:prstGeom>
            <a:ln w="38100" cap="sq">
              <a:solidFill>
                <a:schemeClr val="accent4"/>
              </a:solidFill>
              <a:prstDash val="solid"/>
              <a:miter lim="800000"/>
              <a:headEnd type="oval"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4" name="Straight Connector 1024003"/>
            <p:cNvSpPr>
              <a:spLocks noChangeShapeType="1"/>
            </p:cNvSpPr>
            <p:nvPr/>
          </p:nvSpPr>
          <p:spPr bwMode="auto">
            <a:xfrm>
              <a:off x="10679612" y="1690715"/>
              <a:ext cx="0" cy="408203"/>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Tree>
    <p:extLst>
      <p:ext uri="{BB962C8B-B14F-4D97-AF65-F5344CB8AC3E}">
        <p14:creationId xmlns:p14="http://schemas.microsoft.com/office/powerpoint/2010/main" val="3219576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wipe(up)">
                                      <p:cBhvr>
                                        <p:cTn id="7" dur="500"/>
                                        <p:tgtEl>
                                          <p:spTgt spid="14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wipe(up)">
                                      <p:cBhvr>
                                        <p:cTn id="11" dur="500"/>
                                        <p:tgtEl>
                                          <p:spTgt spid="7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9"/>
                                        </p:tgtEl>
                                        <p:attrNameLst>
                                          <p:attrName>style.visibility</p:attrName>
                                        </p:attrNameLst>
                                      </p:cBhvr>
                                      <p:to>
                                        <p:strVal val="visible"/>
                                      </p:to>
                                    </p:set>
                                    <p:animEffect transition="in" filter="fade">
                                      <p:cBhvr>
                                        <p:cTn id="15" dur="500"/>
                                        <p:tgtEl>
                                          <p:spTgt spid="14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4" nodeType="click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up)">
                                      <p:cBhvr>
                                        <p:cTn id="20" dur="500"/>
                                        <p:tgtEl>
                                          <p:spTgt spid="73"/>
                                        </p:tgtEl>
                                      </p:cBhvr>
                                    </p:animEffect>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wipe(right)">
                                      <p:cBhvr>
                                        <p:cTn id="24" dur="500"/>
                                        <p:tgtEl>
                                          <p:spTgt spid="76"/>
                                        </p:tgtEl>
                                      </p:cBhvr>
                                    </p:animEffect>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wipe(down)">
                                      <p:cBhvr>
                                        <p:cTn id="28" dur="500"/>
                                        <p:tgtEl>
                                          <p:spTgt spid="82"/>
                                        </p:tgtEl>
                                      </p:cBhvr>
                                    </p:animEffect>
                                  </p:childTnLst>
                                </p:cTn>
                              </p:par>
                            </p:childTnLst>
                          </p:cTn>
                        </p:par>
                        <p:par>
                          <p:cTn id="29" fill="hold">
                            <p:stCondLst>
                              <p:cond delay="1500"/>
                            </p:stCondLst>
                            <p:childTnLst>
                              <p:par>
                                <p:cTn id="30" presetID="22" presetClass="entr" presetSubtype="2" fill="hold" grpId="0" nodeType="after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wipe(right)">
                                      <p:cBhvr>
                                        <p:cTn id="32" dur="500"/>
                                        <p:tgtEl>
                                          <p:spTgt spid="75"/>
                                        </p:tgtEl>
                                      </p:cBhvr>
                                    </p:animEffect>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155"/>
                                        </p:tgtEl>
                                        <p:attrNameLst>
                                          <p:attrName>style.visibility</p:attrName>
                                        </p:attrNameLst>
                                      </p:cBhvr>
                                      <p:to>
                                        <p:strVal val="visible"/>
                                      </p:to>
                                    </p:set>
                                    <p:animEffect transition="in" filter="wipe(up)">
                                      <p:cBhvr>
                                        <p:cTn id="36" dur="500"/>
                                        <p:tgtEl>
                                          <p:spTgt spid="15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149"/>
                                        </p:tgtEl>
                                      </p:cBhvr>
                                    </p:animEffect>
                                    <p:set>
                                      <p:cBhvr>
                                        <p:cTn id="41" dur="1" fill="hold">
                                          <p:stCondLst>
                                            <p:cond delay="499"/>
                                          </p:stCondLst>
                                        </p:cTn>
                                        <p:tgtEl>
                                          <p:spTgt spid="149"/>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55"/>
                                        </p:tgtEl>
                                      </p:cBhvr>
                                    </p:animEffect>
                                    <p:set>
                                      <p:cBhvr>
                                        <p:cTn id="44" dur="1" fill="hold">
                                          <p:stCondLst>
                                            <p:cond delay="499"/>
                                          </p:stCondLst>
                                        </p:cTn>
                                        <p:tgtEl>
                                          <p:spTgt spid="155"/>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40"/>
                                        </p:tgtEl>
                                      </p:cBhvr>
                                    </p:animEffect>
                                    <p:set>
                                      <p:cBhvr>
                                        <p:cTn id="47" dur="1" fill="hold">
                                          <p:stCondLst>
                                            <p:cond delay="499"/>
                                          </p:stCondLst>
                                        </p:cTn>
                                        <p:tgtEl>
                                          <p:spTgt spid="140"/>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70"/>
                                        </p:tgtEl>
                                      </p:cBhvr>
                                    </p:animEffect>
                                    <p:set>
                                      <p:cBhvr>
                                        <p:cTn id="50" dur="1" fill="hold">
                                          <p:stCondLst>
                                            <p:cond delay="499"/>
                                          </p:stCondLst>
                                        </p:cTn>
                                        <p:tgtEl>
                                          <p:spTgt spid="70"/>
                                        </p:tgtEl>
                                        <p:attrNameLst>
                                          <p:attrName>style.visibility</p:attrName>
                                        </p:attrNameLst>
                                      </p:cBhvr>
                                      <p:to>
                                        <p:strVal val="hidden"/>
                                      </p:to>
                                    </p:set>
                                  </p:childTnLst>
                                </p:cTn>
                              </p:par>
                              <p:par>
                                <p:cTn id="51" presetID="10" presetClass="exit" presetSubtype="0" fill="hold" grpId="5" nodeType="withEffect">
                                  <p:stCondLst>
                                    <p:cond delay="0"/>
                                  </p:stCondLst>
                                  <p:childTnLst>
                                    <p:animEffect transition="out" filter="fade">
                                      <p:cBhvr>
                                        <p:cTn id="52" dur="500"/>
                                        <p:tgtEl>
                                          <p:spTgt spid="73"/>
                                        </p:tgtEl>
                                      </p:cBhvr>
                                    </p:animEffect>
                                    <p:set>
                                      <p:cBhvr>
                                        <p:cTn id="53" dur="1" fill="hold">
                                          <p:stCondLst>
                                            <p:cond delay="499"/>
                                          </p:stCondLst>
                                        </p:cTn>
                                        <p:tgtEl>
                                          <p:spTgt spid="73"/>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76"/>
                                        </p:tgtEl>
                                      </p:cBhvr>
                                    </p:animEffect>
                                    <p:set>
                                      <p:cBhvr>
                                        <p:cTn id="56" dur="1" fill="hold">
                                          <p:stCondLst>
                                            <p:cond delay="499"/>
                                          </p:stCondLst>
                                        </p:cTn>
                                        <p:tgtEl>
                                          <p:spTgt spid="76"/>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82"/>
                                        </p:tgtEl>
                                      </p:cBhvr>
                                    </p:animEffect>
                                    <p:set>
                                      <p:cBhvr>
                                        <p:cTn id="59" dur="1" fill="hold">
                                          <p:stCondLst>
                                            <p:cond delay="499"/>
                                          </p:stCondLst>
                                        </p:cTn>
                                        <p:tgtEl>
                                          <p:spTgt spid="82"/>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75"/>
                                        </p:tgtEl>
                                      </p:cBhvr>
                                    </p:animEffect>
                                    <p:set>
                                      <p:cBhvr>
                                        <p:cTn id="62" dur="1" fill="hold">
                                          <p:stCondLst>
                                            <p:cond delay="499"/>
                                          </p:stCondLst>
                                        </p:cTn>
                                        <p:tgtEl>
                                          <p:spTgt spid="75"/>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500"/>
                                        <p:tgtEl>
                                          <p:spTgt spid="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2" nodeType="clickEffect">
                                  <p:stCondLst>
                                    <p:cond delay="0"/>
                                  </p:stCondLst>
                                  <p:childTnLst>
                                    <p:set>
                                      <p:cBhvr>
                                        <p:cTn id="71" dur="1" fill="hold">
                                          <p:stCondLst>
                                            <p:cond delay="0"/>
                                          </p:stCondLst>
                                        </p:cTn>
                                        <p:tgtEl>
                                          <p:spTgt spid="140"/>
                                        </p:tgtEl>
                                        <p:attrNameLst>
                                          <p:attrName>style.visibility</p:attrName>
                                        </p:attrNameLst>
                                      </p:cBhvr>
                                      <p:to>
                                        <p:strVal val="visible"/>
                                      </p:to>
                                    </p:set>
                                    <p:animEffect transition="in" filter="wipe(up)">
                                      <p:cBhvr>
                                        <p:cTn id="72" dur="500"/>
                                        <p:tgtEl>
                                          <p:spTgt spid="140"/>
                                        </p:tgtEl>
                                      </p:cBhvr>
                                    </p:animEffect>
                                  </p:childTnLst>
                                </p:cTn>
                              </p:par>
                            </p:childTnLst>
                          </p:cTn>
                        </p:par>
                        <p:par>
                          <p:cTn id="73" fill="hold">
                            <p:stCondLst>
                              <p:cond delay="500"/>
                            </p:stCondLst>
                            <p:childTnLst>
                              <p:par>
                                <p:cTn id="74" presetID="22" presetClass="entr" presetSubtype="1" fill="hold" grpId="2" nodeType="after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wipe(up)">
                                      <p:cBhvr>
                                        <p:cTn id="76" dur="500"/>
                                        <p:tgtEl>
                                          <p:spTgt spid="70"/>
                                        </p:tgtEl>
                                      </p:cBhvr>
                                    </p:animEffect>
                                  </p:childTnLst>
                                </p:cTn>
                              </p:par>
                            </p:childTnLst>
                          </p:cTn>
                        </p:par>
                        <p:par>
                          <p:cTn id="77" fill="hold">
                            <p:stCondLst>
                              <p:cond delay="1000"/>
                            </p:stCondLst>
                            <p:childTnLst>
                              <p:par>
                                <p:cTn id="78" presetID="10" presetClass="entr" presetSubtype="0" fill="hold" nodeType="afterEffect">
                                  <p:stCondLst>
                                    <p:cond delay="0"/>
                                  </p:stCondLst>
                                  <p:childTnLst>
                                    <p:set>
                                      <p:cBhvr>
                                        <p:cTn id="79" dur="1" fill="hold">
                                          <p:stCondLst>
                                            <p:cond delay="0"/>
                                          </p:stCondLst>
                                        </p:cTn>
                                        <p:tgtEl>
                                          <p:spTgt spid="108"/>
                                        </p:tgtEl>
                                        <p:attrNameLst>
                                          <p:attrName>style.visibility</p:attrName>
                                        </p:attrNameLst>
                                      </p:cBhvr>
                                      <p:to>
                                        <p:strVal val="visible"/>
                                      </p:to>
                                    </p:set>
                                    <p:animEffect transition="in" filter="fade">
                                      <p:cBhvr>
                                        <p:cTn id="80" dur="500"/>
                                        <p:tgtEl>
                                          <p:spTgt spid="108"/>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102"/>
                                        </p:tgtEl>
                                        <p:attrNameLst>
                                          <p:attrName>style.visibility</p:attrName>
                                        </p:attrNameLst>
                                      </p:cBhvr>
                                      <p:to>
                                        <p:strVal val="visible"/>
                                      </p:to>
                                    </p:set>
                                    <p:animEffect transition="in" filter="fade">
                                      <p:cBhvr>
                                        <p:cTn id="85" dur="500"/>
                                        <p:tgtEl>
                                          <p:spTgt spid="10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grpId="0" nodeType="click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wipe(up)">
                                      <p:cBhvr>
                                        <p:cTn id="90" dur="500"/>
                                        <p:tgtEl>
                                          <p:spTgt spid="73"/>
                                        </p:tgtEl>
                                      </p:cBhvr>
                                    </p:animEffect>
                                  </p:childTnLst>
                                </p:cTn>
                              </p:par>
                            </p:childTnLst>
                          </p:cTn>
                        </p:par>
                        <p:par>
                          <p:cTn id="91" fill="hold">
                            <p:stCondLst>
                              <p:cond delay="500"/>
                            </p:stCondLst>
                            <p:childTnLst>
                              <p:par>
                                <p:cTn id="92" presetID="22" presetClass="entr" presetSubtype="8" fill="hold" nodeType="afterEffect">
                                  <p:stCondLst>
                                    <p:cond delay="0"/>
                                  </p:stCondLst>
                                  <p:childTnLst>
                                    <p:set>
                                      <p:cBhvr>
                                        <p:cTn id="93" dur="1" fill="hold">
                                          <p:stCondLst>
                                            <p:cond delay="0"/>
                                          </p:stCondLst>
                                        </p:cTn>
                                        <p:tgtEl>
                                          <p:spTgt spid="99"/>
                                        </p:tgtEl>
                                        <p:attrNameLst>
                                          <p:attrName>style.visibility</p:attrName>
                                        </p:attrNameLst>
                                      </p:cBhvr>
                                      <p:to>
                                        <p:strVal val="visible"/>
                                      </p:to>
                                    </p:set>
                                    <p:animEffect transition="in" filter="wipe(left)">
                                      <p:cBhvr>
                                        <p:cTn id="94" dur="500"/>
                                        <p:tgtEl>
                                          <p:spTgt spid="99"/>
                                        </p:tgtEl>
                                      </p:cBhvr>
                                    </p:animEffect>
                                  </p:childTnLst>
                                </p:cTn>
                              </p:par>
                            </p:childTnLst>
                          </p:cTn>
                        </p:par>
                        <p:par>
                          <p:cTn id="95" fill="hold">
                            <p:stCondLst>
                              <p:cond delay="1000"/>
                            </p:stCondLst>
                            <p:childTnLst>
                              <p:par>
                                <p:cTn id="96" presetID="22" presetClass="entr" presetSubtype="4" fill="hold" nodeType="afterEffect">
                                  <p:stCondLst>
                                    <p:cond delay="0"/>
                                  </p:stCondLst>
                                  <p:childTnLst>
                                    <p:set>
                                      <p:cBhvr>
                                        <p:cTn id="97" dur="1" fill="hold">
                                          <p:stCondLst>
                                            <p:cond delay="0"/>
                                          </p:stCondLst>
                                        </p:cTn>
                                        <p:tgtEl>
                                          <p:spTgt spid="100"/>
                                        </p:tgtEl>
                                        <p:attrNameLst>
                                          <p:attrName>style.visibility</p:attrName>
                                        </p:attrNameLst>
                                      </p:cBhvr>
                                      <p:to>
                                        <p:strVal val="visible"/>
                                      </p:to>
                                    </p:set>
                                    <p:animEffect transition="in" filter="wipe(down)">
                                      <p:cBhvr>
                                        <p:cTn id="98" dur="500"/>
                                        <p:tgtEl>
                                          <p:spTgt spid="100"/>
                                        </p:tgtEl>
                                      </p:cBhvr>
                                    </p:animEffect>
                                  </p:childTnLst>
                                </p:cTn>
                              </p:par>
                            </p:childTnLst>
                          </p:cTn>
                        </p:par>
                        <p:par>
                          <p:cTn id="99" fill="hold">
                            <p:stCondLst>
                              <p:cond delay="1500"/>
                            </p:stCondLst>
                            <p:childTnLst>
                              <p:par>
                                <p:cTn id="100" presetID="22" presetClass="entr" presetSubtype="8" fill="hold" grpId="0" nodeType="after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wipe(left)">
                                      <p:cBhvr>
                                        <p:cTn id="102" dur="500"/>
                                        <p:tgtEl>
                                          <p:spTgt spid="88"/>
                                        </p:tgtEl>
                                      </p:cBhvr>
                                    </p:animEffect>
                                  </p:childTnLst>
                                </p:cTn>
                              </p:par>
                            </p:childTnLst>
                          </p:cTn>
                        </p:par>
                        <p:par>
                          <p:cTn id="103" fill="hold">
                            <p:stCondLst>
                              <p:cond delay="2000"/>
                            </p:stCondLst>
                            <p:childTnLst>
                              <p:par>
                                <p:cTn id="104" presetID="22" presetClass="entr" presetSubtype="1" fill="hold" nodeType="afterEffect">
                                  <p:stCondLst>
                                    <p:cond delay="0"/>
                                  </p:stCondLst>
                                  <p:childTnLst>
                                    <p:set>
                                      <p:cBhvr>
                                        <p:cTn id="105" dur="1" fill="hold">
                                          <p:stCondLst>
                                            <p:cond delay="0"/>
                                          </p:stCondLst>
                                        </p:cTn>
                                        <p:tgtEl>
                                          <p:spTgt spid="133"/>
                                        </p:tgtEl>
                                        <p:attrNameLst>
                                          <p:attrName>style.visibility</p:attrName>
                                        </p:attrNameLst>
                                      </p:cBhvr>
                                      <p:to>
                                        <p:strVal val="visible"/>
                                      </p:to>
                                    </p:set>
                                    <p:animEffect transition="in" filter="wipe(up)">
                                      <p:cBhvr>
                                        <p:cTn id="106" dur="500"/>
                                        <p:tgtEl>
                                          <p:spTgt spid="133"/>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5" nodeType="clickEffect">
                                  <p:stCondLst>
                                    <p:cond delay="0"/>
                                  </p:stCondLst>
                                  <p:childTnLst>
                                    <p:animEffect transition="out" filter="fade">
                                      <p:cBhvr>
                                        <p:cTn id="110" dur="500"/>
                                        <p:tgtEl>
                                          <p:spTgt spid="140"/>
                                        </p:tgtEl>
                                      </p:cBhvr>
                                    </p:animEffect>
                                    <p:set>
                                      <p:cBhvr>
                                        <p:cTn id="111" dur="1" fill="hold">
                                          <p:stCondLst>
                                            <p:cond delay="499"/>
                                          </p:stCondLst>
                                        </p:cTn>
                                        <p:tgtEl>
                                          <p:spTgt spid="140"/>
                                        </p:tgtEl>
                                        <p:attrNameLst>
                                          <p:attrName>style.visibility</p:attrName>
                                        </p:attrNameLst>
                                      </p:cBhvr>
                                      <p:to>
                                        <p:strVal val="hidden"/>
                                      </p:to>
                                    </p:set>
                                  </p:childTnLst>
                                </p:cTn>
                              </p:par>
                              <p:par>
                                <p:cTn id="112" presetID="10" presetClass="exit" presetSubtype="0" fill="hold" grpId="5" nodeType="withEffect">
                                  <p:stCondLst>
                                    <p:cond delay="0"/>
                                  </p:stCondLst>
                                  <p:childTnLst>
                                    <p:animEffect transition="out" filter="fade">
                                      <p:cBhvr>
                                        <p:cTn id="113" dur="500"/>
                                        <p:tgtEl>
                                          <p:spTgt spid="70"/>
                                        </p:tgtEl>
                                      </p:cBhvr>
                                    </p:animEffect>
                                    <p:set>
                                      <p:cBhvr>
                                        <p:cTn id="114" dur="1" fill="hold">
                                          <p:stCondLst>
                                            <p:cond delay="499"/>
                                          </p:stCondLst>
                                        </p:cTn>
                                        <p:tgtEl>
                                          <p:spTgt spid="70"/>
                                        </p:tgtEl>
                                        <p:attrNameLst>
                                          <p:attrName>style.visibility</p:attrName>
                                        </p:attrNameLst>
                                      </p:cBhvr>
                                      <p:to>
                                        <p:strVal val="hidden"/>
                                      </p:to>
                                    </p:set>
                                  </p:childTnLst>
                                </p:cTn>
                              </p:par>
                              <p:par>
                                <p:cTn id="115" presetID="10" presetClass="exit" presetSubtype="0" fill="hold" grpId="6" nodeType="withEffect">
                                  <p:stCondLst>
                                    <p:cond delay="0"/>
                                  </p:stCondLst>
                                  <p:childTnLst>
                                    <p:animEffect transition="out" filter="fade">
                                      <p:cBhvr>
                                        <p:cTn id="116" dur="500"/>
                                        <p:tgtEl>
                                          <p:spTgt spid="73"/>
                                        </p:tgtEl>
                                      </p:cBhvr>
                                    </p:animEffect>
                                    <p:set>
                                      <p:cBhvr>
                                        <p:cTn id="117" dur="1" fill="hold">
                                          <p:stCondLst>
                                            <p:cond delay="499"/>
                                          </p:stCondLst>
                                        </p:cTn>
                                        <p:tgtEl>
                                          <p:spTgt spid="73"/>
                                        </p:tgtEl>
                                        <p:attrNameLst>
                                          <p:attrName>style.visibility</p:attrName>
                                        </p:attrNameLst>
                                      </p:cBhvr>
                                      <p:to>
                                        <p:strVal val="hidden"/>
                                      </p:to>
                                    </p:set>
                                  </p:childTnLst>
                                </p:cTn>
                              </p:par>
                              <p:par>
                                <p:cTn id="118" presetID="10" presetClass="exit" presetSubtype="0" fill="hold" nodeType="withEffect">
                                  <p:stCondLst>
                                    <p:cond delay="0"/>
                                  </p:stCondLst>
                                  <p:childTnLst>
                                    <p:animEffect transition="out" filter="fade">
                                      <p:cBhvr>
                                        <p:cTn id="119" dur="500"/>
                                        <p:tgtEl>
                                          <p:spTgt spid="99"/>
                                        </p:tgtEl>
                                      </p:cBhvr>
                                    </p:animEffect>
                                    <p:set>
                                      <p:cBhvr>
                                        <p:cTn id="120" dur="1" fill="hold">
                                          <p:stCondLst>
                                            <p:cond delay="499"/>
                                          </p:stCondLst>
                                        </p:cTn>
                                        <p:tgtEl>
                                          <p:spTgt spid="99"/>
                                        </p:tgtEl>
                                        <p:attrNameLst>
                                          <p:attrName>style.visibility</p:attrName>
                                        </p:attrNameLst>
                                      </p:cBhvr>
                                      <p:to>
                                        <p:strVal val="hidden"/>
                                      </p:to>
                                    </p:set>
                                  </p:childTnLst>
                                </p:cTn>
                              </p:par>
                              <p:par>
                                <p:cTn id="121" presetID="10" presetClass="exit" presetSubtype="0" fill="hold" nodeType="withEffect">
                                  <p:stCondLst>
                                    <p:cond delay="0"/>
                                  </p:stCondLst>
                                  <p:childTnLst>
                                    <p:animEffect transition="out" filter="fade">
                                      <p:cBhvr>
                                        <p:cTn id="122" dur="500"/>
                                        <p:tgtEl>
                                          <p:spTgt spid="100"/>
                                        </p:tgtEl>
                                      </p:cBhvr>
                                    </p:animEffect>
                                    <p:set>
                                      <p:cBhvr>
                                        <p:cTn id="123" dur="1" fill="hold">
                                          <p:stCondLst>
                                            <p:cond delay="499"/>
                                          </p:stCondLst>
                                        </p:cTn>
                                        <p:tgtEl>
                                          <p:spTgt spid="100"/>
                                        </p:tgtEl>
                                        <p:attrNameLst>
                                          <p:attrName>style.visibility</p:attrName>
                                        </p:attrNameLst>
                                      </p:cBhvr>
                                      <p:to>
                                        <p:strVal val="hidden"/>
                                      </p:to>
                                    </p:set>
                                  </p:childTnLst>
                                </p:cTn>
                              </p:par>
                              <p:par>
                                <p:cTn id="124" presetID="10" presetClass="exit" presetSubtype="0" fill="hold" grpId="1" nodeType="withEffect">
                                  <p:stCondLst>
                                    <p:cond delay="0"/>
                                  </p:stCondLst>
                                  <p:childTnLst>
                                    <p:animEffect transition="out" filter="fade">
                                      <p:cBhvr>
                                        <p:cTn id="125" dur="500"/>
                                        <p:tgtEl>
                                          <p:spTgt spid="88"/>
                                        </p:tgtEl>
                                      </p:cBhvr>
                                    </p:animEffect>
                                    <p:set>
                                      <p:cBhvr>
                                        <p:cTn id="126" dur="1" fill="hold">
                                          <p:stCondLst>
                                            <p:cond delay="499"/>
                                          </p:stCondLst>
                                        </p:cTn>
                                        <p:tgtEl>
                                          <p:spTgt spid="88"/>
                                        </p:tgtEl>
                                        <p:attrNameLst>
                                          <p:attrName>style.visibility</p:attrName>
                                        </p:attrNameLst>
                                      </p:cBhvr>
                                      <p:to>
                                        <p:strVal val="hidden"/>
                                      </p:to>
                                    </p:set>
                                  </p:childTnLst>
                                </p:cTn>
                              </p:par>
                              <p:par>
                                <p:cTn id="127" presetID="10" presetClass="exit" presetSubtype="0" fill="hold" nodeType="withEffect">
                                  <p:stCondLst>
                                    <p:cond delay="0"/>
                                  </p:stCondLst>
                                  <p:childTnLst>
                                    <p:animEffect transition="out" filter="fade">
                                      <p:cBhvr>
                                        <p:cTn id="128" dur="500"/>
                                        <p:tgtEl>
                                          <p:spTgt spid="133"/>
                                        </p:tgtEl>
                                      </p:cBhvr>
                                    </p:animEffect>
                                    <p:set>
                                      <p:cBhvr>
                                        <p:cTn id="129" dur="1" fill="hold">
                                          <p:stCondLst>
                                            <p:cond delay="499"/>
                                          </p:stCondLst>
                                        </p:cTn>
                                        <p:tgtEl>
                                          <p:spTgt spid="133"/>
                                        </p:tgtEl>
                                        <p:attrNameLst>
                                          <p:attrName>style.visibility</p:attrName>
                                        </p:attrNameLst>
                                      </p:cBhvr>
                                      <p:to>
                                        <p:strVal val="hidden"/>
                                      </p:to>
                                    </p:se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139"/>
                                        </p:tgtEl>
                                        <p:attrNameLst>
                                          <p:attrName>style.visibility</p:attrName>
                                        </p:attrNameLst>
                                      </p:cBhvr>
                                      <p:to>
                                        <p:strVal val="visible"/>
                                      </p:to>
                                    </p:set>
                                    <p:animEffect transition="in" filter="wipe(left)">
                                      <p:cBhvr>
                                        <p:cTn id="134" dur="500"/>
                                        <p:tgtEl>
                                          <p:spTgt spid="139"/>
                                        </p:tgtEl>
                                      </p:cBhvr>
                                    </p:animEffect>
                                  </p:childTnLst>
                                </p:cTn>
                              </p:par>
                            </p:childTnLst>
                          </p:cTn>
                        </p:par>
                        <p:par>
                          <p:cTn id="135" fill="hold">
                            <p:stCondLst>
                              <p:cond delay="500"/>
                            </p:stCondLst>
                            <p:childTnLst>
                              <p:par>
                                <p:cTn id="136" presetID="22" presetClass="entr" presetSubtype="1" fill="hold" grpId="0" nodeType="afterEffect">
                                  <p:stCondLst>
                                    <p:cond delay="0"/>
                                  </p:stCondLst>
                                  <p:childTnLst>
                                    <p:set>
                                      <p:cBhvr>
                                        <p:cTn id="137" dur="1" fill="hold">
                                          <p:stCondLst>
                                            <p:cond delay="0"/>
                                          </p:stCondLst>
                                        </p:cTn>
                                        <p:tgtEl>
                                          <p:spTgt spid="148"/>
                                        </p:tgtEl>
                                        <p:attrNameLst>
                                          <p:attrName>style.visibility</p:attrName>
                                        </p:attrNameLst>
                                      </p:cBhvr>
                                      <p:to>
                                        <p:strVal val="visible"/>
                                      </p:to>
                                    </p:set>
                                    <p:animEffect transition="in" filter="wipe(up)">
                                      <p:cBhvr>
                                        <p:cTn id="138" dur="500"/>
                                        <p:tgtEl>
                                          <p:spTgt spid="148"/>
                                        </p:tgtEl>
                                      </p:cBhvr>
                                    </p:animEffect>
                                  </p:childTnLst>
                                </p:cTn>
                              </p:par>
                            </p:childTnLst>
                          </p:cTn>
                        </p:par>
                        <p:par>
                          <p:cTn id="139" fill="hold">
                            <p:stCondLst>
                              <p:cond delay="1000"/>
                            </p:stCondLst>
                            <p:childTnLst>
                              <p:par>
                                <p:cTn id="140" presetID="22" presetClass="entr" presetSubtype="1" fill="hold" grpId="0" nodeType="afterEffect">
                                  <p:stCondLst>
                                    <p:cond delay="0"/>
                                  </p:stCondLst>
                                  <p:childTnLst>
                                    <p:set>
                                      <p:cBhvr>
                                        <p:cTn id="141" dur="1" fill="hold">
                                          <p:stCondLst>
                                            <p:cond delay="0"/>
                                          </p:stCondLst>
                                        </p:cTn>
                                        <p:tgtEl>
                                          <p:spTgt spid="152"/>
                                        </p:tgtEl>
                                        <p:attrNameLst>
                                          <p:attrName>style.visibility</p:attrName>
                                        </p:attrNameLst>
                                      </p:cBhvr>
                                      <p:to>
                                        <p:strVal val="visible"/>
                                      </p:to>
                                    </p:set>
                                    <p:animEffect transition="in" filter="wipe(up)">
                                      <p:cBhvr>
                                        <p:cTn id="142" dur="500"/>
                                        <p:tgtEl>
                                          <p:spTgt spid="152"/>
                                        </p:tgtEl>
                                      </p:cBhvr>
                                    </p:animEffect>
                                  </p:childTnLst>
                                </p:cTn>
                              </p:par>
                            </p:childTnLst>
                          </p:cTn>
                        </p:par>
                        <p:par>
                          <p:cTn id="143" fill="hold">
                            <p:stCondLst>
                              <p:cond delay="1500"/>
                            </p:stCondLst>
                            <p:childTnLst>
                              <p:par>
                                <p:cTn id="144" presetID="22" presetClass="entr" presetSubtype="1" fill="hold" nodeType="afterEffect">
                                  <p:stCondLst>
                                    <p:cond delay="0"/>
                                  </p:stCondLst>
                                  <p:childTnLst>
                                    <p:set>
                                      <p:cBhvr>
                                        <p:cTn id="145" dur="1" fill="hold">
                                          <p:stCondLst>
                                            <p:cond delay="0"/>
                                          </p:stCondLst>
                                        </p:cTn>
                                        <p:tgtEl>
                                          <p:spTgt spid="133"/>
                                        </p:tgtEl>
                                        <p:attrNameLst>
                                          <p:attrName>style.visibility</p:attrName>
                                        </p:attrNameLst>
                                      </p:cBhvr>
                                      <p:to>
                                        <p:strVal val="visible"/>
                                      </p:to>
                                    </p:set>
                                    <p:animEffect transition="in" filter="wipe(up)">
                                      <p:cBhvr>
                                        <p:cTn id="146" dur="500"/>
                                        <p:tgtEl>
                                          <p:spTgt spid="133"/>
                                        </p:tgtEl>
                                      </p:cBhvr>
                                    </p:animEffect>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grpId="0" nodeType="clickEffect">
                                  <p:stCondLst>
                                    <p:cond delay="0"/>
                                  </p:stCondLst>
                                  <p:childTnLst>
                                    <p:set>
                                      <p:cBhvr>
                                        <p:cTn id="150" dur="1" fill="hold">
                                          <p:stCondLst>
                                            <p:cond delay="0"/>
                                          </p:stCondLst>
                                        </p:cTn>
                                        <p:tgtEl>
                                          <p:spTgt spid="67"/>
                                        </p:tgtEl>
                                        <p:attrNameLst>
                                          <p:attrName>style.visibility</p:attrName>
                                        </p:attrNameLst>
                                      </p:cBhvr>
                                      <p:to>
                                        <p:strVal val="visible"/>
                                      </p:to>
                                    </p:set>
                                    <p:animEffect transition="in" filter="fade">
                                      <p:cBhvr>
                                        <p:cTn id="151" dur="500"/>
                                        <p:tgtEl>
                                          <p:spTgt spid="67"/>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xit" presetSubtype="0" fill="hold" nodeType="clickEffect">
                                  <p:stCondLst>
                                    <p:cond delay="0"/>
                                  </p:stCondLst>
                                  <p:childTnLst>
                                    <p:animEffect transition="out" filter="fade">
                                      <p:cBhvr>
                                        <p:cTn id="155" dur="500"/>
                                        <p:tgtEl>
                                          <p:spTgt spid="133"/>
                                        </p:tgtEl>
                                      </p:cBhvr>
                                    </p:animEffect>
                                    <p:set>
                                      <p:cBhvr>
                                        <p:cTn id="156" dur="1" fill="hold">
                                          <p:stCondLst>
                                            <p:cond delay="499"/>
                                          </p:stCondLst>
                                        </p:cTn>
                                        <p:tgtEl>
                                          <p:spTgt spid="133"/>
                                        </p:tgtEl>
                                        <p:attrNameLst>
                                          <p:attrName>style.visibility</p:attrName>
                                        </p:attrNameLst>
                                      </p:cBhvr>
                                      <p:to>
                                        <p:strVal val="hidden"/>
                                      </p:to>
                                    </p:set>
                                  </p:childTnLst>
                                </p:cTn>
                              </p:par>
                              <p:par>
                                <p:cTn id="157" presetID="10" presetClass="exit" presetSubtype="0" fill="hold" grpId="1" nodeType="withEffect">
                                  <p:stCondLst>
                                    <p:cond delay="0"/>
                                  </p:stCondLst>
                                  <p:childTnLst>
                                    <p:animEffect transition="out" filter="fade">
                                      <p:cBhvr>
                                        <p:cTn id="158" dur="500"/>
                                        <p:tgtEl>
                                          <p:spTgt spid="139"/>
                                        </p:tgtEl>
                                      </p:cBhvr>
                                    </p:animEffect>
                                    <p:set>
                                      <p:cBhvr>
                                        <p:cTn id="159" dur="1" fill="hold">
                                          <p:stCondLst>
                                            <p:cond delay="499"/>
                                          </p:stCondLst>
                                        </p:cTn>
                                        <p:tgtEl>
                                          <p:spTgt spid="139"/>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148"/>
                                        </p:tgtEl>
                                      </p:cBhvr>
                                    </p:animEffect>
                                    <p:set>
                                      <p:cBhvr>
                                        <p:cTn id="162" dur="1" fill="hold">
                                          <p:stCondLst>
                                            <p:cond delay="499"/>
                                          </p:stCondLst>
                                        </p:cTn>
                                        <p:tgtEl>
                                          <p:spTgt spid="148"/>
                                        </p:tgtEl>
                                        <p:attrNameLst>
                                          <p:attrName>style.visibility</p:attrName>
                                        </p:attrNameLst>
                                      </p:cBhvr>
                                      <p:to>
                                        <p:strVal val="hidden"/>
                                      </p:to>
                                    </p:set>
                                  </p:childTnLst>
                                </p:cTn>
                              </p:par>
                              <p:par>
                                <p:cTn id="163" presetID="10" presetClass="exit" presetSubtype="0" fill="hold" grpId="1" nodeType="withEffect">
                                  <p:stCondLst>
                                    <p:cond delay="0"/>
                                  </p:stCondLst>
                                  <p:childTnLst>
                                    <p:animEffect transition="out" filter="fade">
                                      <p:cBhvr>
                                        <p:cTn id="164" dur="500"/>
                                        <p:tgtEl>
                                          <p:spTgt spid="152"/>
                                        </p:tgtEl>
                                      </p:cBhvr>
                                    </p:animEffect>
                                    <p:set>
                                      <p:cBhvr>
                                        <p:cTn id="165" dur="1" fill="hold">
                                          <p:stCondLst>
                                            <p:cond delay="499"/>
                                          </p:stCondLst>
                                        </p:cTn>
                                        <p:tgtEl>
                                          <p:spTgt spid="152"/>
                                        </p:tgtEl>
                                        <p:attrNameLst>
                                          <p:attrName>style.visibility</p:attrName>
                                        </p:attrNameLst>
                                      </p:cBhvr>
                                      <p:to>
                                        <p:strVal val="hidden"/>
                                      </p:to>
                                    </p:set>
                                  </p:childTnLst>
                                </p:cTn>
                              </p:par>
                            </p:childTnLst>
                          </p:cTn>
                        </p:par>
                        <p:par>
                          <p:cTn id="166" fill="hold">
                            <p:stCondLst>
                              <p:cond delay="500"/>
                            </p:stCondLst>
                            <p:childTnLst>
                              <p:par>
                                <p:cTn id="167" presetID="22" presetClass="entr" presetSubtype="4" fill="hold" grpId="0" nodeType="afterEffect">
                                  <p:stCondLst>
                                    <p:cond delay="0"/>
                                  </p:stCondLst>
                                  <p:childTnLst>
                                    <p:set>
                                      <p:cBhvr>
                                        <p:cTn id="168" dur="1" fill="hold">
                                          <p:stCondLst>
                                            <p:cond delay="0"/>
                                          </p:stCondLst>
                                        </p:cTn>
                                        <p:tgtEl>
                                          <p:spTgt spid="101"/>
                                        </p:tgtEl>
                                        <p:attrNameLst>
                                          <p:attrName>style.visibility</p:attrName>
                                        </p:attrNameLst>
                                      </p:cBhvr>
                                      <p:to>
                                        <p:strVal val="visible"/>
                                      </p:to>
                                    </p:set>
                                    <p:animEffect transition="in" filter="wipe(down)">
                                      <p:cBhvr>
                                        <p:cTn id="169" dur="500"/>
                                        <p:tgtEl>
                                          <p:spTgt spid="101"/>
                                        </p:tgtEl>
                                      </p:cBhvr>
                                    </p:animEffect>
                                  </p:childTnLst>
                                </p:cTn>
                              </p:par>
                              <p:par>
                                <p:cTn id="170" presetID="22" presetClass="entr" presetSubtype="4" fill="hold" grpId="6" nodeType="withEffect">
                                  <p:stCondLst>
                                    <p:cond delay="0"/>
                                  </p:stCondLst>
                                  <p:childTnLst>
                                    <p:set>
                                      <p:cBhvr>
                                        <p:cTn id="171" dur="1" fill="hold">
                                          <p:stCondLst>
                                            <p:cond delay="0"/>
                                          </p:stCondLst>
                                        </p:cTn>
                                        <p:tgtEl>
                                          <p:spTgt spid="140"/>
                                        </p:tgtEl>
                                        <p:attrNameLst>
                                          <p:attrName>style.visibility</p:attrName>
                                        </p:attrNameLst>
                                      </p:cBhvr>
                                      <p:to>
                                        <p:strVal val="visible"/>
                                      </p:to>
                                    </p:set>
                                    <p:animEffect transition="in" filter="wipe(down)">
                                      <p:cBhvr>
                                        <p:cTn id="172" dur="500"/>
                                        <p:tgtEl>
                                          <p:spTgt spid="140"/>
                                        </p:tgtEl>
                                      </p:cBhvr>
                                    </p:animEffect>
                                  </p:childTnLst>
                                </p:cTn>
                              </p:par>
                              <p:par>
                                <p:cTn id="173" presetID="22" presetClass="entr" presetSubtype="4" fill="hold" nodeType="withEffect">
                                  <p:stCondLst>
                                    <p:cond delay="0"/>
                                  </p:stCondLst>
                                  <p:childTnLst>
                                    <p:set>
                                      <p:cBhvr>
                                        <p:cTn id="174" dur="1" fill="hold">
                                          <p:stCondLst>
                                            <p:cond delay="0"/>
                                          </p:stCondLst>
                                        </p:cTn>
                                        <p:tgtEl>
                                          <p:spTgt spid="2"/>
                                        </p:tgtEl>
                                        <p:attrNameLst>
                                          <p:attrName>style.visibility</p:attrName>
                                        </p:attrNameLst>
                                      </p:cBhvr>
                                      <p:to>
                                        <p:strVal val="visible"/>
                                      </p:to>
                                    </p:set>
                                    <p:animEffect transition="in" filter="wipe(down)">
                                      <p:cBhvr>
                                        <p:cTn id="17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39" grpId="1" animBg="1"/>
      <p:bldP spid="102" grpId="0" animBg="1"/>
      <p:bldP spid="140" grpId="0" animBg="1"/>
      <p:bldP spid="140" grpId="1" animBg="1"/>
      <p:bldP spid="140" grpId="2" animBg="1"/>
      <p:bldP spid="140" grpId="5" animBg="1"/>
      <p:bldP spid="140" grpId="6" animBg="1"/>
      <p:bldP spid="148" grpId="0" animBg="1"/>
      <p:bldP spid="148" grpId="1" animBg="1"/>
      <p:bldP spid="152" grpId="0" animBg="1"/>
      <p:bldP spid="152" grpId="1" animBg="1"/>
      <p:bldP spid="70" grpId="0" animBg="1"/>
      <p:bldP spid="70" grpId="1" animBg="1"/>
      <p:bldP spid="70" grpId="2" animBg="1"/>
      <p:bldP spid="70" grpId="5" animBg="1"/>
      <p:bldP spid="67" grpId="0"/>
      <p:bldP spid="73" grpId="0" animBg="1"/>
      <p:bldP spid="73" grpId="4" animBg="1"/>
      <p:bldP spid="73" grpId="5" animBg="1"/>
      <p:bldP spid="73" grpId="6" animBg="1"/>
      <p:bldP spid="75" grpId="0" animBg="1"/>
      <p:bldP spid="75" grpId="1" animBg="1"/>
      <p:bldP spid="88" grpId="0" animBg="1"/>
      <p:bldP spid="88" grpId="1" animBg="1"/>
      <p:bldP spid="10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Exchange Web Services</a:t>
            </a:r>
            <a:endParaRPr lang="en-US" dirty="0"/>
          </a:p>
        </p:txBody>
      </p:sp>
    </p:spTree>
    <p:extLst>
      <p:ext uri="{BB962C8B-B14F-4D97-AF65-F5344CB8AC3E}">
        <p14:creationId xmlns:p14="http://schemas.microsoft.com/office/powerpoint/2010/main" val="328573442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traight Connector 1024003"/>
          <p:cNvSpPr>
            <a:spLocks noChangeShapeType="1"/>
          </p:cNvSpPr>
          <p:nvPr/>
        </p:nvSpPr>
        <p:spPr bwMode="auto">
          <a:xfrm rot="16200000">
            <a:off x="8808683" y="1025496"/>
            <a:ext cx="0" cy="2194597"/>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 name="Title 3"/>
          <p:cNvSpPr>
            <a:spLocks noGrp="1"/>
          </p:cNvSpPr>
          <p:nvPr>
            <p:ph type="title"/>
          </p:nvPr>
        </p:nvSpPr>
        <p:spPr/>
        <p:txBody>
          <a:bodyPr/>
          <a:lstStyle/>
          <a:p>
            <a:r>
              <a:rPr lang="en-US" spc="-100" dirty="0"/>
              <a:t>CAS 2013 client protocol connectivity flow</a:t>
            </a:r>
            <a:r>
              <a:rPr lang="en-US" sz="8800" spc="-120" dirty="0"/>
              <a:t/>
            </a:r>
            <a:br>
              <a:rPr lang="en-US" sz="8800" spc="-120" dirty="0"/>
            </a:br>
            <a:r>
              <a:rPr lang="en-US" sz="3600" spc="-150" dirty="0">
                <a:gradFill>
                  <a:gsLst>
                    <a:gs pos="1250">
                      <a:schemeClr val="tx2"/>
                    </a:gs>
                    <a:gs pos="99000">
                      <a:schemeClr val="tx2"/>
                    </a:gs>
                  </a:gsLst>
                  <a:lin ang="5400000" scaled="0"/>
                </a:gradFill>
              </a:rPr>
              <a:t>Exchange Server 2010 coexistence </a:t>
            </a:r>
            <a:r>
              <a:rPr lang="en-US" sz="3600" spc="-150" dirty="0">
                <a:gradFill>
                  <a:gsLst>
                    <a:gs pos="1250">
                      <a:schemeClr val="tx2"/>
                    </a:gs>
                    <a:gs pos="99000">
                      <a:schemeClr val="tx2"/>
                    </a:gs>
                  </a:gsLst>
                  <a:lin ang="5400000" scaled="0"/>
                </a:gradFill>
                <a:latin typeface="Segoe"/>
              </a:rPr>
              <a:t>–</a:t>
            </a:r>
            <a:r>
              <a:rPr lang="en-US" sz="3600" spc="-150" dirty="0">
                <a:gradFill>
                  <a:gsLst>
                    <a:gs pos="1250">
                      <a:schemeClr val="tx2"/>
                    </a:gs>
                    <a:gs pos="99000">
                      <a:schemeClr val="tx2"/>
                    </a:gs>
                  </a:gsLst>
                  <a:lin ang="5400000" scaled="0"/>
                </a:gradFill>
              </a:rPr>
              <a:t> </a:t>
            </a:r>
            <a:r>
              <a:rPr lang="en-US" sz="3600" spc="-150" dirty="0" smtClean="0">
                <a:gradFill>
                  <a:gsLst>
                    <a:gs pos="1250">
                      <a:schemeClr val="tx2"/>
                    </a:gs>
                    <a:gs pos="99000">
                      <a:schemeClr val="tx2"/>
                    </a:gs>
                  </a:gsLst>
                  <a:lin ang="5400000" scaled="0"/>
                </a:gradFill>
              </a:rPr>
              <a:t>EWS</a:t>
            </a:r>
            <a:endParaRPr lang="en-US" sz="3600" spc="-150" dirty="0">
              <a:gradFill>
                <a:gsLst>
                  <a:gs pos="1250">
                    <a:schemeClr val="tx2"/>
                  </a:gs>
                  <a:gs pos="99000">
                    <a:schemeClr val="tx2"/>
                  </a:gs>
                </a:gsLst>
                <a:lin ang="5400000" scaled="0"/>
              </a:gradFill>
            </a:endParaRPr>
          </a:p>
        </p:txBody>
      </p:sp>
      <p:sp>
        <p:nvSpPr>
          <p:cNvPr id="66" name="Rectangle 65"/>
          <p:cNvSpPr/>
          <p:nvPr/>
        </p:nvSpPr>
        <p:spPr>
          <a:xfrm>
            <a:off x="4731748" y="2563945"/>
            <a:ext cx="2972389" cy="568360"/>
          </a:xfrm>
          <a:prstGeom prst="rect">
            <a:avLst/>
          </a:prstGeo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mail.contoso.com</a:t>
            </a:r>
          </a:p>
          <a:p>
            <a:pPr algn="ctr">
              <a:spcAft>
                <a:spcPts val="200"/>
              </a:spcAft>
            </a:pPr>
            <a:r>
              <a:rPr lang="en-US" sz="1400" b="1" dirty="0" smtClean="0">
                <a:solidFill>
                  <a:schemeClr val="tx1"/>
                </a:solidFill>
              </a:rPr>
              <a:t>LAYER 4 LB</a:t>
            </a:r>
            <a:endParaRPr lang="en-US" sz="1400" b="1" dirty="0">
              <a:solidFill>
                <a:schemeClr val="tx1"/>
              </a:solidFill>
            </a:endParaRPr>
          </a:p>
        </p:txBody>
      </p:sp>
      <p:sp>
        <p:nvSpPr>
          <p:cNvPr id="90" name="Rectangle 89"/>
          <p:cNvSpPr/>
          <p:nvPr/>
        </p:nvSpPr>
        <p:spPr>
          <a:xfrm>
            <a:off x="4732337" y="1894817"/>
            <a:ext cx="2971800" cy="4470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45701" rIns="91401" bIns="45701" rtlCol="0" anchor="ctr"/>
          <a:lstStyle/>
          <a:p>
            <a:r>
              <a:rPr lang="en-US" sz="2400" dirty="0" smtClean="0">
                <a:solidFill>
                  <a:schemeClr val="tx1"/>
                </a:solidFill>
              </a:rPr>
              <a:t>EWS</a:t>
            </a:r>
            <a:endParaRPr lang="en-US" sz="2400" dirty="0">
              <a:solidFill>
                <a:schemeClr val="tx1"/>
              </a:solidFill>
            </a:endParaRPr>
          </a:p>
        </p:txBody>
      </p:sp>
      <p:grpSp>
        <p:nvGrpSpPr>
          <p:cNvPr id="91" name="Group 90"/>
          <p:cNvGrpSpPr/>
          <p:nvPr/>
        </p:nvGrpSpPr>
        <p:grpSpPr>
          <a:xfrm>
            <a:off x="6026866" y="1963936"/>
            <a:ext cx="1337086" cy="317715"/>
            <a:chOff x="5893617" y="1802660"/>
            <a:chExt cx="1352461" cy="321369"/>
          </a:xfrm>
        </p:grpSpPr>
        <p:pic>
          <p:nvPicPr>
            <p:cNvPr id="92"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7063083" y="1810594"/>
              <a:ext cx="182995" cy="305502"/>
            </a:xfrm>
            <a:prstGeom prst="rect">
              <a:avLst/>
            </a:prstGeom>
            <a:noFill/>
            <a:extLst/>
          </p:spPr>
        </p:pic>
        <p:pic>
          <p:nvPicPr>
            <p:cNvPr id="94"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5893617" y="1802660"/>
              <a:ext cx="419868" cy="321369"/>
            </a:xfrm>
            <a:prstGeom prst="rect">
              <a:avLst/>
            </a:prstGeom>
            <a:noFill/>
            <a:extLst/>
          </p:spPr>
        </p:pic>
        <p:pic>
          <p:nvPicPr>
            <p:cNvPr id="96"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6411139" y="1811898"/>
              <a:ext cx="470749" cy="302897"/>
            </a:xfrm>
            <a:prstGeom prst="rect">
              <a:avLst/>
            </a:prstGeom>
            <a:noFill/>
            <a:extLst/>
          </p:spPr>
        </p:pic>
      </p:grpSp>
      <p:sp>
        <p:nvSpPr>
          <p:cNvPr id="68" name="Rectangle 67"/>
          <p:cNvSpPr/>
          <p:nvPr/>
        </p:nvSpPr>
        <p:spPr>
          <a:xfrm>
            <a:off x="962025" y="3325588"/>
            <a:ext cx="6836472"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2" name="Rectangle 71"/>
          <p:cNvSpPr/>
          <p:nvPr/>
        </p:nvSpPr>
        <p:spPr>
          <a:xfrm>
            <a:off x="1051597" y="4990325"/>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1" name="Rectangle 70"/>
          <p:cNvSpPr/>
          <p:nvPr/>
        </p:nvSpPr>
        <p:spPr>
          <a:xfrm>
            <a:off x="1051597" y="3411097"/>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618541"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633407"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106" name="Rectangle 105"/>
          <p:cNvSpPr/>
          <p:nvPr/>
        </p:nvSpPr>
        <p:spPr>
          <a:xfrm>
            <a:off x="1059903"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t>E2010 MBX</a:t>
            </a:r>
          </a:p>
        </p:txBody>
      </p:sp>
      <p:sp>
        <p:nvSpPr>
          <p:cNvPr id="117" name="Rectangle 116"/>
          <p:cNvSpPr/>
          <p:nvPr/>
        </p:nvSpPr>
        <p:spPr>
          <a:xfrm>
            <a:off x="1895977" y="6356631"/>
            <a:ext cx="4968569"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Internet-facing site</a:t>
            </a:r>
            <a:endParaRPr lang="en-US" sz="1600" dirty="0">
              <a:solidFill>
                <a:schemeClr val="tx2"/>
              </a:solidFill>
            </a:endParaRPr>
          </a:p>
        </p:txBody>
      </p:sp>
      <p:grpSp>
        <p:nvGrpSpPr>
          <p:cNvPr id="149" name="Group 148"/>
          <p:cNvGrpSpPr/>
          <p:nvPr/>
        </p:nvGrpSpPr>
        <p:grpSpPr>
          <a:xfrm>
            <a:off x="1248014" y="5306139"/>
            <a:ext cx="205343" cy="539277"/>
            <a:chOff x="-1233488" y="2327275"/>
            <a:chExt cx="484188" cy="1271588"/>
          </a:xfrm>
          <a:solidFill>
            <a:schemeClr val="accent2"/>
          </a:solidFill>
        </p:grpSpPr>
        <p:sp>
          <p:nvSpPr>
            <p:cNvPr id="150"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5" name="Rectangle 94"/>
          <p:cNvSpPr/>
          <p:nvPr/>
        </p:nvSpPr>
        <p:spPr>
          <a:xfrm>
            <a:off x="1059905"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t>E2010 CAS</a:t>
            </a:r>
          </a:p>
        </p:txBody>
      </p:sp>
      <p:sp>
        <p:nvSpPr>
          <p:cNvPr id="97" name="Rectangle 96"/>
          <p:cNvSpPr/>
          <p:nvPr/>
        </p:nvSpPr>
        <p:spPr>
          <a:xfrm>
            <a:off x="4732337" y="4990325"/>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98" name="Rectangle 97"/>
          <p:cNvSpPr/>
          <p:nvPr/>
        </p:nvSpPr>
        <p:spPr>
          <a:xfrm>
            <a:off x="4732337" y="3411097"/>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grpSp>
        <p:nvGrpSpPr>
          <p:cNvPr id="8" name="Group 7"/>
          <p:cNvGrpSpPr/>
          <p:nvPr/>
        </p:nvGrpSpPr>
        <p:grpSpPr>
          <a:xfrm>
            <a:off x="3998995" y="3754467"/>
            <a:ext cx="723609" cy="477673"/>
            <a:chOff x="4017283" y="3616223"/>
            <a:chExt cx="723609" cy="477673"/>
          </a:xfrm>
        </p:grpSpPr>
        <p:sp>
          <p:nvSpPr>
            <p:cNvPr id="142" name="TextBox 141"/>
            <p:cNvSpPr txBox="1"/>
            <p:nvPr/>
          </p:nvSpPr>
          <p:spPr>
            <a:xfrm>
              <a:off x="4017283" y="3616223"/>
              <a:ext cx="723609" cy="406265"/>
            </a:xfrm>
            <a:prstGeom prst="rect">
              <a:avLst/>
            </a:prstGeom>
            <a:noFill/>
            <a:ln>
              <a:noFill/>
            </a:ln>
          </p:spPr>
          <p:txBody>
            <a:bodyPr wrap="square" lIns="0" tIns="18288" rIns="0" bIns="18288" rtlCol="0">
              <a:spAutoFit/>
            </a:bodyPr>
            <a:lstStyle/>
            <a:p>
              <a:pPr algn="ctr"/>
              <a:r>
                <a:rPr lang="en-US" sz="1200" b="1" dirty="0" smtClean="0"/>
                <a:t>HTTP</a:t>
              </a:r>
              <a:br>
                <a:rPr lang="en-US" sz="1200" b="1" dirty="0" smtClean="0"/>
              </a:br>
              <a:r>
                <a:rPr lang="en-US" sz="1200" b="1" dirty="0" smtClean="0"/>
                <a:t>PROXY</a:t>
              </a:r>
              <a:endParaRPr lang="en-US" sz="1200" b="1" dirty="0"/>
            </a:p>
          </p:txBody>
        </p:sp>
        <p:sp>
          <p:nvSpPr>
            <p:cNvPr id="143" name="Straight Connector 1024003"/>
            <p:cNvSpPr>
              <a:spLocks noChangeShapeType="1"/>
            </p:cNvSpPr>
            <p:nvPr/>
          </p:nvSpPr>
          <p:spPr bwMode="auto">
            <a:xfrm rot="5400000" flipH="1">
              <a:off x="4386716" y="3748864"/>
              <a:ext cx="0" cy="69006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grpSp>
        <p:nvGrpSpPr>
          <p:cNvPr id="155" name="Group 154"/>
          <p:cNvGrpSpPr/>
          <p:nvPr/>
        </p:nvGrpSpPr>
        <p:grpSpPr>
          <a:xfrm>
            <a:off x="1556044" y="4769554"/>
            <a:ext cx="971725" cy="221599"/>
            <a:chOff x="408533" y="5193207"/>
            <a:chExt cx="971725" cy="221599"/>
          </a:xfrm>
        </p:grpSpPr>
        <p:sp>
          <p:nvSpPr>
            <p:cNvPr id="156" name="TextBox 155"/>
            <p:cNvSpPr txBox="1"/>
            <p:nvPr/>
          </p:nvSpPr>
          <p:spPr>
            <a:xfrm>
              <a:off x="408533" y="5193207"/>
              <a:ext cx="795970" cy="221599"/>
            </a:xfrm>
            <a:prstGeom prst="rect">
              <a:avLst/>
            </a:prstGeom>
            <a:noFill/>
            <a:ln>
              <a:noFill/>
            </a:ln>
          </p:spPr>
          <p:txBody>
            <a:bodyPr wrap="square" lIns="0" tIns="18288" rIns="0" bIns="18288" rtlCol="0">
              <a:noAutofit/>
            </a:bodyPr>
            <a:lstStyle/>
            <a:p>
              <a:pPr algn="r"/>
              <a:endParaRPr lang="en-US" sz="1200" b="1" dirty="0"/>
            </a:p>
          </p:txBody>
        </p:sp>
        <p:sp>
          <p:nvSpPr>
            <p:cNvPr id="157" name="Straight Connector 1024003"/>
            <p:cNvSpPr>
              <a:spLocks noChangeShapeType="1"/>
            </p:cNvSpPr>
            <p:nvPr/>
          </p:nvSpPr>
          <p:spPr bwMode="auto">
            <a:xfrm>
              <a:off x="1380258" y="5224037"/>
              <a:ext cx="0" cy="190769"/>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pic>
        <p:nvPicPr>
          <p:cNvPr id="7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90384"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305250"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79" name="Rectangle 78"/>
          <p:cNvSpPr/>
          <p:nvPr/>
        </p:nvSpPr>
        <p:spPr>
          <a:xfrm>
            <a:off x="4731748"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solidFill>
                  <a:schemeClr val="tx2"/>
                </a:solidFill>
              </a:rPr>
              <a:t>E2013 MBX</a:t>
            </a:r>
          </a:p>
        </p:txBody>
      </p:sp>
      <p:sp>
        <p:nvSpPr>
          <p:cNvPr id="80" name="Rectangle 79"/>
          <p:cNvSpPr/>
          <p:nvPr/>
        </p:nvSpPr>
        <p:spPr>
          <a:xfrm>
            <a:off x="4731748"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E2013 CAS</a:t>
            </a:r>
          </a:p>
        </p:txBody>
      </p:sp>
      <p:grpSp>
        <p:nvGrpSpPr>
          <p:cNvPr id="9" name="Group 8"/>
          <p:cNvGrpSpPr/>
          <p:nvPr/>
        </p:nvGrpSpPr>
        <p:grpSpPr>
          <a:xfrm>
            <a:off x="8338667" y="3325588"/>
            <a:ext cx="3138958" cy="3397475"/>
            <a:chOff x="8338667" y="3325588"/>
            <a:chExt cx="3138958" cy="3397475"/>
          </a:xfrm>
        </p:grpSpPr>
        <p:sp>
          <p:nvSpPr>
            <p:cNvPr id="69" name="Rectangle 68"/>
            <p:cNvSpPr/>
            <p:nvPr/>
          </p:nvSpPr>
          <p:spPr>
            <a:xfrm>
              <a:off x="8338667" y="3325588"/>
              <a:ext cx="3138958"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20" name="Rectangle 119"/>
            <p:cNvSpPr/>
            <p:nvPr/>
          </p:nvSpPr>
          <p:spPr>
            <a:xfrm>
              <a:off x="8338667" y="6356631"/>
              <a:ext cx="3138958"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Intranet site</a:t>
              </a:r>
              <a:endParaRPr lang="en-US" sz="1600" dirty="0">
                <a:solidFill>
                  <a:schemeClr val="tx2"/>
                </a:solidFill>
              </a:endParaRPr>
            </a:p>
          </p:txBody>
        </p:sp>
        <p:sp>
          <p:nvSpPr>
            <p:cNvPr id="118" name="Rectangle 117"/>
            <p:cNvSpPr/>
            <p:nvPr/>
          </p:nvSpPr>
          <p:spPr>
            <a:xfrm>
              <a:off x="8419733" y="4990325"/>
              <a:ext cx="2971800" cy="13663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19" name="Rectangle 118"/>
            <p:cNvSpPr/>
            <p:nvPr/>
          </p:nvSpPr>
          <p:spPr>
            <a:xfrm>
              <a:off x="8419733" y="3411098"/>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012396"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027262"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83"/>
            <p:cNvSpPr/>
            <p:nvPr/>
          </p:nvSpPr>
          <p:spPr>
            <a:xfrm>
              <a:off x="8453760"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t>E2010 MBX</a:t>
              </a:r>
            </a:p>
          </p:txBody>
        </p:sp>
        <p:sp>
          <p:nvSpPr>
            <p:cNvPr id="85" name="Rectangle 84"/>
            <p:cNvSpPr/>
            <p:nvPr/>
          </p:nvSpPr>
          <p:spPr>
            <a:xfrm>
              <a:off x="8453760"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t>E2010 CAS</a:t>
              </a:r>
            </a:p>
          </p:txBody>
        </p:sp>
      </p:grpSp>
      <p:sp>
        <p:nvSpPr>
          <p:cNvPr id="102" name="Rectangle 101"/>
          <p:cNvSpPr/>
          <p:nvPr/>
        </p:nvSpPr>
        <p:spPr>
          <a:xfrm>
            <a:off x="8419733" y="2563945"/>
            <a:ext cx="2972389" cy="568360"/>
          </a:xfrm>
          <a:prstGeom prst="rect">
            <a:avLst/>
          </a:prstGeo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europe.mail.contoso.com</a:t>
            </a:r>
          </a:p>
          <a:p>
            <a:pPr algn="ctr">
              <a:spcAft>
                <a:spcPts val="200"/>
              </a:spcAft>
            </a:pPr>
            <a:r>
              <a:rPr lang="en-US" sz="1400" b="1" dirty="0" smtClean="0">
                <a:solidFill>
                  <a:schemeClr val="tx1"/>
                </a:solidFill>
              </a:rPr>
              <a:t>LAYER 7 LB</a:t>
            </a:r>
            <a:endParaRPr lang="en-US" sz="1400" b="1" dirty="0">
              <a:solidFill>
                <a:schemeClr val="tx1"/>
              </a:solidFill>
            </a:endParaRPr>
          </a:p>
        </p:txBody>
      </p:sp>
      <p:sp>
        <p:nvSpPr>
          <p:cNvPr id="140" name="Straight Connector 1024003"/>
          <p:cNvSpPr>
            <a:spLocks noChangeShapeType="1"/>
          </p:cNvSpPr>
          <p:nvPr/>
        </p:nvSpPr>
        <p:spPr bwMode="auto">
          <a:xfrm>
            <a:off x="6217942" y="2358292"/>
            <a:ext cx="295" cy="21022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07" name="Rectangle 106"/>
          <p:cNvSpPr/>
          <p:nvPr/>
        </p:nvSpPr>
        <p:spPr>
          <a:xfrm>
            <a:off x="2385561"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Same site proxy request</a:t>
            </a:r>
          </a:p>
        </p:txBody>
      </p:sp>
      <p:grpSp>
        <p:nvGrpSpPr>
          <p:cNvPr id="108" name="Group 107"/>
          <p:cNvGrpSpPr/>
          <p:nvPr/>
        </p:nvGrpSpPr>
        <p:grpSpPr>
          <a:xfrm>
            <a:off x="8611852" y="5306139"/>
            <a:ext cx="205343" cy="539277"/>
            <a:chOff x="-1233488" y="2327275"/>
            <a:chExt cx="484188" cy="1271588"/>
          </a:xfrm>
          <a:solidFill>
            <a:schemeClr val="accent2"/>
          </a:solidFill>
        </p:grpSpPr>
        <p:sp>
          <p:nvSpPr>
            <p:cNvPr id="109"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Group 110"/>
          <p:cNvGrpSpPr/>
          <p:nvPr/>
        </p:nvGrpSpPr>
        <p:grpSpPr>
          <a:xfrm>
            <a:off x="7696124" y="3754467"/>
            <a:ext cx="723611" cy="477673"/>
            <a:chOff x="4008139" y="3616223"/>
            <a:chExt cx="723611" cy="477673"/>
          </a:xfrm>
        </p:grpSpPr>
        <p:sp>
          <p:nvSpPr>
            <p:cNvPr id="112" name="TextBox 111"/>
            <p:cNvSpPr txBox="1"/>
            <p:nvPr/>
          </p:nvSpPr>
          <p:spPr>
            <a:xfrm>
              <a:off x="4008139" y="3616223"/>
              <a:ext cx="723609" cy="406265"/>
            </a:xfrm>
            <a:prstGeom prst="rect">
              <a:avLst/>
            </a:prstGeom>
            <a:noFill/>
            <a:ln>
              <a:noFill/>
            </a:ln>
          </p:spPr>
          <p:txBody>
            <a:bodyPr wrap="square" lIns="0" tIns="18288" rIns="0" bIns="18288" rtlCol="0">
              <a:spAutoFit/>
            </a:bodyPr>
            <a:lstStyle/>
            <a:p>
              <a:pPr algn="ctr"/>
              <a:r>
                <a:rPr lang="en-US" sz="1200" b="1" dirty="0" smtClean="0"/>
                <a:t>HTTP</a:t>
              </a:r>
              <a:br>
                <a:rPr lang="en-US" sz="1200" b="1" dirty="0" smtClean="0"/>
              </a:br>
              <a:r>
                <a:rPr lang="en-US" sz="1200" b="1" dirty="0" smtClean="0"/>
                <a:t>PROXY</a:t>
              </a:r>
              <a:endParaRPr lang="en-US" sz="1200" b="1" dirty="0"/>
            </a:p>
          </p:txBody>
        </p:sp>
        <p:sp>
          <p:nvSpPr>
            <p:cNvPr id="113" name="Straight Connector 1024003"/>
            <p:cNvSpPr>
              <a:spLocks noChangeShapeType="1"/>
            </p:cNvSpPr>
            <p:nvPr/>
          </p:nvSpPr>
          <p:spPr bwMode="auto">
            <a:xfrm rot="16200000">
              <a:off x="4382145" y="3744291"/>
              <a:ext cx="1" cy="699209"/>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14" name="Rectangle 113"/>
          <p:cNvSpPr/>
          <p:nvPr/>
        </p:nvSpPr>
        <p:spPr>
          <a:xfrm>
            <a:off x="9825463" y="3535126"/>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Cross site proxy request</a:t>
            </a:r>
          </a:p>
        </p:txBody>
      </p:sp>
      <p:grpSp>
        <p:nvGrpSpPr>
          <p:cNvPr id="133" name="Group 132"/>
          <p:cNvGrpSpPr/>
          <p:nvPr/>
        </p:nvGrpSpPr>
        <p:grpSpPr>
          <a:xfrm>
            <a:off x="9005267" y="4767902"/>
            <a:ext cx="971725" cy="223251"/>
            <a:chOff x="408533" y="5193207"/>
            <a:chExt cx="971725" cy="223251"/>
          </a:xfrm>
        </p:grpSpPr>
        <p:sp>
          <p:nvSpPr>
            <p:cNvPr id="134" name="TextBox 133"/>
            <p:cNvSpPr txBox="1"/>
            <p:nvPr/>
          </p:nvSpPr>
          <p:spPr>
            <a:xfrm>
              <a:off x="408533" y="5193207"/>
              <a:ext cx="795970" cy="221599"/>
            </a:xfrm>
            <a:prstGeom prst="rect">
              <a:avLst/>
            </a:prstGeom>
            <a:noFill/>
            <a:ln>
              <a:noFill/>
            </a:ln>
          </p:spPr>
          <p:txBody>
            <a:bodyPr wrap="square" lIns="0" tIns="18288" rIns="0" bIns="18288" rtlCol="0">
              <a:noAutofit/>
            </a:bodyPr>
            <a:lstStyle/>
            <a:p>
              <a:pPr algn="r"/>
              <a:endParaRPr lang="en-US" sz="1200" b="1" dirty="0"/>
            </a:p>
          </p:txBody>
        </p:sp>
        <p:sp>
          <p:nvSpPr>
            <p:cNvPr id="135" name="Straight Connector 1024003"/>
            <p:cNvSpPr>
              <a:spLocks noChangeShapeType="1"/>
            </p:cNvSpPr>
            <p:nvPr/>
          </p:nvSpPr>
          <p:spPr bwMode="auto">
            <a:xfrm>
              <a:off x="1380258" y="5224037"/>
              <a:ext cx="0" cy="192421"/>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48" name="Straight Connector 1024003"/>
          <p:cNvSpPr>
            <a:spLocks noChangeShapeType="1"/>
          </p:cNvSpPr>
          <p:nvPr/>
        </p:nvSpPr>
        <p:spPr bwMode="auto">
          <a:xfrm>
            <a:off x="9905927" y="2152240"/>
            <a:ext cx="0" cy="40820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52" name="Straight Connector 1024003"/>
          <p:cNvSpPr>
            <a:spLocks noChangeShapeType="1"/>
          </p:cNvSpPr>
          <p:nvPr/>
        </p:nvSpPr>
        <p:spPr bwMode="auto">
          <a:xfrm flipH="1">
            <a:off x="9905875" y="3148930"/>
            <a:ext cx="104" cy="262167"/>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0" name="Straight Connector 1024003"/>
          <p:cNvSpPr>
            <a:spLocks noChangeShapeType="1"/>
          </p:cNvSpPr>
          <p:nvPr/>
        </p:nvSpPr>
        <p:spPr bwMode="auto">
          <a:xfrm>
            <a:off x="6217943" y="3151177"/>
            <a:ext cx="0" cy="26906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Tree>
    <p:extLst>
      <p:ext uri="{BB962C8B-B14F-4D97-AF65-F5344CB8AC3E}">
        <p14:creationId xmlns:p14="http://schemas.microsoft.com/office/powerpoint/2010/main" val="1461857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wipe(up)">
                                      <p:cBhvr>
                                        <p:cTn id="7" dur="500"/>
                                        <p:tgtEl>
                                          <p:spTgt spid="14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0"/>
                                        </p:tgtEl>
                                        <p:attrNameLst>
                                          <p:attrName>style.visibility</p:attrName>
                                        </p:attrNameLst>
                                      </p:cBhvr>
                                      <p:to>
                                        <p:strVal val="visible"/>
                                      </p:to>
                                    </p:set>
                                    <p:animEffect transition="in" filter="wipe(up)">
                                      <p:cBhvr>
                                        <p:cTn id="10" dur="500"/>
                                        <p:tgtEl>
                                          <p:spTgt spid="70"/>
                                        </p:tgtEl>
                                      </p:cBhvr>
                                    </p:animEffect>
                                  </p:childTnLst>
                                </p:cTn>
                              </p:par>
                              <p:par>
                                <p:cTn id="11" presetID="10" presetClass="entr" presetSubtype="0" fill="hold" nodeType="withEffect">
                                  <p:stCondLst>
                                    <p:cond delay="0"/>
                                  </p:stCondLst>
                                  <p:childTnLst>
                                    <p:set>
                                      <p:cBhvr>
                                        <p:cTn id="12" dur="1" fill="hold">
                                          <p:stCondLst>
                                            <p:cond delay="0"/>
                                          </p:stCondLst>
                                        </p:cTn>
                                        <p:tgtEl>
                                          <p:spTgt spid="149"/>
                                        </p:tgtEl>
                                        <p:attrNameLst>
                                          <p:attrName>style.visibility</p:attrName>
                                        </p:attrNameLst>
                                      </p:cBhvr>
                                      <p:to>
                                        <p:strVal val="visible"/>
                                      </p:to>
                                    </p:set>
                                    <p:animEffect transition="in" filter="fade">
                                      <p:cBhvr>
                                        <p:cTn id="13" dur="500"/>
                                        <p:tgtEl>
                                          <p:spTgt spid="149"/>
                                        </p:tgtEl>
                                      </p:cBhvr>
                                    </p:animEffect>
                                  </p:childTnLst>
                                </p:cTn>
                              </p:par>
                              <p:par>
                                <p:cTn id="14" presetID="22" presetClass="entr" presetSubtype="2"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500"/>
                                        <p:tgtEl>
                                          <p:spTgt spid="107"/>
                                        </p:tgtEl>
                                      </p:cBhvr>
                                    </p:animEffect>
                                  </p:childTnLst>
                                </p:cTn>
                              </p:par>
                              <p:par>
                                <p:cTn id="20" presetID="22" presetClass="entr" presetSubtype="1" fill="hold" nodeType="withEffect">
                                  <p:stCondLst>
                                    <p:cond delay="0"/>
                                  </p:stCondLst>
                                  <p:childTnLst>
                                    <p:set>
                                      <p:cBhvr>
                                        <p:cTn id="21" dur="1" fill="hold">
                                          <p:stCondLst>
                                            <p:cond delay="0"/>
                                          </p:stCondLst>
                                        </p:cTn>
                                        <p:tgtEl>
                                          <p:spTgt spid="155"/>
                                        </p:tgtEl>
                                        <p:attrNameLst>
                                          <p:attrName>style.visibility</p:attrName>
                                        </p:attrNameLst>
                                      </p:cBhvr>
                                      <p:to>
                                        <p:strVal val="visible"/>
                                      </p:to>
                                    </p:set>
                                    <p:animEffect transition="in" filter="wipe(up)">
                                      <p:cBhvr>
                                        <p:cTn id="22" dur="500"/>
                                        <p:tgtEl>
                                          <p:spTgt spid="155"/>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22" presetClass="entr" presetSubtype="1" fill="hold" grpId="2" nodeType="withEffect">
                                  <p:stCondLst>
                                    <p:cond delay="0"/>
                                  </p:stCondLst>
                                  <p:childTnLst>
                                    <p:set>
                                      <p:cBhvr>
                                        <p:cTn id="27" dur="1" fill="hold">
                                          <p:stCondLst>
                                            <p:cond delay="0"/>
                                          </p:stCondLst>
                                        </p:cTn>
                                        <p:tgtEl>
                                          <p:spTgt spid="140"/>
                                        </p:tgtEl>
                                        <p:attrNameLst>
                                          <p:attrName>style.visibility</p:attrName>
                                        </p:attrNameLst>
                                      </p:cBhvr>
                                      <p:to>
                                        <p:strVal val="visible"/>
                                      </p:to>
                                    </p:set>
                                    <p:animEffect transition="in" filter="wipe(up)">
                                      <p:cBhvr>
                                        <p:cTn id="28" dur="500"/>
                                        <p:tgtEl>
                                          <p:spTgt spid="140"/>
                                        </p:tgtEl>
                                      </p:cBhvr>
                                    </p:animEffect>
                                  </p:childTnLst>
                                </p:cTn>
                              </p:par>
                              <p:par>
                                <p:cTn id="29" presetID="22" presetClass="entr" presetSubtype="1" fill="hold" grpId="2" nodeType="with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up)">
                                      <p:cBhvr>
                                        <p:cTn id="31" dur="500"/>
                                        <p:tgtEl>
                                          <p:spTgt spid="70"/>
                                        </p:tgtEl>
                                      </p:cBhvr>
                                    </p:animEffect>
                                  </p:childTnLst>
                                </p:cTn>
                              </p:par>
                              <p:par>
                                <p:cTn id="32" presetID="10" presetClass="entr" presetSubtype="0" fill="hold" nodeType="withEffect">
                                  <p:stCondLst>
                                    <p:cond delay="0"/>
                                  </p:stCondLst>
                                  <p:childTnLst>
                                    <p:set>
                                      <p:cBhvr>
                                        <p:cTn id="33" dur="1" fill="hold">
                                          <p:stCondLst>
                                            <p:cond delay="0"/>
                                          </p:stCondLst>
                                        </p:cTn>
                                        <p:tgtEl>
                                          <p:spTgt spid="108"/>
                                        </p:tgtEl>
                                        <p:attrNameLst>
                                          <p:attrName>style.visibility</p:attrName>
                                        </p:attrNameLst>
                                      </p:cBhvr>
                                      <p:to>
                                        <p:strVal val="visible"/>
                                      </p:to>
                                    </p:set>
                                    <p:animEffect transition="in" filter="fade">
                                      <p:cBhvr>
                                        <p:cTn id="34" dur="500"/>
                                        <p:tgtEl>
                                          <p:spTgt spid="108"/>
                                        </p:tgtEl>
                                      </p:cBhvr>
                                    </p:animEffect>
                                  </p:childTnLst>
                                </p:cTn>
                              </p:par>
                              <p:par>
                                <p:cTn id="35" presetID="22" presetClass="entr" presetSubtype="8" fill="hold" nodeType="withEffect">
                                  <p:stCondLst>
                                    <p:cond delay="0"/>
                                  </p:stCondLst>
                                  <p:childTnLst>
                                    <p:set>
                                      <p:cBhvr>
                                        <p:cTn id="36" dur="1" fill="hold">
                                          <p:stCondLst>
                                            <p:cond delay="0"/>
                                          </p:stCondLst>
                                        </p:cTn>
                                        <p:tgtEl>
                                          <p:spTgt spid="111"/>
                                        </p:tgtEl>
                                        <p:attrNameLst>
                                          <p:attrName>style.visibility</p:attrName>
                                        </p:attrNameLst>
                                      </p:cBhvr>
                                      <p:to>
                                        <p:strVal val="visible"/>
                                      </p:to>
                                    </p:set>
                                    <p:animEffect transition="in" filter="wipe(left)">
                                      <p:cBhvr>
                                        <p:cTn id="37" dur="500"/>
                                        <p:tgtEl>
                                          <p:spTgt spid="1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fade">
                                      <p:cBhvr>
                                        <p:cTn id="40" dur="500"/>
                                        <p:tgtEl>
                                          <p:spTgt spid="114"/>
                                        </p:tgtEl>
                                      </p:cBhvr>
                                    </p:animEffect>
                                  </p:childTnLst>
                                </p:cTn>
                              </p:par>
                              <p:par>
                                <p:cTn id="41" presetID="22" presetClass="entr" presetSubtype="1" fill="hold" nodeType="withEffect">
                                  <p:stCondLst>
                                    <p:cond delay="0"/>
                                  </p:stCondLst>
                                  <p:childTnLst>
                                    <p:set>
                                      <p:cBhvr>
                                        <p:cTn id="42" dur="1" fill="hold">
                                          <p:stCondLst>
                                            <p:cond delay="0"/>
                                          </p:stCondLst>
                                        </p:cTn>
                                        <p:tgtEl>
                                          <p:spTgt spid="133"/>
                                        </p:tgtEl>
                                        <p:attrNameLst>
                                          <p:attrName>style.visibility</p:attrName>
                                        </p:attrNameLst>
                                      </p:cBhvr>
                                      <p:to>
                                        <p:strVal val="visible"/>
                                      </p:to>
                                    </p:set>
                                    <p:animEffect transition="in" filter="wipe(up)">
                                      <p:cBhvr>
                                        <p:cTn id="43" dur="500"/>
                                        <p:tgtEl>
                                          <p:spTgt spid="13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111"/>
                                        </p:tgtEl>
                                      </p:cBhvr>
                                    </p:animEffect>
                                    <p:set>
                                      <p:cBhvr>
                                        <p:cTn id="48" dur="1" fill="hold">
                                          <p:stCondLst>
                                            <p:cond delay="499"/>
                                          </p:stCondLst>
                                        </p:cTn>
                                        <p:tgtEl>
                                          <p:spTgt spid="111"/>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149"/>
                                        </p:tgtEl>
                                      </p:cBhvr>
                                    </p:animEffect>
                                    <p:set>
                                      <p:cBhvr>
                                        <p:cTn id="51" dur="1" fill="hold">
                                          <p:stCondLst>
                                            <p:cond delay="499"/>
                                          </p:stCondLst>
                                        </p:cTn>
                                        <p:tgtEl>
                                          <p:spTgt spid="149"/>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8"/>
                                        </p:tgtEl>
                                      </p:cBhvr>
                                    </p:animEffect>
                                    <p:set>
                                      <p:cBhvr>
                                        <p:cTn id="54" dur="1" fill="hold">
                                          <p:stCondLst>
                                            <p:cond delay="499"/>
                                          </p:stCondLst>
                                        </p:cTn>
                                        <p:tgtEl>
                                          <p:spTgt spid="8"/>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07"/>
                                        </p:tgtEl>
                                      </p:cBhvr>
                                    </p:animEffect>
                                    <p:set>
                                      <p:cBhvr>
                                        <p:cTn id="57" dur="1" fill="hold">
                                          <p:stCondLst>
                                            <p:cond delay="499"/>
                                          </p:stCondLst>
                                        </p:cTn>
                                        <p:tgtEl>
                                          <p:spTgt spid="107"/>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155"/>
                                        </p:tgtEl>
                                      </p:cBhvr>
                                    </p:animEffect>
                                    <p:set>
                                      <p:cBhvr>
                                        <p:cTn id="60" dur="1" fill="hold">
                                          <p:stCondLst>
                                            <p:cond delay="499"/>
                                          </p:stCondLst>
                                        </p:cTn>
                                        <p:tgtEl>
                                          <p:spTgt spid="155"/>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140"/>
                                        </p:tgtEl>
                                      </p:cBhvr>
                                    </p:animEffect>
                                    <p:set>
                                      <p:cBhvr>
                                        <p:cTn id="63" dur="1" fill="hold">
                                          <p:stCondLst>
                                            <p:cond delay="499"/>
                                          </p:stCondLst>
                                        </p:cTn>
                                        <p:tgtEl>
                                          <p:spTgt spid="140"/>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70"/>
                                        </p:tgtEl>
                                      </p:cBhvr>
                                    </p:animEffect>
                                    <p:set>
                                      <p:cBhvr>
                                        <p:cTn id="66" dur="1" fill="hold">
                                          <p:stCondLst>
                                            <p:cond delay="499"/>
                                          </p:stCondLst>
                                        </p:cTn>
                                        <p:tgtEl>
                                          <p:spTgt spid="70"/>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114"/>
                                        </p:tgtEl>
                                      </p:cBhvr>
                                    </p:animEffect>
                                    <p:set>
                                      <p:cBhvr>
                                        <p:cTn id="69" dur="1" fill="hold">
                                          <p:stCondLst>
                                            <p:cond delay="499"/>
                                          </p:stCondLst>
                                        </p:cTn>
                                        <p:tgtEl>
                                          <p:spTgt spid="114"/>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133"/>
                                        </p:tgtEl>
                                      </p:cBhvr>
                                    </p:animEffect>
                                    <p:set>
                                      <p:cBhvr>
                                        <p:cTn id="72" dur="1" fill="hold">
                                          <p:stCondLst>
                                            <p:cond delay="499"/>
                                          </p:stCondLst>
                                        </p:cTn>
                                        <p:tgtEl>
                                          <p:spTgt spid="133"/>
                                        </p:tgtEl>
                                        <p:attrNameLst>
                                          <p:attrName>style.visibility</p:attrName>
                                        </p:attrNameLst>
                                      </p:cBhvr>
                                      <p:to>
                                        <p:strVal val="hidden"/>
                                      </p:to>
                                    </p:set>
                                  </p:childTnLst>
                                </p:cTn>
                              </p:par>
                              <p:par>
                                <p:cTn id="73" presetID="10" presetClass="exit" presetSubtype="0" fill="hold" grpId="3" nodeType="withEffect">
                                  <p:stCondLst>
                                    <p:cond delay="0"/>
                                  </p:stCondLst>
                                  <p:childTnLst>
                                    <p:animEffect transition="out" filter="fade">
                                      <p:cBhvr>
                                        <p:cTn id="74" dur="500"/>
                                        <p:tgtEl>
                                          <p:spTgt spid="140"/>
                                        </p:tgtEl>
                                      </p:cBhvr>
                                    </p:animEffect>
                                    <p:set>
                                      <p:cBhvr>
                                        <p:cTn id="75" dur="1" fill="hold">
                                          <p:stCondLst>
                                            <p:cond delay="499"/>
                                          </p:stCondLst>
                                        </p:cTn>
                                        <p:tgtEl>
                                          <p:spTgt spid="140"/>
                                        </p:tgtEl>
                                        <p:attrNameLst>
                                          <p:attrName>style.visibility</p:attrName>
                                        </p:attrNameLst>
                                      </p:cBhvr>
                                      <p:to>
                                        <p:strVal val="hidden"/>
                                      </p:to>
                                    </p:set>
                                  </p:childTnLst>
                                </p:cTn>
                              </p:par>
                              <p:par>
                                <p:cTn id="76" presetID="10" presetClass="exit" presetSubtype="0" fill="hold" grpId="3" nodeType="withEffect">
                                  <p:stCondLst>
                                    <p:cond delay="0"/>
                                  </p:stCondLst>
                                  <p:childTnLst>
                                    <p:animEffect transition="out" filter="fade">
                                      <p:cBhvr>
                                        <p:cTn id="77" dur="500"/>
                                        <p:tgtEl>
                                          <p:spTgt spid="70"/>
                                        </p:tgtEl>
                                      </p:cBhvr>
                                    </p:animEffect>
                                    <p:set>
                                      <p:cBhvr>
                                        <p:cTn id="78" dur="1" fill="hold">
                                          <p:stCondLst>
                                            <p:cond delay="499"/>
                                          </p:stCondLst>
                                        </p:cTn>
                                        <p:tgtEl>
                                          <p:spTgt spid="70"/>
                                        </p:tgtEl>
                                        <p:attrNameLst>
                                          <p:attrName>style.visibility</p:attrName>
                                        </p:attrNameLst>
                                      </p:cBhvr>
                                      <p:to>
                                        <p:strVal val="hidden"/>
                                      </p:to>
                                    </p:set>
                                  </p:childTnLst>
                                </p:cTn>
                              </p:par>
                            </p:childTnLst>
                          </p:cTn>
                        </p:par>
                        <p:par>
                          <p:cTn id="79" fill="hold">
                            <p:stCondLst>
                              <p:cond delay="500"/>
                            </p:stCondLst>
                            <p:childTnLst>
                              <p:par>
                                <p:cTn id="80" presetID="10" presetClass="entr" presetSubtype="0" fill="hold" grpId="0" nodeType="afterEffect">
                                  <p:stCondLst>
                                    <p:cond delay="0"/>
                                  </p:stCondLst>
                                  <p:childTnLst>
                                    <p:set>
                                      <p:cBhvr>
                                        <p:cTn id="81" dur="1" fill="hold">
                                          <p:stCondLst>
                                            <p:cond delay="0"/>
                                          </p:stCondLst>
                                        </p:cTn>
                                        <p:tgtEl>
                                          <p:spTgt spid="102"/>
                                        </p:tgtEl>
                                        <p:attrNameLst>
                                          <p:attrName>style.visibility</p:attrName>
                                        </p:attrNameLst>
                                      </p:cBhvr>
                                      <p:to>
                                        <p:strVal val="visible"/>
                                      </p:to>
                                    </p:set>
                                    <p:animEffect transition="in" filter="fade">
                                      <p:cBhvr>
                                        <p:cTn id="82" dur="500"/>
                                        <p:tgtEl>
                                          <p:spTgt spid="102"/>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39"/>
                                        </p:tgtEl>
                                        <p:attrNameLst>
                                          <p:attrName>style.visibility</p:attrName>
                                        </p:attrNameLst>
                                      </p:cBhvr>
                                      <p:to>
                                        <p:strVal val="visible"/>
                                      </p:to>
                                    </p:set>
                                    <p:animEffect transition="in" filter="wipe(left)">
                                      <p:cBhvr>
                                        <p:cTn id="87" dur="500"/>
                                        <p:tgtEl>
                                          <p:spTgt spid="139"/>
                                        </p:tgtEl>
                                      </p:cBhvr>
                                    </p:animEffect>
                                  </p:childTnLst>
                                </p:cTn>
                              </p:par>
                            </p:childTnLst>
                          </p:cTn>
                        </p:par>
                        <p:par>
                          <p:cTn id="88" fill="hold">
                            <p:stCondLst>
                              <p:cond delay="500"/>
                            </p:stCondLst>
                            <p:childTnLst>
                              <p:par>
                                <p:cTn id="89" presetID="22" presetClass="entr" presetSubtype="1" fill="hold" grpId="0" nodeType="afterEffect">
                                  <p:stCondLst>
                                    <p:cond delay="0"/>
                                  </p:stCondLst>
                                  <p:childTnLst>
                                    <p:set>
                                      <p:cBhvr>
                                        <p:cTn id="90" dur="1" fill="hold">
                                          <p:stCondLst>
                                            <p:cond delay="0"/>
                                          </p:stCondLst>
                                        </p:cTn>
                                        <p:tgtEl>
                                          <p:spTgt spid="148"/>
                                        </p:tgtEl>
                                        <p:attrNameLst>
                                          <p:attrName>style.visibility</p:attrName>
                                        </p:attrNameLst>
                                      </p:cBhvr>
                                      <p:to>
                                        <p:strVal val="visible"/>
                                      </p:to>
                                    </p:set>
                                    <p:animEffect transition="in" filter="wipe(up)">
                                      <p:cBhvr>
                                        <p:cTn id="91" dur="500"/>
                                        <p:tgtEl>
                                          <p:spTgt spid="148"/>
                                        </p:tgtEl>
                                      </p:cBhvr>
                                    </p:animEffect>
                                  </p:childTnLst>
                                </p:cTn>
                              </p:par>
                            </p:childTnLst>
                          </p:cTn>
                        </p:par>
                        <p:par>
                          <p:cTn id="92" fill="hold">
                            <p:stCondLst>
                              <p:cond delay="1000"/>
                            </p:stCondLst>
                            <p:childTnLst>
                              <p:par>
                                <p:cTn id="93" presetID="22" presetClass="entr" presetSubtype="1" fill="hold" grpId="0" nodeType="afterEffect">
                                  <p:stCondLst>
                                    <p:cond delay="0"/>
                                  </p:stCondLst>
                                  <p:childTnLst>
                                    <p:set>
                                      <p:cBhvr>
                                        <p:cTn id="94" dur="1" fill="hold">
                                          <p:stCondLst>
                                            <p:cond delay="0"/>
                                          </p:stCondLst>
                                        </p:cTn>
                                        <p:tgtEl>
                                          <p:spTgt spid="152"/>
                                        </p:tgtEl>
                                        <p:attrNameLst>
                                          <p:attrName>style.visibility</p:attrName>
                                        </p:attrNameLst>
                                      </p:cBhvr>
                                      <p:to>
                                        <p:strVal val="visible"/>
                                      </p:to>
                                    </p:set>
                                    <p:animEffect transition="in" filter="wipe(up)">
                                      <p:cBhvr>
                                        <p:cTn id="95" dur="500"/>
                                        <p:tgtEl>
                                          <p:spTgt spid="152"/>
                                        </p:tgtEl>
                                      </p:cBhvr>
                                    </p:animEffect>
                                  </p:childTnLst>
                                </p:cTn>
                              </p:par>
                            </p:childTnLst>
                          </p:cTn>
                        </p:par>
                        <p:par>
                          <p:cTn id="96" fill="hold">
                            <p:stCondLst>
                              <p:cond delay="1500"/>
                            </p:stCondLst>
                            <p:childTnLst>
                              <p:par>
                                <p:cTn id="97" presetID="22" presetClass="entr" presetSubtype="1" fill="hold" nodeType="afterEffect">
                                  <p:stCondLst>
                                    <p:cond delay="0"/>
                                  </p:stCondLst>
                                  <p:childTnLst>
                                    <p:set>
                                      <p:cBhvr>
                                        <p:cTn id="98" dur="1" fill="hold">
                                          <p:stCondLst>
                                            <p:cond delay="0"/>
                                          </p:stCondLst>
                                        </p:cTn>
                                        <p:tgtEl>
                                          <p:spTgt spid="133"/>
                                        </p:tgtEl>
                                        <p:attrNameLst>
                                          <p:attrName>style.visibility</p:attrName>
                                        </p:attrNameLst>
                                      </p:cBhvr>
                                      <p:to>
                                        <p:strVal val="visible"/>
                                      </p:to>
                                    </p:set>
                                    <p:animEffect transition="in" filter="wipe(up)">
                                      <p:cBhvr>
                                        <p:cTn id="99"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02" grpId="0" animBg="1"/>
      <p:bldP spid="140" grpId="0" animBg="1"/>
      <p:bldP spid="140" grpId="1" animBg="1"/>
      <p:bldP spid="140" grpId="2" animBg="1"/>
      <p:bldP spid="140" grpId="3" animBg="1"/>
      <p:bldP spid="107" grpId="0"/>
      <p:bldP spid="107" grpId="1"/>
      <p:bldP spid="114" grpId="0"/>
      <p:bldP spid="114" grpId="1"/>
      <p:bldP spid="148" grpId="0" animBg="1"/>
      <p:bldP spid="152" grpId="0" animBg="1"/>
      <p:bldP spid="70" grpId="0" animBg="1"/>
      <p:bldP spid="70" grpId="1" animBg="1"/>
      <p:bldP spid="70" grpId="2" animBg="1"/>
      <p:bldP spid="70" grpId="3"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Rectangle 146"/>
          <p:cNvSpPr/>
          <p:nvPr/>
        </p:nvSpPr>
        <p:spPr>
          <a:xfrm>
            <a:off x="962025" y="3325588"/>
            <a:ext cx="6836472"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53" name="Rectangle 152"/>
          <p:cNvSpPr/>
          <p:nvPr/>
        </p:nvSpPr>
        <p:spPr>
          <a:xfrm>
            <a:off x="1051597" y="4990325"/>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54" name="Rectangle 153"/>
          <p:cNvSpPr/>
          <p:nvPr/>
        </p:nvSpPr>
        <p:spPr>
          <a:xfrm>
            <a:off x="1051597" y="3411097"/>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158"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618541"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159"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633407"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160" name="Rectangle 159"/>
          <p:cNvSpPr/>
          <p:nvPr/>
        </p:nvSpPr>
        <p:spPr>
          <a:xfrm>
            <a:off x="1059903"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smtClean="0"/>
              <a:t>E2007 </a:t>
            </a:r>
            <a:r>
              <a:rPr lang="en-US" sz="1600" dirty="0"/>
              <a:t>MBX</a:t>
            </a:r>
          </a:p>
        </p:txBody>
      </p:sp>
      <p:sp>
        <p:nvSpPr>
          <p:cNvPr id="161" name="Rectangle 160"/>
          <p:cNvSpPr/>
          <p:nvPr/>
        </p:nvSpPr>
        <p:spPr>
          <a:xfrm>
            <a:off x="1059905"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t>E2007 </a:t>
            </a:r>
            <a:r>
              <a:rPr lang="en-US" sz="1600" dirty="0"/>
              <a:t>CAS</a:t>
            </a:r>
          </a:p>
        </p:txBody>
      </p:sp>
      <p:sp>
        <p:nvSpPr>
          <p:cNvPr id="162" name="Rectangle 161"/>
          <p:cNvSpPr/>
          <p:nvPr/>
        </p:nvSpPr>
        <p:spPr>
          <a:xfrm>
            <a:off x="4732337" y="4990325"/>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63" name="Rectangle 162"/>
          <p:cNvSpPr/>
          <p:nvPr/>
        </p:nvSpPr>
        <p:spPr>
          <a:xfrm>
            <a:off x="4732337" y="3411097"/>
            <a:ext cx="2971800"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164"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90384" y="522379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165"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05250" y="374426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166" name="Rectangle 165"/>
          <p:cNvSpPr/>
          <p:nvPr/>
        </p:nvSpPr>
        <p:spPr>
          <a:xfrm>
            <a:off x="4731748" y="593987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a:solidFill>
                  <a:schemeClr val="tx2"/>
                </a:solidFill>
              </a:rPr>
              <a:t>E2013 MBX</a:t>
            </a:r>
          </a:p>
        </p:txBody>
      </p:sp>
      <p:sp>
        <p:nvSpPr>
          <p:cNvPr id="167" name="Rectangle 166"/>
          <p:cNvSpPr/>
          <p:nvPr/>
        </p:nvSpPr>
        <p:spPr>
          <a:xfrm>
            <a:off x="4731748" y="437519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E2013 CAS</a:t>
            </a:r>
          </a:p>
        </p:txBody>
      </p:sp>
      <p:sp>
        <p:nvSpPr>
          <p:cNvPr id="139" name="Straight Connector 1024003"/>
          <p:cNvSpPr>
            <a:spLocks noChangeShapeType="1"/>
          </p:cNvSpPr>
          <p:nvPr/>
        </p:nvSpPr>
        <p:spPr bwMode="auto">
          <a:xfrm rot="16200000">
            <a:off x="8809766" y="1024413"/>
            <a:ext cx="0" cy="2196764"/>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 name="Title 3"/>
          <p:cNvSpPr>
            <a:spLocks noGrp="1"/>
          </p:cNvSpPr>
          <p:nvPr>
            <p:ph type="title"/>
          </p:nvPr>
        </p:nvSpPr>
        <p:spPr/>
        <p:txBody>
          <a:bodyPr/>
          <a:lstStyle/>
          <a:p>
            <a:r>
              <a:rPr lang="en-US" spc="-100" dirty="0"/>
              <a:t>CAS 2013 client protocol connectivity flow</a:t>
            </a:r>
            <a:r>
              <a:rPr lang="en-US" sz="8800" spc="-120" dirty="0"/>
              <a:t/>
            </a:r>
            <a:br>
              <a:rPr lang="en-US" sz="8800" spc="-120" dirty="0"/>
            </a:br>
            <a:r>
              <a:rPr lang="en-US" sz="3600" spc="-150" dirty="0">
                <a:gradFill>
                  <a:gsLst>
                    <a:gs pos="1250">
                      <a:schemeClr val="tx2"/>
                    </a:gs>
                    <a:gs pos="99000">
                      <a:schemeClr val="tx2"/>
                    </a:gs>
                  </a:gsLst>
                  <a:lin ang="5400000" scaled="0"/>
                </a:gradFill>
              </a:rPr>
              <a:t>Exchange Server </a:t>
            </a:r>
            <a:r>
              <a:rPr lang="en-US" sz="3600" spc="-150" dirty="0" smtClean="0">
                <a:gradFill>
                  <a:gsLst>
                    <a:gs pos="1250">
                      <a:schemeClr val="tx2"/>
                    </a:gs>
                    <a:gs pos="99000">
                      <a:schemeClr val="tx2"/>
                    </a:gs>
                  </a:gsLst>
                  <a:lin ang="5400000" scaled="0"/>
                </a:gradFill>
              </a:rPr>
              <a:t>2007 </a:t>
            </a:r>
            <a:r>
              <a:rPr lang="en-US" sz="3600" spc="-150" dirty="0">
                <a:gradFill>
                  <a:gsLst>
                    <a:gs pos="1250">
                      <a:schemeClr val="tx2"/>
                    </a:gs>
                    <a:gs pos="99000">
                      <a:schemeClr val="tx2"/>
                    </a:gs>
                  </a:gsLst>
                  <a:lin ang="5400000" scaled="0"/>
                </a:gradFill>
              </a:rPr>
              <a:t>coexistence </a:t>
            </a:r>
            <a:r>
              <a:rPr lang="en-US" sz="3600" spc="-150" dirty="0">
                <a:gradFill>
                  <a:gsLst>
                    <a:gs pos="1250">
                      <a:schemeClr val="tx2"/>
                    </a:gs>
                    <a:gs pos="99000">
                      <a:schemeClr val="tx2"/>
                    </a:gs>
                  </a:gsLst>
                  <a:lin ang="5400000" scaled="0"/>
                </a:gradFill>
                <a:latin typeface="Segoe"/>
              </a:rPr>
              <a:t>–</a:t>
            </a:r>
            <a:r>
              <a:rPr lang="en-US" sz="3600" spc="-150" dirty="0">
                <a:gradFill>
                  <a:gsLst>
                    <a:gs pos="1250">
                      <a:schemeClr val="tx2"/>
                    </a:gs>
                    <a:gs pos="99000">
                      <a:schemeClr val="tx2"/>
                    </a:gs>
                  </a:gsLst>
                  <a:lin ang="5400000" scaled="0"/>
                </a:gradFill>
              </a:rPr>
              <a:t> </a:t>
            </a:r>
            <a:r>
              <a:rPr lang="en-US" sz="3600" spc="-150" dirty="0" smtClean="0">
                <a:gradFill>
                  <a:gsLst>
                    <a:gs pos="1250">
                      <a:schemeClr val="tx2"/>
                    </a:gs>
                    <a:gs pos="99000">
                      <a:schemeClr val="tx2"/>
                    </a:gs>
                  </a:gsLst>
                  <a:lin ang="5400000" scaled="0"/>
                </a:gradFill>
              </a:rPr>
              <a:t>EWS</a:t>
            </a:r>
            <a:endParaRPr lang="en-US" sz="3600" spc="-150" dirty="0">
              <a:gradFill>
                <a:gsLst>
                  <a:gs pos="1250">
                    <a:schemeClr val="tx2"/>
                  </a:gs>
                  <a:gs pos="99000">
                    <a:schemeClr val="tx2"/>
                  </a:gs>
                </a:gsLst>
                <a:lin ang="5400000" scaled="0"/>
              </a:gradFill>
            </a:endParaRPr>
          </a:p>
        </p:txBody>
      </p:sp>
      <p:sp>
        <p:nvSpPr>
          <p:cNvPr id="66" name="Rectangle 65"/>
          <p:cNvSpPr/>
          <p:nvPr/>
        </p:nvSpPr>
        <p:spPr>
          <a:xfrm>
            <a:off x="4731748" y="2563945"/>
            <a:ext cx="2972389" cy="568360"/>
          </a:xfrm>
          <a:prstGeom prst="rect">
            <a:avLst/>
          </a:prstGeo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mail.contoso.com</a:t>
            </a:r>
          </a:p>
          <a:p>
            <a:pPr algn="ctr">
              <a:spcAft>
                <a:spcPts val="200"/>
              </a:spcAft>
            </a:pPr>
            <a:r>
              <a:rPr lang="en-US" sz="1400" b="1" dirty="0" smtClean="0">
                <a:solidFill>
                  <a:schemeClr val="tx1"/>
                </a:solidFill>
              </a:rPr>
              <a:t>LAYER 4 LB</a:t>
            </a:r>
            <a:endParaRPr lang="en-US" sz="1400" b="1" dirty="0">
              <a:solidFill>
                <a:schemeClr val="tx1"/>
              </a:solidFill>
            </a:endParaRPr>
          </a:p>
        </p:txBody>
      </p:sp>
      <p:sp>
        <p:nvSpPr>
          <p:cNvPr id="90" name="Rectangle 89"/>
          <p:cNvSpPr/>
          <p:nvPr/>
        </p:nvSpPr>
        <p:spPr>
          <a:xfrm>
            <a:off x="4732337" y="1894817"/>
            <a:ext cx="2971800" cy="4470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45701" rIns="91401" bIns="45701" rtlCol="0" anchor="ctr"/>
          <a:lstStyle/>
          <a:p>
            <a:r>
              <a:rPr lang="en-US" sz="2400" dirty="0" smtClean="0">
                <a:solidFill>
                  <a:schemeClr val="tx1"/>
                </a:solidFill>
              </a:rPr>
              <a:t>EWS</a:t>
            </a:r>
            <a:endParaRPr lang="en-US" sz="2400" dirty="0">
              <a:solidFill>
                <a:schemeClr val="tx1"/>
              </a:solidFill>
            </a:endParaRPr>
          </a:p>
        </p:txBody>
      </p:sp>
      <p:grpSp>
        <p:nvGrpSpPr>
          <p:cNvPr id="91" name="Group 90"/>
          <p:cNvGrpSpPr/>
          <p:nvPr/>
        </p:nvGrpSpPr>
        <p:grpSpPr>
          <a:xfrm>
            <a:off x="6026866" y="1963936"/>
            <a:ext cx="1337086" cy="317715"/>
            <a:chOff x="5893617" y="1802660"/>
            <a:chExt cx="1352461" cy="321369"/>
          </a:xfrm>
        </p:grpSpPr>
        <p:pic>
          <p:nvPicPr>
            <p:cNvPr id="92"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7063083" y="1810594"/>
              <a:ext cx="182995" cy="305502"/>
            </a:xfrm>
            <a:prstGeom prst="rect">
              <a:avLst/>
            </a:prstGeom>
            <a:noFill/>
            <a:extLst/>
          </p:spPr>
        </p:pic>
        <p:pic>
          <p:nvPicPr>
            <p:cNvPr id="94"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flipH="1">
              <a:off x="5893617" y="1802660"/>
              <a:ext cx="419868" cy="321369"/>
            </a:xfrm>
            <a:prstGeom prst="rect">
              <a:avLst/>
            </a:prstGeom>
            <a:noFill/>
            <a:extLst/>
          </p:spPr>
        </p:pic>
        <p:pic>
          <p:nvPicPr>
            <p:cNvPr id="96" name="Picture 5"/>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flipH="1">
              <a:off x="6411139" y="1811898"/>
              <a:ext cx="470749" cy="302897"/>
            </a:xfrm>
            <a:prstGeom prst="rect">
              <a:avLst/>
            </a:prstGeom>
            <a:noFill/>
            <a:extLst/>
          </p:spPr>
        </p:pic>
      </p:grpSp>
      <p:grpSp>
        <p:nvGrpSpPr>
          <p:cNvPr id="149" name="Group 148"/>
          <p:cNvGrpSpPr/>
          <p:nvPr/>
        </p:nvGrpSpPr>
        <p:grpSpPr>
          <a:xfrm>
            <a:off x="1248014" y="5308308"/>
            <a:ext cx="205343" cy="539277"/>
            <a:chOff x="-1233488" y="2327275"/>
            <a:chExt cx="484188" cy="1271588"/>
          </a:xfrm>
          <a:solidFill>
            <a:schemeClr val="accent2"/>
          </a:solidFill>
        </p:grpSpPr>
        <p:sp>
          <p:nvSpPr>
            <p:cNvPr id="150"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5" name="Group 154"/>
          <p:cNvGrpSpPr/>
          <p:nvPr/>
        </p:nvGrpSpPr>
        <p:grpSpPr>
          <a:xfrm>
            <a:off x="1556044" y="4773940"/>
            <a:ext cx="971725" cy="221599"/>
            <a:chOff x="408533" y="5193207"/>
            <a:chExt cx="971725" cy="221599"/>
          </a:xfrm>
        </p:grpSpPr>
        <p:sp>
          <p:nvSpPr>
            <p:cNvPr id="156" name="TextBox 155"/>
            <p:cNvSpPr txBox="1"/>
            <p:nvPr/>
          </p:nvSpPr>
          <p:spPr>
            <a:xfrm>
              <a:off x="408533" y="5193207"/>
              <a:ext cx="795970" cy="221599"/>
            </a:xfrm>
            <a:prstGeom prst="rect">
              <a:avLst/>
            </a:prstGeom>
            <a:noFill/>
            <a:ln>
              <a:noFill/>
            </a:ln>
          </p:spPr>
          <p:txBody>
            <a:bodyPr wrap="square" lIns="0" tIns="18288" rIns="0" bIns="18288" rtlCol="0">
              <a:noAutofit/>
            </a:bodyPr>
            <a:lstStyle/>
            <a:p>
              <a:pPr algn="r"/>
              <a:endParaRPr lang="en-US" sz="1200" b="1" dirty="0"/>
            </a:p>
          </p:txBody>
        </p:sp>
        <p:sp>
          <p:nvSpPr>
            <p:cNvPr id="157" name="Straight Connector 1024003"/>
            <p:cNvSpPr>
              <a:spLocks noChangeShapeType="1"/>
            </p:cNvSpPr>
            <p:nvPr/>
          </p:nvSpPr>
          <p:spPr bwMode="auto">
            <a:xfrm>
              <a:off x="1380258" y="5224038"/>
              <a:ext cx="0" cy="190768"/>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grpSp>
        <p:nvGrpSpPr>
          <p:cNvPr id="9" name="Group 8"/>
          <p:cNvGrpSpPr/>
          <p:nvPr/>
        </p:nvGrpSpPr>
        <p:grpSpPr>
          <a:xfrm>
            <a:off x="8318731" y="3325588"/>
            <a:ext cx="3158894" cy="3397475"/>
            <a:chOff x="8318731" y="3325588"/>
            <a:chExt cx="3158894" cy="3397475"/>
          </a:xfrm>
        </p:grpSpPr>
        <p:sp>
          <p:nvSpPr>
            <p:cNvPr id="69" name="Rectangle 68"/>
            <p:cNvSpPr/>
            <p:nvPr/>
          </p:nvSpPr>
          <p:spPr>
            <a:xfrm>
              <a:off x="8338667" y="3325588"/>
              <a:ext cx="3138958" cy="33974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20" name="Rectangle 119"/>
            <p:cNvSpPr/>
            <p:nvPr/>
          </p:nvSpPr>
          <p:spPr>
            <a:xfrm>
              <a:off x="8318731" y="6083091"/>
              <a:ext cx="3138958" cy="274320"/>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Europe intranet-facing site</a:t>
              </a:r>
              <a:endParaRPr lang="en-US" sz="1600" dirty="0">
                <a:solidFill>
                  <a:schemeClr val="tx2"/>
                </a:solidFill>
              </a:endParaRPr>
            </a:p>
          </p:txBody>
        </p:sp>
        <p:sp>
          <p:nvSpPr>
            <p:cNvPr id="118" name="Rectangle 117"/>
            <p:cNvSpPr/>
            <p:nvPr/>
          </p:nvSpPr>
          <p:spPr>
            <a:xfrm>
              <a:off x="8419733" y="4989043"/>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19" name="Rectangle 118"/>
            <p:cNvSpPr/>
            <p:nvPr/>
          </p:nvSpPr>
          <p:spPr>
            <a:xfrm>
              <a:off x="8419733" y="3411381"/>
              <a:ext cx="2971800"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pic>
          <p:nvPicPr>
            <p:cNvPr id="81"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012396" y="5224444"/>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027262" y="3742837"/>
              <a:ext cx="224596" cy="574712"/>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83"/>
            <p:cNvSpPr/>
            <p:nvPr/>
          </p:nvSpPr>
          <p:spPr>
            <a:xfrm>
              <a:off x="8453760" y="5940190"/>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lIns="182880" rtlCol="0" anchor="ctr"/>
            <a:lstStyle/>
            <a:p>
              <a:pPr algn="ctr"/>
              <a:r>
                <a:rPr lang="en-US" sz="1600" dirty="0" smtClean="0"/>
                <a:t>E2007 </a:t>
              </a:r>
              <a:r>
                <a:rPr lang="en-US" sz="1600" dirty="0"/>
                <a:t>MBX</a:t>
              </a:r>
            </a:p>
          </p:txBody>
        </p:sp>
        <p:sp>
          <p:nvSpPr>
            <p:cNvPr id="85" name="Rectangle 84"/>
            <p:cNvSpPr/>
            <p:nvPr/>
          </p:nvSpPr>
          <p:spPr>
            <a:xfrm>
              <a:off x="8453760" y="4375809"/>
              <a:ext cx="1371600"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t>E2007 </a:t>
              </a:r>
              <a:r>
                <a:rPr lang="en-US" sz="1600" dirty="0"/>
                <a:t>CAS</a:t>
              </a:r>
            </a:p>
          </p:txBody>
        </p:sp>
      </p:grpSp>
      <p:sp>
        <p:nvSpPr>
          <p:cNvPr id="102" name="Rectangle 101"/>
          <p:cNvSpPr/>
          <p:nvPr/>
        </p:nvSpPr>
        <p:spPr>
          <a:xfrm>
            <a:off x="8419733" y="2563945"/>
            <a:ext cx="2972389" cy="568360"/>
          </a:xfrm>
          <a:prstGeom prst="rect">
            <a:avLst/>
          </a:prstGeo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smtClean="0">
                <a:solidFill>
                  <a:schemeClr val="tx1"/>
                </a:solidFill>
              </a:rPr>
              <a:t>europe.mail.contoso.com</a:t>
            </a:r>
          </a:p>
          <a:p>
            <a:pPr algn="ctr">
              <a:spcAft>
                <a:spcPts val="200"/>
              </a:spcAft>
            </a:pPr>
            <a:r>
              <a:rPr lang="en-US" sz="1400" b="1" dirty="0" smtClean="0">
                <a:solidFill>
                  <a:schemeClr val="tx1"/>
                </a:solidFill>
              </a:rPr>
              <a:t>LAYER 7 LB</a:t>
            </a:r>
            <a:endParaRPr lang="en-US" sz="1400" b="1" dirty="0">
              <a:solidFill>
                <a:schemeClr val="tx1"/>
              </a:solidFill>
            </a:endParaRPr>
          </a:p>
        </p:txBody>
      </p:sp>
      <p:sp>
        <p:nvSpPr>
          <p:cNvPr id="140" name="Straight Connector 1024003"/>
          <p:cNvSpPr>
            <a:spLocks noChangeShapeType="1"/>
          </p:cNvSpPr>
          <p:nvPr/>
        </p:nvSpPr>
        <p:spPr bwMode="auto">
          <a:xfrm>
            <a:off x="6217943" y="2363546"/>
            <a:ext cx="0" cy="195939"/>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108" name="Group 107"/>
          <p:cNvGrpSpPr/>
          <p:nvPr/>
        </p:nvGrpSpPr>
        <p:grpSpPr>
          <a:xfrm>
            <a:off x="8611852" y="5305029"/>
            <a:ext cx="205343" cy="539277"/>
            <a:chOff x="-1233488" y="2327275"/>
            <a:chExt cx="484188" cy="1271588"/>
          </a:xfrm>
          <a:solidFill>
            <a:schemeClr val="accent2"/>
          </a:solidFill>
        </p:grpSpPr>
        <p:sp>
          <p:nvSpPr>
            <p:cNvPr id="109"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3" name="Group 132"/>
          <p:cNvGrpSpPr/>
          <p:nvPr/>
        </p:nvGrpSpPr>
        <p:grpSpPr>
          <a:xfrm>
            <a:off x="9005267" y="4768459"/>
            <a:ext cx="971725" cy="221599"/>
            <a:chOff x="408533" y="5193207"/>
            <a:chExt cx="971725" cy="221599"/>
          </a:xfrm>
        </p:grpSpPr>
        <p:sp>
          <p:nvSpPr>
            <p:cNvPr id="134" name="TextBox 133"/>
            <p:cNvSpPr txBox="1"/>
            <p:nvPr/>
          </p:nvSpPr>
          <p:spPr>
            <a:xfrm>
              <a:off x="408533" y="5193207"/>
              <a:ext cx="795970" cy="221599"/>
            </a:xfrm>
            <a:prstGeom prst="rect">
              <a:avLst/>
            </a:prstGeom>
            <a:noFill/>
            <a:ln>
              <a:noFill/>
            </a:ln>
          </p:spPr>
          <p:txBody>
            <a:bodyPr wrap="square" lIns="0" tIns="18288" rIns="0" bIns="18288" rtlCol="0">
              <a:noAutofit/>
            </a:bodyPr>
            <a:lstStyle/>
            <a:p>
              <a:pPr algn="r"/>
              <a:endParaRPr lang="en-US" sz="1200" b="1" dirty="0"/>
            </a:p>
          </p:txBody>
        </p:sp>
        <p:sp>
          <p:nvSpPr>
            <p:cNvPr id="135" name="Straight Connector 1024003"/>
            <p:cNvSpPr>
              <a:spLocks noChangeShapeType="1"/>
            </p:cNvSpPr>
            <p:nvPr/>
          </p:nvSpPr>
          <p:spPr bwMode="auto">
            <a:xfrm>
              <a:off x="1380258" y="5224037"/>
              <a:ext cx="0" cy="18975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48" name="Straight Connector 1024003"/>
          <p:cNvSpPr>
            <a:spLocks noChangeShapeType="1"/>
          </p:cNvSpPr>
          <p:nvPr/>
        </p:nvSpPr>
        <p:spPr bwMode="auto">
          <a:xfrm>
            <a:off x="9905927" y="2152240"/>
            <a:ext cx="0" cy="40820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52" name="Straight Connector 1024003"/>
          <p:cNvSpPr>
            <a:spLocks noChangeShapeType="1"/>
          </p:cNvSpPr>
          <p:nvPr/>
        </p:nvSpPr>
        <p:spPr bwMode="auto">
          <a:xfrm>
            <a:off x="9905927" y="3153390"/>
            <a:ext cx="0" cy="27054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0" name="Straight Connector 1024003"/>
          <p:cNvSpPr>
            <a:spLocks noChangeShapeType="1"/>
          </p:cNvSpPr>
          <p:nvPr/>
        </p:nvSpPr>
        <p:spPr bwMode="auto">
          <a:xfrm flipH="1">
            <a:off x="6217937" y="3155441"/>
            <a:ext cx="1" cy="256098"/>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61" name="Rectangle 60"/>
          <p:cNvSpPr/>
          <p:nvPr/>
        </p:nvSpPr>
        <p:spPr>
          <a:xfrm>
            <a:off x="1051597" y="2563945"/>
            <a:ext cx="2972389" cy="568360"/>
          </a:xfrm>
          <a:prstGeom prst="rect">
            <a:avLst/>
          </a:prstGeom>
          <a:solidFill>
            <a:schemeClr val="tx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spcAft>
                <a:spcPts val="200"/>
              </a:spcAft>
            </a:pPr>
            <a:r>
              <a:rPr lang="en-US" dirty="0">
                <a:solidFill>
                  <a:schemeClr val="tx1"/>
                </a:solidFill>
              </a:rPr>
              <a:t>l</a:t>
            </a:r>
            <a:r>
              <a:rPr lang="en-US" dirty="0" smtClean="0">
                <a:solidFill>
                  <a:schemeClr val="tx1"/>
                </a:solidFill>
              </a:rPr>
              <a:t>egacy.mail.contoso.com</a:t>
            </a:r>
          </a:p>
          <a:p>
            <a:pPr algn="ctr">
              <a:spcAft>
                <a:spcPts val="200"/>
              </a:spcAft>
            </a:pPr>
            <a:r>
              <a:rPr lang="en-US" sz="1400" b="1" dirty="0" smtClean="0">
                <a:solidFill>
                  <a:schemeClr val="tx1"/>
                </a:solidFill>
              </a:rPr>
              <a:t>LAYER 7 LB</a:t>
            </a:r>
            <a:endParaRPr lang="en-US" sz="1400" b="1" dirty="0">
              <a:solidFill>
                <a:schemeClr val="tx1"/>
              </a:solidFill>
            </a:endParaRPr>
          </a:p>
        </p:txBody>
      </p:sp>
      <p:sp>
        <p:nvSpPr>
          <p:cNvPr id="168" name="Rectangle 167"/>
          <p:cNvSpPr/>
          <p:nvPr/>
        </p:nvSpPr>
        <p:spPr>
          <a:xfrm>
            <a:off x="1895977" y="6356631"/>
            <a:ext cx="4968569"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Internet-facing site</a:t>
            </a:r>
            <a:endParaRPr lang="en-US" sz="1600" dirty="0">
              <a:solidFill>
                <a:schemeClr val="tx2"/>
              </a:solidFill>
            </a:endParaRPr>
          </a:p>
        </p:txBody>
      </p:sp>
      <p:sp>
        <p:nvSpPr>
          <p:cNvPr id="169" name="Rectangle 168"/>
          <p:cNvSpPr/>
          <p:nvPr/>
        </p:nvSpPr>
        <p:spPr>
          <a:xfrm>
            <a:off x="8338667" y="6356631"/>
            <a:ext cx="3138958" cy="366432"/>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Intranet site</a:t>
            </a:r>
            <a:endParaRPr lang="en-US" sz="1600" dirty="0">
              <a:solidFill>
                <a:schemeClr val="tx2"/>
              </a:solidFill>
            </a:endParaRPr>
          </a:p>
        </p:txBody>
      </p:sp>
      <p:sp>
        <p:nvSpPr>
          <p:cNvPr id="170" name="Straight Connector 1024003"/>
          <p:cNvSpPr>
            <a:spLocks noChangeShapeType="1"/>
          </p:cNvSpPr>
          <p:nvPr/>
        </p:nvSpPr>
        <p:spPr bwMode="auto">
          <a:xfrm rot="16200000">
            <a:off x="3623472" y="1036819"/>
            <a:ext cx="0" cy="2171951"/>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71" name="Straight Connector 1024003"/>
          <p:cNvSpPr>
            <a:spLocks noChangeShapeType="1"/>
          </p:cNvSpPr>
          <p:nvPr/>
        </p:nvSpPr>
        <p:spPr bwMode="auto">
          <a:xfrm>
            <a:off x="2537791" y="2152240"/>
            <a:ext cx="0" cy="41170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72" name="Straight Connector 1024003"/>
          <p:cNvSpPr>
            <a:spLocks noChangeShapeType="1"/>
          </p:cNvSpPr>
          <p:nvPr/>
        </p:nvSpPr>
        <p:spPr bwMode="auto">
          <a:xfrm>
            <a:off x="2537791" y="3155442"/>
            <a:ext cx="0" cy="264034"/>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173" name="Group 172"/>
          <p:cNvGrpSpPr/>
          <p:nvPr/>
        </p:nvGrpSpPr>
        <p:grpSpPr>
          <a:xfrm>
            <a:off x="4042635" y="4088838"/>
            <a:ext cx="4377101" cy="805231"/>
            <a:chOff x="4033714" y="4088838"/>
            <a:chExt cx="4377101" cy="805231"/>
          </a:xfrm>
        </p:grpSpPr>
        <p:sp>
          <p:nvSpPr>
            <p:cNvPr id="174" name="Straight Connector 1024003"/>
            <p:cNvSpPr>
              <a:spLocks noChangeShapeType="1"/>
            </p:cNvSpPr>
            <p:nvPr/>
          </p:nvSpPr>
          <p:spPr bwMode="auto">
            <a:xfrm rot="16200000">
              <a:off x="8238187" y="3916210"/>
              <a:ext cx="0" cy="345256"/>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cxnSp>
          <p:nvCxnSpPr>
            <p:cNvPr id="175" name="Straight Connector 174"/>
            <p:cNvCxnSpPr/>
            <p:nvPr/>
          </p:nvCxnSpPr>
          <p:spPr>
            <a:xfrm>
              <a:off x="4033714" y="4096897"/>
              <a:ext cx="356275" cy="0"/>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cxnSp>
        <p:cxnSp>
          <p:nvCxnSpPr>
            <p:cNvPr id="176" name="Straight Connector 175"/>
            <p:cNvCxnSpPr/>
            <p:nvPr/>
          </p:nvCxnSpPr>
          <p:spPr>
            <a:xfrm>
              <a:off x="4389989" y="4096897"/>
              <a:ext cx="0" cy="797172"/>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cxnSp>
        <p:cxnSp>
          <p:nvCxnSpPr>
            <p:cNvPr id="177" name="Straight Connector 176"/>
            <p:cNvCxnSpPr/>
            <p:nvPr/>
          </p:nvCxnSpPr>
          <p:spPr>
            <a:xfrm>
              <a:off x="4389989" y="4894069"/>
              <a:ext cx="3675568" cy="0"/>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cxnSp>
        <p:cxnSp>
          <p:nvCxnSpPr>
            <p:cNvPr id="178" name="Straight Connector 177"/>
            <p:cNvCxnSpPr/>
            <p:nvPr/>
          </p:nvCxnSpPr>
          <p:spPr>
            <a:xfrm>
              <a:off x="8065557" y="4096897"/>
              <a:ext cx="0" cy="797172"/>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19567804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wipe(up)">
                                      <p:cBhvr>
                                        <p:cTn id="7" dur="500"/>
                                        <p:tgtEl>
                                          <p:spTgt spid="14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wipe(up)">
                                      <p:cBhvr>
                                        <p:cTn id="11" dur="500"/>
                                        <p:tgtEl>
                                          <p:spTgt spid="7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9"/>
                                        </p:tgtEl>
                                        <p:attrNameLst>
                                          <p:attrName>style.visibility</p:attrName>
                                        </p:attrNameLst>
                                      </p:cBhvr>
                                      <p:to>
                                        <p:strVal val="visible"/>
                                      </p:to>
                                    </p:set>
                                    <p:animEffect transition="in" filter="fade">
                                      <p:cBhvr>
                                        <p:cTn id="15" dur="500"/>
                                        <p:tgtEl>
                                          <p:spTgt spid="14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5" nodeType="clickEffect">
                                  <p:stCondLst>
                                    <p:cond delay="0"/>
                                  </p:stCondLst>
                                  <p:childTnLst>
                                    <p:animEffect transition="out" filter="fade">
                                      <p:cBhvr>
                                        <p:cTn id="19" dur="500"/>
                                        <p:tgtEl>
                                          <p:spTgt spid="140"/>
                                        </p:tgtEl>
                                      </p:cBhvr>
                                    </p:animEffect>
                                    <p:set>
                                      <p:cBhvr>
                                        <p:cTn id="20" dur="1" fill="hold">
                                          <p:stCondLst>
                                            <p:cond delay="499"/>
                                          </p:stCondLst>
                                        </p:cTn>
                                        <p:tgtEl>
                                          <p:spTgt spid="140"/>
                                        </p:tgtEl>
                                        <p:attrNameLst>
                                          <p:attrName>style.visibility</p:attrName>
                                        </p:attrNameLst>
                                      </p:cBhvr>
                                      <p:to>
                                        <p:strVal val="hidden"/>
                                      </p:to>
                                    </p:set>
                                  </p:childTnLst>
                                </p:cTn>
                              </p:par>
                              <p:par>
                                <p:cTn id="21" presetID="10" presetClass="exit" presetSubtype="0" fill="hold" grpId="4" nodeType="withEffect">
                                  <p:stCondLst>
                                    <p:cond delay="0"/>
                                  </p:stCondLst>
                                  <p:childTnLst>
                                    <p:animEffect transition="out" filter="fade">
                                      <p:cBhvr>
                                        <p:cTn id="22" dur="500"/>
                                        <p:tgtEl>
                                          <p:spTgt spid="70"/>
                                        </p:tgtEl>
                                      </p:cBhvr>
                                    </p:animEffect>
                                    <p:set>
                                      <p:cBhvr>
                                        <p:cTn id="23" dur="1" fill="hold">
                                          <p:stCondLst>
                                            <p:cond delay="499"/>
                                          </p:stCondLst>
                                        </p:cTn>
                                        <p:tgtEl>
                                          <p:spTgt spid="70"/>
                                        </p:tgtEl>
                                        <p:attrNameLst>
                                          <p:attrName>style.visibility</p:attrName>
                                        </p:attrNameLst>
                                      </p:cBhvr>
                                      <p:to>
                                        <p:strVal val="hidden"/>
                                      </p:to>
                                    </p:set>
                                  </p:childTnLst>
                                </p:cTn>
                              </p:par>
                            </p:childTnLst>
                          </p:cTn>
                        </p:par>
                        <p:par>
                          <p:cTn id="24" fill="hold">
                            <p:stCondLst>
                              <p:cond delay="500"/>
                            </p:stCondLst>
                            <p:childTnLst>
                              <p:par>
                                <p:cTn id="25" presetID="22" presetClass="entr" presetSubtype="2" fill="hold" grpId="0" nodeType="afterEffect">
                                  <p:stCondLst>
                                    <p:cond delay="0"/>
                                  </p:stCondLst>
                                  <p:childTnLst>
                                    <p:set>
                                      <p:cBhvr>
                                        <p:cTn id="26" dur="1" fill="hold">
                                          <p:stCondLst>
                                            <p:cond delay="0"/>
                                          </p:stCondLst>
                                        </p:cTn>
                                        <p:tgtEl>
                                          <p:spTgt spid="170"/>
                                        </p:tgtEl>
                                        <p:attrNameLst>
                                          <p:attrName>style.visibility</p:attrName>
                                        </p:attrNameLst>
                                      </p:cBhvr>
                                      <p:to>
                                        <p:strVal val="visible"/>
                                      </p:to>
                                    </p:set>
                                    <p:animEffect transition="in" filter="wipe(right)">
                                      <p:cBhvr>
                                        <p:cTn id="27" dur="500"/>
                                        <p:tgtEl>
                                          <p:spTgt spid="170"/>
                                        </p:tgtEl>
                                      </p:cBhvr>
                                    </p:animEffect>
                                  </p:childTnLst>
                                </p:cTn>
                              </p:par>
                            </p:childTnLst>
                          </p:cTn>
                        </p:par>
                        <p:par>
                          <p:cTn id="28" fill="hold">
                            <p:stCondLst>
                              <p:cond delay="1000"/>
                            </p:stCondLst>
                            <p:childTnLst>
                              <p:par>
                                <p:cTn id="29" presetID="22" presetClass="entr" presetSubtype="1" fill="hold" grpId="0" nodeType="afterEffect">
                                  <p:stCondLst>
                                    <p:cond delay="0"/>
                                  </p:stCondLst>
                                  <p:childTnLst>
                                    <p:set>
                                      <p:cBhvr>
                                        <p:cTn id="30" dur="1" fill="hold">
                                          <p:stCondLst>
                                            <p:cond delay="0"/>
                                          </p:stCondLst>
                                        </p:cTn>
                                        <p:tgtEl>
                                          <p:spTgt spid="171"/>
                                        </p:tgtEl>
                                        <p:attrNameLst>
                                          <p:attrName>style.visibility</p:attrName>
                                        </p:attrNameLst>
                                      </p:cBhvr>
                                      <p:to>
                                        <p:strVal val="visible"/>
                                      </p:to>
                                    </p:set>
                                    <p:animEffect transition="in" filter="wipe(up)">
                                      <p:cBhvr>
                                        <p:cTn id="31" dur="500"/>
                                        <p:tgtEl>
                                          <p:spTgt spid="171"/>
                                        </p:tgtEl>
                                      </p:cBhvr>
                                    </p:animEffect>
                                  </p:childTnLst>
                                </p:cTn>
                              </p:par>
                            </p:childTnLst>
                          </p:cTn>
                        </p:par>
                        <p:par>
                          <p:cTn id="32" fill="hold">
                            <p:stCondLst>
                              <p:cond delay="1500"/>
                            </p:stCondLst>
                            <p:childTnLst>
                              <p:par>
                                <p:cTn id="33" presetID="22" presetClass="entr" presetSubtype="1" fill="hold" grpId="0" nodeType="afterEffect">
                                  <p:stCondLst>
                                    <p:cond delay="0"/>
                                  </p:stCondLst>
                                  <p:childTnLst>
                                    <p:set>
                                      <p:cBhvr>
                                        <p:cTn id="34" dur="1" fill="hold">
                                          <p:stCondLst>
                                            <p:cond delay="0"/>
                                          </p:stCondLst>
                                        </p:cTn>
                                        <p:tgtEl>
                                          <p:spTgt spid="172"/>
                                        </p:tgtEl>
                                        <p:attrNameLst>
                                          <p:attrName>style.visibility</p:attrName>
                                        </p:attrNameLst>
                                      </p:cBhvr>
                                      <p:to>
                                        <p:strVal val="visible"/>
                                      </p:to>
                                    </p:set>
                                    <p:animEffect transition="in" filter="wipe(up)">
                                      <p:cBhvr>
                                        <p:cTn id="35" dur="500"/>
                                        <p:tgtEl>
                                          <p:spTgt spid="172"/>
                                        </p:tgtEl>
                                      </p:cBhvr>
                                    </p:animEffect>
                                  </p:childTnLst>
                                </p:cTn>
                              </p:par>
                            </p:childTnLst>
                          </p:cTn>
                        </p:par>
                        <p:par>
                          <p:cTn id="36" fill="hold">
                            <p:stCondLst>
                              <p:cond delay="2000"/>
                            </p:stCondLst>
                            <p:childTnLst>
                              <p:par>
                                <p:cTn id="37" presetID="22" presetClass="entr" presetSubtype="1" fill="hold" nodeType="afterEffect">
                                  <p:stCondLst>
                                    <p:cond delay="0"/>
                                  </p:stCondLst>
                                  <p:childTnLst>
                                    <p:set>
                                      <p:cBhvr>
                                        <p:cTn id="38" dur="1" fill="hold">
                                          <p:stCondLst>
                                            <p:cond delay="0"/>
                                          </p:stCondLst>
                                        </p:cTn>
                                        <p:tgtEl>
                                          <p:spTgt spid="155"/>
                                        </p:tgtEl>
                                        <p:attrNameLst>
                                          <p:attrName>style.visibility</p:attrName>
                                        </p:attrNameLst>
                                      </p:cBhvr>
                                      <p:to>
                                        <p:strVal val="visible"/>
                                      </p:to>
                                    </p:set>
                                    <p:animEffect transition="in" filter="wipe(up)">
                                      <p:cBhvr>
                                        <p:cTn id="39" dur="500"/>
                                        <p:tgtEl>
                                          <p:spTgt spid="15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149"/>
                                        </p:tgtEl>
                                      </p:cBhvr>
                                    </p:animEffect>
                                    <p:set>
                                      <p:cBhvr>
                                        <p:cTn id="44" dur="1" fill="hold">
                                          <p:stCondLst>
                                            <p:cond delay="499"/>
                                          </p:stCondLst>
                                        </p:cTn>
                                        <p:tgtEl>
                                          <p:spTgt spid="149"/>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70"/>
                                        </p:tgtEl>
                                      </p:cBhvr>
                                    </p:animEffect>
                                    <p:set>
                                      <p:cBhvr>
                                        <p:cTn id="47" dur="1" fill="hold">
                                          <p:stCondLst>
                                            <p:cond delay="499"/>
                                          </p:stCondLst>
                                        </p:cTn>
                                        <p:tgtEl>
                                          <p:spTgt spid="170"/>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71"/>
                                        </p:tgtEl>
                                      </p:cBhvr>
                                    </p:animEffect>
                                    <p:set>
                                      <p:cBhvr>
                                        <p:cTn id="50" dur="1" fill="hold">
                                          <p:stCondLst>
                                            <p:cond delay="499"/>
                                          </p:stCondLst>
                                        </p:cTn>
                                        <p:tgtEl>
                                          <p:spTgt spid="171"/>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72"/>
                                        </p:tgtEl>
                                      </p:cBhvr>
                                    </p:animEffect>
                                    <p:set>
                                      <p:cBhvr>
                                        <p:cTn id="53" dur="1" fill="hold">
                                          <p:stCondLst>
                                            <p:cond delay="499"/>
                                          </p:stCondLst>
                                        </p:cTn>
                                        <p:tgtEl>
                                          <p:spTgt spid="172"/>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155"/>
                                        </p:tgtEl>
                                      </p:cBhvr>
                                    </p:animEffect>
                                    <p:set>
                                      <p:cBhvr>
                                        <p:cTn id="56" dur="1" fill="hold">
                                          <p:stCondLst>
                                            <p:cond delay="499"/>
                                          </p:stCondLst>
                                        </p:cTn>
                                        <p:tgtEl>
                                          <p:spTgt spid="155"/>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500"/>
                                        <p:tgtEl>
                                          <p:spTgt spid="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9"/>
                                        </p:tgtEl>
                                        <p:attrNameLst>
                                          <p:attrName>style.visibility</p:attrName>
                                        </p:attrNameLst>
                                      </p:cBhvr>
                                      <p:to>
                                        <p:strVal val="visible"/>
                                      </p:to>
                                    </p:set>
                                    <p:animEffect transition="in" filter="fade">
                                      <p:cBhvr>
                                        <p:cTn id="64" dur="500"/>
                                        <p:tgtEl>
                                          <p:spTgt spid="169"/>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2" nodeType="clickEffect">
                                  <p:stCondLst>
                                    <p:cond delay="0"/>
                                  </p:stCondLst>
                                  <p:childTnLst>
                                    <p:set>
                                      <p:cBhvr>
                                        <p:cTn id="68" dur="1" fill="hold">
                                          <p:stCondLst>
                                            <p:cond delay="0"/>
                                          </p:stCondLst>
                                        </p:cTn>
                                        <p:tgtEl>
                                          <p:spTgt spid="140"/>
                                        </p:tgtEl>
                                        <p:attrNameLst>
                                          <p:attrName>style.visibility</p:attrName>
                                        </p:attrNameLst>
                                      </p:cBhvr>
                                      <p:to>
                                        <p:strVal val="visible"/>
                                      </p:to>
                                    </p:set>
                                    <p:animEffect transition="in" filter="wipe(up)">
                                      <p:cBhvr>
                                        <p:cTn id="69" dur="500"/>
                                        <p:tgtEl>
                                          <p:spTgt spid="140"/>
                                        </p:tgtEl>
                                      </p:cBhvr>
                                    </p:animEffect>
                                  </p:childTnLst>
                                </p:cTn>
                              </p:par>
                            </p:childTnLst>
                          </p:cTn>
                        </p:par>
                        <p:par>
                          <p:cTn id="70" fill="hold">
                            <p:stCondLst>
                              <p:cond delay="500"/>
                            </p:stCondLst>
                            <p:childTnLst>
                              <p:par>
                                <p:cTn id="71" presetID="22" presetClass="entr" presetSubtype="1" fill="hold" grpId="2" nodeType="afterEffect">
                                  <p:stCondLst>
                                    <p:cond delay="0"/>
                                  </p:stCondLst>
                                  <p:childTnLst>
                                    <p:set>
                                      <p:cBhvr>
                                        <p:cTn id="72" dur="1" fill="hold">
                                          <p:stCondLst>
                                            <p:cond delay="0"/>
                                          </p:stCondLst>
                                        </p:cTn>
                                        <p:tgtEl>
                                          <p:spTgt spid="70"/>
                                        </p:tgtEl>
                                        <p:attrNameLst>
                                          <p:attrName>style.visibility</p:attrName>
                                        </p:attrNameLst>
                                      </p:cBhvr>
                                      <p:to>
                                        <p:strVal val="visible"/>
                                      </p:to>
                                    </p:set>
                                    <p:animEffect transition="in" filter="wipe(up)">
                                      <p:cBhvr>
                                        <p:cTn id="73" dur="500"/>
                                        <p:tgtEl>
                                          <p:spTgt spid="70"/>
                                        </p:tgtEl>
                                      </p:cBhvr>
                                    </p:animEffect>
                                  </p:childTnLst>
                                </p:cTn>
                              </p:par>
                            </p:childTnLst>
                          </p:cTn>
                        </p:par>
                        <p:par>
                          <p:cTn id="74" fill="hold">
                            <p:stCondLst>
                              <p:cond delay="1000"/>
                            </p:stCondLst>
                            <p:childTnLst>
                              <p:par>
                                <p:cTn id="75" presetID="10" presetClass="entr" presetSubtype="0" fill="hold" nodeType="afterEffect">
                                  <p:stCondLst>
                                    <p:cond delay="0"/>
                                  </p:stCondLst>
                                  <p:childTnLst>
                                    <p:set>
                                      <p:cBhvr>
                                        <p:cTn id="76" dur="1" fill="hold">
                                          <p:stCondLst>
                                            <p:cond delay="0"/>
                                          </p:stCondLst>
                                        </p:cTn>
                                        <p:tgtEl>
                                          <p:spTgt spid="108"/>
                                        </p:tgtEl>
                                        <p:attrNameLst>
                                          <p:attrName>style.visibility</p:attrName>
                                        </p:attrNameLst>
                                      </p:cBhvr>
                                      <p:to>
                                        <p:strVal val="visible"/>
                                      </p:to>
                                    </p:set>
                                    <p:animEffect transition="in" filter="fade">
                                      <p:cBhvr>
                                        <p:cTn id="77" dur="500"/>
                                        <p:tgtEl>
                                          <p:spTgt spid="108"/>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6" nodeType="clickEffect">
                                  <p:stCondLst>
                                    <p:cond delay="0"/>
                                  </p:stCondLst>
                                  <p:childTnLst>
                                    <p:animEffect transition="out" filter="fade">
                                      <p:cBhvr>
                                        <p:cTn id="81" dur="500"/>
                                        <p:tgtEl>
                                          <p:spTgt spid="140"/>
                                        </p:tgtEl>
                                      </p:cBhvr>
                                    </p:animEffect>
                                    <p:set>
                                      <p:cBhvr>
                                        <p:cTn id="82" dur="1" fill="hold">
                                          <p:stCondLst>
                                            <p:cond delay="499"/>
                                          </p:stCondLst>
                                        </p:cTn>
                                        <p:tgtEl>
                                          <p:spTgt spid="140"/>
                                        </p:tgtEl>
                                        <p:attrNameLst>
                                          <p:attrName>style.visibility</p:attrName>
                                        </p:attrNameLst>
                                      </p:cBhvr>
                                      <p:to>
                                        <p:strVal val="hidden"/>
                                      </p:to>
                                    </p:set>
                                  </p:childTnLst>
                                </p:cTn>
                              </p:par>
                              <p:par>
                                <p:cTn id="83" presetID="10" presetClass="exit" presetSubtype="0" fill="hold" grpId="5" nodeType="withEffect">
                                  <p:stCondLst>
                                    <p:cond delay="0"/>
                                  </p:stCondLst>
                                  <p:childTnLst>
                                    <p:animEffect transition="out" filter="fade">
                                      <p:cBhvr>
                                        <p:cTn id="84" dur="500"/>
                                        <p:tgtEl>
                                          <p:spTgt spid="70"/>
                                        </p:tgtEl>
                                      </p:cBhvr>
                                    </p:animEffect>
                                    <p:set>
                                      <p:cBhvr>
                                        <p:cTn id="85" dur="1" fill="hold">
                                          <p:stCondLst>
                                            <p:cond delay="499"/>
                                          </p:stCondLst>
                                        </p:cTn>
                                        <p:tgtEl>
                                          <p:spTgt spid="70"/>
                                        </p:tgtEl>
                                        <p:attrNameLst>
                                          <p:attrName>style.visibility</p:attrName>
                                        </p:attrNameLst>
                                      </p:cBhvr>
                                      <p:to>
                                        <p:strVal val="hidden"/>
                                      </p:to>
                                    </p:set>
                                  </p:childTnLst>
                                </p:cTn>
                              </p:par>
                            </p:childTnLst>
                          </p:cTn>
                        </p:par>
                        <p:par>
                          <p:cTn id="86" fill="hold">
                            <p:stCondLst>
                              <p:cond delay="500"/>
                            </p:stCondLst>
                            <p:childTnLst>
                              <p:par>
                                <p:cTn id="87" presetID="22" presetClass="entr" presetSubtype="2" fill="hold" grpId="2" nodeType="afterEffect">
                                  <p:stCondLst>
                                    <p:cond delay="0"/>
                                  </p:stCondLst>
                                  <p:childTnLst>
                                    <p:set>
                                      <p:cBhvr>
                                        <p:cTn id="88" dur="1" fill="hold">
                                          <p:stCondLst>
                                            <p:cond delay="0"/>
                                          </p:stCondLst>
                                        </p:cTn>
                                        <p:tgtEl>
                                          <p:spTgt spid="170"/>
                                        </p:tgtEl>
                                        <p:attrNameLst>
                                          <p:attrName>style.visibility</p:attrName>
                                        </p:attrNameLst>
                                      </p:cBhvr>
                                      <p:to>
                                        <p:strVal val="visible"/>
                                      </p:to>
                                    </p:set>
                                    <p:animEffect transition="in" filter="wipe(right)">
                                      <p:cBhvr>
                                        <p:cTn id="89" dur="500"/>
                                        <p:tgtEl>
                                          <p:spTgt spid="170"/>
                                        </p:tgtEl>
                                      </p:cBhvr>
                                    </p:animEffect>
                                  </p:childTnLst>
                                </p:cTn>
                              </p:par>
                            </p:childTnLst>
                          </p:cTn>
                        </p:par>
                        <p:par>
                          <p:cTn id="90" fill="hold">
                            <p:stCondLst>
                              <p:cond delay="1000"/>
                            </p:stCondLst>
                            <p:childTnLst>
                              <p:par>
                                <p:cTn id="91" presetID="22" presetClass="entr" presetSubtype="1" fill="hold" grpId="2" nodeType="afterEffect">
                                  <p:stCondLst>
                                    <p:cond delay="0"/>
                                  </p:stCondLst>
                                  <p:childTnLst>
                                    <p:set>
                                      <p:cBhvr>
                                        <p:cTn id="92" dur="1" fill="hold">
                                          <p:stCondLst>
                                            <p:cond delay="0"/>
                                          </p:stCondLst>
                                        </p:cTn>
                                        <p:tgtEl>
                                          <p:spTgt spid="171"/>
                                        </p:tgtEl>
                                        <p:attrNameLst>
                                          <p:attrName>style.visibility</p:attrName>
                                        </p:attrNameLst>
                                      </p:cBhvr>
                                      <p:to>
                                        <p:strVal val="visible"/>
                                      </p:to>
                                    </p:set>
                                    <p:animEffect transition="in" filter="wipe(up)">
                                      <p:cBhvr>
                                        <p:cTn id="93" dur="500"/>
                                        <p:tgtEl>
                                          <p:spTgt spid="171"/>
                                        </p:tgtEl>
                                      </p:cBhvr>
                                    </p:animEffect>
                                  </p:childTnLst>
                                </p:cTn>
                              </p:par>
                            </p:childTnLst>
                          </p:cTn>
                        </p:par>
                        <p:par>
                          <p:cTn id="94" fill="hold">
                            <p:stCondLst>
                              <p:cond delay="1500"/>
                            </p:stCondLst>
                            <p:childTnLst>
                              <p:par>
                                <p:cTn id="95" presetID="22" presetClass="entr" presetSubtype="1" fill="hold" grpId="2" nodeType="afterEffect">
                                  <p:stCondLst>
                                    <p:cond delay="0"/>
                                  </p:stCondLst>
                                  <p:childTnLst>
                                    <p:set>
                                      <p:cBhvr>
                                        <p:cTn id="96" dur="1" fill="hold">
                                          <p:stCondLst>
                                            <p:cond delay="0"/>
                                          </p:stCondLst>
                                        </p:cTn>
                                        <p:tgtEl>
                                          <p:spTgt spid="172"/>
                                        </p:tgtEl>
                                        <p:attrNameLst>
                                          <p:attrName>style.visibility</p:attrName>
                                        </p:attrNameLst>
                                      </p:cBhvr>
                                      <p:to>
                                        <p:strVal val="visible"/>
                                      </p:to>
                                    </p:set>
                                    <p:animEffect transition="in" filter="wipe(up)">
                                      <p:cBhvr>
                                        <p:cTn id="97" dur="500"/>
                                        <p:tgtEl>
                                          <p:spTgt spid="172"/>
                                        </p:tgtEl>
                                      </p:cBhvr>
                                    </p:animEffect>
                                  </p:childTnLst>
                                </p:cTn>
                              </p:par>
                            </p:childTnLst>
                          </p:cTn>
                        </p:par>
                        <p:par>
                          <p:cTn id="98" fill="hold">
                            <p:stCondLst>
                              <p:cond delay="2000"/>
                            </p:stCondLst>
                            <p:childTnLst>
                              <p:par>
                                <p:cTn id="99" presetID="22" presetClass="entr" presetSubtype="8" fill="hold" nodeType="afterEffect">
                                  <p:stCondLst>
                                    <p:cond delay="0"/>
                                  </p:stCondLst>
                                  <p:childTnLst>
                                    <p:set>
                                      <p:cBhvr>
                                        <p:cTn id="100" dur="1" fill="hold">
                                          <p:stCondLst>
                                            <p:cond delay="0"/>
                                          </p:stCondLst>
                                        </p:cTn>
                                        <p:tgtEl>
                                          <p:spTgt spid="173"/>
                                        </p:tgtEl>
                                        <p:attrNameLst>
                                          <p:attrName>style.visibility</p:attrName>
                                        </p:attrNameLst>
                                      </p:cBhvr>
                                      <p:to>
                                        <p:strVal val="visible"/>
                                      </p:to>
                                    </p:set>
                                    <p:animEffect transition="in" filter="wipe(left)">
                                      <p:cBhvr>
                                        <p:cTn id="101" dur="1000"/>
                                        <p:tgtEl>
                                          <p:spTgt spid="173"/>
                                        </p:tgtEl>
                                      </p:cBhvr>
                                    </p:animEffect>
                                  </p:childTnLst>
                                </p:cTn>
                              </p:par>
                            </p:childTnLst>
                          </p:cTn>
                        </p:par>
                        <p:par>
                          <p:cTn id="102" fill="hold">
                            <p:stCondLst>
                              <p:cond delay="3000"/>
                            </p:stCondLst>
                            <p:childTnLst>
                              <p:par>
                                <p:cTn id="103" presetID="22" presetClass="entr" presetSubtype="1" fill="hold" nodeType="afterEffect">
                                  <p:stCondLst>
                                    <p:cond delay="0"/>
                                  </p:stCondLst>
                                  <p:childTnLst>
                                    <p:set>
                                      <p:cBhvr>
                                        <p:cTn id="104" dur="1" fill="hold">
                                          <p:stCondLst>
                                            <p:cond delay="0"/>
                                          </p:stCondLst>
                                        </p:cTn>
                                        <p:tgtEl>
                                          <p:spTgt spid="133"/>
                                        </p:tgtEl>
                                        <p:attrNameLst>
                                          <p:attrName>style.visibility</p:attrName>
                                        </p:attrNameLst>
                                      </p:cBhvr>
                                      <p:to>
                                        <p:strVal val="visible"/>
                                      </p:to>
                                    </p:set>
                                    <p:animEffect transition="in" filter="wipe(up)">
                                      <p:cBhvr>
                                        <p:cTn id="105" dur="500"/>
                                        <p:tgtEl>
                                          <p:spTgt spid="133"/>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xit" presetSubtype="0" fill="hold" grpId="3" nodeType="clickEffect">
                                  <p:stCondLst>
                                    <p:cond delay="0"/>
                                  </p:stCondLst>
                                  <p:childTnLst>
                                    <p:animEffect transition="out" filter="fade">
                                      <p:cBhvr>
                                        <p:cTn id="109" dur="500"/>
                                        <p:tgtEl>
                                          <p:spTgt spid="170"/>
                                        </p:tgtEl>
                                      </p:cBhvr>
                                    </p:animEffect>
                                    <p:set>
                                      <p:cBhvr>
                                        <p:cTn id="110" dur="1" fill="hold">
                                          <p:stCondLst>
                                            <p:cond delay="499"/>
                                          </p:stCondLst>
                                        </p:cTn>
                                        <p:tgtEl>
                                          <p:spTgt spid="170"/>
                                        </p:tgtEl>
                                        <p:attrNameLst>
                                          <p:attrName>style.visibility</p:attrName>
                                        </p:attrNameLst>
                                      </p:cBhvr>
                                      <p:to>
                                        <p:strVal val="hidden"/>
                                      </p:to>
                                    </p:set>
                                  </p:childTnLst>
                                </p:cTn>
                              </p:par>
                              <p:par>
                                <p:cTn id="111" presetID="10" presetClass="exit" presetSubtype="0" fill="hold" grpId="3" nodeType="withEffect">
                                  <p:stCondLst>
                                    <p:cond delay="0"/>
                                  </p:stCondLst>
                                  <p:childTnLst>
                                    <p:animEffect transition="out" filter="fade">
                                      <p:cBhvr>
                                        <p:cTn id="112" dur="500"/>
                                        <p:tgtEl>
                                          <p:spTgt spid="171"/>
                                        </p:tgtEl>
                                      </p:cBhvr>
                                    </p:animEffect>
                                    <p:set>
                                      <p:cBhvr>
                                        <p:cTn id="113" dur="1" fill="hold">
                                          <p:stCondLst>
                                            <p:cond delay="499"/>
                                          </p:stCondLst>
                                        </p:cTn>
                                        <p:tgtEl>
                                          <p:spTgt spid="171"/>
                                        </p:tgtEl>
                                        <p:attrNameLst>
                                          <p:attrName>style.visibility</p:attrName>
                                        </p:attrNameLst>
                                      </p:cBhvr>
                                      <p:to>
                                        <p:strVal val="hidden"/>
                                      </p:to>
                                    </p:set>
                                  </p:childTnLst>
                                </p:cTn>
                              </p:par>
                              <p:par>
                                <p:cTn id="114" presetID="10" presetClass="exit" presetSubtype="0" fill="hold" grpId="3" nodeType="withEffect">
                                  <p:stCondLst>
                                    <p:cond delay="0"/>
                                  </p:stCondLst>
                                  <p:childTnLst>
                                    <p:animEffect transition="out" filter="fade">
                                      <p:cBhvr>
                                        <p:cTn id="115" dur="500"/>
                                        <p:tgtEl>
                                          <p:spTgt spid="172"/>
                                        </p:tgtEl>
                                      </p:cBhvr>
                                    </p:animEffect>
                                    <p:set>
                                      <p:cBhvr>
                                        <p:cTn id="116" dur="1" fill="hold">
                                          <p:stCondLst>
                                            <p:cond delay="499"/>
                                          </p:stCondLst>
                                        </p:cTn>
                                        <p:tgtEl>
                                          <p:spTgt spid="172"/>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173"/>
                                        </p:tgtEl>
                                      </p:cBhvr>
                                    </p:animEffect>
                                    <p:set>
                                      <p:cBhvr>
                                        <p:cTn id="119" dur="1" fill="hold">
                                          <p:stCondLst>
                                            <p:cond delay="499"/>
                                          </p:stCondLst>
                                        </p:cTn>
                                        <p:tgtEl>
                                          <p:spTgt spid="173"/>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133"/>
                                        </p:tgtEl>
                                      </p:cBhvr>
                                    </p:animEffect>
                                    <p:set>
                                      <p:cBhvr>
                                        <p:cTn id="122" dur="1" fill="hold">
                                          <p:stCondLst>
                                            <p:cond delay="499"/>
                                          </p:stCondLst>
                                        </p:cTn>
                                        <p:tgtEl>
                                          <p:spTgt spid="133"/>
                                        </p:tgtEl>
                                        <p:attrNameLst>
                                          <p:attrName>style.visibility</p:attrName>
                                        </p:attrNameLst>
                                      </p:cBhvr>
                                      <p:to>
                                        <p:strVal val="hidden"/>
                                      </p:to>
                                    </p:set>
                                  </p:childTnLst>
                                </p:cTn>
                              </p:par>
                            </p:childTnLst>
                          </p:cTn>
                        </p:par>
                        <p:par>
                          <p:cTn id="123" fill="hold">
                            <p:stCondLst>
                              <p:cond delay="500"/>
                            </p:stCondLst>
                            <p:childTnLst>
                              <p:par>
                                <p:cTn id="124" presetID="10" presetClass="entr" presetSubtype="0" fill="hold" grpId="0" nodeType="afterEffect">
                                  <p:stCondLst>
                                    <p:cond delay="0"/>
                                  </p:stCondLst>
                                  <p:childTnLst>
                                    <p:set>
                                      <p:cBhvr>
                                        <p:cTn id="125" dur="1" fill="hold">
                                          <p:stCondLst>
                                            <p:cond delay="0"/>
                                          </p:stCondLst>
                                        </p:cTn>
                                        <p:tgtEl>
                                          <p:spTgt spid="102"/>
                                        </p:tgtEl>
                                        <p:attrNameLst>
                                          <p:attrName>style.visibility</p:attrName>
                                        </p:attrNameLst>
                                      </p:cBhvr>
                                      <p:to>
                                        <p:strVal val="visible"/>
                                      </p:to>
                                    </p:set>
                                    <p:animEffect transition="in" filter="fade">
                                      <p:cBhvr>
                                        <p:cTn id="126" dur="500"/>
                                        <p:tgtEl>
                                          <p:spTgt spid="102"/>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grpId="0" nodeType="clickEffect">
                                  <p:stCondLst>
                                    <p:cond delay="0"/>
                                  </p:stCondLst>
                                  <p:childTnLst>
                                    <p:set>
                                      <p:cBhvr>
                                        <p:cTn id="130" dur="1" fill="hold">
                                          <p:stCondLst>
                                            <p:cond delay="0"/>
                                          </p:stCondLst>
                                        </p:cTn>
                                        <p:tgtEl>
                                          <p:spTgt spid="139"/>
                                        </p:tgtEl>
                                        <p:attrNameLst>
                                          <p:attrName>style.visibility</p:attrName>
                                        </p:attrNameLst>
                                      </p:cBhvr>
                                      <p:to>
                                        <p:strVal val="visible"/>
                                      </p:to>
                                    </p:set>
                                    <p:animEffect transition="in" filter="wipe(left)">
                                      <p:cBhvr>
                                        <p:cTn id="131" dur="500"/>
                                        <p:tgtEl>
                                          <p:spTgt spid="139"/>
                                        </p:tgtEl>
                                      </p:cBhvr>
                                    </p:animEffect>
                                  </p:childTnLst>
                                </p:cTn>
                              </p:par>
                            </p:childTnLst>
                          </p:cTn>
                        </p:par>
                        <p:par>
                          <p:cTn id="132" fill="hold">
                            <p:stCondLst>
                              <p:cond delay="500"/>
                            </p:stCondLst>
                            <p:childTnLst>
                              <p:par>
                                <p:cTn id="133" presetID="22" presetClass="entr" presetSubtype="1" fill="hold" grpId="0" nodeType="afterEffect">
                                  <p:stCondLst>
                                    <p:cond delay="0"/>
                                  </p:stCondLst>
                                  <p:childTnLst>
                                    <p:set>
                                      <p:cBhvr>
                                        <p:cTn id="134" dur="1" fill="hold">
                                          <p:stCondLst>
                                            <p:cond delay="0"/>
                                          </p:stCondLst>
                                        </p:cTn>
                                        <p:tgtEl>
                                          <p:spTgt spid="148"/>
                                        </p:tgtEl>
                                        <p:attrNameLst>
                                          <p:attrName>style.visibility</p:attrName>
                                        </p:attrNameLst>
                                      </p:cBhvr>
                                      <p:to>
                                        <p:strVal val="visible"/>
                                      </p:to>
                                    </p:set>
                                    <p:animEffect transition="in" filter="wipe(up)">
                                      <p:cBhvr>
                                        <p:cTn id="135" dur="500"/>
                                        <p:tgtEl>
                                          <p:spTgt spid="148"/>
                                        </p:tgtEl>
                                      </p:cBhvr>
                                    </p:animEffect>
                                  </p:childTnLst>
                                </p:cTn>
                              </p:par>
                            </p:childTnLst>
                          </p:cTn>
                        </p:par>
                        <p:par>
                          <p:cTn id="136" fill="hold">
                            <p:stCondLst>
                              <p:cond delay="1000"/>
                            </p:stCondLst>
                            <p:childTnLst>
                              <p:par>
                                <p:cTn id="137" presetID="22" presetClass="entr" presetSubtype="1" fill="hold" grpId="0" nodeType="afterEffect">
                                  <p:stCondLst>
                                    <p:cond delay="0"/>
                                  </p:stCondLst>
                                  <p:childTnLst>
                                    <p:set>
                                      <p:cBhvr>
                                        <p:cTn id="138" dur="1" fill="hold">
                                          <p:stCondLst>
                                            <p:cond delay="0"/>
                                          </p:stCondLst>
                                        </p:cTn>
                                        <p:tgtEl>
                                          <p:spTgt spid="152"/>
                                        </p:tgtEl>
                                        <p:attrNameLst>
                                          <p:attrName>style.visibility</p:attrName>
                                        </p:attrNameLst>
                                      </p:cBhvr>
                                      <p:to>
                                        <p:strVal val="visible"/>
                                      </p:to>
                                    </p:set>
                                    <p:animEffect transition="in" filter="wipe(up)">
                                      <p:cBhvr>
                                        <p:cTn id="139" dur="500"/>
                                        <p:tgtEl>
                                          <p:spTgt spid="152"/>
                                        </p:tgtEl>
                                      </p:cBhvr>
                                    </p:animEffect>
                                  </p:childTnLst>
                                </p:cTn>
                              </p:par>
                            </p:childTnLst>
                          </p:cTn>
                        </p:par>
                        <p:par>
                          <p:cTn id="140" fill="hold">
                            <p:stCondLst>
                              <p:cond delay="1500"/>
                            </p:stCondLst>
                            <p:childTnLst>
                              <p:par>
                                <p:cTn id="141" presetID="22" presetClass="entr" presetSubtype="1" fill="hold" nodeType="afterEffect">
                                  <p:stCondLst>
                                    <p:cond delay="0"/>
                                  </p:stCondLst>
                                  <p:childTnLst>
                                    <p:set>
                                      <p:cBhvr>
                                        <p:cTn id="142" dur="1" fill="hold">
                                          <p:stCondLst>
                                            <p:cond delay="0"/>
                                          </p:stCondLst>
                                        </p:cTn>
                                        <p:tgtEl>
                                          <p:spTgt spid="133"/>
                                        </p:tgtEl>
                                        <p:attrNameLst>
                                          <p:attrName>style.visibility</p:attrName>
                                        </p:attrNameLst>
                                      </p:cBhvr>
                                      <p:to>
                                        <p:strVal val="visible"/>
                                      </p:to>
                                    </p:set>
                                    <p:animEffect transition="in" filter="wipe(up)">
                                      <p:cBhvr>
                                        <p:cTn id="143"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02" grpId="0" animBg="1"/>
      <p:bldP spid="140" grpId="0" animBg="1"/>
      <p:bldP spid="140" grpId="2" animBg="1"/>
      <p:bldP spid="140" grpId="5" animBg="1"/>
      <p:bldP spid="140" grpId="6" animBg="1"/>
      <p:bldP spid="148" grpId="0" animBg="1"/>
      <p:bldP spid="152" grpId="0" animBg="1"/>
      <p:bldP spid="70" grpId="0" animBg="1"/>
      <p:bldP spid="70" grpId="2" animBg="1"/>
      <p:bldP spid="70" grpId="4" animBg="1"/>
      <p:bldP spid="70" grpId="5" animBg="1"/>
      <p:bldP spid="169" grpId="0"/>
      <p:bldP spid="170" grpId="0" animBg="1"/>
      <p:bldP spid="170" grpId="1" animBg="1"/>
      <p:bldP spid="170" grpId="2" animBg="1"/>
      <p:bldP spid="170" grpId="3" animBg="1"/>
      <p:bldP spid="171" grpId="0" animBg="1"/>
      <p:bldP spid="171" grpId="1" animBg="1"/>
      <p:bldP spid="171" grpId="2" animBg="1"/>
      <p:bldP spid="171" grpId="3" animBg="1"/>
      <p:bldP spid="172" grpId="0" animBg="1"/>
      <p:bldP spid="172" grpId="1" animBg="1"/>
      <p:bldP spid="172" grpId="2" animBg="1"/>
      <p:bldP spid="172" grpId="3"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Protocol flow summary</a:t>
            </a:r>
            <a:endParaRPr lang="en-US" dirty="0">
              <a:solidFill>
                <a:schemeClr val="tx1"/>
              </a:solidFill>
            </a:endParaRPr>
          </a:p>
        </p:txBody>
      </p:sp>
      <p:sp>
        <p:nvSpPr>
          <p:cNvPr id="3" name="Content Placeholder 2"/>
          <p:cNvSpPr>
            <a:spLocks noGrp="1"/>
          </p:cNvSpPr>
          <p:nvPr>
            <p:ph type="body" sz="quarter" idx="4294967295"/>
          </p:nvPr>
        </p:nvSpPr>
        <p:spPr>
          <a:xfrm>
            <a:off x="274638" y="1439863"/>
            <a:ext cx="11337925" cy="5210657"/>
          </a:xfrm>
          <a:prstGeom prst="rect">
            <a:avLst/>
          </a:prstGeom>
        </p:spPr>
        <p:txBody>
          <a:bodyPr/>
          <a:lstStyle/>
          <a:p>
            <a:pPr marL="0" indent="0">
              <a:spcBef>
                <a:spcPts val="0"/>
              </a:spcBef>
              <a:spcAft>
                <a:spcPts val="1200"/>
              </a:spcAft>
              <a:buNone/>
            </a:pPr>
            <a:r>
              <a:rPr lang="en-US" sz="3200" dirty="0">
                <a:gradFill>
                  <a:gsLst>
                    <a:gs pos="1250">
                      <a:schemeClr val="tx2"/>
                    </a:gs>
                    <a:gs pos="99000">
                      <a:schemeClr val="tx2"/>
                    </a:gs>
                  </a:gsLst>
                  <a:lin ang="5400000" scaled="0"/>
                </a:gradFill>
              </a:rPr>
              <a:t>Basic principles to apply are:</a:t>
            </a:r>
          </a:p>
          <a:p>
            <a:pPr lvl="1">
              <a:spcBef>
                <a:spcPts val="0"/>
              </a:spcBef>
              <a:spcAft>
                <a:spcPts val="600"/>
              </a:spcAft>
            </a:pPr>
            <a:r>
              <a:rPr lang="en-US" sz="2800" dirty="0">
                <a:latin typeface="+mj-lt"/>
              </a:rPr>
              <a:t>Co-existence with 2010 – CAS 2013 proxies all traffic to CAS 2010</a:t>
            </a:r>
          </a:p>
          <a:p>
            <a:pPr lvl="1">
              <a:spcBef>
                <a:spcPts val="0"/>
              </a:spcBef>
              <a:spcAft>
                <a:spcPts val="600"/>
              </a:spcAft>
            </a:pPr>
            <a:r>
              <a:rPr lang="en-US" sz="2800" dirty="0">
                <a:latin typeface="+mj-lt"/>
              </a:rPr>
              <a:t>Co-existence with 2007 – CAS 2013 redirects OWA to CAS 2007, proxies AutoDiscover, POP, IMAP and </a:t>
            </a:r>
            <a:r>
              <a:rPr lang="en-US" sz="2800" dirty="0" smtClean="0">
                <a:latin typeface="+mj-lt"/>
              </a:rPr>
              <a:t>Outlook Anywhere, </a:t>
            </a:r>
            <a:r>
              <a:rPr lang="en-US" sz="2800" dirty="0">
                <a:latin typeface="+mj-lt"/>
              </a:rPr>
              <a:t>and relies on AutoDiscover for EWS</a:t>
            </a:r>
          </a:p>
          <a:p>
            <a:pPr lvl="1">
              <a:spcBef>
                <a:spcPts val="0"/>
              </a:spcBef>
              <a:spcAft>
                <a:spcPts val="600"/>
              </a:spcAft>
            </a:pPr>
            <a:r>
              <a:rPr lang="en-US" sz="2800" dirty="0" smtClean="0">
                <a:latin typeface="+mj-lt"/>
              </a:rPr>
              <a:t>2013 </a:t>
            </a:r>
            <a:r>
              <a:rPr lang="en-US" sz="2800" dirty="0">
                <a:latin typeface="+mj-lt"/>
              </a:rPr>
              <a:t>no longer </a:t>
            </a:r>
            <a:r>
              <a:rPr lang="en-US" sz="2800" dirty="0" smtClean="0">
                <a:latin typeface="+mj-lt"/>
              </a:rPr>
              <a:t>does </a:t>
            </a:r>
            <a:r>
              <a:rPr lang="en-US" sz="2800" dirty="0">
                <a:latin typeface="+mj-lt"/>
              </a:rPr>
              <a:t>HTTP 451 redirects – But legacy versions still </a:t>
            </a:r>
            <a:r>
              <a:rPr lang="en-US" sz="2800" dirty="0" smtClean="0">
                <a:latin typeface="+mj-lt"/>
              </a:rPr>
              <a:t>do</a:t>
            </a:r>
          </a:p>
          <a:p>
            <a:pPr lvl="1">
              <a:spcBef>
                <a:spcPts val="0"/>
              </a:spcBef>
              <a:spcAft>
                <a:spcPts val="600"/>
              </a:spcAft>
            </a:pPr>
            <a:r>
              <a:rPr lang="en-US" sz="2800" dirty="0" smtClean="0">
                <a:latin typeface="+mj-lt"/>
              </a:rPr>
              <a:t>You need a 2007 CAS in the Internet facing site for as long as you have 2007 in the non-internet facing sites – just like 2010</a:t>
            </a:r>
            <a:endParaRPr lang="en-US" sz="2800" dirty="0">
              <a:latin typeface="+mj-lt"/>
            </a:endParaRPr>
          </a:p>
          <a:p>
            <a:pPr marL="0" indent="0">
              <a:spcBef>
                <a:spcPts val="600"/>
              </a:spcBef>
              <a:spcAft>
                <a:spcPts val="1200"/>
              </a:spcAft>
              <a:buNone/>
            </a:pPr>
            <a:r>
              <a:rPr lang="en-US" sz="3200" dirty="0">
                <a:gradFill>
                  <a:gsLst>
                    <a:gs pos="1250">
                      <a:schemeClr val="tx2"/>
                    </a:gs>
                    <a:gs pos="99000">
                      <a:schemeClr val="tx2"/>
                    </a:gs>
                  </a:gsLst>
                  <a:lin ang="5400000" scaled="0"/>
                </a:gradFill>
              </a:rPr>
              <a:t>We hand out site specific </a:t>
            </a:r>
            <a:r>
              <a:rPr lang="en-US" sz="3200" dirty="0" smtClean="0">
                <a:gradFill>
                  <a:gsLst>
                    <a:gs pos="1250">
                      <a:schemeClr val="tx2"/>
                    </a:gs>
                    <a:gs pos="99000">
                      <a:schemeClr val="tx2"/>
                    </a:gs>
                  </a:gsLst>
                  <a:lin ang="5400000" scaled="0"/>
                </a:gradFill>
              </a:rPr>
              <a:t>URLs </a:t>
            </a:r>
            <a:r>
              <a:rPr lang="en-US" sz="3200" dirty="0">
                <a:gradFill>
                  <a:gsLst>
                    <a:gs pos="1250">
                      <a:schemeClr val="tx2"/>
                    </a:gs>
                    <a:gs pos="99000">
                      <a:schemeClr val="tx2"/>
                    </a:gs>
                  </a:gsLst>
                  <a:lin ang="5400000" scaled="0"/>
                </a:gradFill>
              </a:rPr>
              <a:t>if they are set, </a:t>
            </a:r>
            <a:r>
              <a:rPr lang="en-US" sz="3200" dirty="0" smtClean="0">
                <a:gradFill>
                  <a:gsLst>
                    <a:gs pos="1250">
                      <a:schemeClr val="tx2"/>
                    </a:gs>
                    <a:gs pos="99000">
                      <a:schemeClr val="tx2"/>
                    </a:gs>
                  </a:gsLst>
                  <a:lin ang="5400000" scaled="0"/>
                </a:gradFill>
              </a:rPr>
              <a:t/>
            </a:r>
            <a:br>
              <a:rPr lang="en-US" sz="3200" dirty="0" smtClean="0">
                <a:gradFill>
                  <a:gsLst>
                    <a:gs pos="1250">
                      <a:schemeClr val="tx2"/>
                    </a:gs>
                    <a:gs pos="99000">
                      <a:schemeClr val="tx2"/>
                    </a:gs>
                  </a:gsLst>
                  <a:lin ang="5400000" scaled="0"/>
                </a:gradFill>
              </a:rPr>
            </a:br>
            <a:r>
              <a:rPr lang="en-US" sz="3200" dirty="0" smtClean="0">
                <a:gradFill>
                  <a:gsLst>
                    <a:gs pos="1250">
                      <a:schemeClr val="tx2"/>
                    </a:gs>
                    <a:gs pos="99000">
                      <a:schemeClr val="tx2"/>
                    </a:gs>
                  </a:gsLst>
                  <a:lin ang="5400000" scaled="0"/>
                </a:gradFill>
              </a:rPr>
              <a:t>but </a:t>
            </a:r>
            <a:r>
              <a:rPr lang="en-US" sz="3200" dirty="0">
                <a:gradFill>
                  <a:gsLst>
                    <a:gs pos="1250">
                      <a:schemeClr val="tx2"/>
                    </a:gs>
                    <a:gs pos="99000">
                      <a:schemeClr val="tx2"/>
                    </a:gs>
                  </a:gsLst>
                  <a:lin ang="5400000" scaled="0"/>
                </a:gradFill>
              </a:rPr>
              <a:t>if a client comes to the wrong place, </a:t>
            </a:r>
            <a:r>
              <a:rPr lang="en-US" sz="3200" dirty="0" smtClean="0">
                <a:gradFill>
                  <a:gsLst>
                    <a:gs pos="1250">
                      <a:schemeClr val="tx2"/>
                    </a:gs>
                    <a:gs pos="99000">
                      <a:schemeClr val="tx2"/>
                    </a:gs>
                  </a:gsLst>
                  <a:lin ang="5400000" scaled="0"/>
                </a:gradFill>
              </a:rPr>
              <a:t>for 2010 we </a:t>
            </a:r>
            <a:r>
              <a:rPr lang="en-US" sz="3200" dirty="0">
                <a:gradFill>
                  <a:gsLst>
                    <a:gs pos="1250">
                      <a:schemeClr val="tx2"/>
                    </a:gs>
                    <a:gs pos="99000">
                      <a:schemeClr val="tx2"/>
                    </a:gs>
                  </a:gsLst>
                  <a:lin ang="5400000" scaled="0"/>
                </a:gradFill>
              </a:rPr>
              <a:t>just proxy </a:t>
            </a:r>
            <a:r>
              <a:rPr lang="en-US" sz="3200" dirty="0" smtClean="0">
                <a:gradFill>
                  <a:gsLst>
                    <a:gs pos="1250">
                      <a:schemeClr val="tx2"/>
                    </a:gs>
                    <a:gs pos="99000">
                      <a:schemeClr val="tx2"/>
                    </a:gs>
                  </a:gsLst>
                  <a:lin ang="5400000" scaled="0"/>
                </a:gradFill>
              </a:rPr>
              <a:t/>
            </a:r>
            <a:br>
              <a:rPr lang="en-US" sz="3200" dirty="0" smtClean="0">
                <a:gradFill>
                  <a:gsLst>
                    <a:gs pos="1250">
                      <a:schemeClr val="tx2"/>
                    </a:gs>
                    <a:gs pos="99000">
                      <a:schemeClr val="tx2"/>
                    </a:gs>
                  </a:gsLst>
                  <a:lin ang="5400000" scaled="0"/>
                </a:gradFill>
              </a:rPr>
            </a:br>
            <a:r>
              <a:rPr lang="en-US" sz="3200" dirty="0" smtClean="0">
                <a:gradFill>
                  <a:gsLst>
                    <a:gs pos="1250">
                      <a:schemeClr val="tx2"/>
                    </a:gs>
                    <a:gs pos="99000">
                      <a:schemeClr val="tx2"/>
                    </a:gs>
                  </a:gsLst>
                  <a:lin ang="5400000" scaled="0"/>
                </a:gradFill>
              </a:rPr>
              <a:t>and </a:t>
            </a:r>
            <a:r>
              <a:rPr lang="en-US" sz="3200" dirty="0">
                <a:gradFill>
                  <a:gsLst>
                    <a:gs pos="1250">
                      <a:schemeClr val="tx2"/>
                    </a:gs>
                    <a:gs pos="99000">
                      <a:schemeClr val="tx2"/>
                    </a:gs>
                  </a:gsLst>
                  <a:lin ang="5400000" scaled="0"/>
                </a:gradFill>
              </a:rPr>
              <a:t>“just make </a:t>
            </a:r>
            <a:r>
              <a:rPr lang="en-US" sz="3200" dirty="0" smtClean="0">
                <a:gradFill>
                  <a:gsLst>
                    <a:gs pos="1250">
                      <a:schemeClr val="tx2"/>
                    </a:gs>
                    <a:gs pos="99000">
                      <a:schemeClr val="tx2"/>
                    </a:gs>
                  </a:gsLst>
                  <a:lin ang="5400000" scaled="0"/>
                </a:gradFill>
              </a:rPr>
              <a:t>it work</a:t>
            </a:r>
            <a:r>
              <a:rPr lang="en-US" sz="3200" dirty="0"/>
              <a:t>™</a:t>
            </a:r>
            <a:r>
              <a:rPr lang="en-US" sz="3200" dirty="0" smtClean="0">
                <a:gradFill>
                  <a:gsLst>
                    <a:gs pos="1250">
                      <a:schemeClr val="tx2"/>
                    </a:gs>
                    <a:gs pos="99000">
                      <a:schemeClr val="tx2"/>
                    </a:gs>
                  </a:gsLst>
                  <a:lin ang="5400000" scaled="0"/>
                </a:gradFill>
              </a:rPr>
              <a:t>”</a:t>
            </a:r>
            <a:endParaRPr lang="en-US" sz="32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48516188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 2013 </a:t>
            </a:r>
            <a:r>
              <a:rPr lang="en-US" dirty="0"/>
              <a:t>OWA FBA</a:t>
            </a:r>
            <a:br>
              <a:rPr lang="en-US" dirty="0"/>
            </a:br>
            <a:endParaRPr lang="en-US" dirty="0"/>
          </a:p>
        </p:txBody>
      </p:sp>
    </p:spTree>
    <p:extLst>
      <p:ext uri="{BB962C8B-B14F-4D97-AF65-F5344CB8AC3E}">
        <p14:creationId xmlns:p14="http://schemas.microsoft.com/office/powerpoint/2010/main" val="46217584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How does </a:t>
            </a:r>
            <a:r>
              <a:rPr lang="en-US" dirty="0" smtClean="0"/>
              <a:t>FBA in </a:t>
            </a:r>
            <a:r>
              <a:rPr lang="en-US" smtClean="0"/>
              <a:t>2013 work</a:t>
            </a:r>
            <a:r>
              <a:rPr lang="en-US" dirty="0" smtClean="0"/>
              <a:t>?</a:t>
            </a:r>
            <a:endParaRPr lang="en-US" dirty="0"/>
          </a:p>
        </p:txBody>
      </p:sp>
      <p:sp>
        <p:nvSpPr>
          <p:cNvPr id="3" name="Text Placeholder 2"/>
          <p:cNvSpPr>
            <a:spLocks noGrp="1"/>
          </p:cNvSpPr>
          <p:nvPr>
            <p:ph type="body" sz="quarter" idx="4294967295"/>
          </p:nvPr>
        </p:nvSpPr>
        <p:spPr>
          <a:xfrm>
            <a:off x="274638" y="1439863"/>
            <a:ext cx="11612561" cy="2034403"/>
          </a:xfrm>
        </p:spPr>
        <p:txBody>
          <a:bodyPr/>
          <a:lstStyle/>
          <a:p>
            <a:pPr marL="241300" lvl="1" indent="-241300">
              <a:spcBef>
                <a:spcPts val="0"/>
              </a:spcBef>
              <a:spcAft>
                <a:spcPts val="600"/>
              </a:spcAft>
            </a:pPr>
            <a:r>
              <a:rPr lang="en-US" sz="3200" dirty="0">
                <a:latin typeface="+mj-lt"/>
              </a:rPr>
              <a:t>Some of you may be wondering why we no longer require affinity for OWA, </a:t>
            </a:r>
            <a:r>
              <a:rPr lang="en-US" sz="3200" dirty="0" smtClean="0">
                <a:latin typeface="+mj-lt"/>
              </a:rPr>
              <a:t>using </a:t>
            </a:r>
            <a:r>
              <a:rPr lang="en-US" sz="3200" dirty="0">
                <a:latin typeface="+mj-lt"/>
              </a:rPr>
              <a:t>FBA</a:t>
            </a:r>
          </a:p>
          <a:p>
            <a:pPr marL="241300" lvl="1" indent="-241300">
              <a:spcBef>
                <a:spcPts val="0"/>
              </a:spcBef>
              <a:spcAft>
                <a:spcPts val="600"/>
              </a:spcAft>
            </a:pPr>
            <a:r>
              <a:rPr lang="en-US" sz="3200" dirty="0">
                <a:latin typeface="+mj-lt"/>
              </a:rPr>
              <a:t>Why doesn’t the cookie become invalid if the load balancer switches the client </a:t>
            </a:r>
            <a:r>
              <a:rPr lang="en-US" sz="3200" dirty="0" smtClean="0">
                <a:latin typeface="+mj-lt"/>
              </a:rPr>
              <a:t>from </a:t>
            </a:r>
            <a:r>
              <a:rPr lang="en-US" sz="3200" dirty="0">
                <a:latin typeface="+mj-lt"/>
              </a:rPr>
              <a:t>one CAS to another in the same pool?</a:t>
            </a:r>
          </a:p>
        </p:txBody>
      </p:sp>
    </p:spTree>
    <p:extLst>
      <p:ext uri="{BB962C8B-B14F-4D97-AF65-F5344CB8AC3E}">
        <p14:creationId xmlns:p14="http://schemas.microsoft.com/office/powerpoint/2010/main" val="193284507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o</a:t>
            </a:r>
            <a:r>
              <a:rPr lang="en-US" dirty="0" smtClean="0"/>
              <a:t>bjectives</a:t>
            </a:r>
            <a:endParaRPr lang="en-US" dirty="0">
              <a:solidFill>
                <a:schemeClr val="tx1"/>
              </a:solidFill>
            </a:endParaRPr>
          </a:p>
        </p:txBody>
      </p:sp>
      <p:sp>
        <p:nvSpPr>
          <p:cNvPr id="3" name="Content Placeholder 2"/>
          <p:cNvSpPr>
            <a:spLocks noGrp="1"/>
          </p:cNvSpPr>
          <p:nvPr>
            <p:ph type="body" sz="quarter" idx="4294967295"/>
          </p:nvPr>
        </p:nvSpPr>
        <p:spPr>
          <a:xfrm>
            <a:off x="274638" y="1439863"/>
            <a:ext cx="11887200" cy="3083921"/>
          </a:xfrm>
          <a:prstGeom prst="rect">
            <a:avLst/>
          </a:prstGeom>
        </p:spPr>
        <p:txBody>
          <a:bodyPr/>
          <a:lstStyle/>
          <a:p>
            <a:pPr marL="0" indent="0">
              <a:spcBef>
                <a:spcPts val="0"/>
              </a:spcBef>
              <a:spcAft>
                <a:spcPts val="1200"/>
              </a:spcAft>
              <a:buNone/>
            </a:pPr>
            <a:r>
              <a:rPr lang="en-US" sz="3200" dirty="0" smtClean="0">
                <a:gradFill>
                  <a:gsLst>
                    <a:gs pos="1250">
                      <a:schemeClr val="tx2"/>
                    </a:gs>
                    <a:gs pos="99000">
                      <a:schemeClr val="tx2"/>
                    </a:gs>
                  </a:gsLst>
                  <a:lin ang="5400000" scaled="0"/>
                </a:gradFill>
              </a:rPr>
              <a:t>Cover some key CAS 2013 concepts</a:t>
            </a:r>
            <a:endParaRPr lang="en-US" sz="3200" dirty="0">
              <a:gradFill>
                <a:gsLst>
                  <a:gs pos="1250">
                    <a:schemeClr val="tx2"/>
                  </a:gs>
                  <a:gs pos="99000">
                    <a:schemeClr val="tx2"/>
                  </a:gs>
                </a:gsLst>
                <a:lin ang="5400000" scaled="0"/>
              </a:gradFill>
            </a:endParaRPr>
          </a:p>
          <a:p>
            <a:pPr lvl="1">
              <a:spcBef>
                <a:spcPts val="0"/>
              </a:spcBef>
              <a:spcAft>
                <a:spcPts val="600"/>
              </a:spcAft>
            </a:pPr>
            <a:r>
              <a:rPr lang="en-US" sz="2800" dirty="0" smtClean="0">
                <a:latin typeface="+mj-lt"/>
              </a:rPr>
              <a:t>CAS Fundamentals to set the stage</a:t>
            </a:r>
          </a:p>
          <a:p>
            <a:pPr lvl="1">
              <a:spcBef>
                <a:spcPts val="0"/>
              </a:spcBef>
              <a:spcAft>
                <a:spcPts val="600"/>
              </a:spcAft>
            </a:pPr>
            <a:r>
              <a:rPr lang="en-US" sz="2800" dirty="0" smtClean="0">
                <a:latin typeface="+mj-lt"/>
              </a:rPr>
              <a:t>Protocol Flows in mysterious ways</a:t>
            </a:r>
            <a:endParaRPr lang="en-US" sz="2800" dirty="0">
              <a:latin typeface="+mj-lt"/>
            </a:endParaRPr>
          </a:p>
          <a:p>
            <a:pPr lvl="1">
              <a:spcBef>
                <a:spcPts val="0"/>
              </a:spcBef>
              <a:spcAft>
                <a:spcPts val="600"/>
              </a:spcAft>
            </a:pPr>
            <a:r>
              <a:rPr lang="en-US" sz="2800" dirty="0" smtClean="0">
                <a:latin typeface="+mj-lt"/>
              </a:rPr>
              <a:t>More About OWA FBA to appease your inner nerd</a:t>
            </a:r>
            <a:endParaRPr lang="en-US" sz="2800" dirty="0">
              <a:latin typeface="+mj-lt"/>
            </a:endParaRPr>
          </a:p>
          <a:p>
            <a:pPr lvl="1">
              <a:spcBef>
                <a:spcPts val="0"/>
              </a:spcBef>
              <a:spcAft>
                <a:spcPts val="600"/>
              </a:spcAft>
            </a:pPr>
            <a:r>
              <a:rPr lang="en-US" sz="2800" dirty="0" smtClean="0">
                <a:latin typeface="+mj-lt"/>
              </a:rPr>
              <a:t>Load Balancing options with Exchange Server 2013</a:t>
            </a:r>
          </a:p>
          <a:p>
            <a:pPr lvl="1">
              <a:spcBef>
                <a:spcPts val="0"/>
              </a:spcBef>
              <a:spcAft>
                <a:spcPts val="600"/>
              </a:spcAft>
            </a:pPr>
            <a:r>
              <a:rPr lang="en-US" sz="2800" dirty="0" smtClean="0">
                <a:latin typeface="+mj-lt"/>
              </a:rPr>
              <a:t>Publishing Exchange in a post TMG world</a:t>
            </a:r>
            <a:endParaRPr lang="en-US" sz="2800" dirty="0">
              <a:latin typeface="+mj-lt"/>
            </a:endParaRPr>
          </a:p>
        </p:txBody>
      </p:sp>
    </p:spTree>
    <p:extLst>
      <p:ext uri="{BB962C8B-B14F-4D97-AF65-F5344CB8AC3E}">
        <p14:creationId xmlns:p14="http://schemas.microsoft.com/office/powerpoint/2010/main" val="49109591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it really works…</a:t>
            </a:r>
            <a:endParaRPr lang="en-US" dirty="0"/>
          </a:p>
        </p:txBody>
      </p:sp>
      <p:sp>
        <p:nvSpPr>
          <p:cNvPr id="2" name="Text Placeholder 1"/>
          <p:cNvSpPr>
            <a:spLocks noGrp="1"/>
          </p:cNvSpPr>
          <p:nvPr>
            <p:ph type="body" sz="quarter" idx="4294967295"/>
          </p:nvPr>
        </p:nvSpPr>
        <p:spPr>
          <a:xfrm>
            <a:off x="274638" y="1439863"/>
            <a:ext cx="11612562" cy="4558171"/>
          </a:xfrm>
        </p:spPr>
        <p:txBody>
          <a:bodyPr/>
          <a:lstStyle/>
          <a:p>
            <a:pPr marL="241300" lvl="1" indent="-241300">
              <a:spcBef>
                <a:spcPts val="0"/>
              </a:spcBef>
              <a:spcAft>
                <a:spcPts val="600"/>
              </a:spcAft>
            </a:pPr>
            <a:r>
              <a:rPr lang="en-US" sz="3200" dirty="0">
                <a:latin typeface="+mj-lt"/>
              </a:rPr>
              <a:t>We assume the same cert exists on all CAS in the LB pool</a:t>
            </a:r>
          </a:p>
          <a:p>
            <a:pPr marL="241300" lvl="1" indent="-241300">
              <a:spcBef>
                <a:spcPts val="0"/>
              </a:spcBef>
              <a:spcAft>
                <a:spcPts val="600"/>
              </a:spcAft>
            </a:pPr>
            <a:r>
              <a:rPr lang="en-US" sz="3200" dirty="0">
                <a:latin typeface="+mj-lt"/>
              </a:rPr>
              <a:t>The user authenticates to any one CAS</a:t>
            </a:r>
          </a:p>
          <a:p>
            <a:pPr marL="241300" lvl="1" indent="-241300">
              <a:spcBef>
                <a:spcPts val="0"/>
              </a:spcBef>
              <a:spcAft>
                <a:spcPts val="600"/>
              </a:spcAft>
            </a:pPr>
            <a:r>
              <a:rPr lang="en-US" sz="3200" dirty="0">
                <a:latin typeface="+mj-lt"/>
              </a:rPr>
              <a:t>The </a:t>
            </a:r>
            <a:r>
              <a:rPr lang="en-US" sz="3200" dirty="0" err="1">
                <a:latin typeface="+mj-lt"/>
              </a:rPr>
              <a:t>auth</a:t>
            </a:r>
            <a:r>
              <a:rPr lang="en-US" sz="3200" dirty="0">
                <a:latin typeface="+mj-lt"/>
              </a:rPr>
              <a:t> token, session key, and some other pieces of information </a:t>
            </a:r>
            <a:r>
              <a:rPr lang="en-US" sz="3200" dirty="0" smtClean="0">
                <a:latin typeface="+mj-lt"/>
              </a:rPr>
              <a:t>are encrypted using </a:t>
            </a:r>
            <a:r>
              <a:rPr lang="en-US" sz="3200" dirty="0">
                <a:latin typeface="+mj-lt"/>
              </a:rPr>
              <a:t>the public key of the </a:t>
            </a:r>
            <a:r>
              <a:rPr lang="en-US" sz="3200" b="1" dirty="0">
                <a:latin typeface="+mj-lt"/>
              </a:rPr>
              <a:t>common</a:t>
            </a:r>
            <a:r>
              <a:rPr lang="en-US" sz="3200" dirty="0">
                <a:latin typeface="+mj-lt"/>
              </a:rPr>
              <a:t> SSL cert</a:t>
            </a:r>
          </a:p>
          <a:p>
            <a:pPr marL="241300" lvl="1" indent="-241300">
              <a:spcBef>
                <a:spcPts val="0"/>
              </a:spcBef>
              <a:spcAft>
                <a:spcPts val="600"/>
              </a:spcAft>
            </a:pPr>
            <a:r>
              <a:rPr lang="en-US" sz="3200" dirty="0">
                <a:latin typeface="+mj-lt"/>
              </a:rPr>
              <a:t>The client hands that </a:t>
            </a:r>
            <a:r>
              <a:rPr lang="en-US" sz="3200" dirty="0" smtClean="0">
                <a:latin typeface="+mj-lt"/>
              </a:rPr>
              <a:t>cookie back with </a:t>
            </a:r>
            <a:r>
              <a:rPr lang="en-US" sz="3200" dirty="0">
                <a:latin typeface="+mj-lt"/>
              </a:rPr>
              <a:t>every request </a:t>
            </a:r>
          </a:p>
          <a:p>
            <a:pPr marL="241300" lvl="1" indent="-241300">
              <a:spcBef>
                <a:spcPts val="0"/>
              </a:spcBef>
              <a:spcAft>
                <a:spcPts val="600"/>
              </a:spcAft>
            </a:pPr>
            <a:r>
              <a:rPr lang="en-US" sz="3200" dirty="0">
                <a:latin typeface="+mj-lt"/>
              </a:rPr>
              <a:t>Any CAS can decrypt it, as they </a:t>
            </a:r>
            <a:r>
              <a:rPr lang="en-US" sz="3200" dirty="0" smtClean="0">
                <a:latin typeface="+mj-lt"/>
              </a:rPr>
              <a:t>all possess the </a:t>
            </a:r>
            <a:r>
              <a:rPr lang="en-US" sz="3200" dirty="0">
                <a:latin typeface="+mj-lt"/>
              </a:rPr>
              <a:t>private key </a:t>
            </a:r>
            <a:r>
              <a:rPr lang="en-US" sz="3200" dirty="0" smtClean="0">
                <a:latin typeface="+mj-lt"/>
              </a:rPr>
              <a:t/>
            </a:r>
            <a:br>
              <a:rPr lang="en-US" sz="3200" dirty="0" smtClean="0">
                <a:latin typeface="+mj-lt"/>
              </a:rPr>
            </a:br>
            <a:r>
              <a:rPr lang="en-US" sz="3200" dirty="0" smtClean="0">
                <a:latin typeface="+mj-lt"/>
              </a:rPr>
              <a:t>of </a:t>
            </a:r>
            <a:r>
              <a:rPr lang="en-US" sz="3200" dirty="0">
                <a:latin typeface="+mj-lt"/>
              </a:rPr>
              <a:t>the SSL certificate</a:t>
            </a:r>
          </a:p>
          <a:p>
            <a:pPr marL="241300" lvl="1" indent="-241300">
              <a:spcBef>
                <a:spcPts val="0"/>
              </a:spcBef>
              <a:spcAft>
                <a:spcPts val="600"/>
              </a:spcAft>
            </a:pPr>
            <a:r>
              <a:rPr lang="en-US" sz="3200" dirty="0">
                <a:latin typeface="+mj-lt"/>
              </a:rPr>
              <a:t>And that’s how it works</a:t>
            </a:r>
          </a:p>
        </p:txBody>
      </p:sp>
    </p:spTree>
    <p:extLst>
      <p:ext uri="{BB962C8B-B14F-4D97-AF65-F5344CB8AC3E}">
        <p14:creationId xmlns:p14="http://schemas.microsoft.com/office/powerpoint/2010/main" val="169159678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Load balancing</a:t>
            </a:r>
            <a:endParaRPr lang="en-US" dirty="0"/>
          </a:p>
        </p:txBody>
      </p:sp>
    </p:spTree>
    <p:extLst>
      <p:ext uri="{BB962C8B-B14F-4D97-AF65-F5344CB8AC3E}">
        <p14:creationId xmlns:p14="http://schemas.microsoft.com/office/powerpoint/2010/main" val="57256757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 balancing changes</a:t>
            </a:r>
            <a:endParaRPr lang="en-US" dirty="0"/>
          </a:p>
        </p:txBody>
      </p:sp>
      <p:sp>
        <p:nvSpPr>
          <p:cNvPr id="4" name="Text Placeholder 3"/>
          <p:cNvSpPr>
            <a:spLocks noGrp="1"/>
          </p:cNvSpPr>
          <p:nvPr>
            <p:ph type="body" sz="quarter" idx="4294967295"/>
          </p:nvPr>
        </p:nvSpPr>
        <p:spPr>
          <a:xfrm>
            <a:off x="274638" y="1441450"/>
            <a:ext cx="11612562" cy="4404283"/>
          </a:xfrm>
        </p:spPr>
        <p:txBody>
          <a:bodyPr/>
          <a:lstStyle/>
          <a:p>
            <a:pPr marL="241300" lvl="1" indent="-241300">
              <a:spcBef>
                <a:spcPts val="0"/>
              </a:spcBef>
              <a:spcAft>
                <a:spcPts val="600"/>
              </a:spcAft>
            </a:pPr>
            <a:r>
              <a:rPr lang="en-US" sz="3200" dirty="0">
                <a:latin typeface="+mj-lt"/>
              </a:rPr>
              <a:t>Exchange Server 2013 no longer requires affinity </a:t>
            </a:r>
            <a:r>
              <a:rPr lang="en-US" sz="3200" dirty="0" smtClean="0">
                <a:latin typeface="+mj-lt"/>
              </a:rPr>
              <a:t/>
            </a:r>
            <a:br>
              <a:rPr lang="en-US" sz="3200" dirty="0" smtClean="0">
                <a:latin typeface="+mj-lt"/>
              </a:rPr>
            </a:br>
            <a:r>
              <a:rPr lang="en-US" sz="3200" dirty="0" smtClean="0">
                <a:latin typeface="+mj-lt"/>
              </a:rPr>
              <a:t>for </a:t>
            </a:r>
            <a:r>
              <a:rPr lang="en-US" sz="3200" dirty="0">
                <a:latin typeface="+mj-lt"/>
              </a:rPr>
              <a:t>client connections</a:t>
            </a:r>
          </a:p>
          <a:p>
            <a:pPr marL="241300" lvl="1" indent="-241300">
              <a:spcBef>
                <a:spcPts val="0"/>
              </a:spcBef>
              <a:spcAft>
                <a:spcPts val="600"/>
              </a:spcAft>
            </a:pPr>
            <a:r>
              <a:rPr lang="en-US" sz="3200" dirty="0">
                <a:latin typeface="+mj-lt"/>
              </a:rPr>
              <a:t>This provides the ability to use layer </a:t>
            </a:r>
            <a:r>
              <a:rPr lang="en-US" sz="3200" dirty="0" smtClean="0">
                <a:latin typeface="+mj-lt"/>
              </a:rPr>
              <a:t>4, (at the </a:t>
            </a:r>
            <a:r>
              <a:rPr lang="en-US" sz="3200" dirty="0" err="1" smtClean="0">
                <a:latin typeface="+mj-lt"/>
              </a:rPr>
              <a:t>tcp</a:t>
            </a:r>
            <a:r>
              <a:rPr lang="en-US" sz="3200" dirty="0" smtClean="0">
                <a:latin typeface="+mj-lt"/>
              </a:rPr>
              <a:t> layer rather than http) based </a:t>
            </a:r>
            <a:r>
              <a:rPr lang="en-US" sz="3200" dirty="0">
                <a:latin typeface="+mj-lt"/>
              </a:rPr>
              <a:t>load balancing</a:t>
            </a:r>
          </a:p>
          <a:p>
            <a:pPr marL="241300" lvl="1" indent="-241300">
              <a:spcBef>
                <a:spcPts val="0"/>
              </a:spcBef>
              <a:spcAft>
                <a:spcPts val="600"/>
              </a:spcAft>
            </a:pPr>
            <a:r>
              <a:rPr lang="en-US" sz="3200" dirty="0">
                <a:latin typeface="+mj-lt"/>
              </a:rPr>
              <a:t>At layer 4, the load balancer has no idea what the actual target URL is (/owa, or /</a:t>
            </a:r>
            <a:r>
              <a:rPr lang="en-US" sz="3200" dirty="0" err="1">
                <a:latin typeface="+mj-lt"/>
              </a:rPr>
              <a:t>ews</a:t>
            </a:r>
            <a:r>
              <a:rPr lang="en-US" sz="3200" dirty="0">
                <a:latin typeface="+mj-lt"/>
              </a:rPr>
              <a:t> for example), it sees IP address and protocol/port (TCP 443)</a:t>
            </a:r>
          </a:p>
          <a:p>
            <a:pPr marL="241300" lvl="1" indent="-241300">
              <a:spcBef>
                <a:spcPts val="0"/>
              </a:spcBef>
              <a:spcAft>
                <a:spcPts val="600"/>
              </a:spcAft>
            </a:pPr>
            <a:r>
              <a:rPr lang="en-US" sz="3200" dirty="0">
                <a:latin typeface="+mj-lt"/>
              </a:rPr>
              <a:t>But no awareness of the target URL means load balancer health probes might not be so smart… </a:t>
            </a:r>
          </a:p>
        </p:txBody>
      </p:sp>
    </p:spTree>
    <p:extLst>
      <p:ext uri="{BB962C8B-B14F-4D97-AF65-F5344CB8AC3E}">
        <p14:creationId xmlns:p14="http://schemas.microsoft.com/office/powerpoint/2010/main" val="418344531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6311496" y="1439863"/>
            <a:ext cx="5850341" cy="155448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dirty="0"/>
              <a:t>User</a:t>
            </a:r>
          </a:p>
        </p:txBody>
      </p:sp>
      <p:sp>
        <p:nvSpPr>
          <p:cNvPr id="41" name="Rectangle 40"/>
          <p:cNvSpPr/>
          <p:nvPr/>
        </p:nvSpPr>
        <p:spPr>
          <a:xfrm>
            <a:off x="6311496" y="3304223"/>
            <a:ext cx="5850341" cy="155448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dirty="0" smtClean="0"/>
              <a:t>CAS</a:t>
            </a:r>
            <a:endParaRPr lang="en-US" dirty="0"/>
          </a:p>
        </p:txBody>
      </p:sp>
      <p:sp>
        <p:nvSpPr>
          <p:cNvPr id="45" name="Rectangle 44"/>
          <p:cNvSpPr/>
          <p:nvPr/>
        </p:nvSpPr>
        <p:spPr>
          <a:xfrm>
            <a:off x="6311496" y="5168582"/>
            <a:ext cx="5850341" cy="155448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dirty="0" smtClean="0"/>
              <a:t>DAG</a:t>
            </a:r>
            <a:endParaRPr lang="en-US" dirty="0"/>
          </a:p>
        </p:txBody>
      </p:sp>
      <p:pic>
        <p:nvPicPr>
          <p:cNvPr id="13"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632745" y="1717619"/>
            <a:ext cx="1207843" cy="77716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412088" y="5332238"/>
            <a:ext cx="479573" cy="122716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582076" y="5332238"/>
            <a:ext cx="479573" cy="1227169"/>
          </a:xfrm>
          <a:prstGeom prst="rect">
            <a:avLst/>
          </a:prstGeom>
          <a:noFill/>
          <a:extLst>
            <a:ext uri="{909E8E84-426E-40DD-AFC4-6F175D3DCCD1}">
              <a14:hiddenFill xmlns:a14="http://schemas.microsoft.com/office/drawing/2010/main">
                <a:solidFill>
                  <a:srgbClr val="FFFFFF"/>
                </a:solidFill>
              </a14:hiddenFill>
            </a:ext>
          </a:extLst>
        </p:spPr>
      </p:pic>
      <p:sp>
        <p:nvSpPr>
          <p:cNvPr id="43" name="Can 42"/>
          <p:cNvSpPr/>
          <p:nvPr/>
        </p:nvSpPr>
        <p:spPr>
          <a:xfrm>
            <a:off x="10618929" y="5625041"/>
            <a:ext cx="745841" cy="641562"/>
          </a:xfrm>
          <a:prstGeom prst="can">
            <a:avLst/>
          </a:prstGeom>
          <a:solidFill>
            <a:schemeClr val="tx2"/>
          </a:solidFill>
          <a:ln w="25400">
            <a:solidFill>
              <a:schemeClr val="accent1"/>
            </a:solidFill>
          </a:ln>
          <a:effectLst/>
        </p:spPr>
        <p:style>
          <a:lnRef idx="1">
            <a:schemeClr val="dk1"/>
          </a:lnRef>
          <a:fillRef idx="3">
            <a:schemeClr val="dk1"/>
          </a:fillRef>
          <a:effectRef idx="2">
            <a:schemeClr val="dk1"/>
          </a:effectRef>
          <a:fontRef idx="minor">
            <a:schemeClr val="lt1"/>
          </a:fontRef>
        </p:style>
        <p:txBody>
          <a:bodyPr lIns="93258" tIns="46629" rIns="93258" bIns="46629" rtlCol="0" anchor="ctr"/>
          <a:lstStyle/>
          <a:p>
            <a:pPr algn="ctr"/>
            <a:r>
              <a:rPr lang="en-US" sz="1122" b="1" dirty="0">
                <a:solidFill>
                  <a:schemeClr val="bg1"/>
                </a:solidFill>
              </a:rPr>
              <a:t>MBX-B</a:t>
            </a:r>
          </a:p>
        </p:txBody>
      </p:sp>
      <p:sp>
        <p:nvSpPr>
          <p:cNvPr id="44" name="Can 43"/>
          <p:cNvSpPr/>
          <p:nvPr/>
        </p:nvSpPr>
        <p:spPr>
          <a:xfrm>
            <a:off x="7108967" y="5625041"/>
            <a:ext cx="745841" cy="641562"/>
          </a:xfrm>
          <a:prstGeom prst="can">
            <a:avLst/>
          </a:prstGeom>
          <a:solidFill>
            <a:schemeClr val="tx2"/>
          </a:solidFill>
          <a:ln w="25400">
            <a:solidFill>
              <a:schemeClr val="accent1"/>
            </a:solidFill>
          </a:ln>
          <a:effectLst/>
        </p:spPr>
        <p:style>
          <a:lnRef idx="1">
            <a:schemeClr val="dk1"/>
          </a:lnRef>
          <a:fillRef idx="3">
            <a:schemeClr val="dk1"/>
          </a:fillRef>
          <a:effectRef idx="2">
            <a:schemeClr val="dk1"/>
          </a:effectRef>
          <a:fontRef idx="minor">
            <a:schemeClr val="lt1"/>
          </a:fontRef>
        </p:style>
        <p:txBody>
          <a:bodyPr lIns="93258" tIns="46629" rIns="93258" bIns="46629" rtlCol="0" anchor="ctr"/>
          <a:lstStyle/>
          <a:p>
            <a:pPr algn="ctr"/>
            <a:r>
              <a:rPr lang="en-US" sz="1122" b="1" dirty="0" smtClean="0">
                <a:solidFill>
                  <a:schemeClr val="bg1"/>
                </a:solidFill>
              </a:rPr>
              <a:t>MBX-A </a:t>
            </a:r>
            <a:endParaRPr lang="en-US" sz="1122" b="1" dirty="0">
              <a:solidFill>
                <a:schemeClr val="bg1"/>
              </a:solidFill>
            </a:endParaRPr>
          </a:p>
        </p:txBody>
      </p:sp>
      <p:pic>
        <p:nvPicPr>
          <p:cNvPr id="35"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843614" y="3510147"/>
            <a:ext cx="446532" cy="1142633"/>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183589" y="3510147"/>
            <a:ext cx="446532" cy="1142633"/>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53"/>
          <p:cNvSpPr/>
          <p:nvPr/>
        </p:nvSpPr>
        <p:spPr>
          <a:xfrm>
            <a:off x="6311899" y="2719716"/>
            <a:ext cx="5849937" cy="274627"/>
          </a:xfrm>
          <a:prstGeom prst="rect">
            <a:avLst/>
          </a:prstGeom>
          <a:solidFill>
            <a:schemeClr val="bg2">
              <a:lumMod val="75000"/>
              <a:lumOff val="25000"/>
            </a:schemeClr>
          </a:solidFill>
          <a:ln>
            <a:noFill/>
          </a:ln>
          <a:effectLst/>
        </p:spPr>
        <p:style>
          <a:lnRef idx="1">
            <a:schemeClr val="accent5"/>
          </a:lnRef>
          <a:fillRef idx="3">
            <a:schemeClr val="accent5"/>
          </a:fillRef>
          <a:effectRef idx="2">
            <a:schemeClr val="accent5"/>
          </a:effectRef>
          <a:fontRef idx="minor">
            <a:schemeClr val="lt1"/>
          </a:fontRef>
        </p:style>
        <p:txBody>
          <a:bodyPr lIns="93258" tIns="46629" rIns="93258" bIns="46629" rtlCol="0" anchor="ctr"/>
          <a:lstStyle/>
          <a:p>
            <a:pPr algn="ctr"/>
            <a:r>
              <a:rPr lang="en-US" sz="1400" dirty="0">
                <a:solidFill>
                  <a:schemeClr val="tx1"/>
                </a:solidFill>
              </a:rPr>
              <a:t>Layer 4LB</a:t>
            </a:r>
          </a:p>
        </p:txBody>
      </p:sp>
      <p:pic>
        <p:nvPicPr>
          <p:cNvPr id="24"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9013601" y="3510147"/>
            <a:ext cx="446532" cy="1142633"/>
          </a:xfrm>
          <a:prstGeom prst="rect">
            <a:avLst/>
          </a:prstGeom>
          <a:noFill/>
          <a:extLst>
            <a:ext uri="{909E8E84-426E-40DD-AFC4-6F175D3DCCD1}">
              <a14:hiddenFill xmlns:a14="http://schemas.microsoft.com/office/drawing/2010/main">
                <a:solidFill>
                  <a:srgbClr val="FFFFFF"/>
                </a:solidFill>
              </a14:hiddenFill>
            </a:ext>
          </a:extLst>
        </p:spPr>
      </p:pic>
      <p:sp>
        <p:nvSpPr>
          <p:cNvPr id="50" name="Straight Connector 1024003"/>
          <p:cNvSpPr>
            <a:spLocks noChangeShapeType="1"/>
          </p:cNvSpPr>
          <p:nvPr/>
        </p:nvSpPr>
        <p:spPr bwMode="auto">
          <a:xfrm flipV="1">
            <a:off x="8066880" y="3019681"/>
            <a:ext cx="0" cy="474282"/>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51" name="Straight Connector 1024003"/>
          <p:cNvSpPr>
            <a:spLocks noChangeShapeType="1"/>
          </p:cNvSpPr>
          <p:nvPr/>
        </p:nvSpPr>
        <p:spPr bwMode="auto">
          <a:xfrm flipV="1">
            <a:off x="10406855" y="3019681"/>
            <a:ext cx="0" cy="474282"/>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8" name="Straight Connector 1024003"/>
          <p:cNvSpPr>
            <a:spLocks noChangeShapeType="1"/>
          </p:cNvSpPr>
          <p:nvPr/>
        </p:nvSpPr>
        <p:spPr bwMode="auto">
          <a:xfrm flipV="1">
            <a:off x="9236867" y="3019681"/>
            <a:ext cx="0" cy="474282"/>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2" name="Title 1"/>
          <p:cNvSpPr>
            <a:spLocks noGrp="1"/>
          </p:cNvSpPr>
          <p:nvPr>
            <p:ph type="title"/>
          </p:nvPr>
        </p:nvSpPr>
        <p:spPr/>
        <p:txBody>
          <a:bodyPr/>
          <a:lstStyle/>
          <a:p>
            <a:r>
              <a:rPr lang="en-US" dirty="0"/>
              <a:t>The key to enlightenment…remember?</a:t>
            </a:r>
          </a:p>
        </p:txBody>
      </p:sp>
      <p:grpSp>
        <p:nvGrpSpPr>
          <p:cNvPr id="25" name="Group 24"/>
          <p:cNvGrpSpPr/>
          <p:nvPr/>
        </p:nvGrpSpPr>
        <p:grpSpPr>
          <a:xfrm>
            <a:off x="8486415" y="5655601"/>
            <a:ext cx="341105" cy="258968"/>
            <a:chOff x="-661988" y="-1960563"/>
            <a:chExt cx="4483101" cy="3403601"/>
          </a:xfrm>
        </p:grpSpPr>
        <p:sp>
          <p:nvSpPr>
            <p:cNvPr id="20" name="Freeform 6"/>
            <p:cNvSpPr>
              <a:spLocks/>
            </p:cNvSpPr>
            <p:nvPr/>
          </p:nvSpPr>
          <p:spPr bwMode="auto">
            <a:xfrm>
              <a:off x="-661988" y="-1960563"/>
              <a:ext cx="4483101" cy="1079500"/>
            </a:xfrm>
            <a:custGeom>
              <a:avLst/>
              <a:gdLst>
                <a:gd name="T0" fmla="*/ 1634 w 2824"/>
                <a:gd name="T1" fmla="*/ 324 h 680"/>
                <a:gd name="T2" fmla="*/ 1634 w 2824"/>
                <a:gd name="T3" fmla="*/ 324 h 680"/>
                <a:gd name="T4" fmla="*/ 1644 w 2824"/>
                <a:gd name="T5" fmla="*/ 320 h 680"/>
                <a:gd name="T6" fmla="*/ 1654 w 2824"/>
                <a:gd name="T7" fmla="*/ 316 h 680"/>
                <a:gd name="T8" fmla="*/ 1664 w 2824"/>
                <a:gd name="T9" fmla="*/ 312 h 680"/>
                <a:gd name="T10" fmla="*/ 1674 w 2824"/>
                <a:gd name="T11" fmla="*/ 312 h 680"/>
                <a:gd name="T12" fmla="*/ 2824 w 2824"/>
                <a:gd name="T13" fmla="*/ 312 h 680"/>
                <a:gd name="T14" fmla="*/ 2824 w 2824"/>
                <a:gd name="T15" fmla="*/ 304 h 680"/>
                <a:gd name="T16" fmla="*/ 2824 w 2824"/>
                <a:gd name="T17" fmla="*/ 304 h 680"/>
                <a:gd name="T18" fmla="*/ 2822 w 2824"/>
                <a:gd name="T19" fmla="*/ 286 h 680"/>
                <a:gd name="T20" fmla="*/ 2818 w 2824"/>
                <a:gd name="T21" fmla="*/ 268 h 680"/>
                <a:gd name="T22" fmla="*/ 2812 w 2824"/>
                <a:gd name="T23" fmla="*/ 252 h 680"/>
                <a:gd name="T24" fmla="*/ 2804 w 2824"/>
                <a:gd name="T25" fmla="*/ 238 h 680"/>
                <a:gd name="T26" fmla="*/ 2792 w 2824"/>
                <a:gd name="T27" fmla="*/ 226 h 680"/>
                <a:gd name="T28" fmla="*/ 2778 w 2824"/>
                <a:gd name="T29" fmla="*/ 216 h 680"/>
                <a:gd name="T30" fmla="*/ 2760 w 2824"/>
                <a:gd name="T31" fmla="*/ 210 h 680"/>
                <a:gd name="T32" fmla="*/ 2740 w 2824"/>
                <a:gd name="T33" fmla="*/ 208 h 680"/>
                <a:gd name="T34" fmla="*/ 1672 w 2824"/>
                <a:gd name="T35" fmla="*/ 208 h 680"/>
                <a:gd name="T36" fmla="*/ 1672 w 2824"/>
                <a:gd name="T37" fmla="*/ 38 h 680"/>
                <a:gd name="T38" fmla="*/ 1672 w 2824"/>
                <a:gd name="T39" fmla="*/ 38 h 680"/>
                <a:gd name="T40" fmla="*/ 1672 w 2824"/>
                <a:gd name="T41" fmla="*/ 30 h 680"/>
                <a:gd name="T42" fmla="*/ 1670 w 2824"/>
                <a:gd name="T43" fmla="*/ 22 h 680"/>
                <a:gd name="T44" fmla="*/ 1666 w 2824"/>
                <a:gd name="T45" fmla="*/ 16 h 680"/>
                <a:gd name="T46" fmla="*/ 1662 w 2824"/>
                <a:gd name="T47" fmla="*/ 12 h 680"/>
                <a:gd name="T48" fmla="*/ 1656 w 2824"/>
                <a:gd name="T49" fmla="*/ 6 h 680"/>
                <a:gd name="T50" fmla="*/ 1650 w 2824"/>
                <a:gd name="T51" fmla="*/ 2 h 680"/>
                <a:gd name="T52" fmla="*/ 1644 w 2824"/>
                <a:gd name="T53" fmla="*/ 0 h 680"/>
                <a:gd name="T54" fmla="*/ 1636 w 2824"/>
                <a:gd name="T55" fmla="*/ 0 h 680"/>
                <a:gd name="T56" fmla="*/ 404 w 2824"/>
                <a:gd name="T57" fmla="*/ 0 h 680"/>
                <a:gd name="T58" fmla="*/ 404 w 2824"/>
                <a:gd name="T59" fmla="*/ 0 h 680"/>
                <a:gd name="T60" fmla="*/ 396 w 2824"/>
                <a:gd name="T61" fmla="*/ 0 h 680"/>
                <a:gd name="T62" fmla="*/ 390 w 2824"/>
                <a:gd name="T63" fmla="*/ 2 h 680"/>
                <a:gd name="T64" fmla="*/ 384 w 2824"/>
                <a:gd name="T65" fmla="*/ 6 h 680"/>
                <a:gd name="T66" fmla="*/ 378 w 2824"/>
                <a:gd name="T67" fmla="*/ 12 h 680"/>
                <a:gd name="T68" fmla="*/ 374 w 2824"/>
                <a:gd name="T69" fmla="*/ 16 h 680"/>
                <a:gd name="T70" fmla="*/ 370 w 2824"/>
                <a:gd name="T71" fmla="*/ 22 h 680"/>
                <a:gd name="T72" fmla="*/ 368 w 2824"/>
                <a:gd name="T73" fmla="*/ 30 h 680"/>
                <a:gd name="T74" fmla="*/ 368 w 2824"/>
                <a:gd name="T75" fmla="*/ 38 h 680"/>
                <a:gd name="T76" fmla="*/ 368 w 2824"/>
                <a:gd name="T77" fmla="*/ 208 h 680"/>
                <a:gd name="T78" fmla="*/ 102 w 2824"/>
                <a:gd name="T79" fmla="*/ 208 h 680"/>
                <a:gd name="T80" fmla="*/ 102 w 2824"/>
                <a:gd name="T81" fmla="*/ 208 h 680"/>
                <a:gd name="T82" fmla="*/ 82 w 2824"/>
                <a:gd name="T83" fmla="*/ 210 h 680"/>
                <a:gd name="T84" fmla="*/ 62 w 2824"/>
                <a:gd name="T85" fmla="*/ 216 h 680"/>
                <a:gd name="T86" fmla="*/ 46 w 2824"/>
                <a:gd name="T87" fmla="*/ 226 h 680"/>
                <a:gd name="T88" fmla="*/ 30 w 2824"/>
                <a:gd name="T89" fmla="*/ 238 h 680"/>
                <a:gd name="T90" fmla="*/ 18 w 2824"/>
                <a:gd name="T91" fmla="*/ 252 h 680"/>
                <a:gd name="T92" fmla="*/ 8 w 2824"/>
                <a:gd name="T93" fmla="*/ 268 h 680"/>
                <a:gd name="T94" fmla="*/ 2 w 2824"/>
                <a:gd name="T95" fmla="*/ 286 h 680"/>
                <a:gd name="T96" fmla="*/ 0 w 2824"/>
                <a:gd name="T97" fmla="*/ 304 h 680"/>
                <a:gd name="T98" fmla="*/ 0 w 2824"/>
                <a:gd name="T99" fmla="*/ 680 h 680"/>
                <a:gd name="T100" fmla="*/ 1036 w 2824"/>
                <a:gd name="T101" fmla="*/ 680 h 680"/>
                <a:gd name="T102" fmla="*/ 1634 w 2824"/>
                <a:gd name="T103" fmla="*/ 324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4" h="680">
                  <a:moveTo>
                    <a:pt x="1634" y="324"/>
                  </a:moveTo>
                  <a:lnTo>
                    <a:pt x="1634" y="324"/>
                  </a:lnTo>
                  <a:lnTo>
                    <a:pt x="1644" y="320"/>
                  </a:lnTo>
                  <a:lnTo>
                    <a:pt x="1654" y="316"/>
                  </a:lnTo>
                  <a:lnTo>
                    <a:pt x="1664" y="312"/>
                  </a:lnTo>
                  <a:lnTo>
                    <a:pt x="1674" y="312"/>
                  </a:lnTo>
                  <a:lnTo>
                    <a:pt x="2824" y="312"/>
                  </a:lnTo>
                  <a:lnTo>
                    <a:pt x="2824" y="304"/>
                  </a:lnTo>
                  <a:lnTo>
                    <a:pt x="2824" y="304"/>
                  </a:lnTo>
                  <a:lnTo>
                    <a:pt x="2822" y="286"/>
                  </a:lnTo>
                  <a:lnTo>
                    <a:pt x="2818" y="268"/>
                  </a:lnTo>
                  <a:lnTo>
                    <a:pt x="2812" y="252"/>
                  </a:lnTo>
                  <a:lnTo>
                    <a:pt x="2804" y="238"/>
                  </a:lnTo>
                  <a:lnTo>
                    <a:pt x="2792" y="226"/>
                  </a:lnTo>
                  <a:lnTo>
                    <a:pt x="2778" y="216"/>
                  </a:lnTo>
                  <a:lnTo>
                    <a:pt x="2760" y="210"/>
                  </a:lnTo>
                  <a:lnTo>
                    <a:pt x="2740" y="208"/>
                  </a:lnTo>
                  <a:lnTo>
                    <a:pt x="1672" y="208"/>
                  </a:lnTo>
                  <a:lnTo>
                    <a:pt x="1672" y="38"/>
                  </a:lnTo>
                  <a:lnTo>
                    <a:pt x="1672" y="38"/>
                  </a:lnTo>
                  <a:lnTo>
                    <a:pt x="1672" y="30"/>
                  </a:lnTo>
                  <a:lnTo>
                    <a:pt x="1670" y="22"/>
                  </a:lnTo>
                  <a:lnTo>
                    <a:pt x="1666" y="16"/>
                  </a:lnTo>
                  <a:lnTo>
                    <a:pt x="1662" y="12"/>
                  </a:lnTo>
                  <a:lnTo>
                    <a:pt x="1656" y="6"/>
                  </a:lnTo>
                  <a:lnTo>
                    <a:pt x="1650" y="2"/>
                  </a:lnTo>
                  <a:lnTo>
                    <a:pt x="1644" y="0"/>
                  </a:lnTo>
                  <a:lnTo>
                    <a:pt x="1636" y="0"/>
                  </a:lnTo>
                  <a:lnTo>
                    <a:pt x="404" y="0"/>
                  </a:lnTo>
                  <a:lnTo>
                    <a:pt x="404" y="0"/>
                  </a:lnTo>
                  <a:lnTo>
                    <a:pt x="396" y="0"/>
                  </a:lnTo>
                  <a:lnTo>
                    <a:pt x="390" y="2"/>
                  </a:lnTo>
                  <a:lnTo>
                    <a:pt x="384" y="6"/>
                  </a:lnTo>
                  <a:lnTo>
                    <a:pt x="378" y="12"/>
                  </a:lnTo>
                  <a:lnTo>
                    <a:pt x="374" y="16"/>
                  </a:lnTo>
                  <a:lnTo>
                    <a:pt x="370" y="22"/>
                  </a:lnTo>
                  <a:lnTo>
                    <a:pt x="368" y="30"/>
                  </a:lnTo>
                  <a:lnTo>
                    <a:pt x="368" y="38"/>
                  </a:lnTo>
                  <a:lnTo>
                    <a:pt x="368" y="208"/>
                  </a:lnTo>
                  <a:lnTo>
                    <a:pt x="102" y="208"/>
                  </a:lnTo>
                  <a:lnTo>
                    <a:pt x="102" y="208"/>
                  </a:lnTo>
                  <a:lnTo>
                    <a:pt x="82" y="210"/>
                  </a:lnTo>
                  <a:lnTo>
                    <a:pt x="62" y="216"/>
                  </a:lnTo>
                  <a:lnTo>
                    <a:pt x="46" y="226"/>
                  </a:lnTo>
                  <a:lnTo>
                    <a:pt x="30" y="238"/>
                  </a:lnTo>
                  <a:lnTo>
                    <a:pt x="18" y="252"/>
                  </a:lnTo>
                  <a:lnTo>
                    <a:pt x="8" y="268"/>
                  </a:lnTo>
                  <a:lnTo>
                    <a:pt x="2" y="286"/>
                  </a:lnTo>
                  <a:lnTo>
                    <a:pt x="0" y="304"/>
                  </a:lnTo>
                  <a:lnTo>
                    <a:pt x="0" y="680"/>
                  </a:lnTo>
                  <a:lnTo>
                    <a:pt x="1036" y="680"/>
                  </a:lnTo>
                  <a:lnTo>
                    <a:pt x="1634" y="3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endParaRPr lang="en-US">
                <a:solidFill>
                  <a:schemeClr val="lt1"/>
                </a:solidFill>
              </a:endParaRPr>
            </a:p>
          </p:txBody>
        </p:sp>
        <p:sp>
          <p:nvSpPr>
            <p:cNvPr id="21" name="Freeform 7"/>
            <p:cNvSpPr>
              <a:spLocks/>
            </p:cNvSpPr>
            <p:nvPr/>
          </p:nvSpPr>
          <p:spPr bwMode="auto">
            <a:xfrm>
              <a:off x="-661988" y="-1211263"/>
              <a:ext cx="4483101" cy="2654301"/>
            </a:xfrm>
            <a:custGeom>
              <a:avLst/>
              <a:gdLst>
                <a:gd name="T0" fmla="*/ 1098 w 2824"/>
                <a:gd name="T1" fmla="*/ 356 h 1672"/>
                <a:gd name="T2" fmla="*/ 1098 w 2824"/>
                <a:gd name="T3" fmla="*/ 356 h 1672"/>
                <a:gd name="T4" fmla="*/ 1088 w 2824"/>
                <a:gd name="T5" fmla="*/ 360 h 1672"/>
                <a:gd name="T6" fmla="*/ 1078 w 2824"/>
                <a:gd name="T7" fmla="*/ 364 h 1672"/>
                <a:gd name="T8" fmla="*/ 1068 w 2824"/>
                <a:gd name="T9" fmla="*/ 368 h 1672"/>
                <a:gd name="T10" fmla="*/ 1058 w 2824"/>
                <a:gd name="T11" fmla="*/ 368 h 1672"/>
                <a:gd name="T12" fmla="*/ 0 w 2824"/>
                <a:gd name="T13" fmla="*/ 368 h 1672"/>
                <a:gd name="T14" fmla="*/ 0 w 2824"/>
                <a:gd name="T15" fmla="*/ 1586 h 1672"/>
                <a:gd name="T16" fmla="*/ 0 w 2824"/>
                <a:gd name="T17" fmla="*/ 1586 h 1672"/>
                <a:gd name="T18" fmla="*/ 2 w 2824"/>
                <a:gd name="T19" fmla="*/ 1604 h 1672"/>
                <a:gd name="T20" fmla="*/ 8 w 2824"/>
                <a:gd name="T21" fmla="*/ 1620 h 1672"/>
                <a:gd name="T22" fmla="*/ 18 w 2824"/>
                <a:gd name="T23" fmla="*/ 1634 h 1672"/>
                <a:gd name="T24" fmla="*/ 30 w 2824"/>
                <a:gd name="T25" fmla="*/ 1646 h 1672"/>
                <a:gd name="T26" fmla="*/ 46 w 2824"/>
                <a:gd name="T27" fmla="*/ 1658 h 1672"/>
                <a:gd name="T28" fmla="*/ 62 w 2824"/>
                <a:gd name="T29" fmla="*/ 1666 h 1672"/>
                <a:gd name="T30" fmla="*/ 82 w 2824"/>
                <a:gd name="T31" fmla="*/ 1670 h 1672"/>
                <a:gd name="T32" fmla="*/ 102 w 2824"/>
                <a:gd name="T33" fmla="*/ 1672 h 1672"/>
                <a:gd name="T34" fmla="*/ 2740 w 2824"/>
                <a:gd name="T35" fmla="*/ 1672 h 1672"/>
                <a:gd name="T36" fmla="*/ 2740 w 2824"/>
                <a:gd name="T37" fmla="*/ 1672 h 1672"/>
                <a:gd name="T38" fmla="*/ 2760 w 2824"/>
                <a:gd name="T39" fmla="*/ 1670 h 1672"/>
                <a:gd name="T40" fmla="*/ 2778 w 2824"/>
                <a:gd name="T41" fmla="*/ 1666 h 1672"/>
                <a:gd name="T42" fmla="*/ 2792 w 2824"/>
                <a:gd name="T43" fmla="*/ 1658 h 1672"/>
                <a:gd name="T44" fmla="*/ 2804 w 2824"/>
                <a:gd name="T45" fmla="*/ 1646 h 1672"/>
                <a:gd name="T46" fmla="*/ 2812 w 2824"/>
                <a:gd name="T47" fmla="*/ 1634 h 1672"/>
                <a:gd name="T48" fmla="*/ 2818 w 2824"/>
                <a:gd name="T49" fmla="*/ 1620 h 1672"/>
                <a:gd name="T50" fmla="*/ 2822 w 2824"/>
                <a:gd name="T51" fmla="*/ 1604 h 1672"/>
                <a:gd name="T52" fmla="*/ 2824 w 2824"/>
                <a:gd name="T53" fmla="*/ 1586 h 1672"/>
                <a:gd name="T54" fmla="*/ 2824 w 2824"/>
                <a:gd name="T55" fmla="*/ 0 h 1672"/>
                <a:gd name="T56" fmla="*/ 1696 w 2824"/>
                <a:gd name="T57" fmla="*/ 0 h 1672"/>
                <a:gd name="T58" fmla="*/ 1098 w 2824"/>
                <a:gd name="T59" fmla="*/ 356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24" h="1672">
                  <a:moveTo>
                    <a:pt x="1098" y="356"/>
                  </a:moveTo>
                  <a:lnTo>
                    <a:pt x="1098" y="356"/>
                  </a:lnTo>
                  <a:lnTo>
                    <a:pt x="1088" y="360"/>
                  </a:lnTo>
                  <a:lnTo>
                    <a:pt x="1078" y="364"/>
                  </a:lnTo>
                  <a:lnTo>
                    <a:pt x="1068" y="368"/>
                  </a:lnTo>
                  <a:lnTo>
                    <a:pt x="1058" y="368"/>
                  </a:lnTo>
                  <a:lnTo>
                    <a:pt x="0" y="368"/>
                  </a:lnTo>
                  <a:lnTo>
                    <a:pt x="0" y="1586"/>
                  </a:lnTo>
                  <a:lnTo>
                    <a:pt x="0" y="1586"/>
                  </a:lnTo>
                  <a:lnTo>
                    <a:pt x="2" y="1604"/>
                  </a:lnTo>
                  <a:lnTo>
                    <a:pt x="8" y="1620"/>
                  </a:lnTo>
                  <a:lnTo>
                    <a:pt x="18" y="1634"/>
                  </a:lnTo>
                  <a:lnTo>
                    <a:pt x="30" y="1646"/>
                  </a:lnTo>
                  <a:lnTo>
                    <a:pt x="46" y="1658"/>
                  </a:lnTo>
                  <a:lnTo>
                    <a:pt x="62" y="1666"/>
                  </a:lnTo>
                  <a:lnTo>
                    <a:pt x="82" y="1670"/>
                  </a:lnTo>
                  <a:lnTo>
                    <a:pt x="102" y="1672"/>
                  </a:lnTo>
                  <a:lnTo>
                    <a:pt x="2740" y="1672"/>
                  </a:lnTo>
                  <a:lnTo>
                    <a:pt x="2740" y="1672"/>
                  </a:lnTo>
                  <a:lnTo>
                    <a:pt x="2760" y="1670"/>
                  </a:lnTo>
                  <a:lnTo>
                    <a:pt x="2778" y="1666"/>
                  </a:lnTo>
                  <a:lnTo>
                    <a:pt x="2792" y="1658"/>
                  </a:lnTo>
                  <a:lnTo>
                    <a:pt x="2804" y="1646"/>
                  </a:lnTo>
                  <a:lnTo>
                    <a:pt x="2812" y="1634"/>
                  </a:lnTo>
                  <a:lnTo>
                    <a:pt x="2818" y="1620"/>
                  </a:lnTo>
                  <a:lnTo>
                    <a:pt x="2822" y="1604"/>
                  </a:lnTo>
                  <a:lnTo>
                    <a:pt x="2824" y="1586"/>
                  </a:lnTo>
                  <a:lnTo>
                    <a:pt x="2824" y="0"/>
                  </a:lnTo>
                  <a:lnTo>
                    <a:pt x="1696" y="0"/>
                  </a:lnTo>
                  <a:lnTo>
                    <a:pt x="1098" y="3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endParaRPr lang="en-US">
                <a:solidFill>
                  <a:schemeClr val="lt1"/>
                </a:solidFill>
              </a:endParaRPr>
            </a:p>
          </p:txBody>
        </p:sp>
      </p:grpSp>
      <p:sp>
        <p:nvSpPr>
          <p:cNvPr id="22" name="Freeform 8"/>
          <p:cNvSpPr>
            <a:spLocks/>
          </p:cNvSpPr>
          <p:nvPr/>
        </p:nvSpPr>
        <p:spPr bwMode="auto">
          <a:xfrm>
            <a:off x="-661988" y="-881063"/>
            <a:ext cx="0" cy="254000"/>
          </a:xfrm>
          <a:custGeom>
            <a:avLst/>
            <a:gdLst>
              <a:gd name="T0" fmla="*/ 160 h 160"/>
              <a:gd name="T1" fmla="*/ 0 h 160"/>
              <a:gd name="T2" fmla="*/ 160 h 160"/>
            </a:gdLst>
            <a:ahLst/>
            <a:cxnLst>
              <a:cxn ang="0">
                <a:pos x="0" y="T0"/>
              </a:cxn>
              <a:cxn ang="0">
                <a:pos x="0" y="T1"/>
              </a:cxn>
              <a:cxn ang="0">
                <a:pos x="0" y="T2"/>
              </a:cxn>
            </a:cxnLst>
            <a:rect l="0" t="0" r="r" b="b"/>
            <a:pathLst>
              <a:path h="160">
                <a:moveTo>
                  <a:pt x="0" y="160"/>
                </a:moveTo>
                <a:lnTo>
                  <a:pt x="0" y="0"/>
                </a:lnTo>
                <a:lnTo>
                  <a:pt x="0" y="1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9"/>
          <p:cNvSpPr>
            <a:spLocks noChangeShapeType="1"/>
          </p:cNvSpPr>
          <p:nvPr/>
        </p:nvSpPr>
        <p:spPr bwMode="auto">
          <a:xfrm flipV="1">
            <a:off x="-661988" y="-881063"/>
            <a:ext cx="0" cy="2540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8" name="Group 57"/>
          <p:cNvGrpSpPr/>
          <p:nvPr/>
        </p:nvGrpSpPr>
        <p:grpSpPr>
          <a:xfrm>
            <a:off x="9651310" y="5655601"/>
            <a:ext cx="341105" cy="258968"/>
            <a:chOff x="-661988" y="-1960563"/>
            <a:chExt cx="4483101" cy="3403601"/>
          </a:xfrm>
        </p:grpSpPr>
        <p:sp>
          <p:nvSpPr>
            <p:cNvPr id="59" name="Freeform 6"/>
            <p:cNvSpPr>
              <a:spLocks/>
            </p:cNvSpPr>
            <p:nvPr/>
          </p:nvSpPr>
          <p:spPr bwMode="auto">
            <a:xfrm>
              <a:off x="-661988" y="-1960563"/>
              <a:ext cx="4483101" cy="1079500"/>
            </a:xfrm>
            <a:custGeom>
              <a:avLst/>
              <a:gdLst>
                <a:gd name="T0" fmla="*/ 1634 w 2824"/>
                <a:gd name="T1" fmla="*/ 324 h 680"/>
                <a:gd name="T2" fmla="*/ 1634 w 2824"/>
                <a:gd name="T3" fmla="*/ 324 h 680"/>
                <a:gd name="T4" fmla="*/ 1644 w 2824"/>
                <a:gd name="T5" fmla="*/ 320 h 680"/>
                <a:gd name="T6" fmla="*/ 1654 w 2824"/>
                <a:gd name="T7" fmla="*/ 316 h 680"/>
                <a:gd name="T8" fmla="*/ 1664 w 2824"/>
                <a:gd name="T9" fmla="*/ 312 h 680"/>
                <a:gd name="T10" fmla="*/ 1674 w 2824"/>
                <a:gd name="T11" fmla="*/ 312 h 680"/>
                <a:gd name="T12" fmla="*/ 2824 w 2824"/>
                <a:gd name="T13" fmla="*/ 312 h 680"/>
                <a:gd name="T14" fmla="*/ 2824 w 2824"/>
                <a:gd name="T15" fmla="*/ 304 h 680"/>
                <a:gd name="T16" fmla="*/ 2824 w 2824"/>
                <a:gd name="T17" fmla="*/ 304 h 680"/>
                <a:gd name="T18" fmla="*/ 2822 w 2824"/>
                <a:gd name="T19" fmla="*/ 286 h 680"/>
                <a:gd name="T20" fmla="*/ 2818 w 2824"/>
                <a:gd name="T21" fmla="*/ 268 h 680"/>
                <a:gd name="T22" fmla="*/ 2812 w 2824"/>
                <a:gd name="T23" fmla="*/ 252 h 680"/>
                <a:gd name="T24" fmla="*/ 2804 w 2824"/>
                <a:gd name="T25" fmla="*/ 238 h 680"/>
                <a:gd name="T26" fmla="*/ 2792 w 2824"/>
                <a:gd name="T27" fmla="*/ 226 h 680"/>
                <a:gd name="T28" fmla="*/ 2778 w 2824"/>
                <a:gd name="T29" fmla="*/ 216 h 680"/>
                <a:gd name="T30" fmla="*/ 2760 w 2824"/>
                <a:gd name="T31" fmla="*/ 210 h 680"/>
                <a:gd name="T32" fmla="*/ 2740 w 2824"/>
                <a:gd name="T33" fmla="*/ 208 h 680"/>
                <a:gd name="T34" fmla="*/ 1672 w 2824"/>
                <a:gd name="T35" fmla="*/ 208 h 680"/>
                <a:gd name="T36" fmla="*/ 1672 w 2824"/>
                <a:gd name="T37" fmla="*/ 38 h 680"/>
                <a:gd name="T38" fmla="*/ 1672 w 2824"/>
                <a:gd name="T39" fmla="*/ 38 h 680"/>
                <a:gd name="T40" fmla="*/ 1672 w 2824"/>
                <a:gd name="T41" fmla="*/ 30 h 680"/>
                <a:gd name="T42" fmla="*/ 1670 w 2824"/>
                <a:gd name="T43" fmla="*/ 22 h 680"/>
                <a:gd name="T44" fmla="*/ 1666 w 2824"/>
                <a:gd name="T45" fmla="*/ 16 h 680"/>
                <a:gd name="T46" fmla="*/ 1662 w 2824"/>
                <a:gd name="T47" fmla="*/ 12 h 680"/>
                <a:gd name="T48" fmla="*/ 1656 w 2824"/>
                <a:gd name="T49" fmla="*/ 6 h 680"/>
                <a:gd name="T50" fmla="*/ 1650 w 2824"/>
                <a:gd name="T51" fmla="*/ 2 h 680"/>
                <a:gd name="T52" fmla="*/ 1644 w 2824"/>
                <a:gd name="T53" fmla="*/ 0 h 680"/>
                <a:gd name="T54" fmla="*/ 1636 w 2824"/>
                <a:gd name="T55" fmla="*/ 0 h 680"/>
                <a:gd name="T56" fmla="*/ 404 w 2824"/>
                <a:gd name="T57" fmla="*/ 0 h 680"/>
                <a:gd name="T58" fmla="*/ 404 w 2824"/>
                <a:gd name="T59" fmla="*/ 0 h 680"/>
                <a:gd name="T60" fmla="*/ 396 w 2824"/>
                <a:gd name="T61" fmla="*/ 0 h 680"/>
                <a:gd name="T62" fmla="*/ 390 w 2824"/>
                <a:gd name="T63" fmla="*/ 2 h 680"/>
                <a:gd name="T64" fmla="*/ 384 w 2824"/>
                <a:gd name="T65" fmla="*/ 6 h 680"/>
                <a:gd name="T66" fmla="*/ 378 w 2824"/>
                <a:gd name="T67" fmla="*/ 12 h 680"/>
                <a:gd name="T68" fmla="*/ 374 w 2824"/>
                <a:gd name="T69" fmla="*/ 16 h 680"/>
                <a:gd name="T70" fmla="*/ 370 w 2824"/>
                <a:gd name="T71" fmla="*/ 22 h 680"/>
                <a:gd name="T72" fmla="*/ 368 w 2824"/>
                <a:gd name="T73" fmla="*/ 30 h 680"/>
                <a:gd name="T74" fmla="*/ 368 w 2824"/>
                <a:gd name="T75" fmla="*/ 38 h 680"/>
                <a:gd name="T76" fmla="*/ 368 w 2824"/>
                <a:gd name="T77" fmla="*/ 208 h 680"/>
                <a:gd name="T78" fmla="*/ 102 w 2824"/>
                <a:gd name="T79" fmla="*/ 208 h 680"/>
                <a:gd name="T80" fmla="*/ 102 w 2824"/>
                <a:gd name="T81" fmla="*/ 208 h 680"/>
                <a:gd name="T82" fmla="*/ 82 w 2824"/>
                <a:gd name="T83" fmla="*/ 210 h 680"/>
                <a:gd name="T84" fmla="*/ 62 w 2824"/>
                <a:gd name="T85" fmla="*/ 216 h 680"/>
                <a:gd name="T86" fmla="*/ 46 w 2824"/>
                <a:gd name="T87" fmla="*/ 226 h 680"/>
                <a:gd name="T88" fmla="*/ 30 w 2824"/>
                <a:gd name="T89" fmla="*/ 238 h 680"/>
                <a:gd name="T90" fmla="*/ 18 w 2824"/>
                <a:gd name="T91" fmla="*/ 252 h 680"/>
                <a:gd name="T92" fmla="*/ 8 w 2824"/>
                <a:gd name="T93" fmla="*/ 268 h 680"/>
                <a:gd name="T94" fmla="*/ 2 w 2824"/>
                <a:gd name="T95" fmla="*/ 286 h 680"/>
                <a:gd name="T96" fmla="*/ 0 w 2824"/>
                <a:gd name="T97" fmla="*/ 304 h 680"/>
                <a:gd name="T98" fmla="*/ 0 w 2824"/>
                <a:gd name="T99" fmla="*/ 680 h 680"/>
                <a:gd name="T100" fmla="*/ 1036 w 2824"/>
                <a:gd name="T101" fmla="*/ 680 h 680"/>
                <a:gd name="T102" fmla="*/ 1634 w 2824"/>
                <a:gd name="T103" fmla="*/ 324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4" h="680">
                  <a:moveTo>
                    <a:pt x="1634" y="324"/>
                  </a:moveTo>
                  <a:lnTo>
                    <a:pt x="1634" y="324"/>
                  </a:lnTo>
                  <a:lnTo>
                    <a:pt x="1644" y="320"/>
                  </a:lnTo>
                  <a:lnTo>
                    <a:pt x="1654" y="316"/>
                  </a:lnTo>
                  <a:lnTo>
                    <a:pt x="1664" y="312"/>
                  </a:lnTo>
                  <a:lnTo>
                    <a:pt x="1674" y="312"/>
                  </a:lnTo>
                  <a:lnTo>
                    <a:pt x="2824" y="312"/>
                  </a:lnTo>
                  <a:lnTo>
                    <a:pt x="2824" y="304"/>
                  </a:lnTo>
                  <a:lnTo>
                    <a:pt x="2824" y="304"/>
                  </a:lnTo>
                  <a:lnTo>
                    <a:pt x="2822" y="286"/>
                  </a:lnTo>
                  <a:lnTo>
                    <a:pt x="2818" y="268"/>
                  </a:lnTo>
                  <a:lnTo>
                    <a:pt x="2812" y="252"/>
                  </a:lnTo>
                  <a:lnTo>
                    <a:pt x="2804" y="238"/>
                  </a:lnTo>
                  <a:lnTo>
                    <a:pt x="2792" y="226"/>
                  </a:lnTo>
                  <a:lnTo>
                    <a:pt x="2778" y="216"/>
                  </a:lnTo>
                  <a:lnTo>
                    <a:pt x="2760" y="210"/>
                  </a:lnTo>
                  <a:lnTo>
                    <a:pt x="2740" y="208"/>
                  </a:lnTo>
                  <a:lnTo>
                    <a:pt x="1672" y="208"/>
                  </a:lnTo>
                  <a:lnTo>
                    <a:pt x="1672" y="38"/>
                  </a:lnTo>
                  <a:lnTo>
                    <a:pt x="1672" y="38"/>
                  </a:lnTo>
                  <a:lnTo>
                    <a:pt x="1672" y="30"/>
                  </a:lnTo>
                  <a:lnTo>
                    <a:pt x="1670" y="22"/>
                  </a:lnTo>
                  <a:lnTo>
                    <a:pt x="1666" y="16"/>
                  </a:lnTo>
                  <a:lnTo>
                    <a:pt x="1662" y="12"/>
                  </a:lnTo>
                  <a:lnTo>
                    <a:pt x="1656" y="6"/>
                  </a:lnTo>
                  <a:lnTo>
                    <a:pt x="1650" y="2"/>
                  </a:lnTo>
                  <a:lnTo>
                    <a:pt x="1644" y="0"/>
                  </a:lnTo>
                  <a:lnTo>
                    <a:pt x="1636" y="0"/>
                  </a:lnTo>
                  <a:lnTo>
                    <a:pt x="404" y="0"/>
                  </a:lnTo>
                  <a:lnTo>
                    <a:pt x="404" y="0"/>
                  </a:lnTo>
                  <a:lnTo>
                    <a:pt x="396" y="0"/>
                  </a:lnTo>
                  <a:lnTo>
                    <a:pt x="390" y="2"/>
                  </a:lnTo>
                  <a:lnTo>
                    <a:pt x="384" y="6"/>
                  </a:lnTo>
                  <a:lnTo>
                    <a:pt x="378" y="12"/>
                  </a:lnTo>
                  <a:lnTo>
                    <a:pt x="374" y="16"/>
                  </a:lnTo>
                  <a:lnTo>
                    <a:pt x="370" y="22"/>
                  </a:lnTo>
                  <a:lnTo>
                    <a:pt x="368" y="30"/>
                  </a:lnTo>
                  <a:lnTo>
                    <a:pt x="368" y="38"/>
                  </a:lnTo>
                  <a:lnTo>
                    <a:pt x="368" y="208"/>
                  </a:lnTo>
                  <a:lnTo>
                    <a:pt x="102" y="208"/>
                  </a:lnTo>
                  <a:lnTo>
                    <a:pt x="102" y="208"/>
                  </a:lnTo>
                  <a:lnTo>
                    <a:pt x="82" y="210"/>
                  </a:lnTo>
                  <a:lnTo>
                    <a:pt x="62" y="216"/>
                  </a:lnTo>
                  <a:lnTo>
                    <a:pt x="46" y="226"/>
                  </a:lnTo>
                  <a:lnTo>
                    <a:pt x="30" y="238"/>
                  </a:lnTo>
                  <a:lnTo>
                    <a:pt x="18" y="252"/>
                  </a:lnTo>
                  <a:lnTo>
                    <a:pt x="8" y="268"/>
                  </a:lnTo>
                  <a:lnTo>
                    <a:pt x="2" y="286"/>
                  </a:lnTo>
                  <a:lnTo>
                    <a:pt x="0" y="304"/>
                  </a:lnTo>
                  <a:lnTo>
                    <a:pt x="0" y="680"/>
                  </a:lnTo>
                  <a:lnTo>
                    <a:pt x="1036" y="680"/>
                  </a:lnTo>
                  <a:lnTo>
                    <a:pt x="1634" y="3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endParaRPr lang="en-US">
                <a:solidFill>
                  <a:schemeClr val="lt1"/>
                </a:solidFill>
              </a:endParaRPr>
            </a:p>
          </p:txBody>
        </p:sp>
        <p:sp>
          <p:nvSpPr>
            <p:cNvPr id="60" name="Freeform 7"/>
            <p:cNvSpPr>
              <a:spLocks/>
            </p:cNvSpPr>
            <p:nvPr/>
          </p:nvSpPr>
          <p:spPr bwMode="auto">
            <a:xfrm>
              <a:off x="-661988" y="-1211263"/>
              <a:ext cx="4483101" cy="2654301"/>
            </a:xfrm>
            <a:custGeom>
              <a:avLst/>
              <a:gdLst>
                <a:gd name="T0" fmla="*/ 1098 w 2824"/>
                <a:gd name="T1" fmla="*/ 356 h 1672"/>
                <a:gd name="T2" fmla="*/ 1098 w 2824"/>
                <a:gd name="T3" fmla="*/ 356 h 1672"/>
                <a:gd name="T4" fmla="*/ 1088 w 2824"/>
                <a:gd name="T5" fmla="*/ 360 h 1672"/>
                <a:gd name="T6" fmla="*/ 1078 w 2824"/>
                <a:gd name="T7" fmla="*/ 364 h 1672"/>
                <a:gd name="T8" fmla="*/ 1068 w 2824"/>
                <a:gd name="T9" fmla="*/ 368 h 1672"/>
                <a:gd name="T10" fmla="*/ 1058 w 2824"/>
                <a:gd name="T11" fmla="*/ 368 h 1672"/>
                <a:gd name="T12" fmla="*/ 0 w 2824"/>
                <a:gd name="T13" fmla="*/ 368 h 1672"/>
                <a:gd name="T14" fmla="*/ 0 w 2824"/>
                <a:gd name="T15" fmla="*/ 1586 h 1672"/>
                <a:gd name="T16" fmla="*/ 0 w 2824"/>
                <a:gd name="T17" fmla="*/ 1586 h 1672"/>
                <a:gd name="T18" fmla="*/ 2 w 2824"/>
                <a:gd name="T19" fmla="*/ 1604 h 1672"/>
                <a:gd name="T20" fmla="*/ 8 w 2824"/>
                <a:gd name="T21" fmla="*/ 1620 h 1672"/>
                <a:gd name="T22" fmla="*/ 18 w 2824"/>
                <a:gd name="T23" fmla="*/ 1634 h 1672"/>
                <a:gd name="T24" fmla="*/ 30 w 2824"/>
                <a:gd name="T25" fmla="*/ 1646 h 1672"/>
                <a:gd name="T26" fmla="*/ 46 w 2824"/>
                <a:gd name="T27" fmla="*/ 1658 h 1672"/>
                <a:gd name="T28" fmla="*/ 62 w 2824"/>
                <a:gd name="T29" fmla="*/ 1666 h 1672"/>
                <a:gd name="T30" fmla="*/ 82 w 2824"/>
                <a:gd name="T31" fmla="*/ 1670 h 1672"/>
                <a:gd name="T32" fmla="*/ 102 w 2824"/>
                <a:gd name="T33" fmla="*/ 1672 h 1672"/>
                <a:gd name="T34" fmla="*/ 2740 w 2824"/>
                <a:gd name="T35" fmla="*/ 1672 h 1672"/>
                <a:gd name="T36" fmla="*/ 2740 w 2824"/>
                <a:gd name="T37" fmla="*/ 1672 h 1672"/>
                <a:gd name="T38" fmla="*/ 2760 w 2824"/>
                <a:gd name="T39" fmla="*/ 1670 h 1672"/>
                <a:gd name="T40" fmla="*/ 2778 w 2824"/>
                <a:gd name="T41" fmla="*/ 1666 h 1672"/>
                <a:gd name="T42" fmla="*/ 2792 w 2824"/>
                <a:gd name="T43" fmla="*/ 1658 h 1672"/>
                <a:gd name="T44" fmla="*/ 2804 w 2824"/>
                <a:gd name="T45" fmla="*/ 1646 h 1672"/>
                <a:gd name="T46" fmla="*/ 2812 w 2824"/>
                <a:gd name="T47" fmla="*/ 1634 h 1672"/>
                <a:gd name="T48" fmla="*/ 2818 w 2824"/>
                <a:gd name="T49" fmla="*/ 1620 h 1672"/>
                <a:gd name="T50" fmla="*/ 2822 w 2824"/>
                <a:gd name="T51" fmla="*/ 1604 h 1672"/>
                <a:gd name="T52" fmla="*/ 2824 w 2824"/>
                <a:gd name="T53" fmla="*/ 1586 h 1672"/>
                <a:gd name="T54" fmla="*/ 2824 w 2824"/>
                <a:gd name="T55" fmla="*/ 0 h 1672"/>
                <a:gd name="T56" fmla="*/ 1696 w 2824"/>
                <a:gd name="T57" fmla="*/ 0 h 1672"/>
                <a:gd name="T58" fmla="*/ 1098 w 2824"/>
                <a:gd name="T59" fmla="*/ 356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24" h="1672">
                  <a:moveTo>
                    <a:pt x="1098" y="356"/>
                  </a:moveTo>
                  <a:lnTo>
                    <a:pt x="1098" y="356"/>
                  </a:lnTo>
                  <a:lnTo>
                    <a:pt x="1088" y="360"/>
                  </a:lnTo>
                  <a:lnTo>
                    <a:pt x="1078" y="364"/>
                  </a:lnTo>
                  <a:lnTo>
                    <a:pt x="1068" y="368"/>
                  </a:lnTo>
                  <a:lnTo>
                    <a:pt x="1058" y="368"/>
                  </a:lnTo>
                  <a:lnTo>
                    <a:pt x="0" y="368"/>
                  </a:lnTo>
                  <a:lnTo>
                    <a:pt x="0" y="1586"/>
                  </a:lnTo>
                  <a:lnTo>
                    <a:pt x="0" y="1586"/>
                  </a:lnTo>
                  <a:lnTo>
                    <a:pt x="2" y="1604"/>
                  </a:lnTo>
                  <a:lnTo>
                    <a:pt x="8" y="1620"/>
                  </a:lnTo>
                  <a:lnTo>
                    <a:pt x="18" y="1634"/>
                  </a:lnTo>
                  <a:lnTo>
                    <a:pt x="30" y="1646"/>
                  </a:lnTo>
                  <a:lnTo>
                    <a:pt x="46" y="1658"/>
                  </a:lnTo>
                  <a:lnTo>
                    <a:pt x="62" y="1666"/>
                  </a:lnTo>
                  <a:lnTo>
                    <a:pt x="82" y="1670"/>
                  </a:lnTo>
                  <a:lnTo>
                    <a:pt x="102" y="1672"/>
                  </a:lnTo>
                  <a:lnTo>
                    <a:pt x="2740" y="1672"/>
                  </a:lnTo>
                  <a:lnTo>
                    <a:pt x="2740" y="1672"/>
                  </a:lnTo>
                  <a:lnTo>
                    <a:pt x="2760" y="1670"/>
                  </a:lnTo>
                  <a:lnTo>
                    <a:pt x="2778" y="1666"/>
                  </a:lnTo>
                  <a:lnTo>
                    <a:pt x="2792" y="1658"/>
                  </a:lnTo>
                  <a:lnTo>
                    <a:pt x="2804" y="1646"/>
                  </a:lnTo>
                  <a:lnTo>
                    <a:pt x="2812" y="1634"/>
                  </a:lnTo>
                  <a:lnTo>
                    <a:pt x="2818" y="1620"/>
                  </a:lnTo>
                  <a:lnTo>
                    <a:pt x="2822" y="1604"/>
                  </a:lnTo>
                  <a:lnTo>
                    <a:pt x="2824" y="1586"/>
                  </a:lnTo>
                  <a:lnTo>
                    <a:pt x="2824" y="0"/>
                  </a:lnTo>
                  <a:lnTo>
                    <a:pt x="1696" y="0"/>
                  </a:lnTo>
                  <a:lnTo>
                    <a:pt x="1098" y="3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endParaRPr lang="en-US">
                <a:solidFill>
                  <a:schemeClr val="lt1"/>
                </a:solidFill>
              </a:endParaRPr>
            </a:p>
          </p:txBody>
        </p:sp>
      </p:grpSp>
      <p:sp>
        <p:nvSpPr>
          <p:cNvPr id="68" name="Straight Connector 1024003"/>
          <p:cNvSpPr>
            <a:spLocks noChangeShapeType="1"/>
          </p:cNvSpPr>
          <p:nvPr/>
        </p:nvSpPr>
        <p:spPr bwMode="auto">
          <a:xfrm flipV="1">
            <a:off x="9236867" y="4667402"/>
            <a:ext cx="0" cy="237141"/>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63" name="Straight Connector 1024003"/>
          <p:cNvSpPr>
            <a:spLocks noChangeShapeType="1"/>
          </p:cNvSpPr>
          <p:nvPr/>
        </p:nvSpPr>
        <p:spPr bwMode="auto">
          <a:xfrm flipV="1">
            <a:off x="9807295" y="4945449"/>
            <a:ext cx="0" cy="386780"/>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0" name="Straight Connector 1024003"/>
          <p:cNvSpPr>
            <a:spLocks noChangeShapeType="1"/>
          </p:cNvSpPr>
          <p:nvPr/>
        </p:nvSpPr>
        <p:spPr bwMode="auto">
          <a:xfrm rot="16200000" flipH="1" flipV="1">
            <a:off x="9521981" y="4660135"/>
            <a:ext cx="0" cy="570629"/>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64" name="Straight Connector 1024003"/>
          <p:cNvSpPr>
            <a:spLocks noChangeShapeType="1"/>
          </p:cNvSpPr>
          <p:nvPr/>
        </p:nvSpPr>
        <p:spPr bwMode="auto">
          <a:xfrm flipV="1">
            <a:off x="9982176" y="5075195"/>
            <a:ext cx="0" cy="254996"/>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67" name="Straight Connector 1024003"/>
          <p:cNvSpPr>
            <a:spLocks noChangeShapeType="1"/>
          </p:cNvSpPr>
          <p:nvPr/>
        </p:nvSpPr>
        <p:spPr bwMode="auto">
          <a:xfrm flipV="1">
            <a:off x="10406855" y="4667401"/>
            <a:ext cx="0" cy="378297"/>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3" name="Straight Connector 1024003"/>
          <p:cNvSpPr>
            <a:spLocks noChangeShapeType="1"/>
          </p:cNvSpPr>
          <p:nvPr/>
        </p:nvSpPr>
        <p:spPr bwMode="auto">
          <a:xfrm rot="16200000" flipH="1" flipV="1">
            <a:off x="10194516" y="4833358"/>
            <a:ext cx="0" cy="424678"/>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62" name="Straight Connector 1024003"/>
          <p:cNvSpPr>
            <a:spLocks noChangeShapeType="1"/>
          </p:cNvSpPr>
          <p:nvPr/>
        </p:nvSpPr>
        <p:spPr bwMode="auto">
          <a:xfrm flipV="1">
            <a:off x="9651310" y="5075195"/>
            <a:ext cx="0" cy="254996"/>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2" name="Straight Connector 1024003"/>
          <p:cNvSpPr>
            <a:spLocks noChangeShapeType="1"/>
          </p:cNvSpPr>
          <p:nvPr/>
        </p:nvSpPr>
        <p:spPr bwMode="auto">
          <a:xfrm rot="16200000" flipH="1" flipV="1">
            <a:off x="8859095" y="4253484"/>
            <a:ext cx="0" cy="1584428"/>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4" name="Straight Connector 1024003"/>
          <p:cNvSpPr>
            <a:spLocks noChangeShapeType="1"/>
          </p:cNvSpPr>
          <p:nvPr/>
        </p:nvSpPr>
        <p:spPr bwMode="auto">
          <a:xfrm flipV="1">
            <a:off x="8066880" y="4667401"/>
            <a:ext cx="0" cy="378295"/>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36" name="Rectangle 35"/>
          <p:cNvSpPr/>
          <p:nvPr/>
        </p:nvSpPr>
        <p:spPr>
          <a:xfrm>
            <a:off x="455613" y="1600200"/>
            <a:ext cx="5668962" cy="51228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91440" bIns="46629" rtlCol="0" anchor="t"/>
          <a:lstStyle/>
          <a:p>
            <a:pPr marL="3175">
              <a:spcAft>
                <a:spcPts val="600"/>
              </a:spcAft>
            </a:pPr>
            <a:r>
              <a:rPr lang="en-US" sz="2800" dirty="0">
                <a:latin typeface="+mj-lt"/>
              </a:rPr>
              <a:t>For </a:t>
            </a:r>
            <a:r>
              <a:rPr lang="en-US" sz="2800" dirty="0" smtClean="0">
                <a:latin typeface="+mj-lt"/>
              </a:rPr>
              <a:t>any </a:t>
            </a:r>
            <a:r>
              <a:rPr lang="en-US" sz="2800" dirty="0">
                <a:latin typeface="+mj-lt"/>
              </a:rPr>
              <a:t>given mailbox’s connectivity, the </a:t>
            </a:r>
            <a:r>
              <a:rPr lang="en-US" sz="2800" dirty="0" smtClean="0">
                <a:solidFill>
                  <a:schemeClr val="tx1"/>
                </a:solidFill>
                <a:latin typeface="+mj-lt"/>
              </a:rPr>
              <a:t>user </a:t>
            </a:r>
            <a:r>
              <a:rPr lang="en-US" sz="2800" dirty="0">
                <a:solidFill>
                  <a:schemeClr val="tx1"/>
                </a:solidFill>
                <a:latin typeface="+mj-lt"/>
              </a:rPr>
              <a:t>is always served by the server that hosts the active </a:t>
            </a:r>
            <a:r>
              <a:rPr lang="en-US" sz="2800" dirty="0" smtClean="0">
                <a:solidFill>
                  <a:schemeClr val="tx1"/>
                </a:solidFill>
                <a:latin typeface="+mj-lt"/>
              </a:rPr>
              <a:t/>
            </a:r>
            <a:br>
              <a:rPr lang="en-US" sz="2800" dirty="0" smtClean="0">
                <a:solidFill>
                  <a:schemeClr val="tx1"/>
                </a:solidFill>
                <a:latin typeface="+mj-lt"/>
              </a:rPr>
            </a:br>
            <a:r>
              <a:rPr lang="en-US" sz="2800" dirty="0" smtClean="0">
                <a:solidFill>
                  <a:schemeClr val="tx1"/>
                </a:solidFill>
                <a:latin typeface="+mj-lt"/>
              </a:rPr>
              <a:t>database copy.</a:t>
            </a:r>
            <a:endParaRPr lang="en-US" sz="2800" dirty="0">
              <a:solidFill>
                <a:schemeClr val="tx1"/>
              </a:solidFill>
              <a:latin typeface="+mj-lt"/>
            </a:endParaRPr>
          </a:p>
          <a:p>
            <a:pPr marL="3175" lvl="1">
              <a:spcAft>
                <a:spcPts val="600"/>
              </a:spcAft>
            </a:pPr>
            <a:endParaRPr lang="en-US" sz="2800" dirty="0" smtClean="0">
              <a:solidFill>
                <a:schemeClr val="tx1"/>
              </a:solidFill>
              <a:latin typeface="+mj-lt"/>
            </a:endParaRPr>
          </a:p>
          <a:p>
            <a:pPr marL="3175" lvl="1">
              <a:spcAft>
                <a:spcPts val="600"/>
              </a:spcAft>
            </a:pPr>
            <a:endParaRPr lang="en-US" sz="2800" dirty="0">
              <a:solidFill>
                <a:schemeClr val="tx1"/>
              </a:solidFill>
              <a:latin typeface="+mj-lt"/>
            </a:endParaRPr>
          </a:p>
          <a:p>
            <a:pPr marL="3175" lvl="1">
              <a:spcAft>
                <a:spcPts val="600"/>
              </a:spcAft>
            </a:pPr>
            <a:r>
              <a:rPr lang="en-US" sz="2800" dirty="0" smtClean="0">
                <a:solidFill>
                  <a:schemeClr val="tx1"/>
                </a:solidFill>
                <a:latin typeface="+mj-lt"/>
              </a:rPr>
              <a:t>Each </a:t>
            </a:r>
            <a:r>
              <a:rPr lang="en-US" sz="2800" dirty="0">
                <a:solidFill>
                  <a:schemeClr val="tx1"/>
                </a:solidFill>
                <a:latin typeface="+mj-lt"/>
              </a:rPr>
              <a:t>CAS determi</a:t>
            </a:r>
            <a:r>
              <a:rPr lang="en-US" sz="2800" dirty="0">
                <a:latin typeface="+mj-lt"/>
              </a:rPr>
              <a:t>nes the right end point for the traffic, and so all </a:t>
            </a:r>
            <a:r>
              <a:rPr lang="en-US" sz="2800" dirty="0" smtClean="0">
                <a:latin typeface="+mj-lt"/>
              </a:rPr>
              <a:t>sessions – </a:t>
            </a:r>
            <a:r>
              <a:rPr lang="en-US" sz="2800" dirty="0">
                <a:latin typeface="+mj-lt"/>
              </a:rPr>
              <a:t>regardless of where they started – end up in the same </a:t>
            </a:r>
            <a:r>
              <a:rPr lang="en-US" sz="2800" dirty="0" smtClean="0">
                <a:latin typeface="+mj-lt"/>
              </a:rPr>
              <a:t>place.</a:t>
            </a:r>
            <a:endParaRPr lang="en-US" sz="2800" dirty="0">
              <a:latin typeface="+mj-lt"/>
            </a:endParaRPr>
          </a:p>
        </p:txBody>
      </p:sp>
    </p:spTree>
    <p:extLst>
      <p:ext uri="{BB962C8B-B14F-4D97-AF65-F5344CB8AC3E}">
        <p14:creationId xmlns:p14="http://schemas.microsoft.com/office/powerpoint/2010/main" val="376480744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Just passing through…at layer four</a:t>
            </a:r>
            <a:endParaRPr lang="en-US" dirty="0"/>
          </a:p>
        </p:txBody>
      </p:sp>
      <p:sp>
        <p:nvSpPr>
          <p:cNvPr id="4" name="Rectangle 3"/>
          <p:cNvSpPr/>
          <p:nvPr/>
        </p:nvSpPr>
        <p:spPr>
          <a:xfrm rot="16200000">
            <a:off x="4634957" y="3772096"/>
            <a:ext cx="3166560" cy="274627"/>
          </a:xfrm>
          <a:prstGeom prst="rect">
            <a:avLst/>
          </a:prstGeom>
          <a:solidFill>
            <a:schemeClr val="tx1">
              <a:alpha val="25000"/>
            </a:schemeClr>
          </a:solidFill>
          <a:ln>
            <a:noFill/>
          </a:ln>
          <a:effectLst/>
        </p:spPr>
        <p:style>
          <a:lnRef idx="1">
            <a:schemeClr val="accent5"/>
          </a:lnRef>
          <a:fillRef idx="3">
            <a:schemeClr val="accent5"/>
          </a:fillRef>
          <a:effectRef idx="2">
            <a:schemeClr val="accent5"/>
          </a:effectRef>
          <a:fontRef idx="minor">
            <a:schemeClr val="lt1"/>
          </a:fontRef>
        </p:style>
        <p:txBody>
          <a:bodyPr lIns="93258" tIns="46629" rIns="93258" bIns="46629" rtlCol="0" anchor="ctr"/>
          <a:lstStyle/>
          <a:p>
            <a:pPr algn="ctr"/>
            <a:r>
              <a:rPr lang="en-US" dirty="0">
                <a:solidFill>
                  <a:schemeClr val="tx1"/>
                </a:solidFill>
              </a:rPr>
              <a:t>Layer 4LB</a:t>
            </a:r>
          </a:p>
        </p:txBody>
      </p:sp>
      <p:sp>
        <p:nvSpPr>
          <p:cNvPr id="5" name="Rectangle 4"/>
          <p:cNvSpPr/>
          <p:nvPr/>
        </p:nvSpPr>
        <p:spPr>
          <a:xfrm>
            <a:off x="962025" y="1763713"/>
            <a:ext cx="2364307" cy="42913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sz="1836" b="1" dirty="0">
                <a:latin typeface="+mj-lt"/>
              </a:rPr>
              <a:t>User</a:t>
            </a: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540258" y="3502091"/>
            <a:ext cx="1207843" cy="777169"/>
          </a:xfrm>
          <a:prstGeom prst="rect">
            <a:avLst/>
          </a:prstGeom>
          <a:noFill/>
          <a:extLst>
            <a:ext uri="{909E8E84-426E-40DD-AFC4-6F175D3DCCD1}">
              <a14:hiddenFill xmlns:a14="http://schemas.microsoft.com/office/drawing/2010/main">
                <a:solidFill>
                  <a:srgbClr val="FFFFFF"/>
                </a:solidFill>
              </a14:hiddenFill>
            </a:ext>
          </a:extLst>
        </p:spPr>
      </p:pic>
      <p:sp>
        <p:nvSpPr>
          <p:cNvPr id="8" name="Straight Connector 1024003"/>
          <p:cNvSpPr>
            <a:spLocks noChangeShapeType="1"/>
          </p:cNvSpPr>
          <p:nvPr/>
        </p:nvSpPr>
        <p:spPr bwMode="auto">
          <a:xfrm flipH="1">
            <a:off x="3353896" y="3909408"/>
            <a:ext cx="2727026"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9" name="TextBox 8"/>
          <p:cNvSpPr txBox="1"/>
          <p:nvPr/>
        </p:nvSpPr>
        <p:spPr>
          <a:xfrm>
            <a:off x="3508728" y="2507698"/>
            <a:ext cx="2396349" cy="1246721"/>
          </a:xfrm>
          <a:prstGeom prst="rect">
            <a:avLst/>
          </a:prstGeom>
          <a:noFill/>
        </p:spPr>
        <p:txBody>
          <a:bodyPr wrap="square" rtlCol="0">
            <a:spAutoFit/>
          </a:bodyPr>
          <a:lstStyle/>
          <a:p>
            <a:pPr algn="ctr"/>
            <a:r>
              <a:rPr lang="en-US" sz="1836" dirty="0"/>
              <a:t>Client makes request to FQDN:</a:t>
            </a:r>
          </a:p>
          <a:p>
            <a:pPr algn="ctr"/>
            <a:r>
              <a:rPr lang="en-US" sz="1836" dirty="0"/>
              <a:t>/</a:t>
            </a:r>
            <a:r>
              <a:rPr lang="en-US" sz="1836" dirty="0" err="1"/>
              <a:t>ews</a:t>
            </a:r>
            <a:r>
              <a:rPr lang="en-US" sz="1836" dirty="0"/>
              <a:t>/Exchange.asmx on TCP 443</a:t>
            </a:r>
          </a:p>
        </p:txBody>
      </p:sp>
      <p:sp>
        <p:nvSpPr>
          <p:cNvPr id="10" name="TextBox 9"/>
          <p:cNvSpPr txBox="1"/>
          <p:nvPr/>
        </p:nvSpPr>
        <p:spPr>
          <a:xfrm>
            <a:off x="4454184" y="1347063"/>
            <a:ext cx="3528106" cy="657359"/>
          </a:xfrm>
          <a:prstGeom prst="rect">
            <a:avLst/>
          </a:prstGeom>
          <a:noFill/>
        </p:spPr>
        <p:txBody>
          <a:bodyPr wrap="square" rtlCol="0">
            <a:spAutoFit/>
          </a:bodyPr>
          <a:lstStyle/>
          <a:p>
            <a:pPr algn="ctr"/>
            <a:r>
              <a:rPr lang="en-US" sz="1836" dirty="0"/>
              <a:t>LB sees: IP address/Port</a:t>
            </a:r>
          </a:p>
          <a:p>
            <a:pPr algn="ctr"/>
            <a:r>
              <a:rPr lang="en-US" sz="1836" dirty="0"/>
              <a:t>No SSL Termination</a:t>
            </a:r>
          </a:p>
        </p:txBody>
      </p:sp>
      <p:sp>
        <p:nvSpPr>
          <p:cNvPr id="11" name="Rectangle 10"/>
          <p:cNvSpPr/>
          <p:nvPr/>
        </p:nvSpPr>
        <p:spPr>
          <a:xfrm>
            <a:off x="9053972" y="1763713"/>
            <a:ext cx="2423653" cy="42913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sz="1836" b="1" dirty="0">
                <a:latin typeface="+mj-lt"/>
              </a:rPr>
              <a:t>CAS</a:t>
            </a:r>
          </a:p>
        </p:txBody>
      </p:sp>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033607" y="3319359"/>
            <a:ext cx="446532" cy="114263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839370" y="2507698"/>
            <a:ext cx="1623334" cy="1222386"/>
          </a:xfrm>
          <a:prstGeom prst="rect">
            <a:avLst/>
          </a:prstGeom>
          <a:noFill/>
        </p:spPr>
        <p:txBody>
          <a:bodyPr wrap="square" rtlCol="0">
            <a:spAutoFit/>
          </a:bodyPr>
          <a:lstStyle/>
          <a:p>
            <a:pPr algn="ctr"/>
            <a:r>
              <a:rPr lang="en-US" sz="1836" dirty="0"/>
              <a:t>LB forwards traffic to CAS with no idea of final URL</a:t>
            </a:r>
          </a:p>
        </p:txBody>
      </p:sp>
      <p:sp>
        <p:nvSpPr>
          <p:cNvPr id="15" name="Straight Connector 1024003"/>
          <p:cNvSpPr>
            <a:spLocks noChangeShapeType="1"/>
          </p:cNvSpPr>
          <p:nvPr/>
        </p:nvSpPr>
        <p:spPr bwMode="auto">
          <a:xfrm flipH="1">
            <a:off x="6390718" y="3909408"/>
            <a:ext cx="2663253"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6" name="TextBox 15"/>
          <p:cNvSpPr txBox="1"/>
          <p:nvPr/>
        </p:nvSpPr>
        <p:spPr>
          <a:xfrm>
            <a:off x="3871753" y="5795717"/>
            <a:ext cx="4692969" cy="657359"/>
          </a:xfrm>
          <a:prstGeom prst="rect">
            <a:avLst/>
          </a:prstGeom>
          <a:noFill/>
        </p:spPr>
        <p:txBody>
          <a:bodyPr wrap="square" rtlCol="0">
            <a:spAutoFit/>
          </a:bodyPr>
          <a:lstStyle/>
          <a:p>
            <a:pPr algn="ctr"/>
            <a:r>
              <a:rPr lang="en-US" sz="1836" dirty="0"/>
              <a:t>So how do we pick a CAS when there are several, or determine the health of a CAS?</a:t>
            </a:r>
          </a:p>
        </p:txBody>
      </p:sp>
    </p:spTree>
    <p:extLst>
      <p:ext uri="{BB962C8B-B14F-4D97-AF65-F5344CB8AC3E}">
        <p14:creationId xmlns:p14="http://schemas.microsoft.com/office/powerpoint/2010/main" val="18355237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500"/>
                            </p:stCondLst>
                            <p:childTnLst>
                              <p:par>
                                <p:cTn id="17" presetID="10" presetClass="entr" presetSubtype="0" fill="hold" grpId="0" nodeType="afterEffect">
                                  <p:stCondLst>
                                    <p:cond delay="5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3500"/>
                            </p:stCondLst>
                            <p:childTnLst>
                              <p:par>
                                <p:cTn id="21" presetID="22" presetClass="entr" presetSubtype="1" fill="hold" grpId="0" nodeType="after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4" grpId="0"/>
      <p:bldP spid="15" grpId="0" animBg="1"/>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checking CAS at layer four</a:t>
            </a:r>
            <a:endParaRPr lang="en-US" dirty="0"/>
          </a:p>
        </p:txBody>
      </p:sp>
      <p:sp>
        <p:nvSpPr>
          <p:cNvPr id="4" name="Rectangle 3"/>
          <p:cNvSpPr/>
          <p:nvPr/>
        </p:nvSpPr>
        <p:spPr>
          <a:xfrm rot="16200000">
            <a:off x="4634957" y="3772096"/>
            <a:ext cx="3166560" cy="274627"/>
          </a:xfrm>
          <a:prstGeom prst="rect">
            <a:avLst/>
          </a:prstGeom>
          <a:solidFill>
            <a:schemeClr val="tx1">
              <a:alpha val="25000"/>
            </a:schemeClr>
          </a:solidFill>
          <a:ln>
            <a:noFill/>
          </a:ln>
          <a:effectLst/>
        </p:spPr>
        <p:style>
          <a:lnRef idx="1">
            <a:schemeClr val="accent5"/>
          </a:lnRef>
          <a:fillRef idx="3">
            <a:schemeClr val="accent5"/>
          </a:fillRef>
          <a:effectRef idx="2">
            <a:schemeClr val="accent5"/>
          </a:effectRef>
          <a:fontRef idx="minor">
            <a:schemeClr val="lt1"/>
          </a:fontRef>
        </p:style>
        <p:txBody>
          <a:bodyPr lIns="93258" tIns="46629" rIns="93258" bIns="46629" rtlCol="0" anchor="ctr"/>
          <a:lstStyle/>
          <a:p>
            <a:pPr algn="ctr"/>
            <a:r>
              <a:rPr lang="en-US" dirty="0">
                <a:solidFill>
                  <a:schemeClr val="tx1"/>
                </a:solidFill>
              </a:rPr>
              <a:t>Layer 4LB</a:t>
            </a:r>
          </a:p>
        </p:txBody>
      </p:sp>
      <p:sp>
        <p:nvSpPr>
          <p:cNvPr id="5" name="Rectangle 4"/>
          <p:cNvSpPr/>
          <p:nvPr/>
        </p:nvSpPr>
        <p:spPr>
          <a:xfrm>
            <a:off x="962025" y="1763713"/>
            <a:ext cx="2364307" cy="42913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sz="1836" b="1" dirty="0">
                <a:latin typeface="+mj-lt"/>
              </a:rPr>
              <a:t>User</a:t>
            </a: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540258" y="3502091"/>
            <a:ext cx="1207843" cy="777169"/>
          </a:xfrm>
          <a:prstGeom prst="rect">
            <a:avLst/>
          </a:prstGeom>
          <a:noFill/>
          <a:extLst>
            <a:ext uri="{909E8E84-426E-40DD-AFC4-6F175D3DCCD1}">
              <a14:hiddenFill xmlns:a14="http://schemas.microsoft.com/office/drawing/2010/main">
                <a:solidFill>
                  <a:srgbClr val="FFFFFF"/>
                </a:solidFill>
              </a14:hiddenFill>
            </a:ext>
          </a:extLst>
        </p:spPr>
      </p:pic>
      <p:sp>
        <p:nvSpPr>
          <p:cNvPr id="8" name="Straight Connector 1024003"/>
          <p:cNvSpPr>
            <a:spLocks noChangeShapeType="1"/>
          </p:cNvSpPr>
          <p:nvPr/>
        </p:nvSpPr>
        <p:spPr bwMode="auto">
          <a:xfrm flipH="1">
            <a:off x="3356629" y="3909408"/>
            <a:ext cx="2724293"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1" name="Rectangle 10"/>
          <p:cNvSpPr/>
          <p:nvPr/>
        </p:nvSpPr>
        <p:spPr>
          <a:xfrm>
            <a:off x="9053972" y="1763713"/>
            <a:ext cx="2423653" cy="42913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sz="1836" b="1" dirty="0">
                <a:latin typeface="+mj-lt"/>
              </a:rPr>
              <a:t>CAS</a:t>
            </a:r>
          </a:p>
        </p:txBody>
      </p:sp>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632527" y="3319359"/>
            <a:ext cx="446532" cy="1142633"/>
          </a:xfrm>
          <a:prstGeom prst="rect">
            <a:avLst/>
          </a:prstGeom>
          <a:noFill/>
          <a:extLst>
            <a:ext uri="{909E8E84-426E-40DD-AFC4-6F175D3DCCD1}">
              <a14:hiddenFill xmlns:a14="http://schemas.microsoft.com/office/drawing/2010/main">
                <a:solidFill>
                  <a:srgbClr val="FFFFFF"/>
                </a:solidFill>
              </a14:hiddenFill>
            </a:ext>
          </a:extLst>
        </p:spPr>
      </p:pic>
      <p:sp>
        <p:nvSpPr>
          <p:cNvPr id="15" name="Straight Connector 1024003"/>
          <p:cNvSpPr>
            <a:spLocks noChangeShapeType="1"/>
          </p:cNvSpPr>
          <p:nvPr/>
        </p:nvSpPr>
        <p:spPr bwMode="auto">
          <a:xfrm flipH="1">
            <a:off x="6384524" y="3909408"/>
            <a:ext cx="2669448" cy="0"/>
          </a:xfrm>
          <a:prstGeom prst="line">
            <a:avLst/>
          </a:prstGeom>
          <a:ln w="63500" cap="sq">
            <a:solidFill>
              <a:schemeClr val="accent5"/>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3" name="Snip Single Corner Rectangle 2"/>
          <p:cNvSpPr/>
          <p:nvPr/>
        </p:nvSpPr>
        <p:spPr>
          <a:xfrm>
            <a:off x="9363437" y="2369683"/>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OWA</a:t>
            </a:r>
          </a:p>
        </p:txBody>
      </p:sp>
      <p:sp>
        <p:nvSpPr>
          <p:cNvPr id="21" name="Snip Single Corner Rectangle 20"/>
          <p:cNvSpPr/>
          <p:nvPr/>
        </p:nvSpPr>
        <p:spPr>
          <a:xfrm>
            <a:off x="9371136" y="2848440"/>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ECP</a:t>
            </a:r>
          </a:p>
        </p:txBody>
      </p:sp>
      <p:sp>
        <p:nvSpPr>
          <p:cNvPr id="22" name="Snip Single Corner Rectangle 21"/>
          <p:cNvSpPr/>
          <p:nvPr/>
        </p:nvSpPr>
        <p:spPr>
          <a:xfrm>
            <a:off x="9371136" y="3329588"/>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EWS</a:t>
            </a:r>
          </a:p>
        </p:txBody>
      </p:sp>
      <p:sp>
        <p:nvSpPr>
          <p:cNvPr id="23" name="Snip Single Corner Rectangle 22"/>
          <p:cNvSpPr/>
          <p:nvPr/>
        </p:nvSpPr>
        <p:spPr>
          <a:xfrm>
            <a:off x="9371136" y="3809528"/>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EAS</a:t>
            </a:r>
          </a:p>
        </p:txBody>
      </p:sp>
      <p:sp>
        <p:nvSpPr>
          <p:cNvPr id="24" name="Snip Single Corner Rectangle 23"/>
          <p:cNvSpPr/>
          <p:nvPr/>
        </p:nvSpPr>
        <p:spPr>
          <a:xfrm>
            <a:off x="9363437" y="4289468"/>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OAB</a:t>
            </a:r>
          </a:p>
        </p:txBody>
      </p:sp>
      <p:sp>
        <p:nvSpPr>
          <p:cNvPr id="25" name="Snip Single Corner Rectangle 24"/>
          <p:cNvSpPr/>
          <p:nvPr/>
        </p:nvSpPr>
        <p:spPr>
          <a:xfrm>
            <a:off x="9371136" y="5392316"/>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020" b="1" dirty="0" err="1">
                <a:latin typeface="+mj-lt"/>
              </a:rPr>
              <a:t>AutoD</a:t>
            </a:r>
            <a:endParaRPr lang="en-US" sz="1020" b="1" dirty="0">
              <a:latin typeface="+mj-lt"/>
            </a:endParaRPr>
          </a:p>
        </p:txBody>
      </p:sp>
      <p:sp>
        <p:nvSpPr>
          <p:cNvPr id="12" name="TextBox 11"/>
          <p:cNvSpPr txBox="1"/>
          <p:nvPr/>
        </p:nvSpPr>
        <p:spPr>
          <a:xfrm>
            <a:off x="3723848" y="3502091"/>
            <a:ext cx="1989854" cy="318286"/>
          </a:xfrm>
          <a:prstGeom prst="rect">
            <a:avLst/>
          </a:prstGeom>
          <a:noFill/>
        </p:spPr>
        <p:txBody>
          <a:bodyPr wrap="square" rtlCol="0">
            <a:spAutoFit/>
          </a:bodyPr>
          <a:lstStyle/>
          <a:p>
            <a:pPr algn="ctr"/>
            <a:r>
              <a:rPr lang="en-US" sz="1428" b="1" dirty="0">
                <a:latin typeface="+mj-lt"/>
              </a:rPr>
              <a:t>mail.contoso.com</a:t>
            </a:r>
          </a:p>
        </p:txBody>
      </p:sp>
      <p:sp>
        <p:nvSpPr>
          <p:cNvPr id="26" name="Straight Connector 1024003"/>
          <p:cNvSpPr>
            <a:spLocks noChangeShapeType="1"/>
          </p:cNvSpPr>
          <p:nvPr/>
        </p:nvSpPr>
        <p:spPr bwMode="auto">
          <a:xfrm flipH="1">
            <a:off x="3356629" y="5051177"/>
            <a:ext cx="2724292"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27" name="Straight Connector 1024003"/>
          <p:cNvSpPr>
            <a:spLocks noChangeShapeType="1"/>
          </p:cNvSpPr>
          <p:nvPr/>
        </p:nvSpPr>
        <p:spPr bwMode="auto">
          <a:xfrm flipH="1" flipV="1">
            <a:off x="6377871" y="5061322"/>
            <a:ext cx="2226298" cy="431367"/>
          </a:xfrm>
          <a:prstGeom prst="line">
            <a:avLst/>
          </a:prstGeom>
          <a:ln w="63500" cap="sq">
            <a:solidFill>
              <a:schemeClr val="accent5"/>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28" name="TextBox 27"/>
          <p:cNvSpPr txBox="1"/>
          <p:nvPr/>
        </p:nvSpPr>
        <p:spPr>
          <a:xfrm>
            <a:off x="3509480" y="4643506"/>
            <a:ext cx="2418591" cy="318286"/>
          </a:xfrm>
          <a:prstGeom prst="rect">
            <a:avLst/>
          </a:prstGeom>
          <a:noFill/>
        </p:spPr>
        <p:txBody>
          <a:bodyPr wrap="square" rtlCol="0">
            <a:spAutoFit/>
          </a:bodyPr>
          <a:lstStyle/>
          <a:p>
            <a:pPr algn="ctr"/>
            <a:r>
              <a:rPr lang="en-US" sz="1428" b="1" dirty="0">
                <a:latin typeface="+mj-lt"/>
              </a:rPr>
              <a:t>autodiscover.contoso.com</a:t>
            </a:r>
          </a:p>
        </p:txBody>
      </p:sp>
      <p:sp>
        <p:nvSpPr>
          <p:cNvPr id="29" name="TextBox 28"/>
          <p:cNvSpPr txBox="1"/>
          <p:nvPr/>
        </p:nvSpPr>
        <p:spPr>
          <a:xfrm>
            <a:off x="3917668" y="1345096"/>
            <a:ext cx="4601139" cy="939873"/>
          </a:xfrm>
          <a:prstGeom prst="rect">
            <a:avLst/>
          </a:prstGeom>
          <a:noFill/>
        </p:spPr>
        <p:txBody>
          <a:bodyPr wrap="square" rtlCol="0">
            <a:spAutoFit/>
          </a:bodyPr>
          <a:lstStyle/>
          <a:p>
            <a:pPr algn="ctr"/>
            <a:r>
              <a:rPr lang="en-US" sz="1836" dirty="0"/>
              <a:t>If you can test the health of a </a:t>
            </a:r>
            <a:r>
              <a:rPr lang="en-US" sz="1836" dirty="0" err="1"/>
              <a:t>Vdir</a:t>
            </a:r>
            <a:r>
              <a:rPr lang="en-US" sz="1836" dirty="0"/>
              <a:t> on CAS to determine overall server health – which </a:t>
            </a:r>
            <a:r>
              <a:rPr lang="en-US" sz="1836" dirty="0" smtClean="0"/>
              <a:t>one(s</a:t>
            </a:r>
            <a:r>
              <a:rPr lang="en-US" sz="1836" dirty="0"/>
              <a:t>) would you pick? </a:t>
            </a:r>
          </a:p>
        </p:txBody>
      </p:sp>
      <p:sp>
        <p:nvSpPr>
          <p:cNvPr id="30" name="Rounded Rectangle 29"/>
          <p:cNvSpPr/>
          <p:nvPr/>
        </p:nvSpPr>
        <p:spPr>
          <a:xfrm>
            <a:off x="9283754" y="2310932"/>
            <a:ext cx="783953" cy="431708"/>
          </a:xfrm>
          <a:prstGeom prst="roundRect">
            <a:avLst/>
          </a:prstGeom>
          <a:noFill/>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836"/>
          </a:p>
        </p:txBody>
      </p:sp>
      <p:sp>
        <p:nvSpPr>
          <p:cNvPr id="31" name="Rounded Rectangle 30"/>
          <p:cNvSpPr/>
          <p:nvPr/>
        </p:nvSpPr>
        <p:spPr>
          <a:xfrm>
            <a:off x="9283835" y="2294334"/>
            <a:ext cx="783953" cy="1888162"/>
          </a:xfrm>
          <a:prstGeom prst="roundRect">
            <a:avLst/>
          </a:prstGeom>
          <a:noFill/>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836"/>
          </a:p>
        </p:txBody>
      </p:sp>
      <p:sp>
        <p:nvSpPr>
          <p:cNvPr id="32" name="Snip Single Corner Rectangle 31"/>
          <p:cNvSpPr/>
          <p:nvPr/>
        </p:nvSpPr>
        <p:spPr>
          <a:xfrm>
            <a:off x="9363437" y="4769408"/>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RPC</a:t>
            </a:r>
          </a:p>
        </p:txBody>
      </p:sp>
      <p:sp>
        <p:nvSpPr>
          <p:cNvPr id="33" name="Cross 32"/>
          <p:cNvSpPr/>
          <p:nvPr/>
        </p:nvSpPr>
        <p:spPr>
          <a:xfrm rot="2715549">
            <a:off x="9444483" y="2285358"/>
            <a:ext cx="477893" cy="489149"/>
          </a:xfrm>
          <a:prstGeom prst="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836"/>
          </a:p>
        </p:txBody>
      </p:sp>
      <p:sp>
        <p:nvSpPr>
          <p:cNvPr id="34" name="Cross 33"/>
          <p:cNvSpPr/>
          <p:nvPr/>
        </p:nvSpPr>
        <p:spPr>
          <a:xfrm rot="2715549">
            <a:off x="10612722" y="3698297"/>
            <a:ext cx="477893" cy="489149"/>
          </a:xfrm>
          <a:prstGeom prst="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836"/>
          </a:p>
        </p:txBody>
      </p:sp>
      <p:sp>
        <p:nvSpPr>
          <p:cNvPr id="35" name="TextBox 34"/>
          <p:cNvSpPr txBox="1"/>
          <p:nvPr/>
        </p:nvSpPr>
        <p:spPr>
          <a:xfrm>
            <a:off x="3554853" y="3493447"/>
            <a:ext cx="2259066" cy="318286"/>
          </a:xfrm>
          <a:prstGeom prst="rect">
            <a:avLst/>
          </a:prstGeom>
          <a:noFill/>
        </p:spPr>
        <p:txBody>
          <a:bodyPr wrap="square" rtlCol="0">
            <a:spAutoFit/>
          </a:bodyPr>
          <a:lstStyle/>
          <a:p>
            <a:pPr algn="ctr"/>
            <a:r>
              <a:rPr lang="en-US" sz="1428" b="1" dirty="0">
                <a:latin typeface="+mj-lt"/>
              </a:rPr>
              <a:t>mail.contoso.com/</a:t>
            </a:r>
            <a:r>
              <a:rPr lang="en-US" sz="1428" b="1" dirty="0" err="1">
                <a:latin typeface="+mj-lt"/>
              </a:rPr>
              <a:t>rpc</a:t>
            </a:r>
            <a:endParaRPr lang="en-US" sz="1428" b="1" dirty="0">
              <a:latin typeface="+mj-lt"/>
            </a:endParaRPr>
          </a:p>
        </p:txBody>
      </p:sp>
      <p:sp>
        <p:nvSpPr>
          <p:cNvPr id="36" name="Cross 35"/>
          <p:cNvSpPr/>
          <p:nvPr/>
        </p:nvSpPr>
        <p:spPr>
          <a:xfrm rot="2715549">
            <a:off x="4479829" y="2963189"/>
            <a:ext cx="477893" cy="489149"/>
          </a:xfrm>
          <a:prstGeom prst="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836"/>
          </a:p>
        </p:txBody>
      </p:sp>
      <p:sp>
        <p:nvSpPr>
          <p:cNvPr id="37" name="Rounded Rectangle 36"/>
          <p:cNvSpPr/>
          <p:nvPr/>
        </p:nvSpPr>
        <p:spPr>
          <a:xfrm>
            <a:off x="9285701" y="2281084"/>
            <a:ext cx="783953" cy="2923437"/>
          </a:xfrm>
          <a:prstGeom prst="roundRect">
            <a:avLst/>
          </a:prstGeom>
          <a:noFill/>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836"/>
          </a:p>
        </p:txBody>
      </p:sp>
      <p:sp>
        <p:nvSpPr>
          <p:cNvPr id="38" name="TextBox 37"/>
          <p:cNvSpPr txBox="1"/>
          <p:nvPr/>
        </p:nvSpPr>
        <p:spPr>
          <a:xfrm>
            <a:off x="3832305" y="5791044"/>
            <a:ext cx="4771864" cy="657359"/>
          </a:xfrm>
          <a:prstGeom prst="rect">
            <a:avLst/>
          </a:prstGeom>
          <a:noFill/>
        </p:spPr>
        <p:txBody>
          <a:bodyPr wrap="square" rtlCol="0">
            <a:spAutoFit/>
          </a:bodyPr>
          <a:lstStyle/>
          <a:p>
            <a:pPr algn="ctr"/>
            <a:r>
              <a:rPr lang="en-US" sz="1836" dirty="0">
                <a:solidFill>
                  <a:schemeClr val="accent5"/>
                </a:solidFill>
              </a:rPr>
              <a:t>Result: </a:t>
            </a:r>
            <a:r>
              <a:rPr lang="en-US" sz="1836" dirty="0"/>
              <a:t>At layer </a:t>
            </a:r>
            <a:r>
              <a:rPr lang="en-US" sz="1836" dirty="0" smtClean="0"/>
              <a:t>four – with </a:t>
            </a:r>
            <a:r>
              <a:rPr lang="en-US" sz="1836" dirty="0"/>
              <a:t>one </a:t>
            </a:r>
            <a:r>
              <a:rPr lang="en-US" sz="1836" dirty="0" smtClean="0"/>
              <a:t>namespace </a:t>
            </a:r>
            <a:r>
              <a:rPr lang="en-US" sz="1836" dirty="0"/>
              <a:t>–</a:t>
            </a:r>
            <a:r>
              <a:rPr lang="en-US" sz="1836" dirty="0" smtClean="0"/>
              <a:t> </a:t>
            </a:r>
            <a:r>
              <a:rPr lang="en-US" sz="1836" dirty="0"/>
              <a:t>health is per server, </a:t>
            </a:r>
            <a:r>
              <a:rPr lang="en-US" sz="1836" dirty="0" smtClean="0"/>
              <a:t>NOT </a:t>
            </a:r>
            <a:r>
              <a:rPr lang="en-US" sz="1836" dirty="0"/>
              <a:t>per protocol</a:t>
            </a:r>
          </a:p>
        </p:txBody>
      </p:sp>
    </p:spTree>
    <p:extLst>
      <p:ext uri="{BB962C8B-B14F-4D97-AF65-F5344CB8AC3E}">
        <p14:creationId xmlns:p14="http://schemas.microsoft.com/office/powerpoint/2010/main" val="13529929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10" presetClass="exit" presetSubtype="0" fill="hold" grpId="0" nodeType="withEffect">
                                  <p:stCondLst>
                                    <p:cond delay="0"/>
                                  </p:stCondLst>
                                  <p:childTnLst>
                                    <p:animEffect transition="out" filter="fade">
                                      <p:cBhvr>
                                        <p:cTn id="23" dur="500"/>
                                        <p:tgtEl>
                                          <p:spTgt spid="12"/>
                                        </p:tgtEl>
                                      </p:cBhvr>
                                    </p:animEffect>
                                    <p:set>
                                      <p:cBhvr>
                                        <p:cTn id="24" dur="1" fill="hold">
                                          <p:stCondLst>
                                            <p:cond delay="499"/>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childTnLst>
                          </p:cTn>
                        </p:par>
                        <p:par>
                          <p:cTn id="39" fill="hold">
                            <p:stCondLst>
                              <p:cond delay="1500"/>
                            </p:stCondLst>
                            <p:childTnLst>
                              <p:par>
                                <p:cTn id="40" presetID="10" presetClass="entr" presetSubtype="0" fill="hold" grpId="0" nodeType="afterEffect">
                                  <p:stCondLst>
                                    <p:cond delay="50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0" grpId="0" animBg="1"/>
      <p:bldP spid="31" grpId="0" animBg="1"/>
      <p:bldP spid="33" grpId="0" animBg="1"/>
      <p:bldP spid="34" grpId="0" animBg="1"/>
      <p:bldP spid="35" grpId="0"/>
      <p:bldP spid="36" grpId="0" animBg="1"/>
      <p:bldP spid="37" grpId="0" animBg="1"/>
      <p:bldP spid="3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Speaking of Health Checking….How?</a:t>
            </a:r>
            <a:endParaRPr lang="en-US" dirty="0"/>
          </a:p>
        </p:txBody>
      </p:sp>
      <p:sp>
        <p:nvSpPr>
          <p:cNvPr id="3" name="Text Placeholder 3"/>
          <p:cNvSpPr txBox="1">
            <a:spLocks/>
          </p:cNvSpPr>
          <p:nvPr/>
        </p:nvSpPr>
        <p:spPr>
          <a:xfrm>
            <a:off x="274638" y="1439863"/>
            <a:ext cx="11887200" cy="5896999"/>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41300" lvl="1">
              <a:spcBef>
                <a:spcPts val="0"/>
              </a:spcBef>
              <a:spcAft>
                <a:spcPts val="600"/>
              </a:spcAft>
            </a:pPr>
            <a:r>
              <a:rPr lang="en-US" sz="3200" dirty="0" smtClean="0">
                <a:latin typeface="+mj-lt"/>
              </a:rPr>
              <a:t>Exchange 2013 includes a built-in health check page which is controlled by Managed Availability</a:t>
            </a:r>
            <a:br>
              <a:rPr lang="en-US" sz="3200" dirty="0" smtClean="0">
                <a:latin typeface="+mj-lt"/>
              </a:rPr>
            </a:br>
            <a:r>
              <a:rPr lang="en-US" sz="3200" dirty="0" smtClean="0">
                <a:latin typeface="+mj-lt"/>
              </a:rPr>
              <a:t>The load balancer sends a request to;</a:t>
            </a:r>
          </a:p>
          <a:p>
            <a:pPr marL="457200" lvl="2">
              <a:spcBef>
                <a:spcPts val="0"/>
              </a:spcBef>
              <a:spcAft>
                <a:spcPts val="600"/>
              </a:spcAft>
            </a:pPr>
            <a:r>
              <a:rPr lang="en-US" sz="3200" dirty="0" smtClean="0">
                <a:latin typeface="+mj-lt"/>
              </a:rPr>
              <a:t>https://server.fqdn/ews/</a:t>
            </a:r>
            <a:r>
              <a:rPr lang="en-US" sz="3200" dirty="0" smtClean="0">
                <a:solidFill>
                  <a:schemeClr val="accent2"/>
                </a:solidFill>
                <a:latin typeface="+mj-lt"/>
              </a:rPr>
              <a:t>healthcheck.htm</a:t>
            </a:r>
          </a:p>
          <a:p>
            <a:pPr marL="457200" lvl="2">
              <a:spcBef>
                <a:spcPts val="0"/>
              </a:spcBef>
              <a:spcAft>
                <a:spcPts val="600"/>
              </a:spcAft>
            </a:pPr>
            <a:r>
              <a:rPr lang="en-US" sz="3200" dirty="0">
                <a:latin typeface="+mj-lt"/>
              </a:rPr>
              <a:t>https://</a:t>
            </a:r>
            <a:r>
              <a:rPr lang="en-US" sz="3200" dirty="0" smtClean="0">
                <a:latin typeface="+mj-lt"/>
              </a:rPr>
              <a:t>server.fqdn/oab/</a:t>
            </a:r>
            <a:r>
              <a:rPr lang="en-US" sz="3200" dirty="0" smtClean="0">
                <a:solidFill>
                  <a:schemeClr val="accent2"/>
                </a:solidFill>
                <a:latin typeface="+mj-lt"/>
              </a:rPr>
              <a:t>healthcheck.htm</a:t>
            </a:r>
            <a:endParaRPr lang="en-US" sz="3200" dirty="0">
              <a:solidFill>
                <a:schemeClr val="accent2"/>
              </a:solidFill>
              <a:latin typeface="+mj-lt"/>
            </a:endParaRPr>
          </a:p>
          <a:p>
            <a:pPr marL="457200" lvl="2">
              <a:spcBef>
                <a:spcPts val="0"/>
              </a:spcBef>
              <a:spcAft>
                <a:spcPts val="600"/>
              </a:spcAft>
            </a:pPr>
            <a:r>
              <a:rPr lang="en-US" sz="2000" dirty="0" smtClean="0">
                <a:latin typeface="+mj-lt"/>
              </a:rPr>
              <a:t>And so on</a:t>
            </a:r>
          </a:p>
          <a:p>
            <a:pPr marL="241300" lvl="1">
              <a:spcBef>
                <a:spcPts val="0"/>
              </a:spcBef>
              <a:spcAft>
                <a:spcPts val="600"/>
              </a:spcAft>
            </a:pPr>
            <a:r>
              <a:rPr lang="en-US" sz="3200" dirty="0" smtClean="0">
                <a:latin typeface="+mj-lt"/>
              </a:rPr>
              <a:t>If the service is up and healthy the response is 200 OK</a:t>
            </a:r>
          </a:p>
          <a:p>
            <a:pPr marL="241300" lvl="1">
              <a:spcBef>
                <a:spcPts val="0"/>
              </a:spcBef>
              <a:spcAft>
                <a:spcPts val="600"/>
              </a:spcAft>
            </a:pPr>
            <a:r>
              <a:rPr lang="en-US" sz="3200" dirty="0" smtClean="0">
                <a:latin typeface="+mj-lt"/>
              </a:rPr>
              <a:t>If not, it’s not – but Managed Availability is aware of this too</a:t>
            </a:r>
          </a:p>
          <a:p>
            <a:pPr marL="241300" lvl="1">
              <a:spcBef>
                <a:spcPts val="0"/>
              </a:spcBef>
              <a:spcAft>
                <a:spcPts val="600"/>
              </a:spcAft>
            </a:pPr>
            <a:r>
              <a:rPr lang="en-US" sz="3200" dirty="0" smtClean="0">
                <a:latin typeface="+mj-lt"/>
              </a:rPr>
              <a:t>Currently this only works for OWA if CAS is using FBA but that will ‘likely’ change in the future</a:t>
            </a:r>
          </a:p>
          <a:p>
            <a:pPr marL="241300" lvl="1">
              <a:spcBef>
                <a:spcPts val="0"/>
              </a:spcBef>
              <a:spcAft>
                <a:spcPts val="600"/>
              </a:spcAft>
            </a:pPr>
            <a:r>
              <a:rPr lang="en-US" sz="3200" dirty="0" smtClean="0">
                <a:latin typeface="+mj-lt"/>
              </a:rPr>
              <a:t>Back to the load balancing stuff…..</a:t>
            </a:r>
          </a:p>
          <a:p>
            <a:pPr marL="241300" lvl="1">
              <a:spcBef>
                <a:spcPts val="0"/>
              </a:spcBef>
              <a:spcAft>
                <a:spcPts val="600"/>
              </a:spcAft>
            </a:pPr>
            <a:endParaRPr lang="en-US" sz="2800" dirty="0">
              <a:latin typeface="+mj-lt"/>
            </a:endParaRPr>
          </a:p>
        </p:txBody>
      </p:sp>
    </p:spTree>
    <p:extLst>
      <p:ext uri="{BB962C8B-B14F-4D97-AF65-F5344CB8AC3E}">
        <p14:creationId xmlns:p14="http://schemas.microsoft.com/office/powerpoint/2010/main" val="317199214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checking CAS at layer seven</a:t>
            </a:r>
            <a:endParaRPr lang="en-US" dirty="0"/>
          </a:p>
        </p:txBody>
      </p:sp>
      <p:sp>
        <p:nvSpPr>
          <p:cNvPr id="4" name="Rectangle 3"/>
          <p:cNvSpPr/>
          <p:nvPr/>
        </p:nvSpPr>
        <p:spPr>
          <a:xfrm rot="16200000">
            <a:off x="4634957" y="3772096"/>
            <a:ext cx="3166560" cy="274627"/>
          </a:xfrm>
          <a:prstGeom prst="rect">
            <a:avLst/>
          </a:prstGeom>
          <a:solidFill>
            <a:schemeClr val="tx1">
              <a:alpha val="25000"/>
            </a:schemeClr>
          </a:solidFill>
          <a:ln>
            <a:noFill/>
          </a:ln>
          <a:effectLst/>
        </p:spPr>
        <p:style>
          <a:lnRef idx="1">
            <a:schemeClr val="accent5"/>
          </a:lnRef>
          <a:fillRef idx="3">
            <a:schemeClr val="accent5"/>
          </a:fillRef>
          <a:effectRef idx="2">
            <a:schemeClr val="accent5"/>
          </a:effectRef>
          <a:fontRef idx="minor">
            <a:schemeClr val="lt1"/>
          </a:fontRef>
        </p:style>
        <p:txBody>
          <a:bodyPr lIns="93258" tIns="46629" rIns="93258" bIns="46629" rtlCol="0" anchor="ctr"/>
          <a:lstStyle/>
          <a:p>
            <a:pPr algn="ctr"/>
            <a:r>
              <a:rPr lang="en-US" dirty="0">
                <a:solidFill>
                  <a:schemeClr val="tx1"/>
                </a:solidFill>
              </a:rPr>
              <a:t>Layer 7LB</a:t>
            </a:r>
          </a:p>
        </p:txBody>
      </p:sp>
      <p:sp>
        <p:nvSpPr>
          <p:cNvPr id="5" name="Rectangle 4"/>
          <p:cNvSpPr/>
          <p:nvPr/>
        </p:nvSpPr>
        <p:spPr>
          <a:xfrm>
            <a:off x="962025" y="1763713"/>
            <a:ext cx="2364307" cy="42913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sz="1836" b="1" dirty="0">
                <a:latin typeface="+mj-lt"/>
              </a:rPr>
              <a:t>User</a:t>
            </a: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540258" y="3502091"/>
            <a:ext cx="1207843" cy="777169"/>
          </a:xfrm>
          <a:prstGeom prst="rect">
            <a:avLst/>
          </a:prstGeom>
          <a:noFill/>
          <a:extLst>
            <a:ext uri="{909E8E84-426E-40DD-AFC4-6F175D3DCCD1}">
              <a14:hiddenFill xmlns:a14="http://schemas.microsoft.com/office/drawing/2010/main">
                <a:solidFill>
                  <a:srgbClr val="FFFFFF"/>
                </a:solidFill>
              </a14:hiddenFill>
            </a:ext>
          </a:extLst>
        </p:spPr>
      </p:pic>
      <p:sp>
        <p:nvSpPr>
          <p:cNvPr id="8" name="Straight Connector 1024003"/>
          <p:cNvSpPr>
            <a:spLocks noChangeShapeType="1"/>
          </p:cNvSpPr>
          <p:nvPr/>
        </p:nvSpPr>
        <p:spPr bwMode="auto">
          <a:xfrm flipH="1">
            <a:off x="3365531" y="3909762"/>
            <a:ext cx="2715390"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1" name="Rectangle 10"/>
          <p:cNvSpPr/>
          <p:nvPr/>
        </p:nvSpPr>
        <p:spPr>
          <a:xfrm>
            <a:off x="9053972" y="1763713"/>
            <a:ext cx="2423653" cy="42913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sz="1836" b="1" dirty="0">
                <a:latin typeface="+mj-lt"/>
              </a:rPr>
              <a:t>CAS</a:t>
            </a:r>
          </a:p>
        </p:txBody>
      </p:sp>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632527" y="3319359"/>
            <a:ext cx="446532" cy="1142633"/>
          </a:xfrm>
          <a:prstGeom prst="rect">
            <a:avLst/>
          </a:prstGeom>
          <a:noFill/>
          <a:extLst>
            <a:ext uri="{909E8E84-426E-40DD-AFC4-6F175D3DCCD1}">
              <a14:hiddenFill xmlns:a14="http://schemas.microsoft.com/office/drawing/2010/main">
                <a:solidFill>
                  <a:srgbClr val="FFFFFF"/>
                </a:solidFill>
              </a14:hiddenFill>
            </a:ext>
          </a:extLst>
        </p:spPr>
      </p:pic>
      <p:sp>
        <p:nvSpPr>
          <p:cNvPr id="15" name="Straight Connector 1024003"/>
          <p:cNvSpPr>
            <a:spLocks noChangeShapeType="1"/>
          </p:cNvSpPr>
          <p:nvPr/>
        </p:nvSpPr>
        <p:spPr bwMode="auto">
          <a:xfrm flipH="1">
            <a:off x="6388564" y="3908283"/>
            <a:ext cx="2665407" cy="0"/>
          </a:xfrm>
          <a:prstGeom prst="line">
            <a:avLst/>
          </a:prstGeom>
          <a:ln w="63500" cap="sq">
            <a:solidFill>
              <a:schemeClr val="accent5"/>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3" name="Snip Single Corner Rectangle 2"/>
          <p:cNvSpPr/>
          <p:nvPr/>
        </p:nvSpPr>
        <p:spPr>
          <a:xfrm>
            <a:off x="9363437" y="2369683"/>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OWA</a:t>
            </a:r>
          </a:p>
        </p:txBody>
      </p:sp>
      <p:sp>
        <p:nvSpPr>
          <p:cNvPr id="21" name="Snip Single Corner Rectangle 20"/>
          <p:cNvSpPr/>
          <p:nvPr/>
        </p:nvSpPr>
        <p:spPr>
          <a:xfrm>
            <a:off x="9371136" y="2848440"/>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ECP</a:t>
            </a:r>
          </a:p>
        </p:txBody>
      </p:sp>
      <p:sp>
        <p:nvSpPr>
          <p:cNvPr id="22" name="Snip Single Corner Rectangle 21"/>
          <p:cNvSpPr/>
          <p:nvPr/>
        </p:nvSpPr>
        <p:spPr>
          <a:xfrm>
            <a:off x="9371136" y="3329588"/>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EWS</a:t>
            </a:r>
          </a:p>
        </p:txBody>
      </p:sp>
      <p:sp>
        <p:nvSpPr>
          <p:cNvPr id="23" name="Snip Single Corner Rectangle 22"/>
          <p:cNvSpPr/>
          <p:nvPr/>
        </p:nvSpPr>
        <p:spPr>
          <a:xfrm>
            <a:off x="9371136" y="3809528"/>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EAS</a:t>
            </a:r>
          </a:p>
        </p:txBody>
      </p:sp>
      <p:sp>
        <p:nvSpPr>
          <p:cNvPr id="24" name="Snip Single Corner Rectangle 23"/>
          <p:cNvSpPr/>
          <p:nvPr/>
        </p:nvSpPr>
        <p:spPr>
          <a:xfrm>
            <a:off x="9363437" y="4289468"/>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OAB</a:t>
            </a:r>
          </a:p>
        </p:txBody>
      </p:sp>
      <p:sp>
        <p:nvSpPr>
          <p:cNvPr id="25" name="Snip Single Corner Rectangle 24"/>
          <p:cNvSpPr/>
          <p:nvPr/>
        </p:nvSpPr>
        <p:spPr>
          <a:xfrm>
            <a:off x="9371136" y="5392316"/>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020" b="1" dirty="0" err="1">
                <a:latin typeface="+mj-lt"/>
              </a:rPr>
              <a:t>AutoD</a:t>
            </a:r>
            <a:endParaRPr lang="en-US" sz="1020" b="1" dirty="0">
              <a:latin typeface="+mj-lt"/>
            </a:endParaRPr>
          </a:p>
        </p:txBody>
      </p:sp>
      <p:sp>
        <p:nvSpPr>
          <p:cNvPr id="12" name="TextBox 11"/>
          <p:cNvSpPr txBox="1"/>
          <p:nvPr/>
        </p:nvSpPr>
        <p:spPr>
          <a:xfrm>
            <a:off x="3728299" y="3502091"/>
            <a:ext cx="1989854" cy="318286"/>
          </a:xfrm>
          <a:prstGeom prst="rect">
            <a:avLst/>
          </a:prstGeom>
          <a:noFill/>
        </p:spPr>
        <p:txBody>
          <a:bodyPr wrap="square" rtlCol="0">
            <a:spAutoFit/>
          </a:bodyPr>
          <a:lstStyle/>
          <a:p>
            <a:pPr algn="ctr"/>
            <a:r>
              <a:rPr lang="en-US" sz="1428" b="1" dirty="0">
                <a:latin typeface="+mj-lt"/>
              </a:rPr>
              <a:t>mail.contoso.com</a:t>
            </a:r>
          </a:p>
        </p:txBody>
      </p:sp>
      <p:sp>
        <p:nvSpPr>
          <p:cNvPr id="26" name="Straight Connector 1024003"/>
          <p:cNvSpPr>
            <a:spLocks noChangeShapeType="1"/>
          </p:cNvSpPr>
          <p:nvPr/>
        </p:nvSpPr>
        <p:spPr bwMode="auto">
          <a:xfrm flipH="1">
            <a:off x="3365531" y="5051177"/>
            <a:ext cx="2715391"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27" name="Straight Connector 1024003"/>
          <p:cNvSpPr>
            <a:spLocks noChangeShapeType="1"/>
          </p:cNvSpPr>
          <p:nvPr/>
        </p:nvSpPr>
        <p:spPr bwMode="auto">
          <a:xfrm flipH="1" flipV="1">
            <a:off x="6377871" y="5061322"/>
            <a:ext cx="2081666" cy="431367"/>
          </a:xfrm>
          <a:prstGeom prst="line">
            <a:avLst/>
          </a:prstGeom>
          <a:ln w="63500" cap="sq">
            <a:solidFill>
              <a:schemeClr val="accent5"/>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28" name="TextBox 27"/>
          <p:cNvSpPr txBox="1"/>
          <p:nvPr/>
        </p:nvSpPr>
        <p:spPr>
          <a:xfrm>
            <a:off x="3513931" y="4643506"/>
            <a:ext cx="2418591" cy="318286"/>
          </a:xfrm>
          <a:prstGeom prst="rect">
            <a:avLst/>
          </a:prstGeom>
          <a:noFill/>
        </p:spPr>
        <p:txBody>
          <a:bodyPr wrap="square" rtlCol="0">
            <a:spAutoFit/>
          </a:bodyPr>
          <a:lstStyle/>
          <a:p>
            <a:pPr algn="ctr"/>
            <a:r>
              <a:rPr lang="en-US" sz="1428" b="1" dirty="0">
                <a:latin typeface="+mj-lt"/>
              </a:rPr>
              <a:t>autodiscover.contoso.com</a:t>
            </a:r>
          </a:p>
        </p:txBody>
      </p:sp>
      <p:sp>
        <p:nvSpPr>
          <p:cNvPr id="29" name="TextBox 28"/>
          <p:cNvSpPr txBox="1"/>
          <p:nvPr/>
        </p:nvSpPr>
        <p:spPr>
          <a:xfrm>
            <a:off x="3917668" y="1339774"/>
            <a:ext cx="4601139" cy="657359"/>
          </a:xfrm>
          <a:prstGeom prst="rect">
            <a:avLst/>
          </a:prstGeom>
          <a:noFill/>
        </p:spPr>
        <p:txBody>
          <a:bodyPr wrap="square" rtlCol="0">
            <a:spAutoFit/>
          </a:bodyPr>
          <a:lstStyle/>
          <a:p>
            <a:pPr algn="ctr"/>
            <a:r>
              <a:rPr lang="en-US" sz="1836" dirty="0"/>
              <a:t>SSL Termination at Load Balancer </a:t>
            </a:r>
            <a:r>
              <a:rPr lang="en-US" sz="1836" dirty="0" smtClean="0"/>
              <a:t/>
            </a:r>
            <a:br>
              <a:rPr lang="en-US" sz="1836" dirty="0" smtClean="0"/>
            </a:br>
            <a:r>
              <a:rPr lang="en-US" sz="1836" dirty="0" smtClean="0"/>
              <a:t>reveals </a:t>
            </a:r>
            <a:r>
              <a:rPr lang="en-US" sz="1836" dirty="0"/>
              <a:t>full URL</a:t>
            </a:r>
          </a:p>
        </p:txBody>
      </p:sp>
      <p:sp>
        <p:nvSpPr>
          <p:cNvPr id="30" name="Rounded Rectangle 29"/>
          <p:cNvSpPr/>
          <p:nvPr/>
        </p:nvSpPr>
        <p:spPr>
          <a:xfrm>
            <a:off x="9277608" y="4711839"/>
            <a:ext cx="783953" cy="431708"/>
          </a:xfrm>
          <a:prstGeom prst="roundRect">
            <a:avLst/>
          </a:prstGeom>
          <a:noFill/>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836"/>
          </a:p>
        </p:txBody>
      </p:sp>
      <p:sp>
        <p:nvSpPr>
          <p:cNvPr id="32" name="Snip Single Corner Rectangle 31"/>
          <p:cNvSpPr/>
          <p:nvPr/>
        </p:nvSpPr>
        <p:spPr>
          <a:xfrm>
            <a:off x="9363437" y="4769408"/>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RPC</a:t>
            </a:r>
          </a:p>
        </p:txBody>
      </p:sp>
      <p:sp>
        <p:nvSpPr>
          <p:cNvPr id="33" name="Cross 32"/>
          <p:cNvSpPr/>
          <p:nvPr/>
        </p:nvSpPr>
        <p:spPr>
          <a:xfrm rot="2715549">
            <a:off x="8473111" y="4674090"/>
            <a:ext cx="477893" cy="489149"/>
          </a:xfrm>
          <a:prstGeom prst="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836"/>
          </a:p>
        </p:txBody>
      </p:sp>
      <p:sp>
        <p:nvSpPr>
          <p:cNvPr id="35" name="TextBox 34"/>
          <p:cNvSpPr txBox="1"/>
          <p:nvPr/>
        </p:nvSpPr>
        <p:spPr>
          <a:xfrm>
            <a:off x="3593693" y="3487077"/>
            <a:ext cx="2259066" cy="318286"/>
          </a:xfrm>
          <a:prstGeom prst="rect">
            <a:avLst/>
          </a:prstGeom>
          <a:noFill/>
        </p:spPr>
        <p:txBody>
          <a:bodyPr wrap="square" rtlCol="0">
            <a:spAutoFit/>
          </a:bodyPr>
          <a:lstStyle/>
          <a:p>
            <a:pPr algn="ctr"/>
            <a:r>
              <a:rPr lang="en-US" sz="1428" b="1" dirty="0">
                <a:latin typeface="+mj-lt"/>
              </a:rPr>
              <a:t>mail.contoso.com/</a:t>
            </a:r>
            <a:r>
              <a:rPr lang="en-US" sz="1428" b="1" dirty="0" err="1">
                <a:latin typeface="+mj-lt"/>
              </a:rPr>
              <a:t>rpc</a:t>
            </a:r>
            <a:endParaRPr lang="en-US" sz="1428" b="1" dirty="0">
              <a:latin typeface="+mj-lt"/>
            </a:endParaRPr>
          </a:p>
        </p:txBody>
      </p:sp>
      <p:sp>
        <p:nvSpPr>
          <p:cNvPr id="36" name="Cross 35"/>
          <p:cNvSpPr/>
          <p:nvPr/>
        </p:nvSpPr>
        <p:spPr>
          <a:xfrm rot="2715549">
            <a:off x="4484280" y="2922640"/>
            <a:ext cx="477893" cy="489149"/>
          </a:xfrm>
          <a:prstGeom prst="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836"/>
          </a:p>
        </p:txBody>
      </p:sp>
      <p:sp>
        <p:nvSpPr>
          <p:cNvPr id="43" name="TextBox 42"/>
          <p:cNvSpPr txBox="1"/>
          <p:nvPr/>
        </p:nvSpPr>
        <p:spPr>
          <a:xfrm>
            <a:off x="3593693" y="3493044"/>
            <a:ext cx="2259066" cy="318286"/>
          </a:xfrm>
          <a:prstGeom prst="rect">
            <a:avLst/>
          </a:prstGeom>
          <a:noFill/>
        </p:spPr>
        <p:txBody>
          <a:bodyPr wrap="square" rtlCol="0">
            <a:spAutoFit/>
          </a:bodyPr>
          <a:lstStyle/>
          <a:p>
            <a:pPr algn="ctr"/>
            <a:r>
              <a:rPr lang="en-US" sz="1428" b="1" dirty="0">
                <a:latin typeface="+mj-lt"/>
              </a:rPr>
              <a:t>mail.contoso.com/owa</a:t>
            </a:r>
          </a:p>
        </p:txBody>
      </p:sp>
      <p:sp>
        <p:nvSpPr>
          <p:cNvPr id="14" name="L-Shape 13"/>
          <p:cNvSpPr/>
          <p:nvPr/>
        </p:nvSpPr>
        <p:spPr>
          <a:xfrm rot="18044688">
            <a:off x="8416375" y="2372587"/>
            <a:ext cx="488514" cy="281839"/>
          </a:xfrm>
          <a:prstGeom prst="corner">
            <a:avLst>
              <a:gd name="adj1" fmla="val 27340"/>
              <a:gd name="adj2" fmla="val 26586"/>
            </a:avLst>
          </a:prstGeom>
          <a:solidFill>
            <a:schemeClr val="accent5"/>
          </a:solidFill>
          <a:ln>
            <a:solidFill>
              <a:schemeClr val="accent5"/>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836"/>
          </a:p>
        </p:txBody>
      </p:sp>
      <p:sp>
        <p:nvSpPr>
          <p:cNvPr id="44" name="TextBox 43"/>
          <p:cNvSpPr txBox="1"/>
          <p:nvPr/>
        </p:nvSpPr>
        <p:spPr>
          <a:xfrm>
            <a:off x="3832305" y="5793327"/>
            <a:ext cx="4771864" cy="657359"/>
          </a:xfrm>
          <a:prstGeom prst="rect">
            <a:avLst/>
          </a:prstGeom>
          <a:noFill/>
        </p:spPr>
        <p:txBody>
          <a:bodyPr wrap="square" rtlCol="0">
            <a:spAutoFit/>
          </a:bodyPr>
          <a:lstStyle/>
          <a:p>
            <a:pPr algn="ctr"/>
            <a:r>
              <a:rPr lang="en-US" sz="1836" dirty="0">
                <a:solidFill>
                  <a:schemeClr val="accent5"/>
                </a:solidFill>
              </a:rPr>
              <a:t>Result: </a:t>
            </a:r>
            <a:r>
              <a:rPr lang="en-US" sz="1836" dirty="0"/>
              <a:t>At layer </a:t>
            </a:r>
            <a:r>
              <a:rPr lang="en-US" sz="1836" dirty="0" smtClean="0"/>
              <a:t>seven </a:t>
            </a:r>
            <a:r>
              <a:rPr lang="en-US" sz="1836" dirty="0"/>
              <a:t>–</a:t>
            </a:r>
            <a:r>
              <a:rPr lang="en-US" sz="1836" dirty="0" smtClean="0"/>
              <a:t> </a:t>
            </a:r>
            <a:r>
              <a:rPr lang="en-US" sz="1836" dirty="0"/>
              <a:t>with one </a:t>
            </a:r>
            <a:r>
              <a:rPr lang="en-US" sz="1836" dirty="0" smtClean="0"/>
              <a:t>namespace </a:t>
            </a:r>
            <a:r>
              <a:rPr lang="en-US" sz="1836" dirty="0"/>
              <a:t>–</a:t>
            </a:r>
            <a:r>
              <a:rPr lang="en-US" sz="1836" dirty="0" smtClean="0"/>
              <a:t> </a:t>
            </a:r>
            <a:r>
              <a:rPr lang="en-US" sz="1836" dirty="0"/>
              <a:t>health is per protocol</a:t>
            </a:r>
          </a:p>
        </p:txBody>
      </p:sp>
      <p:sp>
        <p:nvSpPr>
          <p:cNvPr id="45" name="L-Shape 44"/>
          <p:cNvSpPr/>
          <p:nvPr/>
        </p:nvSpPr>
        <p:spPr>
          <a:xfrm rot="18044688">
            <a:off x="4478969" y="3011265"/>
            <a:ext cx="488514" cy="281839"/>
          </a:xfrm>
          <a:prstGeom prst="corner">
            <a:avLst>
              <a:gd name="adj1" fmla="val 27340"/>
              <a:gd name="adj2" fmla="val 26586"/>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836"/>
          </a:p>
        </p:txBody>
      </p:sp>
    </p:spTree>
    <p:extLst>
      <p:ext uri="{BB962C8B-B14F-4D97-AF65-F5344CB8AC3E}">
        <p14:creationId xmlns:p14="http://schemas.microsoft.com/office/powerpoint/2010/main" val="4088737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36"/>
                                        </p:tgtEl>
                                      </p:cBhvr>
                                    </p:animEffect>
                                    <p:set>
                                      <p:cBhvr>
                                        <p:cTn id="30" dur="1" fill="hold">
                                          <p:stCondLst>
                                            <p:cond delay="499"/>
                                          </p:stCondLst>
                                        </p:cTn>
                                        <p:tgtEl>
                                          <p:spTgt spid="36"/>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xit" presetSubtype="0" fill="hold" grpId="1" nodeType="withEffect">
                                  <p:stCondLst>
                                    <p:cond delay="0"/>
                                  </p:stCondLst>
                                  <p:childTnLst>
                                    <p:animEffect transition="out" filter="fade">
                                      <p:cBhvr>
                                        <p:cTn id="35" dur="500"/>
                                        <p:tgtEl>
                                          <p:spTgt spid="35"/>
                                        </p:tgtEl>
                                      </p:cBhvr>
                                    </p:animEffect>
                                    <p:set>
                                      <p:cBhvr>
                                        <p:cTn id="36" dur="1" fill="hold">
                                          <p:stCondLst>
                                            <p:cond delay="499"/>
                                          </p:stCondLst>
                                        </p:cTn>
                                        <p:tgtEl>
                                          <p:spTgt spid="35"/>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500"/>
                                        <p:tgtEl>
                                          <p:spTgt spid="4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0" grpId="0" animBg="1"/>
      <p:bldP spid="33" grpId="0" animBg="1"/>
      <p:bldP spid="35" grpId="0"/>
      <p:bldP spid="35" grpId="1"/>
      <p:bldP spid="36" grpId="0" animBg="1"/>
      <p:bldP spid="36" grpId="1" animBg="1"/>
      <p:bldP spid="43" grpId="0"/>
      <p:bldP spid="14" grpId="0" animBg="1"/>
      <p:bldP spid="44" grpId="0"/>
      <p:bldP spid="4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Layer four with multiple namespaces</a:t>
            </a:r>
            <a:endParaRPr lang="en-US" dirty="0"/>
          </a:p>
        </p:txBody>
      </p:sp>
      <p:sp>
        <p:nvSpPr>
          <p:cNvPr id="4" name="Rectangle 3"/>
          <p:cNvSpPr/>
          <p:nvPr/>
        </p:nvSpPr>
        <p:spPr>
          <a:xfrm rot="16200000">
            <a:off x="4526859" y="3880195"/>
            <a:ext cx="3382757" cy="274627"/>
          </a:xfrm>
          <a:prstGeom prst="rect">
            <a:avLst/>
          </a:prstGeom>
          <a:solidFill>
            <a:schemeClr val="tx1">
              <a:alpha val="25000"/>
            </a:schemeClr>
          </a:solidFill>
          <a:ln>
            <a:noFill/>
          </a:ln>
          <a:effectLst/>
        </p:spPr>
        <p:style>
          <a:lnRef idx="1">
            <a:schemeClr val="accent5"/>
          </a:lnRef>
          <a:fillRef idx="3">
            <a:schemeClr val="accent5"/>
          </a:fillRef>
          <a:effectRef idx="2">
            <a:schemeClr val="accent5"/>
          </a:effectRef>
          <a:fontRef idx="minor">
            <a:schemeClr val="lt1"/>
          </a:fontRef>
        </p:style>
        <p:txBody>
          <a:bodyPr lIns="93258" tIns="46629" rIns="93258" bIns="46629" rtlCol="0" anchor="ctr"/>
          <a:lstStyle/>
          <a:p>
            <a:pPr algn="ctr"/>
            <a:r>
              <a:rPr lang="en-US" dirty="0">
                <a:solidFill>
                  <a:schemeClr val="tx1"/>
                </a:solidFill>
              </a:rPr>
              <a:t>Layer 4LB</a:t>
            </a:r>
          </a:p>
        </p:txBody>
      </p:sp>
      <p:sp>
        <p:nvSpPr>
          <p:cNvPr id="5" name="Rectangle 4"/>
          <p:cNvSpPr/>
          <p:nvPr/>
        </p:nvSpPr>
        <p:spPr>
          <a:xfrm>
            <a:off x="962025" y="1763713"/>
            <a:ext cx="2364307" cy="42913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sz="1836" b="1" dirty="0">
                <a:latin typeface="+mj-lt"/>
              </a:rPr>
              <a:t>User</a:t>
            </a: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540258" y="3502091"/>
            <a:ext cx="1207843" cy="777169"/>
          </a:xfrm>
          <a:prstGeom prst="rect">
            <a:avLst/>
          </a:prstGeom>
          <a:noFill/>
          <a:extLst>
            <a:ext uri="{909E8E84-426E-40DD-AFC4-6F175D3DCCD1}">
              <a14:hiddenFill xmlns:a14="http://schemas.microsoft.com/office/drawing/2010/main">
                <a:solidFill>
                  <a:srgbClr val="FFFFFF"/>
                </a:solidFill>
              </a14:hiddenFill>
            </a:ext>
          </a:extLst>
        </p:spPr>
      </p:pic>
      <p:sp>
        <p:nvSpPr>
          <p:cNvPr id="8" name="Straight Connector 1024003"/>
          <p:cNvSpPr>
            <a:spLocks noChangeShapeType="1"/>
          </p:cNvSpPr>
          <p:nvPr/>
        </p:nvSpPr>
        <p:spPr bwMode="auto">
          <a:xfrm flipH="1">
            <a:off x="3364527" y="3909762"/>
            <a:ext cx="2716396"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1" name="Rectangle 10"/>
          <p:cNvSpPr/>
          <p:nvPr/>
        </p:nvSpPr>
        <p:spPr>
          <a:xfrm>
            <a:off x="9053972" y="1763713"/>
            <a:ext cx="2423653" cy="42913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sz="1836" b="1" dirty="0">
                <a:latin typeface="+mj-lt"/>
              </a:rPr>
              <a:t>CAS</a:t>
            </a:r>
          </a:p>
        </p:txBody>
      </p:sp>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632527" y="3319359"/>
            <a:ext cx="446532" cy="1142633"/>
          </a:xfrm>
          <a:prstGeom prst="rect">
            <a:avLst/>
          </a:prstGeom>
          <a:noFill/>
          <a:extLst>
            <a:ext uri="{909E8E84-426E-40DD-AFC4-6F175D3DCCD1}">
              <a14:hiddenFill xmlns:a14="http://schemas.microsoft.com/office/drawing/2010/main">
                <a:solidFill>
                  <a:srgbClr val="FFFFFF"/>
                </a:solidFill>
              </a14:hiddenFill>
            </a:ext>
          </a:extLst>
        </p:spPr>
      </p:pic>
      <p:sp>
        <p:nvSpPr>
          <p:cNvPr id="15" name="Straight Connector 1024003"/>
          <p:cNvSpPr>
            <a:spLocks noChangeShapeType="1"/>
          </p:cNvSpPr>
          <p:nvPr/>
        </p:nvSpPr>
        <p:spPr bwMode="auto">
          <a:xfrm flipH="1">
            <a:off x="6392034" y="3908283"/>
            <a:ext cx="2661938" cy="0"/>
          </a:xfrm>
          <a:prstGeom prst="line">
            <a:avLst/>
          </a:prstGeom>
          <a:ln w="63500" cap="sq">
            <a:solidFill>
              <a:schemeClr val="accent5"/>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3" name="Snip Single Corner Rectangle 2"/>
          <p:cNvSpPr/>
          <p:nvPr/>
        </p:nvSpPr>
        <p:spPr>
          <a:xfrm>
            <a:off x="9361107" y="2215916"/>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OWA</a:t>
            </a:r>
          </a:p>
        </p:txBody>
      </p:sp>
      <p:sp>
        <p:nvSpPr>
          <p:cNvPr id="21" name="Snip Single Corner Rectangle 20"/>
          <p:cNvSpPr/>
          <p:nvPr/>
        </p:nvSpPr>
        <p:spPr>
          <a:xfrm>
            <a:off x="9362272" y="2695856"/>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ECP</a:t>
            </a:r>
          </a:p>
        </p:txBody>
      </p:sp>
      <p:sp>
        <p:nvSpPr>
          <p:cNvPr id="22" name="Snip Single Corner Rectangle 21"/>
          <p:cNvSpPr/>
          <p:nvPr/>
        </p:nvSpPr>
        <p:spPr>
          <a:xfrm>
            <a:off x="9363437" y="3241543"/>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EWS</a:t>
            </a:r>
          </a:p>
        </p:txBody>
      </p:sp>
      <p:sp>
        <p:nvSpPr>
          <p:cNvPr id="23" name="Snip Single Corner Rectangle 22"/>
          <p:cNvSpPr/>
          <p:nvPr/>
        </p:nvSpPr>
        <p:spPr>
          <a:xfrm>
            <a:off x="9363437" y="3765506"/>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EAS</a:t>
            </a:r>
          </a:p>
        </p:txBody>
      </p:sp>
      <p:sp>
        <p:nvSpPr>
          <p:cNvPr id="24" name="Snip Single Corner Rectangle 23"/>
          <p:cNvSpPr/>
          <p:nvPr/>
        </p:nvSpPr>
        <p:spPr>
          <a:xfrm>
            <a:off x="9363437" y="4289468"/>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OAB</a:t>
            </a:r>
          </a:p>
        </p:txBody>
      </p:sp>
      <p:sp>
        <p:nvSpPr>
          <p:cNvPr id="25" name="Snip Single Corner Rectangle 24"/>
          <p:cNvSpPr/>
          <p:nvPr/>
        </p:nvSpPr>
        <p:spPr>
          <a:xfrm>
            <a:off x="9371136" y="5392316"/>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020" b="1" dirty="0" err="1">
                <a:latin typeface="+mj-lt"/>
              </a:rPr>
              <a:t>AutoD</a:t>
            </a:r>
            <a:endParaRPr lang="en-US" sz="1020" b="1" dirty="0">
              <a:latin typeface="+mj-lt"/>
            </a:endParaRPr>
          </a:p>
        </p:txBody>
      </p:sp>
      <p:sp>
        <p:nvSpPr>
          <p:cNvPr id="12" name="TextBox 11"/>
          <p:cNvSpPr txBox="1"/>
          <p:nvPr/>
        </p:nvSpPr>
        <p:spPr>
          <a:xfrm>
            <a:off x="3727798" y="3558710"/>
            <a:ext cx="1989854" cy="318286"/>
          </a:xfrm>
          <a:prstGeom prst="rect">
            <a:avLst/>
          </a:prstGeom>
          <a:noFill/>
        </p:spPr>
        <p:txBody>
          <a:bodyPr wrap="square" rtlCol="0">
            <a:spAutoFit/>
          </a:bodyPr>
          <a:lstStyle/>
          <a:p>
            <a:pPr algn="ctr"/>
            <a:r>
              <a:rPr lang="en-US" sz="1428" b="1" dirty="0">
                <a:latin typeface="+mj-lt"/>
              </a:rPr>
              <a:t>mail.contoso.com</a:t>
            </a:r>
          </a:p>
        </p:txBody>
      </p:sp>
      <p:sp>
        <p:nvSpPr>
          <p:cNvPr id="26" name="Straight Connector 1024003"/>
          <p:cNvSpPr>
            <a:spLocks noChangeShapeType="1"/>
          </p:cNvSpPr>
          <p:nvPr/>
        </p:nvSpPr>
        <p:spPr bwMode="auto">
          <a:xfrm flipH="1">
            <a:off x="3364529" y="5535214"/>
            <a:ext cx="2716393"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27" name="Straight Connector 1024003"/>
          <p:cNvSpPr>
            <a:spLocks noChangeShapeType="1"/>
          </p:cNvSpPr>
          <p:nvPr/>
        </p:nvSpPr>
        <p:spPr bwMode="auto">
          <a:xfrm flipH="1" flipV="1">
            <a:off x="6392034" y="5535214"/>
            <a:ext cx="2661938" cy="0"/>
          </a:xfrm>
          <a:prstGeom prst="line">
            <a:avLst/>
          </a:prstGeom>
          <a:ln w="63500" cap="sq">
            <a:solidFill>
              <a:schemeClr val="accent5"/>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28" name="TextBox 27"/>
          <p:cNvSpPr txBox="1"/>
          <p:nvPr/>
        </p:nvSpPr>
        <p:spPr>
          <a:xfrm>
            <a:off x="3513430" y="5205384"/>
            <a:ext cx="2418591" cy="318286"/>
          </a:xfrm>
          <a:prstGeom prst="rect">
            <a:avLst/>
          </a:prstGeom>
          <a:noFill/>
        </p:spPr>
        <p:txBody>
          <a:bodyPr wrap="square" rtlCol="0">
            <a:spAutoFit/>
          </a:bodyPr>
          <a:lstStyle/>
          <a:p>
            <a:pPr algn="ctr"/>
            <a:r>
              <a:rPr lang="en-US" sz="1428" b="1" dirty="0">
                <a:latin typeface="+mj-lt"/>
              </a:rPr>
              <a:t>autodiscover.contoso.com</a:t>
            </a:r>
          </a:p>
        </p:txBody>
      </p:sp>
      <p:sp>
        <p:nvSpPr>
          <p:cNvPr id="29" name="TextBox 28"/>
          <p:cNvSpPr txBox="1"/>
          <p:nvPr/>
        </p:nvSpPr>
        <p:spPr>
          <a:xfrm>
            <a:off x="3917668" y="1327593"/>
            <a:ext cx="4601139" cy="374846"/>
          </a:xfrm>
          <a:prstGeom prst="rect">
            <a:avLst/>
          </a:prstGeom>
          <a:noFill/>
        </p:spPr>
        <p:txBody>
          <a:bodyPr wrap="square" rtlCol="0">
            <a:spAutoFit/>
          </a:bodyPr>
          <a:lstStyle/>
          <a:p>
            <a:pPr algn="ctr"/>
            <a:r>
              <a:rPr lang="en-US" sz="1836" dirty="0"/>
              <a:t>The destination IP implies the full URL</a:t>
            </a:r>
          </a:p>
        </p:txBody>
      </p:sp>
      <p:sp>
        <p:nvSpPr>
          <p:cNvPr id="32" name="Snip Single Corner Rectangle 31"/>
          <p:cNvSpPr/>
          <p:nvPr/>
        </p:nvSpPr>
        <p:spPr>
          <a:xfrm>
            <a:off x="9363437" y="4769408"/>
            <a:ext cx="624587" cy="316572"/>
          </a:xfrm>
          <a:prstGeom prst="snip1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224" b="1" dirty="0">
                <a:latin typeface="+mj-lt"/>
              </a:rPr>
              <a:t>RPC</a:t>
            </a:r>
          </a:p>
        </p:txBody>
      </p:sp>
      <p:sp>
        <p:nvSpPr>
          <p:cNvPr id="35" name="TextBox 34"/>
          <p:cNvSpPr txBox="1"/>
          <p:nvPr/>
        </p:nvSpPr>
        <p:spPr>
          <a:xfrm>
            <a:off x="3593192" y="4576785"/>
            <a:ext cx="2259066" cy="318286"/>
          </a:xfrm>
          <a:prstGeom prst="rect">
            <a:avLst/>
          </a:prstGeom>
          <a:noFill/>
        </p:spPr>
        <p:txBody>
          <a:bodyPr wrap="square" rtlCol="0">
            <a:spAutoFit/>
          </a:bodyPr>
          <a:lstStyle/>
          <a:p>
            <a:pPr algn="ctr"/>
            <a:r>
              <a:rPr lang="en-US" sz="1428" b="1" dirty="0">
                <a:latin typeface="+mj-lt"/>
              </a:rPr>
              <a:t>rpc.contoso.com</a:t>
            </a:r>
          </a:p>
        </p:txBody>
      </p:sp>
      <p:sp>
        <p:nvSpPr>
          <p:cNvPr id="43" name="TextBox 42"/>
          <p:cNvSpPr txBox="1"/>
          <p:nvPr/>
        </p:nvSpPr>
        <p:spPr>
          <a:xfrm>
            <a:off x="3593192" y="1989475"/>
            <a:ext cx="2259066" cy="318286"/>
          </a:xfrm>
          <a:prstGeom prst="rect">
            <a:avLst/>
          </a:prstGeom>
          <a:noFill/>
        </p:spPr>
        <p:txBody>
          <a:bodyPr wrap="square" rtlCol="0">
            <a:spAutoFit/>
          </a:bodyPr>
          <a:lstStyle/>
          <a:p>
            <a:pPr algn="ctr"/>
            <a:r>
              <a:rPr lang="en-US" sz="1428" b="1" dirty="0">
                <a:latin typeface="+mj-lt"/>
              </a:rPr>
              <a:t>owa.contoso.com</a:t>
            </a:r>
          </a:p>
        </p:txBody>
      </p:sp>
      <p:sp>
        <p:nvSpPr>
          <p:cNvPr id="31" name="TextBox 30"/>
          <p:cNvSpPr txBox="1"/>
          <p:nvPr/>
        </p:nvSpPr>
        <p:spPr>
          <a:xfrm>
            <a:off x="3832305" y="5798397"/>
            <a:ext cx="4771864" cy="657359"/>
          </a:xfrm>
          <a:prstGeom prst="rect">
            <a:avLst/>
          </a:prstGeom>
          <a:noFill/>
        </p:spPr>
        <p:txBody>
          <a:bodyPr wrap="square" rtlCol="0">
            <a:spAutoFit/>
          </a:bodyPr>
          <a:lstStyle/>
          <a:p>
            <a:pPr algn="ctr"/>
            <a:r>
              <a:rPr lang="en-US" sz="1836" dirty="0">
                <a:solidFill>
                  <a:schemeClr val="accent5"/>
                </a:solidFill>
              </a:rPr>
              <a:t>Result: </a:t>
            </a:r>
            <a:r>
              <a:rPr lang="en-US" sz="1836" dirty="0"/>
              <a:t>At layer </a:t>
            </a:r>
            <a:r>
              <a:rPr lang="en-US" sz="1836" dirty="0" smtClean="0"/>
              <a:t>four </a:t>
            </a:r>
            <a:r>
              <a:rPr lang="en-US" sz="1836" dirty="0"/>
              <a:t>–</a:t>
            </a:r>
            <a:r>
              <a:rPr lang="en-US" sz="1836" dirty="0" smtClean="0"/>
              <a:t> </a:t>
            </a:r>
            <a:r>
              <a:rPr lang="en-US" sz="1836" dirty="0"/>
              <a:t>with multiple </a:t>
            </a:r>
            <a:r>
              <a:rPr lang="en-US" sz="1836" dirty="0" smtClean="0"/>
              <a:t>namespaces </a:t>
            </a:r>
            <a:r>
              <a:rPr lang="en-US" sz="1836" dirty="0"/>
              <a:t>–</a:t>
            </a:r>
            <a:r>
              <a:rPr lang="en-US" sz="1836" dirty="0" smtClean="0"/>
              <a:t> </a:t>
            </a:r>
            <a:r>
              <a:rPr lang="en-US" sz="1836" dirty="0"/>
              <a:t>health is per protocol</a:t>
            </a:r>
          </a:p>
        </p:txBody>
      </p:sp>
      <p:sp>
        <p:nvSpPr>
          <p:cNvPr id="34" name="TextBox 33"/>
          <p:cNvSpPr txBox="1"/>
          <p:nvPr/>
        </p:nvSpPr>
        <p:spPr>
          <a:xfrm>
            <a:off x="3593192" y="3003774"/>
            <a:ext cx="2259066" cy="318286"/>
          </a:xfrm>
          <a:prstGeom prst="rect">
            <a:avLst/>
          </a:prstGeom>
          <a:noFill/>
        </p:spPr>
        <p:txBody>
          <a:bodyPr wrap="square" rtlCol="0">
            <a:spAutoFit/>
          </a:bodyPr>
          <a:lstStyle/>
          <a:p>
            <a:pPr algn="ctr"/>
            <a:r>
              <a:rPr lang="en-US" sz="1428" b="1" dirty="0">
                <a:latin typeface="+mj-lt"/>
              </a:rPr>
              <a:t>ews.contoso.com</a:t>
            </a:r>
          </a:p>
        </p:txBody>
      </p:sp>
      <p:sp>
        <p:nvSpPr>
          <p:cNvPr id="37" name="TextBox 36"/>
          <p:cNvSpPr txBox="1"/>
          <p:nvPr/>
        </p:nvSpPr>
        <p:spPr>
          <a:xfrm>
            <a:off x="3593192" y="4034630"/>
            <a:ext cx="2259066" cy="318286"/>
          </a:xfrm>
          <a:prstGeom prst="rect">
            <a:avLst/>
          </a:prstGeom>
          <a:noFill/>
        </p:spPr>
        <p:txBody>
          <a:bodyPr wrap="square" rtlCol="0">
            <a:spAutoFit/>
          </a:bodyPr>
          <a:lstStyle/>
          <a:p>
            <a:pPr algn="ctr"/>
            <a:r>
              <a:rPr lang="en-US" sz="1428" b="1" dirty="0">
                <a:latin typeface="+mj-lt"/>
              </a:rPr>
              <a:t>oab.contoso.com</a:t>
            </a:r>
          </a:p>
        </p:txBody>
      </p:sp>
      <p:sp>
        <p:nvSpPr>
          <p:cNvPr id="39" name="Straight Connector 1024003"/>
          <p:cNvSpPr>
            <a:spLocks noChangeShapeType="1"/>
          </p:cNvSpPr>
          <p:nvPr/>
        </p:nvSpPr>
        <p:spPr bwMode="auto">
          <a:xfrm flipH="1" flipV="1">
            <a:off x="3364527" y="2910620"/>
            <a:ext cx="2716396"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0" name="Straight Connector 1024003"/>
          <p:cNvSpPr>
            <a:spLocks noChangeShapeType="1"/>
          </p:cNvSpPr>
          <p:nvPr/>
        </p:nvSpPr>
        <p:spPr bwMode="auto">
          <a:xfrm flipH="1">
            <a:off x="3364527" y="3411615"/>
            <a:ext cx="2716396"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1" name="Straight Connector 1024003"/>
          <p:cNvSpPr>
            <a:spLocks noChangeShapeType="1"/>
          </p:cNvSpPr>
          <p:nvPr/>
        </p:nvSpPr>
        <p:spPr bwMode="auto">
          <a:xfrm flipH="1">
            <a:off x="3364528" y="4943212"/>
            <a:ext cx="2716394"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2" name="Straight Connector 1024003"/>
          <p:cNvSpPr>
            <a:spLocks noChangeShapeType="1"/>
          </p:cNvSpPr>
          <p:nvPr/>
        </p:nvSpPr>
        <p:spPr bwMode="auto">
          <a:xfrm flipH="1">
            <a:off x="6392034" y="4953358"/>
            <a:ext cx="2661938" cy="0"/>
          </a:xfrm>
          <a:prstGeom prst="line">
            <a:avLst/>
          </a:prstGeom>
          <a:ln w="63500" cap="sq">
            <a:solidFill>
              <a:schemeClr val="accent5"/>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4" name="Straight Connector 1024003"/>
          <p:cNvSpPr>
            <a:spLocks noChangeShapeType="1"/>
          </p:cNvSpPr>
          <p:nvPr/>
        </p:nvSpPr>
        <p:spPr bwMode="auto">
          <a:xfrm flipH="1">
            <a:off x="6392034" y="4444004"/>
            <a:ext cx="2661938" cy="0"/>
          </a:xfrm>
          <a:prstGeom prst="line">
            <a:avLst/>
          </a:prstGeom>
          <a:ln w="63500" cap="sq">
            <a:solidFill>
              <a:schemeClr val="accent5"/>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5" name="Straight Connector 1024003"/>
          <p:cNvSpPr>
            <a:spLocks noChangeShapeType="1"/>
          </p:cNvSpPr>
          <p:nvPr/>
        </p:nvSpPr>
        <p:spPr bwMode="auto">
          <a:xfrm flipH="1">
            <a:off x="6392034" y="3387304"/>
            <a:ext cx="2661938" cy="0"/>
          </a:xfrm>
          <a:prstGeom prst="line">
            <a:avLst/>
          </a:prstGeom>
          <a:ln w="63500" cap="sq">
            <a:solidFill>
              <a:schemeClr val="accent5"/>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6" name="Straight Connector 1024003"/>
          <p:cNvSpPr>
            <a:spLocks noChangeShapeType="1"/>
          </p:cNvSpPr>
          <p:nvPr/>
        </p:nvSpPr>
        <p:spPr bwMode="auto">
          <a:xfrm flipH="1">
            <a:off x="6392034" y="2850928"/>
            <a:ext cx="2661938" cy="0"/>
          </a:xfrm>
          <a:prstGeom prst="line">
            <a:avLst/>
          </a:prstGeom>
          <a:ln w="63500" cap="sq">
            <a:solidFill>
              <a:schemeClr val="accent5"/>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7" name="TextBox 46"/>
          <p:cNvSpPr txBox="1"/>
          <p:nvPr/>
        </p:nvSpPr>
        <p:spPr>
          <a:xfrm>
            <a:off x="3593192" y="3557232"/>
            <a:ext cx="2259066" cy="318286"/>
          </a:xfrm>
          <a:prstGeom prst="rect">
            <a:avLst/>
          </a:prstGeom>
          <a:noFill/>
        </p:spPr>
        <p:txBody>
          <a:bodyPr wrap="square" rtlCol="0">
            <a:spAutoFit/>
          </a:bodyPr>
          <a:lstStyle/>
          <a:p>
            <a:pPr algn="ctr"/>
            <a:r>
              <a:rPr lang="en-US" sz="1428" b="1" dirty="0">
                <a:latin typeface="+mj-lt"/>
              </a:rPr>
              <a:t>eas.contoso.com</a:t>
            </a:r>
          </a:p>
        </p:txBody>
      </p:sp>
      <p:sp>
        <p:nvSpPr>
          <p:cNvPr id="48" name="Straight Connector 1024003"/>
          <p:cNvSpPr>
            <a:spLocks noChangeShapeType="1"/>
          </p:cNvSpPr>
          <p:nvPr/>
        </p:nvSpPr>
        <p:spPr bwMode="auto">
          <a:xfrm flipH="1">
            <a:off x="3364528" y="4451698"/>
            <a:ext cx="2716395"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49" name="Straight Connector 1024003"/>
          <p:cNvSpPr>
            <a:spLocks noChangeShapeType="1"/>
          </p:cNvSpPr>
          <p:nvPr/>
        </p:nvSpPr>
        <p:spPr bwMode="auto">
          <a:xfrm flipH="1">
            <a:off x="6392034" y="2362576"/>
            <a:ext cx="2661938" cy="0"/>
          </a:xfrm>
          <a:prstGeom prst="line">
            <a:avLst/>
          </a:prstGeom>
          <a:ln w="63500" cap="sq">
            <a:solidFill>
              <a:schemeClr val="accent5"/>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50" name="Straight Connector 1024003"/>
          <p:cNvSpPr>
            <a:spLocks noChangeShapeType="1"/>
          </p:cNvSpPr>
          <p:nvPr/>
        </p:nvSpPr>
        <p:spPr bwMode="auto">
          <a:xfrm flipH="1" flipV="1">
            <a:off x="3364527" y="2391349"/>
            <a:ext cx="2716396"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51" name="TextBox 50"/>
          <p:cNvSpPr txBox="1"/>
          <p:nvPr/>
        </p:nvSpPr>
        <p:spPr>
          <a:xfrm>
            <a:off x="3593192" y="2501002"/>
            <a:ext cx="2259066" cy="318286"/>
          </a:xfrm>
          <a:prstGeom prst="rect">
            <a:avLst/>
          </a:prstGeom>
          <a:noFill/>
        </p:spPr>
        <p:txBody>
          <a:bodyPr wrap="square" rtlCol="0">
            <a:spAutoFit/>
          </a:bodyPr>
          <a:lstStyle/>
          <a:p>
            <a:pPr algn="ctr"/>
            <a:r>
              <a:rPr lang="en-US" sz="1428" b="1" dirty="0">
                <a:latin typeface="+mj-lt"/>
              </a:rPr>
              <a:t>ecp.contoso.com</a:t>
            </a:r>
          </a:p>
        </p:txBody>
      </p:sp>
    </p:spTree>
    <p:extLst>
      <p:ext uri="{BB962C8B-B14F-4D97-AF65-F5344CB8AC3E}">
        <p14:creationId xmlns:p14="http://schemas.microsoft.com/office/powerpoint/2010/main" val="9840400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500"/>
                                        <p:tgtEl>
                                          <p:spTgt spid="4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500"/>
                                        <p:tgtEl>
                                          <p:spTgt spid="51"/>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9" grpId="0"/>
      <p:bldP spid="35" grpId="0"/>
      <p:bldP spid="43" grpId="0"/>
      <p:bldP spid="31" grpId="0"/>
      <p:bldP spid="34" grpId="0"/>
      <p:bldP spid="37" grpId="0"/>
      <p:bldP spid="39" grpId="0" animBg="1"/>
      <p:bldP spid="40" grpId="0" animBg="1"/>
      <p:bldP spid="41" grpId="0" animBg="1"/>
      <p:bldP spid="42" grpId="0" animBg="1"/>
      <p:bldP spid="44" grpId="0" animBg="1"/>
      <p:bldP spid="45" grpId="0" animBg="1"/>
      <p:bldP spid="46" grpId="0" animBg="1"/>
      <p:bldP spid="47" grpId="0"/>
      <p:bldP spid="48" grpId="0" animBg="1"/>
      <p:bldP spid="49" grpId="0" animBg="1"/>
      <p:bldP spid="50" grpId="0" animBg="1"/>
      <p:bldP spid="51" grpId="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 name="Title 22"/>
          <p:cNvSpPr>
            <a:spLocks noGrp="1"/>
          </p:cNvSpPr>
          <p:nvPr>
            <p:ph type="title"/>
          </p:nvPr>
        </p:nvSpPr>
        <p:spPr/>
        <p:txBody>
          <a:bodyPr/>
          <a:lstStyle/>
          <a:p>
            <a:r>
              <a:rPr lang="en-US"/>
              <a:t>Exchange </a:t>
            </a:r>
            <a:r>
              <a:rPr lang="en-US" smtClean="0"/>
              <a:t>load balancing options</a:t>
            </a:r>
            <a:endParaRPr lang="en-US" dirty="0"/>
          </a:p>
        </p:txBody>
      </p:sp>
      <p:sp>
        <p:nvSpPr>
          <p:cNvPr id="3" name="Rectangle 2"/>
          <p:cNvSpPr/>
          <p:nvPr/>
        </p:nvSpPr>
        <p:spPr bwMode="auto">
          <a:xfrm>
            <a:off x="1876425" y="1439863"/>
            <a:ext cx="3278514"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Generalist IT admin</a:t>
            </a:r>
          </a:p>
        </p:txBody>
      </p:sp>
      <p:sp>
        <p:nvSpPr>
          <p:cNvPr id="47" name="Rectangle 46"/>
          <p:cNvSpPr/>
          <p:nvPr/>
        </p:nvSpPr>
        <p:spPr bwMode="auto">
          <a:xfrm>
            <a:off x="5379874" y="1439863"/>
            <a:ext cx="3278514" cy="914400"/>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Those with increased network flexibility</a:t>
            </a:r>
          </a:p>
        </p:txBody>
      </p:sp>
      <p:sp>
        <p:nvSpPr>
          <p:cNvPr id="48" name="Rectangle 47"/>
          <p:cNvSpPr/>
          <p:nvPr/>
        </p:nvSpPr>
        <p:spPr bwMode="auto">
          <a:xfrm>
            <a:off x="8883324" y="1439863"/>
            <a:ext cx="3278514" cy="9144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Those who want </a:t>
            </a:r>
            <a:r>
              <a:rPr lang="en-US" sz="2000" dirty="0" smtClean="0">
                <a:gradFill>
                  <a:gsLst>
                    <a:gs pos="0">
                      <a:srgbClr val="FFFFFF"/>
                    </a:gs>
                    <a:gs pos="100000">
                      <a:srgbClr val="FFFFFF"/>
                    </a:gs>
                  </a:gsLst>
                  <a:lin ang="5400000" scaled="0"/>
                </a:gradFill>
                <a:ea typeface="Segoe UI" pitchFamily="34" charset="0"/>
                <a:cs typeface="Segoe UI" pitchFamily="34" charset="0"/>
              </a:rPr>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to </a:t>
            </a:r>
            <a:r>
              <a:rPr lang="en-US" sz="2000" dirty="0">
                <a:gradFill>
                  <a:gsLst>
                    <a:gs pos="0">
                      <a:srgbClr val="FFFFFF"/>
                    </a:gs>
                    <a:gs pos="100000">
                      <a:srgbClr val="FFFFFF"/>
                    </a:gs>
                  </a:gsLst>
                  <a:lin ang="5400000" scaled="0"/>
                </a:gradFill>
                <a:ea typeface="Segoe UI" pitchFamily="34" charset="0"/>
                <a:cs typeface="Segoe UI" pitchFamily="34" charset="0"/>
              </a:rPr>
              <a:t>maximize </a:t>
            </a:r>
            <a:r>
              <a:rPr lang="en-US" sz="2000" dirty="0" smtClean="0">
                <a:gradFill>
                  <a:gsLst>
                    <a:gs pos="0">
                      <a:srgbClr val="FFFFFF"/>
                    </a:gs>
                    <a:gs pos="100000">
                      <a:srgbClr val="FFFFFF"/>
                    </a:gs>
                  </a:gsLst>
                  <a:lin ang="5400000" scaled="0"/>
                </a:gradFill>
                <a:ea typeface="Segoe UI" pitchFamily="34" charset="0"/>
                <a:cs typeface="Segoe UI" pitchFamily="34" charset="0"/>
              </a:rPr>
              <a:t>server </a:t>
            </a:r>
            <a:r>
              <a:rPr lang="en-US" sz="2000" dirty="0">
                <a:gradFill>
                  <a:gsLst>
                    <a:gs pos="0">
                      <a:srgbClr val="FFFFFF"/>
                    </a:gs>
                    <a:gs pos="100000">
                      <a:srgbClr val="FFFFFF"/>
                    </a:gs>
                  </a:gsLst>
                  <a:lin ang="5400000" scaled="0"/>
                </a:gradFill>
                <a:ea typeface="Segoe UI" pitchFamily="34" charset="0"/>
                <a:cs typeface="Segoe UI" pitchFamily="34" charset="0"/>
              </a:rPr>
              <a:t>availability</a:t>
            </a:r>
          </a:p>
        </p:txBody>
      </p:sp>
      <p:grpSp>
        <p:nvGrpSpPr>
          <p:cNvPr id="9" name="Group 8"/>
          <p:cNvGrpSpPr/>
          <p:nvPr/>
        </p:nvGrpSpPr>
        <p:grpSpPr>
          <a:xfrm>
            <a:off x="1876424" y="2607328"/>
            <a:ext cx="10285413" cy="457200"/>
            <a:chOff x="1876424" y="2607328"/>
            <a:chExt cx="10285413" cy="457200"/>
          </a:xfrm>
        </p:grpSpPr>
        <p:sp>
          <p:nvSpPr>
            <p:cNvPr id="50" name="Pentagon 49"/>
            <p:cNvSpPr/>
            <p:nvPr/>
          </p:nvSpPr>
          <p:spPr bwMode="auto">
            <a:xfrm>
              <a:off x="1876424" y="2607328"/>
              <a:ext cx="10285413" cy="457200"/>
            </a:xfrm>
            <a:prstGeom prst="homePlat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4397375" defTabSz="932472" fontAlgn="base">
                <a:lnSpc>
                  <a:spcPct val="90000"/>
                </a:lnSpc>
                <a:spcBef>
                  <a:spcPct val="0"/>
                </a:spcBef>
                <a:spcAft>
                  <a:spcPct val="0"/>
                </a:spcAft>
              </a:pPr>
              <a:r>
                <a:rPr lang="en-US" sz="2400" dirty="0" smtClean="0">
                  <a:solidFill>
                    <a:schemeClr val="accent3"/>
                  </a:solidFill>
                  <a:ea typeface="Segoe UI" pitchFamily="34" charset="0"/>
                  <a:cs typeface="Segoe UI" pitchFamily="34" charset="0"/>
                </a:rPr>
                <a:t>Functionality</a:t>
              </a:r>
            </a:p>
          </p:txBody>
        </p:sp>
        <p:grpSp>
          <p:nvGrpSpPr>
            <p:cNvPr id="61" name="Group 60"/>
            <p:cNvGrpSpPr/>
            <p:nvPr/>
          </p:nvGrpSpPr>
          <p:grpSpPr bwMode="black">
            <a:xfrm>
              <a:off x="5855727" y="2666577"/>
              <a:ext cx="444094" cy="343468"/>
              <a:chOff x="813584" y="4312262"/>
              <a:chExt cx="478309" cy="370027"/>
            </a:xfrm>
            <a:solidFill>
              <a:schemeClr val="bg1"/>
            </a:solidFill>
          </p:grpSpPr>
          <p:sp>
            <p:nvSpPr>
              <p:cNvPr id="62" name="Freeform 79"/>
              <p:cNvSpPr>
                <a:spLocks/>
              </p:cNvSpPr>
              <p:nvPr/>
            </p:nvSpPr>
            <p:spPr bwMode="black">
              <a:xfrm>
                <a:off x="813584" y="4503897"/>
                <a:ext cx="478309" cy="178392"/>
              </a:xfrm>
              <a:custGeom>
                <a:avLst/>
                <a:gdLst>
                  <a:gd name="T0" fmla="*/ 159 w 260"/>
                  <a:gd name="T1" fmla="*/ 7 h 97"/>
                  <a:gd name="T2" fmla="*/ 143 w 260"/>
                  <a:gd name="T3" fmla="*/ 23 h 97"/>
                  <a:gd name="T4" fmla="*/ 121 w 260"/>
                  <a:gd name="T5" fmla="*/ 23 h 97"/>
                  <a:gd name="T6" fmla="*/ 105 w 260"/>
                  <a:gd name="T7" fmla="*/ 7 h 97"/>
                  <a:gd name="T8" fmla="*/ 105 w 260"/>
                  <a:gd name="T9" fmla="*/ 0 h 97"/>
                  <a:gd name="T10" fmla="*/ 0 w 260"/>
                  <a:gd name="T11" fmla="*/ 0 h 97"/>
                  <a:gd name="T12" fmla="*/ 0 w 260"/>
                  <a:gd name="T13" fmla="*/ 81 h 97"/>
                  <a:gd name="T14" fmla="*/ 16 w 260"/>
                  <a:gd name="T15" fmla="*/ 97 h 97"/>
                  <a:gd name="T16" fmla="*/ 244 w 260"/>
                  <a:gd name="T17" fmla="*/ 97 h 97"/>
                  <a:gd name="T18" fmla="*/ 260 w 260"/>
                  <a:gd name="T19" fmla="*/ 81 h 97"/>
                  <a:gd name="T20" fmla="*/ 260 w 260"/>
                  <a:gd name="T21" fmla="*/ 0 h 97"/>
                  <a:gd name="T22" fmla="*/ 159 w 260"/>
                  <a:gd name="T23" fmla="*/ 0 h 97"/>
                  <a:gd name="T24" fmla="*/ 159 w 260"/>
                  <a:gd name="T25" fmla="*/ 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97">
                    <a:moveTo>
                      <a:pt x="159" y="7"/>
                    </a:moveTo>
                    <a:cubicBezTo>
                      <a:pt x="159" y="16"/>
                      <a:pt x="152" y="23"/>
                      <a:pt x="143" y="23"/>
                    </a:cubicBezTo>
                    <a:cubicBezTo>
                      <a:pt x="121" y="23"/>
                      <a:pt x="121" y="23"/>
                      <a:pt x="121" y="23"/>
                    </a:cubicBezTo>
                    <a:cubicBezTo>
                      <a:pt x="112" y="23"/>
                      <a:pt x="105" y="16"/>
                      <a:pt x="105" y="7"/>
                    </a:cubicBezTo>
                    <a:cubicBezTo>
                      <a:pt x="105" y="0"/>
                      <a:pt x="105" y="0"/>
                      <a:pt x="105" y="0"/>
                    </a:cubicBezTo>
                    <a:cubicBezTo>
                      <a:pt x="0" y="0"/>
                      <a:pt x="0" y="0"/>
                      <a:pt x="0" y="0"/>
                    </a:cubicBezTo>
                    <a:cubicBezTo>
                      <a:pt x="0" y="81"/>
                      <a:pt x="0" y="81"/>
                      <a:pt x="0" y="81"/>
                    </a:cubicBezTo>
                    <a:cubicBezTo>
                      <a:pt x="0" y="90"/>
                      <a:pt x="8" y="97"/>
                      <a:pt x="16" y="97"/>
                    </a:cubicBezTo>
                    <a:cubicBezTo>
                      <a:pt x="244" y="97"/>
                      <a:pt x="244" y="97"/>
                      <a:pt x="244" y="97"/>
                    </a:cubicBezTo>
                    <a:cubicBezTo>
                      <a:pt x="253" y="97"/>
                      <a:pt x="260" y="90"/>
                      <a:pt x="260" y="81"/>
                    </a:cubicBezTo>
                    <a:cubicBezTo>
                      <a:pt x="260" y="0"/>
                      <a:pt x="260" y="0"/>
                      <a:pt x="260" y="0"/>
                    </a:cubicBezTo>
                    <a:cubicBezTo>
                      <a:pt x="159" y="0"/>
                      <a:pt x="159" y="0"/>
                      <a:pt x="159" y="0"/>
                    </a:cubicBezTo>
                    <a:lnTo>
                      <a:pt x="159" y="7"/>
                    </a:ln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63" name="Freeform 80"/>
              <p:cNvSpPr>
                <a:spLocks noEditPoints="1"/>
              </p:cNvSpPr>
              <p:nvPr/>
            </p:nvSpPr>
            <p:spPr bwMode="black">
              <a:xfrm>
                <a:off x="813584" y="4312262"/>
                <a:ext cx="478309" cy="176834"/>
              </a:xfrm>
              <a:custGeom>
                <a:avLst/>
                <a:gdLst>
                  <a:gd name="T0" fmla="*/ 244 w 260"/>
                  <a:gd name="T1" fmla="*/ 39 h 96"/>
                  <a:gd name="T2" fmla="*/ 212 w 260"/>
                  <a:gd name="T3" fmla="*/ 39 h 96"/>
                  <a:gd name="T4" fmla="*/ 212 w 260"/>
                  <a:gd name="T5" fmla="*/ 19 h 96"/>
                  <a:gd name="T6" fmla="*/ 189 w 260"/>
                  <a:gd name="T7" fmla="*/ 0 h 96"/>
                  <a:gd name="T8" fmla="*/ 70 w 260"/>
                  <a:gd name="T9" fmla="*/ 0 h 96"/>
                  <a:gd name="T10" fmla="*/ 47 w 260"/>
                  <a:gd name="T11" fmla="*/ 19 h 96"/>
                  <a:gd name="T12" fmla="*/ 47 w 260"/>
                  <a:gd name="T13" fmla="*/ 39 h 96"/>
                  <a:gd name="T14" fmla="*/ 16 w 260"/>
                  <a:gd name="T15" fmla="*/ 39 h 96"/>
                  <a:gd name="T16" fmla="*/ 0 w 260"/>
                  <a:gd name="T17" fmla="*/ 54 h 96"/>
                  <a:gd name="T18" fmla="*/ 0 w 260"/>
                  <a:gd name="T19" fmla="*/ 96 h 96"/>
                  <a:gd name="T20" fmla="*/ 105 w 260"/>
                  <a:gd name="T21" fmla="*/ 96 h 96"/>
                  <a:gd name="T22" fmla="*/ 105 w 260"/>
                  <a:gd name="T23" fmla="*/ 89 h 96"/>
                  <a:gd name="T24" fmla="*/ 121 w 260"/>
                  <a:gd name="T25" fmla="*/ 74 h 96"/>
                  <a:gd name="T26" fmla="*/ 143 w 260"/>
                  <a:gd name="T27" fmla="*/ 74 h 96"/>
                  <a:gd name="T28" fmla="*/ 159 w 260"/>
                  <a:gd name="T29" fmla="*/ 89 h 96"/>
                  <a:gd name="T30" fmla="*/ 159 w 260"/>
                  <a:gd name="T31" fmla="*/ 96 h 96"/>
                  <a:gd name="T32" fmla="*/ 260 w 260"/>
                  <a:gd name="T33" fmla="*/ 96 h 96"/>
                  <a:gd name="T34" fmla="*/ 260 w 260"/>
                  <a:gd name="T35" fmla="*/ 54 h 96"/>
                  <a:gd name="T36" fmla="*/ 244 w 260"/>
                  <a:gd name="T37" fmla="*/ 39 h 96"/>
                  <a:gd name="T38" fmla="*/ 197 w 260"/>
                  <a:gd name="T39" fmla="*/ 39 h 96"/>
                  <a:gd name="T40" fmla="*/ 61 w 260"/>
                  <a:gd name="T41" fmla="*/ 39 h 96"/>
                  <a:gd name="T42" fmla="*/ 61 w 260"/>
                  <a:gd name="T43" fmla="*/ 19 h 96"/>
                  <a:gd name="T44" fmla="*/ 70 w 260"/>
                  <a:gd name="T45" fmla="*/ 14 h 96"/>
                  <a:gd name="T46" fmla="*/ 189 w 260"/>
                  <a:gd name="T47" fmla="*/ 14 h 96"/>
                  <a:gd name="T48" fmla="*/ 197 w 260"/>
                  <a:gd name="T49" fmla="*/ 19 h 96"/>
                  <a:gd name="T50" fmla="*/ 197 w 260"/>
                  <a:gd name="T51" fmla="*/ 3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0" h="96">
                    <a:moveTo>
                      <a:pt x="244" y="39"/>
                    </a:moveTo>
                    <a:cubicBezTo>
                      <a:pt x="212" y="39"/>
                      <a:pt x="212" y="39"/>
                      <a:pt x="212" y="39"/>
                    </a:cubicBezTo>
                    <a:cubicBezTo>
                      <a:pt x="212" y="19"/>
                      <a:pt x="212" y="19"/>
                      <a:pt x="212" y="19"/>
                    </a:cubicBezTo>
                    <a:cubicBezTo>
                      <a:pt x="212" y="8"/>
                      <a:pt x="202" y="0"/>
                      <a:pt x="189" y="0"/>
                    </a:cubicBezTo>
                    <a:cubicBezTo>
                      <a:pt x="70" y="0"/>
                      <a:pt x="70" y="0"/>
                      <a:pt x="70" y="0"/>
                    </a:cubicBezTo>
                    <a:cubicBezTo>
                      <a:pt x="57" y="0"/>
                      <a:pt x="47" y="8"/>
                      <a:pt x="47" y="19"/>
                    </a:cubicBezTo>
                    <a:cubicBezTo>
                      <a:pt x="47" y="39"/>
                      <a:pt x="47" y="39"/>
                      <a:pt x="47" y="39"/>
                    </a:cubicBezTo>
                    <a:cubicBezTo>
                      <a:pt x="16" y="39"/>
                      <a:pt x="16" y="39"/>
                      <a:pt x="16" y="39"/>
                    </a:cubicBezTo>
                    <a:cubicBezTo>
                      <a:pt x="8" y="39"/>
                      <a:pt x="0" y="46"/>
                      <a:pt x="0" y="54"/>
                    </a:cubicBezTo>
                    <a:cubicBezTo>
                      <a:pt x="0" y="96"/>
                      <a:pt x="0" y="96"/>
                      <a:pt x="0" y="96"/>
                    </a:cubicBezTo>
                    <a:cubicBezTo>
                      <a:pt x="105" y="96"/>
                      <a:pt x="105" y="96"/>
                      <a:pt x="105" y="96"/>
                    </a:cubicBezTo>
                    <a:cubicBezTo>
                      <a:pt x="105" y="89"/>
                      <a:pt x="105" y="89"/>
                      <a:pt x="105" y="89"/>
                    </a:cubicBezTo>
                    <a:cubicBezTo>
                      <a:pt x="105" y="81"/>
                      <a:pt x="112" y="74"/>
                      <a:pt x="121" y="74"/>
                    </a:cubicBezTo>
                    <a:cubicBezTo>
                      <a:pt x="143" y="74"/>
                      <a:pt x="143" y="74"/>
                      <a:pt x="143" y="74"/>
                    </a:cubicBezTo>
                    <a:cubicBezTo>
                      <a:pt x="152" y="74"/>
                      <a:pt x="159" y="81"/>
                      <a:pt x="159" y="89"/>
                    </a:cubicBezTo>
                    <a:cubicBezTo>
                      <a:pt x="159" y="96"/>
                      <a:pt x="159" y="96"/>
                      <a:pt x="159" y="96"/>
                    </a:cubicBezTo>
                    <a:cubicBezTo>
                      <a:pt x="260" y="96"/>
                      <a:pt x="260" y="96"/>
                      <a:pt x="260" y="96"/>
                    </a:cubicBezTo>
                    <a:cubicBezTo>
                      <a:pt x="260" y="54"/>
                      <a:pt x="260" y="54"/>
                      <a:pt x="260" y="54"/>
                    </a:cubicBezTo>
                    <a:cubicBezTo>
                      <a:pt x="260" y="46"/>
                      <a:pt x="253" y="39"/>
                      <a:pt x="244" y="39"/>
                    </a:cubicBezTo>
                    <a:close/>
                    <a:moveTo>
                      <a:pt x="197" y="39"/>
                    </a:moveTo>
                    <a:cubicBezTo>
                      <a:pt x="61" y="39"/>
                      <a:pt x="61" y="39"/>
                      <a:pt x="61" y="39"/>
                    </a:cubicBezTo>
                    <a:cubicBezTo>
                      <a:pt x="61" y="19"/>
                      <a:pt x="61" y="19"/>
                      <a:pt x="61" y="19"/>
                    </a:cubicBezTo>
                    <a:cubicBezTo>
                      <a:pt x="61" y="17"/>
                      <a:pt x="64" y="14"/>
                      <a:pt x="70" y="14"/>
                    </a:cubicBezTo>
                    <a:cubicBezTo>
                      <a:pt x="189" y="14"/>
                      <a:pt x="189" y="14"/>
                      <a:pt x="189" y="14"/>
                    </a:cubicBezTo>
                    <a:cubicBezTo>
                      <a:pt x="194" y="14"/>
                      <a:pt x="197" y="17"/>
                      <a:pt x="197" y="19"/>
                    </a:cubicBezTo>
                    <a:lnTo>
                      <a:pt x="197" y="39"/>
                    </a:ln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grpSp>
      </p:grpSp>
      <p:grpSp>
        <p:nvGrpSpPr>
          <p:cNvPr id="10" name="Group 9"/>
          <p:cNvGrpSpPr/>
          <p:nvPr/>
        </p:nvGrpSpPr>
        <p:grpSpPr>
          <a:xfrm>
            <a:off x="1876424" y="3333469"/>
            <a:ext cx="10285413" cy="457200"/>
            <a:chOff x="1876424" y="3333469"/>
            <a:chExt cx="10285413" cy="457200"/>
          </a:xfrm>
        </p:grpSpPr>
        <p:sp>
          <p:nvSpPr>
            <p:cNvPr id="54" name="Pentagon 53"/>
            <p:cNvSpPr/>
            <p:nvPr/>
          </p:nvSpPr>
          <p:spPr bwMode="auto">
            <a:xfrm flipH="1">
              <a:off x="1876424" y="3333469"/>
              <a:ext cx="10285413" cy="457200"/>
            </a:xfrm>
            <a:prstGeom prst="homePlat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4286250" defTabSz="932472" fontAlgn="base">
                <a:lnSpc>
                  <a:spcPct val="90000"/>
                </a:lnSpc>
                <a:spcBef>
                  <a:spcPct val="0"/>
                </a:spcBef>
                <a:spcAft>
                  <a:spcPct val="0"/>
                </a:spcAft>
              </a:pPr>
              <a:r>
                <a:rPr lang="en-US" sz="2400" dirty="0">
                  <a:solidFill>
                    <a:schemeClr val="tx2"/>
                  </a:solidFill>
                  <a:ea typeface="Segoe UI" pitchFamily="34" charset="0"/>
                  <a:cs typeface="Segoe UI" pitchFamily="34" charset="0"/>
                </a:rPr>
                <a:t>Simplicity</a:t>
              </a:r>
            </a:p>
          </p:txBody>
        </p:sp>
        <p:sp>
          <p:nvSpPr>
            <p:cNvPr id="64" name="Freeform 14"/>
            <p:cNvSpPr>
              <a:spLocks noEditPoints="1"/>
            </p:cNvSpPr>
            <p:nvPr/>
          </p:nvSpPr>
          <p:spPr bwMode="black">
            <a:xfrm>
              <a:off x="5896330" y="3361795"/>
              <a:ext cx="386689" cy="386588"/>
            </a:xfrm>
            <a:custGeom>
              <a:avLst/>
              <a:gdLst>
                <a:gd name="T0" fmla="*/ 518 w 709"/>
                <a:gd name="T1" fmla="*/ 343 h 709"/>
                <a:gd name="T2" fmla="*/ 449 w 709"/>
                <a:gd name="T3" fmla="*/ 258 h 709"/>
                <a:gd name="T4" fmla="*/ 362 w 709"/>
                <a:gd name="T5" fmla="*/ 189 h 709"/>
                <a:gd name="T6" fmla="*/ 449 w 709"/>
                <a:gd name="T7" fmla="*/ 0 h 709"/>
                <a:gd name="T8" fmla="*/ 260 w 709"/>
                <a:gd name="T9" fmla="*/ 189 h 709"/>
                <a:gd name="T10" fmla="*/ 345 w 709"/>
                <a:gd name="T11" fmla="*/ 258 h 709"/>
                <a:gd name="T12" fmla="*/ 260 w 709"/>
                <a:gd name="T13" fmla="*/ 343 h 709"/>
                <a:gd name="T14" fmla="*/ 189 w 709"/>
                <a:gd name="T15" fmla="*/ 258 h 709"/>
                <a:gd name="T16" fmla="*/ 0 w 709"/>
                <a:gd name="T17" fmla="*/ 447 h 709"/>
                <a:gd name="T18" fmla="*/ 85 w 709"/>
                <a:gd name="T19" fmla="*/ 520 h 709"/>
                <a:gd name="T20" fmla="*/ 0 w 709"/>
                <a:gd name="T21" fmla="*/ 709 h 709"/>
                <a:gd name="T22" fmla="*/ 189 w 709"/>
                <a:gd name="T23" fmla="*/ 520 h 709"/>
                <a:gd name="T24" fmla="*/ 104 w 709"/>
                <a:gd name="T25" fmla="*/ 447 h 709"/>
                <a:gd name="T26" fmla="*/ 189 w 709"/>
                <a:gd name="T27" fmla="*/ 362 h 709"/>
                <a:gd name="T28" fmla="*/ 260 w 709"/>
                <a:gd name="T29" fmla="*/ 447 h 709"/>
                <a:gd name="T30" fmla="*/ 345 w 709"/>
                <a:gd name="T31" fmla="*/ 520 h 709"/>
                <a:gd name="T32" fmla="*/ 260 w 709"/>
                <a:gd name="T33" fmla="*/ 709 h 709"/>
                <a:gd name="T34" fmla="*/ 449 w 709"/>
                <a:gd name="T35" fmla="*/ 520 h 709"/>
                <a:gd name="T36" fmla="*/ 362 w 709"/>
                <a:gd name="T37" fmla="*/ 447 h 709"/>
                <a:gd name="T38" fmla="*/ 449 w 709"/>
                <a:gd name="T39" fmla="*/ 362 h 709"/>
                <a:gd name="T40" fmla="*/ 518 w 709"/>
                <a:gd name="T41" fmla="*/ 447 h 709"/>
                <a:gd name="T42" fmla="*/ 709 w 709"/>
                <a:gd name="T43" fmla="*/ 258 h 709"/>
                <a:gd name="T44" fmla="*/ 277 w 709"/>
                <a:gd name="T45" fmla="*/ 17 h 709"/>
                <a:gd name="T46" fmla="*/ 433 w 709"/>
                <a:gd name="T47" fmla="*/ 170 h 709"/>
                <a:gd name="T48" fmla="*/ 277 w 709"/>
                <a:gd name="T49" fmla="*/ 17 h 709"/>
                <a:gd name="T50" fmla="*/ 17 w 709"/>
                <a:gd name="T51" fmla="*/ 690 h 709"/>
                <a:gd name="T52" fmla="*/ 173 w 709"/>
                <a:gd name="T53" fmla="*/ 536 h 709"/>
                <a:gd name="T54" fmla="*/ 173 w 709"/>
                <a:gd name="T55" fmla="*/ 430 h 709"/>
                <a:gd name="T56" fmla="*/ 17 w 709"/>
                <a:gd name="T57" fmla="*/ 274 h 709"/>
                <a:gd name="T58" fmla="*/ 173 w 709"/>
                <a:gd name="T59" fmla="*/ 430 h 709"/>
                <a:gd name="T60" fmla="*/ 277 w 709"/>
                <a:gd name="T61" fmla="*/ 690 h 709"/>
                <a:gd name="T62" fmla="*/ 433 w 709"/>
                <a:gd name="T63" fmla="*/ 536 h 709"/>
                <a:gd name="T64" fmla="*/ 433 w 709"/>
                <a:gd name="T65" fmla="*/ 430 h 709"/>
                <a:gd name="T66" fmla="*/ 277 w 709"/>
                <a:gd name="T67" fmla="*/ 274 h 709"/>
                <a:gd name="T68" fmla="*/ 433 w 709"/>
                <a:gd name="T69" fmla="*/ 430 h 709"/>
                <a:gd name="T70" fmla="*/ 536 w 709"/>
                <a:gd name="T71" fmla="*/ 430 h 709"/>
                <a:gd name="T72" fmla="*/ 690 w 709"/>
                <a:gd name="T73" fmla="*/ 27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9" h="709">
                  <a:moveTo>
                    <a:pt x="518" y="258"/>
                  </a:moveTo>
                  <a:lnTo>
                    <a:pt x="518" y="343"/>
                  </a:lnTo>
                  <a:lnTo>
                    <a:pt x="449" y="343"/>
                  </a:lnTo>
                  <a:lnTo>
                    <a:pt x="449" y="258"/>
                  </a:lnTo>
                  <a:lnTo>
                    <a:pt x="362" y="258"/>
                  </a:lnTo>
                  <a:lnTo>
                    <a:pt x="362" y="189"/>
                  </a:lnTo>
                  <a:lnTo>
                    <a:pt x="449" y="189"/>
                  </a:lnTo>
                  <a:lnTo>
                    <a:pt x="449" y="0"/>
                  </a:lnTo>
                  <a:lnTo>
                    <a:pt x="260" y="0"/>
                  </a:lnTo>
                  <a:lnTo>
                    <a:pt x="260" y="189"/>
                  </a:lnTo>
                  <a:lnTo>
                    <a:pt x="345" y="189"/>
                  </a:lnTo>
                  <a:lnTo>
                    <a:pt x="345" y="258"/>
                  </a:lnTo>
                  <a:lnTo>
                    <a:pt x="260" y="258"/>
                  </a:lnTo>
                  <a:lnTo>
                    <a:pt x="260" y="343"/>
                  </a:lnTo>
                  <a:lnTo>
                    <a:pt x="189" y="343"/>
                  </a:lnTo>
                  <a:lnTo>
                    <a:pt x="189" y="258"/>
                  </a:lnTo>
                  <a:lnTo>
                    <a:pt x="0" y="258"/>
                  </a:lnTo>
                  <a:lnTo>
                    <a:pt x="0" y="447"/>
                  </a:lnTo>
                  <a:lnTo>
                    <a:pt x="85" y="447"/>
                  </a:lnTo>
                  <a:lnTo>
                    <a:pt x="85" y="520"/>
                  </a:lnTo>
                  <a:lnTo>
                    <a:pt x="0" y="520"/>
                  </a:lnTo>
                  <a:lnTo>
                    <a:pt x="0" y="709"/>
                  </a:lnTo>
                  <a:lnTo>
                    <a:pt x="189" y="709"/>
                  </a:lnTo>
                  <a:lnTo>
                    <a:pt x="189" y="520"/>
                  </a:lnTo>
                  <a:lnTo>
                    <a:pt x="104" y="520"/>
                  </a:lnTo>
                  <a:lnTo>
                    <a:pt x="104" y="447"/>
                  </a:lnTo>
                  <a:lnTo>
                    <a:pt x="189" y="447"/>
                  </a:lnTo>
                  <a:lnTo>
                    <a:pt x="189" y="362"/>
                  </a:lnTo>
                  <a:lnTo>
                    <a:pt x="260" y="362"/>
                  </a:lnTo>
                  <a:lnTo>
                    <a:pt x="260" y="447"/>
                  </a:lnTo>
                  <a:lnTo>
                    <a:pt x="345" y="447"/>
                  </a:lnTo>
                  <a:lnTo>
                    <a:pt x="345" y="520"/>
                  </a:lnTo>
                  <a:lnTo>
                    <a:pt x="260" y="520"/>
                  </a:lnTo>
                  <a:lnTo>
                    <a:pt x="260" y="709"/>
                  </a:lnTo>
                  <a:lnTo>
                    <a:pt x="449" y="709"/>
                  </a:lnTo>
                  <a:lnTo>
                    <a:pt x="449" y="520"/>
                  </a:lnTo>
                  <a:lnTo>
                    <a:pt x="362" y="520"/>
                  </a:lnTo>
                  <a:lnTo>
                    <a:pt x="362" y="447"/>
                  </a:lnTo>
                  <a:lnTo>
                    <a:pt x="449" y="447"/>
                  </a:lnTo>
                  <a:lnTo>
                    <a:pt x="449" y="362"/>
                  </a:lnTo>
                  <a:lnTo>
                    <a:pt x="518" y="362"/>
                  </a:lnTo>
                  <a:lnTo>
                    <a:pt x="518" y="447"/>
                  </a:lnTo>
                  <a:lnTo>
                    <a:pt x="709" y="447"/>
                  </a:lnTo>
                  <a:lnTo>
                    <a:pt x="709" y="258"/>
                  </a:lnTo>
                  <a:lnTo>
                    <a:pt x="518" y="258"/>
                  </a:lnTo>
                  <a:close/>
                  <a:moveTo>
                    <a:pt x="277" y="17"/>
                  </a:moveTo>
                  <a:lnTo>
                    <a:pt x="433" y="17"/>
                  </a:lnTo>
                  <a:lnTo>
                    <a:pt x="433" y="170"/>
                  </a:lnTo>
                  <a:lnTo>
                    <a:pt x="277" y="170"/>
                  </a:lnTo>
                  <a:lnTo>
                    <a:pt x="277" y="17"/>
                  </a:lnTo>
                  <a:close/>
                  <a:moveTo>
                    <a:pt x="173" y="690"/>
                  </a:moveTo>
                  <a:lnTo>
                    <a:pt x="17" y="690"/>
                  </a:lnTo>
                  <a:lnTo>
                    <a:pt x="17" y="536"/>
                  </a:lnTo>
                  <a:lnTo>
                    <a:pt x="173" y="536"/>
                  </a:lnTo>
                  <a:lnTo>
                    <a:pt x="173" y="690"/>
                  </a:lnTo>
                  <a:close/>
                  <a:moveTo>
                    <a:pt x="173" y="430"/>
                  </a:moveTo>
                  <a:lnTo>
                    <a:pt x="17" y="430"/>
                  </a:lnTo>
                  <a:lnTo>
                    <a:pt x="17" y="274"/>
                  </a:lnTo>
                  <a:lnTo>
                    <a:pt x="173" y="274"/>
                  </a:lnTo>
                  <a:lnTo>
                    <a:pt x="173" y="430"/>
                  </a:lnTo>
                  <a:close/>
                  <a:moveTo>
                    <a:pt x="433" y="690"/>
                  </a:moveTo>
                  <a:lnTo>
                    <a:pt x="277" y="690"/>
                  </a:lnTo>
                  <a:lnTo>
                    <a:pt x="277" y="536"/>
                  </a:lnTo>
                  <a:lnTo>
                    <a:pt x="433" y="536"/>
                  </a:lnTo>
                  <a:lnTo>
                    <a:pt x="433" y="690"/>
                  </a:lnTo>
                  <a:close/>
                  <a:moveTo>
                    <a:pt x="433" y="430"/>
                  </a:moveTo>
                  <a:lnTo>
                    <a:pt x="277" y="430"/>
                  </a:lnTo>
                  <a:lnTo>
                    <a:pt x="277" y="274"/>
                  </a:lnTo>
                  <a:lnTo>
                    <a:pt x="433" y="274"/>
                  </a:lnTo>
                  <a:lnTo>
                    <a:pt x="433" y="430"/>
                  </a:lnTo>
                  <a:close/>
                  <a:moveTo>
                    <a:pt x="690" y="430"/>
                  </a:moveTo>
                  <a:lnTo>
                    <a:pt x="536" y="430"/>
                  </a:lnTo>
                  <a:lnTo>
                    <a:pt x="536" y="274"/>
                  </a:lnTo>
                  <a:lnTo>
                    <a:pt x="690" y="274"/>
                  </a:lnTo>
                  <a:lnTo>
                    <a:pt x="690" y="430"/>
                  </a:lnTo>
                  <a:close/>
                </a:path>
              </a:pathLst>
            </a:custGeom>
            <a:solidFill>
              <a:schemeClr val="tx1"/>
            </a:solidFill>
            <a:ln>
              <a:noFill/>
            </a:ln>
          </p:spPr>
          <p:txBody>
            <a:bodyPr vert="horz" wrap="square" lIns="82305" tIns="41153" rIns="82305" bIns="41153" numCol="1" anchor="t" anchorCtr="0" compatLnSpc="1">
              <a:prstTxWarp prst="textNoShape">
                <a:avLst/>
              </a:prstTxWarp>
            </a:bodyPr>
            <a:lstStyle/>
            <a:p>
              <a:pPr defTabSz="914363"/>
              <a:endParaRPr lang="en-US" sz="1600">
                <a:solidFill>
                  <a:srgbClr val="FFFFFF"/>
                </a:solidFill>
              </a:endParaRPr>
            </a:p>
          </p:txBody>
        </p:sp>
      </p:grpSp>
      <p:sp>
        <p:nvSpPr>
          <p:cNvPr id="5" name="Rectangle 4"/>
          <p:cNvSpPr/>
          <p:nvPr/>
        </p:nvSpPr>
        <p:spPr>
          <a:xfrm>
            <a:off x="325235" y="1481565"/>
            <a:ext cx="1544974" cy="830997"/>
          </a:xfrm>
          <a:prstGeom prst="rect">
            <a:avLst/>
          </a:prstGeom>
        </p:spPr>
        <p:txBody>
          <a:bodyPr wrap="none" rIns="182880">
            <a:spAutoFit/>
          </a:bodyPr>
          <a:lstStyle/>
          <a:p>
            <a:pPr algn="ctr"/>
            <a:r>
              <a:rPr lang="en-US" sz="2400" dirty="0" smtClean="0"/>
              <a:t>Target</a:t>
            </a:r>
          </a:p>
          <a:p>
            <a:pPr algn="ctr"/>
            <a:r>
              <a:rPr lang="en-US" sz="2400" dirty="0" smtClean="0"/>
              <a:t>Audience</a:t>
            </a:r>
            <a:endParaRPr lang="en-US" sz="2400" dirty="0"/>
          </a:p>
        </p:txBody>
      </p:sp>
      <p:sp>
        <p:nvSpPr>
          <p:cNvPr id="65" name="Rectangle 64"/>
          <p:cNvSpPr/>
          <p:nvPr/>
        </p:nvSpPr>
        <p:spPr>
          <a:xfrm>
            <a:off x="233393" y="5161719"/>
            <a:ext cx="1639295" cy="461665"/>
          </a:xfrm>
          <a:prstGeom prst="rect">
            <a:avLst/>
          </a:prstGeom>
        </p:spPr>
        <p:txBody>
          <a:bodyPr wrap="none" rIns="182880">
            <a:spAutoFit/>
          </a:bodyPr>
          <a:lstStyle/>
          <a:p>
            <a:pPr algn="r"/>
            <a:r>
              <a:rPr lang="en-US" sz="2400" dirty="0" smtClean="0"/>
              <a:t>Trade-offs</a:t>
            </a:r>
            <a:endParaRPr lang="en-US" sz="2400" dirty="0"/>
          </a:p>
        </p:txBody>
      </p:sp>
      <p:grpSp>
        <p:nvGrpSpPr>
          <p:cNvPr id="6" name="Group 5"/>
          <p:cNvGrpSpPr/>
          <p:nvPr/>
        </p:nvGrpSpPr>
        <p:grpSpPr>
          <a:xfrm>
            <a:off x="1876425" y="4062039"/>
            <a:ext cx="3278514" cy="2661024"/>
            <a:chOff x="1876425" y="4062039"/>
            <a:chExt cx="3278514" cy="2661024"/>
          </a:xfrm>
        </p:grpSpPr>
        <p:sp>
          <p:nvSpPr>
            <p:cNvPr id="58" name="Rectangle 57"/>
            <p:cNvSpPr/>
            <p:nvPr/>
          </p:nvSpPr>
          <p:spPr bwMode="auto">
            <a:xfrm>
              <a:off x="1876425" y="4062039"/>
              <a:ext cx="3278514" cy="1466242"/>
            </a:xfrm>
            <a:prstGeom prst="rect">
              <a:avLst/>
            </a:prstGeom>
            <a:solidFill>
              <a:srgbClr val="0072C6">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227013" indent="-227013">
                <a:lnSpc>
                  <a:spcPct val="100000"/>
                </a:lnSpc>
                <a:tabLst>
                  <a:tab pos="460375" algn="l"/>
                </a:tabLst>
              </a:pPr>
              <a:r>
                <a:rPr lang="en-US" sz="2000" spc="-70" dirty="0" smtClean="0">
                  <a:solidFill>
                    <a:schemeClr val="tx1"/>
                  </a:solidFill>
                </a:rPr>
                <a:t>+ Simple, fast, no affinity LB</a:t>
              </a:r>
            </a:p>
            <a:p>
              <a:pPr marL="227013" indent="-227013">
                <a:lnSpc>
                  <a:spcPct val="100000"/>
                </a:lnSpc>
                <a:tabLst>
                  <a:tab pos="460375" algn="l"/>
                </a:tabLst>
              </a:pPr>
              <a:r>
                <a:rPr lang="en-US" sz="2000" spc="-100" dirty="0" smtClean="0">
                  <a:solidFill>
                    <a:schemeClr val="tx1"/>
                  </a:solidFill>
                </a:rPr>
                <a:t>+ Single, unified namespace</a:t>
              </a:r>
            </a:p>
            <a:p>
              <a:pPr marL="227013" indent="-227013">
                <a:lnSpc>
                  <a:spcPct val="100000"/>
                </a:lnSpc>
                <a:tabLst>
                  <a:tab pos="460375" algn="l"/>
                </a:tabLst>
              </a:pPr>
              <a:r>
                <a:rPr lang="en-US" sz="2000" dirty="0" smtClean="0">
                  <a:solidFill>
                    <a:schemeClr val="tx1"/>
                  </a:solidFill>
                </a:rPr>
                <a:t>+ </a:t>
              </a:r>
              <a:r>
                <a:rPr lang="en-US" sz="2000" dirty="0">
                  <a:solidFill>
                    <a:schemeClr val="tx1"/>
                  </a:solidFill>
                </a:rPr>
                <a:t>Minimal networking </a:t>
              </a:r>
              <a:r>
                <a:rPr lang="en-US" sz="2000" dirty="0" smtClean="0">
                  <a:solidFill>
                    <a:schemeClr val="tx1"/>
                  </a:solidFill>
                </a:rPr>
                <a:t>skillset</a:t>
              </a:r>
              <a:endParaRPr lang="en-US" sz="2000" dirty="0">
                <a:solidFill>
                  <a:schemeClr val="tx1"/>
                </a:solidFill>
              </a:endParaRPr>
            </a:p>
          </p:txBody>
        </p:sp>
        <p:sp>
          <p:nvSpPr>
            <p:cNvPr id="72" name="Rectangle 71"/>
            <p:cNvSpPr/>
            <p:nvPr/>
          </p:nvSpPr>
          <p:spPr bwMode="auto">
            <a:xfrm>
              <a:off x="1876425" y="5528281"/>
              <a:ext cx="3278514" cy="1194782"/>
            </a:xfrm>
            <a:prstGeom prst="rect">
              <a:avLst/>
            </a:prstGeom>
            <a:solidFill>
              <a:srgbClr val="0072C6">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227013" indent="-227013">
                <a:lnSpc>
                  <a:spcPct val="100000"/>
                </a:lnSpc>
                <a:spcBef>
                  <a:spcPts val="2400"/>
                </a:spcBef>
                <a:tabLst>
                  <a:tab pos="460375" algn="l"/>
                </a:tabLst>
              </a:pPr>
              <a:r>
                <a:rPr lang="en-US" sz="2000" dirty="0" smtClean="0">
                  <a:solidFill>
                    <a:schemeClr val="tx1"/>
                  </a:solidFill>
                </a:rPr>
                <a:t>- Per </a:t>
              </a:r>
              <a:r>
                <a:rPr lang="en-US" sz="2000" dirty="0">
                  <a:solidFill>
                    <a:schemeClr val="tx1"/>
                  </a:solidFill>
                </a:rPr>
                <a:t>server availability</a:t>
              </a:r>
            </a:p>
          </p:txBody>
        </p:sp>
      </p:grpSp>
      <p:grpSp>
        <p:nvGrpSpPr>
          <p:cNvPr id="7" name="Group 6"/>
          <p:cNvGrpSpPr/>
          <p:nvPr/>
        </p:nvGrpSpPr>
        <p:grpSpPr>
          <a:xfrm>
            <a:off x="5379874" y="4062039"/>
            <a:ext cx="3278514" cy="2661024"/>
            <a:chOff x="5379874" y="4062039"/>
            <a:chExt cx="3278514" cy="2661024"/>
          </a:xfrm>
        </p:grpSpPr>
        <p:sp>
          <p:nvSpPr>
            <p:cNvPr id="59" name="Rectangle 58"/>
            <p:cNvSpPr/>
            <p:nvPr/>
          </p:nvSpPr>
          <p:spPr bwMode="auto">
            <a:xfrm>
              <a:off x="5379874" y="4062039"/>
              <a:ext cx="3278514" cy="1466242"/>
            </a:xfrm>
            <a:prstGeom prst="rect">
              <a:avLst/>
            </a:prstGeom>
            <a:solidFill>
              <a:srgbClr val="004BBB">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227013" indent="-227013">
                <a:tabLst>
                  <a:tab pos="460375" algn="l"/>
                </a:tabLst>
              </a:pPr>
              <a:r>
                <a:rPr lang="en-US" sz="2000" dirty="0">
                  <a:solidFill>
                    <a:schemeClr val="tx1"/>
                  </a:solidFill>
                </a:rPr>
                <a:t>+ Simple, fast, </a:t>
              </a:r>
              <a:r>
                <a:rPr lang="en-US" sz="2000" dirty="0" smtClean="0">
                  <a:solidFill>
                    <a:schemeClr val="tx1"/>
                  </a:solidFill>
                </a:rPr>
                <a:t/>
              </a:r>
              <a:br>
                <a:rPr lang="en-US" sz="2000" dirty="0" smtClean="0">
                  <a:solidFill>
                    <a:schemeClr val="tx1"/>
                  </a:solidFill>
                </a:rPr>
              </a:br>
              <a:r>
                <a:rPr lang="en-US" sz="2000" dirty="0" smtClean="0">
                  <a:solidFill>
                    <a:schemeClr val="tx1"/>
                  </a:solidFill>
                </a:rPr>
                <a:t>no </a:t>
              </a:r>
              <a:r>
                <a:rPr lang="en-US" sz="2000" dirty="0">
                  <a:solidFill>
                    <a:schemeClr val="tx1"/>
                  </a:solidFill>
                </a:rPr>
                <a:t>affinity </a:t>
              </a:r>
              <a:r>
                <a:rPr lang="en-US" sz="2000" dirty="0" smtClean="0">
                  <a:solidFill>
                    <a:schemeClr val="tx1"/>
                  </a:solidFill>
                </a:rPr>
                <a:t>LB</a:t>
              </a:r>
              <a:endParaRPr lang="en-US" sz="2000" dirty="0">
                <a:solidFill>
                  <a:schemeClr val="tx1"/>
                </a:solidFill>
              </a:endParaRPr>
            </a:p>
            <a:p>
              <a:pPr marL="227013" indent="-227013">
                <a:tabLst>
                  <a:tab pos="460375" algn="l"/>
                </a:tabLst>
              </a:pPr>
              <a:r>
                <a:rPr lang="en-US" sz="2000" dirty="0">
                  <a:solidFill>
                    <a:schemeClr val="tx1"/>
                  </a:solidFill>
                </a:rPr>
                <a:t>+ Per protocol </a:t>
              </a:r>
              <a:r>
                <a:rPr lang="en-US" sz="2000" dirty="0" smtClean="0">
                  <a:solidFill>
                    <a:schemeClr val="tx1"/>
                  </a:solidFill>
                </a:rPr>
                <a:t/>
              </a:r>
              <a:br>
                <a:rPr lang="en-US" sz="2000" dirty="0" smtClean="0">
                  <a:solidFill>
                    <a:schemeClr val="tx1"/>
                  </a:solidFill>
                </a:rPr>
              </a:br>
              <a:r>
                <a:rPr lang="en-US" sz="2000" dirty="0" smtClean="0">
                  <a:solidFill>
                    <a:schemeClr val="tx1"/>
                  </a:solidFill>
                </a:rPr>
                <a:t>availability</a:t>
              </a:r>
              <a:endParaRPr lang="en-US" sz="2000" dirty="0">
                <a:solidFill>
                  <a:schemeClr val="tx1"/>
                </a:solidFill>
              </a:endParaRPr>
            </a:p>
          </p:txBody>
        </p:sp>
        <p:sp>
          <p:nvSpPr>
            <p:cNvPr id="73" name="Rectangle 72"/>
            <p:cNvSpPr/>
            <p:nvPr/>
          </p:nvSpPr>
          <p:spPr bwMode="auto">
            <a:xfrm>
              <a:off x="5379874" y="5528281"/>
              <a:ext cx="3278514" cy="1194782"/>
            </a:xfrm>
            <a:prstGeom prst="rect">
              <a:avLst/>
            </a:prstGeom>
            <a:solidFill>
              <a:srgbClr val="004BBB">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227013" indent="-227013">
                <a:spcBef>
                  <a:spcPts val="2400"/>
                </a:spcBef>
                <a:tabLst>
                  <a:tab pos="174625" algn="l"/>
                  <a:tab pos="404813" algn="l"/>
                </a:tabLst>
              </a:pPr>
              <a:r>
                <a:rPr lang="en-US" sz="2000" dirty="0" smtClean="0">
                  <a:solidFill>
                    <a:schemeClr val="tx1"/>
                  </a:solidFill>
                </a:rPr>
                <a:t>- </a:t>
              </a:r>
              <a:r>
                <a:rPr lang="en-US" sz="2000" dirty="0">
                  <a:solidFill>
                    <a:schemeClr val="tx1"/>
                  </a:solidFill>
                </a:rPr>
                <a:t>One namespace </a:t>
              </a:r>
              <a:br>
                <a:rPr lang="en-US" sz="2000" dirty="0">
                  <a:solidFill>
                    <a:schemeClr val="tx1"/>
                  </a:solidFill>
                </a:rPr>
              </a:br>
              <a:r>
                <a:rPr lang="en-US" sz="2000" dirty="0" smtClean="0">
                  <a:solidFill>
                    <a:schemeClr val="tx1"/>
                  </a:solidFill>
                </a:rPr>
                <a:t>per protocol</a:t>
              </a:r>
              <a:endParaRPr lang="en-US" sz="2000" dirty="0">
                <a:solidFill>
                  <a:schemeClr val="tx1"/>
                </a:solidFill>
              </a:endParaRPr>
            </a:p>
          </p:txBody>
        </p:sp>
      </p:grpSp>
      <p:grpSp>
        <p:nvGrpSpPr>
          <p:cNvPr id="8" name="Group 7"/>
          <p:cNvGrpSpPr/>
          <p:nvPr/>
        </p:nvGrpSpPr>
        <p:grpSpPr>
          <a:xfrm>
            <a:off x="8883324" y="4062039"/>
            <a:ext cx="3278514" cy="2661024"/>
            <a:chOff x="8883324" y="4062039"/>
            <a:chExt cx="3278514" cy="2661024"/>
          </a:xfrm>
        </p:grpSpPr>
        <p:sp>
          <p:nvSpPr>
            <p:cNvPr id="60" name="Rectangle 59"/>
            <p:cNvSpPr/>
            <p:nvPr/>
          </p:nvSpPr>
          <p:spPr bwMode="auto">
            <a:xfrm>
              <a:off x="8883324" y="4062039"/>
              <a:ext cx="3278514" cy="1466242"/>
            </a:xfrm>
            <a:prstGeom prst="rect">
              <a:avLst/>
            </a:prstGeom>
            <a:solidFill>
              <a:srgbClr val="50505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233363" indent="-233363"/>
              <a:r>
                <a:rPr lang="en-US" sz="2000" dirty="0">
                  <a:solidFill>
                    <a:schemeClr val="tx1"/>
                  </a:solidFill>
                </a:rPr>
                <a:t>+ Per protocol availability</a:t>
              </a:r>
            </a:p>
            <a:p>
              <a:pPr marL="233363" indent="-233363"/>
              <a:r>
                <a:rPr lang="en-US" sz="2000" spc="-100" dirty="0">
                  <a:solidFill>
                    <a:schemeClr val="tx1"/>
                  </a:solidFill>
                </a:rPr>
                <a:t>+ Single, unified </a:t>
              </a:r>
              <a:r>
                <a:rPr lang="en-US" sz="2000" spc="-100" dirty="0" smtClean="0">
                  <a:solidFill>
                    <a:schemeClr val="tx1"/>
                  </a:solidFill>
                </a:rPr>
                <a:t>namespace</a:t>
              </a:r>
              <a:endParaRPr lang="en-US" sz="2000" spc="-100" dirty="0">
                <a:solidFill>
                  <a:schemeClr val="tx1"/>
                </a:solidFill>
              </a:endParaRPr>
            </a:p>
          </p:txBody>
        </p:sp>
        <p:sp>
          <p:nvSpPr>
            <p:cNvPr id="74" name="Rectangle 73"/>
            <p:cNvSpPr/>
            <p:nvPr/>
          </p:nvSpPr>
          <p:spPr bwMode="auto">
            <a:xfrm>
              <a:off x="8883324" y="5528281"/>
              <a:ext cx="3278514" cy="1194782"/>
            </a:xfrm>
            <a:prstGeom prst="rect">
              <a:avLst/>
            </a:prstGeom>
            <a:solidFill>
              <a:srgbClr val="50505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233363" indent="-233363">
                <a:spcBef>
                  <a:spcPts val="2400"/>
                </a:spcBef>
              </a:pPr>
              <a:r>
                <a:rPr lang="en-US" sz="2000" dirty="0" smtClean="0">
                  <a:solidFill>
                    <a:schemeClr val="tx1"/>
                  </a:solidFill>
                </a:rPr>
                <a:t>- </a:t>
              </a:r>
              <a:r>
                <a:rPr lang="en-US" sz="2000" dirty="0">
                  <a:solidFill>
                    <a:schemeClr val="tx1"/>
                  </a:solidFill>
                </a:rPr>
                <a:t>SSL termination @ LB</a:t>
              </a:r>
            </a:p>
            <a:p>
              <a:pPr marL="233363" indent="-233363">
                <a:tabLst>
                  <a:tab pos="170005" algn="l"/>
                </a:tabLst>
              </a:pPr>
              <a:r>
                <a:rPr lang="en-US" sz="2000" dirty="0">
                  <a:solidFill>
                    <a:schemeClr val="tx1"/>
                  </a:solidFill>
                </a:rPr>
                <a:t>- Requires increase    networking skillset</a:t>
              </a:r>
            </a:p>
          </p:txBody>
        </p:sp>
      </p:grpSp>
    </p:spTree>
    <p:extLst>
      <p:ext uri="{BB962C8B-B14F-4D97-AF65-F5344CB8AC3E}">
        <p14:creationId xmlns:p14="http://schemas.microsoft.com/office/powerpoint/2010/main" val="28757489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500"/>
                                        <p:tgtEl>
                                          <p:spTgt spid="6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500"/>
                                        <p:tgtEl>
                                          <p:spTgt spid="9"/>
                                        </p:tgtEl>
                                      </p:cBhvr>
                                    </p:animEffect>
                                  </p:childTnLst>
                                </p:cTn>
                              </p:par>
                              <p:par>
                                <p:cTn id="16" presetID="22" presetClass="entr" presetSubtype="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right)">
                                      <p:cBhvr>
                                        <p:cTn id="18" dur="1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22" presetClass="entr" presetSubtype="1"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par>
                                <p:cTn id="28" presetID="22" presetClass="entr" presetSubtype="1" fill="hold" nodeType="withEffect">
                                  <p:stCondLst>
                                    <p:cond delay="50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500"/>
                                        <p:tgtEl>
                                          <p:spTgt spid="7"/>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22" presetClass="entr" presetSubtype="1" fill="hold" nodeType="withEffect">
                                  <p:stCondLst>
                                    <p:cond delay="1000"/>
                                  </p:stCondLst>
                                  <p:childTnLst>
                                    <p:set>
                                      <p:cBhvr>
                                        <p:cTn id="35" dur="1" fill="hold">
                                          <p:stCondLst>
                                            <p:cond delay="0"/>
                                          </p:stCondLst>
                                        </p:cTn>
                                        <p:tgtEl>
                                          <p:spTgt spid="8"/>
                                        </p:tgtEl>
                                        <p:attrNameLst>
                                          <p:attrName>style.visibility</p:attrName>
                                        </p:attrNameLst>
                                      </p:cBhvr>
                                      <p:to>
                                        <p:strVal val="visible"/>
                                      </p:to>
                                    </p:set>
                                    <p:animEffect transition="in" filter="wipe(up)">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7" grpId="0" animBg="1"/>
      <p:bldP spid="48" grpId="0" animBg="1"/>
      <p:bldP spid="5" grpId="0"/>
      <p:bldP spid="6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6311496" y="1439863"/>
            <a:ext cx="5850341" cy="155448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dirty="0"/>
              <a:t>User</a:t>
            </a:r>
          </a:p>
        </p:txBody>
      </p:sp>
      <p:sp>
        <p:nvSpPr>
          <p:cNvPr id="41" name="Rectangle 40"/>
          <p:cNvSpPr/>
          <p:nvPr/>
        </p:nvSpPr>
        <p:spPr>
          <a:xfrm>
            <a:off x="6311496" y="3304223"/>
            <a:ext cx="5850341" cy="155448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dirty="0" smtClean="0"/>
              <a:t>CAS</a:t>
            </a:r>
            <a:endParaRPr lang="en-US" dirty="0"/>
          </a:p>
        </p:txBody>
      </p:sp>
      <p:sp>
        <p:nvSpPr>
          <p:cNvPr id="45" name="Rectangle 44"/>
          <p:cNvSpPr/>
          <p:nvPr/>
        </p:nvSpPr>
        <p:spPr>
          <a:xfrm>
            <a:off x="6311496" y="5168582"/>
            <a:ext cx="5850341" cy="155448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dirty="0" smtClean="0"/>
              <a:t>DAG</a:t>
            </a:r>
            <a:endParaRPr lang="en-US" dirty="0"/>
          </a:p>
        </p:txBody>
      </p:sp>
      <p:sp>
        <p:nvSpPr>
          <p:cNvPr id="5" name="Rectangle 4"/>
          <p:cNvSpPr/>
          <p:nvPr/>
        </p:nvSpPr>
        <p:spPr>
          <a:xfrm>
            <a:off x="455613" y="1569027"/>
            <a:ext cx="5668962" cy="5154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91440" bIns="46629" rtlCol="0" anchor="t"/>
          <a:lstStyle/>
          <a:p>
            <a:pPr marL="3175">
              <a:spcAft>
                <a:spcPts val="600"/>
              </a:spcAft>
            </a:pPr>
            <a:r>
              <a:rPr lang="en-US" sz="2800" dirty="0">
                <a:latin typeface="+mj-lt"/>
              </a:rPr>
              <a:t>For </a:t>
            </a:r>
            <a:r>
              <a:rPr lang="en-US" sz="2800" dirty="0" smtClean="0">
                <a:latin typeface="+mj-lt"/>
              </a:rPr>
              <a:t>any </a:t>
            </a:r>
            <a:r>
              <a:rPr lang="en-US" sz="2800" dirty="0">
                <a:latin typeface="+mj-lt"/>
              </a:rPr>
              <a:t>given mailbox’s connectivity, the </a:t>
            </a:r>
            <a:r>
              <a:rPr lang="en-US" sz="2800" dirty="0" smtClean="0">
                <a:latin typeface="+mj-lt"/>
              </a:rPr>
              <a:t>user </a:t>
            </a:r>
            <a:r>
              <a:rPr lang="en-US" sz="2800" dirty="0">
                <a:latin typeface="+mj-lt"/>
              </a:rPr>
              <a:t>is </a:t>
            </a:r>
            <a:r>
              <a:rPr lang="en-US" sz="2800" dirty="0">
                <a:solidFill>
                  <a:schemeClr val="accent2"/>
                </a:solidFill>
                <a:latin typeface="+mj-lt"/>
              </a:rPr>
              <a:t>always </a:t>
            </a:r>
            <a:r>
              <a:rPr lang="en-US" sz="2800" dirty="0">
                <a:latin typeface="+mj-lt"/>
              </a:rPr>
              <a:t>served by the server that hosts the active </a:t>
            </a:r>
            <a:r>
              <a:rPr lang="en-US" sz="2800" dirty="0" smtClean="0">
                <a:latin typeface="+mj-lt"/>
              </a:rPr>
              <a:t/>
            </a:r>
            <a:br>
              <a:rPr lang="en-US" sz="2800" dirty="0" smtClean="0">
                <a:latin typeface="+mj-lt"/>
              </a:rPr>
            </a:br>
            <a:r>
              <a:rPr lang="en-US" sz="2800" dirty="0" smtClean="0">
                <a:latin typeface="+mj-lt"/>
              </a:rPr>
              <a:t>database copy</a:t>
            </a:r>
            <a:endParaRPr lang="en-US" sz="2800" dirty="0">
              <a:latin typeface="+mj-lt"/>
            </a:endParaRPr>
          </a:p>
          <a:p>
            <a:pPr marL="3175" lvl="1">
              <a:spcAft>
                <a:spcPts val="600"/>
              </a:spcAft>
            </a:pPr>
            <a:endParaRPr lang="en-US" sz="2800" dirty="0" smtClean="0">
              <a:latin typeface="+mj-lt"/>
            </a:endParaRPr>
          </a:p>
          <a:p>
            <a:pPr marL="3175" lvl="1">
              <a:spcAft>
                <a:spcPts val="600"/>
              </a:spcAft>
            </a:pPr>
            <a:endParaRPr lang="en-US" sz="2800" dirty="0">
              <a:latin typeface="+mj-lt"/>
            </a:endParaRPr>
          </a:p>
          <a:p>
            <a:pPr marL="3175" lvl="1">
              <a:spcAft>
                <a:spcPts val="600"/>
              </a:spcAft>
            </a:pPr>
            <a:r>
              <a:rPr lang="en-US" sz="2800" dirty="0" smtClean="0">
                <a:latin typeface="+mj-lt"/>
              </a:rPr>
              <a:t>Each </a:t>
            </a:r>
            <a:r>
              <a:rPr lang="en-US" sz="2800" dirty="0">
                <a:latin typeface="+mj-lt"/>
              </a:rPr>
              <a:t>CAS determines the right end point for the traffic, and so all </a:t>
            </a:r>
            <a:r>
              <a:rPr lang="en-US" sz="2800" dirty="0" smtClean="0">
                <a:latin typeface="+mj-lt"/>
              </a:rPr>
              <a:t>sessions – </a:t>
            </a:r>
            <a:r>
              <a:rPr lang="en-US" sz="2800" dirty="0">
                <a:latin typeface="+mj-lt"/>
              </a:rPr>
              <a:t>regardless of where they started – end up in the same </a:t>
            </a:r>
            <a:r>
              <a:rPr lang="en-US" sz="2800" dirty="0" smtClean="0">
                <a:latin typeface="+mj-lt"/>
              </a:rPr>
              <a:t>place</a:t>
            </a:r>
            <a:endParaRPr lang="en-US" sz="2800" dirty="0">
              <a:latin typeface="+mj-lt"/>
            </a:endParaRPr>
          </a:p>
        </p:txBody>
      </p:sp>
      <p:pic>
        <p:nvPicPr>
          <p:cNvPr id="13"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632745" y="1717619"/>
            <a:ext cx="1207843" cy="77716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412088" y="5332238"/>
            <a:ext cx="479573" cy="122716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582076" y="5332238"/>
            <a:ext cx="479573" cy="1227169"/>
          </a:xfrm>
          <a:prstGeom prst="rect">
            <a:avLst/>
          </a:prstGeom>
          <a:noFill/>
          <a:extLst>
            <a:ext uri="{909E8E84-426E-40DD-AFC4-6F175D3DCCD1}">
              <a14:hiddenFill xmlns:a14="http://schemas.microsoft.com/office/drawing/2010/main">
                <a:solidFill>
                  <a:srgbClr val="FFFFFF"/>
                </a:solidFill>
              </a14:hiddenFill>
            </a:ext>
          </a:extLst>
        </p:spPr>
      </p:pic>
      <p:sp>
        <p:nvSpPr>
          <p:cNvPr id="43" name="Can 42"/>
          <p:cNvSpPr/>
          <p:nvPr/>
        </p:nvSpPr>
        <p:spPr>
          <a:xfrm>
            <a:off x="10618929" y="5625041"/>
            <a:ext cx="745841" cy="641562"/>
          </a:xfrm>
          <a:prstGeom prst="can">
            <a:avLst/>
          </a:prstGeom>
          <a:solidFill>
            <a:schemeClr val="tx2"/>
          </a:solidFill>
          <a:ln w="25400">
            <a:solidFill>
              <a:schemeClr val="accent1"/>
            </a:solidFill>
          </a:ln>
          <a:effectLst/>
        </p:spPr>
        <p:style>
          <a:lnRef idx="1">
            <a:schemeClr val="dk1"/>
          </a:lnRef>
          <a:fillRef idx="3">
            <a:schemeClr val="dk1"/>
          </a:fillRef>
          <a:effectRef idx="2">
            <a:schemeClr val="dk1"/>
          </a:effectRef>
          <a:fontRef idx="minor">
            <a:schemeClr val="lt1"/>
          </a:fontRef>
        </p:style>
        <p:txBody>
          <a:bodyPr lIns="93258" tIns="46629" rIns="93258" bIns="46629" rtlCol="0" anchor="ctr"/>
          <a:lstStyle/>
          <a:p>
            <a:pPr algn="ctr"/>
            <a:r>
              <a:rPr lang="en-US" sz="1122" b="1" dirty="0">
                <a:solidFill>
                  <a:schemeClr val="bg1"/>
                </a:solidFill>
              </a:rPr>
              <a:t>MBX-B</a:t>
            </a:r>
          </a:p>
        </p:txBody>
      </p:sp>
      <p:sp>
        <p:nvSpPr>
          <p:cNvPr id="44" name="Can 43"/>
          <p:cNvSpPr/>
          <p:nvPr/>
        </p:nvSpPr>
        <p:spPr>
          <a:xfrm>
            <a:off x="7108967" y="5625041"/>
            <a:ext cx="745841" cy="641562"/>
          </a:xfrm>
          <a:prstGeom prst="can">
            <a:avLst/>
          </a:prstGeom>
          <a:solidFill>
            <a:schemeClr val="tx2"/>
          </a:solidFill>
          <a:ln w="25400">
            <a:solidFill>
              <a:schemeClr val="accent1"/>
            </a:solidFill>
          </a:ln>
          <a:effectLst/>
        </p:spPr>
        <p:style>
          <a:lnRef idx="1">
            <a:schemeClr val="dk1"/>
          </a:lnRef>
          <a:fillRef idx="3">
            <a:schemeClr val="dk1"/>
          </a:fillRef>
          <a:effectRef idx="2">
            <a:schemeClr val="dk1"/>
          </a:effectRef>
          <a:fontRef idx="minor">
            <a:schemeClr val="lt1"/>
          </a:fontRef>
        </p:style>
        <p:txBody>
          <a:bodyPr lIns="93258" tIns="46629" rIns="93258" bIns="46629" rtlCol="0" anchor="ctr"/>
          <a:lstStyle/>
          <a:p>
            <a:pPr algn="ctr"/>
            <a:r>
              <a:rPr lang="en-US" sz="1122" b="1" dirty="0" smtClean="0">
                <a:solidFill>
                  <a:schemeClr val="bg1"/>
                </a:solidFill>
              </a:rPr>
              <a:t>MBX-A </a:t>
            </a:r>
            <a:endParaRPr lang="en-US" sz="1122" b="1" dirty="0">
              <a:solidFill>
                <a:schemeClr val="bg1"/>
              </a:solidFill>
            </a:endParaRPr>
          </a:p>
        </p:txBody>
      </p:sp>
      <p:pic>
        <p:nvPicPr>
          <p:cNvPr id="35"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843614" y="3510147"/>
            <a:ext cx="446532" cy="1142633"/>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183589" y="3510147"/>
            <a:ext cx="446532" cy="1142633"/>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53"/>
          <p:cNvSpPr/>
          <p:nvPr/>
        </p:nvSpPr>
        <p:spPr>
          <a:xfrm>
            <a:off x="6311899" y="2719716"/>
            <a:ext cx="5849937" cy="274627"/>
          </a:xfrm>
          <a:prstGeom prst="rect">
            <a:avLst/>
          </a:prstGeom>
          <a:solidFill>
            <a:schemeClr val="bg2">
              <a:lumMod val="75000"/>
              <a:lumOff val="25000"/>
            </a:schemeClr>
          </a:solidFill>
          <a:ln>
            <a:noFill/>
          </a:ln>
          <a:effectLst/>
        </p:spPr>
        <p:style>
          <a:lnRef idx="1">
            <a:schemeClr val="accent5"/>
          </a:lnRef>
          <a:fillRef idx="3">
            <a:schemeClr val="accent5"/>
          </a:fillRef>
          <a:effectRef idx="2">
            <a:schemeClr val="accent5"/>
          </a:effectRef>
          <a:fontRef idx="minor">
            <a:schemeClr val="lt1"/>
          </a:fontRef>
        </p:style>
        <p:txBody>
          <a:bodyPr lIns="93258" tIns="46629" rIns="93258" bIns="46629" rtlCol="0" anchor="ctr"/>
          <a:lstStyle/>
          <a:p>
            <a:pPr algn="ctr"/>
            <a:r>
              <a:rPr lang="en-US" sz="1400" dirty="0">
                <a:solidFill>
                  <a:schemeClr val="tx1"/>
                </a:solidFill>
              </a:rPr>
              <a:t>Layer 4LB</a:t>
            </a:r>
          </a:p>
        </p:txBody>
      </p:sp>
      <p:pic>
        <p:nvPicPr>
          <p:cNvPr id="24"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9013601" y="3510147"/>
            <a:ext cx="446532" cy="1142633"/>
          </a:xfrm>
          <a:prstGeom prst="rect">
            <a:avLst/>
          </a:prstGeom>
          <a:noFill/>
          <a:extLst>
            <a:ext uri="{909E8E84-426E-40DD-AFC4-6F175D3DCCD1}">
              <a14:hiddenFill xmlns:a14="http://schemas.microsoft.com/office/drawing/2010/main">
                <a:solidFill>
                  <a:srgbClr val="FFFFFF"/>
                </a:solidFill>
              </a14:hiddenFill>
            </a:ext>
          </a:extLst>
        </p:spPr>
      </p:pic>
      <p:sp>
        <p:nvSpPr>
          <p:cNvPr id="50" name="Straight Connector 1024003"/>
          <p:cNvSpPr>
            <a:spLocks noChangeShapeType="1"/>
          </p:cNvSpPr>
          <p:nvPr/>
        </p:nvSpPr>
        <p:spPr bwMode="auto">
          <a:xfrm flipV="1">
            <a:off x="8066880" y="3019681"/>
            <a:ext cx="0" cy="474282"/>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51" name="Straight Connector 1024003"/>
          <p:cNvSpPr>
            <a:spLocks noChangeShapeType="1"/>
          </p:cNvSpPr>
          <p:nvPr/>
        </p:nvSpPr>
        <p:spPr bwMode="auto">
          <a:xfrm flipV="1">
            <a:off x="10406855" y="3019681"/>
            <a:ext cx="0" cy="474282"/>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8" name="Straight Connector 1024003"/>
          <p:cNvSpPr>
            <a:spLocks noChangeShapeType="1"/>
          </p:cNvSpPr>
          <p:nvPr/>
        </p:nvSpPr>
        <p:spPr bwMode="auto">
          <a:xfrm flipV="1">
            <a:off x="9236867" y="3019681"/>
            <a:ext cx="0" cy="474282"/>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2" name="Title 1"/>
          <p:cNvSpPr>
            <a:spLocks noGrp="1"/>
          </p:cNvSpPr>
          <p:nvPr>
            <p:ph type="title"/>
          </p:nvPr>
        </p:nvSpPr>
        <p:spPr/>
        <p:txBody>
          <a:bodyPr/>
          <a:lstStyle/>
          <a:p>
            <a:r>
              <a:rPr lang="en-US" dirty="0" smtClean="0"/>
              <a:t>The key to enlightenment…</a:t>
            </a:r>
            <a:endParaRPr lang="en-US" dirty="0"/>
          </a:p>
        </p:txBody>
      </p:sp>
      <p:grpSp>
        <p:nvGrpSpPr>
          <p:cNvPr id="25" name="Group 24"/>
          <p:cNvGrpSpPr/>
          <p:nvPr/>
        </p:nvGrpSpPr>
        <p:grpSpPr>
          <a:xfrm>
            <a:off x="8486415" y="5655601"/>
            <a:ext cx="341105" cy="258968"/>
            <a:chOff x="-661988" y="-1960563"/>
            <a:chExt cx="4483101" cy="3403601"/>
          </a:xfrm>
        </p:grpSpPr>
        <p:sp>
          <p:nvSpPr>
            <p:cNvPr id="20" name="Freeform 6"/>
            <p:cNvSpPr>
              <a:spLocks/>
            </p:cNvSpPr>
            <p:nvPr/>
          </p:nvSpPr>
          <p:spPr bwMode="auto">
            <a:xfrm>
              <a:off x="-661988" y="-1960563"/>
              <a:ext cx="4483101" cy="1079500"/>
            </a:xfrm>
            <a:custGeom>
              <a:avLst/>
              <a:gdLst>
                <a:gd name="T0" fmla="*/ 1634 w 2824"/>
                <a:gd name="T1" fmla="*/ 324 h 680"/>
                <a:gd name="T2" fmla="*/ 1634 w 2824"/>
                <a:gd name="T3" fmla="*/ 324 h 680"/>
                <a:gd name="T4" fmla="*/ 1644 w 2824"/>
                <a:gd name="T5" fmla="*/ 320 h 680"/>
                <a:gd name="T6" fmla="*/ 1654 w 2824"/>
                <a:gd name="T7" fmla="*/ 316 h 680"/>
                <a:gd name="T8" fmla="*/ 1664 w 2824"/>
                <a:gd name="T9" fmla="*/ 312 h 680"/>
                <a:gd name="T10" fmla="*/ 1674 w 2824"/>
                <a:gd name="T11" fmla="*/ 312 h 680"/>
                <a:gd name="T12" fmla="*/ 2824 w 2824"/>
                <a:gd name="T13" fmla="*/ 312 h 680"/>
                <a:gd name="T14" fmla="*/ 2824 w 2824"/>
                <a:gd name="T15" fmla="*/ 304 h 680"/>
                <a:gd name="T16" fmla="*/ 2824 w 2824"/>
                <a:gd name="T17" fmla="*/ 304 h 680"/>
                <a:gd name="T18" fmla="*/ 2822 w 2824"/>
                <a:gd name="T19" fmla="*/ 286 h 680"/>
                <a:gd name="T20" fmla="*/ 2818 w 2824"/>
                <a:gd name="T21" fmla="*/ 268 h 680"/>
                <a:gd name="T22" fmla="*/ 2812 w 2824"/>
                <a:gd name="T23" fmla="*/ 252 h 680"/>
                <a:gd name="T24" fmla="*/ 2804 w 2824"/>
                <a:gd name="T25" fmla="*/ 238 h 680"/>
                <a:gd name="T26" fmla="*/ 2792 w 2824"/>
                <a:gd name="T27" fmla="*/ 226 h 680"/>
                <a:gd name="T28" fmla="*/ 2778 w 2824"/>
                <a:gd name="T29" fmla="*/ 216 h 680"/>
                <a:gd name="T30" fmla="*/ 2760 w 2824"/>
                <a:gd name="T31" fmla="*/ 210 h 680"/>
                <a:gd name="T32" fmla="*/ 2740 w 2824"/>
                <a:gd name="T33" fmla="*/ 208 h 680"/>
                <a:gd name="T34" fmla="*/ 1672 w 2824"/>
                <a:gd name="T35" fmla="*/ 208 h 680"/>
                <a:gd name="T36" fmla="*/ 1672 w 2824"/>
                <a:gd name="T37" fmla="*/ 38 h 680"/>
                <a:gd name="T38" fmla="*/ 1672 w 2824"/>
                <a:gd name="T39" fmla="*/ 38 h 680"/>
                <a:gd name="T40" fmla="*/ 1672 w 2824"/>
                <a:gd name="T41" fmla="*/ 30 h 680"/>
                <a:gd name="T42" fmla="*/ 1670 w 2824"/>
                <a:gd name="T43" fmla="*/ 22 h 680"/>
                <a:gd name="T44" fmla="*/ 1666 w 2824"/>
                <a:gd name="T45" fmla="*/ 16 h 680"/>
                <a:gd name="T46" fmla="*/ 1662 w 2824"/>
                <a:gd name="T47" fmla="*/ 12 h 680"/>
                <a:gd name="T48" fmla="*/ 1656 w 2824"/>
                <a:gd name="T49" fmla="*/ 6 h 680"/>
                <a:gd name="T50" fmla="*/ 1650 w 2824"/>
                <a:gd name="T51" fmla="*/ 2 h 680"/>
                <a:gd name="T52" fmla="*/ 1644 w 2824"/>
                <a:gd name="T53" fmla="*/ 0 h 680"/>
                <a:gd name="T54" fmla="*/ 1636 w 2824"/>
                <a:gd name="T55" fmla="*/ 0 h 680"/>
                <a:gd name="T56" fmla="*/ 404 w 2824"/>
                <a:gd name="T57" fmla="*/ 0 h 680"/>
                <a:gd name="T58" fmla="*/ 404 w 2824"/>
                <a:gd name="T59" fmla="*/ 0 h 680"/>
                <a:gd name="T60" fmla="*/ 396 w 2824"/>
                <a:gd name="T61" fmla="*/ 0 h 680"/>
                <a:gd name="T62" fmla="*/ 390 w 2824"/>
                <a:gd name="T63" fmla="*/ 2 h 680"/>
                <a:gd name="T64" fmla="*/ 384 w 2824"/>
                <a:gd name="T65" fmla="*/ 6 h 680"/>
                <a:gd name="T66" fmla="*/ 378 w 2824"/>
                <a:gd name="T67" fmla="*/ 12 h 680"/>
                <a:gd name="T68" fmla="*/ 374 w 2824"/>
                <a:gd name="T69" fmla="*/ 16 h 680"/>
                <a:gd name="T70" fmla="*/ 370 w 2824"/>
                <a:gd name="T71" fmla="*/ 22 h 680"/>
                <a:gd name="T72" fmla="*/ 368 w 2824"/>
                <a:gd name="T73" fmla="*/ 30 h 680"/>
                <a:gd name="T74" fmla="*/ 368 w 2824"/>
                <a:gd name="T75" fmla="*/ 38 h 680"/>
                <a:gd name="T76" fmla="*/ 368 w 2824"/>
                <a:gd name="T77" fmla="*/ 208 h 680"/>
                <a:gd name="T78" fmla="*/ 102 w 2824"/>
                <a:gd name="T79" fmla="*/ 208 h 680"/>
                <a:gd name="T80" fmla="*/ 102 w 2824"/>
                <a:gd name="T81" fmla="*/ 208 h 680"/>
                <a:gd name="T82" fmla="*/ 82 w 2824"/>
                <a:gd name="T83" fmla="*/ 210 h 680"/>
                <a:gd name="T84" fmla="*/ 62 w 2824"/>
                <a:gd name="T85" fmla="*/ 216 h 680"/>
                <a:gd name="T86" fmla="*/ 46 w 2824"/>
                <a:gd name="T87" fmla="*/ 226 h 680"/>
                <a:gd name="T88" fmla="*/ 30 w 2824"/>
                <a:gd name="T89" fmla="*/ 238 h 680"/>
                <a:gd name="T90" fmla="*/ 18 w 2824"/>
                <a:gd name="T91" fmla="*/ 252 h 680"/>
                <a:gd name="T92" fmla="*/ 8 w 2824"/>
                <a:gd name="T93" fmla="*/ 268 h 680"/>
                <a:gd name="T94" fmla="*/ 2 w 2824"/>
                <a:gd name="T95" fmla="*/ 286 h 680"/>
                <a:gd name="T96" fmla="*/ 0 w 2824"/>
                <a:gd name="T97" fmla="*/ 304 h 680"/>
                <a:gd name="T98" fmla="*/ 0 w 2824"/>
                <a:gd name="T99" fmla="*/ 680 h 680"/>
                <a:gd name="T100" fmla="*/ 1036 w 2824"/>
                <a:gd name="T101" fmla="*/ 680 h 680"/>
                <a:gd name="T102" fmla="*/ 1634 w 2824"/>
                <a:gd name="T103" fmla="*/ 324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4" h="680">
                  <a:moveTo>
                    <a:pt x="1634" y="324"/>
                  </a:moveTo>
                  <a:lnTo>
                    <a:pt x="1634" y="324"/>
                  </a:lnTo>
                  <a:lnTo>
                    <a:pt x="1644" y="320"/>
                  </a:lnTo>
                  <a:lnTo>
                    <a:pt x="1654" y="316"/>
                  </a:lnTo>
                  <a:lnTo>
                    <a:pt x="1664" y="312"/>
                  </a:lnTo>
                  <a:lnTo>
                    <a:pt x="1674" y="312"/>
                  </a:lnTo>
                  <a:lnTo>
                    <a:pt x="2824" y="312"/>
                  </a:lnTo>
                  <a:lnTo>
                    <a:pt x="2824" y="304"/>
                  </a:lnTo>
                  <a:lnTo>
                    <a:pt x="2824" y="304"/>
                  </a:lnTo>
                  <a:lnTo>
                    <a:pt x="2822" y="286"/>
                  </a:lnTo>
                  <a:lnTo>
                    <a:pt x="2818" y="268"/>
                  </a:lnTo>
                  <a:lnTo>
                    <a:pt x="2812" y="252"/>
                  </a:lnTo>
                  <a:lnTo>
                    <a:pt x="2804" y="238"/>
                  </a:lnTo>
                  <a:lnTo>
                    <a:pt x="2792" y="226"/>
                  </a:lnTo>
                  <a:lnTo>
                    <a:pt x="2778" y="216"/>
                  </a:lnTo>
                  <a:lnTo>
                    <a:pt x="2760" y="210"/>
                  </a:lnTo>
                  <a:lnTo>
                    <a:pt x="2740" y="208"/>
                  </a:lnTo>
                  <a:lnTo>
                    <a:pt x="1672" y="208"/>
                  </a:lnTo>
                  <a:lnTo>
                    <a:pt x="1672" y="38"/>
                  </a:lnTo>
                  <a:lnTo>
                    <a:pt x="1672" y="38"/>
                  </a:lnTo>
                  <a:lnTo>
                    <a:pt x="1672" y="30"/>
                  </a:lnTo>
                  <a:lnTo>
                    <a:pt x="1670" y="22"/>
                  </a:lnTo>
                  <a:lnTo>
                    <a:pt x="1666" y="16"/>
                  </a:lnTo>
                  <a:lnTo>
                    <a:pt x="1662" y="12"/>
                  </a:lnTo>
                  <a:lnTo>
                    <a:pt x="1656" y="6"/>
                  </a:lnTo>
                  <a:lnTo>
                    <a:pt x="1650" y="2"/>
                  </a:lnTo>
                  <a:lnTo>
                    <a:pt x="1644" y="0"/>
                  </a:lnTo>
                  <a:lnTo>
                    <a:pt x="1636" y="0"/>
                  </a:lnTo>
                  <a:lnTo>
                    <a:pt x="404" y="0"/>
                  </a:lnTo>
                  <a:lnTo>
                    <a:pt x="404" y="0"/>
                  </a:lnTo>
                  <a:lnTo>
                    <a:pt x="396" y="0"/>
                  </a:lnTo>
                  <a:lnTo>
                    <a:pt x="390" y="2"/>
                  </a:lnTo>
                  <a:lnTo>
                    <a:pt x="384" y="6"/>
                  </a:lnTo>
                  <a:lnTo>
                    <a:pt x="378" y="12"/>
                  </a:lnTo>
                  <a:lnTo>
                    <a:pt x="374" y="16"/>
                  </a:lnTo>
                  <a:lnTo>
                    <a:pt x="370" y="22"/>
                  </a:lnTo>
                  <a:lnTo>
                    <a:pt x="368" y="30"/>
                  </a:lnTo>
                  <a:lnTo>
                    <a:pt x="368" y="38"/>
                  </a:lnTo>
                  <a:lnTo>
                    <a:pt x="368" y="208"/>
                  </a:lnTo>
                  <a:lnTo>
                    <a:pt x="102" y="208"/>
                  </a:lnTo>
                  <a:lnTo>
                    <a:pt x="102" y="208"/>
                  </a:lnTo>
                  <a:lnTo>
                    <a:pt x="82" y="210"/>
                  </a:lnTo>
                  <a:lnTo>
                    <a:pt x="62" y="216"/>
                  </a:lnTo>
                  <a:lnTo>
                    <a:pt x="46" y="226"/>
                  </a:lnTo>
                  <a:lnTo>
                    <a:pt x="30" y="238"/>
                  </a:lnTo>
                  <a:lnTo>
                    <a:pt x="18" y="252"/>
                  </a:lnTo>
                  <a:lnTo>
                    <a:pt x="8" y="268"/>
                  </a:lnTo>
                  <a:lnTo>
                    <a:pt x="2" y="286"/>
                  </a:lnTo>
                  <a:lnTo>
                    <a:pt x="0" y="304"/>
                  </a:lnTo>
                  <a:lnTo>
                    <a:pt x="0" y="680"/>
                  </a:lnTo>
                  <a:lnTo>
                    <a:pt x="1036" y="680"/>
                  </a:lnTo>
                  <a:lnTo>
                    <a:pt x="1634" y="3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endParaRPr lang="en-US">
                <a:solidFill>
                  <a:schemeClr val="lt1"/>
                </a:solidFill>
              </a:endParaRPr>
            </a:p>
          </p:txBody>
        </p:sp>
        <p:sp>
          <p:nvSpPr>
            <p:cNvPr id="21" name="Freeform 7"/>
            <p:cNvSpPr>
              <a:spLocks/>
            </p:cNvSpPr>
            <p:nvPr/>
          </p:nvSpPr>
          <p:spPr bwMode="auto">
            <a:xfrm>
              <a:off x="-661988" y="-1211263"/>
              <a:ext cx="4483101" cy="2654301"/>
            </a:xfrm>
            <a:custGeom>
              <a:avLst/>
              <a:gdLst>
                <a:gd name="T0" fmla="*/ 1098 w 2824"/>
                <a:gd name="T1" fmla="*/ 356 h 1672"/>
                <a:gd name="T2" fmla="*/ 1098 w 2824"/>
                <a:gd name="T3" fmla="*/ 356 h 1672"/>
                <a:gd name="T4" fmla="*/ 1088 w 2824"/>
                <a:gd name="T5" fmla="*/ 360 h 1672"/>
                <a:gd name="T6" fmla="*/ 1078 w 2824"/>
                <a:gd name="T7" fmla="*/ 364 h 1672"/>
                <a:gd name="T8" fmla="*/ 1068 w 2824"/>
                <a:gd name="T9" fmla="*/ 368 h 1672"/>
                <a:gd name="T10" fmla="*/ 1058 w 2824"/>
                <a:gd name="T11" fmla="*/ 368 h 1672"/>
                <a:gd name="T12" fmla="*/ 0 w 2824"/>
                <a:gd name="T13" fmla="*/ 368 h 1672"/>
                <a:gd name="T14" fmla="*/ 0 w 2824"/>
                <a:gd name="T15" fmla="*/ 1586 h 1672"/>
                <a:gd name="T16" fmla="*/ 0 w 2824"/>
                <a:gd name="T17" fmla="*/ 1586 h 1672"/>
                <a:gd name="T18" fmla="*/ 2 w 2824"/>
                <a:gd name="T19" fmla="*/ 1604 h 1672"/>
                <a:gd name="T20" fmla="*/ 8 w 2824"/>
                <a:gd name="T21" fmla="*/ 1620 h 1672"/>
                <a:gd name="T22" fmla="*/ 18 w 2824"/>
                <a:gd name="T23" fmla="*/ 1634 h 1672"/>
                <a:gd name="T24" fmla="*/ 30 w 2824"/>
                <a:gd name="T25" fmla="*/ 1646 h 1672"/>
                <a:gd name="T26" fmla="*/ 46 w 2824"/>
                <a:gd name="T27" fmla="*/ 1658 h 1672"/>
                <a:gd name="T28" fmla="*/ 62 w 2824"/>
                <a:gd name="T29" fmla="*/ 1666 h 1672"/>
                <a:gd name="T30" fmla="*/ 82 w 2824"/>
                <a:gd name="T31" fmla="*/ 1670 h 1672"/>
                <a:gd name="T32" fmla="*/ 102 w 2824"/>
                <a:gd name="T33" fmla="*/ 1672 h 1672"/>
                <a:gd name="T34" fmla="*/ 2740 w 2824"/>
                <a:gd name="T35" fmla="*/ 1672 h 1672"/>
                <a:gd name="T36" fmla="*/ 2740 w 2824"/>
                <a:gd name="T37" fmla="*/ 1672 h 1672"/>
                <a:gd name="T38" fmla="*/ 2760 w 2824"/>
                <a:gd name="T39" fmla="*/ 1670 h 1672"/>
                <a:gd name="T40" fmla="*/ 2778 w 2824"/>
                <a:gd name="T41" fmla="*/ 1666 h 1672"/>
                <a:gd name="T42" fmla="*/ 2792 w 2824"/>
                <a:gd name="T43" fmla="*/ 1658 h 1672"/>
                <a:gd name="T44" fmla="*/ 2804 w 2824"/>
                <a:gd name="T45" fmla="*/ 1646 h 1672"/>
                <a:gd name="T46" fmla="*/ 2812 w 2824"/>
                <a:gd name="T47" fmla="*/ 1634 h 1672"/>
                <a:gd name="T48" fmla="*/ 2818 w 2824"/>
                <a:gd name="T49" fmla="*/ 1620 h 1672"/>
                <a:gd name="T50" fmla="*/ 2822 w 2824"/>
                <a:gd name="T51" fmla="*/ 1604 h 1672"/>
                <a:gd name="T52" fmla="*/ 2824 w 2824"/>
                <a:gd name="T53" fmla="*/ 1586 h 1672"/>
                <a:gd name="T54" fmla="*/ 2824 w 2824"/>
                <a:gd name="T55" fmla="*/ 0 h 1672"/>
                <a:gd name="T56" fmla="*/ 1696 w 2824"/>
                <a:gd name="T57" fmla="*/ 0 h 1672"/>
                <a:gd name="T58" fmla="*/ 1098 w 2824"/>
                <a:gd name="T59" fmla="*/ 356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24" h="1672">
                  <a:moveTo>
                    <a:pt x="1098" y="356"/>
                  </a:moveTo>
                  <a:lnTo>
                    <a:pt x="1098" y="356"/>
                  </a:lnTo>
                  <a:lnTo>
                    <a:pt x="1088" y="360"/>
                  </a:lnTo>
                  <a:lnTo>
                    <a:pt x="1078" y="364"/>
                  </a:lnTo>
                  <a:lnTo>
                    <a:pt x="1068" y="368"/>
                  </a:lnTo>
                  <a:lnTo>
                    <a:pt x="1058" y="368"/>
                  </a:lnTo>
                  <a:lnTo>
                    <a:pt x="0" y="368"/>
                  </a:lnTo>
                  <a:lnTo>
                    <a:pt x="0" y="1586"/>
                  </a:lnTo>
                  <a:lnTo>
                    <a:pt x="0" y="1586"/>
                  </a:lnTo>
                  <a:lnTo>
                    <a:pt x="2" y="1604"/>
                  </a:lnTo>
                  <a:lnTo>
                    <a:pt x="8" y="1620"/>
                  </a:lnTo>
                  <a:lnTo>
                    <a:pt x="18" y="1634"/>
                  </a:lnTo>
                  <a:lnTo>
                    <a:pt x="30" y="1646"/>
                  </a:lnTo>
                  <a:lnTo>
                    <a:pt x="46" y="1658"/>
                  </a:lnTo>
                  <a:lnTo>
                    <a:pt x="62" y="1666"/>
                  </a:lnTo>
                  <a:lnTo>
                    <a:pt x="82" y="1670"/>
                  </a:lnTo>
                  <a:lnTo>
                    <a:pt x="102" y="1672"/>
                  </a:lnTo>
                  <a:lnTo>
                    <a:pt x="2740" y="1672"/>
                  </a:lnTo>
                  <a:lnTo>
                    <a:pt x="2740" y="1672"/>
                  </a:lnTo>
                  <a:lnTo>
                    <a:pt x="2760" y="1670"/>
                  </a:lnTo>
                  <a:lnTo>
                    <a:pt x="2778" y="1666"/>
                  </a:lnTo>
                  <a:lnTo>
                    <a:pt x="2792" y="1658"/>
                  </a:lnTo>
                  <a:lnTo>
                    <a:pt x="2804" y="1646"/>
                  </a:lnTo>
                  <a:lnTo>
                    <a:pt x="2812" y="1634"/>
                  </a:lnTo>
                  <a:lnTo>
                    <a:pt x="2818" y="1620"/>
                  </a:lnTo>
                  <a:lnTo>
                    <a:pt x="2822" y="1604"/>
                  </a:lnTo>
                  <a:lnTo>
                    <a:pt x="2824" y="1586"/>
                  </a:lnTo>
                  <a:lnTo>
                    <a:pt x="2824" y="0"/>
                  </a:lnTo>
                  <a:lnTo>
                    <a:pt x="1696" y="0"/>
                  </a:lnTo>
                  <a:lnTo>
                    <a:pt x="1098" y="3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endParaRPr lang="en-US">
                <a:solidFill>
                  <a:schemeClr val="lt1"/>
                </a:solidFill>
              </a:endParaRPr>
            </a:p>
          </p:txBody>
        </p:sp>
      </p:grpSp>
      <p:sp>
        <p:nvSpPr>
          <p:cNvPr id="22" name="Freeform 8"/>
          <p:cNvSpPr>
            <a:spLocks/>
          </p:cNvSpPr>
          <p:nvPr/>
        </p:nvSpPr>
        <p:spPr bwMode="auto">
          <a:xfrm>
            <a:off x="-661988" y="-881063"/>
            <a:ext cx="0" cy="254000"/>
          </a:xfrm>
          <a:custGeom>
            <a:avLst/>
            <a:gdLst>
              <a:gd name="T0" fmla="*/ 160 h 160"/>
              <a:gd name="T1" fmla="*/ 0 h 160"/>
              <a:gd name="T2" fmla="*/ 160 h 160"/>
            </a:gdLst>
            <a:ahLst/>
            <a:cxnLst>
              <a:cxn ang="0">
                <a:pos x="0" y="T0"/>
              </a:cxn>
              <a:cxn ang="0">
                <a:pos x="0" y="T1"/>
              </a:cxn>
              <a:cxn ang="0">
                <a:pos x="0" y="T2"/>
              </a:cxn>
            </a:cxnLst>
            <a:rect l="0" t="0" r="r" b="b"/>
            <a:pathLst>
              <a:path h="160">
                <a:moveTo>
                  <a:pt x="0" y="160"/>
                </a:moveTo>
                <a:lnTo>
                  <a:pt x="0" y="0"/>
                </a:lnTo>
                <a:lnTo>
                  <a:pt x="0" y="1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9"/>
          <p:cNvSpPr>
            <a:spLocks noChangeShapeType="1"/>
          </p:cNvSpPr>
          <p:nvPr/>
        </p:nvSpPr>
        <p:spPr bwMode="auto">
          <a:xfrm flipV="1">
            <a:off x="-661988" y="-881063"/>
            <a:ext cx="0" cy="2540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8" name="Group 57"/>
          <p:cNvGrpSpPr/>
          <p:nvPr/>
        </p:nvGrpSpPr>
        <p:grpSpPr>
          <a:xfrm>
            <a:off x="9651310" y="5655601"/>
            <a:ext cx="341105" cy="258968"/>
            <a:chOff x="-661988" y="-1960563"/>
            <a:chExt cx="4483101" cy="3403601"/>
          </a:xfrm>
        </p:grpSpPr>
        <p:sp>
          <p:nvSpPr>
            <p:cNvPr id="59" name="Freeform 6"/>
            <p:cNvSpPr>
              <a:spLocks/>
            </p:cNvSpPr>
            <p:nvPr/>
          </p:nvSpPr>
          <p:spPr bwMode="auto">
            <a:xfrm>
              <a:off x="-661988" y="-1960563"/>
              <a:ext cx="4483101" cy="1079500"/>
            </a:xfrm>
            <a:custGeom>
              <a:avLst/>
              <a:gdLst>
                <a:gd name="T0" fmla="*/ 1634 w 2824"/>
                <a:gd name="T1" fmla="*/ 324 h 680"/>
                <a:gd name="T2" fmla="*/ 1634 w 2824"/>
                <a:gd name="T3" fmla="*/ 324 h 680"/>
                <a:gd name="T4" fmla="*/ 1644 w 2824"/>
                <a:gd name="T5" fmla="*/ 320 h 680"/>
                <a:gd name="T6" fmla="*/ 1654 w 2824"/>
                <a:gd name="T7" fmla="*/ 316 h 680"/>
                <a:gd name="T8" fmla="*/ 1664 w 2824"/>
                <a:gd name="T9" fmla="*/ 312 h 680"/>
                <a:gd name="T10" fmla="*/ 1674 w 2824"/>
                <a:gd name="T11" fmla="*/ 312 h 680"/>
                <a:gd name="T12" fmla="*/ 2824 w 2824"/>
                <a:gd name="T13" fmla="*/ 312 h 680"/>
                <a:gd name="T14" fmla="*/ 2824 w 2824"/>
                <a:gd name="T15" fmla="*/ 304 h 680"/>
                <a:gd name="T16" fmla="*/ 2824 w 2824"/>
                <a:gd name="T17" fmla="*/ 304 h 680"/>
                <a:gd name="T18" fmla="*/ 2822 w 2824"/>
                <a:gd name="T19" fmla="*/ 286 h 680"/>
                <a:gd name="T20" fmla="*/ 2818 w 2824"/>
                <a:gd name="T21" fmla="*/ 268 h 680"/>
                <a:gd name="T22" fmla="*/ 2812 w 2824"/>
                <a:gd name="T23" fmla="*/ 252 h 680"/>
                <a:gd name="T24" fmla="*/ 2804 w 2824"/>
                <a:gd name="T25" fmla="*/ 238 h 680"/>
                <a:gd name="T26" fmla="*/ 2792 w 2824"/>
                <a:gd name="T27" fmla="*/ 226 h 680"/>
                <a:gd name="T28" fmla="*/ 2778 w 2824"/>
                <a:gd name="T29" fmla="*/ 216 h 680"/>
                <a:gd name="T30" fmla="*/ 2760 w 2824"/>
                <a:gd name="T31" fmla="*/ 210 h 680"/>
                <a:gd name="T32" fmla="*/ 2740 w 2824"/>
                <a:gd name="T33" fmla="*/ 208 h 680"/>
                <a:gd name="T34" fmla="*/ 1672 w 2824"/>
                <a:gd name="T35" fmla="*/ 208 h 680"/>
                <a:gd name="T36" fmla="*/ 1672 w 2824"/>
                <a:gd name="T37" fmla="*/ 38 h 680"/>
                <a:gd name="T38" fmla="*/ 1672 w 2824"/>
                <a:gd name="T39" fmla="*/ 38 h 680"/>
                <a:gd name="T40" fmla="*/ 1672 w 2824"/>
                <a:gd name="T41" fmla="*/ 30 h 680"/>
                <a:gd name="T42" fmla="*/ 1670 w 2824"/>
                <a:gd name="T43" fmla="*/ 22 h 680"/>
                <a:gd name="T44" fmla="*/ 1666 w 2824"/>
                <a:gd name="T45" fmla="*/ 16 h 680"/>
                <a:gd name="T46" fmla="*/ 1662 w 2824"/>
                <a:gd name="T47" fmla="*/ 12 h 680"/>
                <a:gd name="T48" fmla="*/ 1656 w 2824"/>
                <a:gd name="T49" fmla="*/ 6 h 680"/>
                <a:gd name="T50" fmla="*/ 1650 w 2824"/>
                <a:gd name="T51" fmla="*/ 2 h 680"/>
                <a:gd name="T52" fmla="*/ 1644 w 2824"/>
                <a:gd name="T53" fmla="*/ 0 h 680"/>
                <a:gd name="T54" fmla="*/ 1636 w 2824"/>
                <a:gd name="T55" fmla="*/ 0 h 680"/>
                <a:gd name="T56" fmla="*/ 404 w 2824"/>
                <a:gd name="T57" fmla="*/ 0 h 680"/>
                <a:gd name="T58" fmla="*/ 404 w 2824"/>
                <a:gd name="T59" fmla="*/ 0 h 680"/>
                <a:gd name="T60" fmla="*/ 396 w 2824"/>
                <a:gd name="T61" fmla="*/ 0 h 680"/>
                <a:gd name="T62" fmla="*/ 390 w 2824"/>
                <a:gd name="T63" fmla="*/ 2 h 680"/>
                <a:gd name="T64" fmla="*/ 384 w 2824"/>
                <a:gd name="T65" fmla="*/ 6 h 680"/>
                <a:gd name="T66" fmla="*/ 378 w 2824"/>
                <a:gd name="T67" fmla="*/ 12 h 680"/>
                <a:gd name="T68" fmla="*/ 374 w 2824"/>
                <a:gd name="T69" fmla="*/ 16 h 680"/>
                <a:gd name="T70" fmla="*/ 370 w 2824"/>
                <a:gd name="T71" fmla="*/ 22 h 680"/>
                <a:gd name="T72" fmla="*/ 368 w 2824"/>
                <a:gd name="T73" fmla="*/ 30 h 680"/>
                <a:gd name="T74" fmla="*/ 368 w 2824"/>
                <a:gd name="T75" fmla="*/ 38 h 680"/>
                <a:gd name="T76" fmla="*/ 368 w 2824"/>
                <a:gd name="T77" fmla="*/ 208 h 680"/>
                <a:gd name="T78" fmla="*/ 102 w 2824"/>
                <a:gd name="T79" fmla="*/ 208 h 680"/>
                <a:gd name="T80" fmla="*/ 102 w 2824"/>
                <a:gd name="T81" fmla="*/ 208 h 680"/>
                <a:gd name="T82" fmla="*/ 82 w 2824"/>
                <a:gd name="T83" fmla="*/ 210 h 680"/>
                <a:gd name="T84" fmla="*/ 62 w 2824"/>
                <a:gd name="T85" fmla="*/ 216 h 680"/>
                <a:gd name="T86" fmla="*/ 46 w 2824"/>
                <a:gd name="T87" fmla="*/ 226 h 680"/>
                <a:gd name="T88" fmla="*/ 30 w 2824"/>
                <a:gd name="T89" fmla="*/ 238 h 680"/>
                <a:gd name="T90" fmla="*/ 18 w 2824"/>
                <a:gd name="T91" fmla="*/ 252 h 680"/>
                <a:gd name="T92" fmla="*/ 8 w 2824"/>
                <a:gd name="T93" fmla="*/ 268 h 680"/>
                <a:gd name="T94" fmla="*/ 2 w 2824"/>
                <a:gd name="T95" fmla="*/ 286 h 680"/>
                <a:gd name="T96" fmla="*/ 0 w 2824"/>
                <a:gd name="T97" fmla="*/ 304 h 680"/>
                <a:gd name="T98" fmla="*/ 0 w 2824"/>
                <a:gd name="T99" fmla="*/ 680 h 680"/>
                <a:gd name="T100" fmla="*/ 1036 w 2824"/>
                <a:gd name="T101" fmla="*/ 680 h 680"/>
                <a:gd name="T102" fmla="*/ 1634 w 2824"/>
                <a:gd name="T103" fmla="*/ 324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4" h="680">
                  <a:moveTo>
                    <a:pt x="1634" y="324"/>
                  </a:moveTo>
                  <a:lnTo>
                    <a:pt x="1634" y="324"/>
                  </a:lnTo>
                  <a:lnTo>
                    <a:pt x="1644" y="320"/>
                  </a:lnTo>
                  <a:lnTo>
                    <a:pt x="1654" y="316"/>
                  </a:lnTo>
                  <a:lnTo>
                    <a:pt x="1664" y="312"/>
                  </a:lnTo>
                  <a:lnTo>
                    <a:pt x="1674" y="312"/>
                  </a:lnTo>
                  <a:lnTo>
                    <a:pt x="2824" y="312"/>
                  </a:lnTo>
                  <a:lnTo>
                    <a:pt x="2824" y="304"/>
                  </a:lnTo>
                  <a:lnTo>
                    <a:pt x="2824" y="304"/>
                  </a:lnTo>
                  <a:lnTo>
                    <a:pt x="2822" y="286"/>
                  </a:lnTo>
                  <a:lnTo>
                    <a:pt x="2818" y="268"/>
                  </a:lnTo>
                  <a:lnTo>
                    <a:pt x="2812" y="252"/>
                  </a:lnTo>
                  <a:lnTo>
                    <a:pt x="2804" y="238"/>
                  </a:lnTo>
                  <a:lnTo>
                    <a:pt x="2792" y="226"/>
                  </a:lnTo>
                  <a:lnTo>
                    <a:pt x="2778" y="216"/>
                  </a:lnTo>
                  <a:lnTo>
                    <a:pt x="2760" y="210"/>
                  </a:lnTo>
                  <a:lnTo>
                    <a:pt x="2740" y="208"/>
                  </a:lnTo>
                  <a:lnTo>
                    <a:pt x="1672" y="208"/>
                  </a:lnTo>
                  <a:lnTo>
                    <a:pt x="1672" y="38"/>
                  </a:lnTo>
                  <a:lnTo>
                    <a:pt x="1672" y="38"/>
                  </a:lnTo>
                  <a:lnTo>
                    <a:pt x="1672" y="30"/>
                  </a:lnTo>
                  <a:lnTo>
                    <a:pt x="1670" y="22"/>
                  </a:lnTo>
                  <a:lnTo>
                    <a:pt x="1666" y="16"/>
                  </a:lnTo>
                  <a:lnTo>
                    <a:pt x="1662" y="12"/>
                  </a:lnTo>
                  <a:lnTo>
                    <a:pt x="1656" y="6"/>
                  </a:lnTo>
                  <a:lnTo>
                    <a:pt x="1650" y="2"/>
                  </a:lnTo>
                  <a:lnTo>
                    <a:pt x="1644" y="0"/>
                  </a:lnTo>
                  <a:lnTo>
                    <a:pt x="1636" y="0"/>
                  </a:lnTo>
                  <a:lnTo>
                    <a:pt x="404" y="0"/>
                  </a:lnTo>
                  <a:lnTo>
                    <a:pt x="404" y="0"/>
                  </a:lnTo>
                  <a:lnTo>
                    <a:pt x="396" y="0"/>
                  </a:lnTo>
                  <a:lnTo>
                    <a:pt x="390" y="2"/>
                  </a:lnTo>
                  <a:lnTo>
                    <a:pt x="384" y="6"/>
                  </a:lnTo>
                  <a:lnTo>
                    <a:pt x="378" y="12"/>
                  </a:lnTo>
                  <a:lnTo>
                    <a:pt x="374" y="16"/>
                  </a:lnTo>
                  <a:lnTo>
                    <a:pt x="370" y="22"/>
                  </a:lnTo>
                  <a:lnTo>
                    <a:pt x="368" y="30"/>
                  </a:lnTo>
                  <a:lnTo>
                    <a:pt x="368" y="38"/>
                  </a:lnTo>
                  <a:lnTo>
                    <a:pt x="368" y="208"/>
                  </a:lnTo>
                  <a:lnTo>
                    <a:pt x="102" y="208"/>
                  </a:lnTo>
                  <a:lnTo>
                    <a:pt x="102" y="208"/>
                  </a:lnTo>
                  <a:lnTo>
                    <a:pt x="82" y="210"/>
                  </a:lnTo>
                  <a:lnTo>
                    <a:pt x="62" y="216"/>
                  </a:lnTo>
                  <a:lnTo>
                    <a:pt x="46" y="226"/>
                  </a:lnTo>
                  <a:lnTo>
                    <a:pt x="30" y="238"/>
                  </a:lnTo>
                  <a:lnTo>
                    <a:pt x="18" y="252"/>
                  </a:lnTo>
                  <a:lnTo>
                    <a:pt x="8" y="268"/>
                  </a:lnTo>
                  <a:lnTo>
                    <a:pt x="2" y="286"/>
                  </a:lnTo>
                  <a:lnTo>
                    <a:pt x="0" y="304"/>
                  </a:lnTo>
                  <a:lnTo>
                    <a:pt x="0" y="680"/>
                  </a:lnTo>
                  <a:lnTo>
                    <a:pt x="1036" y="680"/>
                  </a:lnTo>
                  <a:lnTo>
                    <a:pt x="1634" y="3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endParaRPr lang="en-US">
                <a:solidFill>
                  <a:schemeClr val="lt1"/>
                </a:solidFill>
              </a:endParaRPr>
            </a:p>
          </p:txBody>
        </p:sp>
        <p:sp>
          <p:nvSpPr>
            <p:cNvPr id="60" name="Freeform 7"/>
            <p:cNvSpPr>
              <a:spLocks/>
            </p:cNvSpPr>
            <p:nvPr/>
          </p:nvSpPr>
          <p:spPr bwMode="auto">
            <a:xfrm>
              <a:off x="-661988" y="-1211263"/>
              <a:ext cx="4483101" cy="2654301"/>
            </a:xfrm>
            <a:custGeom>
              <a:avLst/>
              <a:gdLst>
                <a:gd name="T0" fmla="*/ 1098 w 2824"/>
                <a:gd name="T1" fmla="*/ 356 h 1672"/>
                <a:gd name="T2" fmla="*/ 1098 w 2824"/>
                <a:gd name="T3" fmla="*/ 356 h 1672"/>
                <a:gd name="T4" fmla="*/ 1088 w 2824"/>
                <a:gd name="T5" fmla="*/ 360 h 1672"/>
                <a:gd name="T6" fmla="*/ 1078 w 2824"/>
                <a:gd name="T7" fmla="*/ 364 h 1672"/>
                <a:gd name="T8" fmla="*/ 1068 w 2824"/>
                <a:gd name="T9" fmla="*/ 368 h 1672"/>
                <a:gd name="T10" fmla="*/ 1058 w 2824"/>
                <a:gd name="T11" fmla="*/ 368 h 1672"/>
                <a:gd name="T12" fmla="*/ 0 w 2824"/>
                <a:gd name="T13" fmla="*/ 368 h 1672"/>
                <a:gd name="T14" fmla="*/ 0 w 2824"/>
                <a:gd name="T15" fmla="*/ 1586 h 1672"/>
                <a:gd name="T16" fmla="*/ 0 w 2824"/>
                <a:gd name="T17" fmla="*/ 1586 h 1672"/>
                <a:gd name="T18" fmla="*/ 2 w 2824"/>
                <a:gd name="T19" fmla="*/ 1604 h 1672"/>
                <a:gd name="T20" fmla="*/ 8 w 2824"/>
                <a:gd name="T21" fmla="*/ 1620 h 1672"/>
                <a:gd name="T22" fmla="*/ 18 w 2824"/>
                <a:gd name="T23" fmla="*/ 1634 h 1672"/>
                <a:gd name="T24" fmla="*/ 30 w 2824"/>
                <a:gd name="T25" fmla="*/ 1646 h 1672"/>
                <a:gd name="T26" fmla="*/ 46 w 2824"/>
                <a:gd name="T27" fmla="*/ 1658 h 1672"/>
                <a:gd name="T28" fmla="*/ 62 w 2824"/>
                <a:gd name="T29" fmla="*/ 1666 h 1672"/>
                <a:gd name="T30" fmla="*/ 82 w 2824"/>
                <a:gd name="T31" fmla="*/ 1670 h 1672"/>
                <a:gd name="T32" fmla="*/ 102 w 2824"/>
                <a:gd name="T33" fmla="*/ 1672 h 1672"/>
                <a:gd name="T34" fmla="*/ 2740 w 2824"/>
                <a:gd name="T35" fmla="*/ 1672 h 1672"/>
                <a:gd name="T36" fmla="*/ 2740 w 2824"/>
                <a:gd name="T37" fmla="*/ 1672 h 1672"/>
                <a:gd name="T38" fmla="*/ 2760 w 2824"/>
                <a:gd name="T39" fmla="*/ 1670 h 1672"/>
                <a:gd name="T40" fmla="*/ 2778 w 2824"/>
                <a:gd name="T41" fmla="*/ 1666 h 1672"/>
                <a:gd name="T42" fmla="*/ 2792 w 2824"/>
                <a:gd name="T43" fmla="*/ 1658 h 1672"/>
                <a:gd name="T44" fmla="*/ 2804 w 2824"/>
                <a:gd name="T45" fmla="*/ 1646 h 1672"/>
                <a:gd name="T46" fmla="*/ 2812 w 2824"/>
                <a:gd name="T47" fmla="*/ 1634 h 1672"/>
                <a:gd name="T48" fmla="*/ 2818 w 2824"/>
                <a:gd name="T49" fmla="*/ 1620 h 1672"/>
                <a:gd name="T50" fmla="*/ 2822 w 2824"/>
                <a:gd name="T51" fmla="*/ 1604 h 1672"/>
                <a:gd name="T52" fmla="*/ 2824 w 2824"/>
                <a:gd name="T53" fmla="*/ 1586 h 1672"/>
                <a:gd name="T54" fmla="*/ 2824 w 2824"/>
                <a:gd name="T55" fmla="*/ 0 h 1672"/>
                <a:gd name="T56" fmla="*/ 1696 w 2824"/>
                <a:gd name="T57" fmla="*/ 0 h 1672"/>
                <a:gd name="T58" fmla="*/ 1098 w 2824"/>
                <a:gd name="T59" fmla="*/ 356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24" h="1672">
                  <a:moveTo>
                    <a:pt x="1098" y="356"/>
                  </a:moveTo>
                  <a:lnTo>
                    <a:pt x="1098" y="356"/>
                  </a:lnTo>
                  <a:lnTo>
                    <a:pt x="1088" y="360"/>
                  </a:lnTo>
                  <a:lnTo>
                    <a:pt x="1078" y="364"/>
                  </a:lnTo>
                  <a:lnTo>
                    <a:pt x="1068" y="368"/>
                  </a:lnTo>
                  <a:lnTo>
                    <a:pt x="1058" y="368"/>
                  </a:lnTo>
                  <a:lnTo>
                    <a:pt x="0" y="368"/>
                  </a:lnTo>
                  <a:lnTo>
                    <a:pt x="0" y="1586"/>
                  </a:lnTo>
                  <a:lnTo>
                    <a:pt x="0" y="1586"/>
                  </a:lnTo>
                  <a:lnTo>
                    <a:pt x="2" y="1604"/>
                  </a:lnTo>
                  <a:lnTo>
                    <a:pt x="8" y="1620"/>
                  </a:lnTo>
                  <a:lnTo>
                    <a:pt x="18" y="1634"/>
                  </a:lnTo>
                  <a:lnTo>
                    <a:pt x="30" y="1646"/>
                  </a:lnTo>
                  <a:lnTo>
                    <a:pt x="46" y="1658"/>
                  </a:lnTo>
                  <a:lnTo>
                    <a:pt x="62" y="1666"/>
                  </a:lnTo>
                  <a:lnTo>
                    <a:pt x="82" y="1670"/>
                  </a:lnTo>
                  <a:lnTo>
                    <a:pt x="102" y="1672"/>
                  </a:lnTo>
                  <a:lnTo>
                    <a:pt x="2740" y="1672"/>
                  </a:lnTo>
                  <a:lnTo>
                    <a:pt x="2740" y="1672"/>
                  </a:lnTo>
                  <a:lnTo>
                    <a:pt x="2760" y="1670"/>
                  </a:lnTo>
                  <a:lnTo>
                    <a:pt x="2778" y="1666"/>
                  </a:lnTo>
                  <a:lnTo>
                    <a:pt x="2792" y="1658"/>
                  </a:lnTo>
                  <a:lnTo>
                    <a:pt x="2804" y="1646"/>
                  </a:lnTo>
                  <a:lnTo>
                    <a:pt x="2812" y="1634"/>
                  </a:lnTo>
                  <a:lnTo>
                    <a:pt x="2818" y="1620"/>
                  </a:lnTo>
                  <a:lnTo>
                    <a:pt x="2822" y="1604"/>
                  </a:lnTo>
                  <a:lnTo>
                    <a:pt x="2824" y="1586"/>
                  </a:lnTo>
                  <a:lnTo>
                    <a:pt x="2824" y="0"/>
                  </a:lnTo>
                  <a:lnTo>
                    <a:pt x="1696" y="0"/>
                  </a:lnTo>
                  <a:lnTo>
                    <a:pt x="1098" y="3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endParaRPr lang="en-US">
                <a:solidFill>
                  <a:schemeClr val="lt1"/>
                </a:solidFill>
              </a:endParaRPr>
            </a:p>
          </p:txBody>
        </p:sp>
      </p:grpSp>
      <p:sp>
        <p:nvSpPr>
          <p:cNvPr id="68" name="Straight Connector 1024003"/>
          <p:cNvSpPr>
            <a:spLocks noChangeShapeType="1"/>
          </p:cNvSpPr>
          <p:nvPr/>
        </p:nvSpPr>
        <p:spPr bwMode="auto">
          <a:xfrm flipV="1">
            <a:off x="9236867" y="4667402"/>
            <a:ext cx="0" cy="237141"/>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63" name="Straight Connector 1024003"/>
          <p:cNvSpPr>
            <a:spLocks noChangeShapeType="1"/>
          </p:cNvSpPr>
          <p:nvPr/>
        </p:nvSpPr>
        <p:spPr bwMode="auto">
          <a:xfrm flipV="1">
            <a:off x="9807295" y="4945449"/>
            <a:ext cx="0" cy="386780"/>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0" name="Straight Connector 1024003"/>
          <p:cNvSpPr>
            <a:spLocks noChangeShapeType="1"/>
          </p:cNvSpPr>
          <p:nvPr/>
        </p:nvSpPr>
        <p:spPr bwMode="auto">
          <a:xfrm rot="16200000" flipH="1" flipV="1">
            <a:off x="9521981" y="4660135"/>
            <a:ext cx="0" cy="570629"/>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64" name="Straight Connector 1024003"/>
          <p:cNvSpPr>
            <a:spLocks noChangeShapeType="1"/>
          </p:cNvSpPr>
          <p:nvPr/>
        </p:nvSpPr>
        <p:spPr bwMode="auto">
          <a:xfrm flipV="1">
            <a:off x="9982176" y="5075195"/>
            <a:ext cx="0" cy="254996"/>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67" name="Straight Connector 1024003"/>
          <p:cNvSpPr>
            <a:spLocks noChangeShapeType="1"/>
          </p:cNvSpPr>
          <p:nvPr/>
        </p:nvSpPr>
        <p:spPr bwMode="auto">
          <a:xfrm flipV="1">
            <a:off x="10406855" y="4667401"/>
            <a:ext cx="0" cy="378297"/>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3" name="Straight Connector 1024003"/>
          <p:cNvSpPr>
            <a:spLocks noChangeShapeType="1"/>
          </p:cNvSpPr>
          <p:nvPr/>
        </p:nvSpPr>
        <p:spPr bwMode="auto">
          <a:xfrm rot="16200000" flipH="1" flipV="1">
            <a:off x="10194516" y="4833358"/>
            <a:ext cx="0" cy="424678"/>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62" name="Straight Connector 1024003"/>
          <p:cNvSpPr>
            <a:spLocks noChangeShapeType="1"/>
          </p:cNvSpPr>
          <p:nvPr/>
        </p:nvSpPr>
        <p:spPr bwMode="auto">
          <a:xfrm flipV="1">
            <a:off x="9651310" y="5075195"/>
            <a:ext cx="0" cy="254996"/>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2" name="Straight Connector 1024003"/>
          <p:cNvSpPr>
            <a:spLocks noChangeShapeType="1"/>
          </p:cNvSpPr>
          <p:nvPr/>
        </p:nvSpPr>
        <p:spPr bwMode="auto">
          <a:xfrm rot="16200000" flipH="1" flipV="1">
            <a:off x="8859095" y="4253484"/>
            <a:ext cx="0" cy="1584428"/>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74" name="Straight Connector 1024003"/>
          <p:cNvSpPr>
            <a:spLocks noChangeShapeType="1"/>
          </p:cNvSpPr>
          <p:nvPr/>
        </p:nvSpPr>
        <p:spPr bwMode="auto">
          <a:xfrm flipV="1">
            <a:off x="8066880" y="4667401"/>
            <a:ext cx="0" cy="378295"/>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Tree>
    <p:extLst>
      <p:ext uri="{BB962C8B-B14F-4D97-AF65-F5344CB8AC3E}">
        <p14:creationId xmlns:p14="http://schemas.microsoft.com/office/powerpoint/2010/main" val="40099296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fade">
                                      <p:cBhvr>
                                        <p:cTn id="22" dur="1000"/>
                                        <p:tgtEl>
                                          <p:spTgt spid="7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1000"/>
                                        <p:tgtEl>
                                          <p:spTgt spid="7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1000"/>
                                        <p:tgtEl>
                                          <p:spTgt spid="6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1000"/>
                                        <p:tgtEl>
                                          <p:spTgt spid="7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1000"/>
                                        <p:tgtEl>
                                          <p:spTgt spid="6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1000"/>
                                        <p:tgtEl>
                                          <p:spTgt spid="6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1000"/>
                                        <p:tgtEl>
                                          <p:spTgt spid="6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1000"/>
                                        <p:tgtEl>
                                          <p:spTgt spid="7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18" grpId="0" animBg="1"/>
      <p:bldP spid="68" grpId="0" animBg="1"/>
      <p:bldP spid="63" grpId="0" animBg="1"/>
      <p:bldP spid="70" grpId="0" animBg="1"/>
      <p:bldP spid="64" grpId="0" animBg="1"/>
      <p:bldP spid="67" grpId="0" animBg="1"/>
      <p:bldP spid="73" grpId="0" animBg="1"/>
      <p:bldP spid="62" grpId="0" animBg="1"/>
      <p:bldP spid="72" grpId="0" animBg="1"/>
      <p:bldP spid="7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Load balancing summary</a:t>
            </a:r>
          </a:p>
        </p:txBody>
      </p:sp>
      <p:sp>
        <p:nvSpPr>
          <p:cNvPr id="4" name="Text Placeholder 3"/>
          <p:cNvSpPr>
            <a:spLocks noGrp="1"/>
          </p:cNvSpPr>
          <p:nvPr>
            <p:ph type="body" sz="quarter" idx="4294967295"/>
          </p:nvPr>
        </p:nvSpPr>
        <p:spPr>
          <a:xfrm>
            <a:off x="274638" y="1439863"/>
            <a:ext cx="11887200" cy="5389168"/>
          </a:xfrm>
        </p:spPr>
        <p:txBody>
          <a:bodyPr/>
          <a:lstStyle/>
          <a:p>
            <a:pPr marL="241300" lvl="1" indent="-241300">
              <a:spcBef>
                <a:spcPts val="0"/>
              </a:spcBef>
              <a:spcAft>
                <a:spcPts val="600"/>
              </a:spcAft>
            </a:pPr>
            <a:r>
              <a:rPr lang="en-US" sz="3200" dirty="0">
                <a:latin typeface="+mj-lt"/>
              </a:rPr>
              <a:t>At layer four, there is no load balancer awareness of the endpoint </a:t>
            </a:r>
            <a:r>
              <a:rPr lang="en-US" sz="3200" dirty="0" smtClean="0">
                <a:latin typeface="+mj-lt"/>
              </a:rPr>
              <a:t/>
            </a:r>
            <a:br>
              <a:rPr lang="en-US" sz="3200" dirty="0" smtClean="0">
                <a:latin typeface="+mj-lt"/>
              </a:rPr>
            </a:br>
            <a:r>
              <a:rPr lang="en-US" sz="3200" dirty="0" smtClean="0">
                <a:latin typeface="+mj-lt"/>
              </a:rPr>
              <a:t>the </a:t>
            </a:r>
            <a:r>
              <a:rPr lang="en-US" sz="3200" dirty="0">
                <a:latin typeface="+mj-lt"/>
              </a:rPr>
              <a:t>client needs</a:t>
            </a:r>
          </a:p>
          <a:p>
            <a:pPr marL="241300" lvl="1" indent="-241300">
              <a:spcBef>
                <a:spcPts val="0"/>
              </a:spcBef>
              <a:spcAft>
                <a:spcPts val="600"/>
              </a:spcAft>
            </a:pPr>
            <a:r>
              <a:rPr lang="en-US" sz="3200" dirty="0">
                <a:latin typeface="+mj-lt"/>
              </a:rPr>
              <a:t>At layer </a:t>
            </a:r>
            <a:r>
              <a:rPr lang="en-US" sz="3200" dirty="0" smtClean="0">
                <a:latin typeface="+mj-lt"/>
              </a:rPr>
              <a:t>four–with </a:t>
            </a:r>
            <a:r>
              <a:rPr lang="en-US" sz="3200" dirty="0">
                <a:latin typeface="+mj-lt"/>
              </a:rPr>
              <a:t>a single namespace – you can pick a canary, or a flock of canaries, but it’s hard to be right all the time</a:t>
            </a:r>
          </a:p>
          <a:p>
            <a:pPr marL="241300" lvl="1" indent="-241300">
              <a:spcBef>
                <a:spcPts val="0"/>
              </a:spcBef>
              <a:spcAft>
                <a:spcPts val="600"/>
              </a:spcAft>
            </a:pPr>
            <a:r>
              <a:rPr lang="en-US" sz="3200" dirty="0">
                <a:latin typeface="+mj-lt"/>
              </a:rPr>
              <a:t>At layer seven you know the target URL, but you need to terminate SSL at the load balancer</a:t>
            </a:r>
          </a:p>
          <a:p>
            <a:pPr marL="241300" lvl="1" indent="-241300">
              <a:spcBef>
                <a:spcPts val="0"/>
              </a:spcBef>
              <a:spcAft>
                <a:spcPts val="600"/>
              </a:spcAft>
            </a:pPr>
            <a:r>
              <a:rPr lang="en-US" sz="3200" dirty="0">
                <a:latin typeface="+mj-lt"/>
              </a:rPr>
              <a:t>At layer four with multiple namespaces you get the best of all </a:t>
            </a:r>
            <a:r>
              <a:rPr lang="en-US" sz="3200" dirty="0" smtClean="0">
                <a:latin typeface="+mj-lt"/>
              </a:rPr>
              <a:t>worlds– </a:t>
            </a:r>
            <a:r>
              <a:rPr lang="en-US" sz="3200" dirty="0">
                <a:latin typeface="+mj-lt"/>
              </a:rPr>
              <a:t>cheaper hardware and per protocol awareness, but you need more IP’s, DNS records and certificate names</a:t>
            </a:r>
          </a:p>
          <a:p>
            <a:pPr marL="241300" lvl="1" indent="-241300">
              <a:spcBef>
                <a:spcPts val="0"/>
              </a:spcBef>
              <a:spcAft>
                <a:spcPts val="600"/>
              </a:spcAft>
            </a:pPr>
            <a:r>
              <a:rPr lang="en-US" sz="3200" dirty="0">
                <a:latin typeface="+mj-lt"/>
              </a:rPr>
              <a:t>Only OWA users really get to see the URL you choose</a:t>
            </a:r>
          </a:p>
          <a:p>
            <a:pPr marL="241300" lvl="1" indent="-241300">
              <a:spcBef>
                <a:spcPts val="0"/>
              </a:spcBef>
              <a:spcAft>
                <a:spcPts val="600"/>
              </a:spcAft>
            </a:pPr>
            <a:endParaRPr lang="en-US" sz="2800" dirty="0">
              <a:latin typeface="+mj-lt"/>
            </a:endParaRPr>
          </a:p>
        </p:txBody>
      </p:sp>
    </p:spTree>
    <p:extLst>
      <p:ext uri="{BB962C8B-B14F-4D97-AF65-F5344CB8AC3E}">
        <p14:creationId xmlns:p14="http://schemas.microsoft.com/office/powerpoint/2010/main" val="503065845"/>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Publishing Exchange 2013 to the internet</a:t>
            </a:r>
            <a:br>
              <a:rPr lang="en-US" dirty="0" smtClean="0"/>
            </a:br>
            <a:r>
              <a:rPr lang="en-US" sz="3200" dirty="0" smtClean="0"/>
              <a:t>(since TMG is no more </a:t>
            </a:r>
            <a:r>
              <a:rPr lang="en-US" sz="3200" dirty="0" smtClean="0">
                <a:sym typeface="Wingdings" panose="05000000000000000000" pitchFamily="2" charset="2"/>
              </a:rPr>
              <a:t>)</a:t>
            </a:r>
            <a:endParaRPr lang="en-US" sz="3200" dirty="0"/>
          </a:p>
        </p:txBody>
      </p:sp>
    </p:spTree>
    <p:extLst>
      <p:ext uri="{BB962C8B-B14F-4D97-AF65-F5344CB8AC3E}">
        <p14:creationId xmlns:p14="http://schemas.microsoft.com/office/powerpoint/2010/main" val="676851173"/>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do we do now TMG has gone!?</a:t>
            </a:r>
            <a:endParaRPr lang="en-US" dirty="0"/>
          </a:p>
        </p:txBody>
      </p:sp>
      <p:sp>
        <p:nvSpPr>
          <p:cNvPr id="4" name="Text Placeholder 3"/>
          <p:cNvSpPr>
            <a:spLocks noGrp="1"/>
          </p:cNvSpPr>
          <p:nvPr>
            <p:ph type="body" sz="quarter" idx="4294967295"/>
          </p:nvPr>
        </p:nvSpPr>
        <p:spPr>
          <a:xfrm>
            <a:off x="274638" y="1436688"/>
            <a:ext cx="11887200" cy="5419945"/>
          </a:xfrm>
        </p:spPr>
        <p:txBody>
          <a:bodyPr/>
          <a:lstStyle/>
          <a:p>
            <a:pPr marL="0" indent="0">
              <a:spcBef>
                <a:spcPts val="0"/>
              </a:spcBef>
              <a:spcAft>
                <a:spcPts val="1200"/>
              </a:spcAft>
              <a:buNone/>
            </a:pPr>
            <a:r>
              <a:rPr lang="en-US" sz="3200" dirty="0">
                <a:gradFill>
                  <a:gsLst>
                    <a:gs pos="1250">
                      <a:schemeClr val="tx2"/>
                    </a:gs>
                    <a:gs pos="99000">
                      <a:schemeClr val="tx2"/>
                    </a:gs>
                  </a:gsLst>
                  <a:lin ang="5400000" scaled="0"/>
                </a:gradFill>
              </a:rPr>
              <a:t>Panic. That’s the first thing to do. </a:t>
            </a:r>
          </a:p>
          <a:p>
            <a:pPr marL="0" indent="0">
              <a:spcBef>
                <a:spcPts val="0"/>
              </a:spcBef>
              <a:spcAft>
                <a:spcPts val="1200"/>
              </a:spcAft>
              <a:buNone/>
            </a:pPr>
            <a:r>
              <a:rPr lang="en-US" sz="3200" dirty="0">
                <a:gradFill>
                  <a:gsLst>
                    <a:gs pos="1250">
                      <a:schemeClr val="tx2"/>
                    </a:gs>
                    <a:gs pos="99000">
                      <a:schemeClr val="tx2"/>
                    </a:gs>
                  </a:gsLst>
                  <a:lin ang="5400000" scaled="0"/>
                </a:gradFill>
              </a:rPr>
              <a:t>Once that is done, think about </a:t>
            </a:r>
            <a:r>
              <a:rPr lang="en-US" sz="3200" dirty="0" smtClean="0">
                <a:gradFill>
                  <a:gsLst>
                    <a:gs pos="1250">
                      <a:schemeClr val="tx2"/>
                    </a:gs>
                    <a:gs pos="99000">
                      <a:schemeClr val="tx2"/>
                    </a:gs>
                  </a:gsLst>
                  <a:lin ang="5400000" scaled="0"/>
                </a:gradFill>
              </a:rPr>
              <a:t>this:</a:t>
            </a:r>
            <a:endParaRPr lang="en-US" sz="3200" dirty="0">
              <a:gradFill>
                <a:gsLst>
                  <a:gs pos="1250">
                    <a:schemeClr val="tx2"/>
                  </a:gs>
                  <a:gs pos="99000">
                    <a:schemeClr val="tx2"/>
                  </a:gs>
                </a:gsLst>
                <a:lin ang="5400000" scaled="0"/>
              </a:gradFill>
            </a:endParaRPr>
          </a:p>
          <a:p>
            <a:pPr marL="584200" lvl="1" indent="-241300">
              <a:spcBef>
                <a:spcPts val="0"/>
              </a:spcBef>
              <a:spcAft>
                <a:spcPts val="600"/>
              </a:spcAft>
              <a:buFont typeface="Arial" pitchFamily="34" charset="0"/>
              <a:buChar char="•"/>
            </a:pPr>
            <a:r>
              <a:rPr lang="en-US" dirty="0"/>
              <a:t>10 years ago Exchange and Windows were leaky. Putting them directly </a:t>
            </a:r>
            <a:r>
              <a:rPr lang="en-US" dirty="0" smtClean="0"/>
              <a:t/>
            </a:r>
            <a:br>
              <a:rPr lang="en-US" dirty="0" smtClean="0"/>
            </a:br>
            <a:r>
              <a:rPr lang="en-US" dirty="0" smtClean="0"/>
              <a:t>on </a:t>
            </a:r>
            <a:r>
              <a:rPr lang="en-US" dirty="0"/>
              <a:t>the Interweb was risky.</a:t>
            </a:r>
          </a:p>
          <a:p>
            <a:pPr marL="584200" lvl="1" indent="-241300">
              <a:spcBef>
                <a:spcPts val="0"/>
              </a:spcBef>
              <a:spcAft>
                <a:spcPts val="600"/>
              </a:spcAft>
              <a:buFont typeface="Arial" pitchFamily="34" charset="0"/>
              <a:buChar char="•"/>
            </a:pPr>
            <a:r>
              <a:rPr lang="en-US" dirty="0"/>
              <a:t>10 years on they are more secure out of the box. </a:t>
            </a:r>
          </a:p>
          <a:p>
            <a:pPr marL="584200" lvl="1" indent="-241300">
              <a:spcBef>
                <a:spcPts val="0"/>
              </a:spcBef>
              <a:spcAft>
                <a:spcPts val="600"/>
              </a:spcAft>
              <a:buFont typeface="Arial" pitchFamily="34" charset="0"/>
              <a:buChar char="•"/>
            </a:pPr>
            <a:r>
              <a:rPr lang="en-US" dirty="0"/>
              <a:t>Are the same risks still present?</a:t>
            </a:r>
          </a:p>
          <a:p>
            <a:pPr marL="584200" lvl="1" indent="-241300">
              <a:spcBef>
                <a:spcPts val="0"/>
              </a:spcBef>
              <a:spcAft>
                <a:spcPts val="600"/>
              </a:spcAft>
              <a:buFont typeface="Arial" pitchFamily="34" charset="0"/>
              <a:buChar char="•"/>
            </a:pPr>
            <a:r>
              <a:rPr lang="en-US" dirty="0"/>
              <a:t>Account lockouts are an invitation to </a:t>
            </a:r>
            <a:r>
              <a:rPr lang="en-US" dirty="0" err="1"/>
              <a:t>DoS</a:t>
            </a:r>
            <a:r>
              <a:rPr lang="en-US" dirty="0"/>
              <a:t>, inside or out</a:t>
            </a:r>
          </a:p>
          <a:p>
            <a:pPr marL="584200" lvl="1" indent="-241300">
              <a:spcBef>
                <a:spcPts val="0"/>
              </a:spcBef>
              <a:spcAft>
                <a:spcPts val="600"/>
              </a:spcAft>
              <a:buFont typeface="Arial" pitchFamily="34" charset="0"/>
              <a:buChar char="•"/>
            </a:pPr>
            <a:r>
              <a:rPr lang="en-US" dirty="0"/>
              <a:t>Strong passwords/phrases, monitoring and good management </a:t>
            </a:r>
            <a:r>
              <a:rPr lang="en-US" dirty="0" smtClean="0"/>
              <a:t/>
            </a:r>
            <a:br>
              <a:rPr lang="en-US" dirty="0" smtClean="0"/>
            </a:br>
            <a:r>
              <a:rPr lang="en-US" dirty="0" smtClean="0"/>
              <a:t>back </a:t>
            </a:r>
            <a:r>
              <a:rPr lang="en-US" dirty="0"/>
              <a:t>up secure software</a:t>
            </a:r>
          </a:p>
          <a:p>
            <a:pPr marL="0" indent="0">
              <a:spcBef>
                <a:spcPts val="0"/>
              </a:spcBef>
              <a:spcAft>
                <a:spcPts val="1200"/>
              </a:spcAft>
              <a:buNone/>
            </a:pPr>
            <a:r>
              <a:rPr lang="en-US" sz="3200" dirty="0">
                <a:gradFill>
                  <a:gsLst>
                    <a:gs pos="1250">
                      <a:schemeClr val="tx2"/>
                    </a:gs>
                    <a:gs pos="99000">
                      <a:schemeClr val="tx2"/>
                    </a:gs>
                  </a:gsLst>
                  <a:lin ang="5400000" scaled="0"/>
                </a:gradFill>
              </a:rPr>
              <a:t>If we can agree that we are secure out of the box and a router/load balancer that allows only TCP 443 through is a packet </a:t>
            </a:r>
            <a:r>
              <a:rPr lang="en-US" sz="3200" dirty="0" smtClean="0">
                <a:gradFill>
                  <a:gsLst>
                    <a:gs pos="1250">
                      <a:schemeClr val="tx2"/>
                    </a:gs>
                    <a:gs pos="99000">
                      <a:schemeClr val="tx2"/>
                    </a:gs>
                  </a:gsLst>
                  <a:lin ang="5400000" scaled="0"/>
                </a:gradFill>
              </a:rPr>
              <a:t>filter… then </a:t>
            </a:r>
            <a:r>
              <a:rPr lang="en-US" sz="3200" dirty="0">
                <a:gradFill>
                  <a:gsLst>
                    <a:gs pos="1250">
                      <a:schemeClr val="tx2"/>
                    </a:gs>
                    <a:gs pos="99000">
                      <a:schemeClr val="tx2"/>
                    </a:gs>
                  </a:gsLst>
                  <a:lin ang="5400000" scaled="0"/>
                </a:gradFill>
              </a:rPr>
              <a:t>why bother with TMG?</a:t>
            </a:r>
          </a:p>
        </p:txBody>
      </p:sp>
    </p:spTree>
    <p:extLst>
      <p:ext uri="{BB962C8B-B14F-4D97-AF65-F5344CB8AC3E}">
        <p14:creationId xmlns:p14="http://schemas.microsoft.com/office/powerpoint/2010/main" val="410035950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Cast your mind back… a few minutes…</a:t>
            </a:r>
            <a:endParaRPr lang="en-US" dirty="0"/>
          </a:p>
        </p:txBody>
      </p:sp>
      <p:sp>
        <p:nvSpPr>
          <p:cNvPr id="4" name="Rectangle 3"/>
          <p:cNvSpPr/>
          <p:nvPr/>
        </p:nvSpPr>
        <p:spPr>
          <a:xfrm rot="16200000">
            <a:off x="4634957" y="3772096"/>
            <a:ext cx="3166560" cy="274627"/>
          </a:xfrm>
          <a:prstGeom prst="rect">
            <a:avLst/>
          </a:prstGeom>
          <a:solidFill>
            <a:schemeClr val="tx1">
              <a:alpha val="25000"/>
            </a:schemeClr>
          </a:solidFill>
          <a:ln>
            <a:noFill/>
          </a:ln>
          <a:effectLst/>
        </p:spPr>
        <p:style>
          <a:lnRef idx="1">
            <a:schemeClr val="accent5"/>
          </a:lnRef>
          <a:fillRef idx="3">
            <a:schemeClr val="accent5"/>
          </a:fillRef>
          <a:effectRef idx="2">
            <a:schemeClr val="accent5"/>
          </a:effectRef>
          <a:fontRef idx="minor">
            <a:schemeClr val="lt1"/>
          </a:fontRef>
        </p:style>
        <p:txBody>
          <a:bodyPr lIns="93258" tIns="46629" rIns="93258" bIns="46629" rtlCol="0" anchor="ctr"/>
          <a:lstStyle/>
          <a:p>
            <a:pPr algn="ctr"/>
            <a:r>
              <a:rPr lang="en-US" dirty="0">
                <a:solidFill>
                  <a:schemeClr val="tx1"/>
                </a:solidFill>
              </a:rPr>
              <a:t>Layer 4LB</a:t>
            </a:r>
          </a:p>
        </p:txBody>
      </p:sp>
      <p:sp>
        <p:nvSpPr>
          <p:cNvPr id="5" name="Rectangle 4"/>
          <p:cNvSpPr/>
          <p:nvPr/>
        </p:nvSpPr>
        <p:spPr>
          <a:xfrm>
            <a:off x="962025" y="1763713"/>
            <a:ext cx="2364307" cy="42913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sz="1836" b="1" dirty="0">
                <a:latin typeface="+mj-lt"/>
              </a:rPr>
              <a:t>User</a:t>
            </a: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540258" y="3502091"/>
            <a:ext cx="1207843" cy="777169"/>
          </a:xfrm>
          <a:prstGeom prst="rect">
            <a:avLst/>
          </a:prstGeom>
          <a:noFill/>
          <a:extLst>
            <a:ext uri="{909E8E84-426E-40DD-AFC4-6F175D3DCCD1}">
              <a14:hiddenFill xmlns:a14="http://schemas.microsoft.com/office/drawing/2010/main">
                <a:solidFill>
                  <a:srgbClr val="FFFFFF"/>
                </a:solidFill>
              </a14:hiddenFill>
            </a:ext>
          </a:extLst>
        </p:spPr>
      </p:pic>
      <p:sp>
        <p:nvSpPr>
          <p:cNvPr id="8" name="Straight Connector 1024003"/>
          <p:cNvSpPr>
            <a:spLocks noChangeShapeType="1"/>
          </p:cNvSpPr>
          <p:nvPr/>
        </p:nvSpPr>
        <p:spPr bwMode="auto">
          <a:xfrm flipH="1">
            <a:off x="3359924" y="3909762"/>
            <a:ext cx="2720998"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9" name="TextBox 8"/>
          <p:cNvSpPr txBox="1"/>
          <p:nvPr/>
        </p:nvSpPr>
        <p:spPr>
          <a:xfrm>
            <a:off x="3805944" y="2990679"/>
            <a:ext cx="1828959" cy="657359"/>
          </a:xfrm>
          <a:prstGeom prst="rect">
            <a:avLst/>
          </a:prstGeom>
          <a:noFill/>
        </p:spPr>
        <p:txBody>
          <a:bodyPr wrap="square" rtlCol="0">
            <a:spAutoFit/>
          </a:bodyPr>
          <a:lstStyle/>
          <a:p>
            <a:pPr algn="ctr"/>
            <a:r>
              <a:rPr lang="en-US" sz="1836" dirty="0"/>
              <a:t>Client makes </a:t>
            </a:r>
            <a:r>
              <a:rPr lang="en-US" sz="1836" dirty="0" smtClean="0"/>
              <a:t>request</a:t>
            </a:r>
            <a:endParaRPr lang="en-US" sz="1836" dirty="0"/>
          </a:p>
        </p:txBody>
      </p:sp>
      <p:sp>
        <p:nvSpPr>
          <p:cNvPr id="10" name="TextBox 9"/>
          <p:cNvSpPr txBox="1"/>
          <p:nvPr/>
        </p:nvSpPr>
        <p:spPr>
          <a:xfrm>
            <a:off x="4892878" y="1328719"/>
            <a:ext cx="2650718" cy="657359"/>
          </a:xfrm>
          <a:prstGeom prst="rect">
            <a:avLst/>
          </a:prstGeom>
          <a:noFill/>
        </p:spPr>
        <p:txBody>
          <a:bodyPr wrap="square" rtlCol="0">
            <a:spAutoFit/>
          </a:bodyPr>
          <a:lstStyle/>
          <a:p>
            <a:pPr algn="ctr"/>
            <a:r>
              <a:rPr lang="en-US" sz="1836" dirty="0"/>
              <a:t>LB sees: IP </a:t>
            </a:r>
            <a:r>
              <a:rPr lang="en-US" sz="1836" dirty="0" smtClean="0"/>
              <a:t>address/port</a:t>
            </a:r>
            <a:endParaRPr lang="en-US" sz="1836" dirty="0"/>
          </a:p>
          <a:p>
            <a:pPr algn="ctr"/>
            <a:r>
              <a:rPr lang="en-US" sz="1836" dirty="0"/>
              <a:t>No SSL </a:t>
            </a:r>
            <a:r>
              <a:rPr lang="en-US" sz="1836" dirty="0" smtClean="0"/>
              <a:t>termination</a:t>
            </a:r>
            <a:endParaRPr lang="en-US" sz="1836" dirty="0"/>
          </a:p>
        </p:txBody>
      </p:sp>
      <p:sp>
        <p:nvSpPr>
          <p:cNvPr id="11" name="Rectangle 10"/>
          <p:cNvSpPr/>
          <p:nvPr/>
        </p:nvSpPr>
        <p:spPr>
          <a:xfrm>
            <a:off x="9053972" y="1763713"/>
            <a:ext cx="2423653" cy="42913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58" tIns="46629" rIns="93258" bIns="46629" rtlCol="0" anchor="t"/>
          <a:lstStyle/>
          <a:p>
            <a:r>
              <a:rPr lang="en-US" sz="1836" b="1" dirty="0">
                <a:latin typeface="+mj-lt"/>
              </a:rPr>
              <a:t>CAS</a:t>
            </a:r>
          </a:p>
        </p:txBody>
      </p:sp>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033607" y="3319359"/>
            <a:ext cx="446532" cy="114263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914956" y="2990679"/>
            <a:ext cx="1623334" cy="657359"/>
          </a:xfrm>
          <a:prstGeom prst="rect">
            <a:avLst/>
          </a:prstGeom>
          <a:noFill/>
        </p:spPr>
        <p:txBody>
          <a:bodyPr wrap="square" rtlCol="0">
            <a:spAutoFit/>
          </a:bodyPr>
          <a:lstStyle/>
          <a:p>
            <a:pPr algn="ctr"/>
            <a:r>
              <a:rPr lang="en-US" sz="1836" dirty="0"/>
              <a:t>LB forwards traffic to </a:t>
            </a:r>
            <a:r>
              <a:rPr lang="en-US" sz="1836" dirty="0" smtClean="0"/>
              <a:t>CAS</a:t>
            </a:r>
            <a:endParaRPr lang="en-US" sz="1836" dirty="0"/>
          </a:p>
        </p:txBody>
      </p:sp>
      <p:sp>
        <p:nvSpPr>
          <p:cNvPr id="15" name="Straight Connector 1024003"/>
          <p:cNvSpPr>
            <a:spLocks noChangeShapeType="1"/>
          </p:cNvSpPr>
          <p:nvPr/>
        </p:nvSpPr>
        <p:spPr bwMode="auto">
          <a:xfrm flipH="1">
            <a:off x="6399274" y="3908283"/>
            <a:ext cx="2654698" cy="0"/>
          </a:xfrm>
          <a:prstGeom prst="line">
            <a:avLst/>
          </a:prstGeom>
          <a:ln w="635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7" name="TextBox 16"/>
          <p:cNvSpPr txBox="1"/>
          <p:nvPr/>
        </p:nvSpPr>
        <p:spPr>
          <a:xfrm>
            <a:off x="3876356" y="5804569"/>
            <a:ext cx="1828959" cy="939873"/>
          </a:xfrm>
          <a:prstGeom prst="rect">
            <a:avLst/>
          </a:prstGeom>
          <a:noFill/>
        </p:spPr>
        <p:txBody>
          <a:bodyPr wrap="square" rtlCol="0">
            <a:spAutoFit/>
          </a:bodyPr>
          <a:lstStyle/>
          <a:p>
            <a:pPr algn="ctr"/>
            <a:r>
              <a:rPr lang="en-US" sz="1836" dirty="0" smtClean="0"/>
              <a:t>Is this not a packet filtering device? </a:t>
            </a:r>
            <a:endParaRPr lang="en-US" sz="1836" dirty="0"/>
          </a:p>
        </p:txBody>
      </p:sp>
      <p:sp>
        <p:nvSpPr>
          <p:cNvPr id="3" name="Up Arrow 2"/>
          <p:cNvSpPr/>
          <p:nvPr/>
        </p:nvSpPr>
        <p:spPr bwMode="auto">
          <a:xfrm rot="2379793">
            <a:off x="5579262" y="5451103"/>
            <a:ext cx="477414" cy="698235"/>
          </a:xfrm>
          <a:prstGeom prst="upArrow">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720595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26" presetClass="emph" presetSubtype="0" repeatCount="indefinite" fill="hold" grpId="1" nodeType="afterEffect">
                                  <p:stCondLst>
                                    <p:cond delay="0"/>
                                  </p:stCondLst>
                                  <p:childTnLst>
                                    <p:animEffect transition="out" filter="fade">
                                      <p:cBhvr>
                                        <p:cTn id="13" dur="500" tmFilter="0, 0; .2, .5; .8, .5; 1, 0"/>
                                        <p:tgtEl>
                                          <p:spTgt spid="3"/>
                                        </p:tgtEl>
                                      </p:cBhvr>
                                    </p:animEffect>
                                    <p:animScale>
                                      <p:cBhvr>
                                        <p:cTn id="14"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animBg="1"/>
      <p:bldP spid="3"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if you have to have something</a:t>
            </a:r>
            <a:endParaRPr lang="en-US" dirty="0"/>
          </a:p>
        </p:txBody>
      </p:sp>
      <p:sp>
        <p:nvSpPr>
          <p:cNvPr id="3" name="Text Placeholder 2"/>
          <p:cNvSpPr>
            <a:spLocks noGrp="1"/>
          </p:cNvSpPr>
          <p:nvPr>
            <p:ph type="body" sz="quarter" idx="4294967295"/>
          </p:nvPr>
        </p:nvSpPr>
        <p:spPr>
          <a:xfrm>
            <a:off x="274638" y="1439863"/>
            <a:ext cx="11612562" cy="1822037"/>
          </a:xfrm>
        </p:spPr>
        <p:txBody>
          <a:bodyPr/>
          <a:lstStyle/>
          <a:p>
            <a:pPr>
              <a:spcBef>
                <a:spcPts val="0"/>
              </a:spcBef>
              <a:spcAft>
                <a:spcPts val="1200"/>
              </a:spcAft>
            </a:pPr>
            <a:r>
              <a:rPr lang="en-US" sz="3200" dirty="0">
                <a:gradFill>
                  <a:gsLst>
                    <a:gs pos="1250">
                      <a:schemeClr val="tx2"/>
                    </a:gs>
                    <a:gs pos="99000">
                      <a:schemeClr val="tx2"/>
                    </a:gs>
                  </a:gsLst>
                  <a:lin ang="5400000" scaled="0"/>
                </a:gradFill>
              </a:rPr>
              <a:t>UAG supports </a:t>
            </a:r>
            <a:r>
              <a:rPr lang="en-US" sz="3200" dirty="0" smtClean="0">
                <a:gradFill>
                  <a:gsLst>
                    <a:gs pos="1250">
                      <a:schemeClr val="tx2"/>
                    </a:gs>
                    <a:gs pos="99000">
                      <a:schemeClr val="tx2"/>
                    </a:gs>
                  </a:gsLst>
                  <a:lin ang="5400000" scaled="0"/>
                </a:gradFill>
              </a:rPr>
              <a:t>Exchange 2013</a:t>
            </a:r>
            <a:endParaRPr lang="en-US" sz="3200" dirty="0">
              <a:gradFill>
                <a:gsLst>
                  <a:gs pos="1250">
                    <a:schemeClr val="tx2"/>
                  </a:gs>
                  <a:gs pos="99000">
                    <a:schemeClr val="tx2"/>
                  </a:gs>
                </a:gsLst>
                <a:lin ang="5400000" scaled="0"/>
              </a:gradFill>
            </a:endParaRPr>
          </a:p>
          <a:p>
            <a:pPr>
              <a:spcBef>
                <a:spcPts val="0"/>
              </a:spcBef>
              <a:spcAft>
                <a:spcPts val="1200"/>
              </a:spcAft>
            </a:pPr>
            <a:r>
              <a:rPr lang="en-US" sz="3200" dirty="0">
                <a:gradFill>
                  <a:gsLst>
                    <a:gs pos="1250">
                      <a:schemeClr val="tx2"/>
                    </a:gs>
                    <a:gs pos="99000">
                      <a:schemeClr val="tx2"/>
                    </a:gs>
                  </a:gsLst>
                  <a:lin ang="5400000" scaled="0"/>
                </a:gradFill>
              </a:rPr>
              <a:t>ARR </a:t>
            </a:r>
            <a:r>
              <a:rPr lang="en-US" sz="3200" dirty="0" smtClean="0">
                <a:gradFill>
                  <a:gsLst>
                    <a:gs pos="1250">
                      <a:schemeClr val="tx2"/>
                    </a:gs>
                    <a:gs pos="99000">
                      <a:schemeClr val="tx2"/>
                    </a:gs>
                  </a:gsLst>
                  <a:lin ang="5400000" scaled="0"/>
                </a:gradFill>
              </a:rPr>
              <a:t>support – coming</a:t>
            </a:r>
            <a:endParaRPr lang="en-US" sz="3200" dirty="0">
              <a:gradFill>
                <a:gsLst>
                  <a:gs pos="1250">
                    <a:schemeClr val="tx2"/>
                  </a:gs>
                  <a:gs pos="99000">
                    <a:schemeClr val="tx2"/>
                  </a:gs>
                </a:gsLst>
                <a:lin ang="5400000" scaled="0"/>
              </a:gradFill>
            </a:endParaRPr>
          </a:p>
          <a:p>
            <a:pPr>
              <a:spcBef>
                <a:spcPts val="0"/>
              </a:spcBef>
              <a:spcAft>
                <a:spcPts val="1200"/>
              </a:spcAft>
            </a:pPr>
            <a:r>
              <a:rPr lang="en-US" sz="3200" dirty="0">
                <a:gradFill>
                  <a:gsLst>
                    <a:gs pos="1250">
                      <a:schemeClr val="tx2"/>
                    </a:gs>
                    <a:gs pos="99000">
                      <a:schemeClr val="tx2"/>
                    </a:gs>
                  </a:gsLst>
                  <a:lin ang="5400000" scaled="0"/>
                </a:gradFill>
              </a:rPr>
              <a:t>Load balancer solutions that offer pre-</a:t>
            </a:r>
            <a:r>
              <a:rPr lang="en-US" sz="3200" dirty="0" err="1">
                <a:gradFill>
                  <a:gsLst>
                    <a:gs pos="1250">
                      <a:schemeClr val="tx2"/>
                    </a:gs>
                    <a:gs pos="99000">
                      <a:schemeClr val="tx2"/>
                    </a:gs>
                  </a:gsLst>
                  <a:lin ang="5400000" scaled="0"/>
                </a:gradFill>
              </a:rPr>
              <a:t>auth</a:t>
            </a:r>
            <a:r>
              <a:rPr lang="en-US" sz="3200" dirty="0">
                <a:gradFill>
                  <a:gsLst>
                    <a:gs pos="1250">
                      <a:schemeClr val="tx2"/>
                    </a:gs>
                    <a:gs pos="99000">
                      <a:schemeClr val="tx2"/>
                    </a:gs>
                  </a:gsLst>
                  <a:lin ang="5400000" scaled="0"/>
                </a:gradFill>
              </a:rPr>
              <a:t> modules</a:t>
            </a:r>
          </a:p>
        </p:txBody>
      </p:sp>
    </p:spTree>
    <p:extLst>
      <p:ext uri="{BB962C8B-B14F-4D97-AF65-F5344CB8AC3E}">
        <p14:creationId xmlns:p14="http://schemas.microsoft.com/office/powerpoint/2010/main" val="267397323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Session </a:t>
            </a:r>
            <a:r>
              <a:rPr lang="en-US" smtClean="0"/>
              <a:t>takeaways</a:t>
            </a:r>
            <a:endParaRPr lang="en-US" dirty="0"/>
          </a:p>
        </p:txBody>
      </p:sp>
      <p:sp>
        <p:nvSpPr>
          <p:cNvPr id="5" name="Text Placeholder 4"/>
          <p:cNvSpPr>
            <a:spLocks noGrp="1"/>
          </p:cNvSpPr>
          <p:nvPr>
            <p:ph type="body" sz="quarter" idx="4294967295"/>
          </p:nvPr>
        </p:nvSpPr>
        <p:spPr>
          <a:xfrm>
            <a:off x="274638" y="1439863"/>
            <a:ext cx="11887200" cy="2951577"/>
          </a:xfrm>
        </p:spPr>
        <p:txBody>
          <a:bodyPr/>
          <a:lstStyle/>
          <a:p>
            <a:pPr marL="0" lvl="1" indent="0">
              <a:spcBef>
                <a:spcPts val="0"/>
              </a:spcBef>
              <a:spcAft>
                <a:spcPts val="1200"/>
              </a:spcAft>
              <a:buNone/>
            </a:pPr>
            <a:r>
              <a:rPr lang="en-US" sz="3200" dirty="0">
                <a:gradFill>
                  <a:gsLst>
                    <a:gs pos="1250">
                      <a:schemeClr val="tx2"/>
                    </a:gs>
                    <a:gs pos="99000">
                      <a:schemeClr val="tx2"/>
                    </a:gs>
                  </a:gsLst>
                  <a:lin ang="5400000" scaled="0"/>
                </a:gradFill>
                <a:latin typeface="+mj-lt"/>
              </a:rPr>
              <a:t>Key concepts</a:t>
            </a:r>
          </a:p>
          <a:p>
            <a:pPr lvl="1">
              <a:spcBef>
                <a:spcPts val="0"/>
              </a:spcBef>
              <a:spcAft>
                <a:spcPts val="600"/>
              </a:spcAft>
            </a:pPr>
            <a:r>
              <a:rPr lang="en-US" sz="2800" dirty="0">
                <a:latin typeface="+mj-lt"/>
              </a:rPr>
              <a:t>CAS 2013 authenticates, locates and connects/redirects </a:t>
            </a:r>
          </a:p>
          <a:p>
            <a:pPr lvl="1">
              <a:spcBef>
                <a:spcPts val="0"/>
              </a:spcBef>
              <a:spcAft>
                <a:spcPts val="600"/>
              </a:spcAft>
            </a:pPr>
            <a:r>
              <a:rPr lang="en-US" sz="2800" dirty="0">
                <a:latin typeface="+mj-lt"/>
              </a:rPr>
              <a:t>CAS 2013 proxies seamlessly to </a:t>
            </a:r>
            <a:r>
              <a:rPr lang="en-US" sz="2800" dirty="0" smtClean="0">
                <a:latin typeface="+mj-lt"/>
              </a:rPr>
              <a:t>2010–less </a:t>
            </a:r>
            <a:r>
              <a:rPr lang="en-US" sz="2800" dirty="0">
                <a:latin typeface="+mj-lt"/>
              </a:rPr>
              <a:t>so to 2007</a:t>
            </a:r>
          </a:p>
          <a:p>
            <a:pPr lvl="1">
              <a:spcBef>
                <a:spcPts val="0"/>
              </a:spcBef>
              <a:spcAft>
                <a:spcPts val="600"/>
              </a:spcAft>
            </a:pPr>
            <a:r>
              <a:rPr lang="en-US" sz="2800" dirty="0">
                <a:latin typeface="+mj-lt"/>
              </a:rPr>
              <a:t>CAS 2013 requires NO load balancer affinity</a:t>
            </a:r>
            <a:br>
              <a:rPr lang="en-US" sz="2800" dirty="0">
                <a:latin typeface="+mj-lt"/>
              </a:rPr>
            </a:br>
            <a:r>
              <a:rPr lang="en-US" sz="2800" dirty="0">
                <a:latin typeface="+mj-lt"/>
              </a:rPr>
              <a:t>Directly connecting Exchange 2013 CAS to the Internet IS ok. Really</a:t>
            </a:r>
          </a:p>
          <a:p>
            <a:pPr lvl="1">
              <a:spcBef>
                <a:spcPts val="0"/>
              </a:spcBef>
              <a:spcAft>
                <a:spcPts val="600"/>
              </a:spcAft>
            </a:pPr>
            <a:endParaRPr lang="en-US" sz="2800" dirty="0">
              <a:latin typeface="+mj-lt"/>
            </a:endParaRPr>
          </a:p>
        </p:txBody>
      </p:sp>
    </p:spTree>
    <p:extLst>
      <p:ext uri="{BB962C8B-B14F-4D97-AF65-F5344CB8AC3E}">
        <p14:creationId xmlns:p14="http://schemas.microsoft.com/office/powerpoint/2010/main" val="1866930005"/>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455613" y="1439863"/>
            <a:ext cx="11520487" cy="52832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marL="463550" indent="-463550" defTabSz="932560">
              <a:lnSpc>
                <a:spcPct val="90000"/>
              </a:lnSpc>
              <a:spcAft>
                <a:spcPts val="1200"/>
              </a:spcAft>
              <a:buSzPct val="105000"/>
              <a:buBlip>
                <a:blip r:embed="rId3"/>
              </a:buBlip>
            </a:pPr>
            <a:r>
              <a:rPr lang="en-US" sz="3600" dirty="0">
                <a:gradFill>
                  <a:gsLst>
                    <a:gs pos="1250">
                      <a:srgbClr val="FFFFFF"/>
                    </a:gs>
                    <a:gs pos="100000">
                      <a:srgbClr val="FFFFFF"/>
                    </a:gs>
                  </a:gsLst>
                  <a:lin ang="5400000" scaled="0"/>
                </a:gradFill>
                <a:latin typeface="Segoe UI Light"/>
              </a:rPr>
              <a:t>Exchange Team </a:t>
            </a:r>
            <a:r>
              <a:rPr lang="en-US" sz="3600" dirty="0" smtClean="0">
                <a:gradFill>
                  <a:gsLst>
                    <a:gs pos="1250">
                      <a:srgbClr val="FFFFFF"/>
                    </a:gs>
                    <a:gs pos="100000">
                      <a:srgbClr val="FFFFFF"/>
                    </a:gs>
                  </a:gsLst>
                  <a:lin ang="5400000" scaled="0"/>
                </a:gradFill>
                <a:latin typeface="Segoe UI Light"/>
              </a:rPr>
              <a:t>blog</a:t>
            </a:r>
            <a:r>
              <a:rPr lang="en-US" sz="3600" dirty="0">
                <a:gradFill>
                  <a:gsLst>
                    <a:gs pos="1250">
                      <a:srgbClr val="FFFFFF"/>
                    </a:gs>
                    <a:gs pos="100000">
                      <a:srgbClr val="FFFFFF"/>
                    </a:gs>
                  </a:gsLst>
                  <a:lin ang="5400000" scaled="0"/>
                </a:gradFill>
                <a:latin typeface="Segoe UI Light"/>
              </a:rPr>
              <a:t>: </a:t>
            </a:r>
          </a:p>
          <a:p>
            <a:pPr defTabSz="932560">
              <a:lnSpc>
                <a:spcPct val="90000"/>
              </a:lnSpc>
              <a:spcAft>
                <a:spcPts val="600"/>
              </a:spcAft>
              <a:buSzPct val="105000"/>
            </a:pPr>
            <a:r>
              <a:rPr lang="en-US" sz="2400" dirty="0">
                <a:gradFill>
                  <a:gsLst>
                    <a:gs pos="1250">
                      <a:srgbClr val="FFFFFF"/>
                    </a:gs>
                    <a:gs pos="100000">
                      <a:srgbClr val="FFFFFF"/>
                    </a:gs>
                  </a:gsLst>
                  <a:lin ang="5400000" scaled="0"/>
                </a:gradFill>
                <a:latin typeface="Segoe UI Light"/>
              </a:rPr>
              <a:t>	http://blogs.technet.com/b/exchange</a:t>
            </a:r>
            <a:r>
              <a:rPr lang="en-US" sz="2400" dirty="0" smtClean="0">
                <a:gradFill>
                  <a:gsLst>
                    <a:gs pos="1250">
                      <a:srgbClr val="FFFFFF"/>
                    </a:gs>
                    <a:gs pos="100000">
                      <a:srgbClr val="FFFFFF"/>
                    </a:gs>
                  </a:gsLst>
                  <a:lin ang="5400000" scaled="0"/>
                </a:gradFill>
                <a:latin typeface="Segoe UI Light"/>
              </a:rPr>
              <a:t>/</a:t>
            </a:r>
            <a:endParaRPr lang="en-US" sz="2400" dirty="0">
              <a:gradFill>
                <a:gsLst>
                  <a:gs pos="1250">
                    <a:srgbClr val="FFFFFF"/>
                  </a:gs>
                  <a:gs pos="100000">
                    <a:srgbClr val="FFFFFF"/>
                  </a:gs>
                </a:gsLst>
                <a:lin ang="5400000" scaled="0"/>
              </a:gradFill>
              <a:latin typeface="Segoe UI Light"/>
            </a:endParaRPr>
          </a:p>
          <a:p>
            <a:pPr marL="463550" indent="-463550" defTabSz="932560">
              <a:lnSpc>
                <a:spcPct val="90000"/>
              </a:lnSpc>
              <a:spcAft>
                <a:spcPts val="1200"/>
              </a:spcAft>
              <a:buSzPct val="105000"/>
              <a:buBlip>
                <a:blip r:embed="rId3"/>
              </a:buBlip>
            </a:pPr>
            <a:r>
              <a:rPr lang="en-US" sz="3600" dirty="0">
                <a:gradFill>
                  <a:gsLst>
                    <a:gs pos="1250">
                      <a:srgbClr val="FFFFFF"/>
                    </a:gs>
                    <a:gs pos="100000">
                      <a:srgbClr val="FFFFFF"/>
                    </a:gs>
                  </a:gsLst>
                  <a:lin ang="5400000" scaled="0"/>
                </a:gradFill>
                <a:latin typeface="Segoe UI Light"/>
              </a:rPr>
              <a:t>Twitter:</a:t>
            </a:r>
          </a:p>
          <a:p>
            <a:pPr defTabSz="932560">
              <a:lnSpc>
                <a:spcPct val="90000"/>
              </a:lnSpc>
              <a:spcAft>
                <a:spcPts val="600"/>
              </a:spcAft>
              <a:buSzPct val="105000"/>
            </a:pPr>
            <a:r>
              <a:rPr lang="en-US" sz="2400" dirty="0">
                <a:gradFill>
                  <a:gsLst>
                    <a:gs pos="1250">
                      <a:srgbClr val="FFFFFF"/>
                    </a:gs>
                    <a:gs pos="100000">
                      <a:srgbClr val="FFFFFF"/>
                    </a:gs>
                  </a:gsLst>
                  <a:lin ang="5400000" scaled="0"/>
                </a:gradFill>
                <a:latin typeface="Segoe UI Light"/>
              </a:rPr>
              <a:t>	Follow @</a:t>
            </a:r>
            <a:r>
              <a:rPr lang="en-US" sz="2400" dirty="0" err="1">
                <a:gradFill>
                  <a:gsLst>
                    <a:gs pos="1250">
                      <a:srgbClr val="FFFFFF"/>
                    </a:gs>
                    <a:gs pos="100000">
                      <a:srgbClr val="FFFFFF"/>
                    </a:gs>
                  </a:gsLst>
                  <a:lin ang="5400000" scaled="0"/>
                </a:gradFill>
                <a:latin typeface="Segoe UI Light"/>
              </a:rPr>
              <a:t>MSFTExchange</a:t>
            </a:r>
            <a:r>
              <a:rPr lang="en-US" sz="2400" dirty="0">
                <a:gradFill>
                  <a:gsLst>
                    <a:gs pos="1250">
                      <a:srgbClr val="FFFFFF"/>
                    </a:gs>
                    <a:gs pos="100000">
                      <a:srgbClr val="FFFFFF"/>
                    </a:gs>
                  </a:gsLst>
                  <a:lin ang="5400000" scaled="0"/>
                </a:gradFill>
                <a:latin typeface="Segoe UI Light"/>
              </a:rPr>
              <a:t> </a:t>
            </a:r>
          </a:p>
          <a:p>
            <a:pPr defTabSz="932560">
              <a:lnSpc>
                <a:spcPct val="90000"/>
              </a:lnSpc>
              <a:spcAft>
                <a:spcPts val="600"/>
              </a:spcAft>
              <a:buSzPct val="105000"/>
            </a:pPr>
            <a:r>
              <a:rPr lang="en-US" sz="2400" dirty="0">
                <a:gradFill>
                  <a:gsLst>
                    <a:gs pos="1250">
                      <a:srgbClr val="FFFFFF"/>
                    </a:gs>
                    <a:gs pos="100000">
                      <a:srgbClr val="FFFFFF"/>
                    </a:gs>
                  </a:gsLst>
                  <a:lin ang="5400000" scaled="0"/>
                </a:gradFill>
                <a:latin typeface="Segoe UI Light"/>
              </a:rPr>
              <a:t>	Join the conversation, use #</a:t>
            </a:r>
            <a:r>
              <a:rPr lang="en-US" sz="2400" dirty="0" err="1">
                <a:gradFill>
                  <a:gsLst>
                    <a:gs pos="1250">
                      <a:srgbClr val="FFFFFF"/>
                    </a:gs>
                    <a:gs pos="100000">
                      <a:srgbClr val="FFFFFF"/>
                    </a:gs>
                  </a:gsLst>
                  <a:lin ang="5400000" scaled="0"/>
                </a:gradFill>
                <a:latin typeface="Segoe UI Light"/>
              </a:rPr>
              <a:t>IamMEC</a:t>
            </a:r>
            <a:endParaRPr lang="en-US" sz="2400" dirty="0">
              <a:gradFill>
                <a:gsLst>
                  <a:gs pos="1250">
                    <a:srgbClr val="FFFFFF"/>
                  </a:gs>
                  <a:gs pos="100000">
                    <a:srgbClr val="FFFFFF"/>
                  </a:gs>
                </a:gsLst>
                <a:lin ang="5400000" scaled="0"/>
              </a:gradFill>
              <a:latin typeface="Segoe UI Light"/>
            </a:endParaRPr>
          </a:p>
          <a:p>
            <a:pPr marL="463550" indent="-463550" defTabSz="932560">
              <a:lnSpc>
                <a:spcPct val="90000"/>
              </a:lnSpc>
              <a:spcAft>
                <a:spcPts val="1200"/>
              </a:spcAft>
              <a:buSzPct val="105000"/>
              <a:buBlip>
                <a:blip r:embed="rId3"/>
              </a:buBlip>
            </a:pPr>
            <a:r>
              <a:rPr lang="en-US" sz="3600" dirty="0">
                <a:gradFill>
                  <a:gsLst>
                    <a:gs pos="1250">
                      <a:srgbClr val="FFFFFF"/>
                    </a:gs>
                    <a:gs pos="100000">
                      <a:srgbClr val="FFFFFF"/>
                    </a:gs>
                  </a:gsLst>
                  <a:lin ang="5400000" scaled="0"/>
                </a:gradFill>
                <a:latin typeface="Segoe UI Light"/>
              </a:rPr>
              <a:t>Check out: </a:t>
            </a:r>
          </a:p>
          <a:p>
            <a:pPr defTabSz="932560">
              <a:lnSpc>
                <a:spcPct val="90000"/>
              </a:lnSpc>
              <a:spcAft>
                <a:spcPts val="600"/>
              </a:spcAft>
              <a:buSzPct val="105000"/>
            </a:pPr>
            <a:r>
              <a:rPr lang="en-US" sz="2400" dirty="0">
                <a:gradFill>
                  <a:gsLst>
                    <a:gs pos="1250">
                      <a:srgbClr val="FFFFFF"/>
                    </a:gs>
                    <a:gs pos="100000">
                      <a:srgbClr val="FFFFFF"/>
                    </a:gs>
                  </a:gsLst>
                  <a:lin ang="5400000" scaled="0"/>
                </a:gradFill>
                <a:latin typeface="Segoe UI Light"/>
              </a:rPr>
              <a:t>	Microsoft Exchange Conference 2014:  www.iammec.com </a:t>
            </a:r>
          </a:p>
          <a:p>
            <a:pPr defTabSz="932560">
              <a:lnSpc>
                <a:spcPct val="90000"/>
              </a:lnSpc>
              <a:spcAft>
                <a:spcPts val="600"/>
              </a:spcAft>
              <a:buSzPct val="105000"/>
            </a:pPr>
            <a:r>
              <a:rPr lang="en-US" sz="2400" dirty="0">
                <a:gradFill>
                  <a:gsLst>
                    <a:gs pos="1250">
                      <a:srgbClr val="FFFFFF"/>
                    </a:gs>
                    <a:gs pos="100000">
                      <a:srgbClr val="FFFFFF"/>
                    </a:gs>
                  </a:gsLst>
                  <a:lin ang="5400000" scaled="0"/>
                </a:gradFill>
                <a:latin typeface="Segoe UI Light"/>
              </a:rPr>
              <a:t>	Office 365 </a:t>
            </a:r>
            <a:r>
              <a:rPr lang="en-US" sz="2400" dirty="0" err="1">
                <a:gradFill>
                  <a:gsLst>
                    <a:gs pos="1250">
                      <a:srgbClr val="FFFFFF"/>
                    </a:gs>
                    <a:gs pos="100000">
                      <a:srgbClr val="FFFFFF"/>
                    </a:gs>
                  </a:gsLst>
                  <a:lin ang="5400000" scaled="0"/>
                </a:gradFill>
                <a:latin typeface="Segoe UI Light"/>
              </a:rPr>
              <a:t>FastTrack</a:t>
            </a:r>
            <a:r>
              <a:rPr lang="en-US" sz="2400" dirty="0">
                <a:gradFill>
                  <a:gsLst>
                    <a:gs pos="1250">
                      <a:srgbClr val="FFFFFF"/>
                    </a:gs>
                    <a:gs pos="100000">
                      <a:srgbClr val="FFFFFF"/>
                    </a:gs>
                  </a:gsLst>
                  <a:lin ang="5400000" scaled="0"/>
                </a:gradFill>
                <a:latin typeface="Segoe UI Light"/>
              </a:rPr>
              <a:t>: http://fasttrack.office.com/</a:t>
            </a:r>
            <a:r>
              <a:rPr lang="en-US" sz="2400" dirty="0">
                <a:gradFill>
                  <a:gsLst>
                    <a:gs pos="1250">
                      <a:srgbClr val="FFFFFF"/>
                    </a:gs>
                    <a:gs pos="100000">
                      <a:srgbClr val="FFFFFF"/>
                    </a:gs>
                  </a:gsLst>
                  <a:lin ang="5400000" scaled="0"/>
                </a:gradFill>
                <a:latin typeface="Segoe UI Light"/>
                <a:hlinkClick r:id="rId4"/>
              </a:rPr>
              <a:t>/</a:t>
            </a:r>
            <a:endParaRPr lang="en-US" sz="2400" dirty="0">
              <a:gradFill>
                <a:gsLst>
                  <a:gs pos="1250">
                    <a:srgbClr val="FFFFFF"/>
                  </a:gs>
                  <a:gs pos="100000">
                    <a:srgbClr val="FFFFFF"/>
                  </a:gs>
                </a:gsLst>
                <a:lin ang="5400000" scaled="0"/>
              </a:gradFill>
              <a:latin typeface="Segoe UI Light"/>
            </a:endParaRPr>
          </a:p>
          <a:p>
            <a:pPr defTabSz="932560">
              <a:lnSpc>
                <a:spcPct val="90000"/>
              </a:lnSpc>
              <a:spcAft>
                <a:spcPts val="600"/>
              </a:spcAft>
              <a:buSzPct val="105000"/>
            </a:pPr>
            <a:r>
              <a:rPr lang="en-US" sz="2400" dirty="0">
                <a:gradFill>
                  <a:gsLst>
                    <a:gs pos="1250">
                      <a:srgbClr val="FFFFFF"/>
                    </a:gs>
                    <a:gs pos="100000">
                      <a:srgbClr val="FFFFFF"/>
                    </a:gs>
                  </a:gsLst>
                  <a:lin ang="5400000" scaled="0"/>
                </a:gradFill>
                <a:latin typeface="Segoe UI Light"/>
              </a:rPr>
              <a:t>	Technical Training with Ignite: http://ignite.office.com/</a:t>
            </a:r>
          </a:p>
        </p:txBody>
      </p:sp>
    </p:spTree>
    <p:extLst>
      <p:ext uri="{BB962C8B-B14F-4D97-AF65-F5344CB8AC3E}">
        <p14:creationId xmlns:p14="http://schemas.microsoft.com/office/powerpoint/2010/main" val="888397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Complete an evaluation on CommNet and enter to win!</a:t>
            </a:r>
          </a:p>
        </p:txBody>
      </p:sp>
      <p:grpSp>
        <p:nvGrpSpPr>
          <p:cNvPr id="4" name="Group 3"/>
          <p:cNvGrpSpPr/>
          <p:nvPr/>
        </p:nvGrpSpPr>
        <p:grpSpPr>
          <a:xfrm>
            <a:off x="455613" y="2119313"/>
            <a:ext cx="3798887" cy="4603750"/>
            <a:chOff x="455613" y="2119313"/>
            <a:chExt cx="3798887" cy="4603750"/>
          </a:xfrm>
        </p:grpSpPr>
        <p:sp>
          <p:nvSpPr>
            <p:cNvPr id="10" name="Rectangle 9"/>
            <p:cNvSpPr/>
            <p:nvPr/>
          </p:nvSpPr>
          <p:spPr bwMode="auto">
            <a:xfrm>
              <a:off x="455613" y="2119313"/>
              <a:ext cx="3798887" cy="46037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365760"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endParaRPr lang="en-US" sz="4400" dirty="0">
                <a:noFill/>
                <a:latin typeface="+mj-lt"/>
                <a:ea typeface="Segoe UI" pitchFamily="34" charset="0"/>
                <a:cs typeface="Segoe UI" pitchFamily="34" charset="0"/>
              </a:endParaRPr>
            </a:p>
          </p:txBody>
        </p:sp>
        <p:pic>
          <p:nvPicPr>
            <p:cNvPr id="11" name="Xbox kinect" descr="\\192.168.1.51\Shared\ADI_Projects\Microsoft\MS_11-01457_TechEd_2012_Template\Working_Art\Eval-prizes\Xbox360_Matte_Sensor_7-8View.png"/>
            <p:cNvPicPr>
              <a:picLocks noChangeAspect="1" noChangeArrowheads="1"/>
            </p:cNvPicPr>
            <p:nvPr/>
          </p:nvPicPr>
          <p:blipFill rotWithShape="1">
            <a:blip r:embed="rId3" cstate="email">
              <a:extLst>
                <a:ext uri="{28A0092B-C50C-407E-A947-70E740481C1C}">
                  <a14:useLocalDpi xmlns:a14="http://schemas.microsoft.com/office/drawing/2010/main"/>
                </a:ext>
              </a:extLst>
            </a:blip>
            <a:stretch/>
          </p:blipFill>
          <p:spPr bwMode="auto">
            <a:xfrm>
              <a:off x="648200" y="2706289"/>
              <a:ext cx="3290914" cy="3542063"/>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Rectangle 11"/>
          <p:cNvSpPr/>
          <p:nvPr/>
        </p:nvSpPr>
        <p:spPr bwMode="auto">
          <a:xfrm>
            <a:off x="4459854" y="2125662"/>
            <a:ext cx="7519421"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13" name="Best Buy gc" descr="\\192.168.1.51\Shared\ADI_Projects\Microsoft\MS_11-01457_TechEd_2012_Template\Working_Art\Eval-prizes\bestbuy-gc.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77148" y="2632087"/>
            <a:ext cx="1881043" cy="1224763"/>
          </a:xfrm>
          <a:prstGeom prst="rect">
            <a:avLst/>
          </a:prstGeom>
          <a:noFill/>
          <a:extLst>
            <a:ext uri="{909E8E84-426E-40DD-AFC4-6F175D3DCCD1}">
              <a14:hiddenFill xmlns:a14="http://schemas.microsoft.com/office/drawing/2010/main">
                <a:solidFill>
                  <a:srgbClr val="FFFFFF"/>
                </a:solidFill>
              </a14:hiddenFill>
            </a:ext>
          </a:extLst>
        </p:spPr>
      </p:pic>
      <p:pic>
        <p:nvPicPr>
          <p:cNvPr id="14"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640264"/>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5"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64026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6"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657025"/>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7"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97357"/>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8"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97358"/>
            <a:ext cx="1355377" cy="1694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3675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25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7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nodeType="withEffect">
                                  <p:stCondLst>
                                    <p:cond delay="12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And </a:t>
            </a:r>
            <a:r>
              <a:rPr lang="en-US" dirty="0" smtClean="0"/>
              <a:t>some </a:t>
            </a:r>
            <a:r>
              <a:rPr lang="en-US" dirty="0"/>
              <a:t>CAS fundamentals</a:t>
            </a:r>
            <a:endParaRPr lang="en-US" dirty="0">
              <a:solidFill>
                <a:schemeClr val="tx1"/>
              </a:solidFill>
            </a:endParaRPr>
          </a:p>
        </p:txBody>
      </p:sp>
      <p:sp>
        <p:nvSpPr>
          <p:cNvPr id="3" name="Content Placeholder 2"/>
          <p:cNvSpPr>
            <a:spLocks noGrp="1"/>
          </p:cNvSpPr>
          <p:nvPr>
            <p:ph type="body" sz="quarter" idx="4294967295"/>
          </p:nvPr>
        </p:nvSpPr>
        <p:spPr>
          <a:xfrm>
            <a:off x="274638" y="1439863"/>
            <a:ext cx="11612562" cy="3914918"/>
          </a:xfrm>
          <a:prstGeom prst="rect">
            <a:avLst/>
          </a:prstGeom>
        </p:spPr>
        <p:txBody>
          <a:bodyPr/>
          <a:lstStyle/>
          <a:p>
            <a:pPr marL="0" indent="0">
              <a:spcBef>
                <a:spcPts val="0"/>
              </a:spcBef>
              <a:spcAft>
                <a:spcPts val="1200"/>
              </a:spcAft>
              <a:buNone/>
            </a:pPr>
            <a:r>
              <a:rPr lang="en-US" sz="3200" dirty="0">
                <a:gradFill>
                  <a:gsLst>
                    <a:gs pos="1250">
                      <a:schemeClr val="tx2"/>
                    </a:gs>
                    <a:gs pos="99000">
                      <a:schemeClr val="tx2"/>
                    </a:gs>
                  </a:gsLst>
                  <a:lin ang="5400000" scaled="0"/>
                </a:gradFill>
              </a:rPr>
              <a:t>CAS 2013 does three things – it authenticates, locates and proxies/redirects </a:t>
            </a:r>
            <a:r>
              <a:rPr lang="en-US" sz="3200" dirty="0" smtClean="0">
                <a:gradFill>
                  <a:gsLst>
                    <a:gs pos="1250">
                      <a:schemeClr val="tx2"/>
                    </a:gs>
                    <a:gs pos="99000">
                      <a:schemeClr val="tx2"/>
                    </a:gs>
                  </a:gsLst>
                  <a:lin ang="5400000" scaled="0"/>
                </a:gradFill>
              </a:rPr>
              <a:t>(</a:t>
            </a:r>
            <a:r>
              <a:rPr lang="en-US" sz="3200" dirty="0">
                <a:gradFill>
                  <a:gsLst>
                    <a:gs pos="1250">
                      <a:schemeClr val="tx2"/>
                    </a:gs>
                    <a:gs pos="99000">
                      <a:schemeClr val="tx2"/>
                    </a:gs>
                  </a:gsLst>
                  <a:lin ang="5400000" scaled="0"/>
                </a:gradFill>
              </a:rPr>
              <a:t>ok, that’s four)</a:t>
            </a:r>
          </a:p>
          <a:p>
            <a:pPr lvl="1">
              <a:spcBef>
                <a:spcPts val="0"/>
              </a:spcBef>
              <a:spcAft>
                <a:spcPts val="600"/>
              </a:spcAft>
            </a:pPr>
            <a:r>
              <a:rPr lang="en-US" sz="2800" dirty="0">
                <a:latin typeface="+mj-lt"/>
              </a:rPr>
              <a:t>It </a:t>
            </a:r>
            <a:r>
              <a:rPr lang="en-US" sz="2800" i="1" dirty="0">
                <a:latin typeface="+mj-lt"/>
              </a:rPr>
              <a:t>authenticates</a:t>
            </a:r>
            <a:r>
              <a:rPr lang="en-US" sz="2800" dirty="0">
                <a:latin typeface="+mj-lt"/>
              </a:rPr>
              <a:t> the connection to find out who the user is</a:t>
            </a:r>
          </a:p>
          <a:p>
            <a:pPr lvl="1">
              <a:spcBef>
                <a:spcPts val="0"/>
              </a:spcBef>
              <a:spcAft>
                <a:spcPts val="600"/>
              </a:spcAft>
            </a:pPr>
            <a:r>
              <a:rPr lang="en-US" sz="2800" dirty="0">
                <a:latin typeface="+mj-lt"/>
              </a:rPr>
              <a:t>It </a:t>
            </a:r>
            <a:r>
              <a:rPr lang="en-US" sz="2800" i="1" dirty="0">
                <a:latin typeface="+mj-lt"/>
              </a:rPr>
              <a:t>locates</a:t>
            </a:r>
            <a:r>
              <a:rPr lang="en-US" sz="2800" dirty="0">
                <a:latin typeface="+mj-lt"/>
              </a:rPr>
              <a:t> the user’s mailbox – on which mailbox server is it currently active</a:t>
            </a:r>
          </a:p>
          <a:p>
            <a:pPr lvl="1">
              <a:spcBef>
                <a:spcPts val="0"/>
              </a:spcBef>
              <a:spcAft>
                <a:spcPts val="600"/>
              </a:spcAft>
            </a:pPr>
            <a:r>
              <a:rPr lang="en-US" sz="2800" dirty="0">
                <a:latin typeface="+mj-lt"/>
              </a:rPr>
              <a:t>It </a:t>
            </a:r>
            <a:r>
              <a:rPr lang="en-US" sz="2800" i="1" dirty="0">
                <a:latin typeface="+mj-lt"/>
              </a:rPr>
              <a:t>proxies</a:t>
            </a:r>
            <a:r>
              <a:rPr lang="en-US" sz="2800" dirty="0">
                <a:latin typeface="+mj-lt"/>
              </a:rPr>
              <a:t> the connection to the mailbox server and maintains the connection (or </a:t>
            </a:r>
            <a:r>
              <a:rPr lang="en-US" sz="2800" i="1" dirty="0">
                <a:latin typeface="+mj-lt"/>
              </a:rPr>
              <a:t>redirects</a:t>
            </a:r>
            <a:r>
              <a:rPr lang="en-US" sz="2800" dirty="0">
                <a:latin typeface="+mj-lt"/>
              </a:rPr>
              <a:t> it somewhere else</a:t>
            </a:r>
            <a:r>
              <a:rPr lang="en-US" sz="2800" dirty="0" smtClean="0">
                <a:latin typeface="+mj-lt"/>
              </a:rPr>
              <a:t>)</a:t>
            </a:r>
          </a:p>
          <a:p>
            <a:pPr marL="0" indent="0">
              <a:spcBef>
                <a:spcPts val="600"/>
              </a:spcBef>
              <a:spcAft>
                <a:spcPts val="1200"/>
              </a:spcAft>
              <a:buNone/>
            </a:pPr>
            <a:r>
              <a:rPr lang="en-US" sz="3200" dirty="0">
                <a:gradFill>
                  <a:gsLst>
                    <a:gs pos="1250">
                      <a:schemeClr val="tx2"/>
                    </a:gs>
                    <a:gs pos="99000">
                      <a:schemeClr val="tx2"/>
                    </a:gs>
                  </a:gsLst>
                  <a:lin ang="5400000" scaled="0"/>
                </a:gradFill>
              </a:rPr>
              <a:t>CAS </a:t>
            </a:r>
            <a:r>
              <a:rPr lang="en-US" sz="3200" dirty="0" smtClean="0">
                <a:gradFill>
                  <a:gsLst>
                    <a:gs pos="1250">
                      <a:schemeClr val="tx2"/>
                    </a:gs>
                    <a:gs pos="99000">
                      <a:schemeClr val="tx2"/>
                    </a:gs>
                  </a:gsLst>
                  <a:lin ang="5400000" scaled="0"/>
                </a:gradFill>
              </a:rPr>
              <a:t>generates </a:t>
            </a:r>
            <a:r>
              <a:rPr lang="en-US" sz="3200" dirty="0">
                <a:gradFill>
                  <a:gsLst>
                    <a:gs pos="1250">
                      <a:schemeClr val="tx2"/>
                    </a:gs>
                    <a:gs pos="99000">
                      <a:schemeClr val="tx2"/>
                    </a:gs>
                  </a:gsLst>
                  <a:lin ang="5400000" scaled="0"/>
                </a:gradFill>
              </a:rPr>
              <a:t>no content, it simply acts as a (smart) proxy</a:t>
            </a:r>
          </a:p>
        </p:txBody>
      </p:sp>
    </p:spTree>
    <p:extLst>
      <p:ext uri="{BB962C8B-B14F-4D97-AF65-F5344CB8AC3E}">
        <p14:creationId xmlns:p14="http://schemas.microsoft.com/office/powerpoint/2010/main" val="210810550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Yes! You DO need a CAS in every AD site</a:t>
            </a:r>
            <a:endParaRPr lang="en-US" dirty="0"/>
          </a:p>
        </p:txBody>
      </p:sp>
      <p:grpSp>
        <p:nvGrpSpPr>
          <p:cNvPr id="197" name="Group 196"/>
          <p:cNvGrpSpPr/>
          <p:nvPr/>
        </p:nvGrpSpPr>
        <p:grpSpPr>
          <a:xfrm>
            <a:off x="455612" y="1439863"/>
            <a:ext cx="3657602" cy="5025887"/>
            <a:chOff x="455612" y="1439863"/>
            <a:chExt cx="3657602" cy="5025887"/>
          </a:xfrm>
        </p:grpSpPr>
        <p:sp>
          <p:nvSpPr>
            <p:cNvPr id="5" name="Rectangle 4"/>
            <p:cNvSpPr/>
            <p:nvPr/>
          </p:nvSpPr>
          <p:spPr>
            <a:xfrm>
              <a:off x="455612" y="4911270"/>
              <a:ext cx="3657600" cy="1554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t"/>
            <a:lstStyle/>
            <a:p>
              <a:r>
                <a:rPr lang="en-US" sz="1799" dirty="0">
                  <a:solidFill>
                    <a:srgbClr val="FFFFFF"/>
                  </a:solidFill>
                </a:rPr>
                <a:t>MBX</a:t>
              </a:r>
            </a:p>
          </p:txBody>
        </p:sp>
        <p:sp>
          <p:nvSpPr>
            <p:cNvPr id="6" name="Rectangle 5"/>
            <p:cNvSpPr/>
            <p:nvPr/>
          </p:nvSpPr>
          <p:spPr>
            <a:xfrm>
              <a:off x="455614" y="1439863"/>
              <a:ext cx="3657600" cy="6322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 name="Rectangle 6"/>
            <p:cNvSpPr/>
            <p:nvPr/>
          </p:nvSpPr>
          <p:spPr>
            <a:xfrm>
              <a:off x="455612" y="3080966"/>
              <a:ext cx="3657600" cy="1554480"/>
            </a:xfrm>
            <a:prstGeom prst="rect">
              <a:avLst/>
            </a:prstGeom>
            <a:solidFill>
              <a:schemeClr val="bg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t"/>
            <a:lstStyle/>
            <a:p>
              <a:r>
                <a:rPr lang="en-US" sz="1799" dirty="0">
                  <a:solidFill>
                    <a:schemeClr val="tx1"/>
                  </a:solidFill>
                </a:rPr>
                <a:t>CAS</a:t>
              </a:r>
            </a:p>
          </p:txBody>
        </p:sp>
        <p:sp>
          <p:nvSpPr>
            <p:cNvPr id="8" name="Rectangle 7"/>
            <p:cNvSpPr/>
            <p:nvPr/>
          </p:nvSpPr>
          <p:spPr>
            <a:xfrm>
              <a:off x="455612" y="2347941"/>
              <a:ext cx="3657600" cy="457200"/>
            </a:xfrm>
            <a:prstGeom prst="rect">
              <a:avLst/>
            </a:prstGeom>
            <a:solidFill>
              <a:srgbClr val="FFFF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r>
                <a:rPr lang="en-US" sz="1600" dirty="0">
                  <a:solidFill>
                    <a:schemeClr val="tx2"/>
                  </a:solidFill>
                </a:rPr>
                <a:t>Load </a:t>
              </a:r>
              <a:r>
                <a:rPr lang="en-US" sz="1600" dirty="0" smtClean="0">
                  <a:solidFill>
                    <a:schemeClr val="tx2"/>
                  </a:solidFill>
                </a:rPr>
                <a:t>balancer</a:t>
              </a:r>
              <a:endParaRPr lang="en-US" sz="1600" dirty="0">
                <a:solidFill>
                  <a:schemeClr val="tx2"/>
                </a:solidFill>
              </a:endParaRPr>
            </a:p>
          </p:txBody>
        </p:sp>
        <p:pic>
          <p:nvPicPr>
            <p:cNvPr id="9"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944549" y="1537307"/>
              <a:ext cx="679730" cy="437364"/>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761025" y="3485354"/>
              <a:ext cx="3046774" cy="769790"/>
              <a:chOff x="800100" y="3367560"/>
              <a:chExt cx="3048000" cy="770100"/>
            </a:xfrm>
            <a:solidFill>
              <a:schemeClr val="bg2"/>
            </a:solidFill>
          </p:grpSpPr>
          <p:sp>
            <p:nvSpPr>
              <p:cNvPr id="11" name="Rectangle 10"/>
              <p:cNvSpPr/>
              <p:nvPr/>
            </p:nvSpPr>
            <p:spPr>
              <a:xfrm>
                <a:off x="800100" y="3771900"/>
                <a:ext cx="3048000" cy="365760"/>
              </a:xfrm>
              <a:prstGeom prst="rect">
                <a:avLst/>
              </a:prstGeom>
              <a:grp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HTTP </a:t>
                </a:r>
                <a:r>
                  <a:rPr lang="en-US" sz="1600" dirty="0" smtClean="0">
                    <a:solidFill>
                      <a:schemeClr val="tx2"/>
                    </a:solidFill>
                  </a:rPr>
                  <a:t>proxy</a:t>
                </a:r>
                <a:endParaRPr lang="en-US" sz="1600" dirty="0">
                  <a:solidFill>
                    <a:schemeClr val="tx2"/>
                  </a:solidFill>
                </a:endParaRPr>
              </a:p>
            </p:txBody>
          </p:sp>
          <p:sp>
            <p:nvSpPr>
              <p:cNvPr id="12" name="Rectangle 11"/>
              <p:cNvSpPr/>
              <p:nvPr/>
            </p:nvSpPr>
            <p:spPr>
              <a:xfrm>
                <a:off x="800100" y="3367560"/>
                <a:ext cx="3048000" cy="368734"/>
              </a:xfrm>
              <a:prstGeom prst="rect">
                <a:avLst/>
              </a:prstGeom>
              <a:grp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IIS</a:t>
                </a:r>
              </a:p>
            </p:txBody>
          </p:sp>
        </p:grpSp>
        <p:sp>
          <p:nvSpPr>
            <p:cNvPr id="13" name="Can 12"/>
            <p:cNvSpPr/>
            <p:nvPr/>
          </p:nvSpPr>
          <p:spPr>
            <a:xfrm>
              <a:off x="1823380" y="5772020"/>
              <a:ext cx="922064" cy="572246"/>
            </a:xfrm>
            <a:prstGeom prst="can">
              <a:avLst/>
            </a:prstGeom>
            <a:solidFill>
              <a:schemeClr val="tx2"/>
            </a:solidFill>
            <a:ln w="38100">
              <a:solidFill>
                <a:schemeClr val="accent3"/>
              </a:solidFill>
            </a:ln>
            <a:effectLst/>
          </p:spPr>
          <p:style>
            <a:lnRef idx="1">
              <a:schemeClr val="dk1"/>
            </a:lnRef>
            <a:fillRef idx="3">
              <a:schemeClr val="dk1"/>
            </a:fillRef>
            <a:effectRef idx="2">
              <a:schemeClr val="dk1"/>
            </a:effectRef>
            <a:fontRef idx="minor">
              <a:schemeClr val="lt1"/>
            </a:fontRef>
          </p:style>
          <p:txBody>
            <a:bodyPr lIns="93258" tIns="46629" rIns="93258" bIns="46629" rtlCol="0" anchor="ctr"/>
            <a:lstStyle/>
            <a:p>
              <a:pPr algn="ctr"/>
              <a:r>
                <a:rPr lang="en-US" sz="1122" b="1" dirty="0">
                  <a:solidFill>
                    <a:schemeClr val="bg1"/>
                  </a:solidFill>
                </a:rPr>
                <a:t>DB</a:t>
              </a:r>
            </a:p>
          </p:txBody>
        </p:sp>
        <p:sp>
          <p:nvSpPr>
            <p:cNvPr id="14" name="Rectangle 13"/>
            <p:cNvSpPr/>
            <p:nvPr/>
          </p:nvSpPr>
          <p:spPr>
            <a:xfrm>
              <a:off x="761025" y="5326031"/>
              <a:ext cx="3046774" cy="320040"/>
            </a:xfrm>
            <a:prstGeom prst="rect">
              <a:avLst/>
            </a:prstGeom>
            <a:solidFill>
              <a:schemeClr val="bg2"/>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Protocol </a:t>
              </a:r>
              <a:r>
                <a:rPr lang="en-US" sz="1600" dirty="0" smtClean="0">
                  <a:solidFill>
                    <a:schemeClr val="tx2"/>
                  </a:solidFill>
                </a:rPr>
                <a:t>head</a:t>
              </a:r>
              <a:endParaRPr lang="en-US" sz="1600" dirty="0">
                <a:solidFill>
                  <a:schemeClr val="tx2"/>
                </a:solidFill>
              </a:endParaRPr>
            </a:p>
          </p:txBody>
        </p:sp>
      </p:grpSp>
      <p:sp>
        <p:nvSpPr>
          <p:cNvPr id="16" name="TextBox 15"/>
          <p:cNvSpPr txBox="1"/>
          <p:nvPr/>
        </p:nvSpPr>
        <p:spPr>
          <a:xfrm>
            <a:off x="570602" y="6528227"/>
            <a:ext cx="3427621" cy="235297"/>
          </a:xfrm>
          <a:prstGeom prst="rect">
            <a:avLst/>
          </a:prstGeom>
          <a:noFill/>
        </p:spPr>
        <p:txBody>
          <a:bodyPr wrap="square" lIns="0" tIns="0" rIns="0" bIns="0" rtlCol="0">
            <a:spAutoFit/>
          </a:bodyPr>
          <a:lstStyle/>
          <a:p>
            <a:pPr algn="ctr"/>
            <a:r>
              <a:rPr lang="en-US" sz="1499" dirty="0"/>
              <a:t>Local </a:t>
            </a:r>
            <a:r>
              <a:rPr lang="en-US" sz="1499" dirty="0" smtClean="0"/>
              <a:t>proxy request</a:t>
            </a:r>
            <a:endParaRPr lang="en-US" sz="1499" dirty="0"/>
          </a:p>
        </p:txBody>
      </p:sp>
      <p:grpSp>
        <p:nvGrpSpPr>
          <p:cNvPr id="161" name="Group 160"/>
          <p:cNvGrpSpPr/>
          <p:nvPr/>
        </p:nvGrpSpPr>
        <p:grpSpPr>
          <a:xfrm>
            <a:off x="4160440" y="1439863"/>
            <a:ext cx="3972382" cy="5025887"/>
            <a:chOff x="4160440" y="1439863"/>
            <a:chExt cx="3972382" cy="5025887"/>
          </a:xfrm>
        </p:grpSpPr>
        <p:sp>
          <p:nvSpPr>
            <p:cNvPr id="78" name="Rectangle 77"/>
            <p:cNvSpPr/>
            <p:nvPr/>
          </p:nvSpPr>
          <p:spPr>
            <a:xfrm rot="5400000">
              <a:off x="1784657" y="3815647"/>
              <a:ext cx="5025886" cy="274320"/>
            </a:xfrm>
            <a:prstGeom prst="rect">
              <a:avLst/>
            </a:prstGeom>
            <a:solidFill>
              <a:srgbClr val="DC3C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r>
                <a:rPr lang="en-US" sz="1200" b="1" dirty="0" smtClean="0">
                  <a:solidFill>
                    <a:schemeClr val="tx1"/>
                  </a:solidFill>
                </a:rPr>
                <a:t>SITE BOUNDARY</a:t>
              </a:r>
              <a:endParaRPr lang="en-US" sz="1200" b="1" dirty="0">
                <a:solidFill>
                  <a:schemeClr val="tx1"/>
                </a:solidFill>
              </a:endParaRPr>
            </a:p>
          </p:txBody>
        </p:sp>
        <p:grpSp>
          <p:nvGrpSpPr>
            <p:cNvPr id="159" name="Group 158"/>
            <p:cNvGrpSpPr/>
            <p:nvPr/>
          </p:nvGrpSpPr>
          <p:grpSpPr>
            <a:xfrm>
              <a:off x="4475220" y="1439863"/>
              <a:ext cx="3657602" cy="5025887"/>
              <a:chOff x="4475220" y="1439863"/>
              <a:chExt cx="3657602" cy="5025887"/>
            </a:xfrm>
          </p:grpSpPr>
          <p:sp>
            <p:nvSpPr>
              <p:cNvPr id="123" name="Rectangle 122"/>
              <p:cNvSpPr/>
              <p:nvPr/>
            </p:nvSpPr>
            <p:spPr>
              <a:xfrm>
                <a:off x="4475220" y="4911270"/>
                <a:ext cx="3657600" cy="1554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t"/>
              <a:lstStyle/>
              <a:p>
                <a:r>
                  <a:rPr lang="en-US" sz="1799" dirty="0">
                    <a:solidFill>
                      <a:srgbClr val="FFFFFF"/>
                    </a:solidFill>
                  </a:rPr>
                  <a:t>MBX</a:t>
                </a:r>
              </a:p>
            </p:txBody>
          </p:sp>
          <p:sp>
            <p:nvSpPr>
              <p:cNvPr id="124" name="Rectangle 123"/>
              <p:cNvSpPr/>
              <p:nvPr/>
            </p:nvSpPr>
            <p:spPr>
              <a:xfrm>
                <a:off x="4475222" y="1439863"/>
                <a:ext cx="3657600" cy="6322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125" name="Rectangle 124"/>
              <p:cNvSpPr/>
              <p:nvPr/>
            </p:nvSpPr>
            <p:spPr>
              <a:xfrm>
                <a:off x="4475220" y="3080966"/>
                <a:ext cx="3657600" cy="1554480"/>
              </a:xfrm>
              <a:prstGeom prst="rect">
                <a:avLst/>
              </a:prstGeom>
              <a:solidFill>
                <a:schemeClr val="bg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t"/>
              <a:lstStyle/>
              <a:p>
                <a:r>
                  <a:rPr lang="en-US" sz="1799" dirty="0">
                    <a:solidFill>
                      <a:schemeClr val="tx1"/>
                    </a:solidFill>
                  </a:rPr>
                  <a:t>CAS</a:t>
                </a:r>
              </a:p>
            </p:txBody>
          </p:sp>
          <p:sp>
            <p:nvSpPr>
              <p:cNvPr id="126" name="Rectangle 125"/>
              <p:cNvSpPr/>
              <p:nvPr/>
            </p:nvSpPr>
            <p:spPr>
              <a:xfrm>
                <a:off x="4475220" y="2347941"/>
                <a:ext cx="3657600" cy="457200"/>
              </a:xfrm>
              <a:prstGeom prst="rect">
                <a:avLst/>
              </a:prstGeom>
              <a:solidFill>
                <a:srgbClr val="FFFF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r>
                  <a:rPr lang="en-US" sz="1600" dirty="0">
                    <a:solidFill>
                      <a:schemeClr val="tx2"/>
                    </a:solidFill>
                  </a:rPr>
                  <a:t>Load </a:t>
                </a:r>
                <a:r>
                  <a:rPr lang="en-US" sz="1600" dirty="0" smtClean="0">
                    <a:solidFill>
                      <a:schemeClr val="tx2"/>
                    </a:solidFill>
                  </a:rPr>
                  <a:t>balancer</a:t>
                </a:r>
                <a:endParaRPr lang="en-US" sz="1600" dirty="0">
                  <a:solidFill>
                    <a:schemeClr val="tx2"/>
                  </a:solidFill>
                </a:endParaRPr>
              </a:p>
            </p:txBody>
          </p:sp>
          <p:pic>
            <p:nvPicPr>
              <p:cNvPr id="127"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964157" y="1537307"/>
                <a:ext cx="679730" cy="437364"/>
              </a:xfrm>
              <a:prstGeom prst="rect">
                <a:avLst/>
              </a:prstGeom>
              <a:noFill/>
              <a:extLst>
                <a:ext uri="{909E8E84-426E-40DD-AFC4-6F175D3DCCD1}">
                  <a14:hiddenFill xmlns:a14="http://schemas.microsoft.com/office/drawing/2010/main">
                    <a:solidFill>
                      <a:srgbClr val="FFFFFF"/>
                    </a:solidFill>
                  </a14:hiddenFill>
                </a:ext>
              </a:extLst>
            </p:spPr>
          </p:pic>
          <p:grpSp>
            <p:nvGrpSpPr>
              <p:cNvPr id="128" name="Group 127"/>
              <p:cNvGrpSpPr/>
              <p:nvPr/>
            </p:nvGrpSpPr>
            <p:grpSpPr>
              <a:xfrm>
                <a:off x="4780635" y="3485354"/>
                <a:ext cx="3046774" cy="769790"/>
                <a:chOff x="800100" y="3367560"/>
                <a:chExt cx="3048000" cy="770100"/>
              </a:xfrm>
              <a:solidFill>
                <a:schemeClr val="bg2"/>
              </a:solidFill>
            </p:grpSpPr>
            <p:sp>
              <p:nvSpPr>
                <p:cNvPr id="130" name="Rectangle 129"/>
                <p:cNvSpPr/>
                <p:nvPr/>
              </p:nvSpPr>
              <p:spPr>
                <a:xfrm>
                  <a:off x="800100" y="3367560"/>
                  <a:ext cx="3048000" cy="368734"/>
                </a:xfrm>
                <a:prstGeom prst="rect">
                  <a:avLst/>
                </a:prstGeom>
                <a:grp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IIS</a:t>
                  </a:r>
                </a:p>
              </p:txBody>
            </p:sp>
            <p:sp>
              <p:nvSpPr>
                <p:cNvPr id="129" name="Rectangle 128"/>
                <p:cNvSpPr/>
                <p:nvPr/>
              </p:nvSpPr>
              <p:spPr>
                <a:xfrm>
                  <a:off x="800100" y="3771900"/>
                  <a:ext cx="3048000" cy="365760"/>
                </a:xfrm>
                <a:prstGeom prst="rect">
                  <a:avLst/>
                </a:prstGeom>
                <a:grp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HTTP </a:t>
                  </a:r>
                  <a:r>
                    <a:rPr lang="en-US" sz="1600" dirty="0" smtClean="0">
                      <a:solidFill>
                        <a:schemeClr val="tx2"/>
                      </a:solidFill>
                    </a:rPr>
                    <a:t>proxy</a:t>
                  </a:r>
                  <a:endParaRPr lang="en-US" sz="1600" dirty="0">
                    <a:solidFill>
                      <a:schemeClr val="tx2"/>
                    </a:solidFill>
                  </a:endParaRPr>
                </a:p>
              </p:txBody>
            </p:sp>
          </p:grpSp>
          <p:sp>
            <p:nvSpPr>
              <p:cNvPr id="131" name="Can 130"/>
              <p:cNvSpPr/>
              <p:nvPr/>
            </p:nvSpPr>
            <p:spPr>
              <a:xfrm>
                <a:off x="5842990" y="5772020"/>
                <a:ext cx="922064" cy="572246"/>
              </a:xfrm>
              <a:prstGeom prst="can">
                <a:avLst/>
              </a:prstGeom>
              <a:solidFill>
                <a:schemeClr val="tx2"/>
              </a:solidFill>
              <a:ln w="38100">
                <a:solidFill>
                  <a:schemeClr val="accent3"/>
                </a:solidFill>
              </a:ln>
              <a:effectLst/>
            </p:spPr>
            <p:style>
              <a:lnRef idx="1">
                <a:schemeClr val="dk1"/>
              </a:lnRef>
              <a:fillRef idx="3">
                <a:schemeClr val="dk1"/>
              </a:fillRef>
              <a:effectRef idx="2">
                <a:schemeClr val="dk1"/>
              </a:effectRef>
              <a:fontRef idx="minor">
                <a:schemeClr val="lt1"/>
              </a:fontRef>
            </p:style>
            <p:txBody>
              <a:bodyPr lIns="93258" tIns="46629" rIns="93258" bIns="46629" rtlCol="0" anchor="ctr"/>
              <a:lstStyle/>
              <a:p>
                <a:pPr algn="ctr"/>
                <a:r>
                  <a:rPr lang="en-US" sz="1122" b="1" dirty="0">
                    <a:solidFill>
                      <a:schemeClr val="bg1"/>
                    </a:solidFill>
                  </a:rPr>
                  <a:t>DB</a:t>
                </a:r>
              </a:p>
            </p:txBody>
          </p:sp>
          <p:sp>
            <p:nvSpPr>
              <p:cNvPr id="132" name="Rectangle 131"/>
              <p:cNvSpPr/>
              <p:nvPr/>
            </p:nvSpPr>
            <p:spPr>
              <a:xfrm>
                <a:off x="4780635" y="5326031"/>
                <a:ext cx="3046774" cy="320040"/>
              </a:xfrm>
              <a:prstGeom prst="rect">
                <a:avLst/>
              </a:prstGeom>
              <a:solidFill>
                <a:schemeClr val="bg2"/>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Protocol </a:t>
                </a:r>
                <a:r>
                  <a:rPr lang="en-US" sz="1600" dirty="0" smtClean="0">
                    <a:solidFill>
                      <a:schemeClr val="tx2"/>
                    </a:solidFill>
                  </a:rPr>
                  <a:t>head</a:t>
                </a:r>
                <a:endParaRPr lang="en-US" sz="1600" dirty="0">
                  <a:solidFill>
                    <a:schemeClr val="tx2"/>
                  </a:solidFill>
                </a:endParaRPr>
              </a:p>
            </p:txBody>
          </p:sp>
        </p:grpSp>
      </p:grpSp>
      <p:sp>
        <p:nvSpPr>
          <p:cNvPr id="133" name="TextBox 132"/>
          <p:cNvSpPr txBox="1"/>
          <p:nvPr/>
        </p:nvSpPr>
        <p:spPr>
          <a:xfrm>
            <a:off x="4590210" y="6528227"/>
            <a:ext cx="3427621" cy="235297"/>
          </a:xfrm>
          <a:prstGeom prst="rect">
            <a:avLst/>
          </a:prstGeom>
          <a:noFill/>
        </p:spPr>
        <p:txBody>
          <a:bodyPr wrap="square" lIns="0" tIns="0" rIns="0" bIns="0" rtlCol="0">
            <a:spAutoFit/>
          </a:bodyPr>
          <a:lstStyle/>
          <a:p>
            <a:pPr algn="ctr"/>
            <a:r>
              <a:rPr lang="en-US" sz="1499" dirty="0"/>
              <a:t>OWA </a:t>
            </a:r>
            <a:r>
              <a:rPr lang="en-US" sz="1499" dirty="0" smtClean="0"/>
              <a:t>cross-site redirect request</a:t>
            </a:r>
            <a:endParaRPr lang="en-US" sz="1499" dirty="0"/>
          </a:p>
        </p:txBody>
      </p:sp>
      <p:sp>
        <p:nvSpPr>
          <p:cNvPr id="147" name="TextBox 146"/>
          <p:cNvSpPr txBox="1"/>
          <p:nvPr/>
        </p:nvSpPr>
        <p:spPr>
          <a:xfrm>
            <a:off x="8619226" y="6528227"/>
            <a:ext cx="3427621" cy="235297"/>
          </a:xfrm>
          <a:prstGeom prst="rect">
            <a:avLst/>
          </a:prstGeom>
          <a:noFill/>
        </p:spPr>
        <p:txBody>
          <a:bodyPr wrap="square" lIns="0" tIns="0" rIns="0" bIns="0" rtlCol="0">
            <a:spAutoFit/>
          </a:bodyPr>
          <a:lstStyle/>
          <a:p>
            <a:pPr algn="ctr"/>
            <a:r>
              <a:rPr lang="en-US" sz="1499" dirty="0" smtClean="0"/>
              <a:t>Cross-site proxy request</a:t>
            </a:r>
            <a:endParaRPr lang="en-US" sz="1499" dirty="0"/>
          </a:p>
        </p:txBody>
      </p:sp>
      <p:grpSp>
        <p:nvGrpSpPr>
          <p:cNvPr id="196" name="Group 195"/>
          <p:cNvGrpSpPr/>
          <p:nvPr/>
        </p:nvGrpSpPr>
        <p:grpSpPr>
          <a:xfrm>
            <a:off x="8180048" y="1439864"/>
            <a:ext cx="3981788" cy="5025886"/>
            <a:chOff x="8180048" y="1439864"/>
            <a:chExt cx="3981788" cy="5025886"/>
          </a:xfrm>
        </p:grpSpPr>
        <p:sp>
          <p:nvSpPr>
            <p:cNvPr id="136" name="Rectangle 135"/>
            <p:cNvSpPr/>
            <p:nvPr/>
          </p:nvSpPr>
          <p:spPr>
            <a:xfrm rot="5400000">
              <a:off x="5804265" y="3815647"/>
              <a:ext cx="5025886" cy="274320"/>
            </a:xfrm>
            <a:prstGeom prst="rect">
              <a:avLst/>
            </a:prstGeom>
            <a:solidFill>
              <a:srgbClr val="DC3C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r>
                <a:rPr lang="en-US" sz="1200" b="1" dirty="0" smtClean="0">
                  <a:solidFill>
                    <a:schemeClr val="tx1"/>
                  </a:solidFill>
                </a:rPr>
                <a:t>SITE BOUNDARY</a:t>
              </a:r>
              <a:endParaRPr lang="en-US" sz="1200" b="1" dirty="0">
                <a:solidFill>
                  <a:schemeClr val="tx1"/>
                </a:solidFill>
              </a:endParaRPr>
            </a:p>
          </p:txBody>
        </p:sp>
        <p:grpSp>
          <p:nvGrpSpPr>
            <p:cNvPr id="160" name="Group 159"/>
            <p:cNvGrpSpPr/>
            <p:nvPr/>
          </p:nvGrpSpPr>
          <p:grpSpPr>
            <a:xfrm>
              <a:off x="8504236" y="4911270"/>
              <a:ext cx="3657600" cy="1554480"/>
              <a:chOff x="8504236" y="4911270"/>
              <a:chExt cx="3657600" cy="1554480"/>
            </a:xfrm>
          </p:grpSpPr>
          <p:sp>
            <p:nvSpPr>
              <p:cNvPr id="137" name="Rectangle 136"/>
              <p:cNvSpPr/>
              <p:nvPr/>
            </p:nvSpPr>
            <p:spPr>
              <a:xfrm>
                <a:off x="8504236" y="4911270"/>
                <a:ext cx="3657600" cy="1554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t"/>
              <a:lstStyle/>
              <a:p>
                <a:r>
                  <a:rPr lang="en-US" sz="1799" dirty="0">
                    <a:solidFill>
                      <a:srgbClr val="FFFFFF"/>
                    </a:solidFill>
                  </a:rPr>
                  <a:t>MBX</a:t>
                </a:r>
              </a:p>
            </p:txBody>
          </p:sp>
          <p:sp>
            <p:nvSpPr>
              <p:cNvPr id="145" name="Can 144"/>
              <p:cNvSpPr/>
              <p:nvPr/>
            </p:nvSpPr>
            <p:spPr>
              <a:xfrm>
                <a:off x="9872004" y="5772020"/>
                <a:ext cx="922064" cy="572246"/>
              </a:xfrm>
              <a:prstGeom prst="can">
                <a:avLst/>
              </a:prstGeom>
              <a:solidFill>
                <a:schemeClr val="tx2"/>
              </a:solidFill>
              <a:ln w="38100">
                <a:solidFill>
                  <a:schemeClr val="accent3"/>
                </a:solidFill>
              </a:ln>
              <a:effectLst/>
            </p:spPr>
            <p:style>
              <a:lnRef idx="1">
                <a:schemeClr val="dk1"/>
              </a:lnRef>
              <a:fillRef idx="3">
                <a:schemeClr val="dk1"/>
              </a:fillRef>
              <a:effectRef idx="2">
                <a:schemeClr val="dk1"/>
              </a:effectRef>
              <a:fontRef idx="minor">
                <a:schemeClr val="lt1"/>
              </a:fontRef>
            </p:style>
            <p:txBody>
              <a:bodyPr lIns="93258" tIns="46629" rIns="93258" bIns="46629" rtlCol="0" anchor="ctr"/>
              <a:lstStyle/>
              <a:p>
                <a:pPr algn="ctr"/>
                <a:r>
                  <a:rPr lang="en-US" sz="1122" b="1" dirty="0">
                    <a:solidFill>
                      <a:schemeClr val="bg1"/>
                    </a:solidFill>
                  </a:rPr>
                  <a:t>DB</a:t>
                </a:r>
              </a:p>
            </p:txBody>
          </p:sp>
          <p:sp>
            <p:nvSpPr>
              <p:cNvPr id="146" name="Rectangle 145"/>
              <p:cNvSpPr/>
              <p:nvPr/>
            </p:nvSpPr>
            <p:spPr>
              <a:xfrm>
                <a:off x="8809649" y="5326031"/>
                <a:ext cx="3046774" cy="320040"/>
              </a:xfrm>
              <a:prstGeom prst="rect">
                <a:avLst/>
              </a:prstGeom>
              <a:solidFill>
                <a:schemeClr val="bg2"/>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Protocol </a:t>
                </a:r>
                <a:r>
                  <a:rPr lang="en-US" sz="1600" dirty="0" smtClean="0">
                    <a:solidFill>
                      <a:schemeClr val="tx2"/>
                    </a:solidFill>
                  </a:rPr>
                  <a:t>head</a:t>
                </a:r>
                <a:endParaRPr lang="en-US" sz="1600" dirty="0">
                  <a:solidFill>
                    <a:schemeClr val="tx2"/>
                  </a:solidFill>
                </a:endParaRPr>
              </a:p>
            </p:txBody>
          </p:sp>
        </p:grpSp>
      </p:grpSp>
      <p:grpSp>
        <p:nvGrpSpPr>
          <p:cNvPr id="157" name="Group 156"/>
          <p:cNvGrpSpPr/>
          <p:nvPr/>
        </p:nvGrpSpPr>
        <p:grpSpPr>
          <a:xfrm>
            <a:off x="1461575" y="1974671"/>
            <a:ext cx="822839" cy="3270438"/>
            <a:chOff x="1461575" y="1974671"/>
            <a:chExt cx="822839" cy="3270438"/>
          </a:xfrm>
        </p:grpSpPr>
        <p:sp>
          <p:nvSpPr>
            <p:cNvPr id="37" name="TextBox 36"/>
            <p:cNvSpPr txBox="1"/>
            <p:nvPr/>
          </p:nvSpPr>
          <p:spPr>
            <a:xfrm>
              <a:off x="1461575" y="2099201"/>
              <a:ext cx="723609" cy="206082"/>
            </a:xfrm>
            <a:prstGeom prst="rect">
              <a:avLst/>
            </a:prstGeom>
            <a:noFill/>
            <a:ln>
              <a:noFill/>
            </a:ln>
          </p:spPr>
          <p:txBody>
            <a:bodyPr wrap="square" lIns="0" tIns="18288" rIns="0" bIns="18288" rtlCol="0">
              <a:spAutoFit/>
            </a:bodyPr>
            <a:lstStyle/>
            <a:p>
              <a:pPr algn="r"/>
              <a:r>
                <a:rPr lang="en-US" sz="1099" b="1" dirty="0"/>
                <a:t>HTTP</a:t>
              </a:r>
            </a:p>
          </p:txBody>
        </p:sp>
        <p:sp>
          <p:nvSpPr>
            <p:cNvPr id="77" name="TextBox 76"/>
            <p:cNvSpPr txBox="1"/>
            <p:nvPr/>
          </p:nvSpPr>
          <p:spPr>
            <a:xfrm>
              <a:off x="1461575" y="4668916"/>
              <a:ext cx="723609" cy="206082"/>
            </a:xfrm>
            <a:prstGeom prst="rect">
              <a:avLst/>
            </a:prstGeom>
            <a:noFill/>
            <a:ln>
              <a:noFill/>
            </a:ln>
          </p:spPr>
          <p:txBody>
            <a:bodyPr wrap="square" lIns="0" tIns="18288" rIns="0" bIns="18288" rtlCol="0">
              <a:spAutoFit/>
            </a:bodyPr>
            <a:lstStyle/>
            <a:p>
              <a:pPr algn="r"/>
              <a:r>
                <a:rPr lang="en-US" sz="1099" b="1" dirty="0"/>
                <a:t>HTTP</a:t>
              </a:r>
            </a:p>
          </p:txBody>
        </p:sp>
        <p:grpSp>
          <p:nvGrpSpPr>
            <p:cNvPr id="65" name="Group 64"/>
            <p:cNvGrpSpPr/>
            <p:nvPr/>
          </p:nvGrpSpPr>
          <p:grpSpPr>
            <a:xfrm>
              <a:off x="2284414" y="1974671"/>
              <a:ext cx="0" cy="3270438"/>
              <a:chOff x="2284414" y="1974671"/>
              <a:chExt cx="0" cy="3270438"/>
            </a:xfrm>
          </p:grpSpPr>
          <p:sp>
            <p:nvSpPr>
              <p:cNvPr id="154" name="Straight Connector 1024003"/>
              <p:cNvSpPr>
                <a:spLocks noChangeShapeType="1"/>
              </p:cNvSpPr>
              <p:nvPr/>
            </p:nvSpPr>
            <p:spPr bwMode="auto">
              <a:xfrm flipV="1">
                <a:off x="2284414" y="1974671"/>
                <a:ext cx="0" cy="474282"/>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55" name="Straight Connector 1024003"/>
              <p:cNvSpPr>
                <a:spLocks noChangeShapeType="1"/>
              </p:cNvSpPr>
              <p:nvPr/>
            </p:nvSpPr>
            <p:spPr bwMode="auto">
              <a:xfrm flipV="1">
                <a:off x="2284414" y="2829417"/>
                <a:ext cx="0" cy="561146"/>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56" name="Straight Connector 1024003"/>
              <p:cNvSpPr>
                <a:spLocks noChangeShapeType="1"/>
              </p:cNvSpPr>
              <p:nvPr/>
            </p:nvSpPr>
            <p:spPr bwMode="auto">
              <a:xfrm flipV="1">
                <a:off x="2284414" y="4255143"/>
                <a:ext cx="0" cy="989966"/>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grpSp>
      <p:grpSp>
        <p:nvGrpSpPr>
          <p:cNvPr id="169" name="Group 168"/>
          <p:cNvGrpSpPr/>
          <p:nvPr/>
        </p:nvGrpSpPr>
        <p:grpSpPr>
          <a:xfrm>
            <a:off x="1461575" y="1974671"/>
            <a:ext cx="822839" cy="1415892"/>
            <a:chOff x="1461575" y="1974671"/>
            <a:chExt cx="822839" cy="1415892"/>
          </a:xfrm>
        </p:grpSpPr>
        <p:sp>
          <p:nvSpPr>
            <p:cNvPr id="170" name="TextBox 169"/>
            <p:cNvSpPr txBox="1"/>
            <p:nvPr/>
          </p:nvSpPr>
          <p:spPr>
            <a:xfrm>
              <a:off x="1461575" y="2099201"/>
              <a:ext cx="723609" cy="206082"/>
            </a:xfrm>
            <a:prstGeom prst="rect">
              <a:avLst/>
            </a:prstGeom>
            <a:noFill/>
            <a:ln>
              <a:noFill/>
            </a:ln>
          </p:spPr>
          <p:txBody>
            <a:bodyPr wrap="square" lIns="0" tIns="18288" rIns="0" bIns="18288" rtlCol="0">
              <a:spAutoFit/>
            </a:bodyPr>
            <a:lstStyle/>
            <a:p>
              <a:pPr algn="r"/>
              <a:r>
                <a:rPr lang="en-US" sz="1099" b="1" dirty="0"/>
                <a:t>HTTP</a:t>
              </a:r>
            </a:p>
          </p:txBody>
        </p:sp>
        <p:grpSp>
          <p:nvGrpSpPr>
            <p:cNvPr id="172" name="Group 171"/>
            <p:cNvGrpSpPr/>
            <p:nvPr/>
          </p:nvGrpSpPr>
          <p:grpSpPr>
            <a:xfrm>
              <a:off x="2284414" y="1974671"/>
              <a:ext cx="0" cy="1415892"/>
              <a:chOff x="2284414" y="1974671"/>
              <a:chExt cx="0" cy="1415892"/>
            </a:xfrm>
          </p:grpSpPr>
          <p:sp>
            <p:nvSpPr>
              <p:cNvPr id="173" name="Straight Connector 1024003"/>
              <p:cNvSpPr>
                <a:spLocks noChangeShapeType="1"/>
              </p:cNvSpPr>
              <p:nvPr/>
            </p:nvSpPr>
            <p:spPr bwMode="auto">
              <a:xfrm flipV="1">
                <a:off x="2284414" y="1974671"/>
                <a:ext cx="0" cy="474282"/>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74" name="Straight Connector 1024003"/>
              <p:cNvSpPr>
                <a:spLocks noChangeShapeType="1"/>
              </p:cNvSpPr>
              <p:nvPr/>
            </p:nvSpPr>
            <p:spPr bwMode="auto">
              <a:xfrm flipV="1">
                <a:off x="2284414" y="2829417"/>
                <a:ext cx="0" cy="561146"/>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grpSp>
      <p:sp>
        <p:nvSpPr>
          <p:cNvPr id="176" name="Straight Connector 1024003"/>
          <p:cNvSpPr>
            <a:spLocks noChangeShapeType="1"/>
          </p:cNvSpPr>
          <p:nvPr/>
        </p:nvSpPr>
        <p:spPr bwMode="auto">
          <a:xfrm>
            <a:off x="2436814" y="2785509"/>
            <a:ext cx="0" cy="561146"/>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184" name="Group 183"/>
          <p:cNvGrpSpPr/>
          <p:nvPr/>
        </p:nvGrpSpPr>
        <p:grpSpPr>
          <a:xfrm>
            <a:off x="2436814" y="2091167"/>
            <a:ext cx="3867210" cy="111076"/>
            <a:chOff x="2436814" y="2091167"/>
            <a:chExt cx="3867210" cy="111076"/>
          </a:xfrm>
        </p:grpSpPr>
        <p:sp>
          <p:nvSpPr>
            <p:cNvPr id="177" name="Straight Connector 1024003"/>
            <p:cNvSpPr>
              <a:spLocks noChangeShapeType="1"/>
            </p:cNvSpPr>
            <p:nvPr/>
          </p:nvSpPr>
          <p:spPr bwMode="auto">
            <a:xfrm>
              <a:off x="2436814" y="2091167"/>
              <a:ext cx="0" cy="111076"/>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78" name="Straight Connector 1024003"/>
            <p:cNvSpPr>
              <a:spLocks noChangeShapeType="1"/>
            </p:cNvSpPr>
            <p:nvPr/>
          </p:nvSpPr>
          <p:spPr bwMode="auto">
            <a:xfrm rot="16200000">
              <a:off x="4370420" y="267444"/>
              <a:ext cx="0" cy="3867209"/>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grpSp>
        <p:nvGrpSpPr>
          <p:cNvPr id="185" name="Group 184"/>
          <p:cNvGrpSpPr/>
          <p:nvPr/>
        </p:nvGrpSpPr>
        <p:grpSpPr>
          <a:xfrm>
            <a:off x="5492465" y="2221915"/>
            <a:ext cx="834419" cy="3035494"/>
            <a:chOff x="5469606" y="2217815"/>
            <a:chExt cx="834419" cy="3035494"/>
          </a:xfrm>
        </p:grpSpPr>
        <p:sp>
          <p:nvSpPr>
            <p:cNvPr id="179" name="Straight Connector 1024003"/>
            <p:cNvSpPr>
              <a:spLocks noChangeShapeType="1"/>
            </p:cNvSpPr>
            <p:nvPr/>
          </p:nvSpPr>
          <p:spPr bwMode="auto">
            <a:xfrm flipV="1">
              <a:off x="6304025" y="2217815"/>
              <a:ext cx="0" cy="231138"/>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183" name="Group 182"/>
            <p:cNvGrpSpPr/>
            <p:nvPr/>
          </p:nvGrpSpPr>
          <p:grpSpPr>
            <a:xfrm>
              <a:off x="5469606" y="2805141"/>
              <a:ext cx="834419" cy="2448168"/>
              <a:chOff x="5469606" y="2805141"/>
              <a:chExt cx="834419" cy="2448168"/>
            </a:xfrm>
          </p:grpSpPr>
          <p:sp>
            <p:nvSpPr>
              <p:cNvPr id="180" name="Straight Connector 1024003"/>
              <p:cNvSpPr>
                <a:spLocks noChangeShapeType="1"/>
              </p:cNvSpPr>
              <p:nvPr/>
            </p:nvSpPr>
            <p:spPr bwMode="auto">
              <a:xfrm flipV="1">
                <a:off x="6304025" y="2805141"/>
                <a:ext cx="0" cy="561146"/>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81" name="TextBox 180"/>
              <p:cNvSpPr txBox="1"/>
              <p:nvPr/>
            </p:nvSpPr>
            <p:spPr>
              <a:xfrm>
                <a:off x="5469606" y="4668917"/>
                <a:ext cx="723609" cy="206082"/>
              </a:xfrm>
              <a:prstGeom prst="rect">
                <a:avLst/>
              </a:prstGeom>
              <a:noFill/>
              <a:ln>
                <a:noFill/>
              </a:ln>
            </p:spPr>
            <p:txBody>
              <a:bodyPr wrap="square" lIns="0" tIns="18288" rIns="0" bIns="18288" rtlCol="0">
                <a:spAutoFit/>
              </a:bodyPr>
              <a:lstStyle/>
              <a:p>
                <a:pPr algn="r"/>
                <a:r>
                  <a:rPr lang="en-US" sz="1099" b="1" dirty="0"/>
                  <a:t>HTTP</a:t>
                </a:r>
              </a:p>
            </p:txBody>
          </p:sp>
          <p:sp>
            <p:nvSpPr>
              <p:cNvPr id="182" name="Straight Connector 1024003"/>
              <p:cNvSpPr>
                <a:spLocks noChangeShapeType="1"/>
              </p:cNvSpPr>
              <p:nvPr/>
            </p:nvSpPr>
            <p:spPr bwMode="auto">
              <a:xfrm flipV="1">
                <a:off x="6292445" y="4267442"/>
                <a:ext cx="0" cy="985867"/>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grpSp>
      <p:sp>
        <p:nvSpPr>
          <p:cNvPr id="192" name="Straight Connector 1024003"/>
          <p:cNvSpPr>
            <a:spLocks noChangeShapeType="1"/>
          </p:cNvSpPr>
          <p:nvPr/>
        </p:nvSpPr>
        <p:spPr bwMode="auto">
          <a:xfrm flipV="1">
            <a:off x="10327937" y="4771957"/>
            <a:ext cx="0" cy="473151"/>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195" name="Group 194"/>
          <p:cNvGrpSpPr/>
          <p:nvPr/>
        </p:nvGrpSpPr>
        <p:grpSpPr>
          <a:xfrm>
            <a:off x="5384401" y="1974671"/>
            <a:ext cx="919624" cy="2791853"/>
            <a:chOff x="5384401" y="1974671"/>
            <a:chExt cx="919624" cy="2791853"/>
          </a:xfrm>
        </p:grpSpPr>
        <p:sp>
          <p:nvSpPr>
            <p:cNvPr id="188" name="TextBox 187"/>
            <p:cNvSpPr txBox="1"/>
            <p:nvPr/>
          </p:nvSpPr>
          <p:spPr>
            <a:xfrm>
              <a:off x="5384401" y="2108472"/>
              <a:ext cx="723609" cy="206082"/>
            </a:xfrm>
            <a:prstGeom prst="rect">
              <a:avLst/>
            </a:prstGeom>
            <a:noFill/>
            <a:ln>
              <a:noFill/>
            </a:ln>
          </p:spPr>
          <p:txBody>
            <a:bodyPr wrap="square" lIns="0" tIns="18288" rIns="0" bIns="18288" rtlCol="0">
              <a:spAutoFit/>
            </a:bodyPr>
            <a:lstStyle/>
            <a:p>
              <a:pPr algn="r"/>
              <a:r>
                <a:rPr lang="en-US" sz="1099" b="1" dirty="0"/>
                <a:t>HTTP</a:t>
              </a:r>
            </a:p>
          </p:txBody>
        </p:sp>
        <p:sp>
          <p:nvSpPr>
            <p:cNvPr id="190" name="Straight Connector 1024003"/>
            <p:cNvSpPr>
              <a:spLocks noChangeShapeType="1"/>
            </p:cNvSpPr>
            <p:nvPr/>
          </p:nvSpPr>
          <p:spPr bwMode="auto">
            <a:xfrm flipV="1">
              <a:off x="6304025" y="1974671"/>
              <a:ext cx="0" cy="474282"/>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91" name="Straight Connector 1024003"/>
            <p:cNvSpPr>
              <a:spLocks noChangeShapeType="1"/>
            </p:cNvSpPr>
            <p:nvPr/>
          </p:nvSpPr>
          <p:spPr bwMode="auto">
            <a:xfrm flipV="1">
              <a:off x="6304025" y="2829417"/>
              <a:ext cx="0" cy="561146"/>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93" name="Straight Connector 1024003"/>
            <p:cNvSpPr>
              <a:spLocks noChangeShapeType="1"/>
            </p:cNvSpPr>
            <p:nvPr/>
          </p:nvSpPr>
          <p:spPr bwMode="auto">
            <a:xfrm flipV="1">
              <a:off x="6304025" y="4271543"/>
              <a:ext cx="0" cy="494981"/>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94" name="Straight Connector 1024003"/>
          <p:cNvSpPr>
            <a:spLocks noChangeShapeType="1"/>
          </p:cNvSpPr>
          <p:nvPr/>
        </p:nvSpPr>
        <p:spPr bwMode="auto">
          <a:xfrm rot="16200000">
            <a:off x="8315980" y="2759999"/>
            <a:ext cx="0" cy="4023919"/>
          </a:xfrm>
          <a:prstGeom prst="line">
            <a:avLst/>
          </a:prstGeom>
          <a:ln w="38100" cap="sq">
            <a:solidFill>
              <a:schemeClr val="accent4"/>
            </a:solidFill>
            <a:prstDash val="solid"/>
            <a:miter lim="800000"/>
            <a:headEnd type="none" w="med" len="med"/>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pic>
        <p:nvPicPr>
          <p:cNvPr id="3074" name="Picture 2" descr="E:\Projects\Creations\_Temps\BuzzBee\BuzzBee\2013_06_TechEd 2013\_Artwork\Group_edi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19680" y="1637995"/>
            <a:ext cx="3139815" cy="2673435"/>
          </a:xfrm>
          <a:prstGeom prst="rect">
            <a:avLst/>
          </a:prstGeom>
          <a:noFill/>
          <a:extLst>
            <a:ext uri="{909E8E84-426E-40DD-AFC4-6F175D3DCCD1}">
              <a14:hiddenFill xmlns:a14="http://schemas.microsoft.com/office/drawing/2010/main">
                <a:solidFill>
                  <a:srgbClr val="FFFFFF"/>
                </a:solidFill>
              </a14:hiddenFill>
            </a:ext>
          </a:extLst>
        </p:spPr>
      </p:pic>
      <p:sp>
        <p:nvSpPr>
          <p:cNvPr id="66" name="Straight Connector 1024003"/>
          <p:cNvSpPr>
            <a:spLocks noChangeShapeType="1"/>
          </p:cNvSpPr>
          <p:nvPr/>
        </p:nvSpPr>
        <p:spPr bwMode="auto">
          <a:xfrm>
            <a:off x="6989329" y="2587713"/>
            <a:ext cx="1730351" cy="197795"/>
          </a:xfrm>
          <a:prstGeom prst="line">
            <a:avLst/>
          </a:prstGeom>
          <a:ln w="38100" cap="sq">
            <a:solidFill>
              <a:schemeClr val="accent4"/>
            </a:solidFill>
            <a:prstDash val="solid"/>
            <a:miter lim="800000"/>
            <a:headEnd type="triangle" w="med" len="sm"/>
            <a:tailEnd type="none"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Tree>
    <p:extLst>
      <p:ext uri="{BB962C8B-B14F-4D97-AF65-F5344CB8AC3E}">
        <p14:creationId xmlns:p14="http://schemas.microsoft.com/office/powerpoint/2010/main" val="35820077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7"/>
                                        </p:tgtEl>
                                        <p:attrNameLst>
                                          <p:attrName>style.visibility</p:attrName>
                                        </p:attrNameLst>
                                      </p:cBhvr>
                                      <p:to>
                                        <p:strVal val="visible"/>
                                      </p:to>
                                    </p:set>
                                    <p:animEffect transition="in" filter="fade">
                                      <p:cBhvr>
                                        <p:cTn id="7" dur="500"/>
                                        <p:tgtEl>
                                          <p:spTgt spid="19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7"/>
                                        </p:tgtEl>
                                        <p:attrNameLst>
                                          <p:attrName>style.visibility</p:attrName>
                                        </p:attrNameLst>
                                      </p:cBhvr>
                                      <p:to>
                                        <p:strVal val="visible"/>
                                      </p:to>
                                    </p:set>
                                    <p:animEffect transition="in" filter="wipe(up)">
                                      <p:cBhvr>
                                        <p:cTn id="12" dur="500"/>
                                        <p:tgtEl>
                                          <p:spTgt spid="15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157"/>
                                        </p:tgtEl>
                                      </p:cBhvr>
                                    </p:animEffect>
                                    <p:set>
                                      <p:cBhvr>
                                        <p:cTn id="21" dur="1" fill="hold">
                                          <p:stCondLst>
                                            <p:cond delay="499"/>
                                          </p:stCondLst>
                                        </p:cTn>
                                        <p:tgtEl>
                                          <p:spTgt spid="157"/>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6"/>
                                        </p:tgtEl>
                                      </p:cBhvr>
                                    </p:animEffect>
                                    <p:set>
                                      <p:cBhvr>
                                        <p:cTn id="24" dur="1" fill="hold">
                                          <p:stCondLst>
                                            <p:cond delay="499"/>
                                          </p:stCondLst>
                                        </p:cTn>
                                        <p:tgtEl>
                                          <p:spTgt spid="16"/>
                                        </p:tgtEl>
                                        <p:attrNameLst>
                                          <p:attrName>style.visibility</p:attrName>
                                        </p:attrNameLst>
                                      </p:cBhvr>
                                      <p:to>
                                        <p:strVal val="hidden"/>
                                      </p:to>
                                    </p:set>
                                  </p:childTnLst>
                                </p:cTn>
                              </p:par>
                              <p:par>
                                <p:cTn id="25" presetID="10" presetClass="entr" presetSubtype="0" fill="hold" nodeType="withEffect">
                                  <p:stCondLst>
                                    <p:cond delay="0"/>
                                  </p:stCondLst>
                                  <p:childTnLst>
                                    <p:set>
                                      <p:cBhvr>
                                        <p:cTn id="26" dur="1" fill="hold">
                                          <p:stCondLst>
                                            <p:cond delay="0"/>
                                          </p:stCondLst>
                                        </p:cTn>
                                        <p:tgtEl>
                                          <p:spTgt spid="161"/>
                                        </p:tgtEl>
                                        <p:attrNameLst>
                                          <p:attrName>style.visibility</p:attrName>
                                        </p:attrNameLst>
                                      </p:cBhvr>
                                      <p:to>
                                        <p:strVal val="visible"/>
                                      </p:to>
                                    </p:set>
                                    <p:animEffect transition="in" filter="fade">
                                      <p:cBhvr>
                                        <p:cTn id="27" dur="500"/>
                                        <p:tgtEl>
                                          <p:spTgt spid="161"/>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169"/>
                                        </p:tgtEl>
                                        <p:attrNameLst>
                                          <p:attrName>style.visibility</p:attrName>
                                        </p:attrNameLst>
                                      </p:cBhvr>
                                      <p:to>
                                        <p:strVal val="visible"/>
                                      </p:to>
                                    </p:set>
                                    <p:animEffect transition="in" filter="wipe(up)">
                                      <p:cBhvr>
                                        <p:cTn id="31" dur="500"/>
                                        <p:tgtEl>
                                          <p:spTgt spid="169"/>
                                        </p:tgtEl>
                                      </p:cBhvr>
                                    </p:animEffect>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176"/>
                                        </p:tgtEl>
                                        <p:attrNameLst>
                                          <p:attrName>style.visibility</p:attrName>
                                        </p:attrNameLst>
                                      </p:cBhvr>
                                      <p:to>
                                        <p:strVal val="visible"/>
                                      </p:to>
                                    </p:set>
                                    <p:animEffect transition="in" filter="wipe(down)">
                                      <p:cBhvr>
                                        <p:cTn id="35" dur="500"/>
                                        <p:tgtEl>
                                          <p:spTgt spid="176"/>
                                        </p:tgtEl>
                                      </p:cBhvr>
                                    </p:animEffect>
                                  </p:childTnLst>
                                </p:cTn>
                              </p:par>
                            </p:childTnLst>
                          </p:cTn>
                        </p:par>
                        <p:par>
                          <p:cTn id="36" fill="hold">
                            <p:stCondLst>
                              <p:cond delay="1500"/>
                            </p:stCondLst>
                            <p:childTnLst>
                              <p:par>
                                <p:cTn id="37" presetID="22" presetClass="entr" presetSubtype="8" fill="hold" nodeType="afterEffect">
                                  <p:stCondLst>
                                    <p:cond delay="0"/>
                                  </p:stCondLst>
                                  <p:childTnLst>
                                    <p:set>
                                      <p:cBhvr>
                                        <p:cTn id="38" dur="1" fill="hold">
                                          <p:stCondLst>
                                            <p:cond delay="0"/>
                                          </p:stCondLst>
                                        </p:cTn>
                                        <p:tgtEl>
                                          <p:spTgt spid="184"/>
                                        </p:tgtEl>
                                        <p:attrNameLst>
                                          <p:attrName>style.visibility</p:attrName>
                                        </p:attrNameLst>
                                      </p:cBhvr>
                                      <p:to>
                                        <p:strVal val="visible"/>
                                      </p:to>
                                    </p:set>
                                    <p:animEffect transition="in" filter="wipe(left)">
                                      <p:cBhvr>
                                        <p:cTn id="39" dur="500"/>
                                        <p:tgtEl>
                                          <p:spTgt spid="184"/>
                                        </p:tgtEl>
                                      </p:cBhvr>
                                    </p:animEffect>
                                  </p:childTnLst>
                                </p:cTn>
                              </p:par>
                            </p:childTnLst>
                          </p:cTn>
                        </p:par>
                        <p:par>
                          <p:cTn id="40" fill="hold">
                            <p:stCondLst>
                              <p:cond delay="2000"/>
                            </p:stCondLst>
                            <p:childTnLst>
                              <p:par>
                                <p:cTn id="41" presetID="22" presetClass="entr" presetSubtype="1" fill="hold" nodeType="afterEffect">
                                  <p:stCondLst>
                                    <p:cond delay="0"/>
                                  </p:stCondLst>
                                  <p:childTnLst>
                                    <p:set>
                                      <p:cBhvr>
                                        <p:cTn id="42" dur="1" fill="hold">
                                          <p:stCondLst>
                                            <p:cond delay="0"/>
                                          </p:stCondLst>
                                        </p:cTn>
                                        <p:tgtEl>
                                          <p:spTgt spid="185"/>
                                        </p:tgtEl>
                                        <p:attrNameLst>
                                          <p:attrName>style.visibility</p:attrName>
                                        </p:attrNameLst>
                                      </p:cBhvr>
                                      <p:to>
                                        <p:strVal val="visible"/>
                                      </p:to>
                                    </p:set>
                                    <p:animEffect transition="in" filter="wipe(up)">
                                      <p:cBhvr>
                                        <p:cTn id="43" dur="500"/>
                                        <p:tgtEl>
                                          <p:spTgt spid="185"/>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133"/>
                                        </p:tgtEl>
                                        <p:attrNameLst>
                                          <p:attrName>style.visibility</p:attrName>
                                        </p:attrNameLst>
                                      </p:cBhvr>
                                      <p:to>
                                        <p:strVal val="visible"/>
                                      </p:to>
                                    </p:set>
                                    <p:animEffect transition="in" filter="fade">
                                      <p:cBhvr>
                                        <p:cTn id="47" dur="500"/>
                                        <p:tgtEl>
                                          <p:spTgt spid="13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500"/>
                                        <p:tgtEl>
                                          <p:spTgt spid="184"/>
                                        </p:tgtEl>
                                      </p:cBhvr>
                                    </p:animEffect>
                                    <p:set>
                                      <p:cBhvr>
                                        <p:cTn id="52" dur="1" fill="hold">
                                          <p:stCondLst>
                                            <p:cond delay="499"/>
                                          </p:stCondLst>
                                        </p:cTn>
                                        <p:tgtEl>
                                          <p:spTgt spid="184"/>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85"/>
                                        </p:tgtEl>
                                      </p:cBhvr>
                                    </p:animEffect>
                                    <p:set>
                                      <p:cBhvr>
                                        <p:cTn id="55" dur="1" fill="hold">
                                          <p:stCondLst>
                                            <p:cond delay="499"/>
                                          </p:stCondLst>
                                        </p:cTn>
                                        <p:tgtEl>
                                          <p:spTgt spid="185"/>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33"/>
                                        </p:tgtEl>
                                      </p:cBhvr>
                                    </p:animEffect>
                                    <p:set>
                                      <p:cBhvr>
                                        <p:cTn id="58" dur="1" fill="hold">
                                          <p:stCondLst>
                                            <p:cond delay="499"/>
                                          </p:stCondLst>
                                        </p:cTn>
                                        <p:tgtEl>
                                          <p:spTgt spid="133"/>
                                        </p:tgtEl>
                                        <p:attrNameLst>
                                          <p:attrName>style.visibility</p:attrName>
                                        </p:attrNameLst>
                                      </p:cBhvr>
                                      <p:to>
                                        <p:strVal val="hidden"/>
                                      </p:to>
                                    </p:set>
                                  </p:childTnLst>
                                </p:cTn>
                              </p:par>
                              <p:par>
                                <p:cTn id="59" presetID="10" presetClass="entr" presetSubtype="0" fill="hold" nodeType="withEffect">
                                  <p:stCondLst>
                                    <p:cond delay="0"/>
                                  </p:stCondLst>
                                  <p:childTnLst>
                                    <p:set>
                                      <p:cBhvr>
                                        <p:cTn id="60" dur="1" fill="hold">
                                          <p:stCondLst>
                                            <p:cond delay="0"/>
                                          </p:stCondLst>
                                        </p:cTn>
                                        <p:tgtEl>
                                          <p:spTgt spid="196"/>
                                        </p:tgtEl>
                                        <p:attrNameLst>
                                          <p:attrName>style.visibility</p:attrName>
                                        </p:attrNameLst>
                                      </p:cBhvr>
                                      <p:to>
                                        <p:strVal val="visible"/>
                                      </p:to>
                                    </p:set>
                                    <p:animEffect transition="in" filter="fade">
                                      <p:cBhvr>
                                        <p:cTn id="61" dur="500"/>
                                        <p:tgtEl>
                                          <p:spTgt spid="196"/>
                                        </p:tgtEl>
                                      </p:cBhvr>
                                    </p:animEffect>
                                  </p:childTnLst>
                                </p:cTn>
                              </p:par>
                            </p:childTnLst>
                          </p:cTn>
                        </p:par>
                        <p:par>
                          <p:cTn id="62" fill="hold">
                            <p:stCondLst>
                              <p:cond delay="500"/>
                            </p:stCondLst>
                            <p:childTnLst>
                              <p:par>
                                <p:cTn id="63" presetID="22" presetClass="entr" presetSubtype="1" fill="hold" nodeType="afterEffect">
                                  <p:stCondLst>
                                    <p:cond delay="0"/>
                                  </p:stCondLst>
                                  <p:childTnLst>
                                    <p:set>
                                      <p:cBhvr>
                                        <p:cTn id="64" dur="1" fill="hold">
                                          <p:stCondLst>
                                            <p:cond delay="0"/>
                                          </p:stCondLst>
                                        </p:cTn>
                                        <p:tgtEl>
                                          <p:spTgt spid="195"/>
                                        </p:tgtEl>
                                        <p:attrNameLst>
                                          <p:attrName>style.visibility</p:attrName>
                                        </p:attrNameLst>
                                      </p:cBhvr>
                                      <p:to>
                                        <p:strVal val="visible"/>
                                      </p:to>
                                    </p:set>
                                    <p:animEffect transition="in" filter="wipe(up)">
                                      <p:cBhvr>
                                        <p:cTn id="65" dur="500"/>
                                        <p:tgtEl>
                                          <p:spTgt spid="195"/>
                                        </p:tgtEl>
                                      </p:cBhvr>
                                    </p:animEffect>
                                  </p:childTnLst>
                                </p:cTn>
                              </p:par>
                            </p:childTnLst>
                          </p:cTn>
                        </p:par>
                        <p:par>
                          <p:cTn id="66" fill="hold">
                            <p:stCondLst>
                              <p:cond delay="1000"/>
                            </p:stCondLst>
                            <p:childTnLst>
                              <p:par>
                                <p:cTn id="67" presetID="22" presetClass="entr" presetSubtype="8" fill="hold" grpId="0" nodeType="afterEffect">
                                  <p:stCondLst>
                                    <p:cond delay="0"/>
                                  </p:stCondLst>
                                  <p:childTnLst>
                                    <p:set>
                                      <p:cBhvr>
                                        <p:cTn id="68" dur="1" fill="hold">
                                          <p:stCondLst>
                                            <p:cond delay="0"/>
                                          </p:stCondLst>
                                        </p:cTn>
                                        <p:tgtEl>
                                          <p:spTgt spid="194"/>
                                        </p:tgtEl>
                                        <p:attrNameLst>
                                          <p:attrName>style.visibility</p:attrName>
                                        </p:attrNameLst>
                                      </p:cBhvr>
                                      <p:to>
                                        <p:strVal val="visible"/>
                                      </p:to>
                                    </p:set>
                                    <p:animEffect transition="in" filter="wipe(left)">
                                      <p:cBhvr>
                                        <p:cTn id="69" dur="500"/>
                                        <p:tgtEl>
                                          <p:spTgt spid="194"/>
                                        </p:tgtEl>
                                      </p:cBhvr>
                                    </p:animEffect>
                                  </p:childTnLst>
                                </p:cTn>
                              </p:par>
                            </p:childTnLst>
                          </p:cTn>
                        </p:par>
                        <p:par>
                          <p:cTn id="70" fill="hold">
                            <p:stCondLst>
                              <p:cond delay="1500"/>
                            </p:stCondLst>
                            <p:childTnLst>
                              <p:par>
                                <p:cTn id="71" presetID="22" presetClass="entr" presetSubtype="1" fill="hold" grpId="0" nodeType="afterEffect">
                                  <p:stCondLst>
                                    <p:cond delay="0"/>
                                  </p:stCondLst>
                                  <p:childTnLst>
                                    <p:set>
                                      <p:cBhvr>
                                        <p:cTn id="72" dur="1" fill="hold">
                                          <p:stCondLst>
                                            <p:cond delay="0"/>
                                          </p:stCondLst>
                                        </p:cTn>
                                        <p:tgtEl>
                                          <p:spTgt spid="192"/>
                                        </p:tgtEl>
                                        <p:attrNameLst>
                                          <p:attrName>style.visibility</p:attrName>
                                        </p:attrNameLst>
                                      </p:cBhvr>
                                      <p:to>
                                        <p:strVal val="visible"/>
                                      </p:to>
                                    </p:set>
                                    <p:animEffect transition="in" filter="wipe(up)">
                                      <p:cBhvr>
                                        <p:cTn id="73" dur="500"/>
                                        <p:tgtEl>
                                          <p:spTgt spid="192"/>
                                        </p:tgtEl>
                                      </p:cBhvr>
                                    </p:animEffect>
                                  </p:childTnLst>
                                </p:cTn>
                              </p:par>
                            </p:childTnLst>
                          </p:cTn>
                        </p:par>
                        <p:par>
                          <p:cTn id="74" fill="hold">
                            <p:stCondLst>
                              <p:cond delay="2000"/>
                            </p:stCondLst>
                            <p:childTnLst>
                              <p:par>
                                <p:cTn id="75" presetID="10" presetClass="entr" presetSubtype="0" fill="hold" grpId="0" nodeType="afterEffect">
                                  <p:stCondLst>
                                    <p:cond delay="0"/>
                                  </p:stCondLst>
                                  <p:childTnLst>
                                    <p:set>
                                      <p:cBhvr>
                                        <p:cTn id="76" dur="1" fill="hold">
                                          <p:stCondLst>
                                            <p:cond delay="0"/>
                                          </p:stCondLst>
                                        </p:cTn>
                                        <p:tgtEl>
                                          <p:spTgt spid="147"/>
                                        </p:tgtEl>
                                        <p:attrNameLst>
                                          <p:attrName>style.visibility</p:attrName>
                                        </p:attrNameLst>
                                      </p:cBhvr>
                                      <p:to>
                                        <p:strVal val="visible"/>
                                      </p:to>
                                    </p:set>
                                    <p:animEffect transition="in" filter="fade">
                                      <p:cBhvr>
                                        <p:cTn id="77" dur="500"/>
                                        <p:tgtEl>
                                          <p:spTgt spid="147"/>
                                        </p:tgtEl>
                                      </p:cBhvr>
                                    </p:animEffect>
                                  </p:childTnLst>
                                </p:cTn>
                              </p:par>
                            </p:childTnLst>
                          </p:cTn>
                        </p:par>
                      </p:childTnLst>
                    </p:cTn>
                  </p:par>
                  <p:par>
                    <p:cTn id="78" fill="hold">
                      <p:stCondLst>
                        <p:cond delay="indefinite"/>
                      </p:stCondLst>
                      <p:childTnLst>
                        <p:par>
                          <p:cTn id="79" fill="hold">
                            <p:stCondLst>
                              <p:cond delay="0"/>
                            </p:stCondLst>
                            <p:childTnLst>
                              <p:par>
                                <p:cTn id="80" presetID="47" presetClass="entr" presetSubtype="0" fill="hold" nodeType="clickEffect">
                                  <p:stCondLst>
                                    <p:cond delay="0"/>
                                  </p:stCondLst>
                                  <p:childTnLst>
                                    <p:set>
                                      <p:cBhvr>
                                        <p:cTn id="81" dur="1" fill="hold">
                                          <p:stCondLst>
                                            <p:cond delay="0"/>
                                          </p:stCondLst>
                                        </p:cTn>
                                        <p:tgtEl>
                                          <p:spTgt spid="3074"/>
                                        </p:tgtEl>
                                        <p:attrNameLst>
                                          <p:attrName>style.visibility</p:attrName>
                                        </p:attrNameLst>
                                      </p:cBhvr>
                                      <p:to>
                                        <p:strVal val="visible"/>
                                      </p:to>
                                    </p:set>
                                    <p:animEffect transition="in" filter="fade">
                                      <p:cBhvr>
                                        <p:cTn id="82" dur="1000"/>
                                        <p:tgtEl>
                                          <p:spTgt spid="3074"/>
                                        </p:tgtEl>
                                      </p:cBhvr>
                                    </p:animEffect>
                                    <p:anim calcmode="lin" valueType="num">
                                      <p:cBhvr>
                                        <p:cTn id="83" dur="1000" fill="hold"/>
                                        <p:tgtEl>
                                          <p:spTgt spid="3074"/>
                                        </p:tgtEl>
                                        <p:attrNameLst>
                                          <p:attrName>ppt_x</p:attrName>
                                        </p:attrNameLst>
                                      </p:cBhvr>
                                      <p:tavLst>
                                        <p:tav tm="0">
                                          <p:val>
                                            <p:strVal val="#ppt_x"/>
                                          </p:val>
                                        </p:tav>
                                        <p:tav tm="100000">
                                          <p:val>
                                            <p:strVal val="#ppt_x"/>
                                          </p:val>
                                        </p:tav>
                                      </p:tavLst>
                                    </p:anim>
                                    <p:anim calcmode="lin" valueType="num">
                                      <p:cBhvr>
                                        <p:cTn id="8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grpId="0" nodeType="clickEffect">
                                  <p:stCondLst>
                                    <p:cond delay="0"/>
                                  </p:stCondLst>
                                  <p:childTnLst>
                                    <p:set>
                                      <p:cBhvr>
                                        <p:cTn id="88" dur="1" fill="hold">
                                          <p:stCondLst>
                                            <p:cond delay="0"/>
                                          </p:stCondLst>
                                        </p:cTn>
                                        <p:tgtEl>
                                          <p:spTgt spid="66"/>
                                        </p:tgtEl>
                                        <p:attrNameLst>
                                          <p:attrName>style.visibility</p:attrName>
                                        </p:attrNameLst>
                                      </p:cBhvr>
                                      <p:to>
                                        <p:strVal val="visible"/>
                                      </p:to>
                                    </p:set>
                                    <p:animEffect transition="in" filter="wipe(up)">
                                      <p:cBhvr>
                                        <p:cTn id="8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33" grpId="0"/>
      <p:bldP spid="133" grpId="1"/>
      <p:bldP spid="147" grpId="0"/>
      <p:bldP spid="176" grpId="0" animBg="1"/>
      <p:bldP spid="192" grpId="0" animBg="1"/>
      <p:bldP spid="194" grpId="0" animBg="1"/>
      <p:bldP spid="6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 2013 client protocol connectivity flow</a:t>
            </a:r>
            <a:br>
              <a:rPr lang="en-US" dirty="0" smtClean="0"/>
            </a:br>
            <a:endParaRPr lang="en-US" dirty="0"/>
          </a:p>
        </p:txBody>
      </p:sp>
    </p:spTree>
    <p:extLst>
      <p:ext uri="{BB962C8B-B14F-4D97-AF65-F5344CB8AC3E}">
        <p14:creationId xmlns:p14="http://schemas.microsoft.com/office/powerpoint/2010/main" val="19267516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AutoDiscover</a:t>
            </a:r>
            <a:br>
              <a:rPr lang="en-US" dirty="0"/>
            </a:br>
            <a:endParaRPr lang="en-US" dirty="0"/>
          </a:p>
        </p:txBody>
      </p:sp>
    </p:spTree>
    <p:extLst>
      <p:ext uri="{BB962C8B-B14F-4D97-AF65-F5344CB8AC3E}">
        <p14:creationId xmlns:p14="http://schemas.microsoft.com/office/powerpoint/2010/main" val="255325279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pc="-100" dirty="0"/>
              <a:t>CAS 2013 client protocol connectivity flow</a:t>
            </a:r>
            <a:r>
              <a:rPr lang="en-US" sz="8800" spc="-120" dirty="0"/>
              <a:t/>
            </a:r>
            <a:br>
              <a:rPr lang="en-US" sz="8800" spc="-120" dirty="0"/>
            </a:br>
            <a:r>
              <a:rPr lang="en-US" sz="3600" spc="-150" dirty="0">
                <a:gradFill>
                  <a:gsLst>
                    <a:gs pos="1250">
                      <a:schemeClr val="tx2"/>
                    </a:gs>
                    <a:gs pos="99000">
                      <a:schemeClr val="tx2"/>
                    </a:gs>
                  </a:gsLst>
                  <a:lin ang="5400000" scaled="0"/>
                </a:gradFill>
              </a:rPr>
              <a:t>Exchange Server 2010 coexistence </a:t>
            </a:r>
            <a:r>
              <a:rPr lang="en-US" sz="3600" spc="-150" dirty="0">
                <a:gradFill>
                  <a:gsLst>
                    <a:gs pos="1250">
                      <a:schemeClr val="tx2"/>
                    </a:gs>
                    <a:gs pos="99000">
                      <a:schemeClr val="tx2"/>
                    </a:gs>
                  </a:gsLst>
                  <a:lin ang="5400000" scaled="0"/>
                </a:gradFill>
                <a:latin typeface="Segoe"/>
              </a:rPr>
              <a:t>–</a:t>
            </a:r>
            <a:r>
              <a:rPr lang="en-US" sz="3600" spc="-150" dirty="0">
                <a:gradFill>
                  <a:gsLst>
                    <a:gs pos="1250">
                      <a:schemeClr val="tx2"/>
                    </a:gs>
                    <a:gs pos="99000">
                      <a:schemeClr val="tx2"/>
                    </a:gs>
                  </a:gsLst>
                  <a:lin ang="5400000" scaled="0"/>
                </a:gradFill>
              </a:rPr>
              <a:t> </a:t>
            </a:r>
            <a:r>
              <a:rPr lang="en-US" sz="3600" spc="-150" dirty="0" err="1">
                <a:gradFill>
                  <a:gsLst>
                    <a:gs pos="1250">
                      <a:schemeClr val="tx2"/>
                    </a:gs>
                    <a:gs pos="99000">
                      <a:schemeClr val="tx2"/>
                    </a:gs>
                  </a:gsLst>
                  <a:lin ang="5400000" scaled="0"/>
                </a:gradFill>
              </a:rPr>
              <a:t>AutoDiscover</a:t>
            </a:r>
            <a:r>
              <a:rPr lang="en-US" sz="3600" spc="-150" dirty="0">
                <a:gradFill>
                  <a:gsLst>
                    <a:gs pos="1250">
                      <a:schemeClr val="tx2"/>
                    </a:gs>
                    <a:gs pos="99000">
                      <a:schemeClr val="tx2"/>
                    </a:gs>
                  </a:gsLst>
                  <a:lin ang="5400000" scaled="0"/>
                </a:gradFill>
              </a:rPr>
              <a:t> (external clients)</a:t>
            </a:r>
            <a:endParaRPr lang="en-US" sz="3600" dirty="0"/>
          </a:p>
        </p:txBody>
      </p:sp>
      <p:sp>
        <p:nvSpPr>
          <p:cNvPr id="6" name="Rectangle 5"/>
          <p:cNvSpPr/>
          <p:nvPr/>
        </p:nvSpPr>
        <p:spPr>
          <a:xfrm>
            <a:off x="4303644" y="1861451"/>
            <a:ext cx="3826499" cy="6322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45701" rIns="91401" bIns="45701" rtlCol="0" anchor="ctr"/>
          <a:lstStyle/>
          <a:p>
            <a:r>
              <a:rPr lang="en-US" sz="2800" dirty="0" smtClean="0">
                <a:solidFill>
                  <a:schemeClr val="tx1"/>
                </a:solidFill>
                <a:latin typeface="+mj-lt"/>
              </a:rPr>
              <a:t>Clients</a:t>
            </a:r>
            <a:endParaRPr lang="en-US" sz="2800" dirty="0">
              <a:solidFill>
                <a:schemeClr val="tx1"/>
              </a:solidFill>
              <a:latin typeface="+mj-lt"/>
            </a:endParaRPr>
          </a:p>
        </p:txBody>
      </p:sp>
      <p:sp>
        <p:nvSpPr>
          <p:cNvPr id="66" name="Rectangle 65"/>
          <p:cNvSpPr/>
          <p:nvPr/>
        </p:nvSpPr>
        <p:spPr>
          <a:xfrm>
            <a:off x="4303644" y="2674746"/>
            <a:ext cx="3826499" cy="632253"/>
          </a:xfrm>
          <a:prstGeom prst="rect">
            <a:avLst/>
          </a:prstGeom>
          <a:solidFill>
            <a:srgbClr val="FFFF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pPr algn="ctr"/>
            <a:r>
              <a:rPr lang="en-US" sz="2000" dirty="0">
                <a:solidFill>
                  <a:schemeClr val="tx1"/>
                </a:solidFill>
              </a:rPr>
              <a:t>autodiscover.contoso.com</a:t>
            </a:r>
          </a:p>
        </p:txBody>
      </p:sp>
      <p:sp>
        <p:nvSpPr>
          <p:cNvPr id="68" name="Rectangle 67"/>
          <p:cNvSpPr/>
          <p:nvPr/>
        </p:nvSpPr>
        <p:spPr>
          <a:xfrm>
            <a:off x="274639" y="3497263"/>
            <a:ext cx="7855504" cy="3225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69" name="Rectangle 68"/>
          <p:cNvSpPr/>
          <p:nvPr/>
        </p:nvSpPr>
        <p:spPr>
          <a:xfrm>
            <a:off x="8338031" y="3497263"/>
            <a:ext cx="3823807" cy="3225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2" name="Rectangle 71"/>
          <p:cNvSpPr/>
          <p:nvPr/>
        </p:nvSpPr>
        <p:spPr>
          <a:xfrm>
            <a:off x="541232" y="5077440"/>
            <a:ext cx="2909455"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1" name="Rectangle 70"/>
          <p:cNvSpPr/>
          <p:nvPr/>
        </p:nvSpPr>
        <p:spPr>
          <a:xfrm>
            <a:off x="541232" y="3771034"/>
            <a:ext cx="2909455"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3" name="Rectangle 72"/>
          <p:cNvSpPr/>
          <p:nvPr/>
        </p:nvSpPr>
        <p:spPr>
          <a:xfrm>
            <a:off x="4954520" y="3771033"/>
            <a:ext cx="2909455" cy="114300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74" name="Rectangle 73"/>
          <p:cNvSpPr/>
          <p:nvPr/>
        </p:nvSpPr>
        <p:spPr>
          <a:xfrm>
            <a:off x="4954520" y="5077439"/>
            <a:ext cx="2909455" cy="114300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83" name="Rectangle 82"/>
          <p:cNvSpPr/>
          <p:nvPr/>
        </p:nvSpPr>
        <p:spPr>
          <a:xfrm>
            <a:off x="8649734" y="3771034"/>
            <a:ext cx="3200400"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sp>
        <p:nvSpPr>
          <p:cNvPr id="84" name="Rectangle 83"/>
          <p:cNvSpPr/>
          <p:nvPr/>
        </p:nvSpPr>
        <p:spPr>
          <a:xfrm>
            <a:off x="8649734" y="5077440"/>
            <a:ext cx="3200400"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1" rIns="91401" bIns="45701" rtlCol="0" anchor="ctr"/>
          <a:lstStyle/>
          <a:p>
            <a:endParaRPr lang="en-US" sz="1799" b="1" dirty="0">
              <a:solidFill>
                <a:schemeClr val="tx1"/>
              </a:solidFill>
            </a:endParaRPr>
          </a:p>
        </p:txBody>
      </p:sp>
      <p:grpSp>
        <p:nvGrpSpPr>
          <p:cNvPr id="19" name="Group 18"/>
          <p:cNvGrpSpPr/>
          <p:nvPr/>
        </p:nvGrpSpPr>
        <p:grpSpPr>
          <a:xfrm>
            <a:off x="6020518" y="1999544"/>
            <a:ext cx="1617875" cy="384436"/>
            <a:chOff x="5893617" y="1802660"/>
            <a:chExt cx="1352461" cy="321369"/>
          </a:xfrm>
        </p:grpSpPr>
        <p:pic>
          <p:nvPicPr>
            <p:cNvPr id="8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7063083" y="1810594"/>
              <a:ext cx="182995" cy="305502"/>
            </a:xfrm>
            <a:prstGeom prst="rect">
              <a:avLst/>
            </a:prstGeom>
            <a:noFill/>
            <a:extLst/>
          </p:spPr>
        </p:pic>
        <p:pic>
          <p:nvPicPr>
            <p:cNvPr id="86"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5893617" y="1802660"/>
              <a:ext cx="419868" cy="321369"/>
            </a:xfrm>
            <a:prstGeom prst="rect">
              <a:avLst/>
            </a:prstGeom>
            <a:noFill/>
            <a:extLst/>
          </p:spPr>
        </p:pic>
        <p:pic>
          <p:nvPicPr>
            <p:cNvPr id="87"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6411139" y="1811898"/>
              <a:ext cx="470749" cy="302897"/>
            </a:xfrm>
            <a:prstGeom prst="rect">
              <a:avLst/>
            </a:prstGeom>
            <a:noFill/>
            <a:extLst/>
          </p:spPr>
        </p:pic>
      </p:grpSp>
      <p:pic>
        <p:nvPicPr>
          <p:cNvPr id="8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41432" y="517192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156298" y="3924616"/>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95" name="Rectangle 94"/>
          <p:cNvSpPr/>
          <p:nvPr/>
        </p:nvSpPr>
        <p:spPr>
          <a:xfrm>
            <a:off x="541233" y="4545447"/>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E2010 CAS</a:t>
            </a:r>
          </a:p>
        </p:txBody>
      </p:sp>
      <p:sp>
        <p:nvSpPr>
          <p:cNvPr id="106" name="Rectangle 105"/>
          <p:cNvSpPr/>
          <p:nvPr/>
        </p:nvSpPr>
        <p:spPr>
          <a:xfrm>
            <a:off x="541233" y="5851853"/>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E2010 </a:t>
            </a:r>
            <a:r>
              <a:rPr lang="en-US" sz="1600" dirty="0" smtClean="0">
                <a:solidFill>
                  <a:schemeClr val="tx2"/>
                </a:solidFill>
              </a:rPr>
              <a:t>MBX</a:t>
            </a:r>
            <a:endParaRPr lang="en-US" sz="1600" dirty="0">
              <a:solidFill>
                <a:schemeClr val="tx2"/>
              </a:solidFill>
            </a:endParaRPr>
          </a:p>
        </p:txBody>
      </p:sp>
      <p:pic>
        <p:nvPicPr>
          <p:cNvPr id="10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554719" y="517192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569585" y="3924616"/>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109" name="Rectangle 108"/>
          <p:cNvSpPr/>
          <p:nvPr/>
        </p:nvSpPr>
        <p:spPr>
          <a:xfrm>
            <a:off x="4954520" y="4545447"/>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E2013 </a:t>
            </a:r>
            <a:r>
              <a:rPr lang="en-US" sz="1600" dirty="0">
                <a:solidFill>
                  <a:schemeClr val="tx2"/>
                </a:solidFill>
              </a:rPr>
              <a:t>CAS</a:t>
            </a:r>
          </a:p>
        </p:txBody>
      </p:sp>
      <p:sp>
        <p:nvSpPr>
          <p:cNvPr id="110" name="Rectangle 109"/>
          <p:cNvSpPr/>
          <p:nvPr/>
        </p:nvSpPr>
        <p:spPr>
          <a:xfrm>
            <a:off x="4954520" y="5851853"/>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E2013 </a:t>
            </a:r>
            <a:r>
              <a:rPr lang="en-US" sz="1600" dirty="0">
                <a:solidFill>
                  <a:schemeClr val="tx2"/>
                </a:solidFill>
              </a:rPr>
              <a:t>MBX</a:t>
            </a:r>
          </a:p>
        </p:txBody>
      </p:sp>
      <p:pic>
        <p:nvPicPr>
          <p:cNvPr id="11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249933" y="5171927"/>
            <a:ext cx="254329" cy="650803"/>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264799" y="3924616"/>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113" name="Rectangle 112"/>
          <p:cNvSpPr/>
          <p:nvPr/>
        </p:nvSpPr>
        <p:spPr>
          <a:xfrm>
            <a:off x="8649734" y="4545447"/>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E2010 CAS</a:t>
            </a:r>
          </a:p>
        </p:txBody>
      </p:sp>
      <p:sp>
        <p:nvSpPr>
          <p:cNvPr id="114" name="Rectangle 113"/>
          <p:cNvSpPr/>
          <p:nvPr/>
        </p:nvSpPr>
        <p:spPr>
          <a:xfrm>
            <a:off x="8649734" y="5851853"/>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E2010 MBX</a:t>
            </a:r>
          </a:p>
        </p:txBody>
      </p:sp>
      <p:pic>
        <p:nvPicPr>
          <p:cNvPr id="115"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0137636" y="2040367"/>
            <a:ext cx="224596" cy="574711"/>
          </a:xfrm>
          <a:prstGeom prst="rect">
            <a:avLst/>
          </a:prstGeom>
          <a:noFill/>
          <a:extLst>
            <a:ext uri="{909E8E84-426E-40DD-AFC4-6F175D3DCCD1}">
              <a14:hiddenFill xmlns:a14="http://schemas.microsoft.com/office/drawing/2010/main">
                <a:solidFill>
                  <a:srgbClr val="FFFFFF"/>
                </a:solidFill>
              </a14:hiddenFill>
            </a:ext>
          </a:extLst>
        </p:spPr>
      </p:pic>
      <p:sp>
        <p:nvSpPr>
          <p:cNvPr id="116" name="Rectangle 115"/>
          <p:cNvSpPr/>
          <p:nvPr/>
        </p:nvSpPr>
        <p:spPr>
          <a:xfrm>
            <a:off x="9522571" y="2661198"/>
            <a:ext cx="1454727" cy="368586"/>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DNS</a:t>
            </a:r>
            <a:endParaRPr lang="en-US" sz="1600" dirty="0">
              <a:solidFill>
                <a:schemeClr val="tx2"/>
              </a:solidFill>
            </a:endParaRPr>
          </a:p>
        </p:txBody>
      </p:sp>
      <p:sp>
        <p:nvSpPr>
          <p:cNvPr id="117" name="Rectangle 116"/>
          <p:cNvSpPr/>
          <p:nvPr/>
        </p:nvSpPr>
        <p:spPr>
          <a:xfrm>
            <a:off x="274639" y="6171800"/>
            <a:ext cx="7855504" cy="551263"/>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Internet-facing site</a:t>
            </a:r>
            <a:endParaRPr lang="en-US" sz="1600" dirty="0">
              <a:solidFill>
                <a:schemeClr val="tx2"/>
              </a:solidFill>
            </a:endParaRPr>
          </a:p>
        </p:txBody>
      </p:sp>
      <p:sp>
        <p:nvSpPr>
          <p:cNvPr id="120" name="Rectangle 119"/>
          <p:cNvSpPr/>
          <p:nvPr/>
        </p:nvSpPr>
        <p:spPr>
          <a:xfrm>
            <a:off x="8338030" y="6171799"/>
            <a:ext cx="3823807" cy="551264"/>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Intranet site</a:t>
            </a:r>
            <a:endParaRPr lang="en-US" sz="1600" dirty="0">
              <a:solidFill>
                <a:schemeClr val="tx2"/>
              </a:solidFill>
            </a:endParaRPr>
          </a:p>
        </p:txBody>
      </p:sp>
      <p:sp>
        <p:nvSpPr>
          <p:cNvPr id="122" name="Rectangle 121"/>
          <p:cNvSpPr/>
          <p:nvPr/>
        </p:nvSpPr>
        <p:spPr>
          <a:xfrm>
            <a:off x="1995960" y="3770633"/>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a:solidFill>
                  <a:schemeClr val="tx2"/>
                </a:solidFill>
              </a:rPr>
              <a:t>CAS 2010</a:t>
            </a:r>
            <a:br>
              <a:rPr lang="en-US" sz="1600" dirty="0">
                <a:solidFill>
                  <a:schemeClr val="tx2"/>
                </a:solidFill>
              </a:rPr>
            </a:br>
            <a:r>
              <a:rPr lang="en-US" sz="1600" dirty="0">
                <a:solidFill>
                  <a:schemeClr val="tx2"/>
                </a:solidFill>
              </a:rPr>
              <a:t>handles request</a:t>
            </a:r>
          </a:p>
        </p:txBody>
      </p:sp>
      <p:sp>
        <p:nvSpPr>
          <p:cNvPr id="134" name="Rectangle 133"/>
          <p:cNvSpPr/>
          <p:nvPr/>
        </p:nvSpPr>
        <p:spPr>
          <a:xfrm>
            <a:off x="10385679" y="3770633"/>
            <a:ext cx="1454727" cy="1142999"/>
          </a:xfrm>
          <a:prstGeom prst="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600" dirty="0" smtClean="0">
                <a:solidFill>
                  <a:schemeClr val="tx2"/>
                </a:solidFill>
              </a:rPr>
              <a:t>CAS 2010</a:t>
            </a:r>
            <a:br>
              <a:rPr lang="en-US" sz="1600" dirty="0" smtClean="0">
                <a:solidFill>
                  <a:schemeClr val="tx2"/>
                </a:solidFill>
              </a:rPr>
            </a:br>
            <a:r>
              <a:rPr lang="en-US" sz="1600" dirty="0" smtClean="0">
                <a:solidFill>
                  <a:schemeClr val="tx2"/>
                </a:solidFill>
              </a:rPr>
              <a:t>handles request</a:t>
            </a:r>
            <a:endParaRPr lang="en-US" sz="1600" dirty="0">
              <a:solidFill>
                <a:schemeClr val="tx2"/>
              </a:solidFill>
            </a:endParaRPr>
          </a:p>
        </p:txBody>
      </p:sp>
      <p:sp>
        <p:nvSpPr>
          <p:cNvPr id="135" name="Straight Connector 1024003"/>
          <p:cNvSpPr>
            <a:spLocks noChangeShapeType="1"/>
          </p:cNvSpPr>
          <p:nvPr/>
        </p:nvSpPr>
        <p:spPr bwMode="auto">
          <a:xfrm rot="16200000">
            <a:off x="9016318" y="1310589"/>
            <a:ext cx="0" cy="1733975"/>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38" name="TextBox 137"/>
          <p:cNvSpPr txBox="1"/>
          <p:nvPr/>
        </p:nvSpPr>
        <p:spPr>
          <a:xfrm>
            <a:off x="3840799" y="3990372"/>
            <a:ext cx="723609" cy="221599"/>
          </a:xfrm>
          <a:prstGeom prst="rect">
            <a:avLst/>
          </a:prstGeom>
          <a:noFill/>
          <a:ln>
            <a:noFill/>
          </a:ln>
        </p:spPr>
        <p:txBody>
          <a:bodyPr wrap="square" lIns="0" tIns="18288" rIns="0" bIns="18288" rtlCol="0">
            <a:spAutoFit/>
          </a:bodyPr>
          <a:lstStyle/>
          <a:p>
            <a:pPr algn="ctr"/>
            <a:r>
              <a:rPr lang="en-US" sz="1200" b="1" dirty="0" smtClean="0"/>
              <a:t>PROXY</a:t>
            </a:r>
            <a:endParaRPr lang="en-US" sz="1200" b="1" dirty="0"/>
          </a:p>
        </p:txBody>
      </p:sp>
      <p:grpSp>
        <p:nvGrpSpPr>
          <p:cNvPr id="22" name="Group 21"/>
          <p:cNvGrpSpPr/>
          <p:nvPr/>
        </p:nvGrpSpPr>
        <p:grpSpPr>
          <a:xfrm>
            <a:off x="6216893" y="2513160"/>
            <a:ext cx="0" cy="1086391"/>
            <a:chOff x="6216893" y="2513160"/>
            <a:chExt cx="0" cy="1086391"/>
          </a:xfrm>
        </p:grpSpPr>
        <p:sp>
          <p:nvSpPr>
            <p:cNvPr id="140" name="Straight Connector 1024003"/>
            <p:cNvSpPr>
              <a:spLocks noChangeShapeType="1"/>
            </p:cNvSpPr>
            <p:nvPr/>
          </p:nvSpPr>
          <p:spPr bwMode="auto">
            <a:xfrm>
              <a:off x="6216893" y="2513160"/>
              <a:ext cx="0" cy="27396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41" name="Straight Connector 1024003"/>
            <p:cNvSpPr>
              <a:spLocks noChangeShapeType="1"/>
            </p:cNvSpPr>
            <p:nvPr/>
          </p:nvSpPr>
          <p:spPr bwMode="auto">
            <a:xfrm>
              <a:off x="6216893" y="3325588"/>
              <a:ext cx="0" cy="27396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sp>
        <p:nvSpPr>
          <p:cNvPr id="142" name="Straight Connector 1024003"/>
          <p:cNvSpPr>
            <a:spLocks noChangeShapeType="1"/>
          </p:cNvSpPr>
          <p:nvPr/>
        </p:nvSpPr>
        <p:spPr bwMode="auto">
          <a:xfrm rot="5400000" flipH="1">
            <a:off x="4202603" y="3590617"/>
            <a:ext cx="0" cy="1503833"/>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sp>
        <p:nvSpPr>
          <p:cNvPr id="144" name="TextBox 143"/>
          <p:cNvSpPr txBox="1"/>
          <p:nvPr/>
        </p:nvSpPr>
        <p:spPr>
          <a:xfrm>
            <a:off x="7873703" y="3990372"/>
            <a:ext cx="723609" cy="221599"/>
          </a:xfrm>
          <a:prstGeom prst="rect">
            <a:avLst/>
          </a:prstGeom>
          <a:noFill/>
          <a:ln>
            <a:noFill/>
          </a:ln>
        </p:spPr>
        <p:txBody>
          <a:bodyPr wrap="square" lIns="0" tIns="18288" rIns="0" bIns="18288" rtlCol="0">
            <a:spAutoFit/>
          </a:bodyPr>
          <a:lstStyle/>
          <a:p>
            <a:pPr algn="ctr"/>
            <a:r>
              <a:rPr lang="en-US" sz="1200" b="1" dirty="0" smtClean="0"/>
              <a:t>PROXY</a:t>
            </a:r>
            <a:endParaRPr lang="en-US" sz="1200" b="1" dirty="0"/>
          </a:p>
        </p:txBody>
      </p:sp>
      <p:sp>
        <p:nvSpPr>
          <p:cNvPr id="148" name="Straight Connector 1024003"/>
          <p:cNvSpPr>
            <a:spLocks noChangeShapeType="1"/>
          </p:cNvSpPr>
          <p:nvPr/>
        </p:nvSpPr>
        <p:spPr bwMode="auto">
          <a:xfrm rot="16200000">
            <a:off x="8256856" y="3949655"/>
            <a:ext cx="0" cy="785758"/>
          </a:xfrm>
          <a:prstGeom prst="line">
            <a:avLst/>
          </a:prstGeom>
          <a:ln w="38100" cap="sq">
            <a:solidFill>
              <a:schemeClr val="accent4"/>
            </a:solidFill>
            <a:prstDash val="solid"/>
            <a:miter lim="800000"/>
            <a:headEnd type="none" w="med" len="med"/>
            <a:tailEnd type="oval" w="med" len="med"/>
          </a:ln>
          <a:effectLst/>
        </p:spPr>
        <p:style>
          <a:lnRef idx="3">
            <a:schemeClr val="dk1"/>
          </a:lnRef>
          <a:fillRef idx="0">
            <a:schemeClr val="dk1"/>
          </a:fillRef>
          <a:effectRef idx="2">
            <a:schemeClr val="dk1"/>
          </a:effectRef>
          <a:fontRef idx="minor">
            <a:schemeClr val="tx1"/>
          </a:fontRef>
        </p:style>
        <p:txBody>
          <a:bodyPr lIns="93258" tIns="46629" rIns="93258" bIns="46629"/>
          <a:lstStyle/>
          <a:p>
            <a:endParaRPr lang="en-US" sz="1836" dirty="0">
              <a:ln>
                <a:solidFill>
                  <a:schemeClr val="accent3"/>
                </a:solidFill>
              </a:ln>
            </a:endParaRPr>
          </a:p>
        </p:txBody>
      </p:sp>
      <p:grpSp>
        <p:nvGrpSpPr>
          <p:cNvPr id="149" name="Group 148"/>
          <p:cNvGrpSpPr/>
          <p:nvPr/>
        </p:nvGrpSpPr>
        <p:grpSpPr>
          <a:xfrm>
            <a:off x="757798" y="5244541"/>
            <a:ext cx="205343" cy="539277"/>
            <a:chOff x="-1233488" y="2327275"/>
            <a:chExt cx="484188" cy="1271588"/>
          </a:xfrm>
          <a:solidFill>
            <a:schemeClr val="accent2"/>
          </a:solidFill>
        </p:grpSpPr>
        <p:sp>
          <p:nvSpPr>
            <p:cNvPr id="150"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2" name="Group 151"/>
          <p:cNvGrpSpPr/>
          <p:nvPr/>
        </p:nvGrpSpPr>
        <p:grpSpPr>
          <a:xfrm>
            <a:off x="8874734" y="5244541"/>
            <a:ext cx="205343" cy="539277"/>
            <a:chOff x="-1233488" y="2327275"/>
            <a:chExt cx="484188" cy="1271588"/>
          </a:xfrm>
          <a:solidFill>
            <a:schemeClr val="accent2"/>
          </a:solidFill>
        </p:grpSpPr>
        <p:sp>
          <p:nvSpPr>
            <p:cNvPr id="153" name="Freeform 5"/>
            <p:cNvSpPr>
              <a:spLocks/>
            </p:cNvSpPr>
            <p:nvPr/>
          </p:nvSpPr>
          <p:spPr bwMode="auto">
            <a:xfrm>
              <a:off x="-1233488" y="2678113"/>
              <a:ext cx="484188" cy="920750"/>
            </a:xfrm>
            <a:custGeom>
              <a:avLst/>
              <a:gdLst>
                <a:gd name="T0" fmla="*/ 605 w 610"/>
                <a:gd name="T1" fmla="*/ 227 h 1159"/>
                <a:gd name="T2" fmla="*/ 596 w 610"/>
                <a:gd name="T3" fmla="*/ 188 h 1159"/>
                <a:gd name="T4" fmla="*/ 580 w 610"/>
                <a:gd name="T5" fmla="*/ 154 h 1159"/>
                <a:gd name="T6" fmla="*/ 559 w 610"/>
                <a:gd name="T7" fmla="*/ 126 h 1159"/>
                <a:gd name="T8" fmla="*/ 534 w 610"/>
                <a:gd name="T9" fmla="*/ 102 h 1159"/>
                <a:gd name="T10" fmla="*/ 481 w 610"/>
                <a:gd name="T11" fmla="*/ 63 h 1159"/>
                <a:gd name="T12" fmla="*/ 435 w 610"/>
                <a:gd name="T13" fmla="*/ 32 h 1159"/>
                <a:gd name="T14" fmla="*/ 427 w 610"/>
                <a:gd name="T15" fmla="*/ 25 h 1159"/>
                <a:gd name="T16" fmla="*/ 395 w 610"/>
                <a:gd name="T17" fmla="*/ 12 h 1159"/>
                <a:gd name="T18" fmla="*/ 352 w 610"/>
                <a:gd name="T19" fmla="*/ 2 h 1159"/>
                <a:gd name="T20" fmla="*/ 319 w 610"/>
                <a:gd name="T21" fmla="*/ 0 h 1159"/>
                <a:gd name="T22" fmla="*/ 305 w 610"/>
                <a:gd name="T23" fmla="*/ 0 h 1159"/>
                <a:gd name="T24" fmla="*/ 276 w 610"/>
                <a:gd name="T25" fmla="*/ 0 h 1159"/>
                <a:gd name="T26" fmla="*/ 237 w 610"/>
                <a:gd name="T27" fmla="*/ 5 h 1159"/>
                <a:gd name="T28" fmla="*/ 193 w 610"/>
                <a:gd name="T29" fmla="*/ 20 h 1159"/>
                <a:gd name="T30" fmla="*/ 175 w 610"/>
                <a:gd name="T31" fmla="*/ 32 h 1159"/>
                <a:gd name="T32" fmla="*/ 153 w 610"/>
                <a:gd name="T33" fmla="*/ 47 h 1159"/>
                <a:gd name="T34" fmla="*/ 102 w 610"/>
                <a:gd name="T35" fmla="*/ 81 h 1159"/>
                <a:gd name="T36" fmla="*/ 63 w 610"/>
                <a:gd name="T37" fmla="*/ 114 h 1159"/>
                <a:gd name="T38" fmla="*/ 39 w 610"/>
                <a:gd name="T39" fmla="*/ 139 h 1159"/>
                <a:gd name="T40" fmla="*/ 20 w 610"/>
                <a:gd name="T41" fmla="*/ 171 h 1159"/>
                <a:gd name="T42" fmla="*/ 8 w 610"/>
                <a:gd name="T43" fmla="*/ 207 h 1159"/>
                <a:gd name="T44" fmla="*/ 5 w 610"/>
                <a:gd name="T45" fmla="*/ 227 h 1159"/>
                <a:gd name="T46" fmla="*/ 0 w 610"/>
                <a:gd name="T47" fmla="*/ 314 h 1159"/>
                <a:gd name="T48" fmla="*/ 0 w 610"/>
                <a:gd name="T49" fmla="*/ 397 h 1159"/>
                <a:gd name="T50" fmla="*/ 5 w 610"/>
                <a:gd name="T51" fmla="*/ 484 h 1159"/>
                <a:gd name="T52" fmla="*/ 5 w 610"/>
                <a:gd name="T53" fmla="*/ 489 h 1159"/>
                <a:gd name="T54" fmla="*/ 7 w 610"/>
                <a:gd name="T55" fmla="*/ 533 h 1159"/>
                <a:gd name="T56" fmla="*/ 14 w 610"/>
                <a:gd name="T57" fmla="*/ 563 h 1159"/>
                <a:gd name="T58" fmla="*/ 27 w 610"/>
                <a:gd name="T59" fmla="*/ 594 h 1159"/>
                <a:gd name="T60" fmla="*/ 49 w 610"/>
                <a:gd name="T61" fmla="*/ 626 h 1159"/>
                <a:gd name="T62" fmla="*/ 81 w 610"/>
                <a:gd name="T63" fmla="*/ 652 h 1159"/>
                <a:gd name="T64" fmla="*/ 127 w 610"/>
                <a:gd name="T65" fmla="*/ 670 h 1159"/>
                <a:gd name="T66" fmla="*/ 215 w 610"/>
                <a:gd name="T67" fmla="*/ 1050 h 1159"/>
                <a:gd name="T68" fmla="*/ 225 w 610"/>
                <a:gd name="T69" fmla="*/ 1081 h 1159"/>
                <a:gd name="T70" fmla="*/ 244 w 610"/>
                <a:gd name="T71" fmla="*/ 1118 h 1159"/>
                <a:gd name="T72" fmla="*/ 261 w 610"/>
                <a:gd name="T73" fmla="*/ 1135 h 1159"/>
                <a:gd name="T74" fmla="*/ 280 w 610"/>
                <a:gd name="T75" fmla="*/ 1149 h 1159"/>
                <a:gd name="T76" fmla="*/ 305 w 610"/>
                <a:gd name="T77" fmla="*/ 1159 h 1159"/>
                <a:gd name="T78" fmla="*/ 319 w 610"/>
                <a:gd name="T79" fmla="*/ 1154 h 1159"/>
                <a:gd name="T80" fmla="*/ 341 w 610"/>
                <a:gd name="T81" fmla="*/ 1144 h 1159"/>
                <a:gd name="T82" fmla="*/ 358 w 610"/>
                <a:gd name="T83" fmla="*/ 1127 h 1159"/>
                <a:gd name="T84" fmla="*/ 376 w 610"/>
                <a:gd name="T85" fmla="*/ 1100 h 1159"/>
                <a:gd name="T86" fmla="*/ 390 w 610"/>
                <a:gd name="T87" fmla="*/ 1066 h 1159"/>
                <a:gd name="T88" fmla="*/ 483 w 610"/>
                <a:gd name="T89" fmla="*/ 670 h 1159"/>
                <a:gd name="T90" fmla="*/ 507 w 610"/>
                <a:gd name="T91" fmla="*/ 662 h 1159"/>
                <a:gd name="T92" fmla="*/ 546 w 610"/>
                <a:gd name="T93" fmla="*/ 640 h 1159"/>
                <a:gd name="T94" fmla="*/ 573 w 610"/>
                <a:gd name="T95" fmla="*/ 611 h 1159"/>
                <a:gd name="T96" fmla="*/ 590 w 610"/>
                <a:gd name="T97" fmla="*/ 579 h 1159"/>
                <a:gd name="T98" fmla="*/ 600 w 610"/>
                <a:gd name="T99" fmla="*/ 546 h 1159"/>
                <a:gd name="T100" fmla="*/ 605 w 610"/>
                <a:gd name="T101" fmla="*/ 507 h 1159"/>
                <a:gd name="T102" fmla="*/ 605 w 610"/>
                <a:gd name="T103" fmla="*/ 484 h 1159"/>
                <a:gd name="T104" fmla="*/ 607 w 610"/>
                <a:gd name="T105" fmla="*/ 458 h 1159"/>
                <a:gd name="T106" fmla="*/ 610 w 610"/>
                <a:gd name="T107" fmla="*/ 358 h 1159"/>
                <a:gd name="T108" fmla="*/ 608 w 610"/>
                <a:gd name="T109" fmla="*/ 270 h 1159"/>
                <a:gd name="T110" fmla="*/ 605 w 610"/>
                <a:gd name="T111" fmla="*/ 227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 h="1159">
                  <a:moveTo>
                    <a:pt x="605" y="227"/>
                  </a:moveTo>
                  <a:lnTo>
                    <a:pt x="605" y="227"/>
                  </a:lnTo>
                  <a:lnTo>
                    <a:pt x="602" y="207"/>
                  </a:lnTo>
                  <a:lnTo>
                    <a:pt x="596" y="188"/>
                  </a:lnTo>
                  <a:lnTo>
                    <a:pt x="588" y="171"/>
                  </a:lnTo>
                  <a:lnTo>
                    <a:pt x="580" y="154"/>
                  </a:lnTo>
                  <a:lnTo>
                    <a:pt x="569" y="139"/>
                  </a:lnTo>
                  <a:lnTo>
                    <a:pt x="559" y="126"/>
                  </a:lnTo>
                  <a:lnTo>
                    <a:pt x="547" y="114"/>
                  </a:lnTo>
                  <a:lnTo>
                    <a:pt x="534" y="102"/>
                  </a:lnTo>
                  <a:lnTo>
                    <a:pt x="508" y="81"/>
                  </a:lnTo>
                  <a:lnTo>
                    <a:pt x="481" y="63"/>
                  </a:lnTo>
                  <a:lnTo>
                    <a:pt x="458" y="47"/>
                  </a:lnTo>
                  <a:lnTo>
                    <a:pt x="435" y="32"/>
                  </a:lnTo>
                  <a:lnTo>
                    <a:pt x="435" y="32"/>
                  </a:lnTo>
                  <a:lnTo>
                    <a:pt x="427" y="25"/>
                  </a:lnTo>
                  <a:lnTo>
                    <a:pt x="417" y="20"/>
                  </a:lnTo>
                  <a:lnTo>
                    <a:pt x="395" y="12"/>
                  </a:lnTo>
                  <a:lnTo>
                    <a:pt x="373" y="5"/>
                  </a:lnTo>
                  <a:lnTo>
                    <a:pt x="352" y="2"/>
                  </a:lnTo>
                  <a:lnTo>
                    <a:pt x="334" y="0"/>
                  </a:lnTo>
                  <a:lnTo>
                    <a:pt x="319" y="0"/>
                  </a:lnTo>
                  <a:lnTo>
                    <a:pt x="305" y="0"/>
                  </a:lnTo>
                  <a:lnTo>
                    <a:pt x="305" y="0"/>
                  </a:lnTo>
                  <a:lnTo>
                    <a:pt x="291" y="0"/>
                  </a:lnTo>
                  <a:lnTo>
                    <a:pt x="276" y="0"/>
                  </a:lnTo>
                  <a:lnTo>
                    <a:pt x="258" y="2"/>
                  </a:lnTo>
                  <a:lnTo>
                    <a:pt x="237" y="5"/>
                  </a:lnTo>
                  <a:lnTo>
                    <a:pt x="215" y="12"/>
                  </a:lnTo>
                  <a:lnTo>
                    <a:pt x="193" y="20"/>
                  </a:lnTo>
                  <a:lnTo>
                    <a:pt x="183" y="25"/>
                  </a:lnTo>
                  <a:lnTo>
                    <a:pt x="175" y="32"/>
                  </a:lnTo>
                  <a:lnTo>
                    <a:pt x="175" y="32"/>
                  </a:lnTo>
                  <a:lnTo>
                    <a:pt x="153" y="47"/>
                  </a:lnTo>
                  <a:lnTo>
                    <a:pt x="129" y="63"/>
                  </a:lnTo>
                  <a:lnTo>
                    <a:pt x="102" y="81"/>
                  </a:lnTo>
                  <a:lnTo>
                    <a:pt x="75" y="102"/>
                  </a:lnTo>
                  <a:lnTo>
                    <a:pt x="63" y="114"/>
                  </a:lnTo>
                  <a:lnTo>
                    <a:pt x="51" y="126"/>
                  </a:lnTo>
                  <a:lnTo>
                    <a:pt x="39" y="139"/>
                  </a:lnTo>
                  <a:lnTo>
                    <a:pt x="29" y="154"/>
                  </a:lnTo>
                  <a:lnTo>
                    <a:pt x="20" y="171"/>
                  </a:lnTo>
                  <a:lnTo>
                    <a:pt x="14" y="188"/>
                  </a:lnTo>
                  <a:lnTo>
                    <a:pt x="8" y="207"/>
                  </a:lnTo>
                  <a:lnTo>
                    <a:pt x="5" y="227"/>
                  </a:lnTo>
                  <a:lnTo>
                    <a:pt x="5" y="227"/>
                  </a:lnTo>
                  <a:lnTo>
                    <a:pt x="2" y="270"/>
                  </a:lnTo>
                  <a:lnTo>
                    <a:pt x="0" y="314"/>
                  </a:lnTo>
                  <a:lnTo>
                    <a:pt x="0" y="358"/>
                  </a:lnTo>
                  <a:lnTo>
                    <a:pt x="0" y="397"/>
                  </a:lnTo>
                  <a:lnTo>
                    <a:pt x="3" y="458"/>
                  </a:lnTo>
                  <a:lnTo>
                    <a:pt x="5" y="484"/>
                  </a:lnTo>
                  <a:lnTo>
                    <a:pt x="5" y="484"/>
                  </a:lnTo>
                  <a:lnTo>
                    <a:pt x="5" y="489"/>
                  </a:lnTo>
                  <a:lnTo>
                    <a:pt x="5" y="507"/>
                  </a:lnTo>
                  <a:lnTo>
                    <a:pt x="7" y="533"/>
                  </a:lnTo>
                  <a:lnTo>
                    <a:pt x="10" y="546"/>
                  </a:lnTo>
                  <a:lnTo>
                    <a:pt x="14" y="563"/>
                  </a:lnTo>
                  <a:lnTo>
                    <a:pt x="20" y="579"/>
                  </a:lnTo>
                  <a:lnTo>
                    <a:pt x="27" y="594"/>
                  </a:lnTo>
                  <a:lnTo>
                    <a:pt x="37" y="611"/>
                  </a:lnTo>
                  <a:lnTo>
                    <a:pt x="49" y="626"/>
                  </a:lnTo>
                  <a:lnTo>
                    <a:pt x="64" y="640"/>
                  </a:lnTo>
                  <a:lnTo>
                    <a:pt x="81" y="652"/>
                  </a:lnTo>
                  <a:lnTo>
                    <a:pt x="103" y="662"/>
                  </a:lnTo>
                  <a:lnTo>
                    <a:pt x="127" y="670"/>
                  </a:lnTo>
                  <a:lnTo>
                    <a:pt x="215" y="1050"/>
                  </a:lnTo>
                  <a:lnTo>
                    <a:pt x="215" y="1050"/>
                  </a:lnTo>
                  <a:lnTo>
                    <a:pt x="220" y="1066"/>
                  </a:lnTo>
                  <a:lnTo>
                    <a:pt x="225" y="1081"/>
                  </a:lnTo>
                  <a:lnTo>
                    <a:pt x="234" y="1100"/>
                  </a:lnTo>
                  <a:lnTo>
                    <a:pt x="244" y="1118"/>
                  </a:lnTo>
                  <a:lnTo>
                    <a:pt x="252" y="1127"/>
                  </a:lnTo>
                  <a:lnTo>
                    <a:pt x="261" y="1135"/>
                  </a:lnTo>
                  <a:lnTo>
                    <a:pt x="269" y="1144"/>
                  </a:lnTo>
                  <a:lnTo>
                    <a:pt x="280" y="1149"/>
                  </a:lnTo>
                  <a:lnTo>
                    <a:pt x="291" y="1154"/>
                  </a:lnTo>
                  <a:lnTo>
                    <a:pt x="305" y="1159"/>
                  </a:lnTo>
                  <a:lnTo>
                    <a:pt x="305" y="1159"/>
                  </a:lnTo>
                  <a:lnTo>
                    <a:pt x="319" y="1154"/>
                  </a:lnTo>
                  <a:lnTo>
                    <a:pt x="329" y="1149"/>
                  </a:lnTo>
                  <a:lnTo>
                    <a:pt x="341" y="1144"/>
                  </a:lnTo>
                  <a:lnTo>
                    <a:pt x="349" y="1135"/>
                  </a:lnTo>
                  <a:lnTo>
                    <a:pt x="358" y="1127"/>
                  </a:lnTo>
                  <a:lnTo>
                    <a:pt x="364" y="1118"/>
                  </a:lnTo>
                  <a:lnTo>
                    <a:pt x="376" y="1100"/>
                  </a:lnTo>
                  <a:lnTo>
                    <a:pt x="385" y="1081"/>
                  </a:lnTo>
                  <a:lnTo>
                    <a:pt x="390" y="1066"/>
                  </a:lnTo>
                  <a:lnTo>
                    <a:pt x="393" y="1050"/>
                  </a:lnTo>
                  <a:lnTo>
                    <a:pt x="483" y="670"/>
                  </a:lnTo>
                  <a:lnTo>
                    <a:pt x="483" y="670"/>
                  </a:lnTo>
                  <a:lnTo>
                    <a:pt x="507" y="662"/>
                  </a:lnTo>
                  <a:lnTo>
                    <a:pt x="527" y="652"/>
                  </a:lnTo>
                  <a:lnTo>
                    <a:pt x="546" y="640"/>
                  </a:lnTo>
                  <a:lnTo>
                    <a:pt x="561" y="626"/>
                  </a:lnTo>
                  <a:lnTo>
                    <a:pt x="573" y="611"/>
                  </a:lnTo>
                  <a:lnTo>
                    <a:pt x="581" y="594"/>
                  </a:lnTo>
                  <a:lnTo>
                    <a:pt x="590" y="579"/>
                  </a:lnTo>
                  <a:lnTo>
                    <a:pt x="595" y="563"/>
                  </a:lnTo>
                  <a:lnTo>
                    <a:pt x="600" y="546"/>
                  </a:lnTo>
                  <a:lnTo>
                    <a:pt x="603" y="533"/>
                  </a:lnTo>
                  <a:lnTo>
                    <a:pt x="605" y="507"/>
                  </a:lnTo>
                  <a:lnTo>
                    <a:pt x="605" y="489"/>
                  </a:lnTo>
                  <a:lnTo>
                    <a:pt x="605" y="484"/>
                  </a:lnTo>
                  <a:lnTo>
                    <a:pt x="605" y="484"/>
                  </a:lnTo>
                  <a:lnTo>
                    <a:pt x="607" y="458"/>
                  </a:lnTo>
                  <a:lnTo>
                    <a:pt x="608" y="397"/>
                  </a:lnTo>
                  <a:lnTo>
                    <a:pt x="610" y="358"/>
                  </a:lnTo>
                  <a:lnTo>
                    <a:pt x="610" y="314"/>
                  </a:lnTo>
                  <a:lnTo>
                    <a:pt x="608" y="270"/>
                  </a:lnTo>
                  <a:lnTo>
                    <a:pt x="605" y="227"/>
                  </a:lnTo>
                  <a:lnTo>
                    <a:pt x="605"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6"/>
            <p:cNvSpPr>
              <a:spLocks/>
            </p:cNvSpPr>
            <p:nvPr/>
          </p:nvSpPr>
          <p:spPr bwMode="auto">
            <a:xfrm>
              <a:off x="-1151344" y="2327275"/>
              <a:ext cx="303213" cy="306388"/>
            </a:xfrm>
            <a:custGeom>
              <a:avLst/>
              <a:gdLst>
                <a:gd name="T0" fmla="*/ 383 w 383"/>
                <a:gd name="T1" fmla="*/ 193 h 385"/>
                <a:gd name="T2" fmla="*/ 380 w 383"/>
                <a:gd name="T3" fmla="*/ 231 h 385"/>
                <a:gd name="T4" fmla="*/ 369 w 383"/>
                <a:gd name="T5" fmla="*/ 268 h 385"/>
                <a:gd name="T6" fmla="*/ 351 w 383"/>
                <a:gd name="T7" fmla="*/ 300 h 385"/>
                <a:gd name="T8" fmla="*/ 327 w 383"/>
                <a:gd name="T9" fmla="*/ 329 h 385"/>
                <a:gd name="T10" fmla="*/ 300 w 383"/>
                <a:gd name="T11" fmla="*/ 353 h 385"/>
                <a:gd name="T12" fmla="*/ 266 w 383"/>
                <a:gd name="T13" fmla="*/ 370 h 385"/>
                <a:gd name="T14" fmla="*/ 231 w 383"/>
                <a:gd name="T15" fmla="*/ 382 h 385"/>
                <a:gd name="T16" fmla="*/ 192 w 383"/>
                <a:gd name="T17" fmla="*/ 385 h 385"/>
                <a:gd name="T18" fmla="*/ 173 w 383"/>
                <a:gd name="T19" fmla="*/ 384 h 385"/>
                <a:gd name="T20" fmla="*/ 134 w 383"/>
                <a:gd name="T21" fmla="*/ 377 h 385"/>
                <a:gd name="T22" fmla="*/ 100 w 383"/>
                <a:gd name="T23" fmla="*/ 361 h 385"/>
                <a:gd name="T24" fmla="*/ 70 w 383"/>
                <a:gd name="T25" fmla="*/ 341 h 385"/>
                <a:gd name="T26" fmla="*/ 44 w 383"/>
                <a:gd name="T27" fmla="*/ 316 h 385"/>
                <a:gd name="T28" fmla="*/ 24 w 383"/>
                <a:gd name="T29" fmla="*/ 285 h 385"/>
                <a:gd name="T30" fmla="*/ 9 w 383"/>
                <a:gd name="T31" fmla="*/ 249 h 385"/>
                <a:gd name="T32" fmla="*/ 0 w 383"/>
                <a:gd name="T33" fmla="*/ 212 h 385"/>
                <a:gd name="T34" fmla="*/ 0 w 383"/>
                <a:gd name="T35" fmla="*/ 193 h 385"/>
                <a:gd name="T36" fmla="*/ 3 w 383"/>
                <a:gd name="T37" fmla="*/ 154 h 385"/>
                <a:gd name="T38" fmla="*/ 15 w 383"/>
                <a:gd name="T39" fmla="*/ 119 h 385"/>
                <a:gd name="T40" fmla="*/ 32 w 383"/>
                <a:gd name="T41" fmla="*/ 85 h 385"/>
                <a:gd name="T42" fmla="*/ 56 w 383"/>
                <a:gd name="T43" fmla="*/ 56 h 385"/>
                <a:gd name="T44" fmla="*/ 85 w 383"/>
                <a:gd name="T45" fmla="*/ 34 h 385"/>
                <a:gd name="T46" fmla="*/ 117 w 383"/>
                <a:gd name="T47" fmla="*/ 15 h 385"/>
                <a:gd name="T48" fmla="*/ 153 w 383"/>
                <a:gd name="T49" fmla="*/ 5 h 385"/>
                <a:gd name="T50" fmla="*/ 192 w 383"/>
                <a:gd name="T51" fmla="*/ 0 h 385"/>
                <a:gd name="T52" fmla="*/ 212 w 383"/>
                <a:gd name="T53" fmla="*/ 2 h 385"/>
                <a:gd name="T54" fmla="*/ 249 w 383"/>
                <a:gd name="T55" fmla="*/ 8 h 385"/>
                <a:gd name="T56" fmla="*/ 283 w 383"/>
                <a:gd name="T57" fmla="*/ 24 h 385"/>
                <a:gd name="T58" fmla="*/ 314 w 383"/>
                <a:gd name="T59" fmla="*/ 44 h 385"/>
                <a:gd name="T60" fmla="*/ 341 w 383"/>
                <a:gd name="T61" fmla="*/ 71 h 385"/>
                <a:gd name="T62" fmla="*/ 361 w 383"/>
                <a:gd name="T63" fmla="*/ 102 h 385"/>
                <a:gd name="T64" fmla="*/ 375 w 383"/>
                <a:gd name="T65" fmla="*/ 136 h 385"/>
                <a:gd name="T66" fmla="*/ 383 w 383"/>
                <a:gd name="T67" fmla="*/ 173 h 385"/>
                <a:gd name="T68" fmla="*/ 383 w 383"/>
                <a:gd name="T69" fmla="*/ 19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385">
                  <a:moveTo>
                    <a:pt x="383" y="193"/>
                  </a:moveTo>
                  <a:lnTo>
                    <a:pt x="383" y="193"/>
                  </a:lnTo>
                  <a:lnTo>
                    <a:pt x="383" y="212"/>
                  </a:lnTo>
                  <a:lnTo>
                    <a:pt x="380" y="231"/>
                  </a:lnTo>
                  <a:lnTo>
                    <a:pt x="375" y="249"/>
                  </a:lnTo>
                  <a:lnTo>
                    <a:pt x="369" y="268"/>
                  </a:lnTo>
                  <a:lnTo>
                    <a:pt x="361" y="285"/>
                  </a:lnTo>
                  <a:lnTo>
                    <a:pt x="351" y="300"/>
                  </a:lnTo>
                  <a:lnTo>
                    <a:pt x="341" y="316"/>
                  </a:lnTo>
                  <a:lnTo>
                    <a:pt x="327" y="329"/>
                  </a:lnTo>
                  <a:lnTo>
                    <a:pt x="314" y="341"/>
                  </a:lnTo>
                  <a:lnTo>
                    <a:pt x="300" y="353"/>
                  </a:lnTo>
                  <a:lnTo>
                    <a:pt x="283" y="361"/>
                  </a:lnTo>
                  <a:lnTo>
                    <a:pt x="266" y="370"/>
                  </a:lnTo>
                  <a:lnTo>
                    <a:pt x="249" y="377"/>
                  </a:lnTo>
                  <a:lnTo>
                    <a:pt x="231" y="382"/>
                  </a:lnTo>
                  <a:lnTo>
                    <a:pt x="212" y="384"/>
                  </a:lnTo>
                  <a:lnTo>
                    <a:pt x="192" y="385"/>
                  </a:lnTo>
                  <a:lnTo>
                    <a:pt x="192" y="385"/>
                  </a:lnTo>
                  <a:lnTo>
                    <a:pt x="173" y="384"/>
                  </a:lnTo>
                  <a:lnTo>
                    <a:pt x="153" y="382"/>
                  </a:lnTo>
                  <a:lnTo>
                    <a:pt x="134" y="377"/>
                  </a:lnTo>
                  <a:lnTo>
                    <a:pt x="117" y="370"/>
                  </a:lnTo>
                  <a:lnTo>
                    <a:pt x="100" y="361"/>
                  </a:lnTo>
                  <a:lnTo>
                    <a:pt x="85" y="353"/>
                  </a:lnTo>
                  <a:lnTo>
                    <a:pt x="70" y="341"/>
                  </a:lnTo>
                  <a:lnTo>
                    <a:pt x="56" y="329"/>
                  </a:lnTo>
                  <a:lnTo>
                    <a:pt x="44" y="316"/>
                  </a:lnTo>
                  <a:lnTo>
                    <a:pt x="32" y="300"/>
                  </a:lnTo>
                  <a:lnTo>
                    <a:pt x="24" y="285"/>
                  </a:lnTo>
                  <a:lnTo>
                    <a:pt x="15" y="268"/>
                  </a:lnTo>
                  <a:lnTo>
                    <a:pt x="9" y="249"/>
                  </a:lnTo>
                  <a:lnTo>
                    <a:pt x="3" y="231"/>
                  </a:lnTo>
                  <a:lnTo>
                    <a:pt x="0" y="212"/>
                  </a:lnTo>
                  <a:lnTo>
                    <a:pt x="0" y="193"/>
                  </a:lnTo>
                  <a:lnTo>
                    <a:pt x="0" y="193"/>
                  </a:lnTo>
                  <a:lnTo>
                    <a:pt x="0" y="173"/>
                  </a:lnTo>
                  <a:lnTo>
                    <a:pt x="3" y="154"/>
                  </a:lnTo>
                  <a:lnTo>
                    <a:pt x="9" y="136"/>
                  </a:lnTo>
                  <a:lnTo>
                    <a:pt x="15" y="119"/>
                  </a:lnTo>
                  <a:lnTo>
                    <a:pt x="24" y="102"/>
                  </a:lnTo>
                  <a:lnTo>
                    <a:pt x="32" y="85"/>
                  </a:lnTo>
                  <a:lnTo>
                    <a:pt x="44" y="71"/>
                  </a:lnTo>
                  <a:lnTo>
                    <a:pt x="56" y="56"/>
                  </a:lnTo>
                  <a:lnTo>
                    <a:pt x="70" y="44"/>
                  </a:lnTo>
                  <a:lnTo>
                    <a:pt x="85" y="34"/>
                  </a:lnTo>
                  <a:lnTo>
                    <a:pt x="100" y="24"/>
                  </a:lnTo>
                  <a:lnTo>
                    <a:pt x="117" y="15"/>
                  </a:lnTo>
                  <a:lnTo>
                    <a:pt x="134" y="8"/>
                  </a:lnTo>
                  <a:lnTo>
                    <a:pt x="153" y="5"/>
                  </a:lnTo>
                  <a:lnTo>
                    <a:pt x="173" y="2"/>
                  </a:lnTo>
                  <a:lnTo>
                    <a:pt x="192" y="0"/>
                  </a:lnTo>
                  <a:lnTo>
                    <a:pt x="192" y="0"/>
                  </a:lnTo>
                  <a:lnTo>
                    <a:pt x="212" y="2"/>
                  </a:lnTo>
                  <a:lnTo>
                    <a:pt x="231" y="5"/>
                  </a:lnTo>
                  <a:lnTo>
                    <a:pt x="249" y="8"/>
                  </a:lnTo>
                  <a:lnTo>
                    <a:pt x="266" y="15"/>
                  </a:lnTo>
                  <a:lnTo>
                    <a:pt x="283" y="24"/>
                  </a:lnTo>
                  <a:lnTo>
                    <a:pt x="300" y="34"/>
                  </a:lnTo>
                  <a:lnTo>
                    <a:pt x="314" y="44"/>
                  </a:lnTo>
                  <a:lnTo>
                    <a:pt x="327" y="56"/>
                  </a:lnTo>
                  <a:lnTo>
                    <a:pt x="341" y="71"/>
                  </a:lnTo>
                  <a:lnTo>
                    <a:pt x="351" y="85"/>
                  </a:lnTo>
                  <a:lnTo>
                    <a:pt x="361" y="102"/>
                  </a:lnTo>
                  <a:lnTo>
                    <a:pt x="369" y="119"/>
                  </a:lnTo>
                  <a:lnTo>
                    <a:pt x="375" y="136"/>
                  </a:lnTo>
                  <a:lnTo>
                    <a:pt x="380" y="154"/>
                  </a:lnTo>
                  <a:lnTo>
                    <a:pt x="383" y="173"/>
                  </a:lnTo>
                  <a:lnTo>
                    <a:pt x="383" y="193"/>
                  </a:lnTo>
                  <a:lnTo>
                    <a:pt x="383"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0060770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ipe(left)">
                                      <p:cBhvr>
                                        <p:cTn id="7" dur="500"/>
                                        <p:tgtEl>
                                          <p:spTgt spid="1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49"/>
                                        </p:tgtEl>
                                        <p:attrNameLst>
                                          <p:attrName>style.visibility</p:attrName>
                                        </p:attrNameLst>
                                      </p:cBhvr>
                                      <p:to>
                                        <p:strVal val="visible"/>
                                      </p:to>
                                    </p:set>
                                    <p:animEffect transition="in" filter="fade">
                                      <p:cBhvr>
                                        <p:cTn id="16" dur="500"/>
                                        <p:tgtEl>
                                          <p:spTgt spid="14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142"/>
                                        </p:tgtEl>
                                        <p:attrNameLst>
                                          <p:attrName>style.visibility</p:attrName>
                                        </p:attrNameLst>
                                      </p:cBhvr>
                                      <p:to>
                                        <p:strVal val="visible"/>
                                      </p:to>
                                    </p:set>
                                    <p:animEffect transition="in" filter="wipe(right)">
                                      <p:cBhvr>
                                        <p:cTn id="21" dur="500"/>
                                        <p:tgtEl>
                                          <p:spTgt spid="142"/>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138"/>
                                        </p:tgtEl>
                                        <p:attrNameLst>
                                          <p:attrName>style.visibility</p:attrName>
                                        </p:attrNameLst>
                                      </p:cBhvr>
                                      <p:to>
                                        <p:strVal val="visible"/>
                                      </p:to>
                                    </p:set>
                                    <p:animEffect transition="in" filter="fade">
                                      <p:cBhvr>
                                        <p:cTn id="24" dur="500"/>
                                        <p:tgtEl>
                                          <p:spTgt spid="138"/>
                                        </p:tgtEl>
                                      </p:cBhvr>
                                    </p:animEffect>
                                  </p:childTnLst>
                                </p:cTn>
                              </p:par>
                            </p:childTnLst>
                          </p:cTn>
                        </p:par>
                        <p:par>
                          <p:cTn id="25" fill="hold">
                            <p:stCondLst>
                              <p:cond delay="750"/>
                            </p:stCondLst>
                            <p:childTnLst>
                              <p:par>
                                <p:cTn id="26" presetID="10" presetClass="entr" presetSubtype="0" fill="hold" grpId="0" nodeType="after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fade">
                                      <p:cBhvr>
                                        <p:cTn id="28" dur="500"/>
                                        <p:tgtEl>
                                          <p:spTgt spid="12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135"/>
                                        </p:tgtEl>
                                      </p:cBhvr>
                                    </p:animEffect>
                                    <p:set>
                                      <p:cBhvr>
                                        <p:cTn id="33" dur="1" fill="hold">
                                          <p:stCondLst>
                                            <p:cond delay="499"/>
                                          </p:stCondLst>
                                        </p:cTn>
                                        <p:tgtEl>
                                          <p:spTgt spid="135"/>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42"/>
                                        </p:tgtEl>
                                      </p:cBhvr>
                                    </p:animEffect>
                                    <p:set>
                                      <p:cBhvr>
                                        <p:cTn id="39" dur="1" fill="hold">
                                          <p:stCondLst>
                                            <p:cond delay="499"/>
                                          </p:stCondLst>
                                        </p:cTn>
                                        <p:tgtEl>
                                          <p:spTgt spid="142"/>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22"/>
                                        </p:tgtEl>
                                      </p:cBhvr>
                                    </p:animEffect>
                                    <p:set>
                                      <p:cBhvr>
                                        <p:cTn id="42" dur="1" fill="hold">
                                          <p:stCondLst>
                                            <p:cond delay="499"/>
                                          </p:stCondLst>
                                        </p:cTn>
                                        <p:tgtEl>
                                          <p:spTgt spid="122"/>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38"/>
                                        </p:tgtEl>
                                      </p:cBhvr>
                                    </p:animEffect>
                                    <p:set>
                                      <p:cBhvr>
                                        <p:cTn id="45" dur="1" fill="hold">
                                          <p:stCondLst>
                                            <p:cond delay="499"/>
                                          </p:stCondLst>
                                        </p:cTn>
                                        <p:tgtEl>
                                          <p:spTgt spid="138"/>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49"/>
                                        </p:tgtEl>
                                      </p:cBhvr>
                                    </p:animEffect>
                                    <p:set>
                                      <p:cBhvr>
                                        <p:cTn id="48" dur="1" fill="hold">
                                          <p:stCondLst>
                                            <p:cond delay="499"/>
                                          </p:stCondLst>
                                        </p:cTn>
                                        <p:tgtEl>
                                          <p:spTgt spid="149"/>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52"/>
                                        </p:tgtEl>
                                        <p:attrNameLst>
                                          <p:attrName>style.visibility</p:attrName>
                                        </p:attrNameLst>
                                      </p:cBhvr>
                                      <p:to>
                                        <p:strVal val="visible"/>
                                      </p:to>
                                    </p:set>
                                    <p:animEffect transition="in" filter="fade">
                                      <p:cBhvr>
                                        <p:cTn id="53" dur="500"/>
                                        <p:tgtEl>
                                          <p:spTgt spid="152"/>
                                        </p:tgtEl>
                                      </p:cBhvr>
                                    </p:animEffect>
                                  </p:childTnLst>
                                </p:cTn>
                              </p:par>
                            </p:childTnLst>
                          </p:cTn>
                        </p:par>
                        <p:par>
                          <p:cTn id="54" fill="hold">
                            <p:stCondLst>
                              <p:cond delay="500"/>
                            </p:stCondLst>
                            <p:childTnLst>
                              <p:par>
                                <p:cTn id="55" presetID="22" presetClass="entr" presetSubtype="8" fill="hold" grpId="2" nodeType="afterEffect">
                                  <p:stCondLst>
                                    <p:cond delay="0"/>
                                  </p:stCondLst>
                                  <p:childTnLst>
                                    <p:set>
                                      <p:cBhvr>
                                        <p:cTn id="56" dur="1" fill="hold">
                                          <p:stCondLst>
                                            <p:cond delay="0"/>
                                          </p:stCondLst>
                                        </p:cTn>
                                        <p:tgtEl>
                                          <p:spTgt spid="135"/>
                                        </p:tgtEl>
                                        <p:attrNameLst>
                                          <p:attrName>style.visibility</p:attrName>
                                        </p:attrNameLst>
                                      </p:cBhvr>
                                      <p:to>
                                        <p:strVal val="visible"/>
                                      </p:to>
                                    </p:set>
                                    <p:animEffect transition="in" filter="wipe(left)">
                                      <p:cBhvr>
                                        <p:cTn id="57" dur="500"/>
                                        <p:tgtEl>
                                          <p:spTgt spid="13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up)">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48"/>
                                        </p:tgtEl>
                                        <p:attrNameLst>
                                          <p:attrName>style.visibility</p:attrName>
                                        </p:attrNameLst>
                                      </p:cBhvr>
                                      <p:to>
                                        <p:strVal val="visible"/>
                                      </p:to>
                                    </p:set>
                                    <p:animEffect transition="in" filter="wipe(left)">
                                      <p:cBhvr>
                                        <p:cTn id="67" dur="500"/>
                                        <p:tgtEl>
                                          <p:spTgt spid="148"/>
                                        </p:tgtEl>
                                      </p:cBhvr>
                                    </p:animEffect>
                                  </p:childTnLst>
                                </p:cTn>
                              </p:par>
                              <p:par>
                                <p:cTn id="68" presetID="10" presetClass="entr" presetSubtype="0" fill="hold" grpId="0" nodeType="withEffect">
                                  <p:stCondLst>
                                    <p:cond delay="250"/>
                                  </p:stCondLst>
                                  <p:childTnLst>
                                    <p:set>
                                      <p:cBhvr>
                                        <p:cTn id="69" dur="1" fill="hold">
                                          <p:stCondLst>
                                            <p:cond delay="0"/>
                                          </p:stCondLst>
                                        </p:cTn>
                                        <p:tgtEl>
                                          <p:spTgt spid="144"/>
                                        </p:tgtEl>
                                        <p:attrNameLst>
                                          <p:attrName>style.visibility</p:attrName>
                                        </p:attrNameLst>
                                      </p:cBhvr>
                                      <p:to>
                                        <p:strVal val="visible"/>
                                      </p:to>
                                    </p:set>
                                    <p:animEffect transition="in" filter="fade">
                                      <p:cBhvr>
                                        <p:cTn id="70" dur="500"/>
                                        <p:tgtEl>
                                          <p:spTgt spid="144"/>
                                        </p:tgtEl>
                                      </p:cBhvr>
                                    </p:animEffect>
                                  </p:childTnLst>
                                </p:cTn>
                              </p:par>
                            </p:childTnLst>
                          </p:cTn>
                        </p:par>
                        <p:par>
                          <p:cTn id="71" fill="hold">
                            <p:stCondLst>
                              <p:cond delay="750"/>
                            </p:stCondLst>
                            <p:childTnLst>
                              <p:par>
                                <p:cTn id="72" presetID="10" presetClass="entr" presetSubtype="0" fill="hold" grpId="0" nodeType="afterEffect">
                                  <p:stCondLst>
                                    <p:cond delay="0"/>
                                  </p:stCondLst>
                                  <p:childTnLst>
                                    <p:set>
                                      <p:cBhvr>
                                        <p:cTn id="73" dur="1" fill="hold">
                                          <p:stCondLst>
                                            <p:cond delay="0"/>
                                          </p:stCondLst>
                                        </p:cTn>
                                        <p:tgtEl>
                                          <p:spTgt spid="134"/>
                                        </p:tgtEl>
                                        <p:attrNameLst>
                                          <p:attrName>style.visibility</p:attrName>
                                        </p:attrNameLst>
                                      </p:cBhvr>
                                      <p:to>
                                        <p:strVal val="visible"/>
                                      </p:to>
                                    </p:set>
                                    <p:animEffect transition="in" filter="fade">
                                      <p:cBhvr>
                                        <p:cTn id="7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22" grpId="1"/>
      <p:bldP spid="134" grpId="0"/>
      <p:bldP spid="135" grpId="0" animBg="1"/>
      <p:bldP spid="135" grpId="1" animBg="1"/>
      <p:bldP spid="135" grpId="2" animBg="1"/>
      <p:bldP spid="138" grpId="0"/>
      <p:bldP spid="138" grpId="1"/>
      <p:bldP spid="142" grpId="0" animBg="1"/>
      <p:bldP spid="142" grpId="1" animBg="1"/>
      <p:bldP spid="144" grpId="0"/>
      <p:bldP spid="148" grpId="0" animBg="1"/>
    </p:bld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7BCE79674B62144832578F0C66DD426" ma:contentTypeVersion="0" ma:contentTypeDescription="Create a new document." ma:contentTypeScope="" ma:versionID="e8e5e71aadf5dc88e197e8ac036669ff">
  <xsd:schema xmlns:xsd="http://www.w3.org/2001/XMLSchema" xmlns:xs="http://www.w3.org/2001/XMLSchema" xmlns:p="http://schemas.microsoft.com/office/2006/metadata/properties" targetNamespace="http://schemas.microsoft.com/office/2006/metadata/properties" ma:root="true" ma:fieldsID="988298c5746eef4e562eb05671af511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32026D36-337E-4F11-8D33-612D2C7B7F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3173</TotalTime>
  <Words>3961</Words>
  <Application>Microsoft Office PowerPoint</Application>
  <PresentationFormat>Custom</PresentationFormat>
  <Paragraphs>568</Paragraphs>
  <Slides>48</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Arial</vt:lpstr>
      <vt:lpstr>Consolas</vt:lpstr>
      <vt:lpstr>Segoe</vt:lpstr>
      <vt:lpstr>Segoe UI</vt:lpstr>
      <vt:lpstr>Segoe UI Light</vt:lpstr>
      <vt:lpstr>Wingdings</vt:lpstr>
      <vt:lpstr>TechEd_2013_Template_16x9</vt:lpstr>
      <vt:lpstr>PowerPoint Presentation</vt:lpstr>
      <vt:lpstr>Microsoft Exchange Server 2013 Client Access Server role</vt:lpstr>
      <vt:lpstr>Session objectives</vt:lpstr>
      <vt:lpstr>The key to enlightenment…</vt:lpstr>
      <vt:lpstr>And some CAS fundamentals</vt:lpstr>
      <vt:lpstr>Yes! You DO need a CAS in every AD site</vt:lpstr>
      <vt:lpstr>CAS 2013 client protocol connectivity flow </vt:lpstr>
      <vt:lpstr>AutoDiscover </vt:lpstr>
      <vt:lpstr>CAS 2013 client protocol connectivity flow Exchange Server 2010 coexistence – AutoDiscover (external clients)</vt:lpstr>
      <vt:lpstr>CAS 2013 client protocol connectivity flow Exchange Server 2007 coexistence – AutoDiscover (external clients)</vt:lpstr>
      <vt:lpstr>CAS 2013 client protocol connectivity flow Exchange Server 2010 coexistence – AutoDiscover (internal clients)</vt:lpstr>
      <vt:lpstr>CAS 2013 client protocol connectivity flow Exchange Server 2007 coexistence – AutoDiscover (internal clients)</vt:lpstr>
      <vt:lpstr>Outlook</vt:lpstr>
      <vt:lpstr>Internal Outlook connectivity</vt:lpstr>
      <vt:lpstr>CAS 2013 client protocol connectivity flow Exchange Server 2007 and 2010 coexistence – Outlook Anywhere</vt:lpstr>
      <vt:lpstr>Outlook Web App</vt:lpstr>
      <vt:lpstr>CAS 2013 client protocol connectivity flow Exchange Server 2010 coexistence – OWA</vt:lpstr>
      <vt:lpstr>CAS 2013 client protocol connectivity flow Exchange Server 2007 coexistence – OWA</vt:lpstr>
      <vt:lpstr>CAS 2013 client protocol connectivity flow Exchange Server 2013 OWA – different external URL</vt:lpstr>
      <vt:lpstr>CAS 2013 client protocol connectivity flow Exchange Server 2013 OWA – same external URL</vt:lpstr>
      <vt:lpstr>Exchange Active Sync</vt:lpstr>
      <vt:lpstr>CAS 2013 client protocol connectivity flow Exchange Server 2010 coexistence – EAS</vt:lpstr>
      <vt:lpstr>CAS 2013 client protocol connectivity flow Exchange Server 2007 coexistence – EAS</vt:lpstr>
      <vt:lpstr>Exchange Web Services</vt:lpstr>
      <vt:lpstr>CAS 2013 client protocol connectivity flow Exchange Server 2010 coexistence – EWS</vt:lpstr>
      <vt:lpstr>CAS 2013 client protocol connectivity flow Exchange Server 2007 coexistence – EWS</vt:lpstr>
      <vt:lpstr>Protocol flow summary</vt:lpstr>
      <vt:lpstr>CAS 2013 OWA FBA </vt:lpstr>
      <vt:lpstr>How does FBA in 2013 work?</vt:lpstr>
      <vt:lpstr>How it really works…</vt:lpstr>
      <vt:lpstr>Load balancing</vt:lpstr>
      <vt:lpstr>Load balancing changes</vt:lpstr>
      <vt:lpstr>The key to enlightenment…remember?</vt:lpstr>
      <vt:lpstr>Just passing through…at layer four</vt:lpstr>
      <vt:lpstr>Health checking CAS at layer four</vt:lpstr>
      <vt:lpstr>Speaking of Health Checking….How?</vt:lpstr>
      <vt:lpstr>Health checking CAS at layer seven</vt:lpstr>
      <vt:lpstr>Layer four with multiple namespaces</vt:lpstr>
      <vt:lpstr>Exchange load balancing options</vt:lpstr>
      <vt:lpstr>Load balancing summary</vt:lpstr>
      <vt:lpstr>Publishing Exchange 2013 to the internet (since TMG is no more )</vt:lpstr>
      <vt:lpstr>What do we do now TMG has gone!?</vt:lpstr>
      <vt:lpstr>Cast your mind back… a few minutes…</vt:lpstr>
      <vt:lpstr>What if you have to have something</vt:lpstr>
      <vt:lpstr>Session takeaways</vt:lpstr>
      <vt:lpstr>Track resources</vt:lpstr>
      <vt:lpstr>Complete an evaluation on CommNet and enter to win!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OUC-B313: Microsoft Exchange Server 2013 Client Access Server role</dc:title>
  <dc:subject>TechEd 2013</dc:subject>
  <dc:creator>Greg Taylor (EXCHANGE)</dc:creator>
  <cp:keywords>TechEd 2013</cp:keywords>
  <dc:description>Template by: Jordan Cayabyab, Artitudes Design, Inc.
Formatting by: Lynnette Spear, Silver Fox Productions, Inc.
Audience Type: Internal/External</dc:description>
  <cp:lastModifiedBy>Shows</cp:lastModifiedBy>
  <cp:revision>122</cp:revision>
  <dcterms:created xsi:type="dcterms:W3CDTF">2013-05-21T21:28:31Z</dcterms:created>
  <dcterms:modified xsi:type="dcterms:W3CDTF">2013-06-03T22:36:32Z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0x01010067BCE79674B62144832578F0C66DD426</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IsMyDocuments">
    <vt:bool>true</vt:bool>
  </property>
</Properties>
</file>