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83" r:id="rId4"/>
  </p:sldMasterIdLst>
  <p:notesMasterIdLst>
    <p:notesMasterId r:id="rId54"/>
  </p:notesMasterIdLst>
  <p:handoutMasterIdLst>
    <p:handoutMasterId r:id="rId55"/>
  </p:handoutMasterIdLst>
  <p:sldIdLst>
    <p:sldId id="1168" r:id="rId5"/>
    <p:sldId id="1169" r:id="rId6"/>
    <p:sldId id="1111" r:id="rId7"/>
    <p:sldId id="1170" r:id="rId8"/>
    <p:sldId id="1116" r:id="rId9"/>
    <p:sldId id="1117" r:id="rId10"/>
    <p:sldId id="1118" r:id="rId11"/>
    <p:sldId id="1119" r:id="rId12"/>
    <p:sldId id="1120" r:id="rId13"/>
    <p:sldId id="1128" r:id="rId14"/>
    <p:sldId id="1129" r:id="rId15"/>
    <p:sldId id="1130" r:id="rId16"/>
    <p:sldId id="1131" r:id="rId17"/>
    <p:sldId id="1132" r:id="rId18"/>
    <p:sldId id="1133" r:id="rId19"/>
    <p:sldId id="1134" r:id="rId20"/>
    <p:sldId id="1171" r:id="rId21"/>
    <p:sldId id="1136" r:id="rId22"/>
    <p:sldId id="1137" r:id="rId23"/>
    <p:sldId id="1183" r:id="rId24"/>
    <p:sldId id="1138" r:id="rId25"/>
    <p:sldId id="1139" r:id="rId26"/>
    <p:sldId id="1140" r:id="rId27"/>
    <p:sldId id="1141" r:id="rId28"/>
    <p:sldId id="1142" r:id="rId29"/>
    <p:sldId id="1143" r:id="rId30"/>
    <p:sldId id="1175" r:id="rId31"/>
    <p:sldId id="1144" r:id="rId32"/>
    <p:sldId id="1146" r:id="rId33"/>
    <p:sldId id="1147" r:id="rId34"/>
    <p:sldId id="1148" r:id="rId35"/>
    <p:sldId id="1182" r:id="rId36"/>
    <p:sldId id="1177" r:id="rId37"/>
    <p:sldId id="1178" r:id="rId38"/>
    <p:sldId id="1179" r:id="rId39"/>
    <p:sldId id="1181" r:id="rId40"/>
    <p:sldId id="1150" r:id="rId41"/>
    <p:sldId id="1172" r:id="rId42"/>
    <p:sldId id="1173" r:id="rId43"/>
    <p:sldId id="1174" r:id="rId44"/>
    <p:sldId id="1151" r:id="rId45"/>
    <p:sldId id="1152" r:id="rId46"/>
    <p:sldId id="1153" r:id="rId47"/>
    <p:sldId id="1154" r:id="rId48"/>
    <p:sldId id="1160" r:id="rId49"/>
    <p:sldId id="1161" r:id="rId50"/>
    <p:sldId id="1162" r:id="rId51"/>
    <p:sldId id="1163" r:id="rId52"/>
    <p:sldId id="1164" r:id="rId53"/>
  </p:sldIdLst>
  <p:sldSz cx="12436475" cy="6994525"/>
  <p:notesSz cx="68580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16_BO_CT_Template" id="{6DD5C800-9A2C-4823-B056-4AFFC9A97500}">
          <p14:sldIdLst>
            <p14:sldId id="1168"/>
            <p14:sldId id="1169"/>
            <p14:sldId id="1111"/>
            <p14:sldId id="1170"/>
            <p14:sldId id="1116"/>
            <p14:sldId id="1117"/>
            <p14:sldId id="1118"/>
            <p14:sldId id="1119"/>
            <p14:sldId id="1120"/>
            <p14:sldId id="1128"/>
            <p14:sldId id="1129"/>
            <p14:sldId id="1130"/>
            <p14:sldId id="1131"/>
            <p14:sldId id="1132"/>
            <p14:sldId id="1133"/>
            <p14:sldId id="1134"/>
            <p14:sldId id="1171"/>
            <p14:sldId id="1136"/>
            <p14:sldId id="1137"/>
            <p14:sldId id="1183"/>
            <p14:sldId id="1138"/>
            <p14:sldId id="1139"/>
            <p14:sldId id="1140"/>
            <p14:sldId id="1141"/>
            <p14:sldId id="1142"/>
            <p14:sldId id="1143"/>
            <p14:sldId id="1175"/>
            <p14:sldId id="1144"/>
            <p14:sldId id="1146"/>
            <p14:sldId id="1147"/>
            <p14:sldId id="1148"/>
            <p14:sldId id="1182"/>
            <p14:sldId id="1177"/>
            <p14:sldId id="1178"/>
            <p14:sldId id="1179"/>
            <p14:sldId id="1181"/>
            <p14:sldId id="1150"/>
            <p14:sldId id="1172"/>
            <p14:sldId id="1173"/>
            <p14:sldId id="1174"/>
            <p14:sldId id="1151"/>
            <p14:sldId id="1152"/>
            <p14:sldId id="1153"/>
            <p14:sldId id="1154"/>
            <p14:sldId id="1160"/>
            <p14:sldId id="1161"/>
            <p14:sldId id="1162"/>
            <p14:sldId id="1163"/>
            <p14:sldId id="1164"/>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guide id="23" pos="288">
          <p15:clr>
            <a:srgbClr val="A4A3A4"/>
          </p15:clr>
        </p15:guide>
        <p15:guide id="24"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42359"/>
    <a:srgbClr val="333333"/>
    <a:srgbClr val="FFFFFF"/>
    <a:srgbClr val="505050"/>
    <a:srgbClr val="00FFFF"/>
    <a:srgbClr val="CC00CC"/>
    <a:srgbClr val="5F5F5F"/>
    <a:srgbClr val="FF99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68251" autoAdjust="0"/>
  </p:normalViewPr>
  <p:slideViewPr>
    <p:cSldViewPr>
      <p:cViewPr varScale="1">
        <p:scale>
          <a:sx n="68" d="100"/>
          <a:sy n="68" d="100"/>
        </p:scale>
        <p:origin x="204"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 pos="288"/>
        <p:guide pos="7546"/>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0"/>
    </p:cViewPr>
  </p:sorterViewPr>
  <p:notesViewPr>
    <p:cSldViewPr showGuides="1">
      <p:cViewPr varScale="1">
        <p:scale>
          <a:sx n="95" d="100"/>
          <a:sy n="95" d="100"/>
        </p:scale>
        <p:origin x="2724" y="96"/>
      </p:cViewPr>
      <p:guideLst>
        <p:guide orient="horz" pos="2880"/>
        <p:guide pos="2160"/>
        <p:guide orient="horz" pos="292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 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6/3/2013</a:t>
            </a:fld>
            <a:endParaRPr lang="en-US" dirty="0">
              <a:latin typeface="Segoe UI" pitchFamily="34" charset="0"/>
            </a:endParaRPr>
          </a:p>
        </p:txBody>
      </p:sp>
      <p:sp>
        <p:nvSpPr>
          <p:cNvPr id="8" name="Footer Placeholder 7"/>
          <p:cNvSpPr>
            <a:spLocks noGrp="1"/>
          </p:cNvSpPr>
          <p:nvPr>
            <p:ph type="ftr" sz="quarter" idx="2"/>
          </p:nvPr>
        </p:nvSpPr>
        <p:spPr>
          <a:xfrm>
            <a:off x="0" y="8829966"/>
            <a:ext cx="5795010" cy="337975"/>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80" y="8829967"/>
            <a:ext cx="1072833" cy="46482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 16</a:t>
            </a:r>
            <a:endParaRPr lang="en-US" dirty="0"/>
          </a:p>
        </p:txBody>
      </p:sp>
      <p:sp>
        <p:nvSpPr>
          <p:cNvPr id="9" name="Slide Image Placeholder 8"/>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831580"/>
            <a:ext cx="5920740" cy="361897"/>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6/3/2013</a:t>
            </a:fld>
            <a:endParaRPr lang="en-US" dirty="0"/>
          </a:p>
        </p:txBody>
      </p:sp>
      <p:sp>
        <p:nvSpPr>
          <p:cNvPr id="12" name="Notes Placeholder 11"/>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10" y="8829967"/>
            <a:ext cx="947103" cy="46482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4:02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428241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5ECF9E-0DD5-4BAC-9804-0F580031FC7C}"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35525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12</a:t>
            </a:fld>
            <a:endParaRPr lang="en-US"/>
          </a:p>
        </p:txBody>
      </p:sp>
    </p:spTree>
    <p:extLst>
      <p:ext uri="{BB962C8B-B14F-4D97-AF65-F5344CB8AC3E}">
        <p14:creationId xmlns:p14="http://schemas.microsoft.com/office/powerpoint/2010/main" val="36034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31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4FA7B33-8638-45E8-B181-08CCC42F7375}"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6438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483A33-71D1-448D-808A-E5656AF7A776}"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9196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C95463B-2076-45BB-84B0-80FC10CEC1C8}"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8210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86E1FCB-7AD0-4E24-8724-0C6C3B11F051}" type="slidenum">
              <a:rPr lang="en-US" smtClean="0"/>
              <a:t>17</a:t>
            </a:fld>
            <a:endParaRPr lang="en-US"/>
          </a:p>
        </p:txBody>
      </p:sp>
    </p:spTree>
    <p:extLst>
      <p:ext uri="{BB962C8B-B14F-4D97-AF65-F5344CB8AC3E}">
        <p14:creationId xmlns:p14="http://schemas.microsoft.com/office/powerpoint/2010/main" val="530991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84DF58-F39F-4305-92F2-FFFE7EB42E85}"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62039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19</a:t>
            </a:fld>
            <a:endParaRPr lang="en-US"/>
          </a:p>
        </p:txBody>
      </p:sp>
    </p:spTree>
    <p:extLst>
      <p:ext uri="{BB962C8B-B14F-4D97-AF65-F5344CB8AC3E}">
        <p14:creationId xmlns:p14="http://schemas.microsoft.com/office/powerpoint/2010/main" val="420426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45BC54-DDA0-4304-89C6-AC8A75AA061B}"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47622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4:02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5578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22</a:t>
            </a:fld>
            <a:endParaRPr lang="en-US"/>
          </a:p>
        </p:txBody>
      </p:sp>
    </p:spTree>
    <p:extLst>
      <p:ext uri="{BB962C8B-B14F-4D97-AF65-F5344CB8AC3E}">
        <p14:creationId xmlns:p14="http://schemas.microsoft.com/office/powerpoint/2010/main" val="428354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23</a:t>
            </a:fld>
            <a:endParaRPr lang="en-US"/>
          </a:p>
        </p:txBody>
      </p:sp>
    </p:spTree>
    <p:extLst>
      <p:ext uri="{BB962C8B-B14F-4D97-AF65-F5344CB8AC3E}">
        <p14:creationId xmlns:p14="http://schemas.microsoft.com/office/powerpoint/2010/main" val="89469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24</a:t>
            </a:fld>
            <a:endParaRPr lang="en-US"/>
          </a:p>
        </p:txBody>
      </p:sp>
    </p:spTree>
    <p:extLst>
      <p:ext uri="{BB962C8B-B14F-4D97-AF65-F5344CB8AC3E}">
        <p14:creationId xmlns:p14="http://schemas.microsoft.com/office/powerpoint/2010/main" val="79984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25</a:t>
            </a:fld>
            <a:endParaRPr lang="en-US"/>
          </a:p>
        </p:txBody>
      </p:sp>
    </p:spTree>
    <p:extLst>
      <p:ext uri="{BB962C8B-B14F-4D97-AF65-F5344CB8AC3E}">
        <p14:creationId xmlns:p14="http://schemas.microsoft.com/office/powerpoint/2010/main" val="362192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xfrm>
            <a:off x="3302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484171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27</a:t>
            </a:fld>
            <a:endParaRPr lang="en-US"/>
          </a:p>
        </p:txBody>
      </p:sp>
    </p:spTree>
    <p:extLst>
      <p:ext uri="{BB962C8B-B14F-4D97-AF65-F5344CB8AC3E}">
        <p14:creationId xmlns:p14="http://schemas.microsoft.com/office/powerpoint/2010/main" val="3668622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FC7F83F-7961-4C4D-9553-F4FCAB1CC0C8}"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60090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0586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CAB520-C79E-4CB7-9BBB-0A24C4BE4D34}"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47757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4:04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70716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6/3/2013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9084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4:04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357160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4:04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272626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4:04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779682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4:04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633646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38</a:t>
            </a:fld>
            <a:endParaRPr lang="en-US"/>
          </a:p>
        </p:txBody>
      </p:sp>
    </p:spTree>
    <p:extLst>
      <p:ext uri="{BB962C8B-B14F-4D97-AF65-F5344CB8AC3E}">
        <p14:creationId xmlns:p14="http://schemas.microsoft.com/office/powerpoint/2010/main" val="3531164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304BDFE-E212-4566-9B06-41BEB1E75A8B}"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40143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BFF22-ABE4-4403-811D-4E92205963A7}" type="slidenum">
              <a:rPr lang="en-US" smtClean="0"/>
              <a:t>4</a:t>
            </a:fld>
            <a:endParaRPr lang="en-US"/>
          </a:p>
        </p:txBody>
      </p:sp>
    </p:spTree>
    <p:extLst>
      <p:ext uri="{BB962C8B-B14F-4D97-AF65-F5344CB8AC3E}">
        <p14:creationId xmlns:p14="http://schemas.microsoft.com/office/powerpoint/2010/main" val="411558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5060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B7B0-E331-40D3-8C41-8E569C0F1B9D}" type="slidenum">
              <a:rPr lang="en-US" smtClean="0"/>
              <a:t>7</a:t>
            </a:fld>
            <a:endParaRPr lang="en-US"/>
          </a:p>
        </p:txBody>
      </p:sp>
    </p:spTree>
    <p:extLst>
      <p:ext uri="{BB962C8B-B14F-4D97-AF65-F5344CB8AC3E}">
        <p14:creationId xmlns:p14="http://schemas.microsoft.com/office/powerpoint/2010/main" val="42872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665650-07D6-41FE-9C67-312CCCA9CAE3}"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6736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05059ED-376D-4899-AC86-D1305824E525}"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6554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E83E3A-1C32-45C2-AFCC-8AB5BD273A50}"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555135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249680510"/>
      </p:ext>
    </p:extLst>
  </p:cSld>
  <p:clrMapOvr>
    <a:masterClrMapping/>
  </p:clrMapOvr>
  <p:transition>
    <p:fade/>
  </p:transition>
  <p:timing>
    <p:tnLst>
      <p:par>
        <p:cTn id="1" dur="indefinite" restart="never" nodeType="tmRoot"/>
      </p:par>
    </p:tnLst>
  </p:timing>
  <p:hf hdr="0" ftr="0" dt="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7198680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470459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892833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62984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7318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83463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71986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272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52915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66489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05885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175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6942854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064202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2943023"/>
      </p:ext>
    </p:extLst>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431697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0128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auto">
          <a:xfrm>
            <a:off x="274702" y="1211286"/>
            <a:ext cx="10058336"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44139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64507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Rectangle 4"/>
          <p:cNvSpPr/>
          <p:nvPr userDrawn="1"/>
        </p:nvSpPr>
        <p:spPr bwMode="auto">
          <a:xfrm>
            <a:off x="274702" y="1211287"/>
            <a:ext cx="10058336"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64008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32308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498218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9720083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820025"/>
      </p:ext>
    </p:extLst>
  </p:cSld>
  <p:clrMap bg1="dk1" tx1="lt1" bg2="dk2" tx2="lt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8" r:id="rId24"/>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92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617" y="280106"/>
            <a:ext cx="11191240" cy="1165754"/>
          </a:xfrm>
          <a:prstGeom prst="rect">
            <a:avLst/>
          </a:prstGeom>
        </p:spPr>
        <p:txBody>
          <a:bodyPr>
            <a:norm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r>
              <a:rPr lang="en-US" sz="4896" dirty="0">
                <a:solidFill>
                  <a:srgbClr val="353435"/>
                </a:solidFill>
              </a:rPr>
              <a:t>      </a:t>
            </a:r>
            <a:r>
              <a:rPr lang="en-US" sz="5400" spc="-102" dirty="0">
                <a:ln w="3175">
                  <a:noFill/>
                </a:ln>
                <a:gradFill>
                  <a:gsLst>
                    <a:gs pos="1250">
                      <a:schemeClr val="tx1"/>
                    </a:gs>
                    <a:gs pos="100000">
                      <a:schemeClr val="tx1"/>
                    </a:gs>
                  </a:gsLst>
                  <a:lin ang="5400000" scaled="0"/>
                </a:gradFill>
                <a:latin typeface="+mj-lt"/>
                <a:ea typeface="+mn-ea"/>
              </a:rPr>
              <a:t>Recovery </a:t>
            </a:r>
            <a:r>
              <a:rPr lang="en-US" sz="5400" spc="-102" dirty="0" smtClean="0">
                <a:ln w="3175">
                  <a:noFill/>
                </a:ln>
                <a:gradFill>
                  <a:gsLst>
                    <a:gs pos="1250">
                      <a:schemeClr val="tx1"/>
                    </a:gs>
                    <a:gs pos="100000">
                      <a:schemeClr val="tx1"/>
                    </a:gs>
                  </a:gsLst>
                  <a:lin ang="5400000" scaled="0"/>
                </a:gradFill>
                <a:latin typeface="+mj-lt"/>
                <a:ea typeface="+mn-ea"/>
              </a:rPr>
              <a:t>Oriented</a:t>
            </a:r>
            <a:endParaRPr lang="en-US" sz="5400" spc="-102" dirty="0">
              <a:ln w="3175">
                <a:noFill/>
              </a:ln>
              <a:gradFill>
                <a:gsLst>
                  <a:gs pos="1250">
                    <a:schemeClr val="tx1"/>
                  </a:gs>
                  <a:gs pos="100000">
                    <a:schemeClr val="tx1"/>
                  </a:gs>
                </a:gsLst>
                <a:lin ang="5400000" scaled="0"/>
              </a:gradFill>
              <a:latin typeface="+mj-lt"/>
              <a:ea typeface="+mn-ea"/>
            </a:endParaRPr>
          </a:p>
        </p:txBody>
      </p:sp>
      <p:sp>
        <p:nvSpPr>
          <p:cNvPr id="4" name="Rectangle 3"/>
          <p:cNvSpPr/>
          <p:nvPr/>
        </p:nvSpPr>
        <p:spPr>
          <a:xfrm>
            <a:off x="622617" y="1839303"/>
            <a:ext cx="1088037" cy="4429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5" name="Rectangle 4"/>
          <p:cNvSpPr/>
          <p:nvPr/>
        </p:nvSpPr>
        <p:spPr>
          <a:xfrm>
            <a:off x="8782896" y="1839303"/>
            <a:ext cx="3481284" cy="4429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8197"/>
            <a:endParaRPr lang="en-US" sz="1224" b="1" dirty="0">
              <a:solidFill>
                <a:schemeClr val="tx1"/>
              </a:solidFill>
              <a:latin typeface="Consolas" pitchFamily="49" charset="0"/>
              <a:cs typeface="Consolas" pitchFamily="49" charset="0"/>
            </a:endParaRP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send</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fast recovery</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verified as healthy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send</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fast recovery</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Failover server’s databases</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verified as healthy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Server becomes “good” failover target (again)</a:t>
            </a:r>
          </a:p>
          <a:p>
            <a:pPr marL="118197"/>
            <a:endParaRPr lang="en-US" sz="1224" b="1" dirty="0">
              <a:solidFill>
                <a:schemeClr val="tx1"/>
              </a:solidFill>
              <a:latin typeface="Consolas" pitchFamily="49" charset="0"/>
              <a:cs typeface="Consolas" pitchFamily="49" charset="0"/>
            </a:endParaRPr>
          </a:p>
        </p:txBody>
      </p:sp>
      <p:sp>
        <p:nvSpPr>
          <p:cNvPr id="6" name="Rectangle 5"/>
          <p:cNvSpPr/>
          <p:nvPr/>
        </p:nvSpPr>
        <p:spPr>
          <a:xfrm>
            <a:off x="1917900" y="1839304"/>
            <a:ext cx="777169" cy="4429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smtClean="0">
                <a:solidFill>
                  <a:prstClr val="white"/>
                </a:solidFill>
                <a:latin typeface="Segoe UI"/>
              </a:rPr>
              <a:t>LB</a:t>
            </a:r>
            <a:endParaRPr lang="en-US" sz="1836" b="1" dirty="0">
              <a:solidFill>
                <a:prstClr val="white"/>
              </a:solidFill>
              <a:latin typeface="Segoe UI"/>
            </a:endParaRPr>
          </a:p>
        </p:txBody>
      </p:sp>
      <p:sp>
        <p:nvSpPr>
          <p:cNvPr id="51" name="Rectangle 50"/>
          <p:cNvSpPr/>
          <p:nvPr/>
        </p:nvSpPr>
        <p:spPr>
          <a:xfrm>
            <a:off x="2902314" y="1839303"/>
            <a:ext cx="1632056" cy="20983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CAS-1</a:t>
            </a:r>
          </a:p>
        </p:txBody>
      </p:sp>
      <p:sp>
        <p:nvSpPr>
          <p:cNvPr id="52" name="Rectangle 51"/>
          <p:cNvSpPr/>
          <p:nvPr/>
        </p:nvSpPr>
        <p:spPr>
          <a:xfrm>
            <a:off x="2902314" y="4170810"/>
            <a:ext cx="1632056" cy="20983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CAS-2</a:t>
            </a:r>
          </a:p>
        </p:txBody>
      </p:sp>
      <p:sp>
        <p:nvSpPr>
          <p:cNvPr id="58" name="Rectangle 57"/>
          <p:cNvSpPr/>
          <p:nvPr/>
        </p:nvSpPr>
        <p:spPr>
          <a:xfrm>
            <a:off x="4741615" y="1839301"/>
            <a:ext cx="3885847" cy="4429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DAG</a:t>
            </a:r>
          </a:p>
        </p:txBody>
      </p:sp>
      <p:sp>
        <p:nvSpPr>
          <p:cNvPr id="59" name="Rectangle 58"/>
          <p:cNvSpPr/>
          <p:nvPr/>
        </p:nvSpPr>
        <p:spPr>
          <a:xfrm>
            <a:off x="5052483" y="2227883"/>
            <a:ext cx="3264112" cy="1212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chemeClr val="tx1"/>
                </a:solidFill>
                <a:latin typeface="Segoe UI"/>
              </a:rPr>
              <a:t>MBX-1</a:t>
            </a:r>
          </a:p>
        </p:txBody>
      </p:sp>
      <p:sp>
        <p:nvSpPr>
          <p:cNvPr id="64" name="Can 63"/>
          <p:cNvSpPr/>
          <p:nvPr/>
        </p:nvSpPr>
        <p:spPr>
          <a:xfrm>
            <a:off x="6272262" y="2453088"/>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DB1</a:t>
            </a:r>
          </a:p>
        </p:txBody>
      </p:sp>
      <p:sp>
        <p:nvSpPr>
          <p:cNvPr id="66" name="Can 65"/>
          <p:cNvSpPr/>
          <p:nvPr/>
        </p:nvSpPr>
        <p:spPr>
          <a:xfrm>
            <a:off x="7292048" y="2450189"/>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DB2</a:t>
            </a:r>
          </a:p>
        </p:txBody>
      </p:sp>
      <p:sp>
        <p:nvSpPr>
          <p:cNvPr id="77" name="Rectangle 76"/>
          <p:cNvSpPr/>
          <p:nvPr/>
        </p:nvSpPr>
        <p:spPr>
          <a:xfrm>
            <a:off x="5052483" y="3555223"/>
            <a:ext cx="3264112" cy="1212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chemeClr val="tx1"/>
                </a:solidFill>
                <a:latin typeface="Segoe UI"/>
              </a:rPr>
              <a:t>MBX-2</a:t>
            </a:r>
          </a:p>
        </p:txBody>
      </p:sp>
      <p:sp>
        <p:nvSpPr>
          <p:cNvPr id="78" name="Rounded Rectangle 77"/>
          <p:cNvSpPr/>
          <p:nvPr/>
        </p:nvSpPr>
        <p:spPr>
          <a:xfrm>
            <a:off x="5305062" y="3979618"/>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80" name="Can 79"/>
          <p:cNvSpPr/>
          <p:nvPr/>
        </p:nvSpPr>
        <p:spPr>
          <a:xfrm>
            <a:off x="6272262" y="3780426"/>
            <a:ext cx="771967" cy="764880"/>
          </a:xfrm>
          <a:prstGeom prst="can">
            <a:avLst/>
          </a:prstGeom>
          <a:solidFill>
            <a:schemeClr val="tx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81" name="Can 80"/>
          <p:cNvSpPr/>
          <p:nvPr/>
        </p:nvSpPr>
        <p:spPr>
          <a:xfrm>
            <a:off x="7292048" y="3777527"/>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DB2</a:t>
            </a:r>
          </a:p>
        </p:txBody>
      </p:sp>
      <p:sp>
        <p:nvSpPr>
          <p:cNvPr id="83" name="Rectangle 82"/>
          <p:cNvSpPr/>
          <p:nvPr/>
        </p:nvSpPr>
        <p:spPr>
          <a:xfrm>
            <a:off x="5052483" y="4882560"/>
            <a:ext cx="3264112" cy="1212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chemeClr val="tx1"/>
                </a:solidFill>
                <a:latin typeface="Segoe UI"/>
              </a:rPr>
              <a:t>MBX-3</a:t>
            </a:r>
          </a:p>
        </p:txBody>
      </p:sp>
      <p:sp>
        <p:nvSpPr>
          <p:cNvPr id="84" name="Rounded Rectangle 83"/>
          <p:cNvSpPr/>
          <p:nvPr/>
        </p:nvSpPr>
        <p:spPr>
          <a:xfrm>
            <a:off x="5305062" y="5264968"/>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86" name="Can 85"/>
          <p:cNvSpPr/>
          <p:nvPr/>
        </p:nvSpPr>
        <p:spPr>
          <a:xfrm>
            <a:off x="6272262" y="5107763"/>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87" name="Can 86"/>
          <p:cNvSpPr/>
          <p:nvPr/>
        </p:nvSpPr>
        <p:spPr>
          <a:xfrm>
            <a:off x="7292048" y="5104863"/>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DB2</a:t>
            </a:r>
          </a:p>
        </p:txBody>
      </p:sp>
      <p:sp>
        <p:nvSpPr>
          <p:cNvPr id="91" name="Straight Connector 1024003"/>
          <p:cNvSpPr>
            <a:spLocks noChangeShapeType="1"/>
          </p:cNvSpPr>
          <p:nvPr/>
        </p:nvSpPr>
        <p:spPr bwMode="auto">
          <a:xfrm rot="16200000" flipV="1">
            <a:off x="1807442" y="2792646"/>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95" name="Straight Connector 1024003"/>
          <p:cNvSpPr>
            <a:spLocks noChangeShapeType="1"/>
          </p:cNvSpPr>
          <p:nvPr/>
        </p:nvSpPr>
        <p:spPr bwMode="auto">
          <a:xfrm rot="16200000" flipV="1">
            <a:off x="6136598" y="2776327"/>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sp>
        <p:nvSpPr>
          <p:cNvPr id="65" name="Rounded Rectangle 64"/>
          <p:cNvSpPr/>
          <p:nvPr/>
        </p:nvSpPr>
        <p:spPr>
          <a:xfrm>
            <a:off x="5305062" y="2658430"/>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96" name="Rectangle 95"/>
          <p:cNvSpPr/>
          <p:nvPr/>
        </p:nvSpPr>
        <p:spPr>
          <a:xfrm>
            <a:off x="622617" y="2305604"/>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98" name="Straight Connector 1024003"/>
          <p:cNvSpPr>
            <a:spLocks noChangeShapeType="1"/>
          </p:cNvSpPr>
          <p:nvPr/>
        </p:nvSpPr>
        <p:spPr bwMode="auto">
          <a:xfrm rot="16200000" flipV="1">
            <a:off x="2794083" y="2789468"/>
            <a:ext cx="0" cy="198028"/>
          </a:xfrm>
          <a:prstGeom prst="line">
            <a:avLst/>
          </a:prstGeom>
          <a:ln w="63500" cap="sq">
            <a:solidFill>
              <a:srgbClr val="FFC00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99" name="Straight Connector 1024003"/>
          <p:cNvSpPr>
            <a:spLocks noChangeShapeType="1"/>
          </p:cNvSpPr>
          <p:nvPr/>
        </p:nvSpPr>
        <p:spPr bwMode="auto">
          <a:xfrm rot="16200000" flipV="1">
            <a:off x="4915247" y="2507605"/>
            <a:ext cx="0" cy="761754"/>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0" name="Rounded Rectangle 99"/>
          <p:cNvSpPr/>
          <p:nvPr/>
        </p:nvSpPr>
        <p:spPr>
          <a:xfrm>
            <a:off x="5305062" y="2658430"/>
            <a:ext cx="719380" cy="502058"/>
          </a:xfrm>
          <a:prstGeom prst="roundRect">
            <a:avLst/>
          </a:prstGeom>
          <a:solidFill>
            <a:srgbClr val="F7470C"/>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101" name="Rounded Rectangle 100"/>
          <p:cNvSpPr/>
          <p:nvPr/>
        </p:nvSpPr>
        <p:spPr>
          <a:xfrm>
            <a:off x="5305062" y="2658430"/>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102" name="Straight Connector 1024003"/>
          <p:cNvSpPr>
            <a:spLocks noChangeShapeType="1"/>
          </p:cNvSpPr>
          <p:nvPr/>
        </p:nvSpPr>
        <p:spPr bwMode="auto">
          <a:xfrm rot="16200000" flipV="1">
            <a:off x="1807442" y="2792646"/>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3" name="Straight Connector 1024003"/>
          <p:cNvSpPr>
            <a:spLocks noChangeShapeType="1"/>
          </p:cNvSpPr>
          <p:nvPr/>
        </p:nvSpPr>
        <p:spPr bwMode="auto">
          <a:xfrm rot="16200000" flipV="1">
            <a:off x="6139026" y="2776327"/>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sp>
        <p:nvSpPr>
          <p:cNvPr id="107" name="Straight Connector 1024003"/>
          <p:cNvSpPr>
            <a:spLocks noChangeShapeType="1"/>
          </p:cNvSpPr>
          <p:nvPr/>
        </p:nvSpPr>
        <p:spPr bwMode="auto">
          <a:xfrm rot="16200000" flipV="1">
            <a:off x="2794083" y="2789468"/>
            <a:ext cx="0" cy="198028"/>
          </a:xfrm>
          <a:prstGeom prst="line">
            <a:avLst/>
          </a:prstGeom>
          <a:ln w="63500" cap="sq">
            <a:solidFill>
              <a:srgbClr val="FFC00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8" name="Straight Connector 1024003"/>
          <p:cNvSpPr>
            <a:spLocks noChangeShapeType="1"/>
          </p:cNvSpPr>
          <p:nvPr/>
        </p:nvSpPr>
        <p:spPr bwMode="auto">
          <a:xfrm rot="16200000" flipV="1">
            <a:off x="4915247" y="2507605"/>
            <a:ext cx="0" cy="761754"/>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grpSp>
        <p:nvGrpSpPr>
          <p:cNvPr id="92" name="Group 91"/>
          <p:cNvGrpSpPr/>
          <p:nvPr/>
        </p:nvGrpSpPr>
        <p:grpSpPr>
          <a:xfrm rot="21219555">
            <a:off x="6140522" y="2479122"/>
            <a:ext cx="430187" cy="295258"/>
            <a:chOff x="4078824" y="5235664"/>
            <a:chExt cx="487810" cy="334805"/>
          </a:xfrm>
        </p:grpSpPr>
        <p:sp>
          <p:nvSpPr>
            <p:cNvPr id="93" name="Rectangle 92"/>
            <p:cNvSpPr/>
            <p:nvPr/>
          </p:nvSpPr>
          <p:spPr>
            <a:xfrm>
              <a:off x="4080436" y="5259645"/>
              <a:ext cx="484542" cy="291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94" name="Picture 9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824" y="5235664"/>
              <a:ext cx="487810" cy="334805"/>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Rectangle 111"/>
          <p:cNvSpPr/>
          <p:nvPr/>
        </p:nvSpPr>
        <p:spPr>
          <a:xfrm>
            <a:off x="622617" y="2305604"/>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grpSp>
        <p:nvGrpSpPr>
          <p:cNvPr id="109" name="Group 108"/>
          <p:cNvGrpSpPr/>
          <p:nvPr/>
        </p:nvGrpSpPr>
        <p:grpSpPr>
          <a:xfrm rot="21219555">
            <a:off x="6140522" y="2479122"/>
            <a:ext cx="430187" cy="295254"/>
            <a:chOff x="4078824" y="5244882"/>
            <a:chExt cx="487810" cy="334805"/>
          </a:xfrm>
        </p:grpSpPr>
        <p:sp>
          <p:nvSpPr>
            <p:cNvPr id="110" name="Rectangle 109"/>
            <p:cNvSpPr/>
            <p:nvPr/>
          </p:nvSpPr>
          <p:spPr>
            <a:xfrm>
              <a:off x="4080436" y="5259645"/>
              <a:ext cx="484542" cy="29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11" name="Picture 1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824" y="5244882"/>
              <a:ext cx="487810" cy="334805"/>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Rounded Rectangle 114"/>
          <p:cNvSpPr/>
          <p:nvPr/>
        </p:nvSpPr>
        <p:spPr>
          <a:xfrm>
            <a:off x="5305062" y="2658430"/>
            <a:ext cx="719380" cy="502058"/>
          </a:xfrm>
          <a:prstGeom prst="roundRect">
            <a:avLst/>
          </a:prstGeom>
          <a:solidFill>
            <a:srgbClr val="F7470C"/>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116" name="Can 115"/>
          <p:cNvSpPr/>
          <p:nvPr/>
        </p:nvSpPr>
        <p:spPr>
          <a:xfrm>
            <a:off x="6272262" y="2453088"/>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119" name="Can 118"/>
          <p:cNvSpPr/>
          <p:nvPr/>
        </p:nvSpPr>
        <p:spPr>
          <a:xfrm>
            <a:off x="6272262" y="3771579"/>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DB1</a:t>
            </a:r>
          </a:p>
        </p:txBody>
      </p:sp>
      <p:sp>
        <p:nvSpPr>
          <p:cNvPr id="120" name="Straight Connector 1024003"/>
          <p:cNvSpPr>
            <a:spLocks noChangeShapeType="1"/>
          </p:cNvSpPr>
          <p:nvPr/>
        </p:nvSpPr>
        <p:spPr bwMode="auto">
          <a:xfrm rot="16200000" flipV="1">
            <a:off x="1807442" y="2792646"/>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1" name="Straight Connector 1024003"/>
          <p:cNvSpPr>
            <a:spLocks noChangeShapeType="1"/>
          </p:cNvSpPr>
          <p:nvPr/>
        </p:nvSpPr>
        <p:spPr bwMode="auto">
          <a:xfrm rot="16200000" flipV="1">
            <a:off x="2794083" y="2789468"/>
            <a:ext cx="0" cy="198028"/>
          </a:xfrm>
          <a:prstGeom prst="line">
            <a:avLst/>
          </a:prstGeom>
          <a:ln w="63500" cap="sq">
            <a:solidFill>
              <a:srgbClr val="FFC00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2" name="Straight Connector 1024003"/>
          <p:cNvSpPr>
            <a:spLocks noChangeShapeType="1"/>
          </p:cNvSpPr>
          <p:nvPr/>
        </p:nvSpPr>
        <p:spPr bwMode="auto">
          <a:xfrm rot="16200000" flipV="1">
            <a:off x="4707307" y="2715546"/>
            <a:ext cx="0" cy="345872"/>
          </a:xfrm>
          <a:prstGeom prst="line">
            <a:avLst/>
          </a:prstGeom>
          <a:ln w="63500" cap="sq">
            <a:solidFill>
              <a:schemeClr val="accent5"/>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3" name="Straight Connector 1024003"/>
          <p:cNvSpPr>
            <a:spLocks noChangeShapeType="1"/>
          </p:cNvSpPr>
          <p:nvPr/>
        </p:nvSpPr>
        <p:spPr bwMode="auto">
          <a:xfrm flipV="1">
            <a:off x="4880242" y="2888481"/>
            <a:ext cx="0" cy="1342168"/>
          </a:xfrm>
          <a:prstGeom prst="line">
            <a:avLst/>
          </a:prstGeom>
          <a:ln w="63500" cap="sq">
            <a:solidFill>
              <a:schemeClr val="accent5"/>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4" name="Straight Connector 1024003"/>
          <p:cNvSpPr>
            <a:spLocks noChangeShapeType="1"/>
          </p:cNvSpPr>
          <p:nvPr/>
        </p:nvSpPr>
        <p:spPr bwMode="auto">
          <a:xfrm rot="16200000" flipV="1">
            <a:off x="5082937" y="4027955"/>
            <a:ext cx="0" cy="405391"/>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7" name="Straight Connector 1024003"/>
          <p:cNvSpPr>
            <a:spLocks noChangeShapeType="1"/>
          </p:cNvSpPr>
          <p:nvPr/>
        </p:nvSpPr>
        <p:spPr bwMode="auto">
          <a:xfrm rot="16200000" flipV="1">
            <a:off x="6139026" y="4118494"/>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grpSp>
        <p:nvGrpSpPr>
          <p:cNvPr id="128" name="Group 127"/>
          <p:cNvGrpSpPr/>
          <p:nvPr/>
        </p:nvGrpSpPr>
        <p:grpSpPr>
          <a:xfrm rot="21219555">
            <a:off x="4601172" y="2479122"/>
            <a:ext cx="430187" cy="295254"/>
            <a:chOff x="4079294" y="5240646"/>
            <a:chExt cx="487811" cy="334807"/>
          </a:xfrm>
        </p:grpSpPr>
        <p:sp>
          <p:nvSpPr>
            <p:cNvPr id="129" name="Rectangle 128"/>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0" name="Picture 1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294" y="5240646"/>
              <a:ext cx="487811" cy="334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p:cNvGrpSpPr/>
          <p:nvPr/>
        </p:nvGrpSpPr>
        <p:grpSpPr>
          <a:xfrm rot="21219555">
            <a:off x="4601173" y="2479124"/>
            <a:ext cx="430187" cy="295254"/>
            <a:chOff x="4079302" y="5240649"/>
            <a:chExt cx="487812" cy="334807"/>
          </a:xfrm>
        </p:grpSpPr>
        <p:sp>
          <p:nvSpPr>
            <p:cNvPr id="132" name="Rectangle 131"/>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3" name="Picture 13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302" y="5240649"/>
              <a:ext cx="487812" cy="334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p:cNvGrpSpPr/>
          <p:nvPr/>
        </p:nvGrpSpPr>
        <p:grpSpPr>
          <a:xfrm rot="21219555">
            <a:off x="4601175" y="3852705"/>
            <a:ext cx="430187" cy="295254"/>
            <a:chOff x="4079294" y="5240650"/>
            <a:chExt cx="487811" cy="334807"/>
          </a:xfrm>
        </p:grpSpPr>
        <p:sp>
          <p:nvSpPr>
            <p:cNvPr id="135" name="Rectangle 134"/>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6" name="Picture 13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294" y="5240650"/>
              <a:ext cx="487811" cy="334807"/>
            </a:xfrm>
            <a:prstGeom prst="rect">
              <a:avLst/>
            </a:prstGeom>
            <a:noFill/>
            <a:extLst>
              <a:ext uri="{909E8E84-426E-40DD-AFC4-6F175D3DCCD1}">
                <a14:hiddenFill xmlns:a14="http://schemas.microsoft.com/office/drawing/2010/main">
                  <a:solidFill>
                    <a:srgbClr val="FFFFFF"/>
                  </a:solidFill>
                </a14:hiddenFill>
              </a:ext>
            </a:extLst>
          </p:spPr>
        </p:pic>
      </p:grpSp>
      <p:sp>
        <p:nvSpPr>
          <p:cNvPr id="137" name="Rectangle 136"/>
          <p:cNvSpPr/>
          <p:nvPr/>
        </p:nvSpPr>
        <p:spPr>
          <a:xfrm>
            <a:off x="622617" y="2305604"/>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pic>
        <p:nvPicPr>
          <p:cNvPr id="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5190" y="2612550"/>
            <a:ext cx="922888" cy="593821"/>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1710654" y="965193"/>
            <a:ext cx="10491788" cy="531812"/>
          </a:xfrm>
          <a:prstGeom prst="rect">
            <a:avLst/>
          </a:prstGeom>
          <a:noFill/>
        </p:spPr>
        <p:txBody>
          <a:bodyPr wrap="square" rtlCol="0">
            <a:spAutoFit/>
          </a:bodyPr>
          <a:lstStyle/>
          <a:p>
            <a:r>
              <a:rPr lang="en-US" sz="2856" dirty="0" smtClean="0"/>
              <a:t>“</a:t>
            </a:r>
            <a:r>
              <a:rPr lang="en-US" sz="2856" i="1" dirty="0" smtClean="0"/>
              <a:t>stuff breaks and the Experience does not”</a:t>
            </a:r>
            <a:endParaRPr lang="en-US" sz="2856" i="1" dirty="0"/>
          </a:p>
        </p:txBody>
      </p:sp>
      <p:grpSp>
        <p:nvGrpSpPr>
          <p:cNvPr id="63" name="Group 62"/>
          <p:cNvGrpSpPr/>
          <p:nvPr/>
        </p:nvGrpSpPr>
        <p:grpSpPr>
          <a:xfrm>
            <a:off x="135913" y="127534"/>
            <a:ext cx="1492165" cy="1355384"/>
            <a:chOff x="-12913499" y="792635"/>
            <a:chExt cx="2586771" cy="2508893"/>
          </a:xfrm>
          <a:solidFill>
            <a:schemeClr val="accent5"/>
          </a:solidFill>
        </p:grpSpPr>
        <p:sp>
          <p:nvSpPr>
            <p:cNvPr id="67" name="Rectangle 66"/>
            <p:cNvSpPr/>
            <p:nvPr/>
          </p:nvSpPr>
          <p:spPr bwMode="auto">
            <a:xfrm>
              <a:off x="-12913499" y="792635"/>
              <a:ext cx="2586771" cy="2508893"/>
            </a:xfrm>
            <a:prstGeom prst="rect">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0692" fontAlgn="base">
                <a:spcBef>
                  <a:spcPct val="0"/>
                </a:spcBef>
                <a:spcAft>
                  <a:spcPct val="0"/>
                </a:spcAft>
              </a:pPr>
              <a:endParaRPr lang="en-US" altLang="zh-CN" sz="2040" spc="-41" dirty="0">
                <a:ln w="3175">
                  <a:noFill/>
                </a:ln>
                <a:solidFill>
                  <a:schemeClr val="bg1"/>
                </a:solidFill>
                <a:cs typeface="Arial" charset="0"/>
              </a:endParaRPr>
            </a:p>
          </p:txBody>
        </p:sp>
        <p:pic>
          <p:nvPicPr>
            <p:cNvPr id="68" name="Picture 67" descr="\\MAGNUM\Projects\Microsoft\Cloud Power FY12\Design\ICONS_PNG\Continuous_Availability.png"/>
            <p:cNvPicPr>
              <a:picLocks noChangeAspect="1" noChangeArrowheads="1"/>
            </p:cNvPicPr>
            <p:nvPr/>
          </p:nvPicPr>
          <p:blipFill>
            <a:blip r:embed="rId5" cstate="print">
              <a:lum bright="100000"/>
            </a:blip>
            <a:srcRect/>
            <a:stretch>
              <a:fillRect/>
            </a:stretch>
          </p:blipFill>
          <p:spPr bwMode="auto">
            <a:xfrm>
              <a:off x="-12581885" y="1057398"/>
              <a:ext cx="1923543" cy="1927813"/>
            </a:xfrm>
            <a:prstGeom prst="rect">
              <a:avLst/>
            </a:prstGeom>
            <a:grpFill/>
          </p:spPr>
        </p:pic>
      </p:grpSp>
    </p:spTree>
    <p:extLst>
      <p:ext uri="{BB962C8B-B14F-4D97-AF65-F5344CB8AC3E}">
        <p14:creationId xmlns:p14="http://schemas.microsoft.com/office/powerpoint/2010/main" val="3521534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left)">
                                      <p:cBhvr>
                                        <p:cTn id="15" dur="500"/>
                                        <p:tgtEl>
                                          <p:spTgt spid="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left)">
                                      <p:cBhvr>
                                        <p:cTn id="23" dur="500"/>
                                        <p:tgtEl>
                                          <p:spTgt spid="95"/>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1000" fill="hold"/>
                                        <p:tgtEl>
                                          <p:spTgt spid="92"/>
                                        </p:tgtEl>
                                        <p:attrNameLst>
                                          <p:attrName>ppt_x</p:attrName>
                                        </p:attrNameLst>
                                      </p:cBhvr>
                                      <p:tavLst>
                                        <p:tav tm="0">
                                          <p:val>
                                            <p:strVal val="0-#ppt_w/2"/>
                                          </p:val>
                                        </p:tav>
                                        <p:tav tm="100000">
                                          <p:val>
                                            <p:strVal val="#ppt_x"/>
                                          </p:val>
                                        </p:tav>
                                      </p:tavLst>
                                    </p:anim>
                                    <p:anim calcmode="lin" valueType="num">
                                      <p:cBhvr additive="base">
                                        <p:cTn id="28" dur="1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xit" presetSubtype="0" fill="hold" grpId="1" nodeType="withEffect">
                                  <p:stCondLst>
                                    <p:cond delay="0"/>
                                  </p:stCondLst>
                                  <p:childTnLst>
                                    <p:animEffect transition="out" filter="fade">
                                      <p:cBhvr>
                                        <p:cTn id="38" dur="500"/>
                                        <p:tgtEl>
                                          <p:spTgt spid="99"/>
                                        </p:tgtEl>
                                      </p:cBhvr>
                                    </p:animEffect>
                                    <p:set>
                                      <p:cBhvr>
                                        <p:cTn id="39" dur="1" fill="hold">
                                          <p:stCondLst>
                                            <p:cond delay="499"/>
                                          </p:stCondLst>
                                        </p:cTn>
                                        <p:tgtEl>
                                          <p:spTgt spid="9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1"/>
                                        </p:tgtEl>
                                      </p:cBhvr>
                                    </p:animEffect>
                                    <p:set>
                                      <p:cBhvr>
                                        <p:cTn id="42" dur="1" fill="hold">
                                          <p:stCondLst>
                                            <p:cond delay="499"/>
                                          </p:stCondLst>
                                        </p:cTn>
                                        <p:tgtEl>
                                          <p:spTgt spid="9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8"/>
                                        </p:tgtEl>
                                      </p:cBhvr>
                                    </p:animEffect>
                                    <p:set>
                                      <p:cBhvr>
                                        <p:cTn id="45" dur="1" fill="hold">
                                          <p:stCondLst>
                                            <p:cond delay="499"/>
                                          </p:stCondLst>
                                        </p:cTn>
                                        <p:tgtEl>
                                          <p:spTgt spid="9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5"/>
                                        </p:tgtEl>
                                      </p:cBhvr>
                                    </p:animEffect>
                                    <p:set>
                                      <p:cBhvr>
                                        <p:cTn id="48" dur="1" fill="hold">
                                          <p:stCondLst>
                                            <p:cond delay="499"/>
                                          </p:stCondLst>
                                        </p:cTn>
                                        <p:tgtEl>
                                          <p:spTgt spid="9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2"/>
                                        </p:tgtEl>
                                      </p:cBhvr>
                                    </p:animEffect>
                                    <p:set>
                                      <p:cBhvr>
                                        <p:cTn id="51" dur="1" fill="hold">
                                          <p:stCondLst>
                                            <p:cond delay="499"/>
                                          </p:stCondLst>
                                        </p:cTn>
                                        <p:tgtEl>
                                          <p:spTgt spid="9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500"/>
                                        <p:tgtEl>
                                          <p:spTgt spid="5">
                                            <p:txEl>
                                              <p:pRg st="4" end="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fade">
                                      <p:cBhvr>
                                        <p:cTn id="69" dur="500"/>
                                        <p:tgtEl>
                                          <p:spTgt spid="5">
                                            <p:txEl>
                                              <p:pRg st="5" end="5"/>
                                            </p:tx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02"/>
                                        </p:tgtEl>
                                        <p:attrNameLst>
                                          <p:attrName>style.visibility</p:attrName>
                                        </p:attrNameLst>
                                      </p:cBhvr>
                                      <p:to>
                                        <p:strVal val="visible"/>
                                      </p:to>
                                    </p:set>
                                    <p:animEffect transition="in" filter="wipe(left)">
                                      <p:cBhvr>
                                        <p:cTn id="73" dur="500"/>
                                        <p:tgtEl>
                                          <p:spTgt spid="102"/>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wipe(left)">
                                      <p:cBhvr>
                                        <p:cTn id="77" dur="500"/>
                                        <p:tgtEl>
                                          <p:spTgt spid="107"/>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wipe(left)">
                                      <p:cBhvr>
                                        <p:cTn id="81" dur="500"/>
                                        <p:tgtEl>
                                          <p:spTgt spid="108"/>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wipe(left)">
                                      <p:cBhvr>
                                        <p:cTn id="85" dur="500"/>
                                        <p:tgtEl>
                                          <p:spTgt spid="103"/>
                                        </p:tgtEl>
                                      </p:cBhvr>
                                    </p:animEffect>
                                  </p:childTnLst>
                                </p:cTn>
                              </p:par>
                            </p:childTnLst>
                          </p:cTn>
                        </p:par>
                        <p:par>
                          <p:cTn id="86" fill="hold">
                            <p:stCondLst>
                              <p:cond delay="2500"/>
                            </p:stCondLst>
                            <p:childTnLst>
                              <p:par>
                                <p:cTn id="87" presetID="2" presetClass="entr" presetSubtype="8" fill="hold" nodeType="after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1000" fill="hold"/>
                                        <p:tgtEl>
                                          <p:spTgt spid="109"/>
                                        </p:tgtEl>
                                        <p:attrNameLst>
                                          <p:attrName>ppt_x</p:attrName>
                                        </p:attrNameLst>
                                      </p:cBhvr>
                                      <p:tavLst>
                                        <p:tav tm="0">
                                          <p:val>
                                            <p:strVal val="0-#ppt_w/2"/>
                                          </p:val>
                                        </p:tav>
                                        <p:tav tm="100000">
                                          <p:val>
                                            <p:strVal val="#ppt_x"/>
                                          </p:val>
                                        </p:tav>
                                      </p:tavLst>
                                    </p:anim>
                                    <p:anim calcmode="lin" valueType="num">
                                      <p:cBhvr additive="base">
                                        <p:cTn id="90"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6" end="6"/>
                                            </p:txEl>
                                          </p:spTgt>
                                        </p:tgtEl>
                                        <p:attrNameLst>
                                          <p:attrName>style.visibility</p:attrName>
                                        </p:attrNameLst>
                                      </p:cBhvr>
                                      <p:to>
                                        <p:strVal val="visible"/>
                                      </p:to>
                                    </p:set>
                                    <p:animEffect transition="in" filter="fade">
                                      <p:cBhvr>
                                        <p:cTn id="95" dur="500"/>
                                        <p:tgtEl>
                                          <p:spTgt spid="5">
                                            <p:txEl>
                                              <p:pRg st="6" end="6"/>
                                            </p:txEl>
                                          </p:spTgt>
                                        </p:tgtEl>
                                      </p:cBhvr>
                                    </p:animEffect>
                                  </p:childTnLst>
                                </p:cTn>
                              </p:par>
                              <p:par>
                                <p:cTn id="96" presetID="10" presetClass="exit" presetSubtype="0" fill="hold" grpId="1" nodeType="withEffect">
                                  <p:stCondLst>
                                    <p:cond delay="0"/>
                                  </p:stCondLst>
                                  <p:childTnLst>
                                    <p:animEffect transition="out" filter="fade">
                                      <p:cBhvr>
                                        <p:cTn id="97" dur="500"/>
                                        <p:tgtEl>
                                          <p:spTgt spid="102"/>
                                        </p:tgtEl>
                                      </p:cBhvr>
                                    </p:animEffect>
                                    <p:set>
                                      <p:cBhvr>
                                        <p:cTn id="98" dur="1" fill="hold">
                                          <p:stCondLst>
                                            <p:cond delay="499"/>
                                          </p:stCondLst>
                                        </p:cTn>
                                        <p:tgtEl>
                                          <p:spTgt spid="102"/>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07"/>
                                        </p:tgtEl>
                                      </p:cBhvr>
                                    </p:animEffect>
                                    <p:set>
                                      <p:cBhvr>
                                        <p:cTn id="101" dur="1" fill="hold">
                                          <p:stCondLst>
                                            <p:cond delay="499"/>
                                          </p:stCondLst>
                                        </p:cTn>
                                        <p:tgtEl>
                                          <p:spTgt spid="10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08"/>
                                        </p:tgtEl>
                                      </p:cBhvr>
                                    </p:animEffect>
                                    <p:set>
                                      <p:cBhvr>
                                        <p:cTn id="104" dur="1" fill="hold">
                                          <p:stCondLst>
                                            <p:cond delay="499"/>
                                          </p:stCondLst>
                                        </p:cTn>
                                        <p:tgtEl>
                                          <p:spTgt spid="10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03"/>
                                        </p:tgtEl>
                                      </p:cBhvr>
                                    </p:animEffect>
                                    <p:set>
                                      <p:cBhvr>
                                        <p:cTn id="107" dur="1" fill="hold">
                                          <p:stCondLst>
                                            <p:cond delay="499"/>
                                          </p:stCondLst>
                                        </p:cTn>
                                        <p:tgtEl>
                                          <p:spTgt spid="10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9"/>
                                        </p:tgtEl>
                                      </p:cBhvr>
                                    </p:animEffect>
                                    <p:set>
                                      <p:cBhvr>
                                        <p:cTn id="110" dur="1" fill="hold">
                                          <p:stCondLst>
                                            <p:cond delay="499"/>
                                          </p:stCondLst>
                                        </p:cTn>
                                        <p:tgtEl>
                                          <p:spTgt spid="109"/>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fade">
                                      <p:cBhvr>
                                        <p:cTn id="113" dur="500"/>
                                        <p:tgtEl>
                                          <p:spTgt spid="11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
                                            <p:txEl>
                                              <p:pRg st="7" end="7"/>
                                            </p:txEl>
                                          </p:spTgt>
                                        </p:tgtEl>
                                        <p:attrNameLst>
                                          <p:attrName>style.visibility</p:attrName>
                                        </p:attrNameLst>
                                      </p:cBhvr>
                                      <p:to>
                                        <p:strVal val="visible"/>
                                      </p:to>
                                    </p:set>
                                    <p:animEffect transition="in" filter="fade">
                                      <p:cBhvr>
                                        <p:cTn id="118" dur="500"/>
                                        <p:tgtEl>
                                          <p:spTgt spid="5">
                                            <p:txEl>
                                              <p:pRg st="7" end="7"/>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
                                            <p:txEl>
                                              <p:pRg st="8" end="8"/>
                                            </p:txEl>
                                          </p:spTgt>
                                        </p:tgtEl>
                                        <p:attrNameLst>
                                          <p:attrName>style.visibility</p:attrName>
                                        </p:attrNameLst>
                                      </p:cBhvr>
                                      <p:to>
                                        <p:strVal val="visible"/>
                                      </p:to>
                                    </p:set>
                                    <p:animEffect transition="in" filter="fade">
                                      <p:cBhvr>
                                        <p:cTn id="123" dur="500"/>
                                        <p:tgtEl>
                                          <p:spTgt spid="5">
                                            <p:txEl>
                                              <p:pRg st="8" end="8"/>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6"/>
                                        </p:tgtEl>
                                        <p:attrNameLst>
                                          <p:attrName>style.visibility</p:attrName>
                                        </p:attrNameLst>
                                      </p:cBhvr>
                                      <p:to>
                                        <p:strVal val="visible"/>
                                      </p:to>
                                    </p:set>
                                    <p:animEffect transition="in" filter="fade">
                                      <p:cBhvr>
                                        <p:cTn id="126" dur="500"/>
                                        <p:tgtEl>
                                          <p:spTgt spid="11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500"/>
                                        <p:tgtEl>
                                          <p:spTgt spid="119"/>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120"/>
                                        </p:tgtEl>
                                        <p:attrNameLst>
                                          <p:attrName>style.visibility</p:attrName>
                                        </p:attrNameLst>
                                      </p:cBhvr>
                                      <p:to>
                                        <p:strVal val="visible"/>
                                      </p:to>
                                    </p:set>
                                    <p:animEffect transition="in" filter="wipe(left)">
                                      <p:cBhvr>
                                        <p:cTn id="133" dur="500"/>
                                        <p:tgtEl>
                                          <p:spTgt spid="120"/>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wipe(left)">
                                      <p:cBhvr>
                                        <p:cTn id="137" dur="500"/>
                                        <p:tgtEl>
                                          <p:spTgt spid="121"/>
                                        </p:tgtEl>
                                      </p:cBhvr>
                                    </p:animEffect>
                                  </p:childTnLst>
                                </p:cTn>
                              </p:par>
                            </p:childTnLst>
                          </p:cTn>
                        </p:par>
                        <p:par>
                          <p:cTn id="138" fill="hold">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122"/>
                                        </p:tgtEl>
                                        <p:attrNameLst>
                                          <p:attrName>style.visibility</p:attrName>
                                        </p:attrNameLst>
                                      </p:cBhvr>
                                      <p:to>
                                        <p:strVal val="visible"/>
                                      </p:to>
                                    </p:set>
                                    <p:animEffect transition="in" filter="wipe(left)">
                                      <p:cBhvr>
                                        <p:cTn id="141" dur="500"/>
                                        <p:tgtEl>
                                          <p:spTgt spid="122"/>
                                        </p:tgtEl>
                                      </p:cBhvr>
                                    </p:animEffect>
                                  </p:childTnLst>
                                </p:cTn>
                              </p:par>
                            </p:childTnLst>
                          </p:cTn>
                        </p:par>
                        <p:par>
                          <p:cTn id="142" fill="hold">
                            <p:stCondLst>
                              <p:cond delay="2000"/>
                            </p:stCondLst>
                            <p:childTnLst>
                              <p:par>
                                <p:cTn id="143" presetID="22" presetClass="entr" presetSubtype="1" fill="hold" grpId="0" nodeType="afterEffect">
                                  <p:stCondLst>
                                    <p:cond delay="0"/>
                                  </p:stCondLst>
                                  <p:childTnLst>
                                    <p:set>
                                      <p:cBhvr>
                                        <p:cTn id="144" dur="1" fill="hold">
                                          <p:stCondLst>
                                            <p:cond delay="0"/>
                                          </p:stCondLst>
                                        </p:cTn>
                                        <p:tgtEl>
                                          <p:spTgt spid="123"/>
                                        </p:tgtEl>
                                        <p:attrNameLst>
                                          <p:attrName>style.visibility</p:attrName>
                                        </p:attrNameLst>
                                      </p:cBhvr>
                                      <p:to>
                                        <p:strVal val="visible"/>
                                      </p:to>
                                    </p:set>
                                    <p:animEffect transition="in" filter="wipe(up)">
                                      <p:cBhvr>
                                        <p:cTn id="145" dur="500"/>
                                        <p:tgtEl>
                                          <p:spTgt spid="123"/>
                                        </p:tgtEl>
                                      </p:cBhvr>
                                    </p:animEffect>
                                  </p:childTnLst>
                                </p:cTn>
                              </p:par>
                            </p:childTnLst>
                          </p:cTn>
                        </p:par>
                        <p:par>
                          <p:cTn id="146" fill="hold">
                            <p:stCondLst>
                              <p:cond delay="2500"/>
                            </p:stCondLst>
                            <p:childTnLst>
                              <p:par>
                                <p:cTn id="147" presetID="22" presetClass="entr" presetSubtype="8" fill="hold" grpId="0" nodeType="afterEffect">
                                  <p:stCondLst>
                                    <p:cond delay="0"/>
                                  </p:stCondLst>
                                  <p:childTnLst>
                                    <p:set>
                                      <p:cBhvr>
                                        <p:cTn id="148" dur="1" fill="hold">
                                          <p:stCondLst>
                                            <p:cond delay="0"/>
                                          </p:stCondLst>
                                        </p:cTn>
                                        <p:tgtEl>
                                          <p:spTgt spid="124"/>
                                        </p:tgtEl>
                                        <p:attrNameLst>
                                          <p:attrName>style.visibility</p:attrName>
                                        </p:attrNameLst>
                                      </p:cBhvr>
                                      <p:to>
                                        <p:strVal val="visible"/>
                                      </p:to>
                                    </p:set>
                                    <p:animEffect transition="in" filter="wipe(left)">
                                      <p:cBhvr>
                                        <p:cTn id="149" dur="500"/>
                                        <p:tgtEl>
                                          <p:spTgt spid="124"/>
                                        </p:tgtEl>
                                      </p:cBhvr>
                                    </p:animEffect>
                                  </p:childTnLst>
                                </p:cTn>
                              </p:par>
                            </p:childTnLst>
                          </p:cTn>
                        </p:par>
                        <p:par>
                          <p:cTn id="150" fill="hold">
                            <p:stCondLst>
                              <p:cond delay="3000"/>
                            </p:stCondLst>
                            <p:childTnLst>
                              <p:par>
                                <p:cTn id="151" presetID="22" presetClass="entr" presetSubtype="8" fill="hold" grpId="0" nodeType="after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wipe(left)">
                                      <p:cBhvr>
                                        <p:cTn id="153" dur="500"/>
                                        <p:tgtEl>
                                          <p:spTgt spid="127"/>
                                        </p:tgtEl>
                                      </p:cBhvr>
                                    </p:animEffect>
                                  </p:childTnLst>
                                </p:cTn>
                              </p:par>
                            </p:childTnLst>
                          </p:cTn>
                        </p:par>
                        <p:par>
                          <p:cTn id="154" fill="hold">
                            <p:stCondLst>
                              <p:cond delay="3500"/>
                            </p:stCondLst>
                            <p:childTnLst>
                              <p:par>
                                <p:cTn id="155" presetID="2" presetClass="entr" presetSubtype="8" fill="hold" nodeType="afterEffect">
                                  <p:stCondLst>
                                    <p:cond delay="0"/>
                                  </p:stCondLst>
                                  <p:childTnLst>
                                    <p:set>
                                      <p:cBhvr>
                                        <p:cTn id="156" dur="1" fill="hold">
                                          <p:stCondLst>
                                            <p:cond delay="0"/>
                                          </p:stCondLst>
                                        </p:cTn>
                                        <p:tgtEl>
                                          <p:spTgt spid="128"/>
                                        </p:tgtEl>
                                        <p:attrNameLst>
                                          <p:attrName>style.visibility</p:attrName>
                                        </p:attrNameLst>
                                      </p:cBhvr>
                                      <p:to>
                                        <p:strVal val="visible"/>
                                      </p:to>
                                    </p:set>
                                    <p:anim calcmode="lin" valueType="num">
                                      <p:cBhvr additive="base">
                                        <p:cTn id="157" dur="1000" fill="hold"/>
                                        <p:tgtEl>
                                          <p:spTgt spid="128"/>
                                        </p:tgtEl>
                                        <p:attrNameLst>
                                          <p:attrName>ppt_x</p:attrName>
                                        </p:attrNameLst>
                                      </p:cBhvr>
                                      <p:tavLst>
                                        <p:tav tm="0">
                                          <p:val>
                                            <p:strVal val="0-#ppt_w/2"/>
                                          </p:val>
                                        </p:tav>
                                        <p:tav tm="100000">
                                          <p:val>
                                            <p:strVal val="#ppt_x"/>
                                          </p:val>
                                        </p:tav>
                                      </p:tavLst>
                                    </p:anim>
                                    <p:anim calcmode="lin" valueType="num">
                                      <p:cBhvr additive="base">
                                        <p:cTn id="158" dur="1000" fill="hold"/>
                                        <p:tgtEl>
                                          <p:spTgt spid="128"/>
                                        </p:tgtEl>
                                        <p:attrNameLst>
                                          <p:attrName>ppt_y</p:attrName>
                                        </p:attrNameLst>
                                      </p:cBhvr>
                                      <p:tavLst>
                                        <p:tav tm="0">
                                          <p:val>
                                            <p:strVal val="#ppt_y"/>
                                          </p:val>
                                        </p:tav>
                                        <p:tav tm="100000">
                                          <p:val>
                                            <p:strVal val="#ppt_y"/>
                                          </p:val>
                                        </p:tav>
                                      </p:tavLst>
                                    </p:anim>
                                  </p:childTnLst>
                                </p:cTn>
                              </p:par>
                            </p:childTnLst>
                          </p:cTn>
                        </p:par>
                        <p:par>
                          <p:cTn id="159" fill="hold">
                            <p:stCondLst>
                              <p:cond delay="4500"/>
                            </p:stCondLst>
                            <p:childTnLst>
                              <p:par>
                                <p:cTn id="160" presetID="1" presetClass="entr" presetSubtype="0" fill="hold" nodeType="afterEffect">
                                  <p:stCondLst>
                                    <p:cond delay="0"/>
                                  </p:stCondLst>
                                  <p:childTnLst>
                                    <p:set>
                                      <p:cBhvr>
                                        <p:cTn id="161" dur="1" fill="hold">
                                          <p:stCondLst>
                                            <p:cond delay="0"/>
                                          </p:stCondLst>
                                        </p:cTn>
                                        <p:tgtEl>
                                          <p:spTgt spid="131"/>
                                        </p:tgtEl>
                                        <p:attrNameLst>
                                          <p:attrName>style.visibility</p:attrName>
                                        </p:attrNameLst>
                                      </p:cBhvr>
                                      <p:to>
                                        <p:strVal val="visible"/>
                                      </p:to>
                                    </p:set>
                                  </p:childTnLst>
                                </p:cTn>
                              </p:par>
                            </p:childTnLst>
                          </p:cTn>
                        </p:par>
                        <p:par>
                          <p:cTn id="162" fill="hold">
                            <p:stCondLst>
                              <p:cond delay="4500"/>
                            </p:stCondLst>
                            <p:childTnLst>
                              <p:par>
                                <p:cTn id="163" presetID="42" presetClass="path" presetSubtype="0" accel="50000" decel="50000" fill="hold" nodeType="afterEffect">
                                  <p:stCondLst>
                                    <p:cond delay="0"/>
                                  </p:stCondLst>
                                  <p:childTnLst>
                                    <p:animMotion origin="layout" path="M 4.16667E-7 -3.33333E-6 L 4.16667E-7 0.1875 " pathEditMode="relative" rAng="0" ptsTypes="AA">
                                      <p:cBhvr>
                                        <p:cTn id="164" dur="2000" fill="hold"/>
                                        <p:tgtEl>
                                          <p:spTgt spid="131"/>
                                        </p:tgtEl>
                                        <p:attrNameLst>
                                          <p:attrName>ppt_x</p:attrName>
                                          <p:attrName>ppt_y</p:attrName>
                                        </p:attrNameLst>
                                      </p:cBhvr>
                                      <p:rCtr x="0" y="9375"/>
                                    </p:animMotion>
                                  </p:childTnLst>
                                </p:cTn>
                              </p:par>
                              <p:par>
                                <p:cTn id="165" presetID="1" presetClass="exit" presetSubtype="0" fill="hold" nodeType="withEffect">
                                  <p:stCondLst>
                                    <p:cond delay="0"/>
                                  </p:stCondLst>
                                  <p:childTnLst>
                                    <p:set>
                                      <p:cBhvr>
                                        <p:cTn id="166" dur="1" fill="hold">
                                          <p:stCondLst>
                                            <p:cond delay="0"/>
                                          </p:stCondLst>
                                        </p:cTn>
                                        <p:tgtEl>
                                          <p:spTgt spid="128"/>
                                        </p:tgtEl>
                                        <p:attrNameLst>
                                          <p:attrName>style.visibility</p:attrName>
                                        </p:attrNameLst>
                                      </p:cBhvr>
                                      <p:to>
                                        <p:strVal val="hidden"/>
                                      </p:to>
                                    </p:set>
                                  </p:childTnLst>
                                </p:cTn>
                              </p:par>
                            </p:childTnLst>
                          </p:cTn>
                        </p:par>
                        <p:par>
                          <p:cTn id="167" fill="hold">
                            <p:stCondLst>
                              <p:cond delay="6500"/>
                            </p:stCondLst>
                            <p:childTnLst>
                              <p:par>
                                <p:cTn id="168" presetID="1" presetClass="exit" presetSubtype="0" fill="hold" nodeType="afterEffect">
                                  <p:stCondLst>
                                    <p:cond delay="0"/>
                                  </p:stCondLst>
                                  <p:childTnLst>
                                    <p:set>
                                      <p:cBhvr>
                                        <p:cTn id="169" dur="1" fill="hold">
                                          <p:stCondLst>
                                            <p:cond delay="0"/>
                                          </p:stCondLst>
                                        </p:cTn>
                                        <p:tgtEl>
                                          <p:spTgt spid="131"/>
                                        </p:tgtEl>
                                        <p:attrNameLst>
                                          <p:attrName>style.visibility</p:attrName>
                                        </p:attrNameLst>
                                      </p:cBhvr>
                                      <p:to>
                                        <p:strVal val="hidden"/>
                                      </p:to>
                                    </p:set>
                                  </p:childTnLst>
                                </p:cTn>
                              </p:par>
                              <p:par>
                                <p:cTn id="170" presetID="1" presetClass="entr" presetSubtype="0" fill="hold" nodeType="withEffect">
                                  <p:stCondLst>
                                    <p:cond delay="0"/>
                                  </p:stCondLst>
                                  <p:childTnLst>
                                    <p:set>
                                      <p:cBhvr>
                                        <p:cTn id="171" dur="1" fill="hold">
                                          <p:stCondLst>
                                            <p:cond delay="0"/>
                                          </p:stCondLst>
                                        </p:cTn>
                                        <p:tgtEl>
                                          <p:spTgt spid="134"/>
                                        </p:tgtEl>
                                        <p:attrNameLst>
                                          <p:attrName>style.visibility</p:attrName>
                                        </p:attrNameLst>
                                      </p:cBhvr>
                                      <p:to>
                                        <p:strVal val="visible"/>
                                      </p:to>
                                    </p:set>
                                  </p:childTnLst>
                                </p:cTn>
                              </p:par>
                            </p:childTnLst>
                          </p:cTn>
                        </p:par>
                        <p:par>
                          <p:cTn id="172" fill="hold">
                            <p:stCondLst>
                              <p:cond delay="6500"/>
                            </p:stCondLst>
                            <p:childTnLst>
                              <p:par>
                                <p:cTn id="173" presetID="63" presetClass="path" presetSubtype="0" accel="50000" decel="50000" fill="hold" nodeType="afterEffect">
                                  <p:stCondLst>
                                    <p:cond delay="0"/>
                                  </p:stCondLst>
                                  <p:childTnLst>
                                    <p:animMotion origin="layout" path="M 4.16667E-7 -0.00903 L 0.12526 -0.00903 " pathEditMode="relative" rAng="0" ptsTypes="AA">
                                      <p:cBhvr>
                                        <p:cTn id="174" dur="2000" fill="hold"/>
                                        <p:tgtEl>
                                          <p:spTgt spid="134"/>
                                        </p:tgtEl>
                                        <p:attrNameLst>
                                          <p:attrName>ppt_x</p:attrName>
                                          <p:attrName>ppt_y</p:attrName>
                                        </p:attrNameLst>
                                      </p:cBhvr>
                                      <p:rCtr x="6263" y="0"/>
                                    </p:animMotion>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5">
                                            <p:txEl>
                                              <p:pRg st="9" end="9"/>
                                            </p:txEl>
                                          </p:spTgt>
                                        </p:tgtEl>
                                        <p:attrNameLst>
                                          <p:attrName>style.visibility</p:attrName>
                                        </p:attrNameLst>
                                      </p:cBhvr>
                                      <p:to>
                                        <p:strVal val="visible"/>
                                      </p:to>
                                    </p:set>
                                    <p:anim calcmode="lin" valueType="num">
                                      <p:cBhvr additive="base">
                                        <p:cTn id="17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181" presetID="10" presetClass="exit" presetSubtype="0" fill="hold" grpId="1" nodeType="withEffect">
                                  <p:stCondLst>
                                    <p:cond delay="0"/>
                                  </p:stCondLst>
                                  <p:childTnLst>
                                    <p:animEffect transition="out" filter="fade">
                                      <p:cBhvr>
                                        <p:cTn id="182" dur="500"/>
                                        <p:tgtEl>
                                          <p:spTgt spid="115"/>
                                        </p:tgtEl>
                                      </p:cBhvr>
                                    </p:animEffect>
                                    <p:set>
                                      <p:cBhvr>
                                        <p:cTn id="183" dur="1" fill="hold">
                                          <p:stCondLst>
                                            <p:cond delay="499"/>
                                          </p:stCondLst>
                                        </p:cTn>
                                        <p:tgtEl>
                                          <p:spTgt spid="115"/>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nodeType="clickEffect">
                                  <p:stCondLst>
                                    <p:cond delay="0"/>
                                  </p:stCondLst>
                                  <p:childTnLst>
                                    <p:set>
                                      <p:cBhvr>
                                        <p:cTn id="187" dur="1" fill="hold">
                                          <p:stCondLst>
                                            <p:cond delay="0"/>
                                          </p:stCondLst>
                                        </p:cTn>
                                        <p:tgtEl>
                                          <p:spTgt spid="5">
                                            <p:txEl>
                                              <p:pRg st="10" end="10"/>
                                            </p:txEl>
                                          </p:spTgt>
                                        </p:tgtEl>
                                        <p:attrNameLst>
                                          <p:attrName>style.visibility</p:attrName>
                                        </p:attrNameLst>
                                      </p:cBhvr>
                                      <p:to>
                                        <p:strVal val="visible"/>
                                      </p:to>
                                    </p:set>
                                    <p:anim calcmode="lin" valueType="num">
                                      <p:cBhvr additive="base">
                                        <p:cTn id="18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5" grpId="0" animBg="1"/>
      <p:bldP spid="95" grpId="1" animBg="1"/>
      <p:bldP spid="98" grpId="0" animBg="1"/>
      <p:bldP spid="98" grpId="1" animBg="1"/>
      <p:bldP spid="99" grpId="0" animBg="1"/>
      <p:bldP spid="99" grpId="1" animBg="1"/>
      <p:bldP spid="100" grpId="0" animBg="1"/>
      <p:bldP spid="101" grpId="0" animBg="1"/>
      <p:bldP spid="102" grpId="0" animBg="1"/>
      <p:bldP spid="102" grpId="1" animBg="1"/>
      <p:bldP spid="103" grpId="0" animBg="1"/>
      <p:bldP spid="103" grpId="1" animBg="1"/>
      <p:bldP spid="107" grpId="0" animBg="1"/>
      <p:bldP spid="107" grpId="1" animBg="1"/>
      <p:bldP spid="108" grpId="0" animBg="1"/>
      <p:bldP spid="108" grpId="1" animBg="1"/>
      <p:bldP spid="115" grpId="0" animBg="1"/>
      <p:bldP spid="115" grpId="1" animBg="1"/>
      <p:bldP spid="116" grpId="0" animBg="1"/>
      <p:bldP spid="119" grpId="0" animBg="1"/>
      <p:bldP spid="120" grpId="0" animBg="1"/>
      <p:bldP spid="121" grpId="0" animBg="1"/>
      <p:bldP spid="122" grpId="0" animBg="1"/>
      <p:bldP spid="123" grpId="0" animBg="1"/>
      <p:bldP spid="124" grpId="0" animBg="1"/>
      <p:bldP spid="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Hood</a:t>
            </a:r>
            <a:endParaRPr lang="en-US" dirty="0"/>
          </a:p>
        </p:txBody>
      </p:sp>
      <p:sp>
        <p:nvSpPr>
          <p:cNvPr id="3" name="Text Placeholder 2"/>
          <p:cNvSpPr>
            <a:spLocks noGrp="1"/>
          </p:cNvSpPr>
          <p:nvPr>
            <p:ph type="body" sz="quarter" idx="12"/>
          </p:nvPr>
        </p:nvSpPr>
        <p:spPr/>
        <p:txBody>
          <a:bodyPr/>
          <a:lstStyle/>
          <a:p>
            <a:r>
              <a:rPr lang="en-US" dirty="0" smtClean="0"/>
              <a:t>Demo: Recovery Oriented Part 2</a:t>
            </a:r>
            <a:endParaRPr lang="en-US" dirty="0"/>
          </a:p>
        </p:txBody>
      </p:sp>
    </p:spTree>
    <p:extLst>
      <p:ext uri="{BB962C8B-B14F-4D97-AF65-F5344CB8AC3E}">
        <p14:creationId xmlns:p14="http://schemas.microsoft.com/office/powerpoint/2010/main" val="2062826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10112680" y="2478182"/>
            <a:ext cx="1554339" cy="2305952"/>
          </a:xfrm>
          <a:prstGeom prst="roundRect">
            <a:avLst>
              <a:gd name="adj" fmla="val 0"/>
            </a:avLst>
          </a:prstGeom>
          <a:solidFill>
            <a:schemeClr val="tx2"/>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defTabSz="932312" fontAlgn="base">
              <a:spcBef>
                <a:spcPct val="0"/>
              </a:spcBef>
              <a:spcAft>
                <a:spcPct val="0"/>
              </a:spcAft>
            </a:pPr>
            <a:r>
              <a:rPr lang="en-US" sz="1836" dirty="0">
                <a:solidFill>
                  <a:schemeClr val="bg2"/>
                </a:solidFill>
              </a:rPr>
              <a:t>Exchange 2013 Server</a:t>
            </a:r>
          </a:p>
        </p:txBody>
      </p:sp>
      <p:sp>
        <p:nvSpPr>
          <p:cNvPr id="43" name="Rectangle 42"/>
          <p:cNvSpPr/>
          <p:nvPr/>
        </p:nvSpPr>
        <p:spPr bwMode="auto">
          <a:xfrm>
            <a:off x="608089" y="1380737"/>
            <a:ext cx="7472939" cy="5171710"/>
          </a:xfrm>
          <a:prstGeom prst="rect">
            <a:avLst/>
          </a:prstGeom>
          <a:noFill/>
          <a:ln w="285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endParaRPr lang="en-US" sz="2244" dirty="0">
              <a:gradFill>
                <a:gsLst>
                  <a:gs pos="0">
                    <a:srgbClr val="FFFFFF"/>
                  </a:gs>
                  <a:gs pos="100000">
                    <a:srgbClr val="FFFFFF"/>
                  </a:gs>
                </a:gsLst>
                <a:lin ang="5400000" scaled="0"/>
              </a:gradFill>
              <a:latin typeface="Segoe Condensed" pitchFamily="34" charset="0"/>
            </a:endParaRPr>
          </a:p>
        </p:txBody>
      </p:sp>
      <p:sp>
        <p:nvSpPr>
          <p:cNvPr id="2" name="Title 1"/>
          <p:cNvSpPr>
            <a:spLocks noGrp="1"/>
          </p:cNvSpPr>
          <p:nvPr>
            <p:ph type="title"/>
          </p:nvPr>
        </p:nvSpPr>
        <p:spPr>
          <a:xfrm>
            <a:off x="530466" y="233152"/>
            <a:ext cx="11373923" cy="762786"/>
          </a:xfrm>
        </p:spPr>
        <p:txBody>
          <a:bodyPr>
            <a:normAutofit fontScale="90000"/>
          </a:bodyPr>
          <a:lstStyle/>
          <a:p>
            <a:r>
              <a:rPr lang="en-US" dirty="0" smtClean="0"/>
              <a:t>Managed Availability Overview</a:t>
            </a:r>
            <a:endParaRPr lang="en-US" dirty="0"/>
          </a:p>
        </p:txBody>
      </p:sp>
      <p:cxnSp>
        <p:nvCxnSpPr>
          <p:cNvPr id="8" name="Straight Arrow Connector 7"/>
          <p:cNvCxnSpPr>
            <a:stCxn id="31" idx="0"/>
            <a:endCxn id="35" idx="2"/>
          </p:cNvCxnSpPr>
          <p:nvPr/>
        </p:nvCxnSpPr>
        <p:spPr>
          <a:xfrm flipV="1">
            <a:off x="4466205" y="3216233"/>
            <a:ext cx="0" cy="695173"/>
          </a:xfrm>
          <a:prstGeom prst="straightConnector1">
            <a:avLst/>
          </a:prstGeom>
          <a:ln w="28575">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43375" y="4714852"/>
            <a:ext cx="905467"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6" idx="0"/>
            <a:endCxn id="35" idx="3"/>
          </p:cNvCxnSpPr>
          <p:nvPr/>
        </p:nvCxnSpPr>
        <p:spPr>
          <a:xfrm rot="16200000" flipV="1">
            <a:off x="5348522" y="2333918"/>
            <a:ext cx="1472342" cy="1682636"/>
          </a:xfrm>
          <a:prstGeom prst="bentConnector2">
            <a:avLst/>
          </a:prstGeom>
          <a:ln w="28575">
            <a:solidFill>
              <a:schemeClr val="accent5"/>
            </a:solidFill>
            <a:tailEnd type="triangle"/>
          </a:ln>
        </p:spPr>
        <p:style>
          <a:lnRef idx="1">
            <a:schemeClr val="accent5"/>
          </a:lnRef>
          <a:fillRef idx="0">
            <a:schemeClr val="accent5"/>
          </a:fillRef>
          <a:effectRef idx="0">
            <a:schemeClr val="accent5"/>
          </a:effectRef>
          <a:fontRef idx="minor">
            <a:schemeClr val="tx1"/>
          </a:fontRef>
        </p:style>
      </p:cxnSp>
      <p:sp>
        <p:nvSpPr>
          <p:cNvPr id="22" name="Rounded Rectangle 21"/>
          <p:cNvSpPr/>
          <p:nvPr/>
        </p:nvSpPr>
        <p:spPr bwMode="auto">
          <a:xfrm>
            <a:off x="857723" y="3068073"/>
            <a:ext cx="1119124" cy="932603"/>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PROBE</a:t>
            </a:r>
          </a:p>
        </p:txBody>
      </p:sp>
      <p:sp>
        <p:nvSpPr>
          <p:cNvPr id="23" name="Rounded Rectangle 22"/>
          <p:cNvSpPr/>
          <p:nvPr/>
        </p:nvSpPr>
        <p:spPr bwMode="auto">
          <a:xfrm>
            <a:off x="857723" y="4222274"/>
            <a:ext cx="1119124" cy="932603"/>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CHECK</a:t>
            </a:r>
          </a:p>
        </p:txBody>
      </p:sp>
      <p:sp>
        <p:nvSpPr>
          <p:cNvPr id="24" name="Rounded Rectangle 23"/>
          <p:cNvSpPr/>
          <p:nvPr/>
        </p:nvSpPr>
        <p:spPr bwMode="auto">
          <a:xfrm>
            <a:off x="857723" y="5352698"/>
            <a:ext cx="1119124" cy="932603"/>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NOTIFY</a:t>
            </a:r>
          </a:p>
        </p:txBody>
      </p:sp>
      <p:sp>
        <p:nvSpPr>
          <p:cNvPr id="31" name="Rounded Rectangle 30"/>
          <p:cNvSpPr/>
          <p:nvPr/>
        </p:nvSpPr>
        <p:spPr bwMode="auto">
          <a:xfrm>
            <a:off x="3689035" y="3911406"/>
            <a:ext cx="1554339" cy="1554339"/>
          </a:xfrm>
          <a:prstGeom prst="roundRect">
            <a:avLst>
              <a:gd name="adj" fmla="val 0"/>
            </a:avLst>
          </a:prstGeom>
          <a:solidFill>
            <a:schemeClr val="accent3"/>
          </a:solidFill>
          <a:ln>
            <a:solidFill>
              <a:schemeClr val="accent3"/>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MONITOR</a:t>
            </a:r>
          </a:p>
          <a:p>
            <a:pPr algn="ctr" defTabSz="932312" fontAlgn="base">
              <a:spcBef>
                <a:spcPct val="0"/>
              </a:spcBef>
              <a:spcAft>
                <a:spcPct val="0"/>
              </a:spcAft>
            </a:pPr>
            <a:r>
              <a:rPr lang="en-US" sz="1072" dirty="0"/>
              <a:t>“state of the world”</a:t>
            </a:r>
          </a:p>
        </p:txBody>
      </p:sp>
      <p:sp>
        <p:nvSpPr>
          <p:cNvPr id="35" name="Rounded Rectangle 34"/>
          <p:cNvSpPr/>
          <p:nvPr/>
        </p:nvSpPr>
        <p:spPr bwMode="auto">
          <a:xfrm>
            <a:off x="3689035" y="1661894"/>
            <a:ext cx="1554339" cy="1554339"/>
          </a:xfrm>
          <a:prstGeom prst="roundRect">
            <a:avLst>
              <a:gd name="adj" fmla="val 0"/>
            </a:avLst>
          </a:prstGeom>
          <a:solidFill>
            <a:schemeClr val="accent2"/>
          </a:solidFill>
          <a:ln>
            <a:solidFill>
              <a:schemeClr val="accent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ESCALATE</a:t>
            </a:r>
          </a:p>
          <a:p>
            <a:pPr algn="ctr" defTabSz="932312" fontAlgn="base">
              <a:spcBef>
                <a:spcPct val="0"/>
              </a:spcBef>
              <a:spcAft>
                <a:spcPct val="0"/>
              </a:spcAft>
            </a:pPr>
            <a:r>
              <a:rPr lang="en-US" sz="1072" dirty="0"/>
              <a:t>“take human driven action”</a:t>
            </a:r>
          </a:p>
        </p:txBody>
      </p:sp>
      <p:sp>
        <p:nvSpPr>
          <p:cNvPr id="36" name="Rounded Rectangle 35"/>
          <p:cNvSpPr/>
          <p:nvPr/>
        </p:nvSpPr>
        <p:spPr bwMode="auto">
          <a:xfrm>
            <a:off x="6148841" y="3911406"/>
            <a:ext cx="1554339" cy="1554339"/>
          </a:xfrm>
          <a:prstGeom prst="roundRect">
            <a:avLst>
              <a:gd name="adj" fmla="val 0"/>
            </a:avLst>
          </a:prstGeom>
          <a:solidFill>
            <a:schemeClr val="accent5"/>
          </a:soli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RECOVER</a:t>
            </a:r>
          </a:p>
          <a:p>
            <a:pPr algn="ctr" defTabSz="932312" fontAlgn="base">
              <a:spcBef>
                <a:spcPct val="0"/>
              </a:spcBef>
              <a:spcAft>
                <a:spcPct val="0"/>
              </a:spcAft>
            </a:pPr>
            <a:r>
              <a:rPr lang="en-US" sz="1072" dirty="0"/>
              <a:t>“restore service or prevent failure”</a:t>
            </a:r>
            <a:endParaRPr lang="en-US" sz="1836" dirty="0"/>
          </a:p>
        </p:txBody>
      </p:sp>
      <p:sp>
        <p:nvSpPr>
          <p:cNvPr id="45" name="Rectangle 44"/>
          <p:cNvSpPr/>
          <p:nvPr/>
        </p:nvSpPr>
        <p:spPr bwMode="auto">
          <a:xfrm>
            <a:off x="10265592" y="3721081"/>
            <a:ext cx="1248518" cy="723876"/>
          </a:xfrm>
          <a:prstGeom prst="rect">
            <a:avLst/>
          </a:prstGeom>
          <a:solidFill>
            <a:schemeClr val="tx1">
              <a:lumMod val="20000"/>
              <a:lumOff val="80000"/>
            </a:schemeClr>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122" b="1" dirty="0">
                <a:solidFill>
                  <a:schemeClr val="accent6">
                    <a:lumMod val="50000"/>
                  </a:schemeClr>
                </a:solidFill>
              </a:rPr>
              <a:t>Managed Availability</a:t>
            </a:r>
          </a:p>
        </p:txBody>
      </p:sp>
      <p:cxnSp>
        <p:nvCxnSpPr>
          <p:cNvPr id="46" name="Straight Arrow Connector 45"/>
          <p:cNvCxnSpPr/>
          <p:nvPr/>
        </p:nvCxnSpPr>
        <p:spPr>
          <a:xfrm flipV="1">
            <a:off x="8079009" y="4444956"/>
            <a:ext cx="2184564" cy="2102772"/>
          </a:xfrm>
          <a:prstGeom prst="straightConnector1">
            <a:avLst/>
          </a:prstGeom>
          <a:ln w="19050">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079009" y="1391577"/>
            <a:ext cx="2184564" cy="2329504"/>
          </a:xfrm>
          <a:prstGeom prst="straightConnector1">
            <a:avLst/>
          </a:prstGeom>
          <a:ln w="19050">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bwMode="auto">
          <a:xfrm>
            <a:off x="10112680" y="5051601"/>
            <a:ext cx="1554339" cy="1121667"/>
          </a:xfrm>
          <a:prstGeom prst="roundRect">
            <a:avLst>
              <a:gd name="adj" fmla="val 0"/>
            </a:avLst>
          </a:prstGeom>
          <a:solidFill>
            <a:schemeClr val="accent4"/>
          </a:solidFill>
          <a:ln>
            <a:solidFill>
              <a:schemeClr val="accent4"/>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7" rIns="93256" bIns="46627" numCol="1" rtlCol="0" anchor="ctr" anchorCtr="0" compatLnSpc="1">
            <a:prstTxWarp prst="textNoShape">
              <a:avLst/>
            </a:prstTxWarp>
          </a:bodyPr>
          <a:lstStyle/>
          <a:p>
            <a:pPr algn="ctr" defTabSz="932311" fontAlgn="base">
              <a:lnSpc>
                <a:spcPct val="90000"/>
              </a:lnSpc>
              <a:spcBef>
                <a:spcPct val="0"/>
              </a:spcBef>
              <a:spcAft>
                <a:spcPct val="0"/>
              </a:spcAft>
            </a:pPr>
            <a:r>
              <a:rPr lang="en-US" sz="1836" b="1" dirty="0">
                <a:gradFill>
                  <a:gsLst>
                    <a:gs pos="0">
                      <a:schemeClr val="bg1"/>
                    </a:gs>
                    <a:gs pos="100000">
                      <a:schemeClr val="bg1"/>
                    </a:gs>
                  </a:gsLst>
                  <a:lin ang="5400000" scaled="0"/>
                </a:gradFill>
              </a:rPr>
              <a:t>SCOM</a:t>
            </a:r>
          </a:p>
        </p:txBody>
      </p:sp>
      <p:cxnSp>
        <p:nvCxnSpPr>
          <p:cNvPr id="55" name="Straight Arrow Connector 54"/>
          <p:cNvCxnSpPr>
            <a:stCxn id="53" idx="2"/>
            <a:endCxn id="54" idx="0"/>
          </p:cNvCxnSpPr>
          <p:nvPr/>
        </p:nvCxnSpPr>
        <p:spPr>
          <a:xfrm>
            <a:off x="10889849" y="4784134"/>
            <a:ext cx="0" cy="26746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37372" y="6152760"/>
            <a:ext cx="1909645" cy="399688"/>
          </a:xfrm>
          <a:prstGeom prst="rect">
            <a:avLst/>
          </a:prstGeom>
          <a:noFill/>
        </p:spPr>
        <p:txBody>
          <a:bodyPr wrap="square" lIns="0" tIns="0" rIns="0" bIns="0" rtlCol="0" anchor="b">
            <a:noAutofit/>
          </a:bodyPr>
          <a:lstStyle/>
          <a:p>
            <a:r>
              <a:rPr lang="en-US" sz="1632" dirty="0">
                <a:gradFill>
                  <a:gsLst>
                    <a:gs pos="0">
                      <a:schemeClr val="tx1"/>
                    </a:gs>
                    <a:gs pos="86000">
                      <a:schemeClr val="tx1"/>
                    </a:gs>
                  </a:gsLst>
                  <a:lin ang="5400000" scaled="0"/>
                </a:gradFill>
              </a:rPr>
              <a:t>Managed Availability</a:t>
            </a:r>
          </a:p>
        </p:txBody>
      </p:sp>
      <p:pic>
        <p:nvPicPr>
          <p:cNvPr id="25" name="Picture 16" descr="W:\Open Engagements\Productivity\MS-Unified Communications\#1601 BizProd MOD Team Core Content Work\New Iconography\Words\Yes_060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88" y="4222957"/>
            <a:ext cx="726794" cy="7285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hannahr\Dropbox\MOD Servers Metro Icon Library\victor melniciuc\PNGs\Tech_Words\TechWords_06-13-12-Sear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72" y="3068073"/>
            <a:ext cx="725630" cy="7274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W:\Open Engagements\Productivity\MS-Unified Communications\#1601 BizProd MOD Team Core Content Work\New Iconography\Words\Megaphone_060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188" y="5376474"/>
            <a:ext cx="724194" cy="72743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76847" y="3481540"/>
            <a:ext cx="1712189" cy="2367941"/>
            <a:chOff x="3497863" y="2311306"/>
            <a:chExt cx="1697318" cy="2547164"/>
          </a:xfrm>
        </p:grpSpPr>
        <p:cxnSp>
          <p:nvCxnSpPr>
            <p:cNvPr id="30" name="Straight Connector 29"/>
            <p:cNvCxnSpPr/>
            <p:nvPr/>
          </p:nvCxnSpPr>
          <p:spPr>
            <a:xfrm flipH="1">
              <a:off x="4313296" y="2315157"/>
              <a:ext cx="5337" cy="2543313"/>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12776" y="2311306"/>
              <a:ext cx="813563" cy="3851"/>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97863" y="4858470"/>
              <a:ext cx="815433" cy="0"/>
            </a:xfrm>
            <a:prstGeom prst="line">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97863" y="3642820"/>
              <a:ext cx="1697318" cy="1"/>
            </a:xfrm>
            <a:prstGeom prst="straightConnector1">
              <a:avLst/>
            </a:prstGeom>
            <a:ln w="28575">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40" name="Picture 6" descr="W:\Open Engagements\Productivity\MS-Unified Communications\#1601 BizProd MOD Team Core Content Work\New Iconography\Words\Draft\TechWords 6-19 Drop\Compliance 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222" y="4043141"/>
            <a:ext cx="725631" cy="72743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W:\Open Engagements\Productivity\MS-Unified Communications\#1601 BizProd MOD Team Core Content Work\New Iconography\Words\Fix_060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3914" y="4006916"/>
            <a:ext cx="724194" cy="72743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096421" y="1928886"/>
            <a:ext cx="727431" cy="40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368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Layers</a:t>
            </a:r>
            <a:endParaRPr lang="en-US" dirty="0"/>
          </a:p>
        </p:txBody>
      </p:sp>
      <p:sp>
        <p:nvSpPr>
          <p:cNvPr id="33" name="Rounded Rectangle 32"/>
          <p:cNvSpPr/>
          <p:nvPr/>
        </p:nvSpPr>
        <p:spPr bwMode="auto">
          <a:xfrm>
            <a:off x="1865263" y="2474546"/>
            <a:ext cx="3250828" cy="1211175"/>
          </a:xfrm>
          <a:prstGeom prst="roundRect">
            <a:avLst>
              <a:gd name="adj" fmla="val 0"/>
            </a:avLst>
          </a:prstGeom>
          <a:solidFill>
            <a:schemeClr val="accent3"/>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b" anchorCtr="0" compatLnSpc="1">
            <a:prstTxWarp prst="textNoShape">
              <a:avLst/>
            </a:prstTxWarp>
          </a:bodyPr>
          <a:lstStyle/>
          <a:p>
            <a:pPr algn="ctr" defTabSz="932312" fontAlgn="base">
              <a:spcBef>
                <a:spcPct val="0"/>
              </a:spcBef>
              <a:spcAft>
                <a:spcPct val="0"/>
              </a:spcAft>
            </a:pPr>
            <a:r>
              <a:rPr lang="en-US" sz="2244" dirty="0">
                <a:gradFill>
                  <a:gsLst>
                    <a:gs pos="0">
                      <a:srgbClr val="FFFFFF"/>
                    </a:gs>
                    <a:gs pos="100000">
                      <a:srgbClr val="FFFFFF"/>
                    </a:gs>
                  </a:gsLst>
                  <a:lin ang="5400000" scaled="0"/>
                </a:gradFill>
              </a:rPr>
              <a:t>CAS</a:t>
            </a:r>
          </a:p>
        </p:txBody>
      </p:sp>
      <p:sp>
        <p:nvSpPr>
          <p:cNvPr id="34" name="Rounded Rectangle 33"/>
          <p:cNvSpPr/>
          <p:nvPr/>
        </p:nvSpPr>
        <p:spPr bwMode="auto">
          <a:xfrm>
            <a:off x="1865263" y="4033205"/>
            <a:ext cx="3250828" cy="2389764"/>
          </a:xfrm>
          <a:prstGeom prst="roundRect">
            <a:avLst>
              <a:gd name="adj" fmla="val 0"/>
            </a:avLst>
          </a:prstGeom>
          <a:solidFill>
            <a:schemeClr val="accent3"/>
          </a:solidFill>
          <a:ln>
            <a:solidFill>
              <a:schemeClr val="bg2"/>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b" anchorCtr="0" compatLnSpc="1">
            <a:prstTxWarp prst="textNoShape">
              <a:avLst/>
            </a:prstTxWarp>
          </a:bodyPr>
          <a:lstStyle/>
          <a:p>
            <a:pPr algn="ctr" defTabSz="932312" fontAlgn="base">
              <a:spcBef>
                <a:spcPct val="0"/>
              </a:spcBef>
              <a:spcAft>
                <a:spcPct val="0"/>
              </a:spcAft>
            </a:pPr>
            <a:r>
              <a:rPr lang="en-US" sz="2244" dirty="0">
                <a:gradFill>
                  <a:gsLst>
                    <a:gs pos="0">
                      <a:srgbClr val="FFFFFF"/>
                    </a:gs>
                    <a:gs pos="100000">
                      <a:srgbClr val="FFFFFF"/>
                    </a:gs>
                  </a:gsLst>
                  <a:lin ang="5400000" scaled="0"/>
                </a:gradFill>
              </a:rPr>
              <a:t>MBX</a:t>
            </a:r>
          </a:p>
        </p:txBody>
      </p:sp>
      <p:sp>
        <p:nvSpPr>
          <p:cNvPr id="35" name="Rounded Rectangle 34"/>
          <p:cNvSpPr/>
          <p:nvPr/>
        </p:nvSpPr>
        <p:spPr bwMode="auto">
          <a:xfrm>
            <a:off x="2153566" y="4033202"/>
            <a:ext cx="270091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PROTOCOL</a:t>
            </a:r>
            <a:endParaRPr lang="en-US" sz="2244" dirty="0">
              <a:gradFill>
                <a:gsLst>
                  <a:gs pos="0">
                    <a:srgbClr val="FFFFFF"/>
                  </a:gs>
                  <a:gs pos="100000">
                    <a:srgbClr val="FFFFFF"/>
                  </a:gs>
                </a:gsLst>
                <a:lin ang="5400000" scaled="0"/>
              </a:gradFill>
            </a:endParaRPr>
          </a:p>
        </p:txBody>
      </p:sp>
      <p:sp>
        <p:nvSpPr>
          <p:cNvPr id="36" name="Rounded Rectangle 35"/>
          <p:cNvSpPr/>
          <p:nvPr/>
        </p:nvSpPr>
        <p:spPr bwMode="auto">
          <a:xfrm>
            <a:off x="2140219" y="5228085"/>
            <a:ext cx="270091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STORE</a:t>
            </a:r>
            <a:endParaRPr lang="en-US" sz="2244" dirty="0">
              <a:gradFill>
                <a:gsLst>
                  <a:gs pos="0">
                    <a:srgbClr val="FFFFFF"/>
                  </a:gs>
                  <a:gs pos="100000">
                    <a:srgbClr val="FFFFFF"/>
                  </a:gs>
                </a:gsLst>
                <a:lin ang="5400000" scaled="0"/>
              </a:gradFill>
            </a:endParaRPr>
          </a:p>
        </p:txBody>
      </p:sp>
      <p:sp>
        <p:nvSpPr>
          <p:cNvPr id="37" name="Rounded Rectangle 36"/>
          <p:cNvSpPr/>
          <p:nvPr/>
        </p:nvSpPr>
        <p:spPr bwMode="auto">
          <a:xfrm>
            <a:off x="2153566" y="2474544"/>
            <a:ext cx="270091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PROTOCOL</a:t>
            </a:r>
            <a:r>
              <a:rPr lang="en-US" sz="2244" dirty="0">
                <a:gradFill>
                  <a:gsLst>
                    <a:gs pos="0">
                      <a:srgbClr val="FFFFFF"/>
                    </a:gs>
                    <a:gs pos="100000">
                      <a:srgbClr val="FFFFFF"/>
                    </a:gs>
                  </a:gsLst>
                  <a:lin ang="5400000" scaled="0"/>
                </a:gradFill>
              </a:rPr>
              <a:t> </a:t>
            </a:r>
            <a:r>
              <a:rPr lang="en-US" sz="1836" dirty="0">
                <a:gradFill>
                  <a:gsLst>
                    <a:gs pos="0">
                      <a:srgbClr val="FFFFFF"/>
                    </a:gs>
                    <a:gs pos="100000">
                      <a:srgbClr val="FFFFFF"/>
                    </a:gs>
                  </a:gsLst>
                  <a:lin ang="5400000" scaled="0"/>
                </a:gradFill>
              </a:rPr>
              <a:t>PROXY</a:t>
            </a:r>
          </a:p>
        </p:txBody>
      </p:sp>
      <p:cxnSp>
        <p:nvCxnSpPr>
          <p:cNvPr id="42" name="Straight Arrow Connector 41"/>
          <p:cNvCxnSpPr/>
          <p:nvPr/>
        </p:nvCxnSpPr>
        <p:spPr>
          <a:xfrm>
            <a:off x="5647686" y="2474544"/>
            <a:ext cx="0" cy="3230077"/>
          </a:xfrm>
          <a:prstGeom prst="straightConnector1">
            <a:avLst/>
          </a:prstGeom>
          <a:ln>
            <a:solidFill>
              <a:schemeClr val="accent4">
                <a:alpha val="50000"/>
              </a:schemeClr>
            </a:solidFill>
            <a:tailEnd type="oval" w="lg" len="lg"/>
          </a:ln>
        </p:spPr>
        <p:style>
          <a:lnRef idx="3">
            <a:schemeClr val="dk1"/>
          </a:lnRef>
          <a:fillRef idx="0">
            <a:schemeClr val="dk1"/>
          </a:fillRef>
          <a:effectRef idx="2">
            <a:schemeClr val="dk1"/>
          </a:effectRef>
          <a:fontRef idx="minor">
            <a:schemeClr val="tx1"/>
          </a:fontRef>
        </p:style>
      </p:cxnSp>
      <p:sp>
        <p:nvSpPr>
          <p:cNvPr id="44" name="Oval 43"/>
          <p:cNvSpPr/>
          <p:nvPr/>
        </p:nvSpPr>
        <p:spPr bwMode="auto">
          <a:xfrm>
            <a:off x="5502156" y="3851527"/>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4</a:t>
            </a:r>
          </a:p>
        </p:txBody>
      </p:sp>
      <p:cxnSp>
        <p:nvCxnSpPr>
          <p:cNvPr id="45" name="Straight Arrow Connector 44"/>
          <p:cNvCxnSpPr/>
          <p:nvPr/>
        </p:nvCxnSpPr>
        <p:spPr>
          <a:xfrm flipH="1">
            <a:off x="891933" y="2529048"/>
            <a:ext cx="1" cy="1122637"/>
          </a:xfrm>
          <a:prstGeom prst="straightConnector1">
            <a:avLst/>
          </a:prstGeom>
          <a:ln>
            <a:solidFill>
              <a:schemeClr val="accent4">
                <a:alpha val="50000"/>
              </a:schemeClr>
            </a:solidFill>
            <a:tailEnd type="oval" w="lg" len="lg"/>
          </a:ln>
        </p:spPr>
        <p:style>
          <a:lnRef idx="3">
            <a:schemeClr val="dk1"/>
          </a:lnRef>
          <a:fillRef idx="0">
            <a:schemeClr val="dk1"/>
          </a:fillRef>
          <a:effectRef idx="2">
            <a:schemeClr val="dk1"/>
          </a:effectRef>
          <a:fontRef idx="minor">
            <a:schemeClr val="tx1"/>
          </a:fontRef>
        </p:style>
      </p:cxnSp>
      <p:sp>
        <p:nvSpPr>
          <p:cNvPr id="46" name="Oval 45"/>
          <p:cNvSpPr/>
          <p:nvPr/>
        </p:nvSpPr>
        <p:spPr bwMode="auto">
          <a:xfrm>
            <a:off x="752646" y="2811795"/>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3</a:t>
            </a:r>
          </a:p>
        </p:txBody>
      </p:sp>
      <p:cxnSp>
        <p:nvCxnSpPr>
          <p:cNvPr id="47" name="Straight Arrow Connector 46"/>
          <p:cNvCxnSpPr/>
          <p:nvPr/>
        </p:nvCxnSpPr>
        <p:spPr>
          <a:xfrm>
            <a:off x="891932" y="4087706"/>
            <a:ext cx="0" cy="777169"/>
          </a:xfrm>
          <a:prstGeom prst="straightConnector1">
            <a:avLst/>
          </a:prstGeom>
          <a:ln>
            <a:solidFill>
              <a:schemeClr val="accent4">
                <a:alpha val="50000"/>
              </a:schemeClr>
            </a:solidFill>
            <a:tailEnd type="oval" w="lg" len="lg"/>
          </a:ln>
        </p:spPr>
        <p:style>
          <a:lnRef idx="3">
            <a:schemeClr val="dk1"/>
          </a:lnRef>
          <a:fillRef idx="0">
            <a:schemeClr val="dk1"/>
          </a:fillRef>
          <a:effectRef idx="2">
            <a:schemeClr val="dk1"/>
          </a:effectRef>
          <a:fontRef idx="minor">
            <a:schemeClr val="tx1"/>
          </a:fontRef>
        </p:style>
      </p:cxnSp>
      <p:sp>
        <p:nvSpPr>
          <p:cNvPr id="48" name="Oval 47"/>
          <p:cNvSpPr/>
          <p:nvPr/>
        </p:nvSpPr>
        <p:spPr bwMode="auto">
          <a:xfrm>
            <a:off x="752646" y="4201472"/>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2</a:t>
            </a:r>
          </a:p>
        </p:txBody>
      </p:sp>
      <p:cxnSp>
        <p:nvCxnSpPr>
          <p:cNvPr id="49" name="Straight Arrow Connector 48"/>
          <p:cNvCxnSpPr/>
          <p:nvPr/>
        </p:nvCxnSpPr>
        <p:spPr>
          <a:xfrm>
            <a:off x="1581281" y="4047052"/>
            <a:ext cx="0" cy="1690735"/>
          </a:xfrm>
          <a:prstGeom prst="straightConnector1">
            <a:avLst/>
          </a:prstGeom>
          <a:ln>
            <a:solidFill>
              <a:schemeClr val="accent4">
                <a:alpha val="50000"/>
              </a:schemeClr>
            </a:solidFill>
            <a:tailEnd type="oval" w="lg" len="lg"/>
          </a:ln>
        </p:spPr>
        <p:style>
          <a:lnRef idx="3">
            <a:schemeClr val="dk1"/>
          </a:lnRef>
          <a:fillRef idx="0">
            <a:schemeClr val="dk1"/>
          </a:fillRef>
          <a:effectRef idx="2">
            <a:schemeClr val="dk1"/>
          </a:effectRef>
          <a:fontRef idx="minor">
            <a:schemeClr val="tx1"/>
          </a:fontRef>
        </p:style>
      </p:cxnSp>
      <p:sp>
        <p:nvSpPr>
          <p:cNvPr id="50" name="Oval 49"/>
          <p:cNvSpPr/>
          <p:nvPr/>
        </p:nvSpPr>
        <p:spPr bwMode="auto">
          <a:xfrm>
            <a:off x="1440989" y="4843538"/>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1</a:t>
            </a:r>
          </a:p>
        </p:txBody>
      </p:sp>
      <p:cxnSp>
        <p:nvCxnSpPr>
          <p:cNvPr id="57" name="Straight Connector 56"/>
          <p:cNvCxnSpPr/>
          <p:nvPr/>
        </p:nvCxnSpPr>
        <p:spPr>
          <a:xfrm flipV="1">
            <a:off x="518489" y="1816755"/>
            <a:ext cx="8017967" cy="12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18489" y="1828870"/>
            <a:ext cx="1513966" cy="314905"/>
          </a:xfrm>
          <a:prstGeom prst="rect">
            <a:avLst/>
          </a:prstGeom>
          <a:noFill/>
        </p:spPr>
        <p:txBody>
          <a:bodyPr wrap="square" lIns="0" tIns="0" rIns="0" bIns="0" rtlCol="0">
            <a:noAutofit/>
          </a:bodyPr>
          <a:lstStyle/>
          <a:p>
            <a:r>
              <a:rPr lang="en-US" sz="1632" dirty="0">
                <a:gradFill>
                  <a:gsLst>
                    <a:gs pos="0">
                      <a:schemeClr val="tx1"/>
                    </a:gs>
                    <a:gs pos="86000">
                      <a:schemeClr val="tx1"/>
                    </a:gs>
                  </a:gsLst>
                  <a:lin ang="5400000" scaled="0"/>
                </a:gradFill>
              </a:rPr>
              <a:t>PROACTIVE</a:t>
            </a:r>
          </a:p>
        </p:txBody>
      </p:sp>
      <p:sp>
        <p:nvSpPr>
          <p:cNvPr id="62" name="TextBox 61"/>
          <p:cNvSpPr txBox="1"/>
          <p:nvPr/>
        </p:nvSpPr>
        <p:spPr>
          <a:xfrm>
            <a:off x="7022489" y="1828870"/>
            <a:ext cx="1513966" cy="314905"/>
          </a:xfrm>
          <a:prstGeom prst="rect">
            <a:avLst/>
          </a:prstGeom>
          <a:noFill/>
        </p:spPr>
        <p:txBody>
          <a:bodyPr wrap="square" lIns="0" tIns="0" rIns="0" bIns="0" rtlCol="0">
            <a:noAutofit/>
          </a:bodyPr>
          <a:lstStyle/>
          <a:p>
            <a:pPr algn="r"/>
            <a:r>
              <a:rPr lang="en-US" sz="1632" dirty="0">
                <a:gradFill>
                  <a:gsLst>
                    <a:gs pos="0">
                      <a:schemeClr val="tx1"/>
                    </a:gs>
                    <a:gs pos="86000">
                      <a:schemeClr val="tx1"/>
                    </a:gs>
                  </a:gsLst>
                  <a:lin ang="5400000" scaled="0"/>
                </a:gradFill>
              </a:rPr>
              <a:t>REACTIVE</a:t>
            </a:r>
          </a:p>
        </p:txBody>
      </p:sp>
      <p:sp>
        <p:nvSpPr>
          <p:cNvPr id="64" name="TextBox 63"/>
          <p:cNvSpPr txBox="1"/>
          <p:nvPr/>
        </p:nvSpPr>
        <p:spPr>
          <a:xfrm>
            <a:off x="575002" y="1378717"/>
            <a:ext cx="626560" cy="314905"/>
          </a:xfrm>
          <a:prstGeom prst="rect">
            <a:avLst/>
          </a:prstGeom>
          <a:noFill/>
        </p:spPr>
        <p:txBody>
          <a:bodyPr wrap="square" lIns="0" tIns="0" rIns="0" bIns="0" rtlCol="0">
            <a:noAutofit/>
          </a:bodyPr>
          <a:lstStyle/>
          <a:p>
            <a:pPr algn="ctr"/>
            <a:r>
              <a:rPr lang="en-US" sz="1632" dirty="0">
                <a:gradFill>
                  <a:gsLst>
                    <a:gs pos="0">
                      <a:schemeClr val="tx1"/>
                    </a:gs>
                    <a:gs pos="86000">
                      <a:schemeClr val="tx1"/>
                    </a:gs>
                  </a:gsLst>
                  <a:lin ang="5400000" scaled="0"/>
                </a:gradFill>
              </a:rPr>
              <a:t>20s</a:t>
            </a:r>
          </a:p>
        </p:txBody>
      </p:sp>
      <p:cxnSp>
        <p:nvCxnSpPr>
          <p:cNvPr id="65" name="Straight Arrow Connector 64"/>
          <p:cNvCxnSpPr/>
          <p:nvPr/>
        </p:nvCxnSpPr>
        <p:spPr>
          <a:xfrm flipH="1">
            <a:off x="891933" y="1693621"/>
            <a:ext cx="1" cy="146350"/>
          </a:xfrm>
          <a:prstGeom prst="straightConnector1">
            <a:avLst/>
          </a:prstGeom>
          <a:ln>
            <a:solidFill>
              <a:schemeClr val="tx1"/>
            </a:solidFill>
            <a:headEnd type="oval"/>
            <a:tailEnd type="none" w="lg" len="lg"/>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1275449" y="1376703"/>
            <a:ext cx="626560" cy="314905"/>
          </a:xfrm>
          <a:prstGeom prst="rect">
            <a:avLst/>
          </a:prstGeom>
          <a:noFill/>
        </p:spPr>
        <p:txBody>
          <a:bodyPr wrap="square" lIns="0" tIns="0" rIns="0" bIns="0" rtlCol="0">
            <a:noAutofit/>
          </a:bodyPr>
          <a:lstStyle/>
          <a:p>
            <a:pPr algn="ctr"/>
            <a:r>
              <a:rPr lang="en-US" sz="1632" dirty="0">
                <a:gradFill>
                  <a:gsLst>
                    <a:gs pos="0">
                      <a:schemeClr val="tx1"/>
                    </a:gs>
                    <a:gs pos="86000">
                      <a:schemeClr val="tx1"/>
                    </a:gs>
                  </a:gsLst>
                  <a:lin ang="5400000" scaled="0"/>
                </a:gradFill>
              </a:rPr>
              <a:t>5min</a:t>
            </a:r>
          </a:p>
        </p:txBody>
      </p:sp>
      <p:cxnSp>
        <p:nvCxnSpPr>
          <p:cNvPr id="69" name="Straight Arrow Connector 68"/>
          <p:cNvCxnSpPr/>
          <p:nvPr/>
        </p:nvCxnSpPr>
        <p:spPr>
          <a:xfrm flipH="1">
            <a:off x="1581282" y="1691607"/>
            <a:ext cx="1" cy="146350"/>
          </a:xfrm>
          <a:prstGeom prst="straightConnector1">
            <a:avLst/>
          </a:prstGeom>
          <a:ln>
            <a:solidFill>
              <a:schemeClr val="tx1"/>
            </a:solidFill>
            <a:headEnd type="oval"/>
            <a:tailEnd type="none" w="lg" len="lg"/>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5330755" y="1374689"/>
            <a:ext cx="626560" cy="314905"/>
          </a:xfrm>
          <a:prstGeom prst="rect">
            <a:avLst/>
          </a:prstGeom>
          <a:noFill/>
        </p:spPr>
        <p:txBody>
          <a:bodyPr wrap="square" lIns="0" tIns="0" rIns="0" bIns="0" rtlCol="0">
            <a:noAutofit/>
          </a:bodyPr>
          <a:lstStyle/>
          <a:p>
            <a:pPr algn="ctr"/>
            <a:r>
              <a:rPr lang="en-US" sz="1632" dirty="0">
                <a:gradFill>
                  <a:gsLst>
                    <a:gs pos="0">
                      <a:schemeClr val="tx1"/>
                    </a:gs>
                    <a:gs pos="86000">
                      <a:schemeClr val="tx1"/>
                    </a:gs>
                  </a:gsLst>
                  <a:lin ang="5400000" scaled="0"/>
                </a:gradFill>
              </a:rPr>
              <a:t>20min</a:t>
            </a:r>
          </a:p>
        </p:txBody>
      </p:sp>
      <p:cxnSp>
        <p:nvCxnSpPr>
          <p:cNvPr id="72" name="Straight Arrow Connector 71"/>
          <p:cNvCxnSpPr/>
          <p:nvPr/>
        </p:nvCxnSpPr>
        <p:spPr>
          <a:xfrm flipH="1">
            <a:off x="5647685" y="1689593"/>
            <a:ext cx="1" cy="146350"/>
          </a:xfrm>
          <a:prstGeom prst="straightConnector1">
            <a:avLst/>
          </a:prstGeom>
          <a:ln>
            <a:solidFill>
              <a:schemeClr val="tx1"/>
            </a:solidFill>
            <a:headEnd type="oval"/>
            <a:tailEnd type="none" w="lg" len="lg"/>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719129" y="2423375"/>
            <a:ext cx="5068087" cy="3702424"/>
          </a:xfrm>
          <a:prstGeom prst="rect">
            <a:avLst/>
          </a:prstGeom>
          <a:noFill/>
        </p:spPr>
        <p:txBody>
          <a:bodyPr wrap="square" rtlCol="0">
            <a:spAutoFit/>
          </a:bodyPr>
          <a:lstStyle/>
          <a:p>
            <a:r>
              <a:rPr lang="en-US" sz="2040" b="1" dirty="0"/>
              <a:t>System Level Checks</a:t>
            </a:r>
          </a:p>
          <a:p>
            <a:pPr marL="466310" indent="-466310">
              <a:buFont typeface="+mj-lt"/>
              <a:buAutoNum type="arabicPeriod"/>
            </a:pPr>
            <a:r>
              <a:rPr lang="en-US" sz="2040" dirty="0"/>
              <a:t>Mailbox Self Test</a:t>
            </a:r>
          </a:p>
          <a:p>
            <a:pPr marL="932602" lvl="1" indent="-466310">
              <a:buFont typeface="Arial" pitchFamily="34" charset="0"/>
              <a:buChar char="•"/>
            </a:pPr>
            <a:r>
              <a:rPr lang="en-US" sz="1836" dirty="0"/>
              <a:t>(e.g. OWA MST) [detection 5m]</a:t>
            </a:r>
          </a:p>
          <a:p>
            <a:pPr marL="466310" indent="-466310">
              <a:buFont typeface="+mj-lt"/>
              <a:buAutoNum type="arabicPeriod"/>
            </a:pPr>
            <a:r>
              <a:rPr lang="en-US" sz="2040" dirty="0"/>
              <a:t>Protocol Self Test</a:t>
            </a:r>
          </a:p>
          <a:p>
            <a:pPr marL="932602" lvl="1" indent="-466310">
              <a:buFont typeface="Arial" pitchFamily="34" charset="0"/>
              <a:buChar char="•"/>
            </a:pPr>
            <a:r>
              <a:rPr lang="en-US" sz="1836" dirty="0"/>
              <a:t>(e.g. OWA PST) [detection 20 </a:t>
            </a:r>
            <a:r>
              <a:rPr lang="en-US" sz="1836" dirty="0" err="1"/>
              <a:t>secs</a:t>
            </a:r>
            <a:r>
              <a:rPr lang="en-US" sz="1836" dirty="0"/>
              <a:t>]</a:t>
            </a:r>
          </a:p>
          <a:p>
            <a:pPr marL="466310" indent="-466310">
              <a:buFont typeface="+mj-lt"/>
              <a:buAutoNum type="arabicPeriod"/>
            </a:pPr>
            <a:r>
              <a:rPr lang="en-US" sz="2040" dirty="0"/>
              <a:t>Proxy Self Test</a:t>
            </a:r>
          </a:p>
          <a:p>
            <a:pPr marL="932602" lvl="1" indent="-466310">
              <a:buFont typeface="Arial" pitchFamily="34" charset="0"/>
              <a:buChar char="•"/>
            </a:pPr>
            <a:r>
              <a:rPr lang="en-US" sz="1836" dirty="0"/>
              <a:t>(e.g. OWA </a:t>
            </a:r>
            <a:r>
              <a:rPr lang="en-US" sz="1836" dirty="0" err="1"/>
              <a:t>PrST</a:t>
            </a:r>
            <a:r>
              <a:rPr lang="en-US" sz="1836" dirty="0"/>
              <a:t>) [detection 20 </a:t>
            </a:r>
            <a:r>
              <a:rPr lang="en-US" sz="1836" dirty="0" err="1"/>
              <a:t>secs</a:t>
            </a:r>
            <a:r>
              <a:rPr lang="en-US" sz="1836" dirty="0"/>
              <a:t>]</a:t>
            </a:r>
          </a:p>
          <a:p>
            <a:pPr lvl="1"/>
            <a:endParaRPr lang="en-US" sz="1836" dirty="0"/>
          </a:p>
          <a:p>
            <a:endParaRPr lang="en-US" sz="2040" dirty="0"/>
          </a:p>
          <a:p>
            <a:r>
              <a:rPr lang="en-US" sz="2040" b="1" dirty="0"/>
              <a:t>End User Experience Level Checks</a:t>
            </a:r>
          </a:p>
          <a:p>
            <a:pPr marL="466310" indent="-466310">
              <a:buFont typeface="+mj-lt"/>
              <a:buAutoNum type="arabicPeriod" startAt="4"/>
            </a:pPr>
            <a:r>
              <a:rPr lang="en-US" sz="2040" dirty="0"/>
              <a:t>Customer Touch Point – CTP</a:t>
            </a:r>
          </a:p>
          <a:p>
            <a:pPr marL="932602" lvl="1" indent="-466310">
              <a:buFont typeface="Arial" pitchFamily="34" charset="0"/>
              <a:buChar char="•"/>
            </a:pPr>
            <a:r>
              <a:rPr lang="en-US" sz="1836" dirty="0"/>
              <a:t>(e.g. OWA CTP) [detection 20m]</a:t>
            </a:r>
          </a:p>
        </p:txBody>
      </p:sp>
    </p:spTree>
    <p:custDataLst>
      <p:tags r:id="rId1"/>
    </p:custDataLst>
    <p:extLst>
      <p:ext uri="{BB962C8B-B14F-4D97-AF65-F5344CB8AC3E}">
        <p14:creationId xmlns:p14="http://schemas.microsoft.com/office/powerpoint/2010/main" val="2376939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42" presetClass="entr" presetSubtype="0" fill="hold" nodeType="withEffect">
                                  <p:stCondLst>
                                    <p:cond delay="0"/>
                                  </p:stCondLst>
                                  <p:childTnLst>
                                    <p:set>
                                      <p:cBhvr>
                                        <p:cTn id="18" dur="1" fill="hold">
                                          <p:stCondLst>
                                            <p:cond delay="0"/>
                                          </p:stCondLst>
                                        </p:cTn>
                                        <p:tgtEl>
                                          <p:spTgt spid="73">
                                            <p:txEl>
                                              <p:pRg st="1" end="1"/>
                                            </p:txEl>
                                          </p:spTgt>
                                        </p:tgtEl>
                                        <p:attrNameLst>
                                          <p:attrName>style.visibility</p:attrName>
                                        </p:attrNameLst>
                                      </p:cBhvr>
                                      <p:to>
                                        <p:strVal val="visible"/>
                                      </p:to>
                                    </p:set>
                                    <p:animEffect transition="in" filter="fade">
                                      <p:cBhvr>
                                        <p:cTn id="19" dur="1000"/>
                                        <p:tgtEl>
                                          <p:spTgt spid="73">
                                            <p:txEl>
                                              <p:pRg st="1" end="1"/>
                                            </p:txEl>
                                          </p:spTgt>
                                        </p:tgtEl>
                                      </p:cBhvr>
                                    </p:animEffect>
                                    <p:anim calcmode="lin" valueType="num">
                                      <p:cBhvr>
                                        <p:cTn id="20" dur="1000" fill="hold"/>
                                        <p:tgtEl>
                                          <p:spTgt spid="7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3">
                                            <p:txEl>
                                              <p:pRg st="2" end="2"/>
                                            </p:txEl>
                                          </p:spTgt>
                                        </p:tgtEl>
                                        <p:attrNameLst>
                                          <p:attrName>style.visibility</p:attrName>
                                        </p:attrNameLst>
                                      </p:cBhvr>
                                      <p:to>
                                        <p:strVal val="visible"/>
                                      </p:to>
                                    </p:set>
                                    <p:animEffect transition="in" filter="fade">
                                      <p:cBhvr>
                                        <p:cTn id="24" dur="1000"/>
                                        <p:tgtEl>
                                          <p:spTgt spid="73">
                                            <p:txEl>
                                              <p:pRg st="2" end="2"/>
                                            </p:txEl>
                                          </p:spTgt>
                                        </p:tgtEl>
                                      </p:cBhvr>
                                    </p:animEffect>
                                    <p:anim calcmode="lin" valueType="num">
                                      <p:cBhvr>
                                        <p:cTn id="25" dur="1000" fill="hold"/>
                                        <p:tgtEl>
                                          <p:spTgt spid="7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42" presetClass="entr" presetSubtype="0" fill="hold" nodeType="withEffect">
                                  <p:stCondLst>
                                    <p:cond delay="0"/>
                                  </p:stCondLst>
                                  <p:childTnLst>
                                    <p:set>
                                      <p:cBhvr>
                                        <p:cTn id="42" dur="1" fill="hold">
                                          <p:stCondLst>
                                            <p:cond delay="0"/>
                                          </p:stCondLst>
                                        </p:cTn>
                                        <p:tgtEl>
                                          <p:spTgt spid="73">
                                            <p:txEl>
                                              <p:pRg st="3" end="3"/>
                                            </p:txEl>
                                          </p:spTgt>
                                        </p:tgtEl>
                                        <p:attrNameLst>
                                          <p:attrName>style.visibility</p:attrName>
                                        </p:attrNameLst>
                                      </p:cBhvr>
                                      <p:to>
                                        <p:strVal val="visible"/>
                                      </p:to>
                                    </p:set>
                                    <p:animEffect transition="in" filter="fade">
                                      <p:cBhvr>
                                        <p:cTn id="43" dur="1000"/>
                                        <p:tgtEl>
                                          <p:spTgt spid="73">
                                            <p:txEl>
                                              <p:pRg st="3" end="3"/>
                                            </p:txEl>
                                          </p:spTgt>
                                        </p:tgtEl>
                                      </p:cBhvr>
                                    </p:animEffect>
                                    <p:anim calcmode="lin" valueType="num">
                                      <p:cBhvr>
                                        <p:cTn id="44" dur="1000" fill="hold"/>
                                        <p:tgtEl>
                                          <p:spTgt spid="7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3">
                                            <p:txEl>
                                              <p:pRg st="4" end="4"/>
                                            </p:txEl>
                                          </p:spTgt>
                                        </p:tgtEl>
                                        <p:attrNameLst>
                                          <p:attrName>style.visibility</p:attrName>
                                        </p:attrNameLst>
                                      </p:cBhvr>
                                      <p:to>
                                        <p:strVal val="visible"/>
                                      </p:to>
                                    </p:set>
                                    <p:animEffect transition="in" filter="fade">
                                      <p:cBhvr>
                                        <p:cTn id="48" dur="1000"/>
                                        <p:tgtEl>
                                          <p:spTgt spid="73">
                                            <p:txEl>
                                              <p:pRg st="4" end="4"/>
                                            </p:txEl>
                                          </p:spTgt>
                                        </p:tgtEl>
                                      </p:cBhvr>
                                    </p:animEffect>
                                    <p:anim calcmode="lin" valueType="num">
                                      <p:cBhvr>
                                        <p:cTn id="49" dur="1000" fill="hold"/>
                                        <p:tgtEl>
                                          <p:spTgt spid="7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42" presetClass="entr" presetSubtype="0" fill="hold" nodeType="withEffect">
                                  <p:stCondLst>
                                    <p:cond delay="0"/>
                                  </p:stCondLst>
                                  <p:childTnLst>
                                    <p:set>
                                      <p:cBhvr>
                                        <p:cTn id="60" dur="1" fill="hold">
                                          <p:stCondLst>
                                            <p:cond delay="0"/>
                                          </p:stCondLst>
                                        </p:cTn>
                                        <p:tgtEl>
                                          <p:spTgt spid="73">
                                            <p:txEl>
                                              <p:pRg st="5" end="5"/>
                                            </p:txEl>
                                          </p:spTgt>
                                        </p:tgtEl>
                                        <p:attrNameLst>
                                          <p:attrName>style.visibility</p:attrName>
                                        </p:attrNameLst>
                                      </p:cBhvr>
                                      <p:to>
                                        <p:strVal val="visible"/>
                                      </p:to>
                                    </p:set>
                                    <p:animEffect transition="in" filter="fade">
                                      <p:cBhvr>
                                        <p:cTn id="61" dur="1000"/>
                                        <p:tgtEl>
                                          <p:spTgt spid="73">
                                            <p:txEl>
                                              <p:pRg st="5" end="5"/>
                                            </p:txEl>
                                          </p:spTgt>
                                        </p:tgtEl>
                                      </p:cBhvr>
                                    </p:animEffect>
                                    <p:anim calcmode="lin" valueType="num">
                                      <p:cBhvr>
                                        <p:cTn id="62" dur="1000" fill="hold"/>
                                        <p:tgtEl>
                                          <p:spTgt spid="7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73">
                                            <p:txEl>
                                              <p:pRg st="5" end="5"/>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3">
                                            <p:txEl>
                                              <p:pRg st="6" end="6"/>
                                            </p:txEl>
                                          </p:spTgt>
                                        </p:tgtEl>
                                        <p:attrNameLst>
                                          <p:attrName>style.visibility</p:attrName>
                                        </p:attrNameLst>
                                      </p:cBhvr>
                                      <p:to>
                                        <p:strVal val="visible"/>
                                      </p:to>
                                    </p:set>
                                    <p:animEffect transition="in" filter="fade">
                                      <p:cBhvr>
                                        <p:cTn id="66" dur="1000"/>
                                        <p:tgtEl>
                                          <p:spTgt spid="73">
                                            <p:txEl>
                                              <p:pRg st="6" end="6"/>
                                            </p:txEl>
                                          </p:spTgt>
                                        </p:tgtEl>
                                      </p:cBhvr>
                                    </p:animEffect>
                                    <p:anim calcmode="lin" valueType="num">
                                      <p:cBhvr>
                                        <p:cTn id="67" dur="1000" fill="hold"/>
                                        <p:tgtEl>
                                          <p:spTgt spid="73">
                                            <p:txEl>
                                              <p:pRg st="6" end="6"/>
                                            </p:txEl>
                                          </p:spTgt>
                                        </p:tgtEl>
                                        <p:attrNameLst>
                                          <p:attrName>ppt_x</p:attrName>
                                        </p:attrNameLst>
                                      </p:cBhvr>
                                      <p:tavLst>
                                        <p:tav tm="0">
                                          <p:val>
                                            <p:strVal val="#ppt_x"/>
                                          </p:val>
                                        </p:tav>
                                        <p:tav tm="100000">
                                          <p:val>
                                            <p:strVal val="#ppt_x"/>
                                          </p:val>
                                        </p:tav>
                                      </p:tavLst>
                                    </p:anim>
                                    <p:anim calcmode="lin" valueType="num">
                                      <p:cBhvr>
                                        <p:cTn id="68" dur="1000" fill="hold"/>
                                        <p:tgtEl>
                                          <p:spTgt spid="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42" presetClass="entr" presetSubtype="0" fill="hold" nodeType="withEffect">
                                  <p:stCondLst>
                                    <p:cond delay="0"/>
                                  </p:stCondLst>
                                  <p:childTnLst>
                                    <p:set>
                                      <p:cBhvr>
                                        <p:cTn id="84" dur="1" fill="hold">
                                          <p:stCondLst>
                                            <p:cond delay="0"/>
                                          </p:stCondLst>
                                        </p:cTn>
                                        <p:tgtEl>
                                          <p:spTgt spid="73">
                                            <p:txEl>
                                              <p:pRg st="10" end="10"/>
                                            </p:txEl>
                                          </p:spTgt>
                                        </p:tgtEl>
                                        <p:attrNameLst>
                                          <p:attrName>style.visibility</p:attrName>
                                        </p:attrNameLst>
                                      </p:cBhvr>
                                      <p:to>
                                        <p:strVal val="visible"/>
                                      </p:to>
                                    </p:set>
                                    <p:animEffect transition="in" filter="fade">
                                      <p:cBhvr>
                                        <p:cTn id="85" dur="1000"/>
                                        <p:tgtEl>
                                          <p:spTgt spid="73">
                                            <p:txEl>
                                              <p:pRg st="10" end="10"/>
                                            </p:txEl>
                                          </p:spTgt>
                                        </p:tgtEl>
                                      </p:cBhvr>
                                    </p:animEffect>
                                    <p:anim calcmode="lin" valueType="num">
                                      <p:cBhvr>
                                        <p:cTn id="86" dur="1000" fill="hold"/>
                                        <p:tgtEl>
                                          <p:spTgt spid="73">
                                            <p:txEl>
                                              <p:pRg st="10" end="10"/>
                                            </p:txEl>
                                          </p:spTgt>
                                        </p:tgtEl>
                                        <p:attrNameLst>
                                          <p:attrName>ppt_x</p:attrName>
                                        </p:attrNameLst>
                                      </p:cBhvr>
                                      <p:tavLst>
                                        <p:tav tm="0">
                                          <p:val>
                                            <p:strVal val="#ppt_x"/>
                                          </p:val>
                                        </p:tav>
                                        <p:tav tm="100000">
                                          <p:val>
                                            <p:strVal val="#ppt_x"/>
                                          </p:val>
                                        </p:tav>
                                      </p:tavLst>
                                    </p:anim>
                                    <p:anim calcmode="lin" valueType="num">
                                      <p:cBhvr>
                                        <p:cTn id="87" dur="1000" fill="hold"/>
                                        <p:tgtEl>
                                          <p:spTgt spid="73">
                                            <p:txEl>
                                              <p:pRg st="10" end="10"/>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73">
                                            <p:txEl>
                                              <p:pRg st="11" end="11"/>
                                            </p:txEl>
                                          </p:spTgt>
                                        </p:tgtEl>
                                        <p:attrNameLst>
                                          <p:attrName>style.visibility</p:attrName>
                                        </p:attrNameLst>
                                      </p:cBhvr>
                                      <p:to>
                                        <p:strVal val="visible"/>
                                      </p:to>
                                    </p:set>
                                    <p:animEffect transition="in" filter="fade">
                                      <p:cBhvr>
                                        <p:cTn id="90" dur="1000"/>
                                        <p:tgtEl>
                                          <p:spTgt spid="73">
                                            <p:txEl>
                                              <p:pRg st="11" end="11"/>
                                            </p:txEl>
                                          </p:spTgt>
                                        </p:tgtEl>
                                      </p:cBhvr>
                                    </p:animEffect>
                                    <p:anim calcmode="lin" valueType="num">
                                      <p:cBhvr>
                                        <p:cTn id="91" dur="1000" fill="hold"/>
                                        <p:tgtEl>
                                          <p:spTgt spid="73">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7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8" grpId="0" animBg="1"/>
      <p:bldP spid="50" grpId="0" animBg="1"/>
      <p:bldP spid="64" grpId="0"/>
      <p:bldP spid="68"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Probes</a:t>
            </a:r>
            <a:endParaRPr lang="en-US" dirty="0"/>
          </a:p>
        </p:txBody>
      </p:sp>
      <p:sp>
        <p:nvSpPr>
          <p:cNvPr id="3" name="Content Placeholder 2"/>
          <p:cNvSpPr>
            <a:spLocks noGrp="1"/>
          </p:cNvSpPr>
          <p:nvPr>
            <p:ph sz="quarter" idx="10"/>
          </p:nvPr>
        </p:nvSpPr>
        <p:spPr>
          <a:xfrm>
            <a:off x="3249866" y="1214438"/>
            <a:ext cx="8911971" cy="5250668"/>
          </a:xfrm>
        </p:spPr>
        <p:txBody>
          <a:bodyPr/>
          <a:lstStyle/>
          <a:p>
            <a:pPr marL="0" indent="0">
              <a:buNone/>
            </a:pPr>
            <a:r>
              <a:rPr lang="en-US" sz="3200" dirty="0" smtClean="0"/>
              <a:t>PROBES</a:t>
            </a:r>
            <a:endParaRPr lang="en-US" dirty="0" smtClean="0"/>
          </a:p>
          <a:p>
            <a:pPr lvl="1"/>
            <a:r>
              <a:rPr lang="en-US" sz="2000" dirty="0" smtClean="0"/>
              <a:t>The key goal is to measure the customer’s perception of the service</a:t>
            </a:r>
          </a:p>
          <a:p>
            <a:pPr lvl="1"/>
            <a:r>
              <a:rPr lang="en-US" sz="2000" dirty="0" smtClean="0"/>
              <a:t>These are typically synthetic end to end customer transactions</a:t>
            </a:r>
          </a:p>
          <a:p>
            <a:endParaRPr lang="en-US" sz="2000" dirty="0" smtClean="0"/>
          </a:p>
          <a:p>
            <a:pPr marL="0" indent="0">
              <a:buNone/>
            </a:pPr>
            <a:r>
              <a:rPr lang="en-US" sz="3200" dirty="0" smtClean="0"/>
              <a:t>CHECKS</a:t>
            </a:r>
            <a:endParaRPr lang="en-US" dirty="0" smtClean="0"/>
          </a:p>
          <a:p>
            <a:pPr lvl="1"/>
            <a:r>
              <a:rPr lang="en-US" sz="2000" dirty="0" smtClean="0"/>
              <a:t>The key goal is to measure actual customer traffic and become aware when they are experiencing issues</a:t>
            </a:r>
          </a:p>
          <a:p>
            <a:pPr lvl="1"/>
            <a:r>
              <a:rPr lang="en-US" sz="2000" dirty="0" smtClean="0"/>
              <a:t>These are typically implemented as performance counters where thresholds can be set to detect spikes in customer failures</a:t>
            </a:r>
          </a:p>
          <a:p>
            <a:pPr marL="0" indent="0">
              <a:buNone/>
            </a:pPr>
            <a:endParaRPr lang="en-US" sz="2000" dirty="0" smtClean="0"/>
          </a:p>
          <a:p>
            <a:pPr marL="0" indent="0">
              <a:buNone/>
            </a:pPr>
            <a:r>
              <a:rPr lang="en-US" sz="3200" dirty="0" smtClean="0"/>
              <a:t>NOTIFY</a:t>
            </a:r>
            <a:endParaRPr lang="en-US" dirty="0" smtClean="0"/>
          </a:p>
          <a:p>
            <a:pPr lvl="1"/>
            <a:r>
              <a:rPr lang="en-US" sz="2000" dirty="0" smtClean="0"/>
              <a:t>The key goal is to take action immediately based on a critical event</a:t>
            </a:r>
          </a:p>
          <a:p>
            <a:pPr lvl="1"/>
            <a:r>
              <a:rPr lang="en-US" sz="2000" dirty="0" smtClean="0"/>
              <a:t>These are typically exceptions or conditions that can be detected without a large sample set</a:t>
            </a:r>
            <a:endParaRPr lang="en-US" dirty="0"/>
          </a:p>
        </p:txBody>
      </p:sp>
      <p:grpSp>
        <p:nvGrpSpPr>
          <p:cNvPr id="4" name="Group 3"/>
          <p:cNvGrpSpPr/>
          <p:nvPr/>
        </p:nvGrpSpPr>
        <p:grpSpPr>
          <a:xfrm>
            <a:off x="861770" y="2190894"/>
            <a:ext cx="2235645" cy="3217229"/>
            <a:chOff x="840117" y="3008188"/>
            <a:chExt cx="2192008" cy="3154432"/>
          </a:xfrm>
        </p:grpSpPr>
        <p:sp>
          <p:nvSpPr>
            <p:cNvPr id="5" name="Rounded Rectangle 4"/>
            <p:cNvSpPr/>
            <p:nvPr/>
          </p:nvSpPr>
          <p:spPr bwMode="auto">
            <a:xfrm>
              <a:off x="840117" y="3008188"/>
              <a:ext cx="1097280" cy="914400"/>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PROBE</a:t>
              </a:r>
            </a:p>
          </p:txBody>
        </p:sp>
        <p:sp>
          <p:nvSpPr>
            <p:cNvPr id="6" name="Rounded Rectangle 5"/>
            <p:cNvSpPr/>
            <p:nvPr/>
          </p:nvSpPr>
          <p:spPr bwMode="auto">
            <a:xfrm>
              <a:off x="840117" y="4139860"/>
              <a:ext cx="1097280" cy="914400"/>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CHECK</a:t>
              </a:r>
            </a:p>
          </p:txBody>
        </p:sp>
        <p:sp>
          <p:nvSpPr>
            <p:cNvPr id="7" name="Rounded Rectangle 6"/>
            <p:cNvSpPr/>
            <p:nvPr/>
          </p:nvSpPr>
          <p:spPr bwMode="auto">
            <a:xfrm>
              <a:off x="840117" y="5248220"/>
              <a:ext cx="1097280" cy="914400"/>
            </a:xfrm>
            <a:prstGeom prst="roundRect">
              <a:avLst>
                <a:gd name="adj" fmla="val 0"/>
              </a:avLst>
            </a:prstGeom>
            <a:solidFill>
              <a:schemeClr val="accent1"/>
            </a:solidFill>
            <a:ln>
              <a:solidFill>
                <a:schemeClr val="accent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1632" b="1" dirty="0">
                <a:gradFill>
                  <a:gsLst>
                    <a:gs pos="0">
                      <a:srgbClr val="FFFFFF"/>
                    </a:gs>
                    <a:gs pos="100000">
                      <a:srgbClr val="FFFFFF"/>
                    </a:gs>
                  </a:gsLst>
                  <a:lin ang="5400000" scaled="0"/>
                </a:gradFill>
              </a:endParaRPr>
            </a:p>
            <a:p>
              <a:pPr algn="ctr" defTabSz="932312" fontAlgn="base">
                <a:spcBef>
                  <a:spcPct val="0"/>
                </a:spcBef>
                <a:spcAft>
                  <a:spcPct val="0"/>
                </a:spcAft>
              </a:pPr>
              <a:r>
                <a:rPr lang="en-US" sz="1632" b="1" dirty="0">
                  <a:gradFill>
                    <a:gsLst>
                      <a:gs pos="0">
                        <a:srgbClr val="FFFFFF"/>
                      </a:gs>
                      <a:gs pos="100000">
                        <a:srgbClr val="FFFFFF"/>
                      </a:gs>
                    </a:gsLst>
                    <a:lin ang="5400000" scaled="0"/>
                  </a:gradFill>
                </a:rPr>
                <a:t>NOTIFY</a:t>
              </a:r>
            </a:p>
          </p:txBody>
        </p:sp>
        <p:pic>
          <p:nvPicPr>
            <p:cNvPr id="8" name="Picture 16" descr="W:\Open Engagements\Productivity\MS-Unified Communications\#1601 BizProd MOD Team Core Content Work\New Iconography\Words\Yes_060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453" y="4140529"/>
              <a:ext cx="712608"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hannahr\Dropbox\MOD Servers Metro Icon Library\victor melniciuc\PNGs\Tech_Words\TechWords_06-13-12-Sear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024" y="3008188"/>
              <a:ext cx="711467"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W:\Open Engagements\Productivity\MS-Unified Communications\#1601 BizProd MOD Team Core Content Work\New Iconography\Words\Megaphone_060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728" y="5271532"/>
              <a:ext cx="710058" cy="7132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937396" y="3413584"/>
              <a:ext cx="1094729" cy="2321721"/>
              <a:chOff x="3497863" y="2311306"/>
              <a:chExt cx="1697318" cy="2547164"/>
            </a:xfrm>
          </p:grpSpPr>
          <p:cxnSp>
            <p:nvCxnSpPr>
              <p:cNvPr id="12" name="Straight Connector 11"/>
              <p:cNvCxnSpPr/>
              <p:nvPr/>
            </p:nvCxnSpPr>
            <p:spPr>
              <a:xfrm flipH="1">
                <a:off x="4313297" y="2315157"/>
                <a:ext cx="5337" cy="2543313"/>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12776" y="2311306"/>
                <a:ext cx="813563" cy="3851"/>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7863" y="4858470"/>
                <a:ext cx="815434" cy="0"/>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863" y="3642820"/>
                <a:ext cx="1697318" cy="1"/>
              </a:xfrm>
              <a:prstGeom prst="straightConnector1">
                <a:avLst/>
              </a:prstGeom>
              <a:ln w="19050">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594256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Monitors</a:t>
            </a:r>
            <a:endParaRPr lang="en-US" dirty="0"/>
          </a:p>
        </p:txBody>
      </p:sp>
      <p:sp>
        <p:nvSpPr>
          <p:cNvPr id="3" name="Content Placeholder 2"/>
          <p:cNvSpPr>
            <a:spLocks noGrp="1"/>
          </p:cNvSpPr>
          <p:nvPr>
            <p:ph sz="quarter" idx="10"/>
          </p:nvPr>
        </p:nvSpPr>
        <p:spPr>
          <a:xfrm>
            <a:off x="3475067" y="1459413"/>
            <a:ext cx="8393430" cy="5219711"/>
          </a:xfrm>
          <a:prstGeom prst="rect">
            <a:avLst/>
          </a:prstGeom>
        </p:spPr>
        <p:txBody>
          <a:bodyPr>
            <a:normAutofit fontScale="85000" lnSpcReduction="20000"/>
          </a:bodyPr>
          <a:lstStyle/>
          <a:p>
            <a:r>
              <a:rPr lang="en-US" dirty="0"/>
              <a:t>Monitors query the data collected by the probes and determine if an action needs to occur based on a rule </a:t>
            </a:r>
            <a:r>
              <a:rPr lang="en-US" dirty="0" smtClean="0"/>
              <a:t>set</a:t>
            </a:r>
          </a:p>
          <a:p>
            <a:pPr lvl="2"/>
            <a:endParaRPr lang="en-US" dirty="0"/>
          </a:p>
          <a:p>
            <a:r>
              <a:rPr lang="en-US" dirty="0"/>
              <a:t>Depending on the rule, a monitor can escalate or initiate a </a:t>
            </a:r>
            <a:r>
              <a:rPr lang="en-US" dirty="0" smtClean="0"/>
              <a:t>responder</a:t>
            </a:r>
          </a:p>
          <a:p>
            <a:pPr lvl="2"/>
            <a:endParaRPr lang="en-US" dirty="0"/>
          </a:p>
          <a:p>
            <a:r>
              <a:rPr lang="en-US" dirty="0"/>
              <a:t>Monitors can be </a:t>
            </a:r>
            <a:r>
              <a:rPr lang="en-US" b="1" dirty="0"/>
              <a:t>Healthy</a:t>
            </a:r>
            <a:r>
              <a:rPr lang="en-US" dirty="0"/>
              <a:t>, </a:t>
            </a:r>
            <a:r>
              <a:rPr lang="en-US" b="1" dirty="0"/>
              <a:t>Degraded</a:t>
            </a:r>
            <a:r>
              <a:rPr lang="en-US" dirty="0"/>
              <a:t>, </a:t>
            </a:r>
            <a:r>
              <a:rPr lang="en-US" b="1" dirty="0"/>
              <a:t>Unhealthy</a:t>
            </a:r>
            <a:r>
              <a:rPr lang="en-US" dirty="0"/>
              <a:t>, </a:t>
            </a:r>
            <a:r>
              <a:rPr lang="en-US" b="1" dirty="0"/>
              <a:t>Repairing</a:t>
            </a:r>
            <a:r>
              <a:rPr lang="en-US" dirty="0"/>
              <a:t>, </a:t>
            </a:r>
            <a:r>
              <a:rPr lang="en-US" b="1" dirty="0"/>
              <a:t>Disabled</a:t>
            </a:r>
            <a:r>
              <a:rPr lang="en-US" dirty="0"/>
              <a:t>, or </a:t>
            </a:r>
            <a:r>
              <a:rPr lang="en-US" b="1" dirty="0" smtClean="0"/>
              <a:t>Unavailable</a:t>
            </a:r>
          </a:p>
          <a:p>
            <a:pPr lvl="2"/>
            <a:endParaRPr lang="en-US" b="1" dirty="0"/>
          </a:p>
          <a:p>
            <a:r>
              <a:rPr lang="en-US" dirty="0"/>
              <a:t>Defines the time from failure that a responder is executed</a:t>
            </a:r>
          </a:p>
          <a:p>
            <a:endParaRPr lang="en-US" dirty="0"/>
          </a:p>
        </p:txBody>
      </p:sp>
      <p:grpSp>
        <p:nvGrpSpPr>
          <p:cNvPr id="4" name="Group 3"/>
          <p:cNvGrpSpPr/>
          <p:nvPr/>
        </p:nvGrpSpPr>
        <p:grpSpPr>
          <a:xfrm>
            <a:off x="932512" y="1819757"/>
            <a:ext cx="1554339" cy="3803851"/>
            <a:chOff x="770571" y="1712800"/>
            <a:chExt cx="1524000" cy="3729604"/>
          </a:xfrm>
        </p:grpSpPr>
        <p:cxnSp>
          <p:nvCxnSpPr>
            <p:cNvPr id="5" name="Straight Arrow Connector 4"/>
            <p:cNvCxnSpPr>
              <a:stCxn id="6" idx="0"/>
              <a:endCxn id="7" idx="2"/>
            </p:cNvCxnSpPr>
            <p:nvPr/>
          </p:nvCxnSpPr>
          <p:spPr>
            <a:xfrm flipV="1">
              <a:off x="1532571" y="3236800"/>
              <a:ext cx="0" cy="681604"/>
            </a:xfrm>
            <a:prstGeom prst="straightConnector1">
              <a:avLst/>
            </a:prstGeom>
            <a:ln w="1905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770571" y="3918404"/>
              <a:ext cx="1524000" cy="1524000"/>
            </a:xfrm>
            <a:prstGeom prst="roundRect">
              <a:avLst>
                <a:gd name="adj" fmla="val 0"/>
              </a:avLst>
            </a:prstGeom>
            <a:solidFill>
              <a:schemeClr val="accent3"/>
            </a:solidFill>
            <a:ln>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MONITOR</a:t>
              </a:r>
            </a:p>
            <a:p>
              <a:pPr algn="ctr" defTabSz="932312" fontAlgn="base">
                <a:spcBef>
                  <a:spcPct val="0"/>
                </a:spcBef>
                <a:spcAft>
                  <a:spcPct val="0"/>
                </a:spcAft>
              </a:pPr>
              <a:r>
                <a:rPr lang="en-US" sz="1072" dirty="0"/>
                <a:t>“state of the world”</a:t>
              </a:r>
            </a:p>
          </p:txBody>
        </p:sp>
        <p:sp>
          <p:nvSpPr>
            <p:cNvPr id="7" name="Rounded Rectangle 6"/>
            <p:cNvSpPr/>
            <p:nvPr/>
          </p:nvSpPr>
          <p:spPr bwMode="auto">
            <a:xfrm>
              <a:off x="770571" y="1712800"/>
              <a:ext cx="1524000" cy="1524000"/>
            </a:xfrm>
            <a:prstGeom prst="roundRect">
              <a:avLst>
                <a:gd name="adj" fmla="val 0"/>
              </a:avLst>
            </a:prstGeom>
            <a:solidFill>
              <a:schemeClr val="accent2"/>
            </a:solidFill>
            <a:ln>
              <a:solidFill>
                <a:schemeClr val="accent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ESCALATE</a:t>
              </a:r>
            </a:p>
            <a:p>
              <a:pPr algn="ctr" defTabSz="932312" fontAlgn="base">
                <a:spcBef>
                  <a:spcPct val="0"/>
                </a:spcBef>
                <a:spcAft>
                  <a:spcPct val="0"/>
                </a:spcAft>
              </a:pPr>
              <a:r>
                <a:rPr lang="en-US" sz="1072" dirty="0"/>
                <a:t>“take human driven action”</a:t>
              </a:r>
            </a:p>
          </p:txBody>
        </p:sp>
        <p:pic>
          <p:nvPicPr>
            <p:cNvPr id="8" name="Picture 6" descr="W:\Open Engagements\Productivity\MS-Unified Communications\#1601 BizProd MOD Team Core Content Work\New Iconography\Words\Draft\TechWords 6-19 Drop\Compliance 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770" y="4047568"/>
              <a:ext cx="711468" cy="713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70006" y="1974581"/>
              <a:ext cx="713232" cy="3934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02888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Responders</a:t>
            </a:r>
            <a:endParaRPr lang="en-US" dirty="0"/>
          </a:p>
        </p:txBody>
      </p:sp>
      <p:sp>
        <p:nvSpPr>
          <p:cNvPr id="3" name="Content Placeholder 2"/>
          <p:cNvSpPr>
            <a:spLocks noGrp="1"/>
          </p:cNvSpPr>
          <p:nvPr>
            <p:ph sz="quarter" idx="10"/>
          </p:nvPr>
        </p:nvSpPr>
        <p:spPr>
          <a:xfrm>
            <a:off x="3731295" y="1632057"/>
            <a:ext cx="8082562" cy="5065570"/>
          </a:xfrm>
          <a:prstGeom prst="rect">
            <a:avLst/>
          </a:prstGeom>
        </p:spPr>
        <p:txBody>
          <a:bodyPr>
            <a:normAutofit fontScale="92500" lnSpcReduction="10000"/>
          </a:bodyPr>
          <a:lstStyle/>
          <a:p>
            <a:r>
              <a:rPr lang="en-US" sz="3264" dirty="0"/>
              <a:t>A responder is a “plug-in” that executes a response to an alert generated by a </a:t>
            </a:r>
            <a:r>
              <a:rPr lang="en-US" sz="3264" dirty="0" smtClean="0"/>
              <a:t>monitor</a:t>
            </a:r>
          </a:p>
          <a:p>
            <a:pPr lvl="2"/>
            <a:endParaRPr lang="en-US" sz="1264" dirty="0"/>
          </a:p>
          <a:p>
            <a:r>
              <a:rPr lang="en-US" sz="3264" dirty="0"/>
              <a:t>There are several types of responders</a:t>
            </a:r>
          </a:p>
          <a:p>
            <a:pPr lvl="1"/>
            <a:r>
              <a:rPr lang="en-US" sz="1836" b="1" dirty="0"/>
              <a:t>Restart Responder </a:t>
            </a:r>
            <a:r>
              <a:rPr lang="en-US" sz="1836" dirty="0"/>
              <a:t>– Terminates and restarts service</a:t>
            </a:r>
          </a:p>
          <a:p>
            <a:pPr lvl="1"/>
            <a:r>
              <a:rPr lang="en-US" sz="1836" b="1" dirty="0"/>
              <a:t>Reset </a:t>
            </a:r>
            <a:r>
              <a:rPr lang="en-US" sz="1836" b="1" dirty="0" err="1"/>
              <a:t>AppPool</a:t>
            </a:r>
            <a:r>
              <a:rPr lang="en-US" sz="1836" b="1" dirty="0"/>
              <a:t> Responder</a:t>
            </a:r>
            <a:r>
              <a:rPr lang="en-US" sz="1836" dirty="0"/>
              <a:t> – Cycles IIS application pool</a:t>
            </a:r>
          </a:p>
          <a:p>
            <a:pPr lvl="1"/>
            <a:r>
              <a:rPr lang="en-US" sz="1836" b="1" dirty="0"/>
              <a:t>Failover Responder </a:t>
            </a:r>
            <a:r>
              <a:rPr lang="en-US" sz="1836" dirty="0"/>
              <a:t>– Takes a MBX server out of service</a:t>
            </a:r>
          </a:p>
          <a:p>
            <a:pPr lvl="1"/>
            <a:r>
              <a:rPr lang="en-US" sz="1836" b="1" dirty="0" err="1"/>
              <a:t>Bugcheck</a:t>
            </a:r>
            <a:r>
              <a:rPr lang="en-US" sz="1836" b="1" dirty="0"/>
              <a:t> Responder </a:t>
            </a:r>
            <a:r>
              <a:rPr lang="en-US" sz="1836" dirty="0"/>
              <a:t>– Initiates a </a:t>
            </a:r>
            <a:r>
              <a:rPr lang="en-US" sz="1836" dirty="0" err="1"/>
              <a:t>bugcheck</a:t>
            </a:r>
            <a:r>
              <a:rPr lang="en-US" sz="1836" dirty="0"/>
              <a:t> of the server</a:t>
            </a:r>
          </a:p>
          <a:p>
            <a:pPr lvl="1"/>
            <a:r>
              <a:rPr lang="en-US" sz="1836" b="1" dirty="0"/>
              <a:t>Offline Responder</a:t>
            </a:r>
            <a:r>
              <a:rPr lang="en-US" sz="1836" dirty="0"/>
              <a:t>- Takes a protocol on a machine out of service</a:t>
            </a:r>
          </a:p>
          <a:p>
            <a:pPr lvl="1"/>
            <a:r>
              <a:rPr lang="en-US" sz="1836" b="1" dirty="0"/>
              <a:t>Online Responder</a:t>
            </a:r>
            <a:r>
              <a:rPr lang="en-US" sz="1836" dirty="0"/>
              <a:t> – Places a machine back into service</a:t>
            </a:r>
          </a:p>
          <a:p>
            <a:pPr lvl="1"/>
            <a:r>
              <a:rPr lang="en-US" sz="1836" b="1" dirty="0"/>
              <a:t>Escalate Responder</a:t>
            </a:r>
            <a:r>
              <a:rPr lang="en-US" sz="1836" dirty="0"/>
              <a:t> – escalates an issue</a:t>
            </a:r>
            <a:endParaRPr lang="en-US" sz="1836" b="1" dirty="0"/>
          </a:p>
          <a:p>
            <a:pPr lvl="1"/>
            <a:r>
              <a:rPr lang="en-US" sz="1836" b="1" dirty="0" smtClean="0"/>
              <a:t>Specialized </a:t>
            </a:r>
            <a:r>
              <a:rPr lang="en-US" sz="1836" b="1" dirty="0"/>
              <a:t>Component </a:t>
            </a:r>
            <a:r>
              <a:rPr lang="en-US" sz="1836" b="1" dirty="0" smtClean="0"/>
              <a:t>Responders</a:t>
            </a:r>
          </a:p>
          <a:p>
            <a:pPr lvl="1"/>
            <a:endParaRPr lang="en-US" sz="1836" b="1" dirty="0"/>
          </a:p>
          <a:p>
            <a:r>
              <a:rPr lang="en-US" sz="3264" dirty="0"/>
              <a:t>Built-in sequencing mechanism to control recovery actions</a:t>
            </a:r>
          </a:p>
          <a:p>
            <a:endParaRPr lang="en-US" dirty="0"/>
          </a:p>
        </p:txBody>
      </p:sp>
      <p:grpSp>
        <p:nvGrpSpPr>
          <p:cNvPr id="4" name="Group 3"/>
          <p:cNvGrpSpPr/>
          <p:nvPr/>
        </p:nvGrpSpPr>
        <p:grpSpPr>
          <a:xfrm>
            <a:off x="349636" y="2001906"/>
            <a:ext cx="2981988" cy="3803851"/>
            <a:chOff x="246696" y="1748518"/>
            <a:chExt cx="2923783" cy="3729604"/>
          </a:xfrm>
        </p:grpSpPr>
        <p:cxnSp>
          <p:nvCxnSpPr>
            <p:cNvPr id="5" name="Elbow Connector 4"/>
            <p:cNvCxnSpPr>
              <a:stCxn id="7" idx="0"/>
              <a:endCxn id="6" idx="3"/>
            </p:cNvCxnSpPr>
            <p:nvPr/>
          </p:nvCxnSpPr>
          <p:spPr>
            <a:xfrm rot="16200000" flipV="1">
              <a:off x="1367786" y="2913428"/>
              <a:ext cx="1443604" cy="637783"/>
            </a:xfrm>
            <a:prstGeom prst="bentConnector2">
              <a:avLst/>
            </a:prstGeom>
            <a:ln w="19050">
              <a:solidFill>
                <a:schemeClr val="accent5"/>
              </a:solidFill>
              <a:tailEnd type="triangle"/>
            </a:ln>
          </p:spPr>
          <p:style>
            <a:lnRef idx="1">
              <a:schemeClr val="accent5"/>
            </a:lnRef>
            <a:fillRef idx="0">
              <a:schemeClr val="accent5"/>
            </a:fillRef>
            <a:effectRef idx="0">
              <a:schemeClr val="accent5"/>
            </a:effectRef>
            <a:fontRef idx="minor">
              <a:schemeClr val="tx1"/>
            </a:fontRef>
          </p:style>
        </p:cxnSp>
        <p:sp>
          <p:nvSpPr>
            <p:cNvPr id="6" name="Rounded Rectangle 5"/>
            <p:cNvSpPr/>
            <p:nvPr/>
          </p:nvSpPr>
          <p:spPr bwMode="auto">
            <a:xfrm>
              <a:off x="246696" y="1748518"/>
              <a:ext cx="1524000" cy="1524000"/>
            </a:xfrm>
            <a:prstGeom prst="roundRect">
              <a:avLst>
                <a:gd name="adj" fmla="val 0"/>
              </a:avLst>
            </a:prstGeom>
            <a:solidFill>
              <a:schemeClr val="accent2"/>
            </a:solidFill>
            <a:ln>
              <a:solidFill>
                <a:schemeClr val="accent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ESCALATE</a:t>
              </a:r>
            </a:p>
            <a:p>
              <a:pPr algn="ctr" defTabSz="932312" fontAlgn="base">
                <a:spcBef>
                  <a:spcPct val="0"/>
                </a:spcBef>
                <a:spcAft>
                  <a:spcPct val="0"/>
                </a:spcAft>
              </a:pPr>
              <a:r>
                <a:rPr lang="en-US" sz="1072" dirty="0"/>
                <a:t>“take human driven action”</a:t>
              </a:r>
            </a:p>
          </p:txBody>
        </p:sp>
        <p:sp>
          <p:nvSpPr>
            <p:cNvPr id="7" name="Rounded Rectangle 6"/>
            <p:cNvSpPr/>
            <p:nvPr/>
          </p:nvSpPr>
          <p:spPr bwMode="auto">
            <a:xfrm>
              <a:off x="1646479" y="3954122"/>
              <a:ext cx="1524000" cy="1524000"/>
            </a:xfrm>
            <a:prstGeom prst="roundRect">
              <a:avLst>
                <a:gd name="adj" fmla="val 0"/>
              </a:avLst>
            </a:prstGeom>
            <a:solidFill>
              <a:schemeClr val="accent5"/>
            </a:soli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a:p>
              <a:pPr algn="ctr" defTabSz="932312" fontAlgn="base">
                <a:spcBef>
                  <a:spcPct val="0"/>
                </a:spcBef>
                <a:spcAft>
                  <a:spcPct val="0"/>
                </a:spcAft>
              </a:pPr>
              <a:r>
                <a:rPr lang="en-US" sz="2040" dirty="0">
                  <a:gradFill>
                    <a:gsLst>
                      <a:gs pos="0">
                        <a:srgbClr val="FFFFFF"/>
                      </a:gs>
                      <a:gs pos="100000">
                        <a:srgbClr val="FFFFFF"/>
                      </a:gs>
                    </a:gsLst>
                    <a:lin ang="5400000" scaled="0"/>
                  </a:gradFill>
                </a:rPr>
                <a:t>RECOVER</a:t>
              </a:r>
            </a:p>
            <a:p>
              <a:pPr algn="ctr" defTabSz="932312" fontAlgn="base">
                <a:spcBef>
                  <a:spcPct val="0"/>
                </a:spcBef>
                <a:spcAft>
                  <a:spcPct val="0"/>
                </a:spcAft>
              </a:pPr>
              <a:r>
                <a:rPr lang="en-US" sz="1072" dirty="0"/>
                <a:t>“restore service or prevent failure”</a:t>
              </a:r>
              <a:endParaRPr lang="en-US" sz="1836" dirty="0"/>
            </a:p>
          </p:txBody>
        </p:sp>
        <p:pic>
          <p:nvPicPr>
            <p:cNvPr id="8" name="Picture 5" descr="W:\Open Engagements\Productivity\MS-Unified Communications\#1601 BizProd MOD Team Core Content Work\New Iconography\Words\Fix_060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450" y="4047769"/>
              <a:ext cx="710058" cy="713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6131" y="2010299"/>
              <a:ext cx="713232" cy="3934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08973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11749" y="1552660"/>
            <a:ext cx="11916598" cy="1817466"/>
          </a:xfrm>
          <a:prstGeom prst="rect">
            <a:avLst/>
          </a:prstGeom>
          <a:gradFill flip="none" rotWithShape="1">
            <a:gsLst>
              <a:gs pos="0">
                <a:schemeClr val="dk1">
                  <a:tint val="65000"/>
                  <a:tint val="66000"/>
                  <a:satMod val="160000"/>
                </a:schemeClr>
              </a:gs>
              <a:gs pos="50000">
                <a:schemeClr val="dk1">
                  <a:tint val="65000"/>
                  <a:tint val="44500"/>
                  <a:satMod val="160000"/>
                </a:schemeClr>
              </a:gs>
              <a:gs pos="100000">
                <a:schemeClr val="dk1">
                  <a:tint val="65000"/>
                  <a:tint val="23500"/>
                  <a:satMod val="160000"/>
                </a:schemeClr>
              </a:gs>
            </a:gsLst>
            <a:lin ang="13500000" scaled="1"/>
            <a:tileRect/>
          </a:gradFill>
        </p:spPr>
        <p:style>
          <a:lnRef idx="1">
            <a:schemeClr val="dk1"/>
          </a:lnRef>
          <a:fillRef idx="2">
            <a:schemeClr val="dk1"/>
          </a:fillRef>
          <a:effectRef idx="1">
            <a:schemeClr val="dk1"/>
          </a:effectRef>
          <a:fontRef idx="minor">
            <a:schemeClr val="dk1"/>
          </a:fontRef>
        </p:style>
        <p:txBody>
          <a:bodyPr lIns="124285" tIns="62142" rIns="124285" bIns="62142" rtlCol="0" anchor="t"/>
          <a:lstStyle/>
          <a:p>
            <a:endParaRPr lang="en-US" sz="2448" dirty="0"/>
          </a:p>
        </p:txBody>
      </p:sp>
      <p:sp>
        <p:nvSpPr>
          <p:cNvPr id="7" name="Rounded Rectangle 6"/>
          <p:cNvSpPr/>
          <p:nvPr/>
        </p:nvSpPr>
        <p:spPr>
          <a:xfrm>
            <a:off x="5711785" y="2970949"/>
            <a:ext cx="2620088" cy="487426"/>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285" tIns="62142" rIns="124285" bIns="62142" numCol="1" spcCol="0" rtlCol="0" fromWordArt="0" anchor="ctr" anchorCtr="0" forceAA="0" compatLnSpc="1">
            <a:prstTxWarp prst="textNoShape">
              <a:avLst/>
            </a:prstTxWarp>
            <a:noAutofit/>
          </a:bodyPr>
          <a:lstStyle/>
          <a:p>
            <a:r>
              <a:rPr lang="en-US" sz="1632" dirty="0"/>
              <a:t>Monitor</a:t>
            </a:r>
            <a:br>
              <a:rPr lang="en-US" sz="1632" dirty="0"/>
            </a:br>
            <a:r>
              <a:rPr lang="en-US" sz="1632" dirty="0"/>
              <a:t>States</a:t>
            </a:r>
          </a:p>
        </p:txBody>
      </p:sp>
      <p:sp>
        <p:nvSpPr>
          <p:cNvPr id="2" name="Title 1"/>
          <p:cNvSpPr>
            <a:spLocks noGrp="1"/>
          </p:cNvSpPr>
          <p:nvPr>
            <p:ph type="title"/>
          </p:nvPr>
        </p:nvSpPr>
        <p:spPr/>
        <p:txBody>
          <a:bodyPr/>
          <a:lstStyle/>
          <a:p>
            <a:r>
              <a:rPr lang="en-US" smtClean="0"/>
              <a:t>Managed Availability Pipeline</a:t>
            </a:r>
            <a:endParaRPr lang="en-US" dirty="0"/>
          </a:p>
        </p:txBody>
      </p:sp>
      <p:sp>
        <p:nvSpPr>
          <p:cNvPr id="46" name="Right Arrow 45"/>
          <p:cNvSpPr/>
          <p:nvPr/>
        </p:nvSpPr>
        <p:spPr>
          <a:xfrm>
            <a:off x="2200117" y="2601429"/>
            <a:ext cx="494952" cy="224641"/>
          </a:xfrm>
          <a:prstGeom prst="rightArrow">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124285" tIns="62142" rIns="124285" bIns="62142" numCol="1" spcCol="0" rtlCol="0" fromWordArt="0" anchor="ctr" anchorCtr="0" forceAA="0" compatLnSpc="1">
            <a:prstTxWarp prst="textNoShape">
              <a:avLst/>
            </a:prstTxWarp>
            <a:noAutofit/>
          </a:bodyPr>
          <a:lstStyle/>
          <a:p>
            <a:endParaRPr lang="en-US" sz="2448"/>
          </a:p>
        </p:txBody>
      </p:sp>
      <p:cxnSp>
        <p:nvCxnSpPr>
          <p:cNvPr id="74" name="Straight Connector 73"/>
          <p:cNvCxnSpPr/>
          <p:nvPr/>
        </p:nvCxnSpPr>
        <p:spPr>
          <a:xfrm>
            <a:off x="4326465" y="946733"/>
            <a:ext cx="0" cy="5595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497934" y="946733"/>
            <a:ext cx="0" cy="559562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59025" y="1119848"/>
            <a:ext cx="1666834" cy="509703"/>
          </a:xfrm>
          <a:prstGeom prst="rect">
            <a:avLst/>
          </a:prstGeom>
          <a:noFill/>
        </p:spPr>
        <p:txBody>
          <a:bodyPr wrap="none" lIns="124285" tIns="62142" rIns="124285" bIns="62142" rtlCol="0">
            <a:spAutoFit/>
          </a:bodyPr>
          <a:lstStyle/>
          <a:p>
            <a:r>
              <a:rPr lang="en-US" sz="2448" b="1" dirty="0">
                <a:solidFill>
                  <a:schemeClr val="accent5"/>
                </a:solidFill>
              </a:rPr>
              <a:t>Sampling</a:t>
            </a:r>
          </a:p>
        </p:txBody>
      </p:sp>
      <p:sp>
        <p:nvSpPr>
          <p:cNvPr id="77" name="TextBox 76"/>
          <p:cNvSpPr txBox="1"/>
          <p:nvPr/>
        </p:nvSpPr>
        <p:spPr>
          <a:xfrm>
            <a:off x="5711784" y="1140801"/>
            <a:ext cx="1714639" cy="509703"/>
          </a:xfrm>
          <a:prstGeom prst="rect">
            <a:avLst/>
          </a:prstGeom>
          <a:noFill/>
        </p:spPr>
        <p:txBody>
          <a:bodyPr wrap="none" lIns="124285" tIns="62142" rIns="124285" bIns="62142" rtlCol="0">
            <a:spAutoFit/>
          </a:bodyPr>
          <a:lstStyle/>
          <a:p>
            <a:r>
              <a:rPr lang="en-US" sz="2448" b="1" dirty="0">
                <a:solidFill>
                  <a:schemeClr val="tx2"/>
                </a:solidFill>
              </a:rPr>
              <a:t>Detection</a:t>
            </a:r>
          </a:p>
        </p:txBody>
      </p:sp>
      <p:sp>
        <p:nvSpPr>
          <p:cNvPr id="78" name="TextBox 77"/>
          <p:cNvSpPr txBox="1"/>
          <p:nvPr/>
        </p:nvSpPr>
        <p:spPr>
          <a:xfrm>
            <a:off x="9495971" y="1140801"/>
            <a:ext cx="1630931" cy="509703"/>
          </a:xfrm>
          <a:prstGeom prst="rect">
            <a:avLst/>
          </a:prstGeom>
          <a:noFill/>
        </p:spPr>
        <p:txBody>
          <a:bodyPr wrap="none" lIns="124285" tIns="62142" rIns="124285" bIns="62142" rtlCol="0">
            <a:spAutoFit/>
          </a:bodyPr>
          <a:lstStyle/>
          <a:p>
            <a:r>
              <a:rPr lang="en-US" sz="2448" b="1" dirty="0">
                <a:solidFill>
                  <a:schemeClr val="accent2"/>
                </a:solidFill>
              </a:rPr>
              <a:t>Recovery</a:t>
            </a:r>
          </a:p>
        </p:txBody>
      </p:sp>
      <p:sp>
        <p:nvSpPr>
          <p:cNvPr id="86" name="Rectangle 85"/>
          <p:cNvSpPr/>
          <p:nvPr/>
        </p:nvSpPr>
        <p:spPr>
          <a:xfrm>
            <a:off x="441795" y="2532277"/>
            <a:ext cx="1735196" cy="371547"/>
          </a:xfrm>
          <a:prstGeom prst="rect">
            <a:avLst/>
          </a:prstGeom>
          <a:solidFill>
            <a:schemeClr val="accent5"/>
          </a:solidFill>
        </p:spPr>
        <p:style>
          <a:lnRef idx="3">
            <a:schemeClr val="lt1"/>
          </a:lnRef>
          <a:fillRef idx="1">
            <a:schemeClr val="accent5"/>
          </a:fillRef>
          <a:effectRef idx="1">
            <a:schemeClr val="accent5"/>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Probe</a:t>
            </a:r>
          </a:p>
        </p:txBody>
      </p:sp>
      <p:sp>
        <p:nvSpPr>
          <p:cNvPr id="90" name="Rectangle 89"/>
          <p:cNvSpPr/>
          <p:nvPr/>
        </p:nvSpPr>
        <p:spPr>
          <a:xfrm>
            <a:off x="452698" y="2062737"/>
            <a:ext cx="1724295" cy="405266"/>
          </a:xfrm>
          <a:prstGeom prst="rect">
            <a:avLst/>
          </a:prstGeom>
          <a:solidFill>
            <a:schemeClr val="accent5"/>
          </a:solidFill>
        </p:spPr>
        <p:style>
          <a:lnRef idx="3">
            <a:schemeClr val="lt1"/>
          </a:lnRef>
          <a:fillRef idx="1">
            <a:schemeClr val="accent5"/>
          </a:fillRef>
          <a:effectRef idx="1">
            <a:schemeClr val="accent5"/>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Probe Definition</a:t>
            </a:r>
          </a:p>
        </p:txBody>
      </p:sp>
      <p:sp>
        <p:nvSpPr>
          <p:cNvPr id="91" name="Right Arrow 90"/>
          <p:cNvSpPr/>
          <p:nvPr/>
        </p:nvSpPr>
        <p:spPr>
          <a:xfrm>
            <a:off x="6218244" y="2608844"/>
            <a:ext cx="559297" cy="224641"/>
          </a:xfrm>
          <a:prstGeom prst="rightArrow">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124285" tIns="62142" rIns="124285" bIns="62142" numCol="1" spcCol="0" rtlCol="0" fromWordArt="0" anchor="ctr" anchorCtr="0" forceAA="0" compatLnSpc="1">
            <a:prstTxWarp prst="textNoShape">
              <a:avLst/>
            </a:prstTxWarp>
            <a:noAutofit/>
          </a:bodyPr>
          <a:lstStyle/>
          <a:p>
            <a:endParaRPr lang="en-US" sz="2448"/>
          </a:p>
        </p:txBody>
      </p:sp>
      <p:sp>
        <p:nvSpPr>
          <p:cNvPr id="92" name="Rectangle 91"/>
          <p:cNvSpPr/>
          <p:nvPr/>
        </p:nvSpPr>
        <p:spPr>
          <a:xfrm>
            <a:off x="4560283" y="2539693"/>
            <a:ext cx="1699145" cy="371547"/>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Monitor</a:t>
            </a:r>
          </a:p>
        </p:txBody>
      </p:sp>
      <p:sp>
        <p:nvSpPr>
          <p:cNvPr id="93" name="Flowchart: Magnetic Disk 92"/>
          <p:cNvSpPr/>
          <p:nvPr/>
        </p:nvSpPr>
        <p:spPr>
          <a:xfrm>
            <a:off x="6777548" y="1971184"/>
            <a:ext cx="1554338" cy="991051"/>
          </a:xfrm>
          <a:prstGeom prst="flowChartMagneticDisk">
            <a:avLst/>
          </a:prstGeom>
        </p:spPr>
        <p:style>
          <a:lnRef idx="3">
            <a:schemeClr val="lt1"/>
          </a:lnRef>
          <a:fillRef idx="1">
            <a:schemeClr val="accent1"/>
          </a:fillRef>
          <a:effectRef idx="1">
            <a:schemeClr val="accent1"/>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rPr>
              <a:t>Monitor Results (Alerts)</a:t>
            </a:r>
            <a:endParaRPr lang="en-US" sz="1632" dirty="0">
              <a:solidFill>
                <a:schemeClr val="tx1"/>
              </a:solidFill>
              <a:ea typeface="Times New Roman"/>
            </a:endParaRPr>
          </a:p>
        </p:txBody>
      </p:sp>
      <p:sp>
        <p:nvSpPr>
          <p:cNvPr id="94" name="Rectangle 93"/>
          <p:cNvSpPr/>
          <p:nvPr/>
        </p:nvSpPr>
        <p:spPr>
          <a:xfrm>
            <a:off x="4571178" y="2070154"/>
            <a:ext cx="1688244" cy="405266"/>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Monitor Definition</a:t>
            </a:r>
          </a:p>
        </p:txBody>
      </p:sp>
      <p:sp>
        <p:nvSpPr>
          <p:cNvPr id="99" name="Right Arrow 98"/>
          <p:cNvSpPr/>
          <p:nvPr/>
        </p:nvSpPr>
        <p:spPr>
          <a:xfrm>
            <a:off x="10052310" y="2608844"/>
            <a:ext cx="518114" cy="224641"/>
          </a:xfrm>
          <a:prstGeom prst="right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124285" tIns="62142" rIns="124285" bIns="62142" numCol="1" spcCol="0" rtlCol="0" fromWordArt="0" anchor="ctr" anchorCtr="0" forceAA="0" compatLnSpc="1">
            <a:prstTxWarp prst="textNoShape">
              <a:avLst/>
            </a:prstTxWarp>
            <a:noAutofit/>
          </a:bodyPr>
          <a:lstStyle/>
          <a:p>
            <a:endParaRPr lang="en-US" sz="2448"/>
          </a:p>
        </p:txBody>
      </p:sp>
      <p:sp>
        <p:nvSpPr>
          <p:cNvPr id="100" name="Rectangle 99"/>
          <p:cNvSpPr/>
          <p:nvPr/>
        </p:nvSpPr>
        <p:spPr>
          <a:xfrm>
            <a:off x="8640979" y="2539693"/>
            <a:ext cx="1409472" cy="371547"/>
          </a:xfrm>
          <a:prstGeom prst="rect">
            <a:avLst/>
          </a:prstGeom>
          <a:solidFill>
            <a:schemeClr val="accent2"/>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Responder</a:t>
            </a:r>
          </a:p>
        </p:txBody>
      </p:sp>
      <p:sp>
        <p:nvSpPr>
          <p:cNvPr id="101" name="Flowchart: Magnetic Disk 100"/>
          <p:cNvSpPr/>
          <p:nvPr/>
        </p:nvSpPr>
        <p:spPr>
          <a:xfrm>
            <a:off x="10570388" y="1893474"/>
            <a:ext cx="1490830" cy="1077476"/>
          </a:xfrm>
          <a:prstGeom prst="flowChartMagneticDisk">
            <a:avLst/>
          </a:prstGeom>
          <a:solidFill>
            <a:schemeClr val="accent2"/>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rPr>
              <a:t>Responder Results (Responses)</a:t>
            </a:r>
            <a:endParaRPr lang="en-US" sz="1632" dirty="0">
              <a:solidFill>
                <a:schemeClr val="tx1"/>
              </a:solidFill>
              <a:ea typeface="Times New Roman"/>
            </a:endParaRPr>
          </a:p>
        </p:txBody>
      </p:sp>
      <p:sp>
        <p:nvSpPr>
          <p:cNvPr id="102" name="Rectangle 101"/>
          <p:cNvSpPr/>
          <p:nvPr/>
        </p:nvSpPr>
        <p:spPr>
          <a:xfrm>
            <a:off x="8651843" y="2070154"/>
            <a:ext cx="1400431" cy="405266"/>
          </a:xfrm>
          <a:prstGeom prst="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Responder Definition</a:t>
            </a:r>
          </a:p>
        </p:txBody>
      </p:sp>
      <p:grpSp>
        <p:nvGrpSpPr>
          <p:cNvPr id="1033" name="Group 1032"/>
          <p:cNvGrpSpPr/>
          <p:nvPr/>
        </p:nvGrpSpPr>
        <p:grpSpPr>
          <a:xfrm>
            <a:off x="4447875" y="3415529"/>
            <a:ext cx="1047020" cy="2985554"/>
            <a:chOff x="3270118" y="3625922"/>
            <a:chExt cx="769937" cy="2927278"/>
          </a:xfrm>
        </p:grpSpPr>
        <p:pic>
          <p:nvPicPr>
            <p:cNvPr id="1029" name="Picture 5" descr="C:\Users\manohark\AppData\Local\Microsoft\Windows\Temporary Internet Files\Content.IE5\N9Z4NNX8\MC9004326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118" y="3625922"/>
              <a:ext cx="769937" cy="76993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stCxn id="1029" idx="2"/>
            </p:cNvCxnSpPr>
            <p:nvPr/>
          </p:nvCxnSpPr>
          <p:spPr>
            <a:xfrm flipH="1">
              <a:off x="3655086" y="4395859"/>
              <a:ext cx="1" cy="2157341"/>
            </a:xfrm>
            <a:prstGeom prst="line">
              <a:avLst/>
            </a:prstGeom>
            <a:ln>
              <a:solidFill>
                <a:schemeClr val="tx2">
                  <a:alpha val="50000"/>
                </a:schemeClr>
              </a:solidFill>
              <a:prstDash val="sysDot"/>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cxnSp>
        <p:nvCxnSpPr>
          <p:cNvPr id="17" name="Straight Connector 16"/>
          <p:cNvCxnSpPr/>
          <p:nvPr/>
        </p:nvCxnSpPr>
        <p:spPr>
          <a:xfrm>
            <a:off x="4778262" y="4458126"/>
            <a:ext cx="414490" cy="0"/>
          </a:xfrm>
          <a:prstGeom prst="line">
            <a:avLst/>
          </a:prstGeom>
          <a:ln>
            <a:solidFill>
              <a:schemeClr val="tx2">
                <a:alpha val="50000"/>
              </a:schemeClr>
            </a:solidFill>
          </a:ln>
        </p:spPr>
        <p:style>
          <a:lnRef idx="3">
            <a:schemeClr val="accent5"/>
          </a:lnRef>
          <a:fillRef idx="0">
            <a:schemeClr val="accent5"/>
          </a:fillRef>
          <a:effectRef idx="2">
            <a:schemeClr val="accent5"/>
          </a:effectRef>
          <a:fontRef idx="minor">
            <a:schemeClr val="tx1"/>
          </a:fontRef>
        </p:style>
      </p:cxnSp>
      <p:cxnSp>
        <p:nvCxnSpPr>
          <p:cNvPr id="107" name="Straight Connector 106"/>
          <p:cNvCxnSpPr/>
          <p:nvPr/>
        </p:nvCxnSpPr>
        <p:spPr>
          <a:xfrm>
            <a:off x="4778262" y="5002145"/>
            <a:ext cx="414490" cy="0"/>
          </a:xfrm>
          <a:prstGeom prst="line">
            <a:avLst/>
          </a:prstGeom>
          <a:ln>
            <a:solidFill>
              <a:schemeClr val="tx2">
                <a:alpha val="50000"/>
              </a:schemeClr>
            </a:solidFill>
          </a:ln>
        </p:spPr>
        <p:style>
          <a:lnRef idx="3">
            <a:schemeClr val="accent5"/>
          </a:lnRef>
          <a:fillRef idx="0">
            <a:schemeClr val="accent5"/>
          </a:fillRef>
          <a:effectRef idx="2">
            <a:schemeClr val="accent5"/>
          </a:effectRef>
          <a:fontRef idx="minor">
            <a:schemeClr val="tx1"/>
          </a:fontRef>
        </p:style>
      </p:cxnSp>
      <p:cxnSp>
        <p:nvCxnSpPr>
          <p:cNvPr id="108" name="Straight Connector 107"/>
          <p:cNvCxnSpPr/>
          <p:nvPr/>
        </p:nvCxnSpPr>
        <p:spPr>
          <a:xfrm>
            <a:off x="4778262" y="5857031"/>
            <a:ext cx="414490" cy="0"/>
          </a:xfrm>
          <a:prstGeom prst="line">
            <a:avLst/>
          </a:prstGeom>
          <a:ln>
            <a:solidFill>
              <a:schemeClr val="tx2">
                <a:alpha val="50000"/>
              </a:schemeClr>
            </a:solidFill>
          </a:ln>
        </p:spPr>
        <p:style>
          <a:lnRef idx="3">
            <a:schemeClr val="accent5"/>
          </a:lnRef>
          <a:fillRef idx="0">
            <a:schemeClr val="accent5"/>
          </a:fillRef>
          <a:effectRef idx="2">
            <a:schemeClr val="accent5"/>
          </a:effectRef>
          <a:fontRef idx="minor">
            <a:schemeClr val="tx1"/>
          </a:fontRef>
        </p:style>
      </p:cxnSp>
      <p:sp>
        <p:nvSpPr>
          <p:cNvPr id="111" name="Horizontal Scroll 110"/>
          <p:cNvSpPr/>
          <p:nvPr/>
        </p:nvSpPr>
        <p:spPr>
          <a:xfrm>
            <a:off x="6632729" y="3598198"/>
            <a:ext cx="1699144" cy="419863"/>
          </a:xfrm>
          <a:prstGeom prst="horizontalScroll">
            <a:avLst/>
          </a:prstGeom>
          <a:solidFill>
            <a:srgbClr val="92D050"/>
          </a:solidFill>
        </p:spPr>
        <p:style>
          <a:lnRef idx="1">
            <a:schemeClr val="accent2"/>
          </a:lnRef>
          <a:fillRef idx="2">
            <a:schemeClr val="accent2"/>
          </a:fillRef>
          <a:effectRef idx="1">
            <a:schemeClr val="accent2"/>
          </a:effectRef>
          <a:fontRef idx="minor">
            <a:schemeClr val="dk1"/>
          </a:fontRef>
        </p:style>
        <p:txBody>
          <a:bodyPr lIns="124285" tIns="62142" rIns="124285" bIns="62142" rtlCol="0" anchor="ctr"/>
          <a:lstStyle/>
          <a:p>
            <a:pPr algn="ctr"/>
            <a:r>
              <a:rPr lang="en-US" sz="1904" dirty="0"/>
              <a:t>Healthy</a:t>
            </a:r>
          </a:p>
        </p:txBody>
      </p:sp>
      <p:sp>
        <p:nvSpPr>
          <p:cNvPr id="112" name="Horizontal Scroll 111"/>
          <p:cNvSpPr/>
          <p:nvPr/>
        </p:nvSpPr>
        <p:spPr>
          <a:xfrm>
            <a:off x="6632729" y="4248194"/>
            <a:ext cx="1699144" cy="419863"/>
          </a:xfrm>
          <a:prstGeom prst="horizontalScroll">
            <a:avLst/>
          </a:prstGeom>
          <a:solidFill>
            <a:srgbClr val="FFFF00"/>
          </a:solidFill>
          <a:ln>
            <a:solidFill>
              <a:srgbClr val="FFC000"/>
            </a:solidFill>
          </a:ln>
        </p:spPr>
        <p:style>
          <a:lnRef idx="1">
            <a:schemeClr val="accent2"/>
          </a:lnRef>
          <a:fillRef idx="2">
            <a:schemeClr val="accent2"/>
          </a:fillRef>
          <a:effectRef idx="1">
            <a:schemeClr val="accent2"/>
          </a:effectRef>
          <a:fontRef idx="minor">
            <a:schemeClr val="dk1"/>
          </a:fontRef>
        </p:style>
        <p:txBody>
          <a:bodyPr lIns="124285" tIns="62142" rIns="124285" bIns="62142" rtlCol="0" anchor="ctr"/>
          <a:lstStyle/>
          <a:p>
            <a:pPr algn="ctr"/>
            <a:r>
              <a:rPr lang="en-US" sz="1907" dirty="0"/>
              <a:t>T1</a:t>
            </a:r>
          </a:p>
        </p:txBody>
      </p:sp>
      <p:sp>
        <p:nvSpPr>
          <p:cNvPr id="113" name="Horizontal Scroll 112"/>
          <p:cNvSpPr/>
          <p:nvPr/>
        </p:nvSpPr>
        <p:spPr>
          <a:xfrm>
            <a:off x="6632729" y="4792213"/>
            <a:ext cx="1699144" cy="419863"/>
          </a:xfrm>
          <a:prstGeom prst="horizontalScroll">
            <a:avLst/>
          </a:prstGeom>
          <a:solidFill>
            <a:schemeClr val="accent3">
              <a:lumMod val="60000"/>
              <a:lumOff val="40000"/>
            </a:schemeClr>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lIns="124285" tIns="62142" rIns="124285" bIns="62142" rtlCol="0" anchor="ctr"/>
          <a:lstStyle/>
          <a:p>
            <a:pPr algn="ctr"/>
            <a:r>
              <a:rPr lang="en-US" sz="1907" dirty="0"/>
              <a:t>T2</a:t>
            </a:r>
          </a:p>
        </p:txBody>
      </p:sp>
      <p:sp>
        <p:nvSpPr>
          <p:cNvPr id="114" name="Horizontal Scroll 113"/>
          <p:cNvSpPr/>
          <p:nvPr/>
        </p:nvSpPr>
        <p:spPr>
          <a:xfrm>
            <a:off x="6632729" y="5647102"/>
            <a:ext cx="1699144" cy="520800"/>
          </a:xfrm>
          <a:prstGeom prst="horizontalScroll">
            <a:avLst/>
          </a:prstGeom>
          <a:solidFill>
            <a:srgbClr val="FF0000"/>
          </a:solidFill>
          <a:ln>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lIns="12435" tIns="62142" rIns="12435" bIns="62142" rtlCol="0" anchor="ctr"/>
          <a:lstStyle/>
          <a:p>
            <a:pPr algn="ctr"/>
            <a:r>
              <a:rPr lang="en-US" sz="1904" dirty="0"/>
              <a:t>T3</a:t>
            </a:r>
          </a:p>
        </p:txBody>
      </p:sp>
      <p:sp>
        <p:nvSpPr>
          <p:cNvPr id="25" name="TextBox 24"/>
          <p:cNvSpPr txBox="1"/>
          <p:nvPr/>
        </p:nvSpPr>
        <p:spPr>
          <a:xfrm>
            <a:off x="5192787" y="4269786"/>
            <a:ext cx="1532770" cy="509703"/>
          </a:xfrm>
          <a:prstGeom prst="rect">
            <a:avLst/>
          </a:prstGeom>
          <a:noFill/>
        </p:spPr>
        <p:txBody>
          <a:bodyPr wrap="none" lIns="124285" tIns="62142" rIns="124285" bIns="62142" rtlCol="0">
            <a:spAutoFit/>
          </a:bodyPr>
          <a:lstStyle/>
          <a:p>
            <a:r>
              <a:rPr lang="en-US" sz="2448" b="1" dirty="0">
                <a:solidFill>
                  <a:srgbClr val="C00000"/>
                </a:solidFill>
              </a:rPr>
              <a:t>00:00:00</a:t>
            </a:r>
          </a:p>
        </p:txBody>
      </p:sp>
      <p:sp>
        <p:nvSpPr>
          <p:cNvPr id="117" name="TextBox 116"/>
          <p:cNvSpPr txBox="1"/>
          <p:nvPr/>
        </p:nvSpPr>
        <p:spPr>
          <a:xfrm>
            <a:off x="5192786" y="4813804"/>
            <a:ext cx="1532770" cy="509703"/>
          </a:xfrm>
          <a:prstGeom prst="rect">
            <a:avLst/>
          </a:prstGeom>
          <a:noFill/>
        </p:spPr>
        <p:txBody>
          <a:bodyPr wrap="none" lIns="124285" tIns="62142" rIns="124285" bIns="62142" rtlCol="0">
            <a:spAutoFit/>
          </a:bodyPr>
          <a:lstStyle/>
          <a:p>
            <a:r>
              <a:rPr lang="en-US" sz="2448" b="1" dirty="0">
                <a:solidFill>
                  <a:srgbClr val="C00000"/>
                </a:solidFill>
              </a:rPr>
              <a:t>00:00:10</a:t>
            </a:r>
          </a:p>
        </p:txBody>
      </p:sp>
      <p:sp>
        <p:nvSpPr>
          <p:cNvPr id="118" name="TextBox 117"/>
          <p:cNvSpPr txBox="1"/>
          <p:nvPr/>
        </p:nvSpPr>
        <p:spPr>
          <a:xfrm>
            <a:off x="5192787" y="5668691"/>
            <a:ext cx="1532770" cy="509703"/>
          </a:xfrm>
          <a:prstGeom prst="rect">
            <a:avLst/>
          </a:prstGeom>
          <a:noFill/>
        </p:spPr>
        <p:txBody>
          <a:bodyPr wrap="none" lIns="124285" tIns="62142" rIns="124285" bIns="62142" rtlCol="0">
            <a:spAutoFit/>
          </a:bodyPr>
          <a:lstStyle/>
          <a:p>
            <a:r>
              <a:rPr lang="en-US" sz="2448" b="1" dirty="0">
                <a:solidFill>
                  <a:srgbClr val="C00000"/>
                </a:solidFill>
              </a:rPr>
              <a:t>00:00:30</a:t>
            </a:r>
          </a:p>
        </p:txBody>
      </p:sp>
      <p:cxnSp>
        <p:nvCxnSpPr>
          <p:cNvPr id="27" name="Straight Arrow Connector 26"/>
          <p:cNvCxnSpPr>
            <a:stCxn id="111" idx="2"/>
            <a:endCxn id="112" idx="0"/>
          </p:cNvCxnSpPr>
          <p:nvPr/>
        </p:nvCxnSpPr>
        <p:spPr>
          <a:xfrm>
            <a:off x="7482299" y="3965584"/>
            <a:ext cx="0" cy="335100"/>
          </a:xfrm>
          <a:prstGeom prst="straightConnector1">
            <a:avLst/>
          </a:prstGeom>
          <a:ln w="19050">
            <a:solidFill>
              <a:srgbClr val="FFFF0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29" name="Straight Arrow Connector 28"/>
          <p:cNvCxnSpPr>
            <a:stCxn id="112" idx="2"/>
            <a:endCxn id="113" idx="0"/>
          </p:cNvCxnSpPr>
          <p:nvPr/>
        </p:nvCxnSpPr>
        <p:spPr>
          <a:xfrm>
            <a:off x="7482299" y="4615612"/>
            <a:ext cx="0" cy="229121"/>
          </a:xfrm>
          <a:prstGeom prst="straightConnector1">
            <a:avLst/>
          </a:prstGeom>
          <a:ln w="19050">
            <a:solidFill>
              <a:schemeClr val="accent3">
                <a:lumMod val="60000"/>
                <a:lumOff val="40000"/>
              </a:schemeClr>
            </a:solidFill>
            <a:prstDash val="sysDot"/>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stCxn id="113" idx="2"/>
            <a:endCxn id="114" idx="0"/>
          </p:cNvCxnSpPr>
          <p:nvPr/>
        </p:nvCxnSpPr>
        <p:spPr>
          <a:xfrm>
            <a:off x="7482299" y="5159598"/>
            <a:ext cx="0" cy="552605"/>
          </a:xfrm>
          <a:prstGeom prst="straightConnector1">
            <a:avLst/>
          </a:prstGeom>
          <a:ln w="19050">
            <a:solidFill>
              <a:srgbClr val="FF0000"/>
            </a:solidFill>
            <a:prstDash val="sysDot"/>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21" name="Rounded Rectangle 120"/>
          <p:cNvSpPr/>
          <p:nvPr/>
        </p:nvSpPr>
        <p:spPr>
          <a:xfrm>
            <a:off x="8830563" y="3955034"/>
            <a:ext cx="3230656" cy="628262"/>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124285" tIns="62142" rIns="124285" bIns="62142" rtlCol="0" anchor="ctr"/>
          <a:lstStyle/>
          <a:p>
            <a:pPr algn="ctr"/>
            <a:r>
              <a:rPr lang="en-US" sz="1904" dirty="0"/>
              <a:t>Restart Responder</a:t>
            </a:r>
          </a:p>
          <a:p>
            <a:pPr algn="ctr"/>
            <a:r>
              <a:rPr lang="en-US" sz="1904" dirty="0"/>
              <a:t>Reset </a:t>
            </a:r>
            <a:r>
              <a:rPr lang="en-US" sz="1904" dirty="0" err="1"/>
              <a:t>AppPool</a:t>
            </a:r>
            <a:r>
              <a:rPr lang="en-US" sz="1904" dirty="0"/>
              <a:t> Responder</a:t>
            </a:r>
          </a:p>
        </p:txBody>
      </p:sp>
      <p:sp>
        <p:nvSpPr>
          <p:cNvPr id="127" name="Rounded Rectangle 126"/>
          <p:cNvSpPr/>
          <p:nvPr/>
        </p:nvSpPr>
        <p:spPr>
          <a:xfrm>
            <a:off x="8830563" y="4756740"/>
            <a:ext cx="3230656" cy="875134"/>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124285" tIns="62142" rIns="124285" bIns="62142" rtlCol="0" anchor="ctr"/>
          <a:lstStyle/>
          <a:p>
            <a:pPr algn="ctr"/>
            <a:r>
              <a:rPr lang="en-US" sz="1904" dirty="0"/>
              <a:t>Failover responder</a:t>
            </a:r>
          </a:p>
          <a:p>
            <a:pPr algn="ctr"/>
            <a:r>
              <a:rPr lang="en-US" sz="1904" dirty="0" err="1"/>
              <a:t>Bugcheck</a:t>
            </a:r>
            <a:r>
              <a:rPr lang="en-US" sz="1904" dirty="0"/>
              <a:t> responder</a:t>
            </a:r>
          </a:p>
          <a:p>
            <a:pPr algn="ctr"/>
            <a:r>
              <a:rPr lang="en-US" sz="1904" dirty="0"/>
              <a:t>Offline Responder</a:t>
            </a:r>
          </a:p>
        </p:txBody>
      </p:sp>
      <p:sp>
        <p:nvSpPr>
          <p:cNvPr id="128" name="Rounded Rectangle 127"/>
          <p:cNvSpPr/>
          <p:nvPr/>
        </p:nvSpPr>
        <p:spPr>
          <a:xfrm>
            <a:off x="8830563" y="5805320"/>
            <a:ext cx="3230656" cy="282616"/>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lIns="124285" tIns="62142" rIns="124285" bIns="62142" rtlCol="0" anchor="ctr"/>
          <a:lstStyle/>
          <a:p>
            <a:pPr algn="ctr"/>
            <a:r>
              <a:rPr lang="en-US" sz="1904" dirty="0"/>
              <a:t>Escalate Responder</a:t>
            </a:r>
          </a:p>
        </p:txBody>
      </p:sp>
      <p:cxnSp>
        <p:nvCxnSpPr>
          <p:cNvPr id="126" name="Straight Arrow Connector 125"/>
          <p:cNvCxnSpPr>
            <a:stCxn id="112" idx="3"/>
            <a:endCxn id="121" idx="1"/>
          </p:cNvCxnSpPr>
          <p:nvPr/>
        </p:nvCxnSpPr>
        <p:spPr>
          <a:xfrm flipV="1">
            <a:off x="8331873" y="4269165"/>
            <a:ext cx="498690" cy="18896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3" name="Straight Arrow Connector 132"/>
          <p:cNvCxnSpPr>
            <a:stCxn id="113" idx="3"/>
            <a:endCxn id="127" idx="1"/>
          </p:cNvCxnSpPr>
          <p:nvPr/>
        </p:nvCxnSpPr>
        <p:spPr>
          <a:xfrm>
            <a:off x="8331873" y="5002144"/>
            <a:ext cx="498690" cy="1921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4" name="Straight Arrow Connector 133"/>
          <p:cNvCxnSpPr>
            <a:stCxn id="114" idx="3"/>
            <a:endCxn id="128" idx="1"/>
          </p:cNvCxnSpPr>
          <p:nvPr/>
        </p:nvCxnSpPr>
        <p:spPr>
          <a:xfrm>
            <a:off x="8331873" y="5907502"/>
            <a:ext cx="498690" cy="391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34" name="Oval 1033"/>
          <p:cNvSpPr/>
          <p:nvPr/>
        </p:nvSpPr>
        <p:spPr>
          <a:xfrm>
            <a:off x="7047218" y="3051519"/>
            <a:ext cx="385865" cy="2504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4285" tIns="62142" rIns="124285" bIns="62142" rtlCol="0" anchor="ctr"/>
          <a:lstStyle/>
          <a:p>
            <a:pPr algn="ctr"/>
            <a:endParaRPr lang="en-US" sz="2448"/>
          </a:p>
        </p:txBody>
      </p:sp>
      <p:sp>
        <p:nvSpPr>
          <p:cNvPr id="142" name="Oval 141"/>
          <p:cNvSpPr/>
          <p:nvPr/>
        </p:nvSpPr>
        <p:spPr>
          <a:xfrm>
            <a:off x="7697580" y="3051519"/>
            <a:ext cx="385865" cy="25049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4285" tIns="62142" rIns="124285" bIns="62142" rtlCol="0" anchor="ctr"/>
          <a:lstStyle/>
          <a:p>
            <a:pPr algn="ctr"/>
            <a:endParaRPr lang="en-US" sz="2448"/>
          </a:p>
        </p:txBody>
      </p:sp>
      <p:cxnSp>
        <p:nvCxnSpPr>
          <p:cNvPr id="1038" name="Straight Arrow Connector 1037"/>
          <p:cNvCxnSpPr/>
          <p:nvPr/>
        </p:nvCxnSpPr>
        <p:spPr>
          <a:xfrm>
            <a:off x="7579768" y="2962234"/>
            <a:ext cx="142876" cy="214523"/>
          </a:xfrm>
          <a:prstGeom prst="straightConnector1">
            <a:avLst/>
          </a:prstGeom>
          <a:ln w="1905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040" name="Straight Arrow Connector 1039"/>
          <p:cNvCxnSpPr>
            <a:stCxn id="93" idx="3"/>
            <a:endCxn id="1034" idx="6"/>
          </p:cNvCxnSpPr>
          <p:nvPr/>
        </p:nvCxnSpPr>
        <p:spPr>
          <a:xfrm flipH="1">
            <a:off x="7433120" y="2962272"/>
            <a:ext cx="121621" cy="214524"/>
          </a:xfrm>
          <a:prstGeom prst="straightConnector1">
            <a:avLst/>
          </a:prstGeom>
          <a:ln w="19050">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47" name="Curved Connector 1046"/>
          <p:cNvCxnSpPr>
            <a:endCxn id="112" idx="1"/>
          </p:cNvCxnSpPr>
          <p:nvPr/>
        </p:nvCxnSpPr>
        <p:spPr>
          <a:xfrm rot="5400000">
            <a:off x="6353283" y="3581459"/>
            <a:ext cx="1156121" cy="597220"/>
          </a:xfrm>
          <a:prstGeom prst="curvedConnector4">
            <a:avLst>
              <a:gd name="adj1" fmla="val 20007"/>
              <a:gd name="adj2" fmla="val 152052"/>
            </a:avLst>
          </a:prstGeom>
          <a:ln w="19050">
            <a:solidFill>
              <a:srgbClr val="FFFF00"/>
            </a:solidFill>
            <a:prstDash val="sysDot"/>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52" name="Curved Connector 1051"/>
          <p:cNvCxnSpPr/>
          <p:nvPr/>
        </p:nvCxnSpPr>
        <p:spPr>
          <a:xfrm rot="5400000">
            <a:off x="7533136" y="3323580"/>
            <a:ext cx="378952" cy="335808"/>
          </a:xfrm>
          <a:prstGeom prst="curvedConnector3">
            <a:avLst/>
          </a:prstGeom>
          <a:ln w="19050">
            <a:prstDash val="sysDot"/>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a:stCxn id="1034" idx="3"/>
          </p:cNvCxnSpPr>
          <p:nvPr/>
        </p:nvCxnSpPr>
        <p:spPr>
          <a:xfrm flipH="1">
            <a:off x="5285634" y="3265319"/>
            <a:ext cx="1818092" cy="614746"/>
          </a:xfrm>
          <a:prstGeom prst="straightConnector1">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453276" y="4269785"/>
            <a:ext cx="3314246" cy="2208984"/>
            <a:chOff x="1424045" y="4186445"/>
            <a:chExt cx="3249556" cy="2165867"/>
          </a:xfrm>
        </p:grpSpPr>
        <p:sp>
          <p:nvSpPr>
            <p:cNvPr id="13" name="Left Brace 12"/>
            <p:cNvSpPr/>
            <p:nvPr/>
          </p:nvSpPr>
          <p:spPr>
            <a:xfrm>
              <a:off x="4072644" y="4186445"/>
              <a:ext cx="600957" cy="21658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124285" tIns="62142" rIns="124285" bIns="62142" rtlCol="0" anchor="ctr"/>
            <a:lstStyle/>
            <a:p>
              <a:pPr algn="ctr"/>
              <a:endParaRPr lang="en-US" sz="2448"/>
            </a:p>
          </p:txBody>
        </p:sp>
        <p:sp>
          <p:nvSpPr>
            <p:cNvPr id="14" name="TextBox 13"/>
            <p:cNvSpPr txBox="1"/>
            <p:nvPr/>
          </p:nvSpPr>
          <p:spPr>
            <a:xfrm>
              <a:off x="1424045" y="4835500"/>
              <a:ext cx="2853443" cy="1231107"/>
            </a:xfrm>
            <a:prstGeom prst="rect">
              <a:avLst/>
            </a:prstGeom>
            <a:noFill/>
          </p:spPr>
          <p:txBody>
            <a:bodyPr wrap="square" lIns="124285" tIns="62142" rIns="124285" bIns="62142" rtlCol="0">
              <a:spAutoFit/>
            </a:bodyPr>
            <a:lstStyle/>
            <a:p>
              <a:r>
                <a:rPr lang="en-US" sz="2448" dirty="0"/>
                <a:t>Sequenced HA Responder Pipeline</a:t>
              </a:r>
            </a:p>
            <a:p>
              <a:r>
                <a:rPr lang="en-US" sz="2448" dirty="0"/>
                <a:t>Example</a:t>
              </a:r>
            </a:p>
          </p:txBody>
        </p:sp>
      </p:grpSp>
      <p:grpSp>
        <p:nvGrpSpPr>
          <p:cNvPr id="6" name="Group 5"/>
          <p:cNvGrpSpPr/>
          <p:nvPr/>
        </p:nvGrpSpPr>
        <p:grpSpPr>
          <a:xfrm>
            <a:off x="6092652" y="6148467"/>
            <a:ext cx="2712950" cy="667317"/>
            <a:chOff x="5972866" y="6028456"/>
            <a:chExt cx="2659996" cy="654292"/>
          </a:xfrm>
        </p:grpSpPr>
        <p:sp>
          <p:nvSpPr>
            <p:cNvPr id="32" name="Left Brace 31"/>
            <p:cNvSpPr/>
            <p:nvPr/>
          </p:nvSpPr>
          <p:spPr>
            <a:xfrm rot="16200000">
              <a:off x="7197513" y="5235861"/>
              <a:ext cx="239491" cy="182468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4285" tIns="62142" rIns="124285" bIns="62142" rtlCol="0" anchor="ctr"/>
            <a:lstStyle/>
            <a:p>
              <a:pPr algn="ctr"/>
              <a:endParaRPr lang="en-US" sz="2448"/>
            </a:p>
          </p:txBody>
        </p:sp>
        <p:sp>
          <p:nvSpPr>
            <p:cNvPr id="33" name="TextBox 32"/>
            <p:cNvSpPr txBox="1"/>
            <p:nvPr/>
          </p:nvSpPr>
          <p:spPr>
            <a:xfrm>
              <a:off x="5972866" y="6182994"/>
              <a:ext cx="2659996" cy="499754"/>
            </a:xfrm>
            <a:prstGeom prst="rect">
              <a:avLst/>
            </a:prstGeom>
            <a:noFill/>
          </p:spPr>
          <p:txBody>
            <a:bodyPr wrap="square" lIns="124285" tIns="62142" rIns="124285" bIns="62142" rtlCol="0">
              <a:spAutoFit/>
            </a:bodyPr>
            <a:lstStyle/>
            <a:p>
              <a:pPr algn="ctr"/>
              <a:r>
                <a:rPr lang="en-US" sz="2448" dirty="0"/>
                <a:t>Named Times</a:t>
              </a:r>
            </a:p>
          </p:txBody>
        </p:sp>
      </p:grpSp>
      <p:sp>
        <p:nvSpPr>
          <p:cNvPr id="57" name="Right Arrow 56"/>
          <p:cNvSpPr/>
          <p:nvPr/>
        </p:nvSpPr>
        <p:spPr>
          <a:xfrm rot="16200000">
            <a:off x="2816564" y="3328383"/>
            <a:ext cx="939505" cy="224641"/>
          </a:xfrm>
          <a:prstGeom prst="rightArrow">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124285" tIns="62142" rIns="124285" bIns="62142" numCol="1" spcCol="0" rtlCol="0" fromWordArt="0" anchor="ctr" anchorCtr="0" forceAA="0" compatLnSpc="1">
            <a:prstTxWarp prst="textNoShape">
              <a:avLst/>
            </a:prstTxWarp>
            <a:noAutofit/>
          </a:bodyPr>
          <a:lstStyle/>
          <a:p>
            <a:endParaRPr lang="en-US" sz="2448"/>
          </a:p>
        </p:txBody>
      </p:sp>
      <p:sp>
        <p:nvSpPr>
          <p:cNvPr id="87" name="Flowchart: Magnetic Disk 86"/>
          <p:cNvSpPr/>
          <p:nvPr/>
        </p:nvSpPr>
        <p:spPr>
          <a:xfrm>
            <a:off x="2695075" y="1971184"/>
            <a:ext cx="1348871" cy="991051"/>
          </a:xfrm>
          <a:prstGeom prst="flowChartMagneticDisk">
            <a:avLst/>
          </a:prstGeom>
        </p:spPr>
        <p:style>
          <a:lnRef idx="3">
            <a:schemeClr val="lt1"/>
          </a:lnRef>
          <a:fillRef idx="1">
            <a:schemeClr val="accent5"/>
          </a:fillRef>
          <a:effectRef idx="1">
            <a:schemeClr val="accent5"/>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rPr>
              <a:t>Probe Results (Samples)</a:t>
            </a:r>
            <a:endParaRPr lang="en-US" sz="1632" dirty="0">
              <a:solidFill>
                <a:schemeClr val="tx1"/>
              </a:solidFill>
              <a:ea typeface="Times New Roman"/>
            </a:endParaRPr>
          </a:p>
        </p:txBody>
      </p:sp>
      <p:sp>
        <p:nvSpPr>
          <p:cNvPr id="55" name="Rectangle 54"/>
          <p:cNvSpPr/>
          <p:nvPr/>
        </p:nvSpPr>
        <p:spPr>
          <a:xfrm>
            <a:off x="2418720" y="3898240"/>
            <a:ext cx="1735196" cy="371547"/>
          </a:xfrm>
          <a:prstGeom prst="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124285" tIns="62142" rIns="124285" bIns="62142" numCol="1" spcCol="0" rtlCol="0" fromWordArt="0" anchor="ctr" anchorCtr="0" forceAA="0" compatLnSpc="1">
            <a:prstTxWarp prst="textNoShape">
              <a:avLst/>
            </a:prstTxWarp>
            <a:noAutofit/>
          </a:bodyPr>
          <a:lstStyle/>
          <a:p>
            <a:pPr algn="ctr">
              <a:lnSpc>
                <a:spcPct val="115000"/>
              </a:lnSpc>
              <a:spcAft>
                <a:spcPts val="1360"/>
              </a:spcAft>
            </a:pPr>
            <a:r>
              <a:rPr lang="en-US" sz="1496" dirty="0">
                <a:solidFill>
                  <a:schemeClr val="tx1"/>
                </a:solidFill>
                <a:ea typeface="Calibri"/>
                <a:cs typeface="Times New Roman"/>
              </a:rPr>
              <a:t>Notification Item</a:t>
            </a:r>
          </a:p>
        </p:txBody>
      </p:sp>
    </p:spTree>
    <p:extLst>
      <p:ext uri="{BB962C8B-B14F-4D97-AF65-F5344CB8AC3E}">
        <p14:creationId xmlns:p14="http://schemas.microsoft.com/office/powerpoint/2010/main" val="1837937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p:cTn id="7" dur="500" fill="hold"/>
                                        <p:tgtEl>
                                          <p:spTgt spid="1038"/>
                                        </p:tgtEl>
                                        <p:attrNameLst>
                                          <p:attrName>ppt_w</p:attrName>
                                        </p:attrNameLst>
                                      </p:cBhvr>
                                      <p:tavLst>
                                        <p:tav tm="0">
                                          <p:val>
                                            <p:fltVal val="0"/>
                                          </p:val>
                                        </p:tav>
                                        <p:tav tm="100000">
                                          <p:val>
                                            <p:strVal val="#ppt_w"/>
                                          </p:val>
                                        </p:tav>
                                      </p:tavLst>
                                    </p:anim>
                                    <p:anim calcmode="lin" valueType="num">
                                      <p:cBhvr>
                                        <p:cTn id="8" dur="500" fill="hold"/>
                                        <p:tgtEl>
                                          <p:spTgt spid="1038"/>
                                        </p:tgtEl>
                                        <p:attrNameLst>
                                          <p:attrName>ppt_h</p:attrName>
                                        </p:attrNameLst>
                                      </p:cBhvr>
                                      <p:tavLst>
                                        <p:tav tm="0">
                                          <p:val>
                                            <p:fltVal val="0"/>
                                          </p:val>
                                        </p:tav>
                                        <p:tav tm="100000">
                                          <p:val>
                                            <p:strVal val="#ppt_h"/>
                                          </p:val>
                                        </p:tav>
                                      </p:tavLst>
                                    </p:anim>
                                    <p:animEffect transition="in" filter="fade">
                                      <p:cBhvr>
                                        <p:cTn id="9" dur="500"/>
                                        <p:tgtEl>
                                          <p:spTgt spid="10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p:cTn id="12" dur="500" fill="hold"/>
                                        <p:tgtEl>
                                          <p:spTgt spid="142"/>
                                        </p:tgtEl>
                                        <p:attrNameLst>
                                          <p:attrName>ppt_w</p:attrName>
                                        </p:attrNameLst>
                                      </p:cBhvr>
                                      <p:tavLst>
                                        <p:tav tm="0">
                                          <p:val>
                                            <p:fltVal val="0"/>
                                          </p:val>
                                        </p:tav>
                                        <p:tav tm="100000">
                                          <p:val>
                                            <p:strVal val="#ppt_w"/>
                                          </p:val>
                                        </p:tav>
                                      </p:tavLst>
                                    </p:anim>
                                    <p:anim calcmode="lin" valueType="num">
                                      <p:cBhvr>
                                        <p:cTn id="13" dur="500" fill="hold"/>
                                        <p:tgtEl>
                                          <p:spTgt spid="142"/>
                                        </p:tgtEl>
                                        <p:attrNameLst>
                                          <p:attrName>ppt_h</p:attrName>
                                        </p:attrNameLst>
                                      </p:cBhvr>
                                      <p:tavLst>
                                        <p:tav tm="0">
                                          <p:val>
                                            <p:fltVal val="0"/>
                                          </p:val>
                                        </p:tav>
                                        <p:tav tm="100000">
                                          <p:val>
                                            <p:strVal val="#ppt_h"/>
                                          </p:val>
                                        </p:tav>
                                      </p:tavLst>
                                    </p:anim>
                                    <p:animEffect transition="in" filter="fade">
                                      <p:cBhvr>
                                        <p:cTn id="14" dur="500"/>
                                        <p:tgtEl>
                                          <p:spTgt spid="1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52"/>
                                        </p:tgtEl>
                                        <p:attrNameLst>
                                          <p:attrName>style.visibility</p:attrName>
                                        </p:attrNameLst>
                                      </p:cBhvr>
                                      <p:to>
                                        <p:strVal val="visible"/>
                                      </p:to>
                                    </p:set>
                                    <p:anim calcmode="lin" valueType="num">
                                      <p:cBhvr>
                                        <p:cTn id="19" dur="500" fill="hold"/>
                                        <p:tgtEl>
                                          <p:spTgt spid="1052"/>
                                        </p:tgtEl>
                                        <p:attrNameLst>
                                          <p:attrName>ppt_w</p:attrName>
                                        </p:attrNameLst>
                                      </p:cBhvr>
                                      <p:tavLst>
                                        <p:tav tm="0">
                                          <p:val>
                                            <p:fltVal val="0"/>
                                          </p:val>
                                        </p:tav>
                                        <p:tav tm="100000">
                                          <p:val>
                                            <p:strVal val="#ppt_w"/>
                                          </p:val>
                                        </p:tav>
                                      </p:tavLst>
                                    </p:anim>
                                    <p:anim calcmode="lin" valueType="num">
                                      <p:cBhvr>
                                        <p:cTn id="20" dur="500" fill="hold"/>
                                        <p:tgtEl>
                                          <p:spTgt spid="1052"/>
                                        </p:tgtEl>
                                        <p:attrNameLst>
                                          <p:attrName>ppt_h</p:attrName>
                                        </p:attrNameLst>
                                      </p:cBhvr>
                                      <p:tavLst>
                                        <p:tav tm="0">
                                          <p:val>
                                            <p:fltVal val="0"/>
                                          </p:val>
                                        </p:tav>
                                        <p:tav tm="100000">
                                          <p:val>
                                            <p:strVal val="#ppt_h"/>
                                          </p:val>
                                        </p:tav>
                                      </p:tavLst>
                                    </p:anim>
                                    <p:animEffect transition="in" filter="fade">
                                      <p:cBhvr>
                                        <p:cTn id="21" dur="500"/>
                                        <p:tgtEl>
                                          <p:spTgt spid="10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1"/>
                                        </p:tgtEl>
                                        <p:attrNameLst>
                                          <p:attrName>style.visibility</p:attrName>
                                        </p:attrNameLst>
                                      </p:cBhvr>
                                      <p:to>
                                        <p:strVal val="visible"/>
                                      </p:to>
                                    </p:set>
                                    <p:anim calcmode="lin" valueType="num">
                                      <p:cBhvr>
                                        <p:cTn id="24" dur="500" fill="hold"/>
                                        <p:tgtEl>
                                          <p:spTgt spid="111"/>
                                        </p:tgtEl>
                                        <p:attrNameLst>
                                          <p:attrName>ppt_w</p:attrName>
                                        </p:attrNameLst>
                                      </p:cBhvr>
                                      <p:tavLst>
                                        <p:tav tm="0">
                                          <p:val>
                                            <p:fltVal val="0"/>
                                          </p:val>
                                        </p:tav>
                                        <p:tav tm="100000">
                                          <p:val>
                                            <p:strVal val="#ppt_w"/>
                                          </p:val>
                                        </p:tav>
                                      </p:tavLst>
                                    </p:anim>
                                    <p:anim calcmode="lin" valueType="num">
                                      <p:cBhvr>
                                        <p:cTn id="25" dur="500" fill="hold"/>
                                        <p:tgtEl>
                                          <p:spTgt spid="111"/>
                                        </p:tgtEl>
                                        <p:attrNameLst>
                                          <p:attrName>ppt_h</p:attrName>
                                        </p:attrNameLst>
                                      </p:cBhvr>
                                      <p:tavLst>
                                        <p:tav tm="0">
                                          <p:val>
                                            <p:fltVal val="0"/>
                                          </p:val>
                                        </p:tav>
                                        <p:tav tm="100000">
                                          <p:val>
                                            <p:strVal val="#ppt_h"/>
                                          </p:val>
                                        </p:tav>
                                      </p:tavLst>
                                    </p:anim>
                                    <p:animEffect transition="in" filter="fade">
                                      <p:cBhvr>
                                        <p:cTn id="26" dur="500"/>
                                        <p:tgtEl>
                                          <p:spTgt spid="111"/>
                                        </p:tgtEl>
                                      </p:cBhvr>
                                    </p:animEffec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40"/>
                                        </p:tgtEl>
                                        <p:attrNameLst>
                                          <p:attrName>style.visibility</p:attrName>
                                        </p:attrNameLst>
                                      </p:cBhvr>
                                      <p:to>
                                        <p:strVal val="visible"/>
                                      </p:to>
                                    </p:set>
                                    <p:anim calcmode="lin" valueType="num">
                                      <p:cBhvr>
                                        <p:cTn id="33" dur="500" fill="hold"/>
                                        <p:tgtEl>
                                          <p:spTgt spid="1040"/>
                                        </p:tgtEl>
                                        <p:attrNameLst>
                                          <p:attrName>ppt_w</p:attrName>
                                        </p:attrNameLst>
                                      </p:cBhvr>
                                      <p:tavLst>
                                        <p:tav tm="0">
                                          <p:val>
                                            <p:fltVal val="0"/>
                                          </p:val>
                                        </p:tav>
                                        <p:tav tm="100000">
                                          <p:val>
                                            <p:strVal val="#ppt_w"/>
                                          </p:val>
                                        </p:tav>
                                      </p:tavLst>
                                    </p:anim>
                                    <p:anim calcmode="lin" valueType="num">
                                      <p:cBhvr>
                                        <p:cTn id="34" dur="500" fill="hold"/>
                                        <p:tgtEl>
                                          <p:spTgt spid="1040"/>
                                        </p:tgtEl>
                                        <p:attrNameLst>
                                          <p:attrName>ppt_h</p:attrName>
                                        </p:attrNameLst>
                                      </p:cBhvr>
                                      <p:tavLst>
                                        <p:tav tm="0">
                                          <p:val>
                                            <p:fltVal val="0"/>
                                          </p:val>
                                        </p:tav>
                                        <p:tav tm="100000">
                                          <p:val>
                                            <p:strVal val="#ppt_h"/>
                                          </p:val>
                                        </p:tav>
                                      </p:tavLst>
                                    </p:anim>
                                    <p:animEffect transition="in" filter="fade">
                                      <p:cBhvr>
                                        <p:cTn id="35" dur="500"/>
                                        <p:tgtEl>
                                          <p:spTgt spid="104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34"/>
                                        </p:tgtEl>
                                        <p:attrNameLst>
                                          <p:attrName>style.visibility</p:attrName>
                                        </p:attrNameLst>
                                      </p:cBhvr>
                                      <p:to>
                                        <p:strVal val="visible"/>
                                      </p:to>
                                    </p:set>
                                    <p:anim calcmode="lin" valueType="num">
                                      <p:cBhvr>
                                        <p:cTn id="38" dur="500" fill="hold"/>
                                        <p:tgtEl>
                                          <p:spTgt spid="1034"/>
                                        </p:tgtEl>
                                        <p:attrNameLst>
                                          <p:attrName>ppt_w</p:attrName>
                                        </p:attrNameLst>
                                      </p:cBhvr>
                                      <p:tavLst>
                                        <p:tav tm="0">
                                          <p:val>
                                            <p:fltVal val="0"/>
                                          </p:val>
                                        </p:tav>
                                        <p:tav tm="100000">
                                          <p:val>
                                            <p:strVal val="#ppt_w"/>
                                          </p:val>
                                        </p:tav>
                                      </p:tavLst>
                                    </p:anim>
                                    <p:anim calcmode="lin" valueType="num">
                                      <p:cBhvr>
                                        <p:cTn id="39" dur="500" fill="hold"/>
                                        <p:tgtEl>
                                          <p:spTgt spid="1034"/>
                                        </p:tgtEl>
                                        <p:attrNameLst>
                                          <p:attrName>ppt_h</p:attrName>
                                        </p:attrNameLst>
                                      </p:cBhvr>
                                      <p:tavLst>
                                        <p:tav tm="0">
                                          <p:val>
                                            <p:fltVal val="0"/>
                                          </p:val>
                                        </p:tav>
                                        <p:tav tm="100000">
                                          <p:val>
                                            <p:strVal val="#ppt_h"/>
                                          </p:val>
                                        </p:tav>
                                      </p:tavLst>
                                    </p:anim>
                                    <p:animEffect transition="in" filter="fade">
                                      <p:cBhvr>
                                        <p:cTn id="40" dur="500"/>
                                        <p:tgtEl>
                                          <p:spTgt spid="103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33"/>
                                        </p:tgtEl>
                                        <p:attrNameLst>
                                          <p:attrName>style.visibility</p:attrName>
                                        </p:attrNameLst>
                                      </p:cBhvr>
                                      <p:to>
                                        <p:strVal val="visible"/>
                                      </p:to>
                                    </p:set>
                                    <p:anim calcmode="lin" valueType="num">
                                      <p:cBhvr>
                                        <p:cTn id="45" dur="500" fill="hold"/>
                                        <p:tgtEl>
                                          <p:spTgt spid="1033"/>
                                        </p:tgtEl>
                                        <p:attrNameLst>
                                          <p:attrName>ppt_w</p:attrName>
                                        </p:attrNameLst>
                                      </p:cBhvr>
                                      <p:tavLst>
                                        <p:tav tm="0">
                                          <p:val>
                                            <p:fltVal val="0"/>
                                          </p:val>
                                        </p:tav>
                                        <p:tav tm="100000">
                                          <p:val>
                                            <p:strVal val="#ppt_w"/>
                                          </p:val>
                                        </p:tav>
                                      </p:tavLst>
                                    </p:anim>
                                    <p:anim calcmode="lin" valueType="num">
                                      <p:cBhvr>
                                        <p:cTn id="46" dur="500" fill="hold"/>
                                        <p:tgtEl>
                                          <p:spTgt spid="1033"/>
                                        </p:tgtEl>
                                        <p:attrNameLst>
                                          <p:attrName>ppt_h</p:attrName>
                                        </p:attrNameLst>
                                      </p:cBhvr>
                                      <p:tavLst>
                                        <p:tav tm="0">
                                          <p:val>
                                            <p:fltVal val="0"/>
                                          </p:val>
                                        </p:tav>
                                        <p:tav tm="100000">
                                          <p:val>
                                            <p:strVal val="#ppt_h"/>
                                          </p:val>
                                        </p:tav>
                                      </p:tavLst>
                                    </p:anim>
                                    <p:animEffect transition="in" filter="fade">
                                      <p:cBhvr>
                                        <p:cTn id="47" dur="500"/>
                                        <p:tgtEl>
                                          <p:spTgt spid="1033"/>
                                        </p:tgtEl>
                                      </p:cBhvr>
                                    </p:animEffect>
                                  </p:childTnLst>
                                </p:cTn>
                              </p:par>
                              <p:par>
                                <p:cTn id="48" presetID="1"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53" presetClass="entr" presetSubtype="16" fill="hold" nodeType="withEffect">
                                  <p:stCondLst>
                                    <p:cond delay="0"/>
                                  </p:stCondLst>
                                  <p:childTnLst>
                                    <p:set>
                                      <p:cBhvr>
                                        <p:cTn id="53" dur="1" fill="hold">
                                          <p:stCondLst>
                                            <p:cond delay="0"/>
                                          </p:stCondLst>
                                        </p:cTn>
                                        <p:tgtEl>
                                          <p:spTgt spid="1047"/>
                                        </p:tgtEl>
                                        <p:attrNameLst>
                                          <p:attrName>style.visibility</p:attrName>
                                        </p:attrNameLst>
                                      </p:cBhvr>
                                      <p:to>
                                        <p:strVal val="visible"/>
                                      </p:to>
                                    </p:set>
                                    <p:anim calcmode="lin" valueType="num">
                                      <p:cBhvr>
                                        <p:cTn id="54" dur="500" fill="hold"/>
                                        <p:tgtEl>
                                          <p:spTgt spid="1047"/>
                                        </p:tgtEl>
                                        <p:attrNameLst>
                                          <p:attrName>ppt_w</p:attrName>
                                        </p:attrNameLst>
                                      </p:cBhvr>
                                      <p:tavLst>
                                        <p:tav tm="0">
                                          <p:val>
                                            <p:fltVal val="0"/>
                                          </p:val>
                                        </p:tav>
                                        <p:tav tm="100000">
                                          <p:val>
                                            <p:strVal val="#ppt_w"/>
                                          </p:val>
                                        </p:tav>
                                      </p:tavLst>
                                    </p:anim>
                                    <p:anim calcmode="lin" valueType="num">
                                      <p:cBhvr>
                                        <p:cTn id="55" dur="500" fill="hold"/>
                                        <p:tgtEl>
                                          <p:spTgt spid="1047"/>
                                        </p:tgtEl>
                                        <p:attrNameLst>
                                          <p:attrName>ppt_h</p:attrName>
                                        </p:attrNameLst>
                                      </p:cBhvr>
                                      <p:tavLst>
                                        <p:tav tm="0">
                                          <p:val>
                                            <p:fltVal val="0"/>
                                          </p:val>
                                        </p:tav>
                                        <p:tav tm="100000">
                                          <p:val>
                                            <p:strVal val="#ppt_h"/>
                                          </p:val>
                                        </p:tav>
                                      </p:tavLst>
                                    </p:anim>
                                    <p:animEffect transition="in" filter="fade">
                                      <p:cBhvr>
                                        <p:cTn id="56" dur="500"/>
                                        <p:tgtEl>
                                          <p:spTgt spid="104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par>
                                <p:cTn id="67" presetID="53" presetClass="entr" presetSubtype="16"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126"/>
                                        </p:tgtEl>
                                        <p:attrNameLst>
                                          <p:attrName>style.visibility</p:attrName>
                                        </p:attrNameLst>
                                      </p:cBhvr>
                                      <p:to>
                                        <p:strVal val="visible"/>
                                      </p:to>
                                    </p:set>
                                    <p:anim calcmode="lin" valueType="num">
                                      <p:cBhvr>
                                        <p:cTn id="83" dur="500" fill="hold"/>
                                        <p:tgtEl>
                                          <p:spTgt spid="126"/>
                                        </p:tgtEl>
                                        <p:attrNameLst>
                                          <p:attrName>ppt_w</p:attrName>
                                        </p:attrNameLst>
                                      </p:cBhvr>
                                      <p:tavLst>
                                        <p:tav tm="0">
                                          <p:val>
                                            <p:fltVal val="0"/>
                                          </p:val>
                                        </p:tav>
                                        <p:tav tm="100000">
                                          <p:val>
                                            <p:strVal val="#ppt_w"/>
                                          </p:val>
                                        </p:tav>
                                      </p:tavLst>
                                    </p:anim>
                                    <p:anim calcmode="lin" valueType="num">
                                      <p:cBhvr>
                                        <p:cTn id="84" dur="500" fill="hold"/>
                                        <p:tgtEl>
                                          <p:spTgt spid="126"/>
                                        </p:tgtEl>
                                        <p:attrNameLst>
                                          <p:attrName>ppt_h</p:attrName>
                                        </p:attrNameLst>
                                      </p:cBhvr>
                                      <p:tavLst>
                                        <p:tav tm="0">
                                          <p:val>
                                            <p:fltVal val="0"/>
                                          </p:val>
                                        </p:tav>
                                        <p:tav tm="100000">
                                          <p:val>
                                            <p:strVal val="#ppt_h"/>
                                          </p:val>
                                        </p:tav>
                                      </p:tavLst>
                                    </p:anim>
                                    <p:animEffect transition="in" filter="fade">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21"/>
                                        </p:tgtEl>
                                        <p:attrNameLst>
                                          <p:attrName>style.visibility</p:attrName>
                                        </p:attrNameLst>
                                      </p:cBhvr>
                                      <p:to>
                                        <p:strVal val="visible"/>
                                      </p:to>
                                    </p:set>
                                    <p:anim calcmode="lin" valueType="num">
                                      <p:cBhvr>
                                        <p:cTn id="88" dur="500" fill="hold"/>
                                        <p:tgtEl>
                                          <p:spTgt spid="121"/>
                                        </p:tgtEl>
                                        <p:attrNameLst>
                                          <p:attrName>ppt_w</p:attrName>
                                        </p:attrNameLst>
                                      </p:cBhvr>
                                      <p:tavLst>
                                        <p:tav tm="0">
                                          <p:val>
                                            <p:fltVal val="0"/>
                                          </p:val>
                                        </p:tav>
                                        <p:tav tm="100000">
                                          <p:val>
                                            <p:strVal val="#ppt_w"/>
                                          </p:val>
                                        </p:tav>
                                      </p:tavLst>
                                    </p:anim>
                                    <p:anim calcmode="lin" valueType="num">
                                      <p:cBhvr>
                                        <p:cTn id="89" dur="500" fill="hold"/>
                                        <p:tgtEl>
                                          <p:spTgt spid="121"/>
                                        </p:tgtEl>
                                        <p:attrNameLst>
                                          <p:attrName>ppt_h</p:attrName>
                                        </p:attrNameLst>
                                      </p:cBhvr>
                                      <p:tavLst>
                                        <p:tav tm="0">
                                          <p:val>
                                            <p:fltVal val="0"/>
                                          </p:val>
                                        </p:tav>
                                        <p:tav tm="100000">
                                          <p:val>
                                            <p:strVal val="#ppt_h"/>
                                          </p:val>
                                        </p:tav>
                                      </p:tavLst>
                                    </p:anim>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Effect transition="in" filter="fade">
                                      <p:cBhvr>
                                        <p:cTn id="97" dur="500"/>
                                        <p:tgtEl>
                                          <p:spTgt spid="10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 calcmode="lin" valueType="num">
                                      <p:cBhvr>
                                        <p:cTn id="100" dur="500" fill="hold"/>
                                        <p:tgtEl>
                                          <p:spTgt spid="117"/>
                                        </p:tgtEl>
                                        <p:attrNameLst>
                                          <p:attrName>ppt_w</p:attrName>
                                        </p:attrNameLst>
                                      </p:cBhvr>
                                      <p:tavLst>
                                        <p:tav tm="0">
                                          <p:val>
                                            <p:fltVal val="0"/>
                                          </p:val>
                                        </p:tav>
                                        <p:tav tm="100000">
                                          <p:val>
                                            <p:strVal val="#ppt_w"/>
                                          </p:val>
                                        </p:tav>
                                      </p:tavLst>
                                    </p:anim>
                                    <p:anim calcmode="lin" valueType="num">
                                      <p:cBhvr>
                                        <p:cTn id="101" dur="500" fill="hold"/>
                                        <p:tgtEl>
                                          <p:spTgt spid="117"/>
                                        </p:tgtEl>
                                        <p:attrNameLst>
                                          <p:attrName>ppt_h</p:attrName>
                                        </p:attrNameLst>
                                      </p:cBhvr>
                                      <p:tavLst>
                                        <p:tav tm="0">
                                          <p:val>
                                            <p:fltVal val="0"/>
                                          </p:val>
                                        </p:tav>
                                        <p:tav tm="100000">
                                          <p:val>
                                            <p:strVal val="#ppt_h"/>
                                          </p:val>
                                        </p:tav>
                                      </p:tavLst>
                                    </p:anim>
                                    <p:animEffect transition="in" filter="fade">
                                      <p:cBhvr>
                                        <p:cTn id="102" dur="500"/>
                                        <p:tgtEl>
                                          <p:spTgt spid="117"/>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animEffect transition="in" filter="fade">
                                      <p:cBhvr>
                                        <p:cTn id="109" dur="500"/>
                                        <p:tgtEl>
                                          <p:spTgt spid="2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13"/>
                                        </p:tgtEl>
                                        <p:attrNameLst>
                                          <p:attrName>style.visibility</p:attrName>
                                        </p:attrNameLst>
                                      </p:cBhvr>
                                      <p:to>
                                        <p:strVal val="visible"/>
                                      </p:to>
                                    </p:set>
                                    <p:anim calcmode="lin" valueType="num">
                                      <p:cBhvr>
                                        <p:cTn id="112" dur="500" fill="hold"/>
                                        <p:tgtEl>
                                          <p:spTgt spid="113"/>
                                        </p:tgtEl>
                                        <p:attrNameLst>
                                          <p:attrName>ppt_w</p:attrName>
                                        </p:attrNameLst>
                                      </p:cBhvr>
                                      <p:tavLst>
                                        <p:tav tm="0">
                                          <p:val>
                                            <p:fltVal val="0"/>
                                          </p:val>
                                        </p:tav>
                                        <p:tav tm="100000">
                                          <p:val>
                                            <p:strVal val="#ppt_w"/>
                                          </p:val>
                                        </p:tav>
                                      </p:tavLst>
                                    </p:anim>
                                    <p:anim calcmode="lin" valueType="num">
                                      <p:cBhvr>
                                        <p:cTn id="113" dur="500" fill="hold"/>
                                        <p:tgtEl>
                                          <p:spTgt spid="113"/>
                                        </p:tgtEl>
                                        <p:attrNameLst>
                                          <p:attrName>ppt_h</p:attrName>
                                        </p:attrNameLst>
                                      </p:cBhvr>
                                      <p:tavLst>
                                        <p:tav tm="0">
                                          <p:val>
                                            <p:fltVal val="0"/>
                                          </p:val>
                                        </p:tav>
                                        <p:tav tm="100000">
                                          <p:val>
                                            <p:strVal val="#ppt_h"/>
                                          </p:val>
                                        </p:tav>
                                      </p:tavLst>
                                    </p:anim>
                                    <p:animEffect transition="in" filter="fade">
                                      <p:cBhvr>
                                        <p:cTn id="114" dur="500"/>
                                        <p:tgtEl>
                                          <p:spTgt spid="11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133"/>
                                        </p:tgtEl>
                                        <p:attrNameLst>
                                          <p:attrName>style.visibility</p:attrName>
                                        </p:attrNameLst>
                                      </p:cBhvr>
                                      <p:to>
                                        <p:strVal val="visible"/>
                                      </p:to>
                                    </p:set>
                                    <p:anim calcmode="lin" valueType="num">
                                      <p:cBhvr>
                                        <p:cTn id="119" dur="500" fill="hold"/>
                                        <p:tgtEl>
                                          <p:spTgt spid="133"/>
                                        </p:tgtEl>
                                        <p:attrNameLst>
                                          <p:attrName>ppt_w</p:attrName>
                                        </p:attrNameLst>
                                      </p:cBhvr>
                                      <p:tavLst>
                                        <p:tav tm="0">
                                          <p:val>
                                            <p:fltVal val="0"/>
                                          </p:val>
                                        </p:tav>
                                        <p:tav tm="100000">
                                          <p:val>
                                            <p:strVal val="#ppt_w"/>
                                          </p:val>
                                        </p:tav>
                                      </p:tavLst>
                                    </p:anim>
                                    <p:anim calcmode="lin" valueType="num">
                                      <p:cBhvr>
                                        <p:cTn id="120" dur="500" fill="hold"/>
                                        <p:tgtEl>
                                          <p:spTgt spid="133"/>
                                        </p:tgtEl>
                                        <p:attrNameLst>
                                          <p:attrName>ppt_h</p:attrName>
                                        </p:attrNameLst>
                                      </p:cBhvr>
                                      <p:tavLst>
                                        <p:tav tm="0">
                                          <p:val>
                                            <p:fltVal val="0"/>
                                          </p:val>
                                        </p:tav>
                                        <p:tav tm="100000">
                                          <p:val>
                                            <p:strVal val="#ppt_h"/>
                                          </p:val>
                                        </p:tav>
                                      </p:tavLst>
                                    </p:anim>
                                    <p:animEffect transition="in" filter="fade">
                                      <p:cBhvr>
                                        <p:cTn id="121" dur="500"/>
                                        <p:tgtEl>
                                          <p:spTgt spid="133"/>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27"/>
                                        </p:tgtEl>
                                        <p:attrNameLst>
                                          <p:attrName>style.visibility</p:attrName>
                                        </p:attrNameLst>
                                      </p:cBhvr>
                                      <p:to>
                                        <p:strVal val="visible"/>
                                      </p:to>
                                    </p:set>
                                    <p:anim calcmode="lin" valueType="num">
                                      <p:cBhvr>
                                        <p:cTn id="124" dur="500" fill="hold"/>
                                        <p:tgtEl>
                                          <p:spTgt spid="127"/>
                                        </p:tgtEl>
                                        <p:attrNameLst>
                                          <p:attrName>ppt_w</p:attrName>
                                        </p:attrNameLst>
                                      </p:cBhvr>
                                      <p:tavLst>
                                        <p:tav tm="0">
                                          <p:val>
                                            <p:fltVal val="0"/>
                                          </p:val>
                                        </p:tav>
                                        <p:tav tm="100000">
                                          <p:val>
                                            <p:strVal val="#ppt_w"/>
                                          </p:val>
                                        </p:tav>
                                      </p:tavLst>
                                    </p:anim>
                                    <p:anim calcmode="lin" valueType="num">
                                      <p:cBhvr>
                                        <p:cTn id="125" dur="500" fill="hold"/>
                                        <p:tgtEl>
                                          <p:spTgt spid="127"/>
                                        </p:tgtEl>
                                        <p:attrNameLst>
                                          <p:attrName>ppt_h</p:attrName>
                                        </p:attrNameLst>
                                      </p:cBhvr>
                                      <p:tavLst>
                                        <p:tav tm="0">
                                          <p:val>
                                            <p:fltVal val="0"/>
                                          </p:val>
                                        </p:tav>
                                        <p:tav tm="100000">
                                          <p:val>
                                            <p:strVal val="#ppt_h"/>
                                          </p:val>
                                        </p:tav>
                                      </p:tavLst>
                                    </p:anim>
                                    <p:animEffect transition="in" filter="fade">
                                      <p:cBhvr>
                                        <p:cTn id="126" dur="500"/>
                                        <p:tgtEl>
                                          <p:spTgt spid="127"/>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18"/>
                                        </p:tgtEl>
                                        <p:attrNameLst>
                                          <p:attrName>style.visibility</p:attrName>
                                        </p:attrNameLst>
                                      </p:cBhvr>
                                      <p:to>
                                        <p:strVal val="visible"/>
                                      </p:to>
                                    </p:set>
                                    <p:anim calcmode="lin" valueType="num">
                                      <p:cBhvr>
                                        <p:cTn id="136" dur="500" fill="hold"/>
                                        <p:tgtEl>
                                          <p:spTgt spid="118"/>
                                        </p:tgtEl>
                                        <p:attrNameLst>
                                          <p:attrName>ppt_w</p:attrName>
                                        </p:attrNameLst>
                                      </p:cBhvr>
                                      <p:tavLst>
                                        <p:tav tm="0">
                                          <p:val>
                                            <p:fltVal val="0"/>
                                          </p:val>
                                        </p:tav>
                                        <p:tav tm="100000">
                                          <p:val>
                                            <p:strVal val="#ppt_w"/>
                                          </p:val>
                                        </p:tav>
                                      </p:tavLst>
                                    </p:anim>
                                    <p:anim calcmode="lin" valueType="num">
                                      <p:cBhvr>
                                        <p:cTn id="137" dur="500" fill="hold"/>
                                        <p:tgtEl>
                                          <p:spTgt spid="118"/>
                                        </p:tgtEl>
                                        <p:attrNameLst>
                                          <p:attrName>ppt_h</p:attrName>
                                        </p:attrNameLst>
                                      </p:cBhvr>
                                      <p:tavLst>
                                        <p:tav tm="0">
                                          <p:val>
                                            <p:fltVal val="0"/>
                                          </p:val>
                                        </p:tav>
                                        <p:tav tm="100000">
                                          <p:val>
                                            <p:strVal val="#ppt_h"/>
                                          </p:val>
                                        </p:tav>
                                      </p:tavLst>
                                    </p:anim>
                                    <p:animEffect transition="in" filter="fade">
                                      <p:cBhvr>
                                        <p:cTn id="138" dur="500"/>
                                        <p:tgtEl>
                                          <p:spTgt spid="118"/>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114"/>
                                        </p:tgtEl>
                                        <p:attrNameLst>
                                          <p:attrName>style.visibility</p:attrName>
                                        </p:attrNameLst>
                                      </p:cBhvr>
                                      <p:to>
                                        <p:strVal val="visible"/>
                                      </p:to>
                                    </p:set>
                                    <p:anim calcmode="lin" valueType="num">
                                      <p:cBhvr>
                                        <p:cTn id="148" dur="500" fill="hold"/>
                                        <p:tgtEl>
                                          <p:spTgt spid="114"/>
                                        </p:tgtEl>
                                        <p:attrNameLst>
                                          <p:attrName>ppt_w</p:attrName>
                                        </p:attrNameLst>
                                      </p:cBhvr>
                                      <p:tavLst>
                                        <p:tav tm="0">
                                          <p:val>
                                            <p:fltVal val="0"/>
                                          </p:val>
                                        </p:tav>
                                        <p:tav tm="100000">
                                          <p:val>
                                            <p:strVal val="#ppt_w"/>
                                          </p:val>
                                        </p:tav>
                                      </p:tavLst>
                                    </p:anim>
                                    <p:anim calcmode="lin" valueType="num">
                                      <p:cBhvr>
                                        <p:cTn id="149" dur="500" fill="hold"/>
                                        <p:tgtEl>
                                          <p:spTgt spid="114"/>
                                        </p:tgtEl>
                                        <p:attrNameLst>
                                          <p:attrName>ppt_h</p:attrName>
                                        </p:attrNameLst>
                                      </p:cBhvr>
                                      <p:tavLst>
                                        <p:tav tm="0">
                                          <p:val>
                                            <p:fltVal val="0"/>
                                          </p:val>
                                        </p:tav>
                                        <p:tav tm="100000">
                                          <p:val>
                                            <p:strVal val="#ppt_h"/>
                                          </p:val>
                                        </p:tav>
                                      </p:tavLst>
                                    </p:anim>
                                    <p:animEffect transition="in" filter="fade">
                                      <p:cBhvr>
                                        <p:cTn id="150" dur="500"/>
                                        <p:tgtEl>
                                          <p:spTgt spid="114"/>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nodeType="clickEffect">
                                  <p:stCondLst>
                                    <p:cond delay="0"/>
                                  </p:stCondLst>
                                  <p:childTnLst>
                                    <p:set>
                                      <p:cBhvr>
                                        <p:cTn id="154" dur="1" fill="hold">
                                          <p:stCondLst>
                                            <p:cond delay="0"/>
                                          </p:stCondLst>
                                        </p:cTn>
                                        <p:tgtEl>
                                          <p:spTgt spid="134"/>
                                        </p:tgtEl>
                                        <p:attrNameLst>
                                          <p:attrName>style.visibility</p:attrName>
                                        </p:attrNameLst>
                                      </p:cBhvr>
                                      <p:to>
                                        <p:strVal val="visible"/>
                                      </p:to>
                                    </p:set>
                                    <p:anim calcmode="lin" valueType="num">
                                      <p:cBhvr>
                                        <p:cTn id="155" dur="500" fill="hold"/>
                                        <p:tgtEl>
                                          <p:spTgt spid="134"/>
                                        </p:tgtEl>
                                        <p:attrNameLst>
                                          <p:attrName>ppt_w</p:attrName>
                                        </p:attrNameLst>
                                      </p:cBhvr>
                                      <p:tavLst>
                                        <p:tav tm="0">
                                          <p:val>
                                            <p:fltVal val="0"/>
                                          </p:val>
                                        </p:tav>
                                        <p:tav tm="100000">
                                          <p:val>
                                            <p:strVal val="#ppt_w"/>
                                          </p:val>
                                        </p:tav>
                                      </p:tavLst>
                                    </p:anim>
                                    <p:anim calcmode="lin" valueType="num">
                                      <p:cBhvr>
                                        <p:cTn id="156" dur="500" fill="hold"/>
                                        <p:tgtEl>
                                          <p:spTgt spid="134"/>
                                        </p:tgtEl>
                                        <p:attrNameLst>
                                          <p:attrName>ppt_h</p:attrName>
                                        </p:attrNameLst>
                                      </p:cBhvr>
                                      <p:tavLst>
                                        <p:tav tm="0">
                                          <p:val>
                                            <p:fltVal val="0"/>
                                          </p:val>
                                        </p:tav>
                                        <p:tav tm="100000">
                                          <p:val>
                                            <p:strVal val="#ppt_h"/>
                                          </p:val>
                                        </p:tav>
                                      </p:tavLst>
                                    </p:anim>
                                    <p:animEffect transition="in" filter="fade">
                                      <p:cBhvr>
                                        <p:cTn id="157" dur="500"/>
                                        <p:tgtEl>
                                          <p:spTgt spid="134"/>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128"/>
                                        </p:tgtEl>
                                        <p:attrNameLst>
                                          <p:attrName>style.visibility</p:attrName>
                                        </p:attrNameLst>
                                      </p:cBhvr>
                                      <p:to>
                                        <p:strVal val="visible"/>
                                      </p:to>
                                    </p:set>
                                    <p:anim calcmode="lin" valueType="num">
                                      <p:cBhvr>
                                        <p:cTn id="160" dur="500" fill="hold"/>
                                        <p:tgtEl>
                                          <p:spTgt spid="128"/>
                                        </p:tgtEl>
                                        <p:attrNameLst>
                                          <p:attrName>ppt_w</p:attrName>
                                        </p:attrNameLst>
                                      </p:cBhvr>
                                      <p:tavLst>
                                        <p:tav tm="0">
                                          <p:val>
                                            <p:fltVal val="0"/>
                                          </p:val>
                                        </p:tav>
                                        <p:tav tm="100000">
                                          <p:val>
                                            <p:strVal val="#ppt_w"/>
                                          </p:val>
                                        </p:tav>
                                      </p:tavLst>
                                    </p:anim>
                                    <p:anim calcmode="lin" valueType="num">
                                      <p:cBhvr>
                                        <p:cTn id="161" dur="500" fill="hold"/>
                                        <p:tgtEl>
                                          <p:spTgt spid="128"/>
                                        </p:tgtEl>
                                        <p:attrNameLst>
                                          <p:attrName>ppt_h</p:attrName>
                                        </p:attrNameLst>
                                      </p:cBhvr>
                                      <p:tavLst>
                                        <p:tav tm="0">
                                          <p:val>
                                            <p:fltVal val="0"/>
                                          </p:val>
                                        </p:tav>
                                        <p:tav tm="100000">
                                          <p:val>
                                            <p:strVal val="#ppt_h"/>
                                          </p:val>
                                        </p:tav>
                                      </p:tavLst>
                                    </p:anim>
                                    <p:animEffect transition="in" filter="fade">
                                      <p:cBhvr>
                                        <p:cTn id="16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25" grpId="0"/>
      <p:bldP spid="117" grpId="0"/>
      <p:bldP spid="118" grpId="0"/>
      <p:bldP spid="121" grpId="0" animBg="1"/>
      <p:bldP spid="127" grpId="0" animBg="1"/>
      <p:bldP spid="128" grpId="0" animBg="1"/>
      <p:bldP spid="1034" grpId="0" animBg="1"/>
      <p:bldP spid="1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In the Cloud</a:t>
            </a:r>
            <a:endParaRPr lang="en-US" dirty="0"/>
          </a:p>
        </p:txBody>
      </p:sp>
      <p:sp>
        <p:nvSpPr>
          <p:cNvPr id="3" name="Content Placeholder 2"/>
          <p:cNvSpPr>
            <a:spLocks noGrp="1"/>
          </p:cNvSpPr>
          <p:nvPr>
            <p:ph sz="quarter" idx="10"/>
          </p:nvPr>
        </p:nvSpPr>
        <p:spPr>
          <a:xfrm>
            <a:off x="622617" y="1632057"/>
            <a:ext cx="11605730" cy="4813625"/>
          </a:xfrm>
          <a:prstGeom prst="rect">
            <a:avLst/>
          </a:prstGeom>
        </p:spPr>
        <p:txBody>
          <a:bodyPr/>
          <a:lstStyle/>
          <a:p>
            <a:r>
              <a:rPr lang="en-US" dirty="0" smtClean="0"/>
              <a:t>Office365 service experiences incorporated into Exchange Server 2013</a:t>
            </a:r>
          </a:p>
          <a:p>
            <a:pPr lvl="1"/>
            <a:r>
              <a:rPr lang="en-US" dirty="0" smtClean="0"/>
              <a:t>Running at scale has high monitoring expectations</a:t>
            </a:r>
          </a:p>
          <a:p>
            <a:pPr lvl="1"/>
            <a:endParaRPr lang="en-US" dirty="0" smtClean="0"/>
          </a:p>
          <a:p>
            <a:r>
              <a:rPr lang="en-US" dirty="0" smtClean="0"/>
              <a:t>Cloud is the place to prove our monitoring</a:t>
            </a:r>
          </a:p>
          <a:p>
            <a:pPr lvl="1"/>
            <a:r>
              <a:rPr lang="en-US" dirty="0" smtClean="0"/>
              <a:t>Simple protocol self test provides meaningful detection</a:t>
            </a:r>
          </a:p>
          <a:p>
            <a:pPr lvl="1"/>
            <a:endParaRPr lang="en-US" dirty="0"/>
          </a:p>
          <a:p>
            <a:pPr lvl="1"/>
            <a:r>
              <a:rPr lang="en-US" dirty="0" smtClean="0"/>
              <a:t>A protocol restart is the right first action the majority of the time</a:t>
            </a:r>
          </a:p>
          <a:p>
            <a:pPr lvl="1"/>
            <a:endParaRPr lang="en-US" dirty="0"/>
          </a:p>
          <a:p>
            <a:pPr lvl="1"/>
            <a:r>
              <a:rPr lang="en-US" dirty="0" smtClean="0"/>
              <a:t>Scoping mailbox self test per server vs. per database copy</a:t>
            </a:r>
            <a:endParaRPr lang="en-US" dirty="0"/>
          </a:p>
        </p:txBody>
      </p:sp>
    </p:spTree>
    <p:extLst>
      <p:ext uri="{BB962C8B-B14F-4D97-AF65-F5344CB8AC3E}">
        <p14:creationId xmlns:p14="http://schemas.microsoft.com/office/powerpoint/2010/main" val="38008178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 Throttling</a:t>
            </a:r>
            <a:endParaRPr lang="en-US" dirty="0"/>
          </a:p>
        </p:txBody>
      </p:sp>
      <p:sp>
        <p:nvSpPr>
          <p:cNvPr id="5" name="Text Placeholder 4"/>
          <p:cNvSpPr>
            <a:spLocks noGrp="1"/>
          </p:cNvSpPr>
          <p:nvPr>
            <p:ph sz="quarter" idx="10"/>
          </p:nvPr>
        </p:nvSpPr>
        <p:spPr>
          <a:xfrm>
            <a:off x="530466" y="1476621"/>
            <a:ext cx="11814184" cy="5517904"/>
          </a:xfrm>
          <a:prstGeom prst="rect">
            <a:avLst/>
          </a:prstGeom>
        </p:spPr>
        <p:txBody>
          <a:bodyPr>
            <a:normAutofit fontScale="92500" lnSpcReduction="10000"/>
          </a:bodyPr>
          <a:lstStyle/>
          <a:p>
            <a:r>
              <a:rPr lang="en-US" dirty="0"/>
              <a:t>Throttling is a means to ensure the entire service isn’t </a:t>
            </a:r>
            <a:r>
              <a:rPr lang="en-US" dirty="0" smtClean="0"/>
              <a:t>compromised</a:t>
            </a:r>
          </a:p>
          <a:p>
            <a:pPr lvl="2"/>
            <a:endParaRPr lang="en-US" dirty="0"/>
          </a:p>
          <a:p>
            <a:r>
              <a:rPr lang="en-US" dirty="0"/>
              <a:t>All responders can throttle in some fashion</a:t>
            </a:r>
          </a:p>
          <a:p>
            <a:pPr lvl="1"/>
            <a:r>
              <a:rPr lang="en-US" dirty="0"/>
              <a:t>Some take into account minimum number of servers within a group</a:t>
            </a:r>
          </a:p>
          <a:p>
            <a:pPr lvl="1"/>
            <a:r>
              <a:rPr lang="en-US" dirty="0"/>
              <a:t>Some take into account time</a:t>
            </a:r>
          </a:p>
          <a:p>
            <a:pPr lvl="1"/>
            <a:r>
              <a:rPr lang="en-US" dirty="0"/>
              <a:t>Some take into account number of occurrences</a:t>
            </a:r>
          </a:p>
          <a:p>
            <a:pPr lvl="1"/>
            <a:r>
              <a:rPr lang="en-US" dirty="0"/>
              <a:t>Some may use a combination of the </a:t>
            </a:r>
            <a:r>
              <a:rPr lang="en-US" dirty="0" smtClean="0"/>
              <a:t>above</a:t>
            </a:r>
          </a:p>
          <a:p>
            <a:pPr lvl="1"/>
            <a:endParaRPr lang="en-US" dirty="0"/>
          </a:p>
          <a:p>
            <a:r>
              <a:rPr lang="en-US" dirty="0"/>
              <a:t>Depending on the responder, when throttling occurs, the responder’s action may be delayed or simply skipped</a:t>
            </a:r>
          </a:p>
          <a:p>
            <a:pPr lvl="1"/>
            <a:r>
              <a:rPr lang="en-US" dirty="0"/>
              <a:t>For example, when the </a:t>
            </a:r>
            <a:r>
              <a:rPr lang="en-US" dirty="0" err="1"/>
              <a:t>Bugcheck</a:t>
            </a:r>
            <a:r>
              <a:rPr lang="en-US" dirty="0"/>
              <a:t> Responder is throttled, the action is skipped, not delayed</a:t>
            </a:r>
          </a:p>
        </p:txBody>
      </p:sp>
    </p:spTree>
    <p:extLst>
      <p:ext uri="{BB962C8B-B14F-4D97-AF65-F5344CB8AC3E}">
        <p14:creationId xmlns:p14="http://schemas.microsoft.com/office/powerpoint/2010/main" val="6525779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Exchange Server 2013 Managed Availability</a:t>
            </a:r>
          </a:p>
        </p:txBody>
      </p:sp>
      <p:sp>
        <p:nvSpPr>
          <p:cNvPr id="5" name="Text Placeholder 4"/>
          <p:cNvSpPr>
            <a:spLocks noGrp="1"/>
          </p:cNvSpPr>
          <p:nvPr>
            <p:ph type="body" sz="quarter" idx="12"/>
          </p:nvPr>
        </p:nvSpPr>
        <p:spPr/>
        <p:txBody>
          <a:bodyPr/>
          <a:lstStyle/>
          <a:p>
            <a:r>
              <a:rPr lang="en-US" dirty="0" smtClean="0"/>
              <a:t>Ross Smith IV</a:t>
            </a:r>
          </a:p>
          <a:p>
            <a:r>
              <a:rPr lang="en-US" dirty="0" smtClean="0"/>
              <a:t>Principal Program Manager</a:t>
            </a:r>
          </a:p>
          <a:p>
            <a:r>
              <a:rPr lang="en-US" dirty="0" smtClean="0"/>
              <a:t>Microsoft</a:t>
            </a:r>
            <a:endParaRPr lang="en-US" dirty="0"/>
          </a:p>
        </p:txBody>
      </p:sp>
      <p:sp>
        <p:nvSpPr>
          <p:cNvPr id="14" name="Text Placeholder 1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095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Responder Throttling in RTM CU2</a:t>
            </a:r>
            <a:endParaRPr lang="en-US" dirty="0"/>
          </a:p>
        </p:txBody>
      </p:sp>
      <p:sp>
        <p:nvSpPr>
          <p:cNvPr id="7" name="Content Placeholder 6"/>
          <p:cNvSpPr>
            <a:spLocks noGrp="1"/>
          </p:cNvSpPr>
          <p:nvPr>
            <p:ph sz="quarter" idx="10"/>
          </p:nvPr>
        </p:nvSpPr>
        <p:spPr>
          <a:xfrm>
            <a:off x="274638" y="1214438"/>
            <a:ext cx="11887200" cy="960263"/>
          </a:xfrm>
        </p:spPr>
        <p:txBody>
          <a:bodyPr/>
          <a:lstStyle/>
          <a:p>
            <a:r>
              <a:rPr lang="en-US" sz="2800" dirty="0" smtClean="0"/>
              <a:t>Prior to RTM CU2, several responders were throttled per server; with RTM CU2, several responders will now be throttled per group</a:t>
            </a:r>
            <a:endParaRPr lang="en-US" sz="2800" dirty="0"/>
          </a:p>
        </p:txBody>
      </p:sp>
      <p:graphicFrame>
        <p:nvGraphicFramePr>
          <p:cNvPr id="8" name="Content Placeholder 3"/>
          <p:cNvGraphicFramePr>
            <a:graphicFrameLocks/>
          </p:cNvGraphicFramePr>
          <p:nvPr>
            <p:extLst>
              <p:ext uri="{D42A27DB-BD31-4B8C-83A1-F6EECF244321}">
                <p14:modId xmlns:p14="http://schemas.microsoft.com/office/powerpoint/2010/main" val="2802485598"/>
              </p:ext>
            </p:extLst>
          </p:nvPr>
        </p:nvGraphicFramePr>
        <p:xfrm>
          <a:off x="1189092" y="2195040"/>
          <a:ext cx="9875414" cy="4571947"/>
        </p:xfrm>
        <a:graphic>
          <a:graphicData uri="http://schemas.openxmlformats.org/drawingml/2006/table">
            <a:tbl>
              <a:tblPr firstRow="1" firstCol="1" bandRow="1">
                <a:tableStyleId>{5C22544A-7EE6-4342-B048-85BDC9FD1C3A}</a:tableStyleId>
              </a:tblPr>
              <a:tblGrid>
                <a:gridCol w="2396195"/>
                <a:gridCol w="1146846"/>
                <a:gridCol w="1273468"/>
                <a:gridCol w="1169759"/>
                <a:gridCol w="1314471"/>
                <a:gridCol w="1314471"/>
                <a:gridCol w="1260204"/>
              </a:tblGrid>
              <a:tr h="359054">
                <a:tc rowSpan="2">
                  <a:txBody>
                    <a:bodyPr/>
                    <a:lstStyle/>
                    <a:p>
                      <a:pPr marL="0" marR="0" algn="ctr">
                        <a:spcBef>
                          <a:spcPts val="0"/>
                        </a:spcBef>
                        <a:spcAft>
                          <a:spcPts val="0"/>
                        </a:spcAft>
                      </a:pPr>
                      <a:r>
                        <a:rPr lang="en-US" sz="1100" dirty="0" err="1">
                          <a:effectLst/>
                        </a:rPr>
                        <a:t>RecoveryAction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1100" dirty="0">
                          <a:effectLst/>
                        </a:rPr>
                        <a:t>Enabled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gridSpan="3">
                  <a:txBody>
                    <a:bodyPr/>
                    <a:lstStyle/>
                    <a:p>
                      <a:pPr marL="0" marR="0" algn="ctr">
                        <a:spcBef>
                          <a:spcPts val="0"/>
                        </a:spcBef>
                        <a:spcAft>
                          <a:spcPts val="0"/>
                        </a:spcAft>
                      </a:pPr>
                      <a:r>
                        <a:rPr lang="en-US" sz="1100" dirty="0">
                          <a:effectLst/>
                        </a:rPr>
                        <a:t>Per Server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100" dirty="0">
                          <a:effectLst/>
                        </a:rPr>
                        <a:t>Per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r>
              <a:tr h="936199">
                <a:tc vMerge="1">
                  <a:txBody>
                    <a:bodyPr/>
                    <a:lstStyle/>
                    <a:p>
                      <a:endParaRPr lang="en-US"/>
                    </a:p>
                  </a:txBody>
                  <a:tcPr/>
                </a:tc>
                <a:tc vMerge="1">
                  <a:txBody>
                    <a:bodyPr/>
                    <a:lstStyle/>
                    <a:p>
                      <a:endParaRPr lang="en-US"/>
                    </a:p>
                  </a:txBody>
                  <a:tcPr/>
                </a:tc>
                <a:tc>
                  <a:txBody>
                    <a:bodyPr/>
                    <a:lstStyle/>
                    <a:p>
                      <a:pPr marL="0" marR="0" algn="ctr" defTabSz="932742" rtl="0" eaLnBrk="1" latinLnBrk="0" hangingPunct="1">
                        <a:spcBef>
                          <a:spcPts val="0"/>
                        </a:spcBef>
                        <a:spcAft>
                          <a:spcPts val="0"/>
                        </a:spcAft>
                      </a:pPr>
                      <a:r>
                        <a:rPr lang="en-US" sz="1100" b="1" kern="1200" dirty="0">
                          <a:solidFill>
                            <a:schemeClr val="lt1"/>
                          </a:solidFill>
                          <a:effectLst/>
                          <a:latin typeface="+mn-lt"/>
                          <a:ea typeface="+mn-ea"/>
                          <a:cs typeface="+mn-cs"/>
                        </a:rPr>
                        <a:t>Minutes Between Actions</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defTabSz="932742" rtl="0" eaLnBrk="1" latinLnBrk="0" hangingPunct="1">
                        <a:spcBef>
                          <a:spcPts val="0"/>
                        </a:spcBef>
                        <a:spcAft>
                          <a:spcPts val="0"/>
                        </a:spcAft>
                      </a:pPr>
                      <a:r>
                        <a:rPr lang="en-US" sz="1100" b="1" kern="1200" dirty="0">
                          <a:solidFill>
                            <a:schemeClr val="lt1"/>
                          </a:solidFill>
                          <a:effectLst/>
                          <a:latin typeface="+mn-lt"/>
                          <a:ea typeface="+mn-ea"/>
                          <a:cs typeface="+mn-cs"/>
                        </a:rPr>
                        <a:t>Max Allowed Per Hour</a:t>
                      </a: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defTabSz="932742" rtl="0" eaLnBrk="1" latinLnBrk="0" hangingPunct="1">
                        <a:spcBef>
                          <a:spcPts val="0"/>
                        </a:spcBef>
                        <a:spcAft>
                          <a:spcPts val="0"/>
                        </a:spcAft>
                      </a:pPr>
                      <a:r>
                        <a:rPr lang="en-US" sz="1100" b="1" kern="1200" dirty="0">
                          <a:solidFill>
                            <a:schemeClr val="lt1"/>
                          </a:solidFill>
                          <a:effectLst/>
                          <a:latin typeface="+mn-lt"/>
                          <a:ea typeface="+mn-ea"/>
                          <a:cs typeface="+mn-cs"/>
                        </a:rPr>
                        <a:t>Max Allowed Per Day</a:t>
                      </a: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defTabSz="932742" rtl="0" eaLnBrk="1" latinLnBrk="0" hangingPunct="1">
                        <a:spcBef>
                          <a:spcPts val="0"/>
                        </a:spcBef>
                        <a:spcAft>
                          <a:spcPts val="0"/>
                        </a:spcAft>
                      </a:pPr>
                      <a:r>
                        <a:rPr lang="en-US" sz="1100" b="1" kern="1200" dirty="0">
                          <a:solidFill>
                            <a:schemeClr val="lt1"/>
                          </a:solidFill>
                          <a:effectLst/>
                          <a:latin typeface="+mn-lt"/>
                          <a:ea typeface="+mn-ea"/>
                          <a:cs typeface="+mn-cs"/>
                        </a:rPr>
                        <a:t>Minutes Between Actions</a:t>
                      </a: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defTabSz="932742" rtl="0" eaLnBrk="1" latinLnBrk="0" hangingPunct="1">
                        <a:spcBef>
                          <a:spcPts val="0"/>
                        </a:spcBef>
                        <a:spcAft>
                          <a:spcPts val="0"/>
                        </a:spcAft>
                      </a:pPr>
                      <a:r>
                        <a:rPr lang="en-US" sz="1100" b="1" kern="1200" dirty="0">
                          <a:solidFill>
                            <a:schemeClr val="lt1"/>
                          </a:solidFill>
                          <a:effectLst/>
                          <a:latin typeface="+mn-lt"/>
                          <a:ea typeface="+mn-ea"/>
                          <a:cs typeface="+mn-cs"/>
                        </a:rPr>
                        <a:t>Max Allowed Per Day</a:t>
                      </a:r>
                    </a:p>
                  </a:txBody>
                  <a:tcPr marL="68580" marR="68580" marT="0" marB="0"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234049">
                <a:tc>
                  <a:txBody>
                    <a:bodyPr/>
                    <a:lstStyle/>
                    <a:p>
                      <a:pPr marL="0" marR="0" algn="ctr">
                        <a:spcBef>
                          <a:spcPts val="0"/>
                        </a:spcBef>
                        <a:spcAft>
                          <a:spcPts val="0"/>
                        </a:spcAft>
                      </a:pPr>
                      <a:r>
                        <a:rPr lang="en-US" sz="1100">
                          <a:effectLst/>
                        </a:rPr>
                        <a:t>ForceReboot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tx1"/>
                      </a:solidFill>
                      <a:prstDash val="solid"/>
                      <a:round/>
                      <a:headEnd type="none" w="med" len="med"/>
                      <a:tailEnd type="none" w="med" len="med"/>
                    </a:lnT>
                  </a:tcPr>
                </a:tc>
              </a:tr>
              <a:tr h="234049">
                <a:tc>
                  <a:txBody>
                    <a:bodyPr/>
                    <a:lstStyle/>
                    <a:p>
                      <a:pPr marL="0" marR="0" algn="ctr">
                        <a:spcBef>
                          <a:spcPts val="0"/>
                        </a:spcBef>
                        <a:spcAft>
                          <a:spcPts val="0"/>
                        </a:spcAft>
                      </a:pPr>
                      <a:r>
                        <a:rPr lang="en-US" sz="1100">
                          <a:effectLst/>
                        </a:rPr>
                        <a:t>SystemFailover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4049">
                <a:tc>
                  <a:txBody>
                    <a:bodyPr/>
                    <a:lstStyle/>
                    <a:p>
                      <a:pPr marL="0" marR="0" algn="ctr">
                        <a:spcBef>
                          <a:spcPts val="0"/>
                        </a:spcBef>
                        <a:spcAft>
                          <a:spcPts val="0"/>
                        </a:spcAft>
                      </a:pPr>
                      <a:r>
                        <a:rPr lang="en-US" sz="1100">
                          <a:effectLst/>
                        </a:rPr>
                        <a:t>RestartService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4049">
                <a:tc>
                  <a:txBody>
                    <a:bodyPr/>
                    <a:lstStyle/>
                    <a:p>
                      <a:pPr marL="0" marR="0" algn="ctr">
                        <a:spcBef>
                          <a:spcPts val="0"/>
                        </a:spcBef>
                        <a:spcAft>
                          <a:spcPts val="0"/>
                        </a:spcAft>
                      </a:pPr>
                      <a:r>
                        <a:rPr lang="en-US" sz="1100">
                          <a:effectLst/>
                        </a:rPr>
                        <a:t>ResetIISPool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100">
                <a:tc>
                  <a:txBody>
                    <a:bodyPr/>
                    <a:lstStyle/>
                    <a:p>
                      <a:pPr marL="0" marR="0" algn="ctr">
                        <a:spcBef>
                          <a:spcPts val="0"/>
                        </a:spcBef>
                        <a:spcAft>
                          <a:spcPts val="0"/>
                        </a:spcAft>
                      </a:pPr>
                      <a:r>
                        <a:rPr lang="en-US" sz="1100">
                          <a:effectLst/>
                        </a:rPr>
                        <a:t>DatabaseFailover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100">
                <a:tc>
                  <a:txBody>
                    <a:bodyPr/>
                    <a:lstStyle/>
                    <a:p>
                      <a:pPr marL="0" marR="0" algn="ctr">
                        <a:spcBef>
                          <a:spcPts val="0"/>
                        </a:spcBef>
                        <a:spcAft>
                          <a:spcPts val="0"/>
                        </a:spcAft>
                      </a:pPr>
                      <a:r>
                        <a:rPr lang="en-US" sz="1100">
                          <a:effectLst/>
                        </a:rPr>
                        <a:t>ComponentOffline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100">
                <a:tc>
                  <a:txBody>
                    <a:bodyPr/>
                    <a:lstStyle/>
                    <a:p>
                      <a:pPr marL="0" marR="0" algn="ctr">
                        <a:spcBef>
                          <a:spcPts val="0"/>
                        </a:spcBef>
                        <a:spcAft>
                          <a:spcPts val="0"/>
                        </a:spcAft>
                      </a:pPr>
                      <a:r>
                        <a:rPr lang="en-US" sz="1100">
                          <a:effectLst/>
                        </a:rPr>
                        <a:t>ComponentOnline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Large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8100">
                <a:tc>
                  <a:txBody>
                    <a:bodyPr/>
                    <a:lstStyle/>
                    <a:p>
                      <a:pPr marL="0" marR="0" algn="ctr">
                        <a:spcBef>
                          <a:spcPts val="0"/>
                        </a:spcBef>
                        <a:spcAft>
                          <a:spcPts val="0"/>
                        </a:spcAft>
                      </a:pPr>
                      <a:r>
                        <a:rPr lang="en-US" sz="1100">
                          <a:effectLst/>
                        </a:rPr>
                        <a:t>MoveClusterGroup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4049">
                <a:tc>
                  <a:txBody>
                    <a:bodyPr/>
                    <a:lstStyle/>
                    <a:p>
                      <a:pPr marL="0" marR="0" algn="ctr">
                        <a:spcBef>
                          <a:spcPts val="0"/>
                        </a:spcBef>
                        <a:spcAft>
                          <a:spcPts val="0"/>
                        </a:spcAft>
                      </a:pPr>
                      <a:r>
                        <a:rPr lang="en-US" sz="1100">
                          <a:effectLst/>
                        </a:rPr>
                        <a:t>ResumeCatalog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4049">
                <a:tc>
                  <a:txBody>
                    <a:bodyPr/>
                    <a:lstStyle/>
                    <a:p>
                      <a:pPr marL="0" marR="0" algn="ctr">
                        <a:spcBef>
                          <a:spcPts val="0"/>
                        </a:spcBef>
                        <a:spcAft>
                          <a:spcPts val="0"/>
                        </a:spcAft>
                      </a:pPr>
                      <a:r>
                        <a:rPr lang="en-US" sz="1100">
                          <a:effectLst/>
                        </a:rPr>
                        <a:t>WatsonDump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True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254003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Surfaces</a:t>
            </a:r>
            <a:endParaRPr lang="en-US" dirty="0"/>
          </a:p>
        </p:txBody>
      </p:sp>
    </p:spTree>
    <p:extLst>
      <p:ext uri="{BB962C8B-B14F-4D97-AF65-F5344CB8AC3E}">
        <p14:creationId xmlns:p14="http://schemas.microsoft.com/office/powerpoint/2010/main" val="17311735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466" y="233152"/>
            <a:ext cx="11373923" cy="762786"/>
          </a:xfrm>
        </p:spPr>
        <p:txBody>
          <a:bodyPr>
            <a:normAutofit fontScale="90000"/>
          </a:bodyPr>
          <a:lstStyle/>
          <a:p>
            <a:r>
              <a:rPr lang="en-US" dirty="0" smtClean="0"/>
              <a:t>Health Groups</a:t>
            </a:r>
            <a:endParaRPr lang="en-US" dirty="0"/>
          </a:p>
        </p:txBody>
      </p:sp>
      <p:sp>
        <p:nvSpPr>
          <p:cNvPr id="4" name="Text Placeholder 3"/>
          <p:cNvSpPr>
            <a:spLocks noGrp="1"/>
          </p:cNvSpPr>
          <p:nvPr>
            <p:ph sz="quarter" idx="10"/>
          </p:nvPr>
        </p:nvSpPr>
        <p:spPr>
          <a:xfrm>
            <a:off x="530466" y="1476621"/>
            <a:ext cx="11373923" cy="5038128"/>
          </a:xfrm>
          <a:prstGeom prst="rect">
            <a:avLst/>
          </a:prstGeom>
        </p:spPr>
        <p:txBody>
          <a:bodyPr>
            <a:normAutofit/>
          </a:bodyPr>
          <a:lstStyle/>
          <a:p>
            <a:r>
              <a:rPr lang="en-US" sz="3672" dirty="0"/>
              <a:t>Reporting is structured into four health groups:</a:t>
            </a:r>
          </a:p>
          <a:p>
            <a:pPr lvl="1"/>
            <a:r>
              <a:rPr lang="en-US" sz="2040" b="1" dirty="0"/>
              <a:t>Customer Touch Points </a:t>
            </a:r>
            <a:r>
              <a:rPr lang="en-US" sz="2040" dirty="0"/>
              <a:t>– components which effect the real time, customer facing interactions (OWA, OLK, Mobile, UM, etc.)</a:t>
            </a:r>
          </a:p>
          <a:p>
            <a:pPr lvl="1"/>
            <a:endParaRPr lang="en-US" sz="2040" dirty="0"/>
          </a:p>
          <a:p>
            <a:pPr lvl="1"/>
            <a:r>
              <a:rPr lang="en-US" sz="2040" b="1" dirty="0"/>
              <a:t>Service Components </a:t>
            </a:r>
            <a:r>
              <a:rPr lang="en-US" sz="2040" dirty="0"/>
              <a:t>– components without direct real time, customer interactions (MRS, </a:t>
            </a:r>
            <a:r>
              <a:rPr lang="en-US" sz="2040" dirty="0" err="1"/>
              <a:t>OABGen</a:t>
            </a:r>
            <a:r>
              <a:rPr lang="en-US" sz="2040" dirty="0"/>
              <a:t>)</a:t>
            </a:r>
          </a:p>
          <a:p>
            <a:pPr lvl="1"/>
            <a:r>
              <a:rPr lang="en-US" sz="2040" b="1" dirty="0"/>
              <a:t>Server Components </a:t>
            </a:r>
            <a:r>
              <a:rPr lang="en-US" sz="2040" dirty="0"/>
              <a:t>– physical resources of the physical server (disk space, memory, network)</a:t>
            </a:r>
          </a:p>
          <a:p>
            <a:pPr lvl="1"/>
            <a:r>
              <a:rPr lang="en-US" sz="2040" b="1" dirty="0"/>
              <a:t>Dependency Availability </a:t>
            </a:r>
            <a:r>
              <a:rPr lang="en-US" sz="2040" dirty="0"/>
              <a:t>– server’s ability to call out to dependencies (AD, DNS, etc</a:t>
            </a:r>
            <a:r>
              <a:rPr lang="en-US" sz="2040" dirty="0" smtClean="0"/>
              <a:t>.)</a:t>
            </a:r>
          </a:p>
          <a:p>
            <a:pPr marL="342900" lvl="1" indent="0">
              <a:buNone/>
            </a:pPr>
            <a:endParaRPr lang="en-US" sz="2040" dirty="0"/>
          </a:p>
          <a:p>
            <a:r>
              <a:rPr lang="en-US" sz="3672" dirty="0"/>
              <a:t>Health groups are exposed in SCOM</a:t>
            </a:r>
          </a:p>
          <a:p>
            <a:endParaRPr lang="en-US" sz="3672" dirty="0"/>
          </a:p>
        </p:txBody>
      </p:sp>
      <p:grpSp>
        <p:nvGrpSpPr>
          <p:cNvPr id="9" name="Group 8"/>
          <p:cNvGrpSpPr/>
          <p:nvPr/>
        </p:nvGrpSpPr>
        <p:grpSpPr>
          <a:xfrm>
            <a:off x="366141" y="2582872"/>
            <a:ext cx="932603" cy="470338"/>
            <a:chOff x="436122" y="3336971"/>
            <a:chExt cx="914400" cy="461157"/>
          </a:xfrm>
        </p:grpSpPr>
        <p:cxnSp>
          <p:nvCxnSpPr>
            <p:cNvPr id="5" name="Straight Connector 4"/>
            <p:cNvCxnSpPr/>
            <p:nvPr/>
          </p:nvCxnSpPr>
          <p:spPr>
            <a:xfrm flipH="1">
              <a:off x="436122" y="3598228"/>
              <a:ext cx="914400" cy="0"/>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5986" y="3336971"/>
              <a:ext cx="634673" cy="249382"/>
            </a:xfrm>
            <a:prstGeom prst="rect">
              <a:avLst/>
            </a:prstGeom>
            <a:noFill/>
          </p:spPr>
          <p:txBody>
            <a:bodyPr wrap="square" lIns="0" tIns="0" rIns="0" bIns="0" rtlCol="0" anchor="b">
              <a:noAutofit/>
            </a:bodyPr>
            <a:lstStyle/>
            <a:p>
              <a:r>
                <a:rPr lang="en-US" sz="1400" b="1" dirty="0">
                  <a:solidFill>
                    <a:schemeClr val="accent4"/>
                  </a:solidFill>
                  <a:latin typeface="Segoe UI Light" pitchFamily="34" charset="0"/>
                </a:rPr>
                <a:t>USER</a:t>
              </a:r>
            </a:p>
          </p:txBody>
        </p:sp>
        <p:sp>
          <p:nvSpPr>
            <p:cNvPr id="7" name="TextBox 6"/>
            <p:cNvSpPr txBox="1"/>
            <p:nvPr/>
          </p:nvSpPr>
          <p:spPr>
            <a:xfrm>
              <a:off x="575986" y="3548746"/>
              <a:ext cx="634673" cy="249382"/>
            </a:xfrm>
            <a:prstGeom prst="rect">
              <a:avLst/>
            </a:prstGeom>
            <a:noFill/>
          </p:spPr>
          <p:txBody>
            <a:bodyPr wrap="square" lIns="0" tIns="0" rIns="0" bIns="0" rtlCol="0" anchor="b">
              <a:noAutofit/>
            </a:bodyPr>
            <a:lstStyle/>
            <a:p>
              <a:r>
                <a:rPr lang="en-US" sz="1400" b="1" dirty="0">
                  <a:solidFill>
                    <a:schemeClr val="accent4"/>
                  </a:solidFill>
                  <a:latin typeface="Segoe UI Light" pitchFamily="34" charset="0"/>
                </a:rPr>
                <a:t>SYSTEM</a:t>
              </a:r>
            </a:p>
          </p:txBody>
        </p:sp>
      </p:grpSp>
    </p:spTree>
    <p:extLst>
      <p:ext uri="{BB962C8B-B14F-4D97-AF65-F5344CB8AC3E}">
        <p14:creationId xmlns:p14="http://schemas.microsoft.com/office/powerpoint/2010/main" val="21564054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Sets</a:t>
            </a:r>
            <a:endParaRPr lang="en-US" dirty="0"/>
          </a:p>
        </p:txBody>
      </p:sp>
      <p:sp>
        <p:nvSpPr>
          <p:cNvPr id="3" name="Text Placeholder 2"/>
          <p:cNvSpPr>
            <a:spLocks noGrp="1"/>
          </p:cNvSpPr>
          <p:nvPr>
            <p:ph sz="quarter" idx="10"/>
          </p:nvPr>
        </p:nvSpPr>
        <p:spPr>
          <a:xfrm>
            <a:off x="530466" y="1476621"/>
            <a:ext cx="4133432" cy="5232942"/>
          </a:xfrm>
          <a:prstGeom prst="rect">
            <a:avLst/>
          </a:prstGeom>
        </p:spPr>
        <p:txBody>
          <a:bodyPr>
            <a:normAutofit/>
          </a:bodyPr>
          <a:lstStyle/>
          <a:p>
            <a:pPr marL="291444" indent="-291444"/>
            <a:r>
              <a:rPr lang="en-US" sz="2448" dirty="0"/>
              <a:t>A health set is a group of monitors, probes and responders that determine whether a component within the system is healthy</a:t>
            </a:r>
          </a:p>
          <a:p>
            <a:pPr marL="291444" indent="-291444"/>
            <a:r>
              <a:rPr lang="en-US" sz="2448" dirty="0"/>
              <a:t>The health of the set will be evaluated by a “worst of” evaluation of the monitors in the health set</a:t>
            </a:r>
          </a:p>
          <a:p>
            <a:pPr marL="291444" indent="-291444"/>
            <a:endParaRPr lang="en-US" sz="2448" i="1" dirty="0"/>
          </a:p>
          <a:p>
            <a:pPr marL="291444" indent="-291444"/>
            <a:r>
              <a:rPr lang="en-US" sz="2448" i="1" dirty="0"/>
              <a:t>For example, OWA has </a:t>
            </a:r>
            <a:r>
              <a:rPr lang="en-US" sz="2448" i="1" dirty="0" smtClean="0"/>
              <a:t>these types </a:t>
            </a:r>
            <a:r>
              <a:rPr lang="en-US" sz="2448" i="1" dirty="0"/>
              <a:t>of health sets.</a:t>
            </a:r>
          </a:p>
          <a:p>
            <a:pPr marL="291444" indent="-291444"/>
            <a:endParaRPr lang="en-US" sz="2856" dirty="0"/>
          </a:p>
          <a:p>
            <a:pPr marL="291444" indent="-291444"/>
            <a:endParaRPr lang="en-US" sz="2856" dirty="0"/>
          </a:p>
        </p:txBody>
      </p:sp>
      <p:sp>
        <p:nvSpPr>
          <p:cNvPr id="4" name="Rectangle 3"/>
          <p:cNvSpPr/>
          <p:nvPr/>
        </p:nvSpPr>
        <p:spPr bwMode="auto">
          <a:xfrm>
            <a:off x="6858907" y="3279873"/>
            <a:ext cx="2364385" cy="2364128"/>
          </a:xfrm>
          <a:prstGeom prst="rect">
            <a:avLst/>
          </a:prstGeom>
          <a:solidFill>
            <a:schemeClr val="accent4"/>
          </a:solidFill>
          <a:ln>
            <a:solidFill>
              <a:schemeClr val="accent4"/>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7" rIns="93256" bIns="46627" numCol="1" rtlCol="0" anchor="t" anchorCtr="0" compatLnSpc="1">
            <a:prstTxWarp prst="textNoShape">
              <a:avLst/>
            </a:prstTxWarp>
          </a:bodyPr>
          <a:lstStyle/>
          <a:p>
            <a:pPr defTabSz="932311" fontAlgn="base">
              <a:lnSpc>
                <a:spcPct val="90000"/>
              </a:lnSpc>
              <a:spcBef>
                <a:spcPct val="0"/>
              </a:spcBef>
              <a:spcAft>
                <a:spcPct val="0"/>
              </a:spcAft>
            </a:pPr>
            <a:r>
              <a:rPr lang="en-US" sz="1428" b="1" dirty="0">
                <a:solidFill>
                  <a:schemeClr val="tx1"/>
                </a:solidFill>
              </a:rPr>
              <a:t>Protocol</a:t>
            </a:r>
            <a:br>
              <a:rPr lang="en-US" sz="1428" b="1" dirty="0">
                <a:solidFill>
                  <a:schemeClr val="tx1"/>
                </a:solidFill>
              </a:rPr>
            </a:br>
            <a:r>
              <a:rPr lang="en-US" sz="1428" b="1" dirty="0">
                <a:solidFill>
                  <a:schemeClr val="tx1"/>
                </a:solidFill>
              </a:rPr>
              <a:t>Health Set</a:t>
            </a:r>
          </a:p>
        </p:txBody>
      </p:sp>
      <p:sp>
        <p:nvSpPr>
          <p:cNvPr id="5" name="Rectangle 4"/>
          <p:cNvSpPr/>
          <p:nvPr/>
        </p:nvSpPr>
        <p:spPr bwMode="auto">
          <a:xfrm>
            <a:off x="6858907" y="1695575"/>
            <a:ext cx="2364385" cy="1204513"/>
          </a:xfrm>
          <a:prstGeom prst="rect">
            <a:avLst/>
          </a:prstGeom>
          <a:solidFill>
            <a:schemeClr val="accent4"/>
          </a:solidFill>
          <a:ln>
            <a:solidFill>
              <a:schemeClr val="accent4"/>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7" rIns="93256" bIns="46627" numCol="1" rtlCol="0" anchor="t" anchorCtr="0" compatLnSpc="1">
            <a:prstTxWarp prst="textNoShape">
              <a:avLst/>
            </a:prstTxWarp>
          </a:bodyPr>
          <a:lstStyle/>
          <a:p>
            <a:pPr defTabSz="932311" fontAlgn="base">
              <a:lnSpc>
                <a:spcPct val="90000"/>
              </a:lnSpc>
              <a:spcBef>
                <a:spcPct val="0"/>
              </a:spcBef>
              <a:spcAft>
                <a:spcPct val="0"/>
              </a:spcAft>
            </a:pPr>
            <a:r>
              <a:rPr lang="en-US" sz="1428" b="1" dirty="0">
                <a:solidFill>
                  <a:schemeClr val="tx1"/>
                </a:solidFill>
              </a:rPr>
              <a:t>Proxy</a:t>
            </a:r>
            <a:br>
              <a:rPr lang="en-US" sz="1428" b="1" dirty="0">
                <a:solidFill>
                  <a:schemeClr val="tx1"/>
                </a:solidFill>
              </a:rPr>
            </a:br>
            <a:r>
              <a:rPr lang="en-US" sz="1428" b="1" dirty="0">
                <a:solidFill>
                  <a:schemeClr val="tx1"/>
                </a:solidFill>
              </a:rPr>
              <a:t>Health Set</a:t>
            </a:r>
          </a:p>
        </p:txBody>
      </p:sp>
      <p:sp>
        <p:nvSpPr>
          <p:cNvPr id="6" name="Rectangle 5"/>
          <p:cNvSpPr/>
          <p:nvPr/>
        </p:nvSpPr>
        <p:spPr bwMode="auto">
          <a:xfrm>
            <a:off x="5009933" y="1704119"/>
            <a:ext cx="1769546" cy="3939882"/>
          </a:xfrm>
          <a:prstGeom prst="rect">
            <a:avLst/>
          </a:prstGeom>
          <a:solidFill>
            <a:schemeClr val="accent4"/>
          </a:solidFill>
          <a:ln>
            <a:solidFill>
              <a:schemeClr val="accent4"/>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3256" tIns="46627" rIns="93256" bIns="46627" numCol="1" rtlCol="0" anchor="t" anchorCtr="0" compatLnSpc="1">
            <a:prstTxWarp prst="textNoShape">
              <a:avLst/>
            </a:prstTxWarp>
          </a:bodyPr>
          <a:lstStyle/>
          <a:p>
            <a:pPr defTabSz="932311" fontAlgn="base">
              <a:lnSpc>
                <a:spcPct val="90000"/>
              </a:lnSpc>
              <a:spcBef>
                <a:spcPct val="0"/>
              </a:spcBef>
              <a:spcAft>
                <a:spcPct val="0"/>
              </a:spcAft>
            </a:pPr>
            <a:r>
              <a:rPr lang="en-US" sz="1428" b="1" dirty="0">
                <a:solidFill>
                  <a:schemeClr val="tx1"/>
                </a:solidFill>
              </a:rPr>
              <a:t>CTP</a:t>
            </a:r>
            <a:br>
              <a:rPr lang="en-US" sz="1428" b="1" dirty="0">
                <a:solidFill>
                  <a:schemeClr val="tx1"/>
                </a:solidFill>
              </a:rPr>
            </a:br>
            <a:r>
              <a:rPr lang="en-US" sz="1428" b="1" dirty="0">
                <a:solidFill>
                  <a:schemeClr val="tx1"/>
                </a:solidFill>
              </a:rPr>
              <a:t>Health Set</a:t>
            </a:r>
          </a:p>
        </p:txBody>
      </p:sp>
      <p:sp>
        <p:nvSpPr>
          <p:cNvPr id="7" name="Rounded Rectangle 6"/>
          <p:cNvSpPr/>
          <p:nvPr/>
        </p:nvSpPr>
        <p:spPr bwMode="auto">
          <a:xfrm>
            <a:off x="9948650" y="1695579"/>
            <a:ext cx="2279697" cy="1211175"/>
          </a:xfrm>
          <a:prstGeom prst="roundRect">
            <a:avLst>
              <a:gd name="adj" fmla="val 0"/>
            </a:avLst>
          </a:prstGeom>
          <a:solidFill>
            <a:schemeClr val="accent3"/>
          </a:solidFill>
          <a:ln>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b" anchorCtr="0" compatLnSpc="1">
            <a:prstTxWarp prst="textNoShape">
              <a:avLst/>
            </a:prstTxWarp>
          </a:bodyPr>
          <a:lstStyle/>
          <a:p>
            <a:pPr algn="ctr" defTabSz="932312" fontAlgn="base">
              <a:spcBef>
                <a:spcPct val="0"/>
              </a:spcBef>
              <a:spcAft>
                <a:spcPct val="0"/>
              </a:spcAft>
            </a:pPr>
            <a:r>
              <a:rPr lang="en-US" sz="2244" dirty="0">
                <a:gradFill>
                  <a:gsLst>
                    <a:gs pos="0">
                      <a:srgbClr val="FFFFFF"/>
                    </a:gs>
                    <a:gs pos="100000">
                      <a:srgbClr val="FFFFFF"/>
                    </a:gs>
                  </a:gsLst>
                  <a:lin ang="5400000" scaled="0"/>
                </a:gradFill>
              </a:rPr>
              <a:t>CAS</a:t>
            </a:r>
          </a:p>
        </p:txBody>
      </p:sp>
      <p:sp>
        <p:nvSpPr>
          <p:cNvPr id="8" name="Rounded Rectangle 7"/>
          <p:cNvSpPr/>
          <p:nvPr/>
        </p:nvSpPr>
        <p:spPr bwMode="auto">
          <a:xfrm>
            <a:off x="9948650" y="3254238"/>
            <a:ext cx="2279697" cy="2389764"/>
          </a:xfrm>
          <a:prstGeom prst="roundRect">
            <a:avLst>
              <a:gd name="adj" fmla="val 0"/>
            </a:avLst>
          </a:prstGeom>
          <a:solidFill>
            <a:schemeClr val="accent3"/>
          </a:solidFill>
          <a:ln>
            <a:solidFill>
              <a:schemeClr val="accent3"/>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6521" tIns="186521" rIns="186521" bIns="46629" numCol="1" rtlCol="0" anchor="b" anchorCtr="0" compatLnSpc="1">
            <a:prstTxWarp prst="textNoShape">
              <a:avLst/>
            </a:prstTxWarp>
          </a:bodyPr>
          <a:lstStyle/>
          <a:p>
            <a:pPr algn="ctr" defTabSz="932312" fontAlgn="base">
              <a:spcBef>
                <a:spcPct val="0"/>
              </a:spcBef>
              <a:spcAft>
                <a:spcPct val="0"/>
              </a:spcAft>
            </a:pPr>
            <a:r>
              <a:rPr lang="en-US" sz="2244" dirty="0">
                <a:gradFill>
                  <a:gsLst>
                    <a:gs pos="0">
                      <a:srgbClr val="FFFFFF"/>
                    </a:gs>
                    <a:gs pos="100000">
                      <a:srgbClr val="FFFFFF"/>
                    </a:gs>
                  </a:gsLst>
                  <a:lin ang="5400000" scaled="0"/>
                </a:gradFill>
              </a:rPr>
              <a:t>MBX</a:t>
            </a:r>
          </a:p>
        </p:txBody>
      </p:sp>
      <p:sp>
        <p:nvSpPr>
          <p:cNvPr id="9" name="Rounded Rectangle 8"/>
          <p:cNvSpPr/>
          <p:nvPr/>
        </p:nvSpPr>
        <p:spPr bwMode="auto">
          <a:xfrm>
            <a:off x="10090204" y="3254235"/>
            <a:ext cx="198015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PROTOCOL</a:t>
            </a:r>
            <a:endParaRPr lang="en-US" sz="2244" dirty="0">
              <a:gradFill>
                <a:gsLst>
                  <a:gs pos="0">
                    <a:srgbClr val="FFFFFF"/>
                  </a:gs>
                  <a:gs pos="100000">
                    <a:srgbClr val="FFFFFF"/>
                  </a:gs>
                </a:gsLst>
                <a:lin ang="5400000" scaled="0"/>
              </a:gradFill>
            </a:endParaRPr>
          </a:p>
        </p:txBody>
      </p:sp>
      <p:sp>
        <p:nvSpPr>
          <p:cNvPr id="10" name="Rounded Rectangle 9"/>
          <p:cNvSpPr/>
          <p:nvPr/>
        </p:nvSpPr>
        <p:spPr bwMode="auto">
          <a:xfrm>
            <a:off x="10076857" y="4449117"/>
            <a:ext cx="198015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STORE</a:t>
            </a:r>
            <a:endParaRPr lang="en-US" sz="2244" dirty="0">
              <a:gradFill>
                <a:gsLst>
                  <a:gs pos="0">
                    <a:srgbClr val="FFFFFF"/>
                  </a:gs>
                  <a:gs pos="100000">
                    <a:srgbClr val="FFFFFF"/>
                  </a:gs>
                </a:gsLst>
                <a:lin ang="5400000" scaled="0"/>
              </a:gradFill>
            </a:endParaRPr>
          </a:p>
        </p:txBody>
      </p:sp>
      <p:sp>
        <p:nvSpPr>
          <p:cNvPr id="11" name="Rounded Rectangle 10"/>
          <p:cNvSpPr/>
          <p:nvPr/>
        </p:nvSpPr>
        <p:spPr bwMode="auto">
          <a:xfrm>
            <a:off x="10090204" y="1695577"/>
            <a:ext cx="1980156" cy="777169"/>
          </a:xfrm>
          <a:prstGeom prst="roundRect">
            <a:avLst>
              <a:gd name="adj" fmla="val 0"/>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836" dirty="0">
                <a:gradFill>
                  <a:gsLst>
                    <a:gs pos="0">
                      <a:srgbClr val="FFFFFF"/>
                    </a:gs>
                    <a:gs pos="100000">
                      <a:srgbClr val="FFFFFF"/>
                    </a:gs>
                  </a:gsLst>
                  <a:lin ang="5400000" scaled="0"/>
                </a:gradFill>
              </a:rPr>
              <a:t>PROTOCOL</a:t>
            </a:r>
            <a:r>
              <a:rPr lang="en-US" sz="2244" dirty="0">
                <a:gradFill>
                  <a:gsLst>
                    <a:gs pos="0">
                      <a:srgbClr val="FFFFFF"/>
                    </a:gs>
                    <a:gs pos="100000">
                      <a:srgbClr val="FFFFFF"/>
                    </a:gs>
                  </a:gsLst>
                  <a:lin ang="5400000" scaled="0"/>
                </a:gradFill>
              </a:rPr>
              <a:t> </a:t>
            </a:r>
            <a:r>
              <a:rPr lang="en-US" sz="1836" dirty="0">
                <a:gradFill>
                  <a:gsLst>
                    <a:gs pos="0">
                      <a:srgbClr val="FFFFFF"/>
                    </a:gs>
                    <a:gs pos="100000">
                      <a:srgbClr val="FFFFFF"/>
                    </a:gs>
                  </a:gsLst>
                  <a:lin ang="5400000" scaled="0"/>
                </a:gradFill>
              </a:rPr>
              <a:t>PROXY</a:t>
            </a:r>
          </a:p>
        </p:txBody>
      </p:sp>
      <p:cxnSp>
        <p:nvCxnSpPr>
          <p:cNvPr id="12" name="Straight Arrow Connector 11"/>
          <p:cNvCxnSpPr/>
          <p:nvPr/>
        </p:nvCxnSpPr>
        <p:spPr>
          <a:xfrm>
            <a:off x="6538284" y="1695575"/>
            <a:ext cx="0" cy="3313103"/>
          </a:xfrm>
          <a:prstGeom prst="straightConnector1">
            <a:avLst/>
          </a:prstGeom>
          <a:ln>
            <a:tailEnd type="oval" w="lg" len="lg"/>
          </a:ln>
        </p:spPr>
        <p:style>
          <a:lnRef idx="3">
            <a:schemeClr val="dk1"/>
          </a:lnRef>
          <a:fillRef idx="0">
            <a:schemeClr val="dk1"/>
          </a:fillRef>
          <a:effectRef idx="2">
            <a:schemeClr val="dk1"/>
          </a:effectRef>
          <a:fontRef idx="minor">
            <a:schemeClr val="tx1"/>
          </a:fontRef>
        </p:style>
      </p:cxnSp>
      <p:sp>
        <p:nvSpPr>
          <p:cNvPr id="13" name="Oval 12"/>
          <p:cNvSpPr/>
          <p:nvPr/>
        </p:nvSpPr>
        <p:spPr bwMode="auto">
          <a:xfrm>
            <a:off x="6392754" y="3155584"/>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4</a:t>
            </a:r>
          </a:p>
        </p:txBody>
      </p:sp>
      <p:cxnSp>
        <p:nvCxnSpPr>
          <p:cNvPr id="14" name="Straight Arrow Connector 13"/>
          <p:cNvCxnSpPr/>
          <p:nvPr/>
        </p:nvCxnSpPr>
        <p:spPr>
          <a:xfrm>
            <a:off x="8961325" y="1698544"/>
            <a:ext cx="1" cy="975807"/>
          </a:xfrm>
          <a:prstGeom prst="straightConnector1">
            <a:avLst/>
          </a:prstGeom>
          <a:ln>
            <a:tailEnd type="oval" w="lg" len="lg"/>
          </a:ln>
        </p:spPr>
        <p:style>
          <a:lnRef idx="3">
            <a:schemeClr val="dk1"/>
          </a:lnRef>
          <a:fillRef idx="0">
            <a:schemeClr val="dk1"/>
          </a:fillRef>
          <a:effectRef idx="2">
            <a:schemeClr val="dk1"/>
          </a:effectRef>
          <a:fontRef idx="minor">
            <a:schemeClr val="tx1"/>
          </a:fontRef>
        </p:style>
      </p:cxnSp>
      <p:sp>
        <p:nvSpPr>
          <p:cNvPr id="15" name="Oval 14"/>
          <p:cNvSpPr/>
          <p:nvPr/>
        </p:nvSpPr>
        <p:spPr bwMode="auto">
          <a:xfrm>
            <a:off x="8822037" y="1834461"/>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3</a:t>
            </a:r>
          </a:p>
        </p:txBody>
      </p:sp>
      <p:cxnSp>
        <p:nvCxnSpPr>
          <p:cNvPr id="16" name="Straight Arrow Connector 15"/>
          <p:cNvCxnSpPr/>
          <p:nvPr/>
        </p:nvCxnSpPr>
        <p:spPr>
          <a:xfrm>
            <a:off x="8460018" y="3279874"/>
            <a:ext cx="0" cy="777169"/>
          </a:xfrm>
          <a:prstGeom prst="straightConnector1">
            <a:avLst/>
          </a:prstGeom>
          <a:ln>
            <a:tailEnd type="oval" w="lg" len="lg"/>
          </a:ln>
        </p:spPr>
        <p:style>
          <a:lnRef idx="3">
            <a:schemeClr val="dk1"/>
          </a:lnRef>
          <a:fillRef idx="0">
            <a:schemeClr val="dk1"/>
          </a:fillRef>
          <a:effectRef idx="2">
            <a:schemeClr val="dk1"/>
          </a:effectRef>
          <a:fontRef idx="minor">
            <a:schemeClr val="tx1"/>
          </a:fontRef>
        </p:style>
      </p:cxnSp>
      <p:sp>
        <p:nvSpPr>
          <p:cNvPr id="17" name="Oval 16"/>
          <p:cNvSpPr/>
          <p:nvPr/>
        </p:nvSpPr>
        <p:spPr bwMode="auto">
          <a:xfrm>
            <a:off x="8320731" y="3393640"/>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2</a:t>
            </a:r>
          </a:p>
        </p:txBody>
      </p:sp>
      <p:cxnSp>
        <p:nvCxnSpPr>
          <p:cNvPr id="18" name="Straight Arrow Connector 17"/>
          <p:cNvCxnSpPr/>
          <p:nvPr/>
        </p:nvCxnSpPr>
        <p:spPr>
          <a:xfrm>
            <a:off x="8961326" y="3279871"/>
            <a:ext cx="0" cy="1690735"/>
          </a:xfrm>
          <a:prstGeom prst="straightConnector1">
            <a:avLst/>
          </a:prstGeom>
          <a:ln>
            <a:tailEnd type="oval" w="lg" len="lg"/>
          </a:ln>
        </p:spPr>
        <p:style>
          <a:lnRef idx="3">
            <a:schemeClr val="dk1"/>
          </a:lnRef>
          <a:fillRef idx="0">
            <a:schemeClr val="dk1"/>
          </a:fillRef>
          <a:effectRef idx="2">
            <a:schemeClr val="dk1"/>
          </a:effectRef>
          <a:fontRef idx="minor">
            <a:schemeClr val="tx1"/>
          </a:fontRef>
        </p:style>
      </p:cxnSp>
      <p:sp>
        <p:nvSpPr>
          <p:cNvPr id="19" name="Oval 18"/>
          <p:cNvSpPr/>
          <p:nvPr/>
        </p:nvSpPr>
        <p:spPr bwMode="auto">
          <a:xfrm>
            <a:off x="8821034" y="4076357"/>
            <a:ext cx="278571" cy="514467"/>
          </a:xfrm>
          <a:prstGeom prst="ellipse">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6521" tIns="186521" rIns="186521" bIns="46629" numCol="1" rtlCol="0" anchor="t" anchorCtr="0" compatLnSpc="1">
            <a:prstTxWarp prst="textNoShape">
              <a:avLst/>
            </a:prstTxWarp>
          </a:bodyPr>
          <a:lstStyle/>
          <a:p>
            <a:pPr algn="ctr" defTabSz="932312" fontAlgn="base">
              <a:spcBef>
                <a:spcPct val="0"/>
              </a:spcBef>
              <a:spcAft>
                <a:spcPct val="0"/>
              </a:spcAft>
            </a:pPr>
            <a:r>
              <a:rPr lang="en-US" sz="1632" dirty="0">
                <a:gradFill>
                  <a:gsLst>
                    <a:gs pos="0">
                      <a:srgbClr val="FFFFFF"/>
                    </a:gs>
                    <a:gs pos="100000">
                      <a:srgbClr val="FFFFFF"/>
                    </a:gs>
                  </a:gsLst>
                  <a:lin ang="5400000" scaled="0"/>
                </a:gradFill>
                <a:latin typeface="Segoe Condensed" pitchFamily="34" charset="0"/>
              </a:rPr>
              <a:t>1</a:t>
            </a:r>
          </a:p>
        </p:txBody>
      </p:sp>
      <p:sp>
        <p:nvSpPr>
          <p:cNvPr id="22" name="TextBox 21"/>
          <p:cNvSpPr txBox="1"/>
          <p:nvPr/>
        </p:nvSpPr>
        <p:spPr>
          <a:xfrm>
            <a:off x="5136134" y="3285968"/>
            <a:ext cx="1036226" cy="385362"/>
          </a:xfrm>
          <a:prstGeom prst="rect">
            <a:avLst/>
          </a:prstGeom>
          <a:noFill/>
        </p:spPr>
        <p:txBody>
          <a:bodyPr wrap="square" rtlCol="0">
            <a:spAutoFit/>
          </a:bodyPr>
          <a:lstStyle/>
          <a:p>
            <a:r>
              <a:rPr lang="en-US" sz="1904" dirty="0"/>
              <a:t>OWA</a:t>
            </a:r>
          </a:p>
        </p:txBody>
      </p:sp>
      <p:sp>
        <p:nvSpPr>
          <p:cNvPr id="23" name="TextBox 22"/>
          <p:cNvSpPr txBox="1"/>
          <p:nvPr/>
        </p:nvSpPr>
        <p:spPr>
          <a:xfrm>
            <a:off x="6853038" y="2348929"/>
            <a:ext cx="1746264" cy="385362"/>
          </a:xfrm>
          <a:prstGeom prst="rect">
            <a:avLst/>
          </a:prstGeom>
          <a:noFill/>
        </p:spPr>
        <p:txBody>
          <a:bodyPr wrap="square" rtlCol="0">
            <a:spAutoFit/>
          </a:bodyPr>
          <a:lstStyle/>
          <a:p>
            <a:r>
              <a:rPr lang="en-US" sz="1904" dirty="0" err="1"/>
              <a:t>OWA.Proxy</a:t>
            </a:r>
            <a:endParaRPr lang="en-US" sz="1904" dirty="0"/>
          </a:p>
        </p:txBody>
      </p:sp>
      <p:sp>
        <p:nvSpPr>
          <p:cNvPr id="24" name="TextBox 23"/>
          <p:cNvSpPr txBox="1"/>
          <p:nvPr/>
        </p:nvSpPr>
        <p:spPr>
          <a:xfrm>
            <a:off x="6853038" y="5155224"/>
            <a:ext cx="2108286" cy="385362"/>
          </a:xfrm>
          <a:prstGeom prst="rect">
            <a:avLst/>
          </a:prstGeom>
          <a:noFill/>
        </p:spPr>
        <p:txBody>
          <a:bodyPr wrap="square" rtlCol="0">
            <a:spAutoFit/>
          </a:bodyPr>
          <a:lstStyle/>
          <a:p>
            <a:r>
              <a:rPr lang="en-US" sz="1904" dirty="0" err="1"/>
              <a:t>OWA.Protocol</a:t>
            </a:r>
            <a:endParaRPr lang="en-US" sz="1904" dirty="0"/>
          </a:p>
        </p:txBody>
      </p:sp>
      <p:sp>
        <p:nvSpPr>
          <p:cNvPr id="25" name="TextBox 24"/>
          <p:cNvSpPr txBox="1"/>
          <p:nvPr/>
        </p:nvSpPr>
        <p:spPr>
          <a:xfrm>
            <a:off x="9223292" y="6579687"/>
            <a:ext cx="3128743" cy="259751"/>
          </a:xfrm>
          <a:prstGeom prst="rect">
            <a:avLst/>
          </a:prstGeom>
          <a:noFill/>
        </p:spPr>
        <p:txBody>
          <a:bodyPr wrap="square" rtlCol="0">
            <a:spAutoFit/>
          </a:bodyPr>
          <a:lstStyle/>
          <a:p>
            <a:pPr algn="r"/>
            <a:r>
              <a:rPr lang="en-US" sz="1088" dirty="0"/>
              <a:t>*See slide </a:t>
            </a:r>
            <a:r>
              <a:rPr lang="en-US" sz="1088" dirty="0" smtClean="0"/>
              <a:t>13 </a:t>
            </a:r>
            <a:r>
              <a:rPr lang="en-US" sz="1088" dirty="0"/>
              <a:t>to view monitoring layer </a:t>
            </a:r>
            <a:r>
              <a:rPr lang="en-US" sz="1088" dirty="0" smtClean="0"/>
              <a:t>details</a:t>
            </a:r>
            <a:endParaRPr lang="en-US" sz="1088" dirty="0"/>
          </a:p>
        </p:txBody>
      </p:sp>
    </p:spTree>
    <p:extLst>
      <p:ext uri="{BB962C8B-B14F-4D97-AF65-F5344CB8AC3E}">
        <p14:creationId xmlns:p14="http://schemas.microsoft.com/office/powerpoint/2010/main" val="1922527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the Command Line</a:t>
            </a:r>
            <a:endParaRPr lang="en-US" dirty="0"/>
          </a:p>
        </p:txBody>
      </p:sp>
      <p:sp>
        <p:nvSpPr>
          <p:cNvPr id="6" name="Text Placeholder 5"/>
          <p:cNvSpPr>
            <a:spLocks noGrp="1"/>
          </p:cNvSpPr>
          <p:nvPr>
            <p:ph sz="quarter" idx="10"/>
          </p:nvPr>
        </p:nvSpPr>
        <p:spPr>
          <a:xfrm>
            <a:off x="530466" y="1476621"/>
            <a:ext cx="11722745" cy="2385668"/>
          </a:xfrm>
          <a:prstGeom prst="rect">
            <a:avLst/>
          </a:prstGeom>
        </p:spPr>
        <p:txBody>
          <a:bodyPr>
            <a:normAutofit/>
          </a:bodyPr>
          <a:lstStyle/>
          <a:p>
            <a:r>
              <a:rPr lang="en-US" sz="2040" dirty="0"/>
              <a:t>Get-</a:t>
            </a:r>
            <a:r>
              <a:rPr lang="en-US" sz="2040" dirty="0" err="1"/>
              <a:t>ServerHealth</a:t>
            </a:r>
            <a:r>
              <a:rPr lang="en-US" sz="2040" dirty="0"/>
              <a:t> can be used to see raw health data for a server or a set of servers</a:t>
            </a:r>
          </a:p>
          <a:p>
            <a:r>
              <a:rPr lang="en-US" sz="2040" dirty="0"/>
              <a:t>Get-</a:t>
            </a:r>
            <a:r>
              <a:rPr lang="en-US" sz="2040" dirty="0" err="1"/>
              <a:t>HealthReport</a:t>
            </a:r>
            <a:r>
              <a:rPr lang="en-US" sz="2040" dirty="0"/>
              <a:t> operates on the raw health data and provides a snapshot report</a:t>
            </a:r>
          </a:p>
          <a:p>
            <a:endParaRPr lang="en-US" sz="2040" dirty="0"/>
          </a:p>
          <a:p>
            <a:r>
              <a:rPr lang="en-US" sz="2040" dirty="0"/>
              <a:t>How do you determine what probes, monitors and responders are associated with a given health set?</a:t>
            </a:r>
          </a:p>
          <a:p>
            <a:pPr lvl="1"/>
            <a:r>
              <a:rPr lang="en-US" sz="1768" dirty="0">
                <a:latin typeface="Consolas" panose="020B0609020204030204" pitchFamily="49" charset="0"/>
                <a:cs typeface="Consolas" panose="020B0609020204030204" pitchFamily="49" charset="0"/>
              </a:rPr>
              <a:t>Get-</a:t>
            </a:r>
            <a:r>
              <a:rPr lang="en-US" sz="1768" dirty="0" err="1">
                <a:latin typeface="Consolas" panose="020B0609020204030204" pitchFamily="49" charset="0"/>
                <a:cs typeface="Consolas" panose="020B0609020204030204" pitchFamily="49" charset="0"/>
              </a:rPr>
              <a:t>MonitoringItemIdentity</a:t>
            </a:r>
            <a:r>
              <a:rPr lang="en-US" sz="1768" dirty="0">
                <a:latin typeface="Consolas" panose="020B0609020204030204" pitchFamily="49" charset="0"/>
                <a:cs typeface="Consolas" panose="020B0609020204030204" pitchFamily="49" charset="0"/>
              </a:rPr>
              <a:t> –Identity &lt;</a:t>
            </a:r>
            <a:r>
              <a:rPr lang="en-US" sz="1768" dirty="0" err="1">
                <a:latin typeface="Consolas" panose="020B0609020204030204" pitchFamily="49" charset="0"/>
                <a:cs typeface="Consolas" panose="020B0609020204030204" pitchFamily="49" charset="0"/>
              </a:rPr>
              <a:t>HealthSet</a:t>
            </a:r>
            <a:r>
              <a:rPr lang="en-US" sz="1768" dirty="0">
                <a:latin typeface="Consolas" panose="020B0609020204030204" pitchFamily="49" charset="0"/>
                <a:cs typeface="Consolas" panose="020B0609020204030204" pitchFamily="49" charset="0"/>
              </a:rPr>
              <a:t>&gt; -Server &lt;</a:t>
            </a:r>
            <a:r>
              <a:rPr lang="en-US" sz="1768" dirty="0" err="1">
                <a:latin typeface="Consolas" panose="020B0609020204030204" pitchFamily="49" charset="0"/>
                <a:cs typeface="Consolas" panose="020B0609020204030204" pitchFamily="49" charset="0"/>
              </a:rPr>
              <a:t>ServerName</a:t>
            </a:r>
            <a:r>
              <a:rPr lang="en-US" sz="1768" dirty="0">
                <a:latin typeface="Consolas" panose="020B0609020204030204" pitchFamily="49" charset="0"/>
                <a:cs typeface="Consolas" panose="020B0609020204030204" pitchFamily="49" charset="0"/>
              </a:rPr>
              <a:t>&gt;</a:t>
            </a:r>
          </a:p>
        </p:txBody>
      </p:sp>
      <p:pic>
        <p:nvPicPr>
          <p:cNvPr id="4" name="Picture 3"/>
          <p:cNvPicPr>
            <a:picLocks noChangeAspect="1"/>
          </p:cNvPicPr>
          <p:nvPr/>
        </p:nvPicPr>
        <p:blipFill>
          <a:blip r:embed="rId3"/>
          <a:stretch>
            <a:fillRect/>
          </a:stretch>
        </p:blipFill>
        <p:spPr>
          <a:xfrm>
            <a:off x="395538" y="3842914"/>
            <a:ext cx="11643780" cy="2282618"/>
          </a:xfrm>
          <a:prstGeom prst="rect">
            <a:avLst/>
          </a:prstGeom>
        </p:spPr>
      </p:pic>
    </p:spTree>
    <p:extLst>
      <p:ext uri="{BB962C8B-B14F-4D97-AF65-F5344CB8AC3E}">
        <p14:creationId xmlns:p14="http://schemas.microsoft.com/office/powerpoint/2010/main" val="6013254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Overrides</a:t>
            </a:r>
            <a:endParaRPr lang="en-US" dirty="0"/>
          </a:p>
        </p:txBody>
      </p:sp>
      <p:sp>
        <p:nvSpPr>
          <p:cNvPr id="3" name="Text Placeholder 2"/>
          <p:cNvSpPr>
            <a:spLocks noGrp="1"/>
          </p:cNvSpPr>
          <p:nvPr>
            <p:ph sz="quarter" idx="10"/>
          </p:nvPr>
        </p:nvSpPr>
        <p:spPr>
          <a:xfrm>
            <a:off x="530466" y="1476620"/>
            <a:ext cx="11373923" cy="5129567"/>
          </a:xfrm>
          <a:prstGeom prst="rect">
            <a:avLst/>
          </a:prstGeom>
        </p:spPr>
        <p:txBody>
          <a:bodyPr>
            <a:normAutofit/>
          </a:bodyPr>
          <a:lstStyle/>
          <a:p>
            <a:r>
              <a:rPr lang="en-US" sz="2448" dirty="0"/>
              <a:t>Admins can alter the thresholds and parameters used by the probes, monitors and responders</a:t>
            </a:r>
          </a:p>
          <a:p>
            <a:pPr lvl="1"/>
            <a:r>
              <a:rPr lang="en-US" sz="1428" dirty="0"/>
              <a:t>Enables emergency actions</a:t>
            </a:r>
          </a:p>
          <a:p>
            <a:pPr lvl="1"/>
            <a:r>
              <a:rPr lang="en-US" sz="1428" dirty="0"/>
              <a:t>Enables fine tuning of thresholds specific to the </a:t>
            </a:r>
            <a:r>
              <a:rPr lang="en-US" sz="1428" dirty="0" smtClean="0"/>
              <a:t>environment</a:t>
            </a:r>
          </a:p>
          <a:p>
            <a:pPr lvl="1"/>
            <a:endParaRPr lang="en-US" sz="1428" dirty="0"/>
          </a:p>
          <a:p>
            <a:r>
              <a:rPr lang="en-US" sz="2448" dirty="0"/>
              <a:t>Can be deployed for specific servers or for the entire environment</a:t>
            </a:r>
          </a:p>
          <a:p>
            <a:pPr lvl="1"/>
            <a:r>
              <a:rPr lang="en-US" sz="1428" dirty="0"/>
              <a:t>Server related overrides are stored in the registry</a:t>
            </a:r>
          </a:p>
          <a:p>
            <a:pPr lvl="1"/>
            <a:r>
              <a:rPr lang="en-US" sz="1428" dirty="0"/>
              <a:t>Global overrides are stored in Active </a:t>
            </a:r>
            <a:r>
              <a:rPr lang="en-US" sz="1428" dirty="0" smtClean="0"/>
              <a:t>Directory</a:t>
            </a:r>
          </a:p>
          <a:p>
            <a:pPr lvl="1"/>
            <a:endParaRPr lang="en-US" sz="1428" dirty="0"/>
          </a:p>
          <a:p>
            <a:r>
              <a:rPr lang="en-US" sz="2448" dirty="0"/>
              <a:t>Can be set for a specified duration or to apply to a specific version of the </a:t>
            </a:r>
            <a:r>
              <a:rPr lang="en-US" sz="2448" dirty="0" smtClean="0"/>
              <a:t>server</a:t>
            </a:r>
          </a:p>
          <a:p>
            <a:endParaRPr lang="en-US" sz="2448" dirty="0"/>
          </a:p>
          <a:p>
            <a:r>
              <a:rPr lang="en-US" sz="2448" dirty="0"/>
              <a:t>Are not immediately implemented; Exchange Health Service only reads configuration every 10 minutes (and global changes depend on AD replication</a:t>
            </a:r>
            <a:r>
              <a:rPr lang="en-US" sz="2448" dirty="0" smtClean="0"/>
              <a:t>)</a:t>
            </a:r>
          </a:p>
          <a:p>
            <a:endParaRPr lang="en-US" sz="2448" dirty="0"/>
          </a:p>
          <a:p>
            <a:r>
              <a:rPr lang="en-US" sz="2448" dirty="0"/>
              <a:t>Wildcards are not supported (cannot override entire health set in one activity)</a:t>
            </a:r>
          </a:p>
        </p:txBody>
      </p:sp>
    </p:spTree>
    <p:extLst>
      <p:ext uri="{BB962C8B-B14F-4D97-AF65-F5344CB8AC3E}">
        <p14:creationId xmlns:p14="http://schemas.microsoft.com/office/powerpoint/2010/main" val="365233936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Override </a:t>
            </a:r>
            <a:r>
              <a:rPr lang="en-US" dirty="0" smtClean="0"/>
              <a:t>Management</a:t>
            </a:r>
            <a:endParaRPr lang="en-US" dirty="0"/>
          </a:p>
        </p:txBody>
      </p:sp>
      <p:sp>
        <p:nvSpPr>
          <p:cNvPr id="9" name="Text Placeholder 8"/>
          <p:cNvSpPr>
            <a:spLocks noGrp="1"/>
          </p:cNvSpPr>
          <p:nvPr>
            <p:ph type="body" sz="quarter" idx="10"/>
          </p:nvPr>
        </p:nvSpPr>
        <p:spPr>
          <a:xfrm>
            <a:off x="274638" y="1212850"/>
            <a:ext cx="11887200" cy="5210460"/>
          </a:xfrm>
        </p:spPr>
        <p:txBody>
          <a:bodyPr>
            <a:normAutofit/>
          </a:bodyPr>
          <a:lstStyle/>
          <a:p>
            <a:r>
              <a:rPr lang="en-US" sz="2000" b="1" dirty="0"/>
              <a:t>View Overrides</a:t>
            </a:r>
          </a:p>
          <a:p>
            <a:pPr lvl="1"/>
            <a:r>
              <a:rPr lang="en-US" dirty="0" smtClean="0"/>
              <a:t>	Get-</a:t>
            </a:r>
            <a:r>
              <a:rPr lang="en-US" dirty="0" err="1" smtClean="0"/>
              <a:t>ServerMonitoringOverride</a:t>
            </a:r>
            <a:r>
              <a:rPr lang="en-US" dirty="0" smtClean="0"/>
              <a:t> </a:t>
            </a:r>
            <a:r>
              <a:rPr lang="en-US" dirty="0"/>
              <a:t>–Server &lt;Server&gt;</a:t>
            </a:r>
          </a:p>
          <a:p>
            <a:pPr lvl="1"/>
            <a:r>
              <a:rPr lang="en-US" dirty="0" smtClean="0"/>
              <a:t>	Get-</a:t>
            </a:r>
            <a:r>
              <a:rPr lang="en-US" dirty="0" err="1" smtClean="0"/>
              <a:t>GlobalMonitoringOverride</a:t>
            </a:r>
            <a:endParaRPr lang="en-US" dirty="0"/>
          </a:p>
          <a:p>
            <a:r>
              <a:rPr lang="en-US" sz="2000" b="1" dirty="0"/>
              <a:t>Create Override</a:t>
            </a:r>
          </a:p>
          <a:p>
            <a:pPr lvl="1"/>
            <a:r>
              <a:rPr lang="en-US" dirty="0" smtClean="0"/>
              <a:t>	Add-</a:t>
            </a:r>
            <a:r>
              <a:rPr lang="en-US" dirty="0" err="1" smtClean="0"/>
              <a:t>ServerMonitoringOverride</a:t>
            </a:r>
            <a:r>
              <a:rPr lang="en-US" dirty="0" smtClean="0"/>
              <a:t> </a:t>
            </a:r>
            <a:r>
              <a:rPr lang="en-US" dirty="0"/>
              <a:t>&lt;</a:t>
            </a:r>
            <a:r>
              <a:rPr lang="en-US" dirty="0" err="1"/>
              <a:t>HealthSet</a:t>
            </a:r>
            <a:r>
              <a:rPr lang="en-US" dirty="0"/>
              <a:t>&gt;\&lt;Name&gt; -Server &lt;Server&gt; -</a:t>
            </a:r>
            <a:r>
              <a:rPr lang="en-US" dirty="0" err="1"/>
              <a:t>ItemType</a:t>
            </a:r>
            <a:r>
              <a:rPr lang="en-US" dirty="0"/>
              <a:t> </a:t>
            </a:r>
            <a:r>
              <a:rPr lang="en-US" dirty="0" smtClean="0"/>
              <a:t>	&lt;</a:t>
            </a:r>
            <a:r>
              <a:rPr lang="en-US" dirty="0" err="1"/>
              <a:t>Monitor,Probe,Responder</a:t>
            </a:r>
            <a:r>
              <a:rPr lang="en-US" dirty="0"/>
              <a:t>&gt; [-Duration &lt;Time&gt; -</a:t>
            </a:r>
            <a:r>
              <a:rPr lang="en-US" dirty="0" err="1"/>
              <a:t>ApplyVersion</a:t>
            </a:r>
            <a:r>
              <a:rPr lang="en-US" dirty="0"/>
              <a:t> &lt;Version&gt;] -</a:t>
            </a:r>
            <a:r>
              <a:rPr lang="en-US" dirty="0" err="1"/>
              <a:t>PropertyName</a:t>
            </a:r>
            <a:r>
              <a:rPr lang="en-US" dirty="0"/>
              <a:t> </a:t>
            </a:r>
            <a:r>
              <a:rPr lang="en-US" dirty="0" smtClean="0"/>
              <a:t>	&lt;</a:t>
            </a:r>
            <a:r>
              <a:rPr lang="en-US" dirty="0"/>
              <a:t>Property&gt; -</a:t>
            </a:r>
            <a:r>
              <a:rPr lang="en-US" dirty="0" err="1"/>
              <a:t>PropertyValue</a:t>
            </a:r>
            <a:r>
              <a:rPr lang="en-US" dirty="0"/>
              <a:t> &lt;Value&gt;</a:t>
            </a:r>
          </a:p>
          <a:p>
            <a:pPr lvl="1"/>
            <a:r>
              <a:rPr lang="en-US" dirty="0" smtClean="0"/>
              <a:t>	Add-</a:t>
            </a:r>
            <a:r>
              <a:rPr lang="en-US" dirty="0" err="1" smtClean="0"/>
              <a:t>GlobalMonitoringOverride</a:t>
            </a:r>
            <a:r>
              <a:rPr lang="en-US" dirty="0" smtClean="0"/>
              <a:t> </a:t>
            </a:r>
            <a:r>
              <a:rPr lang="en-US" dirty="0"/>
              <a:t>&lt;</a:t>
            </a:r>
            <a:r>
              <a:rPr lang="en-US" dirty="0" err="1"/>
              <a:t>HealthSet</a:t>
            </a:r>
            <a:r>
              <a:rPr lang="en-US" dirty="0"/>
              <a:t>&gt;\&lt;Name&gt; -</a:t>
            </a:r>
            <a:r>
              <a:rPr lang="en-US" dirty="0" err="1"/>
              <a:t>ItemType</a:t>
            </a:r>
            <a:r>
              <a:rPr lang="en-US" dirty="0"/>
              <a:t> &lt;</a:t>
            </a:r>
            <a:r>
              <a:rPr lang="en-US" dirty="0" err="1"/>
              <a:t>Monitor,Probe,Responder</a:t>
            </a:r>
            <a:r>
              <a:rPr lang="en-US" dirty="0"/>
              <a:t>&gt; </a:t>
            </a:r>
            <a:r>
              <a:rPr lang="en-US" dirty="0" smtClean="0"/>
              <a:t>		[-</a:t>
            </a:r>
            <a:r>
              <a:rPr lang="en-US" dirty="0"/>
              <a:t>Duration &lt;Time&gt; -</a:t>
            </a:r>
            <a:r>
              <a:rPr lang="en-US" dirty="0" err="1"/>
              <a:t>ApplyVersion</a:t>
            </a:r>
            <a:r>
              <a:rPr lang="en-US" dirty="0"/>
              <a:t> &lt;Version&gt;] -</a:t>
            </a:r>
            <a:r>
              <a:rPr lang="en-US" dirty="0" err="1"/>
              <a:t>PropertyName</a:t>
            </a:r>
            <a:r>
              <a:rPr lang="en-US" dirty="0"/>
              <a:t> &lt;Property&gt; </a:t>
            </a:r>
            <a:r>
              <a:rPr lang="en-US" dirty="0" smtClean="0"/>
              <a:t/>
            </a:r>
            <a:br>
              <a:rPr lang="en-US" dirty="0" smtClean="0"/>
            </a:br>
            <a:r>
              <a:rPr lang="en-US" dirty="0" smtClean="0"/>
              <a:t>		-</a:t>
            </a:r>
            <a:r>
              <a:rPr lang="en-US" dirty="0" err="1"/>
              <a:t>PropertyValue</a:t>
            </a:r>
            <a:r>
              <a:rPr lang="en-US" dirty="0"/>
              <a:t> </a:t>
            </a:r>
            <a:r>
              <a:rPr lang="en-US" dirty="0" smtClean="0"/>
              <a:t>	&lt;</a:t>
            </a:r>
            <a:r>
              <a:rPr lang="en-US" dirty="0"/>
              <a:t>Value&gt;</a:t>
            </a:r>
          </a:p>
          <a:p>
            <a:r>
              <a:rPr lang="en-US" sz="2000" b="1" dirty="0"/>
              <a:t>Remove Override</a:t>
            </a:r>
          </a:p>
          <a:p>
            <a:pPr lvl="1"/>
            <a:r>
              <a:rPr lang="en-US" dirty="0" smtClean="0"/>
              <a:t>	Remove-</a:t>
            </a:r>
            <a:r>
              <a:rPr lang="en-US" dirty="0" err="1" smtClean="0"/>
              <a:t>ServerMonitoringOverride</a:t>
            </a:r>
            <a:endParaRPr lang="en-US" dirty="0"/>
          </a:p>
          <a:p>
            <a:pPr lvl="1"/>
            <a:r>
              <a:rPr lang="en-US" dirty="0" smtClean="0"/>
              <a:t>	Remove-</a:t>
            </a:r>
            <a:r>
              <a:rPr lang="en-US" dirty="0" err="1" smtClean="0"/>
              <a:t>GlobalMonitoringOverride</a:t>
            </a:r>
            <a:endParaRPr lang="en-US" dirty="0"/>
          </a:p>
        </p:txBody>
      </p:sp>
      <p:sp>
        <p:nvSpPr>
          <p:cNvPr id="4" name="Text Placeholder 2"/>
          <p:cNvSpPr txBox="1">
            <a:spLocks/>
          </p:cNvSpPr>
          <p:nvPr/>
        </p:nvSpPr>
        <p:spPr>
          <a:xfrm>
            <a:off x="668973" y="5980114"/>
            <a:ext cx="11373923" cy="673548"/>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2" dirty="0"/>
              <a:t>See </a:t>
            </a:r>
            <a:r>
              <a:rPr lang="en-US" sz="1632" dirty="0" smtClean="0">
                <a:hlinkClick r:id="" action="ppaction://noaction"/>
              </a:rPr>
              <a:t>Appendix</a:t>
            </a:r>
            <a:r>
              <a:rPr lang="en-US" sz="1632" dirty="0" smtClean="0"/>
              <a:t> for </a:t>
            </a:r>
            <a:r>
              <a:rPr lang="en-US" sz="1632" dirty="0"/>
              <a:t>property name definitions</a:t>
            </a:r>
          </a:p>
        </p:txBody>
      </p:sp>
    </p:spTree>
    <p:extLst>
      <p:ext uri="{BB962C8B-B14F-4D97-AF65-F5344CB8AC3E}">
        <p14:creationId xmlns:p14="http://schemas.microsoft.com/office/powerpoint/2010/main" val="378017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SCOM Portal</a:t>
            </a:r>
            <a:endParaRPr lang="en-US" dirty="0"/>
          </a:p>
        </p:txBody>
      </p:sp>
      <p:sp>
        <p:nvSpPr>
          <p:cNvPr id="3" name="Text Placeholder 2"/>
          <p:cNvSpPr>
            <a:spLocks noGrp="1"/>
          </p:cNvSpPr>
          <p:nvPr>
            <p:ph type="body" sz="quarter" idx="10"/>
          </p:nvPr>
        </p:nvSpPr>
        <p:spPr>
          <a:xfrm>
            <a:off x="274638" y="1214438"/>
            <a:ext cx="11887200" cy="5139869"/>
          </a:xfrm>
        </p:spPr>
        <p:txBody>
          <a:bodyPr/>
          <a:lstStyle/>
          <a:p>
            <a:r>
              <a:rPr lang="en-US" sz="3600" dirty="0" smtClean="0"/>
              <a:t>SCOM is used as a portal to see health information related to the Exchange environment</a:t>
            </a:r>
          </a:p>
          <a:p>
            <a:r>
              <a:rPr lang="en-US" sz="3600" dirty="0" smtClean="0"/>
              <a:t>Escalate responder writes event to event log which is consumed by monitor within SCOM</a:t>
            </a:r>
          </a:p>
          <a:p>
            <a:pPr lvl="1"/>
            <a:r>
              <a:rPr lang="en-US" sz="2000" dirty="0" smtClean="0"/>
              <a:t>Note that when an alert is exposed in SCOM, it may not be the sum total of problems at a given point in time</a:t>
            </a:r>
          </a:p>
          <a:p>
            <a:r>
              <a:rPr lang="en-US" sz="3600" dirty="0" smtClean="0"/>
              <a:t>Dashboard is broken down into three areas</a:t>
            </a:r>
          </a:p>
          <a:p>
            <a:pPr lvl="1"/>
            <a:r>
              <a:rPr lang="en-US" sz="2000" dirty="0" smtClean="0"/>
              <a:t>Active Alerts</a:t>
            </a:r>
          </a:p>
          <a:p>
            <a:pPr lvl="1"/>
            <a:r>
              <a:rPr lang="en-US" sz="2000" dirty="0" smtClean="0"/>
              <a:t>Organization Health</a:t>
            </a:r>
          </a:p>
          <a:p>
            <a:pPr lvl="1"/>
            <a:r>
              <a:rPr lang="en-US" sz="2000" dirty="0" smtClean="0"/>
              <a:t>Server Health</a:t>
            </a:r>
          </a:p>
          <a:p>
            <a:r>
              <a:rPr lang="en-US" sz="3600" dirty="0" smtClean="0"/>
              <a:t>Management Pack support: SCOM 2007 R2, SCOM 2012</a:t>
            </a:r>
            <a:endParaRPr lang="en-US" sz="3600" dirty="0"/>
          </a:p>
        </p:txBody>
      </p:sp>
    </p:spTree>
    <p:extLst>
      <p:ext uri="{BB962C8B-B14F-4D97-AF65-F5344CB8AC3E}">
        <p14:creationId xmlns:p14="http://schemas.microsoft.com/office/powerpoint/2010/main" val="323852282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Health in SCOM</a:t>
            </a:r>
            <a:endParaRPr lang="en-US" dirty="0"/>
          </a:p>
        </p:txBody>
      </p:sp>
      <p:sp>
        <p:nvSpPr>
          <p:cNvPr id="3" name="Content Placeholder 2"/>
          <p:cNvSpPr>
            <a:spLocks noGrp="1"/>
          </p:cNvSpPr>
          <p:nvPr>
            <p:ph sz="quarter" idx="10"/>
          </p:nvPr>
        </p:nvSpPr>
        <p:spPr>
          <a:xfrm>
            <a:off x="91824" y="1807247"/>
            <a:ext cx="5947472" cy="4616063"/>
          </a:xfrm>
          <a:prstGeom prst="rect">
            <a:avLst/>
          </a:prstGeom>
        </p:spPr>
        <p:txBody>
          <a:bodyPr>
            <a:noAutofit/>
          </a:bodyPr>
          <a:lstStyle/>
          <a:p>
            <a:r>
              <a:rPr lang="en-US" sz="2800" dirty="0"/>
              <a:t>The state of a health group is computed based on the health of the monitors within the </a:t>
            </a:r>
            <a:r>
              <a:rPr lang="en-US" sz="2800" dirty="0" smtClean="0"/>
              <a:t>group</a:t>
            </a:r>
          </a:p>
          <a:p>
            <a:endParaRPr lang="en-US" sz="1200" dirty="0"/>
          </a:p>
          <a:p>
            <a:r>
              <a:rPr lang="en-US" sz="2800" dirty="0"/>
              <a:t>A health group can have one of six states: </a:t>
            </a:r>
            <a:r>
              <a:rPr lang="en-US" sz="2800" b="1" dirty="0"/>
              <a:t>Healthy</a:t>
            </a:r>
            <a:r>
              <a:rPr lang="en-US" sz="2800" dirty="0"/>
              <a:t>,</a:t>
            </a:r>
            <a:r>
              <a:rPr lang="en-US" sz="2800" b="1" dirty="0"/>
              <a:t> Degraded</a:t>
            </a:r>
            <a:r>
              <a:rPr lang="en-US" sz="2800" dirty="0"/>
              <a:t>,</a:t>
            </a:r>
            <a:r>
              <a:rPr lang="en-US" sz="2800" b="1" dirty="0"/>
              <a:t> Unhealthy</a:t>
            </a:r>
            <a:r>
              <a:rPr lang="en-US" sz="2800" dirty="0"/>
              <a:t>,</a:t>
            </a:r>
            <a:r>
              <a:rPr lang="en-US" sz="2800" b="1" dirty="0"/>
              <a:t> Repairing</a:t>
            </a:r>
            <a:r>
              <a:rPr lang="en-US" sz="2800" dirty="0"/>
              <a:t>,</a:t>
            </a:r>
            <a:r>
              <a:rPr lang="en-US" sz="2800" b="1" dirty="0"/>
              <a:t> Disabled</a:t>
            </a:r>
            <a:r>
              <a:rPr lang="en-US" sz="2800" dirty="0"/>
              <a:t> or </a:t>
            </a:r>
            <a:r>
              <a:rPr lang="en-US" sz="2800" b="1" dirty="0" smtClean="0"/>
              <a:t>Unavailable</a:t>
            </a:r>
          </a:p>
          <a:p>
            <a:endParaRPr lang="en-US" sz="1200" dirty="0"/>
          </a:p>
          <a:p>
            <a:pPr marL="291444" indent="-291444"/>
            <a:r>
              <a:rPr lang="en-US" sz="2800" dirty="0"/>
              <a:t>The health of the grouping will be evaluated by a “worst of” evaluation of the monitors in the </a:t>
            </a:r>
            <a:r>
              <a:rPr lang="en-US" sz="2800" dirty="0" smtClean="0"/>
              <a:t>group</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27" y="2854457"/>
            <a:ext cx="2778381" cy="25452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889" y="1962793"/>
            <a:ext cx="6362065" cy="724072"/>
          </a:xfrm>
          <a:prstGeom prst="rect">
            <a:avLst/>
          </a:prstGeom>
        </p:spPr>
      </p:pic>
    </p:spTree>
    <p:extLst>
      <p:ext uri="{BB962C8B-B14F-4D97-AF65-F5344CB8AC3E}">
        <p14:creationId xmlns:p14="http://schemas.microsoft.com/office/powerpoint/2010/main" val="12622108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617" y="280106"/>
            <a:ext cx="11191240" cy="1165754"/>
          </a:xfrm>
          <a:prstGeom prst="rect">
            <a:avLst/>
          </a:prstGeom>
        </p:spPr>
        <p:txBody>
          <a:bodyPr>
            <a:norm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r>
              <a:rPr lang="en-US" sz="4896" dirty="0"/>
              <a:t>The Bottom Line</a:t>
            </a:r>
          </a:p>
        </p:txBody>
      </p:sp>
      <p:sp>
        <p:nvSpPr>
          <p:cNvPr id="4" name="Rectangle 3"/>
          <p:cNvSpPr/>
          <p:nvPr/>
        </p:nvSpPr>
        <p:spPr>
          <a:xfrm>
            <a:off x="622617" y="1632058"/>
            <a:ext cx="1088037" cy="4429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5" name="Rectangle 4"/>
          <p:cNvSpPr/>
          <p:nvPr/>
        </p:nvSpPr>
        <p:spPr>
          <a:xfrm>
            <a:off x="8782896" y="1632058"/>
            <a:ext cx="3552985" cy="4429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8197"/>
            <a:endParaRPr lang="en-US" sz="1224" b="1" dirty="0">
              <a:solidFill>
                <a:schemeClr val="tx1"/>
              </a:solidFill>
              <a:latin typeface="Consolas" pitchFamily="49" charset="0"/>
              <a:cs typeface="Consolas" pitchFamily="49" charset="0"/>
            </a:endParaRP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send</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 detected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restart </a:t>
            </a:r>
            <a:r>
              <a:rPr lang="en-US" sz="1530" b="1" kern="0" dirty="0" smtClean="0">
                <a:solidFill>
                  <a:schemeClr val="tx1"/>
                </a:solidFill>
                <a:latin typeface="Consolas" pitchFamily="49" charset="0"/>
                <a:cs typeface="Consolas" pitchFamily="49" charset="0"/>
              </a:rPr>
              <a:t>App pool</a:t>
            </a:r>
            <a:endParaRPr lang="en-US" sz="1530" b="1" kern="0" dirty="0">
              <a:solidFill>
                <a:schemeClr val="tx1"/>
              </a:solidFill>
              <a:latin typeface="Consolas" pitchFamily="49" charset="0"/>
              <a:cs typeface="Consolas" pitchFamily="49" charset="0"/>
            </a:endParaRP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restart complete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verified as healthy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send</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failure detected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restart </a:t>
            </a:r>
            <a:r>
              <a:rPr lang="en-US" sz="1530" b="1" kern="0" dirty="0" smtClean="0">
                <a:solidFill>
                  <a:schemeClr val="tx1"/>
                </a:solidFill>
                <a:latin typeface="Consolas" pitchFamily="49" charset="0"/>
                <a:cs typeface="Consolas" pitchFamily="49" charset="0"/>
              </a:rPr>
              <a:t>App pool</a:t>
            </a:r>
            <a:endParaRPr lang="en-US" sz="1530" b="1" kern="0" dirty="0">
              <a:solidFill>
                <a:schemeClr val="tx1"/>
              </a:solidFill>
              <a:latin typeface="Consolas" pitchFamily="49" charset="0"/>
              <a:cs typeface="Consolas" pitchFamily="49" charset="0"/>
            </a:endParaRPr>
          </a:p>
          <a:p>
            <a:pPr marL="233155" indent="-114959">
              <a:lnSpc>
                <a:spcPct val="90000"/>
              </a:lnSpc>
              <a:spcBef>
                <a:spcPts val="612"/>
              </a:spcBef>
              <a:buFont typeface="Consolas" pitchFamily="49" charset="0"/>
              <a:buChar char="—"/>
            </a:pPr>
            <a:r>
              <a:rPr lang="en-US" sz="1530" b="1" kern="0" spc="-52" dirty="0">
                <a:solidFill>
                  <a:schemeClr val="tx1"/>
                </a:solidFill>
                <a:latin typeface="Consolas" pitchFamily="49" charset="0"/>
                <a:cs typeface="Consolas" pitchFamily="49" charset="0"/>
              </a:rPr>
              <a:t>OWA restart </a:t>
            </a:r>
            <a:r>
              <a:rPr lang="en-US" sz="1530" b="1" kern="0" spc="-52" dirty="0" smtClean="0">
                <a:solidFill>
                  <a:schemeClr val="tx1"/>
                </a:solidFill>
                <a:latin typeface="Consolas" pitchFamily="49" charset="0"/>
                <a:cs typeface="Consolas" pitchFamily="49" charset="0"/>
              </a:rPr>
              <a:t>failed</a:t>
            </a:r>
            <a:endParaRPr lang="en-US" sz="1530" b="1" kern="0" spc="-52" dirty="0">
              <a:solidFill>
                <a:schemeClr val="tx1"/>
              </a:solidFill>
              <a:latin typeface="Consolas" pitchFamily="49" charset="0"/>
              <a:cs typeface="Consolas" pitchFamily="49" charset="0"/>
            </a:endParaRP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Failover server’s databases</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service restarts</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OWA verified as healthy </a:t>
            </a:r>
          </a:p>
          <a:p>
            <a:pPr marL="233155" indent="-114959">
              <a:lnSpc>
                <a:spcPct val="90000"/>
              </a:lnSpc>
              <a:spcBef>
                <a:spcPts val="612"/>
              </a:spcBef>
              <a:buFont typeface="Consolas" pitchFamily="49" charset="0"/>
              <a:buChar char="—"/>
            </a:pPr>
            <a:r>
              <a:rPr lang="en-US" sz="1530" b="1" kern="0" dirty="0">
                <a:solidFill>
                  <a:schemeClr val="tx1"/>
                </a:solidFill>
                <a:latin typeface="Consolas" pitchFamily="49" charset="0"/>
                <a:cs typeface="Consolas" pitchFamily="49" charset="0"/>
              </a:rPr>
              <a:t>Server becomes “good” failover target (again)</a:t>
            </a:r>
          </a:p>
          <a:p>
            <a:pPr marL="118196">
              <a:lnSpc>
                <a:spcPct val="90000"/>
              </a:lnSpc>
              <a:spcBef>
                <a:spcPts val="612"/>
              </a:spcBef>
            </a:pPr>
            <a:endParaRPr lang="en-US" sz="1530" b="1" kern="0" dirty="0">
              <a:solidFill>
                <a:schemeClr val="tx1"/>
              </a:solidFill>
              <a:latin typeface="Consolas" pitchFamily="49" charset="0"/>
              <a:cs typeface="Consolas" pitchFamily="49" charset="0"/>
            </a:endParaRPr>
          </a:p>
        </p:txBody>
      </p:sp>
      <p:sp>
        <p:nvSpPr>
          <p:cNvPr id="6" name="Rectangle 5"/>
          <p:cNvSpPr/>
          <p:nvPr/>
        </p:nvSpPr>
        <p:spPr>
          <a:xfrm>
            <a:off x="1917900" y="1632059"/>
            <a:ext cx="777169" cy="44298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NLB</a:t>
            </a:r>
          </a:p>
        </p:txBody>
      </p:sp>
      <p:sp>
        <p:nvSpPr>
          <p:cNvPr id="51" name="Rectangle 50"/>
          <p:cNvSpPr/>
          <p:nvPr/>
        </p:nvSpPr>
        <p:spPr>
          <a:xfrm>
            <a:off x="2902314" y="1632058"/>
            <a:ext cx="1632056" cy="20983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CAS-1</a:t>
            </a:r>
          </a:p>
        </p:txBody>
      </p:sp>
      <p:sp>
        <p:nvSpPr>
          <p:cNvPr id="52" name="Rectangle 51"/>
          <p:cNvSpPr/>
          <p:nvPr/>
        </p:nvSpPr>
        <p:spPr>
          <a:xfrm>
            <a:off x="2902314" y="3963565"/>
            <a:ext cx="1632056" cy="20983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CAS-2</a:t>
            </a:r>
          </a:p>
        </p:txBody>
      </p:sp>
      <p:sp>
        <p:nvSpPr>
          <p:cNvPr id="58" name="Rectangle 57"/>
          <p:cNvSpPr/>
          <p:nvPr/>
        </p:nvSpPr>
        <p:spPr>
          <a:xfrm>
            <a:off x="4741615" y="1632056"/>
            <a:ext cx="3885847" cy="4429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836" b="1" dirty="0">
                <a:solidFill>
                  <a:prstClr val="white"/>
                </a:solidFill>
                <a:latin typeface="Segoe UI"/>
              </a:rPr>
              <a:t>DAG</a:t>
            </a:r>
          </a:p>
        </p:txBody>
      </p:sp>
      <p:sp>
        <p:nvSpPr>
          <p:cNvPr id="59" name="Rectangle 58"/>
          <p:cNvSpPr/>
          <p:nvPr/>
        </p:nvSpPr>
        <p:spPr>
          <a:xfrm>
            <a:off x="5052483" y="2020638"/>
            <a:ext cx="3264112" cy="12123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rgbClr val="353435"/>
                </a:solidFill>
                <a:latin typeface="Segoe UI"/>
              </a:rPr>
              <a:t>MBX-1</a:t>
            </a:r>
          </a:p>
        </p:txBody>
      </p:sp>
      <p:sp>
        <p:nvSpPr>
          <p:cNvPr id="64" name="Can 63"/>
          <p:cNvSpPr/>
          <p:nvPr/>
        </p:nvSpPr>
        <p:spPr>
          <a:xfrm>
            <a:off x="6272262" y="2245843"/>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DB1</a:t>
            </a:r>
          </a:p>
        </p:txBody>
      </p:sp>
      <p:sp>
        <p:nvSpPr>
          <p:cNvPr id="66" name="Can 65"/>
          <p:cNvSpPr/>
          <p:nvPr/>
        </p:nvSpPr>
        <p:spPr>
          <a:xfrm>
            <a:off x="7292048" y="2242944"/>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DB2</a:t>
            </a:r>
          </a:p>
        </p:txBody>
      </p:sp>
      <p:sp>
        <p:nvSpPr>
          <p:cNvPr id="77" name="Rectangle 76"/>
          <p:cNvSpPr/>
          <p:nvPr/>
        </p:nvSpPr>
        <p:spPr>
          <a:xfrm>
            <a:off x="5052483" y="3347978"/>
            <a:ext cx="3264112" cy="12123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rgbClr val="353435"/>
                </a:solidFill>
                <a:latin typeface="Segoe UI"/>
              </a:rPr>
              <a:t>MBX-2</a:t>
            </a:r>
          </a:p>
        </p:txBody>
      </p:sp>
      <p:sp>
        <p:nvSpPr>
          <p:cNvPr id="78" name="Rounded Rectangle 77"/>
          <p:cNvSpPr/>
          <p:nvPr/>
        </p:nvSpPr>
        <p:spPr>
          <a:xfrm>
            <a:off x="5305062" y="3772373"/>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80" name="Can 79"/>
          <p:cNvSpPr/>
          <p:nvPr/>
        </p:nvSpPr>
        <p:spPr>
          <a:xfrm>
            <a:off x="6272262" y="3573181"/>
            <a:ext cx="771967" cy="764880"/>
          </a:xfrm>
          <a:prstGeom prst="can">
            <a:avLst/>
          </a:prstGeom>
          <a:solidFill>
            <a:schemeClr val="tx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81" name="Can 80"/>
          <p:cNvSpPr/>
          <p:nvPr/>
        </p:nvSpPr>
        <p:spPr>
          <a:xfrm>
            <a:off x="7292048" y="3570281"/>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DB2</a:t>
            </a:r>
          </a:p>
        </p:txBody>
      </p:sp>
      <p:sp>
        <p:nvSpPr>
          <p:cNvPr id="83" name="Rectangle 82"/>
          <p:cNvSpPr/>
          <p:nvPr/>
        </p:nvSpPr>
        <p:spPr>
          <a:xfrm>
            <a:off x="5052483" y="4675315"/>
            <a:ext cx="3264112" cy="12123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sz="1530" dirty="0">
                <a:solidFill>
                  <a:srgbClr val="353435"/>
                </a:solidFill>
                <a:latin typeface="Segoe UI"/>
              </a:rPr>
              <a:t>MBX-3</a:t>
            </a:r>
          </a:p>
        </p:txBody>
      </p:sp>
      <p:sp>
        <p:nvSpPr>
          <p:cNvPr id="84" name="Rounded Rectangle 83"/>
          <p:cNvSpPr/>
          <p:nvPr/>
        </p:nvSpPr>
        <p:spPr>
          <a:xfrm>
            <a:off x="5305062" y="5057723"/>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86" name="Can 85"/>
          <p:cNvSpPr/>
          <p:nvPr/>
        </p:nvSpPr>
        <p:spPr>
          <a:xfrm>
            <a:off x="6272262" y="4900518"/>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87" name="Can 86"/>
          <p:cNvSpPr/>
          <p:nvPr/>
        </p:nvSpPr>
        <p:spPr>
          <a:xfrm>
            <a:off x="7292048" y="4897617"/>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DB2</a:t>
            </a:r>
          </a:p>
        </p:txBody>
      </p:sp>
      <p:sp>
        <p:nvSpPr>
          <p:cNvPr id="91" name="Straight Connector 1024003"/>
          <p:cNvSpPr>
            <a:spLocks noChangeShapeType="1"/>
          </p:cNvSpPr>
          <p:nvPr/>
        </p:nvSpPr>
        <p:spPr bwMode="auto">
          <a:xfrm rot="16200000" flipV="1">
            <a:off x="1807442" y="2585401"/>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95" name="Straight Connector 1024003"/>
          <p:cNvSpPr>
            <a:spLocks noChangeShapeType="1"/>
          </p:cNvSpPr>
          <p:nvPr/>
        </p:nvSpPr>
        <p:spPr bwMode="auto">
          <a:xfrm rot="16200000" flipV="1">
            <a:off x="6136598" y="2569082"/>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sp>
        <p:nvSpPr>
          <p:cNvPr id="65" name="Rounded Rectangle 64"/>
          <p:cNvSpPr/>
          <p:nvPr/>
        </p:nvSpPr>
        <p:spPr>
          <a:xfrm>
            <a:off x="5305062" y="2451185"/>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96" name="Rectangle 95"/>
          <p:cNvSpPr/>
          <p:nvPr/>
        </p:nvSpPr>
        <p:spPr>
          <a:xfrm>
            <a:off x="622617" y="2098359"/>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98" name="Straight Connector 1024003"/>
          <p:cNvSpPr>
            <a:spLocks noChangeShapeType="1"/>
          </p:cNvSpPr>
          <p:nvPr/>
        </p:nvSpPr>
        <p:spPr bwMode="auto">
          <a:xfrm rot="16200000" flipV="1">
            <a:off x="2794083" y="2582223"/>
            <a:ext cx="0" cy="198028"/>
          </a:xfrm>
          <a:prstGeom prst="line">
            <a:avLst/>
          </a:prstGeom>
          <a:ln w="63500" cap="sq">
            <a:solidFill>
              <a:schemeClr val="tx1"/>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99" name="Straight Connector 1024003"/>
          <p:cNvSpPr>
            <a:spLocks noChangeShapeType="1"/>
          </p:cNvSpPr>
          <p:nvPr/>
        </p:nvSpPr>
        <p:spPr bwMode="auto">
          <a:xfrm rot="16200000" flipV="1">
            <a:off x="4915247" y="2300360"/>
            <a:ext cx="0" cy="761754"/>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0" name="Rounded Rectangle 99"/>
          <p:cNvSpPr/>
          <p:nvPr/>
        </p:nvSpPr>
        <p:spPr>
          <a:xfrm>
            <a:off x="5305062" y="2451185"/>
            <a:ext cx="719380" cy="502058"/>
          </a:xfrm>
          <a:prstGeom prst="roundRect">
            <a:avLst/>
          </a:prstGeom>
          <a:solidFill>
            <a:srgbClr val="F7470C"/>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101" name="Rounded Rectangle 100"/>
          <p:cNvSpPr/>
          <p:nvPr/>
        </p:nvSpPr>
        <p:spPr>
          <a:xfrm>
            <a:off x="5305062" y="2451185"/>
            <a:ext cx="719380" cy="502058"/>
          </a:xfrm>
          <a:prstGeom prst="roundRect">
            <a:avLst/>
          </a:prstGeom>
          <a:solidFill>
            <a:schemeClr val="accent1">
              <a:lumMod val="50000"/>
            </a:schemeClr>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530" b="1" dirty="0">
                <a:solidFill>
                  <a:prstClr val="white"/>
                </a:solidFill>
                <a:latin typeface="Segoe UI"/>
              </a:rPr>
              <a:t>OWA</a:t>
            </a:r>
          </a:p>
        </p:txBody>
      </p:sp>
      <p:sp>
        <p:nvSpPr>
          <p:cNvPr id="102" name="Straight Connector 1024003"/>
          <p:cNvSpPr>
            <a:spLocks noChangeShapeType="1"/>
          </p:cNvSpPr>
          <p:nvPr/>
        </p:nvSpPr>
        <p:spPr bwMode="auto">
          <a:xfrm rot="16200000" flipV="1">
            <a:off x="1807442" y="2585401"/>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3" name="Straight Connector 1024003"/>
          <p:cNvSpPr>
            <a:spLocks noChangeShapeType="1"/>
          </p:cNvSpPr>
          <p:nvPr/>
        </p:nvSpPr>
        <p:spPr bwMode="auto">
          <a:xfrm rot="16200000" flipV="1">
            <a:off x="6139026" y="2569082"/>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sp>
        <p:nvSpPr>
          <p:cNvPr id="107" name="Straight Connector 1024003"/>
          <p:cNvSpPr>
            <a:spLocks noChangeShapeType="1"/>
          </p:cNvSpPr>
          <p:nvPr/>
        </p:nvSpPr>
        <p:spPr bwMode="auto">
          <a:xfrm rot="16200000" flipV="1">
            <a:off x="2794083" y="2582223"/>
            <a:ext cx="0" cy="198028"/>
          </a:xfrm>
          <a:prstGeom prst="line">
            <a:avLst/>
          </a:prstGeom>
          <a:ln w="63500" cap="sq">
            <a:solidFill>
              <a:schemeClr val="tx1"/>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08" name="Straight Connector 1024003"/>
          <p:cNvSpPr>
            <a:spLocks noChangeShapeType="1"/>
          </p:cNvSpPr>
          <p:nvPr/>
        </p:nvSpPr>
        <p:spPr bwMode="auto">
          <a:xfrm rot="16200000" flipV="1">
            <a:off x="4915247" y="2300360"/>
            <a:ext cx="0" cy="761754"/>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grpSp>
        <p:nvGrpSpPr>
          <p:cNvPr id="92" name="Group 91"/>
          <p:cNvGrpSpPr/>
          <p:nvPr/>
        </p:nvGrpSpPr>
        <p:grpSpPr>
          <a:xfrm rot="21219555">
            <a:off x="6140522" y="2271876"/>
            <a:ext cx="430187" cy="295258"/>
            <a:chOff x="4078824" y="5235664"/>
            <a:chExt cx="487810" cy="334805"/>
          </a:xfrm>
        </p:grpSpPr>
        <p:sp>
          <p:nvSpPr>
            <p:cNvPr id="93" name="Rectangle 92"/>
            <p:cNvSpPr/>
            <p:nvPr/>
          </p:nvSpPr>
          <p:spPr>
            <a:xfrm>
              <a:off x="4080436" y="5259645"/>
              <a:ext cx="484542" cy="291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94" name="Picture 9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824" y="5235664"/>
              <a:ext cx="487810" cy="334805"/>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Rectangle 111"/>
          <p:cNvSpPr/>
          <p:nvPr/>
        </p:nvSpPr>
        <p:spPr>
          <a:xfrm>
            <a:off x="622617" y="2098359"/>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grpSp>
        <p:nvGrpSpPr>
          <p:cNvPr id="109" name="Group 108"/>
          <p:cNvGrpSpPr/>
          <p:nvPr/>
        </p:nvGrpSpPr>
        <p:grpSpPr>
          <a:xfrm rot="21219555">
            <a:off x="6140522" y="2271877"/>
            <a:ext cx="430187" cy="295254"/>
            <a:chOff x="4078824" y="5244882"/>
            <a:chExt cx="487810" cy="334805"/>
          </a:xfrm>
        </p:grpSpPr>
        <p:sp>
          <p:nvSpPr>
            <p:cNvPr id="110" name="Rectangle 109"/>
            <p:cNvSpPr/>
            <p:nvPr/>
          </p:nvSpPr>
          <p:spPr>
            <a:xfrm>
              <a:off x="4080436" y="5259645"/>
              <a:ext cx="484542" cy="291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11" name="Picture 1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8824" y="5244882"/>
              <a:ext cx="487810" cy="334805"/>
            </a:xfrm>
            <a:prstGeom prst="rect">
              <a:avLst/>
            </a:prstGeom>
            <a:noFill/>
            <a:extLst>
              <a:ext uri="{909E8E84-426E-40DD-AFC4-6F175D3DCCD1}">
                <a14:hiddenFill xmlns:a14="http://schemas.microsoft.com/office/drawing/2010/main">
                  <a:solidFill>
                    <a:srgbClr val="FFFFFF"/>
                  </a:solidFill>
                </a14:hiddenFill>
              </a:ext>
            </a:extLst>
          </p:spPr>
        </p:pic>
      </p:grpSp>
      <p:sp>
        <p:nvSpPr>
          <p:cNvPr id="115" name="Rounded Rectangle 114"/>
          <p:cNvSpPr/>
          <p:nvPr/>
        </p:nvSpPr>
        <p:spPr>
          <a:xfrm>
            <a:off x="5305062" y="2451185"/>
            <a:ext cx="719380" cy="502058"/>
          </a:xfrm>
          <a:prstGeom prst="roundRect">
            <a:avLst/>
          </a:prstGeom>
          <a:solidFill>
            <a:srgbClr val="FF0000"/>
          </a:solidFill>
          <a:ln w="25400">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24" b="1" dirty="0">
                <a:solidFill>
                  <a:prstClr val="white"/>
                </a:solidFill>
                <a:latin typeface="Segoe UI"/>
              </a:rPr>
              <a:t>OWA</a:t>
            </a:r>
          </a:p>
        </p:txBody>
      </p:sp>
      <p:sp>
        <p:nvSpPr>
          <p:cNvPr id="116" name="Can 115"/>
          <p:cNvSpPr/>
          <p:nvPr/>
        </p:nvSpPr>
        <p:spPr>
          <a:xfrm>
            <a:off x="6272262" y="2245843"/>
            <a:ext cx="771967" cy="764880"/>
          </a:xfrm>
          <a:prstGeom prst="can">
            <a:avLst/>
          </a:prstGeom>
          <a:solidFill>
            <a:schemeClr val="tx1"/>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chemeClr val="bg1"/>
                </a:solidFill>
                <a:latin typeface="Segoe UI"/>
              </a:rPr>
              <a:t>DB1</a:t>
            </a:r>
          </a:p>
        </p:txBody>
      </p:sp>
      <p:sp>
        <p:nvSpPr>
          <p:cNvPr id="119" name="Can 118"/>
          <p:cNvSpPr/>
          <p:nvPr/>
        </p:nvSpPr>
        <p:spPr>
          <a:xfrm>
            <a:off x="6272262" y="3567208"/>
            <a:ext cx="771967" cy="764880"/>
          </a:xfrm>
          <a:prstGeom prst="can">
            <a:avLst/>
          </a:prstGeom>
          <a:solidFill>
            <a:schemeClr val="accent2"/>
          </a:solidFill>
          <a:ln w="28575">
            <a:solidFill>
              <a:schemeClr val="accent3"/>
            </a:solid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prstClr val="white"/>
                </a:solidFill>
                <a:latin typeface="Segoe UI"/>
              </a:rPr>
              <a:t>DB1</a:t>
            </a:r>
          </a:p>
        </p:txBody>
      </p:sp>
      <p:sp>
        <p:nvSpPr>
          <p:cNvPr id="120" name="Straight Connector 1024003"/>
          <p:cNvSpPr>
            <a:spLocks noChangeShapeType="1"/>
          </p:cNvSpPr>
          <p:nvPr/>
        </p:nvSpPr>
        <p:spPr bwMode="auto">
          <a:xfrm rot="16200000" flipV="1">
            <a:off x="1807442" y="2585401"/>
            <a:ext cx="0" cy="191672"/>
          </a:xfrm>
          <a:prstGeom prst="line">
            <a:avLst/>
          </a:prstGeom>
          <a:ln w="63500" cap="sq">
            <a:solidFill>
              <a:schemeClr val="accent2"/>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1" name="Straight Connector 1024003"/>
          <p:cNvSpPr>
            <a:spLocks noChangeShapeType="1"/>
          </p:cNvSpPr>
          <p:nvPr/>
        </p:nvSpPr>
        <p:spPr bwMode="auto">
          <a:xfrm rot="16200000" flipV="1">
            <a:off x="2794083" y="2582223"/>
            <a:ext cx="0" cy="198028"/>
          </a:xfrm>
          <a:prstGeom prst="line">
            <a:avLst/>
          </a:prstGeom>
          <a:ln w="63500" cap="sq">
            <a:solidFill>
              <a:srgbClr val="FFC000"/>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2" name="Straight Connector 1024003"/>
          <p:cNvSpPr>
            <a:spLocks noChangeShapeType="1"/>
          </p:cNvSpPr>
          <p:nvPr/>
        </p:nvSpPr>
        <p:spPr bwMode="auto">
          <a:xfrm rot="16200000" flipV="1">
            <a:off x="4707307" y="2508301"/>
            <a:ext cx="0" cy="345872"/>
          </a:xfrm>
          <a:prstGeom prst="line">
            <a:avLst/>
          </a:prstGeom>
          <a:ln w="63500" cap="sq">
            <a:solidFill>
              <a:schemeClr val="accent5"/>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3" name="Straight Connector 1024003"/>
          <p:cNvSpPr>
            <a:spLocks noChangeShapeType="1"/>
          </p:cNvSpPr>
          <p:nvPr/>
        </p:nvSpPr>
        <p:spPr bwMode="auto">
          <a:xfrm flipV="1">
            <a:off x="4880242" y="2681236"/>
            <a:ext cx="0" cy="1342168"/>
          </a:xfrm>
          <a:prstGeom prst="line">
            <a:avLst/>
          </a:prstGeom>
          <a:ln w="63500" cap="sq">
            <a:solidFill>
              <a:schemeClr val="accent5"/>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4" name="Straight Connector 1024003"/>
          <p:cNvSpPr>
            <a:spLocks noChangeShapeType="1"/>
          </p:cNvSpPr>
          <p:nvPr/>
        </p:nvSpPr>
        <p:spPr bwMode="auto">
          <a:xfrm rot="16200000" flipV="1">
            <a:off x="5082937" y="3820710"/>
            <a:ext cx="0" cy="405391"/>
          </a:xfrm>
          <a:prstGeom prst="line">
            <a:avLst/>
          </a:prstGeom>
          <a:ln w="63500" cap="sq">
            <a:solidFill>
              <a:schemeClr val="accent5"/>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27" name="Straight Connector 1024003"/>
          <p:cNvSpPr>
            <a:spLocks noChangeShapeType="1"/>
          </p:cNvSpPr>
          <p:nvPr/>
        </p:nvSpPr>
        <p:spPr bwMode="auto">
          <a:xfrm rot="16200000" flipV="1">
            <a:off x="6139026" y="3911249"/>
            <a:ext cx="0" cy="224309"/>
          </a:xfrm>
          <a:prstGeom prst="line">
            <a:avLst/>
          </a:prstGeom>
          <a:ln w="63500" cap="sq">
            <a:solidFill>
              <a:schemeClr val="accent1">
                <a:lumMod val="5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rgbClr val="0072C6"/>
                  </a:solidFill>
                </a:ln>
                <a:solidFill>
                  <a:srgbClr val="353435"/>
                </a:solidFill>
              </a:rPr>
              <a:t> </a:t>
            </a:r>
          </a:p>
        </p:txBody>
      </p:sp>
      <p:grpSp>
        <p:nvGrpSpPr>
          <p:cNvPr id="128" name="Group 127"/>
          <p:cNvGrpSpPr/>
          <p:nvPr/>
        </p:nvGrpSpPr>
        <p:grpSpPr>
          <a:xfrm rot="21219555">
            <a:off x="4601172" y="2271877"/>
            <a:ext cx="430187" cy="295254"/>
            <a:chOff x="4079294" y="5240646"/>
            <a:chExt cx="487811" cy="334807"/>
          </a:xfrm>
        </p:grpSpPr>
        <p:sp>
          <p:nvSpPr>
            <p:cNvPr id="129" name="Rectangle 128"/>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0" name="Picture 1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294" y="5240646"/>
              <a:ext cx="487811" cy="334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p:cNvGrpSpPr/>
          <p:nvPr/>
        </p:nvGrpSpPr>
        <p:grpSpPr>
          <a:xfrm rot="21219555">
            <a:off x="4601173" y="2271878"/>
            <a:ext cx="430187" cy="295254"/>
            <a:chOff x="4079302" y="5240649"/>
            <a:chExt cx="487812" cy="334807"/>
          </a:xfrm>
        </p:grpSpPr>
        <p:sp>
          <p:nvSpPr>
            <p:cNvPr id="132" name="Rectangle 131"/>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3" name="Picture 13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302" y="5240649"/>
              <a:ext cx="487812" cy="334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p:cNvGrpSpPr/>
          <p:nvPr/>
        </p:nvGrpSpPr>
        <p:grpSpPr>
          <a:xfrm rot="21219555">
            <a:off x="4601175" y="3645460"/>
            <a:ext cx="430187" cy="295254"/>
            <a:chOff x="4079294" y="5240650"/>
            <a:chExt cx="487811" cy="334807"/>
          </a:xfrm>
        </p:grpSpPr>
        <p:sp>
          <p:nvSpPr>
            <p:cNvPr id="135" name="Rectangle 134"/>
            <p:cNvSpPr/>
            <p:nvPr/>
          </p:nvSpPr>
          <p:spPr>
            <a:xfrm>
              <a:off x="4080436" y="5259645"/>
              <a:ext cx="484542" cy="291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136" name="Picture 13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79294" y="5240650"/>
              <a:ext cx="487811" cy="334807"/>
            </a:xfrm>
            <a:prstGeom prst="rect">
              <a:avLst/>
            </a:prstGeom>
            <a:noFill/>
            <a:extLst>
              <a:ext uri="{909E8E84-426E-40DD-AFC4-6F175D3DCCD1}">
                <a14:hiddenFill xmlns:a14="http://schemas.microsoft.com/office/drawing/2010/main">
                  <a:solidFill>
                    <a:srgbClr val="FFFFFF"/>
                  </a:solidFill>
                </a14:hiddenFill>
              </a:ext>
            </a:extLst>
          </p:spPr>
        </p:pic>
      </p:grpSp>
      <p:sp>
        <p:nvSpPr>
          <p:cNvPr id="137" name="Rectangle 136"/>
          <p:cNvSpPr/>
          <p:nvPr/>
        </p:nvSpPr>
        <p:spPr>
          <a:xfrm>
            <a:off x="622617" y="2098359"/>
            <a:ext cx="1088037" cy="161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pic>
        <p:nvPicPr>
          <p:cNvPr id="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5190" y="2405305"/>
            <a:ext cx="922888" cy="593821"/>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622617" y="965194"/>
            <a:ext cx="11996350" cy="523220"/>
          </a:xfrm>
          <a:prstGeom prst="rect">
            <a:avLst/>
          </a:prstGeom>
          <a:noFill/>
        </p:spPr>
        <p:txBody>
          <a:bodyPr wrap="square" rtlCol="0">
            <a:spAutoFit/>
          </a:bodyPr>
          <a:lstStyle/>
          <a:p>
            <a:r>
              <a:rPr lang="en-US" sz="2800" dirty="0">
                <a:solidFill>
                  <a:srgbClr val="ED8000"/>
                </a:solidFill>
              </a:rPr>
              <a:t>Managed Availability + Retries…</a:t>
            </a:r>
            <a:r>
              <a:rPr lang="en-US" sz="2800" i="1" dirty="0">
                <a:solidFill>
                  <a:srgbClr val="ED8000"/>
                </a:solidFill>
              </a:rPr>
              <a:t>“stuff breaks and the Experience does not”</a:t>
            </a:r>
          </a:p>
        </p:txBody>
      </p:sp>
    </p:spTree>
    <p:extLst>
      <p:ext uri="{BB962C8B-B14F-4D97-AF65-F5344CB8AC3E}">
        <p14:creationId xmlns:p14="http://schemas.microsoft.com/office/powerpoint/2010/main" val="350913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left)">
                                      <p:cBhvr>
                                        <p:cTn id="15" dur="500"/>
                                        <p:tgtEl>
                                          <p:spTgt spid="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left)">
                                      <p:cBhvr>
                                        <p:cTn id="23" dur="500"/>
                                        <p:tgtEl>
                                          <p:spTgt spid="95"/>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1000" fill="hold"/>
                                        <p:tgtEl>
                                          <p:spTgt spid="92"/>
                                        </p:tgtEl>
                                        <p:attrNameLst>
                                          <p:attrName>ppt_x</p:attrName>
                                        </p:attrNameLst>
                                      </p:cBhvr>
                                      <p:tavLst>
                                        <p:tav tm="0">
                                          <p:val>
                                            <p:strVal val="0-#ppt_w/2"/>
                                          </p:val>
                                        </p:tav>
                                        <p:tav tm="100000">
                                          <p:val>
                                            <p:strVal val="#ppt_x"/>
                                          </p:val>
                                        </p:tav>
                                      </p:tavLst>
                                    </p:anim>
                                    <p:anim calcmode="lin" valueType="num">
                                      <p:cBhvr additive="base">
                                        <p:cTn id="28" dur="10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par>
                                <p:cTn id="37" presetID="10" presetClass="exit" presetSubtype="0" fill="hold" grpId="1" nodeType="withEffect">
                                  <p:stCondLst>
                                    <p:cond delay="0"/>
                                  </p:stCondLst>
                                  <p:childTnLst>
                                    <p:animEffect transition="out" filter="fade">
                                      <p:cBhvr>
                                        <p:cTn id="38" dur="500"/>
                                        <p:tgtEl>
                                          <p:spTgt spid="99"/>
                                        </p:tgtEl>
                                      </p:cBhvr>
                                    </p:animEffect>
                                    <p:set>
                                      <p:cBhvr>
                                        <p:cTn id="39" dur="1" fill="hold">
                                          <p:stCondLst>
                                            <p:cond delay="499"/>
                                          </p:stCondLst>
                                        </p:cTn>
                                        <p:tgtEl>
                                          <p:spTgt spid="9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1"/>
                                        </p:tgtEl>
                                      </p:cBhvr>
                                    </p:animEffect>
                                    <p:set>
                                      <p:cBhvr>
                                        <p:cTn id="42" dur="1" fill="hold">
                                          <p:stCondLst>
                                            <p:cond delay="499"/>
                                          </p:stCondLst>
                                        </p:cTn>
                                        <p:tgtEl>
                                          <p:spTgt spid="9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8"/>
                                        </p:tgtEl>
                                      </p:cBhvr>
                                    </p:animEffect>
                                    <p:set>
                                      <p:cBhvr>
                                        <p:cTn id="45" dur="1" fill="hold">
                                          <p:stCondLst>
                                            <p:cond delay="499"/>
                                          </p:stCondLst>
                                        </p:cTn>
                                        <p:tgtEl>
                                          <p:spTgt spid="9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5"/>
                                        </p:tgtEl>
                                      </p:cBhvr>
                                    </p:animEffect>
                                    <p:set>
                                      <p:cBhvr>
                                        <p:cTn id="48" dur="1" fill="hold">
                                          <p:stCondLst>
                                            <p:cond delay="499"/>
                                          </p:stCondLst>
                                        </p:cTn>
                                        <p:tgtEl>
                                          <p:spTgt spid="9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2"/>
                                        </p:tgtEl>
                                      </p:cBhvr>
                                    </p:animEffect>
                                    <p:set>
                                      <p:cBhvr>
                                        <p:cTn id="51" dur="1" fill="hold">
                                          <p:stCondLst>
                                            <p:cond delay="499"/>
                                          </p:stCondLst>
                                        </p:cTn>
                                        <p:tgtEl>
                                          <p:spTgt spid="9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500"/>
                                        <p:tgtEl>
                                          <p:spTgt spid="5">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Effect transition="in" filter="fade">
                                      <p:cBhvr>
                                        <p:cTn id="66" dur="500"/>
                                        <p:tgtEl>
                                          <p:spTgt spid="5">
                                            <p:txEl>
                                              <p:pRg st="5" end="5"/>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500"/>
                                        <p:tgtEl>
                                          <p:spTgt spid="10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animEffect transition="in" filter="fade">
                                      <p:cBhvr>
                                        <p:cTn id="74" dur="500"/>
                                        <p:tgtEl>
                                          <p:spTgt spid="5">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Effect transition="in" filter="fade">
                                      <p:cBhvr>
                                        <p:cTn id="79" dur="500"/>
                                        <p:tgtEl>
                                          <p:spTgt spid="5">
                                            <p:txEl>
                                              <p:pRg st="7" end="7"/>
                                            </p:tx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wipe(left)">
                                      <p:cBhvr>
                                        <p:cTn id="87" dur="500"/>
                                        <p:tgtEl>
                                          <p:spTgt spid="107"/>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left)">
                                      <p:cBhvr>
                                        <p:cTn id="91" dur="500"/>
                                        <p:tgtEl>
                                          <p:spTgt spid="108"/>
                                        </p:tgtEl>
                                      </p:cBhvr>
                                    </p:animEffect>
                                  </p:childTnLst>
                                </p:cTn>
                              </p:par>
                            </p:childTnLst>
                          </p:cTn>
                        </p:par>
                        <p:par>
                          <p:cTn id="92" fill="hold">
                            <p:stCondLst>
                              <p:cond delay="2000"/>
                            </p:stCondLst>
                            <p:childTnLst>
                              <p:par>
                                <p:cTn id="93" presetID="22" presetClass="entr" presetSubtype="8"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wipe(left)">
                                      <p:cBhvr>
                                        <p:cTn id="95" dur="500"/>
                                        <p:tgtEl>
                                          <p:spTgt spid="103"/>
                                        </p:tgtEl>
                                      </p:cBhvr>
                                    </p:animEffect>
                                  </p:childTnLst>
                                </p:cTn>
                              </p:par>
                            </p:childTnLst>
                          </p:cTn>
                        </p:par>
                        <p:par>
                          <p:cTn id="96" fill="hold">
                            <p:stCondLst>
                              <p:cond delay="2500"/>
                            </p:stCondLst>
                            <p:childTnLst>
                              <p:par>
                                <p:cTn id="97" presetID="2" presetClass="entr" presetSubtype="8" fill="hold" nodeType="afterEffect">
                                  <p:stCondLst>
                                    <p:cond delay="0"/>
                                  </p:stCondLst>
                                  <p:childTnLst>
                                    <p:set>
                                      <p:cBhvr>
                                        <p:cTn id="98" dur="1" fill="hold">
                                          <p:stCondLst>
                                            <p:cond delay="0"/>
                                          </p:stCondLst>
                                        </p:cTn>
                                        <p:tgtEl>
                                          <p:spTgt spid="109"/>
                                        </p:tgtEl>
                                        <p:attrNameLst>
                                          <p:attrName>style.visibility</p:attrName>
                                        </p:attrNameLst>
                                      </p:cBhvr>
                                      <p:to>
                                        <p:strVal val="visible"/>
                                      </p:to>
                                    </p:set>
                                    <p:anim calcmode="lin" valueType="num">
                                      <p:cBhvr additive="base">
                                        <p:cTn id="99" dur="1000" fill="hold"/>
                                        <p:tgtEl>
                                          <p:spTgt spid="109"/>
                                        </p:tgtEl>
                                        <p:attrNameLst>
                                          <p:attrName>ppt_x</p:attrName>
                                        </p:attrNameLst>
                                      </p:cBhvr>
                                      <p:tavLst>
                                        <p:tav tm="0">
                                          <p:val>
                                            <p:strVal val="0-#ppt_w/2"/>
                                          </p:val>
                                        </p:tav>
                                        <p:tav tm="100000">
                                          <p:val>
                                            <p:strVal val="#ppt_x"/>
                                          </p:val>
                                        </p:tav>
                                      </p:tavLst>
                                    </p:anim>
                                    <p:anim calcmode="lin" valueType="num">
                                      <p:cBhvr additive="base">
                                        <p:cTn id="100" dur="10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xEl>
                                              <p:pRg st="8" end="8"/>
                                            </p:txEl>
                                          </p:spTgt>
                                        </p:tgtEl>
                                        <p:attrNameLst>
                                          <p:attrName>style.visibility</p:attrName>
                                        </p:attrNameLst>
                                      </p:cBhvr>
                                      <p:to>
                                        <p:strVal val="visible"/>
                                      </p:to>
                                    </p:set>
                                    <p:animEffect transition="in" filter="fade">
                                      <p:cBhvr>
                                        <p:cTn id="105" dur="500"/>
                                        <p:tgtEl>
                                          <p:spTgt spid="5">
                                            <p:txEl>
                                              <p:pRg st="8" end="8"/>
                                            </p:txEl>
                                          </p:spTgt>
                                        </p:tgtEl>
                                      </p:cBhvr>
                                    </p:animEffect>
                                  </p:childTnLst>
                                </p:cTn>
                              </p:par>
                              <p:par>
                                <p:cTn id="106" presetID="10" presetClass="exit" presetSubtype="0" fill="hold" grpId="1" nodeType="withEffect">
                                  <p:stCondLst>
                                    <p:cond delay="0"/>
                                  </p:stCondLst>
                                  <p:childTnLst>
                                    <p:animEffect transition="out" filter="fade">
                                      <p:cBhvr>
                                        <p:cTn id="107" dur="500"/>
                                        <p:tgtEl>
                                          <p:spTgt spid="102"/>
                                        </p:tgtEl>
                                      </p:cBhvr>
                                    </p:animEffect>
                                    <p:set>
                                      <p:cBhvr>
                                        <p:cTn id="108" dur="1" fill="hold">
                                          <p:stCondLst>
                                            <p:cond delay="499"/>
                                          </p:stCondLst>
                                        </p:cTn>
                                        <p:tgtEl>
                                          <p:spTgt spid="10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7"/>
                                        </p:tgtEl>
                                      </p:cBhvr>
                                    </p:animEffect>
                                    <p:set>
                                      <p:cBhvr>
                                        <p:cTn id="111" dur="1" fill="hold">
                                          <p:stCondLst>
                                            <p:cond delay="499"/>
                                          </p:stCondLst>
                                        </p:cTn>
                                        <p:tgtEl>
                                          <p:spTgt spid="10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08"/>
                                        </p:tgtEl>
                                      </p:cBhvr>
                                    </p:animEffect>
                                    <p:set>
                                      <p:cBhvr>
                                        <p:cTn id="114" dur="1" fill="hold">
                                          <p:stCondLst>
                                            <p:cond delay="499"/>
                                          </p:stCondLst>
                                        </p:cTn>
                                        <p:tgtEl>
                                          <p:spTgt spid="10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3"/>
                                        </p:tgtEl>
                                      </p:cBhvr>
                                    </p:animEffect>
                                    <p:set>
                                      <p:cBhvr>
                                        <p:cTn id="117" dur="1" fill="hold">
                                          <p:stCondLst>
                                            <p:cond delay="499"/>
                                          </p:stCondLst>
                                        </p:cTn>
                                        <p:tgtEl>
                                          <p:spTgt spid="103"/>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115"/>
                                        </p:tgtEl>
                                        <p:attrNameLst>
                                          <p:attrName>style.visibility</p:attrName>
                                        </p:attrNameLst>
                                      </p:cBhvr>
                                      <p:to>
                                        <p:strVal val="visible"/>
                                      </p:to>
                                    </p:set>
                                    <p:animEffect transition="in" filter="fade">
                                      <p:cBhvr>
                                        <p:cTn id="123" dur="500"/>
                                        <p:tgtEl>
                                          <p:spTgt spid="11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
                                            <p:txEl>
                                              <p:pRg st="9" end="9"/>
                                            </p:txEl>
                                          </p:spTgt>
                                        </p:tgtEl>
                                        <p:attrNameLst>
                                          <p:attrName>style.visibility</p:attrName>
                                        </p:attrNameLst>
                                      </p:cBhvr>
                                      <p:to>
                                        <p:strVal val="visible"/>
                                      </p:to>
                                    </p:set>
                                    <p:animEffect transition="in" filter="fade">
                                      <p:cBhvr>
                                        <p:cTn id="128" dur="500"/>
                                        <p:tgtEl>
                                          <p:spTgt spid="5">
                                            <p:txEl>
                                              <p:pRg st="9" end="9"/>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
                                            <p:txEl>
                                              <p:pRg st="10" end="10"/>
                                            </p:txEl>
                                          </p:spTgt>
                                        </p:tgtEl>
                                        <p:attrNameLst>
                                          <p:attrName>style.visibility</p:attrName>
                                        </p:attrNameLst>
                                      </p:cBhvr>
                                      <p:to>
                                        <p:strVal val="visible"/>
                                      </p:to>
                                    </p:set>
                                    <p:animEffect transition="in" filter="fade">
                                      <p:cBhvr>
                                        <p:cTn id="133" dur="500"/>
                                        <p:tgtEl>
                                          <p:spTgt spid="5">
                                            <p:txEl>
                                              <p:pRg st="10" end="1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5">
                                            <p:txEl>
                                              <p:pRg st="11" end="11"/>
                                            </p:txEl>
                                          </p:spTgt>
                                        </p:tgtEl>
                                        <p:attrNameLst>
                                          <p:attrName>style.visibility</p:attrName>
                                        </p:attrNameLst>
                                      </p:cBhvr>
                                      <p:to>
                                        <p:strVal val="visible"/>
                                      </p:to>
                                    </p:set>
                                    <p:animEffect transition="in" filter="fade">
                                      <p:cBhvr>
                                        <p:cTn id="138" dur="500"/>
                                        <p:tgtEl>
                                          <p:spTgt spid="5">
                                            <p:txEl>
                                              <p:pRg st="11" end="1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
                                            <p:txEl>
                                              <p:pRg st="12" end="12"/>
                                            </p:txEl>
                                          </p:spTgt>
                                        </p:tgtEl>
                                        <p:attrNameLst>
                                          <p:attrName>style.visibility</p:attrName>
                                        </p:attrNameLst>
                                      </p:cBhvr>
                                      <p:to>
                                        <p:strVal val="visible"/>
                                      </p:to>
                                    </p:set>
                                    <p:animEffect transition="in" filter="fade">
                                      <p:cBhvr>
                                        <p:cTn id="143" dur="500"/>
                                        <p:tgtEl>
                                          <p:spTgt spid="5">
                                            <p:txEl>
                                              <p:pRg st="12" end="12"/>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Effect transition="in" filter="fade">
                                      <p:cBhvr>
                                        <p:cTn id="146" dur="500"/>
                                        <p:tgtEl>
                                          <p:spTgt spid="11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9"/>
                                        </p:tgtEl>
                                        <p:attrNameLst>
                                          <p:attrName>style.visibility</p:attrName>
                                        </p:attrNameLst>
                                      </p:cBhvr>
                                      <p:to>
                                        <p:strVal val="visible"/>
                                      </p:to>
                                    </p:set>
                                    <p:animEffect transition="in" filter="fade">
                                      <p:cBhvr>
                                        <p:cTn id="149" dur="500"/>
                                        <p:tgtEl>
                                          <p:spTgt spid="11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5">
                                            <p:txEl>
                                              <p:pRg st="13" end="13"/>
                                            </p:txEl>
                                          </p:spTgt>
                                        </p:tgtEl>
                                        <p:attrNameLst>
                                          <p:attrName>style.visibility</p:attrName>
                                        </p:attrNameLst>
                                      </p:cBhvr>
                                      <p:to>
                                        <p:strVal val="visible"/>
                                      </p:to>
                                    </p:set>
                                    <p:animEffect transition="in" filter="fade">
                                      <p:cBhvr>
                                        <p:cTn id="154" dur="500"/>
                                        <p:tgtEl>
                                          <p:spTgt spid="5">
                                            <p:txEl>
                                              <p:pRg st="13" end="13"/>
                                            </p:txEl>
                                          </p:spTgt>
                                        </p:tgtEl>
                                      </p:cBhvr>
                                    </p:animEffect>
                                  </p:childTnLst>
                                </p:cTn>
                              </p:par>
                              <p:par>
                                <p:cTn id="155" presetID="10" presetClass="exit" presetSubtype="0" fill="hold" grpId="1" nodeType="withEffect">
                                  <p:stCondLst>
                                    <p:cond delay="0"/>
                                  </p:stCondLst>
                                  <p:childTnLst>
                                    <p:animEffect transition="out" filter="fade">
                                      <p:cBhvr>
                                        <p:cTn id="156" dur="500"/>
                                        <p:tgtEl>
                                          <p:spTgt spid="115"/>
                                        </p:tgtEl>
                                      </p:cBhvr>
                                    </p:animEffect>
                                    <p:set>
                                      <p:cBhvr>
                                        <p:cTn id="157" dur="1" fill="hold">
                                          <p:stCondLst>
                                            <p:cond delay="499"/>
                                          </p:stCondLst>
                                        </p:cTn>
                                        <p:tgtEl>
                                          <p:spTgt spid="115"/>
                                        </p:tgtEl>
                                        <p:attrNameLst>
                                          <p:attrName>style.visibility</p:attrName>
                                        </p:attrNameLst>
                                      </p:cBhvr>
                                      <p:to>
                                        <p:strVal val="hidden"/>
                                      </p:to>
                                    </p:set>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20"/>
                                        </p:tgtEl>
                                        <p:attrNameLst>
                                          <p:attrName>style.visibility</p:attrName>
                                        </p:attrNameLst>
                                      </p:cBhvr>
                                      <p:to>
                                        <p:strVal val="visible"/>
                                      </p:to>
                                    </p:set>
                                    <p:animEffect transition="in" filter="wipe(left)">
                                      <p:cBhvr>
                                        <p:cTn id="161" dur="500"/>
                                        <p:tgtEl>
                                          <p:spTgt spid="120"/>
                                        </p:tgtEl>
                                      </p:cBhvr>
                                    </p:animEffect>
                                  </p:childTnLst>
                                </p:cTn>
                              </p:par>
                            </p:childTnLst>
                          </p:cTn>
                        </p:par>
                        <p:par>
                          <p:cTn id="162" fill="hold">
                            <p:stCondLst>
                              <p:cond delay="1000"/>
                            </p:stCondLst>
                            <p:childTnLst>
                              <p:par>
                                <p:cTn id="163" presetID="22" presetClass="entr" presetSubtype="8" fill="hold" grpId="0" nodeType="afterEffect">
                                  <p:stCondLst>
                                    <p:cond delay="0"/>
                                  </p:stCondLst>
                                  <p:childTnLst>
                                    <p:set>
                                      <p:cBhvr>
                                        <p:cTn id="164" dur="1" fill="hold">
                                          <p:stCondLst>
                                            <p:cond delay="0"/>
                                          </p:stCondLst>
                                        </p:cTn>
                                        <p:tgtEl>
                                          <p:spTgt spid="121"/>
                                        </p:tgtEl>
                                        <p:attrNameLst>
                                          <p:attrName>style.visibility</p:attrName>
                                        </p:attrNameLst>
                                      </p:cBhvr>
                                      <p:to>
                                        <p:strVal val="visible"/>
                                      </p:to>
                                    </p:set>
                                    <p:animEffect transition="in" filter="wipe(left)">
                                      <p:cBhvr>
                                        <p:cTn id="165" dur="500"/>
                                        <p:tgtEl>
                                          <p:spTgt spid="121"/>
                                        </p:tgtEl>
                                      </p:cBhvr>
                                    </p:animEffect>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122"/>
                                        </p:tgtEl>
                                        <p:attrNameLst>
                                          <p:attrName>style.visibility</p:attrName>
                                        </p:attrNameLst>
                                      </p:cBhvr>
                                      <p:to>
                                        <p:strVal val="visible"/>
                                      </p:to>
                                    </p:set>
                                    <p:animEffect transition="in" filter="wipe(left)">
                                      <p:cBhvr>
                                        <p:cTn id="169" dur="500"/>
                                        <p:tgtEl>
                                          <p:spTgt spid="122"/>
                                        </p:tgtEl>
                                      </p:cBhvr>
                                    </p:animEffect>
                                  </p:childTnLst>
                                </p:cTn>
                              </p:par>
                            </p:childTnLst>
                          </p:cTn>
                        </p:par>
                        <p:par>
                          <p:cTn id="170" fill="hold">
                            <p:stCondLst>
                              <p:cond delay="2000"/>
                            </p:stCondLst>
                            <p:childTnLst>
                              <p:par>
                                <p:cTn id="171" presetID="22" presetClass="entr" presetSubtype="1" fill="hold" grpId="0" nodeType="afterEffect">
                                  <p:stCondLst>
                                    <p:cond delay="0"/>
                                  </p:stCondLst>
                                  <p:childTnLst>
                                    <p:set>
                                      <p:cBhvr>
                                        <p:cTn id="172" dur="1" fill="hold">
                                          <p:stCondLst>
                                            <p:cond delay="0"/>
                                          </p:stCondLst>
                                        </p:cTn>
                                        <p:tgtEl>
                                          <p:spTgt spid="123"/>
                                        </p:tgtEl>
                                        <p:attrNameLst>
                                          <p:attrName>style.visibility</p:attrName>
                                        </p:attrNameLst>
                                      </p:cBhvr>
                                      <p:to>
                                        <p:strVal val="visible"/>
                                      </p:to>
                                    </p:set>
                                    <p:animEffect transition="in" filter="wipe(up)">
                                      <p:cBhvr>
                                        <p:cTn id="173" dur="500"/>
                                        <p:tgtEl>
                                          <p:spTgt spid="123"/>
                                        </p:tgtEl>
                                      </p:cBhvr>
                                    </p:animEffect>
                                  </p:childTnLst>
                                </p:cTn>
                              </p:par>
                            </p:childTnLst>
                          </p:cTn>
                        </p:par>
                        <p:par>
                          <p:cTn id="174" fill="hold">
                            <p:stCondLst>
                              <p:cond delay="2500"/>
                            </p:stCondLst>
                            <p:childTnLst>
                              <p:par>
                                <p:cTn id="175" presetID="22" presetClass="entr" presetSubtype="8"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wipe(left)">
                                      <p:cBhvr>
                                        <p:cTn id="177" dur="500"/>
                                        <p:tgtEl>
                                          <p:spTgt spid="124"/>
                                        </p:tgtEl>
                                      </p:cBhvr>
                                    </p:animEffect>
                                  </p:childTnLst>
                                </p:cTn>
                              </p:par>
                            </p:childTnLst>
                          </p:cTn>
                        </p:par>
                        <p:par>
                          <p:cTn id="178" fill="hold">
                            <p:stCondLst>
                              <p:cond delay="3000"/>
                            </p:stCondLst>
                            <p:childTnLst>
                              <p:par>
                                <p:cTn id="179" presetID="22" presetClass="entr" presetSubtype="8" fill="hold" grpId="0" nodeType="afterEffect">
                                  <p:stCondLst>
                                    <p:cond delay="0"/>
                                  </p:stCondLst>
                                  <p:childTnLst>
                                    <p:set>
                                      <p:cBhvr>
                                        <p:cTn id="180" dur="1" fill="hold">
                                          <p:stCondLst>
                                            <p:cond delay="0"/>
                                          </p:stCondLst>
                                        </p:cTn>
                                        <p:tgtEl>
                                          <p:spTgt spid="127"/>
                                        </p:tgtEl>
                                        <p:attrNameLst>
                                          <p:attrName>style.visibility</p:attrName>
                                        </p:attrNameLst>
                                      </p:cBhvr>
                                      <p:to>
                                        <p:strVal val="visible"/>
                                      </p:to>
                                    </p:set>
                                    <p:animEffect transition="in" filter="wipe(left)">
                                      <p:cBhvr>
                                        <p:cTn id="181" dur="500"/>
                                        <p:tgtEl>
                                          <p:spTgt spid="127"/>
                                        </p:tgtEl>
                                      </p:cBhvr>
                                    </p:animEffect>
                                  </p:childTnLst>
                                </p:cTn>
                              </p:par>
                            </p:childTnLst>
                          </p:cTn>
                        </p:par>
                        <p:par>
                          <p:cTn id="182" fill="hold">
                            <p:stCondLst>
                              <p:cond delay="3500"/>
                            </p:stCondLst>
                            <p:childTnLst>
                              <p:par>
                                <p:cTn id="183" presetID="2" presetClass="entr" presetSubtype="8" fill="hold" nodeType="afterEffect">
                                  <p:stCondLst>
                                    <p:cond delay="0"/>
                                  </p:stCondLst>
                                  <p:childTnLst>
                                    <p:set>
                                      <p:cBhvr>
                                        <p:cTn id="184" dur="1" fill="hold">
                                          <p:stCondLst>
                                            <p:cond delay="0"/>
                                          </p:stCondLst>
                                        </p:cTn>
                                        <p:tgtEl>
                                          <p:spTgt spid="128"/>
                                        </p:tgtEl>
                                        <p:attrNameLst>
                                          <p:attrName>style.visibility</p:attrName>
                                        </p:attrNameLst>
                                      </p:cBhvr>
                                      <p:to>
                                        <p:strVal val="visible"/>
                                      </p:to>
                                    </p:set>
                                    <p:anim calcmode="lin" valueType="num">
                                      <p:cBhvr additive="base">
                                        <p:cTn id="185" dur="1000" fill="hold"/>
                                        <p:tgtEl>
                                          <p:spTgt spid="128"/>
                                        </p:tgtEl>
                                        <p:attrNameLst>
                                          <p:attrName>ppt_x</p:attrName>
                                        </p:attrNameLst>
                                      </p:cBhvr>
                                      <p:tavLst>
                                        <p:tav tm="0">
                                          <p:val>
                                            <p:strVal val="0-#ppt_w/2"/>
                                          </p:val>
                                        </p:tav>
                                        <p:tav tm="100000">
                                          <p:val>
                                            <p:strVal val="#ppt_x"/>
                                          </p:val>
                                        </p:tav>
                                      </p:tavLst>
                                    </p:anim>
                                    <p:anim calcmode="lin" valueType="num">
                                      <p:cBhvr additive="base">
                                        <p:cTn id="186" dur="1000" fill="hold"/>
                                        <p:tgtEl>
                                          <p:spTgt spid="128"/>
                                        </p:tgtEl>
                                        <p:attrNameLst>
                                          <p:attrName>ppt_y</p:attrName>
                                        </p:attrNameLst>
                                      </p:cBhvr>
                                      <p:tavLst>
                                        <p:tav tm="0">
                                          <p:val>
                                            <p:strVal val="#ppt_y"/>
                                          </p:val>
                                        </p:tav>
                                        <p:tav tm="100000">
                                          <p:val>
                                            <p:strVal val="#ppt_y"/>
                                          </p:val>
                                        </p:tav>
                                      </p:tavLst>
                                    </p:anim>
                                  </p:childTnLst>
                                </p:cTn>
                              </p:par>
                            </p:childTnLst>
                          </p:cTn>
                        </p:par>
                        <p:par>
                          <p:cTn id="187" fill="hold">
                            <p:stCondLst>
                              <p:cond delay="4500"/>
                            </p:stCondLst>
                            <p:childTnLst>
                              <p:par>
                                <p:cTn id="188" presetID="1" presetClass="entr" presetSubtype="0" fill="hold" nodeType="afterEffect">
                                  <p:stCondLst>
                                    <p:cond delay="0"/>
                                  </p:stCondLst>
                                  <p:childTnLst>
                                    <p:set>
                                      <p:cBhvr>
                                        <p:cTn id="189" dur="1" fill="hold">
                                          <p:stCondLst>
                                            <p:cond delay="0"/>
                                          </p:stCondLst>
                                        </p:cTn>
                                        <p:tgtEl>
                                          <p:spTgt spid="131"/>
                                        </p:tgtEl>
                                        <p:attrNameLst>
                                          <p:attrName>style.visibility</p:attrName>
                                        </p:attrNameLst>
                                      </p:cBhvr>
                                      <p:to>
                                        <p:strVal val="visible"/>
                                      </p:to>
                                    </p:set>
                                  </p:childTnLst>
                                </p:cTn>
                              </p:par>
                            </p:childTnLst>
                          </p:cTn>
                        </p:par>
                        <p:par>
                          <p:cTn id="190" fill="hold">
                            <p:stCondLst>
                              <p:cond delay="4500"/>
                            </p:stCondLst>
                            <p:childTnLst>
                              <p:par>
                                <p:cTn id="191" presetID="42" presetClass="path" presetSubtype="0" accel="50000" decel="50000" fill="hold" nodeType="afterEffect">
                                  <p:stCondLst>
                                    <p:cond delay="0"/>
                                  </p:stCondLst>
                                  <p:childTnLst>
                                    <p:animMotion origin="layout" path="M 4.16667E-7 -3.33333E-6 L 4.16667E-7 0.1875 " pathEditMode="relative" rAng="0" ptsTypes="AA">
                                      <p:cBhvr>
                                        <p:cTn id="192" dur="2000" fill="hold"/>
                                        <p:tgtEl>
                                          <p:spTgt spid="131"/>
                                        </p:tgtEl>
                                        <p:attrNameLst>
                                          <p:attrName>ppt_x</p:attrName>
                                          <p:attrName>ppt_y</p:attrName>
                                        </p:attrNameLst>
                                      </p:cBhvr>
                                      <p:rCtr x="0" y="9375"/>
                                    </p:animMotion>
                                  </p:childTnLst>
                                </p:cTn>
                              </p:par>
                              <p:par>
                                <p:cTn id="193" presetID="1" presetClass="exit" presetSubtype="0" fill="hold" nodeType="withEffect">
                                  <p:stCondLst>
                                    <p:cond delay="0"/>
                                  </p:stCondLst>
                                  <p:childTnLst>
                                    <p:set>
                                      <p:cBhvr>
                                        <p:cTn id="194" dur="1" fill="hold">
                                          <p:stCondLst>
                                            <p:cond delay="0"/>
                                          </p:stCondLst>
                                        </p:cTn>
                                        <p:tgtEl>
                                          <p:spTgt spid="128"/>
                                        </p:tgtEl>
                                        <p:attrNameLst>
                                          <p:attrName>style.visibility</p:attrName>
                                        </p:attrNameLst>
                                      </p:cBhvr>
                                      <p:to>
                                        <p:strVal val="hidden"/>
                                      </p:to>
                                    </p:set>
                                  </p:childTnLst>
                                </p:cTn>
                              </p:par>
                            </p:childTnLst>
                          </p:cTn>
                        </p:par>
                        <p:par>
                          <p:cTn id="195" fill="hold">
                            <p:stCondLst>
                              <p:cond delay="6500"/>
                            </p:stCondLst>
                            <p:childTnLst>
                              <p:par>
                                <p:cTn id="196" presetID="1" presetClass="exit" presetSubtype="0" fill="hold" nodeType="afterEffect">
                                  <p:stCondLst>
                                    <p:cond delay="0"/>
                                  </p:stCondLst>
                                  <p:childTnLst>
                                    <p:set>
                                      <p:cBhvr>
                                        <p:cTn id="197" dur="1" fill="hold">
                                          <p:stCondLst>
                                            <p:cond delay="0"/>
                                          </p:stCondLst>
                                        </p:cTn>
                                        <p:tgtEl>
                                          <p:spTgt spid="131"/>
                                        </p:tgtEl>
                                        <p:attrNameLst>
                                          <p:attrName>style.visibility</p:attrName>
                                        </p:attrNameLst>
                                      </p:cBhvr>
                                      <p:to>
                                        <p:strVal val="hidden"/>
                                      </p:to>
                                    </p:set>
                                  </p:childTnLst>
                                </p:cTn>
                              </p:par>
                              <p:par>
                                <p:cTn id="198" presetID="1" presetClass="entr" presetSubtype="0" fill="hold" nodeType="withEffect">
                                  <p:stCondLst>
                                    <p:cond delay="0"/>
                                  </p:stCondLst>
                                  <p:childTnLst>
                                    <p:set>
                                      <p:cBhvr>
                                        <p:cTn id="199" dur="1" fill="hold">
                                          <p:stCondLst>
                                            <p:cond delay="0"/>
                                          </p:stCondLst>
                                        </p:cTn>
                                        <p:tgtEl>
                                          <p:spTgt spid="134"/>
                                        </p:tgtEl>
                                        <p:attrNameLst>
                                          <p:attrName>style.visibility</p:attrName>
                                        </p:attrNameLst>
                                      </p:cBhvr>
                                      <p:to>
                                        <p:strVal val="visible"/>
                                      </p:to>
                                    </p:set>
                                  </p:childTnLst>
                                </p:cTn>
                              </p:par>
                            </p:childTnLst>
                          </p:cTn>
                        </p:par>
                        <p:par>
                          <p:cTn id="200" fill="hold">
                            <p:stCondLst>
                              <p:cond delay="6500"/>
                            </p:stCondLst>
                            <p:childTnLst>
                              <p:par>
                                <p:cTn id="201" presetID="63" presetClass="path" presetSubtype="0" accel="50000" decel="50000" fill="hold" nodeType="afterEffect">
                                  <p:stCondLst>
                                    <p:cond delay="0"/>
                                  </p:stCondLst>
                                  <p:childTnLst>
                                    <p:animMotion origin="layout" path="M 4.16667E-7 -0.00903 L 0.12526 -0.00903 " pathEditMode="relative" rAng="0" ptsTypes="AA">
                                      <p:cBhvr>
                                        <p:cTn id="202" dur="2000" fill="hold"/>
                                        <p:tgtEl>
                                          <p:spTgt spid="134"/>
                                        </p:tgtEl>
                                        <p:attrNameLst>
                                          <p:attrName>ppt_x</p:attrName>
                                          <p:attrName>ppt_y</p:attrName>
                                        </p:attrNameLst>
                                      </p:cBhvr>
                                      <p:rCtr x="6263" y="0"/>
                                    </p:animMotion>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5">
                                            <p:txEl>
                                              <p:pRg st="14" end="14"/>
                                            </p:txEl>
                                          </p:spTgt>
                                        </p:tgtEl>
                                        <p:attrNameLst>
                                          <p:attrName>style.visibility</p:attrName>
                                        </p:attrNameLst>
                                      </p:cBhvr>
                                      <p:to>
                                        <p:strVal val="visible"/>
                                      </p:to>
                                    </p:set>
                                    <p:animEffect transition="in" filter="fade">
                                      <p:cBhvr>
                                        <p:cTn id="207" dur="500"/>
                                        <p:tgtEl>
                                          <p:spTgt spid="5">
                                            <p:txEl>
                                              <p:pRg st="14" end="14"/>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5">
                                            <p:txEl>
                                              <p:pRg st="15" end="15"/>
                                            </p:txEl>
                                          </p:spTgt>
                                        </p:tgtEl>
                                        <p:attrNameLst>
                                          <p:attrName>style.visibility</p:attrName>
                                        </p:attrNameLst>
                                      </p:cBhvr>
                                      <p:to>
                                        <p:strVal val="visible"/>
                                      </p:to>
                                    </p:set>
                                    <p:animEffect transition="in" filter="fade">
                                      <p:cBhvr>
                                        <p:cTn id="212" dur="500"/>
                                        <p:tgtEl>
                                          <p:spTgt spid="5">
                                            <p:txEl>
                                              <p:pRg st="15" end="15"/>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39"/>
                                        </p:tgtEl>
                                        <p:attrNameLst>
                                          <p:attrName>style.visibility</p:attrName>
                                        </p:attrNameLst>
                                      </p:cBhvr>
                                      <p:to>
                                        <p:strVal val="visible"/>
                                      </p:to>
                                    </p:set>
                                    <p:animEffect transition="in" filter="fade">
                                      <p:cBhvr>
                                        <p:cTn id="21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5" grpId="0" animBg="1"/>
      <p:bldP spid="95" grpId="1" animBg="1"/>
      <p:bldP spid="98" grpId="0" animBg="1"/>
      <p:bldP spid="98" grpId="1" animBg="1"/>
      <p:bldP spid="99" grpId="0" animBg="1"/>
      <p:bldP spid="99" grpId="1" animBg="1"/>
      <p:bldP spid="100" grpId="0" animBg="1"/>
      <p:bldP spid="101" grpId="0" animBg="1"/>
      <p:bldP spid="102" grpId="0" animBg="1"/>
      <p:bldP spid="102" grpId="1" animBg="1"/>
      <p:bldP spid="103" grpId="0" animBg="1"/>
      <p:bldP spid="103" grpId="1" animBg="1"/>
      <p:bldP spid="107" grpId="0" animBg="1"/>
      <p:bldP spid="107" grpId="1" animBg="1"/>
      <p:bldP spid="108" grpId="0" animBg="1"/>
      <p:bldP spid="108" grpId="1" animBg="1"/>
      <p:bldP spid="115" grpId="0" animBg="1"/>
      <p:bldP spid="115" grpId="1" animBg="1"/>
      <p:bldP spid="116" grpId="0" animBg="1"/>
      <p:bldP spid="119" grpId="0" animBg="1"/>
      <p:bldP spid="120" grpId="0" animBg="1"/>
      <p:bldP spid="121" grpId="0" animBg="1"/>
      <p:bldP spid="122" grpId="0" animBg="1"/>
      <p:bldP spid="123" grpId="0" animBg="1"/>
      <p:bldP spid="124" grpId="0" animBg="1"/>
      <p:bldP spid="127" grpId="0" animBg="1"/>
      <p:bldP spid="1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type="body" sz="quarter" idx="10"/>
          </p:nvPr>
        </p:nvSpPr>
        <p:spPr>
          <a:xfrm>
            <a:off x="274638" y="1212850"/>
            <a:ext cx="11887200" cy="5232202"/>
          </a:xfrm>
        </p:spPr>
        <p:txBody>
          <a:bodyPr/>
          <a:lstStyle/>
          <a:p>
            <a:r>
              <a:rPr lang="en-US" dirty="0"/>
              <a:t>Session Objective(s</a:t>
            </a:r>
            <a:r>
              <a:rPr lang="en-US" dirty="0" smtClean="0"/>
              <a:t>): </a:t>
            </a:r>
            <a:endParaRPr lang="en-US" dirty="0"/>
          </a:p>
          <a:p>
            <a:pPr lvl="1"/>
            <a:r>
              <a:rPr lang="en-US" dirty="0"/>
              <a:t>Understand How the Exchange Server 2013 architecture forced monitoring changes</a:t>
            </a:r>
          </a:p>
          <a:p>
            <a:pPr lvl="1"/>
            <a:r>
              <a:rPr lang="en-US" dirty="0" smtClean="0"/>
              <a:t>Understand Monitoring-related improvements in Exchange Server 2013</a:t>
            </a:r>
            <a:endParaRPr lang="en-US" dirty="0"/>
          </a:p>
          <a:p>
            <a:endParaRPr lang="en-US" dirty="0" smtClean="0"/>
          </a:p>
          <a:p>
            <a:r>
              <a:rPr lang="en-US" dirty="0" smtClean="0"/>
              <a:t>Exchange Server 2013 monitoring is cloud trained!</a:t>
            </a:r>
          </a:p>
          <a:p>
            <a:endParaRPr lang="en-US" dirty="0"/>
          </a:p>
          <a:p>
            <a:r>
              <a:rPr lang="en-US" dirty="0" smtClean="0"/>
              <a:t>Exchange Server 2013 monitoring is detecting and attempting to recover service thus reducing operational costs</a:t>
            </a:r>
            <a:endParaRPr lang="en-US" dirty="0"/>
          </a:p>
        </p:txBody>
      </p:sp>
    </p:spTree>
    <p:extLst>
      <p:ext uri="{BB962C8B-B14F-4D97-AF65-F5344CB8AC3E}">
        <p14:creationId xmlns:p14="http://schemas.microsoft.com/office/powerpoint/2010/main" val="32251539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2013 Managed Availability</a:t>
            </a:r>
            <a:endParaRPr lang="en-US" dirty="0"/>
          </a:p>
        </p:txBody>
      </p:sp>
      <p:grpSp>
        <p:nvGrpSpPr>
          <p:cNvPr id="6" name="Group 5"/>
          <p:cNvGrpSpPr/>
          <p:nvPr/>
        </p:nvGrpSpPr>
        <p:grpSpPr>
          <a:xfrm>
            <a:off x="8283625" y="1735678"/>
            <a:ext cx="2638267" cy="2558839"/>
            <a:chOff x="1211120" y="3769402"/>
            <a:chExt cx="2586771" cy="2508893"/>
          </a:xfrm>
          <a:solidFill>
            <a:schemeClr val="accent5"/>
          </a:solidFill>
        </p:grpSpPr>
        <p:sp>
          <p:nvSpPr>
            <p:cNvPr id="13" name="Rectangle 12"/>
            <p:cNvSpPr/>
            <p:nvPr/>
          </p:nvSpPr>
          <p:spPr bwMode="auto">
            <a:xfrm>
              <a:off x="1211120" y="3769402"/>
              <a:ext cx="2586771" cy="2508893"/>
            </a:xfrm>
            <a:prstGeom prst="rect">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r>
                <a:rPr lang="en-US" altLang="zh-CN" sz="2040" b="1" spc="-133" dirty="0">
                  <a:gradFill>
                    <a:gsLst>
                      <a:gs pos="0">
                        <a:srgbClr val="FFFFFF"/>
                      </a:gs>
                      <a:gs pos="100000">
                        <a:srgbClr val="FFFFFF"/>
                      </a:gs>
                    </a:gsLst>
                    <a:lin ang="5400000" scaled="0"/>
                  </a:gradFill>
                  <a:ea typeface="Segoe UI" pitchFamily="34" charset="0"/>
                  <a:cs typeface="Segoe UI" pitchFamily="34" charset="0"/>
                </a:rPr>
                <a:t>Recovery Oriented</a:t>
              </a:r>
            </a:p>
          </p:txBody>
        </p:sp>
        <p:pic>
          <p:nvPicPr>
            <p:cNvPr id="14" name="Picture 13" descr="\\MAGNUM\Projects\Microsoft\Cloud Power FY12\Design\ICONS_PNG\Continuous_Availability.png"/>
            <p:cNvPicPr>
              <a:picLocks noChangeAspect="1" noChangeArrowheads="1"/>
            </p:cNvPicPr>
            <p:nvPr/>
          </p:nvPicPr>
          <p:blipFill>
            <a:blip r:embed="rId4" cstate="print">
              <a:lum bright="100000"/>
            </a:blip>
            <a:srcRect/>
            <a:stretch>
              <a:fillRect/>
            </a:stretch>
          </p:blipFill>
          <p:spPr bwMode="auto">
            <a:xfrm>
              <a:off x="1542733" y="3962736"/>
              <a:ext cx="1923544" cy="1927813"/>
            </a:xfrm>
            <a:prstGeom prst="rect">
              <a:avLst/>
            </a:prstGeom>
            <a:grpFill/>
          </p:spPr>
        </p:pic>
      </p:grpSp>
      <p:grpSp>
        <p:nvGrpSpPr>
          <p:cNvPr id="5" name="Group 4"/>
          <p:cNvGrpSpPr/>
          <p:nvPr/>
        </p:nvGrpSpPr>
        <p:grpSpPr>
          <a:xfrm>
            <a:off x="4868815" y="1735679"/>
            <a:ext cx="2638267" cy="2558839"/>
            <a:chOff x="4166781" y="3769402"/>
            <a:chExt cx="2586771" cy="2508893"/>
          </a:xfrm>
        </p:grpSpPr>
        <p:sp>
          <p:nvSpPr>
            <p:cNvPr id="15" name="Rectangle 14"/>
            <p:cNvSpPr/>
            <p:nvPr/>
          </p:nvSpPr>
          <p:spPr bwMode="auto">
            <a:xfrm>
              <a:off x="4166781" y="3769402"/>
              <a:ext cx="2586771" cy="2508893"/>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r>
                <a:rPr lang="en-US" sz="2040" b="1" spc="-133" dirty="0">
                  <a:gradFill>
                    <a:gsLst>
                      <a:gs pos="0">
                        <a:srgbClr val="FFFFFF"/>
                      </a:gs>
                      <a:gs pos="100000">
                        <a:srgbClr val="FFFFFF"/>
                      </a:gs>
                    </a:gsLst>
                    <a:lin ang="5400000" scaled="0"/>
                  </a:gradFill>
                  <a:ea typeface="Segoe UI" pitchFamily="34" charset="0"/>
                  <a:cs typeface="Segoe UI" pitchFamily="34" charset="0"/>
                </a:rPr>
                <a:t>User Focused</a:t>
              </a:r>
            </a:p>
          </p:txBody>
        </p:sp>
        <p:pic>
          <p:nvPicPr>
            <p:cNvPr id="21" name="Picture 3" descr="C:\Users\hannahr\Dropbox\MOD Servers Metro Icon Library\david enriquez\061412\NERD_0601412white3-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242" y="4099670"/>
              <a:ext cx="1525848" cy="1526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454006" y="1735678"/>
            <a:ext cx="2638267" cy="2558839"/>
            <a:chOff x="7185967" y="3764663"/>
            <a:chExt cx="2586771" cy="2508893"/>
          </a:xfrm>
        </p:grpSpPr>
        <p:sp>
          <p:nvSpPr>
            <p:cNvPr id="22" name="Rectangle 21"/>
            <p:cNvSpPr/>
            <p:nvPr/>
          </p:nvSpPr>
          <p:spPr bwMode="auto">
            <a:xfrm>
              <a:off x="7185967" y="3764663"/>
              <a:ext cx="2586771" cy="250889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r>
                <a:rPr lang="en-US" sz="2040" b="1" spc="-133" dirty="0">
                  <a:gradFill>
                    <a:gsLst>
                      <a:gs pos="0">
                        <a:srgbClr val="FFFFFF"/>
                      </a:gs>
                      <a:gs pos="100000">
                        <a:srgbClr val="FFFFFF"/>
                      </a:gs>
                    </a:gsLst>
                    <a:lin ang="5400000" scaled="0"/>
                  </a:gradFill>
                  <a:ea typeface="Segoe UI" pitchFamily="34" charset="0"/>
                  <a:cs typeface="Segoe UI" pitchFamily="34" charset="0"/>
                </a:rPr>
                <a:t>Cloud Trained</a:t>
              </a:r>
            </a:p>
          </p:txBody>
        </p:sp>
        <p:pic>
          <p:nvPicPr>
            <p:cNvPr id="23"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09211" y="4164204"/>
              <a:ext cx="2140283" cy="119928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2"/>
          <p:cNvSpPr txBox="1">
            <a:spLocks/>
          </p:cNvSpPr>
          <p:nvPr/>
        </p:nvSpPr>
        <p:spPr>
          <a:xfrm>
            <a:off x="1454006" y="4417999"/>
            <a:ext cx="2638267" cy="2084319"/>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Bringing the learnings from the service to the enterprise</a:t>
            </a:r>
          </a:p>
        </p:txBody>
      </p:sp>
      <p:sp>
        <p:nvSpPr>
          <p:cNvPr id="19" name="Text Placeholder 2"/>
          <p:cNvSpPr txBox="1">
            <a:spLocks/>
          </p:cNvSpPr>
          <p:nvPr/>
        </p:nvSpPr>
        <p:spPr>
          <a:xfrm>
            <a:off x="4868815" y="4417999"/>
            <a:ext cx="2638267" cy="2084319"/>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Monitoring based on the end user’s experience</a:t>
            </a:r>
          </a:p>
        </p:txBody>
      </p:sp>
      <p:sp>
        <p:nvSpPr>
          <p:cNvPr id="20" name="Text Placeholder 2"/>
          <p:cNvSpPr txBox="1">
            <a:spLocks/>
          </p:cNvSpPr>
          <p:nvPr/>
        </p:nvSpPr>
        <p:spPr>
          <a:xfrm>
            <a:off x="8283625" y="4417999"/>
            <a:ext cx="2638267" cy="2084319"/>
          </a:xfrm>
          <a:prstGeom prst="rect">
            <a:avLst/>
          </a:prstGeom>
        </p:spPr>
        <p:txBody>
          <a:bodyPr vert="horz" lIns="124347" tIns="62174" rIns="124347" bIns="62174"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Protect the user’s experience through recovery oriented computing</a:t>
            </a:r>
          </a:p>
        </p:txBody>
      </p:sp>
    </p:spTree>
    <p:custDataLst>
      <p:tags r:id="rId1"/>
    </p:custDataLst>
    <p:extLst>
      <p:ext uri="{BB962C8B-B14F-4D97-AF65-F5344CB8AC3E}">
        <p14:creationId xmlns:p14="http://schemas.microsoft.com/office/powerpoint/2010/main" val="61743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5098614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16989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OUC-B314 – Microsoft Exchange Server 2013 High Availability and Site </a:t>
            </a:r>
            <a:r>
              <a:rPr lang="en-US" sz="3600" dirty="0" smtClean="0">
                <a:gradFill>
                  <a:gsLst>
                    <a:gs pos="1250">
                      <a:schemeClr val="tx1"/>
                    </a:gs>
                    <a:gs pos="100000">
                      <a:schemeClr val="tx1"/>
                    </a:gs>
                  </a:gsLst>
                  <a:lin ang="5400000" scaled="0"/>
                </a:gradFill>
                <a:latin typeface="+mj-lt"/>
              </a:rPr>
              <a:t>Resilience</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a:xfrm>
            <a:off x="371669" y="3405823"/>
            <a:ext cx="11790169" cy="2308324"/>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Hands-on Labs</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OUC-H304 - Deploying and Managing Exchange Mailbox High Availability</a:t>
            </a:r>
          </a:p>
          <a:p>
            <a:pPr marL="1037871" lvl="1"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1102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21989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Exchange </a:t>
            </a:r>
            <a:r>
              <a:rPr lang="en-US" sz="2800" dirty="0">
                <a:gradFill>
                  <a:gsLst>
                    <a:gs pos="1250">
                      <a:schemeClr val="tx1"/>
                    </a:gs>
                    <a:gs pos="100000">
                      <a:schemeClr val="tx1"/>
                    </a:gs>
                  </a:gsLst>
                  <a:lin ang="5400000" scaled="0"/>
                </a:gradFill>
                <a:latin typeface="+mj-lt"/>
              </a:rPr>
              <a:t>Team Blog: </a:t>
            </a:r>
          </a:p>
          <a:p>
            <a:pPr lvl="0">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http</a:t>
            </a:r>
            <a:r>
              <a:rPr lang="en-US" sz="2800" dirty="0">
                <a:gradFill>
                  <a:gsLst>
                    <a:gs pos="1250">
                      <a:schemeClr val="tx1"/>
                    </a:gs>
                    <a:gs pos="100000">
                      <a:schemeClr val="tx1"/>
                    </a:gs>
                  </a:gsLst>
                  <a:lin ang="5400000" scaled="0"/>
                </a:gradFill>
                <a:latin typeface="+mj-lt"/>
              </a:rPr>
              <a:t>://blogs.technet.com/b/exchange</a:t>
            </a:r>
            <a:r>
              <a:rPr lang="en-US" sz="2800" dirty="0" smtClean="0">
                <a:gradFill>
                  <a:gsLst>
                    <a:gs pos="1250">
                      <a:schemeClr val="tx1"/>
                    </a:gs>
                    <a:gs pos="100000">
                      <a:schemeClr val="tx1"/>
                    </a:gs>
                  </a:gsLst>
                  <a:lin ang="5400000" scaled="0"/>
                </a:gradFill>
                <a:latin typeface="+mj-lt"/>
              </a:rPr>
              <a:t>/</a:t>
            </a: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Twitter</a:t>
            </a:r>
            <a:r>
              <a:rPr lang="en-US" sz="2800" dirty="0">
                <a:gradFill>
                  <a:gsLst>
                    <a:gs pos="1250">
                      <a:schemeClr val="tx1"/>
                    </a:gs>
                    <a:gs pos="100000">
                      <a:schemeClr val="tx1"/>
                    </a:gs>
                  </a:gsLst>
                  <a:lin ang="5400000" scaled="0"/>
                </a:gradFill>
                <a:latin typeface="+mj-lt"/>
              </a:rPr>
              <a:t>:</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Follow </a:t>
            </a:r>
            <a:r>
              <a:rPr lang="en-US" sz="2800" dirty="0">
                <a:latin typeface="+mj-lt"/>
              </a:rPr>
              <a:t>@</a:t>
            </a:r>
            <a:r>
              <a:rPr lang="en-US" sz="2800" dirty="0" err="1" smtClean="0">
                <a:latin typeface="+mj-lt"/>
              </a:rPr>
              <a:t>MSFTExchange</a:t>
            </a:r>
            <a:r>
              <a:rPr lang="en-US" sz="2800" dirty="0" smtClean="0">
                <a:latin typeface="+mj-lt"/>
              </a:rPr>
              <a:t> </a:t>
            </a:r>
          </a:p>
          <a:p>
            <a:pPr>
              <a:lnSpc>
                <a:spcPct val="90000"/>
              </a:lnSpc>
              <a:spcBef>
                <a:spcPct val="20000"/>
              </a:spcBef>
              <a:buSzPct val="105000"/>
            </a:pPr>
            <a:r>
              <a:rPr lang="en-US" sz="2800" dirty="0" smtClean="0">
                <a:latin typeface="+mj-lt"/>
              </a:rPr>
              <a:t>	Join the conversation, use #</a:t>
            </a:r>
            <a:r>
              <a:rPr lang="en-US" sz="2800" dirty="0" err="1" smtClean="0">
                <a:latin typeface="+mj-lt"/>
              </a:rPr>
              <a:t>IamMEC</a:t>
            </a:r>
            <a:endParaRPr lang="en-US" sz="28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a:t>
            </a:r>
            <a:r>
              <a:rPr lang="en-US" sz="2800" dirty="0">
                <a:gradFill>
                  <a:gsLst>
                    <a:gs pos="1250">
                      <a:schemeClr val="tx1"/>
                    </a:gs>
                    <a:gs pos="100000">
                      <a:schemeClr val="tx1"/>
                    </a:gs>
                  </a:gsLst>
                  <a:lin ang="5400000" scaled="0"/>
                </a:gradFill>
                <a:latin typeface="+mj-lt"/>
              </a:rPr>
              <a:t>out: </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Microsoft Exchange </a:t>
            </a:r>
            <a:r>
              <a:rPr lang="en-US" sz="2800" dirty="0" smtClean="0">
                <a:gradFill>
                  <a:gsLst>
                    <a:gs pos="1250">
                      <a:schemeClr val="tx1"/>
                    </a:gs>
                    <a:gs pos="100000">
                      <a:schemeClr val="tx1"/>
                    </a:gs>
                  </a:gsLst>
                  <a:lin ang="5400000" scaled="0"/>
                </a:gradFill>
                <a:latin typeface="+mj-lt"/>
              </a:rPr>
              <a:t>Conference 2014: </a:t>
            </a:r>
            <a:r>
              <a:rPr lang="en-US" sz="2800" dirty="0" smtClean="0">
                <a:latin typeface="+mj-lt"/>
              </a:rPr>
              <a:t> www.iammec.com </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Office 365 </a:t>
            </a:r>
            <a:r>
              <a:rPr lang="en-US" sz="2800" dirty="0" err="1">
                <a:gradFill>
                  <a:gsLst>
                    <a:gs pos="1250">
                      <a:schemeClr val="tx1"/>
                    </a:gs>
                    <a:gs pos="100000">
                      <a:schemeClr val="tx1"/>
                    </a:gs>
                  </a:gsLst>
                  <a:lin ang="5400000" scaled="0"/>
                </a:gradFill>
                <a:latin typeface="+mj-lt"/>
              </a:rPr>
              <a:t>FastTrack</a:t>
            </a:r>
            <a:r>
              <a:rPr lang="en-US" sz="2800" dirty="0">
                <a:latin typeface="+mj-lt"/>
              </a:rPr>
              <a:t>: http://fasttrack.office.com/</a:t>
            </a:r>
            <a:r>
              <a:rPr lang="en-US" sz="2800" dirty="0">
                <a:latin typeface="+mj-lt"/>
                <a:hlinkClick r:id="rId4"/>
              </a:rPr>
              <a:t>/</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Technical Training with Ignite</a:t>
            </a:r>
            <a:r>
              <a:rPr lang="en-US" sz="2800" dirty="0">
                <a:gradFill>
                  <a:gsLst>
                    <a:gs pos="1250">
                      <a:schemeClr val="tx1"/>
                    </a:gs>
                    <a:gs pos="100000">
                      <a:schemeClr val="tx1"/>
                    </a:gs>
                  </a:gsLst>
                  <a:lin ang="5400000" scaled="0"/>
                </a:gradFill>
                <a:latin typeface="+mj-lt"/>
              </a:rPr>
              <a:t>: http://ignite.office.com</a:t>
            </a:r>
            <a:r>
              <a:rPr lang="en-US" sz="2800" dirty="0" smtClean="0">
                <a:gradFill>
                  <a:gsLst>
                    <a:gs pos="1250">
                      <a:schemeClr val="tx1"/>
                    </a:gs>
                    <a:gs pos="100000">
                      <a:schemeClr val="tx1"/>
                    </a:gs>
                  </a:gsLst>
                  <a:lin ang="5400000" scaled="0"/>
                </a:gradFill>
                <a:latin typeface="+mj-lt"/>
              </a:rPr>
              <a:t>/</a:t>
            </a: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5257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68091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3352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25711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391899642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Mandatory Definitions</a:t>
            </a:r>
            <a:endParaRPr lang="en-US" dirty="0"/>
          </a:p>
        </p:txBody>
      </p:sp>
      <p:sp>
        <p:nvSpPr>
          <p:cNvPr id="4" name="Text Placeholder 3"/>
          <p:cNvSpPr>
            <a:spLocks noGrp="1"/>
          </p:cNvSpPr>
          <p:nvPr>
            <p:ph type="body" sz="quarter" idx="10"/>
          </p:nvPr>
        </p:nvSpPr>
        <p:spPr>
          <a:xfrm>
            <a:off x="530467" y="1476621"/>
            <a:ext cx="11373923" cy="5109091"/>
          </a:xfrm>
        </p:spPr>
        <p:txBody>
          <a:bodyPr/>
          <a:lstStyle/>
          <a:p>
            <a:r>
              <a:rPr lang="en-US" dirty="0"/>
              <a:t>Enabled: 1 if in enabled, 0 if disabled</a:t>
            </a:r>
          </a:p>
          <a:p>
            <a:r>
              <a:rPr lang="en-US" dirty="0" err="1" smtClean="0"/>
              <a:t>RecurrenceIntervalSeconds</a:t>
            </a:r>
            <a:r>
              <a:rPr lang="en-US" dirty="0" smtClean="0"/>
              <a:t> </a:t>
            </a:r>
            <a:r>
              <a:rPr lang="en-US" dirty="0"/>
              <a:t>- The frequency at which </a:t>
            </a:r>
            <a:r>
              <a:rPr lang="en-US" dirty="0" smtClean="0"/>
              <a:t>work item runs</a:t>
            </a:r>
            <a:endParaRPr lang="en-US" dirty="0"/>
          </a:p>
          <a:p>
            <a:r>
              <a:rPr lang="en-US" dirty="0" err="1"/>
              <a:t>MaxRetryAttempts</a:t>
            </a:r>
            <a:r>
              <a:rPr lang="en-US" dirty="0"/>
              <a:t> - The number of times the framework should retry </a:t>
            </a:r>
            <a:r>
              <a:rPr lang="en-US" dirty="0" smtClean="0"/>
              <a:t>work item on </a:t>
            </a:r>
            <a:r>
              <a:rPr lang="en-US" dirty="0"/>
              <a:t>a failure</a:t>
            </a:r>
          </a:p>
          <a:p>
            <a:r>
              <a:rPr lang="en-US" dirty="0" err="1"/>
              <a:t>TimeoutSeconds</a:t>
            </a:r>
            <a:r>
              <a:rPr lang="en-US" dirty="0"/>
              <a:t> - The number of seconds </a:t>
            </a:r>
            <a:r>
              <a:rPr lang="en-US" dirty="0" smtClean="0"/>
              <a:t>work </a:t>
            </a:r>
            <a:r>
              <a:rPr lang="en-US" dirty="0"/>
              <a:t>item can run before the framework cancels it</a:t>
            </a:r>
          </a:p>
          <a:p>
            <a:endParaRPr lang="en-US" dirty="0"/>
          </a:p>
        </p:txBody>
      </p:sp>
    </p:spTree>
    <p:extLst>
      <p:ext uri="{BB962C8B-B14F-4D97-AF65-F5344CB8AC3E}">
        <p14:creationId xmlns:p14="http://schemas.microsoft.com/office/powerpoint/2010/main" val="424497178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Definition</a:t>
            </a:r>
            <a:endParaRPr lang="en-US" dirty="0"/>
          </a:p>
        </p:txBody>
      </p:sp>
      <p:sp>
        <p:nvSpPr>
          <p:cNvPr id="3" name="Text Placeholder 2"/>
          <p:cNvSpPr>
            <a:spLocks noGrp="1"/>
          </p:cNvSpPr>
          <p:nvPr>
            <p:ph type="body" sz="quarter" idx="10"/>
          </p:nvPr>
        </p:nvSpPr>
        <p:spPr>
          <a:xfrm>
            <a:off x="530467" y="1476620"/>
            <a:ext cx="11373923" cy="3159963"/>
          </a:xfrm>
        </p:spPr>
        <p:txBody>
          <a:bodyPr/>
          <a:lstStyle/>
          <a:p>
            <a:r>
              <a:rPr lang="en-US" sz="3264" dirty="0" err="1"/>
              <a:t>MonitoringIntervalSeconds</a:t>
            </a:r>
            <a:r>
              <a:rPr lang="en-US" sz="3264" dirty="0"/>
              <a:t> - The number of seconds back from the time the monitor runs in which it should examine probe results</a:t>
            </a:r>
          </a:p>
          <a:p>
            <a:r>
              <a:rPr lang="en-US" sz="3264" dirty="0" err="1"/>
              <a:t>MonitoringThreshold</a:t>
            </a:r>
            <a:r>
              <a:rPr lang="en-US" sz="3264" dirty="0"/>
              <a:t> - The threshold that causes the monitor to kick off a responder</a:t>
            </a:r>
          </a:p>
          <a:p>
            <a:endParaRPr lang="en-US" sz="3264" dirty="0"/>
          </a:p>
        </p:txBody>
      </p:sp>
    </p:spTree>
    <p:extLst>
      <p:ext uri="{BB962C8B-B14F-4D97-AF65-F5344CB8AC3E}">
        <p14:creationId xmlns:p14="http://schemas.microsoft.com/office/powerpoint/2010/main" val="13074978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1497" y="3177457"/>
            <a:ext cx="5502360" cy="14455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a:latin typeface="+mj-lt"/>
              </a:rPr>
              <a:t>CAS</a:t>
            </a:r>
          </a:p>
        </p:txBody>
      </p:sp>
      <p:sp>
        <p:nvSpPr>
          <p:cNvPr id="5" name="Rectangle 4"/>
          <p:cNvSpPr/>
          <p:nvPr/>
        </p:nvSpPr>
        <p:spPr>
          <a:xfrm>
            <a:off x="610425" y="1645498"/>
            <a:ext cx="5502360" cy="4429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6629" rIns="137160" bIns="46629" rtlCol="0" anchor="ctr"/>
          <a:lstStyle/>
          <a:p>
            <a:pPr marL="233363"/>
            <a:r>
              <a:rPr lang="en-US" sz="1836" dirty="0" smtClean="0"/>
              <a:t>Exchange 2013 architecture</a:t>
            </a:r>
          </a:p>
          <a:p>
            <a:pPr marL="699734" lvl="1"/>
            <a:r>
              <a:rPr lang="en-US" sz="1836" dirty="0" smtClean="0"/>
              <a:t>For </a:t>
            </a:r>
            <a:r>
              <a:rPr lang="en-US" sz="1836" dirty="0"/>
              <a:t>a given mailbox’s connectivity, the protocol </a:t>
            </a:r>
            <a:r>
              <a:rPr lang="en-US" sz="1836" dirty="0" smtClean="0"/>
              <a:t>being used </a:t>
            </a:r>
            <a:r>
              <a:rPr lang="en-US" sz="1836" dirty="0"/>
              <a:t>is </a:t>
            </a:r>
            <a:r>
              <a:rPr lang="en-US" sz="1836" u="sng" dirty="0"/>
              <a:t>always</a:t>
            </a:r>
            <a:r>
              <a:rPr lang="en-US" sz="1836" dirty="0"/>
              <a:t> served by the server that </a:t>
            </a:r>
            <a:r>
              <a:rPr lang="en-US" sz="1836" dirty="0" smtClean="0"/>
              <a:t>hosts </a:t>
            </a:r>
            <a:r>
              <a:rPr lang="en-US" sz="1836" dirty="0"/>
              <a:t>the active database copy</a:t>
            </a:r>
          </a:p>
          <a:p>
            <a:pPr marL="233363" lvl="1"/>
            <a:endParaRPr lang="en-US" sz="1836" dirty="0"/>
          </a:p>
          <a:p>
            <a:pPr marL="233363" lvl="1"/>
            <a:r>
              <a:rPr lang="en-US" sz="1836" dirty="0"/>
              <a:t>Exchange Online service changed the engineering approach to monitoring</a:t>
            </a:r>
          </a:p>
          <a:p>
            <a:pPr marL="699734" lvl="2"/>
            <a:r>
              <a:rPr lang="en-US" sz="1836" dirty="0"/>
              <a:t>Scale drives automation</a:t>
            </a:r>
          </a:p>
          <a:p>
            <a:pPr marL="699734" lvl="2"/>
            <a:r>
              <a:rPr lang="en-US" sz="1836" dirty="0"/>
              <a:t>Component based monitoring does not tell the story</a:t>
            </a:r>
          </a:p>
          <a:p>
            <a:pPr marL="233363" lvl="1"/>
            <a:endParaRPr lang="en-US" sz="1836" dirty="0">
              <a:latin typeface="+mj-lt"/>
            </a:endParaRPr>
          </a:p>
        </p:txBody>
      </p:sp>
      <p:sp>
        <p:nvSpPr>
          <p:cNvPr id="15" name="Rectangle 14"/>
          <p:cNvSpPr/>
          <p:nvPr/>
        </p:nvSpPr>
        <p:spPr>
          <a:xfrm>
            <a:off x="6311497" y="1647764"/>
            <a:ext cx="5502360" cy="143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a:latin typeface="+mj-lt"/>
              </a:rPr>
              <a:t>User</a:t>
            </a:r>
          </a:p>
        </p:txBody>
      </p:sp>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58758" y="1826509"/>
            <a:ext cx="1207843" cy="7771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311497" y="4669622"/>
            <a:ext cx="5502360" cy="14057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a:latin typeface="+mj-lt"/>
              </a:rPr>
              <a:t>DAG1</a:t>
            </a:r>
          </a:p>
        </p:txBody>
      </p:sp>
      <p:grpSp>
        <p:nvGrpSpPr>
          <p:cNvPr id="30" name="Group 29"/>
          <p:cNvGrpSpPr/>
          <p:nvPr/>
        </p:nvGrpSpPr>
        <p:grpSpPr>
          <a:xfrm>
            <a:off x="7906399" y="4760389"/>
            <a:ext cx="479573" cy="1227169"/>
            <a:chOff x="8292787" y="4572000"/>
            <a:chExt cx="413745" cy="1058724"/>
          </a:xfrm>
        </p:grpSpPr>
        <p:pic>
          <p:nvPicPr>
            <p:cNvPr id="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92787" y="4572000"/>
              <a:ext cx="413745" cy="10587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8987" y="4809518"/>
              <a:ext cx="267708" cy="267708"/>
            </a:xfrm>
            <a:prstGeom prst="rect">
              <a:avLst/>
            </a:prstGeom>
            <a:solidFill>
              <a:srgbClr val="353435"/>
            </a:solidFill>
            <a:ln>
              <a:noFill/>
            </a:ln>
            <a:extLst/>
          </p:spPr>
        </p:pic>
      </p:grpSp>
      <p:sp>
        <p:nvSpPr>
          <p:cNvPr id="26" name="Can 25"/>
          <p:cNvSpPr/>
          <p:nvPr/>
        </p:nvSpPr>
        <p:spPr>
          <a:xfrm>
            <a:off x="6988203" y="5346253"/>
            <a:ext cx="745841" cy="641562"/>
          </a:xfrm>
          <a:prstGeom prst="can">
            <a:avLst/>
          </a:prstGeom>
          <a:solidFill>
            <a:srgbClr val="FFB900"/>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sz="1122" dirty="0">
                <a:solidFill>
                  <a:schemeClr val="bg1"/>
                </a:solidFill>
                <a:latin typeface="+mj-lt"/>
              </a:rPr>
              <a:t>MBX-A</a:t>
            </a:r>
          </a:p>
        </p:txBody>
      </p:sp>
      <p:grpSp>
        <p:nvGrpSpPr>
          <p:cNvPr id="31" name="Group 30"/>
          <p:cNvGrpSpPr/>
          <p:nvPr/>
        </p:nvGrpSpPr>
        <p:grpSpPr>
          <a:xfrm>
            <a:off x="9747155" y="4778804"/>
            <a:ext cx="479573" cy="1227169"/>
            <a:chOff x="8292787" y="4572000"/>
            <a:chExt cx="413745" cy="1058724"/>
          </a:xfrm>
        </p:grpSpPr>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92787" y="4572000"/>
              <a:ext cx="413745" cy="10587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8987" y="4809518"/>
              <a:ext cx="267708" cy="267708"/>
            </a:xfrm>
            <a:prstGeom prst="rect">
              <a:avLst/>
            </a:prstGeom>
            <a:solidFill>
              <a:srgbClr val="353435"/>
            </a:solidFill>
            <a:ln>
              <a:noFill/>
            </a:ln>
            <a:extLst/>
          </p:spPr>
        </p:pic>
      </p:grpSp>
      <p:sp>
        <p:nvSpPr>
          <p:cNvPr id="27" name="Can 26"/>
          <p:cNvSpPr/>
          <p:nvPr/>
        </p:nvSpPr>
        <p:spPr>
          <a:xfrm>
            <a:off x="10383540" y="5364413"/>
            <a:ext cx="745841" cy="641562"/>
          </a:xfrm>
          <a:prstGeom prst="can">
            <a:avLst/>
          </a:prstGeom>
          <a:solidFill>
            <a:schemeClr val="bg2"/>
          </a:solidFill>
          <a:ln w="25400">
            <a:solidFill>
              <a:srgbClr val="353435"/>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sz="1122" dirty="0">
                <a:solidFill>
                  <a:schemeClr val="bg1"/>
                </a:solidFill>
                <a:latin typeface="+mj-lt"/>
              </a:rPr>
              <a:t>MBX-B</a:t>
            </a:r>
          </a:p>
        </p:txBody>
      </p:sp>
      <p:sp>
        <p:nvSpPr>
          <p:cNvPr id="43" name="Can 42"/>
          <p:cNvSpPr/>
          <p:nvPr/>
        </p:nvSpPr>
        <p:spPr>
          <a:xfrm>
            <a:off x="10383539" y="5364413"/>
            <a:ext cx="745841" cy="641562"/>
          </a:xfrm>
          <a:prstGeom prst="can">
            <a:avLst/>
          </a:prstGeom>
          <a:solidFill>
            <a:srgbClr val="FFB900"/>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sz="1122" dirty="0">
                <a:solidFill>
                  <a:schemeClr val="bg1"/>
                </a:solidFill>
                <a:latin typeface="+mj-lt"/>
              </a:rPr>
              <a:t>MBX-B</a:t>
            </a:r>
          </a:p>
        </p:txBody>
      </p:sp>
      <p:sp>
        <p:nvSpPr>
          <p:cNvPr id="44" name="Can 43"/>
          <p:cNvSpPr/>
          <p:nvPr/>
        </p:nvSpPr>
        <p:spPr>
          <a:xfrm>
            <a:off x="6988203" y="5346253"/>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sz="1122" dirty="0">
                <a:solidFill>
                  <a:schemeClr val="tx1"/>
                </a:solidFill>
                <a:latin typeface="+mj-lt"/>
              </a:rPr>
              <a:t>MBX-A</a:t>
            </a:r>
          </a:p>
        </p:txBody>
      </p:sp>
      <p:sp>
        <p:nvSpPr>
          <p:cNvPr id="46" name="Straight Connector 1024003"/>
          <p:cNvSpPr>
            <a:spLocks noChangeShapeType="1"/>
          </p:cNvSpPr>
          <p:nvPr/>
        </p:nvSpPr>
        <p:spPr bwMode="auto">
          <a:xfrm rot="16200000" flipH="1">
            <a:off x="8379829" y="4097025"/>
            <a:ext cx="717293" cy="1664151"/>
          </a:xfrm>
          <a:prstGeom prst="line">
            <a:avLst/>
          </a:prstGeom>
          <a:ln w="63500" cap="sq">
            <a:solidFill>
              <a:srgbClr val="ED8000"/>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72749" y="3427821"/>
            <a:ext cx="446532" cy="11426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256780" y="3427821"/>
            <a:ext cx="446532" cy="1142633"/>
          </a:xfrm>
          <a:prstGeom prst="rect">
            <a:avLst/>
          </a:prstGeom>
          <a:noFill/>
          <a:extLst>
            <a:ext uri="{909E8E84-426E-40DD-AFC4-6F175D3DCCD1}">
              <a14:hiddenFill xmlns:a14="http://schemas.microsoft.com/office/drawing/2010/main">
                <a:solidFill>
                  <a:srgbClr val="FFFFFF"/>
                </a:solidFill>
              </a14:hiddenFill>
            </a:ext>
          </a:extLst>
        </p:spPr>
      </p:pic>
      <p:sp>
        <p:nvSpPr>
          <p:cNvPr id="50" name="Straight Connector 1024003"/>
          <p:cNvSpPr>
            <a:spLocks noChangeShapeType="1"/>
          </p:cNvSpPr>
          <p:nvPr/>
        </p:nvSpPr>
        <p:spPr bwMode="auto">
          <a:xfrm flipV="1">
            <a:off x="7593859" y="3084417"/>
            <a:ext cx="0" cy="400897"/>
          </a:xfrm>
          <a:prstGeom prst="line">
            <a:avLst/>
          </a:prstGeom>
          <a:ln w="63500" cap="sq">
            <a:solidFill>
              <a:schemeClr val="accent3"/>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1" name="Straight Connector 1024003"/>
          <p:cNvSpPr>
            <a:spLocks noChangeShapeType="1"/>
          </p:cNvSpPr>
          <p:nvPr/>
        </p:nvSpPr>
        <p:spPr bwMode="auto">
          <a:xfrm flipV="1">
            <a:off x="10476671" y="3084417"/>
            <a:ext cx="0" cy="400897"/>
          </a:xfrm>
          <a:prstGeom prst="line">
            <a:avLst/>
          </a:prstGeom>
          <a:ln w="63500" cap="sq">
            <a:solidFill>
              <a:schemeClr val="accent3"/>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2" name="Straight Connector 1024003"/>
          <p:cNvSpPr>
            <a:spLocks noChangeShapeType="1"/>
          </p:cNvSpPr>
          <p:nvPr/>
        </p:nvSpPr>
        <p:spPr bwMode="auto">
          <a:xfrm rot="16200000" flipH="1">
            <a:off x="9083797" y="4558860"/>
            <a:ext cx="465242" cy="488431"/>
          </a:xfrm>
          <a:prstGeom prst="line">
            <a:avLst/>
          </a:prstGeom>
          <a:ln w="63500" cap="sq">
            <a:solidFill>
              <a:srgbClr val="ED8000"/>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3" name="Straight Connector 1024003"/>
          <p:cNvSpPr>
            <a:spLocks noChangeShapeType="1"/>
          </p:cNvSpPr>
          <p:nvPr/>
        </p:nvSpPr>
        <p:spPr bwMode="auto">
          <a:xfrm rot="16200000" flipH="1" flipV="1">
            <a:off x="10195752" y="4804870"/>
            <a:ext cx="468705" cy="93132"/>
          </a:xfrm>
          <a:prstGeom prst="line">
            <a:avLst/>
          </a:prstGeom>
          <a:ln w="63500" cap="sq">
            <a:solidFill>
              <a:srgbClr val="ED8000"/>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4" name="Rounded Rectangle 53"/>
          <p:cNvSpPr/>
          <p:nvPr/>
        </p:nvSpPr>
        <p:spPr>
          <a:xfrm>
            <a:off x="7403826" y="2710075"/>
            <a:ext cx="3166560" cy="274627"/>
          </a:xfrm>
          <a:prstGeom prst="roundRect">
            <a:avLst/>
          </a:prstGeom>
          <a:solidFill>
            <a:schemeClr val="tx1"/>
          </a:solidFill>
          <a:ln>
            <a:noFill/>
          </a:ln>
          <a:effectLst/>
        </p:spPr>
        <p:style>
          <a:lnRef idx="1">
            <a:schemeClr val="accent5"/>
          </a:lnRef>
          <a:fillRef idx="3">
            <a:schemeClr val="accent5"/>
          </a:fillRef>
          <a:effectRef idx="2">
            <a:schemeClr val="accent5"/>
          </a:effectRef>
          <a:fontRef idx="minor">
            <a:schemeClr val="lt1"/>
          </a:fontRef>
        </p:style>
        <p:txBody>
          <a:bodyPr lIns="93258" tIns="46629" rIns="93258" bIns="46629" rtlCol="0" anchor="ctr"/>
          <a:lstStyle/>
          <a:p>
            <a:pPr algn="ctr"/>
            <a:r>
              <a:rPr lang="en-US" sz="1224" b="1" dirty="0">
                <a:latin typeface="+mj-lt"/>
              </a:rPr>
              <a:t>Layer 4LB</a:t>
            </a:r>
          </a:p>
        </p:txBody>
      </p:sp>
      <p:pic>
        <p:nvPicPr>
          <p:cNvPr id="24"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833278" y="3427821"/>
            <a:ext cx="446532" cy="1142633"/>
          </a:xfrm>
          <a:prstGeom prst="rect">
            <a:avLst/>
          </a:prstGeom>
          <a:noFill/>
          <a:extLst>
            <a:ext uri="{909E8E84-426E-40DD-AFC4-6F175D3DCCD1}">
              <a14:hiddenFill xmlns:a14="http://schemas.microsoft.com/office/drawing/2010/main">
                <a:solidFill>
                  <a:srgbClr val="FFFFFF"/>
                </a:solidFill>
              </a14:hiddenFill>
            </a:ext>
          </a:extLst>
        </p:spPr>
      </p:pic>
      <p:sp>
        <p:nvSpPr>
          <p:cNvPr id="18" name="Straight Connector 1024003"/>
          <p:cNvSpPr>
            <a:spLocks noChangeShapeType="1"/>
          </p:cNvSpPr>
          <p:nvPr/>
        </p:nvSpPr>
        <p:spPr bwMode="auto">
          <a:xfrm flipV="1">
            <a:off x="9053206" y="3084417"/>
            <a:ext cx="0" cy="400897"/>
          </a:xfrm>
          <a:prstGeom prst="line">
            <a:avLst/>
          </a:prstGeom>
          <a:ln w="63500" cap="sq">
            <a:solidFill>
              <a:schemeClr val="accent3"/>
            </a:solidFill>
            <a:prstDash val="solid"/>
            <a:miter lim="800000"/>
            <a:headEnd type="triangle" w="med" len="sm"/>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 name="Title 1"/>
          <p:cNvSpPr>
            <a:spLocks noGrp="1"/>
          </p:cNvSpPr>
          <p:nvPr>
            <p:ph type="title"/>
          </p:nvPr>
        </p:nvSpPr>
        <p:spPr/>
        <p:txBody>
          <a:bodyPr/>
          <a:lstStyle/>
          <a:p>
            <a:r>
              <a:rPr lang="en-US" dirty="0" smtClean="0"/>
              <a:t>Service Health Landscape</a:t>
            </a:r>
            <a:endParaRPr lang="en-US" dirty="0"/>
          </a:p>
        </p:txBody>
      </p:sp>
    </p:spTree>
    <p:extLst>
      <p:ext uri="{BB962C8B-B14F-4D97-AF65-F5344CB8AC3E}">
        <p14:creationId xmlns:p14="http://schemas.microsoft.com/office/powerpoint/2010/main" val="14082828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 Definition</a:t>
            </a:r>
            <a:endParaRPr lang="en-US" dirty="0"/>
          </a:p>
        </p:txBody>
      </p:sp>
      <p:sp>
        <p:nvSpPr>
          <p:cNvPr id="3" name="Text Placeholder 2"/>
          <p:cNvSpPr>
            <a:spLocks noGrp="1"/>
          </p:cNvSpPr>
          <p:nvPr>
            <p:ph type="body" sz="quarter" idx="10"/>
          </p:nvPr>
        </p:nvSpPr>
        <p:spPr>
          <a:xfrm>
            <a:off x="530467" y="1476620"/>
            <a:ext cx="11373923" cy="1969770"/>
          </a:xfrm>
        </p:spPr>
        <p:txBody>
          <a:bodyPr/>
          <a:lstStyle/>
          <a:p>
            <a:r>
              <a:rPr lang="en-US" dirty="0" err="1" smtClean="0"/>
              <a:t>WaitIntervalSeconds</a:t>
            </a:r>
            <a:r>
              <a:rPr lang="en-US" dirty="0" smtClean="0"/>
              <a:t> </a:t>
            </a:r>
            <a:r>
              <a:rPr lang="en-US" dirty="0"/>
              <a:t>- The amount of time to throttle the responder after it performs an action</a:t>
            </a:r>
          </a:p>
          <a:p>
            <a:endParaRPr lang="en-US" dirty="0"/>
          </a:p>
        </p:txBody>
      </p:sp>
    </p:spTree>
    <p:extLst>
      <p:ext uri="{BB962C8B-B14F-4D97-AF65-F5344CB8AC3E}">
        <p14:creationId xmlns:p14="http://schemas.microsoft.com/office/powerpoint/2010/main" val="115936371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a:t>
            </a:r>
            <a:br>
              <a:rPr lang="en-US" dirty="0" smtClean="0"/>
            </a:br>
            <a:r>
              <a:rPr lang="en-US" dirty="0" smtClean="0"/>
              <a:t>System Center Integration</a:t>
            </a:r>
            <a:endParaRPr lang="en-US" dirty="0"/>
          </a:p>
        </p:txBody>
      </p:sp>
    </p:spTree>
    <p:extLst>
      <p:ext uri="{BB962C8B-B14F-4D97-AF65-F5344CB8AC3E}">
        <p14:creationId xmlns:p14="http://schemas.microsoft.com/office/powerpoint/2010/main" val="356859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54370" y="752883"/>
            <a:ext cx="8927734" cy="5488760"/>
          </a:xfrm>
          <a:prstGeom prst="rect">
            <a:avLst/>
          </a:prstGeom>
        </p:spPr>
      </p:pic>
    </p:spTree>
    <p:extLst>
      <p:ext uri="{BB962C8B-B14F-4D97-AF65-F5344CB8AC3E}">
        <p14:creationId xmlns:p14="http://schemas.microsoft.com/office/powerpoint/2010/main" val="372924559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285" y="680161"/>
            <a:ext cx="11346674" cy="1797205"/>
          </a:xfrm>
          <a:prstGeom prst="rect">
            <a:avLst/>
          </a:prstGeom>
        </p:spPr>
      </p:pic>
    </p:spTree>
    <p:extLst>
      <p:ext uri="{BB962C8B-B14F-4D97-AF65-F5344CB8AC3E}">
        <p14:creationId xmlns:p14="http://schemas.microsoft.com/office/powerpoint/2010/main" val="245025512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697" y="508351"/>
            <a:ext cx="9809406" cy="2570985"/>
          </a:xfrm>
          <a:prstGeom prst="rect">
            <a:avLst/>
          </a:prstGeom>
        </p:spPr>
      </p:pic>
      <p:pic>
        <p:nvPicPr>
          <p:cNvPr id="3" name="Picture 2"/>
          <p:cNvPicPr>
            <a:picLocks noChangeAspect="1"/>
          </p:cNvPicPr>
          <p:nvPr/>
        </p:nvPicPr>
        <p:blipFill>
          <a:blip r:embed="rId3"/>
          <a:stretch>
            <a:fillRect/>
          </a:stretch>
        </p:blipFill>
        <p:spPr>
          <a:xfrm>
            <a:off x="8187390" y="3452714"/>
            <a:ext cx="3634061" cy="2570985"/>
          </a:xfrm>
          <a:prstGeom prst="rect">
            <a:avLst/>
          </a:prstGeom>
        </p:spPr>
      </p:pic>
    </p:spTree>
    <p:extLst>
      <p:ext uri="{BB962C8B-B14F-4D97-AF65-F5344CB8AC3E}">
        <p14:creationId xmlns:p14="http://schemas.microsoft.com/office/powerpoint/2010/main" val="135787228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0" y="4429125"/>
            <a:ext cx="12436475" cy="1292225"/>
          </a:xfrm>
        </p:spPr>
        <p:txBody>
          <a:bodyPr/>
          <a:lstStyle/>
          <a:p>
            <a:pPr marL="0" indent="0">
              <a:buNone/>
            </a:pPr>
            <a:r>
              <a:rPr lang="en-US" dirty="0" smtClean="0"/>
              <a:t>Using </a:t>
            </a:r>
            <a:r>
              <a:rPr lang="en-US" dirty="0" err="1" smtClean="0"/>
              <a:t>Powershell</a:t>
            </a:r>
            <a:r>
              <a:rPr lang="en-US" dirty="0" smtClean="0"/>
              <a:t> to View Exchange 2013 Server Health</a:t>
            </a:r>
            <a:endParaRPr lang="en-US" dirty="0"/>
          </a:p>
        </p:txBody>
      </p:sp>
      <p:sp>
        <p:nvSpPr>
          <p:cNvPr id="3" name="Text Placeholder 2"/>
          <p:cNvSpPr>
            <a:spLocks noGrp="1"/>
          </p:cNvSpPr>
          <p:nvPr>
            <p:ph type="body" sz="quarter" idx="4294967295"/>
          </p:nvPr>
        </p:nvSpPr>
        <p:spPr>
          <a:xfrm>
            <a:off x="0" y="2794000"/>
            <a:ext cx="10453688" cy="738188"/>
          </a:xfrm>
        </p:spPr>
        <p:txBody>
          <a:bodyPr/>
          <a:lstStyle/>
          <a:p>
            <a:pPr marL="0" indent="0">
              <a:buNone/>
            </a:pPr>
            <a:r>
              <a:rPr lang="en-US" dirty="0"/>
              <a:t>Demo</a:t>
            </a:r>
          </a:p>
        </p:txBody>
      </p:sp>
      <p:sp>
        <p:nvSpPr>
          <p:cNvPr id="4" name="Text Placeholder 3"/>
          <p:cNvSpPr>
            <a:spLocks noGrp="1"/>
          </p:cNvSpPr>
          <p:nvPr>
            <p:ph type="body" sz="quarter" idx="4294967295"/>
          </p:nvPr>
        </p:nvSpPr>
        <p:spPr>
          <a:xfrm>
            <a:off x="0" y="1476375"/>
            <a:ext cx="10445750" cy="738188"/>
          </a:xfrm>
        </p:spPr>
        <p:txBody>
          <a:bodyPr/>
          <a:lstStyle/>
          <a:p>
            <a:pPr marL="0" indent="0">
              <a:buNone/>
            </a:pPr>
            <a:r>
              <a:rPr lang="en-US" dirty="0" smtClean="0"/>
              <a:t>Viewing Server Health</a:t>
            </a:r>
            <a:endParaRPr lang="en-US" dirty="0"/>
          </a:p>
        </p:txBody>
      </p:sp>
    </p:spTree>
    <p:extLst>
      <p:ext uri="{BB962C8B-B14F-4D97-AF65-F5344CB8AC3E}">
        <p14:creationId xmlns:p14="http://schemas.microsoft.com/office/powerpoint/2010/main" val="137790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2368" y="767454"/>
            <a:ext cx="9131741" cy="5459616"/>
          </a:xfrm>
          <a:prstGeom prst="rect">
            <a:avLst/>
          </a:prstGeom>
        </p:spPr>
      </p:pic>
    </p:spTree>
    <p:extLst>
      <p:ext uri="{BB962C8B-B14F-4D97-AF65-F5344CB8AC3E}">
        <p14:creationId xmlns:p14="http://schemas.microsoft.com/office/powerpoint/2010/main" val="106885833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6916" y="552043"/>
            <a:ext cx="9063739" cy="835458"/>
          </a:xfrm>
          <a:prstGeom prst="rect">
            <a:avLst/>
          </a:prstGeom>
        </p:spPr>
      </p:pic>
    </p:spTree>
    <p:extLst>
      <p:ext uri="{BB962C8B-B14F-4D97-AF65-F5344CB8AC3E}">
        <p14:creationId xmlns:p14="http://schemas.microsoft.com/office/powerpoint/2010/main" val="63823476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3223" y="131148"/>
            <a:ext cx="9190029" cy="6732231"/>
          </a:xfrm>
          <a:prstGeom prst="rect">
            <a:avLst/>
          </a:prstGeom>
        </p:spPr>
      </p:pic>
    </p:spTree>
    <p:extLst>
      <p:ext uri="{BB962C8B-B14F-4D97-AF65-F5344CB8AC3E}">
        <p14:creationId xmlns:p14="http://schemas.microsoft.com/office/powerpoint/2010/main" val="315648189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5530" y="466301"/>
            <a:ext cx="7985417" cy="6061922"/>
          </a:xfrm>
          <a:prstGeom prst="rect">
            <a:avLst/>
          </a:prstGeom>
        </p:spPr>
      </p:pic>
    </p:spTree>
    <p:extLst>
      <p:ext uri="{BB962C8B-B14F-4D97-AF65-F5344CB8AC3E}">
        <p14:creationId xmlns:p14="http://schemas.microsoft.com/office/powerpoint/2010/main" val="33550872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984" dirty="0"/>
              <a:t>Innovating Service Management</a:t>
            </a:r>
          </a:p>
        </p:txBody>
      </p:sp>
    </p:spTree>
    <p:extLst>
      <p:ext uri="{BB962C8B-B14F-4D97-AF65-F5344CB8AC3E}">
        <p14:creationId xmlns:p14="http://schemas.microsoft.com/office/powerpoint/2010/main" val="18555866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2013 Managed Availability</a:t>
            </a:r>
            <a:endParaRPr lang="en-US" dirty="0"/>
          </a:p>
        </p:txBody>
      </p:sp>
      <p:grpSp>
        <p:nvGrpSpPr>
          <p:cNvPr id="3" name="Group 2"/>
          <p:cNvGrpSpPr/>
          <p:nvPr/>
        </p:nvGrpSpPr>
        <p:grpSpPr>
          <a:xfrm>
            <a:off x="1454006" y="1735678"/>
            <a:ext cx="2638267" cy="4766640"/>
            <a:chOff x="1454006" y="1735678"/>
            <a:chExt cx="2638267" cy="4766640"/>
          </a:xfrm>
        </p:grpSpPr>
        <p:grpSp>
          <p:nvGrpSpPr>
            <p:cNvPr id="4" name="Group 3"/>
            <p:cNvGrpSpPr/>
            <p:nvPr/>
          </p:nvGrpSpPr>
          <p:grpSpPr>
            <a:xfrm>
              <a:off x="1454006" y="1735678"/>
              <a:ext cx="2638267" cy="2558839"/>
              <a:chOff x="7185967" y="3764663"/>
              <a:chExt cx="2586771" cy="2508893"/>
            </a:xfrm>
          </p:grpSpPr>
          <p:sp>
            <p:nvSpPr>
              <p:cNvPr id="22" name="Rectangle 21"/>
              <p:cNvSpPr/>
              <p:nvPr/>
            </p:nvSpPr>
            <p:spPr bwMode="auto">
              <a:xfrm>
                <a:off x="7185967" y="3764663"/>
                <a:ext cx="2586771" cy="250889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r>
                  <a:rPr lang="en-US" sz="2040" b="1" spc="-133" dirty="0">
                    <a:gradFill>
                      <a:gsLst>
                        <a:gs pos="0">
                          <a:srgbClr val="FFFFFF"/>
                        </a:gs>
                        <a:gs pos="100000">
                          <a:srgbClr val="FFFFFF"/>
                        </a:gs>
                      </a:gsLst>
                      <a:lin ang="5400000" scaled="0"/>
                    </a:gradFill>
                    <a:ea typeface="Segoe UI" pitchFamily="34" charset="0"/>
                    <a:cs typeface="Segoe UI" pitchFamily="34" charset="0"/>
                  </a:rPr>
                  <a:t>Cloud Trained</a:t>
                </a:r>
              </a:p>
            </p:txBody>
          </p:sp>
          <p:pic>
            <p:nvPicPr>
              <p:cNvPr id="2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09211" y="4164204"/>
                <a:ext cx="2140283" cy="119928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2"/>
            <p:cNvSpPr txBox="1">
              <a:spLocks/>
            </p:cNvSpPr>
            <p:nvPr/>
          </p:nvSpPr>
          <p:spPr>
            <a:xfrm>
              <a:off x="1454006" y="4417999"/>
              <a:ext cx="2638267" cy="2084319"/>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Bringing the learnings from the service to the enterprise</a:t>
              </a:r>
            </a:p>
          </p:txBody>
        </p:sp>
      </p:grpSp>
      <p:grpSp>
        <p:nvGrpSpPr>
          <p:cNvPr id="7" name="Group 6"/>
          <p:cNvGrpSpPr/>
          <p:nvPr/>
        </p:nvGrpSpPr>
        <p:grpSpPr>
          <a:xfrm>
            <a:off x="4868815" y="1735679"/>
            <a:ext cx="2638267" cy="4766639"/>
            <a:chOff x="4868815" y="1735679"/>
            <a:chExt cx="2638267" cy="4766639"/>
          </a:xfrm>
        </p:grpSpPr>
        <p:grpSp>
          <p:nvGrpSpPr>
            <p:cNvPr id="5" name="Group 4"/>
            <p:cNvGrpSpPr/>
            <p:nvPr/>
          </p:nvGrpSpPr>
          <p:grpSpPr>
            <a:xfrm>
              <a:off x="4868815" y="1735679"/>
              <a:ext cx="2638267" cy="2558839"/>
              <a:chOff x="4166781" y="3769402"/>
              <a:chExt cx="2586771" cy="2508893"/>
            </a:xfrm>
          </p:grpSpPr>
          <p:sp>
            <p:nvSpPr>
              <p:cNvPr id="15" name="Rectangle 14"/>
              <p:cNvSpPr/>
              <p:nvPr/>
            </p:nvSpPr>
            <p:spPr bwMode="auto">
              <a:xfrm>
                <a:off x="4166781" y="3769402"/>
                <a:ext cx="2586771" cy="2508893"/>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r>
                  <a:rPr lang="en-US" sz="2040" b="1" spc="-133" dirty="0">
                    <a:gradFill>
                      <a:gsLst>
                        <a:gs pos="0">
                          <a:srgbClr val="FFFFFF"/>
                        </a:gs>
                        <a:gs pos="100000">
                          <a:srgbClr val="FFFFFF"/>
                        </a:gs>
                      </a:gsLst>
                      <a:lin ang="5400000" scaled="0"/>
                    </a:gradFill>
                    <a:ea typeface="Segoe UI" pitchFamily="34" charset="0"/>
                    <a:cs typeface="Segoe UI" pitchFamily="34" charset="0"/>
                  </a:rPr>
                  <a:t>User Focused</a:t>
                </a:r>
              </a:p>
            </p:txBody>
          </p:sp>
          <p:pic>
            <p:nvPicPr>
              <p:cNvPr id="21" name="Picture 3" descr="C:\Users\hannahr\Dropbox\MOD Servers Metro Icon Library\david enriquez\061412\NERD_0601412white3-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242" y="4099670"/>
                <a:ext cx="1525848" cy="152660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p:cNvSpPr txBox="1">
              <a:spLocks/>
            </p:cNvSpPr>
            <p:nvPr/>
          </p:nvSpPr>
          <p:spPr>
            <a:xfrm>
              <a:off x="4868815" y="4417999"/>
              <a:ext cx="2638267" cy="2084319"/>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Monitoring based on the end user’s experience</a:t>
              </a:r>
            </a:p>
          </p:txBody>
        </p:sp>
      </p:grpSp>
      <p:grpSp>
        <p:nvGrpSpPr>
          <p:cNvPr id="8" name="Group 7"/>
          <p:cNvGrpSpPr/>
          <p:nvPr/>
        </p:nvGrpSpPr>
        <p:grpSpPr>
          <a:xfrm>
            <a:off x="8283625" y="1735678"/>
            <a:ext cx="2638267" cy="4766640"/>
            <a:chOff x="8283625" y="1735678"/>
            <a:chExt cx="2638267" cy="4766640"/>
          </a:xfrm>
        </p:grpSpPr>
        <p:grpSp>
          <p:nvGrpSpPr>
            <p:cNvPr id="6" name="Group 5"/>
            <p:cNvGrpSpPr/>
            <p:nvPr/>
          </p:nvGrpSpPr>
          <p:grpSpPr>
            <a:xfrm>
              <a:off x="8283625" y="1735678"/>
              <a:ext cx="2638267" cy="2558839"/>
              <a:chOff x="1211120" y="3769402"/>
              <a:chExt cx="2586771" cy="2508893"/>
            </a:xfrm>
            <a:solidFill>
              <a:schemeClr val="accent5"/>
            </a:solidFill>
          </p:grpSpPr>
          <p:sp>
            <p:nvSpPr>
              <p:cNvPr id="13" name="Rectangle 12"/>
              <p:cNvSpPr/>
              <p:nvPr/>
            </p:nvSpPr>
            <p:spPr bwMode="auto">
              <a:xfrm>
                <a:off x="1211120" y="3769402"/>
                <a:ext cx="2586771" cy="2508893"/>
              </a:xfrm>
              <a:prstGeom prst="rect">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0692" fontAlgn="base">
                  <a:spcBef>
                    <a:spcPct val="0"/>
                  </a:spcBef>
                  <a:spcAft>
                    <a:spcPct val="0"/>
                  </a:spcAft>
                </a:pPr>
                <a:r>
                  <a:rPr lang="en-US" altLang="zh-CN" sz="2040" b="1" spc="-133" dirty="0">
                    <a:gradFill>
                      <a:gsLst>
                        <a:gs pos="0">
                          <a:srgbClr val="FFFFFF"/>
                        </a:gs>
                        <a:gs pos="100000">
                          <a:srgbClr val="FFFFFF"/>
                        </a:gs>
                      </a:gsLst>
                      <a:lin ang="5400000" scaled="0"/>
                    </a:gradFill>
                    <a:ea typeface="Segoe UI" pitchFamily="34" charset="0"/>
                    <a:cs typeface="Segoe UI" pitchFamily="34" charset="0"/>
                  </a:rPr>
                  <a:t>Recovery Oriented</a:t>
                </a:r>
              </a:p>
            </p:txBody>
          </p:sp>
          <p:pic>
            <p:nvPicPr>
              <p:cNvPr id="14" name="Picture 13" descr="\\MAGNUM\Projects\Microsoft\Cloud Power FY12\Design\ICONS_PNG\Continuous_Availability.png"/>
              <p:cNvPicPr>
                <a:picLocks noChangeAspect="1" noChangeArrowheads="1"/>
              </p:cNvPicPr>
              <p:nvPr/>
            </p:nvPicPr>
            <p:blipFill>
              <a:blip r:embed="rId6" cstate="print">
                <a:lum bright="100000"/>
              </a:blip>
              <a:srcRect/>
              <a:stretch>
                <a:fillRect/>
              </a:stretch>
            </p:blipFill>
            <p:spPr bwMode="auto">
              <a:xfrm>
                <a:off x="1542733" y="3962736"/>
                <a:ext cx="1923544" cy="1927813"/>
              </a:xfrm>
              <a:prstGeom prst="rect">
                <a:avLst/>
              </a:prstGeom>
              <a:grpFill/>
            </p:spPr>
          </p:pic>
        </p:grpSp>
        <p:sp>
          <p:nvSpPr>
            <p:cNvPr id="20" name="Text Placeholder 2"/>
            <p:cNvSpPr txBox="1">
              <a:spLocks/>
            </p:cNvSpPr>
            <p:nvPr/>
          </p:nvSpPr>
          <p:spPr>
            <a:xfrm>
              <a:off x="8283625" y="4417999"/>
              <a:ext cx="2638267" cy="2084319"/>
            </a:xfrm>
            <a:prstGeom prst="rect">
              <a:avLst/>
            </a:prstGeom>
          </p:spPr>
          <p:txBody>
            <a:bodyPr vert="horz" lIns="124347" tIns="62174" rIns="124347" bIns="62174"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t>Protect the user’s experience through recovery oriented computing</a:t>
              </a:r>
            </a:p>
          </p:txBody>
        </p:sp>
      </p:grpSp>
    </p:spTree>
    <p:custDataLst>
      <p:tags r:id="rId1"/>
    </p:custDataLst>
    <p:extLst>
      <p:ext uri="{BB962C8B-B14F-4D97-AF65-F5344CB8AC3E}">
        <p14:creationId xmlns:p14="http://schemas.microsoft.com/office/powerpoint/2010/main" val="12811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36" y="250821"/>
            <a:ext cx="9694965" cy="917575"/>
          </a:xfrm>
        </p:spPr>
        <p:txBody>
          <a:bodyPr/>
          <a:lstStyle/>
          <a:p>
            <a:r>
              <a:rPr lang="en-US" dirty="0" smtClean="0"/>
              <a:t>	 Cloud Trained</a:t>
            </a:r>
            <a:endParaRPr lang="en-US" dirty="0"/>
          </a:p>
        </p:txBody>
      </p:sp>
      <p:sp>
        <p:nvSpPr>
          <p:cNvPr id="3" name="Content Placeholder 2"/>
          <p:cNvSpPr>
            <a:spLocks noGrp="1"/>
          </p:cNvSpPr>
          <p:nvPr>
            <p:ph sz="quarter" idx="10"/>
          </p:nvPr>
        </p:nvSpPr>
        <p:spPr>
          <a:xfrm>
            <a:off x="457580" y="1451646"/>
            <a:ext cx="11373923" cy="5063103"/>
          </a:xfrm>
          <a:prstGeom prst="rect">
            <a:avLst/>
          </a:prstGeom>
        </p:spPr>
        <p:txBody>
          <a:bodyPr/>
          <a:lstStyle/>
          <a:p>
            <a:r>
              <a:rPr lang="en-US" dirty="0" smtClean="0"/>
              <a:t>5+ Years of Directly Operating the Service</a:t>
            </a:r>
          </a:p>
          <a:p>
            <a:pPr lvl="1"/>
            <a:r>
              <a:rPr lang="en-US" dirty="0" smtClean="0"/>
              <a:t>Since 2007, the Exchange Engineering Team has been operating a cloud version of Exchange</a:t>
            </a:r>
          </a:p>
          <a:p>
            <a:r>
              <a:rPr lang="en-US" dirty="0" smtClean="0"/>
              <a:t>Learnings Are Put Back Into the Product</a:t>
            </a:r>
          </a:p>
          <a:p>
            <a:pPr lvl="1"/>
            <a:r>
              <a:rPr lang="en-US" dirty="0" smtClean="0"/>
              <a:t>Engineers are on-call for service related issues</a:t>
            </a:r>
          </a:p>
          <a:p>
            <a:pPr lvl="1"/>
            <a:r>
              <a:rPr lang="en-US" dirty="0" smtClean="0"/>
              <a:t>Drives the right accountability for awareness (noise/gap ratio) and motivates the team toward auto-healing and recovery</a:t>
            </a:r>
          </a:p>
          <a:p>
            <a:r>
              <a:rPr lang="en-US" dirty="0" smtClean="0"/>
              <a:t>Scale, Auto-Deployment, Optics, High Availability are key tenets</a:t>
            </a:r>
          </a:p>
          <a:p>
            <a:pPr lvl="1"/>
            <a:r>
              <a:rPr lang="en-US" dirty="0" smtClean="0"/>
              <a:t>Decentralized complex processing</a:t>
            </a:r>
          </a:p>
          <a:p>
            <a:pPr lvl="1"/>
            <a:r>
              <a:rPr lang="en-US" dirty="0" smtClean="0"/>
              <a:t>Rollouts don’t require extra configuration</a:t>
            </a:r>
          </a:p>
        </p:txBody>
      </p:sp>
      <p:grpSp>
        <p:nvGrpSpPr>
          <p:cNvPr id="4" name="Group 3"/>
          <p:cNvGrpSpPr/>
          <p:nvPr/>
        </p:nvGrpSpPr>
        <p:grpSpPr>
          <a:xfrm>
            <a:off x="622618" y="185291"/>
            <a:ext cx="1206548" cy="1117435"/>
            <a:chOff x="7185967" y="3764663"/>
            <a:chExt cx="2586771" cy="2508893"/>
          </a:xfrm>
        </p:grpSpPr>
        <p:sp>
          <p:nvSpPr>
            <p:cNvPr id="5" name="Rectangle 4"/>
            <p:cNvSpPr/>
            <p:nvPr/>
          </p:nvSpPr>
          <p:spPr bwMode="auto">
            <a:xfrm>
              <a:off x="7185967" y="3764663"/>
              <a:ext cx="2586771" cy="2508893"/>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endParaRPr lang="en-US" sz="1496" b="1"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09211" y="4164204"/>
              <a:ext cx="2140283" cy="1199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01385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68953" y="1632056"/>
            <a:ext cx="4352149" cy="4455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2" name="Title 1"/>
          <p:cNvSpPr>
            <a:spLocks noGrp="1"/>
          </p:cNvSpPr>
          <p:nvPr>
            <p:ph type="title"/>
          </p:nvPr>
        </p:nvSpPr>
        <p:spPr>
          <a:xfrm>
            <a:off x="989915" y="295274"/>
            <a:ext cx="11174287" cy="917575"/>
          </a:xfrm>
        </p:spPr>
        <p:txBody>
          <a:bodyPr/>
          <a:lstStyle/>
          <a:p>
            <a:r>
              <a:rPr lang="en-US" dirty="0" smtClean="0"/>
              <a:t>	  User Focused</a:t>
            </a:r>
            <a:endParaRPr lang="en-US" dirty="0"/>
          </a:p>
        </p:txBody>
      </p:sp>
      <p:sp>
        <p:nvSpPr>
          <p:cNvPr id="3" name="Content Placeholder 2"/>
          <p:cNvSpPr>
            <a:spLocks noGrp="1"/>
          </p:cNvSpPr>
          <p:nvPr>
            <p:ph sz="quarter" idx="10"/>
          </p:nvPr>
        </p:nvSpPr>
        <p:spPr>
          <a:xfrm>
            <a:off x="457580" y="1632057"/>
            <a:ext cx="7081247" cy="4616063"/>
          </a:xfrm>
          <a:prstGeom prst="rect">
            <a:avLst/>
          </a:prstGeom>
        </p:spPr>
        <p:txBody>
          <a:bodyPr>
            <a:normAutofit/>
          </a:bodyPr>
          <a:lstStyle/>
          <a:p>
            <a:pPr marL="0" indent="0">
              <a:buNone/>
            </a:pPr>
            <a:r>
              <a:rPr lang="en-US" sz="2992" b="1" dirty="0"/>
              <a:t>If you can’t measure it, you cannot manage it</a:t>
            </a:r>
          </a:p>
          <a:p>
            <a:endParaRPr lang="en-US" sz="2992" dirty="0"/>
          </a:p>
          <a:p>
            <a:r>
              <a:rPr lang="en-US" sz="2992" dirty="0"/>
              <a:t>Availability</a:t>
            </a:r>
          </a:p>
          <a:p>
            <a:pPr lvl="1"/>
            <a:r>
              <a:rPr lang="en-US" sz="2584" dirty="0"/>
              <a:t>Can I access the service?</a:t>
            </a:r>
          </a:p>
          <a:p>
            <a:r>
              <a:rPr lang="en-US" sz="2992" dirty="0"/>
              <a:t>Latency</a:t>
            </a:r>
          </a:p>
          <a:p>
            <a:pPr lvl="1"/>
            <a:r>
              <a:rPr lang="en-US" sz="2584" dirty="0"/>
              <a:t>How is my experience?</a:t>
            </a:r>
          </a:p>
          <a:p>
            <a:r>
              <a:rPr lang="en-US" sz="2992" dirty="0"/>
              <a:t>Errors</a:t>
            </a:r>
          </a:p>
          <a:p>
            <a:pPr lvl="1"/>
            <a:r>
              <a:rPr lang="en-US" sz="2584" dirty="0"/>
              <a:t>Am I able to accomplish what I want?</a:t>
            </a:r>
          </a:p>
          <a:p>
            <a:endParaRPr lang="en-US" dirty="0"/>
          </a:p>
        </p:txBody>
      </p:sp>
      <p:sp>
        <p:nvSpPr>
          <p:cNvPr id="5" name="Isosceles Triangle 4"/>
          <p:cNvSpPr/>
          <p:nvPr/>
        </p:nvSpPr>
        <p:spPr bwMode="auto">
          <a:xfrm>
            <a:off x="8497935" y="2771904"/>
            <a:ext cx="2824726" cy="2515377"/>
          </a:xfrm>
          <a:prstGeom prst="triangle">
            <a:avLst/>
          </a:prstGeom>
          <a:solidFill>
            <a:schemeClr val="accent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 name="Oval 5"/>
          <p:cNvSpPr/>
          <p:nvPr/>
        </p:nvSpPr>
        <p:spPr bwMode="auto">
          <a:xfrm>
            <a:off x="9637783" y="2601836"/>
            <a:ext cx="518113" cy="485918"/>
          </a:xfrm>
          <a:prstGeom prst="ellipse">
            <a:avLst/>
          </a:prstGeom>
          <a:solidFill>
            <a:schemeClr val="accent1"/>
          </a:solid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solidFill>
                <a:schemeClr val="tx2"/>
              </a:solidFill>
            </a:endParaRPr>
          </a:p>
        </p:txBody>
      </p:sp>
      <p:sp>
        <p:nvSpPr>
          <p:cNvPr id="7" name="Oval 6"/>
          <p:cNvSpPr/>
          <p:nvPr/>
        </p:nvSpPr>
        <p:spPr bwMode="auto">
          <a:xfrm>
            <a:off x="11076047" y="4971433"/>
            <a:ext cx="493226" cy="485918"/>
          </a:xfrm>
          <a:prstGeom prst="ellipse">
            <a:avLst/>
          </a:prstGeom>
          <a:solidFill>
            <a:schemeClr val="accent2"/>
          </a:solidFill>
          <a:ln>
            <a:solidFill>
              <a:schemeClr val="accent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8" name="Oval 7"/>
          <p:cNvSpPr/>
          <p:nvPr/>
        </p:nvSpPr>
        <p:spPr bwMode="auto">
          <a:xfrm>
            <a:off x="8302021" y="4984409"/>
            <a:ext cx="493226" cy="485918"/>
          </a:xfrm>
          <a:prstGeom prst="ellipse">
            <a:avLst/>
          </a:prstGeom>
          <a:solidFill>
            <a:schemeClr val="accent5"/>
          </a:solidFill>
          <a:ln>
            <a:solidFill>
              <a:schemeClr val="accent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9" name="TextBox 8"/>
          <p:cNvSpPr txBox="1"/>
          <p:nvPr/>
        </p:nvSpPr>
        <p:spPr>
          <a:xfrm>
            <a:off x="9404033" y="2339261"/>
            <a:ext cx="960723" cy="251159"/>
          </a:xfrm>
          <a:prstGeom prst="rect">
            <a:avLst/>
          </a:prstGeom>
          <a:noFill/>
        </p:spPr>
        <p:txBody>
          <a:bodyPr wrap="square" lIns="0" tIns="0" rIns="0" bIns="0" rtlCol="0">
            <a:spAutoFit/>
          </a:bodyPr>
          <a:lstStyle/>
          <a:p>
            <a:r>
              <a:rPr lang="en-US" sz="1632" spc="-72" dirty="0">
                <a:gradFill>
                  <a:gsLst>
                    <a:gs pos="2917">
                      <a:schemeClr val="tx1"/>
                    </a:gs>
                    <a:gs pos="30000">
                      <a:schemeClr val="tx1"/>
                    </a:gs>
                  </a:gsLst>
                  <a:lin ang="5400000" scaled="0"/>
                </a:gradFill>
              </a:rPr>
              <a:t>Availability</a:t>
            </a:r>
          </a:p>
        </p:txBody>
      </p:sp>
      <p:sp>
        <p:nvSpPr>
          <p:cNvPr id="10" name="TextBox 9"/>
          <p:cNvSpPr txBox="1"/>
          <p:nvPr/>
        </p:nvSpPr>
        <p:spPr>
          <a:xfrm>
            <a:off x="11100042" y="5496125"/>
            <a:ext cx="530016" cy="251159"/>
          </a:xfrm>
          <a:prstGeom prst="rect">
            <a:avLst/>
          </a:prstGeom>
          <a:noFill/>
        </p:spPr>
        <p:txBody>
          <a:bodyPr wrap="square" lIns="0" tIns="0" rIns="0" bIns="0" rtlCol="0">
            <a:spAutoFit/>
          </a:bodyPr>
          <a:lstStyle/>
          <a:p>
            <a:r>
              <a:rPr lang="en-US" sz="1632" spc="-72" dirty="0">
                <a:gradFill>
                  <a:gsLst>
                    <a:gs pos="2917">
                      <a:schemeClr val="tx1"/>
                    </a:gs>
                    <a:gs pos="30000">
                      <a:schemeClr val="tx1"/>
                    </a:gs>
                  </a:gsLst>
                  <a:lin ang="5400000" scaled="0"/>
                </a:gradFill>
              </a:rPr>
              <a:t>Errors</a:t>
            </a:r>
          </a:p>
        </p:txBody>
      </p:sp>
      <p:sp>
        <p:nvSpPr>
          <p:cNvPr id="11" name="TextBox 10"/>
          <p:cNvSpPr txBox="1"/>
          <p:nvPr/>
        </p:nvSpPr>
        <p:spPr>
          <a:xfrm>
            <a:off x="8302021" y="5509101"/>
            <a:ext cx="726975" cy="251159"/>
          </a:xfrm>
          <a:prstGeom prst="rect">
            <a:avLst/>
          </a:prstGeom>
          <a:noFill/>
        </p:spPr>
        <p:txBody>
          <a:bodyPr wrap="square" lIns="0" tIns="0" rIns="0" bIns="0" rtlCol="0">
            <a:spAutoFit/>
          </a:bodyPr>
          <a:lstStyle/>
          <a:p>
            <a:r>
              <a:rPr lang="en-US" sz="1632" spc="-72" dirty="0">
                <a:gradFill>
                  <a:gsLst>
                    <a:gs pos="2917">
                      <a:schemeClr val="tx1"/>
                    </a:gs>
                    <a:gs pos="30000">
                      <a:schemeClr val="tx1"/>
                    </a:gs>
                  </a:gsLst>
                  <a:lin ang="5400000" scaled="0"/>
                </a:gradFill>
              </a:rPr>
              <a:t>Latency</a:t>
            </a:r>
          </a:p>
        </p:txBody>
      </p:sp>
      <p:sp>
        <p:nvSpPr>
          <p:cNvPr id="12" name="TextBox 11"/>
          <p:cNvSpPr txBox="1"/>
          <p:nvPr/>
        </p:nvSpPr>
        <p:spPr>
          <a:xfrm>
            <a:off x="8085178" y="1751545"/>
            <a:ext cx="3650236" cy="469039"/>
          </a:xfrm>
          <a:prstGeom prst="rect">
            <a:avLst/>
          </a:prstGeom>
          <a:noFill/>
        </p:spPr>
        <p:txBody>
          <a:bodyPr wrap="square" rtlCol="0">
            <a:spAutoFit/>
          </a:bodyPr>
          <a:lstStyle/>
          <a:p>
            <a:pPr algn="ctr"/>
            <a:r>
              <a:rPr lang="en-US" sz="2448" dirty="0"/>
              <a:t>Customer Touch Points</a:t>
            </a:r>
          </a:p>
        </p:txBody>
      </p:sp>
      <p:grpSp>
        <p:nvGrpSpPr>
          <p:cNvPr id="14" name="Group 13"/>
          <p:cNvGrpSpPr/>
          <p:nvPr/>
        </p:nvGrpSpPr>
        <p:grpSpPr>
          <a:xfrm>
            <a:off x="726240" y="186884"/>
            <a:ext cx="1285803" cy="1207281"/>
            <a:chOff x="4166781" y="3769402"/>
            <a:chExt cx="2586771" cy="2508893"/>
          </a:xfrm>
        </p:grpSpPr>
        <p:sp>
          <p:nvSpPr>
            <p:cNvPr id="15" name="Rectangle 14"/>
            <p:cNvSpPr/>
            <p:nvPr/>
          </p:nvSpPr>
          <p:spPr bwMode="auto">
            <a:xfrm>
              <a:off x="4166781" y="3769402"/>
              <a:ext cx="2586771" cy="2508893"/>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096" tIns="46547" rIns="93096" bIns="46547" numCol="1" rtlCol="0" anchor="b" anchorCtr="0" compatLnSpc="1">
              <a:prstTxWarp prst="textNoShape">
                <a:avLst/>
              </a:prstTxWarp>
            </a:bodyPr>
            <a:lstStyle>
              <a:defPPr>
                <a:defRPr lang="en-US"/>
              </a:defPPr>
              <a:lvl1pPr marL="0" algn="l" defTabSz="914156" rtl="0" eaLnBrk="1" latinLnBrk="0" hangingPunct="1">
                <a:defRPr sz="1800" kern="1200">
                  <a:solidFill>
                    <a:schemeClr val="lt1"/>
                  </a:solidFill>
                  <a:latin typeface="+mn-lt"/>
                  <a:ea typeface="+mn-ea"/>
                  <a:cs typeface="+mn-cs"/>
                </a:defRPr>
              </a:lvl1pPr>
              <a:lvl2pPr marL="457078" algn="l" defTabSz="914156" rtl="0" eaLnBrk="1" latinLnBrk="0" hangingPunct="1">
                <a:defRPr sz="1800" kern="1200">
                  <a:solidFill>
                    <a:schemeClr val="lt1"/>
                  </a:solidFill>
                  <a:latin typeface="+mn-lt"/>
                  <a:ea typeface="+mn-ea"/>
                  <a:cs typeface="+mn-cs"/>
                </a:defRPr>
              </a:lvl2pPr>
              <a:lvl3pPr marL="914156" algn="l" defTabSz="914156" rtl="0" eaLnBrk="1" latinLnBrk="0" hangingPunct="1">
                <a:defRPr sz="1800" kern="1200">
                  <a:solidFill>
                    <a:schemeClr val="lt1"/>
                  </a:solidFill>
                  <a:latin typeface="+mn-lt"/>
                  <a:ea typeface="+mn-ea"/>
                  <a:cs typeface="+mn-cs"/>
                </a:defRPr>
              </a:lvl3pPr>
              <a:lvl4pPr marL="1371233" algn="l" defTabSz="914156" rtl="0" eaLnBrk="1" latinLnBrk="0" hangingPunct="1">
                <a:defRPr sz="1800" kern="1200">
                  <a:solidFill>
                    <a:schemeClr val="lt1"/>
                  </a:solidFill>
                  <a:latin typeface="+mn-lt"/>
                  <a:ea typeface="+mn-ea"/>
                  <a:cs typeface="+mn-cs"/>
                </a:defRPr>
              </a:lvl4pPr>
              <a:lvl5pPr marL="1828313" algn="l" defTabSz="914156" rtl="0" eaLnBrk="1" latinLnBrk="0" hangingPunct="1">
                <a:defRPr sz="1800" kern="1200">
                  <a:solidFill>
                    <a:schemeClr val="lt1"/>
                  </a:solidFill>
                  <a:latin typeface="+mn-lt"/>
                  <a:ea typeface="+mn-ea"/>
                  <a:cs typeface="+mn-cs"/>
                </a:defRPr>
              </a:lvl5pPr>
              <a:lvl6pPr marL="2285391" algn="l" defTabSz="914156" rtl="0" eaLnBrk="1" latinLnBrk="0" hangingPunct="1">
                <a:defRPr sz="1800" kern="1200">
                  <a:solidFill>
                    <a:schemeClr val="lt1"/>
                  </a:solidFill>
                  <a:latin typeface="+mn-lt"/>
                  <a:ea typeface="+mn-ea"/>
                  <a:cs typeface="+mn-cs"/>
                </a:defRPr>
              </a:lvl6pPr>
              <a:lvl7pPr marL="2742468" algn="l" defTabSz="914156" rtl="0" eaLnBrk="1" latinLnBrk="0" hangingPunct="1">
                <a:defRPr sz="1800" kern="1200">
                  <a:solidFill>
                    <a:schemeClr val="lt1"/>
                  </a:solidFill>
                  <a:latin typeface="+mn-lt"/>
                  <a:ea typeface="+mn-ea"/>
                  <a:cs typeface="+mn-cs"/>
                </a:defRPr>
              </a:lvl7pPr>
              <a:lvl8pPr marL="3199546" algn="l" defTabSz="914156" rtl="0" eaLnBrk="1" latinLnBrk="0" hangingPunct="1">
                <a:defRPr sz="1800" kern="1200">
                  <a:solidFill>
                    <a:schemeClr val="lt1"/>
                  </a:solidFill>
                  <a:latin typeface="+mn-lt"/>
                  <a:ea typeface="+mn-ea"/>
                  <a:cs typeface="+mn-cs"/>
                </a:defRPr>
              </a:lvl8pPr>
              <a:lvl9pPr marL="3656624" algn="l" defTabSz="914156" rtl="0" eaLnBrk="1" latinLnBrk="0" hangingPunct="1">
                <a:defRPr sz="1800" kern="1200">
                  <a:solidFill>
                    <a:schemeClr val="lt1"/>
                  </a:solidFill>
                  <a:latin typeface="+mn-lt"/>
                  <a:ea typeface="+mn-ea"/>
                  <a:cs typeface="+mn-cs"/>
                </a:defRPr>
              </a:lvl9pPr>
            </a:lstStyle>
            <a:p>
              <a:pPr algn="ctr" defTabSz="932021" fontAlgn="base">
                <a:spcBef>
                  <a:spcPct val="0"/>
                </a:spcBef>
                <a:spcAft>
                  <a:spcPct val="0"/>
                </a:spcAft>
              </a:pPr>
              <a:endParaRPr lang="en-US" sz="1496" b="1" spc="-133" dirty="0">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3" descr="C:\Users\hannahr\Dropbox\MOD Servers Metro Icon Library\david enriquez\061412\NERD_0601412white3-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242" y="4099670"/>
              <a:ext cx="1525848" cy="15266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088793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Managed Availability In Action</a:t>
            </a:r>
            <a:br>
              <a:rPr lang="en-US" dirty="0" smtClean="0"/>
            </a:br>
            <a:r>
              <a:rPr lang="en-US" dirty="0" smtClean="0"/>
              <a:t/>
            </a:r>
            <a:br>
              <a:rPr lang="en-US" dirty="0" smtClean="0"/>
            </a:br>
            <a:r>
              <a:rPr lang="en-US" dirty="0" smtClean="0"/>
              <a:t>	</a:t>
            </a:r>
            <a:endParaRPr lang="en-US" dirty="0"/>
          </a:p>
        </p:txBody>
      </p:sp>
      <p:sp>
        <p:nvSpPr>
          <p:cNvPr id="9" name="Text Placeholder 8"/>
          <p:cNvSpPr>
            <a:spLocks noGrp="1"/>
          </p:cNvSpPr>
          <p:nvPr>
            <p:ph type="body" sz="quarter" idx="12"/>
          </p:nvPr>
        </p:nvSpPr>
        <p:spPr/>
        <p:txBody>
          <a:bodyPr/>
          <a:lstStyle/>
          <a:p>
            <a:r>
              <a:rPr lang="en-US" dirty="0" smtClean="0"/>
              <a:t>Demo: Recovery Oriented Part 1</a:t>
            </a:r>
            <a:endParaRPr lang="en-US" dirty="0"/>
          </a:p>
        </p:txBody>
      </p:sp>
    </p:spTree>
    <p:extLst>
      <p:ext uri="{BB962C8B-B14F-4D97-AF65-F5344CB8AC3E}">
        <p14:creationId xmlns:p14="http://schemas.microsoft.com/office/powerpoint/2010/main" val="105562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4.9|31.9"/>
</p:tagLst>
</file>

<file path=ppt/tags/tag2.xml><?xml version="1.0" encoding="utf-8"?>
<p:tagLst xmlns:a="http://schemas.openxmlformats.org/drawingml/2006/main" xmlns:r="http://schemas.openxmlformats.org/officeDocument/2006/relationships" xmlns:p="http://schemas.openxmlformats.org/presentationml/2006/main">
  <p:tag name="TIMING" val="|16.7|25.8|11.8|14.5"/>
</p:tagLst>
</file>

<file path=ppt/tags/tag3.xml><?xml version="1.0" encoding="utf-8"?>
<p:tagLst xmlns:a="http://schemas.openxmlformats.org/drawingml/2006/main" xmlns:r="http://schemas.openxmlformats.org/officeDocument/2006/relationships" xmlns:p="http://schemas.openxmlformats.org/presentationml/2006/main">
  <p:tag name="TIMING" val="|6.6|14.9|31.9"/>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ABC76A2C925D40A56AFA811ABEB9F1" ma:contentTypeVersion="0" ma:contentTypeDescription="Create a new document." ma:contentTypeScope="" ma:versionID="42c6206b193a78208bdcdf4165d5a61d">
  <xsd:schema xmlns:xsd="http://www.w3.org/2001/XMLSchema" xmlns:xs="http://www.w3.org/2001/XMLSchema" xmlns:p="http://schemas.microsoft.com/office/2006/metadata/properties" targetNamespace="http://schemas.microsoft.com/office/2006/metadata/properties" ma:root="true" ma:fieldsID="565d4caf37823427b4a7a80158546b7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0657E91-FC86-4C9C-B082-31F9DE4EB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31594</TotalTime>
  <Words>4407</Words>
  <Application>Microsoft Office PowerPoint</Application>
  <PresentationFormat>Custom</PresentationFormat>
  <Paragraphs>618</Paragraphs>
  <Slides>49</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Consolas</vt:lpstr>
      <vt:lpstr>Segoe Condensed</vt:lpstr>
      <vt:lpstr>Segoe UI</vt:lpstr>
      <vt:lpstr>Segoe UI Light</vt:lpstr>
      <vt:lpstr>Times New Roman</vt:lpstr>
      <vt:lpstr>Wingdings</vt:lpstr>
      <vt:lpstr>TechEd_2013_Template_r09</vt:lpstr>
      <vt:lpstr>PowerPoint Presentation</vt:lpstr>
      <vt:lpstr>Exchange Server 2013 Managed Availability</vt:lpstr>
      <vt:lpstr>Session Objectives And Takeaways</vt:lpstr>
      <vt:lpstr>Service Health Landscape</vt:lpstr>
      <vt:lpstr>Innovating Service Management</vt:lpstr>
      <vt:lpstr>Exchange 2013 Managed Availability</vt:lpstr>
      <vt:lpstr>  Cloud Trained</vt:lpstr>
      <vt:lpstr>   User Focused</vt:lpstr>
      <vt:lpstr>Managed Availability In Action   </vt:lpstr>
      <vt:lpstr>PowerPoint Presentation</vt:lpstr>
      <vt:lpstr>Under the Hood</vt:lpstr>
      <vt:lpstr>Managed Availability Overview</vt:lpstr>
      <vt:lpstr>Monitoring Layers</vt:lpstr>
      <vt:lpstr>Probes</vt:lpstr>
      <vt:lpstr>Monitors</vt:lpstr>
      <vt:lpstr>Responders</vt:lpstr>
      <vt:lpstr>Managed Availability Pipeline</vt:lpstr>
      <vt:lpstr>Tuned In the Cloud</vt:lpstr>
      <vt:lpstr>Responder Throttling</vt:lpstr>
      <vt:lpstr>Responder Throttling in RTM CU2</vt:lpstr>
      <vt:lpstr>Management Surfaces</vt:lpstr>
      <vt:lpstr>Health Groups</vt:lpstr>
      <vt:lpstr>Health Sets</vt:lpstr>
      <vt:lpstr>Using the Command Line</vt:lpstr>
      <vt:lpstr>Overrides</vt:lpstr>
      <vt:lpstr>Override Management</vt:lpstr>
      <vt:lpstr>SCOM Portal</vt:lpstr>
      <vt:lpstr>Viewing Health in SCOM</vt:lpstr>
      <vt:lpstr>PowerPoint Presentation</vt:lpstr>
      <vt:lpstr>Exchange 2013 Managed Availability</vt:lpstr>
      <vt:lpstr>Questions?</vt:lpstr>
      <vt:lpstr>Related content</vt:lpstr>
      <vt:lpstr>Track resources</vt:lpstr>
      <vt:lpstr>Resources</vt:lpstr>
      <vt:lpstr>Complete an evaluation on CommNet and enter to win!</vt:lpstr>
      <vt:lpstr>PowerPoint Presentation</vt:lpstr>
      <vt:lpstr>APPENDIX</vt:lpstr>
      <vt:lpstr>Mandatory Definitions</vt:lpstr>
      <vt:lpstr>Monitor Definition</vt:lpstr>
      <vt:lpstr>Responder Definition</vt:lpstr>
      <vt:lpstr>Demo: System Center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Server 2013 Managed Availability</dc:title>
  <dc:subject>TechReady 16</dc:subject>
  <dc:creator> Ross Smith IV</dc:creator>
  <cp:keywords>TechReady 16</cp:keywords>
  <dc:description>Template: Mitchell Derrey, Silver Fox Productions
Formatting: Lynnette Spear, Silver Fox Productions, Inc.
Event Dates: February 4th - 8th, 2013
Event Location: WSCTC, Seattle, WA
Audience Type: Internal</dc:description>
  <cp:lastModifiedBy>Shows</cp:lastModifiedBy>
  <cp:revision>1013</cp:revision>
  <cp:lastPrinted>2013-02-07T10:01:00Z</cp:lastPrinted>
  <dcterms:created xsi:type="dcterms:W3CDTF">2012-05-22T07:38:31Z</dcterms:created>
  <dcterms:modified xsi:type="dcterms:W3CDTF">2013-06-03T21:05:51Z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0x010100C5ABC76A2C925D40A56AFA811ABEB9F1</vt:lpwstr>
  </property>
  <property fmtid="{D5CDD505-2E9C-101B-9397-08002B2CF9AE}" pid="3" name="Product">
    <vt:lpwstr/>
  </property>
  <property fmtid="{D5CDD505-2E9C-101B-9397-08002B2CF9AE}" pid="4" name="Event1">
    <vt:lpwstr>346;#TechReady|ebdf1b7d-d34f-4ccf-ac45-ca5a756d5c65</vt:lpwstr>
  </property>
  <property fmtid="{D5CDD505-2E9C-101B-9397-08002B2CF9AE}" pid="5" name="Audience">
    <vt:lpwstr/>
  </property>
  <property fmtid="{D5CDD505-2E9C-101B-9397-08002B2CF9AE}" pid="6" name="Event Location">
    <vt:lpwstr>311;#Seattle|54f46ed2-c77e-4a59-b182-a4171fdb0d11</vt:lpwstr>
  </property>
  <property fmtid="{D5CDD505-2E9C-101B-9397-08002B2CF9AE}" pid="7" name="Campaign">
    <vt:lpwstr/>
  </property>
  <property fmtid="{D5CDD505-2E9C-101B-9397-08002B2CF9AE}" pid="8" name="Event Venue">
    <vt:lpwstr>347;#Washington State Convention and Trade Center|2ebf141d-f871-4cc9-bf08-f87f112ab464</vt:lpwstr>
  </property>
  <property fmtid="{D5CDD505-2E9C-101B-9397-08002B2CF9AE}" pid="9" name="Track">
    <vt:lpwstr/>
  </property>
  <property fmtid="{D5CDD505-2E9C-101B-9397-08002B2CF9AE}" pid="10" name="IsMyDocuments">
    <vt:bool>true</vt:bool>
  </property>
</Properties>
</file>