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72"/>
  </p:notesMasterIdLst>
  <p:handoutMasterIdLst>
    <p:handoutMasterId r:id="rId73"/>
  </p:handoutMasterIdLst>
  <p:sldIdLst>
    <p:sldId id="1135" r:id="rId5"/>
    <p:sldId id="1054" r:id="rId6"/>
    <p:sldId id="1062" r:id="rId7"/>
    <p:sldId id="1074" r:id="rId8"/>
    <p:sldId id="1063" r:id="rId9"/>
    <p:sldId id="1156" r:id="rId10"/>
    <p:sldId id="1158" r:id="rId11"/>
    <p:sldId id="1157" r:id="rId12"/>
    <p:sldId id="1159" r:id="rId13"/>
    <p:sldId id="1166" r:id="rId14"/>
    <p:sldId id="1160" r:id="rId15"/>
    <p:sldId id="1161" r:id="rId16"/>
    <p:sldId id="1162" r:id="rId17"/>
    <p:sldId id="1163" r:id="rId18"/>
    <p:sldId id="1167" r:id="rId19"/>
    <p:sldId id="1168" r:id="rId20"/>
    <p:sldId id="1169" r:id="rId21"/>
    <p:sldId id="1164" r:id="rId22"/>
    <p:sldId id="1165" r:id="rId23"/>
    <p:sldId id="1170" r:id="rId24"/>
    <p:sldId id="1171" r:id="rId25"/>
    <p:sldId id="1172" r:id="rId26"/>
    <p:sldId id="1173" r:id="rId27"/>
    <p:sldId id="1174" r:id="rId28"/>
    <p:sldId id="1175" r:id="rId29"/>
    <p:sldId id="1176" r:id="rId30"/>
    <p:sldId id="1177" r:id="rId31"/>
    <p:sldId id="1178" r:id="rId32"/>
    <p:sldId id="1179" r:id="rId33"/>
    <p:sldId id="1180" r:id="rId34"/>
    <p:sldId id="1186" r:id="rId35"/>
    <p:sldId id="1187" r:id="rId36"/>
    <p:sldId id="1188" r:id="rId37"/>
    <p:sldId id="1189" r:id="rId38"/>
    <p:sldId id="1198" r:id="rId39"/>
    <p:sldId id="1199" r:id="rId40"/>
    <p:sldId id="1200" r:id="rId41"/>
    <p:sldId id="1181" r:id="rId42"/>
    <p:sldId id="1190" r:id="rId43"/>
    <p:sldId id="1191" r:id="rId44"/>
    <p:sldId id="1192" r:id="rId45"/>
    <p:sldId id="1201" r:id="rId46"/>
    <p:sldId id="1183" r:id="rId47"/>
    <p:sldId id="1194" r:id="rId48"/>
    <p:sldId id="1203" r:id="rId49"/>
    <p:sldId id="1205" r:id="rId50"/>
    <p:sldId id="1206" r:id="rId51"/>
    <p:sldId id="1204" r:id="rId52"/>
    <p:sldId id="1195" r:id="rId53"/>
    <p:sldId id="1196" r:id="rId54"/>
    <p:sldId id="1197" r:id="rId55"/>
    <p:sldId id="1208" r:id="rId56"/>
    <p:sldId id="1209" r:id="rId57"/>
    <p:sldId id="1210" r:id="rId58"/>
    <p:sldId id="1077" r:id="rId59"/>
    <p:sldId id="1211" r:id="rId60"/>
    <p:sldId id="1212" r:id="rId61"/>
    <p:sldId id="1213" r:id="rId62"/>
    <p:sldId id="1214" r:id="rId63"/>
    <p:sldId id="1215" r:id="rId64"/>
    <p:sldId id="1221" r:id="rId65"/>
    <p:sldId id="1220" r:id="rId66"/>
    <p:sldId id="1222" r:id="rId67"/>
    <p:sldId id="1216" r:id="rId68"/>
    <p:sldId id="1217" r:id="rId69"/>
    <p:sldId id="1218" r:id="rId70"/>
    <p:sldId id="1219" r:id="rId7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062"/>
            <p14:sldId id="1074"/>
            <p14:sldId id="1063"/>
            <p14:sldId id="1156"/>
            <p14:sldId id="1158"/>
            <p14:sldId id="1157"/>
            <p14:sldId id="1159"/>
            <p14:sldId id="1166"/>
            <p14:sldId id="1160"/>
            <p14:sldId id="1161"/>
            <p14:sldId id="1162"/>
            <p14:sldId id="1163"/>
            <p14:sldId id="1167"/>
            <p14:sldId id="1168"/>
            <p14:sldId id="1169"/>
            <p14:sldId id="1164"/>
            <p14:sldId id="1165"/>
            <p14:sldId id="1170"/>
            <p14:sldId id="1171"/>
            <p14:sldId id="1172"/>
            <p14:sldId id="1173"/>
            <p14:sldId id="1174"/>
            <p14:sldId id="1175"/>
            <p14:sldId id="1176"/>
            <p14:sldId id="1177"/>
            <p14:sldId id="1178"/>
            <p14:sldId id="1179"/>
            <p14:sldId id="1180"/>
            <p14:sldId id="1186"/>
            <p14:sldId id="1187"/>
            <p14:sldId id="1188"/>
            <p14:sldId id="1189"/>
            <p14:sldId id="1198"/>
            <p14:sldId id="1199"/>
            <p14:sldId id="1200"/>
            <p14:sldId id="1181"/>
            <p14:sldId id="1190"/>
            <p14:sldId id="1191"/>
            <p14:sldId id="1192"/>
            <p14:sldId id="1201"/>
            <p14:sldId id="1183"/>
            <p14:sldId id="1194"/>
            <p14:sldId id="1203"/>
            <p14:sldId id="1205"/>
            <p14:sldId id="1206"/>
            <p14:sldId id="1204"/>
            <p14:sldId id="1195"/>
            <p14:sldId id="1196"/>
            <p14:sldId id="1197"/>
            <p14:sldId id="1208"/>
            <p14:sldId id="1209"/>
            <p14:sldId id="1210"/>
            <p14:sldId id="1077"/>
            <p14:sldId id="1211"/>
            <p14:sldId id="1212"/>
            <p14:sldId id="1213"/>
            <p14:sldId id="1214"/>
            <p14:sldId id="1215"/>
            <p14:sldId id="1221"/>
            <p14:sldId id="1220"/>
            <p14:sldId id="1222"/>
            <p14:sldId id="1216"/>
            <p14:sldId id="1217"/>
            <p14:sldId id="1218"/>
            <p14:sldId id="1219"/>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47605" autoAdjust="0"/>
  </p:normalViewPr>
  <p:slideViewPr>
    <p:cSldViewPr snapToGrid="0">
      <p:cViewPr varScale="1">
        <p:scale>
          <a:sx n="39" d="100"/>
          <a:sy n="39" d="100"/>
        </p:scale>
        <p:origin x="1848" y="42"/>
      </p:cViewPr>
      <p:guideLst>
        <p:guide orient="horz" pos="2203"/>
        <p:guide pos="3917"/>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20" d="100"/>
        <a:sy n="20" d="100"/>
      </p:scale>
      <p:origin x="0" y="0"/>
    </p:cViewPr>
  </p:sorterViewPr>
  <p:notesViewPr>
    <p:cSldViewPr snapToGrid="0" showGuides="1">
      <p:cViewPr>
        <p:scale>
          <a:sx n="41" d="100"/>
          <a:sy n="41" d="100"/>
        </p:scale>
        <p:origin x="4830" y="14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6/6/2013 3:46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6/6/2013 3:46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33454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27600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67790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8206">
              <a:spcAft>
                <a:spcPts val="349"/>
              </a:spcAft>
              <a:defRPr/>
            </a:pPr>
            <a:endParaRPr lang="en-US" dirty="0" smtClean="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011287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371838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744909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023868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742922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331262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698969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869668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27055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492715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65254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910687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39183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527896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956853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2517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8206">
              <a:spcAft>
                <a:spcPts val="349"/>
              </a:spcAft>
              <a:defRPr/>
            </a:pPr>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57255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6/6/2013 3:46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26855131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813280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556478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2411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618456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0496885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046013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1596370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015098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38</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365089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22366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44597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8463850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42</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029291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232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0398132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45</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9576261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46</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9169145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2031695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48</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877631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49</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99419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803252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2404057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51</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261251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52</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8797871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7506709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54</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869043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55</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683565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874654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562235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58</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2155727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59</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63108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9690665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185545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61</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611922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62</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8762758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63</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8470060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3:46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19185717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6/6/2013 3:46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5787758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6/6/2013 3:46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19079341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67</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6/6/2013 3:46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181374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16505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08257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6/6/2013 3:46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5044131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technet.microsoft.com/en-us/lync/hh972602.aspx"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hyperlink" Target="http://www.actiance.com/" TargetMode="External"/><Relationship Id="rId7" Type="http://schemas.openxmlformats.org/officeDocument/2006/relationships/image" Target="../media/image24.jpg"/><Relationship Id="rId2" Type="http://schemas.openxmlformats.org/officeDocument/2006/relationships/notesSlide" Target="../notesSlides/notesSlide59.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hyperlink" Target="http://www.instant-tech.com/Archive_Viewer_OCS.cfm" TargetMode="External"/><Relationship Id="rId4" Type="http://schemas.openxmlformats.org/officeDocument/2006/relationships/hyperlink" Target="http://www.formicary.net/"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hyperlink" Target="http://blogs.technet.com/b/dodeitte/archive/2010/02/19/ocs-archiving-report-released.aspx" TargetMode="External"/><Relationship Id="rId2" Type="http://schemas.openxmlformats.org/officeDocument/2006/relationships/notesSlide" Target="../notesSlides/notesSlide60.xml"/><Relationship Id="rId1" Type="http://schemas.openxmlformats.org/officeDocument/2006/relationships/slideLayout" Target="../slideLayouts/slideLayout11.xml"/><Relationship Id="rId4" Type="http://schemas.openxmlformats.org/officeDocument/2006/relationships/hyperlink" Target="http://blogs.technet.com/b/drrez/archive/2011/06/07/office-communications-server-2007-r2-tool-ocs-im-archive-viewer.aspx"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blogs.technet.com/b/dodeitte/archive/2010/02/19/ocs-archiving-report-released.aspx" TargetMode="External"/><Relationship Id="rId2" Type="http://schemas.openxmlformats.org/officeDocument/2006/relationships/notesSlide" Target="../notesSlides/notesSlide61.xml"/><Relationship Id="rId1" Type="http://schemas.openxmlformats.org/officeDocument/2006/relationships/slideLayout" Target="../slideLayouts/slideLayout11.xml"/><Relationship Id="rId4" Type="http://schemas.openxmlformats.org/officeDocument/2006/relationships/hyperlink" Target="http://blogs.technet.com/b/drrez/archive/2011/06/07/office-communications-server-2007-r2-tool-ocs-im-archive-viewer.aspx"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blogs.technet.com/b/dodeitte/archive/2013/06/02/sample-lync-server-archiving-report-available.aspx" TargetMode="External"/><Relationship Id="rId2" Type="http://schemas.openxmlformats.org/officeDocument/2006/relationships/notesSlide" Target="../notesSlides/notesSlide62.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7.png"/><Relationship Id="rId2" Type="http://schemas.openxmlformats.org/officeDocument/2006/relationships/notesSlide" Target="../notesSlides/notesSlide64.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6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notesSlide" Target="../notesSlides/notesSlide65.xml"/><Relationship Id="rId1" Type="http://schemas.openxmlformats.org/officeDocument/2006/relationships/slideLayout" Target="../slideLayouts/slideLayout1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 Id="rId9" Type="http://schemas.openxmlformats.org/officeDocument/2006/relationships/image" Target="../media/image34.jpeg"/></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6.xml"/><Relationship Id="rId1" Type="http://schemas.openxmlformats.org/officeDocument/2006/relationships/slideLayout" Target="../slideLayouts/slideLayout16.xml"/><Relationship Id="rId5" Type="http://schemas.openxmlformats.org/officeDocument/2006/relationships/image" Target="../media/image37.png"/><Relationship Id="rId4" Type="http://schemas.openxmlformats.org/officeDocument/2006/relationships/image" Target="../media/image36.png"/></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Why add Exchange Integration?</a:t>
            </a:r>
          </a:p>
        </p:txBody>
      </p:sp>
      <p:sp>
        <p:nvSpPr>
          <p:cNvPr id="8" name="Text Placeholder 7"/>
          <p:cNvSpPr>
            <a:spLocks noGrp="1"/>
          </p:cNvSpPr>
          <p:nvPr>
            <p:ph type="body" sz="quarter" idx="10"/>
          </p:nvPr>
        </p:nvSpPr>
        <p:spPr>
          <a:xfrm>
            <a:off x="274638" y="1212850"/>
            <a:ext cx="11887200" cy="3323987"/>
          </a:xfrm>
        </p:spPr>
        <p:txBody>
          <a:bodyPr/>
          <a:lstStyle/>
          <a:p>
            <a:r>
              <a:rPr lang="en-US" dirty="0"/>
              <a:t>Exchange has a proven record for handling compliance</a:t>
            </a:r>
          </a:p>
          <a:p>
            <a:pPr lvl="1"/>
            <a:r>
              <a:rPr lang="en-US" dirty="0"/>
              <a:t>One common experience for administrators</a:t>
            </a:r>
          </a:p>
          <a:p>
            <a:pPr lvl="1"/>
            <a:r>
              <a:rPr lang="en-US" dirty="0"/>
              <a:t>Leverage existing disk infrastructure</a:t>
            </a:r>
          </a:p>
          <a:p>
            <a:pPr lvl="1"/>
            <a:r>
              <a:rPr lang="en-US" dirty="0"/>
              <a:t>Leverage processes and tools around compliance and eDiscovery</a:t>
            </a:r>
          </a:p>
          <a:p>
            <a:pPr lvl="1"/>
            <a:r>
              <a:rPr lang="en-US" dirty="0"/>
              <a:t>Consistent story if using Exchange On-Premise or in the cloud</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0837" y="2811462"/>
            <a:ext cx="3429000" cy="3429000"/>
          </a:xfrm>
          <a:prstGeom prst="rect">
            <a:avLst/>
          </a:prstGeom>
        </p:spPr>
      </p:pic>
    </p:spTree>
    <p:extLst>
      <p:ext uri="{BB962C8B-B14F-4D97-AF65-F5344CB8AC3E}">
        <p14:creationId xmlns:p14="http://schemas.microsoft.com/office/powerpoint/2010/main" val="2071745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Integration Options</a:t>
            </a:r>
            <a:endParaRPr lang="en-US" dirty="0"/>
          </a:p>
        </p:txBody>
      </p:sp>
    </p:spTree>
    <p:extLst>
      <p:ext uri="{BB962C8B-B14F-4D97-AF65-F5344CB8AC3E}">
        <p14:creationId xmlns:p14="http://schemas.microsoft.com/office/powerpoint/2010/main" val="47897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Options for Data Storage</a:t>
            </a:r>
            <a:endParaRPr lang="en-US" dirty="0"/>
          </a:p>
        </p:txBody>
      </p:sp>
      <p:sp>
        <p:nvSpPr>
          <p:cNvPr id="3" name="Text Placeholder 2"/>
          <p:cNvSpPr>
            <a:spLocks noGrp="1"/>
          </p:cNvSpPr>
          <p:nvPr>
            <p:ph type="body" sz="quarter" idx="10"/>
          </p:nvPr>
        </p:nvSpPr>
        <p:spPr>
          <a:xfrm>
            <a:off x="274638" y="1212850"/>
            <a:ext cx="11887200" cy="3785652"/>
          </a:xfrm>
        </p:spPr>
        <p:txBody>
          <a:bodyPr/>
          <a:lstStyle/>
          <a:p>
            <a:r>
              <a:rPr lang="en-US" dirty="0" smtClean="0"/>
              <a:t>Lync Server Archiving Database</a:t>
            </a:r>
          </a:p>
          <a:p>
            <a:pPr lvl="1"/>
            <a:r>
              <a:rPr lang="en-US" dirty="0" smtClean="0"/>
              <a:t>Use SQL Store to Archive IM</a:t>
            </a:r>
          </a:p>
          <a:p>
            <a:pPr lvl="1"/>
            <a:r>
              <a:rPr lang="en-US" dirty="0" smtClean="0"/>
              <a:t>Conferencing data is stored on the Pool or Standard Edition File store</a:t>
            </a:r>
          </a:p>
          <a:p>
            <a:pPr lvl="1"/>
            <a:r>
              <a:rPr lang="en-US" dirty="0" smtClean="0"/>
              <a:t>Not discoverable or viewable, can be exported</a:t>
            </a:r>
          </a:p>
          <a:p>
            <a:r>
              <a:rPr lang="en-US" dirty="0" smtClean="0"/>
              <a:t>Exchange 2013 Integration</a:t>
            </a:r>
            <a:endParaRPr lang="en-US" dirty="0"/>
          </a:p>
          <a:p>
            <a:pPr lvl="1"/>
            <a:r>
              <a:rPr lang="en-US" dirty="0" smtClean="0"/>
              <a:t>In-place Hold users are Archived into Exchange</a:t>
            </a:r>
            <a:endParaRPr lang="en-US" dirty="0"/>
          </a:p>
          <a:p>
            <a:pPr lvl="1"/>
            <a:r>
              <a:rPr lang="en-US" dirty="0" smtClean="0"/>
              <a:t>Exchange Archiving Policies override Lync Archiving Policies</a:t>
            </a:r>
            <a:endParaRPr lang="en-US" dirty="0"/>
          </a:p>
          <a:p>
            <a:pPr lvl="1"/>
            <a:r>
              <a:rPr lang="en-US" dirty="0" smtClean="0"/>
              <a:t>Use Exchange Control Panel to eDiscovery</a:t>
            </a:r>
            <a:endParaRPr lang="en-US" dirty="0"/>
          </a:p>
          <a:p>
            <a:pPr lvl="1"/>
            <a:r>
              <a:rPr lang="en-US" dirty="0" smtClean="0"/>
              <a:t>Use SharePoint 2013 Discovery Center to search against the data</a:t>
            </a:r>
            <a:endParaRPr lang="en-US" dirty="0"/>
          </a:p>
        </p:txBody>
      </p:sp>
    </p:spTree>
    <p:extLst>
      <p:ext uri="{BB962C8B-B14F-4D97-AF65-F5344CB8AC3E}">
        <p14:creationId xmlns:p14="http://schemas.microsoft.com/office/powerpoint/2010/main" val="217681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all About Archiving</a:t>
            </a:r>
            <a:endParaRPr lang="en-US" dirty="0"/>
          </a:p>
        </p:txBody>
      </p:sp>
    </p:spTree>
    <p:extLst>
      <p:ext uri="{BB962C8B-B14F-4D97-AF65-F5344CB8AC3E}">
        <p14:creationId xmlns:p14="http://schemas.microsoft.com/office/powerpoint/2010/main" val="150349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all About Archiving</a:t>
            </a:r>
            <a:endParaRPr lang="en-US" dirty="0"/>
          </a:p>
        </p:txBody>
      </p:sp>
      <p:sp>
        <p:nvSpPr>
          <p:cNvPr id="3" name="Text Placeholder 2"/>
          <p:cNvSpPr>
            <a:spLocks noGrp="1"/>
          </p:cNvSpPr>
          <p:nvPr>
            <p:ph type="body" sz="quarter" idx="10"/>
          </p:nvPr>
        </p:nvSpPr>
        <p:spPr>
          <a:xfrm>
            <a:off x="274638" y="1212850"/>
            <a:ext cx="11887200" cy="5078313"/>
          </a:xfrm>
        </p:spPr>
        <p:txBody>
          <a:bodyPr/>
          <a:lstStyle/>
          <a:p>
            <a:r>
              <a:rPr lang="en-US" dirty="0" smtClean="0"/>
              <a:t>What’s Archived</a:t>
            </a:r>
          </a:p>
          <a:p>
            <a:pPr lvl="1"/>
            <a:r>
              <a:rPr lang="en-US" dirty="0" smtClean="0"/>
              <a:t>Peer-to-peer IM conversations</a:t>
            </a:r>
            <a:endParaRPr lang="en-US" dirty="0"/>
          </a:p>
          <a:p>
            <a:pPr lvl="1"/>
            <a:r>
              <a:rPr lang="en-US" dirty="0" smtClean="0"/>
              <a:t>Multiparty IM conversations (Conferences)</a:t>
            </a:r>
          </a:p>
          <a:p>
            <a:pPr lvl="1"/>
            <a:r>
              <a:rPr lang="en-US" dirty="0" smtClean="0"/>
              <a:t>Conference content, including uploaded content</a:t>
            </a:r>
          </a:p>
          <a:p>
            <a:r>
              <a:rPr lang="en-US" dirty="0" smtClean="0"/>
              <a:t>What’s Not Archived</a:t>
            </a:r>
            <a:endParaRPr lang="en-US" dirty="0"/>
          </a:p>
          <a:p>
            <a:pPr lvl="1"/>
            <a:r>
              <a:rPr lang="en-US" dirty="0" smtClean="0"/>
              <a:t>Peer-to-peer file transfers</a:t>
            </a:r>
          </a:p>
          <a:p>
            <a:pPr lvl="1"/>
            <a:r>
              <a:rPr lang="en-US" dirty="0" smtClean="0"/>
              <a:t>Audio/video for peer-to-peer Instant Messages or conferences</a:t>
            </a:r>
            <a:endParaRPr lang="en-US" dirty="0"/>
          </a:p>
          <a:p>
            <a:pPr lvl="1"/>
            <a:r>
              <a:rPr lang="en-US" dirty="0" smtClean="0"/>
              <a:t>Application sharing for peer-to-peer Instant Messages or conferences</a:t>
            </a:r>
            <a:endParaRPr lang="en-US" dirty="0"/>
          </a:p>
          <a:p>
            <a:pPr lvl="1"/>
            <a:r>
              <a:rPr lang="en-US" dirty="0" smtClean="0"/>
              <a:t>Persistent Chat conversations</a:t>
            </a:r>
          </a:p>
          <a:p>
            <a:r>
              <a:rPr lang="en-US" dirty="0" smtClean="0"/>
              <a:t>Partner Solutions*</a:t>
            </a:r>
          </a:p>
          <a:p>
            <a:pPr lvl="1"/>
            <a:r>
              <a:rPr lang="en-US" dirty="0">
                <a:hlinkClick r:id="rId3"/>
              </a:rPr>
              <a:t>http://</a:t>
            </a:r>
            <a:r>
              <a:rPr lang="en-US" dirty="0" smtClean="0">
                <a:hlinkClick r:id="rId3"/>
              </a:rPr>
              <a:t>technet.microsoft.com/en-us/lync/hh972602.aspx</a:t>
            </a:r>
            <a:r>
              <a:rPr lang="en-US" dirty="0" smtClean="0"/>
              <a:t/>
            </a:r>
            <a:br>
              <a:rPr lang="en-US" dirty="0" smtClean="0"/>
            </a:br>
            <a:endParaRPr lang="en-US" dirty="0"/>
          </a:p>
        </p:txBody>
      </p:sp>
    </p:spTree>
    <p:extLst>
      <p:ext uri="{BB962C8B-B14F-4D97-AF65-F5344CB8AC3E}">
        <p14:creationId xmlns:p14="http://schemas.microsoft.com/office/powerpoint/2010/main" val="301138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11889" y="287336"/>
            <a:ext cx="8825948" cy="6410326"/>
          </a:xfrm>
          <a:prstGeom prst="rect">
            <a:avLst/>
          </a:prstGeom>
        </p:spPr>
      </p:pic>
    </p:spTree>
    <p:extLst>
      <p:ext uri="{BB962C8B-B14F-4D97-AF65-F5344CB8AC3E}">
        <p14:creationId xmlns:p14="http://schemas.microsoft.com/office/powerpoint/2010/main" val="152625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Fabric and </a:t>
            </a:r>
            <a:r>
              <a:rPr lang="en-US" dirty="0" err="1"/>
              <a:t>LySS</a:t>
            </a:r>
            <a:endParaRPr lang="en-US"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Fabric</a:t>
            </a:r>
          </a:p>
          <a:p>
            <a:pPr lvl="1"/>
            <a:r>
              <a:rPr lang="en-US" dirty="0"/>
              <a:t>Used to synchronize data between servers</a:t>
            </a:r>
          </a:p>
          <a:p>
            <a:pPr lvl="1"/>
            <a:r>
              <a:rPr lang="en-US" dirty="0"/>
              <a:t>Data is replicated from the Primary, to the Secondary and Tertiary</a:t>
            </a:r>
          </a:p>
          <a:p>
            <a:r>
              <a:rPr lang="en-US" dirty="0" smtClean="0"/>
              <a:t>Fabric and </a:t>
            </a:r>
            <a:r>
              <a:rPr lang="en-US" dirty="0" err="1" smtClean="0"/>
              <a:t>LySS</a:t>
            </a:r>
            <a:r>
              <a:rPr lang="en-US" dirty="0" smtClean="0"/>
              <a:t> together</a:t>
            </a:r>
            <a:endParaRPr lang="en-US" dirty="0"/>
          </a:p>
          <a:p>
            <a:pPr lvl="1"/>
            <a:r>
              <a:rPr lang="en-US" dirty="0" err="1"/>
              <a:t>LySS</a:t>
            </a:r>
            <a:r>
              <a:rPr lang="en-US" dirty="0"/>
              <a:t> is utilizing Fabric, data resiliency occurs for data that is in transit</a:t>
            </a:r>
          </a:p>
          <a:p>
            <a:pPr lvl="1"/>
            <a:r>
              <a:rPr lang="en-US" dirty="0"/>
              <a:t>Synchronized dynamically between the Secondary and Tertiary</a:t>
            </a:r>
          </a:p>
          <a:p>
            <a:pPr lvl="1"/>
            <a:r>
              <a:rPr lang="en-US" dirty="0"/>
              <a:t>No administrator involvement, it’s just Fabric Magic</a:t>
            </a:r>
            <a:r>
              <a:rPr lang="en-US" dirty="0" smtClean="0"/>
              <a:t>!</a:t>
            </a:r>
            <a:endParaRPr lang="en-US" dirty="0"/>
          </a:p>
        </p:txBody>
      </p:sp>
    </p:spTree>
    <p:extLst>
      <p:ext uri="{BB962C8B-B14F-4D97-AF65-F5344CB8AC3E}">
        <p14:creationId xmlns:p14="http://schemas.microsoft.com/office/powerpoint/2010/main" val="3690903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Delegation of Archiving Administration</a:t>
            </a:r>
          </a:p>
        </p:txBody>
      </p:sp>
      <p:sp>
        <p:nvSpPr>
          <p:cNvPr id="3" name="Text Placeholder 2"/>
          <p:cNvSpPr>
            <a:spLocks noGrp="1"/>
          </p:cNvSpPr>
          <p:nvPr>
            <p:ph type="body" sz="quarter" idx="10"/>
          </p:nvPr>
        </p:nvSpPr>
        <p:spPr>
          <a:xfrm>
            <a:off x="274638" y="1212850"/>
            <a:ext cx="11887200" cy="3447098"/>
          </a:xfrm>
        </p:spPr>
        <p:txBody>
          <a:bodyPr/>
          <a:lstStyle/>
          <a:p>
            <a:r>
              <a:rPr lang="en-US" b="1" dirty="0" err="1" smtClean="0"/>
              <a:t>CsArchivingAdministrator</a:t>
            </a:r>
            <a:r>
              <a:rPr lang="en-US" dirty="0" smtClean="0"/>
              <a:t> role</a:t>
            </a:r>
          </a:p>
          <a:p>
            <a:pPr lvl="1"/>
            <a:r>
              <a:rPr lang="en-US" dirty="0"/>
              <a:t>Enable delegation of administrative tasks while maintain organizational security standards</a:t>
            </a:r>
          </a:p>
          <a:p>
            <a:pPr lvl="1"/>
            <a:r>
              <a:rPr lang="en-US" dirty="0"/>
              <a:t>Permissions to create, edit and delete Archiving Policies</a:t>
            </a:r>
          </a:p>
          <a:p>
            <a:pPr lvl="1"/>
            <a:r>
              <a:rPr lang="en-US" dirty="0"/>
              <a:t>Permissions to create, edit and delete Archiving Configuration</a:t>
            </a:r>
          </a:p>
          <a:p>
            <a:endParaRPr lang="en-US" dirty="0" smtClean="0"/>
          </a:p>
          <a:p>
            <a:r>
              <a:rPr lang="en-US" dirty="0" smtClean="0"/>
              <a:t>Exchange Integration</a:t>
            </a:r>
          </a:p>
          <a:p>
            <a:pPr lvl="1"/>
            <a:r>
              <a:rPr lang="en-US" dirty="0"/>
              <a:t>Configuration of Exchange Policies requires appropriate Exchange </a:t>
            </a:r>
            <a:r>
              <a:rPr lang="en-US" dirty="0" smtClean="0"/>
              <a:t>permissions</a:t>
            </a:r>
            <a:endParaRPr lang="en-US" dirty="0"/>
          </a:p>
        </p:txBody>
      </p:sp>
    </p:spTree>
    <p:extLst>
      <p:ext uri="{BB962C8B-B14F-4D97-AF65-F5344CB8AC3E}">
        <p14:creationId xmlns:p14="http://schemas.microsoft.com/office/powerpoint/2010/main" val="1996222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Archiving with SQL</a:t>
            </a:r>
            <a:endParaRPr lang="en-US" dirty="0"/>
          </a:p>
        </p:txBody>
      </p:sp>
    </p:spTree>
    <p:extLst>
      <p:ext uri="{BB962C8B-B14F-4D97-AF65-F5344CB8AC3E}">
        <p14:creationId xmlns:p14="http://schemas.microsoft.com/office/powerpoint/2010/main" val="483308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It’s All About Archiving</a:t>
            </a:r>
          </a:p>
        </p:txBody>
      </p:sp>
      <p:sp>
        <p:nvSpPr>
          <p:cNvPr id="3" name="Text Placeholder 2"/>
          <p:cNvSpPr>
            <a:spLocks noGrp="1"/>
          </p:cNvSpPr>
          <p:nvPr>
            <p:ph type="body" sz="quarter" idx="10"/>
          </p:nvPr>
        </p:nvSpPr>
        <p:spPr>
          <a:xfrm>
            <a:off x="274638" y="1212850"/>
            <a:ext cx="11887200" cy="2369880"/>
          </a:xfrm>
        </p:spPr>
        <p:txBody>
          <a:bodyPr/>
          <a:lstStyle/>
          <a:p>
            <a:r>
              <a:rPr lang="en-US" dirty="0"/>
              <a:t>Lync Server 2013</a:t>
            </a:r>
          </a:p>
          <a:p>
            <a:pPr lvl="1"/>
            <a:r>
              <a:rPr lang="en-US" dirty="0"/>
              <a:t>The Archiving Server role has been deprecated</a:t>
            </a:r>
          </a:p>
          <a:p>
            <a:pPr lvl="1"/>
            <a:r>
              <a:rPr lang="en-US" dirty="0"/>
              <a:t>Unified Data Collection Agents responsible for capturing data are located on all Front End and Standard Edition Servers</a:t>
            </a:r>
          </a:p>
          <a:p>
            <a:pPr lvl="1"/>
            <a:r>
              <a:rPr lang="en-US" dirty="0"/>
              <a:t>Full support for SQL Mirroring, configured directly in Topology Builder</a:t>
            </a:r>
          </a:p>
          <a:p>
            <a:pPr lvl="1"/>
            <a:r>
              <a:rPr lang="en-US" dirty="0"/>
              <a:t>MSMQ has been replaced by Lync Storage </a:t>
            </a:r>
            <a:r>
              <a:rPr lang="en-US" dirty="0" smtClean="0"/>
              <a:t>Service</a:t>
            </a:r>
            <a:endParaRPr lang="en-US" dirty="0"/>
          </a:p>
        </p:txBody>
      </p:sp>
      <p:sp>
        <p:nvSpPr>
          <p:cNvPr id="4" name="Subtitle 2"/>
          <p:cNvSpPr txBox="1">
            <a:spLocks/>
          </p:cNvSpPr>
          <p:nvPr/>
        </p:nvSpPr>
        <p:spPr>
          <a:xfrm>
            <a:off x="1889963" y="3652547"/>
            <a:ext cx="7259773" cy="2440099"/>
          </a:xfrm>
          <a:prstGeom prst="rect">
            <a:avLst/>
          </a:prstGeom>
        </p:spPr>
        <p:txBody>
          <a:bodyPr lIns="76197" tIns="38098" rIns="76197" bIns="38098"/>
          <a:lstStyle/>
          <a:p>
            <a:pPr marL="333362" indent="-333362" defTabSz="914363">
              <a:lnSpc>
                <a:spcPct val="90000"/>
              </a:lnSpc>
              <a:spcBef>
                <a:spcPct val="20000"/>
              </a:spcBef>
              <a:buBlip>
                <a:blip r:embed="rId3"/>
              </a:buBlip>
              <a:defRPr/>
            </a:pPr>
            <a:r>
              <a:rPr lang="fr-FR" sz="3000">
                <a:solidFill>
                  <a:srgbClr val="000000"/>
                </a:solidFill>
                <a:latin typeface="Segoe" pitchFamily="34" charset="0"/>
              </a:rPr>
              <a:t>A</a:t>
            </a:r>
            <a:endParaRPr lang="fr-FR" sz="3000" dirty="0">
              <a:solidFill>
                <a:srgbClr val="000000"/>
              </a:solidFill>
              <a:latin typeface="Segoe" pitchFamily="34" charset="0"/>
            </a:endParaRPr>
          </a:p>
        </p:txBody>
      </p:sp>
      <p:sp>
        <p:nvSpPr>
          <p:cNvPr id="5" name="Rectangle 4"/>
          <p:cNvSpPr/>
          <p:nvPr/>
        </p:nvSpPr>
        <p:spPr>
          <a:xfrm>
            <a:off x="1236396" y="3690307"/>
            <a:ext cx="3167503" cy="2261398"/>
          </a:xfrm>
          <a:prstGeom prst="rect">
            <a:avLst/>
          </a:prstGeom>
          <a:solidFill>
            <a:schemeClr val="accent3"/>
          </a:solidFill>
          <a:ln>
            <a:solidFill>
              <a:schemeClr val="bg2"/>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endParaRPr lang="fr-FR" dirty="0" smtClean="0">
              <a:solidFill>
                <a:srgbClr val="000000"/>
              </a:solidFill>
            </a:endParaRPr>
          </a:p>
          <a:p>
            <a:pPr algn="ctr"/>
            <a:endParaRPr lang="fr-FR" dirty="0">
              <a:solidFill>
                <a:srgbClr val="000000"/>
              </a:solidFill>
            </a:endParaRPr>
          </a:p>
          <a:p>
            <a:pPr algn="ctr"/>
            <a:endParaRPr lang="fr-FR" dirty="0" smtClean="0">
              <a:solidFill>
                <a:srgbClr val="000000"/>
              </a:solidFill>
            </a:endParaRPr>
          </a:p>
          <a:p>
            <a:pPr algn="ctr"/>
            <a:endParaRPr lang="fr-FR" dirty="0">
              <a:solidFill>
                <a:srgbClr val="000000"/>
              </a:solidFill>
            </a:endParaRPr>
          </a:p>
          <a:p>
            <a:pPr algn="ctr"/>
            <a:endParaRPr lang="fr-FR" dirty="0" smtClean="0">
              <a:solidFill>
                <a:srgbClr val="000000"/>
              </a:solidFill>
            </a:endParaRPr>
          </a:p>
          <a:p>
            <a:pPr algn="ctr"/>
            <a:endParaRPr lang="fr-FR" dirty="0">
              <a:solidFill>
                <a:srgbClr val="000000"/>
              </a:solidFill>
            </a:endParaRPr>
          </a:p>
          <a:p>
            <a:pPr algn="ctr"/>
            <a:r>
              <a:rPr lang="fr-FR" sz="2300" b="1" dirty="0">
                <a:solidFill>
                  <a:srgbClr val="000000"/>
                </a:solidFill>
              </a:rPr>
              <a:t>Front End </a:t>
            </a:r>
          </a:p>
          <a:p>
            <a:pPr algn="ctr"/>
            <a:r>
              <a:rPr lang="fr-FR" sz="2300" b="1" dirty="0">
                <a:solidFill>
                  <a:srgbClr val="000000"/>
                </a:solidFill>
              </a:rPr>
              <a:t>Server</a:t>
            </a:r>
          </a:p>
          <a:p>
            <a:pPr algn="ctr"/>
            <a:endParaRPr lang="fr-FR" sz="2000" b="1" dirty="0">
              <a:solidFill>
                <a:srgbClr val="000000"/>
              </a:solidFill>
            </a:endParaRPr>
          </a:p>
        </p:txBody>
      </p:sp>
      <p:sp>
        <p:nvSpPr>
          <p:cNvPr id="6" name="Rounded Rectangle 5"/>
          <p:cNvSpPr/>
          <p:nvPr/>
        </p:nvSpPr>
        <p:spPr>
          <a:xfrm>
            <a:off x="3185511" y="4234684"/>
            <a:ext cx="1138989" cy="3700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endParaRPr lang="fr-FR" sz="1300" b="1" dirty="0">
              <a:solidFill>
                <a:srgbClr val="000000"/>
              </a:solidFill>
            </a:endParaRPr>
          </a:p>
          <a:p>
            <a:pPr algn="ctr"/>
            <a:r>
              <a:rPr lang="fr-FR" sz="1300" b="1" dirty="0" err="1" smtClean="0">
                <a:solidFill>
                  <a:srgbClr val="000000"/>
                </a:solidFill>
              </a:rPr>
              <a:t>LySS</a:t>
            </a:r>
            <a:endParaRPr lang="fr-FR" sz="1200" b="1" dirty="0">
              <a:solidFill>
                <a:srgbClr val="000000"/>
              </a:solidFill>
            </a:endParaRPr>
          </a:p>
          <a:p>
            <a:pPr algn="ctr"/>
            <a:endParaRPr lang="fr-FR" sz="1200" b="1" dirty="0">
              <a:solidFill>
                <a:srgbClr val="000000"/>
              </a:solidFill>
            </a:endParaRPr>
          </a:p>
        </p:txBody>
      </p:sp>
      <p:sp>
        <p:nvSpPr>
          <p:cNvPr id="7" name="Oval 6"/>
          <p:cNvSpPr/>
          <p:nvPr/>
        </p:nvSpPr>
        <p:spPr>
          <a:xfrm>
            <a:off x="1268480" y="3987694"/>
            <a:ext cx="1588168" cy="760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sz="1200" b="1" dirty="0">
                <a:solidFill>
                  <a:srgbClr val="000000"/>
                </a:solidFill>
              </a:rPr>
              <a:t>RTCSRV.exe</a:t>
            </a:r>
          </a:p>
          <a:p>
            <a:pPr algn="ctr"/>
            <a:r>
              <a:rPr lang="fr-FR" sz="1200" b="1" dirty="0">
                <a:solidFill>
                  <a:srgbClr val="000000"/>
                </a:solidFill>
              </a:rPr>
              <a:t>(</a:t>
            </a:r>
            <a:r>
              <a:rPr lang="fr-FR" sz="1200" b="1" dirty="0" err="1">
                <a:solidFill>
                  <a:srgbClr val="000000"/>
                </a:solidFill>
              </a:rPr>
              <a:t>Archiving</a:t>
            </a:r>
            <a:r>
              <a:rPr lang="fr-FR" sz="1200" b="1" dirty="0">
                <a:solidFill>
                  <a:srgbClr val="000000"/>
                </a:solidFill>
              </a:rPr>
              <a:t>  Agent)</a:t>
            </a:r>
          </a:p>
        </p:txBody>
      </p:sp>
      <p:sp>
        <p:nvSpPr>
          <p:cNvPr id="8" name="Right Arrow 7"/>
          <p:cNvSpPr/>
          <p:nvPr/>
        </p:nvSpPr>
        <p:spPr>
          <a:xfrm>
            <a:off x="2888732" y="4355517"/>
            <a:ext cx="248653" cy="8021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lIns="76197" tIns="38098" rIns="76197" bIns="38098" rtlCol="0" anchor="ctr"/>
          <a:lstStyle/>
          <a:p>
            <a:pPr algn="ctr"/>
            <a:endParaRPr lang="fr-FR">
              <a:solidFill>
                <a:srgbClr val="000000"/>
              </a:solidFill>
            </a:endParaRPr>
          </a:p>
        </p:txBody>
      </p:sp>
      <p:sp>
        <p:nvSpPr>
          <p:cNvPr id="9" name="Right Arrow 8"/>
          <p:cNvSpPr/>
          <p:nvPr/>
        </p:nvSpPr>
        <p:spPr>
          <a:xfrm>
            <a:off x="4428774" y="4318282"/>
            <a:ext cx="516691" cy="10140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lIns="76197" tIns="38098" rIns="76197" bIns="38098" rtlCol="0" anchor="ctr"/>
          <a:lstStyle/>
          <a:p>
            <a:pPr algn="ctr"/>
            <a:endParaRPr lang="fr-FR" dirty="0">
              <a:solidFill>
                <a:srgbClr val="000000"/>
              </a:solidFill>
            </a:endParaRPr>
          </a:p>
        </p:txBody>
      </p:sp>
      <p:sp>
        <p:nvSpPr>
          <p:cNvPr id="10" name="Rounded Rectangle 9"/>
          <p:cNvSpPr/>
          <p:nvPr/>
        </p:nvSpPr>
        <p:spPr>
          <a:xfrm>
            <a:off x="5151437" y="4106862"/>
            <a:ext cx="2662989" cy="1357549"/>
          </a:xfrm>
          <a:prstGeom prst="roundRect">
            <a:avLst/>
          </a:prstGeom>
          <a:solidFill>
            <a:schemeClr val="accent3"/>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sz="2300" b="1" dirty="0">
                <a:solidFill>
                  <a:srgbClr val="000000"/>
                </a:solidFill>
              </a:rPr>
              <a:t>SQL Server Instance</a:t>
            </a:r>
          </a:p>
        </p:txBody>
      </p:sp>
      <p:sp>
        <p:nvSpPr>
          <p:cNvPr id="11" name="Flowchart: Magnetic Disk 10"/>
          <p:cNvSpPr/>
          <p:nvPr/>
        </p:nvSpPr>
        <p:spPr>
          <a:xfrm>
            <a:off x="7854530" y="4726474"/>
            <a:ext cx="1066801" cy="609601"/>
          </a:xfrm>
          <a:prstGeom prst="flowChartMagneticDis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dirty="0" err="1" smtClean="0">
                <a:solidFill>
                  <a:srgbClr val="000000"/>
                </a:solidFill>
              </a:rPr>
              <a:t>Lcslog</a:t>
            </a:r>
            <a:endParaRPr lang="fr-FR" dirty="0" smtClean="0">
              <a:solidFill>
                <a:srgbClr val="000000"/>
              </a:solidFill>
            </a:endParaRPr>
          </a:p>
          <a:p>
            <a:pPr algn="ctr"/>
            <a:r>
              <a:rPr lang="fr-FR" sz="1200" dirty="0" err="1">
                <a:solidFill>
                  <a:srgbClr val="000000"/>
                </a:solidFill>
              </a:rPr>
              <a:t>Database</a:t>
            </a:r>
            <a:endParaRPr lang="fr-FR" sz="1200" dirty="0">
              <a:solidFill>
                <a:srgbClr val="000000"/>
              </a:solidFill>
            </a:endParaRPr>
          </a:p>
        </p:txBody>
      </p:sp>
    </p:spTree>
    <p:extLst>
      <p:ext uri="{BB962C8B-B14F-4D97-AF65-F5344CB8AC3E}">
        <p14:creationId xmlns:p14="http://schemas.microsoft.com/office/powerpoint/2010/main" val="401622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All about Archiving with Microsoft Lync Server 2013</a:t>
            </a:r>
            <a:endParaRPr lang="en-US" dirty="0"/>
          </a:p>
        </p:txBody>
      </p:sp>
      <p:sp>
        <p:nvSpPr>
          <p:cNvPr id="5" name="Text Placeholder 4"/>
          <p:cNvSpPr>
            <a:spLocks noGrp="1"/>
          </p:cNvSpPr>
          <p:nvPr>
            <p:ph type="body" sz="quarter" idx="12"/>
          </p:nvPr>
        </p:nvSpPr>
        <p:spPr/>
        <p:txBody>
          <a:bodyPr/>
          <a:lstStyle/>
          <a:p>
            <a:r>
              <a:rPr lang="en-US" dirty="0" smtClean="0"/>
              <a:t>Jason Collier</a:t>
            </a:r>
          </a:p>
          <a:p>
            <a:r>
              <a:rPr lang="en-US" dirty="0" smtClean="0"/>
              <a:t>Lync Premier Field Engineer</a:t>
            </a:r>
          </a:p>
          <a:p>
            <a:r>
              <a:rPr lang="en-US" dirty="0" smtClean="0"/>
              <a:t>Lync Team Lead, NA</a:t>
            </a:r>
            <a:endParaRPr lang="en-US" dirty="0"/>
          </a:p>
        </p:txBody>
      </p:sp>
      <p:sp>
        <p:nvSpPr>
          <p:cNvPr id="14" name="Text Placeholder 13"/>
          <p:cNvSpPr>
            <a:spLocks noGrp="1"/>
          </p:cNvSpPr>
          <p:nvPr>
            <p:ph type="body" sz="quarter" idx="13"/>
          </p:nvPr>
        </p:nvSpPr>
        <p:spPr/>
        <p:txBody>
          <a:bodyPr/>
          <a:lstStyle/>
          <a:p>
            <a:r>
              <a:rPr lang="en-US" dirty="0" smtClean="0"/>
              <a:t>OUC-B321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Components and Topologies for Archiving</a:t>
            </a:r>
          </a:p>
        </p:txBody>
      </p:sp>
      <p:sp>
        <p:nvSpPr>
          <p:cNvPr id="3" name="Text Placeholder 2"/>
          <p:cNvSpPr>
            <a:spLocks noGrp="1"/>
          </p:cNvSpPr>
          <p:nvPr>
            <p:ph type="body" sz="quarter" idx="10"/>
          </p:nvPr>
        </p:nvSpPr>
        <p:spPr>
          <a:xfrm>
            <a:off x="274638" y="1212850"/>
            <a:ext cx="11887200" cy="4462760"/>
          </a:xfrm>
        </p:spPr>
        <p:txBody>
          <a:bodyPr/>
          <a:lstStyle/>
          <a:p>
            <a:r>
              <a:rPr lang="en-US" dirty="0"/>
              <a:t>Archiving Agents</a:t>
            </a:r>
          </a:p>
          <a:p>
            <a:pPr lvl="1"/>
            <a:r>
              <a:rPr lang="en-US" dirty="0"/>
              <a:t>Also known as Unified Data Collection agents</a:t>
            </a:r>
          </a:p>
          <a:p>
            <a:pPr lvl="1"/>
            <a:r>
              <a:rPr lang="en-US" dirty="0"/>
              <a:t>Installed and activated automatically </a:t>
            </a:r>
            <a:endParaRPr lang="en-US" dirty="0" smtClean="0"/>
          </a:p>
          <a:p>
            <a:r>
              <a:rPr lang="en-US" dirty="0" smtClean="0"/>
              <a:t>Archiving Data Storage</a:t>
            </a:r>
          </a:p>
          <a:p>
            <a:pPr lvl="1"/>
            <a:r>
              <a:rPr lang="en-US" dirty="0"/>
              <a:t>SQL Server Store</a:t>
            </a:r>
          </a:p>
          <a:p>
            <a:pPr lvl="1"/>
            <a:r>
              <a:rPr lang="en-US" dirty="0"/>
              <a:t>Exchange 2013 Storage</a:t>
            </a:r>
          </a:p>
          <a:p>
            <a:r>
              <a:rPr lang="en-US" dirty="0" smtClean="0"/>
              <a:t>File Storage</a:t>
            </a:r>
            <a:endParaRPr lang="en-US" dirty="0"/>
          </a:p>
          <a:p>
            <a:pPr lvl="1"/>
            <a:r>
              <a:rPr lang="en-US" dirty="0"/>
              <a:t>Required for Archiving regardless of data storage</a:t>
            </a:r>
          </a:p>
          <a:p>
            <a:pPr lvl="1"/>
            <a:r>
              <a:rPr lang="en-US" dirty="0"/>
              <a:t>Uses the same file storage as the Front End Servers of Standard Edition servers</a:t>
            </a:r>
          </a:p>
          <a:p>
            <a:pPr lvl="1"/>
            <a:r>
              <a:rPr lang="en-US" dirty="0"/>
              <a:t>Store conferencing (Meeting) content data storage and file storage</a:t>
            </a:r>
          </a:p>
        </p:txBody>
      </p:sp>
    </p:spTree>
    <p:extLst>
      <p:ext uri="{BB962C8B-B14F-4D97-AF65-F5344CB8AC3E}">
        <p14:creationId xmlns:p14="http://schemas.microsoft.com/office/powerpoint/2010/main" val="3752053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Supported Collocation</a:t>
            </a:r>
          </a:p>
        </p:txBody>
      </p:sp>
      <p:sp>
        <p:nvSpPr>
          <p:cNvPr id="3" name="Text Placeholder 2"/>
          <p:cNvSpPr>
            <a:spLocks noGrp="1"/>
          </p:cNvSpPr>
          <p:nvPr>
            <p:ph type="body" sz="quarter" idx="10"/>
          </p:nvPr>
        </p:nvSpPr>
        <p:spPr>
          <a:xfrm>
            <a:off x="274638" y="1212850"/>
            <a:ext cx="11887200" cy="5693866"/>
          </a:xfrm>
        </p:spPr>
        <p:txBody>
          <a:bodyPr/>
          <a:lstStyle/>
          <a:p>
            <a:r>
              <a:rPr lang="en-US" dirty="0" err="1"/>
              <a:t>LcsLog</a:t>
            </a:r>
            <a:r>
              <a:rPr lang="en-US" dirty="0"/>
              <a:t> can be collocated with Monitoring Database or Back-End Database</a:t>
            </a:r>
          </a:p>
          <a:p>
            <a:pPr lvl="1"/>
            <a:r>
              <a:rPr lang="en-US" dirty="0"/>
              <a:t>Can share a SQL instance with other databases, but size should always be planned and considered</a:t>
            </a:r>
          </a:p>
          <a:p>
            <a:r>
              <a:rPr lang="en-US" dirty="0" smtClean="0"/>
              <a:t>Each SQL instance can only have one</a:t>
            </a:r>
          </a:p>
          <a:p>
            <a:pPr lvl="1"/>
            <a:r>
              <a:rPr lang="en-US" dirty="0"/>
              <a:t>Back-end database</a:t>
            </a:r>
          </a:p>
          <a:p>
            <a:pPr lvl="1"/>
            <a:r>
              <a:rPr lang="en-US" dirty="0"/>
              <a:t>Monitoring database</a:t>
            </a:r>
          </a:p>
          <a:p>
            <a:pPr lvl="1"/>
            <a:r>
              <a:rPr lang="en-US" dirty="0"/>
              <a:t>Archiving database</a:t>
            </a:r>
          </a:p>
          <a:p>
            <a:r>
              <a:rPr lang="en-US" dirty="0" smtClean="0"/>
              <a:t>Supported versions of SQL</a:t>
            </a:r>
            <a:endParaRPr lang="en-US" dirty="0"/>
          </a:p>
          <a:p>
            <a:pPr lvl="1"/>
            <a:r>
              <a:rPr lang="en-US" dirty="0"/>
              <a:t>SQL Server 2008 R2 Standard or Enterprise or SQL Server 2012 Standard or Enterprise</a:t>
            </a:r>
          </a:p>
          <a:p>
            <a:pPr lvl="1"/>
            <a:r>
              <a:rPr lang="en-US" dirty="0"/>
              <a:t>SQL Server Express is not supported</a:t>
            </a:r>
          </a:p>
          <a:p>
            <a:pPr lvl="1"/>
            <a:r>
              <a:rPr lang="en-US" dirty="0"/>
              <a:t>SQL Server Clustering or Always-On is not supported</a:t>
            </a:r>
          </a:p>
          <a:p>
            <a:pPr lvl="1"/>
            <a:r>
              <a:rPr lang="en-US" dirty="0"/>
              <a:t>SQL Server Clustering is supported in a migration </a:t>
            </a:r>
            <a:r>
              <a:rPr lang="en-US" dirty="0" smtClean="0"/>
              <a:t>scenarios</a:t>
            </a:r>
          </a:p>
          <a:p>
            <a:pPr lvl="1"/>
            <a:endParaRPr lang="en-US" dirty="0"/>
          </a:p>
        </p:txBody>
      </p:sp>
    </p:spTree>
    <p:extLst>
      <p:ext uri="{BB962C8B-B14F-4D97-AF65-F5344CB8AC3E}">
        <p14:creationId xmlns:p14="http://schemas.microsoft.com/office/powerpoint/2010/main" val="3023801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Enabling Archiving with SQL</a:t>
            </a:r>
          </a:p>
        </p:txBody>
      </p:sp>
      <p:sp>
        <p:nvSpPr>
          <p:cNvPr id="3" name="Text Placeholder 2"/>
          <p:cNvSpPr>
            <a:spLocks noGrp="1"/>
          </p:cNvSpPr>
          <p:nvPr>
            <p:ph type="body" sz="quarter" idx="10"/>
          </p:nvPr>
        </p:nvSpPr>
        <p:spPr>
          <a:xfrm>
            <a:off x="274638" y="1212850"/>
            <a:ext cx="11887200" cy="4001095"/>
          </a:xfrm>
        </p:spPr>
        <p:txBody>
          <a:bodyPr/>
          <a:lstStyle/>
          <a:p>
            <a:r>
              <a:rPr lang="en-US" dirty="0"/>
              <a:t>Three steps to enable Archiving to a SQL Store</a:t>
            </a:r>
          </a:p>
          <a:p>
            <a:endParaRPr lang="en-US" dirty="0" smtClean="0"/>
          </a:p>
          <a:p>
            <a:pPr marL="742950" indent="-742950">
              <a:buAutoNum type="arabicPeriod"/>
            </a:pPr>
            <a:r>
              <a:rPr lang="en-US" dirty="0" smtClean="0"/>
              <a:t>Define SQL Store</a:t>
            </a:r>
          </a:p>
          <a:p>
            <a:pPr marL="742950" indent="-742950">
              <a:buAutoNum type="arabicPeriod"/>
            </a:pPr>
            <a:r>
              <a:rPr lang="en-US" dirty="0" smtClean="0"/>
              <a:t>Associate SQL Store</a:t>
            </a:r>
          </a:p>
          <a:p>
            <a:pPr marL="742950" indent="-742950">
              <a:buAutoNum type="arabicPeriod"/>
            </a:pPr>
            <a:r>
              <a:rPr lang="en-US" dirty="0" smtClean="0"/>
              <a:t>Enable Archiving for Internal and/or External communications</a:t>
            </a:r>
          </a:p>
        </p:txBody>
      </p:sp>
    </p:spTree>
    <p:extLst>
      <p:ext uri="{BB962C8B-B14F-4D97-AF65-F5344CB8AC3E}">
        <p14:creationId xmlns:p14="http://schemas.microsoft.com/office/powerpoint/2010/main" val="3850729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Define a new SQL Store</a:t>
            </a:r>
            <a:endParaRPr lang="en-US"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2437" y="1363662"/>
            <a:ext cx="5715000" cy="5391509"/>
          </a:xfrm>
          <a:prstGeom prst="rect">
            <a:avLst/>
          </a:prstGeom>
        </p:spPr>
      </p:pic>
    </p:spTree>
    <p:extLst>
      <p:ext uri="{BB962C8B-B14F-4D97-AF65-F5344CB8AC3E}">
        <p14:creationId xmlns:p14="http://schemas.microsoft.com/office/powerpoint/2010/main" val="409297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Associations</a:t>
            </a:r>
            <a:endParaRPr lang="en-US"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273" y="1439862"/>
            <a:ext cx="11725119" cy="4482222"/>
          </a:xfrm>
          <a:prstGeom prst="rect">
            <a:avLst/>
          </a:prstGeom>
        </p:spPr>
      </p:pic>
    </p:spTree>
    <p:extLst>
      <p:ext uri="{BB962C8B-B14F-4D97-AF65-F5344CB8AC3E}">
        <p14:creationId xmlns:p14="http://schemas.microsoft.com/office/powerpoint/2010/main" val="37672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Archiving Policies</a:t>
            </a:r>
            <a:endParaRPr lang="en-US" dirty="0"/>
          </a:p>
        </p:txBody>
      </p:sp>
      <p:sp>
        <p:nvSpPr>
          <p:cNvPr id="3" name="Text Placeholder 2"/>
          <p:cNvSpPr>
            <a:spLocks noGrp="1"/>
          </p:cNvSpPr>
          <p:nvPr>
            <p:ph type="body" sz="quarter" idx="10"/>
          </p:nvPr>
        </p:nvSpPr>
        <p:spPr>
          <a:xfrm>
            <a:off x="274638" y="1212850"/>
            <a:ext cx="11887200" cy="1754326"/>
          </a:xfrm>
        </p:spPr>
        <p:txBody>
          <a:bodyPr/>
          <a:lstStyle/>
          <a:p>
            <a:r>
              <a:rPr lang="en-US" dirty="0" smtClean="0"/>
              <a:t>Enable Archiving for</a:t>
            </a:r>
          </a:p>
          <a:p>
            <a:pPr lvl="1"/>
            <a:r>
              <a:rPr lang="en-US" dirty="0"/>
              <a:t>Internal Communications</a:t>
            </a:r>
          </a:p>
          <a:p>
            <a:pPr lvl="1"/>
            <a:r>
              <a:rPr lang="en-US" dirty="0"/>
              <a:t>External Communications</a:t>
            </a:r>
          </a:p>
          <a:p>
            <a:pPr lvl="1"/>
            <a:r>
              <a:rPr lang="en-US" dirty="0"/>
              <a:t>Both Internal and External </a:t>
            </a:r>
            <a:r>
              <a:rPr lang="en-US" dirty="0" smtClean="0"/>
              <a:t>Communications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037" y="2633662"/>
            <a:ext cx="6934200" cy="4140200"/>
          </a:xfrm>
          <a:prstGeom prst="rect">
            <a:avLst/>
          </a:prstGeom>
        </p:spPr>
      </p:pic>
    </p:spTree>
    <p:extLst>
      <p:ext uri="{BB962C8B-B14F-4D97-AF65-F5344CB8AC3E}">
        <p14:creationId xmlns:p14="http://schemas.microsoft.com/office/powerpoint/2010/main" val="336112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Archiving Policies</a:t>
            </a:r>
            <a:endParaRPr lang="en-US"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Global Archiving Policy</a:t>
            </a:r>
          </a:p>
          <a:p>
            <a:r>
              <a:rPr lang="en-US" dirty="0" smtClean="0"/>
              <a:t>Site Archiving </a:t>
            </a:r>
            <a:r>
              <a:rPr lang="en-US" dirty="0"/>
              <a:t>Policy</a:t>
            </a:r>
          </a:p>
          <a:p>
            <a:r>
              <a:rPr lang="en-US" dirty="0" smtClean="0"/>
              <a:t>User </a:t>
            </a:r>
            <a:r>
              <a:rPr lang="en-US" dirty="0"/>
              <a:t>Archiving Policy</a:t>
            </a:r>
          </a:p>
          <a:p>
            <a:pPr lvl="1"/>
            <a:r>
              <a:rPr lang="en-US" dirty="0" smtClean="0"/>
              <a:t>Internal Communications</a:t>
            </a:r>
          </a:p>
          <a:p>
            <a:pPr lvl="1"/>
            <a:r>
              <a:rPr lang="en-US" dirty="0" smtClean="0"/>
              <a:t>External Communications</a:t>
            </a:r>
          </a:p>
          <a:p>
            <a:pPr lvl="1"/>
            <a:r>
              <a:rPr lang="en-US" dirty="0" smtClean="0"/>
              <a:t>Both Internal and External Communications</a:t>
            </a:r>
            <a:endParaRPr lang="en-US" dirty="0"/>
          </a:p>
        </p:txBody>
      </p:sp>
      <p:pic>
        <p:nvPicPr>
          <p:cNvPr id="4"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8958" y="4321393"/>
            <a:ext cx="693288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530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Archiving Configuration</a:t>
            </a:r>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Global </a:t>
            </a:r>
            <a:r>
              <a:rPr lang="en-US" dirty="0"/>
              <a:t>Archiving Configuration</a:t>
            </a:r>
          </a:p>
          <a:p>
            <a:r>
              <a:rPr lang="en-US" dirty="0"/>
              <a:t>Site Archiving Configuration</a:t>
            </a:r>
          </a:p>
          <a:p>
            <a:r>
              <a:rPr lang="en-US" dirty="0"/>
              <a:t>Pool Archiving </a:t>
            </a:r>
            <a:r>
              <a:rPr lang="en-US" dirty="0" smtClean="0"/>
              <a:t>Configuration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437" y="3281380"/>
            <a:ext cx="9033182" cy="3492481"/>
          </a:xfrm>
          <a:prstGeom prst="rect">
            <a:avLst/>
          </a:prstGeom>
        </p:spPr>
      </p:pic>
    </p:spTree>
    <p:extLst>
      <p:ext uri="{BB962C8B-B14F-4D97-AF65-F5344CB8AC3E}">
        <p14:creationId xmlns:p14="http://schemas.microsoft.com/office/powerpoint/2010/main" val="105181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Archiving Configuration Options</a:t>
            </a:r>
          </a:p>
        </p:txBody>
      </p:sp>
      <p:sp>
        <p:nvSpPr>
          <p:cNvPr id="3" name="Text Placeholder 2"/>
          <p:cNvSpPr>
            <a:spLocks noGrp="1"/>
          </p:cNvSpPr>
          <p:nvPr>
            <p:ph type="body" sz="quarter" idx="10"/>
          </p:nvPr>
        </p:nvSpPr>
        <p:spPr>
          <a:xfrm>
            <a:off x="274638" y="1212850"/>
            <a:ext cx="11887200" cy="3785652"/>
          </a:xfrm>
        </p:spPr>
        <p:txBody>
          <a:bodyPr/>
          <a:lstStyle/>
          <a:p>
            <a:r>
              <a:rPr lang="en-US" dirty="0"/>
              <a:t>Archive Settings</a:t>
            </a:r>
          </a:p>
          <a:p>
            <a:pPr lvl="1"/>
            <a:r>
              <a:rPr lang="en-US" dirty="0"/>
              <a:t>Disable Archiving</a:t>
            </a:r>
          </a:p>
          <a:p>
            <a:pPr lvl="1"/>
            <a:r>
              <a:rPr lang="en-US" dirty="0"/>
              <a:t>Archive IM Sessions</a:t>
            </a:r>
          </a:p>
          <a:p>
            <a:pPr lvl="1"/>
            <a:r>
              <a:rPr lang="en-US" dirty="0"/>
              <a:t>Archive IM and web conferencing sessions</a:t>
            </a:r>
          </a:p>
          <a:p>
            <a:r>
              <a:rPr lang="en-US" dirty="0"/>
              <a:t>Block IM or Web Conferencing</a:t>
            </a:r>
          </a:p>
          <a:p>
            <a:r>
              <a:rPr lang="en-US" dirty="0"/>
              <a:t>Exchange Server Integration</a:t>
            </a:r>
          </a:p>
          <a:p>
            <a:r>
              <a:rPr lang="en-US" dirty="0"/>
              <a:t>Enable </a:t>
            </a:r>
            <a:r>
              <a:rPr lang="en-US" dirty="0" smtClean="0"/>
              <a:t>Purging</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0236" y="1212848"/>
            <a:ext cx="5268639" cy="4494213"/>
          </a:xfrm>
          <a:prstGeom prst="rect">
            <a:avLst/>
          </a:prstGeom>
        </p:spPr>
      </p:pic>
    </p:spTree>
    <p:extLst>
      <p:ext uri="{BB962C8B-B14F-4D97-AF65-F5344CB8AC3E}">
        <p14:creationId xmlns:p14="http://schemas.microsoft.com/office/powerpoint/2010/main" val="213237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Archiving with Exchange 2013</a:t>
            </a:r>
            <a:endParaRPr lang="en-US" dirty="0"/>
          </a:p>
        </p:txBody>
      </p:sp>
    </p:spTree>
    <p:extLst>
      <p:ext uri="{BB962C8B-B14F-4D97-AF65-F5344CB8AC3E}">
        <p14:creationId xmlns:p14="http://schemas.microsoft.com/office/powerpoint/2010/main" val="156583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 of Today’s Presentation</a:t>
            </a:r>
            <a:endParaRPr lang="en-US" dirty="0"/>
          </a:p>
        </p:txBody>
      </p:sp>
      <p:sp>
        <p:nvSpPr>
          <p:cNvPr id="3" name="Text Placeholder 2"/>
          <p:cNvSpPr>
            <a:spLocks noGrp="1"/>
          </p:cNvSpPr>
          <p:nvPr>
            <p:ph type="body" sz="quarter" idx="10"/>
          </p:nvPr>
        </p:nvSpPr>
        <p:spPr>
          <a:xfrm>
            <a:off x="274638" y="1212850"/>
            <a:ext cx="11887200" cy="3077766"/>
          </a:xfrm>
        </p:spPr>
        <p:txBody>
          <a:bodyPr/>
          <a:lstStyle/>
          <a:p>
            <a:endParaRPr lang="en-US" dirty="0" smtClean="0"/>
          </a:p>
          <a:p>
            <a:r>
              <a:rPr lang="en-US" dirty="0" smtClean="0"/>
              <a:t>To </a:t>
            </a:r>
            <a:r>
              <a:rPr lang="en-US" dirty="0"/>
              <a:t>understand the new features, capabilities and considerations when deploying the Lync Server 2013 Archiving feature, and what to take into account when the Lync Server 2013, Persistent Chat role is deployed.</a:t>
            </a:r>
          </a:p>
        </p:txBody>
      </p:sp>
    </p:spTree>
    <p:extLst>
      <p:ext uri="{BB962C8B-B14F-4D97-AF65-F5344CB8AC3E}">
        <p14:creationId xmlns:p14="http://schemas.microsoft.com/office/powerpoint/2010/main" val="318201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Exchange 2013 Architecture</a:t>
            </a:r>
          </a:p>
        </p:txBody>
      </p:sp>
      <p:sp>
        <p:nvSpPr>
          <p:cNvPr id="3" name="Text Placeholder 2"/>
          <p:cNvSpPr>
            <a:spLocks noGrp="1"/>
          </p:cNvSpPr>
          <p:nvPr>
            <p:ph type="body" sz="quarter" idx="10"/>
          </p:nvPr>
        </p:nvSpPr>
        <p:spPr>
          <a:xfrm>
            <a:off x="274638" y="1212850"/>
            <a:ext cx="11887200" cy="5478423"/>
          </a:xfrm>
        </p:spPr>
        <p:txBody>
          <a:bodyPr/>
          <a:lstStyle/>
          <a:p>
            <a:r>
              <a:rPr lang="en-US" dirty="0"/>
              <a:t>Two Server Roles</a:t>
            </a:r>
          </a:p>
          <a:p>
            <a:pPr lvl="1"/>
            <a:r>
              <a:rPr lang="en-US" dirty="0"/>
              <a:t>Client Access Server Role</a:t>
            </a:r>
          </a:p>
          <a:p>
            <a:pPr lvl="1"/>
            <a:r>
              <a:rPr lang="en-US" dirty="0"/>
              <a:t>Mailbox Server Role</a:t>
            </a:r>
          </a:p>
          <a:p>
            <a:pPr lvl="1"/>
            <a:r>
              <a:rPr lang="en-US" dirty="0"/>
              <a:t>Other roles are now services</a:t>
            </a:r>
          </a:p>
          <a:p>
            <a:r>
              <a:rPr lang="en-US" dirty="0"/>
              <a:t>Client Access Server</a:t>
            </a:r>
          </a:p>
          <a:p>
            <a:pPr lvl="1"/>
            <a:r>
              <a:rPr lang="en-US" dirty="0"/>
              <a:t>Client Access Front End </a:t>
            </a:r>
          </a:p>
          <a:p>
            <a:pPr lvl="1"/>
            <a:r>
              <a:rPr lang="en-US" dirty="0"/>
              <a:t>Frontend Transport</a:t>
            </a:r>
          </a:p>
          <a:p>
            <a:pPr lvl="1"/>
            <a:r>
              <a:rPr lang="en-US" dirty="0"/>
              <a:t> also includes the Unified Messaging Call Router Service, which is new for Exchange </a:t>
            </a:r>
            <a:r>
              <a:rPr lang="en-US" dirty="0" smtClean="0"/>
              <a:t>2013</a:t>
            </a:r>
          </a:p>
          <a:p>
            <a:r>
              <a:rPr lang="en-US" dirty="0"/>
              <a:t>Mailbox Server</a:t>
            </a:r>
          </a:p>
          <a:p>
            <a:pPr lvl="1"/>
            <a:r>
              <a:rPr lang="en-US" dirty="0"/>
              <a:t>Mailbox</a:t>
            </a:r>
          </a:p>
          <a:p>
            <a:pPr lvl="1"/>
            <a:r>
              <a:rPr lang="en-US" dirty="0"/>
              <a:t>Client Access</a:t>
            </a:r>
          </a:p>
          <a:p>
            <a:pPr lvl="1"/>
            <a:r>
              <a:rPr lang="en-US" dirty="0"/>
              <a:t>Unified Messaging</a:t>
            </a:r>
          </a:p>
          <a:p>
            <a:pPr lvl="1"/>
            <a:r>
              <a:rPr lang="en-US" dirty="0"/>
              <a:t>Hub Transport</a:t>
            </a:r>
          </a:p>
        </p:txBody>
      </p:sp>
    </p:spTree>
    <p:extLst>
      <p:ext uri="{BB962C8B-B14F-4D97-AF65-F5344CB8AC3E}">
        <p14:creationId xmlns:p14="http://schemas.microsoft.com/office/powerpoint/2010/main" val="315558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Integrate with Exchange?</a:t>
            </a:r>
          </a:p>
        </p:txBody>
      </p:sp>
      <p:sp>
        <p:nvSpPr>
          <p:cNvPr id="3" name="Text Placeholder 2"/>
          <p:cNvSpPr>
            <a:spLocks noGrp="1"/>
          </p:cNvSpPr>
          <p:nvPr>
            <p:ph type="body" sz="quarter" idx="10"/>
          </p:nvPr>
        </p:nvSpPr>
        <p:spPr>
          <a:xfrm>
            <a:off x="274638" y="1212850"/>
            <a:ext cx="11887200" cy="2092881"/>
          </a:xfrm>
        </p:spPr>
        <p:txBody>
          <a:bodyPr/>
          <a:lstStyle/>
          <a:p>
            <a:r>
              <a:rPr lang="en-US" dirty="0"/>
              <a:t>It takes two:  Trust and Permissions</a:t>
            </a:r>
          </a:p>
          <a:p>
            <a:pPr lvl="1"/>
            <a:r>
              <a:rPr lang="en-US" dirty="0"/>
              <a:t>Trust is established using Server-to-Server </a:t>
            </a:r>
            <a:r>
              <a:rPr lang="en-US" dirty="0" err="1"/>
              <a:t>Oauth</a:t>
            </a:r>
            <a:endParaRPr lang="en-US" dirty="0"/>
          </a:p>
          <a:p>
            <a:pPr lvl="1"/>
            <a:r>
              <a:rPr lang="en-US" dirty="0"/>
              <a:t>Certificates used to establish the Trust</a:t>
            </a:r>
          </a:p>
          <a:p>
            <a:pPr lvl="1"/>
            <a:r>
              <a:rPr lang="en-US" dirty="0" err="1"/>
              <a:t>OAuth</a:t>
            </a:r>
            <a:r>
              <a:rPr lang="en-US" dirty="0"/>
              <a:t> certificates are replicated automatically using the CMS</a:t>
            </a:r>
          </a:p>
          <a:p>
            <a:pPr lvl="1"/>
            <a:r>
              <a:rPr lang="en-US" dirty="0"/>
              <a:t>Exchange uses self-signed certificate, distribution occurs during setup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7237" y="3573462"/>
            <a:ext cx="8886092" cy="2286000"/>
          </a:xfrm>
          <a:prstGeom prst="rect">
            <a:avLst/>
          </a:prstGeom>
        </p:spPr>
      </p:pic>
    </p:spTree>
    <p:extLst>
      <p:ext uri="{BB962C8B-B14F-4D97-AF65-F5344CB8AC3E}">
        <p14:creationId xmlns:p14="http://schemas.microsoft.com/office/powerpoint/2010/main" val="234634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Integrate with Exchange?</a:t>
            </a:r>
          </a:p>
        </p:txBody>
      </p:sp>
      <p:sp>
        <p:nvSpPr>
          <p:cNvPr id="3" name="Text Placeholder 2"/>
          <p:cNvSpPr>
            <a:spLocks noGrp="1"/>
          </p:cNvSpPr>
          <p:nvPr>
            <p:ph type="body" sz="quarter" idx="10"/>
          </p:nvPr>
        </p:nvSpPr>
        <p:spPr>
          <a:xfrm>
            <a:off x="274638" y="1212850"/>
            <a:ext cx="11887200" cy="1415772"/>
          </a:xfrm>
        </p:spPr>
        <p:txBody>
          <a:bodyPr/>
          <a:lstStyle/>
          <a:p>
            <a:r>
              <a:rPr lang="en-US" dirty="0"/>
              <a:t>It takes two:  Trust and Permissions</a:t>
            </a:r>
          </a:p>
          <a:p>
            <a:pPr lvl="1"/>
            <a:r>
              <a:rPr lang="en-US" dirty="0"/>
              <a:t>Permissions are established using New-</a:t>
            </a:r>
            <a:r>
              <a:rPr lang="en-US" dirty="0" err="1"/>
              <a:t>CsPartnerApplication</a:t>
            </a:r>
            <a:r>
              <a:rPr lang="en-US" dirty="0"/>
              <a:t> </a:t>
            </a:r>
            <a:r>
              <a:rPr lang="en-US" dirty="0" err="1"/>
              <a:t>Cmdlet</a:t>
            </a:r>
            <a:endParaRPr lang="en-US" dirty="0"/>
          </a:p>
          <a:p>
            <a:pPr lvl="1"/>
            <a:r>
              <a:rPr lang="en-US" dirty="0"/>
              <a:t>Permissions need to be established within Lync, Exchange and SharePoint (for eDiscovery)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7" y="2809567"/>
            <a:ext cx="11212388" cy="2592695"/>
          </a:xfrm>
          <a:prstGeom prst="rect">
            <a:avLst/>
          </a:prstGeom>
        </p:spPr>
      </p:pic>
    </p:spTree>
    <p:extLst>
      <p:ext uri="{BB962C8B-B14F-4D97-AF65-F5344CB8AC3E}">
        <p14:creationId xmlns:p14="http://schemas.microsoft.com/office/powerpoint/2010/main" val="1243241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Enabling Archiving with Exchange</a:t>
            </a:r>
          </a:p>
        </p:txBody>
      </p:sp>
      <p:sp>
        <p:nvSpPr>
          <p:cNvPr id="3" name="Text Placeholder 2"/>
          <p:cNvSpPr>
            <a:spLocks noGrp="1"/>
          </p:cNvSpPr>
          <p:nvPr>
            <p:ph type="body" sz="quarter" idx="10"/>
          </p:nvPr>
        </p:nvSpPr>
        <p:spPr>
          <a:xfrm>
            <a:off x="274638" y="1212850"/>
            <a:ext cx="11887200" cy="3323987"/>
          </a:xfrm>
        </p:spPr>
        <p:txBody>
          <a:bodyPr/>
          <a:lstStyle/>
          <a:p>
            <a:r>
              <a:rPr lang="en-US" dirty="0"/>
              <a:t>User Policies Order of Precedence</a:t>
            </a:r>
          </a:p>
          <a:p>
            <a:pPr lvl="1"/>
            <a:r>
              <a:rPr lang="en-US" dirty="0"/>
              <a:t>For users on Exchange 2013 on In-Place hold the Exchange Archiving Policies override Lync Server archiving policies</a:t>
            </a:r>
          </a:p>
          <a:p>
            <a:r>
              <a:rPr lang="en-US" dirty="0"/>
              <a:t>Two steps to enable Archiving with Exchange</a:t>
            </a:r>
          </a:p>
          <a:p>
            <a:pPr lvl="1"/>
            <a:r>
              <a:rPr lang="en-US" dirty="0"/>
              <a:t>1. Enable </a:t>
            </a:r>
            <a:r>
              <a:rPr lang="en-US" b="1" dirty="0"/>
              <a:t>Exchange Server Integration</a:t>
            </a:r>
          </a:p>
          <a:p>
            <a:pPr lvl="1"/>
            <a:r>
              <a:rPr lang="en-US" dirty="0"/>
              <a:t>2. Enable Archiving for internal and/or external communications</a:t>
            </a:r>
          </a:p>
          <a:p>
            <a:pPr lvl="1"/>
            <a:r>
              <a:rPr lang="en-US" dirty="0"/>
              <a:t>3. Configure </a:t>
            </a:r>
            <a:r>
              <a:rPr lang="en-US" b="1" dirty="0" err="1"/>
              <a:t>ExchangeArchivingPolicy</a:t>
            </a:r>
            <a:r>
              <a:rPr lang="en-US" dirty="0"/>
              <a:t> property for each user* (this step is only required if Lync and Exchange are deployed into separate forests)</a:t>
            </a:r>
          </a:p>
        </p:txBody>
      </p:sp>
    </p:spTree>
    <p:extLst>
      <p:ext uri="{BB962C8B-B14F-4D97-AF65-F5344CB8AC3E}">
        <p14:creationId xmlns:p14="http://schemas.microsoft.com/office/powerpoint/2010/main" val="2683513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Enabling Archiving with Exchange</a:t>
            </a:r>
          </a:p>
        </p:txBody>
      </p:sp>
      <p:sp>
        <p:nvSpPr>
          <p:cNvPr id="3" name="Text Placeholder 2"/>
          <p:cNvSpPr>
            <a:spLocks noGrp="1"/>
          </p:cNvSpPr>
          <p:nvPr>
            <p:ph type="body" sz="quarter" idx="10"/>
          </p:nvPr>
        </p:nvSpPr>
        <p:spPr>
          <a:xfrm>
            <a:off x="274638" y="1212850"/>
            <a:ext cx="11887200" cy="738664"/>
          </a:xfrm>
        </p:spPr>
        <p:txBody>
          <a:bodyPr/>
          <a:lstStyle/>
          <a:p>
            <a:r>
              <a:rPr lang="en-US" dirty="0"/>
              <a:t>Lync Server Control </a:t>
            </a:r>
            <a:r>
              <a:rPr lang="en-US" dirty="0" smtClean="0"/>
              <a:t>Panel</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037" y="1820862"/>
            <a:ext cx="5791200" cy="4939963"/>
          </a:xfrm>
          <a:prstGeom prst="rect">
            <a:avLst/>
          </a:prstGeom>
        </p:spPr>
      </p:pic>
    </p:spTree>
    <p:extLst>
      <p:ext uri="{BB962C8B-B14F-4D97-AF65-F5344CB8AC3E}">
        <p14:creationId xmlns:p14="http://schemas.microsoft.com/office/powerpoint/2010/main" val="3305222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Enabling Archiving with Exchange</a:t>
            </a:r>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Lync Server Management Shell</a:t>
            </a:r>
            <a:endParaRPr lang="en-US" dirty="0"/>
          </a:p>
          <a:p>
            <a:r>
              <a:rPr lang="en-US" sz="2000" dirty="0">
                <a:solidFill>
                  <a:schemeClr val="tx1"/>
                </a:solidFill>
                <a:latin typeface="Segoe UI Light" pitchFamily="34" charset="0"/>
              </a:rPr>
              <a:t>Set-</a:t>
            </a:r>
            <a:r>
              <a:rPr lang="en-US" sz="2000" dirty="0" err="1">
                <a:solidFill>
                  <a:schemeClr val="tx1"/>
                </a:solidFill>
                <a:latin typeface="Segoe UI Light" pitchFamily="34" charset="0"/>
              </a:rPr>
              <a:t>CsArchivingConfiguration</a:t>
            </a:r>
            <a:r>
              <a:rPr lang="en-US" sz="2000" dirty="0">
                <a:solidFill>
                  <a:schemeClr val="tx1"/>
                </a:solidFill>
                <a:latin typeface="Segoe UI Light" pitchFamily="34" charset="0"/>
              </a:rPr>
              <a:t> -Identity “Global" -</a:t>
            </a:r>
            <a:r>
              <a:rPr lang="en-US" sz="2000" dirty="0" err="1">
                <a:solidFill>
                  <a:schemeClr val="tx1"/>
                </a:solidFill>
                <a:latin typeface="Segoe UI Light" pitchFamily="34" charset="0"/>
              </a:rPr>
              <a:t>EnableArchiving</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ImOnly</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EnableExchangeArchiving</a:t>
            </a:r>
            <a:r>
              <a:rPr lang="en-US" sz="2000" dirty="0">
                <a:solidFill>
                  <a:schemeClr val="tx1"/>
                </a:solidFill>
                <a:latin typeface="Segoe UI Light" pitchFamily="34" charset="0"/>
              </a:rPr>
              <a:t> $True </a:t>
            </a:r>
          </a:p>
          <a:p>
            <a:pPr lvl="1"/>
            <a:r>
              <a:rPr lang="en-US" b="1" dirty="0"/>
              <a:t>IM</a:t>
            </a:r>
            <a:r>
              <a:rPr lang="en-US" dirty="0"/>
              <a:t> only is archived to </a:t>
            </a:r>
            <a:r>
              <a:rPr lang="en-US" b="1" dirty="0"/>
              <a:t>Exchange</a:t>
            </a:r>
          </a:p>
          <a:p>
            <a:pPr lvl="1"/>
            <a:endParaRPr lang="en-US" dirty="0"/>
          </a:p>
          <a:p>
            <a:pPr lvl="1"/>
            <a:r>
              <a:rPr lang="en-US" dirty="0">
                <a:solidFill>
                  <a:schemeClr val="tx1"/>
                </a:solidFill>
                <a:latin typeface="Segoe UI Light" pitchFamily="34" charset="0"/>
              </a:rPr>
              <a:t>Set-</a:t>
            </a:r>
            <a:r>
              <a:rPr lang="en-US" dirty="0" err="1">
                <a:solidFill>
                  <a:schemeClr val="tx1"/>
                </a:solidFill>
                <a:latin typeface="Segoe UI Light" pitchFamily="34" charset="0"/>
              </a:rPr>
              <a:t>CsArchivingConfiguration</a:t>
            </a:r>
            <a:r>
              <a:rPr lang="en-US" dirty="0">
                <a:solidFill>
                  <a:schemeClr val="tx1"/>
                </a:solidFill>
                <a:latin typeface="Segoe UI Light" pitchFamily="34" charset="0"/>
              </a:rPr>
              <a:t> -Identity “Global" -</a:t>
            </a:r>
            <a:r>
              <a:rPr lang="en-US" dirty="0" err="1">
                <a:solidFill>
                  <a:schemeClr val="tx1"/>
                </a:solidFill>
                <a:latin typeface="Segoe UI Light" pitchFamily="34" charset="0"/>
              </a:rPr>
              <a:t>EnableArchiving</a:t>
            </a:r>
            <a:r>
              <a:rPr lang="en-US" dirty="0">
                <a:solidFill>
                  <a:schemeClr val="tx1"/>
                </a:solidFill>
                <a:latin typeface="Segoe UI Light" pitchFamily="34" charset="0"/>
              </a:rPr>
              <a:t> </a:t>
            </a:r>
            <a:r>
              <a:rPr lang="en-US" dirty="0" err="1">
                <a:solidFill>
                  <a:schemeClr val="tx1"/>
                </a:solidFill>
                <a:latin typeface="Segoe UI Light" pitchFamily="34" charset="0"/>
              </a:rPr>
              <a:t>ImOnly</a:t>
            </a:r>
            <a:r>
              <a:rPr lang="en-US" dirty="0">
                <a:solidFill>
                  <a:schemeClr val="tx1"/>
                </a:solidFill>
                <a:latin typeface="Segoe UI Light" pitchFamily="34" charset="0"/>
              </a:rPr>
              <a:t> -</a:t>
            </a:r>
            <a:r>
              <a:rPr lang="en-US" dirty="0" err="1">
                <a:solidFill>
                  <a:schemeClr val="tx1"/>
                </a:solidFill>
                <a:latin typeface="Segoe UI Light" pitchFamily="34" charset="0"/>
              </a:rPr>
              <a:t>EnableExchangeArchiving</a:t>
            </a:r>
            <a:r>
              <a:rPr lang="en-US" dirty="0">
                <a:solidFill>
                  <a:schemeClr val="tx1"/>
                </a:solidFill>
                <a:latin typeface="Segoe UI Light" pitchFamily="34" charset="0"/>
              </a:rPr>
              <a:t> $False </a:t>
            </a:r>
          </a:p>
          <a:p>
            <a:pPr lvl="1"/>
            <a:r>
              <a:rPr lang="en-US" b="1" dirty="0"/>
              <a:t>IM</a:t>
            </a:r>
            <a:r>
              <a:rPr lang="en-US" dirty="0"/>
              <a:t> only is archived to </a:t>
            </a:r>
            <a:r>
              <a:rPr lang="en-US" b="1" dirty="0"/>
              <a:t>SQL</a:t>
            </a:r>
          </a:p>
          <a:p>
            <a:pPr lvl="1"/>
            <a:endParaRPr lang="en-US" dirty="0"/>
          </a:p>
          <a:p>
            <a:pPr lvl="1"/>
            <a:r>
              <a:rPr lang="en-US" dirty="0">
                <a:solidFill>
                  <a:schemeClr val="tx1"/>
                </a:solidFill>
                <a:latin typeface="Segoe UI Light" pitchFamily="34" charset="0"/>
              </a:rPr>
              <a:t>Set-</a:t>
            </a:r>
            <a:r>
              <a:rPr lang="en-US" dirty="0" err="1">
                <a:solidFill>
                  <a:schemeClr val="tx1"/>
                </a:solidFill>
                <a:latin typeface="Segoe UI Light" pitchFamily="34" charset="0"/>
              </a:rPr>
              <a:t>CsArchivingConfiguration</a:t>
            </a:r>
            <a:r>
              <a:rPr lang="en-US" dirty="0">
                <a:solidFill>
                  <a:schemeClr val="tx1"/>
                </a:solidFill>
                <a:latin typeface="Segoe UI Light" pitchFamily="34" charset="0"/>
              </a:rPr>
              <a:t> -Identity “Global" -</a:t>
            </a:r>
            <a:r>
              <a:rPr lang="en-US" dirty="0" err="1">
                <a:solidFill>
                  <a:schemeClr val="tx1"/>
                </a:solidFill>
                <a:latin typeface="Segoe UI Light" pitchFamily="34" charset="0"/>
              </a:rPr>
              <a:t>EnableArchiving</a:t>
            </a:r>
            <a:r>
              <a:rPr lang="en-US" dirty="0">
                <a:solidFill>
                  <a:schemeClr val="tx1"/>
                </a:solidFill>
                <a:latin typeface="Segoe UI Light" pitchFamily="34" charset="0"/>
              </a:rPr>
              <a:t> None -</a:t>
            </a:r>
            <a:r>
              <a:rPr lang="en-US" dirty="0" err="1">
                <a:solidFill>
                  <a:schemeClr val="tx1"/>
                </a:solidFill>
                <a:latin typeface="Segoe UI Light" pitchFamily="34" charset="0"/>
              </a:rPr>
              <a:t>EnableExchangeArchiving</a:t>
            </a:r>
            <a:r>
              <a:rPr lang="en-US" dirty="0">
                <a:solidFill>
                  <a:schemeClr val="tx1"/>
                </a:solidFill>
                <a:latin typeface="Segoe UI Light" pitchFamily="34" charset="0"/>
              </a:rPr>
              <a:t> $True </a:t>
            </a:r>
          </a:p>
          <a:p>
            <a:pPr lvl="1"/>
            <a:r>
              <a:rPr lang="en-US" dirty="0"/>
              <a:t>Nothing will be </a:t>
            </a:r>
            <a:r>
              <a:rPr lang="en-US" dirty="0" smtClean="0"/>
              <a:t>archived</a:t>
            </a:r>
            <a:endParaRPr lang="en-US" dirty="0"/>
          </a:p>
        </p:txBody>
      </p:sp>
    </p:spTree>
    <p:extLst>
      <p:ext uri="{BB962C8B-B14F-4D97-AF65-F5344CB8AC3E}">
        <p14:creationId xmlns:p14="http://schemas.microsoft.com/office/powerpoint/2010/main" val="2449883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Enabling Individual Users to Exchange</a:t>
            </a:r>
          </a:p>
        </p:txBody>
      </p:sp>
      <p:sp>
        <p:nvSpPr>
          <p:cNvPr id="3" name="Text Placeholder 2"/>
          <p:cNvSpPr>
            <a:spLocks noGrp="1"/>
          </p:cNvSpPr>
          <p:nvPr>
            <p:ph type="body" sz="quarter" idx="10"/>
          </p:nvPr>
        </p:nvSpPr>
        <p:spPr>
          <a:xfrm>
            <a:off x="274638" y="1212850"/>
            <a:ext cx="11887200" cy="4462760"/>
          </a:xfrm>
        </p:spPr>
        <p:txBody>
          <a:bodyPr/>
          <a:lstStyle/>
          <a:p>
            <a:r>
              <a:rPr lang="en-US" dirty="0" err="1"/>
              <a:t>Uninitalized</a:t>
            </a:r>
            <a:endParaRPr lang="en-US" dirty="0"/>
          </a:p>
          <a:p>
            <a:pPr lvl="1"/>
            <a:r>
              <a:rPr lang="en-US" dirty="0"/>
              <a:t>Archiving based on In-Place Hold settings configured for users Exchange mailbox</a:t>
            </a:r>
          </a:p>
          <a:p>
            <a:pPr lvl="1"/>
            <a:r>
              <a:rPr lang="en-US" dirty="0"/>
              <a:t>The Lync User Replicator will see if the user is for </a:t>
            </a:r>
            <a:r>
              <a:rPr lang="en-US" dirty="0" err="1"/>
              <a:t>InPlaceHoldEnabled</a:t>
            </a:r>
            <a:r>
              <a:rPr lang="en-US" dirty="0"/>
              <a:t> = True value</a:t>
            </a:r>
          </a:p>
          <a:p>
            <a:r>
              <a:rPr lang="en-US" dirty="0" err="1"/>
              <a:t>UseLyncArchivingPolicy</a:t>
            </a:r>
            <a:endParaRPr lang="en-US" dirty="0"/>
          </a:p>
          <a:p>
            <a:pPr lvl="1"/>
            <a:r>
              <a:rPr lang="en-US" dirty="0"/>
              <a:t>Archive in Lync rather than in Exchange</a:t>
            </a:r>
          </a:p>
          <a:p>
            <a:r>
              <a:rPr lang="en-US" dirty="0" err="1"/>
              <a:t>NoArchiving</a:t>
            </a:r>
            <a:endParaRPr lang="en-US" dirty="0"/>
          </a:p>
          <a:p>
            <a:pPr lvl="1"/>
            <a:r>
              <a:rPr lang="en-US" dirty="0"/>
              <a:t>Nothing will be archived.  This overrides any Lync Server archiving policies assigned to the user</a:t>
            </a:r>
          </a:p>
          <a:p>
            <a:r>
              <a:rPr lang="en-US" dirty="0" err="1"/>
              <a:t>ArchivingToExchange</a:t>
            </a:r>
            <a:endParaRPr lang="en-US" dirty="0"/>
          </a:p>
          <a:p>
            <a:pPr lvl="1"/>
            <a:r>
              <a:rPr lang="en-US" dirty="0"/>
              <a:t>Archive regardless if the user is on In-Place hold or not</a:t>
            </a:r>
          </a:p>
        </p:txBody>
      </p:sp>
    </p:spTree>
    <p:extLst>
      <p:ext uri="{BB962C8B-B14F-4D97-AF65-F5344CB8AC3E}">
        <p14:creationId xmlns:p14="http://schemas.microsoft.com/office/powerpoint/2010/main" val="3765345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Enabling </a:t>
            </a:r>
            <a:r>
              <a:rPr lang="en-US" dirty="0" smtClean="0"/>
              <a:t>Individual Users to Exchange</a:t>
            </a:r>
            <a:endParaRPr lang="en-US" dirty="0"/>
          </a:p>
        </p:txBody>
      </p:sp>
      <p:sp>
        <p:nvSpPr>
          <p:cNvPr id="3" name="Text Placeholder 2"/>
          <p:cNvSpPr>
            <a:spLocks noGrp="1"/>
          </p:cNvSpPr>
          <p:nvPr>
            <p:ph type="body" sz="quarter" idx="10"/>
          </p:nvPr>
        </p:nvSpPr>
        <p:spPr>
          <a:xfrm>
            <a:off x="274638" y="1212850"/>
            <a:ext cx="11887200" cy="3662541"/>
          </a:xfrm>
        </p:spPr>
        <p:txBody>
          <a:bodyPr/>
          <a:lstStyle/>
          <a:p>
            <a:r>
              <a:rPr lang="en-US" dirty="0" smtClean="0"/>
              <a:t>Lync Server Management Shell</a:t>
            </a:r>
            <a:endParaRPr lang="en-US" dirty="0"/>
          </a:p>
          <a:p>
            <a:r>
              <a:rPr lang="en-US" sz="2000" dirty="0">
                <a:solidFill>
                  <a:schemeClr val="tx1"/>
                </a:solidFill>
                <a:latin typeface="Segoe UI Light" pitchFamily="34" charset="0"/>
              </a:rPr>
              <a:t>Set-</a:t>
            </a:r>
            <a:r>
              <a:rPr lang="en-US" sz="2000" dirty="0" err="1">
                <a:solidFill>
                  <a:schemeClr val="tx1"/>
                </a:solidFill>
                <a:latin typeface="Segoe UI Light" pitchFamily="34" charset="0"/>
              </a:rPr>
              <a:t>CsUser</a:t>
            </a:r>
            <a:r>
              <a:rPr lang="en-US" sz="2000" dirty="0">
                <a:solidFill>
                  <a:schemeClr val="tx1"/>
                </a:solidFill>
                <a:latin typeface="Segoe UI Light" pitchFamily="34" charset="0"/>
              </a:rPr>
              <a:t> -Identity "Ken Myer" -</a:t>
            </a:r>
            <a:r>
              <a:rPr lang="en-US" sz="2000" dirty="0" err="1">
                <a:solidFill>
                  <a:schemeClr val="tx1"/>
                </a:solidFill>
                <a:latin typeface="Segoe UI Light" pitchFamily="34" charset="0"/>
              </a:rPr>
              <a:t>ExchangeArchivingPolicy</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ArchivingToExchange</a:t>
            </a:r>
            <a:endParaRPr lang="en-US" sz="2000" dirty="0">
              <a:solidFill>
                <a:schemeClr val="tx1"/>
              </a:solidFill>
              <a:latin typeface="Segoe UI Light" pitchFamily="34" charset="0"/>
            </a:endParaRPr>
          </a:p>
          <a:p>
            <a:endParaRPr lang="en-US" sz="2000" dirty="0">
              <a:solidFill>
                <a:schemeClr val="tx1"/>
              </a:solidFill>
              <a:latin typeface="Segoe UI Light" pitchFamily="34" charset="0"/>
            </a:endParaRPr>
          </a:p>
          <a:p>
            <a:r>
              <a:rPr lang="en-US" sz="2000" dirty="0">
                <a:solidFill>
                  <a:schemeClr val="tx1"/>
                </a:solidFill>
                <a:latin typeface="Segoe UI Light" pitchFamily="34" charset="0"/>
              </a:rPr>
              <a:t>Get-</a:t>
            </a:r>
            <a:r>
              <a:rPr lang="en-US" sz="2000" dirty="0" err="1">
                <a:solidFill>
                  <a:schemeClr val="tx1"/>
                </a:solidFill>
                <a:latin typeface="Segoe UI Light" pitchFamily="34" charset="0"/>
              </a:rPr>
              <a:t>CsUser</a:t>
            </a:r>
            <a:r>
              <a:rPr lang="en-US" sz="2000" dirty="0">
                <a:solidFill>
                  <a:schemeClr val="tx1"/>
                </a:solidFill>
                <a:latin typeface="Segoe UI Light" pitchFamily="34" charset="0"/>
              </a:rPr>
              <a:t> | Where-Object {$_.</a:t>
            </a:r>
            <a:r>
              <a:rPr lang="en-US" sz="2000" dirty="0" err="1">
                <a:solidFill>
                  <a:schemeClr val="tx1"/>
                </a:solidFill>
                <a:latin typeface="Segoe UI Light" pitchFamily="34" charset="0"/>
              </a:rPr>
              <a:t>ExchangeArchivingPolicy</a:t>
            </a:r>
            <a:r>
              <a:rPr lang="en-US" sz="2000" dirty="0">
                <a:solidFill>
                  <a:schemeClr val="tx1"/>
                </a:solidFill>
                <a:latin typeface="Segoe UI Light" pitchFamily="34" charset="0"/>
              </a:rPr>
              <a:t> -ne "</a:t>
            </a:r>
            <a:r>
              <a:rPr lang="en-US" sz="2000" dirty="0" err="1">
                <a:solidFill>
                  <a:schemeClr val="tx1"/>
                </a:solidFill>
                <a:latin typeface="Segoe UI Light" pitchFamily="34" charset="0"/>
              </a:rPr>
              <a:t>UseLyncArchivingPolicy</a:t>
            </a:r>
            <a:r>
              <a:rPr lang="en-US" sz="2000" dirty="0">
                <a:solidFill>
                  <a:schemeClr val="tx1"/>
                </a:solidFill>
                <a:latin typeface="Segoe UI Light" pitchFamily="34" charset="0"/>
              </a:rPr>
              <a:t>"} | Select-Object </a:t>
            </a:r>
            <a:r>
              <a:rPr lang="en-US" sz="2000" dirty="0" err="1">
                <a:solidFill>
                  <a:schemeClr val="tx1"/>
                </a:solidFill>
                <a:latin typeface="Segoe UI Light" pitchFamily="34" charset="0"/>
              </a:rPr>
              <a:t>DisplayName</a:t>
            </a:r>
            <a:endParaRPr lang="en-US" sz="2000" dirty="0">
              <a:solidFill>
                <a:schemeClr val="tx1"/>
              </a:solidFill>
              <a:latin typeface="Segoe UI Light" pitchFamily="34" charset="0"/>
            </a:endParaRPr>
          </a:p>
          <a:p>
            <a:pPr lvl="1"/>
            <a:endParaRPr lang="en-US" dirty="0"/>
          </a:p>
          <a:p>
            <a:r>
              <a:rPr lang="en-US" sz="2000" dirty="0">
                <a:solidFill>
                  <a:schemeClr val="tx1"/>
                </a:solidFill>
                <a:latin typeface="Segoe UI Light" pitchFamily="34" charset="0"/>
              </a:rPr>
              <a:t>Get-</a:t>
            </a:r>
            <a:r>
              <a:rPr lang="en-US" sz="2000" dirty="0" err="1">
                <a:solidFill>
                  <a:schemeClr val="tx1"/>
                </a:solidFill>
                <a:latin typeface="Segoe UI Light" pitchFamily="34" charset="0"/>
              </a:rPr>
              <a:t>CsUser</a:t>
            </a:r>
            <a:r>
              <a:rPr lang="en-US" sz="2000" dirty="0">
                <a:solidFill>
                  <a:schemeClr val="tx1"/>
                </a:solidFill>
                <a:latin typeface="Segoe UI Light" pitchFamily="34" charset="0"/>
              </a:rPr>
              <a:t> -Filter {</a:t>
            </a:r>
            <a:r>
              <a:rPr lang="en-US" sz="2000" dirty="0" err="1">
                <a:solidFill>
                  <a:schemeClr val="tx1"/>
                </a:solidFill>
                <a:latin typeface="Segoe UI Light" pitchFamily="34" charset="0"/>
              </a:rPr>
              <a:t>RegistrarPool</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eq</a:t>
            </a:r>
            <a:r>
              <a:rPr lang="en-US" sz="2000" dirty="0">
                <a:solidFill>
                  <a:schemeClr val="tx1"/>
                </a:solidFill>
                <a:latin typeface="Segoe UI Light" pitchFamily="34" charset="0"/>
              </a:rPr>
              <a:t> "atl-cs-001.litwareinc.com"} | Set-</a:t>
            </a:r>
            <a:r>
              <a:rPr lang="en-US" sz="2000" dirty="0" err="1">
                <a:solidFill>
                  <a:schemeClr val="tx1"/>
                </a:solidFill>
                <a:latin typeface="Segoe UI Light" pitchFamily="34" charset="0"/>
              </a:rPr>
              <a:t>CsUser</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ExchangeArchivingPolicy</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ArchivingToExchange</a:t>
            </a:r>
            <a:endParaRPr lang="en-US" sz="2000" dirty="0">
              <a:solidFill>
                <a:schemeClr val="tx1"/>
              </a:solidFill>
              <a:latin typeface="Segoe UI Light" pitchFamily="34" charset="0"/>
            </a:endParaRPr>
          </a:p>
          <a:p>
            <a:pPr lvl="1"/>
            <a:endParaRPr lang="en-US" dirty="0"/>
          </a:p>
          <a:p>
            <a:r>
              <a:rPr lang="en-US" sz="2000" dirty="0">
                <a:solidFill>
                  <a:schemeClr val="tx1"/>
                </a:solidFill>
                <a:latin typeface="Segoe UI Light" pitchFamily="34" charset="0"/>
              </a:rPr>
              <a:t>Get-</a:t>
            </a:r>
            <a:r>
              <a:rPr lang="en-US" sz="2000" dirty="0" err="1">
                <a:solidFill>
                  <a:schemeClr val="tx1"/>
                </a:solidFill>
                <a:latin typeface="Segoe UI Light" pitchFamily="34" charset="0"/>
              </a:rPr>
              <a:t>CsUser</a:t>
            </a:r>
            <a:r>
              <a:rPr lang="en-US" sz="2000" dirty="0">
                <a:solidFill>
                  <a:schemeClr val="tx1"/>
                </a:solidFill>
                <a:latin typeface="Segoe UI Light" pitchFamily="34" charset="0"/>
              </a:rPr>
              <a:t> | Where-Object {$_.</a:t>
            </a:r>
            <a:r>
              <a:rPr lang="en-US" sz="2000" dirty="0" err="1">
                <a:solidFill>
                  <a:schemeClr val="tx1"/>
                </a:solidFill>
                <a:latin typeface="Segoe UI Light" pitchFamily="34" charset="0"/>
              </a:rPr>
              <a:t>ExchangeArchivingPolicy</a:t>
            </a:r>
            <a:r>
              <a:rPr lang="en-US" sz="2000" dirty="0">
                <a:solidFill>
                  <a:schemeClr val="tx1"/>
                </a:solidFill>
                <a:latin typeface="Segoe UI Light" pitchFamily="34" charset="0"/>
              </a:rPr>
              <a:t> -</a:t>
            </a:r>
            <a:r>
              <a:rPr lang="en-US" sz="2000" dirty="0" err="1">
                <a:solidFill>
                  <a:schemeClr val="tx1"/>
                </a:solidFill>
                <a:latin typeface="Segoe UI Light" pitchFamily="34" charset="0"/>
              </a:rPr>
              <a:t>eq</a:t>
            </a:r>
            <a:r>
              <a:rPr lang="en-US" sz="2000" dirty="0">
                <a:solidFill>
                  <a:schemeClr val="tx1"/>
                </a:solidFill>
                <a:latin typeface="Segoe UI Light" pitchFamily="34" charset="0"/>
              </a:rPr>
              <a:t> "Uninitialized"} | Select-Object </a:t>
            </a:r>
            <a:r>
              <a:rPr lang="en-US" sz="2000" dirty="0" err="1">
                <a:solidFill>
                  <a:schemeClr val="tx1"/>
                </a:solidFill>
                <a:latin typeface="Segoe UI Light" pitchFamily="34" charset="0"/>
              </a:rPr>
              <a:t>DisplayName</a:t>
            </a:r>
            <a:endParaRPr lang="en-US" sz="2000" dirty="0">
              <a:solidFill>
                <a:schemeClr val="tx1"/>
              </a:solidFill>
              <a:latin typeface="Segoe UI Light" pitchFamily="34" charset="0"/>
            </a:endParaRPr>
          </a:p>
        </p:txBody>
      </p:sp>
    </p:spTree>
    <p:extLst>
      <p:ext uri="{BB962C8B-B14F-4D97-AF65-F5344CB8AC3E}">
        <p14:creationId xmlns:p14="http://schemas.microsoft.com/office/powerpoint/2010/main" val="405406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Options only available with Management Shell</a:t>
            </a:r>
            <a:endParaRPr lang="en-US" dirty="0"/>
          </a:p>
        </p:txBody>
      </p:sp>
    </p:spTree>
    <p:extLst>
      <p:ext uri="{BB962C8B-B14F-4D97-AF65-F5344CB8AC3E}">
        <p14:creationId xmlns:p14="http://schemas.microsoft.com/office/powerpoint/2010/main" val="360905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Options only available with LSMS</a:t>
            </a:r>
            <a:endParaRPr lang="en-US" dirty="0"/>
          </a:p>
        </p:txBody>
      </p:sp>
      <p:sp>
        <p:nvSpPr>
          <p:cNvPr id="3" name="Text Placeholder 2"/>
          <p:cNvSpPr>
            <a:spLocks noGrp="1"/>
          </p:cNvSpPr>
          <p:nvPr>
            <p:ph type="body" sz="quarter" idx="10"/>
          </p:nvPr>
        </p:nvSpPr>
        <p:spPr>
          <a:xfrm>
            <a:off x="274638" y="1212850"/>
            <a:ext cx="11887200" cy="2431435"/>
          </a:xfrm>
        </p:spPr>
        <p:txBody>
          <a:bodyPr/>
          <a:lstStyle/>
          <a:p>
            <a:r>
              <a:rPr lang="en-US" dirty="0"/>
              <a:t>New-, Get-, Set- Remove-</a:t>
            </a:r>
            <a:r>
              <a:rPr lang="en-US" dirty="0" err="1"/>
              <a:t>CsArchivingConfiguration</a:t>
            </a:r>
            <a:endParaRPr lang="en-US" dirty="0"/>
          </a:p>
          <a:p>
            <a:pPr lvl="1"/>
            <a:r>
              <a:rPr lang="en-US" dirty="0" err="1"/>
              <a:t>PurgeHourOfDay</a:t>
            </a:r>
            <a:endParaRPr lang="en-US" dirty="0"/>
          </a:p>
          <a:p>
            <a:pPr lvl="1"/>
            <a:r>
              <a:rPr lang="en-US" dirty="0" err="1"/>
              <a:t>ArchinveDuplicateMessages</a:t>
            </a:r>
            <a:endParaRPr lang="en-US" dirty="0"/>
          </a:p>
          <a:p>
            <a:pPr lvl="1"/>
            <a:r>
              <a:rPr lang="en-US" dirty="0" err="1" smtClean="0"/>
              <a:t>CachePurgingInterval</a:t>
            </a:r>
            <a:endParaRPr lang="en-US" dirty="0" smtClean="0"/>
          </a:p>
          <a:p>
            <a:r>
              <a:rPr lang="en-US" dirty="0" smtClean="0"/>
              <a:t>Export-</a:t>
            </a:r>
            <a:r>
              <a:rPr lang="en-US" dirty="0" err="1" smtClean="0"/>
              <a:t>CsArchivingData</a:t>
            </a:r>
            <a:endParaRPr lang="en-US" dirty="0"/>
          </a:p>
        </p:txBody>
      </p:sp>
      <p:pic>
        <p:nvPicPr>
          <p:cNvPr id="4"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0236" y="3518942"/>
            <a:ext cx="8957921" cy="332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625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all About Archiving</a:t>
            </a:r>
            <a:endParaRPr lang="en-US" dirty="0"/>
          </a:p>
        </p:txBody>
      </p:sp>
    </p:spTree>
    <p:extLst>
      <p:ext uri="{BB962C8B-B14F-4D97-AF65-F5344CB8AC3E}">
        <p14:creationId xmlns:p14="http://schemas.microsoft.com/office/powerpoint/2010/main" val="422612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Options only available with LSMS</a:t>
            </a:r>
          </a:p>
        </p:txBody>
      </p:sp>
      <p:sp>
        <p:nvSpPr>
          <p:cNvPr id="3" name="Text Placeholder 2"/>
          <p:cNvSpPr>
            <a:spLocks noGrp="1"/>
          </p:cNvSpPr>
          <p:nvPr>
            <p:ph type="body" sz="quarter" idx="10"/>
          </p:nvPr>
        </p:nvSpPr>
        <p:spPr>
          <a:xfrm>
            <a:off x="274638" y="1212850"/>
            <a:ext cx="11887200" cy="1754326"/>
          </a:xfrm>
        </p:spPr>
        <p:txBody>
          <a:bodyPr/>
          <a:lstStyle/>
          <a:p>
            <a:r>
              <a:rPr lang="en-US" dirty="0" err="1"/>
              <a:t>PurgeHourOfDay</a:t>
            </a:r>
            <a:endParaRPr lang="en-US" dirty="0"/>
          </a:p>
          <a:p>
            <a:pPr lvl="1"/>
            <a:r>
              <a:rPr lang="en-US" dirty="0"/>
              <a:t>Local time of day to run database purge from </a:t>
            </a:r>
            <a:r>
              <a:rPr lang="en-US" dirty="0" err="1"/>
              <a:t>LcsLog</a:t>
            </a:r>
            <a:endParaRPr lang="en-US" dirty="0"/>
          </a:p>
          <a:p>
            <a:pPr lvl="1"/>
            <a:r>
              <a:rPr lang="en-US" dirty="0"/>
              <a:t>Value uses military time</a:t>
            </a:r>
          </a:p>
          <a:p>
            <a:pPr lvl="1"/>
            <a:r>
              <a:rPr lang="en-US" dirty="0"/>
              <a:t>Default is 2:00 AM</a:t>
            </a:r>
          </a:p>
        </p:txBody>
      </p:sp>
      <p:pic>
        <p:nvPicPr>
          <p:cNvPr id="4"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9237" y="2967176"/>
            <a:ext cx="9221398" cy="342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244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Options only available with LSMS</a:t>
            </a:r>
          </a:p>
        </p:txBody>
      </p:sp>
      <p:sp>
        <p:nvSpPr>
          <p:cNvPr id="3" name="Text Placeholder 2"/>
          <p:cNvSpPr>
            <a:spLocks noGrp="1"/>
          </p:cNvSpPr>
          <p:nvPr>
            <p:ph type="body" sz="quarter" idx="10"/>
          </p:nvPr>
        </p:nvSpPr>
        <p:spPr>
          <a:xfrm>
            <a:off x="274638" y="1212850"/>
            <a:ext cx="11887200" cy="2092881"/>
          </a:xfrm>
        </p:spPr>
        <p:txBody>
          <a:bodyPr/>
          <a:lstStyle/>
          <a:p>
            <a:r>
              <a:rPr lang="en-US" dirty="0" err="1"/>
              <a:t>ArchiveDuplicateMessages</a:t>
            </a:r>
            <a:r>
              <a:rPr lang="en-US" dirty="0"/>
              <a:t> </a:t>
            </a:r>
            <a:endParaRPr lang="en-US" dirty="0" smtClean="0"/>
          </a:p>
          <a:p>
            <a:pPr lvl="1"/>
            <a:r>
              <a:rPr lang="en-US" dirty="0"/>
              <a:t>Conversations span two pools</a:t>
            </a:r>
          </a:p>
          <a:p>
            <a:pPr lvl="1"/>
            <a:r>
              <a:rPr lang="en-US" dirty="0"/>
              <a:t>User1 on Pool1</a:t>
            </a:r>
          </a:p>
          <a:p>
            <a:pPr lvl="1"/>
            <a:r>
              <a:rPr lang="en-US" dirty="0"/>
              <a:t>User2 on Pool2</a:t>
            </a:r>
          </a:p>
          <a:p>
            <a:pPr lvl="1"/>
            <a:r>
              <a:rPr lang="en-US" dirty="0"/>
              <a:t>Archived both sides of the conversation if set to True, otherwise just the Organizer</a:t>
            </a:r>
          </a:p>
        </p:txBody>
      </p:sp>
      <p:pic>
        <p:nvPicPr>
          <p:cNvPr id="4"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9237" y="3344862"/>
            <a:ext cx="9221398" cy="342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234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Options only available with LSMS</a:t>
            </a:r>
          </a:p>
        </p:txBody>
      </p:sp>
      <p:sp>
        <p:nvSpPr>
          <p:cNvPr id="3" name="Text Placeholder 2"/>
          <p:cNvSpPr>
            <a:spLocks noGrp="1"/>
          </p:cNvSpPr>
          <p:nvPr>
            <p:ph type="body" sz="quarter" idx="10"/>
          </p:nvPr>
        </p:nvSpPr>
        <p:spPr>
          <a:xfrm>
            <a:off x="274638" y="1212850"/>
            <a:ext cx="11887200" cy="1754326"/>
          </a:xfrm>
        </p:spPr>
        <p:txBody>
          <a:bodyPr/>
          <a:lstStyle/>
          <a:p>
            <a:r>
              <a:rPr lang="en-US" dirty="0" err="1" smtClean="0"/>
              <a:t>CachePurgingInterval</a:t>
            </a:r>
            <a:endParaRPr lang="en-US" dirty="0" smtClean="0"/>
          </a:p>
          <a:p>
            <a:pPr lvl="1"/>
            <a:r>
              <a:rPr lang="en-US" dirty="0"/>
              <a:t>Purge every X hours for users not enabled for Archiving</a:t>
            </a:r>
          </a:p>
          <a:p>
            <a:pPr lvl="1"/>
            <a:r>
              <a:rPr lang="en-US" dirty="0"/>
              <a:t>Range is 4 to 168 hours</a:t>
            </a:r>
          </a:p>
          <a:p>
            <a:pPr lvl="1"/>
            <a:r>
              <a:rPr lang="en-US" dirty="0"/>
              <a:t>Default is 24 hours</a:t>
            </a:r>
          </a:p>
        </p:txBody>
      </p:sp>
      <p:pic>
        <p:nvPicPr>
          <p:cNvPr id="6"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9237" y="2967176"/>
            <a:ext cx="9221398" cy="3425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720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Disclaimers …</a:t>
            </a:r>
            <a:endParaRPr lang="en-US" dirty="0"/>
          </a:p>
        </p:txBody>
      </p:sp>
    </p:spTree>
    <p:extLst>
      <p:ext uri="{BB962C8B-B14F-4D97-AF65-F5344CB8AC3E}">
        <p14:creationId xmlns:p14="http://schemas.microsoft.com/office/powerpoint/2010/main" val="34277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Archiving Disclaimer</a:t>
            </a:r>
            <a:endParaRPr lang="en-US" dirty="0"/>
          </a:p>
        </p:txBody>
      </p:sp>
      <p:sp>
        <p:nvSpPr>
          <p:cNvPr id="3" name="Text Placeholder 2"/>
          <p:cNvSpPr>
            <a:spLocks noGrp="1"/>
          </p:cNvSpPr>
          <p:nvPr>
            <p:ph type="body" sz="quarter" idx="10"/>
          </p:nvPr>
        </p:nvSpPr>
        <p:spPr>
          <a:xfrm>
            <a:off x="274638" y="1212850"/>
            <a:ext cx="11887200" cy="1754326"/>
          </a:xfrm>
        </p:spPr>
        <p:txBody>
          <a:bodyPr/>
          <a:lstStyle/>
          <a:p>
            <a:r>
              <a:rPr lang="en-US" dirty="0"/>
              <a:t>Send of an Archiving Disclaimer to Federated Partners</a:t>
            </a:r>
          </a:p>
          <a:p>
            <a:pPr lvl="1"/>
            <a:r>
              <a:rPr lang="en-US" dirty="0"/>
              <a:t>When you deploy an Edge and enable Federation</a:t>
            </a:r>
          </a:p>
          <a:p>
            <a:pPr lvl="1"/>
            <a:r>
              <a:rPr lang="en-US" dirty="0"/>
              <a:t>Automatically send archiving disclaimer to federated partners</a:t>
            </a:r>
          </a:p>
          <a:p>
            <a:pPr lvl="1"/>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7" y="2635924"/>
            <a:ext cx="6248400" cy="4176448"/>
          </a:xfrm>
          <a:prstGeom prst="rect">
            <a:avLst/>
          </a:prstGeom>
        </p:spPr>
      </p:pic>
      <p:pic>
        <p:nvPicPr>
          <p:cNvPr id="5" name="Picture 4"/>
          <p:cNvPicPr>
            <a:picLocks noChangeAspect="1"/>
          </p:cNvPicPr>
          <p:nvPr/>
        </p:nvPicPr>
        <p:blipFill>
          <a:blip r:embed="rId4"/>
          <a:stretch>
            <a:fillRect/>
          </a:stretch>
        </p:blipFill>
        <p:spPr>
          <a:xfrm>
            <a:off x="7686551" y="2201862"/>
            <a:ext cx="4589585" cy="4419600"/>
          </a:xfrm>
          <a:prstGeom prst="rect">
            <a:avLst/>
          </a:prstGeom>
        </p:spPr>
      </p:pic>
    </p:spTree>
    <p:extLst>
      <p:ext uri="{BB962C8B-B14F-4D97-AF65-F5344CB8AC3E}">
        <p14:creationId xmlns:p14="http://schemas.microsoft.com/office/powerpoint/2010/main" val="2297933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Accessing the Data</a:t>
            </a:r>
            <a:endParaRPr lang="en-US" dirty="0"/>
          </a:p>
        </p:txBody>
      </p:sp>
    </p:spTree>
    <p:extLst>
      <p:ext uri="{BB962C8B-B14F-4D97-AF65-F5344CB8AC3E}">
        <p14:creationId xmlns:p14="http://schemas.microsoft.com/office/powerpoint/2010/main" val="185543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Store</a:t>
            </a:r>
            <a:endParaRPr lang="en-US" dirty="0"/>
          </a:p>
        </p:txBody>
      </p:sp>
      <p:sp>
        <p:nvSpPr>
          <p:cNvPr id="3" name="Text Placeholder 2"/>
          <p:cNvSpPr>
            <a:spLocks noGrp="1"/>
          </p:cNvSpPr>
          <p:nvPr>
            <p:ph type="body" sz="quarter" idx="10"/>
          </p:nvPr>
        </p:nvSpPr>
        <p:spPr>
          <a:xfrm>
            <a:off x="274638" y="1212850"/>
            <a:ext cx="11887200" cy="5632311"/>
          </a:xfrm>
        </p:spPr>
        <p:txBody>
          <a:bodyPr/>
          <a:lstStyle/>
          <a:p>
            <a:r>
              <a:rPr lang="en-US" dirty="0" err="1"/>
              <a:t>LcsLog</a:t>
            </a:r>
            <a:endParaRPr lang="en-US" dirty="0" smtClean="0"/>
          </a:p>
          <a:p>
            <a:pPr lvl="1"/>
            <a:r>
              <a:rPr lang="en-US" dirty="0"/>
              <a:t>Cannot change the database name</a:t>
            </a:r>
          </a:p>
          <a:p>
            <a:pPr lvl="1"/>
            <a:r>
              <a:rPr lang="en-US" dirty="0"/>
              <a:t>Database is not searchable</a:t>
            </a:r>
          </a:p>
          <a:p>
            <a:pPr lvl="1"/>
            <a:r>
              <a:rPr lang="en-US" dirty="0"/>
              <a:t>Database is not in a readable format</a:t>
            </a:r>
          </a:p>
          <a:p>
            <a:pPr lvl="1"/>
            <a:r>
              <a:rPr lang="en-US" dirty="0"/>
              <a:t>Export-</a:t>
            </a:r>
            <a:r>
              <a:rPr lang="en-US" dirty="0" err="1"/>
              <a:t>CsArchivingData</a:t>
            </a:r>
            <a:r>
              <a:rPr lang="en-US" dirty="0"/>
              <a:t> extracts records</a:t>
            </a:r>
          </a:p>
          <a:p>
            <a:pPr lvl="1"/>
            <a:r>
              <a:rPr lang="en-US" dirty="0"/>
              <a:t>Files are stored as EML Files</a:t>
            </a:r>
          </a:p>
          <a:p>
            <a:r>
              <a:rPr lang="en-US" dirty="0"/>
              <a:t>Export using Export-</a:t>
            </a:r>
            <a:r>
              <a:rPr lang="en-US" dirty="0" err="1"/>
              <a:t>CsArchivingData</a:t>
            </a:r>
            <a:endParaRPr lang="en-US" dirty="0"/>
          </a:p>
          <a:p>
            <a:pPr lvl="1"/>
            <a:r>
              <a:rPr lang="en-US" dirty="0"/>
              <a:t>Export-</a:t>
            </a:r>
            <a:r>
              <a:rPr lang="en-US" dirty="0" err="1"/>
              <a:t>CsArchivingData</a:t>
            </a:r>
            <a:r>
              <a:rPr lang="en-US" dirty="0"/>
              <a:t> -Identity "ArchivingDatabase:atl-sql-001.litwareinc.com" -</a:t>
            </a:r>
            <a:r>
              <a:rPr lang="en-US" dirty="0" err="1"/>
              <a:t>StartDate</a:t>
            </a:r>
            <a:r>
              <a:rPr lang="en-US" dirty="0"/>
              <a:t> 6/1/2012 -</a:t>
            </a:r>
            <a:r>
              <a:rPr lang="en-US" dirty="0" err="1"/>
              <a:t>OutputFolder</a:t>
            </a:r>
            <a:r>
              <a:rPr lang="en-US" dirty="0"/>
              <a:t> "C:\ArchivingExports"</a:t>
            </a:r>
          </a:p>
          <a:p>
            <a:pPr lvl="1"/>
            <a:endParaRPr lang="en-US" dirty="0"/>
          </a:p>
          <a:p>
            <a:pPr lvl="1"/>
            <a:r>
              <a:rPr lang="en-US" dirty="0"/>
              <a:t>Export-</a:t>
            </a:r>
            <a:r>
              <a:rPr lang="en-US" dirty="0" err="1"/>
              <a:t>CsArchivingData</a:t>
            </a:r>
            <a:r>
              <a:rPr lang="en-US" dirty="0"/>
              <a:t> -Identity "ArchivingDatabase:atl-sql-001.litwareinc.com" -</a:t>
            </a:r>
            <a:r>
              <a:rPr lang="en-US" dirty="0" err="1"/>
              <a:t>StartDate</a:t>
            </a:r>
            <a:r>
              <a:rPr lang="en-US" dirty="0"/>
              <a:t> 6/1/2012 -</a:t>
            </a:r>
            <a:r>
              <a:rPr lang="en-US" dirty="0" err="1"/>
              <a:t>OutputFolder</a:t>
            </a:r>
            <a:r>
              <a:rPr lang="en-US" dirty="0"/>
              <a:t> "C:\ArchivingExports" -</a:t>
            </a:r>
            <a:r>
              <a:rPr lang="en-US" dirty="0" err="1"/>
              <a:t>UserUri</a:t>
            </a:r>
            <a:r>
              <a:rPr lang="en-US" dirty="0"/>
              <a:t> "kenmyer@litwareinc.com"</a:t>
            </a:r>
          </a:p>
          <a:p>
            <a:pPr lvl="1"/>
            <a:endParaRPr lang="en-US" dirty="0"/>
          </a:p>
          <a:p>
            <a:pPr lvl="1"/>
            <a:r>
              <a:rPr lang="en-US" dirty="0"/>
              <a:t>Export-</a:t>
            </a:r>
            <a:r>
              <a:rPr lang="en-US" dirty="0" err="1"/>
              <a:t>CsArchivingData</a:t>
            </a:r>
            <a:r>
              <a:rPr lang="en-US" dirty="0"/>
              <a:t> -Identity "ArchivingDatabase:atl-sql-001.litwareinc.com" -</a:t>
            </a:r>
            <a:r>
              <a:rPr lang="en-US" dirty="0" err="1"/>
              <a:t>StartDate</a:t>
            </a:r>
            <a:r>
              <a:rPr lang="en-US" dirty="0"/>
              <a:t> 6/1/2012 -</a:t>
            </a:r>
            <a:r>
              <a:rPr lang="en-US" dirty="0" err="1"/>
              <a:t>EndDate</a:t>
            </a:r>
            <a:r>
              <a:rPr lang="en-US" dirty="0"/>
              <a:t> 6/30/2012 -</a:t>
            </a:r>
            <a:r>
              <a:rPr lang="en-US" dirty="0" err="1"/>
              <a:t>OutputFolder</a:t>
            </a:r>
            <a:r>
              <a:rPr lang="en-US" dirty="0"/>
              <a:t> "C:\ArchivingExports</a:t>
            </a:r>
            <a:r>
              <a:rPr lang="en-US" dirty="0" smtClean="0"/>
              <a:t>"</a:t>
            </a:r>
            <a:endParaRPr lang="en-US" dirty="0"/>
          </a:p>
        </p:txBody>
      </p:sp>
    </p:spTree>
    <p:extLst>
      <p:ext uri="{BB962C8B-B14F-4D97-AF65-F5344CB8AC3E}">
        <p14:creationId xmlns:p14="http://schemas.microsoft.com/office/powerpoint/2010/main" val="4154176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Exchange Storage</a:t>
            </a:r>
            <a:endParaRPr lang="en-US" dirty="0"/>
          </a:p>
        </p:txBody>
      </p:sp>
      <p:sp>
        <p:nvSpPr>
          <p:cNvPr id="3" name="Text Placeholder 2"/>
          <p:cNvSpPr>
            <a:spLocks noGrp="1"/>
          </p:cNvSpPr>
          <p:nvPr>
            <p:ph type="body" sz="quarter" idx="10"/>
          </p:nvPr>
        </p:nvSpPr>
        <p:spPr>
          <a:xfrm>
            <a:off x="274638" y="1212850"/>
            <a:ext cx="11887200" cy="1754326"/>
          </a:xfrm>
        </p:spPr>
        <p:txBody>
          <a:bodyPr/>
          <a:lstStyle/>
          <a:p>
            <a:r>
              <a:rPr lang="en-US" dirty="0"/>
              <a:t>Where are the messages?</a:t>
            </a:r>
          </a:p>
          <a:p>
            <a:pPr lvl="1"/>
            <a:r>
              <a:rPr lang="en-US" dirty="0"/>
              <a:t>Mailbox &gt; recoverable Items &gt; Purges</a:t>
            </a:r>
          </a:p>
          <a:p>
            <a:pPr lvl="1"/>
            <a:r>
              <a:rPr lang="en-US" dirty="0"/>
              <a:t>End-users can’t access via OWA or Outlook</a:t>
            </a:r>
          </a:p>
          <a:p>
            <a:pPr lvl="1"/>
            <a:r>
              <a:rPr lang="en-US" dirty="0"/>
              <a:t>Accessible via Multi Mailbox Search tool</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2437" y="2970960"/>
            <a:ext cx="6477000" cy="3819397"/>
          </a:xfrm>
          <a:prstGeom prst="rect">
            <a:avLst/>
          </a:prstGeom>
        </p:spPr>
      </p:pic>
    </p:spTree>
    <p:extLst>
      <p:ext uri="{BB962C8B-B14F-4D97-AF65-F5344CB8AC3E}">
        <p14:creationId xmlns:p14="http://schemas.microsoft.com/office/powerpoint/2010/main" val="1934538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about Persistent Chat?</a:t>
            </a:r>
            <a:endParaRPr lang="en-US" dirty="0"/>
          </a:p>
        </p:txBody>
      </p:sp>
    </p:spTree>
    <p:extLst>
      <p:ext uri="{BB962C8B-B14F-4D97-AF65-F5344CB8AC3E}">
        <p14:creationId xmlns:p14="http://schemas.microsoft.com/office/powerpoint/2010/main" val="1784354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Persistent Chat Compliance</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r>
              <a:rPr lang="en-US" dirty="0" smtClean="0"/>
              <a:t>Define a SQL Store</a:t>
            </a:r>
          </a:p>
          <a:p>
            <a:r>
              <a:rPr lang="en-US" dirty="0" smtClean="0"/>
              <a:t>Associate with Persistent Chat Pool in Topology Builder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437" y="2621856"/>
            <a:ext cx="8743620" cy="3999606"/>
          </a:xfrm>
          <a:prstGeom prst="rect">
            <a:avLst/>
          </a:prstGeom>
        </p:spPr>
      </p:pic>
    </p:spTree>
    <p:extLst>
      <p:ext uri="{BB962C8B-B14F-4D97-AF65-F5344CB8AC3E}">
        <p14:creationId xmlns:p14="http://schemas.microsoft.com/office/powerpoint/2010/main" val="4122993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Archive?</a:t>
            </a:r>
            <a:endParaRPr lang="en-US" dirty="0"/>
          </a:p>
        </p:txBody>
      </p:sp>
      <p:sp>
        <p:nvSpPr>
          <p:cNvPr id="3" name="Text Placeholder 2"/>
          <p:cNvSpPr>
            <a:spLocks noGrp="1"/>
          </p:cNvSpPr>
          <p:nvPr>
            <p:ph type="body" sz="quarter" idx="10"/>
          </p:nvPr>
        </p:nvSpPr>
        <p:spPr>
          <a:xfrm>
            <a:off x="274638" y="1212850"/>
            <a:ext cx="11887200" cy="3785652"/>
          </a:xfrm>
        </p:spPr>
        <p:txBody>
          <a:bodyPr/>
          <a:lstStyle/>
          <a:p>
            <a:r>
              <a:rPr lang="en-US" dirty="0" smtClean="0"/>
              <a:t>Company Policies and Procedures</a:t>
            </a:r>
          </a:p>
          <a:p>
            <a:pPr lvl="1"/>
            <a:r>
              <a:rPr lang="en-US" dirty="0"/>
              <a:t>Appropriate use policies</a:t>
            </a:r>
          </a:p>
          <a:p>
            <a:pPr lvl="1"/>
            <a:r>
              <a:rPr lang="en-US" dirty="0"/>
              <a:t>Human Resources Complaints</a:t>
            </a:r>
          </a:p>
          <a:p>
            <a:r>
              <a:rPr lang="en-US" dirty="0" smtClean="0"/>
              <a:t>Required </a:t>
            </a:r>
            <a:r>
              <a:rPr lang="en-US" dirty="0"/>
              <a:t>by Law, Policies or Oversight</a:t>
            </a:r>
          </a:p>
          <a:p>
            <a:pPr lvl="1"/>
            <a:r>
              <a:rPr lang="en-US" dirty="0"/>
              <a:t>Federal Trade Commission – FTC</a:t>
            </a:r>
          </a:p>
          <a:p>
            <a:pPr lvl="1"/>
            <a:r>
              <a:rPr lang="en-US" dirty="0"/>
              <a:t>Financial Industry Regulatory Authority - FINRA</a:t>
            </a:r>
          </a:p>
          <a:p>
            <a:pPr lvl="1"/>
            <a:r>
              <a:rPr lang="en-US" dirty="0"/>
              <a:t>Securities and Exchange Commission - SEC</a:t>
            </a:r>
          </a:p>
          <a:p>
            <a:pPr lvl="1"/>
            <a:r>
              <a:rPr lang="en-US" dirty="0"/>
              <a:t>Health Insurance Portability and Accountability Act - HIPAA</a:t>
            </a:r>
          </a:p>
          <a:p>
            <a:pPr lvl="1"/>
            <a:r>
              <a:rPr lang="en-US" dirty="0"/>
              <a:t>Sarbanes-Oxley Act SOX</a:t>
            </a:r>
          </a:p>
        </p:txBody>
      </p:sp>
    </p:spTree>
    <p:extLst>
      <p:ext uri="{BB962C8B-B14F-4D97-AF65-F5344CB8AC3E}">
        <p14:creationId xmlns:p14="http://schemas.microsoft.com/office/powerpoint/2010/main" val="400500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Chat Changes</a:t>
            </a:r>
          </a:p>
        </p:txBody>
      </p:sp>
      <p:sp>
        <p:nvSpPr>
          <p:cNvPr id="3" name="Text Placeholder 2"/>
          <p:cNvSpPr>
            <a:spLocks noGrp="1"/>
          </p:cNvSpPr>
          <p:nvPr>
            <p:ph type="body" sz="quarter" idx="10"/>
          </p:nvPr>
        </p:nvSpPr>
        <p:spPr>
          <a:xfrm>
            <a:off x="274638" y="1212850"/>
            <a:ext cx="11887200" cy="3785652"/>
          </a:xfrm>
        </p:spPr>
        <p:txBody>
          <a:bodyPr/>
          <a:lstStyle/>
          <a:p>
            <a:r>
              <a:rPr lang="en-US" dirty="0"/>
              <a:t>Compliance service is no longer standalone</a:t>
            </a:r>
          </a:p>
          <a:p>
            <a:pPr lvl="1"/>
            <a:r>
              <a:rPr lang="en-US" dirty="0"/>
              <a:t>Runs  on all Persistent Chat servers</a:t>
            </a:r>
          </a:p>
          <a:p>
            <a:pPr lvl="1"/>
            <a:r>
              <a:rPr lang="en-US" dirty="0"/>
              <a:t>Provides high availability of the compliance service in a multi server pool</a:t>
            </a:r>
          </a:p>
          <a:p>
            <a:r>
              <a:rPr lang="en-US" dirty="0"/>
              <a:t>MSMQ is a private queue</a:t>
            </a:r>
          </a:p>
          <a:p>
            <a:pPr lvl="1"/>
            <a:r>
              <a:rPr lang="en-US" dirty="0"/>
              <a:t>Shared by the Compliance Service and the Persistent Chat service</a:t>
            </a:r>
          </a:p>
          <a:p>
            <a:pPr lvl="1"/>
            <a:r>
              <a:rPr lang="en-US" dirty="0"/>
              <a:t>All compliance services right to the same Compliance Back End </a:t>
            </a:r>
            <a:r>
              <a:rPr lang="en-US" dirty="0" smtClean="0"/>
              <a:t>database</a:t>
            </a:r>
          </a:p>
          <a:p>
            <a:r>
              <a:rPr lang="en-US" dirty="0"/>
              <a:t>Compliance Back End Server </a:t>
            </a:r>
          </a:p>
          <a:p>
            <a:pPr lvl="1"/>
            <a:r>
              <a:rPr lang="en-US" dirty="0"/>
              <a:t>Now represented as a Back End Server </a:t>
            </a:r>
            <a:r>
              <a:rPr lang="en-US" dirty="0" smtClean="0"/>
              <a:t>Role</a:t>
            </a:r>
            <a:endParaRPr lang="en-US" dirty="0"/>
          </a:p>
        </p:txBody>
      </p:sp>
    </p:spTree>
    <p:extLst>
      <p:ext uri="{BB962C8B-B14F-4D97-AF65-F5344CB8AC3E}">
        <p14:creationId xmlns:p14="http://schemas.microsoft.com/office/powerpoint/2010/main" val="360440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Chat Compliance Configuration</a:t>
            </a:r>
          </a:p>
        </p:txBody>
      </p:sp>
      <p:sp>
        <p:nvSpPr>
          <p:cNvPr id="3" name="Text Placeholder 2"/>
          <p:cNvSpPr>
            <a:spLocks noGrp="1"/>
          </p:cNvSpPr>
          <p:nvPr>
            <p:ph type="body" sz="quarter" idx="10"/>
          </p:nvPr>
        </p:nvSpPr>
        <p:spPr>
          <a:xfrm>
            <a:off x="274638" y="1212850"/>
            <a:ext cx="11887200" cy="4555093"/>
          </a:xfrm>
        </p:spPr>
        <p:txBody>
          <a:bodyPr/>
          <a:lstStyle/>
          <a:p>
            <a:r>
              <a:rPr lang="en-US" dirty="0"/>
              <a:t>New-, Get- and Set-</a:t>
            </a:r>
            <a:r>
              <a:rPr lang="en-US" dirty="0" err="1"/>
              <a:t>CsPersistentChatComplianceConfiguration</a:t>
            </a:r>
            <a:endParaRPr lang="en-US" dirty="0"/>
          </a:p>
          <a:p>
            <a:pPr lvl="1"/>
            <a:r>
              <a:rPr lang="en-US" b="1" dirty="0" err="1"/>
              <a:t>AdapterName</a:t>
            </a:r>
            <a:endParaRPr lang="en-US" b="1" dirty="0"/>
          </a:p>
          <a:p>
            <a:pPr lvl="1"/>
            <a:r>
              <a:rPr lang="en-US" dirty="0"/>
              <a:t>Name of the Persistent Chat adapters used by the compliance settings. Adapters are third-party products that convert the data in the compliance database to a specific format.</a:t>
            </a:r>
          </a:p>
          <a:p>
            <a:pPr lvl="1"/>
            <a:endParaRPr lang="en-US" dirty="0"/>
          </a:p>
          <a:p>
            <a:pPr lvl="1"/>
            <a:r>
              <a:rPr lang="en-US" b="1" dirty="0" err="1"/>
              <a:t>AdapterOutputDirectory</a:t>
            </a:r>
            <a:endParaRPr lang="en-US" b="1" dirty="0"/>
          </a:p>
          <a:p>
            <a:pPr lvl="1"/>
            <a:r>
              <a:rPr lang="en-US" dirty="0"/>
              <a:t>Full path to the folder where adapter data is stored. You must have a separate folder for each adapter.</a:t>
            </a:r>
          </a:p>
          <a:p>
            <a:pPr lvl="1"/>
            <a:endParaRPr lang="en-US" dirty="0"/>
          </a:p>
          <a:p>
            <a:pPr lvl="1"/>
            <a:r>
              <a:rPr lang="en-US" b="1" dirty="0" err="1"/>
              <a:t>AdapterType</a:t>
            </a:r>
            <a:endParaRPr lang="en-US" b="1" dirty="0"/>
          </a:p>
          <a:p>
            <a:pPr lvl="1"/>
            <a:r>
              <a:rPr lang="en-US" dirty="0"/>
              <a:t>Specifies the fully qualified name of a </a:t>
            </a:r>
            <a:r>
              <a:rPr lang="en-US" dirty="0" err="1"/>
              <a:t>.Net</a:t>
            </a:r>
            <a:r>
              <a:rPr lang="en-US" dirty="0"/>
              <a:t> managed type that implements the compliance adapter interface. This adapter is supplied by a third-party or can be set to the internal XML adapter, </a:t>
            </a:r>
          </a:p>
        </p:txBody>
      </p:sp>
    </p:spTree>
    <p:extLst>
      <p:ext uri="{BB962C8B-B14F-4D97-AF65-F5344CB8AC3E}">
        <p14:creationId xmlns:p14="http://schemas.microsoft.com/office/powerpoint/2010/main" val="373780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Chat Compliance Configuration</a:t>
            </a:r>
          </a:p>
        </p:txBody>
      </p:sp>
      <p:sp>
        <p:nvSpPr>
          <p:cNvPr id="3" name="Text Placeholder 2"/>
          <p:cNvSpPr>
            <a:spLocks noGrp="1"/>
          </p:cNvSpPr>
          <p:nvPr>
            <p:ph type="body" sz="quarter" idx="10"/>
          </p:nvPr>
        </p:nvSpPr>
        <p:spPr>
          <a:xfrm>
            <a:off x="274638" y="1212850"/>
            <a:ext cx="11887200" cy="5786199"/>
          </a:xfrm>
        </p:spPr>
        <p:txBody>
          <a:bodyPr/>
          <a:lstStyle/>
          <a:p>
            <a:r>
              <a:rPr lang="en-US" dirty="0"/>
              <a:t>New-, Get- and Set-</a:t>
            </a:r>
            <a:r>
              <a:rPr lang="en-US" dirty="0" err="1"/>
              <a:t>CsPersistentChatComplianceConfiguration</a:t>
            </a:r>
            <a:endParaRPr lang="en-US" dirty="0"/>
          </a:p>
          <a:p>
            <a:pPr lvl="1"/>
            <a:r>
              <a:rPr lang="en-US" b="1" dirty="0" err="1"/>
              <a:t>AddChatRoomDetails</a:t>
            </a:r>
            <a:endParaRPr lang="en-US" b="1" dirty="0"/>
          </a:p>
          <a:p>
            <a:pPr lvl="1"/>
            <a:r>
              <a:rPr lang="en-US" dirty="0"/>
              <a:t>When set to True, additional details about each chat room are provided to the adapter. This has the potential to greatly increase the size of the compliance data.</a:t>
            </a:r>
          </a:p>
          <a:p>
            <a:pPr lvl="1"/>
            <a:r>
              <a:rPr lang="en-US" dirty="0"/>
              <a:t>The default value is False.</a:t>
            </a:r>
          </a:p>
          <a:p>
            <a:pPr lvl="1"/>
            <a:endParaRPr lang="en-US" dirty="0"/>
          </a:p>
          <a:p>
            <a:pPr lvl="1"/>
            <a:r>
              <a:rPr lang="en-US" b="1" dirty="0" err="1"/>
              <a:t>AddUserDetails</a:t>
            </a:r>
            <a:endParaRPr lang="en-US" b="1" dirty="0"/>
          </a:p>
          <a:p>
            <a:pPr lvl="1"/>
            <a:r>
              <a:rPr lang="en-US" dirty="0"/>
              <a:t>When set to True, additional details about each chat room user are provided to the adapter. This has the potential to greatly increase the size of the compliance data.</a:t>
            </a:r>
          </a:p>
          <a:p>
            <a:pPr lvl="1"/>
            <a:r>
              <a:rPr lang="en-US" dirty="0"/>
              <a:t>The default value is False.</a:t>
            </a:r>
          </a:p>
          <a:p>
            <a:pPr lvl="1"/>
            <a:endParaRPr lang="en-US" dirty="0"/>
          </a:p>
          <a:p>
            <a:pPr lvl="1"/>
            <a:r>
              <a:rPr lang="en-US" b="1" dirty="0" err="1"/>
              <a:t>CreateFileAttachmentsManifest</a:t>
            </a:r>
            <a:endParaRPr lang="en-US" b="1" dirty="0"/>
          </a:p>
          <a:p>
            <a:pPr lvl="1"/>
            <a:r>
              <a:rPr lang="en-US" dirty="0" smtClean="0"/>
              <a:t>When set to True, additional output files will be created to track file transfers within chat rooms. These files will have the file extension .ATTACH and are placed in the location specified by the </a:t>
            </a:r>
            <a:r>
              <a:rPr lang="en-US" dirty="0" err="1" smtClean="0"/>
              <a:t>AdapterOutputDirectory</a:t>
            </a:r>
            <a:r>
              <a:rPr lang="en-US" dirty="0" smtClean="0"/>
              <a:t>.</a:t>
            </a:r>
            <a:endParaRPr lang="en-US" dirty="0"/>
          </a:p>
        </p:txBody>
      </p:sp>
    </p:spTree>
    <p:extLst>
      <p:ext uri="{BB962C8B-B14F-4D97-AF65-F5344CB8AC3E}">
        <p14:creationId xmlns:p14="http://schemas.microsoft.com/office/powerpoint/2010/main" val="4226970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Chat Compliance Configuration</a:t>
            </a:r>
          </a:p>
        </p:txBody>
      </p:sp>
      <p:sp>
        <p:nvSpPr>
          <p:cNvPr id="3" name="Text Placeholder 2"/>
          <p:cNvSpPr>
            <a:spLocks noGrp="1"/>
          </p:cNvSpPr>
          <p:nvPr>
            <p:ph type="body" sz="quarter" idx="10"/>
          </p:nvPr>
        </p:nvSpPr>
        <p:spPr>
          <a:xfrm>
            <a:off x="274638" y="1212850"/>
            <a:ext cx="11887200" cy="5109091"/>
          </a:xfrm>
        </p:spPr>
        <p:txBody>
          <a:bodyPr/>
          <a:lstStyle/>
          <a:p>
            <a:r>
              <a:rPr lang="en-US" dirty="0"/>
              <a:t>New-, Get- and Set-</a:t>
            </a:r>
            <a:r>
              <a:rPr lang="en-US" dirty="0" err="1"/>
              <a:t>CsPersistentChatComplianceConfiguration</a:t>
            </a:r>
            <a:endParaRPr lang="en-US" dirty="0"/>
          </a:p>
          <a:p>
            <a:pPr lvl="1"/>
            <a:r>
              <a:rPr lang="en-US" b="1" dirty="0" err="1"/>
              <a:t>CustomConfiguration</a:t>
            </a:r>
            <a:endParaRPr lang="en-US" b="1" dirty="0"/>
          </a:p>
          <a:p>
            <a:pPr lvl="1"/>
            <a:r>
              <a:rPr lang="en-US" dirty="0"/>
              <a:t>XSLT transform script that enables Persistent Chat to save compliance data in a custom format of your design. </a:t>
            </a:r>
          </a:p>
          <a:p>
            <a:pPr lvl="1"/>
            <a:endParaRPr lang="en-US" dirty="0"/>
          </a:p>
          <a:p>
            <a:pPr lvl="1"/>
            <a:r>
              <a:rPr lang="en-US" b="1" dirty="0" err="1"/>
              <a:t>InMemory</a:t>
            </a:r>
            <a:endParaRPr lang="en-US" b="1" dirty="0"/>
          </a:p>
          <a:p>
            <a:pPr lvl="1"/>
            <a:r>
              <a:rPr lang="en-US" dirty="0"/>
              <a:t>Creates an object reference without actually committing the object as a permanent change. If you assign the output of this </a:t>
            </a:r>
            <a:r>
              <a:rPr lang="en-US" dirty="0" err="1"/>
              <a:t>cmdlet</a:t>
            </a:r>
            <a:r>
              <a:rPr lang="en-US" dirty="0"/>
              <a:t> called with this parameter to a variable, you can make changes to the properties of the object reference and then commit those changes by calling this </a:t>
            </a:r>
            <a:r>
              <a:rPr lang="en-US" dirty="0" err="1"/>
              <a:t>cmdlet’s</a:t>
            </a:r>
            <a:r>
              <a:rPr lang="en-US" dirty="0"/>
              <a:t> matching Set- </a:t>
            </a:r>
            <a:r>
              <a:rPr lang="en-US" dirty="0" err="1"/>
              <a:t>cmdlet</a:t>
            </a:r>
            <a:r>
              <a:rPr lang="en-US" dirty="0"/>
              <a:t>.</a:t>
            </a:r>
          </a:p>
          <a:p>
            <a:pPr lvl="1"/>
            <a:endParaRPr lang="en-US" dirty="0"/>
          </a:p>
          <a:p>
            <a:pPr lvl="1"/>
            <a:r>
              <a:rPr lang="en-US" b="1" dirty="0" err="1"/>
              <a:t>OneChatRoomPerOutputFile</a:t>
            </a:r>
            <a:endParaRPr lang="en-US" b="1" dirty="0"/>
          </a:p>
          <a:p>
            <a:pPr lvl="1"/>
            <a:r>
              <a:rPr lang="en-US" dirty="0"/>
              <a:t>When set to True, separate reports are created for each chat room. The default value is False.</a:t>
            </a:r>
          </a:p>
        </p:txBody>
      </p:sp>
    </p:spTree>
    <p:extLst>
      <p:ext uri="{BB962C8B-B14F-4D97-AF65-F5344CB8AC3E}">
        <p14:creationId xmlns:p14="http://schemas.microsoft.com/office/powerpoint/2010/main" val="913989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Persistent Chat Compliance Configuration</a:t>
            </a:r>
          </a:p>
        </p:txBody>
      </p:sp>
      <p:sp>
        <p:nvSpPr>
          <p:cNvPr id="3" name="Text Placeholder 2"/>
          <p:cNvSpPr>
            <a:spLocks noGrp="1"/>
          </p:cNvSpPr>
          <p:nvPr>
            <p:ph type="body" sz="quarter" idx="10"/>
          </p:nvPr>
        </p:nvSpPr>
        <p:spPr>
          <a:xfrm>
            <a:off x="274638" y="1212850"/>
            <a:ext cx="11887200" cy="3816429"/>
          </a:xfrm>
        </p:spPr>
        <p:txBody>
          <a:bodyPr/>
          <a:lstStyle/>
          <a:p>
            <a:r>
              <a:rPr lang="en-US" dirty="0"/>
              <a:t>New-, Get- and Set-</a:t>
            </a:r>
            <a:r>
              <a:rPr lang="en-US" dirty="0" err="1"/>
              <a:t>CsPersistentChatComplianceConfiguration</a:t>
            </a:r>
            <a:endParaRPr lang="en-US" dirty="0"/>
          </a:p>
          <a:p>
            <a:pPr lvl="1"/>
            <a:r>
              <a:rPr lang="en-US" b="1" dirty="0" err="1"/>
              <a:t>RunInterval</a:t>
            </a:r>
            <a:endParaRPr lang="en-US" b="1" dirty="0"/>
          </a:p>
          <a:p>
            <a:pPr lvl="1"/>
            <a:r>
              <a:rPr lang="en-US" dirty="0"/>
              <a:t>Amount of time that the server waits before generating the next output file. The </a:t>
            </a:r>
            <a:r>
              <a:rPr lang="en-US" dirty="0" err="1"/>
              <a:t>RunInterval</a:t>
            </a:r>
            <a:r>
              <a:rPr lang="en-US" dirty="0"/>
              <a:t> must be specified using the format </a:t>
            </a:r>
            <a:r>
              <a:rPr lang="en-US" dirty="0" err="1"/>
              <a:t>days.hours:minutes:seconds</a:t>
            </a:r>
            <a:r>
              <a:rPr lang="en-US" dirty="0"/>
              <a:t>. For example, to specify a </a:t>
            </a:r>
            <a:r>
              <a:rPr lang="en-US" dirty="0" err="1"/>
              <a:t>RunInterval</a:t>
            </a:r>
            <a:r>
              <a:rPr lang="en-US" dirty="0"/>
              <a:t> of 30 minutes (the default value) use this syntax:</a:t>
            </a:r>
          </a:p>
          <a:p>
            <a:pPr lvl="1"/>
            <a:r>
              <a:rPr lang="en-US" dirty="0"/>
              <a:t>-</a:t>
            </a:r>
            <a:r>
              <a:rPr lang="en-US" dirty="0" err="1"/>
              <a:t>RunInterval</a:t>
            </a:r>
            <a:r>
              <a:rPr lang="en-US" dirty="0"/>
              <a:t> 00:30:00</a:t>
            </a:r>
          </a:p>
          <a:p>
            <a:pPr lvl="1"/>
            <a:endParaRPr lang="en-US" dirty="0"/>
          </a:p>
          <a:p>
            <a:pPr lvl="1"/>
            <a:r>
              <a:rPr lang="en-US" dirty="0"/>
              <a:t>The </a:t>
            </a:r>
            <a:r>
              <a:rPr lang="en-US" b="1" dirty="0" err="1"/>
              <a:t>RunInterval</a:t>
            </a:r>
            <a:r>
              <a:rPr lang="en-US" dirty="0"/>
              <a:t> can be set to any value between 1 minute (00:01.00) and 30 days (30.00:00:00), inclusive. The default value is 15 minutes (00:15:00).</a:t>
            </a:r>
          </a:p>
        </p:txBody>
      </p:sp>
    </p:spTree>
    <p:extLst>
      <p:ext uri="{BB962C8B-B14F-4D97-AF65-F5344CB8AC3E}">
        <p14:creationId xmlns:p14="http://schemas.microsoft.com/office/powerpoint/2010/main" val="423236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Notes from the Field</a:t>
            </a:r>
            <a:endParaRPr lang="en-US" dirty="0"/>
          </a:p>
        </p:txBody>
      </p:sp>
    </p:spTree>
    <p:extLst>
      <p:ext uri="{BB962C8B-B14F-4D97-AF65-F5344CB8AC3E}">
        <p14:creationId xmlns:p14="http://schemas.microsoft.com/office/powerpoint/2010/main" val="1818388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Notes from the Field</a:t>
            </a:r>
          </a:p>
        </p:txBody>
      </p:sp>
      <p:sp>
        <p:nvSpPr>
          <p:cNvPr id="3" name="Text Placeholder 2"/>
          <p:cNvSpPr>
            <a:spLocks noGrp="1"/>
          </p:cNvSpPr>
          <p:nvPr>
            <p:ph type="body" sz="quarter" idx="10"/>
          </p:nvPr>
        </p:nvSpPr>
        <p:spPr>
          <a:xfrm>
            <a:off x="274638" y="1212850"/>
            <a:ext cx="11887200" cy="4801314"/>
          </a:xfrm>
        </p:spPr>
        <p:txBody>
          <a:bodyPr/>
          <a:lstStyle/>
          <a:p>
            <a:r>
              <a:rPr lang="en-US" dirty="0"/>
              <a:t>Exchange Storage and SQL Store together</a:t>
            </a:r>
          </a:p>
          <a:p>
            <a:pPr lvl="1"/>
            <a:r>
              <a:rPr lang="en-US" dirty="0"/>
              <a:t>When migrating users to Exchange 2013, both data stores can be used on an interim basis.</a:t>
            </a:r>
          </a:p>
          <a:p>
            <a:pPr lvl="1"/>
            <a:r>
              <a:rPr lang="en-US" dirty="0"/>
              <a:t>Permanent use of both Exchange and SQL Store for archiving is not supported</a:t>
            </a:r>
          </a:p>
          <a:p>
            <a:r>
              <a:rPr lang="en-US" dirty="0"/>
              <a:t>SQL Store is not a long term retention solution</a:t>
            </a:r>
          </a:p>
          <a:p>
            <a:pPr lvl="1"/>
            <a:r>
              <a:rPr lang="en-US" dirty="0"/>
              <a:t>Customer archived one years of data into </a:t>
            </a:r>
            <a:r>
              <a:rPr lang="en-US" dirty="0" err="1"/>
              <a:t>LcsLog</a:t>
            </a:r>
            <a:endParaRPr lang="en-US" dirty="0"/>
          </a:p>
          <a:p>
            <a:pPr lvl="1"/>
            <a:r>
              <a:rPr lang="en-US" dirty="0"/>
              <a:t>Decided to enable purging of all chats older than 14 days</a:t>
            </a:r>
          </a:p>
          <a:p>
            <a:pPr lvl="1"/>
            <a:r>
              <a:rPr lang="en-US" dirty="0"/>
              <a:t>Had purge in “chunks” to prevent outages</a:t>
            </a:r>
          </a:p>
          <a:p>
            <a:r>
              <a:rPr lang="en-US" dirty="0"/>
              <a:t>SharePoint Discovery Center Results duplicated</a:t>
            </a:r>
          </a:p>
          <a:p>
            <a:pPr lvl="1"/>
            <a:r>
              <a:rPr lang="en-US" dirty="0"/>
              <a:t>This is by design, one from the archive and one from the Conversation History folder</a:t>
            </a:r>
          </a:p>
          <a:p>
            <a:endParaRPr lang="en-US" dirty="0"/>
          </a:p>
        </p:txBody>
      </p:sp>
    </p:spTree>
    <p:extLst>
      <p:ext uri="{BB962C8B-B14F-4D97-AF65-F5344CB8AC3E}">
        <p14:creationId xmlns:p14="http://schemas.microsoft.com/office/powerpoint/2010/main" val="631178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Notes from the Field</a:t>
            </a:r>
          </a:p>
        </p:txBody>
      </p:sp>
      <p:sp>
        <p:nvSpPr>
          <p:cNvPr id="3" name="Text Placeholder 2"/>
          <p:cNvSpPr>
            <a:spLocks noGrp="1"/>
          </p:cNvSpPr>
          <p:nvPr>
            <p:ph type="body" sz="quarter" idx="10"/>
          </p:nvPr>
        </p:nvSpPr>
        <p:spPr>
          <a:xfrm>
            <a:off x="274638" y="1212850"/>
            <a:ext cx="11887200" cy="5232202"/>
          </a:xfrm>
        </p:spPr>
        <p:txBody>
          <a:bodyPr/>
          <a:lstStyle/>
          <a:p>
            <a:r>
              <a:rPr lang="en-US" dirty="0"/>
              <a:t>Keep Archiving store near your pool</a:t>
            </a:r>
          </a:p>
          <a:p>
            <a:pPr lvl="1"/>
            <a:r>
              <a:rPr lang="en-US" dirty="0"/>
              <a:t>Ensure you have a capable connection between the Lync Pool and either the SQL back end or Exchange Server to handle the LYSS throughput</a:t>
            </a:r>
          </a:p>
          <a:p>
            <a:r>
              <a:rPr lang="en-US" dirty="0"/>
              <a:t>Transport Configuration Settings</a:t>
            </a:r>
          </a:p>
          <a:p>
            <a:pPr lvl="1"/>
            <a:r>
              <a:rPr lang="en-US" dirty="0" err="1"/>
              <a:t>MaxReceiveSize</a:t>
            </a:r>
            <a:r>
              <a:rPr lang="en-US" dirty="0"/>
              <a:t> and </a:t>
            </a:r>
            <a:r>
              <a:rPr lang="en-US" dirty="0" err="1"/>
              <a:t>MaxSendSize</a:t>
            </a:r>
            <a:r>
              <a:rPr lang="en-US" dirty="0"/>
              <a:t> will control/restrict the size of attachments in meetings, plan and adjust accordingly.</a:t>
            </a:r>
          </a:p>
          <a:p>
            <a:r>
              <a:rPr lang="en-US" dirty="0"/>
              <a:t>Transport Configuration Settings</a:t>
            </a:r>
          </a:p>
          <a:p>
            <a:pPr lvl="1"/>
            <a:r>
              <a:rPr lang="en-US" dirty="0" err="1"/>
              <a:t>MaxReceiveSize</a:t>
            </a:r>
            <a:r>
              <a:rPr lang="en-US" dirty="0"/>
              <a:t> and </a:t>
            </a:r>
            <a:r>
              <a:rPr lang="en-US" dirty="0" err="1"/>
              <a:t>MaxSendSize</a:t>
            </a:r>
            <a:r>
              <a:rPr lang="en-US" dirty="0"/>
              <a:t> will control/restrict the size of attachments in meetings, plan and adjust accordingly.</a:t>
            </a:r>
          </a:p>
          <a:p>
            <a:r>
              <a:rPr lang="en-US" dirty="0" smtClean="0"/>
              <a:t>What about queue size?</a:t>
            </a:r>
          </a:p>
          <a:p>
            <a:pPr lvl="1"/>
            <a:r>
              <a:rPr lang="en-US" dirty="0" smtClean="0"/>
              <a:t>With MSMQ we could adjust the queue size, with Fabric we can’t.  The queue is 10GB, replicated x3 with Fabric and overhead, so about 3 GB of queuing of content</a:t>
            </a:r>
            <a:endParaRPr lang="en-US" dirty="0"/>
          </a:p>
        </p:txBody>
      </p:sp>
    </p:spTree>
    <p:extLst>
      <p:ext uri="{BB962C8B-B14F-4D97-AF65-F5344CB8AC3E}">
        <p14:creationId xmlns:p14="http://schemas.microsoft.com/office/powerpoint/2010/main" val="359058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Partner Solutions</a:t>
            </a:r>
            <a:endParaRPr lang="en-US" dirty="0"/>
          </a:p>
        </p:txBody>
      </p:sp>
    </p:spTree>
    <p:extLst>
      <p:ext uri="{BB962C8B-B14F-4D97-AF65-F5344CB8AC3E}">
        <p14:creationId xmlns:p14="http://schemas.microsoft.com/office/powerpoint/2010/main" val="273209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Partner Solutions</a:t>
            </a:r>
          </a:p>
        </p:txBody>
      </p:sp>
      <p:sp>
        <p:nvSpPr>
          <p:cNvPr id="3" name="Text Placeholder 2"/>
          <p:cNvSpPr>
            <a:spLocks noGrp="1"/>
          </p:cNvSpPr>
          <p:nvPr>
            <p:ph type="body" sz="quarter" idx="10"/>
          </p:nvPr>
        </p:nvSpPr>
        <p:spPr>
          <a:xfrm>
            <a:off x="274638" y="1212850"/>
            <a:ext cx="11887200" cy="4001095"/>
          </a:xfrm>
        </p:spPr>
        <p:txBody>
          <a:bodyPr/>
          <a:lstStyle/>
          <a:p>
            <a:r>
              <a:rPr lang="en-US" dirty="0" smtClean="0"/>
              <a:t>Lync’s Strengths are reinforced by the Partner Ecosystem</a:t>
            </a:r>
          </a:p>
          <a:p>
            <a:pPr lvl="1"/>
            <a:r>
              <a:rPr lang="en-US" dirty="0" smtClean="0"/>
              <a:t>Not all organizations requirements are the same</a:t>
            </a:r>
          </a:p>
          <a:p>
            <a:pPr lvl="1"/>
            <a:r>
              <a:rPr lang="en-US" dirty="0" smtClean="0"/>
              <a:t>Our </a:t>
            </a:r>
            <a:r>
              <a:rPr lang="en-US" dirty="0"/>
              <a:t>native solution may not meet your </a:t>
            </a:r>
            <a:r>
              <a:rPr lang="en-US" dirty="0" smtClean="0"/>
              <a:t>requirements</a:t>
            </a:r>
          </a:p>
          <a:p>
            <a:r>
              <a:rPr lang="en-US" dirty="0" smtClean="0"/>
              <a:t>Where to look?</a:t>
            </a:r>
            <a:endParaRPr lang="en-US" dirty="0"/>
          </a:p>
          <a:p>
            <a:pPr lvl="1"/>
            <a:r>
              <a:rPr lang="en-US" dirty="0" err="1"/>
              <a:t>Actiance</a:t>
            </a:r>
            <a:r>
              <a:rPr lang="en-US" dirty="0"/>
              <a:t> – </a:t>
            </a:r>
            <a:r>
              <a:rPr lang="en-US" dirty="0">
                <a:hlinkClick r:id="rId3"/>
              </a:rPr>
              <a:t>www.actiance.com</a:t>
            </a:r>
            <a:endParaRPr lang="en-US" dirty="0"/>
          </a:p>
          <a:p>
            <a:pPr lvl="1"/>
            <a:r>
              <a:rPr lang="en-US" dirty="0"/>
              <a:t>Formicary – </a:t>
            </a:r>
            <a:r>
              <a:rPr lang="en-US" dirty="0">
                <a:hlinkClick r:id="rId4"/>
              </a:rPr>
              <a:t>www.formicary.net</a:t>
            </a:r>
            <a:r>
              <a:rPr lang="en-US" dirty="0"/>
              <a:t> (LyncConf.com sponsor)</a:t>
            </a:r>
          </a:p>
          <a:p>
            <a:pPr lvl="1"/>
            <a:r>
              <a:rPr lang="en-US" dirty="0"/>
              <a:t>Instant Tech - </a:t>
            </a:r>
            <a:r>
              <a:rPr lang="en-US" dirty="0">
                <a:hlinkClick r:id="rId5"/>
              </a:rPr>
              <a:t>http://www.instant-tech.com/Archive_Viewer_OCS.cfm</a:t>
            </a:r>
            <a:endParaRPr lang="en-US" dirty="0"/>
          </a:p>
          <a:p>
            <a:pPr lvl="1"/>
            <a:endParaRPr lang="en-US"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66037" y="3171985"/>
            <a:ext cx="4191000" cy="3800534"/>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04036" y="1820862"/>
            <a:ext cx="2961409" cy="1447800"/>
          </a:xfrm>
          <a:prstGeom prst="rect">
            <a:avLst/>
          </a:prstGeom>
        </p:spPr>
      </p:pic>
    </p:spTree>
    <p:extLst>
      <p:ext uri="{BB962C8B-B14F-4D97-AF65-F5344CB8AC3E}">
        <p14:creationId xmlns:p14="http://schemas.microsoft.com/office/powerpoint/2010/main" val="3156663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Archiving with 2010</a:t>
            </a:r>
            <a:endParaRPr lang="en-US" dirty="0"/>
          </a:p>
        </p:txBody>
      </p:sp>
    </p:spTree>
    <p:extLst>
      <p:ext uri="{BB962C8B-B14F-4D97-AF65-F5344CB8AC3E}">
        <p14:creationId xmlns:p14="http://schemas.microsoft.com/office/powerpoint/2010/main" val="122160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Solutions</a:t>
            </a:r>
            <a:endParaRPr lang="en-US" dirty="0"/>
          </a:p>
        </p:txBody>
      </p:sp>
      <p:sp>
        <p:nvSpPr>
          <p:cNvPr id="3" name="Text Placeholder 2"/>
          <p:cNvSpPr>
            <a:spLocks noGrp="1"/>
          </p:cNvSpPr>
          <p:nvPr>
            <p:ph type="body" sz="quarter" idx="10"/>
          </p:nvPr>
        </p:nvSpPr>
        <p:spPr>
          <a:xfrm>
            <a:off x="274638" y="1212850"/>
            <a:ext cx="11887200" cy="4062651"/>
          </a:xfrm>
        </p:spPr>
        <p:txBody>
          <a:bodyPr/>
          <a:lstStyle/>
          <a:p>
            <a:r>
              <a:rPr lang="en-US" dirty="0"/>
              <a:t>OCS Archiving Report</a:t>
            </a:r>
          </a:p>
          <a:p>
            <a:pPr lvl="1"/>
            <a:r>
              <a:rPr lang="en-US" dirty="0"/>
              <a:t>Works with Lync Server 2010</a:t>
            </a:r>
          </a:p>
          <a:p>
            <a:pPr lvl="1"/>
            <a:r>
              <a:rPr lang="en-US" dirty="0"/>
              <a:t>Uses SQL Server Reporting Services</a:t>
            </a:r>
          </a:p>
          <a:p>
            <a:pPr lvl="1"/>
            <a:r>
              <a:rPr lang="en-US" dirty="0">
                <a:hlinkClick r:id="rId3"/>
              </a:rPr>
              <a:t>http://blogs.technet.com/b/dodeitte/archive/2010/02/19/ocs-archiving-report-released.aspx</a:t>
            </a:r>
            <a:endParaRPr lang="en-US" dirty="0"/>
          </a:p>
          <a:p>
            <a:r>
              <a:rPr lang="en-US" dirty="0" smtClean="0"/>
              <a:t>OCS IM Archive Viewer</a:t>
            </a:r>
            <a:endParaRPr lang="en-US" dirty="0"/>
          </a:p>
          <a:p>
            <a:pPr lvl="1"/>
            <a:r>
              <a:rPr lang="en-US" dirty="0"/>
              <a:t>Works with Lync Server 2010</a:t>
            </a:r>
          </a:p>
          <a:p>
            <a:pPr lvl="1"/>
            <a:r>
              <a:rPr lang="en-US" dirty="0"/>
              <a:t>Only Retrieves IMs, not messages sent in a Conference.</a:t>
            </a:r>
            <a:endParaRPr lang="en-US" dirty="0">
              <a:hlinkClick r:id="rId4"/>
            </a:endParaRPr>
          </a:p>
          <a:p>
            <a:pPr lvl="1"/>
            <a:r>
              <a:rPr lang="en-US" dirty="0">
                <a:hlinkClick r:id="rId4"/>
              </a:rPr>
              <a:t>http://blogs.technet.com/b/drrez/archive/2011/06/07/office-communications-server-2007-r2-tool-ocs-im-archive-viewer.aspx</a:t>
            </a:r>
            <a:endParaRPr lang="en-US" dirty="0"/>
          </a:p>
          <a:p>
            <a:pPr lvl="1"/>
            <a:endParaRPr lang="en-US" dirty="0"/>
          </a:p>
        </p:txBody>
      </p:sp>
    </p:spTree>
    <p:extLst>
      <p:ext uri="{BB962C8B-B14F-4D97-AF65-F5344CB8AC3E}">
        <p14:creationId xmlns:p14="http://schemas.microsoft.com/office/powerpoint/2010/main" val="41689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Solutions</a:t>
            </a:r>
            <a:endParaRPr lang="en-US" dirty="0"/>
          </a:p>
        </p:txBody>
      </p:sp>
      <p:sp>
        <p:nvSpPr>
          <p:cNvPr id="3" name="Text Placeholder 2"/>
          <p:cNvSpPr>
            <a:spLocks noGrp="1"/>
          </p:cNvSpPr>
          <p:nvPr>
            <p:ph type="body" sz="quarter" idx="10"/>
          </p:nvPr>
        </p:nvSpPr>
        <p:spPr>
          <a:xfrm>
            <a:off x="274638" y="1212850"/>
            <a:ext cx="11887200" cy="4062651"/>
          </a:xfrm>
        </p:spPr>
        <p:txBody>
          <a:bodyPr/>
          <a:lstStyle/>
          <a:p>
            <a:r>
              <a:rPr lang="en-US" dirty="0"/>
              <a:t>OCS Archiving Report</a:t>
            </a:r>
          </a:p>
          <a:p>
            <a:pPr lvl="1"/>
            <a:r>
              <a:rPr lang="en-US" dirty="0"/>
              <a:t>Works with Lync Server 2010</a:t>
            </a:r>
          </a:p>
          <a:p>
            <a:pPr lvl="1"/>
            <a:r>
              <a:rPr lang="en-US" dirty="0"/>
              <a:t>Uses SQL Server Reporting Services</a:t>
            </a:r>
          </a:p>
          <a:p>
            <a:pPr lvl="1"/>
            <a:r>
              <a:rPr lang="en-US" dirty="0">
                <a:hlinkClick r:id="rId3"/>
              </a:rPr>
              <a:t>http://blogs.technet.com/b/dodeitte/archive/2010/02/19/ocs-archiving-report-released.aspx</a:t>
            </a:r>
            <a:endParaRPr lang="en-US" dirty="0"/>
          </a:p>
          <a:p>
            <a:r>
              <a:rPr lang="en-US" dirty="0" smtClean="0"/>
              <a:t>OCS IM Archive Viewer</a:t>
            </a:r>
            <a:endParaRPr lang="en-US" dirty="0"/>
          </a:p>
          <a:p>
            <a:pPr lvl="1"/>
            <a:r>
              <a:rPr lang="en-US" dirty="0"/>
              <a:t>Works with Lync Server 2010</a:t>
            </a:r>
          </a:p>
          <a:p>
            <a:pPr lvl="1"/>
            <a:r>
              <a:rPr lang="en-US" dirty="0"/>
              <a:t>Only Retrieves IMs, not messages sent in a Conference.</a:t>
            </a:r>
            <a:endParaRPr lang="en-US" dirty="0">
              <a:hlinkClick r:id="rId4"/>
            </a:endParaRPr>
          </a:p>
          <a:p>
            <a:pPr lvl="1"/>
            <a:r>
              <a:rPr lang="en-US" dirty="0">
                <a:hlinkClick r:id="rId4"/>
              </a:rPr>
              <a:t>http://blogs.technet.com/b/drrez/archive/2011/06/07/office-communications-server-2007-r2-tool-ocs-im-archive-viewer.aspx</a:t>
            </a:r>
            <a:endParaRPr lang="en-US" dirty="0"/>
          </a:p>
          <a:p>
            <a:pPr lvl="1"/>
            <a:endParaRPr lang="en-US" dirty="0"/>
          </a:p>
        </p:txBody>
      </p:sp>
    </p:spTree>
    <p:extLst>
      <p:ext uri="{BB962C8B-B14F-4D97-AF65-F5344CB8AC3E}">
        <p14:creationId xmlns:p14="http://schemas.microsoft.com/office/powerpoint/2010/main" val="192034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Solutions</a:t>
            </a:r>
            <a:endParaRPr lang="en-US" dirty="0"/>
          </a:p>
        </p:txBody>
      </p:sp>
      <p:sp>
        <p:nvSpPr>
          <p:cNvPr id="3" name="Text Placeholder 2"/>
          <p:cNvSpPr>
            <a:spLocks noGrp="1"/>
          </p:cNvSpPr>
          <p:nvPr>
            <p:ph type="body" sz="quarter" idx="10"/>
          </p:nvPr>
        </p:nvSpPr>
        <p:spPr>
          <a:xfrm>
            <a:off x="274638" y="1212850"/>
            <a:ext cx="11887200" cy="3046988"/>
          </a:xfrm>
        </p:spPr>
        <p:txBody>
          <a:bodyPr/>
          <a:lstStyle/>
          <a:p>
            <a:r>
              <a:rPr lang="en-US" dirty="0" smtClean="0"/>
              <a:t>Lync Server Archiving Report</a:t>
            </a:r>
            <a:endParaRPr lang="en-US" dirty="0"/>
          </a:p>
          <a:p>
            <a:pPr lvl="1"/>
            <a:r>
              <a:rPr lang="en-US" dirty="0" smtClean="0"/>
              <a:t>New for Lync Server 2013</a:t>
            </a:r>
          </a:p>
          <a:p>
            <a:pPr lvl="1"/>
            <a:r>
              <a:rPr lang="en-US" dirty="0">
                <a:hlinkClick r:id="rId3"/>
              </a:rPr>
              <a:t>http://</a:t>
            </a:r>
            <a:r>
              <a:rPr lang="en-US" dirty="0" smtClean="0">
                <a:hlinkClick r:id="rId3"/>
              </a:rPr>
              <a:t>blogs.technet.com/b/dodeitte/archive/2013/06/02/sample-lync-server-archiving-report-available.aspx</a:t>
            </a:r>
            <a:endParaRPr lang="en-US" dirty="0" smtClean="0"/>
          </a:p>
          <a:p>
            <a:pPr lvl="1"/>
            <a:endParaRPr lang="en-US" dirty="0"/>
          </a:p>
          <a:p>
            <a:pPr lvl="1"/>
            <a:endParaRPr lang="en-US" dirty="0"/>
          </a:p>
          <a:p>
            <a:pPr lvl="1"/>
            <a:endParaRPr lang="en-US" dirty="0" smtClean="0"/>
          </a:p>
          <a:p>
            <a:pPr lvl="1"/>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1388" y="2637808"/>
            <a:ext cx="5112089" cy="3739214"/>
          </a:xfrm>
          <a:prstGeom prst="rect">
            <a:avLst/>
          </a:prstGeom>
        </p:spPr>
      </p:pic>
    </p:spTree>
    <p:extLst>
      <p:ext uri="{BB962C8B-B14F-4D97-AF65-F5344CB8AC3E}">
        <p14:creationId xmlns:p14="http://schemas.microsoft.com/office/powerpoint/2010/main" val="341659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Solutions</a:t>
            </a:r>
            <a:endParaRPr lang="en-US"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Lync Server Archiving Report</a:t>
            </a:r>
          </a:p>
          <a:p>
            <a:pPr lvl="1"/>
            <a:endParaRPr lang="en-US" dirty="0"/>
          </a:p>
          <a:p>
            <a:pPr lvl="1"/>
            <a:endParaRPr lang="en-US" dirty="0"/>
          </a:p>
          <a:p>
            <a:pPr lvl="1"/>
            <a:endParaRPr lang="en-US" dirty="0" smtClean="0"/>
          </a:p>
          <a:p>
            <a:pPr lvl="1"/>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6154" y="1925053"/>
            <a:ext cx="6664330" cy="4874593"/>
          </a:xfrm>
          <a:prstGeom prst="rect">
            <a:avLst/>
          </a:prstGeom>
        </p:spPr>
      </p:pic>
    </p:spTree>
    <p:extLst>
      <p:ext uri="{BB962C8B-B14F-4D97-AF65-F5344CB8AC3E}">
        <p14:creationId xmlns:p14="http://schemas.microsoft.com/office/powerpoint/2010/main" val="2801130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34304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89010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126955"/>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82861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all About Archiving</a:t>
            </a:r>
            <a:endParaRPr lang="en-US" dirty="0"/>
          </a:p>
        </p:txBody>
      </p:sp>
      <p:sp>
        <p:nvSpPr>
          <p:cNvPr id="3" name="Text Placeholder 2"/>
          <p:cNvSpPr>
            <a:spLocks noGrp="1"/>
          </p:cNvSpPr>
          <p:nvPr>
            <p:ph type="body" sz="quarter" idx="10"/>
          </p:nvPr>
        </p:nvSpPr>
        <p:spPr>
          <a:xfrm>
            <a:off x="274638" y="1212850"/>
            <a:ext cx="11887200" cy="1354217"/>
          </a:xfrm>
        </p:spPr>
        <p:txBody>
          <a:bodyPr/>
          <a:lstStyle/>
          <a:p>
            <a:r>
              <a:rPr lang="en-US" dirty="0"/>
              <a:t>Lync Server 2010</a:t>
            </a:r>
          </a:p>
          <a:p>
            <a:pPr lvl="1"/>
            <a:r>
              <a:rPr lang="en-US" dirty="0"/>
              <a:t>Archiving was deployed using a middle-tier Architecture.  Lync Servers communicated with the Archiving Server and the Archiving Server communicated with the Back-End Databases.</a:t>
            </a:r>
          </a:p>
        </p:txBody>
      </p:sp>
      <p:sp>
        <p:nvSpPr>
          <p:cNvPr id="4" name="Subtitle 2"/>
          <p:cNvSpPr txBox="1">
            <a:spLocks/>
          </p:cNvSpPr>
          <p:nvPr/>
        </p:nvSpPr>
        <p:spPr>
          <a:xfrm>
            <a:off x="1889963" y="3040062"/>
            <a:ext cx="7259773" cy="2440099"/>
          </a:xfrm>
          <a:prstGeom prst="rect">
            <a:avLst/>
          </a:prstGeom>
        </p:spPr>
        <p:txBody>
          <a:bodyPr lIns="76197" tIns="38098" rIns="76197" bIns="38098"/>
          <a:lstStyle/>
          <a:p>
            <a:pPr marL="333362" indent="-333362" defTabSz="914363">
              <a:lnSpc>
                <a:spcPct val="90000"/>
              </a:lnSpc>
              <a:spcBef>
                <a:spcPct val="20000"/>
              </a:spcBef>
              <a:buBlip>
                <a:blip r:embed="rId3"/>
              </a:buBlip>
              <a:defRPr/>
            </a:pPr>
            <a:r>
              <a:rPr lang="fr-FR" sz="3000">
                <a:solidFill>
                  <a:srgbClr val="000000"/>
                </a:solidFill>
                <a:latin typeface="Segoe" pitchFamily="34" charset="0"/>
              </a:rPr>
              <a:t>A</a:t>
            </a:r>
            <a:endParaRPr lang="fr-FR" sz="3000" dirty="0">
              <a:solidFill>
                <a:srgbClr val="000000"/>
              </a:solidFill>
              <a:latin typeface="Segoe" pitchFamily="34" charset="0"/>
            </a:endParaRPr>
          </a:p>
        </p:txBody>
      </p:sp>
      <p:sp>
        <p:nvSpPr>
          <p:cNvPr id="5" name="Rectangle 4"/>
          <p:cNvSpPr/>
          <p:nvPr/>
        </p:nvSpPr>
        <p:spPr>
          <a:xfrm>
            <a:off x="1236396" y="3077822"/>
            <a:ext cx="3167503" cy="2261398"/>
          </a:xfrm>
          <a:prstGeom prst="rect">
            <a:avLst/>
          </a:prstGeom>
          <a:solidFill>
            <a:schemeClr val="accent3"/>
          </a:solidFill>
          <a:ln>
            <a:solidFill>
              <a:schemeClr val="bg2"/>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endParaRPr lang="fr-FR" dirty="0" smtClean="0">
              <a:solidFill>
                <a:srgbClr val="000000"/>
              </a:solidFill>
            </a:endParaRPr>
          </a:p>
          <a:p>
            <a:pPr algn="ctr"/>
            <a:endParaRPr lang="fr-FR" dirty="0">
              <a:solidFill>
                <a:srgbClr val="000000"/>
              </a:solidFill>
            </a:endParaRPr>
          </a:p>
          <a:p>
            <a:pPr algn="ctr"/>
            <a:endParaRPr lang="fr-FR" dirty="0" smtClean="0">
              <a:solidFill>
                <a:srgbClr val="000000"/>
              </a:solidFill>
            </a:endParaRPr>
          </a:p>
          <a:p>
            <a:pPr algn="ctr"/>
            <a:endParaRPr lang="fr-FR" dirty="0">
              <a:solidFill>
                <a:srgbClr val="000000"/>
              </a:solidFill>
            </a:endParaRPr>
          </a:p>
          <a:p>
            <a:pPr algn="ctr"/>
            <a:endParaRPr lang="fr-FR" dirty="0" smtClean="0">
              <a:solidFill>
                <a:srgbClr val="000000"/>
              </a:solidFill>
            </a:endParaRPr>
          </a:p>
          <a:p>
            <a:pPr algn="ctr"/>
            <a:endParaRPr lang="fr-FR" dirty="0">
              <a:solidFill>
                <a:srgbClr val="000000"/>
              </a:solidFill>
            </a:endParaRPr>
          </a:p>
          <a:p>
            <a:pPr algn="ctr"/>
            <a:r>
              <a:rPr lang="fr-FR" sz="2300" b="1" dirty="0">
                <a:solidFill>
                  <a:srgbClr val="000000"/>
                </a:solidFill>
              </a:rPr>
              <a:t>Front End </a:t>
            </a:r>
          </a:p>
          <a:p>
            <a:pPr algn="ctr"/>
            <a:r>
              <a:rPr lang="fr-FR" sz="2300" b="1" dirty="0">
                <a:solidFill>
                  <a:srgbClr val="000000"/>
                </a:solidFill>
              </a:rPr>
              <a:t>Server</a:t>
            </a:r>
          </a:p>
          <a:p>
            <a:pPr algn="ctr"/>
            <a:endParaRPr lang="fr-FR" sz="2000" b="1" dirty="0">
              <a:solidFill>
                <a:srgbClr val="000000"/>
              </a:solidFill>
            </a:endParaRPr>
          </a:p>
        </p:txBody>
      </p:sp>
      <p:sp>
        <p:nvSpPr>
          <p:cNvPr id="6" name="Rounded Rectangle 5"/>
          <p:cNvSpPr/>
          <p:nvPr/>
        </p:nvSpPr>
        <p:spPr>
          <a:xfrm>
            <a:off x="3185511" y="3622199"/>
            <a:ext cx="1138989" cy="3700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endParaRPr lang="fr-FR" sz="1300" b="1" dirty="0">
              <a:solidFill>
                <a:srgbClr val="000000"/>
              </a:solidFill>
            </a:endParaRPr>
          </a:p>
          <a:p>
            <a:pPr algn="ctr"/>
            <a:r>
              <a:rPr lang="fr-FR" sz="1300" b="1" dirty="0">
                <a:solidFill>
                  <a:srgbClr val="000000"/>
                </a:solidFill>
              </a:rPr>
              <a:t>MSMQ</a:t>
            </a:r>
            <a:r>
              <a:rPr lang="fr-FR" sz="1200" b="1" dirty="0">
                <a:solidFill>
                  <a:srgbClr val="000000"/>
                </a:solidFill>
              </a:rPr>
              <a:t> </a:t>
            </a:r>
          </a:p>
          <a:p>
            <a:pPr algn="ctr"/>
            <a:endParaRPr lang="fr-FR" sz="1200" b="1" dirty="0">
              <a:solidFill>
                <a:srgbClr val="000000"/>
              </a:solidFill>
            </a:endParaRPr>
          </a:p>
        </p:txBody>
      </p:sp>
      <p:sp>
        <p:nvSpPr>
          <p:cNvPr id="7" name="Oval 6"/>
          <p:cNvSpPr/>
          <p:nvPr/>
        </p:nvSpPr>
        <p:spPr>
          <a:xfrm>
            <a:off x="1268480" y="3375209"/>
            <a:ext cx="1588168" cy="7606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sz="1200" b="1" dirty="0">
                <a:solidFill>
                  <a:srgbClr val="000000"/>
                </a:solidFill>
              </a:rPr>
              <a:t>RTCSRV.exe</a:t>
            </a:r>
          </a:p>
          <a:p>
            <a:pPr algn="ctr"/>
            <a:r>
              <a:rPr lang="fr-FR" sz="1200" b="1" dirty="0">
                <a:solidFill>
                  <a:srgbClr val="000000"/>
                </a:solidFill>
              </a:rPr>
              <a:t>(</a:t>
            </a:r>
            <a:r>
              <a:rPr lang="fr-FR" sz="1200" b="1" dirty="0" err="1">
                <a:solidFill>
                  <a:srgbClr val="000000"/>
                </a:solidFill>
              </a:rPr>
              <a:t>Archiving</a:t>
            </a:r>
            <a:r>
              <a:rPr lang="fr-FR" sz="1200" b="1" dirty="0">
                <a:solidFill>
                  <a:srgbClr val="000000"/>
                </a:solidFill>
              </a:rPr>
              <a:t>  Agent)</a:t>
            </a:r>
          </a:p>
        </p:txBody>
      </p:sp>
      <p:sp>
        <p:nvSpPr>
          <p:cNvPr id="8" name="Right Arrow 7"/>
          <p:cNvSpPr/>
          <p:nvPr/>
        </p:nvSpPr>
        <p:spPr>
          <a:xfrm>
            <a:off x="2888732" y="3743032"/>
            <a:ext cx="248653" cy="8021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lIns="76197" tIns="38098" rIns="76197" bIns="38098" rtlCol="0" anchor="ctr"/>
          <a:lstStyle/>
          <a:p>
            <a:pPr algn="ctr"/>
            <a:endParaRPr lang="fr-FR">
              <a:solidFill>
                <a:srgbClr val="000000"/>
              </a:solidFill>
            </a:endParaRPr>
          </a:p>
        </p:txBody>
      </p:sp>
      <p:sp>
        <p:nvSpPr>
          <p:cNvPr id="9" name="Rounded Rectangle 8"/>
          <p:cNvSpPr/>
          <p:nvPr/>
        </p:nvSpPr>
        <p:spPr>
          <a:xfrm>
            <a:off x="5031925" y="3061241"/>
            <a:ext cx="4539112" cy="1419727"/>
          </a:xfrm>
          <a:prstGeom prst="roundRect">
            <a:avLst/>
          </a:prstGeom>
          <a:effectLst>
            <a:innerShdw blurRad="63500" dist="50800" dir="18900000">
              <a:prstClr val="black">
                <a:alpha val="50000"/>
              </a:prstClr>
            </a:innerShdw>
          </a:effectLst>
        </p:spPr>
        <p:style>
          <a:lnRef idx="2">
            <a:schemeClr val="accent3">
              <a:shade val="50000"/>
            </a:schemeClr>
          </a:lnRef>
          <a:fillRef idx="1">
            <a:schemeClr val="accent3"/>
          </a:fillRef>
          <a:effectRef idx="0">
            <a:schemeClr val="accent3"/>
          </a:effectRef>
          <a:fontRef idx="minor">
            <a:schemeClr val="lt1"/>
          </a:fontRef>
        </p:style>
        <p:txBody>
          <a:bodyPr lIns="76197" tIns="38098" rIns="76197" bIns="38098" rtlCol="0" anchor="ctr"/>
          <a:lstStyle/>
          <a:p>
            <a:pPr algn="ctr"/>
            <a:r>
              <a:rPr lang="fr-FR" dirty="0" smtClean="0">
                <a:solidFill>
                  <a:srgbClr val="000000"/>
                </a:solidFill>
              </a:rPr>
              <a:t>A</a:t>
            </a:r>
            <a:endParaRPr lang="fr-FR" dirty="0">
              <a:solidFill>
                <a:srgbClr val="000000"/>
              </a:solidFill>
            </a:endParaRPr>
          </a:p>
        </p:txBody>
      </p:sp>
      <p:sp>
        <p:nvSpPr>
          <p:cNvPr id="10" name="Rounded Rectangle 9"/>
          <p:cNvSpPr/>
          <p:nvPr/>
        </p:nvSpPr>
        <p:spPr>
          <a:xfrm>
            <a:off x="5120633" y="3541469"/>
            <a:ext cx="1402404" cy="7776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endParaRPr lang="fr-FR" sz="1200" b="1" dirty="0">
              <a:solidFill>
                <a:srgbClr val="000000"/>
              </a:solidFill>
            </a:endParaRPr>
          </a:p>
          <a:p>
            <a:pPr algn="ctr"/>
            <a:r>
              <a:rPr lang="fr-FR" sz="1300" b="1" dirty="0">
                <a:solidFill>
                  <a:srgbClr val="000000"/>
                </a:solidFill>
              </a:rPr>
              <a:t>MSMQ</a:t>
            </a:r>
          </a:p>
          <a:p>
            <a:pPr algn="ctr"/>
            <a:r>
              <a:rPr lang="fr-FR" sz="1300" b="1" dirty="0" err="1">
                <a:solidFill>
                  <a:srgbClr val="000000"/>
                </a:solidFill>
              </a:rPr>
              <a:t>Lcslog</a:t>
            </a:r>
            <a:r>
              <a:rPr lang="fr-FR" sz="1300" b="1">
                <a:solidFill>
                  <a:srgbClr val="000000"/>
                </a:solidFill>
              </a:rPr>
              <a:t> </a:t>
            </a:r>
            <a:r>
              <a:rPr lang="fr-FR" sz="1300" b="1" smtClean="0">
                <a:solidFill>
                  <a:srgbClr val="000000"/>
                </a:solidFill>
              </a:rPr>
              <a:t>queue</a:t>
            </a:r>
            <a:endParaRPr lang="fr-FR" sz="1300" b="1" dirty="0" smtClean="0">
              <a:solidFill>
                <a:srgbClr val="000000"/>
              </a:solidFill>
            </a:endParaRPr>
          </a:p>
          <a:p>
            <a:pPr algn="ctr"/>
            <a:r>
              <a:rPr lang="fr-FR" sz="1300" b="1" dirty="0" smtClean="0">
                <a:solidFill>
                  <a:srgbClr val="000000"/>
                </a:solidFill>
              </a:rPr>
              <a:t>CDR and QOE</a:t>
            </a:r>
            <a:endParaRPr lang="fr-FR" sz="1300" b="1" dirty="0">
              <a:solidFill>
                <a:srgbClr val="000000"/>
              </a:solidFill>
            </a:endParaRPr>
          </a:p>
          <a:p>
            <a:pPr algn="ctr"/>
            <a:endParaRPr lang="fr-FR" sz="1300" b="1" dirty="0">
              <a:solidFill>
                <a:srgbClr val="000000"/>
              </a:solidFill>
            </a:endParaRPr>
          </a:p>
          <a:p>
            <a:pPr algn="ctr"/>
            <a:endParaRPr lang="fr-FR" sz="1200" b="1" dirty="0">
              <a:solidFill>
                <a:srgbClr val="000000"/>
              </a:solidFill>
            </a:endParaRPr>
          </a:p>
        </p:txBody>
      </p:sp>
      <p:sp>
        <p:nvSpPr>
          <p:cNvPr id="11" name="Right Arrow 10"/>
          <p:cNvSpPr/>
          <p:nvPr/>
        </p:nvSpPr>
        <p:spPr>
          <a:xfrm>
            <a:off x="4428774" y="3705797"/>
            <a:ext cx="516691" cy="10140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lIns="76197" tIns="38098" rIns="76197" bIns="38098" rtlCol="0" anchor="ctr"/>
          <a:lstStyle/>
          <a:p>
            <a:pPr algn="ctr"/>
            <a:endParaRPr lang="fr-FR" dirty="0">
              <a:solidFill>
                <a:srgbClr val="000000"/>
              </a:solidFill>
            </a:endParaRPr>
          </a:p>
        </p:txBody>
      </p:sp>
      <p:sp>
        <p:nvSpPr>
          <p:cNvPr id="12" name="Rounded Rectangle 11"/>
          <p:cNvSpPr/>
          <p:nvPr/>
        </p:nvSpPr>
        <p:spPr>
          <a:xfrm>
            <a:off x="6896440" y="3455615"/>
            <a:ext cx="2359896" cy="8634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sz="1500" b="1" dirty="0" err="1">
                <a:solidFill>
                  <a:srgbClr val="000000"/>
                </a:solidFill>
              </a:rPr>
              <a:t>Archiving</a:t>
            </a:r>
            <a:r>
              <a:rPr lang="fr-FR" sz="1500" b="1" dirty="0">
                <a:solidFill>
                  <a:srgbClr val="000000"/>
                </a:solidFill>
              </a:rPr>
              <a:t> Service</a:t>
            </a:r>
          </a:p>
          <a:p>
            <a:pPr algn="ctr"/>
            <a:r>
              <a:rPr lang="fr-FR" sz="1500" b="1" dirty="0">
                <a:solidFill>
                  <a:srgbClr val="000000"/>
                </a:solidFill>
              </a:rPr>
              <a:t>(</a:t>
            </a:r>
            <a:r>
              <a:rPr lang="fr-FR" sz="1300" b="1" dirty="0">
                <a:solidFill>
                  <a:srgbClr val="000000"/>
                </a:solidFill>
              </a:rPr>
              <a:t>RTCArch.exe</a:t>
            </a:r>
            <a:r>
              <a:rPr lang="fr-FR" sz="1500" b="1" dirty="0">
                <a:solidFill>
                  <a:srgbClr val="000000"/>
                </a:solidFill>
              </a:rPr>
              <a:t>)</a:t>
            </a:r>
          </a:p>
        </p:txBody>
      </p:sp>
      <p:sp>
        <p:nvSpPr>
          <p:cNvPr id="13" name="Rounded Rectangle 12"/>
          <p:cNvSpPr/>
          <p:nvPr/>
        </p:nvSpPr>
        <p:spPr>
          <a:xfrm>
            <a:off x="5535680" y="5032428"/>
            <a:ext cx="2662989" cy="1357549"/>
          </a:xfrm>
          <a:prstGeom prst="roundRect">
            <a:avLst/>
          </a:prstGeom>
          <a:solidFill>
            <a:schemeClr val="accent3"/>
          </a:solidFill>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sz="2300" b="1" dirty="0">
                <a:solidFill>
                  <a:srgbClr val="000000"/>
                </a:solidFill>
              </a:rPr>
              <a:t>SQL Server Instance</a:t>
            </a:r>
          </a:p>
        </p:txBody>
      </p:sp>
      <p:sp>
        <p:nvSpPr>
          <p:cNvPr id="14" name="Right Arrow 13"/>
          <p:cNvSpPr/>
          <p:nvPr/>
        </p:nvSpPr>
        <p:spPr>
          <a:xfrm>
            <a:off x="6575214" y="3722358"/>
            <a:ext cx="304801" cy="10088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lIns="76197" tIns="38098" rIns="76197" bIns="38098" rtlCol="0" anchor="ctr"/>
          <a:lstStyle/>
          <a:p>
            <a:pPr algn="ctr"/>
            <a:endParaRPr lang="fr-FR" dirty="0">
              <a:solidFill>
                <a:srgbClr val="000000"/>
              </a:solidFill>
            </a:endParaRPr>
          </a:p>
        </p:txBody>
      </p:sp>
      <p:sp>
        <p:nvSpPr>
          <p:cNvPr id="15" name="Down Arrow 14"/>
          <p:cNvSpPr/>
          <p:nvPr/>
        </p:nvSpPr>
        <p:spPr>
          <a:xfrm>
            <a:off x="6746857" y="4609305"/>
            <a:ext cx="112296" cy="320843"/>
          </a:xfrm>
          <a:prstGeom prst="downArrow">
            <a:avLst/>
          </a:prstGeom>
        </p:spPr>
        <p:style>
          <a:lnRef idx="2">
            <a:schemeClr val="dk1">
              <a:shade val="50000"/>
            </a:schemeClr>
          </a:lnRef>
          <a:fillRef idx="1">
            <a:schemeClr val="dk1"/>
          </a:fillRef>
          <a:effectRef idx="0">
            <a:schemeClr val="dk1"/>
          </a:effectRef>
          <a:fontRef idx="minor">
            <a:schemeClr val="lt1"/>
          </a:fontRef>
        </p:style>
        <p:txBody>
          <a:bodyPr lIns="76197" tIns="38098" rIns="76197" bIns="38098" rtlCol="0" anchor="ctr"/>
          <a:lstStyle/>
          <a:p>
            <a:pPr algn="ctr"/>
            <a:endParaRPr lang="fr-FR">
              <a:solidFill>
                <a:srgbClr val="000000"/>
              </a:solidFill>
            </a:endParaRPr>
          </a:p>
        </p:txBody>
      </p:sp>
      <p:sp>
        <p:nvSpPr>
          <p:cNvPr id="16" name="Flowchart: Magnetic Disk 15"/>
          <p:cNvSpPr/>
          <p:nvPr/>
        </p:nvSpPr>
        <p:spPr>
          <a:xfrm>
            <a:off x="8238773" y="5652040"/>
            <a:ext cx="1066801" cy="609601"/>
          </a:xfrm>
          <a:prstGeom prst="flowChartMagneticDisk">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76197" tIns="38098" rIns="76197" bIns="38098" rtlCol="0" anchor="ctr"/>
          <a:lstStyle/>
          <a:p>
            <a:pPr algn="ctr"/>
            <a:r>
              <a:rPr lang="fr-FR" dirty="0" err="1" smtClean="0">
                <a:solidFill>
                  <a:srgbClr val="000000"/>
                </a:solidFill>
              </a:rPr>
              <a:t>Lcslog</a:t>
            </a:r>
            <a:endParaRPr lang="fr-FR" dirty="0" smtClean="0">
              <a:solidFill>
                <a:srgbClr val="000000"/>
              </a:solidFill>
            </a:endParaRPr>
          </a:p>
          <a:p>
            <a:pPr algn="ctr"/>
            <a:r>
              <a:rPr lang="fr-FR" sz="1200" dirty="0" err="1">
                <a:solidFill>
                  <a:srgbClr val="000000"/>
                </a:solidFill>
              </a:rPr>
              <a:t>Database</a:t>
            </a:r>
            <a:endParaRPr lang="fr-FR" sz="1200" dirty="0">
              <a:solidFill>
                <a:srgbClr val="000000"/>
              </a:solidFill>
            </a:endParaRPr>
          </a:p>
        </p:txBody>
      </p:sp>
      <p:sp>
        <p:nvSpPr>
          <p:cNvPr id="17" name="TextBox 16"/>
          <p:cNvSpPr txBox="1"/>
          <p:nvPr/>
        </p:nvSpPr>
        <p:spPr>
          <a:xfrm>
            <a:off x="5611933" y="3070894"/>
            <a:ext cx="2511900" cy="430883"/>
          </a:xfrm>
          <a:prstGeom prst="rect">
            <a:avLst/>
          </a:prstGeom>
          <a:noFill/>
        </p:spPr>
        <p:txBody>
          <a:bodyPr wrap="none" lIns="76197" tIns="38098" rIns="76197" bIns="38098" rtlCol="0">
            <a:spAutoFit/>
          </a:bodyPr>
          <a:lstStyle/>
          <a:p>
            <a:r>
              <a:rPr lang="fr-FR" sz="2300" b="1" dirty="0" err="1">
                <a:solidFill>
                  <a:srgbClr val="000000"/>
                </a:solidFill>
              </a:rPr>
              <a:t>Archiving</a:t>
            </a:r>
            <a:r>
              <a:rPr lang="fr-FR" sz="2300" b="1" dirty="0">
                <a:solidFill>
                  <a:srgbClr val="000000"/>
                </a:solidFill>
              </a:rPr>
              <a:t> Server</a:t>
            </a: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26751" y="4283695"/>
            <a:ext cx="1952898" cy="1952898"/>
          </a:xfrm>
          <a:prstGeom prst="rect">
            <a:avLst/>
          </a:prstGeom>
        </p:spPr>
      </p:pic>
    </p:spTree>
    <p:extLst>
      <p:ext uri="{BB962C8B-B14F-4D97-AF65-F5344CB8AC3E}">
        <p14:creationId xmlns:p14="http://schemas.microsoft.com/office/powerpoint/2010/main" val="3915037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did we change? And why?</a:t>
            </a:r>
            <a:endParaRPr lang="en-US" dirty="0"/>
          </a:p>
        </p:txBody>
      </p:sp>
    </p:spTree>
    <p:extLst>
      <p:ext uri="{BB962C8B-B14F-4D97-AF65-F5344CB8AC3E}">
        <p14:creationId xmlns:p14="http://schemas.microsoft.com/office/powerpoint/2010/main" val="23268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What’s changed and why?</a:t>
            </a:r>
          </a:p>
        </p:txBody>
      </p:sp>
      <p:sp>
        <p:nvSpPr>
          <p:cNvPr id="8" name="Text Placeholder 7"/>
          <p:cNvSpPr>
            <a:spLocks noGrp="1"/>
          </p:cNvSpPr>
          <p:nvPr>
            <p:ph type="body" sz="quarter" idx="10"/>
          </p:nvPr>
        </p:nvSpPr>
        <p:spPr>
          <a:xfrm>
            <a:off x="274638" y="1212850"/>
            <a:ext cx="11887200" cy="3323987"/>
          </a:xfrm>
        </p:spPr>
        <p:txBody>
          <a:bodyPr/>
          <a:lstStyle/>
          <a:p>
            <a:r>
              <a:rPr lang="en-US" dirty="0"/>
              <a:t>We’ve improved deployment and operational efficiencies</a:t>
            </a:r>
          </a:p>
          <a:p>
            <a:pPr lvl="1"/>
            <a:r>
              <a:rPr lang="en-US" dirty="0"/>
              <a:t>Collocation of Archiving on Front End servers</a:t>
            </a:r>
          </a:p>
          <a:p>
            <a:pPr lvl="1"/>
            <a:r>
              <a:rPr lang="en-US" dirty="0"/>
              <a:t>Microsoft Exchange Integration</a:t>
            </a:r>
          </a:p>
          <a:p>
            <a:pPr lvl="1"/>
            <a:r>
              <a:rPr lang="en-US" dirty="0"/>
              <a:t>SQL Store Mirroring</a:t>
            </a:r>
          </a:p>
          <a:p>
            <a:pPr lvl="1"/>
            <a:r>
              <a:rPr lang="en-US" dirty="0"/>
              <a:t>Archiving of Whiteboard and Polls</a:t>
            </a:r>
          </a:p>
          <a:p>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6837" y="3344862"/>
            <a:ext cx="2439386" cy="2439386"/>
          </a:xfrm>
          <a:prstGeom prst="rect">
            <a:avLst/>
          </a:prstGeom>
        </p:spPr>
      </p:pic>
    </p:spTree>
    <p:extLst>
      <p:ext uri="{BB962C8B-B14F-4D97-AF65-F5344CB8AC3E}">
        <p14:creationId xmlns:p14="http://schemas.microsoft.com/office/powerpoint/2010/main" val="309977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Speaker_PPT_Template" id="{153B2472-54D5-4DE2-9708-A0ABAECFAB9B}" vid="{27800120-1342-4414-B867-CE1DB9BC0E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OUC-B321%20All%20about%20Archiving%20with%20Microsoft%20Lync%20Server%202013</Template>
  <TotalTime>173</TotalTime>
  <Words>10485</Words>
  <Application>Microsoft Office PowerPoint</Application>
  <PresentationFormat>Custom</PresentationFormat>
  <Paragraphs>620</Paragraphs>
  <Slides>67</Slides>
  <Notes>67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67</vt:i4>
      </vt:variant>
    </vt:vector>
  </HeadingPairs>
  <TitlesOfParts>
    <vt:vector size="74" baseType="lpstr">
      <vt:lpstr>Arial</vt:lpstr>
      <vt:lpstr>Consolas</vt:lpstr>
      <vt:lpstr>Segoe</vt:lpstr>
      <vt:lpstr>Segoe UI</vt:lpstr>
      <vt:lpstr>Segoe UI Light</vt:lpstr>
      <vt:lpstr>Wingdings</vt:lpstr>
      <vt:lpstr>TechEd_2013_Template_16x9</vt:lpstr>
      <vt:lpstr>PowerPoint Presentation</vt:lpstr>
      <vt:lpstr>All about Archiving with Microsoft Lync Server 2013</vt:lpstr>
      <vt:lpstr>Goal of Today’s Presentation</vt:lpstr>
      <vt:lpstr>It’s all About Archiving</vt:lpstr>
      <vt:lpstr>Why do we Archive?</vt:lpstr>
      <vt:lpstr>Archiving with 2010</vt:lpstr>
      <vt:lpstr>It’s all About Archiving</vt:lpstr>
      <vt:lpstr>What did we change? And why?</vt:lpstr>
      <vt:lpstr>What’s changed and why?</vt:lpstr>
      <vt:lpstr>Why add Exchange Integration?</vt:lpstr>
      <vt:lpstr>Integration Options</vt:lpstr>
      <vt:lpstr>Integration Options for Data Storage</vt:lpstr>
      <vt:lpstr>It’s all About Archiving</vt:lpstr>
      <vt:lpstr>It’s all About Archiving</vt:lpstr>
      <vt:lpstr>PowerPoint Presentation</vt:lpstr>
      <vt:lpstr>Fabric and LySS</vt:lpstr>
      <vt:lpstr>Delegation of Archiving Administration</vt:lpstr>
      <vt:lpstr>Archiving with SQL</vt:lpstr>
      <vt:lpstr>It’s All About Archiving</vt:lpstr>
      <vt:lpstr>Components and Topologies for Archiving</vt:lpstr>
      <vt:lpstr>Supported Collocation</vt:lpstr>
      <vt:lpstr>Enabling Archiving with SQL</vt:lpstr>
      <vt:lpstr>Define a new SQL Store</vt:lpstr>
      <vt:lpstr>Associations</vt:lpstr>
      <vt:lpstr>Archiving Policies</vt:lpstr>
      <vt:lpstr>Archiving Policies</vt:lpstr>
      <vt:lpstr>Archiving Configuration</vt:lpstr>
      <vt:lpstr>Archiving Configuration Options</vt:lpstr>
      <vt:lpstr>Archiving with Exchange 2013</vt:lpstr>
      <vt:lpstr>Exchange 2013 Architecture</vt:lpstr>
      <vt:lpstr>How do we Integrate with Exchange?</vt:lpstr>
      <vt:lpstr>How do we Integrate with Exchange?</vt:lpstr>
      <vt:lpstr>Enabling Archiving with Exchange</vt:lpstr>
      <vt:lpstr>Enabling Archiving with Exchange</vt:lpstr>
      <vt:lpstr>Enabling Archiving with Exchange</vt:lpstr>
      <vt:lpstr>Enabling Individual Users to Exchange</vt:lpstr>
      <vt:lpstr>Enabling Individual Users to Exchange</vt:lpstr>
      <vt:lpstr>Options only available with Management Shell</vt:lpstr>
      <vt:lpstr>Options only available with LSMS</vt:lpstr>
      <vt:lpstr>Options only available with LSMS</vt:lpstr>
      <vt:lpstr>Options only available with LSMS</vt:lpstr>
      <vt:lpstr>Options only available with LSMS</vt:lpstr>
      <vt:lpstr>Disclaimers …</vt:lpstr>
      <vt:lpstr>Archiving Disclaimer</vt:lpstr>
      <vt:lpstr>Accessing the Data</vt:lpstr>
      <vt:lpstr>SQL Store</vt:lpstr>
      <vt:lpstr>Exchange Storage</vt:lpstr>
      <vt:lpstr>What about Persistent Chat?</vt:lpstr>
      <vt:lpstr>Persistent Chat Compliance</vt:lpstr>
      <vt:lpstr>Persistent Chat Changes</vt:lpstr>
      <vt:lpstr>Persistent Chat Compliance Configuration</vt:lpstr>
      <vt:lpstr>Persistent Chat Compliance Configuration</vt:lpstr>
      <vt:lpstr>Persistent Chat Compliance Configuration</vt:lpstr>
      <vt:lpstr>Persistent Chat Compliance Configuration</vt:lpstr>
      <vt:lpstr>Notes from the Field</vt:lpstr>
      <vt:lpstr>Notes from the Field</vt:lpstr>
      <vt:lpstr>Notes from the Field</vt:lpstr>
      <vt:lpstr>Partner Solutions</vt:lpstr>
      <vt:lpstr>Partner Solutions</vt:lpstr>
      <vt:lpstr>Free Solutions</vt:lpstr>
      <vt:lpstr>Free Solutions</vt:lpstr>
      <vt:lpstr>Free Solutions</vt:lpstr>
      <vt:lpstr>Free Solutions</vt:lpstr>
      <vt:lpstr>Resources</vt:lpstr>
      <vt:lpstr>Complete an evaluation on CommNet and enter to win!</vt:lpstr>
      <vt:lpstr>Evaluate this session</vt:lpstr>
      <vt:lpstr>PowerPoint Presentation</vt:lpstr>
    </vt:vector>
  </TitlesOfParts>
  <Manager>&lt;Comms manager/speech writer&gt;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OUC-B321: All about Archiving with Microsoft Lync Server 2013</dc:title>
  <dc:subject>TechEd 2013</dc:subject>
  <dc:creator>Jason Collier</dc:creator>
  <cp:keywords>TechEd 2013</cp:keywords>
  <dc:description>Template by: Jordan Cayabyab, Artitudes Design, Inc._x000d_
Formatting by: Lynnette Spear, Silver Fox Productions, Inc._x000d_
Audience Type: Internal/External</dc:description>
  <cp:lastModifiedBy>Shows</cp:lastModifiedBy>
  <cp:revision>42</cp:revision>
  <dcterms:created xsi:type="dcterms:W3CDTF">2013-05-28T12:00:31Z</dcterms:created>
  <dcterms:modified xsi:type="dcterms:W3CDTF">2013-06-06T20:47:22Z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