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0"/>
  </p:notesMasterIdLst>
  <p:handoutMasterIdLst>
    <p:handoutMasterId r:id="rId41"/>
  </p:handoutMasterIdLst>
  <p:sldIdLst>
    <p:sldId id="1135" r:id="rId5"/>
    <p:sldId id="1054" r:id="rId6"/>
    <p:sldId id="1152" r:id="rId7"/>
    <p:sldId id="1153" r:id="rId8"/>
    <p:sldId id="1154" r:id="rId9"/>
    <p:sldId id="1155" r:id="rId10"/>
    <p:sldId id="1156" r:id="rId11"/>
    <p:sldId id="1157" r:id="rId12"/>
    <p:sldId id="1158" r:id="rId13"/>
    <p:sldId id="1159" r:id="rId14"/>
    <p:sldId id="1160" r:id="rId15"/>
    <p:sldId id="1161" r:id="rId16"/>
    <p:sldId id="1162" r:id="rId17"/>
    <p:sldId id="1163" r:id="rId18"/>
    <p:sldId id="1164" r:id="rId19"/>
    <p:sldId id="1165" r:id="rId20"/>
    <p:sldId id="1166" r:id="rId21"/>
    <p:sldId id="1167" r:id="rId22"/>
    <p:sldId id="1168" r:id="rId23"/>
    <p:sldId id="1169" r:id="rId24"/>
    <p:sldId id="1170" r:id="rId25"/>
    <p:sldId id="1171" r:id="rId26"/>
    <p:sldId id="1144" r:id="rId27"/>
    <p:sldId id="1150" r:id="rId28"/>
    <p:sldId id="1147" r:id="rId29"/>
    <p:sldId id="1181" r:id="rId30"/>
    <p:sldId id="1172" r:id="rId31"/>
    <p:sldId id="1173" r:id="rId32"/>
    <p:sldId id="1174" r:id="rId33"/>
    <p:sldId id="1175" r:id="rId34"/>
    <p:sldId id="1176" r:id="rId35"/>
    <p:sldId id="1177" r:id="rId36"/>
    <p:sldId id="1178" r:id="rId37"/>
    <p:sldId id="1179" r:id="rId38"/>
    <p:sldId id="1180"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05" autoAdjust="0"/>
  </p:normalViewPr>
  <p:slideViewPr>
    <p:cSldViewPr snapToGrid="0">
      <p:cViewPr varScale="1">
        <p:scale>
          <a:sx n="105" d="100"/>
          <a:sy n="105" d="100"/>
        </p:scale>
        <p:origin x="612"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3:28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3:28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3:28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E3B28-92FB-4CEC-A684-ED9C19197A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653428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E3B28-92FB-4CEC-A684-ED9C19197A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142661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E3B28-92FB-4CEC-A684-ED9C19197A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303042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E3B28-92FB-4CEC-A684-ED9C19197A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910773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E3B28-92FB-4CEC-A684-ED9C19197A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235973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9E3B28-92FB-4CEC-A684-ED9C19197A8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24078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2EC64DE5-4A80-4049-BDC7-E36CCA811281}" type="datetime1">
              <a:rPr lang="en-US" smtClean="0"/>
              <a:pPr/>
              <a:t>6/3/2013</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21</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4157457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3:28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3:28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3:28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3:28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3:28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405564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6/3/2013 3:28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88514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966868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F7951E7-98AC-4364-8F2E-E9DD660D9B95}"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575046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76CF61-F90B-48A7-9BA2-C99ABBBA8EB8}"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4006980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A8FECDF-2CCB-4CE1-94D3-DD23C6D619AD}" type="datetime1">
              <a:rPr lang="en-US" smtClean="0">
                <a:solidFill>
                  <a:prstClr val="black"/>
                </a:solidFill>
              </a:rPr>
              <a:pPr/>
              <a:t>6/3/2013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34491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677231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D13B3C-AB41-4AC0-8B14-7C1C82662330}"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0385561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032980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642974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28502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2CCBCD-A8BF-439A-869B-F39A4D7377DF}" type="datetime1">
              <a:rPr lang="en-US" smtClean="0"/>
              <a:t>6/3/2013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8810579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223883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3.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 Id="rId9"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 analysis</a:t>
            </a:r>
            <a:endParaRPr lang="en-US" dirty="0"/>
          </a:p>
        </p:txBody>
      </p:sp>
      <p:sp>
        <p:nvSpPr>
          <p:cNvPr id="3" name="Text Placeholder 2"/>
          <p:cNvSpPr>
            <a:spLocks noGrp="1"/>
          </p:cNvSpPr>
          <p:nvPr>
            <p:ph type="body" sz="quarter" idx="10"/>
          </p:nvPr>
        </p:nvSpPr>
        <p:spPr>
          <a:xfrm>
            <a:off x="274638" y="1212850"/>
            <a:ext cx="11887200" cy="1754326"/>
          </a:xfrm>
        </p:spPr>
        <p:txBody>
          <a:bodyPr/>
          <a:lstStyle/>
          <a:p>
            <a:r>
              <a:rPr lang="en-US" dirty="0" smtClean="0"/>
              <a:t>Understand how to determine the scope of the issue</a:t>
            </a:r>
          </a:p>
          <a:p>
            <a:pPr lvl="1"/>
            <a:r>
              <a:rPr lang="en-US" dirty="0" smtClean="0"/>
              <a:t>Who else is impacted?</a:t>
            </a:r>
          </a:p>
          <a:p>
            <a:pPr lvl="1"/>
            <a:r>
              <a:rPr lang="en-US" dirty="0" smtClean="0"/>
              <a:t>How often does this happen?</a:t>
            </a:r>
          </a:p>
          <a:p>
            <a:pPr lvl="1"/>
            <a:r>
              <a:rPr lang="en-US" dirty="0" smtClean="0"/>
              <a:t>Why is it happening?</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16366"/>
            <a:ext cx="12436475" cy="508635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73262"/>
            <a:ext cx="12436475" cy="413443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3279" y="1973262"/>
            <a:ext cx="5129916" cy="4811212"/>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6026" y="1918288"/>
            <a:ext cx="9904422" cy="489030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1016" y="1915233"/>
            <a:ext cx="9934442" cy="4927270"/>
          </a:xfrm>
          <a:prstGeom prst="rect">
            <a:avLst/>
          </a:prstGeom>
        </p:spPr>
      </p:pic>
    </p:spTree>
    <p:extLst>
      <p:ext uri="{BB962C8B-B14F-4D97-AF65-F5344CB8AC3E}">
        <p14:creationId xmlns:p14="http://schemas.microsoft.com/office/powerpoint/2010/main" val="199382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grpId="0" nodeType="clickEffect">
                                  <p:stCondLst>
                                    <p:cond delay="0"/>
                                  </p:stCondLst>
                                  <p:childTnLst>
                                    <p:anim calcmode="lin" valueType="num">
                                      <p:cBhvr additive="base">
                                        <p:cTn id="6" dur="500"/>
                                        <p:tgtEl>
                                          <p:spTgt spid="3">
                                            <p:txEl>
                                              <p:pRg st="1" end="1"/>
                                            </p:txEl>
                                          </p:spTgt>
                                        </p:tgtEl>
                                        <p:attrNameLst>
                                          <p:attrName>ppt_x</p:attrName>
                                        </p:attrNameLst>
                                      </p:cBhvr>
                                      <p:tavLst>
                                        <p:tav tm="0">
                                          <p:val>
                                            <p:strVal val="ppt_x"/>
                                          </p:val>
                                        </p:tav>
                                        <p:tav tm="100000">
                                          <p:val>
                                            <p:strVal val="0-ppt_w/2"/>
                                          </p:val>
                                        </p:tav>
                                      </p:tavLst>
                                    </p:anim>
                                    <p:anim calcmode="lin" valueType="num">
                                      <p:cBhvr additive="base">
                                        <p:cTn id="7" dur="500"/>
                                        <p:tgtEl>
                                          <p:spTgt spid="3">
                                            <p:txEl>
                                              <p:pRg st="1" end="1"/>
                                            </p:txEl>
                                          </p:spTgt>
                                        </p:tgtEl>
                                        <p:attrNameLst>
                                          <p:attrName>ppt_y</p:attrName>
                                        </p:attrNameLst>
                                      </p:cBhvr>
                                      <p:tavLst>
                                        <p:tav tm="0">
                                          <p:val>
                                            <p:strVal val="ppt_y"/>
                                          </p:val>
                                        </p:tav>
                                        <p:tav tm="100000">
                                          <p:val>
                                            <p:strVal val="ppt_y"/>
                                          </p:val>
                                        </p:tav>
                                      </p:tavLst>
                                    </p:anim>
                                    <p:set>
                                      <p:cBhvr>
                                        <p:cTn id="8" dur="1" fill="hold">
                                          <p:stCondLst>
                                            <p:cond delay="499"/>
                                          </p:stCondLst>
                                        </p:cTn>
                                        <p:tgtEl>
                                          <p:spTgt spid="3">
                                            <p:txEl>
                                              <p:pRg st="1" end="1"/>
                                            </p:txEl>
                                          </p:spTgt>
                                        </p:tgtEl>
                                        <p:attrNameLst>
                                          <p:attrName>style.visibility</p:attrName>
                                        </p:attrNameLst>
                                      </p:cBhvr>
                                      <p:to>
                                        <p:strVal val="hidden"/>
                                      </p:to>
                                    </p:set>
                                  </p:childTnLst>
                                </p:cTn>
                              </p:par>
                              <p:par>
                                <p:cTn id="9" presetID="2" presetClass="exit" presetSubtype="8" fill="hold" grpId="0" nodeType="withEffect">
                                  <p:stCondLst>
                                    <p:cond delay="0"/>
                                  </p:stCondLst>
                                  <p:childTnLst>
                                    <p:anim calcmode="lin" valueType="num">
                                      <p:cBhvr additive="base">
                                        <p:cTn id="10" dur="500"/>
                                        <p:tgtEl>
                                          <p:spTgt spid="3">
                                            <p:txEl>
                                              <p:pRg st="2" end="2"/>
                                            </p:txEl>
                                          </p:spTgt>
                                        </p:tgtEl>
                                        <p:attrNameLst>
                                          <p:attrName>ppt_x</p:attrName>
                                        </p:attrNameLst>
                                      </p:cBhvr>
                                      <p:tavLst>
                                        <p:tav tm="0">
                                          <p:val>
                                            <p:strVal val="ppt_x"/>
                                          </p:val>
                                        </p:tav>
                                        <p:tav tm="100000">
                                          <p:val>
                                            <p:strVal val="0-ppt_w/2"/>
                                          </p:val>
                                        </p:tav>
                                      </p:tavLst>
                                    </p:anim>
                                    <p:anim calcmode="lin" valueType="num">
                                      <p:cBhvr additive="base">
                                        <p:cTn id="11" dur="500"/>
                                        <p:tgtEl>
                                          <p:spTgt spid="3">
                                            <p:txEl>
                                              <p:pRg st="2" end="2"/>
                                            </p:txEl>
                                          </p:spTgt>
                                        </p:tgtEl>
                                        <p:attrNameLst>
                                          <p:attrName>ppt_y</p:attrName>
                                        </p:attrNameLst>
                                      </p:cBhvr>
                                      <p:tavLst>
                                        <p:tav tm="0">
                                          <p:val>
                                            <p:strVal val="ppt_y"/>
                                          </p:val>
                                        </p:tav>
                                        <p:tav tm="100000">
                                          <p:val>
                                            <p:strVal val="ppt_y"/>
                                          </p:val>
                                        </p:tav>
                                      </p:tavLst>
                                    </p:anim>
                                    <p:set>
                                      <p:cBhvr>
                                        <p:cTn id="12" dur="1" fill="hold">
                                          <p:stCondLst>
                                            <p:cond delay="499"/>
                                          </p:stCondLst>
                                        </p:cTn>
                                        <p:tgtEl>
                                          <p:spTgt spid="3">
                                            <p:txEl>
                                              <p:pRg st="2" end="2"/>
                                            </p:txEl>
                                          </p:spTgt>
                                        </p:tgtEl>
                                        <p:attrNameLst>
                                          <p:attrName>style.visibility</p:attrName>
                                        </p:attrNameLst>
                                      </p:cBhvr>
                                      <p:to>
                                        <p:strVal val="hidden"/>
                                      </p:to>
                                    </p:set>
                                  </p:childTnLst>
                                </p:cTn>
                              </p:par>
                              <p:par>
                                <p:cTn id="13" presetID="2" presetClass="exit" presetSubtype="8" fill="hold" grpId="0" nodeType="withEffect">
                                  <p:stCondLst>
                                    <p:cond delay="0"/>
                                  </p:stCondLst>
                                  <p:childTnLst>
                                    <p:anim calcmode="lin" valueType="num">
                                      <p:cBhvr additive="base">
                                        <p:cTn id="14" dur="500"/>
                                        <p:tgtEl>
                                          <p:spTgt spid="3">
                                            <p:txEl>
                                              <p:pRg st="3" end="3"/>
                                            </p:txEl>
                                          </p:spTgt>
                                        </p:tgtEl>
                                        <p:attrNameLst>
                                          <p:attrName>ppt_x</p:attrName>
                                        </p:attrNameLst>
                                      </p:cBhvr>
                                      <p:tavLst>
                                        <p:tav tm="0">
                                          <p:val>
                                            <p:strVal val="ppt_x"/>
                                          </p:val>
                                        </p:tav>
                                        <p:tav tm="100000">
                                          <p:val>
                                            <p:strVal val="0-ppt_w/2"/>
                                          </p:val>
                                        </p:tav>
                                      </p:tavLst>
                                    </p:anim>
                                    <p:anim calcmode="lin" valueType="num">
                                      <p:cBhvr additive="base">
                                        <p:cTn id="15" dur="500"/>
                                        <p:tgtEl>
                                          <p:spTgt spid="3">
                                            <p:txEl>
                                              <p:pRg st="3" end="3"/>
                                            </p:txEl>
                                          </p:spTgt>
                                        </p:tgtEl>
                                        <p:attrNameLst>
                                          <p:attrName>ppt_y</p:attrName>
                                        </p:attrNameLst>
                                      </p:cBhvr>
                                      <p:tavLst>
                                        <p:tav tm="0">
                                          <p:val>
                                            <p:strVal val="ppt_y"/>
                                          </p:val>
                                        </p:tav>
                                        <p:tav tm="100000">
                                          <p:val>
                                            <p:strVal val="ppt_y"/>
                                          </p:val>
                                        </p:tav>
                                      </p:tavLst>
                                    </p:anim>
                                    <p:set>
                                      <p:cBhvr>
                                        <p:cTn id="16" dur="1" fill="hold">
                                          <p:stCondLst>
                                            <p:cond delay="499"/>
                                          </p:stCondLst>
                                        </p:cTn>
                                        <p:tgtEl>
                                          <p:spTgt spid="3">
                                            <p:txEl>
                                              <p:pRg st="3" end="3"/>
                                            </p:txEl>
                                          </p:spTgt>
                                        </p:tgtEl>
                                        <p:attrNameLst>
                                          <p:attrName>style.visibility</p:attrName>
                                        </p:attrNameLst>
                                      </p:cBhvr>
                                      <p:to>
                                        <p:strVal val="hidden"/>
                                      </p:to>
                                    </p:set>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8" fill="hold"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0-ppt_w/2"/>
                                          </p:val>
                                        </p:tav>
                                      </p:tavLst>
                                    </p:anim>
                                    <p:anim calcmode="lin" valueType="num">
                                      <p:cBhvr additive="base">
                                        <p:cTn id="25" dur="500"/>
                                        <p:tgtEl>
                                          <p:spTgt spid="5"/>
                                        </p:tgtEl>
                                        <p:attrNameLst>
                                          <p:attrName>ppt_y</p:attrName>
                                        </p:attrNameLst>
                                      </p:cBhvr>
                                      <p:tavLst>
                                        <p:tav tm="0">
                                          <p:val>
                                            <p:strVal val="ppt_y"/>
                                          </p:val>
                                        </p:tav>
                                        <p:tav tm="100000">
                                          <p:val>
                                            <p:strVal val="ppt_y"/>
                                          </p:val>
                                        </p:tav>
                                      </p:tavLst>
                                    </p:anim>
                                    <p:set>
                                      <p:cBhvr>
                                        <p:cTn id="26" dur="1" fill="hold">
                                          <p:stCondLst>
                                            <p:cond delay="499"/>
                                          </p:stCondLst>
                                        </p:cTn>
                                        <p:tgtEl>
                                          <p:spTgt spid="5"/>
                                        </p:tgtEl>
                                        <p:attrNameLst>
                                          <p:attrName>style.visibility</p:attrName>
                                        </p:attrNameLst>
                                      </p:cBhvr>
                                      <p:to>
                                        <p:strVal val="hidden"/>
                                      </p:to>
                                    </p:set>
                                  </p:childTnLst>
                                </p:cTn>
                              </p:par>
                              <p:par>
                                <p:cTn id="27" presetID="2" presetClass="entr" presetSubtype="2"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8" fill="hold" nodeType="clickEffect">
                                  <p:stCondLst>
                                    <p:cond delay="0"/>
                                  </p:stCondLst>
                                  <p:childTnLst>
                                    <p:anim calcmode="lin" valueType="num">
                                      <p:cBhvr additive="base">
                                        <p:cTn id="34" dur="500"/>
                                        <p:tgtEl>
                                          <p:spTgt spid="6"/>
                                        </p:tgtEl>
                                        <p:attrNameLst>
                                          <p:attrName>ppt_x</p:attrName>
                                        </p:attrNameLst>
                                      </p:cBhvr>
                                      <p:tavLst>
                                        <p:tav tm="0">
                                          <p:val>
                                            <p:strVal val="ppt_x"/>
                                          </p:val>
                                        </p:tav>
                                        <p:tav tm="100000">
                                          <p:val>
                                            <p:strVal val="0-ppt_w/2"/>
                                          </p:val>
                                        </p:tav>
                                      </p:tavLst>
                                    </p:anim>
                                    <p:anim calcmode="lin" valueType="num">
                                      <p:cBhvr additive="base">
                                        <p:cTn id="35" dur="500"/>
                                        <p:tgtEl>
                                          <p:spTgt spid="6"/>
                                        </p:tgtEl>
                                        <p:attrNameLst>
                                          <p:attrName>ppt_y</p:attrName>
                                        </p:attrNameLst>
                                      </p:cBhvr>
                                      <p:tavLst>
                                        <p:tav tm="0">
                                          <p:val>
                                            <p:strVal val="ppt_y"/>
                                          </p:val>
                                        </p:tav>
                                        <p:tav tm="100000">
                                          <p:val>
                                            <p:strVal val="ppt_y"/>
                                          </p:val>
                                        </p:tav>
                                      </p:tavLst>
                                    </p:anim>
                                    <p:set>
                                      <p:cBhvr>
                                        <p:cTn id="36" dur="1" fill="hold">
                                          <p:stCondLst>
                                            <p:cond delay="499"/>
                                          </p:stCondLst>
                                        </p:cTn>
                                        <p:tgtEl>
                                          <p:spTgt spid="6"/>
                                        </p:tgtEl>
                                        <p:attrNameLst>
                                          <p:attrName>style.visibility</p:attrName>
                                        </p:attrNameLst>
                                      </p:cBhvr>
                                      <p:to>
                                        <p:strVal val="hidden"/>
                                      </p:to>
                                    </p:set>
                                  </p:childTnLst>
                                </p:cTn>
                              </p:par>
                              <p:par>
                                <p:cTn id="37" presetID="2" presetClass="entr" presetSubtype="2"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xit" presetSubtype="32" fill="hold" nodeType="clickEffect">
                                  <p:stCondLst>
                                    <p:cond delay="0"/>
                                  </p:stCondLst>
                                  <p:childTnLst>
                                    <p:anim calcmode="lin" valueType="num">
                                      <p:cBhvr>
                                        <p:cTn id="51" dur="500"/>
                                        <p:tgtEl>
                                          <p:spTgt spid="4"/>
                                        </p:tgtEl>
                                        <p:attrNameLst>
                                          <p:attrName>ppt_w</p:attrName>
                                        </p:attrNameLst>
                                      </p:cBhvr>
                                      <p:tavLst>
                                        <p:tav tm="0">
                                          <p:val>
                                            <p:strVal val="ppt_w"/>
                                          </p:val>
                                        </p:tav>
                                        <p:tav tm="100000">
                                          <p:val>
                                            <p:fltVal val="0"/>
                                          </p:val>
                                        </p:tav>
                                      </p:tavLst>
                                    </p:anim>
                                    <p:anim calcmode="lin" valueType="num">
                                      <p:cBhvr>
                                        <p:cTn id="52" dur="500"/>
                                        <p:tgtEl>
                                          <p:spTgt spid="4"/>
                                        </p:tgtEl>
                                        <p:attrNameLst>
                                          <p:attrName>ppt_h</p:attrName>
                                        </p:attrNameLst>
                                      </p:cBhvr>
                                      <p:tavLst>
                                        <p:tav tm="0">
                                          <p:val>
                                            <p:strVal val="ppt_h"/>
                                          </p:val>
                                        </p:tav>
                                        <p:tav tm="100000">
                                          <p:val>
                                            <p:fltVal val="0"/>
                                          </p:val>
                                        </p:tav>
                                      </p:tavLst>
                                    </p:anim>
                                    <p:animEffect transition="out" filter="fad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Proactive </a:t>
            </a:r>
            <a:r>
              <a:rPr lang="en-US" smtClean="0"/>
              <a:t>Operations</a:t>
            </a:r>
            <a:endParaRPr lang="en-US" dirty="0"/>
          </a:p>
        </p:txBody>
      </p:sp>
      <p:sp>
        <p:nvSpPr>
          <p:cNvPr id="3" name="Text Placeholder 2"/>
          <p:cNvSpPr>
            <a:spLocks noGrp="1"/>
          </p:cNvSpPr>
          <p:nvPr>
            <p:ph type="body" sz="quarter" idx="10"/>
          </p:nvPr>
        </p:nvSpPr>
        <p:spPr>
          <a:xfrm>
            <a:off x="274638" y="1135062"/>
            <a:ext cx="11887200" cy="3613297"/>
          </a:xfrm>
        </p:spPr>
        <p:txBody>
          <a:bodyPr/>
          <a:lstStyle/>
          <a:p>
            <a:r>
              <a:rPr lang="en-US" dirty="0">
                <a:solidFill>
                  <a:schemeClr val="tx2"/>
                </a:solidFill>
              </a:rPr>
              <a:t>Understanding Deployment </a:t>
            </a:r>
            <a:r>
              <a:rPr lang="en-US" dirty="0" smtClean="0">
                <a:solidFill>
                  <a:schemeClr val="tx2"/>
                </a:solidFill>
              </a:rPr>
              <a:t>Health</a:t>
            </a:r>
            <a:endParaRPr lang="en-US" dirty="0">
              <a:solidFill>
                <a:schemeClr val="accent2"/>
              </a:solidFill>
            </a:endParaRPr>
          </a:p>
          <a:p>
            <a:pPr lvl="1"/>
            <a:r>
              <a:rPr lang="en-US" sz="2800" dirty="0"/>
              <a:t>Reviewing reports should be </a:t>
            </a:r>
            <a:r>
              <a:rPr lang="en-US" sz="2800" dirty="0" smtClean="0"/>
              <a:t>part </a:t>
            </a:r>
            <a:r>
              <a:rPr lang="en-US" sz="2800" dirty="0"/>
              <a:t>of our daily operations</a:t>
            </a:r>
          </a:p>
          <a:p>
            <a:pPr lvl="1"/>
            <a:r>
              <a:rPr lang="en-US" sz="2800" dirty="0"/>
              <a:t>Gives you a snapshot of usage, quality trending, worst performing servers, and top </a:t>
            </a:r>
            <a:r>
              <a:rPr lang="en-US" sz="2800" dirty="0" smtClean="0"/>
              <a:t>failures</a:t>
            </a:r>
            <a:endParaRPr lang="en-US" sz="2800" dirty="0"/>
          </a:p>
          <a:p>
            <a:pPr lvl="1"/>
            <a:r>
              <a:rPr lang="en-US" sz="2800" dirty="0"/>
              <a:t>SCOM management pack can monitor the </a:t>
            </a:r>
            <a:r>
              <a:rPr lang="en-US" sz="2800" dirty="0" err="1"/>
              <a:t>QoE</a:t>
            </a:r>
            <a:r>
              <a:rPr lang="en-US" sz="2800" dirty="0"/>
              <a:t> database to identify locations preforming </a:t>
            </a:r>
            <a:r>
              <a:rPr lang="en-US" sz="2800" dirty="0" smtClean="0"/>
              <a:t>badly</a:t>
            </a:r>
            <a:endParaRPr lang="en-US" sz="2800" dirty="0"/>
          </a:p>
          <a:p>
            <a:pPr lvl="1"/>
            <a:endParaRPr lang="en-US" dirty="0"/>
          </a:p>
          <a:p>
            <a:pPr lvl="1"/>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7" y="1820861"/>
            <a:ext cx="11582400" cy="517366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4050" y="1820861"/>
            <a:ext cx="6048376" cy="5041722"/>
          </a:xfrm>
          <a:prstGeom prst="rect">
            <a:avLst/>
          </a:prstGeom>
        </p:spPr>
      </p:pic>
      <p:pic>
        <p:nvPicPr>
          <p:cNvPr id="6" name="Picture 5"/>
          <p:cNvPicPr>
            <a:picLocks noChangeAspect="1"/>
          </p:cNvPicPr>
          <p:nvPr/>
        </p:nvPicPr>
        <p:blipFill>
          <a:blip r:embed="rId5"/>
          <a:stretch>
            <a:fillRect/>
          </a:stretch>
        </p:blipFill>
        <p:spPr>
          <a:xfrm>
            <a:off x="1293813" y="1872246"/>
            <a:ext cx="9496424" cy="4977816"/>
          </a:xfrm>
          <a:prstGeom prst="rect">
            <a:avLst/>
          </a:prstGeom>
        </p:spPr>
      </p:pic>
    </p:spTree>
    <p:extLst>
      <p:ext uri="{BB962C8B-B14F-4D97-AF65-F5344CB8AC3E}">
        <p14:creationId xmlns:p14="http://schemas.microsoft.com/office/powerpoint/2010/main" val="1920196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grpId="0" nodeType="clickEffect">
                                  <p:stCondLst>
                                    <p:cond delay="0"/>
                                  </p:stCondLst>
                                  <p:childTnLst>
                                    <p:anim calcmode="lin" valueType="num">
                                      <p:cBhvr additive="base">
                                        <p:cTn id="6" dur="500"/>
                                        <p:tgtEl>
                                          <p:spTgt spid="3">
                                            <p:txEl>
                                              <p:pRg st="1" end="1"/>
                                            </p:txEl>
                                          </p:spTgt>
                                        </p:tgtEl>
                                        <p:attrNameLst>
                                          <p:attrName>ppt_x</p:attrName>
                                        </p:attrNameLst>
                                      </p:cBhvr>
                                      <p:tavLst>
                                        <p:tav tm="0">
                                          <p:val>
                                            <p:strVal val="ppt_x"/>
                                          </p:val>
                                        </p:tav>
                                        <p:tav tm="100000">
                                          <p:val>
                                            <p:strVal val="0-ppt_w/2"/>
                                          </p:val>
                                        </p:tav>
                                      </p:tavLst>
                                    </p:anim>
                                    <p:anim calcmode="lin" valueType="num">
                                      <p:cBhvr additive="base">
                                        <p:cTn id="7" dur="500"/>
                                        <p:tgtEl>
                                          <p:spTgt spid="3">
                                            <p:txEl>
                                              <p:pRg st="1" end="1"/>
                                            </p:txEl>
                                          </p:spTgt>
                                        </p:tgtEl>
                                        <p:attrNameLst>
                                          <p:attrName>ppt_y</p:attrName>
                                        </p:attrNameLst>
                                      </p:cBhvr>
                                      <p:tavLst>
                                        <p:tav tm="0">
                                          <p:val>
                                            <p:strVal val="ppt_y"/>
                                          </p:val>
                                        </p:tav>
                                        <p:tav tm="100000">
                                          <p:val>
                                            <p:strVal val="ppt_y"/>
                                          </p:val>
                                        </p:tav>
                                      </p:tavLst>
                                    </p:anim>
                                    <p:set>
                                      <p:cBhvr>
                                        <p:cTn id="8" dur="1" fill="hold">
                                          <p:stCondLst>
                                            <p:cond delay="499"/>
                                          </p:stCondLst>
                                        </p:cTn>
                                        <p:tgtEl>
                                          <p:spTgt spid="3">
                                            <p:txEl>
                                              <p:pRg st="1" end="1"/>
                                            </p:txEl>
                                          </p:spTgt>
                                        </p:tgtEl>
                                        <p:attrNameLst>
                                          <p:attrName>style.visibility</p:attrName>
                                        </p:attrNameLst>
                                      </p:cBhvr>
                                      <p:to>
                                        <p:strVal val="hidden"/>
                                      </p:to>
                                    </p:set>
                                  </p:childTnLst>
                                </p:cTn>
                              </p:par>
                              <p:par>
                                <p:cTn id="9" presetID="2" presetClass="exit" presetSubtype="8" fill="hold" grpId="0" nodeType="withEffect">
                                  <p:stCondLst>
                                    <p:cond delay="0"/>
                                  </p:stCondLst>
                                  <p:childTnLst>
                                    <p:anim calcmode="lin" valueType="num">
                                      <p:cBhvr additive="base">
                                        <p:cTn id="10" dur="500"/>
                                        <p:tgtEl>
                                          <p:spTgt spid="3">
                                            <p:txEl>
                                              <p:pRg st="2" end="2"/>
                                            </p:txEl>
                                          </p:spTgt>
                                        </p:tgtEl>
                                        <p:attrNameLst>
                                          <p:attrName>ppt_x</p:attrName>
                                        </p:attrNameLst>
                                      </p:cBhvr>
                                      <p:tavLst>
                                        <p:tav tm="0">
                                          <p:val>
                                            <p:strVal val="ppt_x"/>
                                          </p:val>
                                        </p:tav>
                                        <p:tav tm="100000">
                                          <p:val>
                                            <p:strVal val="0-ppt_w/2"/>
                                          </p:val>
                                        </p:tav>
                                      </p:tavLst>
                                    </p:anim>
                                    <p:anim calcmode="lin" valueType="num">
                                      <p:cBhvr additive="base">
                                        <p:cTn id="11" dur="500"/>
                                        <p:tgtEl>
                                          <p:spTgt spid="3">
                                            <p:txEl>
                                              <p:pRg st="2" end="2"/>
                                            </p:txEl>
                                          </p:spTgt>
                                        </p:tgtEl>
                                        <p:attrNameLst>
                                          <p:attrName>ppt_y</p:attrName>
                                        </p:attrNameLst>
                                      </p:cBhvr>
                                      <p:tavLst>
                                        <p:tav tm="0">
                                          <p:val>
                                            <p:strVal val="ppt_y"/>
                                          </p:val>
                                        </p:tav>
                                        <p:tav tm="100000">
                                          <p:val>
                                            <p:strVal val="ppt_y"/>
                                          </p:val>
                                        </p:tav>
                                      </p:tavLst>
                                    </p:anim>
                                    <p:set>
                                      <p:cBhvr>
                                        <p:cTn id="12" dur="1" fill="hold">
                                          <p:stCondLst>
                                            <p:cond delay="499"/>
                                          </p:stCondLst>
                                        </p:cTn>
                                        <p:tgtEl>
                                          <p:spTgt spid="3">
                                            <p:txEl>
                                              <p:pRg st="2" end="2"/>
                                            </p:txEl>
                                          </p:spTgt>
                                        </p:tgtEl>
                                        <p:attrNameLst>
                                          <p:attrName>style.visibility</p:attrName>
                                        </p:attrNameLst>
                                      </p:cBhvr>
                                      <p:to>
                                        <p:strVal val="hidden"/>
                                      </p:to>
                                    </p:set>
                                  </p:childTnLst>
                                </p:cTn>
                              </p:par>
                              <p:par>
                                <p:cTn id="13" presetID="2" presetClass="exit" presetSubtype="8" fill="hold" grpId="0" nodeType="withEffect">
                                  <p:stCondLst>
                                    <p:cond delay="0"/>
                                  </p:stCondLst>
                                  <p:childTnLst>
                                    <p:anim calcmode="lin" valueType="num">
                                      <p:cBhvr additive="base">
                                        <p:cTn id="14" dur="500"/>
                                        <p:tgtEl>
                                          <p:spTgt spid="3">
                                            <p:txEl>
                                              <p:pRg st="3" end="3"/>
                                            </p:txEl>
                                          </p:spTgt>
                                        </p:tgtEl>
                                        <p:attrNameLst>
                                          <p:attrName>ppt_x</p:attrName>
                                        </p:attrNameLst>
                                      </p:cBhvr>
                                      <p:tavLst>
                                        <p:tav tm="0">
                                          <p:val>
                                            <p:strVal val="ppt_x"/>
                                          </p:val>
                                        </p:tav>
                                        <p:tav tm="100000">
                                          <p:val>
                                            <p:strVal val="0-ppt_w/2"/>
                                          </p:val>
                                        </p:tav>
                                      </p:tavLst>
                                    </p:anim>
                                    <p:anim calcmode="lin" valueType="num">
                                      <p:cBhvr additive="base">
                                        <p:cTn id="15" dur="500"/>
                                        <p:tgtEl>
                                          <p:spTgt spid="3">
                                            <p:txEl>
                                              <p:pRg st="3" end="3"/>
                                            </p:txEl>
                                          </p:spTgt>
                                        </p:tgtEl>
                                        <p:attrNameLst>
                                          <p:attrName>ppt_y</p:attrName>
                                        </p:attrNameLst>
                                      </p:cBhvr>
                                      <p:tavLst>
                                        <p:tav tm="0">
                                          <p:val>
                                            <p:strVal val="ppt_y"/>
                                          </p:val>
                                        </p:tav>
                                        <p:tav tm="100000">
                                          <p:val>
                                            <p:strVal val="ppt_y"/>
                                          </p:val>
                                        </p:tav>
                                      </p:tavLst>
                                    </p:anim>
                                    <p:set>
                                      <p:cBhvr>
                                        <p:cTn id="16" dur="1" fill="hold">
                                          <p:stCondLst>
                                            <p:cond delay="499"/>
                                          </p:stCondLst>
                                        </p:cTn>
                                        <p:tgtEl>
                                          <p:spTgt spid="3">
                                            <p:txEl>
                                              <p:pRg st="3" end="3"/>
                                            </p:txEl>
                                          </p:spTgt>
                                        </p:tgtEl>
                                        <p:attrNameLst>
                                          <p:attrName>style.visibility</p:attrName>
                                        </p:attrNameLst>
                                      </p:cBhvr>
                                      <p:to>
                                        <p:strVal val="hidden"/>
                                      </p:to>
                                    </p:set>
                                  </p:childTnLst>
                                </p:cTn>
                              </p:par>
                              <p:par>
                                <p:cTn id="17" presetID="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8" fill="hold"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0-ppt_w/2"/>
                                          </p:val>
                                        </p:tav>
                                      </p:tavLst>
                                    </p:anim>
                                    <p:anim calcmode="lin" valueType="num">
                                      <p:cBhvr additive="base">
                                        <p:cTn id="25" dur="500"/>
                                        <p:tgtEl>
                                          <p:spTgt spid="7"/>
                                        </p:tgtEl>
                                        <p:attrNameLst>
                                          <p:attrName>ppt_y</p:attrName>
                                        </p:attrNameLst>
                                      </p:cBhvr>
                                      <p:tavLst>
                                        <p:tav tm="0">
                                          <p:val>
                                            <p:strVal val="ppt_y"/>
                                          </p:val>
                                        </p:tav>
                                        <p:tav tm="100000">
                                          <p:val>
                                            <p:strVal val="ppt_y"/>
                                          </p:val>
                                        </p:tav>
                                      </p:tavLst>
                                    </p:anim>
                                    <p:set>
                                      <p:cBhvr>
                                        <p:cTn id="26" dur="1" fill="hold">
                                          <p:stCondLst>
                                            <p:cond delay="499"/>
                                          </p:stCondLst>
                                        </p:cTn>
                                        <p:tgtEl>
                                          <p:spTgt spid="7"/>
                                        </p:tgtEl>
                                        <p:attrNameLst>
                                          <p:attrName>style.visibility</p:attrName>
                                        </p:attrNameLst>
                                      </p:cBhvr>
                                      <p:to>
                                        <p:strVal val="hidden"/>
                                      </p:to>
                                    </p:set>
                                  </p:childTnLst>
                                </p:cTn>
                              </p:par>
                              <p:par>
                                <p:cTn id="27" presetID="2" presetClass="entr" presetSubtype="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8" fill="hold" nodeType="clickEffect">
                                  <p:stCondLst>
                                    <p:cond delay="0"/>
                                  </p:stCondLst>
                                  <p:childTnLst>
                                    <p:anim calcmode="lin" valueType="num">
                                      <p:cBhvr additive="base">
                                        <p:cTn id="34" dur="500"/>
                                        <p:tgtEl>
                                          <p:spTgt spid="5"/>
                                        </p:tgtEl>
                                        <p:attrNameLst>
                                          <p:attrName>ppt_x</p:attrName>
                                        </p:attrNameLst>
                                      </p:cBhvr>
                                      <p:tavLst>
                                        <p:tav tm="0">
                                          <p:val>
                                            <p:strVal val="ppt_x"/>
                                          </p:val>
                                        </p:tav>
                                        <p:tav tm="100000">
                                          <p:val>
                                            <p:strVal val="0-ppt_w/2"/>
                                          </p:val>
                                        </p:tav>
                                      </p:tavLst>
                                    </p:anim>
                                    <p:anim calcmode="lin" valueType="num">
                                      <p:cBhvr additive="base">
                                        <p:cTn id="35" dur="500"/>
                                        <p:tgtEl>
                                          <p:spTgt spid="5"/>
                                        </p:tgtEl>
                                        <p:attrNameLst>
                                          <p:attrName>ppt_y</p:attrName>
                                        </p:attrNameLst>
                                      </p:cBhvr>
                                      <p:tavLst>
                                        <p:tav tm="0">
                                          <p:val>
                                            <p:strVal val="ppt_y"/>
                                          </p:val>
                                        </p:tav>
                                        <p:tav tm="100000">
                                          <p:val>
                                            <p:strVal val="ppt_y"/>
                                          </p:val>
                                        </p:tav>
                                      </p:tavLst>
                                    </p:anim>
                                    <p:set>
                                      <p:cBhvr>
                                        <p:cTn id="36" dur="1" fill="hold">
                                          <p:stCondLst>
                                            <p:cond delay="499"/>
                                          </p:stCondLst>
                                        </p:cTn>
                                        <p:tgtEl>
                                          <p:spTgt spid="5"/>
                                        </p:tgtEl>
                                        <p:attrNameLst>
                                          <p:attrName>style.visibility</p:attrName>
                                        </p:attrNameLst>
                                      </p:cBhvr>
                                      <p:to>
                                        <p:strVal val="hidden"/>
                                      </p:to>
                                    </p:set>
                                  </p:childTnLst>
                                </p:cTn>
                              </p:par>
                              <p:par>
                                <p:cTn id="37" presetID="2" presetClass="entr" presetSubtype="2"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Common scenarios</a:t>
            </a:r>
            <a:endParaRPr lang="en-US" dirty="0"/>
          </a:p>
        </p:txBody>
      </p:sp>
    </p:spTree>
    <p:extLst>
      <p:ext uri="{BB962C8B-B14F-4D97-AF65-F5344CB8AC3E}">
        <p14:creationId xmlns:p14="http://schemas.microsoft.com/office/powerpoint/2010/main" val="169381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Questions</a:t>
            </a:r>
            <a:endParaRPr lang="en-US" dirty="0"/>
          </a:p>
        </p:txBody>
      </p:sp>
      <p:sp>
        <p:nvSpPr>
          <p:cNvPr id="3" name="Text Placeholder 2"/>
          <p:cNvSpPr>
            <a:spLocks noGrp="1"/>
          </p:cNvSpPr>
          <p:nvPr>
            <p:ph type="body" sz="quarter" idx="10"/>
          </p:nvPr>
        </p:nvSpPr>
        <p:spPr>
          <a:xfrm>
            <a:off x="274638" y="1212851"/>
            <a:ext cx="11887200" cy="5613845"/>
          </a:xfrm>
        </p:spPr>
        <p:txBody>
          <a:bodyPr/>
          <a:lstStyle/>
          <a:p>
            <a:r>
              <a:rPr lang="en-US" dirty="0">
                <a:solidFill>
                  <a:schemeClr val="accent1"/>
                </a:solidFill>
              </a:rPr>
              <a:t>From Users</a:t>
            </a:r>
            <a:endParaRPr lang="en-US" dirty="0" smtClean="0">
              <a:solidFill>
                <a:schemeClr val="accent1"/>
              </a:solidFill>
            </a:endParaRPr>
          </a:p>
          <a:p>
            <a:pPr lvl="1"/>
            <a:r>
              <a:rPr lang="en-US" sz="2800" dirty="0" smtClean="0"/>
              <a:t>What was wrong with this call?</a:t>
            </a:r>
          </a:p>
          <a:p>
            <a:pPr lvl="1"/>
            <a:r>
              <a:rPr lang="en-US" sz="2800" dirty="0" smtClean="0"/>
              <a:t>Why did I see a User Facing Diagnostic (UFD)?</a:t>
            </a:r>
          </a:p>
          <a:p>
            <a:pPr lvl="1"/>
            <a:r>
              <a:rPr lang="en-US" sz="2800" dirty="0" smtClean="0"/>
              <a:t>I was just on a call and it dropped mid stream. Why?</a:t>
            </a:r>
          </a:p>
          <a:p>
            <a:pPr lvl="1"/>
            <a:endParaRPr lang="en-US" dirty="0" smtClean="0"/>
          </a:p>
          <a:p>
            <a:r>
              <a:rPr lang="en-US" dirty="0">
                <a:solidFill>
                  <a:schemeClr val="accent1"/>
                </a:solidFill>
              </a:rPr>
              <a:t>From Administrators</a:t>
            </a:r>
          </a:p>
          <a:p>
            <a:pPr lvl="1"/>
            <a:r>
              <a:rPr lang="en-US" sz="2800" dirty="0" smtClean="0"/>
              <a:t>How do I read the in-box reports?</a:t>
            </a:r>
          </a:p>
          <a:p>
            <a:pPr lvl="1"/>
            <a:r>
              <a:rPr lang="en-US" sz="2800" dirty="0" smtClean="0"/>
              <a:t>How can I determine what the value of X in a particular report means?</a:t>
            </a:r>
          </a:p>
          <a:p>
            <a:pPr lvl="1"/>
            <a:r>
              <a:rPr lang="en-US" sz="2800" dirty="0" smtClean="0"/>
              <a:t>Where do I start?</a:t>
            </a:r>
            <a:endParaRPr lang="en-US" sz="2800" dirty="0"/>
          </a:p>
          <a:p>
            <a:pPr lvl="1"/>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2162238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a:t>Scenario </a:t>
            </a:r>
            <a:r>
              <a:rPr lang="en-US" smtClean="0"/>
              <a:t>review</a:t>
            </a:r>
            <a:endParaRPr lang="en-US" dirty="0"/>
          </a:p>
        </p:txBody>
      </p:sp>
      <p:sp>
        <p:nvSpPr>
          <p:cNvPr id="5" name="Text Placeholder 4"/>
          <p:cNvSpPr>
            <a:spLocks noGrp="1"/>
          </p:cNvSpPr>
          <p:nvPr>
            <p:ph type="body" sz="quarter" idx="12"/>
          </p:nvPr>
        </p:nvSpPr>
        <p:spPr/>
        <p:txBody>
          <a:bodyPr/>
          <a:lstStyle/>
          <a:p>
            <a:r>
              <a:rPr lang="en-US" dirty="0" smtClean="0"/>
              <a:t>Overview - Where do I start</a:t>
            </a:r>
            <a:endParaRPr lang="en-US" dirty="0"/>
          </a:p>
        </p:txBody>
      </p:sp>
    </p:spTree>
    <p:extLst>
      <p:ext uri="{BB962C8B-B14F-4D97-AF65-F5344CB8AC3E}">
        <p14:creationId xmlns:p14="http://schemas.microsoft.com/office/powerpoint/2010/main" val="3963110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a:t>Scenario </a:t>
            </a:r>
            <a:r>
              <a:rPr lang="en-US" smtClean="0"/>
              <a:t>review</a:t>
            </a:r>
            <a:endParaRPr lang="en-US" dirty="0"/>
          </a:p>
        </p:txBody>
      </p:sp>
      <p:sp>
        <p:nvSpPr>
          <p:cNvPr id="5" name="Text Placeholder 4"/>
          <p:cNvSpPr>
            <a:spLocks noGrp="1"/>
          </p:cNvSpPr>
          <p:nvPr>
            <p:ph type="body" sz="quarter" idx="12"/>
          </p:nvPr>
        </p:nvSpPr>
        <p:spPr/>
        <p:txBody>
          <a:bodyPr/>
          <a:lstStyle/>
          <a:p>
            <a:r>
              <a:rPr lang="en-US" dirty="0" smtClean="0"/>
              <a:t>Report </a:t>
            </a:r>
            <a:r>
              <a:rPr lang="en-US" dirty="0"/>
              <a:t>- Peer to </a:t>
            </a:r>
            <a:r>
              <a:rPr lang="en-US" dirty="0" smtClean="0"/>
              <a:t>peer audio call report</a:t>
            </a:r>
            <a:endParaRPr lang="en-US" dirty="0"/>
          </a:p>
        </p:txBody>
      </p:sp>
    </p:spTree>
    <p:extLst>
      <p:ext uri="{BB962C8B-B14F-4D97-AF65-F5344CB8AC3E}">
        <p14:creationId xmlns:p14="http://schemas.microsoft.com/office/powerpoint/2010/main" val="2058059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a:t>Scenario </a:t>
            </a:r>
            <a:r>
              <a:rPr lang="en-US" smtClean="0"/>
              <a:t>review</a:t>
            </a:r>
            <a:endParaRPr lang="en-US" dirty="0"/>
          </a:p>
        </p:txBody>
      </p:sp>
      <p:sp>
        <p:nvSpPr>
          <p:cNvPr id="5" name="Text Placeholder 4"/>
          <p:cNvSpPr>
            <a:spLocks noGrp="1"/>
          </p:cNvSpPr>
          <p:nvPr>
            <p:ph type="body" sz="quarter" idx="12"/>
          </p:nvPr>
        </p:nvSpPr>
        <p:spPr/>
        <p:txBody>
          <a:bodyPr/>
          <a:lstStyle/>
          <a:p>
            <a:r>
              <a:rPr lang="en-US" dirty="0" smtClean="0"/>
              <a:t>Report - Conference call report</a:t>
            </a:r>
            <a:endParaRPr lang="en-US" dirty="0"/>
          </a:p>
        </p:txBody>
      </p:sp>
    </p:spTree>
    <p:extLst>
      <p:ext uri="{BB962C8B-B14F-4D97-AF65-F5344CB8AC3E}">
        <p14:creationId xmlns:p14="http://schemas.microsoft.com/office/powerpoint/2010/main" val="412532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a:t>Scenario </a:t>
            </a:r>
            <a:r>
              <a:rPr lang="en-US" smtClean="0"/>
              <a:t>review</a:t>
            </a:r>
            <a:endParaRPr lang="en-US" dirty="0"/>
          </a:p>
        </p:txBody>
      </p:sp>
      <p:sp>
        <p:nvSpPr>
          <p:cNvPr id="5" name="Text Placeholder 4"/>
          <p:cNvSpPr>
            <a:spLocks noGrp="1"/>
          </p:cNvSpPr>
          <p:nvPr>
            <p:ph type="body" sz="quarter" idx="12"/>
          </p:nvPr>
        </p:nvSpPr>
        <p:spPr/>
        <p:txBody>
          <a:bodyPr/>
          <a:lstStyle/>
          <a:p>
            <a:r>
              <a:rPr lang="en-US" dirty="0" smtClean="0"/>
              <a:t>Report - Top failures</a:t>
            </a:r>
            <a:endParaRPr lang="en-US" dirty="0"/>
          </a:p>
        </p:txBody>
      </p:sp>
    </p:spTree>
    <p:extLst>
      <p:ext uri="{BB962C8B-B14F-4D97-AF65-F5344CB8AC3E}">
        <p14:creationId xmlns:p14="http://schemas.microsoft.com/office/powerpoint/2010/main" val="397109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Life outside the in-box reports</a:t>
            </a:r>
          </a:p>
        </p:txBody>
      </p:sp>
    </p:spTree>
    <p:extLst>
      <p:ext uri="{BB962C8B-B14F-4D97-AF65-F5344CB8AC3E}">
        <p14:creationId xmlns:p14="http://schemas.microsoft.com/office/powerpoint/2010/main" val="7310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Health </a:t>
            </a:r>
            <a:r>
              <a:rPr lang="en-US" dirty="0"/>
              <a:t>a</a:t>
            </a:r>
            <a:r>
              <a:rPr lang="en-US" dirty="0" smtClean="0"/>
              <a:t>nalysis tool</a:t>
            </a:r>
            <a:endParaRPr lang="en-US" dirty="0"/>
          </a:p>
        </p:txBody>
      </p:sp>
    </p:spTree>
    <p:extLst>
      <p:ext uri="{BB962C8B-B14F-4D97-AF65-F5344CB8AC3E}">
        <p14:creationId xmlns:p14="http://schemas.microsoft.com/office/powerpoint/2010/main" val="179849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Monitoring Microsoft Lync Server 2013: </a:t>
            </a:r>
            <a:r>
              <a:rPr lang="en-US" sz="3600" dirty="0" smtClean="0"/>
              <a:t/>
            </a:r>
            <a:br>
              <a:rPr lang="en-US" sz="3600" dirty="0" smtClean="0"/>
            </a:br>
            <a:r>
              <a:rPr lang="en-US" sz="3600" dirty="0" smtClean="0"/>
              <a:t>Getting </a:t>
            </a:r>
            <a:r>
              <a:rPr lang="en-US" sz="3600" dirty="0"/>
              <a:t>the Most out of Monitoring Service Data</a:t>
            </a:r>
          </a:p>
        </p:txBody>
      </p:sp>
      <p:sp>
        <p:nvSpPr>
          <p:cNvPr id="5" name="Text Placeholder 4"/>
          <p:cNvSpPr>
            <a:spLocks noGrp="1"/>
          </p:cNvSpPr>
          <p:nvPr>
            <p:ph type="body" sz="quarter" idx="12"/>
          </p:nvPr>
        </p:nvSpPr>
        <p:spPr/>
        <p:txBody>
          <a:bodyPr/>
          <a:lstStyle/>
          <a:p>
            <a:r>
              <a:rPr lang="en-US" dirty="0" smtClean="0"/>
              <a:t>Nick Smith</a:t>
            </a:r>
          </a:p>
          <a:p>
            <a:r>
              <a:rPr lang="en-US" dirty="0" smtClean="0"/>
              <a:t>Scott Stubberfield</a:t>
            </a:r>
            <a:endParaRPr lang="en-US" dirty="0"/>
          </a:p>
        </p:txBody>
      </p:sp>
      <p:sp>
        <p:nvSpPr>
          <p:cNvPr id="14" name="Text Placeholder 13"/>
          <p:cNvSpPr>
            <a:spLocks noGrp="1"/>
          </p:cNvSpPr>
          <p:nvPr>
            <p:ph type="body" sz="quarter" idx="13"/>
          </p:nvPr>
        </p:nvSpPr>
        <p:spPr/>
        <p:txBody>
          <a:bodyPr/>
          <a:lstStyle/>
          <a:p>
            <a:r>
              <a:rPr lang="en-US" dirty="0" smtClean="0"/>
              <a:t>OUC-B323</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Using SQL views</a:t>
            </a:r>
            <a:endParaRPr lang="en-US" dirty="0"/>
          </a:p>
        </p:txBody>
      </p:sp>
    </p:spTree>
    <p:extLst>
      <p:ext uri="{BB962C8B-B14F-4D97-AF65-F5344CB8AC3E}">
        <p14:creationId xmlns:p14="http://schemas.microsoft.com/office/powerpoint/2010/main" val="3311993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801314"/>
          </a:xfrm>
        </p:spPr>
        <p:txBody>
          <a:bodyPr/>
          <a:lstStyle/>
          <a:p>
            <a:r>
              <a:rPr lang="en-US" dirty="0">
                <a:solidFill>
                  <a:schemeClr val="accent1"/>
                </a:solidFill>
              </a:rPr>
              <a:t>Session objectives</a:t>
            </a:r>
          </a:p>
          <a:p>
            <a:pPr lvl="1"/>
            <a:r>
              <a:rPr lang="en-US" dirty="0"/>
              <a:t>Describe the Monitoring service </a:t>
            </a:r>
          </a:p>
          <a:p>
            <a:pPr lvl="1"/>
            <a:r>
              <a:rPr lang="en-US" dirty="0"/>
              <a:t>What intelligence can you gather from the Monitoring server data</a:t>
            </a:r>
          </a:p>
          <a:p>
            <a:pPr lvl="1"/>
            <a:r>
              <a:rPr lang="en-US" dirty="0"/>
              <a:t>How can you use this data to answer deployment questions</a:t>
            </a:r>
          </a:p>
          <a:p>
            <a:pPr lvl="1"/>
            <a:r>
              <a:rPr lang="en-US" dirty="0"/>
              <a:t>How can you use the data to assist in troubleshooting your environment</a:t>
            </a:r>
          </a:p>
          <a:p>
            <a:pPr lvl="1"/>
            <a:r>
              <a:rPr lang="en-US" dirty="0"/>
              <a:t>What other tools can you leverage beyond the built-in reports</a:t>
            </a:r>
          </a:p>
          <a:p>
            <a:r>
              <a:rPr lang="en-US" dirty="0">
                <a:solidFill>
                  <a:schemeClr val="accent1"/>
                </a:solidFill>
              </a:rPr>
              <a:t>Takeaways</a:t>
            </a:r>
          </a:p>
          <a:p>
            <a:pPr lvl="1"/>
            <a:r>
              <a:rPr lang="en-US" dirty="0"/>
              <a:t>Why is the Monitoring service a required component in every Lync Deployment</a:t>
            </a:r>
          </a:p>
          <a:p>
            <a:pPr lvl="1"/>
            <a:r>
              <a:rPr lang="en-US" dirty="0"/>
              <a:t>Learn how to interpret the data in the monitoring server reports</a:t>
            </a:r>
          </a:p>
          <a:p>
            <a:pPr lvl="1"/>
            <a:r>
              <a:rPr lang="en-US" dirty="0"/>
              <a:t>Learn how to turn the monitoring server data into a powerful troubleshooting tool</a:t>
            </a:r>
          </a:p>
          <a:p>
            <a:endParaRPr lang="en-US" dirty="0"/>
          </a:p>
        </p:txBody>
      </p:sp>
      <p:sp>
        <p:nvSpPr>
          <p:cNvPr id="5" name="Title 4"/>
          <p:cNvSpPr>
            <a:spLocks noGrp="1"/>
          </p:cNvSpPr>
          <p:nvPr>
            <p:ph type="title"/>
          </p:nvPr>
        </p:nvSpPr>
        <p:spPr>
          <a:xfrm>
            <a:off x="122237" y="296862"/>
            <a:ext cx="11370961" cy="678031"/>
          </a:xfrm>
        </p:spPr>
        <p:txBody>
          <a:bodyPr/>
          <a:lstStyle/>
          <a:p>
            <a:r>
              <a:rPr lang="en-US" sz="4896" dirty="0"/>
              <a:t>In Review: Session Objectives And Takeaways</a:t>
            </a:r>
          </a:p>
        </p:txBody>
      </p:sp>
    </p:spTree>
    <p:extLst>
      <p:ext uri="{BB962C8B-B14F-4D97-AF65-F5344CB8AC3E}">
        <p14:creationId xmlns:p14="http://schemas.microsoft.com/office/powerpoint/2010/main" val="59560941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2762" b="2762"/>
          <a:stretch/>
        </p:blipFill>
        <p:spPr>
          <a:xfrm>
            <a:off x="1433" y="-7938"/>
            <a:ext cx="12435040" cy="6994710"/>
          </a:xfrm>
          <a:prstGeom prst="rect">
            <a:avLst/>
          </a:prstGeom>
        </p:spPr>
      </p:pic>
    </p:spTree>
    <p:extLst>
      <p:ext uri="{BB962C8B-B14F-4D97-AF65-F5344CB8AC3E}">
        <p14:creationId xmlns:p14="http://schemas.microsoft.com/office/powerpoint/2010/main" val="41624463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440327" y="1473712"/>
            <a:ext cx="11790169" cy="6075509"/>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OUC-B303 - Designing </a:t>
            </a:r>
            <a:r>
              <a:rPr lang="en-US" sz="1200" dirty="0">
                <a:gradFill>
                  <a:gsLst>
                    <a:gs pos="1250">
                      <a:schemeClr val="tx1"/>
                    </a:gs>
                    <a:gs pos="100000">
                      <a:schemeClr val="tx1"/>
                    </a:gs>
                  </a:gsLst>
                  <a:lin ang="5400000" scaled="0"/>
                </a:gradFill>
                <a:latin typeface="+mj-lt"/>
              </a:rPr>
              <a:t>for High Availability and DR in Lync 2013</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OUC-B320 - Microsoft </a:t>
            </a:r>
            <a:r>
              <a:rPr lang="en-US" sz="1200" dirty="0">
                <a:gradFill>
                  <a:gsLst>
                    <a:gs pos="1250">
                      <a:schemeClr val="tx1"/>
                    </a:gs>
                    <a:gs pos="100000">
                      <a:schemeClr val="tx1"/>
                    </a:gs>
                  </a:gsLst>
                  <a:lin ang="5400000" scaled="0"/>
                </a:gradFill>
                <a:latin typeface="+mj-lt"/>
              </a:rPr>
              <a:t>System Center 2012 - Operations Manager and System Center Advisor: Automated Diagnostics for Microsoft Lync Servers</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OUC-B321 - All </a:t>
            </a:r>
            <a:r>
              <a:rPr lang="en-US" sz="1200" dirty="0">
                <a:gradFill>
                  <a:gsLst>
                    <a:gs pos="1250">
                      <a:schemeClr val="tx1"/>
                    </a:gs>
                    <a:gs pos="100000">
                      <a:schemeClr val="tx1"/>
                    </a:gs>
                  </a:gsLst>
                  <a:lin ang="5400000" scaled="0"/>
                </a:gradFill>
                <a:latin typeface="+mj-lt"/>
              </a:rPr>
              <a:t>about Archiving with Lync Server 2013</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OUC-B324 - Planning </a:t>
            </a:r>
            <a:r>
              <a:rPr lang="en-US" sz="1200" dirty="0">
                <a:gradFill>
                  <a:gsLst>
                    <a:gs pos="1250">
                      <a:schemeClr val="tx1"/>
                    </a:gs>
                    <a:gs pos="100000">
                      <a:schemeClr val="tx1"/>
                    </a:gs>
                  </a:gsLst>
                  <a:lin ang="5400000" scaled="0"/>
                </a:gradFill>
                <a:latin typeface="+mj-lt"/>
              </a:rPr>
              <a:t>&amp; Deploying Your Enterprise Voice </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OUC-B331 - Voice </a:t>
            </a:r>
            <a:r>
              <a:rPr lang="en-US" sz="1200" dirty="0">
                <a:gradFill>
                  <a:gsLst>
                    <a:gs pos="1250">
                      <a:schemeClr val="tx1"/>
                    </a:gs>
                    <a:gs pos="100000">
                      <a:schemeClr val="tx1"/>
                    </a:gs>
                  </a:gsLst>
                  <a:lin ang="5400000" scaled="0"/>
                </a:gradFill>
                <a:latin typeface="+mj-lt"/>
              </a:rPr>
              <a:t>Interoperability Fundamentals</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OUC-B332 - Planning  </a:t>
            </a:r>
            <a:r>
              <a:rPr lang="en-US" sz="1200" dirty="0">
                <a:gradFill>
                  <a:gsLst>
                    <a:gs pos="1250">
                      <a:schemeClr val="tx1"/>
                    </a:gs>
                    <a:gs pos="100000">
                      <a:schemeClr val="tx1"/>
                    </a:gs>
                  </a:gsLst>
                  <a:lin ang="5400000" scaled="0"/>
                </a:gradFill>
                <a:latin typeface="+mj-lt"/>
              </a:rPr>
              <a:t>and Deploying Conferencing in Microsoft Lync Server </a:t>
            </a:r>
            <a:r>
              <a:rPr lang="en-US" sz="1200" dirty="0" smtClean="0">
                <a:gradFill>
                  <a:gsLst>
                    <a:gs pos="1250">
                      <a:schemeClr val="tx1"/>
                    </a:gs>
                    <a:gs pos="100000">
                      <a:schemeClr val="tx1"/>
                    </a:gs>
                  </a:gsLst>
                  <a:lin ang="5400000" scaled="0"/>
                </a:gradFill>
                <a:latin typeface="+mj-lt"/>
              </a:rPr>
              <a:t>2013</a:t>
            </a:r>
            <a:endParaRPr lang="en-US" sz="36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Hands-on Labs </a:t>
            </a:r>
            <a:endParaRPr lang="en-US" sz="3600" dirty="0" smtClean="0">
              <a:gradFill>
                <a:gsLst>
                  <a:gs pos="1250">
                    <a:schemeClr val="tx1"/>
                  </a:gs>
                  <a:gs pos="100000">
                    <a:schemeClr val="tx1"/>
                  </a:gs>
                </a:gsLst>
                <a:lin ang="5400000" scaled="0"/>
              </a:gradFill>
              <a:latin typeface="+mj-lt"/>
            </a:endParaRP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OUC-H205 - Deploying Lync Server 2013</a:t>
            </a:r>
          </a:p>
          <a:p>
            <a:pPr marL="1037871" lvl="1" indent="-571500">
              <a:lnSpc>
                <a:spcPct val="90000"/>
              </a:lnSpc>
              <a:spcBef>
                <a:spcPct val="20000"/>
              </a:spcBef>
              <a:buSzPct val="105000"/>
              <a:buBlip>
                <a:blip r:embed="rId3"/>
              </a:buBlip>
            </a:pPr>
            <a:r>
              <a:rPr lang="en-US" sz="1200" dirty="0" smtClean="0">
                <a:gradFill>
                  <a:gsLst>
                    <a:gs pos="1250">
                      <a:schemeClr val="tx1"/>
                    </a:gs>
                    <a:gs pos="100000">
                      <a:schemeClr val="tx1"/>
                    </a:gs>
                  </a:gsLst>
                  <a:lin ang="5400000" scaled="0"/>
                </a:gradFill>
                <a:latin typeface="+mj-lt"/>
              </a:rPr>
              <a:t>OUC-H207 - Configuring HA and DR in Microsoft Lync Server 2013</a:t>
            </a:r>
          </a:p>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Related Certification Exams</a:t>
            </a:r>
          </a:p>
          <a:p>
            <a:pPr marL="1037871" lvl="1" indent="-571500">
              <a:lnSpc>
                <a:spcPct val="90000"/>
              </a:lnSpc>
              <a:spcBef>
                <a:spcPct val="20000"/>
              </a:spcBef>
              <a:buSzPct val="105000"/>
              <a:buBlip>
                <a:blip r:embed="rId3"/>
              </a:buBlip>
            </a:pPr>
            <a:r>
              <a:rPr lang="en-US" sz="2400" dirty="0" smtClean="0">
                <a:gradFill>
                  <a:gsLst>
                    <a:gs pos="1250">
                      <a:schemeClr val="tx1"/>
                    </a:gs>
                    <a:gs pos="100000">
                      <a:schemeClr val="tx1"/>
                    </a:gs>
                  </a:gsLst>
                  <a:lin ang="5400000" scaled="0"/>
                </a:gradFill>
                <a:latin typeface="+mj-lt"/>
              </a:rPr>
              <a:t>70-336 </a:t>
            </a:r>
            <a:r>
              <a:rPr lang="en-US" sz="2400" dirty="0">
                <a:gradFill>
                  <a:gsLst>
                    <a:gs pos="1250">
                      <a:schemeClr val="tx1"/>
                    </a:gs>
                    <a:gs pos="100000">
                      <a:schemeClr val="tx1"/>
                    </a:gs>
                  </a:gsLst>
                  <a:lin ang="5400000" scaled="0"/>
                </a:gradFill>
                <a:latin typeface="+mj-lt"/>
              </a:rPr>
              <a:t>- Core Solutions of Microsoft Lync Server 2013</a:t>
            </a:r>
          </a:p>
          <a:p>
            <a:pPr marL="1037871" lvl="1" indent="-571500">
              <a:lnSpc>
                <a:spcPct val="90000"/>
              </a:lnSpc>
              <a:spcBef>
                <a:spcPct val="20000"/>
              </a:spcBef>
              <a:buSzPct val="105000"/>
              <a:buBlip>
                <a:blip r:embed="rId3"/>
              </a:buBlip>
            </a:pPr>
            <a:r>
              <a:rPr lang="en-US" sz="2400" dirty="0">
                <a:gradFill>
                  <a:gsLst>
                    <a:gs pos="1250">
                      <a:schemeClr val="tx1"/>
                    </a:gs>
                    <a:gs pos="100000">
                      <a:schemeClr val="tx1"/>
                    </a:gs>
                  </a:gsLst>
                  <a:lin ang="5400000" scaled="0"/>
                </a:gradFill>
                <a:latin typeface="+mj-lt"/>
              </a:rPr>
              <a:t>70-337 - Enterprise Voice &amp; Online Services with Microsoft Lync Server 2013</a:t>
            </a:r>
          </a:p>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Find Us Later At the Lync Demo Booths</a:t>
            </a:r>
          </a:p>
          <a:p>
            <a:pPr marL="57150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endParaRPr>
          </a:p>
          <a:p>
            <a:pPr marL="571500" lvl="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p:nvSpPr>
          <p:cNvPr id="10" name="Rectangle 9"/>
          <p:cNvSpPr/>
          <p:nvPr/>
        </p:nvSpPr>
        <p:spPr bwMode="invGray">
          <a:xfrm>
            <a:off x="508986" y="4009699"/>
            <a:ext cx="11790169" cy="424732"/>
          </a:xfrm>
          <a:prstGeom prst="rect">
            <a:avLst/>
          </a:prstGeom>
        </p:spPr>
        <p:txBody>
          <a:bodyPr wrap="square">
            <a:spAutoFit/>
          </a:bodyPr>
          <a:lstStyle/>
          <a:p>
            <a:pPr marL="571500" indent="-571500">
              <a:lnSpc>
                <a:spcPct val="90000"/>
              </a:lnSpc>
              <a:spcBef>
                <a:spcPct val="20000"/>
              </a:spcBef>
              <a:buSzPct val="105000"/>
              <a:buBlip>
                <a:blip r:embed="rId3"/>
              </a:buBlip>
            </a:pPr>
            <a:endParaRPr lang="en-US" sz="2400" dirty="0">
              <a:gradFill>
                <a:gsLst>
                  <a:gs pos="1250">
                    <a:schemeClr val="tx1"/>
                  </a:gs>
                  <a:gs pos="100000">
                    <a:schemeClr val="tx1"/>
                  </a:gs>
                </a:gsLst>
                <a:lin ang="5400000" scaled="0"/>
              </a:gradFill>
              <a:latin typeface="+mj-lt"/>
            </a:endParaRPr>
          </a:p>
        </p:txBody>
      </p:sp>
      <p:sp>
        <p:nvSpPr>
          <p:cNvPr id="12" name="Rectangle 11"/>
          <p:cNvSpPr/>
          <p:nvPr/>
        </p:nvSpPr>
        <p:spPr bwMode="invGray">
          <a:xfrm>
            <a:off x="508986" y="5615585"/>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endParaRPr lang="en-US" sz="3600" dirty="0" smtClean="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nodePh="1">
                                  <p:stCondLst>
                                    <p:cond delay="1500"/>
                                  </p:stCondLst>
                                  <p:endCondLst>
                                    <p:cond evt="begin" delay="0">
                                      <p:tn val="13"/>
                                    </p:cond>
                                  </p:end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nodePh="1">
                                  <p:stCondLst>
                                    <p:cond delay="1750"/>
                                  </p:stCondLst>
                                  <p:endCondLst>
                                    <p:cond evt="begin" delay="0">
                                      <p:tn val="17"/>
                                    </p:cond>
                                  </p:end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6595737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2013 </a:t>
            </a:r>
            <a:r>
              <a:rPr lang="en-US" sz="700" dirty="0">
                <a:gradFill>
                  <a:gsLst>
                    <a:gs pos="0">
                      <a:schemeClr val="tx1"/>
                    </a:gs>
                    <a:gs pos="100000">
                      <a:schemeClr val="tx1"/>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6270"/>
            <a:ext cx="3288506" cy="701984"/>
          </a:xfrm>
          <a:prstGeom prst="rect">
            <a:avLst/>
          </a:prstGeom>
        </p:spPr>
      </p:pic>
    </p:spTree>
    <p:extLst>
      <p:ext uri="{BB962C8B-B14F-4D97-AF65-F5344CB8AC3E}">
        <p14:creationId xmlns:p14="http://schemas.microsoft.com/office/powerpoint/2010/main" val="257102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br>
              <a:rPr lang="en-US" dirty="0" smtClean="0"/>
            </a:br>
            <a:r>
              <a:rPr lang="en-US" sz="4400" dirty="0" smtClean="0"/>
              <a:t>Monitoring Service Foundations</a:t>
            </a:r>
            <a:r>
              <a:rPr lang="en-US" dirty="0" smtClean="0"/>
              <a:t/>
            </a:r>
            <a:br>
              <a:rPr lang="en-US" dirty="0" smtClean="0"/>
            </a:br>
            <a:endParaRPr lang="en-US" dirty="0"/>
          </a:p>
        </p:txBody>
      </p:sp>
    </p:spTree>
    <p:extLst>
      <p:ext uri="{BB962C8B-B14F-4D97-AF65-F5344CB8AC3E}">
        <p14:creationId xmlns:p14="http://schemas.microsoft.com/office/powerpoint/2010/main" val="62100919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a:t>
            </a:r>
            <a:r>
              <a:rPr lang="en-US" dirty="0" smtClean="0"/>
              <a:t>service </a:t>
            </a:r>
            <a:r>
              <a:rPr lang="en-US" dirty="0"/>
              <a:t>foundations</a:t>
            </a:r>
          </a:p>
        </p:txBody>
      </p:sp>
      <p:sp>
        <p:nvSpPr>
          <p:cNvPr id="3" name="Text Placeholder 2"/>
          <p:cNvSpPr>
            <a:spLocks noGrp="1"/>
          </p:cNvSpPr>
          <p:nvPr>
            <p:ph type="body" sz="quarter" idx="10"/>
          </p:nvPr>
        </p:nvSpPr>
        <p:spPr>
          <a:xfrm>
            <a:off x="274638" y="1212850"/>
            <a:ext cx="11887200" cy="4062651"/>
          </a:xfrm>
        </p:spPr>
        <p:txBody>
          <a:bodyPr/>
          <a:lstStyle/>
          <a:p>
            <a:r>
              <a:rPr lang="en-US" dirty="0" smtClean="0">
                <a:solidFill>
                  <a:schemeClr val="accent1"/>
                </a:solidFill>
              </a:rPr>
              <a:t>What is new in the architecture</a:t>
            </a:r>
          </a:p>
          <a:p>
            <a:pPr lvl="1"/>
            <a:r>
              <a:rPr lang="en-US" dirty="0" smtClean="0"/>
              <a:t>The process of installing and configuring monitoring has been simplified in Lync Server 2013</a:t>
            </a:r>
          </a:p>
          <a:p>
            <a:pPr lvl="1"/>
            <a:r>
              <a:rPr lang="en-US" dirty="0" smtClean="0"/>
              <a:t>Prior versions required a separate Monitoring Server role</a:t>
            </a:r>
          </a:p>
          <a:p>
            <a:pPr lvl="1"/>
            <a:r>
              <a:rPr lang="en-US" dirty="0" smtClean="0"/>
              <a:t>The Monitoring Server role has been eliminated</a:t>
            </a:r>
          </a:p>
          <a:p>
            <a:pPr lvl="1"/>
            <a:r>
              <a:rPr lang="en-US" dirty="0" smtClean="0"/>
              <a:t>The monitoring service (in the form of "unified data collection agents") has been collocated into all Front End servers</a:t>
            </a:r>
            <a:endParaRPr lang="en-US" dirty="0"/>
          </a:p>
          <a:p>
            <a:pPr lvl="1"/>
            <a:r>
              <a:rPr lang="en-US" dirty="0"/>
              <a:t>Decreases the number of server roles required when implementing Lync Server </a:t>
            </a:r>
            <a:r>
              <a:rPr lang="en-US" dirty="0" smtClean="0"/>
              <a:t>2013</a:t>
            </a:r>
            <a:endParaRPr lang="en-US" dirty="0"/>
          </a:p>
          <a:p>
            <a:pPr lvl="1"/>
            <a:r>
              <a:rPr lang="en-US" dirty="0" smtClean="0"/>
              <a:t>Reduces </a:t>
            </a:r>
            <a:r>
              <a:rPr lang="en-US" dirty="0"/>
              <a:t>the complexity of Lync Server 2013 setup and </a:t>
            </a:r>
            <a:r>
              <a:rPr lang="en-US" dirty="0" smtClean="0"/>
              <a:t>administration</a:t>
            </a:r>
            <a:endParaRPr lang="en-US" dirty="0"/>
          </a:p>
          <a:p>
            <a:pPr lvl="1"/>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36544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2227" y="3973117"/>
            <a:ext cx="2036723" cy="2038745"/>
          </a:xfrm>
          <a:prstGeom prst="rect">
            <a:avLst/>
          </a:prstGeom>
        </p:spPr>
      </p:pic>
      <p:pic>
        <p:nvPicPr>
          <p:cNvPr id="102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325699" y="1378090"/>
            <a:ext cx="2044041" cy="2044039"/>
          </a:xfrm>
          <a:prstGeom prst="rect">
            <a:avLst/>
          </a:prstGeom>
          <a:solidFill>
            <a:srgbClr val="000000"/>
          </a:solidFill>
          <a:ln w="6350">
            <a:solidFill>
              <a:srgbClr val="808080">
                <a:alpha val="43000"/>
              </a:srgbClr>
            </a:solidFill>
          </a:ln>
          <a:extLst/>
        </p:spPr>
      </p:pic>
      <p:sp>
        <p:nvSpPr>
          <p:cNvPr id="9" name="Rectangle 8"/>
          <p:cNvSpPr/>
          <p:nvPr/>
        </p:nvSpPr>
        <p:spPr bwMode="ltGray">
          <a:xfrm>
            <a:off x="2322884" y="5423754"/>
            <a:ext cx="2044041" cy="597539"/>
          </a:xfrm>
          <a:prstGeom prst="rect">
            <a:avLst/>
          </a:prstGeom>
          <a:gradFill flip="none" rotWithShape="1">
            <a:gsLst>
              <a:gs pos="10000">
                <a:srgbClr val="000000"/>
              </a:gs>
              <a:gs pos="100000">
                <a:srgbClr val="000000">
                  <a:alpha val="0"/>
                </a:srgbClr>
              </a:gs>
            </a:gsLst>
            <a:lin ang="16200000" scaled="1"/>
            <a:tileRect/>
          </a:gradFill>
        </p:spPr>
        <p:txBody>
          <a:bodyPr wrap="square" lIns="69964" tIns="0" rIns="69964" bIns="69964" rtlCol="0" anchor="b">
            <a:noAutofit/>
          </a:bodyPr>
          <a:lstStyle/>
          <a:p>
            <a:pPr>
              <a:lnSpc>
                <a:spcPct val="90000"/>
              </a:lnSpc>
            </a:pPr>
            <a:r>
              <a:rPr lang="en-US" sz="1530" dirty="0" smtClean="0">
                <a:gradFill>
                  <a:gsLst>
                    <a:gs pos="10000">
                      <a:srgbClr val="FFFFFF"/>
                    </a:gs>
                    <a:gs pos="31000">
                      <a:srgbClr val="FFFFFF"/>
                    </a:gs>
                  </a:gsLst>
                  <a:lin ang="5400000" scaled="0"/>
                </a:gradFill>
              </a:rPr>
              <a:t>Scott Stubberfield</a:t>
            </a:r>
            <a:endParaRPr lang="en-US" sz="1530" dirty="0">
              <a:gradFill>
                <a:gsLst>
                  <a:gs pos="10000">
                    <a:srgbClr val="FFFFFF"/>
                  </a:gs>
                  <a:gs pos="31000">
                    <a:srgbClr val="FFFFFF"/>
                  </a:gs>
                </a:gsLst>
                <a:lin ang="5400000" scaled="0"/>
              </a:gradFill>
            </a:endParaRPr>
          </a:p>
        </p:txBody>
      </p:sp>
      <p:pic>
        <p:nvPicPr>
          <p:cNvPr id="4" name="Picture 3"/>
          <p:cNvPicPr>
            <a:picLocks noChangeAspect="1"/>
          </p:cNvPicPr>
          <p:nvPr/>
        </p:nvPicPr>
        <p:blipFill>
          <a:blip r:embed="rId5"/>
          <a:stretch>
            <a:fillRect/>
          </a:stretch>
        </p:blipFill>
        <p:spPr>
          <a:xfrm>
            <a:off x="2322227" y="1378090"/>
            <a:ext cx="2048170" cy="2044040"/>
          </a:xfrm>
          <a:prstGeom prst="rect">
            <a:avLst/>
          </a:prstGeom>
        </p:spPr>
      </p:pic>
      <p:sp>
        <p:nvSpPr>
          <p:cNvPr id="8" name="Rectangle 7"/>
          <p:cNvSpPr/>
          <p:nvPr/>
        </p:nvSpPr>
        <p:spPr bwMode="ltGray">
          <a:xfrm>
            <a:off x="2325698" y="2824591"/>
            <a:ext cx="2044041" cy="597540"/>
          </a:xfrm>
          <a:prstGeom prst="rect">
            <a:avLst/>
          </a:prstGeom>
          <a:gradFill flip="none" rotWithShape="1">
            <a:gsLst>
              <a:gs pos="10000">
                <a:srgbClr val="000000"/>
              </a:gs>
              <a:gs pos="100000">
                <a:srgbClr val="000000">
                  <a:alpha val="0"/>
                </a:srgbClr>
              </a:gs>
            </a:gsLst>
            <a:lin ang="16200000" scaled="1"/>
            <a:tileRect/>
          </a:gradFill>
        </p:spPr>
        <p:txBody>
          <a:bodyPr wrap="square" lIns="69964" tIns="0" rIns="69964" bIns="69964" rtlCol="0" anchor="b">
            <a:noAutofit/>
          </a:bodyPr>
          <a:lstStyle/>
          <a:p>
            <a:pPr>
              <a:lnSpc>
                <a:spcPct val="90000"/>
              </a:lnSpc>
            </a:pPr>
            <a:r>
              <a:rPr lang="en-US" sz="1530" dirty="0">
                <a:gradFill>
                  <a:gsLst>
                    <a:gs pos="10000">
                      <a:srgbClr val="FFFFFF"/>
                    </a:gs>
                    <a:gs pos="31000">
                      <a:srgbClr val="FFFFFF"/>
                    </a:gs>
                  </a:gsLst>
                  <a:lin ang="5400000" scaled="0"/>
                </a:gradFill>
              </a:rPr>
              <a:t>Nick Smith</a:t>
            </a:r>
          </a:p>
        </p:txBody>
      </p:sp>
      <p:sp>
        <p:nvSpPr>
          <p:cNvPr id="2" name="Title 1"/>
          <p:cNvSpPr>
            <a:spLocks noGrp="1"/>
          </p:cNvSpPr>
          <p:nvPr>
            <p:ph type="title"/>
          </p:nvPr>
        </p:nvSpPr>
        <p:spPr/>
        <p:txBody>
          <a:bodyPr/>
          <a:lstStyle/>
          <a:p>
            <a:r>
              <a:rPr lang="en-US" dirty="0" smtClean="0"/>
              <a:t>Introductions</a:t>
            </a:r>
            <a:endParaRPr lang="en-US" dirty="0"/>
          </a:p>
        </p:txBody>
      </p:sp>
      <p:sp>
        <p:nvSpPr>
          <p:cNvPr id="14" name="Text Placeholder 4"/>
          <p:cNvSpPr txBox="1">
            <a:spLocks/>
          </p:cNvSpPr>
          <p:nvPr/>
        </p:nvSpPr>
        <p:spPr>
          <a:xfrm>
            <a:off x="4673799" y="1378090"/>
            <a:ext cx="6878438" cy="2044040"/>
          </a:xfrm>
          <a:prstGeom prst="rect">
            <a:avLst/>
          </a:prstGeom>
        </p:spPr>
        <p:txBody>
          <a:bodyPr lIns="0" tIns="0" rIns="0" bIns="0" anchor="t" anchorCtr="0"/>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49" spc="-54" dirty="0">
                <a:solidFill>
                  <a:schemeClr val="accent1"/>
                </a:solidFill>
                <a:latin typeface="Segoe UI Light"/>
              </a:rPr>
              <a:t>Nick Smith</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Deployment Engineering, Lync Customer Engineering Team</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With Microsoft for 5 years – 4 years with Microsoft </a:t>
            </a:r>
            <a:br>
              <a:rPr lang="en-US" sz="1600" dirty="0">
                <a:gradFill>
                  <a:gsLst>
                    <a:gs pos="1250">
                      <a:schemeClr val="tx1"/>
                    </a:gs>
                    <a:gs pos="100000">
                      <a:schemeClr val="tx1"/>
                    </a:gs>
                  </a:gsLst>
                  <a:lin ang="5400000" scaled="0"/>
                </a:gradFill>
                <a:latin typeface="+mn-lt"/>
              </a:rPr>
            </a:br>
            <a:r>
              <a:rPr lang="en-US" sz="1600" dirty="0">
                <a:gradFill>
                  <a:gsLst>
                    <a:gs pos="1250">
                      <a:schemeClr val="tx1"/>
                    </a:gs>
                    <a:gs pos="100000">
                      <a:schemeClr val="tx1"/>
                    </a:gs>
                  </a:gsLst>
                  <a:lin ang="5400000" scaled="0"/>
                </a:gradFill>
                <a:latin typeface="+mn-lt"/>
              </a:rPr>
              <a:t>Consulting Services</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Focused on UC products for 8 yeas and with RTC products </a:t>
            </a:r>
            <a:br>
              <a:rPr lang="en-US" sz="1600" dirty="0">
                <a:gradFill>
                  <a:gsLst>
                    <a:gs pos="1250">
                      <a:schemeClr val="tx1"/>
                    </a:gs>
                    <a:gs pos="100000">
                      <a:schemeClr val="tx1"/>
                    </a:gs>
                  </a:gsLst>
                  <a:lin ang="5400000" scaled="0"/>
                </a:gradFill>
                <a:latin typeface="+mn-lt"/>
              </a:rPr>
            </a:br>
            <a:r>
              <a:rPr lang="en-US" sz="1600" dirty="0">
                <a:gradFill>
                  <a:gsLst>
                    <a:gs pos="1250">
                      <a:schemeClr val="tx1"/>
                    </a:gs>
                    <a:gs pos="100000">
                      <a:schemeClr val="tx1"/>
                    </a:gs>
                  </a:gsLst>
                  <a:lin ang="5400000" scaled="0"/>
                </a:gradFill>
                <a:latin typeface="+mn-lt"/>
              </a:rPr>
              <a:t>since LCS 2005</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Enjoy playing sports, riding dirt bikes, and finding new music </a:t>
            </a:r>
          </a:p>
        </p:txBody>
      </p:sp>
      <p:sp>
        <p:nvSpPr>
          <p:cNvPr id="17" name="Text Placeholder 4"/>
          <p:cNvSpPr txBox="1">
            <a:spLocks/>
          </p:cNvSpPr>
          <p:nvPr/>
        </p:nvSpPr>
        <p:spPr>
          <a:xfrm>
            <a:off x="4673798" y="3977254"/>
            <a:ext cx="6649839" cy="2044040"/>
          </a:xfrm>
          <a:prstGeom prst="rect">
            <a:avLst/>
          </a:prstGeom>
        </p:spPr>
        <p:txBody>
          <a:bodyPr lIns="0" tIns="0" rIns="0" bIns="0" anchor="t" anchorCtr="0"/>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49" spc="-54" dirty="0" smtClean="0">
                <a:solidFill>
                  <a:schemeClr val="accent1"/>
                </a:solidFill>
                <a:latin typeface="Segoe UI Light"/>
              </a:rPr>
              <a:t>Scott Stubberfield</a:t>
            </a:r>
            <a:endParaRPr lang="en-US" sz="2449" spc="-54" dirty="0">
              <a:solidFill>
                <a:schemeClr val="accent1"/>
              </a:solidFill>
              <a:latin typeface="Segoe UI Light"/>
            </a:endParaRP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Have been working in the IT consulting space for more than 13 years </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Focused on UC products since LCS 2005</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With Microsoft for 7 years; 6+ years with MCS and rest in Lync PG</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Instructor for Lync/OCS Masters programs</a:t>
            </a:r>
          </a:p>
          <a:p>
            <a:pPr marL="0" lvl="1" defTabSz="932742">
              <a:lnSpc>
                <a:spcPct val="100000"/>
              </a:lnSpc>
              <a:spcBef>
                <a:spcPts val="0"/>
              </a:spcBef>
            </a:pPr>
            <a:r>
              <a:rPr lang="en-US" sz="1600" dirty="0">
                <a:gradFill>
                  <a:gsLst>
                    <a:gs pos="1250">
                      <a:schemeClr val="tx1"/>
                    </a:gs>
                    <a:gs pos="100000">
                      <a:schemeClr val="tx1"/>
                    </a:gs>
                  </a:gsLst>
                  <a:lin ang="5400000" scaled="0"/>
                </a:gradFill>
                <a:latin typeface="+mn-lt"/>
              </a:rPr>
              <a:t>Enjoy spending time with my kids as well golf, slo-pitch baseball</a:t>
            </a:r>
          </a:p>
          <a:p>
            <a:pPr marL="262363" indent="-262363">
              <a:lnSpc>
                <a:spcPct val="100000"/>
              </a:lnSpc>
              <a:spcBef>
                <a:spcPts val="0"/>
              </a:spcBef>
              <a:buSzTx/>
              <a:buFont typeface="Arial" panose="020B0604020202020204" pitchFamily="34" charset="0"/>
              <a:buChar char="•"/>
            </a:pPr>
            <a:endParaRPr lang="en-US" sz="1530" dirty="0">
              <a:gradFill>
                <a:gsLst>
                  <a:gs pos="5417">
                    <a:srgbClr val="FFFFFF"/>
                  </a:gs>
                  <a:gs pos="28000">
                    <a:srgbClr val="FFFFFF"/>
                  </a:gs>
                </a:gsLst>
                <a:lin ang="5400000" scaled="0"/>
              </a:gradFill>
              <a:latin typeface="Segoe UI"/>
              <a:cs typeface="Segoe UI" panose="020B0502040204020203" pitchFamily="34" charset="0"/>
            </a:endParaRPr>
          </a:p>
        </p:txBody>
      </p:sp>
    </p:spTree>
    <p:extLst>
      <p:ext uri="{BB962C8B-B14F-4D97-AF65-F5344CB8AC3E}">
        <p14:creationId xmlns:p14="http://schemas.microsoft.com/office/powerpoint/2010/main" val="426221042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503237" y="1212849"/>
            <a:ext cx="10201549" cy="3993308"/>
          </a:xfrm>
          <a:prstGeom prst="rect">
            <a:avLst/>
          </a:prstGeom>
          <a:noFill/>
          <a:ln w="317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Monitoring </a:t>
            </a:r>
            <a:r>
              <a:rPr lang="en-US" dirty="0" smtClean="0"/>
              <a:t>service components</a:t>
            </a:r>
            <a:endParaRPr lang="en-US" dirty="0"/>
          </a:p>
        </p:txBody>
      </p:sp>
      <p:sp>
        <p:nvSpPr>
          <p:cNvPr id="3" name="Rectangle 4"/>
          <p:cNvSpPr/>
          <p:nvPr/>
        </p:nvSpPr>
        <p:spPr bwMode="auto">
          <a:xfrm>
            <a:off x="5771249" y="5402262"/>
            <a:ext cx="1836456" cy="10943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fontAlgn="base">
              <a:spcBef>
                <a:spcPct val="0"/>
              </a:spcBef>
              <a:spcAft>
                <a:spcPct val="0"/>
              </a:spcAft>
            </a:pPr>
            <a:endParaRPr lang="en-US" sz="1400" b="1" dirty="0">
              <a:solidFill>
                <a:schemeClr val="bg1"/>
              </a:solidFill>
            </a:endParaRPr>
          </a:p>
        </p:txBody>
      </p:sp>
      <p:sp>
        <p:nvSpPr>
          <p:cNvPr id="4" name="Rectangle 6"/>
          <p:cNvSpPr/>
          <p:nvPr/>
        </p:nvSpPr>
        <p:spPr bwMode="auto">
          <a:xfrm>
            <a:off x="1224867" y="2735262"/>
            <a:ext cx="8949607" cy="2232383"/>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latin typeface="Segoe Condensed" pitchFamily="34" charset="0"/>
            </a:endParaRPr>
          </a:p>
        </p:txBody>
      </p:sp>
      <p:sp>
        <p:nvSpPr>
          <p:cNvPr id="6" name="Rectangle 9"/>
          <p:cNvSpPr/>
          <p:nvPr/>
        </p:nvSpPr>
        <p:spPr bwMode="auto">
          <a:xfrm>
            <a:off x="7069542" y="2989754"/>
            <a:ext cx="1520042" cy="84060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2000" dirty="0" smtClean="0">
                <a:gradFill>
                  <a:gsLst>
                    <a:gs pos="0">
                      <a:srgbClr val="FFFFFF"/>
                    </a:gs>
                    <a:gs pos="100000">
                      <a:srgbClr val="FFFFFF"/>
                    </a:gs>
                  </a:gsLst>
                  <a:lin ang="5400000" scaled="0"/>
                </a:gradFill>
              </a:rPr>
              <a:t>Async Interface</a:t>
            </a:r>
          </a:p>
        </p:txBody>
      </p:sp>
      <p:sp>
        <p:nvSpPr>
          <p:cNvPr id="8" name="TextBox 14"/>
          <p:cNvSpPr txBox="1"/>
          <p:nvPr/>
        </p:nvSpPr>
        <p:spPr>
          <a:xfrm>
            <a:off x="3238906" y="3165289"/>
            <a:ext cx="4165435" cy="441171"/>
          </a:xfrm>
          <a:prstGeom prst="rect">
            <a:avLst/>
          </a:prstGeom>
          <a:noFill/>
        </p:spPr>
        <p:txBody>
          <a:bodyPr wrap="square" lIns="0" tIns="0" rIns="0" bIns="0" rtlCol="0">
            <a:noAutofit/>
          </a:bodyPr>
          <a:lstStyle/>
          <a:p>
            <a:r>
              <a:rPr lang="en-US" sz="2800" dirty="0" smtClean="0">
                <a:solidFill>
                  <a:srgbClr val="FFFFFF"/>
                </a:solidFill>
                <a:latin typeface="+mj-lt"/>
              </a:rPr>
              <a:t>Lync Storage Service</a:t>
            </a:r>
          </a:p>
        </p:txBody>
      </p:sp>
      <p:sp>
        <p:nvSpPr>
          <p:cNvPr id="9" name="TextBox 18"/>
          <p:cNvSpPr txBox="1"/>
          <p:nvPr/>
        </p:nvSpPr>
        <p:spPr>
          <a:xfrm>
            <a:off x="877522" y="1331609"/>
            <a:ext cx="5770629" cy="356461"/>
          </a:xfrm>
          <a:prstGeom prst="rect">
            <a:avLst/>
          </a:prstGeom>
          <a:noFill/>
        </p:spPr>
        <p:txBody>
          <a:bodyPr wrap="square" lIns="0" tIns="0" rIns="0" bIns="0" rtlCol="0">
            <a:noAutofit/>
          </a:bodyPr>
          <a:lstStyle/>
          <a:p>
            <a:r>
              <a:rPr lang="en-US" sz="2800" dirty="0" smtClean="0">
                <a:solidFill>
                  <a:schemeClr val="accent1"/>
                </a:solidFill>
                <a:latin typeface="+mj-lt"/>
              </a:rPr>
              <a:t>Front End Server</a:t>
            </a:r>
          </a:p>
        </p:txBody>
      </p:sp>
      <p:cxnSp>
        <p:nvCxnSpPr>
          <p:cNvPr id="16" name="Straight Arrow Connector 33"/>
          <p:cNvCxnSpPr/>
          <p:nvPr/>
        </p:nvCxnSpPr>
        <p:spPr>
          <a:xfrm>
            <a:off x="9994289" y="3555191"/>
            <a:ext cx="710497" cy="0"/>
          </a:xfrm>
          <a:prstGeom prst="straightConnector1">
            <a:avLst/>
          </a:prstGeom>
          <a:ln w="25400">
            <a:solidFill>
              <a:schemeClr val="accent3"/>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7" name="TextBox 34"/>
          <p:cNvSpPr txBox="1"/>
          <p:nvPr/>
        </p:nvSpPr>
        <p:spPr>
          <a:xfrm>
            <a:off x="10834806" y="3440222"/>
            <a:ext cx="1125113" cy="1082098"/>
          </a:xfrm>
          <a:prstGeom prst="rect">
            <a:avLst/>
          </a:prstGeom>
          <a:noFill/>
        </p:spPr>
        <p:txBody>
          <a:bodyPr wrap="square" lIns="0" tIns="0" rIns="0" bIns="0" rtlCol="0">
            <a:noAutofit/>
          </a:bodyPr>
          <a:lstStyle/>
          <a:p>
            <a:pPr algn="ctr"/>
            <a:r>
              <a:rPr lang="en-US" sz="1400" dirty="0" smtClean="0">
                <a:solidFill>
                  <a:schemeClr val="accent1"/>
                </a:solidFill>
              </a:rPr>
              <a:t>Replication</a:t>
            </a:r>
          </a:p>
          <a:p>
            <a:pPr algn="ctr"/>
            <a:r>
              <a:rPr lang="en-US" sz="1400" dirty="0">
                <a:solidFill>
                  <a:schemeClr val="accent1"/>
                </a:solidFill>
              </a:rPr>
              <a:t>f</a:t>
            </a:r>
            <a:r>
              <a:rPr lang="en-US" sz="1400" dirty="0" smtClean="0">
                <a:solidFill>
                  <a:schemeClr val="accent1"/>
                </a:solidFill>
              </a:rPr>
              <a:t>or HA (Within a pool)</a:t>
            </a:r>
          </a:p>
        </p:txBody>
      </p:sp>
      <p:sp>
        <p:nvSpPr>
          <p:cNvPr id="18" name="TextBox 35"/>
          <p:cNvSpPr txBox="1"/>
          <p:nvPr/>
        </p:nvSpPr>
        <p:spPr>
          <a:xfrm>
            <a:off x="1679794" y="4153648"/>
            <a:ext cx="8206795" cy="647658"/>
          </a:xfrm>
          <a:prstGeom prst="rect">
            <a:avLst/>
          </a:prstGeom>
          <a:solidFill>
            <a:schemeClr val="accent3"/>
          </a:solidFill>
          <a:ln>
            <a:noFill/>
          </a:ln>
        </p:spPr>
        <p:txBody>
          <a:bodyPr wrap="square" lIns="0" tIns="0" rIns="0" bIns="0" rtlCol="0" anchor="ctr" anchorCtr="0">
            <a:noAutofit/>
          </a:bodyPr>
          <a:lstStyle/>
          <a:p>
            <a:pPr algn="ctr"/>
            <a:r>
              <a:rPr lang="en-US" sz="2400" dirty="0" smtClean="0">
                <a:solidFill>
                  <a:schemeClr val="bg1"/>
                </a:solidFill>
              </a:rPr>
              <a:t>CDR and </a:t>
            </a:r>
            <a:r>
              <a:rPr lang="en-US" sz="2400" dirty="0" err="1" smtClean="0">
                <a:solidFill>
                  <a:schemeClr val="bg1"/>
                </a:solidFill>
              </a:rPr>
              <a:t>QoE</a:t>
            </a:r>
            <a:r>
              <a:rPr lang="en-US" sz="2400" dirty="0" smtClean="0">
                <a:solidFill>
                  <a:schemeClr val="bg1"/>
                </a:solidFill>
              </a:rPr>
              <a:t> Adaptors</a:t>
            </a:r>
          </a:p>
        </p:txBody>
      </p:sp>
      <p:cxnSp>
        <p:nvCxnSpPr>
          <p:cNvPr id="21" name="Straight Arrow Connector 36"/>
          <p:cNvCxnSpPr>
            <a:endCxn id="3" idx="1"/>
          </p:cNvCxnSpPr>
          <p:nvPr/>
        </p:nvCxnSpPr>
        <p:spPr>
          <a:xfrm>
            <a:off x="4999037" y="4801306"/>
            <a:ext cx="772212" cy="1148144"/>
          </a:xfrm>
          <a:prstGeom prst="straightConnector1">
            <a:avLst/>
          </a:prstGeom>
          <a:ln w="25400">
            <a:solidFill>
              <a:schemeClr val="accent6"/>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24" name="TextBox 37"/>
          <p:cNvSpPr txBox="1"/>
          <p:nvPr/>
        </p:nvSpPr>
        <p:spPr>
          <a:xfrm>
            <a:off x="4140852" y="5716956"/>
            <a:ext cx="844517" cy="229939"/>
          </a:xfrm>
          <a:prstGeom prst="rect">
            <a:avLst/>
          </a:prstGeom>
          <a:noFill/>
        </p:spPr>
        <p:txBody>
          <a:bodyPr wrap="square" lIns="0" tIns="0" rIns="0" bIns="0" rtlCol="0">
            <a:noAutofit/>
          </a:bodyPr>
          <a:lstStyle/>
          <a:p>
            <a:pPr algn="ctr"/>
            <a:r>
              <a:rPr lang="en-US" sz="1400" dirty="0" smtClean="0">
                <a:solidFill>
                  <a:srgbClr val="FFFFFF"/>
                </a:solidFill>
              </a:rPr>
              <a:t>CDR/QoE Data</a:t>
            </a:r>
          </a:p>
        </p:txBody>
      </p:sp>
      <p:sp>
        <p:nvSpPr>
          <p:cNvPr id="25" name="TextBox 38"/>
          <p:cNvSpPr txBox="1"/>
          <p:nvPr/>
        </p:nvSpPr>
        <p:spPr>
          <a:xfrm>
            <a:off x="3645601" y="1732066"/>
            <a:ext cx="5334709" cy="62219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defPPr>
              <a:defRPr lang="en-US"/>
            </a:defPPr>
            <a:lvl1pPr algn="ctr" defTabSz="914099" fontAlgn="base">
              <a:spcBef>
                <a:spcPct val="0"/>
              </a:spcBef>
              <a:spcAft>
                <a:spcPct val="0"/>
              </a:spcAft>
              <a:defRPr sz="2200">
                <a:gradFill>
                  <a:gsLst>
                    <a:gs pos="0">
                      <a:srgbClr val="FFFFFF"/>
                    </a:gs>
                    <a:gs pos="100000">
                      <a:srgbClr val="FFFFFF"/>
                    </a:gs>
                  </a:gsLst>
                  <a:lin ang="5400000" scaled="0"/>
                </a:gradFill>
                <a:latin typeface="Segoe Condensed"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1">
                <a:latin typeface="+mj-lt"/>
              </a:rPr>
              <a:t>UDC Agent</a:t>
            </a:r>
            <a:endParaRPr lang="en-US" b="1" dirty="0">
              <a:latin typeface="+mj-lt"/>
            </a:endParaRPr>
          </a:p>
        </p:txBody>
      </p:sp>
      <p:pic>
        <p:nvPicPr>
          <p:cNvPr id="2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879935" y="5458896"/>
            <a:ext cx="1054273" cy="880259"/>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43"/>
          <p:cNvSpPr/>
          <p:nvPr/>
        </p:nvSpPr>
        <p:spPr bwMode="auto">
          <a:xfrm>
            <a:off x="8558052" y="3751528"/>
            <a:ext cx="1520042" cy="4021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Async DB</a:t>
            </a:r>
          </a:p>
        </p:txBody>
      </p:sp>
      <p:sp>
        <p:nvSpPr>
          <p:cNvPr id="31" name="Rectangle 44"/>
          <p:cNvSpPr/>
          <p:nvPr/>
        </p:nvSpPr>
        <p:spPr bwMode="auto">
          <a:xfrm>
            <a:off x="6934208" y="5716956"/>
            <a:ext cx="808029" cy="4021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b" anchorCtr="0" compatLnSpc="1">
            <a:prstTxWarp prst="textNoShape">
              <a:avLst/>
            </a:prstTxWarp>
          </a:bodyPr>
          <a:lstStyle/>
          <a:p>
            <a:pPr defTabSz="914099" fontAlgn="base">
              <a:spcBef>
                <a:spcPct val="0"/>
              </a:spcBef>
              <a:spcAft>
                <a:spcPct val="0"/>
              </a:spcAft>
            </a:pPr>
            <a:r>
              <a:rPr lang="en-US" dirty="0" smtClean="0">
                <a:gradFill>
                  <a:gsLst>
                    <a:gs pos="0">
                      <a:srgbClr val="FFFFFF"/>
                    </a:gs>
                    <a:gs pos="100000">
                      <a:srgbClr val="FFFFFF"/>
                    </a:gs>
                  </a:gsLst>
                  <a:lin ang="5400000" scaled="0"/>
                </a:gradFill>
              </a:rPr>
              <a:t>SQL</a:t>
            </a: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832316" y="2966711"/>
            <a:ext cx="1054273" cy="880259"/>
          </a:xfrm>
          <a:prstGeom prst="rect">
            <a:avLst/>
          </a:prstGeom>
          <a:noFill/>
          <a:extLst>
            <a:ext uri="{909E8E84-426E-40DD-AFC4-6F175D3DCCD1}">
              <a14:hiddenFill xmlns:a14="http://schemas.microsoft.com/office/drawing/2010/main">
                <a:solidFill>
                  <a:srgbClr val="FFFFFF"/>
                </a:solidFill>
              </a14:hiddenFill>
            </a:ext>
          </a:extLst>
        </p:spPr>
      </p:pic>
      <p:cxnSp>
        <p:nvCxnSpPr>
          <p:cNvPr id="33" name="Straight Arrow Connector 36"/>
          <p:cNvCxnSpPr/>
          <p:nvPr/>
        </p:nvCxnSpPr>
        <p:spPr>
          <a:xfrm>
            <a:off x="6324356" y="2328229"/>
            <a:ext cx="1494081" cy="638482"/>
          </a:xfrm>
          <a:prstGeom prst="straightConnector1">
            <a:avLst/>
          </a:prstGeom>
          <a:ln w="25400">
            <a:solidFill>
              <a:schemeClr val="accent6"/>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998201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a:t>
            </a:r>
            <a:r>
              <a:rPr lang="en-US" dirty="0" smtClean="0"/>
              <a:t>service </a:t>
            </a:r>
            <a:r>
              <a:rPr lang="en-US" dirty="0"/>
              <a:t>foundations</a:t>
            </a:r>
          </a:p>
        </p:txBody>
      </p:sp>
      <p:sp>
        <p:nvSpPr>
          <p:cNvPr id="3" name="Text Placeholder 2"/>
          <p:cNvSpPr>
            <a:spLocks noGrp="1"/>
          </p:cNvSpPr>
          <p:nvPr>
            <p:ph type="body" sz="quarter" idx="10"/>
          </p:nvPr>
        </p:nvSpPr>
        <p:spPr>
          <a:xfrm>
            <a:off x="427037" y="1212849"/>
            <a:ext cx="11887200" cy="2363724"/>
          </a:xfrm>
        </p:spPr>
        <p:txBody>
          <a:bodyPr/>
          <a:lstStyle/>
          <a:p>
            <a:r>
              <a:rPr lang="en-US" dirty="0" smtClean="0"/>
              <a:t>Configure monitoring store</a:t>
            </a:r>
            <a:endParaRPr lang="en-US" dirty="0"/>
          </a:p>
          <a:p>
            <a:r>
              <a:rPr lang="en-US" sz="2400" dirty="0" smtClean="0">
                <a:solidFill>
                  <a:schemeClr val="tx1"/>
                </a:solidFill>
              </a:rPr>
              <a:t>Open your pool properties and enable Monitoring</a:t>
            </a:r>
          </a:p>
          <a:p>
            <a:r>
              <a:rPr lang="en-US" sz="2400" dirty="0" smtClean="0">
                <a:solidFill>
                  <a:schemeClr val="tx1"/>
                </a:solidFill>
              </a:rPr>
              <a:t>Select the SQL store (and optional mirror)</a:t>
            </a:r>
          </a:p>
          <a:p>
            <a:r>
              <a:rPr lang="en-US" sz="2400" dirty="0" smtClean="0">
                <a:solidFill>
                  <a:schemeClr val="tx1"/>
                </a:solidFill>
              </a:rPr>
              <a:t>Publish your topology</a:t>
            </a:r>
          </a:p>
          <a:p>
            <a:r>
              <a:rPr lang="en-US" sz="2400" dirty="0" smtClean="0">
                <a:solidFill>
                  <a:schemeClr val="tx1"/>
                </a:solidFill>
              </a:rPr>
              <a:t>Topology Builder will handle installing the databases</a:t>
            </a:r>
            <a:endParaRPr lang="en-US" sz="2400" dirty="0">
              <a:solidFill>
                <a:schemeClr val="tx1"/>
              </a:solidFill>
            </a:endParaRPr>
          </a:p>
        </p:txBody>
      </p:sp>
      <p:pic>
        <p:nvPicPr>
          <p:cNvPr id="4" name="Picture 3"/>
          <p:cNvPicPr>
            <a:picLocks noChangeAspect="1"/>
          </p:cNvPicPr>
          <p:nvPr/>
        </p:nvPicPr>
        <p:blipFill>
          <a:blip r:embed="rId2"/>
          <a:stretch>
            <a:fillRect/>
          </a:stretch>
        </p:blipFill>
        <p:spPr>
          <a:xfrm>
            <a:off x="579437" y="3725862"/>
            <a:ext cx="6586399" cy="2819400"/>
          </a:xfrm>
          <a:prstGeom prst="rect">
            <a:avLst/>
          </a:prstGeom>
        </p:spPr>
      </p:pic>
    </p:spTree>
    <p:extLst>
      <p:ext uri="{BB962C8B-B14F-4D97-AF65-F5344CB8AC3E}">
        <p14:creationId xmlns:p14="http://schemas.microsoft.com/office/powerpoint/2010/main" val="87074878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a:t>
            </a:r>
            <a:r>
              <a:rPr lang="en-US" dirty="0" smtClean="0"/>
              <a:t>service </a:t>
            </a:r>
            <a:r>
              <a:rPr lang="en-US" dirty="0"/>
              <a:t>foundations</a:t>
            </a:r>
          </a:p>
        </p:txBody>
      </p:sp>
      <p:sp>
        <p:nvSpPr>
          <p:cNvPr id="3" name="Text Placeholder 2"/>
          <p:cNvSpPr>
            <a:spLocks noGrp="1"/>
          </p:cNvSpPr>
          <p:nvPr>
            <p:ph type="body" sz="quarter" idx="10"/>
          </p:nvPr>
        </p:nvSpPr>
        <p:spPr>
          <a:xfrm>
            <a:off x="427037" y="1212849"/>
            <a:ext cx="11887200" cy="1957459"/>
          </a:xfrm>
        </p:spPr>
        <p:txBody>
          <a:bodyPr/>
          <a:lstStyle/>
          <a:p>
            <a:r>
              <a:rPr lang="en-US" dirty="0" smtClean="0"/>
              <a:t>Deploy monitoring reports</a:t>
            </a:r>
            <a:endParaRPr lang="en-US" dirty="0"/>
          </a:p>
          <a:p>
            <a:r>
              <a:rPr lang="en-US" sz="2400" dirty="0" smtClean="0">
                <a:solidFill>
                  <a:schemeClr val="tx1"/>
                </a:solidFill>
              </a:rPr>
              <a:t>Open the Lync deployment wizard</a:t>
            </a:r>
          </a:p>
          <a:p>
            <a:r>
              <a:rPr lang="en-US" sz="2400" dirty="0" smtClean="0">
                <a:solidFill>
                  <a:schemeClr val="tx1"/>
                </a:solidFill>
              </a:rPr>
              <a:t>Click on “Deploy Monitoring Reports”</a:t>
            </a:r>
          </a:p>
          <a:p>
            <a:r>
              <a:rPr lang="en-US" sz="2400" dirty="0" smtClean="0">
                <a:solidFill>
                  <a:schemeClr val="tx1"/>
                </a:solidFill>
              </a:rPr>
              <a:t>Specify the Monitoring database and SSRS instance that will home the reports</a:t>
            </a:r>
            <a:endParaRPr lang="en-US" sz="2400" dirty="0">
              <a:solidFill>
                <a:schemeClr val="tx1"/>
              </a:solidFill>
            </a:endParaRPr>
          </a:p>
        </p:txBody>
      </p:sp>
      <p:pic>
        <p:nvPicPr>
          <p:cNvPr id="5" name="Picture 4"/>
          <p:cNvPicPr>
            <a:picLocks noChangeAspect="1"/>
          </p:cNvPicPr>
          <p:nvPr/>
        </p:nvPicPr>
        <p:blipFill>
          <a:blip r:embed="rId2"/>
          <a:stretch>
            <a:fillRect/>
          </a:stretch>
        </p:blipFill>
        <p:spPr>
          <a:xfrm>
            <a:off x="581486" y="3421062"/>
            <a:ext cx="5810250" cy="3048000"/>
          </a:xfrm>
          <a:prstGeom prst="rect">
            <a:avLst/>
          </a:prstGeom>
        </p:spPr>
      </p:pic>
    </p:spTree>
    <p:extLst>
      <p:ext uri="{BB962C8B-B14F-4D97-AF65-F5344CB8AC3E}">
        <p14:creationId xmlns:p14="http://schemas.microsoft.com/office/powerpoint/2010/main" val="222078505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br>
              <a:rPr lang="en-US" dirty="0" smtClean="0"/>
            </a:br>
            <a:r>
              <a:rPr lang="en-US" sz="4400" dirty="0" smtClean="0"/>
              <a:t>SQL Views</a:t>
            </a:r>
            <a:r>
              <a:rPr lang="en-US" dirty="0" smtClean="0"/>
              <a:t/>
            </a:r>
            <a:br>
              <a:rPr lang="en-US" dirty="0" smtClean="0"/>
            </a:br>
            <a:endParaRPr lang="en-US" dirty="0"/>
          </a:p>
        </p:txBody>
      </p:sp>
    </p:spTree>
    <p:extLst>
      <p:ext uri="{BB962C8B-B14F-4D97-AF65-F5344CB8AC3E}">
        <p14:creationId xmlns:p14="http://schemas.microsoft.com/office/powerpoint/2010/main" val="298930439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SQL Views – CDR Query</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889" y="1212849"/>
            <a:ext cx="9061063" cy="5551411"/>
          </a:xfrm>
          <a:prstGeom prst="rect">
            <a:avLst/>
          </a:prstGeom>
        </p:spPr>
      </p:pic>
    </p:spTree>
    <p:extLst>
      <p:ext uri="{BB962C8B-B14F-4D97-AF65-F5344CB8AC3E}">
        <p14:creationId xmlns:p14="http://schemas.microsoft.com/office/powerpoint/2010/main" val="123183894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SQL Views – </a:t>
            </a:r>
            <a:r>
              <a:rPr lang="en-US" dirty="0" err="1" smtClean="0"/>
              <a:t>QoE</a:t>
            </a:r>
            <a:r>
              <a:rPr lang="en-US" dirty="0" smtClean="0"/>
              <a:t> Query</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889" y="1186489"/>
            <a:ext cx="9061063" cy="5551411"/>
          </a:xfrm>
          <a:prstGeom prst="rect">
            <a:avLst/>
          </a:prstGeom>
        </p:spPr>
      </p:pic>
    </p:spTree>
    <p:extLst>
      <p:ext uri="{BB962C8B-B14F-4D97-AF65-F5344CB8AC3E}">
        <p14:creationId xmlns:p14="http://schemas.microsoft.com/office/powerpoint/2010/main" val="384359631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objectives and takeaways</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solidFill>
                  <a:schemeClr val="accent1"/>
                </a:solidFill>
              </a:rPr>
              <a:t>Session </a:t>
            </a:r>
            <a:r>
              <a:rPr lang="en-US" dirty="0">
                <a:solidFill>
                  <a:schemeClr val="accent1"/>
                </a:solidFill>
              </a:rPr>
              <a:t>objectives</a:t>
            </a:r>
          </a:p>
          <a:p>
            <a:pPr lvl="1"/>
            <a:r>
              <a:rPr lang="en-US" dirty="0" smtClean="0"/>
              <a:t>Describe the Monitoring service </a:t>
            </a:r>
          </a:p>
          <a:p>
            <a:pPr lvl="1"/>
            <a:r>
              <a:rPr lang="en-US" dirty="0" smtClean="0"/>
              <a:t>What intelligence can </a:t>
            </a:r>
            <a:r>
              <a:rPr lang="en-US" dirty="0"/>
              <a:t>you gather from the Monitoring </a:t>
            </a:r>
            <a:r>
              <a:rPr lang="en-US" dirty="0" smtClean="0"/>
              <a:t>server data</a:t>
            </a:r>
            <a:endParaRPr lang="en-US" dirty="0"/>
          </a:p>
          <a:p>
            <a:pPr lvl="1"/>
            <a:r>
              <a:rPr lang="en-US" dirty="0"/>
              <a:t>How can you use this data to answer deployment questions</a:t>
            </a:r>
          </a:p>
          <a:p>
            <a:pPr lvl="1"/>
            <a:r>
              <a:rPr lang="en-US" dirty="0"/>
              <a:t>How can you use the data to assist in troubleshooting your environment</a:t>
            </a:r>
          </a:p>
          <a:p>
            <a:pPr lvl="1"/>
            <a:r>
              <a:rPr lang="en-US" dirty="0"/>
              <a:t>What other tools can you leverage beyond the built-in reports</a:t>
            </a:r>
          </a:p>
          <a:p>
            <a:r>
              <a:rPr lang="en-US" dirty="0" smtClean="0">
                <a:solidFill>
                  <a:schemeClr val="accent1"/>
                </a:solidFill>
              </a:rPr>
              <a:t>Takeaways</a:t>
            </a:r>
          </a:p>
          <a:p>
            <a:pPr lvl="1"/>
            <a:r>
              <a:rPr lang="en-US" dirty="0" smtClean="0"/>
              <a:t>Why is the Monitoring service a required component in every Lync Deployment</a:t>
            </a:r>
          </a:p>
          <a:p>
            <a:pPr lvl="1"/>
            <a:r>
              <a:rPr lang="en-US" dirty="0" smtClean="0"/>
              <a:t>Learn how to interpret the data in the monitoring server reports</a:t>
            </a:r>
          </a:p>
          <a:p>
            <a:pPr lvl="1"/>
            <a:r>
              <a:rPr lang="en-US" dirty="0" smtClean="0"/>
              <a:t>Learn how to turn the monitoring server data into a powerful troubleshooting tool</a:t>
            </a:r>
          </a:p>
          <a:p>
            <a:pPr lvl="1"/>
            <a:endParaRPr lang="en-US" dirty="0" smtClean="0"/>
          </a:p>
        </p:txBody>
      </p:sp>
    </p:spTree>
    <p:extLst>
      <p:ext uri="{BB962C8B-B14F-4D97-AF65-F5344CB8AC3E}">
        <p14:creationId xmlns:p14="http://schemas.microsoft.com/office/powerpoint/2010/main" val="2432857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Monitoring service </a:t>
            </a:r>
            <a:r>
              <a:rPr lang="en-US" dirty="0"/>
              <a:t>f</a:t>
            </a:r>
            <a:r>
              <a:rPr lang="en-US" dirty="0" smtClean="0"/>
              <a:t>oundations</a:t>
            </a:r>
            <a:endParaRPr lang="en-US" dirty="0"/>
          </a:p>
        </p:txBody>
      </p:sp>
    </p:spTree>
    <p:extLst>
      <p:ext uri="{BB962C8B-B14F-4D97-AF65-F5344CB8AC3E}">
        <p14:creationId xmlns:p14="http://schemas.microsoft.com/office/powerpoint/2010/main" val="2009669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5859" b="15774"/>
          <a:stretch/>
        </p:blipFill>
        <p:spPr>
          <a:xfrm>
            <a:off x="-1" y="0"/>
            <a:ext cx="12436475" cy="6995518"/>
          </a:xfrm>
          <a:prstGeom prst="rect">
            <a:avLst/>
          </a:prstGeom>
        </p:spPr>
      </p:pic>
      <p:sp>
        <p:nvSpPr>
          <p:cNvPr id="5" name="Title 6"/>
          <p:cNvSpPr txBox="1">
            <a:spLocks/>
          </p:cNvSpPr>
          <p:nvPr/>
        </p:nvSpPr>
        <p:spPr>
          <a:xfrm>
            <a:off x="272273" y="295274"/>
            <a:ext cx="5793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6600" dirty="0" smtClean="0">
                <a:gradFill>
                  <a:gsLst>
                    <a:gs pos="0">
                      <a:srgbClr val="FFFFFF"/>
                    </a:gs>
                    <a:gs pos="100000">
                      <a:srgbClr val="FFFFFF"/>
                    </a:gs>
                  </a:gsLst>
                  <a:lin ang="5400000" scaled="0"/>
                </a:gradFill>
              </a:rPr>
              <a:t>Can you fix it before you diagnose it?</a:t>
            </a:r>
            <a:endParaRPr lang="en-US" sz="66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5947267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service administration</a:t>
            </a:r>
            <a:endParaRPr lang="en-US" dirty="0"/>
          </a:p>
        </p:txBody>
      </p:sp>
      <p:sp>
        <p:nvSpPr>
          <p:cNvPr id="3" name="Text Placeholder 2"/>
          <p:cNvSpPr>
            <a:spLocks noGrp="1"/>
          </p:cNvSpPr>
          <p:nvPr>
            <p:ph type="body" sz="quarter" idx="10"/>
          </p:nvPr>
        </p:nvSpPr>
        <p:spPr>
          <a:xfrm>
            <a:off x="274638" y="1212850"/>
            <a:ext cx="7772399" cy="5410712"/>
          </a:xfrm>
        </p:spPr>
        <p:txBody>
          <a:bodyPr/>
          <a:lstStyle/>
          <a:p>
            <a:r>
              <a:rPr lang="en-US" dirty="0" smtClean="0">
                <a:solidFill>
                  <a:schemeClr val="accent1"/>
                </a:solidFill>
              </a:rPr>
              <a:t>What can be configured (CDR)</a:t>
            </a:r>
          </a:p>
          <a:p>
            <a:pPr lvl="1"/>
            <a:r>
              <a:rPr lang="en-US" sz="2800" dirty="0" smtClean="0"/>
              <a:t>Enable/disable monitoring of CDRs</a:t>
            </a:r>
          </a:p>
          <a:p>
            <a:pPr lvl="1"/>
            <a:r>
              <a:rPr lang="en-US" sz="2800" dirty="0" smtClean="0"/>
              <a:t>Enable/disable purging of CDRs</a:t>
            </a:r>
          </a:p>
          <a:p>
            <a:pPr lvl="1"/>
            <a:r>
              <a:rPr lang="en-US" sz="2800" dirty="0" smtClean="0"/>
              <a:t>Length of time to keep CDRs</a:t>
            </a:r>
          </a:p>
          <a:p>
            <a:pPr lvl="1"/>
            <a:r>
              <a:rPr lang="en-US" sz="2800" dirty="0" smtClean="0"/>
              <a:t>Length of time to keep error reports</a:t>
            </a:r>
          </a:p>
          <a:p>
            <a:pPr lvl="1"/>
            <a:r>
              <a:rPr lang="en-US" sz="4000" dirty="0">
                <a:solidFill>
                  <a:schemeClr val="accent1"/>
                </a:solidFill>
                <a:latin typeface="+mj-lt"/>
              </a:rPr>
              <a:t>What can be configured </a:t>
            </a:r>
            <a:r>
              <a:rPr lang="en-US" sz="4000" dirty="0" smtClean="0">
                <a:solidFill>
                  <a:schemeClr val="accent1"/>
                </a:solidFill>
                <a:latin typeface="+mj-lt"/>
              </a:rPr>
              <a:t>(</a:t>
            </a:r>
            <a:r>
              <a:rPr lang="en-US" sz="4000" dirty="0" err="1" smtClean="0">
                <a:solidFill>
                  <a:schemeClr val="accent1"/>
                </a:solidFill>
                <a:latin typeface="+mj-lt"/>
              </a:rPr>
              <a:t>QoE</a:t>
            </a:r>
            <a:r>
              <a:rPr lang="en-US" sz="4000" dirty="0" smtClean="0">
                <a:solidFill>
                  <a:schemeClr val="accent1"/>
                </a:solidFill>
                <a:latin typeface="+mj-lt"/>
              </a:rPr>
              <a:t>)</a:t>
            </a:r>
            <a:endParaRPr lang="en-US" sz="4000" dirty="0">
              <a:solidFill>
                <a:schemeClr val="accent1"/>
              </a:solidFill>
              <a:latin typeface="+mj-lt"/>
            </a:endParaRPr>
          </a:p>
          <a:p>
            <a:pPr lvl="1"/>
            <a:r>
              <a:rPr lang="en-US" sz="2800" dirty="0" smtClean="0"/>
              <a:t>Enable/disable </a:t>
            </a:r>
            <a:r>
              <a:rPr lang="en-US" sz="2800" dirty="0"/>
              <a:t>monitoring of </a:t>
            </a:r>
            <a:r>
              <a:rPr lang="en-US" sz="2800" dirty="0" err="1"/>
              <a:t>QoE</a:t>
            </a:r>
            <a:r>
              <a:rPr lang="en-US" sz="2800" dirty="0"/>
              <a:t> data</a:t>
            </a:r>
          </a:p>
          <a:p>
            <a:pPr lvl="1"/>
            <a:r>
              <a:rPr lang="en-US" sz="2800" dirty="0"/>
              <a:t>Enable/disable purging of </a:t>
            </a:r>
            <a:r>
              <a:rPr lang="en-US" sz="2800" dirty="0" err="1"/>
              <a:t>QoE</a:t>
            </a:r>
            <a:r>
              <a:rPr lang="en-US" sz="2800" dirty="0"/>
              <a:t> </a:t>
            </a:r>
            <a:r>
              <a:rPr lang="en-US" sz="2800" dirty="0" smtClean="0"/>
              <a:t>data</a:t>
            </a:r>
          </a:p>
          <a:p>
            <a:pPr lvl="1"/>
            <a:r>
              <a:rPr lang="en-US" sz="2800" dirty="0" smtClean="0"/>
              <a:t>Length </a:t>
            </a:r>
            <a:r>
              <a:rPr lang="en-US" sz="2800" dirty="0"/>
              <a:t>of time to keep </a:t>
            </a:r>
            <a:r>
              <a:rPr lang="en-US" sz="2800" dirty="0" err="1"/>
              <a:t>QoE</a:t>
            </a:r>
            <a:r>
              <a:rPr lang="en-US" sz="2800" dirty="0"/>
              <a:t> data</a:t>
            </a:r>
            <a:endParaRPr lang="en-US" sz="2800" dirty="0" smtClean="0"/>
          </a:p>
          <a:p>
            <a:pPr lvl="1"/>
            <a:endParaRPr lang="en-US" dirty="0"/>
          </a:p>
          <a:p>
            <a:pPr lvl="1"/>
            <a:endParaRPr lang="en-US" dirty="0" smtClean="0"/>
          </a:p>
        </p:txBody>
      </p:sp>
      <p:pic>
        <p:nvPicPr>
          <p:cNvPr id="4" name="Picture 3"/>
          <p:cNvPicPr>
            <a:picLocks noChangeAspect="1"/>
          </p:cNvPicPr>
          <p:nvPr/>
        </p:nvPicPr>
        <p:blipFill>
          <a:blip r:embed="rId3"/>
          <a:stretch>
            <a:fillRect/>
          </a:stretch>
        </p:blipFill>
        <p:spPr>
          <a:xfrm>
            <a:off x="7639828" y="1356927"/>
            <a:ext cx="2895600" cy="2625912"/>
          </a:xfrm>
          <a:prstGeom prst="rect">
            <a:avLst/>
          </a:prstGeom>
        </p:spPr>
      </p:pic>
      <p:pic>
        <p:nvPicPr>
          <p:cNvPr id="5" name="Picture 4"/>
          <p:cNvPicPr>
            <a:picLocks noChangeAspect="1"/>
          </p:cNvPicPr>
          <p:nvPr/>
        </p:nvPicPr>
        <p:blipFill>
          <a:blip r:embed="rId4"/>
          <a:stretch>
            <a:fillRect/>
          </a:stretch>
        </p:blipFill>
        <p:spPr>
          <a:xfrm>
            <a:off x="7639828" y="4126916"/>
            <a:ext cx="3074209" cy="2318497"/>
          </a:xfrm>
          <a:prstGeom prst="rect">
            <a:avLst/>
          </a:prstGeom>
        </p:spPr>
      </p:pic>
    </p:spTree>
    <p:extLst>
      <p:ext uri="{BB962C8B-B14F-4D97-AF65-F5344CB8AC3E}">
        <p14:creationId xmlns:p14="http://schemas.microsoft.com/office/powerpoint/2010/main" val="93193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can I get from the  in-box reports?</a:t>
            </a:r>
            <a:endParaRPr lang="en-US" dirty="0"/>
          </a:p>
        </p:txBody>
      </p:sp>
    </p:spTree>
    <p:extLst>
      <p:ext uri="{BB962C8B-B14F-4D97-AF65-F5344CB8AC3E}">
        <p14:creationId xmlns:p14="http://schemas.microsoft.com/office/powerpoint/2010/main" val="59614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Diagnostic </a:t>
            </a:r>
            <a:r>
              <a:rPr lang="en-US" dirty="0" smtClean="0"/>
              <a:t>logs</a:t>
            </a:r>
            <a:endParaRPr lang="en-US" dirty="0"/>
          </a:p>
        </p:txBody>
      </p:sp>
      <p:sp>
        <p:nvSpPr>
          <p:cNvPr id="3" name="Text Placeholder 2"/>
          <p:cNvSpPr>
            <a:spLocks noGrp="1"/>
          </p:cNvSpPr>
          <p:nvPr>
            <p:ph type="body" sz="quarter" idx="10"/>
          </p:nvPr>
        </p:nvSpPr>
        <p:spPr>
          <a:xfrm>
            <a:off x="274638" y="1212850"/>
            <a:ext cx="11887200" cy="2985433"/>
          </a:xfrm>
        </p:spPr>
        <p:txBody>
          <a:bodyPr/>
          <a:lstStyle/>
          <a:p>
            <a:r>
              <a:rPr lang="en-US" dirty="0">
                <a:solidFill>
                  <a:schemeClr val="tx2"/>
                </a:solidFill>
              </a:rPr>
              <a:t>“Thanks for reporting your issue – do you have logs with that</a:t>
            </a:r>
            <a:r>
              <a:rPr lang="en-US" dirty="0" smtClean="0">
                <a:solidFill>
                  <a:schemeClr val="tx2"/>
                </a:solidFill>
              </a:rPr>
              <a:t>?”</a:t>
            </a:r>
            <a:endParaRPr lang="en-US" dirty="0"/>
          </a:p>
          <a:p>
            <a:pPr lvl="1"/>
            <a:endParaRPr lang="en-US" dirty="0" smtClean="0"/>
          </a:p>
          <a:p>
            <a:pPr lvl="1"/>
            <a:r>
              <a:rPr lang="en-US" dirty="0"/>
              <a:t>Both diagnostic codes and media quality are collected and reported </a:t>
            </a:r>
          </a:p>
          <a:p>
            <a:pPr lvl="1"/>
            <a:r>
              <a:rPr lang="en-US" dirty="0"/>
              <a:t>Correlate the user’s reported issue with the associated session reported via CDR/</a:t>
            </a:r>
            <a:r>
              <a:rPr lang="en-US" dirty="0" err="1"/>
              <a:t>QoE</a:t>
            </a:r>
            <a:r>
              <a:rPr lang="en-US" dirty="0"/>
              <a:t> </a:t>
            </a:r>
          </a:p>
          <a:p>
            <a:pPr lvl="1"/>
            <a:r>
              <a:rPr lang="en-US" dirty="0"/>
              <a:t>Provides an objective view of the experience</a:t>
            </a:r>
          </a:p>
          <a:p>
            <a:pPr lvl="1"/>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446" y="2582862"/>
            <a:ext cx="10433583" cy="42672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4047" y="2367012"/>
            <a:ext cx="8368381" cy="456305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560" y="2430462"/>
            <a:ext cx="11563355" cy="4104698"/>
          </a:xfrm>
          <a:prstGeom prst="rect">
            <a:avLst/>
          </a:prstGeom>
        </p:spPr>
      </p:pic>
    </p:spTree>
    <p:extLst>
      <p:ext uri="{BB962C8B-B14F-4D97-AF65-F5344CB8AC3E}">
        <p14:creationId xmlns:p14="http://schemas.microsoft.com/office/powerpoint/2010/main" val="402521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3">
                                            <p:txEl>
                                              <p:pRg st="2" end="2"/>
                                            </p:txEl>
                                          </p:spTgt>
                                        </p:tgtEl>
                                        <p:attrNameLst>
                                          <p:attrName>ppt_x</p:attrName>
                                        </p:attrNameLst>
                                      </p:cBhvr>
                                      <p:tavLst>
                                        <p:tav tm="0">
                                          <p:val>
                                            <p:strVal val="ppt_x"/>
                                          </p:val>
                                        </p:tav>
                                        <p:tav tm="100000">
                                          <p:val>
                                            <p:strVal val="0-ppt_w/2"/>
                                          </p:val>
                                        </p:tav>
                                      </p:tavLst>
                                    </p:anim>
                                    <p:anim calcmode="lin" valueType="num">
                                      <p:cBhvr additive="base">
                                        <p:cTn id="7" dur="500"/>
                                        <p:tgtEl>
                                          <p:spTgt spid="3">
                                            <p:txEl>
                                              <p:pRg st="2" end="2"/>
                                            </p:txEl>
                                          </p:spTgt>
                                        </p:tgtEl>
                                        <p:attrNameLst>
                                          <p:attrName>ppt_y</p:attrName>
                                        </p:attrNameLst>
                                      </p:cBhvr>
                                      <p:tavLst>
                                        <p:tav tm="0">
                                          <p:val>
                                            <p:strVal val="ppt_y"/>
                                          </p:val>
                                        </p:tav>
                                        <p:tav tm="100000">
                                          <p:val>
                                            <p:strVal val="ppt_y"/>
                                          </p:val>
                                        </p:tav>
                                      </p:tavLst>
                                    </p:anim>
                                    <p:set>
                                      <p:cBhvr>
                                        <p:cTn id="8" dur="1" fill="hold">
                                          <p:stCondLst>
                                            <p:cond delay="499"/>
                                          </p:stCondLst>
                                        </p:cTn>
                                        <p:tgtEl>
                                          <p:spTgt spid="3">
                                            <p:txEl>
                                              <p:pRg st="2" end="2"/>
                                            </p:txEl>
                                          </p:spTgt>
                                        </p:tgtEl>
                                        <p:attrNameLst>
                                          <p:attrName>style.visibility</p:attrName>
                                        </p:attrNameLst>
                                      </p:cBhvr>
                                      <p:to>
                                        <p:strVal val="hidden"/>
                                      </p:to>
                                    </p:set>
                                  </p:childTnLst>
                                </p:cTn>
                              </p:par>
                              <p:par>
                                <p:cTn id="9" presetID="2" presetClass="exit" presetSubtype="8" fill="hold" nodeType="withEffect">
                                  <p:stCondLst>
                                    <p:cond delay="0"/>
                                  </p:stCondLst>
                                  <p:childTnLst>
                                    <p:anim calcmode="lin" valueType="num">
                                      <p:cBhvr additive="base">
                                        <p:cTn id="10" dur="500"/>
                                        <p:tgtEl>
                                          <p:spTgt spid="3">
                                            <p:txEl>
                                              <p:pRg st="3" end="3"/>
                                            </p:txEl>
                                          </p:spTgt>
                                        </p:tgtEl>
                                        <p:attrNameLst>
                                          <p:attrName>ppt_x</p:attrName>
                                        </p:attrNameLst>
                                      </p:cBhvr>
                                      <p:tavLst>
                                        <p:tav tm="0">
                                          <p:val>
                                            <p:strVal val="ppt_x"/>
                                          </p:val>
                                        </p:tav>
                                        <p:tav tm="100000">
                                          <p:val>
                                            <p:strVal val="0-ppt_w/2"/>
                                          </p:val>
                                        </p:tav>
                                      </p:tavLst>
                                    </p:anim>
                                    <p:anim calcmode="lin" valueType="num">
                                      <p:cBhvr additive="base">
                                        <p:cTn id="11" dur="500"/>
                                        <p:tgtEl>
                                          <p:spTgt spid="3">
                                            <p:txEl>
                                              <p:pRg st="3" end="3"/>
                                            </p:txEl>
                                          </p:spTgt>
                                        </p:tgtEl>
                                        <p:attrNameLst>
                                          <p:attrName>ppt_y</p:attrName>
                                        </p:attrNameLst>
                                      </p:cBhvr>
                                      <p:tavLst>
                                        <p:tav tm="0">
                                          <p:val>
                                            <p:strVal val="ppt_y"/>
                                          </p:val>
                                        </p:tav>
                                        <p:tav tm="100000">
                                          <p:val>
                                            <p:strVal val="ppt_y"/>
                                          </p:val>
                                        </p:tav>
                                      </p:tavLst>
                                    </p:anim>
                                    <p:set>
                                      <p:cBhvr>
                                        <p:cTn id="12" dur="1" fill="hold">
                                          <p:stCondLst>
                                            <p:cond delay="499"/>
                                          </p:stCondLst>
                                        </p:cTn>
                                        <p:tgtEl>
                                          <p:spTgt spid="3">
                                            <p:txEl>
                                              <p:pRg st="3" end="3"/>
                                            </p:txEl>
                                          </p:spTgt>
                                        </p:tgtEl>
                                        <p:attrNameLst>
                                          <p:attrName>style.visibility</p:attrName>
                                        </p:attrNameLst>
                                      </p:cBhvr>
                                      <p:to>
                                        <p:strVal val="hidden"/>
                                      </p:to>
                                    </p:set>
                                  </p:childTnLst>
                                </p:cTn>
                              </p:par>
                              <p:par>
                                <p:cTn id="13" presetID="2" presetClass="exit" presetSubtype="8" fill="hold" nodeType="withEffect">
                                  <p:stCondLst>
                                    <p:cond delay="0"/>
                                  </p:stCondLst>
                                  <p:childTnLst>
                                    <p:anim calcmode="lin" valueType="num">
                                      <p:cBhvr additive="base">
                                        <p:cTn id="14" dur="500"/>
                                        <p:tgtEl>
                                          <p:spTgt spid="3">
                                            <p:txEl>
                                              <p:pRg st="4" end="4"/>
                                            </p:txEl>
                                          </p:spTgt>
                                        </p:tgtEl>
                                        <p:attrNameLst>
                                          <p:attrName>ppt_x</p:attrName>
                                        </p:attrNameLst>
                                      </p:cBhvr>
                                      <p:tavLst>
                                        <p:tav tm="0">
                                          <p:val>
                                            <p:strVal val="ppt_x"/>
                                          </p:val>
                                        </p:tav>
                                        <p:tav tm="100000">
                                          <p:val>
                                            <p:strVal val="0-ppt_w/2"/>
                                          </p:val>
                                        </p:tav>
                                      </p:tavLst>
                                    </p:anim>
                                    <p:anim calcmode="lin" valueType="num">
                                      <p:cBhvr additive="base">
                                        <p:cTn id="15" dur="500"/>
                                        <p:tgtEl>
                                          <p:spTgt spid="3">
                                            <p:txEl>
                                              <p:pRg st="4" end="4"/>
                                            </p:txEl>
                                          </p:spTgt>
                                        </p:tgtEl>
                                        <p:attrNameLst>
                                          <p:attrName>ppt_y</p:attrName>
                                        </p:attrNameLst>
                                      </p:cBhvr>
                                      <p:tavLst>
                                        <p:tav tm="0">
                                          <p:val>
                                            <p:strVal val="ppt_y"/>
                                          </p:val>
                                        </p:tav>
                                        <p:tav tm="100000">
                                          <p:val>
                                            <p:strVal val="ppt_y"/>
                                          </p:val>
                                        </p:tav>
                                      </p:tavLst>
                                    </p:anim>
                                    <p:set>
                                      <p:cBhvr>
                                        <p:cTn id="16" dur="1" fill="hold">
                                          <p:stCondLst>
                                            <p:cond delay="499"/>
                                          </p:stCondLst>
                                        </p:cTn>
                                        <p:tgtEl>
                                          <p:spTgt spid="3">
                                            <p:txEl>
                                              <p:pRg st="4" end="4"/>
                                            </p:txEl>
                                          </p:spTgt>
                                        </p:tgtEl>
                                        <p:attrNameLst>
                                          <p:attrName>style.visibility</p:attrName>
                                        </p:attrNameLst>
                                      </p:cBhvr>
                                      <p:to>
                                        <p:strVal val="hidden"/>
                                      </p:to>
                                    </p:set>
                                  </p:childTnLst>
                                </p:cTn>
                              </p:par>
                              <p:par>
                                <p:cTn id="17" presetID="2" presetClass="entr" presetSubtype="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8" fill="hold"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0-ppt_w/2"/>
                                          </p:val>
                                        </p:tav>
                                      </p:tavLst>
                                    </p:anim>
                                    <p:anim calcmode="lin" valueType="num">
                                      <p:cBhvr additive="base">
                                        <p:cTn id="25" dur="500"/>
                                        <p:tgtEl>
                                          <p:spTgt spid="6"/>
                                        </p:tgtEl>
                                        <p:attrNameLst>
                                          <p:attrName>ppt_y</p:attrName>
                                        </p:attrNameLst>
                                      </p:cBhvr>
                                      <p:tavLst>
                                        <p:tav tm="0">
                                          <p:val>
                                            <p:strVal val="ppt_y"/>
                                          </p:val>
                                        </p:tav>
                                        <p:tav tm="100000">
                                          <p:val>
                                            <p:strVal val="ppt_y"/>
                                          </p:val>
                                        </p:tav>
                                      </p:tavLst>
                                    </p:anim>
                                    <p:set>
                                      <p:cBhvr>
                                        <p:cTn id="26" dur="1" fill="hold">
                                          <p:stCondLst>
                                            <p:cond delay="499"/>
                                          </p:stCondLst>
                                        </p:cTn>
                                        <p:tgtEl>
                                          <p:spTgt spid="6"/>
                                        </p:tgtEl>
                                        <p:attrNameLst>
                                          <p:attrName>style.visibility</p:attrName>
                                        </p:attrNameLst>
                                      </p:cBhvr>
                                      <p:to>
                                        <p:strVal val="hidden"/>
                                      </p:to>
                                    </p:set>
                                  </p:childTnLst>
                                </p:cTn>
                              </p:par>
                              <p:par>
                                <p:cTn id="27" presetID="2" presetClass="entr" presetSubtype="2"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1+#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xit" presetSubtype="8" fill="hold" nodeType="clickEffect">
                                  <p:stCondLst>
                                    <p:cond delay="0"/>
                                  </p:stCondLst>
                                  <p:childTnLst>
                                    <p:anim calcmode="lin" valueType="num">
                                      <p:cBhvr additive="base">
                                        <p:cTn id="34" dur="500"/>
                                        <p:tgtEl>
                                          <p:spTgt spid="4"/>
                                        </p:tgtEl>
                                        <p:attrNameLst>
                                          <p:attrName>ppt_x</p:attrName>
                                        </p:attrNameLst>
                                      </p:cBhvr>
                                      <p:tavLst>
                                        <p:tav tm="0">
                                          <p:val>
                                            <p:strVal val="ppt_x"/>
                                          </p:val>
                                        </p:tav>
                                        <p:tav tm="100000">
                                          <p:val>
                                            <p:strVal val="0-ppt_w/2"/>
                                          </p:val>
                                        </p:tav>
                                      </p:tavLst>
                                    </p:anim>
                                    <p:anim calcmode="lin" valueType="num">
                                      <p:cBhvr additive="base">
                                        <p:cTn id="35" dur="500"/>
                                        <p:tgtEl>
                                          <p:spTgt spid="4"/>
                                        </p:tgtEl>
                                        <p:attrNameLst>
                                          <p:attrName>ppt_y</p:attrName>
                                        </p:attrNameLst>
                                      </p:cBhvr>
                                      <p:tavLst>
                                        <p:tav tm="0">
                                          <p:val>
                                            <p:strVal val="ppt_y"/>
                                          </p:val>
                                        </p:tav>
                                        <p:tav tm="100000">
                                          <p:val>
                                            <p:strVal val="ppt_y"/>
                                          </p:val>
                                        </p:tav>
                                      </p:tavLst>
                                    </p:anim>
                                    <p:set>
                                      <p:cBhvr>
                                        <p:cTn id="36" dur="1" fill="hold">
                                          <p:stCondLst>
                                            <p:cond delay="499"/>
                                          </p:stCondLst>
                                        </p:cTn>
                                        <p:tgtEl>
                                          <p:spTgt spid="4"/>
                                        </p:tgtEl>
                                        <p:attrNameLst>
                                          <p:attrName>style.visibility</p:attrName>
                                        </p:attrNameLst>
                                      </p:cBhvr>
                                      <p:to>
                                        <p:strVal val="hidden"/>
                                      </p:to>
                                    </p:set>
                                  </p:childTnLst>
                                </p:cTn>
                              </p:par>
                              <p:par>
                                <p:cTn id="37" presetID="2" presetClass="entr" presetSubtype="2"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199</TotalTime>
  <Words>3950</Words>
  <Application>Microsoft Office PowerPoint</Application>
  <PresentationFormat>Custom</PresentationFormat>
  <Paragraphs>272</Paragraphs>
  <Slides>35</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Consolas</vt:lpstr>
      <vt:lpstr>Segoe Condensed</vt:lpstr>
      <vt:lpstr>Segoe UI</vt:lpstr>
      <vt:lpstr>Segoe UI Light</vt:lpstr>
      <vt:lpstr>Wingdings</vt:lpstr>
      <vt:lpstr>TechEd_2013_Template_16x9</vt:lpstr>
      <vt:lpstr>PowerPoint Presentation</vt:lpstr>
      <vt:lpstr>Monitoring Microsoft Lync Server 2013:  Getting the Most out of Monitoring Service Data</vt:lpstr>
      <vt:lpstr>Introductions</vt:lpstr>
      <vt:lpstr>Session objectives and takeaways</vt:lpstr>
      <vt:lpstr>Monitoring service foundations</vt:lpstr>
      <vt:lpstr>PowerPoint Presentation</vt:lpstr>
      <vt:lpstr>Monitoring service administration</vt:lpstr>
      <vt:lpstr>What can I get from the  in-box reports?</vt:lpstr>
      <vt:lpstr>Diagnostic logs</vt:lpstr>
      <vt:lpstr>Trend analysis</vt:lpstr>
      <vt:lpstr>Proactive Operations</vt:lpstr>
      <vt:lpstr>Common scenarios</vt:lpstr>
      <vt:lpstr>Common Questions</vt:lpstr>
      <vt:lpstr>Scenario review</vt:lpstr>
      <vt:lpstr>Scenario review</vt:lpstr>
      <vt:lpstr>Scenario review</vt:lpstr>
      <vt:lpstr>Scenario review</vt:lpstr>
      <vt:lpstr>Life outside the in-box reports</vt:lpstr>
      <vt:lpstr>Demo</vt:lpstr>
      <vt:lpstr>Demo</vt:lpstr>
      <vt:lpstr>In Review: Session Objectives And Takeaways</vt:lpstr>
      <vt:lpstr>PowerPoint Presentation</vt:lpstr>
      <vt:lpstr>Related content</vt:lpstr>
      <vt:lpstr>Resources</vt:lpstr>
      <vt:lpstr>Complete an evaluation on CommNet and enter to win!</vt:lpstr>
      <vt:lpstr>Evaluate this session</vt:lpstr>
      <vt:lpstr>PowerPoint Presentation</vt:lpstr>
      <vt:lpstr>Appendix Monitoring Service Foundations </vt:lpstr>
      <vt:lpstr>Monitoring service foundations</vt:lpstr>
      <vt:lpstr>Monitoring service components</vt:lpstr>
      <vt:lpstr>Monitoring service foundations</vt:lpstr>
      <vt:lpstr>Monitoring service foundations</vt:lpstr>
      <vt:lpstr>Appendix SQL Views </vt:lpstr>
      <vt:lpstr>SQL Views – CDR Query</vt:lpstr>
      <vt:lpstr>SQL Views – QoE Query</vt:lpstr>
    </vt:vector>
  </TitlesOfParts>
  <Manager>&lt;Comms manager/speech writer&gt;</Manager>
  <Company>Microsoft 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OUC-B323 Monitoring Microsoft Lync Server 2013: Getting the Most out of Monitoring Service Data</dc:title>
  <dc:subject>TechEd 2013</dc:subject>
  <dc:creator>Scott Stubberfield</dc:creator>
  <cp:keywords>TechEd 2013</cp:keywords>
  <dc:description>Template by: Jordan Cayabyab, Artitudes Design, Inc.
Formatting by: Brett Perry Silver Fox Productions Inc.
Audience Type: Internal/External</dc:description>
  <cp:lastModifiedBy>Shows</cp:lastModifiedBy>
  <cp:revision>14</cp:revision>
  <dcterms:created xsi:type="dcterms:W3CDTF">2013-05-21T14:44:39Z</dcterms:created>
  <dcterms:modified xsi:type="dcterms:W3CDTF">2013-06-03T20:30:03Z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