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1"/>
  </p:notesMasterIdLst>
  <p:handoutMasterIdLst>
    <p:handoutMasterId r:id="rId72"/>
  </p:handoutMasterIdLst>
  <p:sldIdLst>
    <p:sldId id="1135" r:id="rId5"/>
    <p:sldId id="1054" r:id="rId6"/>
    <p:sldId id="1208" r:id="rId7"/>
    <p:sldId id="1156" r:id="rId8"/>
    <p:sldId id="1158" r:id="rId9"/>
    <p:sldId id="1163" r:id="rId10"/>
    <p:sldId id="1164" r:id="rId11"/>
    <p:sldId id="1165" r:id="rId12"/>
    <p:sldId id="1166" r:id="rId13"/>
    <p:sldId id="1167" r:id="rId14"/>
    <p:sldId id="1168" r:id="rId15"/>
    <p:sldId id="1169" r:id="rId16"/>
    <p:sldId id="1170" r:id="rId17"/>
    <p:sldId id="1171" r:id="rId18"/>
    <p:sldId id="1172" r:id="rId19"/>
    <p:sldId id="1173" r:id="rId20"/>
    <p:sldId id="1174" r:id="rId21"/>
    <p:sldId id="1175" r:id="rId22"/>
    <p:sldId id="1176" r:id="rId23"/>
    <p:sldId id="1177" r:id="rId24"/>
    <p:sldId id="1178" r:id="rId25"/>
    <p:sldId id="1179" r:id="rId26"/>
    <p:sldId id="1180" r:id="rId27"/>
    <p:sldId id="1181" r:id="rId28"/>
    <p:sldId id="1182" r:id="rId29"/>
    <p:sldId id="1183" r:id="rId30"/>
    <p:sldId id="1184" r:id="rId31"/>
    <p:sldId id="1185" r:id="rId32"/>
    <p:sldId id="1186" r:id="rId33"/>
    <p:sldId id="1189" r:id="rId34"/>
    <p:sldId id="1190" r:id="rId35"/>
    <p:sldId id="1191" r:id="rId36"/>
    <p:sldId id="1192" r:id="rId37"/>
    <p:sldId id="1193" r:id="rId38"/>
    <p:sldId id="1195" r:id="rId39"/>
    <p:sldId id="1196" r:id="rId40"/>
    <p:sldId id="1197" r:id="rId41"/>
    <p:sldId id="1198" r:id="rId42"/>
    <p:sldId id="1199" r:id="rId43"/>
    <p:sldId id="1200" r:id="rId44"/>
    <p:sldId id="1201" r:id="rId45"/>
    <p:sldId id="1209" r:id="rId46"/>
    <p:sldId id="1210" r:id="rId47"/>
    <p:sldId id="1213" r:id="rId48"/>
    <p:sldId id="1214" r:id="rId49"/>
    <p:sldId id="1215" r:id="rId50"/>
    <p:sldId id="1188" r:id="rId51"/>
    <p:sldId id="1187" r:id="rId52"/>
    <p:sldId id="1216" r:id="rId53"/>
    <p:sldId id="1217" r:id="rId54"/>
    <p:sldId id="1218" r:id="rId55"/>
    <p:sldId id="1219" r:id="rId56"/>
    <p:sldId id="1221" r:id="rId57"/>
    <p:sldId id="1222" r:id="rId58"/>
    <p:sldId id="1223" r:id="rId59"/>
    <p:sldId id="1224" r:id="rId60"/>
    <p:sldId id="1203" r:id="rId61"/>
    <p:sldId id="1204" r:id="rId62"/>
    <p:sldId id="1205" r:id="rId63"/>
    <p:sldId id="1206" r:id="rId64"/>
    <p:sldId id="1207" r:id="rId65"/>
    <p:sldId id="1144" r:id="rId66"/>
    <p:sldId id="1150" r:id="rId67"/>
    <p:sldId id="1147" r:id="rId68"/>
    <p:sldId id="1225" r:id="rId69"/>
    <p:sldId id="1076" r:id="rId7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208"/>
            <p14:sldId id="1156"/>
            <p14:sldId id="1158"/>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9"/>
            <p14:sldId id="1190"/>
            <p14:sldId id="1191"/>
            <p14:sldId id="1192"/>
            <p14:sldId id="1193"/>
            <p14:sldId id="1195"/>
            <p14:sldId id="1196"/>
            <p14:sldId id="1197"/>
            <p14:sldId id="1198"/>
            <p14:sldId id="1199"/>
            <p14:sldId id="1200"/>
            <p14:sldId id="1201"/>
            <p14:sldId id="1209"/>
            <p14:sldId id="1210"/>
            <p14:sldId id="1213"/>
            <p14:sldId id="1214"/>
            <p14:sldId id="1215"/>
            <p14:sldId id="1188"/>
            <p14:sldId id="1187"/>
            <p14:sldId id="1216"/>
            <p14:sldId id="1217"/>
            <p14:sldId id="1218"/>
            <p14:sldId id="1219"/>
            <p14:sldId id="1221"/>
            <p14:sldId id="1222"/>
            <p14:sldId id="1223"/>
            <p14:sldId id="1224"/>
            <p14:sldId id="1203"/>
            <p14:sldId id="1204"/>
            <p14:sldId id="1205"/>
            <p14:sldId id="1206"/>
            <p14:sldId id="1207"/>
          </p14:sldIdLst>
        </p14:section>
        <p14:section name="Special content" id="{6925D2A1-AD53-4951-AB34-79DFA02CD676}">
          <p14:sldIdLst>
            <p14:sldId id="1144"/>
            <p14:sldId id="1150"/>
            <p14:sldId id="1147"/>
            <p14:sldId id="1225"/>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6305"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A4758-C180-455B-95D3-B4F16B0BF0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21EBB86-A87E-4097-960E-BFCAC326815F}">
      <dgm:prSet phldrT="[Text]"/>
      <dgm:spPr/>
      <dgm:t>
        <a:bodyPr/>
        <a:lstStyle/>
        <a:p>
          <a:r>
            <a:rPr lang="en-GB" dirty="0" smtClean="0"/>
            <a:t>Location Policies</a:t>
          </a:r>
          <a:endParaRPr lang="en-GB" dirty="0"/>
        </a:p>
      </dgm:t>
    </dgm:pt>
    <dgm:pt modelId="{D90148CD-57F9-4998-BF5A-20BA5F0ED04D}" type="parTrans" cxnId="{BD83C879-DFF8-4528-8F6A-FD0A1B08A7B4}">
      <dgm:prSet/>
      <dgm:spPr/>
      <dgm:t>
        <a:bodyPr/>
        <a:lstStyle/>
        <a:p>
          <a:endParaRPr lang="en-GB"/>
        </a:p>
      </dgm:t>
    </dgm:pt>
    <dgm:pt modelId="{9CFAAD63-AF49-4984-8143-ABF7CE775388}" type="sibTrans" cxnId="{BD83C879-DFF8-4528-8F6A-FD0A1B08A7B4}">
      <dgm:prSet/>
      <dgm:spPr/>
      <dgm:t>
        <a:bodyPr/>
        <a:lstStyle/>
        <a:p>
          <a:endParaRPr lang="en-GB"/>
        </a:p>
      </dgm:t>
    </dgm:pt>
    <dgm:pt modelId="{501C5ED8-E502-453E-A532-51AC410A4E8B}">
      <dgm:prSet phldrT="[Text]"/>
      <dgm:spPr/>
      <dgm:t>
        <a:bodyPr/>
        <a:lstStyle/>
        <a:p>
          <a:r>
            <a:rPr lang="en-GB" dirty="0" smtClean="0"/>
            <a:t>Defines security desk phone number for conference</a:t>
          </a:r>
          <a:endParaRPr lang="en-GB" dirty="0"/>
        </a:p>
      </dgm:t>
    </dgm:pt>
    <dgm:pt modelId="{43508B20-10E8-47A1-A9B1-755B6DDD5CAE}" type="parTrans" cxnId="{C4EA9DCB-F17F-4826-B183-A3C0E5E553D6}">
      <dgm:prSet/>
      <dgm:spPr/>
      <dgm:t>
        <a:bodyPr/>
        <a:lstStyle/>
        <a:p>
          <a:endParaRPr lang="en-GB"/>
        </a:p>
      </dgm:t>
    </dgm:pt>
    <dgm:pt modelId="{A7F995CD-2E97-4D1E-80A9-B9EF065EA2C1}" type="sibTrans" cxnId="{C4EA9DCB-F17F-4826-B183-A3C0E5E553D6}">
      <dgm:prSet/>
      <dgm:spPr/>
      <dgm:t>
        <a:bodyPr/>
        <a:lstStyle/>
        <a:p>
          <a:endParaRPr lang="en-GB"/>
        </a:p>
      </dgm:t>
    </dgm:pt>
    <dgm:pt modelId="{EDCF7624-A663-4C0F-A3E0-87D2413543C4}">
      <dgm:prSet phldrT="[Text]"/>
      <dgm:spPr/>
      <dgm:t>
        <a:bodyPr/>
        <a:lstStyle/>
        <a:p>
          <a:r>
            <a:rPr lang="en-GB" dirty="0" smtClean="0"/>
            <a:t>Location Information Server (LIS)</a:t>
          </a:r>
          <a:endParaRPr lang="en-GB" dirty="0"/>
        </a:p>
      </dgm:t>
    </dgm:pt>
    <dgm:pt modelId="{03D19432-B481-4DB1-A474-3509147AEC17}" type="parTrans" cxnId="{B111B942-6B4C-4F6A-9623-09CFF5EA12F5}">
      <dgm:prSet/>
      <dgm:spPr/>
      <dgm:t>
        <a:bodyPr/>
        <a:lstStyle/>
        <a:p>
          <a:endParaRPr lang="en-GB"/>
        </a:p>
      </dgm:t>
    </dgm:pt>
    <dgm:pt modelId="{B5AF7795-2F5B-4EA6-AEB4-1ABDEA9BF72E}" type="sibTrans" cxnId="{B111B942-6B4C-4F6A-9623-09CFF5EA12F5}">
      <dgm:prSet/>
      <dgm:spPr/>
      <dgm:t>
        <a:bodyPr/>
        <a:lstStyle/>
        <a:p>
          <a:endParaRPr lang="en-GB"/>
        </a:p>
      </dgm:t>
    </dgm:pt>
    <dgm:pt modelId="{55AAD4A0-7E1F-4F32-AC3B-13BAAB6CB83E}">
      <dgm:prSet phldrT="[Text]"/>
      <dgm:spPr/>
      <dgm:t>
        <a:bodyPr/>
        <a:lstStyle/>
        <a:p>
          <a:r>
            <a:rPr lang="en-GB" dirty="0" smtClean="0"/>
            <a:t>Takes BSSID, MAC, Subnet, Switch/Port and returns validated location.   </a:t>
          </a:r>
          <a:endParaRPr lang="en-GB" dirty="0"/>
        </a:p>
      </dgm:t>
    </dgm:pt>
    <dgm:pt modelId="{D5ED5487-612A-4877-BA21-866D5BB564EA}" type="parTrans" cxnId="{9D8DEA7D-D6D5-4C41-A2AD-F0FB13254BA4}">
      <dgm:prSet/>
      <dgm:spPr/>
      <dgm:t>
        <a:bodyPr/>
        <a:lstStyle/>
        <a:p>
          <a:endParaRPr lang="en-GB"/>
        </a:p>
      </dgm:t>
    </dgm:pt>
    <dgm:pt modelId="{163503FF-3096-488B-A7A6-B8C3C2AD04DB}" type="sibTrans" cxnId="{9D8DEA7D-D6D5-4C41-A2AD-F0FB13254BA4}">
      <dgm:prSet/>
      <dgm:spPr/>
      <dgm:t>
        <a:bodyPr/>
        <a:lstStyle/>
        <a:p>
          <a:endParaRPr lang="en-GB"/>
        </a:p>
      </dgm:t>
    </dgm:pt>
    <dgm:pt modelId="{0347B9F7-6B58-4031-856C-3C26273B15A8}">
      <dgm:prSet phldrT="[Text]"/>
      <dgm:spPr/>
      <dgm:t>
        <a:bodyPr/>
        <a:lstStyle/>
        <a:p>
          <a:r>
            <a:rPr lang="en-GB" dirty="0" smtClean="0"/>
            <a:t>Validates addresses against the Master Street Address Guide (MSAG) </a:t>
          </a:r>
          <a:endParaRPr lang="en-GB" dirty="0"/>
        </a:p>
      </dgm:t>
    </dgm:pt>
    <dgm:pt modelId="{A5BD100D-CE09-4F34-9538-939D314D0572}" type="parTrans" cxnId="{8E716F3D-7981-47F6-8F91-67692ADB7A7C}">
      <dgm:prSet/>
      <dgm:spPr/>
      <dgm:t>
        <a:bodyPr/>
        <a:lstStyle/>
        <a:p>
          <a:endParaRPr lang="en-GB"/>
        </a:p>
      </dgm:t>
    </dgm:pt>
    <dgm:pt modelId="{E91239E7-C8A7-4932-BB54-B005ADCBEA15}" type="sibTrans" cxnId="{8E716F3D-7981-47F6-8F91-67692ADB7A7C}">
      <dgm:prSet/>
      <dgm:spPr/>
      <dgm:t>
        <a:bodyPr/>
        <a:lstStyle/>
        <a:p>
          <a:endParaRPr lang="en-GB"/>
        </a:p>
      </dgm:t>
    </dgm:pt>
    <dgm:pt modelId="{C182CAB5-7549-46D3-845B-18F3B41D8F8F}">
      <dgm:prSet phldrT="[Text]"/>
      <dgm:spPr/>
      <dgm:t>
        <a:bodyPr/>
        <a:lstStyle/>
        <a:p>
          <a:r>
            <a:rPr lang="en-GB" dirty="0" smtClean="0"/>
            <a:t>Defines emergency call routing to basic gateway, ELIN gateway, or E9-1-1 service provider</a:t>
          </a:r>
          <a:endParaRPr lang="en-GB" dirty="0"/>
        </a:p>
      </dgm:t>
    </dgm:pt>
    <dgm:pt modelId="{CC133061-B53C-4F3D-9D7F-90959F6A6CEC}" type="parTrans" cxnId="{742AAEC2-F644-480E-B20F-C6B170828D4D}">
      <dgm:prSet/>
      <dgm:spPr/>
      <dgm:t>
        <a:bodyPr/>
        <a:lstStyle/>
        <a:p>
          <a:endParaRPr lang="en-GB"/>
        </a:p>
      </dgm:t>
    </dgm:pt>
    <dgm:pt modelId="{7E47BECE-EFC8-40EE-9DCC-7FF622EF6AAD}" type="sibTrans" cxnId="{742AAEC2-F644-480E-B20F-C6B170828D4D}">
      <dgm:prSet/>
      <dgm:spPr/>
      <dgm:t>
        <a:bodyPr/>
        <a:lstStyle/>
        <a:p>
          <a:endParaRPr lang="en-GB"/>
        </a:p>
      </dgm:t>
    </dgm:pt>
    <dgm:pt modelId="{22E8FC92-B5B2-45DA-93B3-FE10AD930103}">
      <dgm:prSet phldrT="[Text]"/>
      <dgm:spPr/>
      <dgm:t>
        <a:bodyPr/>
        <a:lstStyle/>
        <a:p>
          <a:r>
            <a:rPr lang="en-GB" dirty="0" smtClean="0"/>
            <a:t>Defines IM notification destination</a:t>
          </a:r>
          <a:endParaRPr lang="en-GB" dirty="0"/>
        </a:p>
      </dgm:t>
    </dgm:pt>
    <dgm:pt modelId="{5C4367B7-FF00-462F-B4CD-7F462295DAA8}" type="parTrans" cxnId="{CDC54F25-2EC1-4B9F-B9C4-0A60E3FF41AE}">
      <dgm:prSet/>
      <dgm:spPr/>
      <dgm:t>
        <a:bodyPr/>
        <a:lstStyle/>
        <a:p>
          <a:endParaRPr lang="en-GB"/>
        </a:p>
      </dgm:t>
    </dgm:pt>
    <dgm:pt modelId="{9EB0C614-EA86-4DF6-A1D9-18D9B6B0A817}" type="sibTrans" cxnId="{CDC54F25-2EC1-4B9F-B9C4-0A60E3FF41AE}">
      <dgm:prSet/>
      <dgm:spPr/>
      <dgm:t>
        <a:bodyPr/>
        <a:lstStyle/>
        <a:p>
          <a:endParaRPr lang="en-GB"/>
        </a:p>
      </dgm:t>
    </dgm:pt>
    <dgm:pt modelId="{D57E7022-F06B-4A98-B0E5-9932DA70165A}">
      <dgm:prSet phldrT="[Text]"/>
      <dgm:spPr/>
      <dgm:t>
        <a:bodyPr/>
        <a:lstStyle/>
        <a:p>
          <a:r>
            <a:rPr lang="en-GB" dirty="0" smtClean="0"/>
            <a:t>Defines emergency numbers</a:t>
          </a:r>
          <a:endParaRPr lang="en-GB" dirty="0"/>
        </a:p>
      </dgm:t>
    </dgm:pt>
    <dgm:pt modelId="{3F7062DB-A336-4BA5-9E2A-0B8F95C263D3}" type="parTrans" cxnId="{BB342B75-E647-4B01-A8E4-F9C82C7417EB}">
      <dgm:prSet/>
      <dgm:spPr/>
      <dgm:t>
        <a:bodyPr/>
        <a:lstStyle/>
        <a:p>
          <a:endParaRPr lang="en-GB"/>
        </a:p>
      </dgm:t>
    </dgm:pt>
    <dgm:pt modelId="{BAF65511-F24A-4A72-A7AB-5B99D19C82CD}" type="sibTrans" cxnId="{BB342B75-E647-4B01-A8E4-F9C82C7417EB}">
      <dgm:prSet/>
      <dgm:spPr/>
      <dgm:t>
        <a:bodyPr/>
        <a:lstStyle/>
        <a:p>
          <a:endParaRPr lang="en-GB"/>
        </a:p>
      </dgm:t>
    </dgm:pt>
    <dgm:pt modelId="{9448D88F-F4E4-42CF-8D0B-526091768B14}">
      <dgm:prSet phldrT="[Text]"/>
      <dgm:spPr/>
      <dgm:t>
        <a:bodyPr/>
        <a:lstStyle/>
        <a:p>
          <a:r>
            <a:rPr lang="en-GB" dirty="0" smtClean="0"/>
            <a:t>Validated LIS address returned is passed to </a:t>
          </a:r>
          <a:br>
            <a:rPr lang="en-GB" dirty="0" smtClean="0"/>
          </a:br>
          <a:r>
            <a:rPr lang="en-GB" dirty="0" smtClean="0"/>
            <a:t>E9-1-1 provider via PIDF-LO</a:t>
          </a:r>
          <a:endParaRPr lang="en-GB" dirty="0"/>
        </a:p>
      </dgm:t>
    </dgm:pt>
    <dgm:pt modelId="{5E3816AC-797A-4BD1-8C84-03D20DE13EB6}" type="parTrans" cxnId="{BCCBC347-EFA4-428D-8354-805540E6C33E}">
      <dgm:prSet/>
      <dgm:spPr/>
      <dgm:t>
        <a:bodyPr/>
        <a:lstStyle/>
        <a:p>
          <a:endParaRPr lang="en-GB"/>
        </a:p>
      </dgm:t>
    </dgm:pt>
    <dgm:pt modelId="{E50AF056-B04C-4718-863B-44BDCEC9BBF7}" type="sibTrans" cxnId="{BCCBC347-EFA4-428D-8354-805540E6C33E}">
      <dgm:prSet/>
      <dgm:spPr/>
      <dgm:t>
        <a:bodyPr/>
        <a:lstStyle/>
        <a:p>
          <a:endParaRPr lang="en-GB"/>
        </a:p>
      </dgm:t>
    </dgm:pt>
    <dgm:pt modelId="{29CC4181-1279-444E-819D-C5820CAED3EF}">
      <dgm:prSet phldrT="[Text]"/>
      <dgm:spPr/>
      <dgm:t>
        <a:bodyPr/>
        <a:lstStyle/>
        <a:p>
          <a:r>
            <a:rPr lang="en-GB" dirty="0" smtClean="0"/>
            <a:t>Can be “location aware” or static assignment</a:t>
          </a:r>
          <a:endParaRPr lang="en-GB" dirty="0"/>
        </a:p>
      </dgm:t>
    </dgm:pt>
    <dgm:pt modelId="{181686CE-E983-4E0D-B2F5-2DF01DCEBEF0}" type="parTrans" cxnId="{D6329236-EA6B-41FE-95C4-53E77AEB6D06}">
      <dgm:prSet/>
      <dgm:spPr/>
      <dgm:t>
        <a:bodyPr/>
        <a:lstStyle/>
        <a:p>
          <a:endParaRPr lang="en-GB"/>
        </a:p>
      </dgm:t>
    </dgm:pt>
    <dgm:pt modelId="{D30D197B-9F5D-422B-A7A9-AB6FDE1B6431}" type="sibTrans" cxnId="{D6329236-EA6B-41FE-95C4-53E77AEB6D06}">
      <dgm:prSet/>
      <dgm:spPr/>
      <dgm:t>
        <a:bodyPr/>
        <a:lstStyle/>
        <a:p>
          <a:endParaRPr lang="en-GB"/>
        </a:p>
      </dgm:t>
    </dgm:pt>
    <dgm:pt modelId="{D10C30E1-24DE-456C-A03F-C71249785331}" type="pres">
      <dgm:prSet presAssocID="{8B5A4758-C180-455B-95D3-B4F16B0BF0E7}" presName="Name0" presStyleCnt="0">
        <dgm:presLayoutVars>
          <dgm:dir/>
          <dgm:animLvl val="lvl"/>
          <dgm:resizeHandles val="exact"/>
        </dgm:presLayoutVars>
      </dgm:prSet>
      <dgm:spPr/>
      <dgm:t>
        <a:bodyPr/>
        <a:lstStyle/>
        <a:p>
          <a:endParaRPr lang="en-US"/>
        </a:p>
      </dgm:t>
    </dgm:pt>
    <dgm:pt modelId="{BC6679DD-7167-4EDC-8950-44C43C9EAA4F}" type="pres">
      <dgm:prSet presAssocID="{921EBB86-A87E-4097-960E-BFCAC326815F}" presName="linNode" presStyleCnt="0"/>
      <dgm:spPr/>
      <dgm:t>
        <a:bodyPr/>
        <a:lstStyle/>
        <a:p>
          <a:endParaRPr lang="en-US"/>
        </a:p>
      </dgm:t>
    </dgm:pt>
    <dgm:pt modelId="{B2A69D2D-5396-44A6-95F3-D3DA8530953C}" type="pres">
      <dgm:prSet presAssocID="{921EBB86-A87E-4097-960E-BFCAC326815F}" presName="parentText" presStyleLbl="node1" presStyleIdx="0" presStyleCnt="2" custScaleX="56566" custLinFactNeighborX="-2841" custLinFactNeighborY="3358">
        <dgm:presLayoutVars>
          <dgm:chMax val="1"/>
          <dgm:bulletEnabled val="1"/>
        </dgm:presLayoutVars>
      </dgm:prSet>
      <dgm:spPr/>
      <dgm:t>
        <a:bodyPr/>
        <a:lstStyle/>
        <a:p>
          <a:endParaRPr lang="en-GB"/>
        </a:p>
      </dgm:t>
    </dgm:pt>
    <dgm:pt modelId="{BE487775-4BC1-4B88-A487-721D195B60EB}" type="pres">
      <dgm:prSet presAssocID="{921EBB86-A87E-4097-960E-BFCAC326815F}" presName="descendantText" presStyleLbl="alignAccFollowNode1" presStyleIdx="0" presStyleCnt="2" custScaleX="115909">
        <dgm:presLayoutVars>
          <dgm:bulletEnabled val="1"/>
        </dgm:presLayoutVars>
      </dgm:prSet>
      <dgm:spPr/>
      <dgm:t>
        <a:bodyPr/>
        <a:lstStyle/>
        <a:p>
          <a:endParaRPr lang="en-GB"/>
        </a:p>
      </dgm:t>
    </dgm:pt>
    <dgm:pt modelId="{364597ED-6BEC-4842-96A3-7A1A7958F84A}" type="pres">
      <dgm:prSet presAssocID="{9CFAAD63-AF49-4984-8143-ABF7CE775388}" presName="sp" presStyleCnt="0"/>
      <dgm:spPr/>
      <dgm:t>
        <a:bodyPr/>
        <a:lstStyle/>
        <a:p>
          <a:endParaRPr lang="en-US"/>
        </a:p>
      </dgm:t>
    </dgm:pt>
    <dgm:pt modelId="{668EBF34-29F5-4B84-8656-A8EFE90EA1E6}" type="pres">
      <dgm:prSet presAssocID="{EDCF7624-A663-4C0F-A3E0-87D2413543C4}" presName="linNode" presStyleCnt="0"/>
      <dgm:spPr/>
      <dgm:t>
        <a:bodyPr/>
        <a:lstStyle/>
        <a:p>
          <a:endParaRPr lang="en-US"/>
        </a:p>
      </dgm:t>
    </dgm:pt>
    <dgm:pt modelId="{602E3A66-D6AC-4155-A224-666C7992CF47}" type="pres">
      <dgm:prSet presAssocID="{EDCF7624-A663-4C0F-A3E0-87D2413543C4}" presName="parentText" presStyleLbl="node1" presStyleIdx="1" presStyleCnt="2" custScaleX="56566" custLinFactNeighborX="-2841" custLinFactNeighborY="3358">
        <dgm:presLayoutVars>
          <dgm:chMax val="1"/>
          <dgm:bulletEnabled val="1"/>
        </dgm:presLayoutVars>
      </dgm:prSet>
      <dgm:spPr/>
      <dgm:t>
        <a:bodyPr/>
        <a:lstStyle/>
        <a:p>
          <a:endParaRPr lang="en-GB"/>
        </a:p>
      </dgm:t>
    </dgm:pt>
    <dgm:pt modelId="{00026EF0-F9FC-4D4B-BBDE-70075572EF60}" type="pres">
      <dgm:prSet presAssocID="{EDCF7624-A663-4C0F-A3E0-87D2413543C4}" presName="descendantText" presStyleLbl="alignAccFollowNode1" presStyleIdx="1" presStyleCnt="2" custScaleX="115909" custScaleY="118647">
        <dgm:presLayoutVars>
          <dgm:bulletEnabled val="1"/>
        </dgm:presLayoutVars>
      </dgm:prSet>
      <dgm:spPr/>
      <dgm:t>
        <a:bodyPr/>
        <a:lstStyle/>
        <a:p>
          <a:endParaRPr lang="en-GB"/>
        </a:p>
      </dgm:t>
    </dgm:pt>
  </dgm:ptLst>
  <dgm:cxnLst>
    <dgm:cxn modelId="{08F6BB64-CF7F-4079-B96C-3249C4233128}" type="presOf" srcId="{C182CAB5-7549-46D3-845B-18F3B41D8F8F}" destId="{BE487775-4BC1-4B88-A487-721D195B60EB}" srcOrd="0" destOrd="2" presId="urn:microsoft.com/office/officeart/2005/8/layout/vList5"/>
    <dgm:cxn modelId="{2A274845-649B-4CB0-B114-BC79CE25E5D7}" type="presOf" srcId="{9448D88F-F4E4-42CF-8D0B-526091768B14}" destId="{00026EF0-F9FC-4D4B-BBDE-70075572EF60}" srcOrd="0" destOrd="2" presId="urn:microsoft.com/office/officeart/2005/8/layout/vList5"/>
    <dgm:cxn modelId="{9BF3B372-BAAE-4911-B560-A9E53E37D073}" type="presOf" srcId="{0347B9F7-6B58-4031-856C-3C26273B15A8}" destId="{00026EF0-F9FC-4D4B-BBDE-70075572EF60}" srcOrd="0" destOrd="1" presId="urn:microsoft.com/office/officeart/2005/8/layout/vList5"/>
    <dgm:cxn modelId="{D6329236-EA6B-41FE-95C4-53E77AEB6D06}" srcId="{921EBB86-A87E-4097-960E-BFCAC326815F}" destId="{29CC4181-1279-444E-819D-C5820CAED3EF}" srcOrd="0" destOrd="0" parTransId="{181686CE-E983-4E0D-B2F5-2DF01DCEBEF0}" sibTransId="{D30D197B-9F5D-422B-A7A9-AB6FDE1B6431}"/>
    <dgm:cxn modelId="{B9BAEABB-1243-4372-A0DB-BC00973E4948}" type="presOf" srcId="{55AAD4A0-7E1F-4F32-AC3B-13BAAB6CB83E}" destId="{00026EF0-F9FC-4D4B-BBDE-70075572EF60}" srcOrd="0" destOrd="0" presId="urn:microsoft.com/office/officeart/2005/8/layout/vList5"/>
    <dgm:cxn modelId="{8E716F3D-7981-47F6-8F91-67692ADB7A7C}" srcId="{EDCF7624-A663-4C0F-A3E0-87D2413543C4}" destId="{0347B9F7-6B58-4031-856C-3C26273B15A8}" srcOrd="1" destOrd="0" parTransId="{A5BD100D-CE09-4F34-9538-939D314D0572}" sibTransId="{E91239E7-C8A7-4932-BB54-B005ADCBEA15}"/>
    <dgm:cxn modelId="{CDC54F25-2EC1-4B9F-B9C4-0A60E3FF41AE}" srcId="{921EBB86-A87E-4097-960E-BFCAC326815F}" destId="{22E8FC92-B5B2-45DA-93B3-FE10AD930103}" srcOrd="3" destOrd="0" parTransId="{5C4367B7-FF00-462F-B4CD-7F462295DAA8}" sibTransId="{9EB0C614-EA86-4DF6-A1D9-18D9B6B0A817}"/>
    <dgm:cxn modelId="{6197E4D7-FBDE-4D54-81F0-D29DF8D6F034}" type="presOf" srcId="{EDCF7624-A663-4C0F-A3E0-87D2413543C4}" destId="{602E3A66-D6AC-4155-A224-666C7992CF47}" srcOrd="0" destOrd="0" presId="urn:microsoft.com/office/officeart/2005/8/layout/vList5"/>
    <dgm:cxn modelId="{BCCBC347-EFA4-428D-8354-805540E6C33E}" srcId="{EDCF7624-A663-4C0F-A3E0-87D2413543C4}" destId="{9448D88F-F4E4-42CF-8D0B-526091768B14}" srcOrd="2" destOrd="0" parTransId="{5E3816AC-797A-4BD1-8C84-03D20DE13EB6}" sibTransId="{E50AF056-B04C-4718-863B-44BDCEC9BBF7}"/>
    <dgm:cxn modelId="{BD83C879-DFF8-4528-8F6A-FD0A1B08A7B4}" srcId="{8B5A4758-C180-455B-95D3-B4F16B0BF0E7}" destId="{921EBB86-A87E-4097-960E-BFCAC326815F}" srcOrd="0" destOrd="0" parTransId="{D90148CD-57F9-4998-BF5A-20BA5F0ED04D}" sibTransId="{9CFAAD63-AF49-4984-8143-ABF7CE775388}"/>
    <dgm:cxn modelId="{B111B942-6B4C-4F6A-9623-09CFF5EA12F5}" srcId="{8B5A4758-C180-455B-95D3-B4F16B0BF0E7}" destId="{EDCF7624-A663-4C0F-A3E0-87D2413543C4}" srcOrd="1" destOrd="0" parTransId="{03D19432-B481-4DB1-A474-3509147AEC17}" sibTransId="{B5AF7795-2F5B-4EA6-AEB4-1ABDEA9BF72E}"/>
    <dgm:cxn modelId="{61B3B9C5-9726-4D61-AC16-F41328773624}" type="presOf" srcId="{501C5ED8-E502-453E-A532-51AC410A4E8B}" destId="{BE487775-4BC1-4B88-A487-721D195B60EB}" srcOrd="0" destOrd="4" presId="urn:microsoft.com/office/officeart/2005/8/layout/vList5"/>
    <dgm:cxn modelId="{AB5C8B3A-5D7A-4ECE-96EB-0ABED94DA40D}" type="presOf" srcId="{D57E7022-F06B-4A98-B0E5-9932DA70165A}" destId="{BE487775-4BC1-4B88-A487-721D195B60EB}" srcOrd="0" destOrd="1" presId="urn:microsoft.com/office/officeart/2005/8/layout/vList5"/>
    <dgm:cxn modelId="{22AD2C2B-A4C7-4C8B-9D97-0622E8FDA61B}" type="presOf" srcId="{29CC4181-1279-444E-819D-C5820CAED3EF}" destId="{BE487775-4BC1-4B88-A487-721D195B60EB}" srcOrd="0" destOrd="0" presId="urn:microsoft.com/office/officeart/2005/8/layout/vList5"/>
    <dgm:cxn modelId="{C4EA9DCB-F17F-4826-B183-A3C0E5E553D6}" srcId="{921EBB86-A87E-4097-960E-BFCAC326815F}" destId="{501C5ED8-E502-453E-A532-51AC410A4E8B}" srcOrd="4" destOrd="0" parTransId="{43508B20-10E8-47A1-A9B1-755B6DDD5CAE}" sibTransId="{A7F995CD-2E97-4D1E-80A9-B9EF065EA2C1}"/>
    <dgm:cxn modelId="{742AAEC2-F644-480E-B20F-C6B170828D4D}" srcId="{921EBB86-A87E-4097-960E-BFCAC326815F}" destId="{C182CAB5-7549-46D3-845B-18F3B41D8F8F}" srcOrd="2" destOrd="0" parTransId="{CC133061-B53C-4F3D-9D7F-90959F6A6CEC}" sibTransId="{7E47BECE-EFC8-40EE-9DCC-7FF622EF6AAD}"/>
    <dgm:cxn modelId="{BB342B75-E647-4B01-A8E4-F9C82C7417EB}" srcId="{921EBB86-A87E-4097-960E-BFCAC326815F}" destId="{D57E7022-F06B-4A98-B0E5-9932DA70165A}" srcOrd="1" destOrd="0" parTransId="{3F7062DB-A336-4BA5-9E2A-0B8F95C263D3}" sibTransId="{BAF65511-F24A-4A72-A7AB-5B99D19C82CD}"/>
    <dgm:cxn modelId="{743CB535-D8EB-4E3C-9257-AB98253468DE}" type="presOf" srcId="{921EBB86-A87E-4097-960E-BFCAC326815F}" destId="{B2A69D2D-5396-44A6-95F3-D3DA8530953C}" srcOrd="0" destOrd="0" presId="urn:microsoft.com/office/officeart/2005/8/layout/vList5"/>
    <dgm:cxn modelId="{045A42E4-F6EE-4542-B982-531EB49BD23D}" type="presOf" srcId="{22E8FC92-B5B2-45DA-93B3-FE10AD930103}" destId="{BE487775-4BC1-4B88-A487-721D195B60EB}" srcOrd="0" destOrd="3" presId="urn:microsoft.com/office/officeart/2005/8/layout/vList5"/>
    <dgm:cxn modelId="{9D8DEA7D-D6D5-4C41-A2AD-F0FB13254BA4}" srcId="{EDCF7624-A663-4C0F-A3E0-87D2413543C4}" destId="{55AAD4A0-7E1F-4F32-AC3B-13BAAB6CB83E}" srcOrd="0" destOrd="0" parTransId="{D5ED5487-612A-4877-BA21-866D5BB564EA}" sibTransId="{163503FF-3096-488B-A7A6-B8C3C2AD04DB}"/>
    <dgm:cxn modelId="{DE81555F-F2CE-4157-A6D8-43333D597DC9}" type="presOf" srcId="{8B5A4758-C180-455B-95D3-B4F16B0BF0E7}" destId="{D10C30E1-24DE-456C-A03F-C71249785331}" srcOrd="0" destOrd="0" presId="urn:microsoft.com/office/officeart/2005/8/layout/vList5"/>
    <dgm:cxn modelId="{5A4913FE-53D7-45DA-9BA8-0120CF6CEF62}" type="presParOf" srcId="{D10C30E1-24DE-456C-A03F-C71249785331}" destId="{BC6679DD-7167-4EDC-8950-44C43C9EAA4F}" srcOrd="0" destOrd="0" presId="urn:microsoft.com/office/officeart/2005/8/layout/vList5"/>
    <dgm:cxn modelId="{BDD6C893-8231-4212-B474-643D8F14DD73}" type="presParOf" srcId="{BC6679DD-7167-4EDC-8950-44C43C9EAA4F}" destId="{B2A69D2D-5396-44A6-95F3-D3DA8530953C}" srcOrd="0" destOrd="0" presId="urn:microsoft.com/office/officeart/2005/8/layout/vList5"/>
    <dgm:cxn modelId="{1998B3D4-133D-4EF3-BF09-833B94402F51}" type="presParOf" srcId="{BC6679DD-7167-4EDC-8950-44C43C9EAA4F}" destId="{BE487775-4BC1-4B88-A487-721D195B60EB}" srcOrd="1" destOrd="0" presId="urn:microsoft.com/office/officeart/2005/8/layout/vList5"/>
    <dgm:cxn modelId="{5AC2EC8B-1AE7-4DD9-A175-41C3D0FD5455}" type="presParOf" srcId="{D10C30E1-24DE-456C-A03F-C71249785331}" destId="{364597ED-6BEC-4842-96A3-7A1A7958F84A}" srcOrd="1" destOrd="0" presId="urn:microsoft.com/office/officeart/2005/8/layout/vList5"/>
    <dgm:cxn modelId="{0C0D0B59-884E-4BFD-8C53-7331C0D544E2}" type="presParOf" srcId="{D10C30E1-24DE-456C-A03F-C71249785331}" destId="{668EBF34-29F5-4B84-8656-A8EFE90EA1E6}" srcOrd="2" destOrd="0" presId="urn:microsoft.com/office/officeart/2005/8/layout/vList5"/>
    <dgm:cxn modelId="{6B5F3E2E-5ECE-4275-8295-846BED2E1962}" type="presParOf" srcId="{668EBF34-29F5-4B84-8656-A8EFE90EA1E6}" destId="{602E3A66-D6AC-4155-A224-666C7992CF47}" srcOrd="0" destOrd="0" presId="urn:microsoft.com/office/officeart/2005/8/layout/vList5"/>
    <dgm:cxn modelId="{590BB315-0348-4C22-B308-CEF20E9F8D95}" type="presParOf" srcId="{668EBF34-29F5-4B84-8656-A8EFE90EA1E6}" destId="{00026EF0-F9FC-4D4B-BBDE-70075572EF6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62834B-B9BD-4D55-88F0-94AAD65868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3F432FE-190C-445C-9DB1-BB7C0C7EE2F4}">
      <dgm:prSet phldrT="[Text]"/>
      <dgm:spPr/>
      <dgm:t>
        <a:bodyPr/>
        <a:lstStyle/>
        <a:p>
          <a:r>
            <a:rPr lang="en-US" dirty="0" smtClean="0"/>
            <a:t>Network Impact</a:t>
          </a:r>
          <a:endParaRPr lang="en-GB" dirty="0"/>
        </a:p>
      </dgm:t>
    </dgm:pt>
    <dgm:pt modelId="{C75E1271-F457-4463-82F1-44CB3EED9B95}" type="parTrans" cxnId="{084BC84A-7D64-4151-A0CB-02DD7E81BCD7}">
      <dgm:prSet/>
      <dgm:spPr/>
      <dgm:t>
        <a:bodyPr/>
        <a:lstStyle/>
        <a:p>
          <a:endParaRPr lang="en-GB"/>
        </a:p>
      </dgm:t>
    </dgm:pt>
    <dgm:pt modelId="{C421068E-3651-46C5-8634-0FF68165AB3D}" type="sibTrans" cxnId="{084BC84A-7D64-4151-A0CB-02DD7E81BCD7}">
      <dgm:prSet/>
      <dgm:spPr/>
      <dgm:t>
        <a:bodyPr/>
        <a:lstStyle/>
        <a:p>
          <a:endParaRPr lang="en-GB"/>
        </a:p>
      </dgm:t>
    </dgm:pt>
    <dgm:pt modelId="{D8587A4C-B24C-4330-88FB-4F141A7E1771}">
      <dgm:prSet phldrT="[Text]"/>
      <dgm:spPr/>
      <dgm:t>
        <a:bodyPr/>
        <a:lstStyle/>
        <a:p>
          <a:r>
            <a:rPr lang="en-US" dirty="0" smtClean="0"/>
            <a:t>How does real-time communication affect your network?</a:t>
          </a:r>
          <a:endParaRPr lang="en-GB" dirty="0"/>
        </a:p>
      </dgm:t>
    </dgm:pt>
    <dgm:pt modelId="{777886B1-76AE-4138-9487-15E26B1CB1BE}" type="parTrans" cxnId="{E304803B-ADC6-4A9E-9098-126EBAD12333}">
      <dgm:prSet/>
      <dgm:spPr/>
      <dgm:t>
        <a:bodyPr/>
        <a:lstStyle/>
        <a:p>
          <a:endParaRPr lang="en-GB"/>
        </a:p>
      </dgm:t>
    </dgm:pt>
    <dgm:pt modelId="{E53D23C0-96CE-41EF-82C6-A0B9DD3FF3A3}" type="sibTrans" cxnId="{E304803B-ADC6-4A9E-9098-126EBAD12333}">
      <dgm:prSet/>
      <dgm:spPr/>
      <dgm:t>
        <a:bodyPr/>
        <a:lstStyle/>
        <a:p>
          <a:endParaRPr lang="en-GB"/>
        </a:p>
      </dgm:t>
    </dgm:pt>
    <dgm:pt modelId="{9909F129-9F01-4D14-BCFC-296554EB7CC4}">
      <dgm:prSet phldrT="[Text]"/>
      <dgm:spPr/>
      <dgm:t>
        <a:bodyPr/>
        <a:lstStyle/>
        <a:p>
          <a:r>
            <a:rPr lang="en-US" dirty="0" smtClean="0"/>
            <a:t>User Experience</a:t>
          </a:r>
          <a:endParaRPr lang="en-GB" dirty="0"/>
        </a:p>
      </dgm:t>
    </dgm:pt>
    <dgm:pt modelId="{57804CFD-B72A-49DB-8B47-603129D1D20F}" type="parTrans" cxnId="{33DCCED6-0B70-494F-B81E-99A5A49A38C6}">
      <dgm:prSet/>
      <dgm:spPr/>
      <dgm:t>
        <a:bodyPr/>
        <a:lstStyle/>
        <a:p>
          <a:endParaRPr lang="en-GB"/>
        </a:p>
      </dgm:t>
    </dgm:pt>
    <dgm:pt modelId="{683BF2DC-34A1-4ECF-9991-11C6CBE2C4AB}" type="sibTrans" cxnId="{33DCCED6-0B70-494F-B81E-99A5A49A38C6}">
      <dgm:prSet/>
      <dgm:spPr/>
      <dgm:t>
        <a:bodyPr/>
        <a:lstStyle/>
        <a:p>
          <a:endParaRPr lang="en-GB"/>
        </a:p>
      </dgm:t>
    </dgm:pt>
    <dgm:pt modelId="{044B504C-E1A0-4482-A120-626BCEC38544}">
      <dgm:prSet phldrT="[Text]"/>
      <dgm:spPr/>
      <dgm:t>
        <a:bodyPr/>
        <a:lstStyle/>
        <a:p>
          <a:r>
            <a:rPr lang="en-US" dirty="0" smtClean="0"/>
            <a:t>Network as fundamental to success</a:t>
          </a:r>
          <a:endParaRPr lang="en-GB" dirty="0"/>
        </a:p>
      </dgm:t>
    </dgm:pt>
    <dgm:pt modelId="{1FB3DEA2-E972-4D31-8F97-1FF2B2C4376F}" type="parTrans" cxnId="{7675C835-AE34-4EDF-A44D-AEDF69CD1A55}">
      <dgm:prSet/>
      <dgm:spPr/>
      <dgm:t>
        <a:bodyPr/>
        <a:lstStyle/>
        <a:p>
          <a:endParaRPr lang="en-GB"/>
        </a:p>
      </dgm:t>
    </dgm:pt>
    <dgm:pt modelId="{78E1BA77-2207-42BE-B6E1-3ED325ABADAE}" type="sibTrans" cxnId="{7675C835-AE34-4EDF-A44D-AEDF69CD1A55}">
      <dgm:prSet/>
      <dgm:spPr/>
      <dgm:t>
        <a:bodyPr/>
        <a:lstStyle/>
        <a:p>
          <a:endParaRPr lang="en-GB"/>
        </a:p>
      </dgm:t>
    </dgm:pt>
    <dgm:pt modelId="{91CA70E7-7429-497F-874D-B841D4988CD9}">
      <dgm:prSet/>
      <dgm:spPr/>
      <dgm:t>
        <a:bodyPr/>
        <a:lstStyle/>
        <a:p>
          <a:r>
            <a:rPr lang="en-US" dirty="0" smtClean="0"/>
            <a:t>How does your network impact real-time communication?</a:t>
          </a:r>
        </a:p>
      </dgm:t>
    </dgm:pt>
    <dgm:pt modelId="{41A3D998-7C94-43A1-B923-2C8FAC2D409C}" type="parTrans" cxnId="{0CAEBCD9-3075-43DD-9F70-BDDE362CC6D8}">
      <dgm:prSet/>
      <dgm:spPr/>
      <dgm:t>
        <a:bodyPr/>
        <a:lstStyle/>
        <a:p>
          <a:endParaRPr lang="en-ZA"/>
        </a:p>
      </dgm:t>
    </dgm:pt>
    <dgm:pt modelId="{3F0E32C7-F4BB-4B00-A1B1-FB9BD3E617C1}" type="sibTrans" cxnId="{0CAEBCD9-3075-43DD-9F70-BDDE362CC6D8}">
      <dgm:prSet/>
      <dgm:spPr/>
      <dgm:t>
        <a:bodyPr/>
        <a:lstStyle/>
        <a:p>
          <a:endParaRPr lang="en-ZA"/>
        </a:p>
      </dgm:t>
    </dgm:pt>
    <dgm:pt modelId="{A3EFC927-2862-4DD8-A4A1-CB31CAEF8B3E}">
      <dgm:prSet/>
      <dgm:spPr/>
      <dgm:t>
        <a:bodyPr/>
        <a:lstStyle/>
        <a:p>
          <a:r>
            <a:rPr lang="en-US" dirty="0" smtClean="0"/>
            <a:t>“Perfect” Lync deployment can fail because of network</a:t>
          </a:r>
        </a:p>
      </dgm:t>
    </dgm:pt>
    <dgm:pt modelId="{547B0755-AF71-4208-8326-A02F2B8D24A4}" type="parTrans" cxnId="{270ABB7F-5794-4CAD-97A8-230B2D44866A}">
      <dgm:prSet/>
      <dgm:spPr/>
      <dgm:t>
        <a:bodyPr/>
        <a:lstStyle/>
        <a:p>
          <a:endParaRPr lang="en-ZA"/>
        </a:p>
      </dgm:t>
    </dgm:pt>
    <dgm:pt modelId="{CD21E609-EF46-43AD-A027-0231E9FB3D1D}" type="sibTrans" cxnId="{270ABB7F-5794-4CAD-97A8-230B2D44866A}">
      <dgm:prSet/>
      <dgm:spPr/>
      <dgm:t>
        <a:bodyPr/>
        <a:lstStyle/>
        <a:p>
          <a:endParaRPr lang="en-ZA"/>
        </a:p>
      </dgm:t>
    </dgm:pt>
    <dgm:pt modelId="{1FD52C12-6F2C-4466-AEED-3C1E0622BBAB}">
      <dgm:prSet/>
      <dgm:spPr/>
      <dgm:t>
        <a:bodyPr/>
        <a:lstStyle/>
        <a:p>
          <a:r>
            <a:rPr lang="en-US" dirty="0" smtClean="0"/>
            <a:t>“The technology is only as good as the last call”</a:t>
          </a:r>
        </a:p>
      </dgm:t>
    </dgm:pt>
    <dgm:pt modelId="{CAB39C13-65B8-447D-8569-7075BEA530D6}" type="parTrans" cxnId="{2B159E6D-5722-49C6-8AE3-826212185495}">
      <dgm:prSet/>
      <dgm:spPr/>
      <dgm:t>
        <a:bodyPr/>
        <a:lstStyle/>
        <a:p>
          <a:endParaRPr lang="en-ZA"/>
        </a:p>
      </dgm:t>
    </dgm:pt>
    <dgm:pt modelId="{6C659E0E-8141-43EE-B983-8260BCA92D15}" type="sibTrans" cxnId="{2B159E6D-5722-49C6-8AE3-826212185495}">
      <dgm:prSet/>
      <dgm:spPr/>
      <dgm:t>
        <a:bodyPr/>
        <a:lstStyle/>
        <a:p>
          <a:endParaRPr lang="en-ZA"/>
        </a:p>
      </dgm:t>
    </dgm:pt>
    <dgm:pt modelId="{132D8C77-7768-47D2-B45C-D14F31C1F41F}" type="pres">
      <dgm:prSet presAssocID="{5662834B-B9BD-4D55-88F0-94AAD6586857}" presName="Name0" presStyleCnt="0">
        <dgm:presLayoutVars>
          <dgm:dir/>
          <dgm:animLvl val="lvl"/>
          <dgm:resizeHandles val="exact"/>
        </dgm:presLayoutVars>
      </dgm:prSet>
      <dgm:spPr/>
      <dgm:t>
        <a:bodyPr/>
        <a:lstStyle/>
        <a:p>
          <a:endParaRPr lang="en-ZA"/>
        </a:p>
      </dgm:t>
    </dgm:pt>
    <dgm:pt modelId="{D9D6CECF-E512-42B6-B0B2-65F77A04717D}" type="pres">
      <dgm:prSet presAssocID="{53F432FE-190C-445C-9DB1-BB7C0C7EE2F4}" presName="linNode" presStyleCnt="0"/>
      <dgm:spPr/>
      <dgm:t>
        <a:bodyPr/>
        <a:lstStyle/>
        <a:p>
          <a:endParaRPr lang="en-ZA"/>
        </a:p>
      </dgm:t>
    </dgm:pt>
    <dgm:pt modelId="{64B90545-9DE0-4091-9953-67482285EEA0}" type="pres">
      <dgm:prSet presAssocID="{53F432FE-190C-445C-9DB1-BB7C0C7EE2F4}" presName="parentText" presStyleLbl="node1" presStyleIdx="0" presStyleCnt="2">
        <dgm:presLayoutVars>
          <dgm:chMax val="1"/>
          <dgm:bulletEnabled val="1"/>
        </dgm:presLayoutVars>
      </dgm:prSet>
      <dgm:spPr/>
      <dgm:t>
        <a:bodyPr/>
        <a:lstStyle/>
        <a:p>
          <a:endParaRPr lang="en-GB"/>
        </a:p>
      </dgm:t>
    </dgm:pt>
    <dgm:pt modelId="{EC4B881E-4671-4C38-A9BC-5A2820089298}" type="pres">
      <dgm:prSet presAssocID="{53F432FE-190C-445C-9DB1-BB7C0C7EE2F4}" presName="descendantText" presStyleLbl="alignAccFollowNode1" presStyleIdx="0" presStyleCnt="2">
        <dgm:presLayoutVars>
          <dgm:bulletEnabled val="1"/>
        </dgm:presLayoutVars>
      </dgm:prSet>
      <dgm:spPr/>
      <dgm:t>
        <a:bodyPr/>
        <a:lstStyle/>
        <a:p>
          <a:endParaRPr lang="en-GB"/>
        </a:p>
      </dgm:t>
    </dgm:pt>
    <dgm:pt modelId="{07A771F6-2FE1-447E-94DB-44302C4B7469}" type="pres">
      <dgm:prSet presAssocID="{C421068E-3651-46C5-8634-0FF68165AB3D}" presName="sp" presStyleCnt="0"/>
      <dgm:spPr/>
      <dgm:t>
        <a:bodyPr/>
        <a:lstStyle/>
        <a:p>
          <a:endParaRPr lang="en-ZA"/>
        </a:p>
      </dgm:t>
    </dgm:pt>
    <dgm:pt modelId="{BDBC83DE-45C0-4DD7-9640-9745D885EF8F}" type="pres">
      <dgm:prSet presAssocID="{9909F129-9F01-4D14-BCFC-296554EB7CC4}" presName="linNode" presStyleCnt="0"/>
      <dgm:spPr/>
      <dgm:t>
        <a:bodyPr/>
        <a:lstStyle/>
        <a:p>
          <a:endParaRPr lang="en-ZA"/>
        </a:p>
      </dgm:t>
    </dgm:pt>
    <dgm:pt modelId="{F0059694-CB9B-475C-8634-31EA33843C0E}" type="pres">
      <dgm:prSet presAssocID="{9909F129-9F01-4D14-BCFC-296554EB7CC4}" presName="parentText" presStyleLbl="node1" presStyleIdx="1" presStyleCnt="2">
        <dgm:presLayoutVars>
          <dgm:chMax val="1"/>
          <dgm:bulletEnabled val="1"/>
        </dgm:presLayoutVars>
      </dgm:prSet>
      <dgm:spPr/>
      <dgm:t>
        <a:bodyPr/>
        <a:lstStyle/>
        <a:p>
          <a:endParaRPr lang="en-GB"/>
        </a:p>
      </dgm:t>
    </dgm:pt>
    <dgm:pt modelId="{9C2BFB6B-8CA8-464D-90F2-CB1724F83AED}" type="pres">
      <dgm:prSet presAssocID="{9909F129-9F01-4D14-BCFC-296554EB7CC4}" presName="descendantText" presStyleLbl="alignAccFollowNode1" presStyleIdx="1" presStyleCnt="2">
        <dgm:presLayoutVars>
          <dgm:bulletEnabled val="1"/>
        </dgm:presLayoutVars>
      </dgm:prSet>
      <dgm:spPr/>
      <dgm:t>
        <a:bodyPr/>
        <a:lstStyle/>
        <a:p>
          <a:endParaRPr lang="en-GB"/>
        </a:p>
      </dgm:t>
    </dgm:pt>
  </dgm:ptLst>
  <dgm:cxnLst>
    <dgm:cxn modelId="{B63C9AEE-F444-42DA-A11C-01F5B6E58F4E}" type="presOf" srcId="{9909F129-9F01-4D14-BCFC-296554EB7CC4}" destId="{F0059694-CB9B-475C-8634-31EA33843C0E}" srcOrd="0" destOrd="0" presId="urn:microsoft.com/office/officeart/2005/8/layout/vList5"/>
    <dgm:cxn modelId="{C038DCFC-7482-4EE2-9D3C-DF1DDF83E7FC}" type="presOf" srcId="{91CA70E7-7429-497F-874D-B841D4988CD9}" destId="{EC4B881E-4671-4C38-A9BC-5A2820089298}" srcOrd="0" destOrd="1" presId="urn:microsoft.com/office/officeart/2005/8/layout/vList5"/>
    <dgm:cxn modelId="{2B159E6D-5722-49C6-8AE3-826212185495}" srcId="{9909F129-9F01-4D14-BCFC-296554EB7CC4}" destId="{1FD52C12-6F2C-4466-AEED-3C1E0622BBAB}" srcOrd="2" destOrd="0" parTransId="{CAB39C13-65B8-447D-8569-7075BEA530D6}" sibTransId="{6C659E0E-8141-43EE-B983-8260BCA92D15}"/>
    <dgm:cxn modelId="{2CCA5978-53C3-416E-B870-6F3A7023DF87}" type="presOf" srcId="{044B504C-E1A0-4482-A120-626BCEC38544}" destId="{9C2BFB6B-8CA8-464D-90F2-CB1724F83AED}" srcOrd="0" destOrd="0" presId="urn:microsoft.com/office/officeart/2005/8/layout/vList5"/>
    <dgm:cxn modelId="{0CAEBCD9-3075-43DD-9F70-BDDE362CC6D8}" srcId="{53F432FE-190C-445C-9DB1-BB7C0C7EE2F4}" destId="{91CA70E7-7429-497F-874D-B841D4988CD9}" srcOrd="1" destOrd="0" parTransId="{41A3D998-7C94-43A1-B923-2C8FAC2D409C}" sibTransId="{3F0E32C7-F4BB-4B00-A1B1-FB9BD3E617C1}"/>
    <dgm:cxn modelId="{33DCCED6-0B70-494F-B81E-99A5A49A38C6}" srcId="{5662834B-B9BD-4D55-88F0-94AAD6586857}" destId="{9909F129-9F01-4D14-BCFC-296554EB7CC4}" srcOrd="1" destOrd="0" parTransId="{57804CFD-B72A-49DB-8B47-603129D1D20F}" sibTransId="{683BF2DC-34A1-4ECF-9991-11C6CBE2C4AB}"/>
    <dgm:cxn modelId="{B4EC328C-74E6-4AFD-92ED-1060D12C333B}" type="presOf" srcId="{5662834B-B9BD-4D55-88F0-94AAD6586857}" destId="{132D8C77-7768-47D2-B45C-D14F31C1F41F}" srcOrd="0" destOrd="0" presId="urn:microsoft.com/office/officeart/2005/8/layout/vList5"/>
    <dgm:cxn modelId="{D6BCD373-22D4-437B-8EB8-F47A19CCD3E8}" type="presOf" srcId="{A3EFC927-2862-4DD8-A4A1-CB31CAEF8B3E}" destId="{9C2BFB6B-8CA8-464D-90F2-CB1724F83AED}" srcOrd="0" destOrd="1" presId="urn:microsoft.com/office/officeart/2005/8/layout/vList5"/>
    <dgm:cxn modelId="{E304803B-ADC6-4A9E-9098-126EBAD12333}" srcId="{53F432FE-190C-445C-9DB1-BB7C0C7EE2F4}" destId="{D8587A4C-B24C-4330-88FB-4F141A7E1771}" srcOrd="0" destOrd="0" parTransId="{777886B1-76AE-4138-9487-15E26B1CB1BE}" sibTransId="{E53D23C0-96CE-41EF-82C6-A0B9DD3FF3A3}"/>
    <dgm:cxn modelId="{32463124-2A95-46A7-8C50-B37CAF1DC5E1}" type="presOf" srcId="{53F432FE-190C-445C-9DB1-BB7C0C7EE2F4}" destId="{64B90545-9DE0-4091-9953-67482285EEA0}" srcOrd="0" destOrd="0" presId="urn:microsoft.com/office/officeart/2005/8/layout/vList5"/>
    <dgm:cxn modelId="{7675C835-AE34-4EDF-A44D-AEDF69CD1A55}" srcId="{9909F129-9F01-4D14-BCFC-296554EB7CC4}" destId="{044B504C-E1A0-4482-A120-626BCEC38544}" srcOrd="0" destOrd="0" parTransId="{1FB3DEA2-E972-4D31-8F97-1FF2B2C4376F}" sibTransId="{78E1BA77-2207-42BE-B6E1-3ED325ABADAE}"/>
    <dgm:cxn modelId="{084BC84A-7D64-4151-A0CB-02DD7E81BCD7}" srcId="{5662834B-B9BD-4D55-88F0-94AAD6586857}" destId="{53F432FE-190C-445C-9DB1-BB7C0C7EE2F4}" srcOrd="0" destOrd="0" parTransId="{C75E1271-F457-4463-82F1-44CB3EED9B95}" sibTransId="{C421068E-3651-46C5-8634-0FF68165AB3D}"/>
    <dgm:cxn modelId="{A88AA0A2-650D-46A5-9EE1-E2675ADC7E74}" type="presOf" srcId="{1FD52C12-6F2C-4466-AEED-3C1E0622BBAB}" destId="{9C2BFB6B-8CA8-464D-90F2-CB1724F83AED}" srcOrd="0" destOrd="2" presId="urn:microsoft.com/office/officeart/2005/8/layout/vList5"/>
    <dgm:cxn modelId="{270ABB7F-5794-4CAD-97A8-230B2D44866A}" srcId="{9909F129-9F01-4D14-BCFC-296554EB7CC4}" destId="{A3EFC927-2862-4DD8-A4A1-CB31CAEF8B3E}" srcOrd="1" destOrd="0" parTransId="{547B0755-AF71-4208-8326-A02F2B8D24A4}" sibTransId="{CD21E609-EF46-43AD-A027-0231E9FB3D1D}"/>
    <dgm:cxn modelId="{E3AB9A94-0B9E-404B-B401-3B770001FFA7}" type="presOf" srcId="{D8587A4C-B24C-4330-88FB-4F141A7E1771}" destId="{EC4B881E-4671-4C38-A9BC-5A2820089298}" srcOrd="0" destOrd="0" presId="urn:microsoft.com/office/officeart/2005/8/layout/vList5"/>
    <dgm:cxn modelId="{CDDDCAB6-A9A4-4A83-8DF5-80523B05B6A7}" type="presParOf" srcId="{132D8C77-7768-47D2-B45C-D14F31C1F41F}" destId="{D9D6CECF-E512-42B6-B0B2-65F77A04717D}" srcOrd="0" destOrd="0" presId="urn:microsoft.com/office/officeart/2005/8/layout/vList5"/>
    <dgm:cxn modelId="{0A443C76-A5D6-40BF-BD58-F00AA03021A3}" type="presParOf" srcId="{D9D6CECF-E512-42B6-B0B2-65F77A04717D}" destId="{64B90545-9DE0-4091-9953-67482285EEA0}" srcOrd="0" destOrd="0" presId="urn:microsoft.com/office/officeart/2005/8/layout/vList5"/>
    <dgm:cxn modelId="{3AF5C0A5-DE9B-40CC-8E05-826592A62030}" type="presParOf" srcId="{D9D6CECF-E512-42B6-B0B2-65F77A04717D}" destId="{EC4B881E-4671-4C38-A9BC-5A2820089298}" srcOrd="1" destOrd="0" presId="urn:microsoft.com/office/officeart/2005/8/layout/vList5"/>
    <dgm:cxn modelId="{3F21C32B-0CEE-4DE8-8FC9-BBA94A821312}" type="presParOf" srcId="{132D8C77-7768-47D2-B45C-D14F31C1F41F}" destId="{07A771F6-2FE1-447E-94DB-44302C4B7469}" srcOrd="1" destOrd="0" presId="urn:microsoft.com/office/officeart/2005/8/layout/vList5"/>
    <dgm:cxn modelId="{BE82C55E-A51D-465E-9E34-12B498D62F7D}" type="presParOf" srcId="{132D8C77-7768-47D2-B45C-D14F31C1F41F}" destId="{BDBC83DE-45C0-4DD7-9640-9745D885EF8F}" srcOrd="2" destOrd="0" presId="urn:microsoft.com/office/officeart/2005/8/layout/vList5"/>
    <dgm:cxn modelId="{B02ABF80-4E6A-4B8D-B195-E143FED024AE}" type="presParOf" srcId="{BDBC83DE-45C0-4DD7-9640-9745D885EF8F}" destId="{F0059694-CB9B-475C-8634-31EA33843C0E}" srcOrd="0" destOrd="0" presId="urn:microsoft.com/office/officeart/2005/8/layout/vList5"/>
    <dgm:cxn modelId="{72EC46BB-F4C4-4D09-A6FE-79ABBD423F40}" type="presParOf" srcId="{BDBC83DE-45C0-4DD7-9640-9745D885EF8F}" destId="{9C2BFB6B-8CA8-464D-90F2-CB1724F83AE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62834B-B9BD-4D55-88F0-94AAD65868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3F432FE-190C-445C-9DB1-BB7C0C7EE2F4}">
      <dgm:prSet phldrT="[Text]"/>
      <dgm:spPr/>
      <dgm:t>
        <a:bodyPr/>
        <a:lstStyle/>
        <a:p>
          <a:r>
            <a:rPr lang="en-US" dirty="0" smtClean="0"/>
            <a:t>Proactive</a:t>
          </a:r>
          <a:endParaRPr lang="en-GB" dirty="0"/>
        </a:p>
      </dgm:t>
    </dgm:pt>
    <dgm:pt modelId="{C75E1271-F457-4463-82F1-44CB3EED9B95}" type="parTrans" cxnId="{084BC84A-7D64-4151-A0CB-02DD7E81BCD7}">
      <dgm:prSet/>
      <dgm:spPr/>
      <dgm:t>
        <a:bodyPr/>
        <a:lstStyle/>
        <a:p>
          <a:endParaRPr lang="en-GB"/>
        </a:p>
      </dgm:t>
    </dgm:pt>
    <dgm:pt modelId="{C421068E-3651-46C5-8634-0FF68165AB3D}" type="sibTrans" cxnId="{084BC84A-7D64-4151-A0CB-02DD7E81BCD7}">
      <dgm:prSet/>
      <dgm:spPr/>
      <dgm:t>
        <a:bodyPr/>
        <a:lstStyle/>
        <a:p>
          <a:endParaRPr lang="en-GB"/>
        </a:p>
      </dgm:t>
    </dgm:pt>
    <dgm:pt modelId="{D8587A4C-B24C-4330-88FB-4F141A7E1771}">
      <dgm:prSet phldrT="[Text]"/>
      <dgm:spPr/>
      <dgm:t>
        <a:bodyPr/>
        <a:lstStyle/>
        <a:p>
          <a:r>
            <a:rPr lang="en-US" smtClean="0"/>
            <a:t>What are your plans on Voice &amp; Video?</a:t>
          </a:r>
          <a:endParaRPr lang="en-GB" dirty="0"/>
        </a:p>
      </dgm:t>
    </dgm:pt>
    <dgm:pt modelId="{777886B1-76AE-4138-9487-15E26B1CB1BE}" type="parTrans" cxnId="{E304803B-ADC6-4A9E-9098-126EBAD12333}">
      <dgm:prSet/>
      <dgm:spPr/>
      <dgm:t>
        <a:bodyPr/>
        <a:lstStyle/>
        <a:p>
          <a:endParaRPr lang="en-GB"/>
        </a:p>
      </dgm:t>
    </dgm:pt>
    <dgm:pt modelId="{E53D23C0-96CE-41EF-82C6-A0B9DD3FF3A3}" type="sibTrans" cxnId="{E304803B-ADC6-4A9E-9098-126EBAD12333}">
      <dgm:prSet/>
      <dgm:spPr/>
      <dgm:t>
        <a:bodyPr/>
        <a:lstStyle/>
        <a:p>
          <a:endParaRPr lang="en-GB"/>
        </a:p>
      </dgm:t>
    </dgm:pt>
    <dgm:pt modelId="{9909F129-9F01-4D14-BCFC-296554EB7CC4}">
      <dgm:prSet phldrT="[Text]"/>
      <dgm:spPr/>
      <dgm:t>
        <a:bodyPr/>
        <a:lstStyle/>
        <a:p>
          <a:r>
            <a:rPr lang="en-US" dirty="0" smtClean="0"/>
            <a:t>Reactive</a:t>
          </a:r>
          <a:endParaRPr lang="en-GB" dirty="0"/>
        </a:p>
      </dgm:t>
    </dgm:pt>
    <dgm:pt modelId="{57804CFD-B72A-49DB-8B47-603129D1D20F}" type="parTrans" cxnId="{33DCCED6-0B70-494F-B81E-99A5A49A38C6}">
      <dgm:prSet/>
      <dgm:spPr/>
      <dgm:t>
        <a:bodyPr/>
        <a:lstStyle/>
        <a:p>
          <a:endParaRPr lang="en-GB"/>
        </a:p>
      </dgm:t>
    </dgm:pt>
    <dgm:pt modelId="{683BF2DC-34A1-4ECF-9991-11C6CBE2C4AB}" type="sibTrans" cxnId="{33DCCED6-0B70-494F-B81E-99A5A49A38C6}">
      <dgm:prSet/>
      <dgm:spPr/>
      <dgm:t>
        <a:bodyPr/>
        <a:lstStyle/>
        <a:p>
          <a:endParaRPr lang="en-GB"/>
        </a:p>
      </dgm:t>
    </dgm:pt>
    <dgm:pt modelId="{044B504C-E1A0-4482-A120-626BCEC38544}">
      <dgm:prSet phldrT="[Text]"/>
      <dgm:spPr/>
      <dgm:t>
        <a:bodyPr/>
        <a:lstStyle/>
        <a:p>
          <a:r>
            <a:rPr lang="en-GB" dirty="0" smtClean="0"/>
            <a:t>Are you having call quality issues? </a:t>
          </a:r>
          <a:endParaRPr lang="en-GB" dirty="0"/>
        </a:p>
      </dgm:t>
    </dgm:pt>
    <dgm:pt modelId="{1FB3DEA2-E972-4D31-8F97-1FF2B2C4376F}" type="parTrans" cxnId="{7675C835-AE34-4EDF-A44D-AEDF69CD1A55}">
      <dgm:prSet/>
      <dgm:spPr/>
      <dgm:t>
        <a:bodyPr/>
        <a:lstStyle/>
        <a:p>
          <a:endParaRPr lang="en-GB"/>
        </a:p>
      </dgm:t>
    </dgm:pt>
    <dgm:pt modelId="{78E1BA77-2207-42BE-B6E1-3ED325ABADAE}" type="sibTrans" cxnId="{7675C835-AE34-4EDF-A44D-AEDF69CD1A55}">
      <dgm:prSet/>
      <dgm:spPr/>
      <dgm:t>
        <a:bodyPr/>
        <a:lstStyle/>
        <a:p>
          <a:endParaRPr lang="en-GB"/>
        </a:p>
      </dgm:t>
    </dgm:pt>
    <dgm:pt modelId="{1F0110E9-28C7-445C-939F-8AA2FEF85268}">
      <dgm:prSet/>
      <dgm:spPr/>
      <dgm:t>
        <a:bodyPr/>
        <a:lstStyle/>
        <a:p>
          <a:r>
            <a:rPr lang="en-US" dirty="0" smtClean="0"/>
            <a:t>Is your network ready for RTC\UC? </a:t>
          </a:r>
          <a:endParaRPr lang="en-US" dirty="0"/>
        </a:p>
      </dgm:t>
    </dgm:pt>
    <dgm:pt modelId="{B37D4928-198E-420F-8CAF-151CD4F5D1BC}" type="parTrans" cxnId="{A298E56B-12F5-405C-8802-307FC75E5F22}">
      <dgm:prSet/>
      <dgm:spPr/>
      <dgm:t>
        <a:bodyPr/>
        <a:lstStyle/>
        <a:p>
          <a:endParaRPr lang="en-ZA"/>
        </a:p>
      </dgm:t>
    </dgm:pt>
    <dgm:pt modelId="{A0A54961-6217-4DB6-B2C1-5A536221034A}" type="sibTrans" cxnId="{A298E56B-12F5-405C-8802-307FC75E5F22}">
      <dgm:prSet/>
      <dgm:spPr/>
      <dgm:t>
        <a:bodyPr/>
        <a:lstStyle/>
        <a:p>
          <a:endParaRPr lang="en-ZA"/>
        </a:p>
      </dgm:t>
    </dgm:pt>
    <dgm:pt modelId="{5D68DEC8-3EEF-447E-967B-1F2B3F408E88}">
      <dgm:prSet/>
      <dgm:spPr/>
      <dgm:t>
        <a:bodyPr/>
        <a:lstStyle/>
        <a:p>
          <a:r>
            <a:rPr lang="en-US" smtClean="0"/>
            <a:t>Have you considered RTC\UC when planning and building your network?</a:t>
          </a:r>
          <a:endParaRPr lang="en-US" dirty="0"/>
        </a:p>
      </dgm:t>
    </dgm:pt>
    <dgm:pt modelId="{003D72F3-0FCE-4C5D-ADF3-516163B0D02C}" type="parTrans" cxnId="{146BFCF4-3792-4D41-9AE0-95FD1766F38E}">
      <dgm:prSet/>
      <dgm:spPr/>
      <dgm:t>
        <a:bodyPr/>
        <a:lstStyle/>
        <a:p>
          <a:endParaRPr lang="en-ZA"/>
        </a:p>
      </dgm:t>
    </dgm:pt>
    <dgm:pt modelId="{F5D8D6FA-3D2D-4FEA-B07E-570F429894EB}" type="sibTrans" cxnId="{146BFCF4-3792-4D41-9AE0-95FD1766F38E}">
      <dgm:prSet/>
      <dgm:spPr/>
      <dgm:t>
        <a:bodyPr/>
        <a:lstStyle/>
        <a:p>
          <a:endParaRPr lang="en-ZA"/>
        </a:p>
      </dgm:t>
    </dgm:pt>
    <dgm:pt modelId="{D2005E64-2F64-4618-B392-899EEF42804A}">
      <dgm:prSet/>
      <dgm:spPr/>
      <dgm:t>
        <a:bodyPr/>
        <a:lstStyle/>
        <a:p>
          <a:r>
            <a:rPr lang="en-US" smtClean="0"/>
            <a:t>What are your expectations on usage?</a:t>
          </a:r>
          <a:endParaRPr lang="en-US" dirty="0" smtClean="0"/>
        </a:p>
      </dgm:t>
    </dgm:pt>
    <dgm:pt modelId="{CF355351-E04A-44AC-B40D-ACB12253F195}" type="parTrans" cxnId="{19B04C69-C9CC-469C-AFC0-B2FB875334F7}">
      <dgm:prSet/>
      <dgm:spPr/>
      <dgm:t>
        <a:bodyPr/>
        <a:lstStyle/>
        <a:p>
          <a:endParaRPr lang="en-ZA"/>
        </a:p>
      </dgm:t>
    </dgm:pt>
    <dgm:pt modelId="{913293FB-2382-412D-A18C-5A032C665AEB}" type="sibTrans" cxnId="{19B04C69-C9CC-469C-AFC0-B2FB875334F7}">
      <dgm:prSet/>
      <dgm:spPr/>
      <dgm:t>
        <a:bodyPr/>
        <a:lstStyle/>
        <a:p>
          <a:endParaRPr lang="en-ZA"/>
        </a:p>
      </dgm:t>
    </dgm:pt>
    <dgm:pt modelId="{132D8C77-7768-47D2-B45C-D14F31C1F41F}" type="pres">
      <dgm:prSet presAssocID="{5662834B-B9BD-4D55-88F0-94AAD6586857}" presName="Name0" presStyleCnt="0">
        <dgm:presLayoutVars>
          <dgm:dir/>
          <dgm:animLvl val="lvl"/>
          <dgm:resizeHandles val="exact"/>
        </dgm:presLayoutVars>
      </dgm:prSet>
      <dgm:spPr/>
      <dgm:t>
        <a:bodyPr/>
        <a:lstStyle/>
        <a:p>
          <a:endParaRPr lang="en-ZA"/>
        </a:p>
      </dgm:t>
    </dgm:pt>
    <dgm:pt modelId="{D9D6CECF-E512-42B6-B0B2-65F77A04717D}" type="pres">
      <dgm:prSet presAssocID="{53F432FE-190C-445C-9DB1-BB7C0C7EE2F4}" presName="linNode" presStyleCnt="0"/>
      <dgm:spPr/>
      <dgm:t>
        <a:bodyPr/>
        <a:lstStyle/>
        <a:p>
          <a:endParaRPr lang="en-ZA"/>
        </a:p>
      </dgm:t>
    </dgm:pt>
    <dgm:pt modelId="{64B90545-9DE0-4091-9953-67482285EEA0}" type="pres">
      <dgm:prSet presAssocID="{53F432FE-190C-445C-9DB1-BB7C0C7EE2F4}" presName="parentText" presStyleLbl="node1" presStyleIdx="0" presStyleCnt="2">
        <dgm:presLayoutVars>
          <dgm:chMax val="1"/>
          <dgm:bulletEnabled val="1"/>
        </dgm:presLayoutVars>
      </dgm:prSet>
      <dgm:spPr/>
      <dgm:t>
        <a:bodyPr/>
        <a:lstStyle/>
        <a:p>
          <a:endParaRPr lang="en-GB"/>
        </a:p>
      </dgm:t>
    </dgm:pt>
    <dgm:pt modelId="{EC4B881E-4671-4C38-A9BC-5A2820089298}" type="pres">
      <dgm:prSet presAssocID="{53F432FE-190C-445C-9DB1-BB7C0C7EE2F4}" presName="descendantText" presStyleLbl="alignAccFollowNode1" presStyleIdx="0" presStyleCnt="2">
        <dgm:presLayoutVars>
          <dgm:bulletEnabled val="1"/>
        </dgm:presLayoutVars>
      </dgm:prSet>
      <dgm:spPr/>
      <dgm:t>
        <a:bodyPr/>
        <a:lstStyle/>
        <a:p>
          <a:endParaRPr lang="en-GB"/>
        </a:p>
      </dgm:t>
    </dgm:pt>
    <dgm:pt modelId="{07A771F6-2FE1-447E-94DB-44302C4B7469}" type="pres">
      <dgm:prSet presAssocID="{C421068E-3651-46C5-8634-0FF68165AB3D}" presName="sp" presStyleCnt="0"/>
      <dgm:spPr/>
      <dgm:t>
        <a:bodyPr/>
        <a:lstStyle/>
        <a:p>
          <a:endParaRPr lang="en-ZA"/>
        </a:p>
      </dgm:t>
    </dgm:pt>
    <dgm:pt modelId="{BDBC83DE-45C0-4DD7-9640-9745D885EF8F}" type="pres">
      <dgm:prSet presAssocID="{9909F129-9F01-4D14-BCFC-296554EB7CC4}" presName="linNode" presStyleCnt="0"/>
      <dgm:spPr/>
      <dgm:t>
        <a:bodyPr/>
        <a:lstStyle/>
        <a:p>
          <a:endParaRPr lang="en-ZA"/>
        </a:p>
      </dgm:t>
    </dgm:pt>
    <dgm:pt modelId="{F0059694-CB9B-475C-8634-31EA33843C0E}" type="pres">
      <dgm:prSet presAssocID="{9909F129-9F01-4D14-BCFC-296554EB7CC4}" presName="parentText" presStyleLbl="node1" presStyleIdx="1" presStyleCnt="2">
        <dgm:presLayoutVars>
          <dgm:chMax val="1"/>
          <dgm:bulletEnabled val="1"/>
        </dgm:presLayoutVars>
      </dgm:prSet>
      <dgm:spPr/>
      <dgm:t>
        <a:bodyPr/>
        <a:lstStyle/>
        <a:p>
          <a:endParaRPr lang="en-GB"/>
        </a:p>
      </dgm:t>
    </dgm:pt>
    <dgm:pt modelId="{9C2BFB6B-8CA8-464D-90F2-CB1724F83AED}" type="pres">
      <dgm:prSet presAssocID="{9909F129-9F01-4D14-BCFC-296554EB7CC4}" presName="descendantText" presStyleLbl="alignAccFollowNode1" presStyleIdx="1" presStyleCnt="2">
        <dgm:presLayoutVars>
          <dgm:bulletEnabled val="1"/>
        </dgm:presLayoutVars>
      </dgm:prSet>
      <dgm:spPr/>
      <dgm:t>
        <a:bodyPr/>
        <a:lstStyle/>
        <a:p>
          <a:endParaRPr lang="en-GB"/>
        </a:p>
      </dgm:t>
    </dgm:pt>
  </dgm:ptLst>
  <dgm:cxnLst>
    <dgm:cxn modelId="{146BFCF4-3792-4D41-9AE0-95FD1766F38E}" srcId="{53F432FE-190C-445C-9DB1-BB7C0C7EE2F4}" destId="{5D68DEC8-3EEF-447E-967B-1F2B3F408E88}" srcOrd="2" destOrd="0" parTransId="{003D72F3-0FCE-4C5D-ADF3-516163B0D02C}" sibTransId="{F5D8D6FA-3D2D-4FEA-B07E-570F429894EB}"/>
    <dgm:cxn modelId="{084BC84A-7D64-4151-A0CB-02DD7E81BCD7}" srcId="{5662834B-B9BD-4D55-88F0-94AAD6586857}" destId="{53F432FE-190C-445C-9DB1-BB7C0C7EE2F4}" srcOrd="0" destOrd="0" parTransId="{C75E1271-F457-4463-82F1-44CB3EED9B95}" sibTransId="{C421068E-3651-46C5-8634-0FF68165AB3D}"/>
    <dgm:cxn modelId="{414806D6-B8A5-4C85-A3A5-1F87DBB7B9DC}" type="presOf" srcId="{9909F129-9F01-4D14-BCFC-296554EB7CC4}" destId="{F0059694-CB9B-475C-8634-31EA33843C0E}" srcOrd="0" destOrd="0" presId="urn:microsoft.com/office/officeart/2005/8/layout/vList5"/>
    <dgm:cxn modelId="{7630E8DD-6BC0-4E1B-9331-82F46B903DC5}" type="presOf" srcId="{5D68DEC8-3EEF-447E-967B-1F2B3F408E88}" destId="{EC4B881E-4671-4C38-A9BC-5A2820089298}" srcOrd="0" destOrd="2" presId="urn:microsoft.com/office/officeart/2005/8/layout/vList5"/>
    <dgm:cxn modelId="{6979528D-5B3E-4567-BAD3-E9416FB4F7EB}" type="presOf" srcId="{1F0110E9-28C7-445C-939F-8AA2FEF85268}" destId="{EC4B881E-4671-4C38-A9BC-5A2820089298}" srcOrd="0" destOrd="1" presId="urn:microsoft.com/office/officeart/2005/8/layout/vList5"/>
    <dgm:cxn modelId="{4655839F-9A37-4A2D-B16E-F5B03CD2713E}" type="presOf" srcId="{044B504C-E1A0-4482-A120-626BCEC38544}" destId="{9C2BFB6B-8CA8-464D-90F2-CB1724F83AED}" srcOrd="0" destOrd="0" presId="urn:microsoft.com/office/officeart/2005/8/layout/vList5"/>
    <dgm:cxn modelId="{19B04C69-C9CC-469C-AFC0-B2FB875334F7}" srcId="{53F432FE-190C-445C-9DB1-BB7C0C7EE2F4}" destId="{D2005E64-2F64-4618-B392-899EEF42804A}" srcOrd="3" destOrd="0" parTransId="{CF355351-E04A-44AC-B40D-ACB12253F195}" sibTransId="{913293FB-2382-412D-A18C-5A032C665AEB}"/>
    <dgm:cxn modelId="{7675C835-AE34-4EDF-A44D-AEDF69CD1A55}" srcId="{9909F129-9F01-4D14-BCFC-296554EB7CC4}" destId="{044B504C-E1A0-4482-A120-626BCEC38544}" srcOrd="0" destOrd="0" parTransId="{1FB3DEA2-E972-4D31-8F97-1FF2B2C4376F}" sibTransId="{78E1BA77-2207-42BE-B6E1-3ED325ABADAE}"/>
    <dgm:cxn modelId="{E2974B48-D925-4709-BDF5-1174F1E8D92B}" type="presOf" srcId="{D2005E64-2F64-4618-B392-899EEF42804A}" destId="{EC4B881E-4671-4C38-A9BC-5A2820089298}" srcOrd="0" destOrd="3" presId="urn:microsoft.com/office/officeart/2005/8/layout/vList5"/>
    <dgm:cxn modelId="{33DCCED6-0B70-494F-B81E-99A5A49A38C6}" srcId="{5662834B-B9BD-4D55-88F0-94AAD6586857}" destId="{9909F129-9F01-4D14-BCFC-296554EB7CC4}" srcOrd="1" destOrd="0" parTransId="{57804CFD-B72A-49DB-8B47-603129D1D20F}" sibTransId="{683BF2DC-34A1-4ECF-9991-11C6CBE2C4AB}"/>
    <dgm:cxn modelId="{EAE48174-87B8-483E-91E6-3C33ED5076DB}" type="presOf" srcId="{D8587A4C-B24C-4330-88FB-4F141A7E1771}" destId="{EC4B881E-4671-4C38-A9BC-5A2820089298}" srcOrd="0" destOrd="0" presId="urn:microsoft.com/office/officeart/2005/8/layout/vList5"/>
    <dgm:cxn modelId="{43ECF0A1-A859-4F76-903D-BB86A5F85D24}" type="presOf" srcId="{5662834B-B9BD-4D55-88F0-94AAD6586857}" destId="{132D8C77-7768-47D2-B45C-D14F31C1F41F}" srcOrd="0" destOrd="0" presId="urn:microsoft.com/office/officeart/2005/8/layout/vList5"/>
    <dgm:cxn modelId="{1E1DA670-1AD5-4ED9-B163-DC27B783895C}" type="presOf" srcId="{53F432FE-190C-445C-9DB1-BB7C0C7EE2F4}" destId="{64B90545-9DE0-4091-9953-67482285EEA0}" srcOrd="0" destOrd="0" presId="urn:microsoft.com/office/officeart/2005/8/layout/vList5"/>
    <dgm:cxn modelId="{E304803B-ADC6-4A9E-9098-126EBAD12333}" srcId="{53F432FE-190C-445C-9DB1-BB7C0C7EE2F4}" destId="{D8587A4C-B24C-4330-88FB-4F141A7E1771}" srcOrd="0" destOrd="0" parTransId="{777886B1-76AE-4138-9487-15E26B1CB1BE}" sibTransId="{E53D23C0-96CE-41EF-82C6-A0B9DD3FF3A3}"/>
    <dgm:cxn modelId="{A298E56B-12F5-405C-8802-307FC75E5F22}" srcId="{53F432FE-190C-445C-9DB1-BB7C0C7EE2F4}" destId="{1F0110E9-28C7-445C-939F-8AA2FEF85268}" srcOrd="1" destOrd="0" parTransId="{B37D4928-198E-420F-8CAF-151CD4F5D1BC}" sibTransId="{A0A54961-6217-4DB6-B2C1-5A536221034A}"/>
    <dgm:cxn modelId="{65D76D3D-3FA0-4904-B5FD-E1A49AE634A8}" type="presParOf" srcId="{132D8C77-7768-47D2-B45C-D14F31C1F41F}" destId="{D9D6CECF-E512-42B6-B0B2-65F77A04717D}" srcOrd="0" destOrd="0" presId="urn:microsoft.com/office/officeart/2005/8/layout/vList5"/>
    <dgm:cxn modelId="{9DB46581-9974-408D-8D3E-043B7C481D5A}" type="presParOf" srcId="{D9D6CECF-E512-42B6-B0B2-65F77A04717D}" destId="{64B90545-9DE0-4091-9953-67482285EEA0}" srcOrd="0" destOrd="0" presId="urn:microsoft.com/office/officeart/2005/8/layout/vList5"/>
    <dgm:cxn modelId="{2EBBD594-0ECF-41B3-B08D-829A3BCAFCD2}" type="presParOf" srcId="{D9D6CECF-E512-42B6-B0B2-65F77A04717D}" destId="{EC4B881E-4671-4C38-A9BC-5A2820089298}" srcOrd="1" destOrd="0" presId="urn:microsoft.com/office/officeart/2005/8/layout/vList5"/>
    <dgm:cxn modelId="{08297CEF-9109-492E-861B-FE81C706DA90}" type="presParOf" srcId="{132D8C77-7768-47D2-B45C-D14F31C1F41F}" destId="{07A771F6-2FE1-447E-94DB-44302C4B7469}" srcOrd="1" destOrd="0" presId="urn:microsoft.com/office/officeart/2005/8/layout/vList5"/>
    <dgm:cxn modelId="{881F8086-2D50-42FC-9120-173AD5DAC26F}" type="presParOf" srcId="{132D8C77-7768-47D2-B45C-D14F31C1F41F}" destId="{BDBC83DE-45C0-4DD7-9640-9745D885EF8F}" srcOrd="2" destOrd="0" presId="urn:microsoft.com/office/officeart/2005/8/layout/vList5"/>
    <dgm:cxn modelId="{59382AF5-6106-4FBE-B685-E337A6B383B9}" type="presParOf" srcId="{BDBC83DE-45C0-4DD7-9640-9745D885EF8F}" destId="{F0059694-CB9B-475C-8634-31EA33843C0E}" srcOrd="0" destOrd="0" presId="urn:microsoft.com/office/officeart/2005/8/layout/vList5"/>
    <dgm:cxn modelId="{3AC0FFE8-CD37-4222-8B36-ADCE6CF777DB}" type="presParOf" srcId="{BDBC83DE-45C0-4DD7-9640-9745D885EF8F}" destId="{9C2BFB6B-8CA8-464D-90F2-CB1724F83AE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DDF1D8-86E5-4149-8A12-1E51A24399AB}"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GB"/>
        </a:p>
      </dgm:t>
    </dgm:pt>
    <dgm:pt modelId="{05474F74-A3D3-40AD-AA8E-2D19E4390049}">
      <dgm:prSet/>
      <dgm:spPr/>
      <dgm:t>
        <a:bodyPr/>
        <a:lstStyle/>
        <a:p>
          <a:pPr rtl="0"/>
          <a:r>
            <a:rPr lang="en-GB" dirty="0" smtClean="0"/>
            <a:t>Validates an Enterprise’s Readiness for UC</a:t>
          </a:r>
          <a:endParaRPr lang="en-GB" dirty="0"/>
        </a:p>
      </dgm:t>
    </dgm:pt>
    <dgm:pt modelId="{C56B3BC5-D74D-4BF6-8B9B-E4B20D0C37FC}" type="parTrans" cxnId="{F98A8CFC-614E-44BF-86AB-2C16DBF3F47B}">
      <dgm:prSet/>
      <dgm:spPr/>
      <dgm:t>
        <a:bodyPr/>
        <a:lstStyle/>
        <a:p>
          <a:endParaRPr lang="en-GB"/>
        </a:p>
      </dgm:t>
    </dgm:pt>
    <dgm:pt modelId="{9E39DF1D-5671-4C79-841E-F4C329722387}" type="sibTrans" cxnId="{F98A8CFC-614E-44BF-86AB-2C16DBF3F47B}">
      <dgm:prSet/>
      <dgm:spPr/>
      <dgm:t>
        <a:bodyPr/>
        <a:lstStyle/>
        <a:p>
          <a:endParaRPr lang="en-GB"/>
        </a:p>
      </dgm:t>
    </dgm:pt>
    <dgm:pt modelId="{1AB0B802-EA51-4544-A6E7-A65C8A82EA4B}">
      <dgm:prSet/>
      <dgm:spPr>
        <a:solidFill>
          <a:schemeClr val="accent5">
            <a:lumMod val="75000"/>
          </a:schemeClr>
        </a:solidFill>
      </dgm:spPr>
      <dgm:t>
        <a:bodyPr/>
        <a:lstStyle/>
        <a:p>
          <a:pPr rtl="0"/>
          <a:r>
            <a:rPr lang="en-GB" dirty="0" smtClean="0"/>
            <a:t>Quantitative assessment of current Infrastructure metrics that impact UC</a:t>
          </a:r>
          <a:endParaRPr lang="en-GB" dirty="0"/>
        </a:p>
      </dgm:t>
    </dgm:pt>
    <dgm:pt modelId="{649F292E-648F-4A7E-AAD5-BCD3A07FF8CD}" type="parTrans" cxnId="{4865265C-20E4-45C3-B830-8E5A558177CF}">
      <dgm:prSet/>
      <dgm:spPr/>
      <dgm:t>
        <a:bodyPr/>
        <a:lstStyle/>
        <a:p>
          <a:endParaRPr lang="en-GB"/>
        </a:p>
      </dgm:t>
    </dgm:pt>
    <dgm:pt modelId="{3DFD5AA2-342A-4F34-81BE-C99362634808}" type="sibTrans" cxnId="{4865265C-20E4-45C3-B830-8E5A558177CF}">
      <dgm:prSet/>
      <dgm:spPr/>
      <dgm:t>
        <a:bodyPr/>
        <a:lstStyle/>
        <a:p>
          <a:endParaRPr lang="en-GB"/>
        </a:p>
      </dgm:t>
    </dgm:pt>
    <dgm:pt modelId="{FB27ADAC-7EA7-4290-BCA1-B52281C95C52}">
      <dgm:prSet/>
      <dgm:spPr>
        <a:solidFill>
          <a:srgbClr val="FFC000"/>
        </a:solidFill>
      </dgm:spPr>
      <dgm:t>
        <a:bodyPr/>
        <a:lstStyle/>
        <a:p>
          <a:pPr rtl="0"/>
          <a:r>
            <a:rPr lang="en-GB" dirty="0" smtClean="0"/>
            <a:t>Reduces deployment risk</a:t>
          </a:r>
          <a:endParaRPr lang="en-GB" dirty="0"/>
        </a:p>
      </dgm:t>
    </dgm:pt>
    <dgm:pt modelId="{D011F7EF-06CB-4084-AA86-6D93C28DE31A}" type="parTrans" cxnId="{52D2A9ED-CFA8-4A20-B117-C67DEC22CBE0}">
      <dgm:prSet/>
      <dgm:spPr/>
      <dgm:t>
        <a:bodyPr/>
        <a:lstStyle/>
        <a:p>
          <a:endParaRPr lang="en-GB"/>
        </a:p>
      </dgm:t>
    </dgm:pt>
    <dgm:pt modelId="{2CDA4556-5A05-408A-BBDB-EAD5FFAA45CA}" type="sibTrans" cxnId="{52D2A9ED-CFA8-4A20-B117-C67DEC22CBE0}">
      <dgm:prSet/>
      <dgm:spPr/>
      <dgm:t>
        <a:bodyPr/>
        <a:lstStyle/>
        <a:p>
          <a:endParaRPr lang="en-GB"/>
        </a:p>
      </dgm:t>
    </dgm:pt>
    <dgm:pt modelId="{65160FF4-DA84-43B2-9320-4E8D3A0D1303}">
      <dgm:prSet/>
      <dgm:spPr>
        <a:solidFill>
          <a:schemeClr val="tx2"/>
        </a:solidFill>
      </dgm:spPr>
      <dgm:t>
        <a:bodyPr/>
        <a:lstStyle/>
        <a:p>
          <a:pPr rtl="0"/>
          <a:r>
            <a:rPr lang="en-GB" dirty="0" smtClean="0">
              <a:solidFill>
                <a:schemeClr val="bg1">
                  <a:lumMod val="75000"/>
                  <a:lumOff val="25000"/>
                </a:schemeClr>
              </a:solidFill>
            </a:rPr>
            <a:t>Highlights areas that might impact UC readiness</a:t>
          </a:r>
          <a:endParaRPr lang="en-GB" dirty="0">
            <a:solidFill>
              <a:schemeClr val="bg1">
                <a:lumMod val="75000"/>
                <a:lumOff val="25000"/>
              </a:schemeClr>
            </a:solidFill>
          </a:endParaRPr>
        </a:p>
      </dgm:t>
    </dgm:pt>
    <dgm:pt modelId="{E449093B-F3FA-4DA8-BF10-70E7931FA69B}" type="parTrans" cxnId="{48E09837-7FFC-41A4-BB45-CF4C80AF0D3D}">
      <dgm:prSet/>
      <dgm:spPr/>
      <dgm:t>
        <a:bodyPr/>
        <a:lstStyle/>
        <a:p>
          <a:endParaRPr lang="en-GB"/>
        </a:p>
      </dgm:t>
    </dgm:pt>
    <dgm:pt modelId="{8C8C4BC3-8B7E-4BE4-994D-36A43994A257}" type="sibTrans" cxnId="{48E09837-7FFC-41A4-BB45-CF4C80AF0D3D}">
      <dgm:prSet/>
      <dgm:spPr/>
      <dgm:t>
        <a:bodyPr/>
        <a:lstStyle/>
        <a:p>
          <a:endParaRPr lang="en-GB"/>
        </a:p>
      </dgm:t>
    </dgm:pt>
    <dgm:pt modelId="{CEB926FB-55E2-41C0-9A5E-0B13201CCF23}">
      <dgm:prSet/>
      <dgm:spPr>
        <a:solidFill>
          <a:srgbClr val="7030A0"/>
        </a:solidFill>
      </dgm:spPr>
      <dgm:t>
        <a:bodyPr/>
        <a:lstStyle/>
        <a:p>
          <a:pPr rtl="0"/>
          <a:r>
            <a:rPr lang="en-GB" dirty="0" smtClean="0"/>
            <a:t>Protects customer’s investment in UC</a:t>
          </a:r>
          <a:endParaRPr lang="en-GB" dirty="0"/>
        </a:p>
      </dgm:t>
    </dgm:pt>
    <dgm:pt modelId="{16857A0D-7C84-4E0C-ACE7-9A6F4AB32E98}" type="parTrans" cxnId="{4E277FAE-F054-4BAB-B512-15920B07AD89}">
      <dgm:prSet/>
      <dgm:spPr/>
      <dgm:t>
        <a:bodyPr/>
        <a:lstStyle/>
        <a:p>
          <a:endParaRPr lang="en-ZA"/>
        </a:p>
      </dgm:t>
    </dgm:pt>
    <dgm:pt modelId="{F1F26D64-A88E-4FD3-AD44-5475E3539174}" type="sibTrans" cxnId="{4E277FAE-F054-4BAB-B512-15920B07AD89}">
      <dgm:prSet/>
      <dgm:spPr/>
      <dgm:t>
        <a:bodyPr/>
        <a:lstStyle/>
        <a:p>
          <a:endParaRPr lang="en-ZA"/>
        </a:p>
      </dgm:t>
    </dgm:pt>
    <dgm:pt modelId="{957E30E7-9E16-4991-AD88-A36DCA8F50B2}">
      <dgm:prSet/>
      <dgm:spPr>
        <a:solidFill>
          <a:schemeClr val="bg2">
            <a:lumMod val="75000"/>
          </a:schemeClr>
        </a:solidFill>
      </dgm:spPr>
      <dgm:t>
        <a:bodyPr/>
        <a:lstStyle/>
        <a:p>
          <a:pPr rtl="0"/>
          <a:r>
            <a:rPr lang="en-GB" dirty="0" smtClean="0"/>
            <a:t>Promotes the best possible end user experience</a:t>
          </a:r>
          <a:endParaRPr lang="en-GB" dirty="0"/>
        </a:p>
      </dgm:t>
    </dgm:pt>
    <dgm:pt modelId="{A70D8040-011F-4AA3-8A1D-D0E4393E9357}" type="parTrans" cxnId="{6B755709-EFAD-4E53-84D9-3C8FBE8B1520}">
      <dgm:prSet/>
      <dgm:spPr/>
      <dgm:t>
        <a:bodyPr/>
        <a:lstStyle/>
        <a:p>
          <a:endParaRPr lang="en-ZA"/>
        </a:p>
      </dgm:t>
    </dgm:pt>
    <dgm:pt modelId="{02D8A3B3-308B-4FF1-BC31-C2AC50425D25}" type="sibTrans" cxnId="{6B755709-EFAD-4E53-84D9-3C8FBE8B1520}">
      <dgm:prSet/>
      <dgm:spPr/>
      <dgm:t>
        <a:bodyPr/>
        <a:lstStyle/>
        <a:p>
          <a:endParaRPr lang="en-ZA"/>
        </a:p>
      </dgm:t>
    </dgm:pt>
    <dgm:pt modelId="{8F94DFEE-8CAF-4071-B76A-C23853F0819B}" type="pres">
      <dgm:prSet presAssocID="{BDDDF1D8-86E5-4149-8A12-1E51A24399AB}" presName="diagram" presStyleCnt="0">
        <dgm:presLayoutVars>
          <dgm:dir/>
          <dgm:resizeHandles val="exact"/>
        </dgm:presLayoutVars>
      </dgm:prSet>
      <dgm:spPr/>
      <dgm:t>
        <a:bodyPr/>
        <a:lstStyle/>
        <a:p>
          <a:endParaRPr lang="en-GB"/>
        </a:p>
      </dgm:t>
    </dgm:pt>
    <dgm:pt modelId="{B1CF1B91-E62E-49E3-A954-766C2D5BE66F}" type="pres">
      <dgm:prSet presAssocID="{05474F74-A3D3-40AD-AA8E-2D19E4390049}" presName="node" presStyleLbl="node1" presStyleIdx="0" presStyleCnt="6" custLinFactNeighborY="136">
        <dgm:presLayoutVars>
          <dgm:bulletEnabled val="1"/>
        </dgm:presLayoutVars>
      </dgm:prSet>
      <dgm:spPr/>
      <dgm:t>
        <a:bodyPr/>
        <a:lstStyle/>
        <a:p>
          <a:endParaRPr lang="en-GB"/>
        </a:p>
      </dgm:t>
    </dgm:pt>
    <dgm:pt modelId="{86C4E704-0B7A-46A4-8123-D1BDC1EC0086}" type="pres">
      <dgm:prSet presAssocID="{9E39DF1D-5671-4C79-841E-F4C329722387}" presName="sibTrans" presStyleCnt="0"/>
      <dgm:spPr/>
      <dgm:t>
        <a:bodyPr/>
        <a:lstStyle/>
        <a:p>
          <a:endParaRPr lang="en-GB"/>
        </a:p>
      </dgm:t>
    </dgm:pt>
    <dgm:pt modelId="{A15A91DA-03F1-4530-97B5-63FF82845B1E}" type="pres">
      <dgm:prSet presAssocID="{1AB0B802-EA51-4544-A6E7-A65C8A82EA4B}" presName="node" presStyleLbl="node1" presStyleIdx="1" presStyleCnt="6">
        <dgm:presLayoutVars>
          <dgm:bulletEnabled val="1"/>
        </dgm:presLayoutVars>
      </dgm:prSet>
      <dgm:spPr/>
      <dgm:t>
        <a:bodyPr/>
        <a:lstStyle/>
        <a:p>
          <a:endParaRPr lang="en-GB"/>
        </a:p>
      </dgm:t>
    </dgm:pt>
    <dgm:pt modelId="{06B78165-EAD7-44C7-846B-9F2CF19C6CFD}" type="pres">
      <dgm:prSet presAssocID="{3DFD5AA2-342A-4F34-81BE-C99362634808}" presName="sibTrans" presStyleCnt="0"/>
      <dgm:spPr/>
      <dgm:t>
        <a:bodyPr/>
        <a:lstStyle/>
        <a:p>
          <a:endParaRPr lang="en-GB"/>
        </a:p>
      </dgm:t>
    </dgm:pt>
    <dgm:pt modelId="{A1E15533-4FAB-4C92-AE3C-B7877EADBA44}" type="pres">
      <dgm:prSet presAssocID="{FB27ADAC-7EA7-4290-BCA1-B52281C95C52}" presName="node" presStyleLbl="node1" presStyleIdx="2" presStyleCnt="6">
        <dgm:presLayoutVars>
          <dgm:bulletEnabled val="1"/>
        </dgm:presLayoutVars>
      </dgm:prSet>
      <dgm:spPr/>
      <dgm:t>
        <a:bodyPr/>
        <a:lstStyle/>
        <a:p>
          <a:endParaRPr lang="en-GB"/>
        </a:p>
      </dgm:t>
    </dgm:pt>
    <dgm:pt modelId="{F8A78BA7-C1E2-456B-8907-4434B3656C06}" type="pres">
      <dgm:prSet presAssocID="{2CDA4556-5A05-408A-BBDB-EAD5FFAA45CA}" presName="sibTrans" presStyleCnt="0"/>
      <dgm:spPr/>
      <dgm:t>
        <a:bodyPr/>
        <a:lstStyle/>
        <a:p>
          <a:endParaRPr lang="en-GB"/>
        </a:p>
      </dgm:t>
    </dgm:pt>
    <dgm:pt modelId="{337B9199-B467-4AA8-90C3-F044BDCCAC9F}" type="pres">
      <dgm:prSet presAssocID="{65160FF4-DA84-43B2-9320-4E8D3A0D1303}" presName="node" presStyleLbl="node1" presStyleIdx="3" presStyleCnt="6">
        <dgm:presLayoutVars>
          <dgm:bulletEnabled val="1"/>
        </dgm:presLayoutVars>
      </dgm:prSet>
      <dgm:spPr/>
      <dgm:t>
        <a:bodyPr/>
        <a:lstStyle/>
        <a:p>
          <a:endParaRPr lang="en-GB"/>
        </a:p>
      </dgm:t>
    </dgm:pt>
    <dgm:pt modelId="{CA240AF5-4FA1-4D52-9B8B-B1B399E70D18}" type="pres">
      <dgm:prSet presAssocID="{8C8C4BC3-8B7E-4BE4-994D-36A43994A257}" presName="sibTrans" presStyleCnt="0"/>
      <dgm:spPr/>
    </dgm:pt>
    <dgm:pt modelId="{75A93893-22A9-4EF8-9C02-88FE7413B956}" type="pres">
      <dgm:prSet presAssocID="{CEB926FB-55E2-41C0-9A5E-0B13201CCF23}" presName="node" presStyleLbl="node1" presStyleIdx="4" presStyleCnt="6">
        <dgm:presLayoutVars>
          <dgm:bulletEnabled val="1"/>
        </dgm:presLayoutVars>
      </dgm:prSet>
      <dgm:spPr/>
      <dgm:t>
        <a:bodyPr/>
        <a:lstStyle/>
        <a:p>
          <a:endParaRPr lang="en-ZA"/>
        </a:p>
      </dgm:t>
    </dgm:pt>
    <dgm:pt modelId="{B82A6E1A-EB43-443D-9450-B9FC8BEAD823}" type="pres">
      <dgm:prSet presAssocID="{F1F26D64-A88E-4FD3-AD44-5475E3539174}" presName="sibTrans" presStyleCnt="0"/>
      <dgm:spPr/>
    </dgm:pt>
    <dgm:pt modelId="{437E9C32-4835-4573-9B08-610594B629CC}" type="pres">
      <dgm:prSet presAssocID="{957E30E7-9E16-4991-AD88-A36DCA8F50B2}" presName="node" presStyleLbl="node1" presStyleIdx="5" presStyleCnt="6">
        <dgm:presLayoutVars>
          <dgm:bulletEnabled val="1"/>
        </dgm:presLayoutVars>
      </dgm:prSet>
      <dgm:spPr/>
      <dgm:t>
        <a:bodyPr/>
        <a:lstStyle/>
        <a:p>
          <a:endParaRPr lang="en-ZA"/>
        </a:p>
      </dgm:t>
    </dgm:pt>
  </dgm:ptLst>
  <dgm:cxnLst>
    <dgm:cxn modelId="{7B1EF3E3-C5F3-4075-88E2-D76D6770D2A6}" type="presOf" srcId="{957E30E7-9E16-4991-AD88-A36DCA8F50B2}" destId="{437E9C32-4835-4573-9B08-610594B629CC}" srcOrd="0" destOrd="0" presId="urn:microsoft.com/office/officeart/2005/8/layout/default"/>
    <dgm:cxn modelId="{BE0448F8-5C35-40CE-A5B5-839A99FBD9B4}" type="presOf" srcId="{1AB0B802-EA51-4544-A6E7-A65C8A82EA4B}" destId="{A15A91DA-03F1-4530-97B5-63FF82845B1E}" srcOrd="0" destOrd="0" presId="urn:microsoft.com/office/officeart/2005/8/layout/default"/>
    <dgm:cxn modelId="{107D0BA4-98CD-49C0-80ED-199027C3685B}" type="presOf" srcId="{BDDDF1D8-86E5-4149-8A12-1E51A24399AB}" destId="{8F94DFEE-8CAF-4071-B76A-C23853F0819B}" srcOrd="0" destOrd="0" presId="urn:microsoft.com/office/officeart/2005/8/layout/default"/>
    <dgm:cxn modelId="{48E09837-7FFC-41A4-BB45-CF4C80AF0D3D}" srcId="{BDDDF1D8-86E5-4149-8A12-1E51A24399AB}" destId="{65160FF4-DA84-43B2-9320-4E8D3A0D1303}" srcOrd="3" destOrd="0" parTransId="{E449093B-F3FA-4DA8-BF10-70E7931FA69B}" sibTransId="{8C8C4BC3-8B7E-4BE4-994D-36A43994A257}"/>
    <dgm:cxn modelId="{4865265C-20E4-45C3-B830-8E5A558177CF}" srcId="{BDDDF1D8-86E5-4149-8A12-1E51A24399AB}" destId="{1AB0B802-EA51-4544-A6E7-A65C8A82EA4B}" srcOrd="1" destOrd="0" parTransId="{649F292E-648F-4A7E-AAD5-BCD3A07FF8CD}" sibTransId="{3DFD5AA2-342A-4F34-81BE-C99362634808}"/>
    <dgm:cxn modelId="{47AE5CBE-F0C4-46E4-89A7-ED9DE58AE96F}" type="presOf" srcId="{CEB926FB-55E2-41C0-9A5E-0B13201CCF23}" destId="{75A93893-22A9-4EF8-9C02-88FE7413B956}" srcOrd="0" destOrd="0" presId="urn:microsoft.com/office/officeart/2005/8/layout/default"/>
    <dgm:cxn modelId="{7BAFDA93-693E-4395-9AD1-5505A29D954C}" type="presOf" srcId="{65160FF4-DA84-43B2-9320-4E8D3A0D1303}" destId="{337B9199-B467-4AA8-90C3-F044BDCCAC9F}" srcOrd="0" destOrd="0" presId="urn:microsoft.com/office/officeart/2005/8/layout/default"/>
    <dgm:cxn modelId="{4E277FAE-F054-4BAB-B512-15920B07AD89}" srcId="{BDDDF1D8-86E5-4149-8A12-1E51A24399AB}" destId="{CEB926FB-55E2-41C0-9A5E-0B13201CCF23}" srcOrd="4" destOrd="0" parTransId="{16857A0D-7C84-4E0C-ACE7-9A6F4AB32E98}" sibTransId="{F1F26D64-A88E-4FD3-AD44-5475E3539174}"/>
    <dgm:cxn modelId="{6B755709-EFAD-4E53-84D9-3C8FBE8B1520}" srcId="{BDDDF1D8-86E5-4149-8A12-1E51A24399AB}" destId="{957E30E7-9E16-4991-AD88-A36DCA8F50B2}" srcOrd="5" destOrd="0" parTransId="{A70D8040-011F-4AA3-8A1D-D0E4393E9357}" sibTransId="{02D8A3B3-308B-4FF1-BC31-C2AC50425D25}"/>
    <dgm:cxn modelId="{420351EE-57CA-4091-B82B-6BC18846FFE9}" type="presOf" srcId="{05474F74-A3D3-40AD-AA8E-2D19E4390049}" destId="{B1CF1B91-E62E-49E3-A954-766C2D5BE66F}" srcOrd="0" destOrd="0" presId="urn:microsoft.com/office/officeart/2005/8/layout/default"/>
    <dgm:cxn modelId="{3F2F311D-B3E1-475F-8678-C3EB25CAFC6B}" type="presOf" srcId="{FB27ADAC-7EA7-4290-BCA1-B52281C95C52}" destId="{A1E15533-4FAB-4C92-AE3C-B7877EADBA44}" srcOrd="0" destOrd="0" presId="urn:microsoft.com/office/officeart/2005/8/layout/default"/>
    <dgm:cxn modelId="{52D2A9ED-CFA8-4A20-B117-C67DEC22CBE0}" srcId="{BDDDF1D8-86E5-4149-8A12-1E51A24399AB}" destId="{FB27ADAC-7EA7-4290-BCA1-B52281C95C52}" srcOrd="2" destOrd="0" parTransId="{D011F7EF-06CB-4084-AA86-6D93C28DE31A}" sibTransId="{2CDA4556-5A05-408A-BBDB-EAD5FFAA45CA}"/>
    <dgm:cxn modelId="{F98A8CFC-614E-44BF-86AB-2C16DBF3F47B}" srcId="{BDDDF1D8-86E5-4149-8A12-1E51A24399AB}" destId="{05474F74-A3D3-40AD-AA8E-2D19E4390049}" srcOrd="0" destOrd="0" parTransId="{C56B3BC5-D74D-4BF6-8B9B-E4B20D0C37FC}" sibTransId="{9E39DF1D-5671-4C79-841E-F4C329722387}"/>
    <dgm:cxn modelId="{770B6683-D678-48FB-A5AA-6901055E706D}" type="presParOf" srcId="{8F94DFEE-8CAF-4071-B76A-C23853F0819B}" destId="{B1CF1B91-E62E-49E3-A954-766C2D5BE66F}" srcOrd="0" destOrd="0" presId="urn:microsoft.com/office/officeart/2005/8/layout/default"/>
    <dgm:cxn modelId="{9F56604E-CDEA-40D8-9A38-D2675F81DA52}" type="presParOf" srcId="{8F94DFEE-8CAF-4071-B76A-C23853F0819B}" destId="{86C4E704-0B7A-46A4-8123-D1BDC1EC0086}" srcOrd="1" destOrd="0" presId="urn:microsoft.com/office/officeart/2005/8/layout/default"/>
    <dgm:cxn modelId="{A57E4757-1EF9-4B9B-99CE-A892BC6B70F5}" type="presParOf" srcId="{8F94DFEE-8CAF-4071-B76A-C23853F0819B}" destId="{A15A91DA-03F1-4530-97B5-63FF82845B1E}" srcOrd="2" destOrd="0" presId="urn:microsoft.com/office/officeart/2005/8/layout/default"/>
    <dgm:cxn modelId="{14C5E64A-17F1-44F0-926A-B78CD3F9F9AC}" type="presParOf" srcId="{8F94DFEE-8CAF-4071-B76A-C23853F0819B}" destId="{06B78165-EAD7-44C7-846B-9F2CF19C6CFD}" srcOrd="3" destOrd="0" presId="urn:microsoft.com/office/officeart/2005/8/layout/default"/>
    <dgm:cxn modelId="{A220DB9C-3A50-4FD9-B118-33F2965D051F}" type="presParOf" srcId="{8F94DFEE-8CAF-4071-B76A-C23853F0819B}" destId="{A1E15533-4FAB-4C92-AE3C-B7877EADBA44}" srcOrd="4" destOrd="0" presId="urn:microsoft.com/office/officeart/2005/8/layout/default"/>
    <dgm:cxn modelId="{4564D345-3874-40F0-83FA-D9077B3BAC0A}" type="presParOf" srcId="{8F94DFEE-8CAF-4071-B76A-C23853F0819B}" destId="{F8A78BA7-C1E2-456B-8907-4434B3656C06}" srcOrd="5" destOrd="0" presId="urn:microsoft.com/office/officeart/2005/8/layout/default"/>
    <dgm:cxn modelId="{FBEEB053-4C39-4292-A3D7-3229478C51E1}" type="presParOf" srcId="{8F94DFEE-8CAF-4071-B76A-C23853F0819B}" destId="{337B9199-B467-4AA8-90C3-F044BDCCAC9F}" srcOrd="6" destOrd="0" presId="urn:microsoft.com/office/officeart/2005/8/layout/default"/>
    <dgm:cxn modelId="{B45E7B5C-75CE-4D1C-9F3B-4D03A448A37C}" type="presParOf" srcId="{8F94DFEE-8CAF-4071-B76A-C23853F0819B}" destId="{CA240AF5-4FA1-4D52-9B8B-B1B399E70D18}" srcOrd="7" destOrd="0" presId="urn:microsoft.com/office/officeart/2005/8/layout/default"/>
    <dgm:cxn modelId="{5BA13DD2-A6E5-48A5-8654-9266C9FCA975}" type="presParOf" srcId="{8F94DFEE-8CAF-4071-B76A-C23853F0819B}" destId="{75A93893-22A9-4EF8-9C02-88FE7413B956}" srcOrd="8" destOrd="0" presId="urn:microsoft.com/office/officeart/2005/8/layout/default"/>
    <dgm:cxn modelId="{771C09D7-47BB-4D47-8EBF-0147E5B6E751}" type="presParOf" srcId="{8F94DFEE-8CAF-4071-B76A-C23853F0819B}" destId="{B82A6E1A-EB43-443D-9450-B9FC8BEAD823}" srcOrd="9" destOrd="0" presId="urn:microsoft.com/office/officeart/2005/8/layout/default"/>
    <dgm:cxn modelId="{A17997E6-889D-4286-903D-7916F6CFF498}" type="presParOf" srcId="{8F94DFEE-8CAF-4071-B76A-C23853F0819B}" destId="{437E9C32-4835-4573-9B08-610594B629C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082487-E880-4F95-B29D-29BDAEF150E9}" type="doc">
      <dgm:prSet loTypeId="urn:microsoft.com/office/officeart/2005/8/layout/hProcess9" loCatId="process" qsTypeId="urn:microsoft.com/office/officeart/2005/8/quickstyle/3d2" qsCatId="3D" csTypeId="urn:microsoft.com/office/officeart/2005/8/colors/colorful2" csCatId="colorful" phldr="1"/>
      <dgm:spPr/>
    </dgm:pt>
    <dgm:pt modelId="{1DC0E891-C9B0-405B-918F-7981C21BEB18}">
      <dgm:prSet phldrT="[Text]"/>
      <dgm:spPr/>
      <dgm:t>
        <a:bodyPr/>
        <a:lstStyle/>
        <a:p>
          <a:r>
            <a:rPr lang="en-US" dirty="0" smtClean="0"/>
            <a:t>Devices enable communication and collaboration</a:t>
          </a:r>
          <a:endParaRPr lang="en-US" dirty="0"/>
        </a:p>
      </dgm:t>
    </dgm:pt>
    <dgm:pt modelId="{CC282AE7-5070-49DD-B9DC-DD6F0D9E1D1A}" type="parTrans" cxnId="{5DA108CC-AD05-4AB5-AA18-9CB13EDC9401}">
      <dgm:prSet/>
      <dgm:spPr/>
      <dgm:t>
        <a:bodyPr/>
        <a:lstStyle/>
        <a:p>
          <a:endParaRPr lang="en-US"/>
        </a:p>
      </dgm:t>
    </dgm:pt>
    <dgm:pt modelId="{BE11E9E4-3A87-4B25-9534-7989B122B724}" type="sibTrans" cxnId="{5DA108CC-AD05-4AB5-AA18-9CB13EDC9401}">
      <dgm:prSet/>
      <dgm:spPr/>
      <dgm:t>
        <a:bodyPr/>
        <a:lstStyle/>
        <a:p>
          <a:endParaRPr lang="en-US"/>
        </a:p>
      </dgm:t>
    </dgm:pt>
    <dgm:pt modelId="{D3427959-F1A2-4DCB-B732-5CCE1C95DF14}">
      <dgm:prSet phldrT="[Text]"/>
      <dgm:spPr/>
      <dgm:t>
        <a:bodyPr/>
        <a:lstStyle/>
        <a:p>
          <a:r>
            <a:rPr lang="en-US" dirty="0" smtClean="0"/>
            <a:t>Which drives value to users and technology adoption</a:t>
          </a:r>
          <a:endParaRPr lang="en-US" dirty="0"/>
        </a:p>
      </dgm:t>
    </dgm:pt>
    <dgm:pt modelId="{484B86BC-00BD-478F-8280-6C869881AC9C}" type="parTrans" cxnId="{BA54D6AD-9349-48B5-8EEC-C191D9D3B778}">
      <dgm:prSet/>
      <dgm:spPr/>
      <dgm:t>
        <a:bodyPr/>
        <a:lstStyle/>
        <a:p>
          <a:endParaRPr lang="en-US"/>
        </a:p>
      </dgm:t>
    </dgm:pt>
    <dgm:pt modelId="{716E124F-505B-4A54-B181-B07D11899AED}" type="sibTrans" cxnId="{BA54D6AD-9349-48B5-8EEC-C191D9D3B778}">
      <dgm:prSet/>
      <dgm:spPr/>
      <dgm:t>
        <a:bodyPr/>
        <a:lstStyle/>
        <a:p>
          <a:endParaRPr lang="en-US"/>
        </a:p>
      </dgm:t>
    </dgm:pt>
    <dgm:pt modelId="{01743FA4-7647-46BB-85E4-76D743F07ACE}">
      <dgm:prSet phldrT="[Text]"/>
      <dgm:spPr/>
      <dgm:t>
        <a:bodyPr/>
        <a:lstStyle/>
        <a:p>
          <a:r>
            <a:rPr lang="en-US" dirty="0" smtClean="0"/>
            <a:t>Leading to successful deployments and implementations</a:t>
          </a:r>
          <a:endParaRPr lang="en-US" dirty="0"/>
        </a:p>
      </dgm:t>
    </dgm:pt>
    <dgm:pt modelId="{347F66B2-7D9A-4EF0-9692-FCAE040948A7}" type="parTrans" cxnId="{AAE8A64F-3DC3-44E1-9535-416BE7A71A4A}">
      <dgm:prSet/>
      <dgm:spPr/>
      <dgm:t>
        <a:bodyPr/>
        <a:lstStyle/>
        <a:p>
          <a:endParaRPr lang="en-US"/>
        </a:p>
      </dgm:t>
    </dgm:pt>
    <dgm:pt modelId="{4451F324-6AA9-461F-95B7-4A1F530DF648}" type="sibTrans" cxnId="{AAE8A64F-3DC3-44E1-9535-416BE7A71A4A}">
      <dgm:prSet/>
      <dgm:spPr/>
      <dgm:t>
        <a:bodyPr/>
        <a:lstStyle/>
        <a:p>
          <a:endParaRPr lang="en-US"/>
        </a:p>
      </dgm:t>
    </dgm:pt>
    <dgm:pt modelId="{5BC901F3-7D89-4639-8559-2F4F4C56CD48}" type="pres">
      <dgm:prSet presAssocID="{D3082487-E880-4F95-B29D-29BDAEF150E9}" presName="CompostProcess" presStyleCnt="0">
        <dgm:presLayoutVars>
          <dgm:dir/>
          <dgm:resizeHandles val="exact"/>
        </dgm:presLayoutVars>
      </dgm:prSet>
      <dgm:spPr/>
    </dgm:pt>
    <dgm:pt modelId="{AC5F527B-EC83-46C8-B872-743252FC7F97}" type="pres">
      <dgm:prSet presAssocID="{D3082487-E880-4F95-B29D-29BDAEF150E9}" presName="arrow" presStyleLbl="bgShp" presStyleIdx="0" presStyleCnt="1"/>
      <dgm:spPr/>
    </dgm:pt>
    <dgm:pt modelId="{067AED25-5786-4126-AEAC-5ACD33DD4515}" type="pres">
      <dgm:prSet presAssocID="{D3082487-E880-4F95-B29D-29BDAEF150E9}" presName="linearProcess" presStyleCnt="0"/>
      <dgm:spPr/>
    </dgm:pt>
    <dgm:pt modelId="{4F4D5661-E1D1-4F39-92F7-28B2B125AC8E}" type="pres">
      <dgm:prSet presAssocID="{1DC0E891-C9B0-405B-918F-7981C21BEB18}" presName="textNode" presStyleLbl="node1" presStyleIdx="0" presStyleCnt="3">
        <dgm:presLayoutVars>
          <dgm:bulletEnabled val="1"/>
        </dgm:presLayoutVars>
      </dgm:prSet>
      <dgm:spPr/>
      <dgm:t>
        <a:bodyPr/>
        <a:lstStyle/>
        <a:p>
          <a:endParaRPr lang="en-US"/>
        </a:p>
      </dgm:t>
    </dgm:pt>
    <dgm:pt modelId="{82C8DA05-60F3-4980-9D1C-65D1A005F741}" type="pres">
      <dgm:prSet presAssocID="{BE11E9E4-3A87-4B25-9534-7989B122B724}" presName="sibTrans" presStyleCnt="0"/>
      <dgm:spPr/>
    </dgm:pt>
    <dgm:pt modelId="{8026BFCA-2E37-4E85-9403-B23555701C6E}" type="pres">
      <dgm:prSet presAssocID="{D3427959-F1A2-4DCB-B732-5CCE1C95DF14}" presName="textNode" presStyleLbl="node1" presStyleIdx="1" presStyleCnt="3">
        <dgm:presLayoutVars>
          <dgm:bulletEnabled val="1"/>
        </dgm:presLayoutVars>
      </dgm:prSet>
      <dgm:spPr/>
      <dgm:t>
        <a:bodyPr/>
        <a:lstStyle/>
        <a:p>
          <a:endParaRPr lang="en-US"/>
        </a:p>
      </dgm:t>
    </dgm:pt>
    <dgm:pt modelId="{8DC54DC9-66A9-4237-9A22-0E6CBB773FC6}" type="pres">
      <dgm:prSet presAssocID="{716E124F-505B-4A54-B181-B07D11899AED}" presName="sibTrans" presStyleCnt="0"/>
      <dgm:spPr/>
    </dgm:pt>
    <dgm:pt modelId="{541EC37C-D13D-4931-800F-26D89584D9FC}" type="pres">
      <dgm:prSet presAssocID="{01743FA4-7647-46BB-85E4-76D743F07ACE}" presName="textNode" presStyleLbl="node1" presStyleIdx="2" presStyleCnt="3">
        <dgm:presLayoutVars>
          <dgm:bulletEnabled val="1"/>
        </dgm:presLayoutVars>
      </dgm:prSet>
      <dgm:spPr/>
      <dgm:t>
        <a:bodyPr/>
        <a:lstStyle/>
        <a:p>
          <a:endParaRPr lang="en-US"/>
        </a:p>
      </dgm:t>
    </dgm:pt>
  </dgm:ptLst>
  <dgm:cxnLst>
    <dgm:cxn modelId="{17C2CD44-192B-4485-A53E-FCFD5B72341C}" type="presOf" srcId="{1DC0E891-C9B0-405B-918F-7981C21BEB18}" destId="{4F4D5661-E1D1-4F39-92F7-28B2B125AC8E}" srcOrd="0" destOrd="0" presId="urn:microsoft.com/office/officeart/2005/8/layout/hProcess9"/>
    <dgm:cxn modelId="{A8EFE9F8-5A95-4017-B916-125CE5F9C6E6}" type="presOf" srcId="{D3082487-E880-4F95-B29D-29BDAEF150E9}" destId="{5BC901F3-7D89-4639-8559-2F4F4C56CD48}" srcOrd="0" destOrd="0" presId="urn:microsoft.com/office/officeart/2005/8/layout/hProcess9"/>
    <dgm:cxn modelId="{AAE8A64F-3DC3-44E1-9535-416BE7A71A4A}" srcId="{D3082487-E880-4F95-B29D-29BDAEF150E9}" destId="{01743FA4-7647-46BB-85E4-76D743F07ACE}" srcOrd="2" destOrd="0" parTransId="{347F66B2-7D9A-4EF0-9692-FCAE040948A7}" sibTransId="{4451F324-6AA9-461F-95B7-4A1F530DF648}"/>
    <dgm:cxn modelId="{5DA108CC-AD05-4AB5-AA18-9CB13EDC9401}" srcId="{D3082487-E880-4F95-B29D-29BDAEF150E9}" destId="{1DC0E891-C9B0-405B-918F-7981C21BEB18}" srcOrd="0" destOrd="0" parTransId="{CC282AE7-5070-49DD-B9DC-DD6F0D9E1D1A}" sibTransId="{BE11E9E4-3A87-4B25-9534-7989B122B724}"/>
    <dgm:cxn modelId="{CA89A2B3-5F51-438C-9221-C040265EAA94}" type="presOf" srcId="{D3427959-F1A2-4DCB-B732-5CCE1C95DF14}" destId="{8026BFCA-2E37-4E85-9403-B23555701C6E}" srcOrd="0" destOrd="0" presId="urn:microsoft.com/office/officeart/2005/8/layout/hProcess9"/>
    <dgm:cxn modelId="{BA54D6AD-9349-48B5-8EEC-C191D9D3B778}" srcId="{D3082487-E880-4F95-B29D-29BDAEF150E9}" destId="{D3427959-F1A2-4DCB-B732-5CCE1C95DF14}" srcOrd="1" destOrd="0" parTransId="{484B86BC-00BD-478F-8280-6C869881AC9C}" sibTransId="{716E124F-505B-4A54-B181-B07D11899AED}"/>
    <dgm:cxn modelId="{BC65221E-5E81-40DE-94E4-CB9E4C8BB447}" type="presOf" srcId="{01743FA4-7647-46BB-85E4-76D743F07ACE}" destId="{541EC37C-D13D-4931-800F-26D89584D9FC}" srcOrd="0" destOrd="0" presId="urn:microsoft.com/office/officeart/2005/8/layout/hProcess9"/>
    <dgm:cxn modelId="{4499D3BA-5EF9-4815-99FD-28606CBFE02C}" type="presParOf" srcId="{5BC901F3-7D89-4639-8559-2F4F4C56CD48}" destId="{AC5F527B-EC83-46C8-B872-743252FC7F97}" srcOrd="0" destOrd="0" presId="urn:microsoft.com/office/officeart/2005/8/layout/hProcess9"/>
    <dgm:cxn modelId="{2F16D37B-FC57-4F84-B32C-52DB4E166BC2}" type="presParOf" srcId="{5BC901F3-7D89-4639-8559-2F4F4C56CD48}" destId="{067AED25-5786-4126-AEAC-5ACD33DD4515}" srcOrd="1" destOrd="0" presId="urn:microsoft.com/office/officeart/2005/8/layout/hProcess9"/>
    <dgm:cxn modelId="{C58D6F8E-78C8-4839-AFD3-AE263B3DD4E4}" type="presParOf" srcId="{067AED25-5786-4126-AEAC-5ACD33DD4515}" destId="{4F4D5661-E1D1-4F39-92F7-28B2B125AC8E}" srcOrd="0" destOrd="0" presId="urn:microsoft.com/office/officeart/2005/8/layout/hProcess9"/>
    <dgm:cxn modelId="{9F39FBB8-1AF9-4EA8-AD77-2C863700D7A6}" type="presParOf" srcId="{067AED25-5786-4126-AEAC-5ACD33DD4515}" destId="{82C8DA05-60F3-4980-9D1C-65D1A005F741}" srcOrd="1" destOrd="0" presId="urn:microsoft.com/office/officeart/2005/8/layout/hProcess9"/>
    <dgm:cxn modelId="{6173DBD8-5E96-4AC9-8B54-95DA09799AF5}" type="presParOf" srcId="{067AED25-5786-4126-AEAC-5ACD33DD4515}" destId="{8026BFCA-2E37-4E85-9403-B23555701C6E}" srcOrd="2" destOrd="0" presId="urn:microsoft.com/office/officeart/2005/8/layout/hProcess9"/>
    <dgm:cxn modelId="{9AFEFF36-F50D-4241-BE80-E55885C00584}" type="presParOf" srcId="{067AED25-5786-4126-AEAC-5ACD33DD4515}" destId="{8DC54DC9-66A9-4237-9A22-0E6CBB773FC6}" srcOrd="3" destOrd="0" presId="urn:microsoft.com/office/officeart/2005/8/layout/hProcess9"/>
    <dgm:cxn modelId="{3D113EA1-66E7-4131-9E3A-AFFA1D8BF9B8}" type="presParOf" srcId="{067AED25-5786-4126-AEAC-5ACD33DD4515}" destId="{541EC37C-D13D-4931-800F-26D89584D9F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13FB90-662A-4100-AFA9-25403D657B5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4E5594C-FC3A-498C-8E6A-C6ACC88D5835}">
      <dgm:prSet phldrT="[Text]"/>
      <dgm:spPr/>
      <dgm:t>
        <a:bodyPr/>
        <a:lstStyle/>
        <a:p>
          <a:r>
            <a:rPr lang="en-GB" dirty="0" smtClean="0"/>
            <a:t>Initial Planning</a:t>
          </a:r>
          <a:endParaRPr lang="en-US" dirty="0"/>
        </a:p>
      </dgm:t>
    </dgm:pt>
    <dgm:pt modelId="{39B8034F-CEEB-40BD-AD54-369B07CA9702}" type="parTrans" cxnId="{27E5E573-4474-4900-8A98-C5501F874515}">
      <dgm:prSet/>
      <dgm:spPr/>
      <dgm:t>
        <a:bodyPr/>
        <a:lstStyle/>
        <a:p>
          <a:endParaRPr lang="en-US"/>
        </a:p>
      </dgm:t>
    </dgm:pt>
    <dgm:pt modelId="{5550E1E6-12EF-49BF-A462-111C2BD3E044}" type="sibTrans" cxnId="{27E5E573-4474-4900-8A98-C5501F874515}">
      <dgm:prSet/>
      <dgm:spPr/>
      <dgm:t>
        <a:bodyPr/>
        <a:lstStyle/>
        <a:p>
          <a:endParaRPr lang="en-US"/>
        </a:p>
      </dgm:t>
    </dgm:pt>
    <dgm:pt modelId="{6BFA70FD-92B1-4E75-BB2E-FDA1E7352503}">
      <dgm:prSet phldrT="[Text]"/>
      <dgm:spPr/>
      <dgm:t>
        <a:bodyPr/>
        <a:lstStyle/>
        <a:p>
          <a:r>
            <a:rPr lang="en-US" dirty="0" smtClean="0"/>
            <a:t>Align to project execution</a:t>
          </a:r>
          <a:endParaRPr lang="en-US" dirty="0"/>
        </a:p>
      </dgm:t>
    </dgm:pt>
    <dgm:pt modelId="{A69CF080-C03E-4777-9FBB-387CD8BFBF37}" type="parTrans" cxnId="{068D3E3D-645A-496F-9EF8-46A6A92A2C96}">
      <dgm:prSet/>
      <dgm:spPr/>
      <dgm:t>
        <a:bodyPr/>
        <a:lstStyle/>
        <a:p>
          <a:endParaRPr lang="en-US"/>
        </a:p>
      </dgm:t>
    </dgm:pt>
    <dgm:pt modelId="{BBCDB2AA-94DB-4466-A305-8879F996D76E}" type="sibTrans" cxnId="{068D3E3D-645A-496F-9EF8-46A6A92A2C96}">
      <dgm:prSet/>
      <dgm:spPr/>
      <dgm:t>
        <a:bodyPr/>
        <a:lstStyle/>
        <a:p>
          <a:endParaRPr lang="en-US"/>
        </a:p>
      </dgm:t>
    </dgm:pt>
    <dgm:pt modelId="{7821E709-C697-4AAE-B648-54B68EB618ED}">
      <dgm:prSet phldrT="[Text]"/>
      <dgm:spPr/>
      <dgm:t>
        <a:bodyPr/>
        <a:lstStyle/>
        <a:p>
          <a:r>
            <a:rPr lang="en-US" dirty="0" smtClean="0"/>
            <a:t>Identify support requirements</a:t>
          </a:r>
          <a:endParaRPr lang="en-US" dirty="0"/>
        </a:p>
      </dgm:t>
    </dgm:pt>
    <dgm:pt modelId="{F3E374FC-5AE2-4BBB-A6CB-4156BF6A2049}" type="parTrans" cxnId="{2D92145C-4365-418F-9BED-326E74990514}">
      <dgm:prSet/>
      <dgm:spPr/>
      <dgm:t>
        <a:bodyPr/>
        <a:lstStyle/>
        <a:p>
          <a:endParaRPr lang="en-US"/>
        </a:p>
      </dgm:t>
    </dgm:pt>
    <dgm:pt modelId="{17E2E8A9-A54F-4A09-A497-6194E07C2A31}" type="sibTrans" cxnId="{2D92145C-4365-418F-9BED-326E74990514}">
      <dgm:prSet/>
      <dgm:spPr/>
      <dgm:t>
        <a:bodyPr/>
        <a:lstStyle/>
        <a:p>
          <a:endParaRPr lang="en-US"/>
        </a:p>
      </dgm:t>
    </dgm:pt>
    <dgm:pt modelId="{9D55A3DB-DCA2-4336-8BDA-58B592840159}">
      <dgm:prSet phldrT="[Text]"/>
      <dgm:spPr>
        <a:solidFill>
          <a:srgbClr val="FF8C00"/>
        </a:solidFill>
      </dgm:spPr>
      <dgm:t>
        <a:bodyPr/>
        <a:lstStyle/>
        <a:p>
          <a:r>
            <a:rPr lang="en-US" dirty="0" smtClean="0"/>
            <a:t>Support Solution Development</a:t>
          </a:r>
          <a:endParaRPr lang="en-US" dirty="0"/>
        </a:p>
      </dgm:t>
    </dgm:pt>
    <dgm:pt modelId="{C23730AF-39D7-428D-977B-FA5A91E89447}" type="parTrans" cxnId="{51B5D735-6819-4F05-BF30-253B0B63D568}">
      <dgm:prSet/>
      <dgm:spPr/>
      <dgm:t>
        <a:bodyPr/>
        <a:lstStyle/>
        <a:p>
          <a:endParaRPr lang="en-US"/>
        </a:p>
      </dgm:t>
    </dgm:pt>
    <dgm:pt modelId="{A30E00AE-DDD6-4A08-B767-BC0058C257FD}" type="sibTrans" cxnId="{51B5D735-6819-4F05-BF30-253B0B63D568}">
      <dgm:prSet/>
      <dgm:spPr/>
      <dgm:t>
        <a:bodyPr/>
        <a:lstStyle/>
        <a:p>
          <a:endParaRPr lang="en-US"/>
        </a:p>
      </dgm:t>
    </dgm:pt>
    <dgm:pt modelId="{849AED73-C5E2-489D-A520-6F89EDD02A12}">
      <dgm:prSet phldrT="[Text]"/>
      <dgm:spPr/>
      <dgm:t>
        <a:bodyPr/>
        <a:lstStyle/>
        <a:p>
          <a:r>
            <a:rPr lang="en-US" dirty="0" smtClean="0"/>
            <a:t>Support process definition</a:t>
          </a:r>
          <a:endParaRPr lang="en-US" dirty="0"/>
        </a:p>
      </dgm:t>
    </dgm:pt>
    <dgm:pt modelId="{40C4EF3C-E74B-4BC9-A7AE-C69D198CEA5C}" type="parTrans" cxnId="{29AA712F-3B3F-4962-9915-D02BE457FFAA}">
      <dgm:prSet/>
      <dgm:spPr/>
      <dgm:t>
        <a:bodyPr/>
        <a:lstStyle/>
        <a:p>
          <a:endParaRPr lang="en-US"/>
        </a:p>
      </dgm:t>
    </dgm:pt>
    <dgm:pt modelId="{F9723D28-27E2-4F14-8768-391728661B0C}" type="sibTrans" cxnId="{29AA712F-3B3F-4962-9915-D02BE457FFAA}">
      <dgm:prSet/>
      <dgm:spPr/>
      <dgm:t>
        <a:bodyPr/>
        <a:lstStyle/>
        <a:p>
          <a:endParaRPr lang="en-US"/>
        </a:p>
      </dgm:t>
    </dgm:pt>
    <dgm:pt modelId="{73F2B6A6-C0D9-474A-8848-288CC385E76A}">
      <dgm:prSet phldrT="[Text]"/>
      <dgm:spPr/>
      <dgm:t>
        <a:bodyPr/>
        <a:lstStyle/>
        <a:p>
          <a:r>
            <a:rPr lang="en-US" dirty="0" smtClean="0"/>
            <a:t>Vendor selection</a:t>
          </a:r>
          <a:endParaRPr lang="en-US" dirty="0"/>
        </a:p>
      </dgm:t>
    </dgm:pt>
    <dgm:pt modelId="{9F9197BE-E0CF-42A9-8DBC-E9BF4DC2753B}" type="parTrans" cxnId="{0C062955-74E1-47B4-9CA4-1FE857A5C726}">
      <dgm:prSet/>
      <dgm:spPr/>
      <dgm:t>
        <a:bodyPr/>
        <a:lstStyle/>
        <a:p>
          <a:endParaRPr lang="en-US"/>
        </a:p>
      </dgm:t>
    </dgm:pt>
    <dgm:pt modelId="{22A64A63-7809-4E6F-A291-86606E6AC61F}" type="sibTrans" cxnId="{0C062955-74E1-47B4-9CA4-1FE857A5C726}">
      <dgm:prSet/>
      <dgm:spPr/>
      <dgm:t>
        <a:bodyPr/>
        <a:lstStyle/>
        <a:p>
          <a:endParaRPr lang="en-US"/>
        </a:p>
      </dgm:t>
    </dgm:pt>
    <dgm:pt modelId="{0CCA9560-A5EB-473B-8FA4-052F4B1ED168}">
      <dgm:prSet phldrT="[Text]"/>
      <dgm:spPr>
        <a:solidFill>
          <a:srgbClr val="BAD80A"/>
        </a:solidFill>
      </dgm:spPr>
      <dgm:t>
        <a:bodyPr/>
        <a:lstStyle/>
        <a:p>
          <a:r>
            <a:rPr lang="en-US" dirty="0" smtClean="0"/>
            <a:t>Support Execution</a:t>
          </a:r>
          <a:endParaRPr lang="en-US" dirty="0"/>
        </a:p>
      </dgm:t>
    </dgm:pt>
    <dgm:pt modelId="{9315B208-73FB-4170-8210-4CC8EA22A965}" type="parTrans" cxnId="{0EB9BE65-86C6-48AE-A915-AE0C3E8E1F09}">
      <dgm:prSet/>
      <dgm:spPr/>
      <dgm:t>
        <a:bodyPr/>
        <a:lstStyle/>
        <a:p>
          <a:endParaRPr lang="en-US"/>
        </a:p>
      </dgm:t>
    </dgm:pt>
    <dgm:pt modelId="{04B6328F-B028-4A78-A263-537F515CABBF}" type="sibTrans" cxnId="{0EB9BE65-86C6-48AE-A915-AE0C3E8E1F09}">
      <dgm:prSet/>
      <dgm:spPr/>
      <dgm:t>
        <a:bodyPr/>
        <a:lstStyle/>
        <a:p>
          <a:endParaRPr lang="en-US"/>
        </a:p>
      </dgm:t>
    </dgm:pt>
    <dgm:pt modelId="{B1880006-673C-4C8B-9B7F-FBBA4A3C4F3C}">
      <dgm:prSet phldrT="[Text]"/>
      <dgm:spPr/>
      <dgm:t>
        <a:bodyPr/>
        <a:lstStyle/>
        <a:p>
          <a:r>
            <a:rPr lang="en-GB" dirty="0" smtClean="0"/>
            <a:t>Support Contracts</a:t>
          </a:r>
        </a:p>
      </dgm:t>
    </dgm:pt>
    <dgm:pt modelId="{073B200C-5C1C-4A67-B81E-AA4D6071ADEC}" type="parTrans" cxnId="{FBEEEE1D-B2BC-4E76-A9F9-1FFBA175AD0E}">
      <dgm:prSet/>
      <dgm:spPr/>
      <dgm:t>
        <a:bodyPr/>
        <a:lstStyle/>
        <a:p>
          <a:endParaRPr lang="en-US"/>
        </a:p>
      </dgm:t>
    </dgm:pt>
    <dgm:pt modelId="{2B5092E8-8663-4C7A-A4FD-27AD6C153473}" type="sibTrans" cxnId="{FBEEEE1D-B2BC-4E76-A9F9-1FFBA175AD0E}">
      <dgm:prSet/>
      <dgm:spPr/>
      <dgm:t>
        <a:bodyPr/>
        <a:lstStyle/>
        <a:p>
          <a:endParaRPr lang="en-US"/>
        </a:p>
      </dgm:t>
    </dgm:pt>
    <dgm:pt modelId="{91C4F37B-BC5E-45B0-B0D8-B6AF27689D43}">
      <dgm:prSet phldrT="[Text]"/>
      <dgm:spPr/>
      <dgm:t>
        <a:bodyPr/>
        <a:lstStyle/>
        <a:p>
          <a:r>
            <a:rPr lang="en-US" dirty="0" smtClean="0"/>
            <a:t>Remediation Activities</a:t>
          </a:r>
          <a:endParaRPr lang="en-US" dirty="0"/>
        </a:p>
      </dgm:t>
    </dgm:pt>
    <dgm:pt modelId="{C7503A86-CCD7-41A9-BEE0-17F7A6900990}" type="parTrans" cxnId="{889D4E0A-FE84-41F0-899B-0E7925F4E9D9}">
      <dgm:prSet/>
      <dgm:spPr/>
      <dgm:t>
        <a:bodyPr/>
        <a:lstStyle/>
        <a:p>
          <a:endParaRPr lang="en-US"/>
        </a:p>
      </dgm:t>
    </dgm:pt>
    <dgm:pt modelId="{7AABAF72-6DC8-4B31-805D-02EB69BFF957}" type="sibTrans" cxnId="{889D4E0A-FE84-41F0-899B-0E7925F4E9D9}">
      <dgm:prSet/>
      <dgm:spPr/>
      <dgm:t>
        <a:bodyPr/>
        <a:lstStyle/>
        <a:p>
          <a:endParaRPr lang="en-US"/>
        </a:p>
      </dgm:t>
    </dgm:pt>
    <dgm:pt modelId="{E505D9A5-F3C4-4BDF-AC1F-B5689D3FC597}" type="pres">
      <dgm:prSet presAssocID="{7713FB90-662A-4100-AFA9-25403D657B5F}" presName="Name0" presStyleCnt="0">
        <dgm:presLayoutVars>
          <dgm:dir/>
          <dgm:animLvl val="lvl"/>
          <dgm:resizeHandles val="exact"/>
        </dgm:presLayoutVars>
      </dgm:prSet>
      <dgm:spPr/>
      <dgm:t>
        <a:bodyPr/>
        <a:lstStyle/>
        <a:p>
          <a:endParaRPr lang="en-US"/>
        </a:p>
      </dgm:t>
    </dgm:pt>
    <dgm:pt modelId="{63119F68-990F-420C-B695-46E3FE77E695}" type="pres">
      <dgm:prSet presAssocID="{0CCA9560-A5EB-473B-8FA4-052F4B1ED168}" presName="boxAndChildren" presStyleCnt="0"/>
      <dgm:spPr/>
    </dgm:pt>
    <dgm:pt modelId="{B2334661-3607-45D7-B2D2-E25DCC96FF2F}" type="pres">
      <dgm:prSet presAssocID="{0CCA9560-A5EB-473B-8FA4-052F4B1ED168}" presName="parentTextBox" presStyleLbl="node1" presStyleIdx="0" presStyleCnt="3"/>
      <dgm:spPr/>
      <dgm:t>
        <a:bodyPr/>
        <a:lstStyle/>
        <a:p>
          <a:endParaRPr lang="en-US"/>
        </a:p>
      </dgm:t>
    </dgm:pt>
    <dgm:pt modelId="{B6E0ED05-D2D5-4E8A-A0C1-DAF22D423885}" type="pres">
      <dgm:prSet presAssocID="{0CCA9560-A5EB-473B-8FA4-052F4B1ED168}" presName="entireBox" presStyleLbl="node1" presStyleIdx="0" presStyleCnt="3"/>
      <dgm:spPr/>
      <dgm:t>
        <a:bodyPr/>
        <a:lstStyle/>
        <a:p>
          <a:endParaRPr lang="en-US"/>
        </a:p>
      </dgm:t>
    </dgm:pt>
    <dgm:pt modelId="{04EB4A54-35CF-4FF5-85AA-60828C36CE88}" type="pres">
      <dgm:prSet presAssocID="{0CCA9560-A5EB-473B-8FA4-052F4B1ED168}" presName="descendantBox" presStyleCnt="0"/>
      <dgm:spPr/>
    </dgm:pt>
    <dgm:pt modelId="{2B80805F-C381-402F-9F1F-AB74740DBF48}" type="pres">
      <dgm:prSet presAssocID="{B1880006-673C-4C8B-9B7F-FBBA4A3C4F3C}" presName="childTextBox" presStyleLbl="fgAccFollowNode1" presStyleIdx="0" presStyleCnt="6">
        <dgm:presLayoutVars>
          <dgm:bulletEnabled val="1"/>
        </dgm:presLayoutVars>
      </dgm:prSet>
      <dgm:spPr/>
      <dgm:t>
        <a:bodyPr/>
        <a:lstStyle/>
        <a:p>
          <a:endParaRPr lang="en-US"/>
        </a:p>
      </dgm:t>
    </dgm:pt>
    <dgm:pt modelId="{1A31E456-7599-4C70-8C6E-F77B5652458A}" type="pres">
      <dgm:prSet presAssocID="{91C4F37B-BC5E-45B0-B0D8-B6AF27689D43}" presName="childTextBox" presStyleLbl="fgAccFollowNode1" presStyleIdx="1" presStyleCnt="6">
        <dgm:presLayoutVars>
          <dgm:bulletEnabled val="1"/>
        </dgm:presLayoutVars>
      </dgm:prSet>
      <dgm:spPr/>
      <dgm:t>
        <a:bodyPr/>
        <a:lstStyle/>
        <a:p>
          <a:endParaRPr lang="en-US"/>
        </a:p>
      </dgm:t>
    </dgm:pt>
    <dgm:pt modelId="{FF19F0BF-6258-462A-884F-3D43BB91CE6B}" type="pres">
      <dgm:prSet presAssocID="{A30E00AE-DDD6-4A08-B767-BC0058C257FD}" presName="sp" presStyleCnt="0"/>
      <dgm:spPr/>
    </dgm:pt>
    <dgm:pt modelId="{076EE320-3C81-46EA-B207-309DC56BF73D}" type="pres">
      <dgm:prSet presAssocID="{9D55A3DB-DCA2-4336-8BDA-58B592840159}" presName="arrowAndChildren" presStyleCnt="0"/>
      <dgm:spPr/>
    </dgm:pt>
    <dgm:pt modelId="{BD222F79-06C2-4BFC-86C7-CA0D20F93D7A}" type="pres">
      <dgm:prSet presAssocID="{9D55A3DB-DCA2-4336-8BDA-58B592840159}" presName="parentTextArrow" presStyleLbl="node1" presStyleIdx="0" presStyleCnt="3"/>
      <dgm:spPr/>
      <dgm:t>
        <a:bodyPr/>
        <a:lstStyle/>
        <a:p>
          <a:endParaRPr lang="en-US"/>
        </a:p>
      </dgm:t>
    </dgm:pt>
    <dgm:pt modelId="{028D1230-F703-47F4-903E-16EB85A03930}" type="pres">
      <dgm:prSet presAssocID="{9D55A3DB-DCA2-4336-8BDA-58B592840159}" presName="arrow" presStyleLbl="node1" presStyleIdx="1" presStyleCnt="3"/>
      <dgm:spPr/>
      <dgm:t>
        <a:bodyPr/>
        <a:lstStyle/>
        <a:p>
          <a:endParaRPr lang="en-US"/>
        </a:p>
      </dgm:t>
    </dgm:pt>
    <dgm:pt modelId="{1BF5D79C-F3D6-4A3B-BA56-95097A247276}" type="pres">
      <dgm:prSet presAssocID="{9D55A3DB-DCA2-4336-8BDA-58B592840159}" presName="descendantArrow" presStyleCnt="0"/>
      <dgm:spPr/>
    </dgm:pt>
    <dgm:pt modelId="{5AB4A889-2D08-4191-86AD-0283652EC035}" type="pres">
      <dgm:prSet presAssocID="{849AED73-C5E2-489D-A520-6F89EDD02A12}" presName="childTextArrow" presStyleLbl="fgAccFollowNode1" presStyleIdx="2" presStyleCnt="6">
        <dgm:presLayoutVars>
          <dgm:bulletEnabled val="1"/>
        </dgm:presLayoutVars>
      </dgm:prSet>
      <dgm:spPr/>
      <dgm:t>
        <a:bodyPr/>
        <a:lstStyle/>
        <a:p>
          <a:endParaRPr lang="en-US"/>
        </a:p>
      </dgm:t>
    </dgm:pt>
    <dgm:pt modelId="{52BC9684-11B6-4521-BC20-AF9AD22ECCD1}" type="pres">
      <dgm:prSet presAssocID="{73F2B6A6-C0D9-474A-8848-288CC385E76A}" presName="childTextArrow" presStyleLbl="fgAccFollowNode1" presStyleIdx="3" presStyleCnt="6">
        <dgm:presLayoutVars>
          <dgm:bulletEnabled val="1"/>
        </dgm:presLayoutVars>
      </dgm:prSet>
      <dgm:spPr/>
      <dgm:t>
        <a:bodyPr/>
        <a:lstStyle/>
        <a:p>
          <a:endParaRPr lang="en-US"/>
        </a:p>
      </dgm:t>
    </dgm:pt>
    <dgm:pt modelId="{368AA123-9F55-43E6-B4B6-F4F4766E52DC}" type="pres">
      <dgm:prSet presAssocID="{5550E1E6-12EF-49BF-A462-111C2BD3E044}" presName="sp" presStyleCnt="0"/>
      <dgm:spPr/>
    </dgm:pt>
    <dgm:pt modelId="{F22B4C28-89FC-4FAC-B52E-970DDA280C22}" type="pres">
      <dgm:prSet presAssocID="{24E5594C-FC3A-498C-8E6A-C6ACC88D5835}" presName="arrowAndChildren" presStyleCnt="0"/>
      <dgm:spPr/>
    </dgm:pt>
    <dgm:pt modelId="{4DBDD59A-FA65-4276-B448-280B250CB28B}" type="pres">
      <dgm:prSet presAssocID="{24E5594C-FC3A-498C-8E6A-C6ACC88D5835}" presName="parentTextArrow" presStyleLbl="node1" presStyleIdx="1" presStyleCnt="3"/>
      <dgm:spPr/>
      <dgm:t>
        <a:bodyPr/>
        <a:lstStyle/>
        <a:p>
          <a:endParaRPr lang="en-US"/>
        </a:p>
      </dgm:t>
    </dgm:pt>
    <dgm:pt modelId="{7C110150-D313-4BA7-91B4-800173A9C7A9}" type="pres">
      <dgm:prSet presAssocID="{24E5594C-FC3A-498C-8E6A-C6ACC88D5835}" presName="arrow" presStyleLbl="node1" presStyleIdx="2" presStyleCnt="3" custLinFactNeighborX="25529" custLinFactNeighborY="-76244"/>
      <dgm:spPr/>
      <dgm:t>
        <a:bodyPr/>
        <a:lstStyle/>
        <a:p>
          <a:endParaRPr lang="en-US"/>
        </a:p>
      </dgm:t>
    </dgm:pt>
    <dgm:pt modelId="{4713EB64-C6AE-4DBF-85C1-2C0C33C0DD93}" type="pres">
      <dgm:prSet presAssocID="{24E5594C-FC3A-498C-8E6A-C6ACC88D5835}" presName="descendantArrow" presStyleCnt="0"/>
      <dgm:spPr/>
    </dgm:pt>
    <dgm:pt modelId="{8C762DB3-8E68-4384-A16A-E1550535E859}" type="pres">
      <dgm:prSet presAssocID="{6BFA70FD-92B1-4E75-BB2E-FDA1E7352503}" presName="childTextArrow" presStyleLbl="fgAccFollowNode1" presStyleIdx="4" presStyleCnt="6">
        <dgm:presLayoutVars>
          <dgm:bulletEnabled val="1"/>
        </dgm:presLayoutVars>
      </dgm:prSet>
      <dgm:spPr/>
      <dgm:t>
        <a:bodyPr/>
        <a:lstStyle/>
        <a:p>
          <a:endParaRPr lang="en-US"/>
        </a:p>
      </dgm:t>
    </dgm:pt>
    <dgm:pt modelId="{48F3433E-173C-40DA-9D71-218FC83336B9}" type="pres">
      <dgm:prSet presAssocID="{7821E709-C697-4AAE-B648-54B68EB618ED}" presName="childTextArrow" presStyleLbl="fgAccFollowNode1" presStyleIdx="5" presStyleCnt="6">
        <dgm:presLayoutVars>
          <dgm:bulletEnabled val="1"/>
        </dgm:presLayoutVars>
      </dgm:prSet>
      <dgm:spPr/>
      <dgm:t>
        <a:bodyPr/>
        <a:lstStyle/>
        <a:p>
          <a:endParaRPr lang="en-US"/>
        </a:p>
      </dgm:t>
    </dgm:pt>
  </dgm:ptLst>
  <dgm:cxnLst>
    <dgm:cxn modelId="{AE551E07-DCAB-47B5-BE9D-65489806E385}" type="presOf" srcId="{7821E709-C697-4AAE-B648-54B68EB618ED}" destId="{48F3433E-173C-40DA-9D71-218FC83336B9}" srcOrd="0" destOrd="0" presId="urn:microsoft.com/office/officeart/2005/8/layout/process4"/>
    <dgm:cxn modelId="{0C062955-74E1-47B4-9CA4-1FE857A5C726}" srcId="{9D55A3DB-DCA2-4336-8BDA-58B592840159}" destId="{73F2B6A6-C0D9-474A-8848-288CC385E76A}" srcOrd="1" destOrd="0" parTransId="{9F9197BE-E0CF-42A9-8DBC-E9BF4DC2753B}" sibTransId="{22A64A63-7809-4E6F-A291-86606E6AC61F}"/>
    <dgm:cxn modelId="{889D4E0A-FE84-41F0-899B-0E7925F4E9D9}" srcId="{0CCA9560-A5EB-473B-8FA4-052F4B1ED168}" destId="{91C4F37B-BC5E-45B0-B0D8-B6AF27689D43}" srcOrd="1" destOrd="0" parTransId="{C7503A86-CCD7-41A9-BEE0-17F7A6900990}" sibTransId="{7AABAF72-6DC8-4B31-805D-02EB69BFF957}"/>
    <dgm:cxn modelId="{AB060DA4-F3E6-49FA-8904-A44698E54B6A}" type="presOf" srcId="{B1880006-673C-4C8B-9B7F-FBBA4A3C4F3C}" destId="{2B80805F-C381-402F-9F1F-AB74740DBF48}" srcOrd="0" destOrd="0" presId="urn:microsoft.com/office/officeart/2005/8/layout/process4"/>
    <dgm:cxn modelId="{AB1F41C5-9C0A-40A1-A27C-FAB2E4D422F1}" type="presOf" srcId="{91C4F37B-BC5E-45B0-B0D8-B6AF27689D43}" destId="{1A31E456-7599-4C70-8C6E-F77B5652458A}" srcOrd="0" destOrd="0" presId="urn:microsoft.com/office/officeart/2005/8/layout/process4"/>
    <dgm:cxn modelId="{5CC841E5-C0A5-4C17-8524-479D6A438B14}" type="presOf" srcId="{6BFA70FD-92B1-4E75-BB2E-FDA1E7352503}" destId="{8C762DB3-8E68-4384-A16A-E1550535E859}" srcOrd="0" destOrd="0" presId="urn:microsoft.com/office/officeart/2005/8/layout/process4"/>
    <dgm:cxn modelId="{068D3E3D-645A-496F-9EF8-46A6A92A2C96}" srcId="{24E5594C-FC3A-498C-8E6A-C6ACC88D5835}" destId="{6BFA70FD-92B1-4E75-BB2E-FDA1E7352503}" srcOrd="0" destOrd="0" parTransId="{A69CF080-C03E-4777-9FBB-387CD8BFBF37}" sibTransId="{BBCDB2AA-94DB-4466-A305-8879F996D76E}"/>
    <dgm:cxn modelId="{083A2F81-3805-4558-9C9C-D079322FC320}" type="presOf" srcId="{9D55A3DB-DCA2-4336-8BDA-58B592840159}" destId="{BD222F79-06C2-4BFC-86C7-CA0D20F93D7A}" srcOrd="0" destOrd="0" presId="urn:microsoft.com/office/officeart/2005/8/layout/process4"/>
    <dgm:cxn modelId="{9BB1AC4A-B988-4228-BE9C-5634B8615EA2}" type="presOf" srcId="{0CCA9560-A5EB-473B-8FA4-052F4B1ED168}" destId="{B6E0ED05-D2D5-4E8A-A0C1-DAF22D423885}" srcOrd="1" destOrd="0" presId="urn:microsoft.com/office/officeart/2005/8/layout/process4"/>
    <dgm:cxn modelId="{2D92145C-4365-418F-9BED-326E74990514}" srcId="{24E5594C-FC3A-498C-8E6A-C6ACC88D5835}" destId="{7821E709-C697-4AAE-B648-54B68EB618ED}" srcOrd="1" destOrd="0" parTransId="{F3E374FC-5AE2-4BBB-A6CB-4156BF6A2049}" sibTransId="{17E2E8A9-A54F-4A09-A497-6194E07C2A31}"/>
    <dgm:cxn modelId="{1816D1EB-B2B8-488F-A56F-646EE87E1E7D}" type="presOf" srcId="{24E5594C-FC3A-498C-8E6A-C6ACC88D5835}" destId="{7C110150-D313-4BA7-91B4-800173A9C7A9}" srcOrd="1" destOrd="0" presId="urn:microsoft.com/office/officeart/2005/8/layout/process4"/>
    <dgm:cxn modelId="{71F6BF0A-066D-44D2-94AB-100E44993AD1}" type="presOf" srcId="{0CCA9560-A5EB-473B-8FA4-052F4B1ED168}" destId="{B2334661-3607-45D7-B2D2-E25DCC96FF2F}" srcOrd="0" destOrd="0" presId="urn:microsoft.com/office/officeart/2005/8/layout/process4"/>
    <dgm:cxn modelId="{28E4E527-E91A-41EB-B4CB-067D4C9EBA15}" type="presOf" srcId="{9D55A3DB-DCA2-4336-8BDA-58B592840159}" destId="{028D1230-F703-47F4-903E-16EB85A03930}" srcOrd="1" destOrd="0" presId="urn:microsoft.com/office/officeart/2005/8/layout/process4"/>
    <dgm:cxn modelId="{FBEEEE1D-B2BC-4E76-A9F9-1FFBA175AD0E}" srcId="{0CCA9560-A5EB-473B-8FA4-052F4B1ED168}" destId="{B1880006-673C-4C8B-9B7F-FBBA4A3C4F3C}" srcOrd="0" destOrd="0" parTransId="{073B200C-5C1C-4A67-B81E-AA4D6071ADEC}" sibTransId="{2B5092E8-8663-4C7A-A4FD-27AD6C153473}"/>
    <dgm:cxn modelId="{34616161-350E-4E82-8F12-729FD3D14003}" type="presOf" srcId="{849AED73-C5E2-489D-A520-6F89EDD02A12}" destId="{5AB4A889-2D08-4191-86AD-0283652EC035}" srcOrd="0" destOrd="0" presId="urn:microsoft.com/office/officeart/2005/8/layout/process4"/>
    <dgm:cxn modelId="{0EB9BE65-86C6-48AE-A915-AE0C3E8E1F09}" srcId="{7713FB90-662A-4100-AFA9-25403D657B5F}" destId="{0CCA9560-A5EB-473B-8FA4-052F4B1ED168}" srcOrd="2" destOrd="0" parTransId="{9315B208-73FB-4170-8210-4CC8EA22A965}" sibTransId="{04B6328F-B028-4A78-A263-537F515CABBF}"/>
    <dgm:cxn modelId="{51B5D735-6819-4F05-BF30-253B0B63D568}" srcId="{7713FB90-662A-4100-AFA9-25403D657B5F}" destId="{9D55A3DB-DCA2-4336-8BDA-58B592840159}" srcOrd="1" destOrd="0" parTransId="{C23730AF-39D7-428D-977B-FA5A91E89447}" sibTransId="{A30E00AE-DDD6-4A08-B767-BC0058C257FD}"/>
    <dgm:cxn modelId="{29AA712F-3B3F-4962-9915-D02BE457FFAA}" srcId="{9D55A3DB-DCA2-4336-8BDA-58B592840159}" destId="{849AED73-C5E2-489D-A520-6F89EDD02A12}" srcOrd="0" destOrd="0" parTransId="{40C4EF3C-E74B-4BC9-A7AE-C69D198CEA5C}" sibTransId="{F9723D28-27E2-4F14-8768-391728661B0C}"/>
    <dgm:cxn modelId="{ACEB2047-0797-492E-93D9-DC5FD08899C8}" type="presOf" srcId="{24E5594C-FC3A-498C-8E6A-C6ACC88D5835}" destId="{4DBDD59A-FA65-4276-B448-280B250CB28B}" srcOrd="0" destOrd="0" presId="urn:microsoft.com/office/officeart/2005/8/layout/process4"/>
    <dgm:cxn modelId="{27E5E573-4474-4900-8A98-C5501F874515}" srcId="{7713FB90-662A-4100-AFA9-25403D657B5F}" destId="{24E5594C-FC3A-498C-8E6A-C6ACC88D5835}" srcOrd="0" destOrd="0" parTransId="{39B8034F-CEEB-40BD-AD54-369B07CA9702}" sibTransId="{5550E1E6-12EF-49BF-A462-111C2BD3E044}"/>
    <dgm:cxn modelId="{3F807B70-2DA7-47B7-8524-7C419B4DAAE4}" type="presOf" srcId="{73F2B6A6-C0D9-474A-8848-288CC385E76A}" destId="{52BC9684-11B6-4521-BC20-AF9AD22ECCD1}" srcOrd="0" destOrd="0" presId="urn:microsoft.com/office/officeart/2005/8/layout/process4"/>
    <dgm:cxn modelId="{893F2238-5383-4373-860B-99A8E24E5C9E}" type="presOf" srcId="{7713FB90-662A-4100-AFA9-25403D657B5F}" destId="{E505D9A5-F3C4-4BDF-AC1F-B5689D3FC597}" srcOrd="0" destOrd="0" presId="urn:microsoft.com/office/officeart/2005/8/layout/process4"/>
    <dgm:cxn modelId="{98B68066-A484-4DA6-B0CA-AB5157A34E04}" type="presParOf" srcId="{E505D9A5-F3C4-4BDF-AC1F-B5689D3FC597}" destId="{63119F68-990F-420C-B695-46E3FE77E695}" srcOrd="0" destOrd="0" presId="urn:microsoft.com/office/officeart/2005/8/layout/process4"/>
    <dgm:cxn modelId="{B089E859-D8E8-4270-ADD1-513E9BEE7357}" type="presParOf" srcId="{63119F68-990F-420C-B695-46E3FE77E695}" destId="{B2334661-3607-45D7-B2D2-E25DCC96FF2F}" srcOrd="0" destOrd="0" presId="urn:microsoft.com/office/officeart/2005/8/layout/process4"/>
    <dgm:cxn modelId="{D8BE106F-CA33-4D48-A627-B0BD6DD59704}" type="presParOf" srcId="{63119F68-990F-420C-B695-46E3FE77E695}" destId="{B6E0ED05-D2D5-4E8A-A0C1-DAF22D423885}" srcOrd="1" destOrd="0" presId="urn:microsoft.com/office/officeart/2005/8/layout/process4"/>
    <dgm:cxn modelId="{AA43E485-5799-4B68-B085-84005F29B7DB}" type="presParOf" srcId="{63119F68-990F-420C-B695-46E3FE77E695}" destId="{04EB4A54-35CF-4FF5-85AA-60828C36CE88}" srcOrd="2" destOrd="0" presId="urn:microsoft.com/office/officeart/2005/8/layout/process4"/>
    <dgm:cxn modelId="{261AD509-FD92-4346-882F-22EE85CAEE1A}" type="presParOf" srcId="{04EB4A54-35CF-4FF5-85AA-60828C36CE88}" destId="{2B80805F-C381-402F-9F1F-AB74740DBF48}" srcOrd="0" destOrd="0" presId="urn:microsoft.com/office/officeart/2005/8/layout/process4"/>
    <dgm:cxn modelId="{A7D6E7B1-FF75-40DC-BD17-73EEE73EC024}" type="presParOf" srcId="{04EB4A54-35CF-4FF5-85AA-60828C36CE88}" destId="{1A31E456-7599-4C70-8C6E-F77B5652458A}" srcOrd="1" destOrd="0" presId="urn:microsoft.com/office/officeart/2005/8/layout/process4"/>
    <dgm:cxn modelId="{A01E0D8F-7ADB-4EE9-A050-C4EE1FF84BFF}" type="presParOf" srcId="{E505D9A5-F3C4-4BDF-AC1F-B5689D3FC597}" destId="{FF19F0BF-6258-462A-884F-3D43BB91CE6B}" srcOrd="1" destOrd="0" presId="urn:microsoft.com/office/officeart/2005/8/layout/process4"/>
    <dgm:cxn modelId="{9D32B549-BB21-4CBD-813F-14627E8775AE}" type="presParOf" srcId="{E505D9A5-F3C4-4BDF-AC1F-B5689D3FC597}" destId="{076EE320-3C81-46EA-B207-309DC56BF73D}" srcOrd="2" destOrd="0" presId="urn:microsoft.com/office/officeart/2005/8/layout/process4"/>
    <dgm:cxn modelId="{3AA3F9E9-DFA1-414C-994D-DFB3B1E100F5}" type="presParOf" srcId="{076EE320-3C81-46EA-B207-309DC56BF73D}" destId="{BD222F79-06C2-4BFC-86C7-CA0D20F93D7A}" srcOrd="0" destOrd="0" presId="urn:microsoft.com/office/officeart/2005/8/layout/process4"/>
    <dgm:cxn modelId="{83D0C789-4966-48FE-BAEC-1BE38FCA54B2}" type="presParOf" srcId="{076EE320-3C81-46EA-B207-309DC56BF73D}" destId="{028D1230-F703-47F4-903E-16EB85A03930}" srcOrd="1" destOrd="0" presId="urn:microsoft.com/office/officeart/2005/8/layout/process4"/>
    <dgm:cxn modelId="{A6FAA031-F618-4825-A4EC-2AD7B083E37D}" type="presParOf" srcId="{076EE320-3C81-46EA-B207-309DC56BF73D}" destId="{1BF5D79C-F3D6-4A3B-BA56-95097A247276}" srcOrd="2" destOrd="0" presId="urn:microsoft.com/office/officeart/2005/8/layout/process4"/>
    <dgm:cxn modelId="{53A2FF6F-301E-4019-A136-CD45B15B140C}" type="presParOf" srcId="{1BF5D79C-F3D6-4A3B-BA56-95097A247276}" destId="{5AB4A889-2D08-4191-86AD-0283652EC035}" srcOrd="0" destOrd="0" presId="urn:microsoft.com/office/officeart/2005/8/layout/process4"/>
    <dgm:cxn modelId="{4193877A-0CA0-4E79-90E8-9271F9AF7387}" type="presParOf" srcId="{1BF5D79C-F3D6-4A3B-BA56-95097A247276}" destId="{52BC9684-11B6-4521-BC20-AF9AD22ECCD1}" srcOrd="1" destOrd="0" presId="urn:microsoft.com/office/officeart/2005/8/layout/process4"/>
    <dgm:cxn modelId="{03D722FA-A07D-4356-9A72-4614A27FDB94}" type="presParOf" srcId="{E505D9A5-F3C4-4BDF-AC1F-B5689D3FC597}" destId="{368AA123-9F55-43E6-B4B6-F4F4766E52DC}" srcOrd="3" destOrd="0" presId="urn:microsoft.com/office/officeart/2005/8/layout/process4"/>
    <dgm:cxn modelId="{A5CCCD38-B27B-4900-A3A8-97FD663B2421}" type="presParOf" srcId="{E505D9A5-F3C4-4BDF-AC1F-B5689D3FC597}" destId="{F22B4C28-89FC-4FAC-B52E-970DDA280C22}" srcOrd="4" destOrd="0" presId="urn:microsoft.com/office/officeart/2005/8/layout/process4"/>
    <dgm:cxn modelId="{A7021CC9-88C2-4D56-A9D0-B7932E31CE3F}" type="presParOf" srcId="{F22B4C28-89FC-4FAC-B52E-970DDA280C22}" destId="{4DBDD59A-FA65-4276-B448-280B250CB28B}" srcOrd="0" destOrd="0" presId="urn:microsoft.com/office/officeart/2005/8/layout/process4"/>
    <dgm:cxn modelId="{D3E176CE-7533-4BCB-81CF-4305274445B9}" type="presParOf" srcId="{F22B4C28-89FC-4FAC-B52E-970DDA280C22}" destId="{7C110150-D313-4BA7-91B4-800173A9C7A9}" srcOrd="1" destOrd="0" presId="urn:microsoft.com/office/officeart/2005/8/layout/process4"/>
    <dgm:cxn modelId="{9499C8E9-4B1E-490D-B926-5765CB4488C4}" type="presParOf" srcId="{F22B4C28-89FC-4FAC-B52E-970DDA280C22}" destId="{4713EB64-C6AE-4DBF-85C1-2C0C33C0DD93}" srcOrd="2" destOrd="0" presId="urn:microsoft.com/office/officeart/2005/8/layout/process4"/>
    <dgm:cxn modelId="{497E3F50-C626-431D-A9A9-82C1A22565A4}" type="presParOf" srcId="{4713EB64-C6AE-4DBF-85C1-2C0C33C0DD93}" destId="{8C762DB3-8E68-4384-A16A-E1550535E859}" srcOrd="0" destOrd="0" presId="urn:microsoft.com/office/officeart/2005/8/layout/process4"/>
    <dgm:cxn modelId="{1796C66C-7E34-49CC-AC8D-B776238A8FF1}" type="presParOf" srcId="{4713EB64-C6AE-4DBF-85C1-2C0C33C0DD93}" destId="{48F3433E-173C-40DA-9D71-218FC83336B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4:31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4:29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4:29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4:30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62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4:31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4:31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74655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4:31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echnet.microsoft.com/ucoip"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6.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6.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8" Type="http://schemas.openxmlformats.org/officeDocument/2006/relationships/tags" Target="../tags/tag13.xml"/><Relationship Id="rId13" Type="http://schemas.microsoft.com/office/2007/relationships/hdphoto" Target="../media/hdphoto1.wdp"/><Relationship Id="rId18" Type="http://schemas.openxmlformats.org/officeDocument/2006/relationships/image" Target="../media/image31.jpeg"/><Relationship Id="rId26" Type="http://schemas.openxmlformats.org/officeDocument/2006/relationships/image" Target="../media/image39.png"/><Relationship Id="rId39" Type="http://schemas.openxmlformats.org/officeDocument/2006/relationships/image" Target="../media/image52.png"/><Relationship Id="rId3" Type="http://schemas.openxmlformats.org/officeDocument/2006/relationships/tags" Target="../tags/tag8.xml"/><Relationship Id="rId21" Type="http://schemas.openxmlformats.org/officeDocument/2006/relationships/image" Target="../media/image34.jpeg"/><Relationship Id="rId34" Type="http://schemas.openxmlformats.org/officeDocument/2006/relationships/image" Target="../media/image47.png"/><Relationship Id="rId42" Type="http://schemas.microsoft.com/office/2007/relationships/hdphoto" Target="../media/hdphoto4.wdp"/><Relationship Id="rId7" Type="http://schemas.openxmlformats.org/officeDocument/2006/relationships/tags" Target="../tags/tag12.xml"/><Relationship Id="rId12" Type="http://schemas.openxmlformats.org/officeDocument/2006/relationships/image" Target="../media/image28.png"/><Relationship Id="rId17" Type="http://schemas.microsoft.com/office/2007/relationships/hdphoto" Target="../media/hdphoto3.wdp"/><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2" Type="http://schemas.openxmlformats.org/officeDocument/2006/relationships/tags" Target="../tags/tag7.xml"/><Relationship Id="rId16" Type="http://schemas.openxmlformats.org/officeDocument/2006/relationships/image" Target="../media/image30.png"/><Relationship Id="rId20" Type="http://schemas.openxmlformats.org/officeDocument/2006/relationships/image" Target="../media/image33.pn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6.xml"/><Relationship Id="rId24" Type="http://schemas.openxmlformats.org/officeDocument/2006/relationships/image" Target="../media/image37.png"/><Relationship Id="rId32" Type="http://schemas.openxmlformats.org/officeDocument/2006/relationships/image" Target="../media/image45.jpeg"/><Relationship Id="rId37" Type="http://schemas.openxmlformats.org/officeDocument/2006/relationships/image" Target="../media/image50.jpg"/><Relationship Id="rId40" Type="http://schemas.openxmlformats.org/officeDocument/2006/relationships/image" Target="../media/image53.png"/><Relationship Id="rId5" Type="http://schemas.openxmlformats.org/officeDocument/2006/relationships/tags" Target="../tags/tag10.xml"/><Relationship Id="rId15" Type="http://schemas.microsoft.com/office/2007/relationships/hdphoto" Target="../media/hdphoto2.wdp"/><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gif"/><Relationship Id="rId10" Type="http://schemas.openxmlformats.org/officeDocument/2006/relationships/tags" Target="../tags/tag15.xml"/><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18" Type="http://schemas.openxmlformats.org/officeDocument/2006/relationships/image" Target="../media/image67.png"/><Relationship Id="rId3" Type="http://schemas.openxmlformats.org/officeDocument/2006/relationships/image" Target="../media/image58.png"/><Relationship Id="rId7" Type="http://schemas.openxmlformats.org/officeDocument/2006/relationships/image" Target="../media/image62.emf"/><Relationship Id="rId12" Type="http://schemas.openxmlformats.org/officeDocument/2006/relationships/image" Target="../media/image65.png"/><Relationship Id="rId17" Type="http://schemas.openxmlformats.org/officeDocument/2006/relationships/image" Target="../media/image57.emf"/><Relationship Id="rId2" Type="http://schemas.openxmlformats.org/officeDocument/2006/relationships/slideLayout" Target="../slideLayouts/slideLayout16.xml"/><Relationship Id="rId16" Type="http://schemas.openxmlformats.org/officeDocument/2006/relationships/oleObject" Target="../embeddings/oleObject3.bin"/><Relationship Id="rId20" Type="http://schemas.openxmlformats.org/officeDocument/2006/relationships/image" Target="../media/image69.png"/><Relationship Id="rId1" Type="http://schemas.openxmlformats.org/officeDocument/2006/relationships/vmlDrawing" Target="../drawings/vmlDrawing1.vml"/><Relationship Id="rId6" Type="http://schemas.openxmlformats.org/officeDocument/2006/relationships/image" Target="../media/image61.png"/><Relationship Id="rId11" Type="http://schemas.openxmlformats.org/officeDocument/2006/relationships/image" Target="../media/image64.png"/><Relationship Id="rId5" Type="http://schemas.openxmlformats.org/officeDocument/2006/relationships/image" Target="../media/image60.png"/><Relationship Id="rId15" Type="http://schemas.openxmlformats.org/officeDocument/2006/relationships/image" Target="../media/image56.emf"/><Relationship Id="rId10" Type="http://schemas.openxmlformats.org/officeDocument/2006/relationships/image" Target="../media/image55.emf"/><Relationship Id="rId19" Type="http://schemas.openxmlformats.org/officeDocument/2006/relationships/image" Target="../media/image68.png"/><Relationship Id="rId4" Type="http://schemas.openxmlformats.org/officeDocument/2006/relationships/image" Target="../media/image59.png"/><Relationship Id="rId9" Type="http://schemas.openxmlformats.org/officeDocument/2006/relationships/oleObject" Target="../embeddings/oleObject1.bin"/><Relationship Id="rId1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 Id="rId9" Type="http://schemas.openxmlformats.org/officeDocument/2006/relationships/image" Target="../media/image78.jpeg"/></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81.png"/><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10.emf"/><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PSTN via SIP trunk</a:t>
            </a:r>
            <a:endParaRPr lang="en-US" dirty="0"/>
          </a:p>
        </p:txBody>
      </p:sp>
      <p:sp>
        <p:nvSpPr>
          <p:cNvPr id="3" name="Content Placeholder 1"/>
          <p:cNvSpPr txBox="1">
            <a:spLocks/>
          </p:cNvSpPr>
          <p:nvPr/>
        </p:nvSpPr>
        <p:spPr>
          <a:xfrm>
            <a:off x="274639" y="1212849"/>
            <a:ext cx="5486399" cy="2817813"/>
          </a:xfrm>
          <a:prstGeom prst="rect">
            <a:avLst/>
          </a:prstGeom>
        </p:spPr>
        <p:txBody>
          <a:bodyPr>
            <a:normAutofit fontScale="70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Use supported SIP Trunking Provider (UCOIP)</a:t>
            </a:r>
          </a:p>
          <a:p>
            <a:r>
              <a:rPr lang="en-US" smtClean="0"/>
              <a:t>IP connection that establishes a SIP communications link between your organization and an Internet telephony service provider (ITSP) beyond your firewall</a:t>
            </a:r>
          </a:p>
          <a:p>
            <a:endParaRPr lang="en-US" smtClean="0"/>
          </a:p>
          <a:p>
            <a:endParaRPr lang="en-US" dirty="0"/>
          </a:p>
        </p:txBody>
      </p:sp>
      <p:sp>
        <p:nvSpPr>
          <p:cNvPr id="4" name="Text Placeholder 2"/>
          <p:cNvSpPr txBox="1">
            <a:spLocks/>
          </p:cNvSpPr>
          <p:nvPr/>
        </p:nvSpPr>
        <p:spPr>
          <a:xfrm>
            <a:off x="6675439" y="1212849"/>
            <a:ext cx="5486399" cy="3357445"/>
          </a:xfrm>
          <a:prstGeom prst="rect">
            <a:avLst/>
          </a:prstGeom>
        </p:spPr>
        <p:txBody>
          <a:bodyPr>
            <a:normAutofit fontScale="55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u="sng" smtClean="0"/>
              <a:t>SIP Trunking benefits</a:t>
            </a:r>
          </a:p>
          <a:p>
            <a:r>
              <a:rPr lang="en-US" smtClean="0"/>
              <a:t>Consolidation &amp; Numbering flexibility</a:t>
            </a:r>
          </a:p>
          <a:p>
            <a:r>
              <a:rPr lang="en-US" smtClean="0"/>
              <a:t>Disaster recovery</a:t>
            </a:r>
          </a:p>
          <a:p>
            <a:r>
              <a:rPr lang="en-US" smtClean="0"/>
              <a:t>Provides end-to-end SIP call flow to enable </a:t>
            </a:r>
            <a:br>
              <a:rPr lang="en-US" smtClean="0"/>
            </a:br>
            <a:r>
              <a:rPr lang="en-US" smtClean="0"/>
              <a:t> features and supplementary services</a:t>
            </a:r>
          </a:p>
          <a:p>
            <a:r>
              <a:rPr lang="en-US" smtClean="0"/>
              <a:t>Can deploy central trunking for management </a:t>
            </a:r>
            <a:br>
              <a:rPr lang="en-US" smtClean="0"/>
            </a:br>
            <a:r>
              <a:rPr lang="en-US" smtClean="0"/>
              <a:t>or routing purpose</a:t>
            </a:r>
          </a:p>
          <a:p>
            <a:r>
              <a:rPr lang="en-US" smtClean="0"/>
              <a:t>Eliminates per-channel model to provide </a:t>
            </a:r>
            <a:br>
              <a:rPr lang="en-US" smtClean="0"/>
            </a:br>
            <a:r>
              <a:rPr lang="en-US" smtClean="0"/>
              <a:t>more flexibility in trunk provisioning</a:t>
            </a:r>
          </a:p>
          <a:p>
            <a:r>
              <a:rPr lang="en-US" smtClean="0"/>
              <a:t>no need for intermediary gateway</a:t>
            </a:r>
            <a:endParaRPr lang="en-US" dirty="0"/>
          </a:p>
        </p:txBody>
      </p:sp>
      <p:pic>
        <p:nvPicPr>
          <p:cNvPr id="5" name="Picture 4"/>
          <p:cNvPicPr>
            <a:picLocks noChangeAspect="1"/>
          </p:cNvPicPr>
          <p:nvPr/>
        </p:nvPicPr>
        <p:blipFill>
          <a:blip r:embed="rId2"/>
          <a:stretch>
            <a:fillRect/>
          </a:stretch>
        </p:blipFill>
        <p:spPr>
          <a:xfrm>
            <a:off x="385353" y="4570294"/>
            <a:ext cx="11806126" cy="2354237"/>
          </a:xfrm>
          <a:prstGeom prst="rect">
            <a:avLst/>
          </a:prstGeom>
        </p:spPr>
      </p:pic>
      <p:sp>
        <p:nvSpPr>
          <p:cNvPr id="6" name="Rounded Rectangular Callout 5"/>
          <p:cNvSpPr/>
          <p:nvPr/>
        </p:nvSpPr>
        <p:spPr>
          <a:xfrm>
            <a:off x="3182655" y="3686930"/>
            <a:ext cx="2448050" cy="924800"/>
          </a:xfrm>
          <a:prstGeom prst="wedgeRoundRectCallout">
            <a:avLst>
              <a:gd name="adj1" fmla="val 46448"/>
              <a:gd name="adj2" fmla="val 1327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88" b="1" u="sng" dirty="0"/>
              <a:t>Note</a:t>
            </a:r>
          </a:p>
          <a:p>
            <a:r>
              <a:rPr lang="en-US" sz="1088" dirty="0"/>
              <a:t>Topologies may vary depending on Service Provider. For example SBC’s are frequently deployed on Customer Site</a:t>
            </a:r>
          </a:p>
        </p:txBody>
      </p:sp>
    </p:spTree>
    <p:extLst>
      <p:ext uri="{BB962C8B-B14F-4D97-AF65-F5344CB8AC3E}">
        <p14:creationId xmlns:p14="http://schemas.microsoft.com/office/powerpoint/2010/main" val="1643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Interoperability Program</a:t>
            </a:r>
            <a:endParaRPr lang="en-US" dirty="0"/>
          </a:p>
        </p:txBody>
      </p:sp>
      <p:sp>
        <p:nvSpPr>
          <p:cNvPr id="3" name="Content Placeholder 2"/>
          <p:cNvSpPr txBox="1">
            <a:spLocks/>
          </p:cNvSpPr>
          <p:nvPr/>
        </p:nvSpPr>
        <p:spPr>
          <a:xfrm>
            <a:off x="274638" y="1212850"/>
            <a:ext cx="6934199" cy="5637212"/>
          </a:xfrm>
          <a:prstGeom prst="rect">
            <a:avLst/>
          </a:prstGeom>
        </p:spPr>
        <p:txBody>
          <a:bodyPr>
            <a:normAutofit fontScale="775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hlinkClick r:id="rId2"/>
              </a:rPr>
              <a:t>http://technet.microsoft.com/ucoip</a:t>
            </a:r>
            <a:endParaRPr lang="en-US" smtClean="0"/>
          </a:p>
          <a:p>
            <a:pPr>
              <a:lnSpc>
                <a:spcPct val="100000"/>
              </a:lnSpc>
            </a:pPr>
            <a:r>
              <a:rPr lang="en-US" smtClean="0"/>
              <a:t>Testing and qualification of third party solutions for interoperability with Microsoft UC</a:t>
            </a:r>
          </a:p>
          <a:p>
            <a:pPr>
              <a:lnSpc>
                <a:spcPct val="100000"/>
              </a:lnSpc>
            </a:pPr>
            <a:r>
              <a:rPr lang="en-US" smtClean="0"/>
              <a:t>Independent testing by third party labs based on standards based open documentation</a:t>
            </a:r>
          </a:p>
          <a:p>
            <a:r>
              <a:rPr lang="en-US" smtClean="0"/>
              <a:t>Rich scope of program</a:t>
            </a:r>
          </a:p>
          <a:p>
            <a:pPr lvl="1"/>
            <a:r>
              <a:rPr lang="en-US" smtClean="0"/>
              <a:t>SIP-PSTN gateways</a:t>
            </a:r>
          </a:p>
          <a:p>
            <a:pPr lvl="1"/>
            <a:r>
              <a:rPr lang="en-US" smtClean="0"/>
              <a:t>Direct SIP with IP-PBX</a:t>
            </a:r>
          </a:p>
          <a:p>
            <a:pPr lvl="1"/>
            <a:r>
              <a:rPr lang="en-US" smtClean="0"/>
              <a:t>SIP trunking with carriers</a:t>
            </a:r>
          </a:p>
          <a:p>
            <a:r>
              <a:rPr lang="en-US" smtClean="0"/>
              <a:t>Enhanced gateways:</a:t>
            </a:r>
          </a:p>
          <a:p>
            <a:pPr lvl="1"/>
            <a:r>
              <a:rPr lang="en-US" smtClean="0"/>
              <a:t>Audio quality certification</a:t>
            </a:r>
          </a:p>
          <a:p>
            <a:pPr lvl="1"/>
            <a:r>
              <a:rPr lang="en-US" smtClean="0"/>
              <a:t>REFER support</a:t>
            </a:r>
          </a:p>
          <a:p>
            <a:pPr lvl="1"/>
            <a:r>
              <a:rPr lang="en-US" smtClean="0"/>
              <a:t>TLS/SRTP</a:t>
            </a:r>
            <a:endParaRPr lang="en-US" dirty="0"/>
          </a:p>
        </p:txBody>
      </p:sp>
      <p:pic>
        <p:nvPicPr>
          <p:cNvPr id="4" name="Picture 3"/>
          <p:cNvPicPr>
            <a:picLocks noChangeAspect="1"/>
          </p:cNvPicPr>
          <p:nvPr/>
        </p:nvPicPr>
        <p:blipFill>
          <a:blip r:embed="rId3"/>
          <a:stretch>
            <a:fillRect/>
          </a:stretch>
        </p:blipFill>
        <p:spPr>
          <a:xfrm>
            <a:off x="6523037" y="1323208"/>
            <a:ext cx="6185866" cy="5652090"/>
          </a:xfrm>
          <a:prstGeom prst="rect">
            <a:avLst/>
          </a:prstGeom>
          <a:scene3d>
            <a:camera prst="perspectiveLeft" fov="2700000">
              <a:rot lat="0" lon="1800000" rev="0"/>
            </a:camera>
            <a:lightRig rig="threePt" dir="t"/>
          </a:scene3d>
        </p:spPr>
      </p:pic>
    </p:spTree>
    <p:extLst>
      <p:ext uri="{BB962C8B-B14F-4D97-AF65-F5344CB8AC3E}">
        <p14:creationId xmlns:p14="http://schemas.microsoft.com/office/powerpoint/2010/main" val="18980893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PBX</a:t>
            </a:r>
            <a:endParaRPr lang="en-US" dirty="0"/>
          </a:p>
        </p:txBody>
      </p:sp>
      <p:sp>
        <p:nvSpPr>
          <p:cNvPr id="3" name="Content Placeholder 1"/>
          <p:cNvSpPr txBox="1">
            <a:spLocks/>
          </p:cNvSpPr>
          <p:nvPr/>
        </p:nvSpPr>
        <p:spPr>
          <a:xfrm>
            <a:off x="274639" y="1212849"/>
            <a:ext cx="6324598" cy="5637213"/>
          </a:xfrm>
          <a:prstGeom prst="rect">
            <a:avLst/>
          </a:prstGeom>
        </p:spPr>
        <p:txBody>
          <a:bodyPr>
            <a:normAutofit fontScale="55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Font typeface="Arial" pitchFamily="34" charset="0"/>
              <a:buNone/>
            </a:pPr>
            <a:r>
              <a:rPr lang="en-US" b="1" smtClean="0"/>
              <a:t>Direct SIP</a:t>
            </a:r>
          </a:p>
          <a:p>
            <a:pPr>
              <a:lnSpc>
                <a:spcPct val="100000"/>
              </a:lnSpc>
            </a:pPr>
            <a:r>
              <a:rPr lang="en-US" smtClean="0"/>
              <a:t>Only for supported PBX systems (UCOIP)</a:t>
            </a:r>
          </a:p>
          <a:p>
            <a:pPr>
              <a:lnSpc>
                <a:spcPct val="100000"/>
              </a:lnSpc>
            </a:pPr>
            <a:r>
              <a:rPr lang="en-US" smtClean="0"/>
              <a:t>Interop between IP-PBX and Lync Server 2013</a:t>
            </a:r>
          </a:p>
          <a:p>
            <a:pPr>
              <a:lnSpc>
                <a:spcPct val="100000"/>
              </a:lnSpc>
            </a:pPr>
            <a:r>
              <a:rPr lang="en-US" smtClean="0"/>
              <a:t>Provides voice capabilities between endpoints on either call control server</a:t>
            </a:r>
          </a:p>
          <a:p>
            <a:pPr>
              <a:lnSpc>
                <a:spcPct val="100000"/>
              </a:lnSpc>
            </a:pPr>
            <a:r>
              <a:rPr lang="en-US" smtClean="0"/>
              <a:t>Allows endpoints on both sides to utilize features on the other call control server</a:t>
            </a:r>
          </a:p>
          <a:p>
            <a:pPr>
              <a:lnSpc>
                <a:spcPct val="100000"/>
              </a:lnSpc>
            </a:pPr>
            <a:r>
              <a:rPr lang="en-US" smtClean="0"/>
              <a:t>Simplest method of interoperability, relying on standard SIP protocols</a:t>
            </a:r>
          </a:p>
          <a:p>
            <a:pPr marL="0" indent="0">
              <a:lnSpc>
                <a:spcPct val="100000"/>
              </a:lnSpc>
              <a:buFont typeface="Arial" pitchFamily="34" charset="0"/>
              <a:buNone/>
            </a:pPr>
            <a:r>
              <a:rPr lang="en-US" b="1" smtClean="0"/>
              <a:t>Via a Gateway</a:t>
            </a:r>
          </a:p>
          <a:p>
            <a:pPr>
              <a:lnSpc>
                <a:spcPct val="100000"/>
              </a:lnSpc>
            </a:pPr>
            <a:r>
              <a:rPr lang="en-US" smtClean="0"/>
              <a:t>Use supported gateways (UCOIP)</a:t>
            </a:r>
          </a:p>
          <a:p>
            <a:pPr>
              <a:lnSpc>
                <a:spcPct val="100000"/>
              </a:lnSpc>
            </a:pPr>
            <a:r>
              <a:rPr lang="en-US" smtClean="0"/>
              <a:t>Use gateway as intermediary in scenarios such as SIP to TDM/H323, or to nonqualified third-party call control</a:t>
            </a:r>
          </a:p>
          <a:p>
            <a:pPr>
              <a:lnSpc>
                <a:spcPct val="100000"/>
              </a:lnSpc>
            </a:pPr>
            <a:r>
              <a:rPr lang="en-US" smtClean="0"/>
              <a:t>Allows gateway to act as B2BUA/transcoding resource for calls between Lync Server 2013 and third party</a:t>
            </a:r>
            <a:endParaRPr lang="en-US" dirty="0" smtClean="0"/>
          </a:p>
        </p:txBody>
      </p:sp>
      <p:pic>
        <p:nvPicPr>
          <p:cNvPr id="4" name="Picture 3"/>
          <p:cNvPicPr>
            <a:picLocks noChangeAspect="1"/>
          </p:cNvPicPr>
          <p:nvPr/>
        </p:nvPicPr>
        <p:blipFill>
          <a:blip r:embed="rId2"/>
          <a:stretch>
            <a:fillRect/>
          </a:stretch>
        </p:blipFill>
        <p:spPr>
          <a:xfrm>
            <a:off x="6349837" y="1345894"/>
            <a:ext cx="5939564" cy="1955524"/>
          </a:xfrm>
          <a:prstGeom prst="rect">
            <a:avLst/>
          </a:prstGeom>
        </p:spPr>
      </p:pic>
      <p:pic>
        <p:nvPicPr>
          <p:cNvPr id="5" name="Picture 4"/>
          <p:cNvPicPr>
            <a:picLocks noChangeAspect="1"/>
          </p:cNvPicPr>
          <p:nvPr/>
        </p:nvPicPr>
        <p:blipFill>
          <a:blip r:embed="rId3"/>
          <a:stretch>
            <a:fillRect/>
          </a:stretch>
        </p:blipFill>
        <p:spPr>
          <a:xfrm>
            <a:off x="6398748" y="4058923"/>
            <a:ext cx="5949716" cy="1886389"/>
          </a:xfrm>
          <a:prstGeom prst="rect">
            <a:avLst/>
          </a:prstGeom>
        </p:spPr>
      </p:pic>
    </p:spTree>
    <p:extLst>
      <p:ext uri="{BB962C8B-B14F-4D97-AF65-F5344CB8AC3E}">
        <p14:creationId xmlns:p14="http://schemas.microsoft.com/office/powerpoint/2010/main" val="3278867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Session-Management - Overview</a:t>
            </a:r>
            <a:endParaRPr lang="en-US" dirty="0"/>
          </a:p>
        </p:txBody>
      </p:sp>
      <p:sp>
        <p:nvSpPr>
          <p:cNvPr id="3" name="Text Placeholder 2"/>
          <p:cNvSpPr txBox="1">
            <a:spLocks/>
          </p:cNvSpPr>
          <p:nvPr/>
        </p:nvSpPr>
        <p:spPr>
          <a:xfrm>
            <a:off x="274638" y="1212850"/>
            <a:ext cx="11887200" cy="5561012"/>
          </a:xfrm>
          <a:prstGeom prst="rect">
            <a:avLst/>
          </a:prstGeom>
        </p:spPr>
        <p:txBody>
          <a:bodyPr>
            <a:normAutofit fontScale="92500" lnSpcReduction="1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 possible alternative for PBX Integration scenario’s </a:t>
            </a:r>
          </a:p>
          <a:p>
            <a:r>
              <a:rPr lang="en-US" dirty="0" smtClean="0"/>
              <a:t>“Better integration with systems certified to connect with Lync”</a:t>
            </a:r>
          </a:p>
          <a:p>
            <a:r>
              <a:rPr lang="en-US" dirty="0" smtClean="0"/>
              <a:t>Lync Server 2013: Support call routing from an incoming trunk to an outgoing trunk to provide routing functionalities to other systems</a:t>
            </a:r>
          </a:p>
          <a:p>
            <a:r>
              <a:rPr lang="en-US" dirty="0" smtClean="0"/>
              <a:t>By enabling inter-trunk routing, the following routing paths </a:t>
            </a:r>
            <a:br>
              <a:rPr lang="en-US" dirty="0" smtClean="0"/>
            </a:br>
            <a:r>
              <a:rPr lang="en-US" dirty="0" smtClean="0"/>
              <a:t>(among others) are enabled:</a:t>
            </a:r>
          </a:p>
          <a:p>
            <a:pPr lvl="2"/>
            <a:r>
              <a:rPr lang="en-US" dirty="0" smtClean="0"/>
              <a:t>Incoming PSTN calls to an IP-PBX system via Lync</a:t>
            </a:r>
          </a:p>
          <a:p>
            <a:pPr lvl="2"/>
            <a:r>
              <a:rPr lang="en-US" dirty="0" smtClean="0"/>
              <a:t>Outgoing IP-PBX calls to a PSTN network via Lync</a:t>
            </a:r>
          </a:p>
          <a:p>
            <a:pPr lvl="2"/>
            <a:r>
              <a:rPr lang="en-US" dirty="0" smtClean="0"/>
              <a:t>Outgoing IP-PBX calls to another IP-PBX system via Lync</a:t>
            </a:r>
          </a:p>
          <a:p>
            <a:endParaRPr lang="en-US" dirty="0" smtClean="0"/>
          </a:p>
          <a:p>
            <a:endParaRPr lang="en-US" dirty="0"/>
          </a:p>
        </p:txBody>
      </p:sp>
    </p:spTree>
    <p:extLst>
      <p:ext uri="{BB962C8B-B14F-4D97-AF65-F5344CB8AC3E}">
        <p14:creationId xmlns:p14="http://schemas.microsoft.com/office/powerpoint/2010/main" val="38259377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 Trunk Routing</a:t>
            </a:r>
            <a:endParaRPr lang="en-US" dirty="0"/>
          </a:p>
        </p:txBody>
      </p:sp>
      <p:sp>
        <p:nvSpPr>
          <p:cNvPr id="3" name="Text Placeholder 9"/>
          <p:cNvSpPr txBox="1">
            <a:spLocks/>
          </p:cNvSpPr>
          <p:nvPr/>
        </p:nvSpPr>
        <p:spPr>
          <a:xfrm>
            <a:off x="274639" y="3551983"/>
            <a:ext cx="5486399" cy="253607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Routing of IP-PBX Calls to Another IP-PBX System via Lync</a:t>
            </a:r>
          </a:p>
          <a:p>
            <a:pPr lvl="3"/>
            <a:r>
              <a:rPr lang="en-US" sz="1800" dirty="0" smtClean="0"/>
              <a:t>Incoming call from the PBX trunk</a:t>
            </a:r>
          </a:p>
          <a:p>
            <a:pPr lvl="3"/>
            <a:r>
              <a:rPr lang="en-US" sz="1800" dirty="0" smtClean="0"/>
              <a:t>Validate incoming trunk associated PSTN usages</a:t>
            </a:r>
          </a:p>
          <a:p>
            <a:pPr lvl="3"/>
            <a:r>
              <a:rPr lang="en-US" sz="1800" dirty="0" smtClean="0"/>
              <a:t>Determine a route</a:t>
            </a:r>
          </a:p>
          <a:p>
            <a:pPr lvl="3"/>
            <a:r>
              <a:rPr lang="en-US" sz="1800" dirty="0" smtClean="0"/>
              <a:t>Apply outbound translation rules</a:t>
            </a:r>
          </a:p>
          <a:p>
            <a:pPr lvl="3"/>
            <a:r>
              <a:rPr lang="en-US" sz="1800" dirty="0" smtClean="0"/>
              <a:t>Route to outgoing PBX trunk via Lync</a:t>
            </a:r>
          </a:p>
          <a:p>
            <a:endParaRPr lang="en-US" dirty="0"/>
          </a:p>
        </p:txBody>
      </p:sp>
      <p:sp>
        <p:nvSpPr>
          <p:cNvPr id="4" name="Text Placeholder 10"/>
          <p:cNvSpPr txBox="1">
            <a:spLocks/>
          </p:cNvSpPr>
          <p:nvPr/>
        </p:nvSpPr>
        <p:spPr>
          <a:xfrm>
            <a:off x="6675439" y="1212849"/>
            <a:ext cx="5486399" cy="253607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Routing of IP-PBX Calls to PSTN via Lync</a:t>
            </a:r>
          </a:p>
          <a:p>
            <a:pPr lvl="3"/>
            <a:r>
              <a:rPr lang="en-US" smtClean="0"/>
              <a:t>Incoming call from the PBX trunk</a:t>
            </a:r>
          </a:p>
          <a:p>
            <a:pPr lvl="3"/>
            <a:r>
              <a:rPr lang="en-US" smtClean="0"/>
              <a:t>Validate incoming trunk associated PSTN usages</a:t>
            </a:r>
          </a:p>
          <a:p>
            <a:pPr lvl="3"/>
            <a:r>
              <a:rPr lang="en-US" smtClean="0"/>
              <a:t>Determine a route</a:t>
            </a:r>
          </a:p>
          <a:p>
            <a:pPr lvl="3"/>
            <a:r>
              <a:rPr lang="en-US" smtClean="0"/>
              <a:t>Apply outbound translation rules</a:t>
            </a:r>
          </a:p>
          <a:p>
            <a:pPr lvl="3"/>
            <a:r>
              <a:rPr lang="en-US" smtClean="0"/>
              <a:t>Route to outgoing gateway trunk</a:t>
            </a:r>
          </a:p>
          <a:p>
            <a:endParaRPr lang="en-US" dirty="0"/>
          </a:p>
        </p:txBody>
      </p:sp>
      <p:pic>
        <p:nvPicPr>
          <p:cNvPr id="5" name="Content Placeholder 3"/>
          <p:cNvPicPr>
            <a:picLocks noChangeAspect="1"/>
          </p:cNvPicPr>
          <p:nvPr/>
        </p:nvPicPr>
        <p:blipFill>
          <a:blip r:embed="rId2"/>
          <a:stretch>
            <a:fillRect/>
          </a:stretch>
        </p:blipFill>
        <p:spPr>
          <a:xfrm>
            <a:off x="169862" y="1211262"/>
            <a:ext cx="5743575" cy="2538413"/>
          </a:xfrm>
          <a:prstGeom prst="rect">
            <a:avLst/>
          </a:prstGeom>
        </p:spPr>
      </p:pic>
      <p:pic>
        <p:nvPicPr>
          <p:cNvPr id="6" name="Picture 5"/>
          <p:cNvPicPr>
            <a:picLocks noChangeAspect="1"/>
          </p:cNvPicPr>
          <p:nvPr/>
        </p:nvPicPr>
        <p:blipFill>
          <a:blip r:embed="rId3"/>
          <a:stretch>
            <a:fillRect/>
          </a:stretch>
        </p:blipFill>
        <p:spPr>
          <a:xfrm>
            <a:off x="6501814" y="4345184"/>
            <a:ext cx="5583823" cy="2537735"/>
          </a:xfrm>
          <a:prstGeom prst="rect">
            <a:avLst/>
          </a:prstGeom>
        </p:spPr>
      </p:pic>
      <p:sp>
        <p:nvSpPr>
          <p:cNvPr id="7" name="Text Placeholder 3"/>
          <p:cNvSpPr txBox="1">
            <a:spLocks/>
          </p:cNvSpPr>
          <p:nvPr/>
        </p:nvSpPr>
        <p:spPr>
          <a:xfrm>
            <a:off x="368350" y="4133023"/>
            <a:ext cx="5629889" cy="2447778"/>
          </a:xfrm>
          <a:prstGeom prst="rect">
            <a:avLst/>
          </a:prstGeom>
        </p:spPr>
        <p:txBody>
          <a:bodyPr vert="horz" lIns="310868" tIns="62174" rIns="124347" bIns="62174" rtlCol="0">
            <a:normAutofit/>
          </a:bodyPr>
          <a:lstStyle>
            <a:lvl1pPr marL="342900" indent="-342900" algn="l" defTabSz="914400" rtl="0" eaLnBrk="1" latinLnBrk="0" hangingPunct="1">
              <a:spcBef>
                <a:spcPct val="20000"/>
              </a:spcBef>
              <a:buClr>
                <a:schemeClr val="tx2"/>
              </a:buClr>
              <a:buSzPct val="90000"/>
              <a:buFont typeface="Arial" pitchFamily="34" charset="0"/>
              <a:buChar char="•"/>
              <a:defRPr sz="2400" kern="1200" spc="-70" baseline="0">
                <a:solidFill>
                  <a:schemeClr val="tx2"/>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chemeClr val="tx2"/>
              </a:buClr>
              <a:buSzPct val="90000"/>
              <a:buFont typeface="Arial" pitchFamily="34" charset="0"/>
              <a:buChar char="–"/>
              <a:defRPr sz="2000" kern="1200" spc="-70" baseline="0">
                <a:solidFill>
                  <a:schemeClr val="tx2"/>
                </a:solidFill>
                <a:latin typeface="+mn-lt"/>
                <a:ea typeface="+mn-ea"/>
                <a:cs typeface="+mn-cs"/>
              </a:defRPr>
            </a:lvl2pPr>
            <a:lvl3pPr marL="1143000" indent="-228600" algn="l" defTabSz="914400" rtl="0" eaLnBrk="1" latinLnBrk="0" hangingPunct="1">
              <a:spcBef>
                <a:spcPct val="20000"/>
              </a:spcBef>
              <a:buClr>
                <a:schemeClr val="tx2"/>
              </a:buClr>
              <a:buSzPct val="90000"/>
              <a:buFont typeface="Arial" pitchFamily="34" charset="0"/>
              <a:buChar char="•"/>
              <a:defRPr sz="1800" kern="1200" spc="-70" baseline="0">
                <a:solidFill>
                  <a:schemeClr val="tx2"/>
                </a:solidFill>
                <a:latin typeface="+mn-lt"/>
                <a:ea typeface="+mn-ea"/>
                <a:cs typeface="+mn-cs"/>
              </a:defRPr>
            </a:lvl3pPr>
            <a:lvl4pPr marL="1600200" indent="-228600" algn="l" defTabSz="914400" rtl="0" eaLnBrk="1" latinLnBrk="0" hangingPunct="1">
              <a:spcBef>
                <a:spcPct val="20000"/>
              </a:spcBef>
              <a:buClr>
                <a:schemeClr val="tx2"/>
              </a:buClr>
              <a:buSzPct val="90000"/>
              <a:buFont typeface="Arial" pitchFamily="34" charset="0"/>
              <a:buChar char="–"/>
              <a:defRPr sz="1800" kern="1200" spc="-70" baseline="0">
                <a:solidFill>
                  <a:schemeClr val="tx2"/>
                </a:solidFill>
                <a:latin typeface="+mn-lt"/>
                <a:ea typeface="+mn-ea"/>
                <a:cs typeface="+mn-cs"/>
              </a:defRPr>
            </a:lvl4pPr>
            <a:lvl5pPr marL="2057400" indent="-228600" algn="l" defTabSz="914400" rtl="0" eaLnBrk="1" latinLnBrk="0" hangingPunct="1">
              <a:spcBef>
                <a:spcPct val="20000"/>
              </a:spcBef>
              <a:buClr>
                <a:schemeClr val="tx2"/>
              </a:buClr>
              <a:buSzPct val="90000"/>
              <a:buFont typeface="Arial" pitchFamily="34" charset="0"/>
              <a:buChar char="»"/>
              <a:defRPr sz="1600" kern="1200" spc="-7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536" dirty="0">
              <a:latin typeface="Segoe UI" pitchFamily="34" charset="0"/>
              <a:ea typeface="Segoe UI" pitchFamily="34" charset="0"/>
              <a:cs typeface="Segoe UI" pitchFamily="34" charset="0"/>
            </a:endParaRPr>
          </a:p>
        </p:txBody>
      </p:sp>
      <p:sp>
        <p:nvSpPr>
          <p:cNvPr id="8" name="Text Placeholder 3"/>
          <p:cNvSpPr txBox="1">
            <a:spLocks/>
          </p:cNvSpPr>
          <p:nvPr/>
        </p:nvSpPr>
        <p:spPr>
          <a:xfrm>
            <a:off x="6467476" y="1391207"/>
            <a:ext cx="5629889" cy="2447778"/>
          </a:xfrm>
          <a:prstGeom prst="rect">
            <a:avLst/>
          </a:prstGeom>
        </p:spPr>
        <p:txBody>
          <a:bodyPr vert="horz" lIns="310868" tIns="62174" rIns="124347" bIns="62174" rtlCol="0">
            <a:normAutofit/>
          </a:bodyPr>
          <a:lstStyle>
            <a:lvl1pPr marL="342900" indent="-342900" algn="l" defTabSz="914400" rtl="0" eaLnBrk="1" latinLnBrk="0" hangingPunct="1">
              <a:spcBef>
                <a:spcPct val="20000"/>
              </a:spcBef>
              <a:buClr>
                <a:schemeClr val="tx2"/>
              </a:buClr>
              <a:buSzPct val="90000"/>
              <a:buFont typeface="Arial" pitchFamily="34" charset="0"/>
              <a:buChar char="•"/>
              <a:defRPr sz="2400" kern="1200" spc="-70" baseline="0">
                <a:solidFill>
                  <a:schemeClr val="tx2"/>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chemeClr val="tx2"/>
              </a:buClr>
              <a:buSzPct val="90000"/>
              <a:buFont typeface="Arial" pitchFamily="34" charset="0"/>
              <a:buChar char="–"/>
              <a:defRPr sz="2000" kern="1200" spc="-70" baseline="0">
                <a:solidFill>
                  <a:schemeClr val="tx2"/>
                </a:solidFill>
                <a:latin typeface="+mn-lt"/>
                <a:ea typeface="+mn-ea"/>
                <a:cs typeface="+mn-cs"/>
              </a:defRPr>
            </a:lvl2pPr>
            <a:lvl3pPr marL="1143000" indent="-228600" algn="l" defTabSz="914400" rtl="0" eaLnBrk="1" latinLnBrk="0" hangingPunct="1">
              <a:spcBef>
                <a:spcPct val="20000"/>
              </a:spcBef>
              <a:buClr>
                <a:schemeClr val="tx2"/>
              </a:buClr>
              <a:buSzPct val="90000"/>
              <a:buFont typeface="Arial" pitchFamily="34" charset="0"/>
              <a:buChar char="•"/>
              <a:defRPr sz="1800" kern="1200" spc="-70" baseline="0">
                <a:solidFill>
                  <a:schemeClr val="tx2"/>
                </a:solidFill>
                <a:latin typeface="+mn-lt"/>
                <a:ea typeface="+mn-ea"/>
                <a:cs typeface="+mn-cs"/>
              </a:defRPr>
            </a:lvl3pPr>
            <a:lvl4pPr marL="1600200" indent="-228600" algn="l" defTabSz="914400" rtl="0" eaLnBrk="1" latinLnBrk="0" hangingPunct="1">
              <a:spcBef>
                <a:spcPct val="20000"/>
              </a:spcBef>
              <a:buClr>
                <a:schemeClr val="tx2"/>
              </a:buClr>
              <a:buSzPct val="90000"/>
              <a:buFont typeface="Arial" pitchFamily="34" charset="0"/>
              <a:buChar char="–"/>
              <a:defRPr sz="1800" kern="1200" spc="-70" baseline="0">
                <a:solidFill>
                  <a:schemeClr val="tx2"/>
                </a:solidFill>
                <a:latin typeface="+mn-lt"/>
                <a:ea typeface="+mn-ea"/>
                <a:cs typeface="+mn-cs"/>
              </a:defRPr>
            </a:lvl4pPr>
            <a:lvl5pPr marL="2057400" indent="-228600" algn="l" defTabSz="914400" rtl="0" eaLnBrk="1" latinLnBrk="0" hangingPunct="1">
              <a:spcBef>
                <a:spcPct val="20000"/>
              </a:spcBef>
              <a:buClr>
                <a:schemeClr val="tx2"/>
              </a:buClr>
              <a:buSzPct val="90000"/>
              <a:buFont typeface="Arial" pitchFamily="34" charset="0"/>
              <a:buChar char="»"/>
              <a:defRPr sz="1600" kern="1200" spc="-7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endParaRPr lang="en-US" sz="1904"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46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voice resiliency</a:t>
            </a:r>
            <a:endParaRPr lang="en-US" dirty="0"/>
          </a:p>
        </p:txBody>
      </p:sp>
      <p:sp>
        <p:nvSpPr>
          <p:cNvPr id="3" name="Content Placeholder 2"/>
          <p:cNvSpPr txBox="1">
            <a:spLocks/>
          </p:cNvSpPr>
          <p:nvPr/>
        </p:nvSpPr>
        <p:spPr>
          <a:xfrm>
            <a:off x="274638" y="1212849"/>
            <a:ext cx="11887200" cy="5592951"/>
          </a:xfrm>
          <a:prstGeom prst="rect">
            <a:avLst/>
          </a:prstGeom>
        </p:spPr>
        <p:txBody>
          <a:bodyPr>
            <a:normAutofit lnSpcReduction="1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Native voice resiliency ensures voice functionality even in the event of a data center, pool-level, or WAN failure</a:t>
            </a:r>
          </a:p>
          <a:p>
            <a:r>
              <a:rPr lang="en-US" smtClean="0"/>
              <a:t>Voice resiliency in Lync Server 2013 builds on the resiliency functionality introduced in Lync Server 2010</a:t>
            </a:r>
          </a:p>
          <a:p>
            <a:pPr lvl="1"/>
            <a:r>
              <a:rPr lang="en-US" smtClean="0"/>
              <a:t>Backup Registrars &amp; Registrar failover.</a:t>
            </a:r>
          </a:p>
          <a:p>
            <a:pPr lvl="1"/>
            <a:r>
              <a:rPr lang="en-US" smtClean="0"/>
              <a:t>Limited Functionality mode</a:t>
            </a:r>
          </a:p>
          <a:p>
            <a:pPr lvl="1"/>
            <a:r>
              <a:rPr lang="en-US" smtClean="0"/>
              <a:t>Survivable Branch Appliances (SBA) enabling users to continue placing and receiving voice calls in a remote branch site during a WAN failure</a:t>
            </a:r>
          </a:p>
          <a:p>
            <a:r>
              <a:rPr lang="en-US" smtClean="0"/>
              <a:t>Lync Server 2013 DR scenarios add voice resiliency across data centers without reduced functionality</a:t>
            </a:r>
            <a:endParaRPr lang="en-US" dirty="0" smtClean="0"/>
          </a:p>
        </p:txBody>
      </p:sp>
    </p:spTree>
    <p:extLst>
      <p:ext uri="{BB962C8B-B14F-4D97-AF65-F5344CB8AC3E}">
        <p14:creationId xmlns:p14="http://schemas.microsoft.com/office/powerpoint/2010/main" val="329982097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Survivable Branch Appliances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853" y="1849049"/>
            <a:ext cx="2590565" cy="1178707"/>
          </a:xfrm>
          <a:prstGeom prst="rect">
            <a:avLst/>
          </a:prstGeom>
        </p:spPr>
      </p:pic>
      <p:sp>
        <p:nvSpPr>
          <p:cNvPr id="4" name="Content Placeholder 1"/>
          <p:cNvSpPr txBox="1">
            <a:spLocks/>
          </p:cNvSpPr>
          <p:nvPr/>
        </p:nvSpPr>
        <p:spPr>
          <a:xfrm>
            <a:off x="274638" y="1212850"/>
            <a:ext cx="8468886" cy="5561012"/>
          </a:xfrm>
          <a:prstGeom prst="rect">
            <a:avLst/>
          </a:prstGeom>
        </p:spPr>
        <p:txBody>
          <a:bodyPr>
            <a:normAutofit fontScale="70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A purpose-built appliance optimized to provide resilient </a:t>
            </a:r>
            <a:br>
              <a:rPr lang="en-US" smtClean="0"/>
            </a:br>
            <a:r>
              <a:rPr lang="en-US" smtClean="0"/>
              <a:t>multi-modal communication for maximizing branch office </a:t>
            </a:r>
            <a:br>
              <a:rPr lang="en-US" smtClean="0"/>
            </a:br>
            <a:r>
              <a:rPr lang="en-US" smtClean="0"/>
              <a:t>user productivity</a:t>
            </a:r>
          </a:p>
          <a:p>
            <a:r>
              <a:rPr lang="en-US" smtClean="0"/>
              <a:t>Hardware device that includes a subset of Lync capabilities, </a:t>
            </a:r>
            <a:br>
              <a:rPr lang="en-US" smtClean="0"/>
            </a:br>
            <a:r>
              <a:rPr lang="en-US" smtClean="0"/>
              <a:t>including a set of services which run the SBA applications and a Gateway. </a:t>
            </a:r>
          </a:p>
          <a:p>
            <a:r>
              <a:rPr lang="en-US" smtClean="0"/>
              <a:t>Enables users to continue placing and</a:t>
            </a:r>
            <a:br>
              <a:rPr lang="en-US" smtClean="0"/>
            </a:br>
            <a:r>
              <a:rPr lang="en-US" smtClean="0"/>
              <a:t>receiving voice calls in a remote branch during</a:t>
            </a:r>
            <a:br>
              <a:rPr lang="en-US" smtClean="0"/>
            </a:br>
            <a:r>
              <a:rPr lang="en-US" smtClean="0"/>
              <a:t>a Wide Area Network (WAN) failure</a:t>
            </a:r>
          </a:p>
          <a:p>
            <a:r>
              <a:rPr lang="en-US" smtClean="0"/>
              <a:t>Built by partners (Audiocodes, HP, Dialogic, Sonus/NET, Ferrari)</a:t>
            </a:r>
          </a:p>
          <a:p>
            <a:r>
              <a:rPr lang="en-US" smtClean="0"/>
              <a:t>Depends on a Lync Pool for User Services and Management</a:t>
            </a:r>
          </a:p>
          <a:p>
            <a:endParaRPr lang="en-US" smtClean="0"/>
          </a:p>
          <a:p>
            <a:endParaRPr lang="en-US" smtClean="0"/>
          </a:p>
          <a:p>
            <a:endParaRPr lang="en-US" smtClean="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915" t="-1" r="-666" b="40080"/>
          <a:stretch/>
        </p:blipFill>
        <p:spPr>
          <a:xfrm>
            <a:off x="9093790" y="1538822"/>
            <a:ext cx="2240299" cy="434685"/>
          </a:xfrm>
          <a:prstGeom prst="rect">
            <a:avLst/>
          </a:prstGeom>
        </p:spPr>
      </p:pic>
      <p:pic>
        <p:nvPicPr>
          <p:cNvPr id="6" name="Picture 5"/>
          <p:cNvPicPr>
            <a:picLocks noChangeAspect="1"/>
          </p:cNvPicPr>
          <p:nvPr/>
        </p:nvPicPr>
        <p:blipFill>
          <a:blip r:embed="rId4"/>
          <a:stretch>
            <a:fillRect/>
          </a:stretch>
        </p:blipFill>
        <p:spPr>
          <a:xfrm>
            <a:off x="7742237" y="3739427"/>
            <a:ext cx="4569354" cy="3034435"/>
          </a:xfrm>
          <a:prstGeom prst="rect">
            <a:avLst/>
          </a:prstGeom>
        </p:spPr>
      </p:pic>
    </p:spTree>
    <p:extLst>
      <p:ext uri="{BB962C8B-B14F-4D97-AF65-F5344CB8AC3E}">
        <p14:creationId xmlns:p14="http://schemas.microsoft.com/office/powerpoint/2010/main" val="36463426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emergency calling</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21455460"/>
              </p:ext>
            </p:extLst>
          </p:nvPr>
        </p:nvGraphicFramePr>
        <p:xfrm>
          <a:off x="271462" y="1212850"/>
          <a:ext cx="11814175"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5"/>
          <p:cNvSpPr txBox="1">
            <a:spLocks/>
          </p:cNvSpPr>
          <p:nvPr/>
        </p:nvSpPr>
        <p:spPr>
          <a:xfrm>
            <a:off x="10104086" y="6613085"/>
            <a:ext cx="560209" cy="192716"/>
          </a:xfrm>
          <a:prstGeom prst="bracketPair">
            <a:avLst>
              <a:gd name="adj" fmla="val 17949"/>
            </a:avLst>
          </a:prstGeom>
        </p:spPr>
        <p:txBody>
          <a:bodyPr vert="horz" lIns="0" tIns="0" rIns="0" bIns="0" rtlCol="0" anchor="ctr">
            <a:spAutoFit/>
          </a:bodyPr>
          <a:lstStyle>
            <a:defPPr>
              <a:defRPr lang="en-US"/>
            </a:defPPr>
            <a:lvl1pPr marL="0" algn="r" defTabSz="914400" rtl="0" eaLnBrk="1" latinLnBrk="0" hangingPunct="1">
              <a:defRPr sz="1400" kern="1200">
                <a:gradFill>
                  <a:gsLst>
                    <a:gs pos="0">
                      <a:schemeClr val="tx1"/>
                    </a:gs>
                    <a:gs pos="100000">
                      <a:schemeClr val="tx1"/>
                    </a:gs>
                  </a:gsLst>
                  <a:lin ang="5400000" scaled="0"/>
                </a:gra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24AA51-0F23-4F19-8FF5-FB5135F231BC}" type="slidenum">
              <a:rPr lang="en-US" sz="1122">
                <a:solidFill>
                  <a:srgbClr val="FFFFFF"/>
                </a:solidFill>
              </a:rPr>
              <a:pPr/>
              <a:t>17</a:t>
            </a:fld>
            <a:endParaRPr lang="en-US" sz="1122" dirty="0">
              <a:solidFill>
                <a:srgbClr val="FFFFFF"/>
              </a:solidFill>
            </a:endParaRPr>
          </a:p>
        </p:txBody>
      </p:sp>
    </p:spTree>
    <p:extLst>
      <p:ext uri="{BB962C8B-B14F-4D97-AF65-F5344CB8AC3E}">
        <p14:creationId xmlns:p14="http://schemas.microsoft.com/office/powerpoint/2010/main" val="33534188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and your network</a:t>
            </a:r>
            <a:endParaRPr lang="en-US" dirty="0"/>
          </a:p>
        </p:txBody>
      </p:sp>
    </p:spTree>
    <p:extLst>
      <p:ext uri="{BB962C8B-B14F-4D97-AF65-F5344CB8AC3E}">
        <p14:creationId xmlns:p14="http://schemas.microsoft.com/office/powerpoint/2010/main" val="8645524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network readiness</a:t>
            </a:r>
            <a:endParaRPr lang="en-US" dirty="0"/>
          </a:p>
        </p:txBody>
      </p:sp>
      <p:sp>
        <p:nvSpPr>
          <p:cNvPr id="3" name="Text Placeholder 1"/>
          <p:cNvSpPr txBox="1">
            <a:spLocks/>
          </p:cNvSpPr>
          <p:nvPr/>
        </p:nvSpPr>
        <p:spPr>
          <a:xfrm>
            <a:off x="274638" y="1212850"/>
            <a:ext cx="11887200" cy="202517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Bandwidth planning exercises completed</a:t>
            </a:r>
          </a:p>
          <a:p>
            <a:r>
              <a:rPr lang="en-US" dirty="0" smtClean="0"/>
              <a:t>End-to-end </a:t>
            </a:r>
            <a:r>
              <a:rPr lang="en-US" dirty="0" err="1" smtClean="0"/>
              <a:t>QoS</a:t>
            </a:r>
            <a:r>
              <a:rPr lang="en-US" dirty="0" smtClean="0"/>
              <a:t> in place</a:t>
            </a:r>
          </a:p>
          <a:p>
            <a:r>
              <a:rPr lang="en-US" dirty="0" err="1" smtClean="0"/>
              <a:t>QoS</a:t>
            </a:r>
            <a:r>
              <a:rPr lang="en-US" dirty="0" smtClean="0"/>
              <a:t> markings validated</a:t>
            </a:r>
          </a:p>
          <a:p>
            <a:r>
              <a:rPr lang="en-US" dirty="0" smtClean="0"/>
              <a:t>Network Assessment completed</a:t>
            </a:r>
          </a:p>
          <a:p>
            <a:endParaRPr lang="en-US" dirty="0"/>
          </a:p>
        </p:txBody>
      </p:sp>
    </p:spTree>
    <p:extLst>
      <p:ext uri="{BB962C8B-B14F-4D97-AF65-F5344CB8AC3E}">
        <p14:creationId xmlns:p14="http://schemas.microsoft.com/office/powerpoint/2010/main" val="4920682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 and Deploying your Enterprise Voice</a:t>
            </a:r>
            <a:endParaRPr lang="en-US" dirty="0"/>
          </a:p>
        </p:txBody>
      </p:sp>
      <p:sp>
        <p:nvSpPr>
          <p:cNvPr id="5" name="Text Placeholder 4"/>
          <p:cNvSpPr>
            <a:spLocks noGrp="1"/>
          </p:cNvSpPr>
          <p:nvPr>
            <p:ph type="body" sz="quarter" idx="12"/>
          </p:nvPr>
        </p:nvSpPr>
        <p:spPr/>
        <p:txBody>
          <a:bodyPr/>
          <a:lstStyle/>
          <a:p>
            <a:r>
              <a:rPr lang="en-US" dirty="0" smtClean="0"/>
              <a:t>Geoff Clark</a:t>
            </a:r>
            <a:endParaRPr lang="en-US" dirty="0"/>
          </a:p>
        </p:txBody>
      </p:sp>
      <p:sp>
        <p:nvSpPr>
          <p:cNvPr id="14" name="Text Placeholder 13"/>
          <p:cNvSpPr>
            <a:spLocks noGrp="1"/>
          </p:cNvSpPr>
          <p:nvPr>
            <p:ph type="body" sz="quarter" idx="13"/>
          </p:nvPr>
        </p:nvSpPr>
        <p:spPr/>
        <p:txBody>
          <a:bodyPr/>
          <a:lstStyle/>
          <a:p>
            <a:r>
              <a:rPr lang="en-US" dirty="0" smtClean="0"/>
              <a:t>OUC-B324</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Planning Goals</a:t>
            </a:r>
            <a:endParaRPr lang="en-US" dirty="0"/>
          </a:p>
        </p:txBody>
      </p:sp>
      <p:sp>
        <p:nvSpPr>
          <p:cNvPr id="3" name="Content Placeholder 2"/>
          <p:cNvSpPr txBox="1">
            <a:spLocks/>
          </p:cNvSpPr>
          <p:nvPr/>
        </p:nvSpPr>
        <p:spPr>
          <a:xfrm>
            <a:off x="274638" y="1212850"/>
            <a:ext cx="11887200" cy="483824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t>Estimate WAN impact for Branch Sites, and WAN impact on Data Center sites of Branch Users. </a:t>
            </a:r>
          </a:p>
          <a:p>
            <a:r>
              <a:rPr lang="en-GB" smtClean="0"/>
              <a:t>Provide Traffic Modelling for use during Network Engineering </a:t>
            </a:r>
          </a:p>
          <a:p>
            <a:pPr lvl="1"/>
            <a:r>
              <a:rPr lang="en-GB" smtClean="0"/>
              <a:t>Understanding of Call Flows and BW Usage</a:t>
            </a:r>
          </a:p>
          <a:p>
            <a:r>
              <a:rPr lang="en-GB" smtClean="0"/>
              <a:t>Provide business with information needed for network capacity planning. </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438" y="5021262"/>
            <a:ext cx="5486400" cy="165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6134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Network information</a:t>
            </a:r>
            <a:endParaRPr lang="en-US" dirty="0"/>
          </a:p>
        </p:txBody>
      </p:sp>
      <p:sp>
        <p:nvSpPr>
          <p:cNvPr id="3" name="Content Placeholder 2"/>
          <p:cNvSpPr txBox="1">
            <a:spLocks/>
          </p:cNvSpPr>
          <p:nvPr/>
        </p:nvSpPr>
        <p:spPr>
          <a:xfrm>
            <a:off x="274638" y="1212850"/>
            <a:ext cx="11887200" cy="202517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t>Existing traffic levels on each remote site</a:t>
            </a:r>
          </a:p>
          <a:p>
            <a:pPr lvl="1"/>
            <a:r>
              <a:rPr lang="en-GB" smtClean="0"/>
              <a:t>Max Peak level over last 3 months</a:t>
            </a:r>
          </a:p>
          <a:p>
            <a:pPr lvl="1"/>
            <a:r>
              <a:rPr lang="en-GB" smtClean="0"/>
              <a:t>Busy Hour Average traffic. </a:t>
            </a:r>
          </a:p>
          <a:p>
            <a:r>
              <a:rPr lang="en-GB" smtClean="0"/>
              <a:t>QoS Policies</a:t>
            </a:r>
          </a:p>
          <a:p>
            <a:pPr lvl="1"/>
            <a:r>
              <a:rPr lang="en-GB" smtClean="0"/>
              <a:t>BW allocations, Queuing methods</a:t>
            </a:r>
          </a:p>
          <a:p>
            <a:r>
              <a:rPr lang="en-GB" smtClean="0"/>
              <a:t>Network Topology</a:t>
            </a:r>
          </a:p>
          <a:p>
            <a:pPr lvl="1"/>
            <a:r>
              <a:rPr lang="en-GB" smtClean="0"/>
              <a:t>Star topology, Inter-Site links, Regional bottlenecks</a:t>
            </a:r>
            <a:endParaRPr lang="en-GB" dirty="0"/>
          </a:p>
        </p:txBody>
      </p:sp>
    </p:spTree>
    <p:extLst>
      <p:ext uri="{BB962C8B-B14F-4D97-AF65-F5344CB8AC3E}">
        <p14:creationId xmlns:p14="http://schemas.microsoft.com/office/powerpoint/2010/main" val="28223209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Performance Goals</a:t>
            </a:r>
            <a:endParaRPr lang="en-US" dirty="0"/>
          </a:p>
        </p:txBody>
      </p:sp>
      <p:sp>
        <p:nvSpPr>
          <p:cNvPr id="3" name="Text Placeholder 2"/>
          <p:cNvSpPr txBox="1">
            <a:spLocks/>
          </p:cNvSpPr>
          <p:nvPr/>
        </p:nvSpPr>
        <p:spPr>
          <a:xfrm>
            <a:off x="274639" y="1212849"/>
            <a:ext cx="5486399" cy="253607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The further performance deviates from these goals, the more likely that users will experience poor voice quality</a:t>
            </a:r>
          </a:p>
          <a:p>
            <a:r>
              <a:rPr lang="en-US" sz="3600" dirty="0" smtClean="0"/>
              <a:t>For great voice quality, pair good network performance with:</a:t>
            </a:r>
          </a:p>
          <a:p>
            <a:pPr lvl="2"/>
            <a:r>
              <a:rPr lang="en-US" dirty="0" smtClean="0"/>
              <a:t>UC Logo–certified devices and gateways</a:t>
            </a:r>
          </a:p>
          <a:p>
            <a:pPr lvl="2"/>
            <a:r>
              <a:rPr lang="en-US" dirty="0" smtClean="0"/>
              <a:t>Server roles running on recommended spec hardware </a:t>
            </a:r>
            <a:endParaRPr lang="en-US" dirty="0"/>
          </a:p>
        </p:txBody>
      </p:sp>
      <p:sp>
        <p:nvSpPr>
          <p:cNvPr id="4" name="Slide Number Placeholder 5"/>
          <p:cNvSpPr txBox="1">
            <a:spLocks/>
          </p:cNvSpPr>
          <p:nvPr/>
        </p:nvSpPr>
        <p:spPr>
          <a:xfrm>
            <a:off x="10104086" y="6613085"/>
            <a:ext cx="560209" cy="192716"/>
          </a:xfrm>
          <a:prstGeom prst="bracketPair">
            <a:avLst>
              <a:gd name="adj" fmla="val 17949"/>
            </a:avLst>
          </a:prstGeom>
        </p:spPr>
        <p:txBody>
          <a:bodyPr vert="horz" lIns="0" tIns="0" rIns="0" bIns="0" rtlCol="0" anchor="ctr">
            <a:spAutoFit/>
          </a:bodyPr>
          <a:lstStyle>
            <a:defPPr>
              <a:defRPr lang="en-US"/>
            </a:defPPr>
            <a:lvl1pPr marL="0" algn="r" defTabSz="914400" rtl="0" eaLnBrk="1" latinLnBrk="0" hangingPunct="1">
              <a:defRPr sz="1400" kern="1200">
                <a:gradFill>
                  <a:gsLst>
                    <a:gs pos="0">
                      <a:schemeClr val="tx1"/>
                    </a:gs>
                    <a:gs pos="100000">
                      <a:schemeClr val="tx1"/>
                    </a:gs>
                  </a:gsLst>
                  <a:lin ang="5400000" scaled="0"/>
                </a:gra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24AA51-0F23-4F19-8FF5-FB5135F231BC}" type="slidenum">
              <a:rPr lang="en-US" sz="1122">
                <a:solidFill>
                  <a:schemeClr val="tx1"/>
                </a:solidFill>
              </a:rPr>
              <a:pPr/>
              <a:t>22</a:t>
            </a:fld>
            <a:endParaRPr lang="en-US" sz="1122"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13943831"/>
              </p:ext>
            </p:extLst>
          </p:nvPr>
        </p:nvGraphicFramePr>
        <p:xfrm>
          <a:off x="6218237" y="2028433"/>
          <a:ext cx="6124389" cy="4191682"/>
        </p:xfrm>
        <a:graphic>
          <a:graphicData uri="http://schemas.openxmlformats.org/drawingml/2006/table">
            <a:tbl>
              <a:tblPr firstRow="1" bandRow="1">
                <a:tableStyleId>{5C22544A-7EE6-4342-B048-85BDC9FD1C3A}</a:tableStyleId>
              </a:tblPr>
              <a:tblGrid>
                <a:gridCol w="2204781"/>
                <a:gridCol w="1959804"/>
                <a:gridCol w="1959804"/>
              </a:tblGrid>
              <a:tr h="917208">
                <a:tc>
                  <a:txBody>
                    <a:bodyPr/>
                    <a:lstStyle>
                      <a:lvl1pPr marL="0" algn="l" defTabSz="914363" rtl="0" eaLnBrk="1" latinLnBrk="0" hangingPunct="1">
                        <a:defRPr sz="1800" b="1" kern="1200">
                          <a:solidFill>
                            <a:schemeClr val="lt1"/>
                          </a:solidFill>
                          <a:latin typeface="Verdana"/>
                        </a:defRPr>
                      </a:lvl1pPr>
                      <a:lvl2pPr marL="457182" algn="l" defTabSz="914363" rtl="0" eaLnBrk="1" latinLnBrk="0" hangingPunct="1">
                        <a:defRPr sz="1800" b="1" kern="1200">
                          <a:solidFill>
                            <a:schemeClr val="lt1"/>
                          </a:solidFill>
                          <a:latin typeface="Verdana"/>
                        </a:defRPr>
                      </a:lvl2pPr>
                      <a:lvl3pPr marL="914363" algn="l" defTabSz="914363" rtl="0" eaLnBrk="1" latinLnBrk="0" hangingPunct="1">
                        <a:defRPr sz="1800" b="1" kern="1200">
                          <a:solidFill>
                            <a:schemeClr val="lt1"/>
                          </a:solidFill>
                          <a:latin typeface="Verdana"/>
                        </a:defRPr>
                      </a:lvl3pPr>
                      <a:lvl4pPr marL="1371545" algn="l" defTabSz="914363" rtl="0" eaLnBrk="1" latinLnBrk="0" hangingPunct="1">
                        <a:defRPr sz="1800" b="1" kern="1200">
                          <a:solidFill>
                            <a:schemeClr val="lt1"/>
                          </a:solidFill>
                          <a:latin typeface="Verdana"/>
                        </a:defRPr>
                      </a:lvl4pPr>
                      <a:lvl5pPr marL="1828727" algn="l" defTabSz="914363" rtl="0" eaLnBrk="1" latinLnBrk="0" hangingPunct="1">
                        <a:defRPr sz="1800" b="1" kern="1200">
                          <a:solidFill>
                            <a:schemeClr val="lt1"/>
                          </a:solidFill>
                          <a:latin typeface="Verdana"/>
                        </a:defRPr>
                      </a:lvl5pPr>
                      <a:lvl6pPr marL="2285909" algn="l" defTabSz="914363" rtl="0" eaLnBrk="1" latinLnBrk="0" hangingPunct="1">
                        <a:defRPr sz="1800" b="1" kern="1200">
                          <a:solidFill>
                            <a:schemeClr val="lt1"/>
                          </a:solidFill>
                          <a:latin typeface="Verdana"/>
                        </a:defRPr>
                      </a:lvl6pPr>
                      <a:lvl7pPr marL="2743090" algn="l" defTabSz="914363" rtl="0" eaLnBrk="1" latinLnBrk="0" hangingPunct="1">
                        <a:defRPr sz="1800" b="1" kern="1200">
                          <a:solidFill>
                            <a:schemeClr val="lt1"/>
                          </a:solidFill>
                          <a:latin typeface="Verdana"/>
                        </a:defRPr>
                      </a:lvl7pPr>
                      <a:lvl8pPr marL="3200272" algn="l" defTabSz="914363" rtl="0" eaLnBrk="1" latinLnBrk="0" hangingPunct="1">
                        <a:defRPr sz="1800" b="1" kern="1200">
                          <a:solidFill>
                            <a:schemeClr val="lt1"/>
                          </a:solidFill>
                          <a:latin typeface="Verdana"/>
                        </a:defRPr>
                      </a:lvl8pPr>
                      <a:lvl9pPr marL="3657454" algn="l" defTabSz="914363" rtl="0" eaLnBrk="1" latinLnBrk="0" hangingPunct="1">
                        <a:defRPr sz="1800" b="1" kern="1200">
                          <a:solidFill>
                            <a:schemeClr val="lt1"/>
                          </a:solidFill>
                          <a:latin typeface="Verdana"/>
                        </a:defRPr>
                      </a:lvl9pPr>
                    </a:lstStyle>
                    <a:p>
                      <a:pPr marL="0" marR="0" algn="ctr">
                        <a:spcBef>
                          <a:spcPts val="0"/>
                        </a:spcBef>
                        <a:spcAft>
                          <a:spcPts val="0"/>
                        </a:spcAft>
                      </a:pPr>
                      <a:r>
                        <a:rPr lang="en-US" sz="1900" dirty="0" smtClean="0"/>
                        <a:t>Network conditions</a:t>
                      </a:r>
                      <a:endParaRPr lang="en-US" sz="1900" dirty="0">
                        <a:latin typeface="+mn-lt"/>
                        <a:ea typeface="MS Mincho"/>
                        <a:cs typeface="Times New Roman"/>
                      </a:endParaRPr>
                    </a:p>
                  </a:txBody>
                  <a:tcPr marL="93260" marR="93260" marT="46630" marB="46630" anchor="ctr"/>
                </a:tc>
                <a:tc>
                  <a:txBody>
                    <a:bodyPr/>
                    <a:lstStyle>
                      <a:lvl1pPr marL="0" algn="l" defTabSz="914363" rtl="0" eaLnBrk="1" latinLnBrk="0" hangingPunct="1">
                        <a:defRPr sz="1800" b="1" kern="1200">
                          <a:solidFill>
                            <a:schemeClr val="lt1"/>
                          </a:solidFill>
                          <a:latin typeface="Verdana"/>
                        </a:defRPr>
                      </a:lvl1pPr>
                      <a:lvl2pPr marL="457182" algn="l" defTabSz="914363" rtl="0" eaLnBrk="1" latinLnBrk="0" hangingPunct="1">
                        <a:defRPr sz="1800" b="1" kern="1200">
                          <a:solidFill>
                            <a:schemeClr val="lt1"/>
                          </a:solidFill>
                          <a:latin typeface="Verdana"/>
                        </a:defRPr>
                      </a:lvl2pPr>
                      <a:lvl3pPr marL="914363" algn="l" defTabSz="914363" rtl="0" eaLnBrk="1" latinLnBrk="0" hangingPunct="1">
                        <a:defRPr sz="1800" b="1" kern="1200">
                          <a:solidFill>
                            <a:schemeClr val="lt1"/>
                          </a:solidFill>
                          <a:latin typeface="Verdana"/>
                        </a:defRPr>
                      </a:lvl3pPr>
                      <a:lvl4pPr marL="1371545" algn="l" defTabSz="914363" rtl="0" eaLnBrk="1" latinLnBrk="0" hangingPunct="1">
                        <a:defRPr sz="1800" b="1" kern="1200">
                          <a:solidFill>
                            <a:schemeClr val="lt1"/>
                          </a:solidFill>
                          <a:latin typeface="Verdana"/>
                        </a:defRPr>
                      </a:lvl4pPr>
                      <a:lvl5pPr marL="1828727" algn="l" defTabSz="914363" rtl="0" eaLnBrk="1" latinLnBrk="0" hangingPunct="1">
                        <a:defRPr sz="1800" b="1" kern="1200">
                          <a:solidFill>
                            <a:schemeClr val="lt1"/>
                          </a:solidFill>
                          <a:latin typeface="Verdana"/>
                        </a:defRPr>
                      </a:lvl5pPr>
                      <a:lvl6pPr marL="2285909" algn="l" defTabSz="914363" rtl="0" eaLnBrk="1" latinLnBrk="0" hangingPunct="1">
                        <a:defRPr sz="1800" b="1" kern="1200">
                          <a:solidFill>
                            <a:schemeClr val="lt1"/>
                          </a:solidFill>
                          <a:latin typeface="Verdana"/>
                        </a:defRPr>
                      </a:lvl6pPr>
                      <a:lvl7pPr marL="2743090" algn="l" defTabSz="914363" rtl="0" eaLnBrk="1" latinLnBrk="0" hangingPunct="1">
                        <a:defRPr sz="1800" b="1" kern="1200">
                          <a:solidFill>
                            <a:schemeClr val="lt1"/>
                          </a:solidFill>
                          <a:latin typeface="Verdana"/>
                        </a:defRPr>
                      </a:lvl7pPr>
                      <a:lvl8pPr marL="3200272" algn="l" defTabSz="914363" rtl="0" eaLnBrk="1" latinLnBrk="0" hangingPunct="1">
                        <a:defRPr sz="1800" b="1" kern="1200">
                          <a:solidFill>
                            <a:schemeClr val="lt1"/>
                          </a:solidFill>
                          <a:latin typeface="Verdana"/>
                        </a:defRPr>
                      </a:lvl8pPr>
                      <a:lvl9pPr marL="3657454" algn="l" defTabSz="914363" rtl="0" eaLnBrk="1" latinLnBrk="0" hangingPunct="1">
                        <a:defRPr sz="1800" b="1" kern="1200">
                          <a:solidFill>
                            <a:schemeClr val="lt1"/>
                          </a:solidFill>
                          <a:latin typeface="Verdana"/>
                        </a:defRPr>
                      </a:lvl9pPr>
                    </a:lstStyle>
                    <a:p>
                      <a:pPr marL="0" marR="0" algn="ctr">
                        <a:spcBef>
                          <a:spcPts val="0"/>
                        </a:spcBef>
                        <a:spcAft>
                          <a:spcPts val="0"/>
                        </a:spcAft>
                      </a:pPr>
                      <a:r>
                        <a:rPr lang="en-US" sz="1900" dirty="0"/>
                        <a:t>Acceptable </a:t>
                      </a:r>
                      <a:r>
                        <a:rPr lang="en-US" sz="1900" dirty="0" smtClean="0"/>
                        <a:t>quality</a:t>
                      </a:r>
                      <a:endParaRPr lang="en-US" sz="1900" dirty="0">
                        <a:latin typeface="+mn-lt"/>
                        <a:ea typeface="MS Mincho"/>
                        <a:cs typeface="Times New Roman"/>
                      </a:endParaRPr>
                    </a:p>
                  </a:txBody>
                  <a:tcPr marL="93260" marR="93260" marT="46630" marB="46630" anchor="ctr"/>
                </a:tc>
                <a:tc>
                  <a:txBody>
                    <a:bodyPr/>
                    <a:lstStyle>
                      <a:lvl1pPr marL="0" algn="l" defTabSz="914363" rtl="0" eaLnBrk="1" latinLnBrk="0" hangingPunct="1">
                        <a:defRPr sz="1800" b="1" kern="1200">
                          <a:solidFill>
                            <a:schemeClr val="lt1"/>
                          </a:solidFill>
                          <a:latin typeface="Verdana"/>
                        </a:defRPr>
                      </a:lvl1pPr>
                      <a:lvl2pPr marL="457182" algn="l" defTabSz="914363" rtl="0" eaLnBrk="1" latinLnBrk="0" hangingPunct="1">
                        <a:defRPr sz="1800" b="1" kern="1200">
                          <a:solidFill>
                            <a:schemeClr val="lt1"/>
                          </a:solidFill>
                          <a:latin typeface="Verdana"/>
                        </a:defRPr>
                      </a:lvl2pPr>
                      <a:lvl3pPr marL="914363" algn="l" defTabSz="914363" rtl="0" eaLnBrk="1" latinLnBrk="0" hangingPunct="1">
                        <a:defRPr sz="1800" b="1" kern="1200">
                          <a:solidFill>
                            <a:schemeClr val="lt1"/>
                          </a:solidFill>
                          <a:latin typeface="Verdana"/>
                        </a:defRPr>
                      </a:lvl3pPr>
                      <a:lvl4pPr marL="1371545" algn="l" defTabSz="914363" rtl="0" eaLnBrk="1" latinLnBrk="0" hangingPunct="1">
                        <a:defRPr sz="1800" b="1" kern="1200">
                          <a:solidFill>
                            <a:schemeClr val="lt1"/>
                          </a:solidFill>
                          <a:latin typeface="Verdana"/>
                        </a:defRPr>
                      </a:lvl4pPr>
                      <a:lvl5pPr marL="1828727" algn="l" defTabSz="914363" rtl="0" eaLnBrk="1" latinLnBrk="0" hangingPunct="1">
                        <a:defRPr sz="1800" b="1" kern="1200">
                          <a:solidFill>
                            <a:schemeClr val="lt1"/>
                          </a:solidFill>
                          <a:latin typeface="Verdana"/>
                        </a:defRPr>
                      </a:lvl5pPr>
                      <a:lvl6pPr marL="2285909" algn="l" defTabSz="914363" rtl="0" eaLnBrk="1" latinLnBrk="0" hangingPunct="1">
                        <a:defRPr sz="1800" b="1" kern="1200">
                          <a:solidFill>
                            <a:schemeClr val="lt1"/>
                          </a:solidFill>
                          <a:latin typeface="Verdana"/>
                        </a:defRPr>
                      </a:lvl6pPr>
                      <a:lvl7pPr marL="2743090" algn="l" defTabSz="914363" rtl="0" eaLnBrk="1" latinLnBrk="0" hangingPunct="1">
                        <a:defRPr sz="1800" b="1" kern="1200">
                          <a:solidFill>
                            <a:schemeClr val="lt1"/>
                          </a:solidFill>
                          <a:latin typeface="Verdana"/>
                        </a:defRPr>
                      </a:lvl7pPr>
                      <a:lvl8pPr marL="3200272" algn="l" defTabSz="914363" rtl="0" eaLnBrk="1" latinLnBrk="0" hangingPunct="1">
                        <a:defRPr sz="1800" b="1" kern="1200">
                          <a:solidFill>
                            <a:schemeClr val="lt1"/>
                          </a:solidFill>
                          <a:latin typeface="Verdana"/>
                        </a:defRPr>
                      </a:lvl8pPr>
                      <a:lvl9pPr marL="3657454" algn="l" defTabSz="914363" rtl="0" eaLnBrk="1" latinLnBrk="0" hangingPunct="1">
                        <a:defRPr sz="1800" b="1" kern="1200">
                          <a:solidFill>
                            <a:schemeClr val="lt1"/>
                          </a:solidFill>
                          <a:latin typeface="Verdana"/>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900" dirty="0" smtClean="0"/>
                        <a:t>Optimal quality</a:t>
                      </a:r>
                      <a:endParaRPr lang="en-US" sz="1900" dirty="0" smtClean="0">
                        <a:latin typeface="+mn-lt"/>
                        <a:ea typeface="MS Mincho"/>
                        <a:cs typeface="Times New Roman"/>
                      </a:endParaRPr>
                    </a:p>
                  </a:txBody>
                  <a:tcPr marL="93260" marR="93260" marT="46630" marB="46630" anchor="ctr"/>
                </a:tc>
              </a:tr>
              <a:tr h="963690">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0" marR="0" algn="l">
                        <a:spcBef>
                          <a:spcPts val="0"/>
                        </a:spcBef>
                        <a:spcAft>
                          <a:spcPts val="0"/>
                        </a:spcAft>
                      </a:pPr>
                      <a:r>
                        <a:rPr lang="en-US" sz="1900" dirty="0"/>
                        <a:t>Interarrival packet jitter (avg)</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5</a:t>
                      </a:r>
                      <a:r>
                        <a:rPr lang="en-US" sz="1900" baseline="0" dirty="0" smtClean="0"/>
                        <a:t> </a:t>
                      </a:r>
                      <a:r>
                        <a:rPr lang="en-US" sz="1900" dirty="0" err="1" smtClean="0"/>
                        <a:t>ms</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2 </a:t>
                      </a:r>
                      <a:r>
                        <a:rPr lang="en-US" sz="1900" dirty="0" err="1" smtClean="0"/>
                        <a:t>ms</a:t>
                      </a:r>
                      <a:endParaRPr lang="en-US" sz="1900" dirty="0">
                        <a:solidFill>
                          <a:schemeClr val="bg1"/>
                        </a:solidFill>
                        <a:latin typeface="Segoe"/>
                        <a:ea typeface="MS Mincho"/>
                        <a:cs typeface="Times New Roman"/>
                      </a:endParaRPr>
                    </a:p>
                  </a:txBody>
                  <a:tcPr marL="93260" marR="93260" marT="46630" marB="46630"/>
                </a:tc>
              </a:tr>
              <a:tr h="963690">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0" marR="0" algn="l">
                        <a:spcBef>
                          <a:spcPts val="0"/>
                        </a:spcBef>
                        <a:spcAft>
                          <a:spcPts val="0"/>
                        </a:spcAft>
                      </a:pPr>
                      <a:r>
                        <a:rPr lang="en-US" sz="1900" dirty="0"/>
                        <a:t>Interarrival packet </a:t>
                      </a:r>
                      <a:r>
                        <a:rPr lang="en-US" sz="1900" dirty="0" smtClean="0"/>
                        <a:t>jitter (</a:t>
                      </a:r>
                      <a:r>
                        <a:rPr lang="en-US" sz="1900" dirty="0"/>
                        <a:t>max)</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40 </a:t>
                      </a:r>
                      <a:r>
                        <a:rPr lang="en-US" sz="1900" dirty="0" err="1" smtClean="0"/>
                        <a:t>ms</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20 </a:t>
                      </a:r>
                      <a:r>
                        <a:rPr lang="en-US" sz="1900" dirty="0" err="1" smtClean="0"/>
                        <a:t>ms</a:t>
                      </a:r>
                      <a:endParaRPr lang="en-US" sz="1900" dirty="0">
                        <a:solidFill>
                          <a:schemeClr val="bg1"/>
                        </a:solidFill>
                        <a:latin typeface="Segoe"/>
                        <a:ea typeface="MS Mincho"/>
                        <a:cs typeface="Times New Roman"/>
                      </a:endParaRPr>
                    </a:p>
                  </a:txBody>
                  <a:tcPr marL="93260" marR="93260" marT="46630" marB="46630"/>
                </a:tc>
              </a:tr>
              <a:tr h="673547">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0" marR="0" algn="l">
                        <a:spcBef>
                          <a:spcPts val="0"/>
                        </a:spcBef>
                        <a:spcAft>
                          <a:spcPts val="0"/>
                        </a:spcAft>
                      </a:pPr>
                      <a:r>
                        <a:rPr lang="en-US" sz="1900" dirty="0"/>
                        <a:t>Packet loss rate (avg)</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1%</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0.5%</a:t>
                      </a:r>
                      <a:endParaRPr lang="en-US" sz="1900" dirty="0">
                        <a:solidFill>
                          <a:schemeClr val="bg1"/>
                        </a:solidFill>
                        <a:latin typeface="Segoe"/>
                        <a:ea typeface="MS Mincho"/>
                        <a:cs typeface="Times New Roman"/>
                      </a:endParaRPr>
                    </a:p>
                  </a:txBody>
                  <a:tcPr marL="93260" marR="93260" marT="46630" marB="46630"/>
                </a:tc>
              </a:tr>
              <a:tr h="673547">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0" marR="0" algn="l">
                        <a:spcBef>
                          <a:spcPts val="0"/>
                        </a:spcBef>
                        <a:spcAft>
                          <a:spcPts val="0"/>
                        </a:spcAft>
                        <a:tabLst>
                          <a:tab pos="1051560" algn="ctr"/>
                          <a:tab pos="2103120" algn="r"/>
                        </a:tabLst>
                      </a:pPr>
                      <a:r>
                        <a:rPr lang="en-US" sz="1900" dirty="0"/>
                        <a:t>Network latency RTT </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200ms</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120</a:t>
                      </a:r>
                      <a:r>
                        <a:rPr lang="en-US" sz="1900" baseline="0" dirty="0" smtClean="0"/>
                        <a:t>ms</a:t>
                      </a:r>
                      <a:endParaRPr lang="en-US" sz="1900" dirty="0">
                        <a:solidFill>
                          <a:schemeClr val="bg1"/>
                        </a:solidFill>
                        <a:latin typeface="Segoe"/>
                        <a:ea typeface="MS Mincho"/>
                        <a:cs typeface="Times New Roman"/>
                      </a:endParaRPr>
                    </a:p>
                  </a:txBody>
                  <a:tcPr marL="93260" marR="93260" marT="46630" marB="46630"/>
                </a:tc>
              </a:tr>
            </a:tbl>
          </a:graphicData>
        </a:graphic>
      </p:graphicFrame>
    </p:spTree>
    <p:extLst>
      <p:ext uri="{BB962C8B-B14F-4D97-AF65-F5344CB8AC3E}">
        <p14:creationId xmlns:p14="http://schemas.microsoft.com/office/powerpoint/2010/main" val="10949873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Network Assessment?</a:t>
            </a:r>
            <a:endParaRPr lang="en-US" dirty="0"/>
          </a:p>
        </p:txBody>
      </p:sp>
      <p:sp>
        <p:nvSpPr>
          <p:cNvPr id="3" name="Text Placeholder 9"/>
          <p:cNvSpPr txBox="1">
            <a:spLocks/>
          </p:cNvSpPr>
          <p:nvPr/>
        </p:nvSpPr>
        <p:spPr>
          <a:xfrm>
            <a:off x="274638" y="1212850"/>
            <a:ext cx="11887200" cy="252376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Services offering that provides an application-centric assessment that pinpoints problems that could affect your future Microsoft unified communications solution</a:t>
            </a:r>
          </a:p>
          <a:p>
            <a:endParaRPr lang="en-US" dirty="0"/>
          </a:p>
        </p:txBody>
      </p:sp>
      <p:sp>
        <p:nvSpPr>
          <p:cNvPr id="4" name="Rectangle 3"/>
          <p:cNvSpPr/>
          <p:nvPr/>
        </p:nvSpPr>
        <p:spPr bwMode="auto">
          <a:xfrm>
            <a:off x="1166636" y="3910281"/>
            <a:ext cx="2563710" cy="281604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a:lnSpc>
                <a:spcPct val="90000"/>
              </a:lnSpc>
              <a:spcAft>
                <a:spcPts val="450"/>
              </a:spcAft>
            </a:pPr>
            <a:r>
              <a:rPr lang="en-GB" sz="2100" dirty="0">
                <a:latin typeface="+mj-lt"/>
              </a:rPr>
              <a:t>Discovery Session </a:t>
            </a:r>
          </a:p>
          <a:p>
            <a:pPr lvl="0"/>
            <a:endParaRPr lang="en-GB" sz="1350" dirty="0"/>
          </a:p>
          <a:p>
            <a:pPr lvl="0" algn="ctr"/>
            <a:r>
              <a:rPr lang="en-GB" sz="1350" dirty="0"/>
              <a:t>Understand what network environment exists</a:t>
            </a:r>
          </a:p>
        </p:txBody>
      </p:sp>
      <p:sp>
        <p:nvSpPr>
          <p:cNvPr id="5" name="Rectangle 4"/>
          <p:cNvSpPr/>
          <p:nvPr/>
        </p:nvSpPr>
        <p:spPr bwMode="auto">
          <a:xfrm>
            <a:off x="3730346" y="3910281"/>
            <a:ext cx="2538238" cy="281604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a:lnSpc>
                <a:spcPct val="90000"/>
              </a:lnSpc>
              <a:spcAft>
                <a:spcPts val="450"/>
              </a:spcAft>
            </a:pPr>
            <a:r>
              <a:rPr lang="en-GB" sz="2100" dirty="0">
                <a:solidFill>
                  <a:schemeClr val="bg1">
                    <a:lumMod val="75000"/>
                    <a:lumOff val="25000"/>
                  </a:schemeClr>
                </a:solidFill>
                <a:latin typeface="+mj-lt"/>
              </a:rPr>
              <a:t>Usage Modelling</a:t>
            </a:r>
          </a:p>
          <a:p>
            <a:endParaRPr lang="en-GB" sz="1350" dirty="0">
              <a:solidFill>
                <a:schemeClr val="bg1">
                  <a:lumMod val="75000"/>
                  <a:lumOff val="25000"/>
                </a:schemeClr>
              </a:solidFill>
            </a:endParaRPr>
          </a:p>
          <a:p>
            <a:pPr algn="ctr"/>
            <a:r>
              <a:rPr lang="en-GB" sz="1350" dirty="0">
                <a:solidFill>
                  <a:schemeClr val="bg1">
                    <a:lumMod val="75000"/>
                    <a:lumOff val="25000"/>
                  </a:schemeClr>
                </a:solidFill>
              </a:rPr>
              <a:t>Model proposed bandwidth using user profiles, and usage patterns</a:t>
            </a:r>
          </a:p>
        </p:txBody>
      </p:sp>
      <p:sp>
        <p:nvSpPr>
          <p:cNvPr id="6" name="Rectangle 5"/>
          <p:cNvSpPr/>
          <p:nvPr/>
        </p:nvSpPr>
        <p:spPr bwMode="auto">
          <a:xfrm>
            <a:off x="8783099" y="3910281"/>
            <a:ext cx="2512767" cy="281604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a:lnSpc>
                <a:spcPct val="90000"/>
              </a:lnSpc>
              <a:spcAft>
                <a:spcPts val="450"/>
              </a:spcAft>
            </a:pPr>
            <a:r>
              <a:rPr lang="en-GB" sz="1836" dirty="0">
                <a:latin typeface="+mj-lt"/>
              </a:rPr>
              <a:t>Recommendations</a:t>
            </a:r>
          </a:p>
          <a:p>
            <a:endParaRPr lang="en-GB" sz="1350" dirty="0"/>
          </a:p>
          <a:p>
            <a:pPr algn="ctr"/>
            <a:r>
              <a:rPr lang="en-GB" sz="1350" dirty="0" err="1"/>
              <a:t>Analyze</a:t>
            </a:r>
            <a:r>
              <a:rPr lang="en-GB" sz="1350" dirty="0"/>
              <a:t> factors affecting quality, and produce a full report with recommendations</a:t>
            </a:r>
          </a:p>
        </p:txBody>
      </p:sp>
      <p:sp>
        <p:nvSpPr>
          <p:cNvPr id="7" name="Rectangle 6"/>
          <p:cNvSpPr/>
          <p:nvPr/>
        </p:nvSpPr>
        <p:spPr bwMode="auto">
          <a:xfrm>
            <a:off x="6268584" y="3910281"/>
            <a:ext cx="2538238" cy="281604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a:lnSpc>
                <a:spcPct val="90000"/>
              </a:lnSpc>
              <a:spcAft>
                <a:spcPts val="450"/>
              </a:spcAft>
            </a:pPr>
            <a:r>
              <a:rPr lang="en-GB" sz="2100" dirty="0">
                <a:latin typeface="+mj-lt"/>
              </a:rPr>
              <a:t>Traffic Simulation</a:t>
            </a:r>
          </a:p>
          <a:p>
            <a:endParaRPr lang="en-GB" sz="1350" dirty="0"/>
          </a:p>
          <a:p>
            <a:pPr algn="ctr"/>
            <a:r>
              <a:rPr lang="en-GB" sz="1350" dirty="0"/>
              <a:t>Using a UC Traffic simulator apply real traffic to production network and monitor factors that affect the quality of UC traffic, Delay, Jitter, and Packet Loss</a:t>
            </a:r>
          </a:p>
        </p:txBody>
      </p:sp>
    </p:spTree>
    <p:extLst>
      <p:ext uri="{BB962C8B-B14F-4D97-AF65-F5344CB8AC3E}">
        <p14:creationId xmlns:p14="http://schemas.microsoft.com/office/powerpoint/2010/main" val="22107386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need a Network Assessment</a:t>
            </a:r>
            <a:endParaRPr lang="en-US" dirty="0"/>
          </a:p>
        </p:txBody>
      </p:sp>
      <p:graphicFrame>
        <p:nvGraphicFramePr>
          <p:cNvPr id="3" name="Diagram 2"/>
          <p:cNvGraphicFramePr/>
          <p:nvPr>
            <p:extLst>
              <p:ext uri="{D42A27DB-BD31-4B8C-83A1-F6EECF244321}">
                <p14:modId xmlns:p14="http://schemas.microsoft.com/office/powerpoint/2010/main" val="2967475792"/>
              </p:ext>
            </p:extLst>
          </p:nvPr>
        </p:nvGraphicFramePr>
        <p:xfrm>
          <a:off x="2099239" y="1509356"/>
          <a:ext cx="8004845" cy="4883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9768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identify the need</a:t>
            </a:r>
            <a:endParaRPr lang="en-US" dirty="0"/>
          </a:p>
        </p:txBody>
      </p:sp>
      <p:graphicFrame>
        <p:nvGraphicFramePr>
          <p:cNvPr id="4" name="Diagram 3"/>
          <p:cNvGraphicFramePr/>
          <p:nvPr>
            <p:extLst>
              <p:ext uri="{D42A27DB-BD31-4B8C-83A1-F6EECF244321}">
                <p14:modId xmlns:p14="http://schemas.microsoft.com/office/powerpoint/2010/main" val="3567318716"/>
              </p:ext>
            </p:extLst>
          </p:nvPr>
        </p:nvGraphicFramePr>
        <p:xfrm>
          <a:off x="2254673" y="1588590"/>
          <a:ext cx="7771694" cy="472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08257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Assessment - Benefits</a:t>
            </a:r>
            <a:endParaRPr lang="en-US" dirty="0"/>
          </a:p>
        </p:txBody>
      </p:sp>
      <p:graphicFrame>
        <p:nvGraphicFramePr>
          <p:cNvPr id="3" name="Diagram 2"/>
          <p:cNvGraphicFramePr/>
          <p:nvPr>
            <p:extLst>
              <p:ext uri="{D42A27DB-BD31-4B8C-83A1-F6EECF244321}">
                <p14:modId xmlns:p14="http://schemas.microsoft.com/office/powerpoint/2010/main" val="2349980929"/>
              </p:ext>
            </p:extLst>
          </p:nvPr>
        </p:nvGraphicFramePr>
        <p:xfrm>
          <a:off x="1477504" y="1165754"/>
          <a:ext cx="9481467" cy="4959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3495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 – </a:t>
            </a:r>
            <a:r>
              <a:rPr lang="en-US" dirty="0" err="1" smtClean="0"/>
              <a:t>DiffServ</a:t>
            </a:r>
            <a:r>
              <a:rPr lang="en-US" dirty="0" smtClean="0"/>
              <a:t> recommendations</a:t>
            </a:r>
            <a:endParaRPr lang="en-US" dirty="0"/>
          </a:p>
        </p:txBody>
      </p:sp>
      <p:sp>
        <p:nvSpPr>
          <p:cNvPr id="3" name="Text Placeholder 2"/>
          <p:cNvSpPr txBox="1">
            <a:spLocks/>
          </p:cNvSpPr>
          <p:nvPr/>
        </p:nvSpPr>
        <p:spPr>
          <a:xfrm>
            <a:off x="274638" y="1212849"/>
            <a:ext cx="11887200" cy="5637213"/>
          </a:xfrm>
          <a:prstGeom prst="rect">
            <a:avLst/>
          </a:prstGeom>
        </p:spPr>
        <p:txBody>
          <a:bodyPr>
            <a:normAutofit fontScale="92500" lnSpcReduction="1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Configure separate port ranges for audio, video, app sharing, and file transfer traffic</a:t>
            </a:r>
          </a:p>
          <a:p>
            <a:pPr lvl="2"/>
            <a:r>
              <a:rPr lang="en-US" dirty="0" smtClean="0"/>
              <a:t>Use same port range for audio on AV Conferencing Servers, Mediation Servers, Conferencing Auto Attendant (CAA), PVA, Response Group Service (RGS), Call Park</a:t>
            </a:r>
          </a:p>
          <a:p>
            <a:pPr lvl="2"/>
            <a:r>
              <a:rPr lang="en-US" dirty="0" smtClean="0"/>
              <a:t>Use separate port range for video on AV Conferencing  Server</a:t>
            </a:r>
          </a:p>
          <a:p>
            <a:pPr lvl="2"/>
            <a:r>
              <a:rPr lang="en-US" dirty="0" smtClean="0"/>
              <a:t>Use separate port range for app sharing on AS Conferencing Server</a:t>
            </a:r>
          </a:p>
          <a:p>
            <a:pPr lvl="2"/>
            <a:r>
              <a:rPr lang="en-US" dirty="0" smtClean="0"/>
              <a:t>Make Client audio/video port ranges subset of Servers</a:t>
            </a:r>
          </a:p>
          <a:p>
            <a:pPr lvl="3"/>
            <a:r>
              <a:rPr lang="en-US" dirty="0" smtClean="0"/>
              <a:t>E.g. Server audio port range = 49,152 – 57,500</a:t>
            </a:r>
          </a:p>
          <a:p>
            <a:pPr lvl="3"/>
            <a:r>
              <a:rPr lang="en-US" dirty="0" smtClean="0"/>
              <a:t>Client audio port range = 57,480 – 57,500</a:t>
            </a:r>
          </a:p>
          <a:p>
            <a:r>
              <a:rPr lang="en-US" dirty="0" smtClean="0"/>
              <a:t>Environmental factors</a:t>
            </a:r>
          </a:p>
          <a:p>
            <a:pPr lvl="1"/>
            <a:r>
              <a:rPr lang="en-US" dirty="0" smtClean="0"/>
              <a:t>Windows® 7/8 and Windows Vista ® OC users only use Windows Policy based </a:t>
            </a:r>
            <a:r>
              <a:rPr lang="en-US" dirty="0" err="1" smtClean="0"/>
              <a:t>QoS</a:t>
            </a:r>
            <a:r>
              <a:rPr lang="en-US" dirty="0" smtClean="0"/>
              <a:t> to mark based on application and port ranges</a:t>
            </a:r>
          </a:p>
          <a:p>
            <a:pPr lvl="1"/>
            <a:r>
              <a:rPr lang="en-US" dirty="0" smtClean="0"/>
              <a:t>Windows XP® OC user then marks at router based on port ranges only (or use Generic </a:t>
            </a:r>
            <a:r>
              <a:rPr lang="en-US" dirty="0" err="1" smtClean="0"/>
              <a:t>QoS</a:t>
            </a:r>
            <a:r>
              <a:rPr lang="en-US" dirty="0" smtClean="0"/>
              <a:t>) </a:t>
            </a:r>
          </a:p>
          <a:p>
            <a:pPr lvl="1"/>
            <a:r>
              <a:rPr lang="en-US" dirty="0" smtClean="0"/>
              <a:t>Lync Phones mark at endpoints</a:t>
            </a:r>
          </a:p>
          <a:p>
            <a:endParaRPr lang="en-US" dirty="0"/>
          </a:p>
        </p:txBody>
      </p:sp>
    </p:spTree>
    <p:extLst>
      <p:ext uri="{BB962C8B-B14F-4D97-AF65-F5344CB8AC3E}">
        <p14:creationId xmlns:p14="http://schemas.microsoft.com/office/powerpoint/2010/main" val="49294514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Audio/Video Bandwidth Controls</a:t>
            </a:r>
            <a:endParaRPr lang="en-US" dirty="0"/>
          </a:p>
        </p:txBody>
      </p:sp>
      <p:sp>
        <p:nvSpPr>
          <p:cNvPr id="3" name="Text Placeholder 2"/>
          <p:cNvSpPr txBox="1">
            <a:spLocks/>
          </p:cNvSpPr>
          <p:nvPr/>
        </p:nvSpPr>
        <p:spPr>
          <a:xfrm>
            <a:off x="274638" y="1212850"/>
            <a:ext cx="11887200" cy="202517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End User maximum allowed bandwidth per modality</a:t>
            </a:r>
          </a:p>
          <a:p>
            <a:pPr lvl="1"/>
            <a:r>
              <a:rPr lang="en-US" smtClean="0"/>
              <a:t>Applied whether or not bandwidth is available</a:t>
            </a:r>
          </a:p>
          <a:p>
            <a:pPr lvl="1"/>
            <a:r>
              <a:rPr lang="en-US" smtClean="0"/>
              <a:t>Configured via in-band provisioning at sign-in</a:t>
            </a:r>
          </a:p>
          <a:p>
            <a:r>
              <a:rPr lang="en-US" smtClean="0"/>
              <a:t>Wide-area network (WAN) link bandwidth policies (aka Call Admission Control (CAC))</a:t>
            </a:r>
          </a:p>
          <a:p>
            <a:pPr lvl="1"/>
            <a:r>
              <a:rPr lang="en-US" smtClean="0"/>
              <a:t>Applied dynamically when session crosses network link with policy set</a:t>
            </a:r>
          </a:p>
          <a:p>
            <a:pPr lvl="1"/>
            <a:r>
              <a:rPr lang="en-US" smtClean="0"/>
              <a:t>Limits to maximum allowed level when bandwidth available</a:t>
            </a:r>
          </a:p>
          <a:p>
            <a:pPr lvl="1"/>
            <a:r>
              <a:rPr lang="en-US" smtClean="0"/>
              <a:t>Re-routes or fails session when bandwidth not available</a:t>
            </a:r>
          </a:p>
          <a:p>
            <a:endParaRPr lang="en-US" dirty="0"/>
          </a:p>
        </p:txBody>
      </p:sp>
    </p:spTree>
    <p:extLst>
      <p:ext uri="{BB962C8B-B14F-4D97-AF65-F5344CB8AC3E}">
        <p14:creationId xmlns:p14="http://schemas.microsoft.com/office/powerpoint/2010/main" val="7509508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Call Admission Control?</a:t>
            </a:r>
            <a:endParaRPr lang="en-US" dirty="0"/>
          </a:p>
        </p:txBody>
      </p:sp>
      <p:sp>
        <p:nvSpPr>
          <p:cNvPr id="3" name="Text Placeholder 2"/>
          <p:cNvSpPr txBox="1">
            <a:spLocks/>
          </p:cNvSpPr>
          <p:nvPr/>
        </p:nvSpPr>
        <p:spPr>
          <a:xfrm>
            <a:off x="274638" y="1212849"/>
            <a:ext cx="11887200" cy="456432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t>Limit number of calls</a:t>
            </a:r>
          </a:p>
          <a:p>
            <a:r>
              <a:rPr lang="en-US" smtClean="0"/>
              <a:t>Provide better user experience</a:t>
            </a:r>
          </a:p>
          <a:p>
            <a:r>
              <a:rPr lang="en-US" smtClean="0"/>
              <a:t>Manages bandwidth for audio and video</a:t>
            </a:r>
          </a:p>
          <a:p>
            <a:r>
              <a:rPr lang="en-US" smtClean="0"/>
              <a:t>Based on subnet of endpoint</a:t>
            </a:r>
          </a:p>
          <a:p>
            <a:pPr lvl="1"/>
            <a:r>
              <a:rPr lang="en-US" smtClean="0"/>
              <a:t>Enforce policies on links between sites</a:t>
            </a:r>
          </a:p>
          <a:p>
            <a:pPr lvl="1"/>
            <a:r>
              <a:rPr lang="en-US" smtClean="0"/>
              <a:t>Seamless support for roaming users moving between different sites</a:t>
            </a:r>
          </a:p>
          <a:p>
            <a:pPr lvl="2"/>
            <a:r>
              <a:rPr lang="en-US" smtClean="0"/>
              <a:t>Rerouting behavior when bandwidth limited exceeded</a:t>
            </a:r>
          </a:p>
          <a:p>
            <a:endParaRPr lang="en-US" dirty="0"/>
          </a:p>
        </p:txBody>
      </p:sp>
    </p:spTree>
    <p:extLst>
      <p:ext uri="{BB962C8B-B14F-4D97-AF65-F5344CB8AC3E}">
        <p14:creationId xmlns:p14="http://schemas.microsoft.com/office/powerpoint/2010/main" val="219928075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4801314"/>
          </a:xfrm>
        </p:spPr>
        <p:txBody>
          <a:bodyPr/>
          <a:lstStyle/>
          <a:p>
            <a:r>
              <a:rPr lang="en-US" dirty="0" smtClean="0"/>
              <a:t>Choosing your project sponsors</a:t>
            </a:r>
          </a:p>
          <a:p>
            <a:r>
              <a:rPr lang="en-US" dirty="0" smtClean="0"/>
              <a:t>Planning voice integration</a:t>
            </a:r>
          </a:p>
          <a:p>
            <a:r>
              <a:rPr lang="en-US" dirty="0" smtClean="0"/>
              <a:t>Lync and your network</a:t>
            </a:r>
          </a:p>
          <a:p>
            <a:r>
              <a:rPr lang="en-US" dirty="0" smtClean="0"/>
              <a:t>Selecting the right Lync device mix for your users</a:t>
            </a:r>
          </a:p>
          <a:p>
            <a:r>
              <a:rPr lang="en-US" dirty="0" smtClean="0"/>
              <a:t>Engaging for ongoing Lync Voice support</a:t>
            </a:r>
          </a:p>
          <a:p>
            <a:r>
              <a:rPr lang="en-US" dirty="0"/>
              <a:t>Deploying Enterprise Voice Features</a:t>
            </a:r>
          </a:p>
          <a:p>
            <a:r>
              <a:rPr lang="en-US" dirty="0" smtClean="0"/>
              <a:t>Completing a successful pilot</a:t>
            </a:r>
          </a:p>
        </p:txBody>
      </p:sp>
    </p:spTree>
    <p:extLst>
      <p:ext uri="{BB962C8B-B14F-4D97-AF65-F5344CB8AC3E}">
        <p14:creationId xmlns:p14="http://schemas.microsoft.com/office/powerpoint/2010/main" val="122176638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bypass with branch site</a:t>
            </a:r>
            <a:endParaRPr lang="en-US" dirty="0"/>
          </a:p>
        </p:txBody>
      </p:sp>
      <p:pic>
        <p:nvPicPr>
          <p:cNvPr id="3" name="Picture 2"/>
          <p:cNvPicPr>
            <a:picLocks noChangeAspect="1"/>
          </p:cNvPicPr>
          <p:nvPr/>
        </p:nvPicPr>
        <p:blipFill>
          <a:blip r:embed="rId2"/>
          <a:stretch>
            <a:fillRect/>
          </a:stretch>
        </p:blipFill>
        <p:spPr>
          <a:xfrm>
            <a:off x="5785424" y="1904693"/>
            <a:ext cx="2315691" cy="1435000"/>
          </a:xfrm>
          <a:prstGeom prst="rect">
            <a:avLst/>
          </a:prstGeom>
        </p:spPr>
      </p:pic>
      <p:sp>
        <p:nvSpPr>
          <p:cNvPr id="5" name="Rectangle 4"/>
          <p:cNvSpPr/>
          <p:nvPr/>
        </p:nvSpPr>
        <p:spPr bwMode="auto">
          <a:xfrm>
            <a:off x="1987258" y="1369143"/>
            <a:ext cx="3610598" cy="4774531"/>
          </a:xfrm>
          <a:prstGeom prst="rect">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24320" tIns="62160" rIns="124320" bIns="62160" numCol="1" rtlCol="0" anchor="ctr" anchorCtr="0" compatLnSpc="1">
            <a:prstTxWarp prst="textNoShape">
              <a:avLst/>
            </a:prstTxWarp>
          </a:bodyPr>
          <a:lstStyle/>
          <a:p>
            <a:pPr algn="ctr" defTabSz="1242835"/>
            <a:endParaRPr lang="en-US" sz="3264" dirty="0">
              <a:gradFill>
                <a:gsLst>
                  <a:gs pos="0">
                    <a:srgbClr val="FFFFFF"/>
                  </a:gs>
                  <a:gs pos="100000">
                    <a:srgbClr val="FFFFFF"/>
                  </a:gs>
                </a:gsLst>
                <a:lin ang="5400000" scaled="0"/>
              </a:gradFill>
            </a:endParaRPr>
          </a:p>
        </p:txBody>
      </p:sp>
      <p:sp>
        <p:nvSpPr>
          <p:cNvPr id="6" name="TextBox 5"/>
          <p:cNvSpPr txBox="1"/>
          <p:nvPr/>
        </p:nvSpPr>
        <p:spPr>
          <a:xfrm>
            <a:off x="2153854" y="5749508"/>
            <a:ext cx="3181598" cy="423761"/>
          </a:xfrm>
          <a:prstGeom prst="rect">
            <a:avLst/>
          </a:prstGeom>
          <a:noFill/>
        </p:spPr>
        <p:txBody>
          <a:bodyPr wrap="square" lIns="124326" tIns="62162" rIns="124326" bIns="62162" rtlCol="0">
            <a:spAutoFit/>
          </a:bodyPr>
          <a:lstStyle/>
          <a:p>
            <a:pPr algn="ctr" defTabSz="1243245"/>
            <a:r>
              <a:rPr lang="en-US" sz="1938" dirty="0" smtClean="0">
                <a:solidFill>
                  <a:prstClr val="black"/>
                </a:solidFill>
                <a:ea typeface="ＭＳ Ｐゴシック" pitchFamily="-65" charset="-128"/>
              </a:rPr>
              <a:t>Data Center Site</a:t>
            </a:r>
            <a:endParaRPr lang="en-US" sz="1938" dirty="0">
              <a:solidFill>
                <a:prstClr val="black"/>
              </a:solidFill>
              <a:ea typeface="ＭＳ Ｐゴシック" pitchFamily="-65" charset="-128"/>
            </a:endParaRPr>
          </a:p>
        </p:txBody>
      </p:sp>
      <p:sp>
        <p:nvSpPr>
          <p:cNvPr id="7" name="Rectangle 6"/>
          <p:cNvSpPr/>
          <p:nvPr/>
        </p:nvSpPr>
        <p:spPr bwMode="auto">
          <a:xfrm>
            <a:off x="8254646" y="1369143"/>
            <a:ext cx="2119376" cy="4796760"/>
          </a:xfrm>
          <a:prstGeom prst="rect">
            <a:avLst/>
          </a:prstGeom>
          <a:solidFill>
            <a:schemeClr val="accent5"/>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24320" tIns="62160" rIns="124320" bIns="62160" numCol="1" rtlCol="0" anchor="ctr" anchorCtr="0" compatLnSpc="1">
            <a:prstTxWarp prst="textNoShape">
              <a:avLst/>
            </a:prstTxWarp>
          </a:bodyPr>
          <a:lstStyle/>
          <a:p>
            <a:pPr algn="ctr" defTabSz="1242835"/>
            <a:endParaRPr lang="en-US" sz="3264" dirty="0">
              <a:gradFill>
                <a:gsLst>
                  <a:gs pos="0">
                    <a:srgbClr val="FFFFFF"/>
                  </a:gs>
                  <a:gs pos="100000">
                    <a:srgbClr val="FFFFFF"/>
                  </a:gs>
                </a:gsLst>
                <a:lin ang="5400000" scaled="0"/>
              </a:gradFill>
            </a:endParaRPr>
          </a:p>
        </p:txBody>
      </p:sp>
      <p:sp>
        <p:nvSpPr>
          <p:cNvPr id="8" name="TextBox 7"/>
          <p:cNvSpPr txBox="1"/>
          <p:nvPr/>
        </p:nvSpPr>
        <p:spPr>
          <a:xfrm>
            <a:off x="8254647" y="5743570"/>
            <a:ext cx="2119374" cy="429699"/>
          </a:xfrm>
          <a:prstGeom prst="rect">
            <a:avLst/>
          </a:prstGeom>
          <a:noFill/>
        </p:spPr>
        <p:txBody>
          <a:bodyPr wrap="square" lIns="124326" tIns="62162" rIns="124326" bIns="62162" rtlCol="0">
            <a:spAutoFit/>
          </a:bodyPr>
          <a:lstStyle/>
          <a:p>
            <a:pPr algn="ctr" defTabSz="1243245"/>
            <a:r>
              <a:rPr lang="en-US" sz="1938" dirty="0">
                <a:solidFill>
                  <a:prstClr val="black"/>
                </a:solidFill>
                <a:ea typeface="ＭＳ Ｐゴシック" pitchFamily="-65" charset="-128"/>
              </a:rPr>
              <a:t>Branch Site</a:t>
            </a:r>
          </a:p>
        </p:txBody>
      </p:sp>
      <p:sp>
        <p:nvSpPr>
          <p:cNvPr id="9" name="Freeform 8"/>
          <p:cNvSpPr/>
          <p:nvPr/>
        </p:nvSpPr>
        <p:spPr>
          <a:xfrm>
            <a:off x="3774039" y="1790245"/>
            <a:ext cx="5089339" cy="1645250"/>
          </a:xfrm>
          <a:custGeom>
            <a:avLst/>
            <a:gdLst>
              <a:gd name="connsiteX0" fmla="*/ 6931876 w 6931876"/>
              <a:gd name="connsiteY0" fmla="*/ 174385 h 1427998"/>
              <a:gd name="connsiteX1" fmla="*/ 3849463 w 6931876"/>
              <a:gd name="connsiteY1" fmla="*/ 144888 h 1427998"/>
              <a:gd name="connsiteX2" fmla="*/ 134 w 6931876"/>
              <a:gd name="connsiteY2" fmla="*/ 26901 h 1427998"/>
              <a:gd name="connsiteX3" fmla="*/ 3982198 w 6931876"/>
              <a:gd name="connsiteY3" fmla="*/ 720075 h 1427998"/>
              <a:gd name="connsiteX4" fmla="*/ 6091217 w 6931876"/>
              <a:gd name="connsiteY4" fmla="*/ 1427998 h 1427998"/>
              <a:gd name="connsiteX0" fmla="*/ 6933791 w 6933791"/>
              <a:gd name="connsiteY0" fmla="*/ 740578 h 1994191"/>
              <a:gd name="connsiteX1" fmla="*/ 3490526 w 6933791"/>
              <a:gd name="connsiteY1" fmla="*/ 1076 h 1994191"/>
              <a:gd name="connsiteX2" fmla="*/ 2049 w 6933791"/>
              <a:gd name="connsiteY2" fmla="*/ 593094 h 1994191"/>
              <a:gd name="connsiteX3" fmla="*/ 3984113 w 6933791"/>
              <a:gd name="connsiteY3" fmla="*/ 1286268 h 1994191"/>
              <a:gd name="connsiteX4" fmla="*/ 6093132 w 6933791"/>
              <a:gd name="connsiteY4" fmla="*/ 1994191 h 1994191"/>
              <a:gd name="connsiteX0" fmla="*/ 7729765 w 7729765"/>
              <a:gd name="connsiteY0" fmla="*/ 741291 h 2363143"/>
              <a:gd name="connsiteX1" fmla="*/ 4286500 w 7729765"/>
              <a:gd name="connsiteY1" fmla="*/ 1789 h 2363143"/>
              <a:gd name="connsiteX2" fmla="*/ 798023 w 7729765"/>
              <a:gd name="connsiteY2" fmla="*/ 593807 h 2363143"/>
              <a:gd name="connsiteX3" fmla="*/ 525054 w 7729765"/>
              <a:gd name="connsiteY3" fmla="*/ 2319715 h 2363143"/>
              <a:gd name="connsiteX4" fmla="*/ 6889106 w 7729765"/>
              <a:gd name="connsiteY4" fmla="*/ 1994904 h 2363143"/>
              <a:gd name="connsiteX0" fmla="*/ 7729765 w 7729765"/>
              <a:gd name="connsiteY0" fmla="*/ 741291 h 2319715"/>
              <a:gd name="connsiteX1" fmla="*/ 4286500 w 7729765"/>
              <a:gd name="connsiteY1" fmla="*/ 1789 h 2319715"/>
              <a:gd name="connsiteX2" fmla="*/ 798023 w 7729765"/>
              <a:gd name="connsiteY2" fmla="*/ 593807 h 2319715"/>
              <a:gd name="connsiteX3" fmla="*/ 525054 w 7729765"/>
              <a:gd name="connsiteY3" fmla="*/ 2319715 h 2319715"/>
              <a:gd name="connsiteX0" fmla="*/ 7267155 w 7267155"/>
              <a:gd name="connsiteY0" fmla="*/ 740743 h 2319167"/>
              <a:gd name="connsiteX1" fmla="*/ 3823890 w 7267155"/>
              <a:gd name="connsiteY1" fmla="*/ 1241 h 2319167"/>
              <a:gd name="connsiteX2" fmla="*/ 335413 w 7267155"/>
              <a:gd name="connsiteY2" fmla="*/ 593259 h 2319167"/>
              <a:gd name="connsiteX3" fmla="*/ 107562 w 7267155"/>
              <a:gd name="connsiteY3" fmla="*/ 1627035 h 2319167"/>
              <a:gd name="connsiteX4" fmla="*/ 62444 w 7267155"/>
              <a:gd name="connsiteY4" fmla="*/ 2319167 h 2319167"/>
              <a:gd name="connsiteX0" fmla="*/ 7285966 w 7285966"/>
              <a:gd name="connsiteY0" fmla="*/ 745375 h 2323799"/>
              <a:gd name="connsiteX1" fmla="*/ 3842701 w 7285966"/>
              <a:gd name="connsiteY1" fmla="*/ 5873 h 2323799"/>
              <a:gd name="connsiteX2" fmla="*/ 324153 w 7285966"/>
              <a:gd name="connsiteY2" fmla="*/ 296677 h 2323799"/>
              <a:gd name="connsiteX3" fmla="*/ 126373 w 7285966"/>
              <a:gd name="connsiteY3" fmla="*/ 1631667 h 2323799"/>
              <a:gd name="connsiteX4" fmla="*/ 81255 w 7285966"/>
              <a:gd name="connsiteY4" fmla="*/ 2323799 h 2323799"/>
              <a:gd name="connsiteX0" fmla="*/ 7299339 w 7299339"/>
              <a:gd name="connsiteY0" fmla="*/ 745171 h 2323595"/>
              <a:gd name="connsiteX1" fmla="*/ 3856074 w 7299339"/>
              <a:gd name="connsiteY1" fmla="*/ 5669 h 2323595"/>
              <a:gd name="connsiteX2" fmla="*/ 337526 w 7299339"/>
              <a:gd name="connsiteY2" fmla="*/ 296473 h 2323595"/>
              <a:gd name="connsiteX3" fmla="*/ 109675 w 7299339"/>
              <a:gd name="connsiteY3" fmla="*/ 1609948 h 2323595"/>
              <a:gd name="connsiteX4" fmla="*/ 94628 w 7299339"/>
              <a:gd name="connsiteY4" fmla="*/ 2323595 h 2323595"/>
              <a:gd name="connsiteX0" fmla="*/ 7260630 w 7260630"/>
              <a:gd name="connsiteY0" fmla="*/ 745171 h 2323595"/>
              <a:gd name="connsiteX1" fmla="*/ 3817365 w 7260630"/>
              <a:gd name="connsiteY1" fmla="*/ 5669 h 2323595"/>
              <a:gd name="connsiteX2" fmla="*/ 298817 w 7260630"/>
              <a:gd name="connsiteY2" fmla="*/ 296473 h 2323595"/>
              <a:gd name="connsiteX3" fmla="*/ 70966 w 7260630"/>
              <a:gd name="connsiteY3" fmla="*/ 1609948 h 2323595"/>
              <a:gd name="connsiteX4" fmla="*/ 55919 w 7260630"/>
              <a:gd name="connsiteY4" fmla="*/ 2323595 h 2323595"/>
              <a:gd name="connsiteX0" fmla="*/ 7003590 w 7003589"/>
              <a:gd name="connsiteY0" fmla="*/ 166531 h 2319666"/>
              <a:gd name="connsiteX1" fmla="*/ 3817364 w 7003589"/>
              <a:gd name="connsiteY1" fmla="*/ 1740 h 2319666"/>
              <a:gd name="connsiteX2" fmla="*/ 298816 w 7003589"/>
              <a:gd name="connsiteY2" fmla="*/ 292544 h 2319666"/>
              <a:gd name="connsiteX3" fmla="*/ 70965 w 7003589"/>
              <a:gd name="connsiteY3" fmla="*/ 1606019 h 2319666"/>
              <a:gd name="connsiteX4" fmla="*/ 55918 w 7003589"/>
              <a:gd name="connsiteY4" fmla="*/ 2319666 h 2319666"/>
              <a:gd name="connsiteX0" fmla="*/ 7027162 w 7027162"/>
              <a:gd name="connsiteY0" fmla="*/ 232 h 2153367"/>
              <a:gd name="connsiteX1" fmla="*/ 4162235 w 7027162"/>
              <a:gd name="connsiteY1" fmla="*/ 318200 h 2153367"/>
              <a:gd name="connsiteX2" fmla="*/ 322388 w 7027162"/>
              <a:gd name="connsiteY2" fmla="*/ 126245 h 2153367"/>
              <a:gd name="connsiteX3" fmla="*/ 94537 w 7027162"/>
              <a:gd name="connsiteY3" fmla="*/ 1439720 h 2153367"/>
              <a:gd name="connsiteX4" fmla="*/ 79490 w 7027162"/>
              <a:gd name="connsiteY4" fmla="*/ 2153367 h 2153367"/>
              <a:gd name="connsiteX0" fmla="*/ 7027162 w 7027162"/>
              <a:gd name="connsiteY0" fmla="*/ 232 h 1785551"/>
              <a:gd name="connsiteX1" fmla="*/ 4162235 w 7027162"/>
              <a:gd name="connsiteY1" fmla="*/ 318200 h 1785551"/>
              <a:gd name="connsiteX2" fmla="*/ 322388 w 7027162"/>
              <a:gd name="connsiteY2" fmla="*/ 126245 h 1785551"/>
              <a:gd name="connsiteX3" fmla="*/ 94537 w 7027162"/>
              <a:gd name="connsiteY3" fmla="*/ 1439720 h 1785551"/>
              <a:gd name="connsiteX4" fmla="*/ 657829 w 7027162"/>
              <a:gd name="connsiteY4" fmla="*/ 1785551 h 1785551"/>
              <a:gd name="connsiteX0" fmla="*/ 6992852 w 6992852"/>
              <a:gd name="connsiteY0" fmla="*/ 232 h 1785551"/>
              <a:gd name="connsiteX1" fmla="*/ 4127925 w 6992852"/>
              <a:gd name="connsiteY1" fmla="*/ 318200 h 1785551"/>
              <a:gd name="connsiteX2" fmla="*/ 288078 w 6992852"/>
              <a:gd name="connsiteY2" fmla="*/ 126245 h 1785551"/>
              <a:gd name="connsiteX3" fmla="*/ 156616 w 6992852"/>
              <a:gd name="connsiteY3" fmla="*/ 1244318 h 1785551"/>
              <a:gd name="connsiteX4" fmla="*/ 623519 w 6992852"/>
              <a:gd name="connsiteY4" fmla="*/ 1785551 h 1785551"/>
              <a:gd name="connsiteX0" fmla="*/ 6992852 w 6992852"/>
              <a:gd name="connsiteY0" fmla="*/ 232 h 1613136"/>
              <a:gd name="connsiteX1" fmla="*/ 4127925 w 6992852"/>
              <a:gd name="connsiteY1" fmla="*/ 318200 h 1613136"/>
              <a:gd name="connsiteX2" fmla="*/ 288078 w 6992852"/>
              <a:gd name="connsiteY2" fmla="*/ 126245 h 1613136"/>
              <a:gd name="connsiteX3" fmla="*/ 156616 w 6992852"/>
              <a:gd name="connsiteY3" fmla="*/ 1244318 h 1613136"/>
              <a:gd name="connsiteX4" fmla="*/ 912688 w 6992852"/>
              <a:gd name="connsiteY4" fmla="*/ 1613136 h 1613136"/>
              <a:gd name="connsiteX0" fmla="*/ 6858128 w 6858128"/>
              <a:gd name="connsiteY0" fmla="*/ 232 h 1613136"/>
              <a:gd name="connsiteX1" fmla="*/ 3993201 w 6858128"/>
              <a:gd name="connsiteY1" fmla="*/ 318200 h 1613136"/>
              <a:gd name="connsiteX2" fmla="*/ 153354 w 6858128"/>
              <a:gd name="connsiteY2" fmla="*/ 126245 h 1613136"/>
              <a:gd name="connsiteX3" fmla="*/ 777964 w 6858128"/>
              <a:gd name="connsiteY3" fmla="*/ 1613136 h 1613136"/>
              <a:gd name="connsiteX0" fmla="*/ 6974288 w 6974288"/>
              <a:gd name="connsiteY0" fmla="*/ 232 h 1613136"/>
              <a:gd name="connsiteX1" fmla="*/ 4109361 w 6974288"/>
              <a:gd name="connsiteY1" fmla="*/ 318200 h 1613136"/>
              <a:gd name="connsiteX2" fmla="*/ 269514 w 6974288"/>
              <a:gd name="connsiteY2" fmla="*/ 126245 h 1613136"/>
              <a:gd name="connsiteX3" fmla="*/ 894124 w 6974288"/>
              <a:gd name="connsiteY3" fmla="*/ 1613136 h 1613136"/>
            </a:gdLst>
            <a:ahLst/>
            <a:cxnLst>
              <a:cxn ang="0">
                <a:pos x="connsiteX0" y="connsiteY0"/>
              </a:cxn>
              <a:cxn ang="0">
                <a:pos x="connsiteX1" y="connsiteY1"/>
              </a:cxn>
              <a:cxn ang="0">
                <a:pos x="connsiteX2" y="connsiteY2"/>
              </a:cxn>
              <a:cxn ang="0">
                <a:pos x="connsiteX3" y="connsiteY3"/>
              </a:cxn>
            </a:cxnLst>
            <a:rect l="l" t="t" r="r" b="b"/>
            <a:pathLst>
              <a:path w="6974288" h="1613136">
                <a:moveTo>
                  <a:pt x="6974288" y="232"/>
                </a:moveTo>
                <a:cubicBezTo>
                  <a:pt x="5946817" y="-9600"/>
                  <a:pt x="5226823" y="297198"/>
                  <a:pt x="4109361" y="318200"/>
                </a:cubicBezTo>
                <a:cubicBezTo>
                  <a:pt x="2991899" y="339202"/>
                  <a:pt x="805387" y="-89578"/>
                  <a:pt x="269514" y="126245"/>
                </a:cubicBezTo>
                <a:cubicBezTo>
                  <a:pt x="-266359" y="342068"/>
                  <a:pt x="25008" y="1429804"/>
                  <a:pt x="894124" y="1613136"/>
                </a:cubicBezTo>
              </a:path>
            </a:pathLst>
          </a:cu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cxnSp>
        <p:nvCxnSpPr>
          <p:cNvPr id="10" name="Elbow Connector 117"/>
          <p:cNvCxnSpPr/>
          <p:nvPr/>
        </p:nvCxnSpPr>
        <p:spPr bwMode="auto">
          <a:xfrm flipV="1">
            <a:off x="9100298" y="1863727"/>
            <a:ext cx="150838" cy="1733398"/>
          </a:xfrm>
          <a:prstGeom prst="straightConnector1">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accent6"/>
            </a:solidFill>
            <a:prstDash val="solid"/>
            <a:round/>
            <a:headEnd type="none" w="med" len="med"/>
            <a:tailEnd type="none" w="med" len="med"/>
          </a:ln>
          <a:effectLst/>
        </p:spPr>
      </p:cxnSp>
      <p:sp>
        <p:nvSpPr>
          <p:cNvPr id="11" name="TextBox 10"/>
          <p:cNvSpPr txBox="1"/>
          <p:nvPr/>
        </p:nvSpPr>
        <p:spPr>
          <a:xfrm>
            <a:off x="8824884" y="2665390"/>
            <a:ext cx="822973" cy="38169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lIns="124326" tIns="62162" rIns="124326" bIns="62162">
            <a:spAutoFit/>
          </a:bodyPr>
          <a:lstStyle/>
          <a:p>
            <a:pPr algn="ctr">
              <a:defRPr/>
            </a:pPr>
            <a:r>
              <a:rPr lang="en-US" sz="1632" b="1" dirty="0">
                <a:solidFill>
                  <a:schemeClr val="tx1"/>
                </a:solidFill>
                <a:latin typeface="Segoe" pitchFamily="34" charset="0"/>
              </a:rPr>
              <a:t>G.711</a:t>
            </a:r>
          </a:p>
        </p:txBody>
      </p:sp>
      <p:cxnSp>
        <p:nvCxnSpPr>
          <p:cNvPr id="12" name="Elbow Connector 117"/>
          <p:cNvCxnSpPr/>
          <p:nvPr/>
        </p:nvCxnSpPr>
        <p:spPr bwMode="auto">
          <a:xfrm>
            <a:off x="9204209" y="3778536"/>
            <a:ext cx="443648" cy="878814"/>
          </a:xfrm>
          <a:prstGeom prst="straightConnector1">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accent6"/>
            </a:solidFill>
            <a:prstDash val="solid"/>
            <a:round/>
            <a:headEnd type="none" w="med" len="med"/>
            <a:tailEnd type="none" w="med" len="med"/>
          </a:ln>
          <a:effectLst/>
        </p:spPr>
      </p:cxnSp>
      <p:sp>
        <p:nvSpPr>
          <p:cNvPr id="13" name="TextBox 12"/>
          <p:cNvSpPr txBox="1"/>
          <p:nvPr/>
        </p:nvSpPr>
        <p:spPr>
          <a:xfrm>
            <a:off x="2787803" y="3120565"/>
            <a:ext cx="1802211" cy="376697"/>
          </a:xfrm>
          <a:prstGeom prst="rect">
            <a:avLst/>
          </a:prstGeom>
          <a:noFill/>
        </p:spPr>
        <p:txBody>
          <a:bodyPr wrap="none" lIns="124326" tIns="62162" rIns="124326" bIns="62162" rtlCol="0">
            <a:spAutoFit/>
          </a:bodyPr>
          <a:lstStyle/>
          <a:p>
            <a:pPr defTabSz="1243245"/>
            <a:r>
              <a:rPr lang="en-US" sz="1632" dirty="0" smtClean="0">
                <a:solidFill>
                  <a:prstClr val="black"/>
                </a:solidFill>
                <a:ea typeface="ＭＳ Ｐゴシック" pitchFamily="-65" charset="-128"/>
              </a:rPr>
              <a:t>Lync Server 2013</a:t>
            </a:r>
            <a:endParaRPr lang="en-US" sz="1632" dirty="0">
              <a:solidFill>
                <a:prstClr val="black"/>
              </a:solidFill>
              <a:ea typeface="ＭＳ Ｐゴシック" pitchFamily="-65" charset="-128"/>
            </a:endParaRPr>
          </a:p>
        </p:txBody>
      </p:sp>
      <p:sp>
        <p:nvSpPr>
          <p:cNvPr id="14" name="Freeform 13"/>
          <p:cNvSpPr/>
          <p:nvPr/>
        </p:nvSpPr>
        <p:spPr>
          <a:xfrm flipH="1">
            <a:off x="4425976" y="2945594"/>
            <a:ext cx="4011150" cy="831068"/>
          </a:xfrm>
          <a:custGeom>
            <a:avLst/>
            <a:gdLst>
              <a:gd name="connsiteX0" fmla="*/ 3481471 w 3481471"/>
              <a:gd name="connsiteY0" fmla="*/ 48104 h 397584"/>
              <a:gd name="connsiteX1" fmla="*/ 1828883 w 3481471"/>
              <a:gd name="connsiteY1" fmla="*/ 24291 h 397584"/>
              <a:gd name="connsiteX2" fmla="*/ 219158 w 3481471"/>
              <a:gd name="connsiteY2" fmla="*/ 348141 h 397584"/>
              <a:gd name="connsiteX3" fmla="*/ 57233 w 3481471"/>
              <a:gd name="connsiteY3" fmla="*/ 391004 h 397584"/>
              <a:gd name="connsiteX0" fmla="*/ 3481471 w 3481471"/>
              <a:gd name="connsiteY0" fmla="*/ 32641 h 375842"/>
              <a:gd name="connsiteX1" fmla="*/ 1828883 w 3481471"/>
              <a:gd name="connsiteY1" fmla="*/ 8828 h 375842"/>
              <a:gd name="connsiteX2" fmla="*/ 219159 w 3481471"/>
              <a:gd name="connsiteY2" fmla="*/ 123142 h 375842"/>
              <a:gd name="connsiteX3" fmla="*/ 57233 w 3481471"/>
              <a:gd name="connsiteY3" fmla="*/ 375541 h 375842"/>
              <a:gd name="connsiteX0" fmla="*/ 3427318 w 3427318"/>
              <a:gd name="connsiteY0" fmla="*/ 35584 h 378858"/>
              <a:gd name="connsiteX1" fmla="*/ 1774730 w 3427318"/>
              <a:gd name="connsiteY1" fmla="*/ 11771 h 378858"/>
              <a:gd name="connsiteX2" fmla="*/ 1265898 w 3427318"/>
              <a:gd name="connsiteY2" fmla="*/ 166109 h 378858"/>
              <a:gd name="connsiteX3" fmla="*/ 3080 w 3427318"/>
              <a:gd name="connsiteY3" fmla="*/ 378484 h 378858"/>
              <a:gd name="connsiteX0" fmla="*/ 3427318 w 3427318"/>
              <a:gd name="connsiteY0" fmla="*/ 0 h 343274"/>
              <a:gd name="connsiteX1" fmla="*/ 1260983 w 3427318"/>
              <a:gd name="connsiteY1" fmla="*/ 124511 h 343274"/>
              <a:gd name="connsiteX2" fmla="*/ 1265898 w 3427318"/>
              <a:gd name="connsiteY2" fmla="*/ 130525 h 343274"/>
              <a:gd name="connsiteX3" fmla="*/ 3080 w 3427318"/>
              <a:gd name="connsiteY3" fmla="*/ 342900 h 343274"/>
              <a:gd name="connsiteX0" fmla="*/ 0 w 5317798"/>
              <a:gd name="connsiteY0" fmla="*/ 0 h 364463"/>
              <a:gd name="connsiteX1" fmla="*/ 4879362 w 5317798"/>
              <a:gd name="connsiteY1" fmla="*/ 145700 h 364463"/>
              <a:gd name="connsiteX2" fmla="*/ 4884277 w 5317798"/>
              <a:gd name="connsiteY2" fmla="*/ 151714 h 364463"/>
              <a:gd name="connsiteX3" fmla="*/ 3621459 w 5317798"/>
              <a:gd name="connsiteY3" fmla="*/ 364089 h 364463"/>
              <a:gd name="connsiteX0" fmla="*/ 0 w 4887647"/>
              <a:gd name="connsiteY0" fmla="*/ 0 h 364425"/>
              <a:gd name="connsiteX1" fmla="*/ 4879362 w 4887647"/>
              <a:gd name="connsiteY1" fmla="*/ 145700 h 364425"/>
              <a:gd name="connsiteX2" fmla="*/ 1214642 w 4887647"/>
              <a:gd name="connsiteY2" fmla="*/ 132879 h 364425"/>
              <a:gd name="connsiteX3" fmla="*/ 3621459 w 4887647"/>
              <a:gd name="connsiteY3" fmla="*/ 364089 h 364425"/>
              <a:gd name="connsiteX0" fmla="*/ 0 w 3621459"/>
              <a:gd name="connsiteY0" fmla="*/ 0 h 364425"/>
              <a:gd name="connsiteX1" fmla="*/ 1136334 w 3621459"/>
              <a:gd name="connsiteY1" fmla="*/ 136283 h 364425"/>
              <a:gd name="connsiteX2" fmla="*/ 1214642 w 3621459"/>
              <a:gd name="connsiteY2" fmla="*/ 132879 h 364425"/>
              <a:gd name="connsiteX3" fmla="*/ 3621459 w 3621459"/>
              <a:gd name="connsiteY3" fmla="*/ 364089 h 364425"/>
              <a:gd name="connsiteX0" fmla="*/ 0 w 2924226"/>
              <a:gd name="connsiteY0" fmla="*/ 0 h 326841"/>
              <a:gd name="connsiteX1" fmla="*/ 1136334 w 2924226"/>
              <a:gd name="connsiteY1" fmla="*/ 136283 h 326841"/>
              <a:gd name="connsiteX2" fmla="*/ 1214642 w 2924226"/>
              <a:gd name="connsiteY2" fmla="*/ 132879 h 326841"/>
              <a:gd name="connsiteX3" fmla="*/ 2924226 w 2924226"/>
              <a:gd name="connsiteY3" fmla="*/ 326420 h 326841"/>
              <a:gd name="connsiteX0" fmla="*/ 0 w 2924226"/>
              <a:gd name="connsiteY0" fmla="*/ 0 h 326420"/>
              <a:gd name="connsiteX1" fmla="*/ 1136334 w 2924226"/>
              <a:gd name="connsiteY1" fmla="*/ 136283 h 326420"/>
              <a:gd name="connsiteX2" fmla="*/ 2924226 w 2924226"/>
              <a:gd name="connsiteY2" fmla="*/ 326420 h 326420"/>
              <a:gd name="connsiteX0" fmla="*/ 0 w 2924226"/>
              <a:gd name="connsiteY0" fmla="*/ 1386385 h 1712805"/>
              <a:gd name="connsiteX1" fmla="*/ 1122648 w 2924226"/>
              <a:gd name="connsiteY1" fmla="*/ 0 h 1712805"/>
              <a:gd name="connsiteX2" fmla="*/ 2924226 w 2924226"/>
              <a:gd name="connsiteY2" fmla="*/ 1712805 h 1712805"/>
              <a:gd name="connsiteX0" fmla="*/ 0 w 2924226"/>
              <a:gd name="connsiteY0" fmla="*/ 1418771 h 1745191"/>
              <a:gd name="connsiteX1" fmla="*/ 1122648 w 2924226"/>
              <a:gd name="connsiteY1" fmla="*/ 32386 h 1745191"/>
              <a:gd name="connsiteX2" fmla="*/ 2924226 w 2924226"/>
              <a:gd name="connsiteY2" fmla="*/ 1745191 h 1745191"/>
              <a:gd name="connsiteX0" fmla="*/ 0 w 2903698"/>
              <a:gd name="connsiteY0" fmla="*/ 1389586 h 1789386"/>
              <a:gd name="connsiteX1" fmla="*/ 1122648 w 2903698"/>
              <a:gd name="connsiteY1" fmla="*/ 3201 h 1789386"/>
              <a:gd name="connsiteX2" fmla="*/ 2903698 w 2903698"/>
              <a:gd name="connsiteY2" fmla="*/ 1789387 h 1789386"/>
              <a:gd name="connsiteX0" fmla="*/ 0 w 2501583"/>
              <a:gd name="connsiteY0" fmla="*/ 1389586 h 1389586"/>
              <a:gd name="connsiteX1" fmla="*/ 1122648 w 2501583"/>
              <a:gd name="connsiteY1" fmla="*/ 3201 h 1389586"/>
              <a:gd name="connsiteX2" fmla="*/ 2501583 w 2501583"/>
              <a:gd name="connsiteY2" fmla="*/ 809310 h 1389586"/>
              <a:gd name="connsiteX0" fmla="*/ 0 w 2501583"/>
              <a:gd name="connsiteY0" fmla="*/ 1389586 h 1389586"/>
              <a:gd name="connsiteX1" fmla="*/ 1122648 w 2501583"/>
              <a:gd name="connsiteY1" fmla="*/ 3201 h 1389586"/>
              <a:gd name="connsiteX2" fmla="*/ 2501583 w 2501583"/>
              <a:gd name="connsiteY2" fmla="*/ 809310 h 1389586"/>
            </a:gdLst>
            <a:ahLst/>
            <a:cxnLst>
              <a:cxn ang="0">
                <a:pos x="connsiteX0" y="connsiteY0"/>
              </a:cxn>
              <a:cxn ang="0">
                <a:pos x="connsiteX1" y="connsiteY1"/>
              </a:cxn>
              <a:cxn ang="0">
                <a:pos x="connsiteX2" y="connsiteY2"/>
              </a:cxn>
            </a:cxnLst>
            <a:rect l="l" t="t" r="r" b="b"/>
            <a:pathLst>
              <a:path w="2501583" h="1389586">
                <a:moveTo>
                  <a:pt x="0" y="1389586"/>
                </a:moveTo>
                <a:cubicBezTo>
                  <a:pt x="374216" y="927458"/>
                  <a:pt x="638698" y="-63432"/>
                  <a:pt x="1122648" y="3201"/>
                </a:cubicBezTo>
                <a:cubicBezTo>
                  <a:pt x="1606598" y="69834"/>
                  <a:pt x="1835256" y="904829"/>
                  <a:pt x="2501583" y="809310"/>
                </a:cubicBezTo>
              </a:path>
            </a:pathLst>
          </a:cu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dirty="0"/>
          </a:p>
        </p:txBody>
      </p:sp>
      <p:pic>
        <p:nvPicPr>
          <p:cNvPr id="15" name="Picture 14"/>
          <p:cNvPicPr>
            <a:picLocks noChangeAspect="1"/>
          </p:cNvPicPr>
          <p:nvPr/>
        </p:nvPicPr>
        <p:blipFill>
          <a:blip r:embed="rId3"/>
          <a:stretch>
            <a:fillRect/>
          </a:stretch>
        </p:blipFill>
        <p:spPr>
          <a:xfrm>
            <a:off x="3058316" y="1742160"/>
            <a:ext cx="1331121" cy="1358817"/>
          </a:xfrm>
          <a:prstGeom prst="rect">
            <a:avLst/>
          </a:prstGeom>
        </p:spPr>
      </p:pic>
      <p:pic>
        <p:nvPicPr>
          <p:cNvPr id="16" name="Picture 15"/>
          <p:cNvPicPr>
            <a:picLocks noChangeAspect="1"/>
          </p:cNvPicPr>
          <p:nvPr/>
        </p:nvPicPr>
        <p:blipFill>
          <a:blip r:embed="rId4"/>
          <a:stretch>
            <a:fillRect/>
          </a:stretch>
        </p:blipFill>
        <p:spPr>
          <a:xfrm>
            <a:off x="9050946" y="1474287"/>
            <a:ext cx="596911" cy="557224"/>
          </a:xfrm>
          <a:prstGeom prst="rect">
            <a:avLst/>
          </a:prstGeom>
        </p:spPr>
      </p:pic>
      <p:sp>
        <p:nvSpPr>
          <p:cNvPr id="17" name="TextBox 16"/>
          <p:cNvSpPr txBox="1"/>
          <p:nvPr/>
        </p:nvSpPr>
        <p:spPr>
          <a:xfrm>
            <a:off x="6448596" y="2368198"/>
            <a:ext cx="10747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lumMod val="75000"/>
                    <a:lumOff val="25000"/>
                  </a:schemeClr>
                </a:solidFill>
              </a:rPr>
              <a:t>WAN</a:t>
            </a:r>
          </a:p>
        </p:txBody>
      </p:sp>
      <p:pic>
        <p:nvPicPr>
          <p:cNvPr id="18" name="Picture 17"/>
          <p:cNvPicPr>
            <a:picLocks noChangeAspect="1"/>
          </p:cNvPicPr>
          <p:nvPr/>
        </p:nvPicPr>
        <p:blipFill>
          <a:blip r:embed="rId5"/>
          <a:stretch>
            <a:fillRect/>
          </a:stretch>
        </p:blipFill>
        <p:spPr>
          <a:xfrm>
            <a:off x="9567491" y="4538896"/>
            <a:ext cx="618375" cy="557333"/>
          </a:xfrm>
          <a:prstGeom prst="rect">
            <a:avLst/>
          </a:prstGeom>
        </p:spPr>
      </p:pic>
      <p:cxnSp>
        <p:nvCxnSpPr>
          <p:cNvPr id="19" name="Straight Connector 18"/>
          <p:cNvCxnSpPr/>
          <p:nvPr/>
        </p:nvCxnSpPr>
        <p:spPr>
          <a:xfrm flipV="1">
            <a:off x="7666037" y="3809627"/>
            <a:ext cx="1158847" cy="84772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a:stretch>
            <a:fillRect/>
          </a:stretch>
        </p:blipFill>
        <p:spPr>
          <a:xfrm>
            <a:off x="8439914" y="3497262"/>
            <a:ext cx="911316" cy="758777"/>
          </a:xfrm>
          <a:prstGeom prst="rect">
            <a:avLst/>
          </a:prstGeom>
        </p:spPr>
      </p:pic>
      <p:pic>
        <p:nvPicPr>
          <p:cNvPr id="21" name="Picture 20"/>
          <p:cNvPicPr>
            <a:picLocks noChangeAspect="1"/>
          </p:cNvPicPr>
          <p:nvPr/>
        </p:nvPicPr>
        <p:blipFill>
          <a:blip r:embed="rId2"/>
          <a:stretch>
            <a:fillRect/>
          </a:stretch>
        </p:blipFill>
        <p:spPr>
          <a:xfrm>
            <a:off x="5785424" y="4100063"/>
            <a:ext cx="2315691" cy="1435000"/>
          </a:xfrm>
          <a:prstGeom prst="rect">
            <a:avLst/>
          </a:prstGeom>
        </p:spPr>
      </p:pic>
      <p:sp>
        <p:nvSpPr>
          <p:cNvPr id="22" name="TextBox 21"/>
          <p:cNvSpPr txBox="1"/>
          <p:nvPr/>
        </p:nvSpPr>
        <p:spPr>
          <a:xfrm>
            <a:off x="6436636" y="4657350"/>
            <a:ext cx="10986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lumMod val="75000"/>
                    <a:lumOff val="25000"/>
                  </a:schemeClr>
                </a:solidFill>
              </a:rPr>
              <a:t>PSTN</a:t>
            </a:r>
          </a:p>
        </p:txBody>
      </p:sp>
      <p:sp>
        <p:nvSpPr>
          <p:cNvPr id="23" name="TextBox 22"/>
          <p:cNvSpPr txBox="1"/>
          <p:nvPr/>
        </p:nvSpPr>
        <p:spPr>
          <a:xfrm>
            <a:off x="5564699" y="1716344"/>
            <a:ext cx="587711" cy="3766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lIns="124326" tIns="62162" rIns="124326" bIns="62162">
            <a:spAutoFit/>
          </a:bodyPr>
          <a:lstStyle/>
          <a:p>
            <a:pPr algn="ctr">
              <a:defRPr/>
            </a:pPr>
            <a:r>
              <a:rPr lang="en-US" sz="1632" b="1" dirty="0" smtClean="0">
                <a:solidFill>
                  <a:schemeClr val="tx1"/>
                </a:solidFill>
                <a:latin typeface="Segoe" pitchFamily="34" charset="0"/>
              </a:rPr>
              <a:t>SIP</a:t>
            </a:r>
            <a:endParaRPr lang="en-US" sz="1632" b="1" dirty="0">
              <a:solidFill>
                <a:schemeClr val="tx1"/>
              </a:solidFill>
              <a:latin typeface="Segoe" pitchFamily="34" charset="0"/>
            </a:endParaRPr>
          </a:p>
        </p:txBody>
      </p:sp>
    </p:spTree>
    <p:extLst>
      <p:ext uri="{BB962C8B-B14F-4D97-AF65-F5344CB8AC3E}">
        <p14:creationId xmlns:p14="http://schemas.microsoft.com/office/powerpoint/2010/main" val="2683876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Bypass Settings</a:t>
            </a:r>
            <a:endParaRPr lang="en-US" dirty="0"/>
          </a:p>
        </p:txBody>
      </p:sp>
      <p:sp>
        <p:nvSpPr>
          <p:cNvPr id="3" name="Text Placeholder 1"/>
          <p:cNvSpPr txBox="1">
            <a:spLocks/>
          </p:cNvSpPr>
          <p:nvPr/>
        </p:nvSpPr>
        <p:spPr>
          <a:xfrm>
            <a:off x="274638" y="1212850"/>
            <a:ext cx="11887200" cy="443198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1436" indent="-291436"/>
            <a:r>
              <a:rPr lang="en-US" smtClean="0"/>
              <a:t>Media bypass is configured differently based on whether the gateway supports receiving a SIP REFER from the mediation server.</a:t>
            </a:r>
          </a:p>
          <a:p>
            <a:pPr marL="291436" indent="-291436"/>
            <a:r>
              <a:rPr lang="en-US" smtClean="0"/>
              <a:t>OIP-qualified “Enhanced Gateway” supports REFER</a:t>
            </a:r>
          </a:p>
          <a:p>
            <a:pPr marL="291436" indent="-291436"/>
            <a:r>
              <a:rPr lang="en-US" smtClean="0"/>
              <a:t>Notes for IP-PBX gateways will indicate if they support REFER</a:t>
            </a:r>
          </a:p>
          <a:p>
            <a:endParaRPr lang="en-US" dirty="0"/>
          </a:p>
        </p:txBody>
      </p:sp>
    </p:spTree>
    <p:extLst>
      <p:ext uri="{BB962C8B-B14F-4D97-AF65-F5344CB8AC3E}">
        <p14:creationId xmlns:p14="http://schemas.microsoft.com/office/powerpoint/2010/main" val="28765050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device mix</a:t>
            </a:r>
            <a:endParaRPr lang="en-US" dirty="0"/>
          </a:p>
        </p:txBody>
      </p:sp>
    </p:spTree>
    <p:extLst>
      <p:ext uri="{BB962C8B-B14F-4D97-AF65-F5344CB8AC3E}">
        <p14:creationId xmlns:p14="http://schemas.microsoft.com/office/powerpoint/2010/main" val="219221167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Device vs. IP Phone</a:t>
            </a:r>
            <a:endParaRPr lang="en-US" dirty="0"/>
          </a:p>
        </p:txBody>
      </p:sp>
      <p:sp>
        <p:nvSpPr>
          <p:cNvPr id="3" name="Text Placeholder 2"/>
          <p:cNvSpPr txBox="1">
            <a:spLocks/>
          </p:cNvSpPr>
          <p:nvPr/>
        </p:nvSpPr>
        <p:spPr>
          <a:xfrm>
            <a:off x="274638" y="1212850"/>
            <a:ext cx="11887200" cy="569386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Let “choice” be your theme</a:t>
            </a:r>
          </a:p>
          <a:p>
            <a:r>
              <a:rPr lang="en-US" dirty="0" smtClean="0"/>
              <a:t>Trend is toward softphone + USB device</a:t>
            </a:r>
          </a:p>
          <a:p>
            <a:pPr lvl="1"/>
            <a:r>
              <a:rPr lang="en-US" dirty="0" smtClean="0"/>
              <a:t>Better UC experience</a:t>
            </a:r>
          </a:p>
          <a:p>
            <a:pPr lvl="2"/>
            <a:r>
              <a:rPr lang="en-US" dirty="0" smtClean="0"/>
              <a:t>Office integration and CEBP</a:t>
            </a:r>
          </a:p>
          <a:p>
            <a:pPr lvl="1"/>
            <a:r>
              <a:rPr lang="en-US" dirty="0" smtClean="0"/>
              <a:t>Lower cost</a:t>
            </a:r>
          </a:p>
          <a:p>
            <a:pPr lvl="1"/>
            <a:r>
              <a:rPr lang="en-US" dirty="0" smtClean="0"/>
              <a:t>Supports mobile/remote worker</a:t>
            </a:r>
          </a:p>
          <a:p>
            <a:r>
              <a:rPr lang="en-US" dirty="0" smtClean="0"/>
              <a:t>Are the employees using headsets purchased in their own cost centers?</a:t>
            </a:r>
          </a:p>
          <a:p>
            <a:pPr lvl="1"/>
            <a:r>
              <a:rPr lang="en-US" dirty="0" smtClean="0"/>
              <a:t>Telephony department buys $400 IP phone, IW plugs $150 headset into it</a:t>
            </a:r>
          </a:p>
          <a:p>
            <a:r>
              <a:rPr lang="en-US" dirty="0" smtClean="0"/>
              <a:t>Plan for 20% of users to have IP phone</a:t>
            </a:r>
          </a:p>
          <a:p>
            <a:pPr lvl="1"/>
            <a:r>
              <a:rPr lang="en-US" dirty="0" smtClean="0"/>
              <a:t>Discover user preferences during pilot</a:t>
            </a:r>
          </a:p>
        </p:txBody>
      </p:sp>
    </p:spTree>
    <p:extLst>
      <p:ext uri="{BB962C8B-B14F-4D97-AF65-F5344CB8AC3E}">
        <p14:creationId xmlns:p14="http://schemas.microsoft.com/office/powerpoint/2010/main" val="38640840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Why Chose Devices Qualified and Optimized for Lync?</a:t>
            </a:r>
            <a:endParaRPr lang="en-US" sz="4800" dirty="0"/>
          </a:p>
        </p:txBody>
      </p:sp>
      <p:sp>
        <p:nvSpPr>
          <p:cNvPr id="3" name="Content Placeholder 5"/>
          <p:cNvSpPr txBox="1">
            <a:spLocks/>
          </p:cNvSpPr>
          <p:nvPr/>
        </p:nvSpPr>
        <p:spPr>
          <a:xfrm>
            <a:off x="1549179" y="3622229"/>
            <a:ext cx="9909073" cy="2720092"/>
          </a:xfrm>
          <a:prstGeom prst="rect">
            <a:avLst/>
          </a:prstGeom>
        </p:spPr>
        <p:txBody>
          <a:bodyPr vert="horz" wrap="square" lIns="146304" tIns="91440" rIns="146304" bIns="91440" rtlCol="0">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48" smtClean="0"/>
              <a:t>Easy of use - familiar and easy in-device control </a:t>
            </a:r>
          </a:p>
          <a:p>
            <a:r>
              <a:rPr lang="en-US" sz="2448" smtClean="0"/>
              <a:t>Easy to deploy</a:t>
            </a:r>
          </a:p>
          <a:p>
            <a:r>
              <a:rPr lang="en-US" sz="2448" smtClean="0"/>
              <a:t>Scalability and investment protection</a:t>
            </a:r>
          </a:p>
          <a:p>
            <a:r>
              <a:rPr lang="en-US" sz="2448" smtClean="0"/>
              <a:t>Quality of sound and image</a:t>
            </a:r>
          </a:p>
          <a:p>
            <a:r>
              <a:rPr lang="en-US" sz="2448" smtClean="0"/>
              <a:t>Choice for different users needs</a:t>
            </a:r>
            <a:endParaRPr lang="en-US" sz="2448" dirty="0"/>
          </a:p>
        </p:txBody>
      </p:sp>
      <p:graphicFrame>
        <p:nvGraphicFramePr>
          <p:cNvPr id="4" name="Diagram 3"/>
          <p:cNvGraphicFramePr/>
          <p:nvPr>
            <p:extLst>
              <p:ext uri="{D42A27DB-BD31-4B8C-83A1-F6EECF244321}">
                <p14:modId xmlns:p14="http://schemas.microsoft.com/office/powerpoint/2010/main" val="1708217511"/>
              </p:ext>
            </p:extLst>
          </p:nvPr>
        </p:nvGraphicFramePr>
        <p:xfrm>
          <a:off x="846381" y="1336053"/>
          <a:ext cx="10359561" cy="24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513939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Phone Infrastructure Requirements</a:t>
            </a:r>
            <a:endParaRPr lang="en-US" dirty="0"/>
          </a:p>
        </p:txBody>
      </p:sp>
      <p:sp>
        <p:nvSpPr>
          <p:cNvPr id="3" name="Text Placeholder 2"/>
          <p:cNvSpPr txBox="1">
            <a:spLocks/>
          </p:cNvSpPr>
          <p:nvPr/>
        </p:nvSpPr>
        <p:spPr>
          <a:xfrm>
            <a:off x="274638" y="1212850"/>
            <a:ext cx="11887200" cy="202517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LLDP-MED supported (but not required) for VLAN and location discovery</a:t>
            </a:r>
          </a:p>
          <a:p>
            <a:pPr lvl="1"/>
            <a:r>
              <a:rPr lang="en-US" dirty="0" smtClean="0"/>
              <a:t>Will pass switch/port ID to LIS for E9-1-1</a:t>
            </a:r>
          </a:p>
          <a:p>
            <a:r>
              <a:rPr lang="en-US" dirty="0" smtClean="0"/>
              <a:t>Power-over-Ethernet (</a:t>
            </a:r>
            <a:r>
              <a:rPr lang="en-US" dirty="0" err="1" smtClean="0"/>
              <a:t>PoE</a:t>
            </a:r>
            <a:r>
              <a:rPr lang="en-US" dirty="0" smtClean="0"/>
              <a:t>) supported</a:t>
            </a:r>
          </a:p>
          <a:p>
            <a:pPr lvl="1"/>
            <a:r>
              <a:rPr lang="en-US" dirty="0" smtClean="0"/>
              <a:t>Not required but make sure to order adapters</a:t>
            </a:r>
          </a:p>
          <a:p>
            <a:r>
              <a:rPr lang="en-US" dirty="0" smtClean="0"/>
              <a:t>DNS requirements are roughly the same as R2</a:t>
            </a:r>
          </a:p>
          <a:p>
            <a:r>
              <a:rPr lang="en-US" dirty="0" smtClean="0"/>
              <a:t>DHCP requirements are new</a:t>
            </a:r>
          </a:p>
          <a:p>
            <a:pPr lvl="1"/>
            <a:r>
              <a:rPr lang="en-US" dirty="0" smtClean="0"/>
              <a:t>Enterprise DHCP servers must support option 43 with </a:t>
            </a:r>
            <a:r>
              <a:rPr lang="en-US" dirty="0" err="1" smtClean="0"/>
              <a:t>MSUCClient</a:t>
            </a:r>
            <a:r>
              <a:rPr lang="en-US" dirty="0" smtClean="0"/>
              <a:t> vendor class and option 120</a:t>
            </a:r>
          </a:p>
          <a:p>
            <a:pPr lvl="1"/>
            <a:r>
              <a:rPr lang="en-US" dirty="0" smtClean="0"/>
              <a:t>Registrar can be enabled to provide these options</a:t>
            </a:r>
          </a:p>
          <a:p>
            <a:endParaRPr lang="en-US" dirty="0"/>
          </a:p>
        </p:txBody>
      </p:sp>
    </p:spTree>
    <p:extLst>
      <p:ext uri="{BB962C8B-B14F-4D97-AF65-F5344CB8AC3E}">
        <p14:creationId xmlns:p14="http://schemas.microsoft.com/office/powerpoint/2010/main" val="359798352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Area Phone Support</a:t>
            </a:r>
            <a:endParaRPr lang="en-US" dirty="0"/>
          </a:p>
        </p:txBody>
      </p:sp>
      <p:sp>
        <p:nvSpPr>
          <p:cNvPr id="3" name="Text Placeholder 5"/>
          <p:cNvSpPr txBox="1">
            <a:spLocks/>
          </p:cNvSpPr>
          <p:nvPr/>
        </p:nvSpPr>
        <p:spPr>
          <a:xfrm>
            <a:off x="274638" y="1212850"/>
            <a:ext cx="11887200" cy="501060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Enables low-cost IP phones to be placed in common (shared) areas.</a:t>
            </a:r>
          </a:p>
          <a:p>
            <a:r>
              <a:rPr lang="en-US" smtClean="0"/>
              <a:t>Base Requirements</a:t>
            </a:r>
          </a:p>
          <a:p>
            <a:pPr lvl="1"/>
            <a:r>
              <a:rPr lang="en-US" smtClean="0"/>
              <a:t>Ability for admin to pre-provision phones for installation by Move-Add-Change (MAC) tech</a:t>
            </a:r>
          </a:p>
          <a:p>
            <a:pPr lvl="1"/>
            <a:r>
              <a:rPr lang="en-US" smtClean="0"/>
              <a:t>Ability to configure call control behavior</a:t>
            </a:r>
          </a:p>
          <a:p>
            <a:pPr lvl="1"/>
            <a:r>
              <a:rPr lang="en-US" smtClean="0"/>
              <a:t>Ability to block external usage, compromised accounts</a:t>
            </a:r>
          </a:p>
          <a:p>
            <a:pPr lvl="1"/>
            <a:r>
              <a:rPr lang="en-US" smtClean="0"/>
              <a:t>Least user intervention e.g. 100% recovery from power outages</a:t>
            </a:r>
          </a:p>
          <a:p>
            <a:r>
              <a:rPr lang="en-US" smtClean="0"/>
              <a:t>Support for hot-desking scenario</a:t>
            </a:r>
          </a:p>
          <a:p>
            <a:pPr lvl="1"/>
            <a:r>
              <a:rPr lang="en-US" smtClean="0"/>
              <a:t>Temporary use by an enterprise voice user</a:t>
            </a:r>
            <a:endParaRPr lang="en-US" dirty="0"/>
          </a:p>
        </p:txBody>
      </p:sp>
    </p:spTree>
    <p:extLst>
      <p:ext uri="{BB962C8B-B14F-4D97-AF65-F5344CB8AC3E}">
        <p14:creationId xmlns:p14="http://schemas.microsoft.com/office/powerpoint/2010/main" val="63954745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Device Support</a:t>
            </a:r>
            <a:endParaRPr lang="en-US" dirty="0"/>
          </a:p>
        </p:txBody>
      </p:sp>
      <p:sp>
        <p:nvSpPr>
          <p:cNvPr id="3" name="Text Placeholder 2"/>
          <p:cNvSpPr txBox="1">
            <a:spLocks/>
          </p:cNvSpPr>
          <p:nvPr/>
        </p:nvSpPr>
        <p:spPr>
          <a:xfrm>
            <a:off x="274638" y="1212850"/>
            <a:ext cx="11887200" cy="579851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Enables Lync voice policies to be applied to non-Lync endpoints for routing and CDR.</a:t>
            </a:r>
          </a:p>
          <a:p>
            <a:r>
              <a:rPr lang="en-US" smtClean="0"/>
              <a:t>Take opportunity to evaluate continued analog port requirements</a:t>
            </a:r>
          </a:p>
          <a:p>
            <a:pPr lvl="1"/>
            <a:r>
              <a:rPr lang="en-US" smtClean="0"/>
              <a:t>Central fax solution</a:t>
            </a:r>
          </a:p>
          <a:p>
            <a:pPr lvl="1"/>
            <a:r>
              <a:rPr lang="en-US" smtClean="0"/>
              <a:t>Remove modems</a:t>
            </a:r>
          </a:p>
          <a:p>
            <a:r>
              <a:rPr lang="en-US" smtClean="0"/>
              <a:t>“Best” option may be to leave existing analog devices connected as they are and integrate via gateway</a:t>
            </a:r>
          </a:p>
          <a:p>
            <a:r>
              <a:rPr lang="en-US" smtClean="0"/>
              <a:t>Integrate remaining analog devices via gateways</a:t>
            </a:r>
            <a:endParaRPr lang="en-US" dirty="0" smtClean="0"/>
          </a:p>
        </p:txBody>
      </p:sp>
    </p:spTree>
    <p:extLst>
      <p:ext uri="{BB962C8B-B14F-4D97-AF65-F5344CB8AC3E}">
        <p14:creationId xmlns:p14="http://schemas.microsoft.com/office/powerpoint/2010/main" val="260212961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voice support</a:t>
            </a:r>
            <a:endParaRPr lang="en-US" dirty="0"/>
          </a:p>
        </p:txBody>
      </p:sp>
    </p:spTree>
    <p:extLst>
      <p:ext uri="{BB962C8B-B14F-4D97-AF65-F5344CB8AC3E}">
        <p14:creationId xmlns:p14="http://schemas.microsoft.com/office/powerpoint/2010/main" val="222251585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voice support model</a:t>
            </a:r>
            <a:endParaRPr lang="en-US" dirty="0"/>
          </a:p>
        </p:txBody>
      </p:sp>
      <p:sp>
        <p:nvSpPr>
          <p:cNvPr id="3" name="Rectangle 2"/>
          <p:cNvSpPr/>
          <p:nvPr/>
        </p:nvSpPr>
        <p:spPr>
          <a:xfrm>
            <a:off x="4263349" y="1279805"/>
            <a:ext cx="3730413" cy="4973883"/>
          </a:xfrm>
          <a:prstGeom prst="rect">
            <a:avLst/>
          </a:prstGeom>
          <a:solidFill>
            <a:schemeClr val="tx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48694" rtlCol="0" anchor="t"/>
          <a:lstStyle/>
          <a:p>
            <a:pPr>
              <a:spcBef>
                <a:spcPts val="816"/>
              </a:spcBef>
            </a:pPr>
            <a:endParaRPr lang="en-US" sz="1904" kern="800">
              <a:solidFill>
                <a:schemeClr val="tx1"/>
              </a:solidFill>
              <a:latin typeface="+mj-lt"/>
              <a:cs typeface="Segoe UI Light"/>
            </a:endParaRPr>
          </a:p>
        </p:txBody>
      </p:sp>
      <p:grpSp>
        <p:nvGrpSpPr>
          <p:cNvPr id="4" name="Group 3"/>
          <p:cNvGrpSpPr/>
          <p:nvPr/>
        </p:nvGrpSpPr>
        <p:grpSpPr>
          <a:xfrm>
            <a:off x="8032693" y="1287462"/>
            <a:ext cx="2951709" cy="4973884"/>
            <a:chOff x="6973429" y="515566"/>
            <a:chExt cx="2170571" cy="3657600"/>
          </a:xfrm>
        </p:grpSpPr>
        <p:sp>
          <p:nvSpPr>
            <p:cNvPr id="5" name="Rectangle 4"/>
            <p:cNvSpPr/>
            <p:nvPr>
              <p:custDataLst>
                <p:tags r:id="rId4"/>
              </p:custDataLst>
            </p:nvPr>
          </p:nvSpPr>
          <p:spPr>
            <a:xfrm>
              <a:off x="6973429" y="515566"/>
              <a:ext cx="2170571" cy="18288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86521" tIns="124347" rIns="186521" bIns="124347" rtlCol="0" anchor="t"/>
            <a:lstStyle/>
            <a:p>
              <a:pPr>
                <a:spcBef>
                  <a:spcPts val="816"/>
                </a:spcBef>
              </a:pPr>
              <a:r>
                <a:rPr lang="en-US" sz="1904" kern="800" dirty="0">
                  <a:solidFill>
                    <a:schemeClr val="bg1"/>
                  </a:solidFill>
                  <a:latin typeface="+mj-lt"/>
                  <a:cs typeface="Segoe UI Light"/>
                </a:rPr>
                <a:t>Certified Partners</a:t>
              </a:r>
            </a:p>
            <a:p>
              <a:pPr>
                <a:spcBef>
                  <a:spcPts val="408"/>
                </a:spcBef>
                <a:spcAft>
                  <a:spcPts val="272"/>
                </a:spcAft>
              </a:pPr>
              <a:r>
                <a:rPr lang="en-US" sz="1632" kern="800" dirty="0">
                  <a:solidFill>
                    <a:schemeClr val="bg1"/>
                  </a:solidFill>
                  <a:cs typeface="Segoe UI Light"/>
                </a:rPr>
                <a:t>Microsoft Communications Gold Competency</a:t>
              </a:r>
            </a:p>
            <a:p>
              <a:pPr>
                <a:spcBef>
                  <a:spcPts val="272"/>
                </a:spcBef>
                <a:spcAft>
                  <a:spcPts val="272"/>
                </a:spcAft>
              </a:pPr>
              <a:r>
                <a:rPr lang="en-US" sz="1632" kern="800" dirty="0">
                  <a:solidFill>
                    <a:schemeClr val="bg1"/>
                  </a:solidFill>
                  <a:cs typeface="Segoe UI Light"/>
                </a:rPr>
                <a:t>Stringent Requirements</a:t>
              </a:r>
            </a:p>
            <a:p>
              <a:pPr>
                <a:spcBef>
                  <a:spcPts val="272"/>
                </a:spcBef>
                <a:spcAft>
                  <a:spcPts val="272"/>
                </a:spcAft>
              </a:pPr>
              <a:r>
                <a:rPr lang="en-US" sz="1632" kern="800" dirty="0">
                  <a:solidFill>
                    <a:schemeClr val="bg1"/>
                  </a:solidFill>
                  <a:cs typeface="Segoe UI Light"/>
                </a:rPr>
                <a:t>Program Compliant</a:t>
              </a:r>
            </a:p>
          </p:txBody>
        </p:sp>
        <p:sp>
          <p:nvSpPr>
            <p:cNvPr id="6" name="Rectangle 5"/>
            <p:cNvSpPr/>
            <p:nvPr>
              <p:custDataLst>
                <p:tags r:id="rId5"/>
              </p:custDataLst>
            </p:nvPr>
          </p:nvSpPr>
          <p:spPr>
            <a:xfrm>
              <a:off x="6973429" y="2344366"/>
              <a:ext cx="2170571"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86521" tIns="124347" rIns="186521" bIns="124347" rtlCol="0" anchor="t"/>
            <a:lstStyle/>
            <a:p>
              <a:pPr>
                <a:spcBef>
                  <a:spcPts val="816"/>
                </a:spcBef>
              </a:pPr>
              <a:r>
                <a:rPr lang="en-US" sz="1904" kern="800" dirty="0">
                  <a:solidFill>
                    <a:schemeClr val="bg1"/>
                  </a:solidFill>
                  <a:latin typeface="+mj-lt"/>
                  <a:cs typeface="Segoe UI Light"/>
                </a:rPr>
                <a:t>Backed By Microsoft</a:t>
              </a:r>
            </a:p>
            <a:p>
              <a:pPr>
                <a:spcBef>
                  <a:spcPts val="408"/>
                </a:spcBef>
                <a:spcAft>
                  <a:spcPts val="272"/>
                </a:spcAft>
              </a:pPr>
              <a:r>
                <a:rPr lang="en-US" sz="1632" kern="800" dirty="0">
                  <a:solidFill>
                    <a:schemeClr val="bg1"/>
                  </a:solidFill>
                  <a:cs typeface="Segoe UI Light"/>
                </a:rPr>
                <a:t>Partner Training</a:t>
              </a:r>
            </a:p>
            <a:p>
              <a:pPr>
                <a:spcBef>
                  <a:spcPts val="272"/>
                </a:spcBef>
                <a:spcAft>
                  <a:spcPts val="272"/>
                </a:spcAft>
              </a:pPr>
              <a:r>
                <a:rPr lang="en-US" sz="1632" kern="800" dirty="0">
                  <a:solidFill>
                    <a:schemeClr val="bg1"/>
                  </a:solidFill>
                  <a:cs typeface="Segoe UI Light"/>
                </a:rPr>
                <a:t>Escalation Engineers</a:t>
              </a:r>
            </a:p>
            <a:p>
              <a:pPr>
                <a:spcBef>
                  <a:spcPts val="272"/>
                </a:spcBef>
                <a:spcAft>
                  <a:spcPts val="272"/>
                </a:spcAft>
              </a:pPr>
              <a:r>
                <a:rPr lang="en-US" sz="1632" kern="800" dirty="0">
                  <a:solidFill>
                    <a:schemeClr val="bg1"/>
                  </a:solidFill>
                  <a:cs typeface="Segoe UI Light"/>
                </a:rPr>
                <a:t>Proactive Services</a:t>
              </a:r>
            </a:p>
          </p:txBody>
        </p:sp>
      </p:grpSp>
      <p:grpSp>
        <p:nvGrpSpPr>
          <p:cNvPr id="7" name="Group 6"/>
          <p:cNvGrpSpPr/>
          <p:nvPr/>
        </p:nvGrpSpPr>
        <p:grpSpPr>
          <a:xfrm>
            <a:off x="1036637" y="1287462"/>
            <a:ext cx="3210989" cy="4973884"/>
            <a:chOff x="1828801" y="132376"/>
            <a:chExt cx="1574157" cy="5486400"/>
          </a:xfrm>
        </p:grpSpPr>
        <p:sp>
          <p:nvSpPr>
            <p:cNvPr id="8" name="Rectangle 7"/>
            <p:cNvSpPr/>
            <p:nvPr>
              <p:custDataLst>
                <p:tags r:id="rId1"/>
              </p:custDataLst>
            </p:nvPr>
          </p:nvSpPr>
          <p:spPr>
            <a:xfrm>
              <a:off x="1828801" y="1961176"/>
              <a:ext cx="1574157" cy="1828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6521" tIns="124347" rIns="186521" bIns="124347" rtlCol="0" anchor="ctr"/>
            <a:lstStyle/>
            <a:p>
              <a:pPr>
                <a:spcBef>
                  <a:spcPts val="816"/>
                </a:spcBef>
              </a:pPr>
              <a:r>
                <a:rPr lang="en-US" sz="1904" kern="800" dirty="0">
                  <a:solidFill>
                    <a:schemeClr val="bg1"/>
                  </a:solidFill>
                  <a:latin typeface="+mj-lt"/>
                  <a:cs typeface="Segoe UI Light"/>
                </a:rPr>
                <a:t>Support Beyond Software</a:t>
              </a:r>
            </a:p>
            <a:p>
              <a:pPr>
                <a:spcBef>
                  <a:spcPts val="136"/>
                </a:spcBef>
                <a:spcAft>
                  <a:spcPts val="272"/>
                </a:spcAft>
              </a:pPr>
              <a:r>
                <a:rPr lang="en-US" sz="1632" kern="800" dirty="0">
                  <a:solidFill>
                    <a:schemeClr val="bg1"/>
                  </a:solidFill>
                  <a:cs typeface="Segoe UI Light"/>
                </a:rPr>
                <a:t>Hardware</a:t>
              </a:r>
            </a:p>
            <a:p>
              <a:pPr>
                <a:spcBef>
                  <a:spcPts val="136"/>
                </a:spcBef>
                <a:spcAft>
                  <a:spcPts val="272"/>
                </a:spcAft>
              </a:pPr>
              <a:r>
                <a:rPr lang="en-US" sz="1632" kern="800" dirty="0">
                  <a:solidFill>
                    <a:schemeClr val="bg1"/>
                  </a:solidFill>
                  <a:cs typeface="Segoe UI Light"/>
                </a:rPr>
                <a:t>Devices</a:t>
              </a:r>
            </a:p>
            <a:p>
              <a:pPr>
                <a:spcBef>
                  <a:spcPts val="136"/>
                </a:spcBef>
                <a:spcAft>
                  <a:spcPts val="272"/>
                </a:spcAft>
              </a:pPr>
              <a:r>
                <a:rPr lang="en-US" sz="1632" kern="800" dirty="0">
                  <a:solidFill>
                    <a:schemeClr val="bg1"/>
                  </a:solidFill>
                  <a:cs typeface="Segoe UI Light"/>
                </a:rPr>
                <a:t>Network</a:t>
              </a:r>
            </a:p>
          </p:txBody>
        </p:sp>
        <p:sp>
          <p:nvSpPr>
            <p:cNvPr id="9" name="Rectangle 8"/>
            <p:cNvSpPr/>
            <p:nvPr>
              <p:custDataLst>
                <p:tags r:id="rId2"/>
              </p:custDataLst>
            </p:nvPr>
          </p:nvSpPr>
          <p:spPr>
            <a:xfrm>
              <a:off x="1828801" y="132376"/>
              <a:ext cx="1574156" cy="1828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6521" tIns="124347" rIns="186521" bIns="124347" rtlCol="0" anchor="t"/>
            <a:lstStyle/>
            <a:p>
              <a:pPr>
                <a:spcBef>
                  <a:spcPts val="816"/>
                </a:spcBef>
              </a:pPr>
              <a:r>
                <a:rPr lang="en-US" sz="1904" kern="800" dirty="0">
                  <a:solidFill>
                    <a:schemeClr val="bg1"/>
                  </a:solidFill>
                  <a:latin typeface="+mj-lt"/>
                  <a:cs typeface="Segoe UI Light"/>
                </a:rPr>
                <a:t>Single Point of Contact</a:t>
              </a:r>
            </a:p>
            <a:p>
              <a:pPr>
                <a:spcBef>
                  <a:spcPts val="408"/>
                </a:spcBef>
                <a:spcAft>
                  <a:spcPts val="272"/>
                </a:spcAft>
              </a:pPr>
              <a:r>
                <a:rPr lang="en-US" sz="1632" kern="800" dirty="0">
                  <a:solidFill>
                    <a:schemeClr val="bg1"/>
                  </a:solidFill>
                  <a:cs typeface="Segoe UI Light"/>
                </a:rPr>
                <a:t>One Call</a:t>
              </a:r>
            </a:p>
            <a:p>
              <a:pPr>
                <a:spcBef>
                  <a:spcPts val="136"/>
                </a:spcBef>
                <a:spcAft>
                  <a:spcPts val="272"/>
                </a:spcAft>
              </a:pPr>
              <a:r>
                <a:rPr lang="en-US" sz="1632" kern="800" dirty="0">
                  <a:solidFill>
                    <a:schemeClr val="bg1"/>
                  </a:solidFill>
                  <a:cs typeface="Segoe UI Light"/>
                </a:rPr>
                <a:t>Any </a:t>
              </a:r>
              <a:r>
                <a:rPr lang="en-US" sz="1632" kern="800" dirty="0" err="1">
                  <a:solidFill>
                    <a:schemeClr val="bg1"/>
                  </a:solidFill>
                  <a:cs typeface="Segoe UI Light"/>
                </a:rPr>
                <a:t>Lync</a:t>
              </a:r>
              <a:r>
                <a:rPr lang="en-US" sz="1632" kern="800" dirty="0">
                  <a:solidFill>
                    <a:schemeClr val="bg1"/>
                  </a:solidFill>
                  <a:cs typeface="Segoe UI Light"/>
                </a:rPr>
                <a:t> issue</a:t>
              </a:r>
            </a:p>
            <a:p>
              <a:pPr>
                <a:spcBef>
                  <a:spcPts val="136"/>
                </a:spcBef>
                <a:spcAft>
                  <a:spcPts val="272"/>
                </a:spcAft>
              </a:pPr>
              <a:r>
                <a:rPr lang="en-US" sz="1632" kern="800" dirty="0">
                  <a:solidFill>
                    <a:schemeClr val="bg1"/>
                  </a:solidFill>
                  <a:cs typeface="Segoe UI Light"/>
                </a:rPr>
                <a:t>Quality Experience</a:t>
              </a:r>
            </a:p>
          </p:txBody>
        </p:sp>
        <p:sp>
          <p:nvSpPr>
            <p:cNvPr id="10" name="Rectangle 9"/>
            <p:cNvSpPr/>
            <p:nvPr>
              <p:custDataLst>
                <p:tags r:id="rId3"/>
              </p:custDataLst>
            </p:nvPr>
          </p:nvSpPr>
          <p:spPr>
            <a:xfrm>
              <a:off x="1828801" y="3789976"/>
              <a:ext cx="1574157" cy="18288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86521" tIns="124347" rIns="186521" bIns="124347" rtlCol="0" anchor="t"/>
            <a:lstStyle/>
            <a:p>
              <a:pPr>
                <a:spcBef>
                  <a:spcPts val="136"/>
                </a:spcBef>
                <a:spcAft>
                  <a:spcPts val="272"/>
                </a:spcAft>
              </a:pPr>
              <a:r>
                <a:rPr lang="en-US" sz="1904" kern="800" dirty="0">
                  <a:solidFill>
                    <a:schemeClr val="bg1"/>
                  </a:solidFill>
                  <a:latin typeface="+mj-lt"/>
                  <a:cs typeface="Segoe UI Light"/>
                </a:rPr>
                <a:t>Flexible and Customizable Solution Support</a:t>
              </a:r>
            </a:p>
          </p:txBody>
        </p:sp>
      </p:grpSp>
      <p:grpSp>
        <p:nvGrpSpPr>
          <p:cNvPr id="11" name="Group 10"/>
          <p:cNvGrpSpPr/>
          <p:nvPr/>
        </p:nvGrpSpPr>
        <p:grpSpPr>
          <a:xfrm>
            <a:off x="4263348" y="2290123"/>
            <a:ext cx="3730413" cy="3347010"/>
            <a:chOff x="4572000" y="1912619"/>
            <a:chExt cx="3088824" cy="2461260"/>
          </a:xfrm>
        </p:grpSpPr>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r="60854"/>
            <a:stretch/>
          </p:blipFill>
          <p:spPr>
            <a:xfrm>
              <a:off x="4572000" y="1912619"/>
              <a:ext cx="1447800" cy="2461260"/>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59750"/>
            <a:stretch/>
          </p:blipFill>
          <p:spPr>
            <a:xfrm>
              <a:off x="6172200" y="1912619"/>
              <a:ext cx="1488624" cy="2461260"/>
            </a:xfrm>
            <a:prstGeom prst="rect">
              <a:avLst/>
            </a:prstGeom>
          </p:spPr>
        </p:pic>
      </p:grpSp>
    </p:spTree>
    <p:extLst>
      <p:ext uri="{BB962C8B-B14F-4D97-AF65-F5344CB8AC3E}">
        <p14:creationId xmlns:p14="http://schemas.microsoft.com/office/powerpoint/2010/main" val="5640304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Sponsors</a:t>
            </a:r>
            <a:endParaRPr lang="en-US" dirty="0"/>
          </a:p>
        </p:txBody>
      </p:sp>
    </p:spTree>
    <p:extLst>
      <p:ext uri="{BB962C8B-B14F-4D97-AF65-F5344CB8AC3E}">
        <p14:creationId xmlns:p14="http://schemas.microsoft.com/office/powerpoint/2010/main" val="290663691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Solution Support</a:t>
            </a:r>
            <a:endParaRPr lang="en-US" dirty="0"/>
          </a:p>
        </p:txBody>
      </p:sp>
      <p:graphicFrame>
        <p:nvGraphicFramePr>
          <p:cNvPr id="3" name="Diagram 2"/>
          <p:cNvGraphicFramePr/>
          <p:nvPr>
            <p:extLst>
              <p:ext uri="{D42A27DB-BD31-4B8C-83A1-F6EECF244321}">
                <p14:modId xmlns:p14="http://schemas.microsoft.com/office/powerpoint/2010/main" val="3995956186"/>
              </p:ext>
            </p:extLst>
          </p:nvPr>
        </p:nvGraphicFramePr>
        <p:xfrm>
          <a:off x="1947160" y="1214472"/>
          <a:ext cx="8287648" cy="552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75000"/>
                    <a:lumOff val="25000"/>
                  </a:schemeClr>
                </a:solidFill>
              </a:rPr>
              <a:t>Microsoft Lync Certified Partners</a:t>
            </a:r>
            <a:endParaRPr lang="en-US" dirty="0">
              <a:solidFill>
                <a:schemeClr val="bg1">
                  <a:lumMod val="75000"/>
                  <a:lumOff val="25000"/>
                </a:schemeClr>
              </a:solidFill>
            </a:endParaRPr>
          </a:p>
        </p:txBody>
      </p:sp>
      <p:sp>
        <p:nvSpPr>
          <p:cNvPr id="3" name="TextBox 2"/>
          <p:cNvSpPr txBox="1"/>
          <p:nvPr>
            <p:custDataLst>
              <p:tags r:id="rId1"/>
            </p:custDataLst>
          </p:nvPr>
        </p:nvSpPr>
        <p:spPr>
          <a:xfrm>
            <a:off x="3752179" y="1439862"/>
            <a:ext cx="7460827" cy="1243471"/>
          </a:xfrm>
          <a:prstGeom prst="rect">
            <a:avLst/>
          </a:prstGeom>
          <a:solidFill>
            <a:schemeClr val="accent2"/>
          </a:solidFill>
        </p:spPr>
        <p:txBody>
          <a:bodyPr wrap="square" lIns="124342" tIns="62171" rIns="248683" bIns="62171" rtlCol="0" anchor="ctr">
            <a:noAutofit/>
          </a:bodyPr>
          <a:lstStyle/>
          <a:p>
            <a:endParaRPr lang="en-US" sz="2176" dirty="0"/>
          </a:p>
        </p:txBody>
      </p:sp>
      <p:sp>
        <p:nvSpPr>
          <p:cNvPr id="4" name="TextBox 3"/>
          <p:cNvSpPr txBox="1"/>
          <p:nvPr>
            <p:custDataLst>
              <p:tags r:id="rId2"/>
            </p:custDataLst>
          </p:nvPr>
        </p:nvSpPr>
        <p:spPr>
          <a:xfrm>
            <a:off x="1265237" y="3926804"/>
            <a:ext cx="2486942" cy="2469672"/>
          </a:xfrm>
          <a:prstGeom prst="rect">
            <a:avLst/>
          </a:prstGeom>
          <a:noFill/>
        </p:spPr>
        <p:txBody>
          <a:bodyPr wrap="square" lIns="124342" tIns="62171" rIns="248683" bIns="62171" rtlCol="0" anchor="ctr">
            <a:noAutofit/>
          </a:bodyPr>
          <a:lstStyle>
            <a:defPPr>
              <a:defRPr lang="en-US"/>
            </a:defPPr>
            <a:lvl1pPr algn="ctr">
              <a:defRPr sz="1600"/>
            </a:lvl1pPr>
          </a:lstStyle>
          <a:p>
            <a:endParaRPr lang="en-US" sz="2176" dirty="0"/>
          </a:p>
        </p:txBody>
      </p:sp>
      <p:sp>
        <p:nvSpPr>
          <p:cNvPr id="5" name="TextBox 4"/>
          <p:cNvSpPr txBox="1"/>
          <p:nvPr>
            <p:custDataLst>
              <p:tags r:id="rId3"/>
            </p:custDataLst>
          </p:nvPr>
        </p:nvSpPr>
        <p:spPr>
          <a:xfrm>
            <a:off x="3752179" y="3926804"/>
            <a:ext cx="2486942" cy="2469672"/>
          </a:xfrm>
          <a:prstGeom prst="rect">
            <a:avLst/>
          </a:prstGeom>
          <a:noFill/>
        </p:spPr>
        <p:txBody>
          <a:bodyPr wrap="square" lIns="124342" tIns="62171" rIns="248683" bIns="62171" rtlCol="0" anchor="ctr">
            <a:noAutofit/>
          </a:bodyPr>
          <a:lstStyle>
            <a:defPPr>
              <a:defRPr lang="en-US"/>
            </a:defPPr>
            <a:lvl1pPr algn="ctr">
              <a:defRPr sz="1600"/>
            </a:lvl1pPr>
          </a:lstStyle>
          <a:p>
            <a:endParaRPr lang="en-US" sz="2176" dirty="0"/>
          </a:p>
        </p:txBody>
      </p:sp>
      <p:sp>
        <p:nvSpPr>
          <p:cNvPr id="6" name="TextBox 5"/>
          <p:cNvSpPr txBox="1"/>
          <p:nvPr>
            <p:custDataLst>
              <p:tags r:id="rId4"/>
            </p:custDataLst>
          </p:nvPr>
        </p:nvSpPr>
        <p:spPr>
          <a:xfrm>
            <a:off x="6239121" y="3926804"/>
            <a:ext cx="2486942" cy="2469672"/>
          </a:xfrm>
          <a:prstGeom prst="rect">
            <a:avLst/>
          </a:prstGeom>
          <a:noFill/>
        </p:spPr>
        <p:txBody>
          <a:bodyPr wrap="square" lIns="124342" tIns="62171" rIns="248683" bIns="62171" rtlCol="0" anchor="ctr">
            <a:noAutofit/>
          </a:bodyPr>
          <a:lstStyle>
            <a:defPPr>
              <a:defRPr lang="en-US"/>
            </a:defPPr>
            <a:lvl1pPr algn="ctr">
              <a:defRPr sz="1600"/>
            </a:lvl1pPr>
          </a:lstStyle>
          <a:p>
            <a:endParaRPr lang="en-US" sz="2176" dirty="0"/>
          </a:p>
        </p:txBody>
      </p:sp>
      <p:sp>
        <p:nvSpPr>
          <p:cNvPr id="7" name="TextBox 6"/>
          <p:cNvSpPr txBox="1"/>
          <p:nvPr>
            <p:custDataLst>
              <p:tags r:id="rId5"/>
            </p:custDataLst>
          </p:nvPr>
        </p:nvSpPr>
        <p:spPr>
          <a:xfrm>
            <a:off x="8726063" y="3926804"/>
            <a:ext cx="2486942" cy="2469672"/>
          </a:xfrm>
          <a:prstGeom prst="rect">
            <a:avLst/>
          </a:prstGeom>
          <a:noFill/>
        </p:spPr>
        <p:txBody>
          <a:bodyPr wrap="square" lIns="124342" tIns="62171" rIns="248683" bIns="62171" rtlCol="0" anchor="ctr">
            <a:noAutofit/>
          </a:bodyPr>
          <a:lstStyle>
            <a:defPPr>
              <a:defRPr lang="en-US"/>
            </a:defPPr>
            <a:lvl1pPr algn="ctr">
              <a:defRPr sz="1600"/>
            </a:lvl1pPr>
          </a:lstStyle>
          <a:p>
            <a:endParaRPr lang="en-US" sz="2176" dirty="0"/>
          </a:p>
        </p:txBody>
      </p:sp>
      <p:sp>
        <p:nvSpPr>
          <p:cNvPr id="8" name="TextBox 7"/>
          <p:cNvSpPr txBox="1"/>
          <p:nvPr>
            <p:custDataLst>
              <p:tags r:id="rId6"/>
            </p:custDataLst>
          </p:nvPr>
        </p:nvSpPr>
        <p:spPr>
          <a:xfrm>
            <a:off x="1265237" y="2683333"/>
            <a:ext cx="2486942" cy="1243471"/>
          </a:xfrm>
          <a:prstGeom prst="rect">
            <a:avLst/>
          </a:prstGeom>
          <a:solidFill>
            <a:schemeClr val="accent3"/>
          </a:solidFill>
        </p:spPr>
        <p:txBody>
          <a:bodyPr wrap="square" lIns="124342" tIns="62171" rIns="248683" bIns="62171" rtlCol="0" anchor="ctr">
            <a:noAutofit/>
          </a:bodyPr>
          <a:lstStyle>
            <a:defPPr>
              <a:defRPr lang="en-US"/>
            </a:defPPr>
            <a:lvl1pPr algn="ctr">
              <a:defRPr sz="1600">
                <a:latin typeface="+mj-lt"/>
              </a:defRPr>
            </a:lvl1pPr>
          </a:lstStyle>
          <a:p>
            <a:r>
              <a:rPr lang="en-US" sz="2176" b="1" dirty="0">
                <a:solidFill>
                  <a:schemeClr val="tx2"/>
                </a:solidFill>
              </a:rPr>
              <a:t>North America</a:t>
            </a:r>
          </a:p>
        </p:txBody>
      </p:sp>
      <p:sp>
        <p:nvSpPr>
          <p:cNvPr id="9" name="TextBox 8"/>
          <p:cNvSpPr txBox="1"/>
          <p:nvPr>
            <p:custDataLst>
              <p:tags r:id="rId7"/>
            </p:custDataLst>
          </p:nvPr>
        </p:nvSpPr>
        <p:spPr>
          <a:xfrm>
            <a:off x="3752179" y="2683333"/>
            <a:ext cx="2486942" cy="1243471"/>
          </a:xfrm>
          <a:prstGeom prst="rect">
            <a:avLst/>
          </a:prstGeom>
          <a:solidFill>
            <a:schemeClr val="accent4"/>
          </a:solidFill>
        </p:spPr>
        <p:txBody>
          <a:bodyPr wrap="square" lIns="124342" tIns="62171" rIns="248683" bIns="62171" rtlCol="0" anchor="ctr">
            <a:noAutofit/>
          </a:bodyPr>
          <a:lstStyle/>
          <a:p>
            <a:pPr algn="ctr"/>
            <a:r>
              <a:rPr lang="en-US" sz="2176" b="1" dirty="0">
                <a:solidFill>
                  <a:schemeClr val="bg1"/>
                </a:solidFill>
                <a:latin typeface="+mj-lt"/>
              </a:rPr>
              <a:t>South America</a:t>
            </a:r>
          </a:p>
        </p:txBody>
      </p:sp>
      <p:sp>
        <p:nvSpPr>
          <p:cNvPr id="10" name="TextBox 9"/>
          <p:cNvSpPr txBox="1"/>
          <p:nvPr>
            <p:custDataLst>
              <p:tags r:id="rId8"/>
            </p:custDataLst>
          </p:nvPr>
        </p:nvSpPr>
        <p:spPr>
          <a:xfrm>
            <a:off x="6239121" y="2683333"/>
            <a:ext cx="2486942" cy="1243471"/>
          </a:xfrm>
          <a:prstGeom prst="rect">
            <a:avLst/>
          </a:prstGeom>
          <a:solidFill>
            <a:schemeClr val="accent5"/>
          </a:solidFill>
        </p:spPr>
        <p:txBody>
          <a:bodyPr wrap="square" lIns="124342" tIns="62171" rIns="248683" bIns="62171" rtlCol="0" anchor="ctr">
            <a:noAutofit/>
          </a:bodyPr>
          <a:lstStyle/>
          <a:p>
            <a:pPr algn="ctr"/>
            <a:r>
              <a:rPr lang="en-US" sz="2176" b="1" dirty="0">
                <a:solidFill>
                  <a:schemeClr val="bg1"/>
                </a:solidFill>
                <a:latin typeface="+mj-lt"/>
              </a:rPr>
              <a:t>Europe</a:t>
            </a:r>
          </a:p>
        </p:txBody>
      </p:sp>
      <p:sp>
        <p:nvSpPr>
          <p:cNvPr id="11" name="TextBox 10"/>
          <p:cNvSpPr txBox="1"/>
          <p:nvPr>
            <p:custDataLst>
              <p:tags r:id="rId9"/>
            </p:custDataLst>
          </p:nvPr>
        </p:nvSpPr>
        <p:spPr>
          <a:xfrm>
            <a:off x="8726063" y="2683333"/>
            <a:ext cx="2486942" cy="1243471"/>
          </a:xfrm>
          <a:prstGeom prst="rect">
            <a:avLst/>
          </a:prstGeom>
          <a:solidFill>
            <a:schemeClr val="accent6"/>
          </a:solidFill>
        </p:spPr>
        <p:txBody>
          <a:bodyPr wrap="square" lIns="124342" tIns="62171" rIns="248683" bIns="62171" rtlCol="0" anchor="ctr">
            <a:noAutofit/>
          </a:bodyPr>
          <a:lstStyle/>
          <a:p>
            <a:pPr algn="ctr"/>
            <a:r>
              <a:rPr lang="en-US" sz="2176" b="1" dirty="0">
                <a:solidFill>
                  <a:schemeClr val="bg1"/>
                </a:solidFill>
                <a:latin typeface="+mj-lt"/>
              </a:rPr>
              <a:t>Asia</a:t>
            </a:r>
          </a:p>
        </p:txBody>
      </p:sp>
      <p:sp>
        <p:nvSpPr>
          <p:cNvPr id="12" name="TextBox 11"/>
          <p:cNvSpPr txBox="1"/>
          <p:nvPr>
            <p:custDataLst>
              <p:tags r:id="rId10"/>
            </p:custDataLst>
          </p:nvPr>
        </p:nvSpPr>
        <p:spPr>
          <a:xfrm>
            <a:off x="1265237" y="1439862"/>
            <a:ext cx="2486942" cy="1243471"/>
          </a:xfrm>
          <a:prstGeom prst="rect">
            <a:avLst/>
          </a:prstGeom>
          <a:solidFill>
            <a:schemeClr val="bg2"/>
          </a:solidFill>
        </p:spPr>
        <p:txBody>
          <a:bodyPr wrap="square" lIns="124342" tIns="62171" rIns="248683" bIns="62171" rtlCol="0" anchor="ctr">
            <a:noAutofit/>
          </a:bodyPr>
          <a:lstStyle/>
          <a:p>
            <a:pPr algn="ctr"/>
            <a:r>
              <a:rPr lang="en-US" sz="2176" b="1" dirty="0">
                <a:solidFill>
                  <a:schemeClr val="tx2"/>
                </a:solidFill>
                <a:latin typeface="+mj-lt"/>
              </a:rPr>
              <a:t>Global</a:t>
            </a:r>
          </a:p>
        </p:txBody>
      </p:sp>
      <p:pic>
        <p:nvPicPr>
          <p:cNvPr id="13" name="Picture 2"/>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3809575" y="1662061"/>
            <a:ext cx="762347" cy="7623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James Syngai\Desktop\DD_logo.png"/>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6740181" y="1612786"/>
            <a:ext cx="1604793" cy="3698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Home"/>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8956761" y="1581307"/>
            <a:ext cx="1796125" cy="3933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1" descr="\\192.168.1.4\ppt3\Company Logos\allen.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1922" y="4050043"/>
            <a:ext cx="847456" cy="8474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192.168.1.4\ppt3\Company Logos\G-able TCS (The Communication Solutio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81497" y="4535904"/>
            <a:ext cx="932603" cy="3908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192.168.1.4\ppt3\Company Logos\ubibas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21346" y="4522861"/>
            <a:ext cx="1105774" cy="2997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192.168.1.4\ppt3\Company Logos\Gluck kanja.jpg"/>
          <p:cNvPicPr>
            <a:picLocks noChangeAspect="1" noChangeArrowheads="1"/>
          </p:cNvPicPr>
          <p:nvPr/>
        </p:nvPicPr>
        <p:blipFill>
          <a:blip r:embed="rId21">
            <a:clrChange>
              <a:clrFrom>
                <a:srgbClr val="FBFBFD"/>
              </a:clrFrom>
              <a:clrTo>
                <a:srgbClr val="FBFBFD">
                  <a:alpha val="0"/>
                </a:srgbClr>
              </a:clrTo>
            </a:clrChange>
            <a:extLst>
              <a:ext uri="{28A0092B-C50C-407E-A947-70E740481C1C}">
                <a14:useLocalDpi xmlns:a14="http://schemas.microsoft.com/office/drawing/2010/main" val="0"/>
              </a:ext>
            </a:extLst>
          </a:blip>
          <a:srcRect/>
          <a:stretch>
            <a:fillRect/>
          </a:stretch>
        </p:blipFill>
        <p:spPr bwMode="auto">
          <a:xfrm>
            <a:off x="6402210" y="4114517"/>
            <a:ext cx="2160765" cy="4249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192.168.1.4\ppt3\Company Logos\Dell_Logo.svg.png"/>
          <p:cNvPicPr>
            <a:picLocks noChangeAspect="1" noChangeArrowheads="1"/>
          </p:cNvPicPr>
          <p:nvPr/>
        </p:nvPicPr>
        <p:blipFill>
          <a:blip r:embed="rId22">
            <a:lum bright="70000" contrast="-70000"/>
            <a:extLst>
              <a:ext uri="{28A0092B-C50C-407E-A947-70E740481C1C}">
                <a14:useLocalDpi xmlns:a14="http://schemas.microsoft.com/office/drawing/2010/main" val="0"/>
              </a:ext>
            </a:extLst>
          </a:blip>
          <a:srcRect/>
          <a:stretch>
            <a:fillRect/>
          </a:stretch>
        </p:blipFill>
        <p:spPr bwMode="auto">
          <a:xfrm>
            <a:off x="4673183" y="1627917"/>
            <a:ext cx="877894" cy="8673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192.168.1.4\ppt3\Company Logos\Catapult Systems.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15010" y="4101986"/>
            <a:ext cx="1604793" cy="2696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192.168.1.4\ppt3\Company Logos\sentri.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50053" y="5119904"/>
            <a:ext cx="969751" cy="3006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p:cNvPicPr>
            <a:picLocks noChangeAspect="1" noChangeArrowheads="1"/>
          </p:cNvPicPr>
          <p:nvPr/>
        </p:nvPicPr>
        <p:blipFill>
          <a:blip r:embed="rId25">
            <a:extLst>
              <a:ext uri="{28A0092B-C50C-407E-A947-70E740481C1C}">
                <a14:useLocalDpi xmlns:a14="http://schemas.microsoft.com/office/drawing/2010/main" val="0"/>
              </a:ext>
            </a:extLst>
          </a:blip>
          <a:stretch>
            <a:fillRect/>
          </a:stretch>
        </p:blipFill>
        <p:spPr bwMode="auto">
          <a:xfrm>
            <a:off x="1399581" y="5137602"/>
            <a:ext cx="1068024" cy="2652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p:cNvPicPr>
            <a:picLocks noChangeAspect="1" noChangeArrowheads="1"/>
          </p:cNvPicPr>
          <p:nvPr/>
        </p:nvPicPr>
        <p:blipFill>
          <a:blip r:embed="rId26">
            <a:extLst>
              <a:ext uri="{28A0092B-C50C-407E-A947-70E740481C1C}">
                <a14:useLocalDpi xmlns:a14="http://schemas.microsoft.com/office/drawing/2010/main" val="0"/>
              </a:ext>
            </a:extLst>
          </a:blip>
          <a:stretch>
            <a:fillRect/>
          </a:stretch>
        </p:blipFill>
        <p:spPr bwMode="auto">
          <a:xfrm>
            <a:off x="2791785" y="5962441"/>
            <a:ext cx="828019" cy="3063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192.168.1.4\ppt3\Company Logos\Avtex.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97614" y="5934540"/>
            <a:ext cx="1111783" cy="3621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426368" y="5485811"/>
            <a:ext cx="944134" cy="383442"/>
          </a:xfrm>
          <a:prstGeom prst="rect">
            <a:avLst/>
          </a:prstGeom>
          <a:noFill/>
          <a:ln>
            <a:noFill/>
          </a:ln>
        </p:spPr>
      </p:pic>
      <p:pic>
        <p:nvPicPr>
          <p:cNvPr id="27" name="Picture 2"/>
          <p:cNvPicPr>
            <a:picLocks noChangeAspect="1" noChangeArrowheads="1"/>
          </p:cNvPicPr>
          <p:nvPr/>
        </p:nvPicPr>
        <p:blipFill>
          <a:blip r:embed="rId29">
            <a:extLst>
              <a:ext uri="{28A0092B-C50C-407E-A947-70E740481C1C}">
                <a14:useLocalDpi xmlns:a14="http://schemas.microsoft.com/office/drawing/2010/main" val="0"/>
              </a:ext>
            </a:extLst>
          </a:blip>
          <a:stretch>
            <a:fillRect/>
          </a:stretch>
        </p:blipFill>
        <p:spPr bwMode="auto">
          <a:xfrm>
            <a:off x="2613018" y="5475181"/>
            <a:ext cx="1006785" cy="4047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p:cNvPicPr>
            <a:picLocks noChangeAspect="1" noChangeArrowheads="1"/>
          </p:cNvPicPr>
          <p:nvPr/>
        </p:nvPicPr>
        <p:blipFill>
          <a:blip r:embed="rId30">
            <a:extLst>
              <a:ext uri="{28A0092B-C50C-407E-A947-70E740481C1C}">
                <a14:useLocalDpi xmlns:a14="http://schemas.microsoft.com/office/drawing/2010/main" val="0"/>
              </a:ext>
            </a:extLst>
          </a:blip>
          <a:stretch>
            <a:fillRect/>
          </a:stretch>
        </p:blipFill>
        <p:spPr bwMode="auto">
          <a:xfrm>
            <a:off x="1397614" y="4543329"/>
            <a:ext cx="806238" cy="5213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4"/>
          <p:cNvPicPr>
            <a:picLocks noChangeAspect="1" noChangeArrowheads="1"/>
          </p:cNvPicPr>
          <p:nvPr/>
        </p:nvPicPr>
        <p:blipFill>
          <a:blip r:embed="rId31">
            <a:extLst>
              <a:ext uri="{28A0092B-C50C-407E-A947-70E740481C1C}">
                <a14:useLocalDpi xmlns:a14="http://schemas.microsoft.com/office/drawing/2010/main" val="0"/>
              </a:ext>
            </a:extLst>
          </a:blip>
          <a:stretch>
            <a:fillRect/>
          </a:stretch>
        </p:blipFill>
        <p:spPr bwMode="auto">
          <a:xfrm>
            <a:off x="2579592" y="4660999"/>
            <a:ext cx="1040212" cy="2860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4"/>
          <p:cNvPicPr>
            <a:picLocks noChangeAspect="1" noChangeArrowheads="1"/>
          </p:cNvPicPr>
          <p:nvPr/>
        </p:nvPicPr>
        <p:blipFill>
          <a:blip r:embed="rId31">
            <a:extLst>
              <a:ext uri="{28A0092B-C50C-407E-A947-70E740481C1C}">
                <a14:useLocalDpi xmlns:a14="http://schemas.microsoft.com/office/drawing/2010/main" val="0"/>
              </a:ext>
            </a:extLst>
          </a:blip>
          <a:stretch>
            <a:fillRect/>
          </a:stretch>
        </p:blipFill>
        <p:spPr bwMode="auto">
          <a:xfrm>
            <a:off x="4251032" y="5336850"/>
            <a:ext cx="1489236" cy="4095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16" descr="C:\Users\admin\Downloads\5181 - 0.JPG"/>
          <p:cNvPicPr>
            <a:picLocks noChangeAspect="1" noChangeArrowheads="1"/>
          </p:cNvPicPr>
          <p:nvPr/>
        </p:nvPicPr>
        <p:blipFill rotWithShape="1">
          <a:blip r:embed="rId32">
            <a:extLst>
              <a:ext uri="{28A0092B-C50C-407E-A947-70E740481C1C}">
                <a14:useLocalDpi xmlns:a14="http://schemas.microsoft.com/office/drawing/2010/main" val="0"/>
              </a:ext>
            </a:extLst>
          </a:blip>
          <a:srcRect l="24321" r="26776"/>
          <a:stretch/>
        </p:blipFill>
        <p:spPr bwMode="auto">
          <a:xfrm>
            <a:off x="9278718" y="4072240"/>
            <a:ext cx="1381632" cy="3852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894864" y="4518466"/>
            <a:ext cx="1175456" cy="641159"/>
          </a:xfrm>
          <a:prstGeom prst="rect">
            <a:avLst/>
          </a:prstGeom>
          <a:noFill/>
          <a:ln>
            <a:noFill/>
          </a:ln>
        </p:spPr>
      </p:pic>
      <p:pic>
        <p:nvPicPr>
          <p:cNvPr id="33" name="Picture 32"/>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881497" y="5005112"/>
            <a:ext cx="746118" cy="406974"/>
          </a:xfrm>
          <a:prstGeom prst="rect">
            <a:avLst/>
          </a:prstGeom>
          <a:noFill/>
          <a:ln>
            <a:noFill/>
          </a:ln>
        </p:spPr>
      </p:pic>
      <p:pic>
        <p:nvPicPr>
          <p:cNvPr id="34" name="Picture 15" descr="C:\Users\admin\Downloads\asaba.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090427" y="5490488"/>
            <a:ext cx="927795" cy="4638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James Syngai\Desktop\am technologies.png"/>
          <p:cNvPicPr>
            <a:picLocks noChangeAspect="1" noChangeArrowheads="1"/>
          </p:cNvPicPr>
          <p:nvPr/>
        </p:nvPicPr>
        <p:blipFill>
          <a:blip r:embed="rId35">
            <a:clrChange>
              <a:clrFrom>
                <a:srgbClr val="E1E1E1"/>
              </a:clrFrom>
              <a:clrTo>
                <a:srgbClr val="E1E1E1">
                  <a:alpha val="0"/>
                </a:srgbClr>
              </a:clrTo>
            </a:clrChange>
            <a:extLst>
              <a:ext uri="{28A0092B-C50C-407E-A947-70E740481C1C}">
                <a14:useLocalDpi xmlns:a14="http://schemas.microsoft.com/office/drawing/2010/main" val="0"/>
              </a:ext>
            </a:extLst>
          </a:blip>
          <a:stretch>
            <a:fillRect/>
          </a:stretch>
        </p:blipFill>
        <p:spPr bwMode="auto">
          <a:xfrm>
            <a:off x="8881497" y="5585943"/>
            <a:ext cx="1128129" cy="29947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 name="Picture 18" descr="C:\Users\admin\Downloads\wortell-logo.gif"/>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73067" y="5218564"/>
            <a:ext cx="1219050" cy="9055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881497" y="6059272"/>
            <a:ext cx="2097376" cy="237439"/>
          </a:xfrm>
          <a:prstGeom prst="rect">
            <a:avLst/>
          </a:prstGeom>
          <a:noFill/>
          <a:ln>
            <a:noFill/>
          </a:ln>
        </p:spPr>
      </p:pic>
      <p:pic>
        <p:nvPicPr>
          <p:cNvPr id="38" name="Picture 2"/>
          <p:cNvPicPr>
            <a:picLocks noChangeAspect="1" noChangeArrowheads="1"/>
          </p:cNvPicPr>
          <p:nvPr/>
        </p:nvPicPr>
        <p:blipFill>
          <a:blip r:embed="rId38">
            <a:extLst>
              <a:ext uri="{28A0092B-C50C-407E-A947-70E740481C1C}">
                <a14:useLocalDpi xmlns:a14="http://schemas.microsoft.com/office/drawing/2010/main" val="0"/>
              </a:ext>
            </a:extLst>
          </a:blip>
          <a:stretch>
            <a:fillRect/>
          </a:stretch>
        </p:blipFill>
        <p:spPr bwMode="auto">
          <a:xfrm>
            <a:off x="9854823" y="5004619"/>
            <a:ext cx="1163399" cy="36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Connector 38"/>
          <p:cNvCxnSpPr/>
          <p:nvPr/>
        </p:nvCxnSpPr>
        <p:spPr>
          <a:xfrm>
            <a:off x="3752179" y="3926803"/>
            <a:ext cx="0" cy="2611289"/>
          </a:xfrm>
          <a:prstGeom prst="line">
            <a:avLst/>
          </a:prstGeom>
          <a:ln w="12700">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248990" y="3926803"/>
            <a:ext cx="0" cy="2611289"/>
          </a:xfrm>
          <a:prstGeom prst="line">
            <a:avLst/>
          </a:prstGeom>
          <a:ln w="12700">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726063" y="3926803"/>
            <a:ext cx="0" cy="2611289"/>
          </a:xfrm>
          <a:prstGeom prst="line">
            <a:avLst/>
          </a:prstGeom>
          <a:ln w="12700">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265237" y="3926803"/>
            <a:ext cx="0" cy="2611289"/>
          </a:xfrm>
          <a:prstGeom prst="line">
            <a:avLst/>
          </a:prstGeom>
          <a:ln w="12700">
            <a:solidFill>
              <a:schemeClr val="tx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43" name="Picture 4"/>
          <p:cNvPicPr>
            <a:picLocks noChangeAspect="1" noChangeArrowheads="1"/>
          </p:cNvPicPr>
          <p:nvPr/>
        </p:nvPicPr>
        <p:blipFill>
          <a:blip r:embed="rId39">
            <a:extLst>
              <a:ext uri="{28A0092B-C50C-407E-A947-70E740481C1C}">
                <a14:useLocalDpi xmlns:a14="http://schemas.microsoft.com/office/drawing/2010/main" val="0"/>
              </a:ext>
            </a:extLst>
          </a:blip>
          <a:stretch>
            <a:fillRect/>
          </a:stretch>
        </p:blipFill>
        <p:spPr bwMode="auto">
          <a:xfrm>
            <a:off x="9044461" y="2098090"/>
            <a:ext cx="2010073" cy="45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descr="\\showsrus\images\LOGOS\GEN_LOGO\B\BT color logo.png"/>
          <p:cNvPicPr>
            <a:picLocks noChangeAspect="1" noChangeArrowheads="1"/>
          </p:cNvPicPr>
          <p:nvPr/>
        </p:nvPicPr>
        <p:blipFill>
          <a:blip r:embed="rId40" cstate="print">
            <a:lum bright="70000" contrast="-70000"/>
            <a:extLst>
              <a:ext uri="{28A0092B-C50C-407E-A947-70E740481C1C}">
                <a14:useLocalDpi xmlns:a14="http://schemas.microsoft.com/office/drawing/2010/main" val="0"/>
              </a:ext>
            </a:extLst>
          </a:blip>
          <a:srcRect/>
          <a:stretch>
            <a:fillRect/>
          </a:stretch>
        </p:blipFill>
        <p:spPr bwMode="auto">
          <a:xfrm>
            <a:off x="7561952" y="2120469"/>
            <a:ext cx="1016735" cy="45477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5571674" y="1681850"/>
            <a:ext cx="1490648" cy="872056"/>
            <a:chOff x="9371012" y="2465793"/>
            <a:chExt cx="2268273" cy="1282552"/>
          </a:xfrm>
        </p:grpSpPr>
        <p:pic>
          <p:nvPicPr>
            <p:cNvPr id="46" name="Picture 11"/>
            <p:cNvPicPr>
              <a:picLocks noChangeAspect="1" noChangeArrowheads="1"/>
            </p:cNvPicPr>
            <p:nvPr/>
          </p:nvPicPr>
          <p:blipFill rotWithShape="1">
            <a:blip r:embed="rId41" cstate="print">
              <a:extLst>
                <a:ext uri="{BEBA8EAE-BF5A-486C-A8C5-ECC9F3942E4B}">
                  <a14:imgProps xmlns:a14="http://schemas.microsoft.com/office/drawing/2010/main">
                    <a14:imgLayer r:embed="rId42">
                      <a14:imgEffect>
                        <a14:backgroundRemoval t="7056" b="90511" l="3523" r="42273"/>
                      </a14:imgEffect>
                    </a14:imgLayer>
                  </a14:imgProps>
                </a:ext>
                <a:ext uri="{28A0092B-C50C-407E-A947-70E740481C1C}">
                  <a14:useLocalDpi xmlns:a14="http://schemas.microsoft.com/office/drawing/2010/main" val="0"/>
                </a:ext>
              </a:extLst>
            </a:blip>
            <a:srcRect r="54430"/>
            <a:stretch/>
          </p:blipFill>
          <p:spPr bwMode="auto">
            <a:xfrm>
              <a:off x="9371012" y="2465793"/>
              <a:ext cx="1251395" cy="128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0575777" y="3151867"/>
              <a:ext cx="1063508" cy="523191"/>
            </a:xfrm>
            <a:prstGeom prst="rect">
              <a:avLst/>
            </a:prstGeom>
            <a:noFill/>
          </p:spPr>
          <p:txBody>
            <a:bodyPr wrap="none" lIns="0" tIns="0" rIns="0" bIns="0" rtlCol="0">
              <a:spAutoFit/>
            </a:bodyPr>
            <a:lstStyle/>
            <a:p>
              <a:pPr>
                <a:lnSpc>
                  <a:spcPct val="85000"/>
                </a:lnSpc>
              </a:pPr>
              <a:r>
                <a:rPr lang="en-US" sz="1360" b="1" dirty="0"/>
                <a:t>Business</a:t>
              </a:r>
            </a:p>
            <a:p>
              <a:pPr>
                <a:lnSpc>
                  <a:spcPct val="85000"/>
                </a:lnSpc>
              </a:pPr>
              <a:r>
                <a:rPr lang="en-US" sz="1360" b="1" dirty="0"/>
                <a:t>Services</a:t>
              </a:r>
            </a:p>
          </p:txBody>
        </p:sp>
      </p:grpSp>
    </p:spTree>
    <p:extLst>
      <p:ext uri="{BB962C8B-B14F-4D97-AF65-F5344CB8AC3E}">
        <p14:creationId xmlns:p14="http://schemas.microsoft.com/office/powerpoint/2010/main" val="2813400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anim calcmode="lin" valueType="num">
                                      <p:cBhvr>
                                        <p:cTn id="10" dur="500" fill="hold"/>
                                        <p:tgtEl>
                                          <p:spTgt spid="44"/>
                                        </p:tgtEl>
                                        <p:attrNameLst>
                                          <p:attrName>ppt_x</p:attrName>
                                        </p:attrNameLst>
                                      </p:cBhvr>
                                      <p:tavLst>
                                        <p:tav tm="0">
                                          <p:val>
                                            <p:fltVal val="0.5"/>
                                          </p:val>
                                        </p:tav>
                                        <p:tav tm="100000">
                                          <p:val>
                                            <p:strVal val="#ppt_x"/>
                                          </p:val>
                                        </p:tav>
                                      </p:tavLst>
                                    </p:anim>
                                    <p:anim calcmode="lin" valueType="num">
                                      <p:cBhvr>
                                        <p:cTn id="11" dur="500" fill="hold"/>
                                        <p:tgtEl>
                                          <p:spTgt spid="4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anim calcmode="lin" valueType="num">
                                      <p:cBhvr>
                                        <p:cTn id="18" dur="500" fill="hold"/>
                                        <p:tgtEl>
                                          <p:spTgt spid="45"/>
                                        </p:tgtEl>
                                        <p:attrNameLst>
                                          <p:attrName>ppt_x</p:attrName>
                                        </p:attrNameLst>
                                      </p:cBhvr>
                                      <p:tavLst>
                                        <p:tav tm="0">
                                          <p:val>
                                            <p:fltVal val="0.5"/>
                                          </p:val>
                                        </p:tav>
                                        <p:tav tm="100000">
                                          <p:val>
                                            <p:strVal val="#ppt_x"/>
                                          </p:val>
                                        </p:tav>
                                      </p:tavLst>
                                    </p:anim>
                                    <p:anim calcmode="lin" valueType="num">
                                      <p:cBhvr>
                                        <p:cTn id="19" dur="500" fill="hold"/>
                                        <p:tgtEl>
                                          <p:spTgt spid="4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Enterprise</a:t>
            </a:r>
            <a:br>
              <a:rPr lang="en-US" dirty="0" smtClean="0"/>
            </a:br>
            <a:r>
              <a:rPr lang="en-US" dirty="0" smtClean="0"/>
              <a:t>voice features</a:t>
            </a:r>
            <a:endParaRPr lang="en-US" dirty="0"/>
          </a:p>
        </p:txBody>
      </p:sp>
    </p:spTree>
    <p:extLst>
      <p:ext uri="{BB962C8B-B14F-4D97-AF65-F5344CB8AC3E}">
        <p14:creationId xmlns:p14="http://schemas.microsoft.com/office/powerpoint/2010/main" val="164987130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Voice Features</a:t>
            </a:r>
            <a:endParaRPr lang="en-US" dirty="0"/>
          </a:p>
        </p:txBody>
      </p:sp>
      <p:sp>
        <p:nvSpPr>
          <p:cNvPr id="3" name="Text Placeholder 2"/>
          <p:cNvSpPr>
            <a:spLocks noGrp="1"/>
          </p:cNvSpPr>
          <p:nvPr>
            <p:ph type="body" sz="quarter" idx="10"/>
          </p:nvPr>
        </p:nvSpPr>
        <p:spPr>
          <a:xfrm>
            <a:off x="274638" y="1212850"/>
            <a:ext cx="11887200" cy="3447098"/>
          </a:xfrm>
        </p:spPr>
        <p:txBody>
          <a:bodyPr/>
          <a:lstStyle/>
          <a:p>
            <a:r>
              <a:rPr lang="en-US" dirty="0" smtClean="0"/>
              <a:t>Exchange Unified Messaging</a:t>
            </a:r>
          </a:p>
          <a:p>
            <a:r>
              <a:rPr lang="en-US" dirty="0" smtClean="0"/>
              <a:t>Call Admission Control</a:t>
            </a:r>
          </a:p>
          <a:p>
            <a:r>
              <a:rPr lang="en-US" dirty="0" smtClean="0"/>
              <a:t>Emergency Services Routing</a:t>
            </a:r>
          </a:p>
          <a:p>
            <a:r>
              <a:rPr lang="en-US" dirty="0" smtClean="0"/>
              <a:t>Response Group Service</a:t>
            </a:r>
          </a:p>
          <a:p>
            <a:r>
              <a:rPr lang="en-US" dirty="0" smtClean="0"/>
              <a:t>Unassigned Numbers</a:t>
            </a:r>
            <a:endParaRPr lang="en-US" dirty="0"/>
          </a:p>
        </p:txBody>
      </p:sp>
    </p:spTree>
    <p:extLst>
      <p:ext uri="{BB962C8B-B14F-4D97-AF65-F5344CB8AC3E}">
        <p14:creationId xmlns:p14="http://schemas.microsoft.com/office/powerpoint/2010/main" val="301041445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Mail – Exchange UM</a:t>
            </a:r>
            <a:endParaRPr lang="en-US" dirty="0"/>
          </a:p>
        </p:txBody>
      </p:sp>
      <p:sp>
        <p:nvSpPr>
          <p:cNvPr id="3" name="Text Placeholder 2"/>
          <p:cNvSpPr>
            <a:spLocks noGrp="1"/>
          </p:cNvSpPr>
          <p:nvPr>
            <p:ph type="body" sz="quarter" idx="10"/>
          </p:nvPr>
        </p:nvSpPr>
        <p:spPr>
          <a:xfrm>
            <a:off x="274638" y="1212850"/>
            <a:ext cx="11887200" cy="5416868"/>
          </a:xfrm>
        </p:spPr>
        <p:txBody>
          <a:bodyPr/>
          <a:lstStyle/>
          <a:p>
            <a:r>
              <a:rPr lang="en-US" dirty="0" err="1" smtClean="0"/>
              <a:t>ExUM</a:t>
            </a:r>
            <a:r>
              <a:rPr lang="en-US" dirty="0" smtClean="0"/>
              <a:t> is the only voice mail solution for Lync</a:t>
            </a:r>
          </a:p>
          <a:p>
            <a:r>
              <a:rPr lang="en-US" sz="2000" dirty="0" smtClean="0"/>
              <a:t>Lync leverages AD settings for </a:t>
            </a:r>
            <a:r>
              <a:rPr lang="en-US" sz="2000" dirty="0" err="1" smtClean="0"/>
              <a:t>ExUM</a:t>
            </a:r>
            <a:r>
              <a:rPr lang="en-US" sz="2000" dirty="0" smtClean="0"/>
              <a:t> for discovery, trust, enablement, and routing purposes</a:t>
            </a:r>
          </a:p>
          <a:p>
            <a:r>
              <a:rPr lang="en-US" sz="2000" dirty="0" smtClean="0"/>
              <a:t>SIP signaling features (UM and OWA) do not use the </a:t>
            </a:r>
            <a:r>
              <a:rPr lang="en-US" sz="2000" dirty="0" err="1" smtClean="0"/>
              <a:t>OAuth</a:t>
            </a:r>
            <a:r>
              <a:rPr lang="en-US" sz="2000" dirty="0" smtClean="0"/>
              <a:t> mechanisms for server-server communication</a:t>
            </a:r>
          </a:p>
          <a:p>
            <a:r>
              <a:rPr lang="en-US" dirty="0" smtClean="0"/>
              <a:t>Capabilities</a:t>
            </a:r>
          </a:p>
          <a:p>
            <a:r>
              <a:rPr lang="en-US" sz="2000" dirty="0" smtClean="0"/>
              <a:t>Call Answering, Missed Call Notifications, Active Directory Based Auto-Attendant, Outlook Voice Access, Play on Phone</a:t>
            </a:r>
          </a:p>
          <a:p>
            <a:r>
              <a:rPr lang="en-US" sz="2000" dirty="0" smtClean="0"/>
              <a:t>Single Store for email and voicemail</a:t>
            </a:r>
          </a:p>
          <a:p>
            <a:r>
              <a:rPr lang="en-US" dirty="0" smtClean="0"/>
              <a:t>Exchange Topologies</a:t>
            </a:r>
          </a:p>
          <a:p>
            <a:r>
              <a:rPr lang="en-US" sz="2000" dirty="0" smtClean="0"/>
              <a:t>On Premise Lync</a:t>
            </a:r>
          </a:p>
          <a:p>
            <a:r>
              <a:rPr lang="en-US" sz="2000" dirty="0"/>
              <a:t>	</a:t>
            </a:r>
            <a:r>
              <a:rPr lang="en-US" sz="2000" dirty="0" smtClean="0"/>
              <a:t>On Premise Exchange – multiple forests</a:t>
            </a:r>
          </a:p>
          <a:p>
            <a:r>
              <a:rPr lang="en-US" sz="2000" dirty="0"/>
              <a:t>	</a:t>
            </a:r>
            <a:r>
              <a:rPr lang="en-US" sz="2000" dirty="0" smtClean="0"/>
              <a:t>Hosted Exchange (O365 </a:t>
            </a:r>
            <a:r>
              <a:rPr lang="en-US" sz="2000" dirty="0" err="1" smtClean="0"/>
              <a:t>Mutli</a:t>
            </a:r>
            <a:r>
              <a:rPr lang="en-US" sz="2000" dirty="0" smtClean="0"/>
              <a:t>-Tenant)</a:t>
            </a:r>
          </a:p>
          <a:p>
            <a:r>
              <a:rPr lang="en-US" sz="2000" dirty="0" smtClean="0"/>
              <a:t>Partner hosted Lync</a:t>
            </a:r>
          </a:p>
          <a:p>
            <a:r>
              <a:rPr lang="en-US" sz="2000" dirty="0"/>
              <a:t>	</a:t>
            </a:r>
            <a:r>
              <a:rPr lang="en-US" sz="2000" dirty="0" smtClean="0"/>
              <a:t>Hosted Exchange</a:t>
            </a:r>
            <a:endParaRPr lang="en-US" sz="2000" dirty="0"/>
          </a:p>
        </p:txBody>
      </p:sp>
    </p:spTree>
    <p:extLst>
      <p:ext uri="{BB962C8B-B14F-4D97-AF65-F5344CB8AC3E}">
        <p14:creationId xmlns:p14="http://schemas.microsoft.com/office/powerpoint/2010/main" val="145261581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UM Dial Plan</a:t>
            </a:r>
            <a:endParaRPr lang="en-US" dirty="0"/>
          </a:p>
        </p:txBody>
      </p:sp>
      <p:sp>
        <p:nvSpPr>
          <p:cNvPr id="3" name="Text Placeholder 2"/>
          <p:cNvSpPr>
            <a:spLocks noGrp="1"/>
          </p:cNvSpPr>
          <p:nvPr>
            <p:ph type="body" sz="quarter" idx="10"/>
          </p:nvPr>
        </p:nvSpPr>
        <p:spPr>
          <a:xfrm>
            <a:off x="274638" y="1212850"/>
            <a:ext cx="11887200" cy="5139869"/>
          </a:xfrm>
        </p:spPr>
        <p:txBody>
          <a:bodyPr/>
          <a:lstStyle/>
          <a:p>
            <a:r>
              <a:rPr lang="en-US" dirty="0" smtClean="0"/>
              <a:t>Dial Plan</a:t>
            </a:r>
          </a:p>
          <a:p>
            <a:r>
              <a:rPr lang="en-US" sz="2000" dirty="0" smtClean="0"/>
              <a:t>The original concept was designed around PBX’s and legacy voicemail</a:t>
            </a:r>
          </a:p>
          <a:p>
            <a:r>
              <a:rPr lang="en-US" sz="2000" dirty="0" smtClean="0"/>
              <a:t>	Dial rules for every PBX (generally each office)</a:t>
            </a:r>
          </a:p>
          <a:p>
            <a:r>
              <a:rPr lang="en-US" sz="2000" dirty="0" smtClean="0"/>
              <a:t>	Short extensions / passwords for mailbox access</a:t>
            </a:r>
          </a:p>
          <a:p>
            <a:r>
              <a:rPr lang="en-US" sz="2000" dirty="0"/>
              <a:t>	</a:t>
            </a:r>
            <a:r>
              <a:rPr lang="en-US" sz="2000" dirty="0" smtClean="0"/>
              <a:t>Language, SA’s and AA’s</a:t>
            </a:r>
          </a:p>
          <a:p>
            <a:r>
              <a:rPr lang="en-US" sz="2000" dirty="0" smtClean="0"/>
              <a:t>Not as relevant in the UC world</a:t>
            </a:r>
          </a:p>
          <a:p>
            <a:r>
              <a:rPr lang="en-US" sz="2000" dirty="0"/>
              <a:t>	</a:t>
            </a:r>
            <a:r>
              <a:rPr lang="en-US" sz="2000" dirty="0" smtClean="0"/>
              <a:t>Lync essentially ignores the dialing rules</a:t>
            </a:r>
          </a:p>
          <a:p>
            <a:r>
              <a:rPr lang="en-US" sz="2000" dirty="0"/>
              <a:t>	</a:t>
            </a:r>
            <a:r>
              <a:rPr lang="en-US" sz="2000" dirty="0" smtClean="0"/>
              <a:t>Minimal mailbox access via the telephone </a:t>
            </a:r>
            <a:r>
              <a:rPr lang="en-US" sz="2000" dirty="0" err="1" smtClean="0"/>
              <a:t>dialpad</a:t>
            </a:r>
            <a:endParaRPr lang="en-US" sz="2000" dirty="0" smtClean="0"/>
          </a:p>
          <a:p>
            <a:r>
              <a:rPr lang="en-US" dirty="0" smtClean="0"/>
              <a:t>Larger deployments</a:t>
            </a:r>
          </a:p>
          <a:p>
            <a:r>
              <a:rPr lang="en-US" sz="2000" dirty="0" smtClean="0"/>
              <a:t>Good time to clean up / simplify configuration</a:t>
            </a:r>
          </a:p>
          <a:p>
            <a:r>
              <a:rPr lang="en-US" sz="2000" dirty="0"/>
              <a:t>	</a:t>
            </a:r>
            <a:r>
              <a:rPr lang="en-US" sz="2000" dirty="0" smtClean="0"/>
              <a:t>E.164 extension length may work for some deployments</a:t>
            </a:r>
          </a:p>
          <a:p>
            <a:r>
              <a:rPr lang="en-US" sz="2000" dirty="0"/>
              <a:t>	</a:t>
            </a:r>
            <a:r>
              <a:rPr lang="en-US" sz="2000" dirty="0" smtClean="0"/>
              <a:t>Many AA/OVA access numbers can be assigned to the same </a:t>
            </a:r>
            <a:r>
              <a:rPr lang="en-US" sz="2000" dirty="0" err="1" smtClean="0"/>
              <a:t>DialPlan</a:t>
            </a:r>
            <a:endParaRPr lang="en-US" sz="2000" dirty="0" smtClean="0"/>
          </a:p>
          <a:p>
            <a:endParaRPr lang="en-US" sz="2000" dirty="0"/>
          </a:p>
        </p:txBody>
      </p:sp>
    </p:spTree>
    <p:extLst>
      <p:ext uri="{BB962C8B-B14F-4D97-AF65-F5344CB8AC3E}">
        <p14:creationId xmlns:p14="http://schemas.microsoft.com/office/powerpoint/2010/main" val="317755049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Admission Control - Overview</a:t>
            </a:r>
            <a:endParaRPr lang="en-US" dirty="0"/>
          </a:p>
        </p:txBody>
      </p:sp>
      <p:sp>
        <p:nvSpPr>
          <p:cNvPr id="3" name="Content Placeholder 2"/>
          <p:cNvSpPr>
            <a:spLocks noGrp="1"/>
          </p:cNvSpPr>
          <p:nvPr>
            <p:ph sz="quarter" idx="10"/>
          </p:nvPr>
        </p:nvSpPr>
        <p:spPr>
          <a:xfrm>
            <a:off x="274638" y="1214438"/>
            <a:ext cx="11887200" cy="5675400"/>
          </a:xfrm>
        </p:spPr>
        <p:txBody>
          <a:bodyPr/>
          <a:lstStyle/>
          <a:p>
            <a:r>
              <a:rPr lang="en-US" dirty="0" smtClean="0"/>
              <a:t>WAN Link Admission Control for Voice and Video</a:t>
            </a:r>
          </a:p>
          <a:p>
            <a:pPr lvl="1"/>
            <a:r>
              <a:rPr lang="en-US" dirty="0" smtClean="0"/>
              <a:t>Network links are generally not infinite resources – particularly WAN links</a:t>
            </a:r>
          </a:p>
          <a:p>
            <a:r>
              <a:rPr lang="en-US" dirty="0" smtClean="0"/>
              <a:t>Capabilities</a:t>
            </a:r>
          </a:p>
          <a:p>
            <a:pPr lvl="1"/>
            <a:r>
              <a:rPr lang="en-US" dirty="0" smtClean="0"/>
              <a:t>Allows voice/video bandwidth and session capacity restrictions</a:t>
            </a:r>
          </a:p>
          <a:p>
            <a:pPr lvl="2"/>
            <a:r>
              <a:rPr lang="en-US" dirty="0" smtClean="0"/>
              <a:t>Application Sharing is not controlled</a:t>
            </a:r>
          </a:p>
          <a:p>
            <a:pPr lvl="1"/>
            <a:r>
              <a:rPr lang="en-US" dirty="0" smtClean="0"/>
              <a:t>Provide controls for real-time traffic entering congested links</a:t>
            </a:r>
          </a:p>
          <a:p>
            <a:pPr lvl="1"/>
            <a:r>
              <a:rPr lang="en-US" dirty="0" smtClean="0"/>
              <a:t>PSTN re-routing, Internet re-routing, or fails session </a:t>
            </a:r>
          </a:p>
          <a:p>
            <a:pPr lvl="1"/>
            <a:r>
              <a:rPr lang="en-US" dirty="0" smtClean="0"/>
              <a:t>Seamlessly supports roaming between sites</a:t>
            </a:r>
          </a:p>
          <a:p>
            <a:r>
              <a:rPr lang="en-US" dirty="0" smtClean="0"/>
              <a:t>Network Integration</a:t>
            </a:r>
          </a:p>
          <a:p>
            <a:pPr lvl="1"/>
            <a:r>
              <a:rPr lang="en-US" dirty="0" smtClean="0"/>
              <a:t>CAC does not reserve layer 2 and layer 3 bandwidth – used in conjunction with Quality of Service (</a:t>
            </a:r>
            <a:r>
              <a:rPr lang="en-US" dirty="0" err="1" smtClean="0"/>
              <a:t>QoS</a:t>
            </a:r>
            <a:r>
              <a:rPr lang="en-US" dirty="0" smtClean="0"/>
              <a:t>)</a:t>
            </a:r>
          </a:p>
          <a:p>
            <a:pPr lvl="1"/>
            <a:r>
              <a:rPr lang="en-US" dirty="0" smtClean="0"/>
              <a:t>CAC does not control layer 3 routing – is aware of the origination and destination</a:t>
            </a:r>
            <a:endParaRPr lang="en-US" dirty="0"/>
          </a:p>
        </p:txBody>
      </p:sp>
    </p:spTree>
    <p:extLst>
      <p:ext uri="{BB962C8B-B14F-4D97-AF65-F5344CB8AC3E}">
        <p14:creationId xmlns:p14="http://schemas.microsoft.com/office/powerpoint/2010/main" val="175556683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Admission Control Planning</a:t>
            </a:r>
            <a:endParaRPr lang="en-US" dirty="0"/>
          </a:p>
        </p:txBody>
      </p:sp>
      <p:sp>
        <p:nvSpPr>
          <p:cNvPr id="3" name="Content Placeholder 2"/>
          <p:cNvSpPr txBox="1">
            <a:spLocks/>
          </p:cNvSpPr>
          <p:nvPr/>
        </p:nvSpPr>
        <p:spPr>
          <a:xfrm>
            <a:off x="274638" y="1212850"/>
            <a:ext cx="11887200" cy="398878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Identify</a:t>
            </a:r>
            <a:r>
              <a:rPr lang="de-AT" dirty="0" smtClean="0"/>
              <a:t> network topology</a:t>
            </a:r>
            <a:endParaRPr lang="en-US" dirty="0" smtClean="0"/>
          </a:p>
          <a:p>
            <a:pPr lvl="1"/>
            <a:r>
              <a:rPr lang="en-US" dirty="0" smtClean="0"/>
              <a:t>Identify the hubs/backbones &gt; network regions</a:t>
            </a:r>
          </a:p>
          <a:p>
            <a:pPr lvl="1"/>
            <a:r>
              <a:rPr lang="en-US" dirty="0" smtClean="0"/>
              <a:t>Identify the offices or locations &gt; network sites</a:t>
            </a:r>
          </a:p>
          <a:p>
            <a:pPr lvl="1"/>
            <a:r>
              <a:rPr lang="en-US" dirty="0" smtClean="0"/>
              <a:t>Determine the network route between every pair of network regions</a:t>
            </a:r>
          </a:p>
          <a:p>
            <a:r>
              <a:rPr lang="en-US" dirty="0" smtClean="0"/>
              <a:t>Determine bandwidth limits</a:t>
            </a:r>
          </a:p>
          <a:p>
            <a:r>
              <a:rPr lang="en-US" dirty="0" smtClean="0"/>
              <a:t>Identify the IP subnets assigned to each network site</a:t>
            </a:r>
          </a:p>
          <a:p>
            <a:r>
              <a:rPr lang="en-US" dirty="0" smtClean="0"/>
              <a:t>This network definition is also used for media bypass</a:t>
            </a:r>
            <a:endParaRPr lang="en-US" dirty="0"/>
          </a:p>
        </p:txBody>
      </p:sp>
    </p:spTree>
    <p:extLst>
      <p:ext uri="{BB962C8B-B14F-4D97-AF65-F5344CB8AC3E}">
        <p14:creationId xmlns:p14="http://schemas.microsoft.com/office/powerpoint/2010/main" val="158801424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Admission Control Requirements</a:t>
            </a:r>
            <a:endParaRPr lang="en-US" dirty="0"/>
          </a:p>
        </p:txBody>
      </p:sp>
      <p:sp>
        <p:nvSpPr>
          <p:cNvPr id="3" name="Content Placeholder 7"/>
          <p:cNvSpPr txBox="1">
            <a:spLocks/>
          </p:cNvSpPr>
          <p:nvPr/>
        </p:nvSpPr>
        <p:spPr>
          <a:xfrm>
            <a:off x="274638" y="1212850"/>
            <a:ext cx="11887200" cy="515218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Network Sites require IP Subnet Information</a:t>
            </a:r>
          </a:p>
          <a:p>
            <a:pPr lvl="1"/>
            <a:r>
              <a:rPr lang="en-GB" dirty="0" smtClean="0"/>
              <a:t>Ensure that the Subnet Masks are correctly gathered</a:t>
            </a:r>
          </a:p>
          <a:p>
            <a:r>
              <a:rPr lang="en-GB" dirty="0" smtClean="0"/>
              <a:t>Link bandwidth available for audio and video</a:t>
            </a:r>
          </a:p>
          <a:p>
            <a:r>
              <a:rPr lang="en-GB" dirty="0" smtClean="0"/>
              <a:t>Discuss and agree on session limits and their implications for codec availability</a:t>
            </a:r>
          </a:p>
          <a:p>
            <a:r>
              <a:rPr lang="en-GB" dirty="0" smtClean="0"/>
              <a:t>CAC leverages Lync Edge servers if they are present</a:t>
            </a:r>
          </a:p>
          <a:p>
            <a:pPr lvl="1"/>
            <a:r>
              <a:rPr lang="en-GB" dirty="0" smtClean="0"/>
              <a:t>To ensure that CAC is resilient, you must ensure that your Edge server is resilient </a:t>
            </a:r>
          </a:p>
          <a:p>
            <a:pPr lvl="2"/>
            <a:endParaRPr lang="en-GB" dirty="0" smtClean="0"/>
          </a:p>
          <a:p>
            <a:endParaRPr lang="en-US" dirty="0"/>
          </a:p>
        </p:txBody>
      </p:sp>
    </p:spTree>
    <p:extLst>
      <p:ext uri="{BB962C8B-B14F-4D97-AF65-F5344CB8AC3E}">
        <p14:creationId xmlns:p14="http://schemas.microsoft.com/office/powerpoint/2010/main" val="10599992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Admission Control - Architecture</a:t>
            </a:r>
            <a:endParaRPr lang="en-US" dirty="0"/>
          </a:p>
        </p:txBody>
      </p:sp>
      <p:sp>
        <p:nvSpPr>
          <p:cNvPr id="3" name="Content Placeholder 2"/>
          <p:cNvSpPr>
            <a:spLocks noGrp="1"/>
          </p:cNvSpPr>
          <p:nvPr>
            <p:ph sz="quarter" idx="10"/>
          </p:nvPr>
        </p:nvSpPr>
        <p:spPr>
          <a:xfrm>
            <a:off x="274638" y="1214438"/>
            <a:ext cx="11887200" cy="5404556"/>
          </a:xfrm>
        </p:spPr>
        <p:txBody>
          <a:bodyPr/>
          <a:lstStyle/>
          <a:p>
            <a:r>
              <a:rPr lang="en-US" dirty="0" smtClean="0"/>
              <a:t>Regions, Sites, Subnets, and Links</a:t>
            </a:r>
          </a:p>
          <a:p>
            <a:pPr lvl="1"/>
            <a:r>
              <a:rPr lang="en-US" dirty="0" smtClean="0"/>
              <a:t>Part of Lync Network Configuration Settings</a:t>
            </a:r>
          </a:p>
          <a:p>
            <a:pPr lvl="1"/>
            <a:r>
              <a:rPr lang="en-US" dirty="0" smtClean="0"/>
              <a:t>Subnets – IPv4; associated to a Site</a:t>
            </a:r>
          </a:p>
          <a:p>
            <a:pPr lvl="1"/>
            <a:r>
              <a:rPr lang="en-US" dirty="0" smtClean="0"/>
              <a:t>Site – physical locations where Lync endpoints are connected to the Network; associated to a Region</a:t>
            </a:r>
          </a:p>
          <a:p>
            <a:pPr lvl="1"/>
            <a:r>
              <a:rPr lang="en-US" dirty="0" smtClean="0"/>
              <a:t>Region – network backbone; associated with a Lync server topology site</a:t>
            </a:r>
          </a:p>
          <a:p>
            <a:pPr lvl="1"/>
            <a:r>
              <a:rPr lang="en-US" dirty="0" smtClean="0"/>
              <a:t>Network Links – WAN links between regions/sites with bandwidth policies</a:t>
            </a:r>
          </a:p>
          <a:p>
            <a:r>
              <a:rPr lang="en-US" dirty="0" smtClean="0"/>
              <a:t>Bandwidth Policy Server</a:t>
            </a:r>
          </a:p>
          <a:p>
            <a:pPr lvl="1"/>
            <a:r>
              <a:rPr lang="en-US" dirty="0" smtClean="0"/>
              <a:t>Activated on one pool in a Lync Central Site</a:t>
            </a:r>
          </a:p>
          <a:p>
            <a:pPr lvl="1"/>
            <a:r>
              <a:rPr lang="en-US" dirty="0" smtClean="0"/>
              <a:t>Synchronized between other Policy Servers</a:t>
            </a:r>
          </a:p>
          <a:p>
            <a:pPr lvl="1"/>
            <a:r>
              <a:rPr lang="en-US" dirty="0" err="1" smtClean="0"/>
              <a:t>Callee</a:t>
            </a:r>
            <a:r>
              <a:rPr lang="en-US" dirty="0" smtClean="0"/>
              <a:t> client passes the caller and </a:t>
            </a:r>
            <a:r>
              <a:rPr lang="en-US" dirty="0" err="1" smtClean="0"/>
              <a:t>callee</a:t>
            </a:r>
            <a:r>
              <a:rPr lang="en-US" dirty="0" smtClean="0"/>
              <a:t> subnets to the Policy Server</a:t>
            </a:r>
          </a:p>
          <a:p>
            <a:pPr lvl="1"/>
            <a:r>
              <a:rPr lang="en-US" dirty="0" smtClean="0"/>
              <a:t>Actions – yes, no, re-route to PSTN/Internet</a:t>
            </a:r>
            <a:endParaRPr lang="en-US" dirty="0"/>
          </a:p>
        </p:txBody>
      </p:sp>
    </p:spTree>
    <p:extLst>
      <p:ext uri="{BB962C8B-B14F-4D97-AF65-F5344CB8AC3E}">
        <p14:creationId xmlns:p14="http://schemas.microsoft.com/office/powerpoint/2010/main" val="3068034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support for your project</a:t>
            </a:r>
            <a:endParaRPr lang="en-US" dirty="0"/>
          </a:p>
        </p:txBody>
      </p:sp>
      <p:sp>
        <p:nvSpPr>
          <p:cNvPr id="3" name="Content Placeholder 2"/>
          <p:cNvSpPr>
            <a:spLocks noGrp="1"/>
          </p:cNvSpPr>
          <p:nvPr>
            <p:ph sz="quarter" idx="10"/>
          </p:nvPr>
        </p:nvSpPr>
        <p:spPr>
          <a:xfrm>
            <a:off x="274638" y="1214438"/>
            <a:ext cx="11887200" cy="4838248"/>
          </a:xfrm>
        </p:spPr>
        <p:txBody>
          <a:bodyPr/>
          <a:lstStyle/>
          <a:p>
            <a:r>
              <a:rPr lang="en-US" dirty="0" smtClean="0"/>
              <a:t>Executive sponsorship must be appropriate and accountable for the scale of deployment planned.  The level and intensity of sponsorship will also change as projects progress from pilot to full deployment.</a:t>
            </a:r>
          </a:p>
          <a:p>
            <a:pPr lvl="1"/>
            <a:r>
              <a:rPr lang="en-US" dirty="0" smtClean="0"/>
              <a:t>Is the executive sponsorship appropriate and properly accountable for the scale of the next phase of the deployment?</a:t>
            </a:r>
          </a:p>
          <a:p>
            <a:pPr lvl="1"/>
            <a:r>
              <a:rPr lang="en-US" dirty="0" smtClean="0"/>
              <a:t>Is the anticipated return on investment clear and measurable?</a:t>
            </a:r>
          </a:p>
          <a:p>
            <a:pPr lvl="1"/>
            <a:r>
              <a:rPr lang="en-US" dirty="0" smtClean="0"/>
              <a:t>Is the sponsoring executive accountable to achieve the ROI and the overall value of the Lync deployment?</a:t>
            </a:r>
          </a:p>
        </p:txBody>
      </p:sp>
    </p:spTree>
    <p:extLst>
      <p:ext uri="{BB962C8B-B14F-4D97-AF65-F5344CB8AC3E}">
        <p14:creationId xmlns:p14="http://schemas.microsoft.com/office/powerpoint/2010/main" val="190809556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Calling - Overview</a:t>
            </a:r>
            <a:endParaRPr lang="en-US" dirty="0"/>
          </a:p>
        </p:txBody>
      </p:sp>
      <p:sp>
        <p:nvSpPr>
          <p:cNvPr id="3" name="Content Placeholder 2"/>
          <p:cNvSpPr>
            <a:spLocks noGrp="1"/>
          </p:cNvSpPr>
          <p:nvPr>
            <p:ph sz="quarter" idx="10"/>
          </p:nvPr>
        </p:nvSpPr>
        <p:spPr>
          <a:xfrm>
            <a:off x="274638" y="1214438"/>
            <a:ext cx="11887200" cy="5490734"/>
          </a:xfrm>
        </p:spPr>
        <p:txBody>
          <a:bodyPr/>
          <a:lstStyle/>
          <a:p>
            <a:r>
              <a:rPr lang="en-US" dirty="0" smtClean="0"/>
              <a:t>Providing accurate routing and location to first responders for emergency calls</a:t>
            </a:r>
          </a:p>
          <a:p>
            <a:pPr lvl="1"/>
            <a:r>
              <a:rPr lang="en-US" dirty="0" smtClean="0"/>
              <a:t>Dynamic location acquisition by Lync clients</a:t>
            </a:r>
          </a:p>
          <a:p>
            <a:pPr lvl="1"/>
            <a:r>
              <a:rPr lang="en-US" dirty="0" smtClean="0"/>
              <a:t>Routing of callers to the appropriate emergency network</a:t>
            </a:r>
          </a:p>
          <a:p>
            <a:r>
              <a:rPr lang="en-US" dirty="0" smtClean="0"/>
              <a:t>Capabilities</a:t>
            </a:r>
          </a:p>
          <a:p>
            <a:pPr lvl="1"/>
            <a:r>
              <a:rPr lang="en-US" dirty="0" smtClean="0"/>
              <a:t>Multiple clients</a:t>
            </a:r>
          </a:p>
          <a:p>
            <a:pPr lvl="1"/>
            <a:r>
              <a:rPr lang="en-US" dirty="0" smtClean="0"/>
              <a:t>Roaming</a:t>
            </a:r>
          </a:p>
          <a:p>
            <a:pPr lvl="1"/>
            <a:r>
              <a:rPr lang="en-US" dirty="0" smtClean="0"/>
              <a:t>External user support</a:t>
            </a:r>
          </a:p>
          <a:p>
            <a:r>
              <a:rPr lang="en-US" dirty="0" smtClean="0"/>
              <a:t>2 Deployment Models</a:t>
            </a:r>
          </a:p>
          <a:p>
            <a:pPr lvl="1"/>
            <a:r>
              <a:rPr lang="en-US" dirty="0" smtClean="0"/>
              <a:t>Next gen location conveyance</a:t>
            </a:r>
          </a:p>
          <a:p>
            <a:pPr lvl="1"/>
            <a:r>
              <a:rPr lang="en-US" dirty="0" smtClean="0"/>
              <a:t>ELIN mapping</a:t>
            </a:r>
          </a:p>
        </p:txBody>
      </p:sp>
    </p:spTree>
    <p:extLst>
      <p:ext uri="{BB962C8B-B14F-4D97-AF65-F5344CB8AC3E}">
        <p14:creationId xmlns:p14="http://schemas.microsoft.com/office/powerpoint/2010/main" val="302133290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Calling - Architecture</a:t>
            </a:r>
            <a:endParaRPr lang="en-US" dirty="0"/>
          </a:p>
        </p:txBody>
      </p:sp>
      <p:sp>
        <p:nvSpPr>
          <p:cNvPr id="3" name="Content Placeholder 2"/>
          <p:cNvSpPr>
            <a:spLocks noGrp="1"/>
          </p:cNvSpPr>
          <p:nvPr>
            <p:ph sz="quarter" idx="10"/>
          </p:nvPr>
        </p:nvSpPr>
        <p:spPr>
          <a:xfrm>
            <a:off x="274638" y="1214438"/>
            <a:ext cx="11887200" cy="5884688"/>
          </a:xfrm>
        </p:spPr>
        <p:txBody>
          <a:bodyPr/>
          <a:lstStyle/>
          <a:p>
            <a:r>
              <a:rPr lang="en-US" dirty="0" smtClean="0"/>
              <a:t>Location</a:t>
            </a:r>
          </a:p>
          <a:p>
            <a:pPr lvl="1"/>
            <a:r>
              <a:rPr lang="en-US" sz="2000" dirty="0" smtClean="0"/>
              <a:t>Location Information Services is included with all pools</a:t>
            </a:r>
          </a:p>
          <a:p>
            <a:pPr lvl="1"/>
            <a:r>
              <a:rPr lang="en-US" sz="2000" dirty="0" smtClean="0"/>
              <a:t>Network / location identifiers – WAP, Subnet, LLDP-Switch, LLDP-Port</a:t>
            </a:r>
          </a:p>
          <a:p>
            <a:pPr lvl="1"/>
            <a:r>
              <a:rPr lang="en-US" sz="2000" dirty="0" smtClean="0"/>
              <a:t>Address validation interface to emergency service routing providers</a:t>
            </a:r>
          </a:p>
          <a:p>
            <a:pPr lvl="1"/>
            <a:r>
              <a:rPr lang="en-US" sz="2000" dirty="0" smtClean="0"/>
              <a:t>Location acquisition function can be used independent of E911</a:t>
            </a:r>
          </a:p>
          <a:p>
            <a:pPr lvl="1"/>
            <a:r>
              <a:rPr lang="en-US" sz="2000" dirty="0" smtClean="0"/>
              <a:t>Client LIS – rich clients also support user entered locations and cache for future</a:t>
            </a:r>
          </a:p>
          <a:p>
            <a:r>
              <a:rPr lang="en-US" dirty="0" smtClean="0"/>
              <a:t>Enablement</a:t>
            </a:r>
          </a:p>
          <a:p>
            <a:pPr lvl="1"/>
            <a:r>
              <a:rPr lang="en-US" sz="2000" dirty="0" smtClean="0"/>
              <a:t>Location Policy is associated to sites – emergency dial string and route</a:t>
            </a:r>
          </a:p>
          <a:p>
            <a:pPr lvl="1"/>
            <a:r>
              <a:rPr lang="en-US" sz="2000" dirty="0" smtClean="0"/>
              <a:t>Any client at a site automatically inherits the emergency calling policy</a:t>
            </a:r>
          </a:p>
          <a:p>
            <a:pPr lvl="1"/>
            <a:r>
              <a:rPr lang="en-US" sz="2000" dirty="0" smtClean="0"/>
              <a:t>Direct user enablement – external user scenario</a:t>
            </a:r>
          </a:p>
          <a:p>
            <a:r>
              <a:rPr lang="en-US" dirty="0" smtClean="0"/>
              <a:t>Routing</a:t>
            </a:r>
          </a:p>
          <a:p>
            <a:pPr lvl="1"/>
            <a:r>
              <a:rPr lang="en-US" sz="2000" dirty="0" smtClean="0"/>
              <a:t>Emergency Routing Service Provider – location conveyed with call</a:t>
            </a:r>
          </a:p>
          <a:p>
            <a:pPr lvl="1"/>
            <a:r>
              <a:rPr lang="en-US" sz="2000" dirty="0" smtClean="0"/>
              <a:t>ELIN Gateway – calling party swapped with ELIN which has already been uploaded</a:t>
            </a:r>
          </a:p>
          <a:p>
            <a:pPr lvl="1"/>
            <a:endParaRPr lang="en-US" dirty="0"/>
          </a:p>
        </p:txBody>
      </p:sp>
    </p:spTree>
    <p:extLst>
      <p:ext uri="{BB962C8B-B14F-4D97-AF65-F5344CB8AC3E}">
        <p14:creationId xmlns:p14="http://schemas.microsoft.com/office/powerpoint/2010/main" val="290016145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E911 – Next Generation End to End</a:t>
            </a:r>
            <a:endParaRPr lang="en-US" dirty="0"/>
          </a:p>
        </p:txBody>
      </p:sp>
      <p:pic>
        <p:nvPicPr>
          <p:cNvPr id="3" name="Picture 2" descr="cloud illustration icon"/>
          <p:cNvPicPr>
            <a:picLocks noChangeAspect="1" noChangeArrowheads="1"/>
          </p:cNvPicPr>
          <p:nvPr/>
        </p:nvPicPr>
        <p:blipFill>
          <a:blip r:embed="rId3" cstate="print"/>
          <a:srcRect/>
          <a:stretch>
            <a:fillRect/>
          </a:stretch>
        </p:blipFill>
        <p:spPr bwMode="auto">
          <a:xfrm rot="21299573">
            <a:off x="7058567" y="2247345"/>
            <a:ext cx="1246709" cy="1121450"/>
          </a:xfrm>
          <a:prstGeom prst="rect">
            <a:avLst/>
          </a:prstGeom>
          <a:noFill/>
          <a:ln w="9525">
            <a:noFill/>
            <a:miter lim="800000"/>
            <a:headEnd/>
            <a:tailEnd/>
          </a:ln>
        </p:spPr>
      </p:pic>
      <p:pic>
        <p:nvPicPr>
          <p:cNvPr id="4" name="Picture 3" descr="cloud illustration icon"/>
          <p:cNvPicPr>
            <a:picLocks noChangeAspect="1" noChangeArrowheads="1"/>
          </p:cNvPicPr>
          <p:nvPr/>
        </p:nvPicPr>
        <p:blipFill>
          <a:blip r:embed="rId3" cstate="print"/>
          <a:srcRect/>
          <a:stretch>
            <a:fillRect/>
          </a:stretch>
        </p:blipFill>
        <p:spPr bwMode="auto">
          <a:xfrm rot="21299573">
            <a:off x="7041969" y="1263529"/>
            <a:ext cx="1246709" cy="1121450"/>
          </a:xfrm>
          <a:prstGeom prst="rect">
            <a:avLst/>
          </a:prstGeom>
          <a:noFill/>
          <a:ln w="9525">
            <a:noFill/>
            <a:miter lim="800000"/>
            <a:headEnd/>
            <a:tailEnd/>
          </a:ln>
        </p:spPr>
      </p:pic>
      <p:sp>
        <p:nvSpPr>
          <p:cNvPr id="5" name="Content Placeholder 2"/>
          <p:cNvSpPr txBox="1">
            <a:spLocks/>
          </p:cNvSpPr>
          <p:nvPr/>
        </p:nvSpPr>
        <p:spPr>
          <a:xfrm>
            <a:off x="2021522" y="1243472"/>
            <a:ext cx="8548864" cy="5160082"/>
          </a:xfrm>
          <a:prstGeom prst="rect">
            <a:avLst/>
          </a:prstGeom>
        </p:spPr>
        <p:txBody>
          <a:bodyPr vert="horz" wrap="square" lIns="146304" tIns="91440" rIns="146304" bIns="91440" rtlCol="0">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None/>
            </a:pPr>
            <a:endParaRPr lang="en-US" smtClean="0"/>
          </a:p>
          <a:p>
            <a:pPr>
              <a:buFont typeface="Arial" pitchFamily="34" charset="0"/>
              <a:buNone/>
            </a:pPr>
            <a:endParaRPr lang="en-US" smtClean="0"/>
          </a:p>
          <a:p>
            <a:pPr lvl="1">
              <a:buFont typeface="Arial" pitchFamily="34" charset="0"/>
              <a:buNone/>
            </a:pPr>
            <a:endParaRPr lang="en-US" dirty="0"/>
          </a:p>
        </p:txBody>
      </p:sp>
      <p:sp>
        <p:nvSpPr>
          <p:cNvPr id="6" name="Rounded Rectangle 5"/>
          <p:cNvSpPr/>
          <p:nvPr/>
        </p:nvSpPr>
        <p:spPr>
          <a:xfrm>
            <a:off x="8238880" y="1165753"/>
            <a:ext cx="2098356" cy="2020641"/>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11912" tIns="55956" rIns="111912" bIns="55956" numCol="1" rtlCol="0" anchor="ctr" anchorCtr="0" compatLnSpc="1">
            <a:prstTxWarp prst="textNoShape">
              <a:avLst/>
            </a:prstTxWarp>
          </a:bodyPr>
          <a:lstStyle/>
          <a:p>
            <a:pPr algn="ctr" defTabSz="1118793" fontAlgn="base">
              <a:spcBef>
                <a:spcPct val="0"/>
              </a:spcBef>
              <a:spcAft>
                <a:spcPct val="0"/>
              </a:spcAft>
              <a:defRPr/>
            </a:pPr>
            <a:endParaRPr lang="en-US" sz="2448">
              <a:solidFill>
                <a:schemeClr val="tx1"/>
              </a:solidFill>
              <a:latin typeface="+mj-lt"/>
            </a:endParaRPr>
          </a:p>
        </p:txBody>
      </p:sp>
      <p:sp>
        <p:nvSpPr>
          <p:cNvPr id="7" name="TextBox 6"/>
          <p:cNvSpPr txBox="1"/>
          <p:nvPr/>
        </p:nvSpPr>
        <p:spPr>
          <a:xfrm>
            <a:off x="8588107" y="1165754"/>
            <a:ext cx="1466837" cy="270281"/>
          </a:xfrm>
          <a:prstGeom prst="rect">
            <a:avLst/>
          </a:prstGeom>
          <a:noFill/>
        </p:spPr>
        <p:txBody>
          <a:bodyPr wrap="none" lIns="93256" tIns="46628" rIns="93256" bIns="46628">
            <a:spAutoFit/>
          </a:bodyPr>
          <a:lstStyle/>
          <a:p>
            <a:pPr algn="ctr"/>
            <a:r>
              <a:rPr lang="en-US" sz="1122" b="1" dirty="0">
                <a:latin typeface="+mj-lt"/>
              </a:rPr>
              <a:t>E911 Service Provider</a:t>
            </a:r>
          </a:p>
        </p:txBody>
      </p:sp>
      <p:grpSp>
        <p:nvGrpSpPr>
          <p:cNvPr id="8" name="Group 7"/>
          <p:cNvGrpSpPr/>
          <p:nvPr/>
        </p:nvGrpSpPr>
        <p:grpSpPr>
          <a:xfrm>
            <a:off x="8624135" y="1476623"/>
            <a:ext cx="410682" cy="798276"/>
            <a:chOff x="4030673" y="1981200"/>
            <a:chExt cx="402666" cy="782695"/>
          </a:xfrm>
        </p:grpSpPr>
        <p:pic>
          <p:nvPicPr>
            <p:cNvPr id="9" name="Picture 32" descr="Server and XML Web Service sm"/>
            <p:cNvPicPr>
              <a:picLocks noChangeAspect="1" noChangeArrowheads="1"/>
            </p:cNvPicPr>
            <p:nvPr/>
          </p:nvPicPr>
          <p:blipFill>
            <a:blip r:embed="rId4" cstate="print"/>
            <a:srcRect/>
            <a:stretch>
              <a:fillRect/>
            </a:stretch>
          </p:blipFill>
          <p:spPr bwMode="auto">
            <a:xfrm>
              <a:off x="4038600" y="1981200"/>
              <a:ext cx="389861" cy="562170"/>
            </a:xfrm>
            <a:prstGeom prst="rect">
              <a:avLst/>
            </a:prstGeom>
            <a:noFill/>
            <a:ln w="9525">
              <a:noFill/>
              <a:miter lim="800000"/>
              <a:headEnd/>
              <a:tailEnd/>
            </a:ln>
            <a:effectLst/>
          </p:spPr>
        </p:pic>
        <p:sp>
          <p:nvSpPr>
            <p:cNvPr id="10" name="TextBox 9"/>
            <p:cNvSpPr txBox="1"/>
            <p:nvPr/>
          </p:nvSpPr>
          <p:spPr>
            <a:xfrm>
              <a:off x="4030673" y="2514600"/>
              <a:ext cx="402666" cy="249295"/>
            </a:xfrm>
            <a:prstGeom prst="rect">
              <a:avLst/>
            </a:prstGeom>
            <a:noFill/>
          </p:spPr>
          <p:txBody>
            <a:bodyPr wrap="none" lIns="93256" tIns="46628" rIns="93256" bIns="46628">
              <a:spAutoFit/>
            </a:bodyPr>
            <a:lstStyle/>
            <a:p>
              <a:pPr algn="ctr">
                <a:defRPr/>
              </a:pPr>
              <a:r>
                <a:rPr lang="en-US" sz="1020" dirty="0">
                  <a:latin typeface="+mj-lt"/>
                </a:rPr>
                <a:t>SBC</a:t>
              </a:r>
            </a:p>
          </p:txBody>
        </p:sp>
      </p:grpSp>
      <p:pic>
        <p:nvPicPr>
          <p:cNvPr id="11" name="Rectangle 14347"/>
          <p:cNvPicPr>
            <a:picLocks noChangeAspect="1" noChangeArrowheads="1"/>
          </p:cNvPicPr>
          <p:nvPr/>
        </p:nvPicPr>
        <p:blipFill>
          <a:blip r:embed="rId5" cstate="print"/>
          <a:srcRect/>
          <a:stretch>
            <a:fillRect/>
          </a:stretch>
        </p:blipFill>
        <p:spPr bwMode="auto">
          <a:xfrm>
            <a:off x="9793217" y="1554338"/>
            <a:ext cx="275542" cy="388585"/>
          </a:xfrm>
          <a:prstGeom prst="rect">
            <a:avLst/>
          </a:prstGeom>
          <a:noFill/>
          <a:ln w="9525">
            <a:noFill/>
            <a:miter lim="800000"/>
            <a:headEnd/>
            <a:tailEnd/>
          </a:ln>
        </p:spPr>
      </p:pic>
      <p:sp>
        <p:nvSpPr>
          <p:cNvPr id="12" name="Text Box 44"/>
          <p:cNvSpPr txBox="1">
            <a:spLocks noChangeArrowheads="1"/>
          </p:cNvSpPr>
          <p:nvPr/>
        </p:nvSpPr>
        <p:spPr bwMode="auto">
          <a:xfrm>
            <a:off x="9249198" y="2020641"/>
            <a:ext cx="1243471" cy="222201"/>
          </a:xfrm>
          <a:prstGeom prst="rect">
            <a:avLst/>
          </a:prstGeom>
          <a:noFill/>
          <a:ln w="9525">
            <a:noFill/>
            <a:miter lim="800000"/>
            <a:headEnd/>
            <a:tailEnd/>
          </a:ln>
          <a:effectLst>
            <a:outerShdw sx="102000" sy="102000" algn="ctr" rotWithShape="0">
              <a:srgbClr val="000000">
                <a:alpha val="39998"/>
              </a:srgbClr>
            </a:outerShdw>
          </a:effectLst>
        </p:spPr>
        <p:txBody>
          <a:bodyPr wrap="square" lIns="93241" tIns="46622" rIns="93241" bIns="46622">
            <a:spAutoFit/>
          </a:bodyPr>
          <a:lstStyle/>
          <a:p>
            <a:pPr algn="ctr" defTabSz="777164">
              <a:lnSpc>
                <a:spcPct val="80000"/>
              </a:lnSpc>
              <a:defRPr/>
            </a:pPr>
            <a:r>
              <a:rPr lang="en-US" sz="1020" dirty="0">
                <a:latin typeface="+mj-lt"/>
              </a:rPr>
              <a:t>Call-Center</a:t>
            </a:r>
          </a:p>
        </p:txBody>
      </p:sp>
      <p:grpSp>
        <p:nvGrpSpPr>
          <p:cNvPr id="13" name="Group 12"/>
          <p:cNvGrpSpPr/>
          <p:nvPr/>
        </p:nvGrpSpPr>
        <p:grpSpPr>
          <a:xfrm flipH="1">
            <a:off x="8383686" y="2331508"/>
            <a:ext cx="1309886" cy="860216"/>
            <a:chOff x="6559271" y="1691869"/>
            <a:chExt cx="1284319" cy="843426"/>
          </a:xfrm>
        </p:grpSpPr>
        <p:pic>
          <p:nvPicPr>
            <p:cNvPr id="14" name="Picture 115" descr="SQL sm"/>
            <p:cNvPicPr>
              <a:picLocks noChangeAspect="1" noChangeArrowheads="1"/>
            </p:cNvPicPr>
            <p:nvPr/>
          </p:nvPicPr>
          <p:blipFill>
            <a:blip r:embed="rId6" cstate="print"/>
            <a:srcRect/>
            <a:stretch>
              <a:fillRect/>
            </a:stretch>
          </p:blipFill>
          <p:spPr bwMode="auto">
            <a:xfrm>
              <a:off x="7162800" y="1691869"/>
              <a:ext cx="536170" cy="594131"/>
            </a:xfrm>
            <a:prstGeom prst="rect">
              <a:avLst/>
            </a:prstGeom>
            <a:noFill/>
            <a:ln w="9525">
              <a:noFill/>
              <a:miter lim="800000"/>
              <a:headEnd/>
              <a:tailEnd/>
            </a:ln>
          </p:spPr>
        </p:pic>
        <p:sp>
          <p:nvSpPr>
            <p:cNvPr id="15" name="TextBox 14"/>
            <p:cNvSpPr txBox="1"/>
            <p:nvPr/>
          </p:nvSpPr>
          <p:spPr>
            <a:xfrm>
              <a:off x="6559271" y="2286000"/>
              <a:ext cx="1284319" cy="249295"/>
            </a:xfrm>
            <a:prstGeom prst="rect">
              <a:avLst/>
            </a:prstGeom>
            <a:noFill/>
          </p:spPr>
          <p:txBody>
            <a:bodyPr wrap="none" lIns="93256" tIns="46628" rIns="93256" bIns="46628">
              <a:spAutoFit/>
            </a:bodyPr>
            <a:lstStyle/>
            <a:p>
              <a:pPr algn="ctr">
                <a:defRPr/>
              </a:pPr>
              <a:r>
                <a:rPr lang="en-US" sz="1020" dirty="0">
                  <a:latin typeface="+mj-lt"/>
                </a:rPr>
                <a:t>MSAG validation DB</a:t>
              </a:r>
            </a:p>
          </p:txBody>
        </p:sp>
      </p:grpSp>
      <p:sp>
        <p:nvSpPr>
          <p:cNvPr id="16" name="Rounded Rectangle 15"/>
          <p:cNvSpPr/>
          <p:nvPr/>
        </p:nvSpPr>
        <p:spPr>
          <a:xfrm>
            <a:off x="3420428" y="1165753"/>
            <a:ext cx="3720146" cy="200896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11912" tIns="55956" rIns="111912" bIns="55956" numCol="1" rtlCol="0" anchor="ctr" anchorCtr="0" compatLnSpc="1">
            <a:prstTxWarp prst="textNoShape">
              <a:avLst/>
            </a:prstTxWarp>
          </a:bodyPr>
          <a:lstStyle/>
          <a:p>
            <a:pPr algn="ctr" defTabSz="1118793" fontAlgn="base">
              <a:spcBef>
                <a:spcPct val="0"/>
              </a:spcBef>
              <a:spcAft>
                <a:spcPct val="0"/>
              </a:spcAft>
              <a:defRPr/>
            </a:pPr>
            <a:endParaRPr lang="en-US" sz="2448">
              <a:solidFill>
                <a:schemeClr val="tx1"/>
              </a:solidFill>
              <a:latin typeface="+mj-lt"/>
            </a:endParaRPr>
          </a:p>
        </p:txBody>
      </p:sp>
      <p:grpSp>
        <p:nvGrpSpPr>
          <p:cNvPr id="17" name="Group 16"/>
          <p:cNvGrpSpPr/>
          <p:nvPr/>
        </p:nvGrpSpPr>
        <p:grpSpPr>
          <a:xfrm flipH="1">
            <a:off x="6223959" y="2329317"/>
            <a:ext cx="677994" cy="860216"/>
            <a:chOff x="7162800" y="1691869"/>
            <a:chExt cx="664760" cy="843426"/>
          </a:xfrm>
        </p:grpSpPr>
        <p:pic>
          <p:nvPicPr>
            <p:cNvPr id="18" name="Picture 115" descr="SQL sm"/>
            <p:cNvPicPr>
              <a:picLocks noChangeAspect="1" noChangeArrowheads="1"/>
            </p:cNvPicPr>
            <p:nvPr/>
          </p:nvPicPr>
          <p:blipFill>
            <a:blip r:embed="rId6" cstate="print"/>
            <a:srcRect/>
            <a:stretch>
              <a:fillRect/>
            </a:stretch>
          </p:blipFill>
          <p:spPr bwMode="auto">
            <a:xfrm>
              <a:off x="7162800" y="1691869"/>
              <a:ext cx="536170" cy="594131"/>
            </a:xfrm>
            <a:prstGeom prst="rect">
              <a:avLst/>
            </a:prstGeom>
            <a:noFill/>
            <a:ln w="9525">
              <a:noFill/>
              <a:miter lim="800000"/>
              <a:headEnd/>
              <a:tailEnd/>
            </a:ln>
          </p:spPr>
        </p:pic>
        <p:sp>
          <p:nvSpPr>
            <p:cNvPr id="19" name="TextBox 18"/>
            <p:cNvSpPr txBox="1"/>
            <p:nvPr/>
          </p:nvSpPr>
          <p:spPr>
            <a:xfrm>
              <a:off x="7293446" y="2286000"/>
              <a:ext cx="534114" cy="249295"/>
            </a:xfrm>
            <a:prstGeom prst="rect">
              <a:avLst/>
            </a:prstGeom>
            <a:noFill/>
          </p:spPr>
          <p:txBody>
            <a:bodyPr wrap="none" lIns="93256" tIns="46628" rIns="93256" bIns="46628">
              <a:spAutoFit/>
            </a:bodyPr>
            <a:lstStyle/>
            <a:p>
              <a:pPr algn="ctr">
                <a:defRPr/>
              </a:pPr>
              <a:r>
                <a:rPr lang="en-US" sz="1020" dirty="0">
                  <a:latin typeface="+mj-lt"/>
                </a:rPr>
                <a:t>LIS DB</a:t>
              </a:r>
            </a:p>
          </p:txBody>
        </p:sp>
      </p:grpSp>
      <p:grpSp>
        <p:nvGrpSpPr>
          <p:cNvPr id="20" name="Group 26"/>
          <p:cNvGrpSpPr/>
          <p:nvPr/>
        </p:nvGrpSpPr>
        <p:grpSpPr>
          <a:xfrm>
            <a:off x="6681511" y="4508592"/>
            <a:ext cx="3030961" cy="1632056"/>
            <a:chOff x="5715000" y="4267200"/>
            <a:chExt cx="2971800" cy="1600200"/>
          </a:xfrm>
        </p:grpSpPr>
        <p:sp>
          <p:nvSpPr>
            <p:cNvPr id="21" name="Rectangle 20"/>
            <p:cNvSpPr/>
            <p:nvPr/>
          </p:nvSpPr>
          <p:spPr>
            <a:xfrm>
              <a:off x="5715000" y="4267200"/>
              <a:ext cx="2971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sp>
          <p:nvSpPr>
            <p:cNvPr id="22" name="TextBox 21"/>
            <p:cNvSpPr txBox="1"/>
            <p:nvPr/>
          </p:nvSpPr>
          <p:spPr>
            <a:xfrm>
              <a:off x="5791200" y="4419600"/>
              <a:ext cx="2819400" cy="1411027"/>
            </a:xfrm>
            <a:prstGeom prst="rect">
              <a:avLst/>
            </a:prstGeom>
            <a:noFill/>
          </p:spPr>
          <p:txBody>
            <a:bodyPr wrap="square" rtlCol="0">
              <a:spAutoFit/>
            </a:bodyPr>
            <a:lstStyle/>
            <a:p>
              <a:r>
                <a:rPr lang="en-US" sz="1224" dirty="0"/>
                <a:t>1-Provisioning</a:t>
              </a:r>
            </a:p>
            <a:p>
              <a:r>
                <a:rPr lang="en-US" sz="1224" dirty="0"/>
                <a:t>    a) Populate LIS with network element and location records </a:t>
              </a:r>
            </a:p>
            <a:p>
              <a:r>
                <a:rPr lang="en-US" sz="1224" dirty="0"/>
                <a:t>    b) SIP trunk connected to SP</a:t>
              </a:r>
            </a:p>
            <a:p>
              <a:r>
                <a:rPr lang="en-US" sz="1224" dirty="0"/>
                <a:t>    c) Enable sites or users</a:t>
              </a:r>
            </a:p>
            <a:p>
              <a:r>
                <a:rPr lang="en-US" sz="1224" dirty="0"/>
                <a:t>2- Addresses are sent  for validation</a:t>
              </a:r>
            </a:p>
            <a:p>
              <a:r>
                <a:rPr lang="en-US" sz="1224" dirty="0"/>
                <a:t>3-Report back valid/invalid addresses</a:t>
              </a:r>
            </a:p>
          </p:txBody>
        </p:sp>
      </p:grpSp>
      <p:grpSp>
        <p:nvGrpSpPr>
          <p:cNvPr id="23" name="Group 27"/>
          <p:cNvGrpSpPr/>
          <p:nvPr/>
        </p:nvGrpSpPr>
        <p:grpSpPr>
          <a:xfrm>
            <a:off x="6839972" y="2253792"/>
            <a:ext cx="1632056" cy="581148"/>
            <a:chOff x="5181600" y="2209800"/>
            <a:chExt cx="1905000" cy="569805"/>
          </a:xfrm>
        </p:grpSpPr>
        <p:sp>
          <p:nvSpPr>
            <p:cNvPr id="24" name="TextBox 23"/>
            <p:cNvSpPr txBox="1"/>
            <p:nvPr/>
          </p:nvSpPr>
          <p:spPr>
            <a:xfrm>
              <a:off x="5717863" y="2209800"/>
              <a:ext cx="307614" cy="265005"/>
            </a:xfrm>
            <a:prstGeom prst="rect">
              <a:avLst/>
            </a:prstGeom>
            <a:noFill/>
          </p:spPr>
          <p:txBody>
            <a:bodyPr wrap="none" lIns="93256" tIns="46628" rIns="93256" bIns="46628">
              <a:spAutoFit/>
            </a:bodyPr>
            <a:lstStyle/>
            <a:p>
              <a:pPr algn="ctr"/>
              <a:r>
                <a:rPr lang="en-US" sz="1122" b="1" dirty="0">
                  <a:solidFill>
                    <a:schemeClr val="tx2">
                      <a:lumMod val="50000"/>
                    </a:schemeClr>
                  </a:solidFill>
                  <a:latin typeface="+mj-lt"/>
                </a:rPr>
                <a:t>2</a:t>
              </a:r>
            </a:p>
          </p:txBody>
        </p:sp>
        <p:sp>
          <p:nvSpPr>
            <p:cNvPr id="25" name="TextBox 24"/>
            <p:cNvSpPr txBox="1"/>
            <p:nvPr/>
          </p:nvSpPr>
          <p:spPr>
            <a:xfrm>
              <a:off x="5702743" y="2514600"/>
              <a:ext cx="307614" cy="265005"/>
            </a:xfrm>
            <a:prstGeom prst="rect">
              <a:avLst/>
            </a:prstGeom>
            <a:noFill/>
          </p:spPr>
          <p:txBody>
            <a:bodyPr wrap="none" lIns="93256" tIns="46628" rIns="93256" bIns="46628">
              <a:spAutoFit/>
            </a:bodyPr>
            <a:lstStyle/>
            <a:p>
              <a:pPr algn="ctr"/>
              <a:r>
                <a:rPr lang="en-US" sz="1122" b="1" dirty="0">
                  <a:solidFill>
                    <a:schemeClr val="tx2">
                      <a:lumMod val="50000"/>
                    </a:schemeClr>
                  </a:solidFill>
                  <a:latin typeface="+mj-lt"/>
                </a:rPr>
                <a:t>3</a:t>
              </a:r>
            </a:p>
          </p:txBody>
        </p:sp>
        <p:cxnSp>
          <p:nvCxnSpPr>
            <p:cNvPr id="26" name="Straight Arrow Connector 165"/>
            <p:cNvCxnSpPr/>
            <p:nvPr/>
          </p:nvCxnSpPr>
          <p:spPr bwMode="auto">
            <a:xfrm>
              <a:off x="5257800" y="2743200"/>
              <a:ext cx="1752600" cy="1588"/>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cxnSp>
          <p:nvCxnSpPr>
            <p:cNvPr id="27" name="Straight Arrow Connector 165"/>
            <p:cNvCxnSpPr/>
            <p:nvPr/>
          </p:nvCxnSpPr>
          <p:spPr bwMode="auto">
            <a:xfrm rot="10800000">
              <a:off x="5181600" y="2438400"/>
              <a:ext cx="1905000" cy="1588"/>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grpSp>
      <p:sp>
        <p:nvSpPr>
          <p:cNvPr id="28" name="TextBox 27"/>
          <p:cNvSpPr txBox="1"/>
          <p:nvPr/>
        </p:nvSpPr>
        <p:spPr>
          <a:xfrm>
            <a:off x="4709174" y="1209808"/>
            <a:ext cx="1299215" cy="266843"/>
          </a:xfrm>
          <a:prstGeom prst="rect">
            <a:avLst/>
          </a:prstGeom>
          <a:noFill/>
        </p:spPr>
        <p:txBody>
          <a:bodyPr wrap="none" lIns="93256" tIns="46628" rIns="93256" bIns="46628">
            <a:spAutoFit/>
          </a:bodyPr>
          <a:lstStyle/>
          <a:p>
            <a:pPr algn="ctr"/>
            <a:r>
              <a:rPr lang="en-US" sz="1122" b="1" dirty="0" smtClean="0">
                <a:latin typeface="+mj-lt"/>
              </a:rPr>
              <a:t>Lync </a:t>
            </a:r>
            <a:r>
              <a:rPr lang="en-US" sz="1122" b="1" dirty="0">
                <a:latin typeface="+mj-lt"/>
              </a:rPr>
              <a:t>Infrastructure</a:t>
            </a:r>
          </a:p>
        </p:txBody>
      </p:sp>
      <p:grpSp>
        <p:nvGrpSpPr>
          <p:cNvPr id="29" name="Group 6"/>
          <p:cNvGrpSpPr>
            <a:grpSpLocks/>
          </p:cNvGrpSpPr>
          <p:nvPr/>
        </p:nvGrpSpPr>
        <p:grpSpPr bwMode="auto">
          <a:xfrm>
            <a:off x="4417201" y="2304530"/>
            <a:ext cx="557565" cy="648715"/>
            <a:chOff x="2601" y="1643"/>
            <a:chExt cx="364" cy="501"/>
          </a:xfrm>
          <a:effectLst/>
        </p:grpSpPr>
        <p:pic>
          <p:nvPicPr>
            <p:cNvPr id="30" name="Picture 4"/>
            <p:cNvPicPr>
              <a:picLocks noChangeAspect="1" noChangeArrowheads="1"/>
            </p:cNvPicPr>
            <p:nvPr/>
          </p:nvPicPr>
          <p:blipFill>
            <a:blip r:embed="rId7" cstate="print"/>
            <a:srcRect/>
            <a:stretch>
              <a:fillRect/>
            </a:stretch>
          </p:blipFill>
          <p:spPr bwMode="auto">
            <a:xfrm>
              <a:off x="2601" y="1643"/>
              <a:ext cx="364" cy="501"/>
            </a:xfrm>
            <a:prstGeom prst="rect">
              <a:avLst/>
            </a:prstGeom>
            <a:noFill/>
            <a:ln w="9525">
              <a:noFill/>
              <a:miter lim="800000"/>
              <a:headEnd/>
              <a:tailEnd/>
            </a:ln>
          </p:spPr>
        </p:pic>
        <p:pic>
          <p:nvPicPr>
            <p:cNvPr id="31" name="Picture 5"/>
            <p:cNvPicPr>
              <a:picLocks noChangeAspect="1" noChangeArrowheads="1"/>
            </p:cNvPicPr>
            <p:nvPr/>
          </p:nvPicPr>
          <p:blipFill>
            <a:blip r:embed="rId8" cstate="print"/>
            <a:srcRect/>
            <a:stretch>
              <a:fillRect/>
            </a:stretch>
          </p:blipFill>
          <p:spPr bwMode="auto">
            <a:xfrm>
              <a:off x="2688" y="1872"/>
              <a:ext cx="102" cy="90"/>
            </a:xfrm>
            <a:prstGeom prst="rect">
              <a:avLst/>
            </a:prstGeom>
            <a:noFill/>
            <a:ln w="9525">
              <a:noFill/>
              <a:miter lim="800000"/>
              <a:headEnd/>
              <a:tailEnd/>
            </a:ln>
          </p:spPr>
        </p:pic>
      </p:grpSp>
      <p:sp>
        <p:nvSpPr>
          <p:cNvPr id="32" name="TextBox 31"/>
          <p:cNvSpPr txBox="1"/>
          <p:nvPr/>
        </p:nvSpPr>
        <p:spPr>
          <a:xfrm>
            <a:off x="4363101" y="2875527"/>
            <a:ext cx="460845" cy="266843"/>
          </a:xfrm>
          <a:prstGeom prst="rect">
            <a:avLst/>
          </a:prstGeom>
          <a:noFill/>
        </p:spPr>
        <p:txBody>
          <a:bodyPr wrap="none" lIns="93256" tIns="46628" rIns="93256" bIns="46628">
            <a:spAutoFit/>
          </a:bodyPr>
          <a:lstStyle/>
          <a:p>
            <a:pPr algn="ctr"/>
            <a:r>
              <a:rPr lang="en-US" sz="1122" dirty="0" smtClean="0">
                <a:latin typeface="+mj-lt"/>
              </a:rPr>
              <a:t>Lync</a:t>
            </a:r>
            <a:endParaRPr lang="en-US" sz="1122" dirty="0">
              <a:latin typeface="+mj-lt"/>
            </a:endParaRPr>
          </a:p>
        </p:txBody>
      </p:sp>
      <p:graphicFrame>
        <p:nvGraphicFramePr>
          <p:cNvPr id="33" name="Object 14"/>
          <p:cNvGraphicFramePr>
            <a:graphicFrameLocks noChangeAspect="1"/>
          </p:cNvGraphicFramePr>
          <p:nvPr/>
        </p:nvGraphicFramePr>
        <p:xfrm>
          <a:off x="3312894" y="4173357"/>
          <a:ext cx="748026" cy="660594"/>
        </p:xfrm>
        <a:graphic>
          <a:graphicData uri="http://schemas.openxmlformats.org/presentationml/2006/ole">
            <mc:AlternateContent xmlns:mc="http://schemas.openxmlformats.org/markup-compatibility/2006">
              <mc:Choice xmlns:v="urn:schemas-microsoft-com:vml" Requires="v">
                <p:oleObj spid="_x0000_s1053" name="Visio" r:id="rId9" imgW="733408" imgH="647700" progId="Visio.Drawing.11">
                  <p:embed/>
                </p:oleObj>
              </mc:Choice>
              <mc:Fallback>
                <p:oleObj name="Visio" r:id="rId9" imgW="733408" imgH="6477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2894" y="4173357"/>
                        <a:ext cx="748026" cy="66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 name="Group 37"/>
          <p:cNvGrpSpPr/>
          <p:nvPr/>
        </p:nvGrpSpPr>
        <p:grpSpPr>
          <a:xfrm>
            <a:off x="2535723" y="5183678"/>
            <a:ext cx="1369762" cy="1110897"/>
            <a:chOff x="7315199" y="609600"/>
            <a:chExt cx="1343026" cy="1089214"/>
          </a:xfrm>
        </p:grpSpPr>
        <p:grpSp>
          <p:nvGrpSpPr>
            <p:cNvPr id="35" name="Group 150"/>
            <p:cNvGrpSpPr/>
            <p:nvPr/>
          </p:nvGrpSpPr>
          <p:grpSpPr>
            <a:xfrm>
              <a:off x="7467600" y="609600"/>
              <a:ext cx="629827" cy="629921"/>
              <a:chOff x="6629400" y="5486400"/>
              <a:chExt cx="629827" cy="629921"/>
            </a:xfrm>
          </p:grpSpPr>
          <p:pic>
            <p:nvPicPr>
              <p:cNvPr id="37" name="Oval 172"/>
              <p:cNvPicPr>
                <a:picLocks noChangeArrowheads="1"/>
              </p:cNvPicPr>
              <p:nvPr/>
            </p:nvPicPr>
            <p:blipFill>
              <a:blip r:embed="rId11" cstate="print"/>
              <a:srcRect/>
              <a:stretch>
                <a:fillRect/>
              </a:stretch>
            </p:blipFill>
            <p:spPr bwMode="auto">
              <a:xfrm>
                <a:off x="6629400" y="5486400"/>
                <a:ext cx="629827" cy="629921"/>
              </a:xfrm>
              <a:prstGeom prst="rect">
                <a:avLst/>
              </a:prstGeom>
              <a:noFill/>
              <a:ln w="9525">
                <a:noFill/>
                <a:miter lim="800000"/>
                <a:headEnd/>
                <a:tailEnd/>
              </a:ln>
            </p:spPr>
          </p:pic>
          <p:pic>
            <p:nvPicPr>
              <p:cNvPr id="38" name="Picture 1" descr="C:\Program Files\Microsoft Resource DVD Artwork\DVD_ART\Artwork_Imagery\HARDWARE_IMAGERY\Photos - OEM Hardware\VoIP Web Phone\Unified Communications VoIP phone.png"/>
              <p:cNvPicPr>
                <a:picLocks noChangeAspect="1" noChangeArrowheads="1"/>
              </p:cNvPicPr>
              <p:nvPr/>
            </p:nvPicPr>
            <p:blipFill>
              <a:blip r:embed="rId12" cstate="print"/>
              <a:srcRect/>
              <a:stretch>
                <a:fillRect/>
              </a:stretch>
            </p:blipFill>
            <p:spPr bwMode="auto">
              <a:xfrm>
                <a:off x="6629400" y="5562600"/>
                <a:ext cx="533400" cy="435993"/>
              </a:xfrm>
              <a:prstGeom prst="rect">
                <a:avLst/>
              </a:prstGeom>
              <a:noFill/>
              <a:ln w="9525">
                <a:noFill/>
                <a:miter lim="800000"/>
                <a:headEnd/>
                <a:tailEnd/>
              </a:ln>
            </p:spPr>
          </p:pic>
          <p:pic>
            <p:nvPicPr>
              <p:cNvPr id="39"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13" cstate="print"/>
              <a:srcRect/>
              <a:stretch>
                <a:fillRect/>
              </a:stretch>
            </p:blipFill>
            <p:spPr bwMode="auto">
              <a:xfrm>
                <a:off x="6934200" y="5562600"/>
                <a:ext cx="314045" cy="382243"/>
              </a:xfrm>
              <a:prstGeom prst="rect">
                <a:avLst/>
              </a:prstGeom>
              <a:noFill/>
              <a:ln w="9525">
                <a:noFill/>
                <a:miter lim="800000"/>
                <a:headEnd/>
                <a:tailEnd/>
              </a:ln>
            </p:spPr>
          </p:pic>
        </p:grpSp>
        <p:sp>
          <p:nvSpPr>
            <p:cNvPr id="36" name="Text Box 44"/>
            <p:cNvSpPr txBox="1">
              <a:spLocks noChangeArrowheads="1"/>
            </p:cNvSpPr>
            <p:nvPr/>
          </p:nvSpPr>
          <p:spPr bwMode="auto">
            <a:xfrm>
              <a:off x="7315199" y="1154450"/>
              <a:ext cx="1343026" cy="544364"/>
            </a:xfrm>
            <a:prstGeom prst="rect">
              <a:avLst/>
            </a:prstGeom>
            <a:noFill/>
            <a:ln w="9525">
              <a:noFill/>
              <a:miter lim="800000"/>
              <a:headEnd/>
              <a:tailEnd/>
            </a:ln>
            <a:effectLst>
              <a:outerShdw sx="102000" sy="102000" algn="ctr" rotWithShape="0">
                <a:srgbClr val="000000">
                  <a:alpha val="39998"/>
                </a:srgbClr>
              </a:outerShdw>
            </a:effectLst>
          </p:spPr>
          <p:txBody>
            <a:bodyPr wrap="square" lIns="93241" tIns="46622" rIns="93241" bIns="46622">
              <a:spAutoFit/>
            </a:bodyPr>
            <a:lstStyle/>
            <a:p>
              <a:pPr algn="ctr" defTabSz="777164">
                <a:lnSpc>
                  <a:spcPct val="80000"/>
                </a:lnSpc>
                <a:defRPr/>
              </a:pPr>
              <a:r>
                <a:rPr lang="en-US" sz="1224" dirty="0">
                  <a:latin typeface="Trebuchet MS" pitchFamily="34" charset="0"/>
                </a:rPr>
                <a:t>Bob</a:t>
              </a:r>
            </a:p>
            <a:p>
              <a:pPr algn="ctr" defTabSz="777164">
                <a:lnSpc>
                  <a:spcPct val="80000"/>
                </a:lnSpc>
                <a:defRPr/>
              </a:pPr>
              <a:r>
                <a:rPr lang="en-US" sz="1224" dirty="0">
                  <a:latin typeface="Trebuchet MS" pitchFamily="34" charset="0"/>
                </a:rPr>
                <a:t>172.24.33.132</a:t>
              </a:r>
            </a:p>
            <a:p>
              <a:pPr algn="ctr" defTabSz="777164">
                <a:lnSpc>
                  <a:spcPct val="80000"/>
                </a:lnSpc>
                <a:defRPr/>
              </a:pPr>
              <a:endParaRPr lang="en-US" sz="1224" dirty="0">
                <a:latin typeface="Trebuchet MS" pitchFamily="34" charset="0"/>
              </a:endParaRPr>
            </a:p>
          </p:txBody>
        </p:sp>
      </p:grpSp>
      <p:sp>
        <p:nvSpPr>
          <p:cNvPr id="40" name="Rounded Rectangle 39"/>
          <p:cNvSpPr/>
          <p:nvPr/>
        </p:nvSpPr>
        <p:spPr>
          <a:xfrm>
            <a:off x="1727550" y="4014248"/>
            <a:ext cx="3341829" cy="24092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11912" tIns="55956" rIns="111912" bIns="55956" numCol="1" rtlCol="0" anchor="ctr" anchorCtr="0" compatLnSpc="1">
            <a:prstTxWarp prst="textNoShape">
              <a:avLst/>
            </a:prstTxWarp>
          </a:bodyPr>
          <a:lstStyle/>
          <a:p>
            <a:pPr algn="ctr" defTabSz="1118793" fontAlgn="base">
              <a:spcBef>
                <a:spcPct val="0"/>
              </a:spcBef>
              <a:spcAft>
                <a:spcPct val="0"/>
              </a:spcAft>
              <a:defRPr/>
            </a:pPr>
            <a:endParaRPr lang="en-US" sz="2448" dirty="0">
              <a:solidFill>
                <a:schemeClr val="tx1"/>
              </a:solidFill>
              <a:latin typeface="+mj-lt"/>
            </a:endParaRPr>
          </a:p>
        </p:txBody>
      </p:sp>
      <p:sp>
        <p:nvSpPr>
          <p:cNvPr id="41" name="TextBox 40"/>
          <p:cNvSpPr txBox="1"/>
          <p:nvPr/>
        </p:nvSpPr>
        <p:spPr>
          <a:xfrm>
            <a:off x="1783407" y="4940221"/>
            <a:ext cx="1113696" cy="270281"/>
          </a:xfrm>
          <a:prstGeom prst="rect">
            <a:avLst/>
          </a:prstGeom>
          <a:noFill/>
        </p:spPr>
        <p:txBody>
          <a:bodyPr wrap="none" lIns="93256" tIns="46628" rIns="93256" bIns="46628">
            <a:spAutoFit/>
          </a:bodyPr>
          <a:lstStyle/>
          <a:p>
            <a:pPr algn="ctr"/>
            <a:r>
              <a:rPr lang="en-US" sz="1122" b="1" dirty="0">
                <a:latin typeface="+mj-lt"/>
              </a:rPr>
              <a:t>Enterprise User</a:t>
            </a:r>
          </a:p>
        </p:txBody>
      </p:sp>
      <p:grpSp>
        <p:nvGrpSpPr>
          <p:cNvPr id="42" name="Group 62"/>
          <p:cNvGrpSpPr/>
          <p:nvPr/>
        </p:nvGrpSpPr>
        <p:grpSpPr>
          <a:xfrm>
            <a:off x="3017837" y="2726852"/>
            <a:ext cx="7442071" cy="3266070"/>
            <a:chOff x="1389990" y="2743200"/>
            <a:chExt cx="7296810" cy="3202320"/>
          </a:xfrm>
        </p:grpSpPr>
        <p:grpSp>
          <p:nvGrpSpPr>
            <p:cNvPr id="43" name="Group 43"/>
            <p:cNvGrpSpPr/>
            <p:nvPr/>
          </p:nvGrpSpPr>
          <p:grpSpPr>
            <a:xfrm>
              <a:off x="1389990" y="2743200"/>
              <a:ext cx="3239820" cy="2481594"/>
              <a:chOff x="1389990" y="2743200"/>
              <a:chExt cx="3239820" cy="2481594"/>
            </a:xfrm>
          </p:grpSpPr>
          <p:sp>
            <p:nvSpPr>
              <p:cNvPr id="47" name="TextBox 46"/>
              <p:cNvSpPr txBox="1"/>
              <p:nvPr/>
            </p:nvSpPr>
            <p:spPr>
              <a:xfrm>
                <a:off x="2900409" y="4191000"/>
                <a:ext cx="258396" cy="265005"/>
              </a:xfrm>
              <a:prstGeom prst="rect">
                <a:avLst/>
              </a:prstGeom>
              <a:noFill/>
            </p:spPr>
            <p:txBody>
              <a:bodyPr wrap="none" lIns="93256" tIns="46628" rIns="93256" bIns="46628">
                <a:spAutoFit/>
              </a:bodyPr>
              <a:lstStyle/>
              <a:p>
                <a:pPr algn="ctr"/>
                <a:r>
                  <a:rPr lang="en-US" sz="1122" b="1" dirty="0">
                    <a:solidFill>
                      <a:schemeClr val="accent5">
                        <a:lumMod val="20000"/>
                        <a:lumOff val="80000"/>
                      </a:schemeClr>
                    </a:solidFill>
                    <a:latin typeface="+mj-lt"/>
                  </a:rPr>
                  <a:t>3</a:t>
                </a:r>
              </a:p>
            </p:txBody>
          </p:sp>
          <p:grpSp>
            <p:nvGrpSpPr>
              <p:cNvPr id="48" name="Group 50"/>
              <p:cNvGrpSpPr/>
              <p:nvPr/>
            </p:nvGrpSpPr>
            <p:grpSpPr>
              <a:xfrm>
                <a:off x="1389990" y="2743200"/>
                <a:ext cx="3239820" cy="2481594"/>
                <a:chOff x="1389990" y="2743200"/>
                <a:chExt cx="3239820" cy="2481594"/>
              </a:xfrm>
            </p:grpSpPr>
            <p:cxnSp>
              <p:nvCxnSpPr>
                <p:cNvPr id="49" name="Straight Arrow Connector 165"/>
                <p:cNvCxnSpPr/>
                <p:nvPr/>
              </p:nvCxnSpPr>
              <p:spPr bwMode="auto">
                <a:xfrm rot="5400000">
                  <a:off x="1311480" y="4703811"/>
                  <a:ext cx="533398" cy="376377"/>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50" name="TextBox 49"/>
                <p:cNvSpPr txBox="1"/>
                <p:nvPr/>
              </p:nvSpPr>
              <p:spPr>
                <a:xfrm>
                  <a:off x="1434595" y="4549098"/>
                  <a:ext cx="235954" cy="265005"/>
                </a:xfrm>
                <a:prstGeom prst="rect">
                  <a:avLst/>
                </a:prstGeom>
                <a:noFill/>
              </p:spPr>
              <p:txBody>
                <a:bodyPr wrap="none" lIns="93256" tIns="46628" rIns="93256" bIns="46628">
                  <a:spAutoFit/>
                </a:bodyPr>
                <a:lstStyle/>
                <a:p>
                  <a:pPr algn="ctr"/>
                  <a:r>
                    <a:rPr lang="en-US" sz="1122" b="1" dirty="0">
                      <a:solidFill>
                        <a:schemeClr val="accent5">
                          <a:lumMod val="20000"/>
                          <a:lumOff val="80000"/>
                        </a:schemeClr>
                      </a:solidFill>
                      <a:latin typeface="+mj-lt"/>
                    </a:rPr>
                    <a:t>1</a:t>
                  </a:r>
                </a:p>
              </p:txBody>
            </p:sp>
            <p:cxnSp>
              <p:nvCxnSpPr>
                <p:cNvPr id="51" name="Straight Arrow Connector 165"/>
                <p:cNvCxnSpPr/>
                <p:nvPr/>
              </p:nvCxnSpPr>
              <p:spPr bwMode="auto">
                <a:xfrm rot="5400000" flipH="1" flipV="1">
                  <a:off x="1549698" y="4793292"/>
                  <a:ext cx="500394" cy="362610"/>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52" name="TextBox 51"/>
                <p:cNvSpPr txBox="1"/>
                <p:nvPr/>
              </p:nvSpPr>
              <p:spPr>
                <a:xfrm>
                  <a:off x="1605009" y="4800600"/>
                  <a:ext cx="258396" cy="265005"/>
                </a:xfrm>
                <a:prstGeom prst="rect">
                  <a:avLst/>
                </a:prstGeom>
                <a:noFill/>
              </p:spPr>
              <p:txBody>
                <a:bodyPr wrap="none" lIns="93256" tIns="46628" rIns="93256" bIns="46628">
                  <a:spAutoFit/>
                </a:bodyPr>
                <a:lstStyle/>
                <a:p>
                  <a:pPr algn="ctr"/>
                  <a:r>
                    <a:rPr lang="en-US" sz="1122" b="1" dirty="0">
                      <a:solidFill>
                        <a:schemeClr val="tx2">
                          <a:lumMod val="50000"/>
                        </a:schemeClr>
                      </a:solidFill>
                      <a:latin typeface="+mj-lt"/>
                    </a:rPr>
                    <a:t>2</a:t>
                  </a:r>
                </a:p>
              </p:txBody>
            </p:sp>
            <p:cxnSp>
              <p:nvCxnSpPr>
                <p:cNvPr id="53" name="Straight Arrow Connector 165"/>
                <p:cNvCxnSpPr/>
                <p:nvPr/>
              </p:nvCxnSpPr>
              <p:spPr bwMode="auto">
                <a:xfrm rot="5400000">
                  <a:off x="1994940" y="3276600"/>
                  <a:ext cx="1066800" cy="609600"/>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54" name="TextBox 53"/>
                <p:cNvSpPr txBox="1"/>
                <p:nvPr/>
              </p:nvSpPr>
              <p:spPr>
                <a:xfrm>
                  <a:off x="2196593" y="3581398"/>
                  <a:ext cx="235954" cy="265005"/>
                </a:xfrm>
                <a:prstGeom prst="rect">
                  <a:avLst/>
                </a:prstGeom>
                <a:noFill/>
              </p:spPr>
              <p:txBody>
                <a:bodyPr wrap="none" lIns="93256" tIns="46628" rIns="93256" bIns="46628">
                  <a:spAutoFit/>
                </a:bodyPr>
                <a:lstStyle/>
                <a:p>
                  <a:pPr algn="ctr"/>
                  <a:r>
                    <a:rPr lang="en-US" sz="1122" b="1" dirty="0">
                      <a:solidFill>
                        <a:schemeClr val="tx2">
                          <a:lumMod val="50000"/>
                        </a:schemeClr>
                      </a:solidFill>
                      <a:latin typeface="+mj-lt"/>
                    </a:rPr>
                    <a:t>1</a:t>
                  </a:r>
                </a:p>
              </p:txBody>
            </p:sp>
            <p:cxnSp>
              <p:nvCxnSpPr>
                <p:cNvPr id="55" name="Straight Arrow Connector 165"/>
                <p:cNvCxnSpPr/>
                <p:nvPr/>
              </p:nvCxnSpPr>
              <p:spPr bwMode="auto">
                <a:xfrm rot="5400000" flipH="1" flipV="1">
                  <a:off x="2128506" y="3281694"/>
                  <a:ext cx="1229388" cy="762000"/>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56" name="TextBox 55"/>
                <p:cNvSpPr txBox="1"/>
                <p:nvPr/>
              </p:nvSpPr>
              <p:spPr>
                <a:xfrm>
                  <a:off x="2454640" y="3581400"/>
                  <a:ext cx="268015" cy="265005"/>
                </a:xfrm>
                <a:prstGeom prst="rect">
                  <a:avLst/>
                </a:prstGeom>
                <a:noFill/>
              </p:spPr>
              <p:txBody>
                <a:bodyPr wrap="square" lIns="93256" tIns="46628" rIns="93256" bIns="46628">
                  <a:spAutoFit/>
                </a:bodyPr>
                <a:lstStyle/>
                <a:p>
                  <a:pPr algn="ctr"/>
                  <a:r>
                    <a:rPr lang="en-US" sz="1122" b="1" dirty="0">
                      <a:solidFill>
                        <a:schemeClr val="tx2">
                          <a:lumMod val="50000"/>
                        </a:schemeClr>
                      </a:solidFill>
                      <a:latin typeface="+mj-lt"/>
                    </a:rPr>
                    <a:t>2</a:t>
                  </a:r>
                </a:p>
              </p:txBody>
            </p:sp>
            <p:cxnSp>
              <p:nvCxnSpPr>
                <p:cNvPr id="57" name="Straight Arrow Connector 165"/>
                <p:cNvCxnSpPr/>
                <p:nvPr/>
              </p:nvCxnSpPr>
              <p:spPr bwMode="auto">
                <a:xfrm flipV="1">
                  <a:off x="2438400" y="2743200"/>
                  <a:ext cx="2191410" cy="1752600"/>
                </a:xfrm>
                <a:prstGeom prst="straightConnector1">
                  <a:avLst/>
                </a:prstGeom>
                <a:noFill/>
                <a:ln w="19050" cap="rnd" cmpd="sng" algn="ctr">
                  <a:solidFill>
                    <a:schemeClr val="tx2">
                      <a:lumMod val="50000"/>
                    </a:schemeClr>
                  </a:solidFill>
                  <a:prstDash val="sysDash"/>
                  <a:round/>
                  <a:headEnd type="arrow" w="med" len="med"/>
                  <a:tailEnd type="arrow" w="med" len="med"/>
                </a:ln>
                <a:effectLst>
                  <a:glow rad="63500">
                    <a:schemeClr val="accent3">
                      <a:satMod val="175000"/>
                      <a:alpha val="40000"/>
                    </a:schemeClr>
                  </a:glow>
                </a:effectLst>
              </p:spPr>
            </p:cxnSp>
            <p:sp>
              <p:nvSpPr>
                <p:cNvPr id="58" name="TextBox 57"/>
                <p:cNvSpPr txBox="1"/>
                <p:nvPr/>
              </p:nvSpPr>
              <p:spPr>
                <a:xfrm>
                  <a:off x="3280144" y="3351691"/>
                  <a:ext cx="409353" cy="265005"/>
                </a:xfrm>
                <a:prstGeom prst="rect">
                  <a:avLst/>
                </a:prstGeom>
                <a:noFill/>
              </p:spPr>
              <p:txBody>
                <a:bodyPr wrap="square" lIns="93256" tIns="46628" rIns="93256" bIns="46628">
                  <a:spAutoFit/>
                </a:bodyPr>
                <a:lstStyle/>
                <a:p>
                  <a:pPr algn="ctr"/>
                  <a:r>
                    <a:rPr lang="en-US" sz="1122" b="1" dirty="0">
                      <a:solidFill>
                        <a:schemeClr val="tx2">
                          <a:lumMod val="50000"/>
                        </a:schemeClr>
                      </a:solidFill>
                      <a:latin typeface="+mj-lt"/>
                    </a:rPr>
                    <a:t>3-4</a:t>
                  </a:r>
                </a:p>
              </p:txBody>
            </p:sp>
            <p:sp>
              <p:nvSpPr>
                <p:cNvPr id="59" name="TextBox 58"/>
                <p:cNvSpPr txBox="1"/>
                <p:nvPr/>
              </p:nvSpPr>
              <p:spPr>
                <a:xfrm>
                  <a:off x="3541985" y="4114800"/>
                  <a:ext cx="268015" cy="265005"/>
                </a:xfrm>
                <a:prstGeom prst="rect">
                  <a:avLst/>
                </a:prstGeom>
                <a:noFill/>
              </p:spPr>
              <p:txBody>
                <a:bodyPr wrap="square" lIns="93256" tIns="46628" rIns="93256" bIns="46628">
                  <a:spAutoFit/>
                </a:bodyPr>
                <a:lstStyle/>
                <a:p>
                  <a:pPr algn="ctr"/>
                  <a:r>
                    <a:rPr lang="en-US" sz="1122" b="1" dirty="0">
                      <a:solidFill>
                        <a:schemeClr val="accent5">
                          <a:lumMod val="20000"/>
                          <a:lumOff val="80000"/>
                        </a:schemeClr>
                      </a:solidFill>
                      <a:latin typeface="+mj-lt"/>
                    </a:rPr>
                    <a:t>5</a:t>
                  </a:r>
                </a:p>
              </p:txBody>
            </p:sp>
          </p:grpSp>
        </p:grpSp>
        <p:grpSp>
          <p:nvGrpSpPr>
            <p:cNvPr id="44" name="Group 59"/>
            <p:cNvGrpSpPr/>
            <p:nvPr/>
          </p:nvGrpSpPr>
          <p:grpSpPr>
            <a:xfrm>
              <a:off x="5029200" y="3820160"/>
              <a:ext cx="3657600" cy="2125360"/>
              <a:chOff x="5029200" y="3820160"/>
              <a:chExt cx="3657600" cy="2125360"/>
            </a:xfrm>
          </p:grpSpPr>
          <p:sp>
            <p:nvSpPr>
              <p:cNvPr id="45" name="Rectangle 44"/>
              <p:cNvSpPr/>
              <p:nvPr/>
            </p:nvSpPr>
            <p:spPr>
              <a:xfrm>
                <a:off x="5029200" y="3820160"/>
                <a:ext cx="3657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6" name="TextBox 45"/>
              <p:cNvSpPr txBox="1"/>
              <p:nvPr/>
            </p:nvSpPr>
            <p:spPr>
              <a:xfrm>
                <a:off x="5073976" y="3969339"/>
                <a:ext cx="3505200" cy="1976181"/>
              </a:xfrm>
              <a:prstGeom prst="rect">
                <a:avLst/>
              </a:prstGeom>
              <a:noFill/>
            </p:spPr>
            <p:txBody>
              <a:bodyPr wrap="square" rtlCol="0">
                <a:spAutoFit/>
              </a:bodyPr>
              <a:lstStyle/>
              <a:p>
                <a:r>
                  <a:rPr lang="en-US" sz="1224" dirty="0"/>
                  <a:t>1- Client sends subnet information to registrar</a:t>
                </a:r>
              </a:p>
              <a:p>
                <a:r>
                  <a:rPr lang="en-US" sz="1224" dirty="0"/>
                  <a:t>2- Registrar returns LIS URI (and E911 Enablement data) during Registration. This is because Subnet </a:t>
                </a:r>
                <a:r>
                  <a:rPr lang="en-US" sz="1224" dirty="0" smtClean="0"/>
                  <a:t>172.24.33.132 is enabled for E911</a:t>
                </a:r>
                <a:endParaRPr lang="en-US" sz="1224" dirty="0"/>
              </a:p>
              <a:p>
                <a:r>
                  <a:rPr lang="en-US" sz="1224" dirty="0"/>
                  <a:t>3- Client sends subnet to LIS – locations by subnet.</a:t>
                </a:r>
              </a:p>
              <a:p>
                <a:r>
                  <a:rPr lang="en-US" sz="1224" dirty="0"/>
                  <a:t>4- LIS does subnet/location match and returns the location in PIDF-LO format</a:t>
                </a:r>
              </a:p>
              <a:p>
                <a:endParaRPr lang="en-US" sz="1224" dirty="0"/>
              </a:p>
            </p:txBody>
          </p:sp>
        </p:grpSp>
      </p:grpSp>
      <p:sp>
        <p:nvSpPr>
          <p:cNvPr id="60" name="Text Box 66"/>
          <p:cNvSpPr txBox="1">
            <a:spLocks noChangeArrowheads="1"/>
          </p:cNvSpPr>
          <p:nvPr/>
        </p:nvSpPr>
        <p:spPr bwMode="auto">
          <a:xfrm>
            <a:off x="7327343" y="1708500"/>
            <a:ext cx="699453" cy="542379"/>
          </a:xfrm>
          <a:prstGeom prst="rect">
            <a:avLst/>
          </a:prstGeom>
          <a:noFill/>
          <a:ln w="9525" algn="ctr">
            <a:noFill/>
            <a:miter lim="800000"/>
            <a:headEnd/>
            <a:tailEnd/>
          </a:ln>
        </p:spPr>
        <p:txBody>
          <a:bodyPr wrap="square" lIns="93237" tIns="46620" rIns="93237" bIns="46620">
            <a:spAutoFit/>
          </a:bodyPr>
          <a:lstStyle/>
          <a:p>
            <a:r>
              <a:rPr lang="en-US" sz="1428" b="1" dirty="0">
                <a:solidFill>
                  <a:schemeClr val="tx2">
                    <a:lumMod val="50000"/>
                  </a:schemeClr>
                </a:solidFill>
                <a:latin typeface="Arial" pitchFamily="34" charset="0"/>
              </a:rPr>
              <a:t>SIP Trunk</a:t>
            </a:r>
          </a:p>
        </p:txBody>
      </p:sp>
      <p:sp>
        <p:nvSpPr>
          <p:cNvPr id="61" name="TextBox 60"/>
          <p:cNvSpPr txBox="1"/>
          <p:nvPr/>
        </p:nvSpPr>
        <p:spPr>
          <a:xfrm>
            <a:off x="6293503" y="1942923"/>
            <a:ext cx="690253" cy="382304"/>
          </a:xfrm>
          <a:prstGeom prst="rect">
            <a:avLst/>
          </a:prstGeom>
          <a:noFill/>
        </p:spPr>
        <p:txBody>
          <a:bodyPr wrap="none" lIns="93256" tIns="46628" rIns="93256" bIns="46628">
            <a:spAutoFit/>
          </a:bodyPr>
          <a:lstStyle/>
          <a:p>
            <a:pPr algn="ctr">
              <a:defRPr/>
            </a:pPr>
            <a:r>
              <a:rPr lang="en-US" sz="918" dirty="0">
                <a:latin typeface="+mj-lt"/>
              </a:rPr>
              <a:t>Mediation</a:t>
            </a:r>
          </a:p>
          <a:p>
            <a:pPr algn="ctr">
              <a:defRPr/>
            </a:pPr>
            <a:r>
              <a:rPr lang="en-US" sz="918" dirty="0">
                <a:latin typeface="+mj-lt"/>
              </a:rPr>
              <a:t>Server</a:t>
            </a:r>
          </a:p>
        </p:txBody>
      </p:sp>
      <p:graphicFrame>
        <p:nvGraphicFramePr>
          <p:cNvPr id="62" name="Object 2"/>
          <p:cNvGraphicFramePr>
            <a:graphicFrameLocks noChangeAspect="1"/>
          </p:cNvGraphicFramePr>
          <p:nvPr/>
        </p:nvGraphicFramePr>
        <p:xfrm>
          <a:off x="6373671" y="1476623"/>
          <a:ext cx="490168" cy="510167"/>
        </p:xfrm>
        <a:graphic>
          <a:graphicData uri="http://schemas.openxmlformats.org/presentationml/2006/ole">
            <mc:AlternateContent xmlns:mc="http://schemas.openxmlformats.org/markup-compatibility/2006">
              <mc:Choice xmlns:v="urn:schemas-microsoft-com:vml" Requires="v">
                <p:oleObj spid="_x0000_s1054" name="Visio" r:id="rId14" imgW="311004" imgH="394511" progId="Visio.Drawing.11">
                  <p:embed/>
                </p:oleObj>
              </mc:Choice>
              <mc:Fallback>
                <p:oleObj name="Visio" r:id="rId14" imgW="311004" imgH="394511"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3671" y="1476623"/>
                        <a:ext cx="490168" cy="51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3" name="Group 107"/>
          <p:cNvGrpSpPr/>
          <p:nvPr/>
        </p:nvGrpSpPr>
        <p:grpSpPr>
          <a:xfrm>
            <a:off x="2789425" y="1469208"/>
            <a:ext cx="8091829" cy="4713422"/>
            <a:chOff x="1210114" y="1430591"/>
            <a:chExt cx="7933886" cy="4621421"/>
          </a:xfrm>
        </p:grpSpPr>
        <p:grpSp>
          <p:nvGrpSpPr>
            <p:cNvPr id="64" name="Group 69"/>
            <p:cNvGrpSpPr/>
            <p:nvPr/>
          </p:nvGrpSpPr>
          <p:grpSpPr>
            <a:xfrm>
              <a:off x="1210114" y="1524000"/>
              <a:ext cx="4962086" cy="3529769"/>
              <a:chOff x="1210114" y="1524000"/>
              <a:chExt cx="4962086" cy="3529769"/>
            </a:xfrm>
          </p:grpSpPr>
          <p:cxnSp>
            <p:nvCxnSpPr>
              <p:cNvPr id="86" name="Straight Arrow Connector 165"/>
              <p:cNvCxnSpPr/>
              <p:nvPr/>
            </p:nvCxnSpPr>
            <p:spPr bwMode="auto">
              <a:xfrm rot="5400000">
                <a:off x="1136168" y="4617216"/>
                <a:ext cx="510499" cy="362607"/>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87" name="TextBox 86"/>
              <p:cNvSpPr txBox="1"/>
              <p:nvPr/>
            </p:nvSpPr>
            <p:spPr>
              <a:xfrm>
                <a:off x="1434595" y="4549098"/>
                <a:ext cx="235954" cy="265005"/>
              </a:xfrm>
              <a:prstGeom prst="rect">
                <a:avLst/>
              </a:prstGeom>
              <a:noFill/>
            </p:spPr>
            <p:txBody>
              <a:bodyPr wrap="none" lIns="93256" tIns="46628" rIns="93256" bIns="46628">
                <a:spAutoFit/>
              </a:bodyPr>
              <a:lstStyle/>
              <a:p>
                <a:pPr algn="ctr"/>
                <a:r>
                  <a:rPr lang="en-US" sz="1122" b="1" dirty="0">
                    <a:solidFill>
                      <a:schemeClr val="accent5">
                        <a:lumMod val="20000"/>
                        <a:lumOff val="80000"/>
                      </a:schemeClr>
                    </a:solidFill>
                    <a:latin typeface="+mj-lt"/>
                  </a:rPr>
                  <a:t>1</a:t>
                </a:r>
              </a:p>
            </p:txBody>
          </p:sp>
          <p:cxnSp>
            <p:nvCxnSpPr>
              <p:cNvPr id="88" name="Straight Arrow Connector 165"/>
              <p:cNvCxnSpPr/>
              <p:nvPr/>
            </p:nvCxnSpPr>
            <p:spPr bwMode="auto">
              <a:xfrm rot="5400000">
                <a:off x="1710130" y="3124200"/>
                <a:ext cx="1143000" cy="685800"/>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89" name="TextBox 88"/>
              <p:cNvSpPr txBox="1"/>
              <p:nvPr/>
            </p:nvSpPr>
            <p:spPr>
              <a:xfrm>
                <a:off x="1969750" y="3475220"/>
                <a:ext cx="235954" cy="265005"/>
              </a:xfrm>
              <a:prstGeom prst="rect">
                <a:avLst/>
              </a:prstGeom>
              <a:noFill/>
            </p:spPr>
            <p:txBody>
              <a:bodyPr wrap="none" lIns="93256" tIns="46628" rIns="93256" bIns="46628">
                <a:spAutoFit/>
              </a:bodyPr>
              <a:lstStyle/>
              <a:p>
                <a:pPr algn="ctr"/>
                <a:r>
                  <a:rPr lang="en-US" sz="1122" b="1" dirty="0">
                    <a:solidFill>
                      <a:schemeClr val="tx2">
                        <a:lumMod val="50000"/>
                      </a:schemeClr>
                    </a:solidFill>
                    <a:latin typeface="+mj-lt"/>
                  </a:rPr>
                  <a:t>1</a:t>
                </a:r>
              </a:p>
            </p:txBody>
          </p:sp>
          <p:cxnSp>
            <p:nvCxnSpPr>
              <p:cNvPr id="90" name="Straight Arrow Connector 165"/>
              <p:cNvCxnSpPr/>
              <p:nvPr/>
            </p:nvCxnSpPr>
            <p:spPr bwMode="auto">
              <a:xfrm rot="10800000" flipV="1">
                <a:off x="3352800" y="1752600"/>
                <a:ext cx="1447800" cy="685800"/>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91" name="TextBox 90"/>
              <p:cNvSpPr txBox="1"/>
              <p:nvPr/>
            </p:nvSpPr>
            <p:spPr>
              <a:xfrm>
                <a:off x="3694386" y="1981198"/>
                <a:ext cx="268014" cy="265005"/>
              </a:xfrm>
              <a:prstGeom prst="rect">
                <a:avLst/>
              </a:prstGeom>
              <a:noFill/>
            </p:spPr>
            <p:txBody>
              <a:bodyPr wrap="square" lIns="93256" tIns="46628" rIns="93256" bIns="46628">
                <a:spAutoFit/>
              </a:bodyPr>
              <a:lstStyle/>
              <a:p>
                <a:pPr algn="ctr"/>
                <a:r>
                  <a:rPr lang="en-US" sz="1122" b="1" dirty="0">
                    <a:solidFill>
                      <a:schemeClr val="tx2">
                        <a:lumMod val="50000"/>
                      </a:schemeClr>
                    </a:solidFill>
                    <a:latin typeface="+mj-lt"/>
                  </a:rPr>
                  <a:t>3</a:t>
                </a:r>
              </a:p>
            </p:txBody>
          </p:sp>
          <p:graphicFrame>
            <p:nvGraphicFramePr>
              <p:cNvPr id="92" name="Object 6"/>
              <p:cNvGraphicFramePr>
                <a:graphicFrameLocks noChangeAspect="1"/>
              </p:cNvGraphicFramePr>
              <p:nvPr/>
            </p:nvGraphicFramePr>
            <p:xfrm>
              <a:off x="4267200" y="3352800"/>
              <a:ext cx="492125" cy="831850"/>
            </p:xfrm>
            <a:graphic>
              <a:graphicData uri="http://schemas.openxmlformats.org/presentationml/2006/ole">
                <mc:AlternateContent xmlns:mc="http://schemas.openxmlformats.org/markup-compatibility/2006">
                  <mc:Choice xmlns:v="urn:schemas-microsoft-com:vml" Requires="v">
                    <p:oleObj spid="_x0000_s1055" name="Visio" r:id="rId16" imgW="491456" imgH="832255" progId="Visio.Drawing.11">
                      <p:embed/>
                    </p:oleObj>
                  </mc:Choice>
                  <mc:Fallback>
                    <p:oleObj name="Visio" r:id="rId16" imgW="491456" imgH="832255" progId="Visio.Drawing.1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67200" y="3352800"/>
                            <a:ext cx="4921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3" name="Straight Arrow Connector 165"/>
              <p:cNvCxnSpPr/>
              <p:nvPr/>
            </p:nvCxnSpPr>
            <p:spPr bwMode="auto">
              <a:xfrm rot="10800000" flipV="1">
                <a:off x="5181600" y="1752600"/>
                <a:ext cx="990600" cy="2"/>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94" name="TextBox 93"/>
              <p:cNvSpPr txBox="1"/>
              <p:nvPr/>
            </p:nvSpPr>
            <p:spPr>
              <a:xfrm>
                <a:off x="5334000" y="1524000"/>
                <a:ext cx="268014" cy="265005"/>
              </a:xfrm>
              <a:prstGeom prst="rect">
                <a:avLst/>
              </a:prstGeom>
              <a:noFill/>
            </p:spPr>
            <p:txBody>
              <a:bodyPr wrap="square" lIns="93256" tIns="46628" rIns="93256" bIns="46628">
                <a:spAutoFit/>
              </a:bodyPr>
              <a:lstStyle/>
              <a:p>
                <a:pPr algn="ctr"/>
                <a:r>
                  <a:rPr lang="en-US" sz="1122" b="1" dirty="0">
                    <a:solidFill>
                      <a:schemeClr val="accent5">
                        <a:lumMod val="20000"/>
                        <a:lumOff val="80000"/>
                      </a:schemeClr>
                    </a:solidFill>
                    <a:latin typeface="+mj-lt"/>
                  </a:rPr>
                  <a:t>1</a:t>
                </a:r>
              </a:p>
            </p:txBody>
          </p:sp>
          <p:cxnSp>
            <p:nvCxnSpPr>
              <p:cNvPr id="95" name="Straight Arrow Connector 165"/>
              <p:cNvCxnSpPr/>
              <p:nvPr/>
            </p:nvCxnSpPr>
            <p:spPr bwMode="auto">
              <a:xfrm rot="10800000">
                <a:off x="3200400" y="2743200"/>
                <a:ext cx="1295400" cy="685800"/>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96" name="TextBox 95"/>
              <p:cNvSpPr txBox="1"/>
              <p:nvPr/>
            </p:nvSpPr>
            <p:spPr>
              <a:xfrm>
                <a:off x="3541985" y="2786394"/>
                <a:ext cx="268015" cy="265005"/>
              </a:xfrm>
              <a:prstGeom prst="rect">
                <a:avLst/>
              </a:prstGeom>
              <a:noFill/>
            </p:spPr>
            <p:txBody>
              <a:bodyPr wrap="square" lIns="93256" tIns="46628" rIns="93256" bIns="46628">
                <a:spAutoFit/>
              </a:bodyPr>
              <a:lstStyle/>
              <a:p>
                <a:pPr algn="ctr"/>
                <a:r>
                  <a:rPr lang="en-US" sz="1122" b="1" dirty="0">
                    <a:solidFill>
                      <a:schemeClr val="tx2">
                        <a:lumMod val="50000"/>
                      </a:schemeClr>
                    </a:solidFill>
                    <a:latin typeface="+mj-lt"/>
                  </a:rPr>
                  <a:t>2</a:t>
                </a:r>
              </a:p>
            </p:txBody>
          </p:sp>
          <p:sp>
            <p:nvSpPr>
              <p:cNvPr id="97" name="TextBox 96"/>
              <p:cNvSpPr txBox="1"/>
              <p:nvPr/>
            </p:nvSpPr>
            <p:spPr>
              <a:xfrm>
                <a:off x="3844444" y="4114800"/>
                <a:ext cx="1636980" cy="265005"/>
              </a:xfrm>
              <a:prstGeom prst="rect">
                <a:avLst/>
              </a:prstGeom>
              <a:noFill/>
            </p:spPr>
            <p:txBody>
              <a:bodyPr wrap="none" lIns="93256" tIns="46628" rIns="93256" bIns="46628">
                <a:spAutoFit/>
              </a:bodyPr>
              <a:lstStyle/>
              <a:p>
                <a:pPr algn="ctr"/>
                <a:r>
                  <a:rPr lang="en-US" sz="1122" dirty="0">
                    <a:latin typeface="+mj-lt"/>
                  </a:rPr>
                  <a:t>Corporate Security Desk</a:t>
                </a:r>
              </a:p>
            </p:txBody>
          </p:sp>
        </p:grpSp>
        <p:grpSp>
          <p:nvGrpSpPr>
            <p:cNvPr id="65" name="Group 82"/>
            <p:cNvGrpSpPr/>
            <p:nvPr/>
          </p:nvGrpSpPr>
          <p:grpSpPr>
            <a:xfrm>
              <a:off x="6096000" y="1430591"/>
              <a:ext cx="914400" cy="335243"/>
              <a:chOff x="6553200" y="1524000"/>
              <a:chExt cx="1066800" cy="230188"/>
            </a:xfrm>
          </p:grpSpPr>
          <p:cxnSp>
            <p:nvCxnSpPr>
              <p:cNvPr id="84" name="Straight Arrow Connector 165"/>
              <p:cNvCxnSpPr/>
              <p:nvPr/>
            </p:nvCxnSpPr>
            <p:spPr bwMode="auto">
              <a:xfrm rot="10800000">
                <a:off x="6553200" y="1752600"/>
                <a:ext cx="1066800" cy="1588"/>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85" name="TextBox 84"/>
              <p:cNvSpPr txBox="1"/>
              <p:nvPr/>
            </p:nvSpPr>
            <p:spPr>
              <a:xfrm>
                <a:off x="7010400" y="1524000"/>
                <a:ext cx="268014" cy="181960"/>
              </a:xfrm>
              <a:prstGeom prst="rect">
                <a:avLst/>
              </a:prstGeom>
              <a:noFill/>
            </p:spPr>
            <p:txBody>
              <a:bodyPr wrap="square" lIns="93256" tIns="46628" rIns="93256" bIns="46628">
                <a:spAutoFit/>
              </a:bodyPr>
              <a:lstStyle/>
              <a:p>
                <a:pPr algn="ctr"/>
                <a:r>
                  <a:rPr lang="en-US" sz="1122" b="1" dirty="0">
                    <a:solidFill>
                      <a:schemeClr val="tx2">
                        <a:lumMod val="50000"/>
                      </a:schemeClr>
                    </a:solidFill>
                    <a:latin typeface="+mj-lt"/>
                  </a:rPr>
                  <a:t>3</a:t>
                </a:r>
              </a:p>
            </p:txBody>
          </p:sp>
        </p:grpSp>
        <p:grpSp>
          <p:nvGrpSpPr>
            <p:cNvPr id="66" name="Group 71"/>
            <p:cNvGrpSpPr/>
            <p:nvPr/>
          </p:nvGrpSpPr>
          <p:grpSpPr>
            <a:xfrm>
              <a:off x="6629400" y="3352800"/>
              <a:ext cx="1984375" cy="1143000"/>
              <a:chOff x="2057400" y="3525837"/>
              <a:chExt cx="1222375" cy="817563"/>
            </a:xfrm>
          </p:grpSpPr>
          <p:pic>
            <p:nvPicPr>
              <p:cNvPr id="82" name="Picture 63" descr="cloud illustration icon"/>
              <p:cNvPicPr>
                <a:picLocks noChangeAspect="1" noChangeArrowheads="1"/>
              </p:cNvPicPr>
              <p:nvPr/>
            </p:nvPicPr>
            <p:blipFill>
              <a:blip r:embed="rId3" cstate="print"/>
              <a:srcRect/>
              <a:stretch>
                <a:fillRect/>
              </a:stretch>
            </p:blipFill>
            <p:spPr bwMode="auto">
              <a:xfrm>
                <a:off x="2057400" y="3525837"/>
                <a:ext cx="1222375" cy="817563"/>
              </a:xfrm>
              <a:prstGeom prst="rect">
                <a:avLst/>
              </a:prstGeom>
              <a:noFill/>
              <a:ln w="9525">
                <a:noFill/>
                <a:miter lim="800000"/>
                <a:headEnd/>
                <a:tailEnd/>
              </a:ln>
            </p:spPr>
          </p:pic>
          <p:sp>
            <p:nvSpPr>
              <p:cNvPr id="83" name="Text Box 66"/>
              <p:cNvSpPr txBox="1">
                <a:spLocks noChangeArrowheads="1"/>
              </p:cNvSpPr>
              <p:nvPr/>
            </p:nvSpPr>
            <p:spPr bwMode="auto">
              <a:xfrm>
                <a:off x="2286000" y="3733800"/>
                <a:ext cx="685800" cy="223205"/>
              </a:xfrm>
              <a:prstGeom prst="rect">
                <a:avLst/>
              </a:prstGeom>
              <a:noFill/>
              <a:ln w="9525" algn="ctr">
                <a:noFill/>
                <a:miter lim="800000"/>
                <a:headEnd/>
                <a:tailEnd/>
              </a:ln>
            </p:spPr>
            <p:txBody>
              <a:bodyPr wrap="square" lIns="93237" tIns="46620" rIns="93237" bIns="46620">
                <a:spAutoFit/>
              </a:bodyPr>
              <a:lstStyle/>
              <a:p>
                <a:r>
                  <a:rPr lang="en-US" sz="1428" b="1" dirty="0">
                    <a:solidFill>
                      <a:schemeClr val="tx2">
                        <a:lumMod val="50000"/>
                      </a:schemeClr>
                    </a:solidFill>
                    <a:latin typeface="Arial" pitchFamily="34" charset="0"/>
                  </a:rPr>
                  <a:t>PSTN</a:t>
                </a:r>
              </a:p>
            </p:txBody>
          </p:sp>
        </p:grpSp>
        <p:sp>
          <p:nvSpPr>
            <p:cNvPr id="67" name="TextBox 66"/>
            <p:cNvSpPr txBox="1"/>
            <p:nvPr/>
          </p:nvSpPr>
          <p:spPr>
            <a:xfrm>
              <a:off x="4953000" y="3581400"/>
              <a:ext cx="268015" cy="265005"/>
            </a:xfrm>
            <a:prstGeom prst="rect">
              <a:avLst/>
            </a:prstGeom>
            <a:noFill/>
          </p:spPr>
          <p:txBody>
            <a:bodyPr wrap="square" lIns="93256" tIns="46628" rIns="93256" bIns="46628">
              <a:spAutoFit/>
            </a:bodyPr>
            <a:lstStyle/>
            <a:p>
              <a:pPr algn="ctr"/>
              <a:r>
                <a:rPr lang="en-US" sz="1122" b="1" dirty="0">
                  <a:solidFill>
                    <a:schemeClr val="tx2">
                      <a:lumMod val="50000"/>
                    </a:schemeClr>
                  </a:solidFill>
                  <a:latin typeface="+mj-lt"/>
                </a:rPr>
                <a:t>5</a:t>
              </a:r>
            </a:p>
          </p:txBody>
        </p:sp>
        <p:grpSp>
          <p:nvGrpSpPr>
            <p:cNvPr id="68" name="Group 93"/>
            <p:cNvGrpSpPr/>
            <p:nvPr/>
          </p:nvGrpSpPr>
          <p:grpSpPr>
            <a:xfrm>
              <a:off x="7086601" y="2895600"/>
              <a:ext cx="2057399" cy="3156412"/>
              <a:chOff x="7162801" y="2134394"/>
              <a:chExt cx="2057399" cy="3156412"/>
            </a:xfrm>
          </p:grpSpPr>
          <p:sp>
            <p:nvSpPr>
              <p:cNvPr id="69" name="Rounded Rectangle 68"/>
              <p:cNvSpPr/>
              <p:nvPr/>
            </p:nvSpPr>
            <p:spPr>
              <a:xfrm>
                <a:off x="7162801" y="4300206"/>
                <a:ext cx="2057399" cy="9906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11912" tIns="55956" rIns="111912" bIns="55956" numCol="1" rtlCol="0" anchor="ctr" anchorCtr="0" compatLnSpc="1">
                <a:prstTxWarp prst="textNoShape">
                  <a:avLst/>
                </a:prstTxWarp>
              </a:bodyPr>
              <a:lstStyle/>
              <a:p>
                <a:pPr algn="ctr" defTabSz="1118793" fontAlgn="base">
                  <a:spcBef>
                    <a:spcPct val="0"/>
                  </a:spcBef>
                  <a:spcAft>
                    <a:spcPct val="0"/>
                  </a:spcAft>
                  <a:defRPr/>
                </a:pPr>
                <a:endParaRPr lang="en-US" sz="2448">
                  <a:solidFill>
                    <a:schemeClr val="tx1"/>
                  </a:solidFill>
                  <a:latin typeface="+mj-lt"/>
                </a:endParaRPr>
              </a:p>
            </p:txBody>
          </p:sp>
          <p:sp>
            <p:nvSpPr>
              <p:cNvPr id="70" name="TextBox 69"/>
              <p:cNvSpPr txBox="1"/>
              <p:nvPr/>
            </p:nvSpPr>
            <p:spPr>
              <a:xfrm>
                <a:off x="7467600" y="4267200"/>
                <a:ext cx="1508738" cy="265005"/>
              </a:xfrm>
              <a:prstGeom prst="rect">
                <a:avLst/>
              </a:prstGeom>
              <a:noFill/>
            </p:spPr>
            <p:txBody>
              <a:bodyPr wrap="square" lIns="93256" tIns="46628" rIns="93256" bIns="46628">
                <a:spAutoFit/>
              </a:bodyPr>
              <a:lstStyle/>
              <a:p>
                <a:pPr algn="ctr"/>
                <a:r>
                  <a:rPr lang="en-US" sz="1122" b="1" dirty="0">
                    <a:latin typeface="+mj-lt"/>
                  </a:rPr>
                  <a:t>Redmond PSAP</a:t>
                </a:r>
              </a:p>
            </p:txBody>
          </p:sp>
          <p:cxnSp>
            <p:nvCxnSpPr>
              <p:cNvPr id="71" name="Straight Arrow Connector 165"/>
              <p:cNvCxnSpPr/>
              <p:nvPr/>
            </p:nvCxnSpPr>
            <p:spPr bwMode="auto">
              <a:xfrm rot="5400000" flipH="1" flipV="1">
                <a:off x="7848600" y="2590800"/>
                <a:ext cx="913606" cy="794"/>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72" name="TextBox 71"/>
              <p:cNvSpPr txBox="1"/>
              <p:nvPr/>
            </p:nvSpPr>
            <p:spPr>
              <a:xfrm>
                <a:off x="8113985" y="2514600"/>
                <a:ext cx="268015" cy="265005"/>
              </a:xfrm>
              <a:prstGeom prst="rect">
                <a:avLst/>
              </a:prstGeom>
              <a:noFill/>
            </p:spPr>
            <p:txBody>
              <a:bodyPr wrap="square" lIns="93256" tIns="46628" rIns="93256" bIns="46628">
                <a:spAutoFit/>
              </a:bodyPr>
              <a:lstStyle/>
              <a:p>
                <a:pPr algn="ctr"/>
                <a:r>
                  <a:rPr lang="en-US" sz="1122" b="1" dirty="0">
                    <a:solidFill>
                      <a:schemeClr val="tx2">
                        <a:lumMod val="50000"/>
                      </a:schemeClr>
                    </a:solidFill>
                    <a:latin typeface="+mj-lt"/>
                  </a:rPr>
                  <a:t>4</a:t>
                </a:r>
              </a:p>
            </p:txBody>
          </p:sp>
          <p:grpSp>
            <p:nvGrpSpPr>
              <p:cNvPr id="73" name="Group 109"/>
              <p:cNvGrpSpPr/>
              <p:nvPr/>
            </p:nvGrpSpPr>
            <p:grpSpPr>
              <a:xfrm>
                <a:off x="7696200" y="4495800"/>
                <a:ext cx="914400" cy="776399"/>
                <a:chOff x="-152400" y="3124200"/>
                <a:chExt cx="914400" cy="776399"/>
              </a:xfrm>
            </p:grpSpPr>
            <p:grpSp>
              <p:nvGrpSpPr>
                <p:cNvPr id="75" name="Group 106"/>
                <p:cNvGrpSpPr/>
                <p:nvPr/>
              </p:nvGrpSpPr>
              <p:grpSpPr>
                <a:xfrm>
                  <a:off x="0" y="3124200"/>
                  <a:ext cx="629827" cy="629921"/>
                  <a:chOff x="5791200" y="2971800"/>
                  <a:chExt cx="629827" cy="629921"/>
                </a:xfrm>
              </p:grpSpPr>
              <p:pic>
                <p:nvPicPr>
                  <p:cNvPr id="77" name="Picture 3" descr="C:\Program Files\Microsoft Resource DVD Artwork\DVD_ART\Artwork_Imagery\HARDWARE_IMAGERY\Illustration - Misc Hardware\Windows Vista Illustration Icons\Laptop.png"/>
                  <p:cNvPicPr>
                    <a:picLocks noChangeAspect="1" noChangeArrowheads="1"/>
                  </p:cNvPicPr>
                  <p:nvPr/>
                </p:nvPicPr>
                <p:blipFill>
                  <a:blip r:embed="rId18" cstate="print"/>
                  <a:srcRect/>
                  <a:stretch>
                    <a:fillRect/>
                  </a:stretch>
                </p:blipFill>
                <p:spPr bwMode="auto">
                  <a:xfrm>
                    <a:off x="5855705" y="3002953"/>
                    <a:ext cx="426446" cy="426509"/>
                  </a:xfrm>
                  <a:prstGeom prst="rect">
                    <a:avLst/>
                  </a:prstGeom>
                  <a:noFill/>
                  <a:ln w="9525">
                    <a:noFill/>
                    <a:miter lim="800000"/>
                    <a:headEnd/>
                    <a:tailEnd/>
                  </a:ln>
                </p:spPr>
              </p:pic>
              <p:grpSp>
                <p:nvGrpSpPr>
                  <p:cNvPr id="78" name="Oval 172"/>
                  <p:cNvGrpSpPr>
                    <a:grpSpLocks/>
                  </p:cNvGrpSpPr>
                  <p:nvPr/>
                </p:nvGrpSpPr>
                <p:grpSpPr bwMode="auto">
                  <a:xfrm>
                    <a:off x="5791200" y="2971800"/>
                    <a:ext cx="629827" cy="629921"/>
                    <a:chOff x="2261616" y="5248656"/>
                    <a:chExt cx="755904" cy="755904"/>
                  </a:xfrm>
                </p:grpSpPr>
                <p:pic>
                  <p:nvPicPr>
                    <p:cNvPr id="80" name="Oval 172"/>
                    <p:cNvPicPr>
                      <a:picLocks noChangeArrowheads="1"/>
                    </p:cNvPicPr>
                    <p:nvPr/>
                  </p:nvPicPr>
                  <p:blipFill>
                    <a:blip r:embed="rId11" cstate="print"/>
                    <a:srcRect/>
                    <a:stretch>
                      <a:fillRect/>
                    </a:stretch>
                  </p:blipFill>
                  <p:spPr bwMode="auto">
                    <a:xfrm>
                      <a:off x="2261616" y="5248656"/>
                      <a:ext cx="755904" cy="755904"/>
                    </a:xfrm>
                    <a:prstGeom prst="rect">
                      <a:avLst/>
                    </a:prstGeom>
                    <a:noFill/>
                    <a:ln w="9525">
                      <a:noFill/>
                      <a:miter lim="800000"/>
                      <a:headEnd/>
                      <a:tailEnd/>
                    </a:ln>
                  </p:spPr>
                </p:pic>
                <p:sp>
                  <p:nvSpPr>
                    <p:cNvPr id="81" name="Text Box 146"/>
                    <p:cNvSpPr txBox="1">
                      <a:spLocks noChangeArrowheads="1"/>
                    </p:cNvSpPr>
                    <p:nvPr/>
                  </p:nvSpPr>
                  <p:spPr bwMode="auto">
                    <a:xfrm>
                      <a:off x="2431706" y="5418036"/>
                      <a:ext cx="425998" cy="425998"/>
                    </a:xfrm>
                    <a:prstGeom prst="rect">
                      <a:avLst/>
                    </a:prstGeom>
                    <a:noFill/>
                    <a:ln w="9525">
                      <a:noFill/>
                      <a:miter lim="800000"/>
                      <a:headEnd/>
                      <a:tailEnd/>
                    </a:ln>
                  </p:spPr>
                  <p:txBody>
                    <a:bodyPr lIns="93245" tIns="46623" rIns="93245" bIns="46623" anchor="ctr"/>
                    <a:lstStyle/>
                    <a:p>
                      <a:pPr algn="ctr"/>
                      <a:endParaRPr lang="en-US" sz="1836">
                        <a:latin typeface="Trebuchet MS" pitchFamily="34" charset="0"/>
                      </a:endParaRPr>
                    </a:p>
                  </p:txBody>
                </p:sp>
              </p:grpSp>
              <p:pic>
                <p:nvPicPr>
                  <p:cNvPr id="79" name="Picture 43" descr="user business user woman"/>
                  <p:cNvPicPr>
                    <a:picLocks noChangeAspect="1" noChangeArrowheads="1"/>
                  </p:cNvPicPr>
                  <p:nvPr/>
                </p:nvPicPr>
                <p:blipFill>
                  <a:blip r:embed="rId19" cstate="print"/>
                  <a:srcRect/>
                  <a:stretch>
                    <a:fillRect/>
                  </a:stretch>
                </p:blipFill>
                <p:spPr bwMode="auto">
                  <a:xfrm>
                    <a:off x="6096000" y="3062818"/>
                    <a:ext cx="304800" cy="386819"/>
                  </a:xfrm>
                  <a:prstGeom prst="rect">
                    <a:avLst/>
                  </a:prstGeom>
                  <a:noFill/>
                  <a:ln w="9525">
                    <a:noFill/>
                    <a:miter lim="800000"/>
                    <a:headEnd/>
                    <a:tailEnd/>
                  </a:ln>
                </p:spPr>
              </p:pic>
            </p:grpSp>
            <p:sp>
              <p:nvSpPr>
                <p:cNvPr id="76" name="Text Box 44"/>
                <p:cNvSpPr txBox="1">
                  <a:spLocks noChangeArrowheads="1"/>
                </p:cNvSpPr>
                <p:nvPr/>
              </p:nvSpPr>
              <p:spPr bwMode="auto">
                <a:xfrm>
                  <a:off x="-152400" y="3657600"/>
                  <a:ext cx="914400" cy="242999"/>
                </a:xfrm>
                <a:prstGeom prst="rect">
                  <a:avLst/>
                </a:prstGeom>
                <a:noFill/>
                <a:ln w="9525">
                  <a:noFill/>
                  <a:miter lim="800000"/>
                  <a:headEnd/>
                  <a:tailEnd/>
                </a:ln>
                <a:effectLst>
                  <a:outerShdw sx="102000" sy="102000" algn="ctr" rotWithShape="0">
                    <a:srgbClr val="000000">
                      <a:alpha val="39998"/>
                    </a:srgbClr>
                  </a:outerShdw>
                </a:effectLst>
              </p:spPr>
              <p:txBody>
                <a:bodyPr wrap="square" lIns="93241" tIns="46622" rIns="93241" bIns="46622">
                  <a:spAutoFit/>
                </a:bodyPr>
                <a:lstStyle/>
                <a:p>
                  <a:pPr algn="ctr" defTabSz="777164">
                    <a:lnSpc>
                      <a:spcPct val="80000"/>
                    </a:lnSpc>
                    <a:defRPr/>
                  </a:pPr>
                  <a:r>
                    <a:rPr lang="en-US" sz="1224" dirty="0">
                      <a:latin typeface="Trebuchet MS" pitchFamily="34" charset="0"/>
                    </a:rPr>
                    <a:t>Operator</a:t>
                  </a:r>
                </a:p>
              </p:txBody>
            </p:sp>
          </p:grpSp>
          <p:cxnSp>
            <p:nvCxnSpPr>
              <p:cNvPr id="74" name="Straight Arrow Connector 165"/>
              <p:cNvCxnSpPr/>
              <p:nvPr/>
            </p:nvCxnSpPr>
            <p:spPr bwMode="auto">
              <a:xfrm rot="5400000" flipH="1" flipV="1">
                <a:off x="7847806" y="3885406"/>
                <a:ext cx="914400" cy="1588"/>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grpSp>
      </p:grpSp>
      <p:cxnSp>
        <p:nvCxnSpPr>
          <p:cNvPr id="98" name="Straight Arrow Connector 165"/>
          <p:cNvCxnSpPr/>
          <p:nvPr/>
        </p:nvCxnSpPr>
        <p:spPr bwMode="auto">
          <a:xfrm rot="5400000" flipH="1" flipV="1">
            <a:off x="8891700" y="3480909"/>
            <a:ext cx="931794" cy="810"/>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cxnSp>
        <p:nvCxnSpPr>
          <p:cNvPr id="99" name="Straight Arrow Connector 165"/>
          <p:cNvCxnSpPr/>
          <p:nvPr/>
        </p:nvCxnSpPr>
        <p:spPr bwMode="auto">
          <a:xfrm>
            <a:off x="6508380" y="3896209"/>
            <a:ext cx="2766723" cy="10362"/>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100" name="Rectangle 99"/>
          <p:cNvSpPr/>
          <p:nvPr/>
        </p:nvSpPr>
        <p:spPr>
          <a:xfrm>
            <a:off x="6273495" y="4386422"/>
            <a:ext cx="2519474" cy="2098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4" dirty="0">
                <a:solidFill>
                  <a:schemeClr val="tx1"/>
                </a:solidFill>
              </a:rPr>
              <a:t>1-Client dials 911 – includes PIDF-LO in SIP INVITE</a:t>
            </a:r>
          </a:p>
          <a:p>
            <a:r>
              <a:rPr lang="en-US" sz="1224" dirty="0">
                <a:solidFill>
                  <a:schemeClr val="tx1"/>
                </a:solidFill>
              </a:rPr>
              <a:t>2-IM notification of emergency call, party, and location sent to security group (optional)</a:t>
            </a:r>
          </a:p>
          <a:p>
            <a:r>
              <a:rPr lang="en-US" sz="1224" dirty="0">
                <a:solidFill>
                  <a:schemeClr val="tx1"/>
                </a:solidFill>
              </a:rPr>
              <a:t>3-E911 call routed over SIP trunk</a:t>
            </a:r>
          </a:p>
          <a:p>
            <a:r>
              <a:rPr lang="en-US" sz="1224" dirty="0">
                <a:solidFill>
                  <a:schemeClr val="tx1"/>
                </a:solidFill>
              </a:rPr>
              <a:t>4-Routing Provider connects to appropriate PSAP</a:t>
            </a:r>
          </a:p>
          <a:p>
            <a:r>
              <a:rPr lang="en-US" sz="1224" dirty="0">
                <a:solidFill>
                  <a:schemeClr val="tx1"/>
                </a:solidFill>
              </a:rPr>
              <a:t>5-Voice path connected to security group (optional)</a:t>
            </a:r>
          </a:p>
        </p:txBody>
      </p:sp>
      <p:grpSp>
        <p:nvGrpSpPr>
          <p:cNvPr id="101" name="Group 100"/>
          <p:cNvGrpSpPr/>
          <p:nvPr/>
        </p:nvGrpSpPr>
        <p:grpSpPr>
          <a:xfrm>
            <a:off x="6606829" y="2991795"/>
            <a:ext cx="2211195" cy="1668584"/>
            <a:chOff x="6477007" y="2933399"/>
            <a:chExt cx="2168035" cy="1636015"/>
          </a:xfrm>
        </p:grpSpPr>
        <p:grpSp>
          <p:nvGrpSpPr>
            <p:cNvPr id="102" name="Group 101"/>
            <p:cNvGrpSpPr/>
            <p:nvPr/>
          </p:nvGrpSpPr>
          <p:grpSpPr>
            <a:xfrm>
              <a:off x="6477007" y="2933399"/>
              <a:ext cx="1479580" cy="1090670"/>
              <a:chOff x="6477007" y="2933399"/>
              <a:chExt cx="1479580" cy="1090670"/>
            </a:xfrm>
          </p:grpSpPr>
          <p:cxnSp>
            <p:nvCxnSpPr>
              <p:cNvPr id="104" name="Straight Arrow Connector 165"/>
              <p:cNvCxnSpPr/>
              <p:nvPr/>
            </p:nvCxnSpPr>
            <p:spPr bwMode="auto">
              <a:xfrm>
                <a:off x="6477007" y="2933399"/>
                <a:ext cx="1479580" cy="1090670"/>
              </a:xfrm>
              <a:prstGeom prst="straightConnector1">
                <a:avLst/>
              </a:prstGeom>
              <a:noFill/>
              <a:ln w="19050" cap="rnd" cmpd="sng" algn="ctr">
                <a:solidFill>
                  <a:schemeClr val="tx2">
                    <a:lumMod val="50000"/>
                  </a:schemeClr>
                </a:solidFill>
                <a:prstDash val="sysDash"/>
                <a:round/>
                <a:headEnd type="arrow" w="med" len="med"/>
                <a:tailEnd type="none" w="med" len="med"/>
              </a:ln>
              <a:effectLst>
                <a:glow rad="63500">
                  <a:schemeClr val="accent3">
                    <a:satMod val="175000"/>
                    <a:alpha val="40000"/>
                  </a:schemeClr>
                </a:glow>
              </a:effectLst>
            </p:spPr>
          </p:cxnSp>
          <p:sp>
            <p:nvSpPr>
              <p:cNvPr id="105" name="TextBox 104"/>
              <p:cNvSpPr txBox="1"/>
              <p:nvPr/>
            </p:nvSpPr>
            <p:spPr>
              <a:xfrm>
                <a:off x="7205364" y="3325365"/>
                <a:ext cx="235954" cy="265005"/>
              </a:xfrm>
              <a:prstGeom prst="rect">
                <a:avLst/>
              </a:prstGeom>
              <a:noFill/>
            </p:spPr>
            <p:txBody>
              <a:bodyPr wrap="none" lIns="93256" tIns="46628" rIns="93256" bIns="46628">
                <a:spAutoFit/>
              </a:bodyPr>
              <a:lstStyle/>
              <a:p>
                <a:pPr algn="ctr"/>
                <a:r>
                  <a:rPr lang="en-US" sz="1122" b="1" dirty="0">
                    <a:solidFill>
                      <a:schemeClr val="tx2">
                        <a:lumMod val="50000"/>
                      </a:schemeClr>
                    </a:solidFill>
                    <a:latin typeface="+mj-lt"/>
                  </a:rPr>
                  <a:t>1</a:t>
                </a:r>
              </a:p>
            </p:txBody>
          </p:sp>
        </p:grpSp>
        <p:pic>
          <p:nvPicPr>
            <p:cNvPr id="103" name="Picture 1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86864" y="3911236"/>
              <a:ext cx="658178" cy="658178"/>
            </a:xfrm>
            <a:prstGeom prst="rect">
              <a:avLst/>
            </a:prstGeom>
          </p:spPr>
        </p:pic>
      </p:grpSp>
      <p:sp>
        <p:nvSpPr>
          <p:cNvPr id="106" name="Text Box 66"/>
          <p:cNvSpPr txBox="1">
            <a:spLocks noChangeArrowheads="1"/>
          </p:cNvSpPr>
          <p:nvPr/>
        </p:nvSpPr>
        <p:spPr bwMode="auto">
          <a:xfrm>
            <a:off x="7271979" y="2573771"/>
            <a:ext cx="877070" cy="313891"/>
          </a:xfrm>
          <a:prstGeom prst="rect">
            <a:avLst/>
          </a:prstGeom>
          <a:noFill/>
          <a:ln w="9525" algn="ctr">
            <a:noFill/>
            <a:miter lim="800000"/>
            <a:headEnd/>
            <a:tailEnd/>
          </a:ln>
        </p:spPr>
        <p:txBody>
          <a:bodyPr wrap="square" lIns="93237" tIns="46620" rIns="93237" bIns="46620">
            <a:spAutoFit/>
          </a:bodyPr>
          <a:lstStyle/>
          <a:p>
            <a:r>
              <a:rPr lang="en-US" sz="1428" b="1" dirty="0" smtClean="0">
                <a:solidFill>
                  <a:schemeClr val="tx2">
                    <a:lumMod val="50000"/>
                  </a:schemeClr>
                </a:solidFill>
                <a:latin typeface="Arial" pitchFamily="34" charset="0"/>
              </a:rPr>
              <a:t>Internet</a:t>
            </a:r>
            <a:endParaRPr lang="en-US" sz="1428" b="1" dirty="0">
              <a:solidFill>
                <a:schemeClr val="tx2">
                  <a:lumMod val="50000"/>
                </a:schemeClr>
              </a:solidFill>
              <a:latin typeface="Arial" pitchFamily="34" charset="0"/>
            </a:endParaRPr>
          </a:p>
        </p:txBody>
      </p:sp>
    </p:spTree>
    <p:extLst>
      <p:ext uri="{BB962C8B-B14F-4D97-AF65-F5344CB8AC3E}">
        <p14:creationId xmlns:p14="http://schemas.microsoft.com/office/powerpoint/2010/main" val="3959654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Calling – Feature Details</a:t>
            </a:r>
            <a:endParaRPr lang="en-US" dirty="0"/>
          </a:p>
        </p:txBody>
      </p:sp>
      <p:sp>
        <p:nvSpPr>
          <p:cNvPr id="3" name="Content Placeholder 2"/>
          <p:cNvSpPr>
            <a:spLocks noGrp="1"/>
          </p:cNvSpPr>
          <p:nvPr>
            <p:ph sz="quarter" idx="10"/>
          </p:nvPr>
        </p:nvSpPr>
        <p:spPr>
          <a:xfrm>
            <a:off x="274638" y="1214438"/>
            <a:ext cx="11887200" cy="5816977"/>
          </a:xfrm>
        </p:spPr>
        <p:txBody>
          <a:bodyPr/>
          <a:lstStyle/>
          <a:p>
            <a:r>
              <a:rPr lang="en-US" dirty="0" smtClean="0"/>
              <a:t>Security Desk Integration</a:t>
            </a:r>
          </a:p>
          <a:p>
            <a:pPr lvl="1"/>
            <a:r>
              <a:rPr lang="en-US" sz="2000" dirty="0" smtClean="0"/>
              <a:t>Instant Message to distribution groups is now supported – includes location</a:t>
            </a:r>
          </a:p>
          <a:p>
            <a:pPr lvl="1"/>
            <a:r>
              <a:rPr lang="en-US" sz="2000" dirty="0" smtClean="0"/>
              <a:t>Audio bridging is a partner feature</a:t>
            </a:r>
          </a:p>
          <a:p>
            <a:r>
              <a:rPr lang="en-US" dirty="0" smtClean="0"/>
              <a:t>Locations</a:t>
            </a:r>
          </a:p>
          <a:p>
            <a:pPr lvl="1"/>
            <a:r>
              <a:rPr lang="en-US" sz="2000" dirty="0" smtClean="0"/>
              <a:t>Database is global – all are pushed to all Front End Servers</a:t>
            </a:r>
          </a:p>
          <a:p>
            <a:pPr lvl="1"/>
            <a:r>
              <a:rPr lang="en-US" sz="2000" dirty="0" smtClean="0"/>
              <a:t>ELIN’s can be added to locations</a:t>
            </a:r>
          </a:p>
          <a:p>
            <a:pPr lvl="1"/>
            <a:r>
              <a:rPr lang="en-US" sz="2000" dirty="0" smtClean="0"/>
              <a:t>LLDP is supported in Windows 8</a:t>
            </a:r>
          </a:p>
          <a:p>
            <a:r>
              <a:rPr lang="en-US" dirty="0" smtClean="0"/>
              <a:t>Routing</a:t>
            </a:r>
          </a:p>
          <a:p>
            <a:pPr lvl="1"/>
            <a:r>
              <a:rPr lang="en-US" sz="2000" dirty="0" smtClean="0"/>
              <a:t>Emergency Routing Service Providers provide coverage in the United States</a:t>
            </a:r>
          </a:p>
          <a:p>
            <a:pPr lvl="1"/>
            <a:r>
              <a:rPr lang="en-US" sz="2000" dirty="0" smtClean="0"/>
              <a:t>ERSP’s generally have a user based fee structure</a:t>
            </a:r>
          </a:p>
          <a:p>
            <a:r>
              <a:rPr lang="en-US" dirty="0" smtClean="0"/>
              <a:t>Other LIS Interfaces</a:t>
            </a:r>
          </a:p>
          <a:p>
            <a:pPr lvl="1"/>
            <a:r>
              <a:rPr lang="en-US" sz="2000" dirty="0" smtClean="0"/>
              <a:t>3</a:t>
            </a:r>
            <a:r>
              <a:rPr lang="en-US" sz="2000" baseline="30000" dirty="0" smtClean="0"/>
              <a:t>rd</a:t>
            </a:r>
            <a:r>
              <a:rPr lang="en-US" sz="2000" dirty="0" smtClean="0"/>
              <a:t> party location server</a:t>
            </a:r>
          </a:p>
          <a:p>
            <a:pPr lvl="1"/>
            <a:r>
              <a:rPr lang="en-US" sz="2000" dirty="0" smtClean="0"/>
              <a:t>MAC Scanning</a:t>
            </a:r>
            <a:endParaRPr lang="en-US" sz="2000" dirty="0"/>
          </a:p>
        </p:txBody>
      </p:sp>
    </p:spTree>
    <p:extLst>
      <p:ext uri="{BB962C8B-B14F-4D97-AF65-F5344CB8AC3E}">
        <p14:creationId xmlns:p14="http://schemas.microsoft.com/office/powerpoint/2010/main" val="320980714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Group Application - Overview</a:t>
            </a:r>
            <a:endParaRPr lang="en-US" dirty="0"/>
          </a:p>
        </p:txBody>
      </p:sp>
      <p:sp>
        <p:nvSpPr>
          <p:cNvPr id="3" name="Content Placeholder 2"/>
          <p:cNvSpPr>
            <a:spLocks noGrp="1"/>
          </p:cNvSpPr>
          <p:nvPr>
            <p:ph sz="quarter" idx="10"/>
          </p:nvPr>
        </p:nvSpPr>
        <p:spPr>
          <a:xfrm>
            <a:off x="274638" y="1214438"/>
            <a:ext cx="11887200" cy="5478423"/>
          </a:xfrm>
        </p:spPr>
        <p:txBody>
          <a:bodyPr/>
          <a:lstStyle/>
          <a:p>
            <a:r>
              <a:rPr lang="en-US" dirty="0" smtClean="0"/>
              <a:t>Capabilities</a:t>
            </a:r>
          </a:p>
          <a:p>
            <a:pPr lvl="1"/>
            <a:r>
              <a:rPr lang="en-US" dirty="0" smtClean="0"/>
              <a:t>Recorded Messages, IVR, </a:t>
            </a:r>
            <a:r>
              <a:rPr lang="en-US" dirty="0" err="1" smtClean="0"/>
              <a:t>MoH</a:t>
            </a:r>
            <a:r>
              <a:rPr lang="en-US" dirty="0" smtClean="0"/>
              <a:t>, Anonymous Outbound Calling</a:t>
            </a:r>
          </a:p>
          <a:p>
            <a:pPr lvl="1"/>
            <a:r>
              <a:rPr lang="en-US" dirty="0" smtClean="0"/>
              <a:t>Presence Integrated Flexible Routing</a:t>
            </a:r>
          </a:p>
          <a:p>
            <a:pPr lvl="1"/>
            <a:r>
              <a:rPr lang="en-US" dirty="0" smtClean="0"/>
              <a:t>Manager and Administrator Roles</a:t>
            </a:r>
          </a:p>
          <a:p>
            <a:pPr lvl="1"/>
            <a:r>
              <a:rPr lang="en-US" dirty="0" smtClean="0"/>
              <a:t>Formal and informal agents</a:t>
            </a:r>
          </a:p>
          <a:p>
            <a:r>
              <a:rPr lang="en-US" dirty="0" smtClean="0"/>
              <a:t>Is not a replacement for contact center applications</a:t>
            </a:r>
          </a:p>
          <a:p>
            <a:pPr lvl="1"/>
            <a:r>
              <a:rPr lang="en-US" dirty="0" smtClean="0"/>
              <a:t>Limited Management Capabilities</a:t>
            </a:r>
          </a:p>
          <a:p>
            <a:pPr lvl="2"/>
            <a:r>
              <a:rPr lang="en-US" dirty="0" smtClean="0"/>
              <a:t>No real time views</a:t>
            </a:r>
          </a:p>
          <a:p>
            <a:pPr lvl="2"/>
            <a:r>
              <a:rPr lang="en-US" dirty="0" smtClean="0"/>
              <a:t>No monitoring / barge-in / whisper</a:t>
            </a:r>
          </a:p>
          <a:p>
            <a:pPr lvl="2"/>
            <a:r>
              <a:rPr lang="en-US" dirty="0" smtClean="0"/>
              <a:t>No Agent reporting</a:t>
            </a:r>
          </a:p>
          <a:p>
            <a:pPr lvl="1"/>
            <a:r>
              <a:rPr lang="en-US" dirty="0" smtClean="0"/>
              <a:t>Limited Integration</a:t>
            </a:r>
          </a:p>
          <a:p>
            <a:pPr lvl="2"/>
            <a:r>
              <a:rPr lang="en-US" dirty="0" smtClean="0"/>
              <a:t>No IVR dips, skills matching, weighted routing</a:t>
            </a:r>
            <a:endParaRPr lang="en-US" dirty="0"/>
          </a:p>
        </p:txBody>
      </p:sp>
    </p:spTree>
    <p:extLst>
      <p:ext uri="{BB962C8B-B14F-4D97-AF65-F5344CB8AC3E}">
        <p14:creationId xmlns:p14="http://schemas.microsoft.com/office/powerpoint/2010/main" val="247357287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Group Service - Architecture</a:t>
            </a:r>
            <a:endParaRPr lang="en-US" dirty="0"/>
          </a:p>
        </p:txBody>
      </p:sp>
      <p:sp>
        <p:nvSpPr>
          <p:cNvPr id="3" name="Content Placeholder 2"/>
          <p:cNvSpPr>
            <a:spLocks noGrp="1"/>
          </p:cNvSpPr>
          <p:nvPr>
            <p:ph sz="quarter" idx="10"/>
          </p:nvPr>
        </p:nvSpPr>
        <p:spPr>
          <a:xfrm>
            <a:off x="274638" y="1214438"/>
            <a:ext cx="11887200" cy="5343001"/>
          </a:xfrm>
        </p:spPr>
        <p:txBody>
          <a:bodyPr/>
          <a:lstStyle/>
          <a:p>
            <a:r>
              <a:rPr lang="en-US" dirty="0" smtClean="0"/>
              <a:t>Response Group Service</a:t>
            </a:r>
          </a:p>
          <a:p>
            <a:pPr lvl="1"/>
            <a:r>
              <a:rPr lang="en-US" dirty="0" smtClean="0"/>
              <a:t>Server side voice application that runs on all Front End Servers</a:t>
            </a:r>
          </a:p>
          <a:p>
            <a:pPr lvl="1"/>
            <a:r>
              <a:rPr lang="en-US" dirty="0" smtClean="0"/>
              <a:t>Installed with Enterprise Voice</a:t>
            </a:r>
          </a:p>
          <a:p>
            <a:pPr lvl="1"/>
            <a:r>
              <a:rPr lang="en-US" dirty="0" smtClean="0"/>
              <a:t>Call Detail Records and Reporting</a:t>
            </a:r>
          </a:p>
          <a:p>
            <a:r>
              <a:rPr lang="en-US" dirty="0" smtClean="0"/>
              <a:t>Designed for Moderate Scale (EE Pool Numbers)</a:t>
            </a:r>
          </a:p>
          <a:p>
            <a:pPr lvl="1"/>
            <a:r>
              <a:rPr lang="en-US" dirty="0" smtClean="0"/>
              <a:t>1200 active agents</a:t>
            </a:r>
          </a:p>
          <a:p>
            <a:pPr lvl="1"/>
            <a:r>
              <a:rPr lang="en-US" dirty="0" smtClean="0"/>
              <a:t>480 concurrent sessions – reduced if agents are anonymous</a:t>
            </a:r>
          </a:p>
          <a:p>
            <a:pPr lvl="1"/>
            <a:r>
              <a:rPr lang="en-US" dirty="0" smtClean="0"/>
              <a:t>600 Workflows with a max of 200 being IVR</a:t>
            </a:r>
          </a:p>
          <a:p>
            <a:r>
              <a:rPr lang="en-US" dirty="0" smtClean="0"/>
              <a:t>Resiliency</a:t>
            </a:r>
          </a:p>
          <a:p>
            <a:pPr lvl="1"/>
            <a:r>
              <a:rPr lang="en-US" dirty="0" smtClean="0"/>
              <a:t>Pool – each Front End is running matchmaker server with one active</a:t>
            </a:r>
          </a:p>
          <a:p>
            <a:pPr lvl="1"/>
            <a:r>
              <a:rPr lang="en-US" dirty="0" smtClean="0"/>
              <a:t>Data Center – not integrated into the backup service; import/export mechanism</a:t>
            </a:r>
            <a:endParaRPr lang="en-US" dirty="0"/>
          </a:p>
        </p:txBody>
      </p:sp>
    </p:spTree>
    <p:extLst>
      <p:ext uri="{BB962C8B-B14F-4D97-AF65-F5344CB8AC3E}">
        <p14:creationId xmlns:p14="http://schemas.microsoft.com/office/powerpoint/2010/main" val="401274936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Unassigned Numbers - Overview</a:t>
            </a:r>
            <a:endParaRPr lang="en-US" dirty="0"/>
          </a:p>
        </p:txBody>
      </p:sp>
      <p:sp>
        <p:nvSpPr>
          <p:cNvPr id="3" name="Content Placeholder 2"/>
          <p:cNvSpPr>
            <a:spLocks noGrp="1"/>
          </p:cNvSpPr>
          <p:nvPr>
            <p:ph sz="quarter" idx="10"/>
          </p:nvPr>
        </p:nvSpPr>
        <p:spPr>
          <a:xfrm>
            <a:off x="274638" y="1214438"/>
            <a:ext cx="11887200" cy="4592026"/>
          </a:xfrm>
        </p:spPr>
        <p:txBody>
          <a:bodyPr/>
          <a:lstStyle/>
          <a:p>
            <a:r>
              <a:rPr lang="en-US" dirty="0" smtClean="0"/>
              <a:t>Call treatment for numbers not currently  assigned</a:t>
            </a:r>
          </a:p>
          <a:p>
            <a:pPr lvl="1"/>
            <a:r>
              <a:rPr lang="en-US" dirty="0" smtClean="0"/>
              <a:t>Entire DID ranges can be entered or unique numbers</a:t>
            </a:r>
          </a:p>
          <a:p>
            <a:pPr lvl="2"/>
            <a:r>
              <a:rPr lang="en-US" dirty="0" smtClean="0"/>
              <a:t>Announcement</a:t>
            </a:r>
          </a:p>
          <a:p>
            <a:pPr lvl="2"/>
            <a:r>
              <a:rPr lang="en-US" dirty="0" smtClean="0"/>
              <a:t>Exchange Auto Attendant</a:t>
            </a:r>
          </a:p>
          <a:p>
            <a:pPr lvl="1"/>
            <a:r>
              <a:rPr lang="en-US" dirty="0" smtClean="0"/>
              <a:t>Incoming calls that don’t match a user or an outgoing route will be routed to the unassigned number table</a:t>
            </a:r>
          </a:p>
          <a:p>
            <a:pPr lvl="1"/>
            <a:r>
              <a:rPr lang="en-US" dirty="0" smtClean="0"/>
              <a:t>Different announcements can be uploaded</a:t>
            </a:r>
          </a:p>
          <a:p>
            <a:r>
              <a:rPr lang="en-US" dirty="0" smtClean="0"/>
              <a:t>Planning Considerations</a:t>
            </a:r>
          </a:p>
          <a:p>
            <a:pPr lvl="1"/>
            <a:r>
              <a:rPr lang="en-US" dirty="0" smtClean="0"/>
              <a:t>Overlapping entries are matched from top down</a:t>
            </a:r>
          </a:p>
          <a:p>
            <a:pPr lvl="2"/>
            <a:r>
              <a:rPr lang="en-US" dirty="0" smtClean="0"/>
              <a:t>Unique DID entry needs to be above any inclusive range</a:t>
            </a:r>
            <a:endParaRPr lang="en-US" dirty="0"/>
          </a:p>
        </p:txBody>
      </p:sp>
    </p:spTree>
    <p:extLst>
      <p:ext uri="{BB962C8B-B14F-4D97-AF65-F5344CB8AC3E}">
        <p14:creationId xmlns:p14="http://schemas.microsoft.com/office/powerpoint/2010/main" val="100148134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voice pilot</a:t>
            </a:r>
            <a:endParaRPr lang="en-US" dirty="0"/>
          </a:p>
        </p:txBody>
      </p:sp>
    </p:spTree>
    <p:extLst>
      <p:ext uri="{BB962C8B-B14F-4D97-AF65-F5344CB8AC3E}">
        <p14:creationId xmlns:p14="http://schemas.microsoft.com/office/powerpoint/2010/main" val="245753719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be in the pilot?</a:t>
            </a:r>
            <a:endParaRPr lang="en-US" dirty="0"/>
          </a:p>
        </p:txBody>
      </p:sp>
      <p:sp>
        <p:nvSpPr>
          <p:cNvPr id="3" name="Text Placeholder 1"/>
          <p:cNvSpPr txBox="1">
            <a:spLocks/>
          </p:cNvSpPr>
          <p:nvPr/>
        </p:nvSpPr>
        <p:spPr>
          <a:xfrm>
            <a:off x="274638" y="1212850"/>
            <a:ext cx="11887200" cy="535531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A broad spectrum of skill levels</a:t>
            </a:r>
          </a:p>
          <a:p>
            <a:r>
              <a:rPr lang="en-US" smtClean="0"/>
              <a:t>Representatives from a variety of roles</a:t>
            </a:r>
          </a:p>
          <a:p>
            <a:r>
              <a:rPr lang="en-US" smtClean="0"/>
              <a:t>Enthusiastic individuals willing to participate and provide feedback</a:t>
            </a:r>
          </a:p>
          <a:p>
            <a:r>
              <a:rPr lang="en-US" smtClean="0"/>
              <a:t>Users for every targeted workload/scenario</a:t>
            </a:r>
          </a:p>
          <a:p>
            <a:r>
              <a:rPr lang="en-US" smtClean="0"/>
              <a:t>Individuals located near a Lync Champion</a:t>
            </a:r>
          </a:p>
          <a:p>
            <a:r>
              <a:rPr lang="en-US" smtClean="0"/>
              <a:t>Remote users with a higher technical skill</a:t>
            </a:r>
          </a:p>
          <a:p>
            <a:endParaRPr lang="en-US" dirty="0"/>
          </a:p>
        </p:txBody>
      </p:sp>
    </p:spTree>
    <p:extLst>
      <p:ext uri="{BB962C8B-B14F-4D97-AF65-F5344CB8AC3E}">
        <p14:creationId xmlns:p14="http://schemas.microsoft.com/office/powerpoint/2010/main" val="315760744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a successful pilot</a:t>
            </a:r>
            <a:endParaRPr lang="en-US" dirty="0"/>
          </a:p>
        </p:txBody>
      </p:sp>
      <p:sp>
        <p:nvSpPr>
          <p:cNvPr id="3" name="Text Placeholder 2"/>
          <p:cNvSpPr txBox="1">
            <a:spLocks/>
          </p:cNvSpPr>
          <p:nvPr/>
        </p:nvSpPr>
        <p:spPr>
          <a:xfrm>
            <a:off x="274638" y="1212850"/>
            <a:ext cx="11887200" cy="535531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r>
              <a:rPr lang="en-US" smtClean="0"/>
              <a:t>Have a plan and assemble the right team</a:t>
            </a:r>
          </a:p>
          <a:p>
            <a:pPr marL="571500" indent="-571500"/>
            <a:r>
              <a:rPr lang="en-US" smtClean="0"/>
              <a:t>Include the right combination of users</a:t>
            </a:r>
          </a:p>
          <a:p>
            <a:pPr marL="571500" indent="-571500"/>
            <a:r>
              <a:rPr lang="en-US" smtClean="0"/>
              <a:t>Focus on user experience</a:t>
            </a:r>
          </a:p>
          <a:p>
            <a:pPr marL="571500" indent="-571500"/>
            <a:r>
              <a:rPr lang="en-US" smtClean="0"/>
              <a:t>Define goals and measurable success criteria</a:t>
            </a:r>
          </a:p>
          <a:p>
            <a:pPr marL="571500" indent="-571500"/>
            <a:r>
              <a:rPr lang="en-US" smtClean="0"/>
              <a:t>Provide detailed communications and set expectations</a:t>
            </a:r>
          </a:p>
          <a:p>
            <a:pPr marL="571500" indent="-571500"/>
            <a:r>
              <a:rPr lang="en-US" smtClean="0"/>
              <a:t>Ask for feedback &amp; use it to improve</a:t>
            </a:r>
          </a:p>
          <a:p>
            <a:endParaRPr lang="en-US" dirty="0"/>
          </a:p>
        </p:txBody>
      </p:sp>
    </p:spTree>
    <p:extLst>
      <p:ext uri="{BB962C8B-B14F-4D97-AF65-F5344CB8AC3E}">
        <p14:creationId xmlns:p14="http://schemas.microsoft.com/office/powerpoint/2010/main" val="3122458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Lync voice</a:t>
            </a:r>
            <a:br>
              <a:rPr lang="en-US" dirty="0" smtClean="0"/>
            </a:br>
            <a:r>
              <a:rPr lang="en-US" dirty="0" smtClean="0"/>
              <a:t>integration</a:t>
            </a:r>
            <a:endParaRPr lang="en-US" dirty="0"/>
          </a:p>
        </p:txBody>
      </p:sp>
    </p:spTree>
    <p:extLst>
      <p:ext uri="{BB962C8B-B14F-4D97-AF65-F5344CB8AC3E}">
        <p14:creationId xmlns:p14="http://schemas.microsoft.com/office/powerpoint/2010/main" val="2880636877"/>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Rollout and Adoption Success Kit</a:t>
            </a:r>
            <a:endParaRPr lang="en-US" dirty="0"/>
          </a:p>
        </p:txBody>
      </p:sp>
      <p:sp>
        <p:nvSpPr>
          <p:cNvPr id="3" name="Text Placeholder 3"/>
          <p:cNvSpPr txBox="1">
            <a:spLocks/>
          </p:cNvSpPr>
          <p:nvPr/>
        </p:nvSpPr>
        <p:spPr>
          <a:xfrm>
            <a:off x="274638" y="1212850"/>
            <a:ext cx="11887200" cy="604473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Combines the Adoption &amp; Training Kit and Pilot Success Kit</a:t>
            </a:r>
          </a:p>
          <a:p>
            <a:r>
              <a:rPr lang="en-US" dirty="0" smtClean="0"/>
              <a:t>Focused on Lync 2013</a:t>
            </a:r>
          </a:p>
          <a:p>
            <a:r>
              <a:rPr lang="en-US" dirty="0" smtClean="0"/>
              <a:t>Introduces a 5 phased approach to the deployment lifecycle</a:t>
            </a:r>
          </a:p>
          <a:p>
            <a:pPr lvl="1"/>
            <a:r>
              <a:rPr lang="en-US" dirty="0" smtClean="0"/>
              <a:t>Project Scope, Proof of Concept, Pilot, Enterprise Rollout, Run State</a:t>
            </a:r>
          </a:p>
          <a:p>
            <a:r>
              <a:rPr lang="en-US" dirty="0" smtClean="0"/>
              <a:t>Focuses on 5 areas within each phase</a:t>
            </a:r>
          </a:p>
          <a:p>
            <a:pPr lvl="1"/>
            <a:r>
              <a:rPr lang="en-US" dirty="0" smtClean="0"/>
              <a:t>Planning, Help Desk, Awareness, Training, Operations</a:t>
            </a:r>
          </a:p>
        </p:txBody>
      </p:sp>
    </p:spTree>
    <p:extLst>
      <p:ext uri="{BB962C8B-B14F-4D97-AF65-F5344CB8AC3E}">
        <p14:creationId xmlns:p14="http://schemas.microsoft.com/office/powerpoint/2010/main" val="247139886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2653908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692" y="1215913"/>
            <a:ext cx="11790169" cy="607550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OUC-B332 – Planning and Deploying Conferencing</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OUC-B323 - Monitoring Microsoft Lync Server</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Hands on Labs </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OUC-H205 – Deploying Microsoft Lync Server 2013</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Related Certification Exam</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70-336</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70-337</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Lync 2013 Booth</a:t>
            </a:r>
          </a:p>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0950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PSTN</a:t>
            </a:r>
            <a:endParaRPr lang="en-US" dirty="0"/>
          </a:p>
        </p:txBody>
      </p:sp>
      <p:sp>
        <p:nvSpPr>
          <p:cNvPr id="3" name="Content Placeholder 2"/>
          <p:cNvSpPr>
            <a:spLocks noGrp="1"/>
          </p:cNvSpPr>
          <p:nvPr>
            <p:ph sz="quarter" idx="10"/>
          </p:nvPr>
        </p:nvSpPr>
        <p:spPr>
          <a:xfrm>
            <a:off x="274638" y="1214438"/>
            <a:ext cx="9255256" cy="5773888"/>
          </a:xfrm>
        </p:spPr>
        <p:txBody>
          <a:bodyPr/>
          <a:lstStyle/>
          <a:p>
            <a:r>
              <a:rPr lang="en-US" dirty="0" smtClean="0"/>
              <a:t>Typical starting point at many Enterprises</a:t>
            </a:r>
          </a:p>
          <a:p>
            <a:pPr lvl="1"/>
            <a:r>
              <a:rPr lang="en-US" dirty="0" smtClean="0">
                <a:latin typeface="+mj-lt"/>
              </a:rPr>
              <a:t>Strong PBX presence</a:t>
            </a:r>
          </a:p>
          <a:p>
            <a:pPr lvl="1"/>
            <a:r>
              <a:rPr lang="en-US" dirty="0" smtClean="0">
                <a:latin typeface="+mj-lt"/>
              </a:rPr>
              <a:t>PSTN Termination at the Legacy PBX</a:t>
            </a:r>
          </a:p>
          <a:p>
            <a:pPr lvl="1"/>
            <a:r>
              <a:rPr lang="en-US" dirty="0" smtClean="0">
                <a:latin typeface="+mj-lt"/>
              </a:rPr>
              <a:t>Existing numbering plan</a:t>
            </a:r>
          </a:p>
          <a:p>
            <a:pPr lvl="1"/>
            <a:r>
              <a:rPr lang="en-US" dirty="0" smtClean="0">
                <a:latin typeface="+mj-lt"/>
              </a:rPr>
              <a:t>Typical dialing habits that originate from the PBX</a:t>
            </a:r>
          </a:p>
          <a:p>
            <a:pPr lvl="1"/>
            <a:r>
              <a:rPr lang="en-US" dirty="0" smtClean="0">
                <a:latin typeface="+mj-lt"/>
              </a:rPr>
              <a:t>Class of Service that define the destinations users can call to</a:t>
            </a:r>
          </a:p>
          <a:p>
            <a:r>
              <a:rPr lang="en-US" dirty="0" smtClean="0"/>
              <a:t>The PBX team wants you to connect Lync to the PBX</a:t>
            </a:r>
          </a:p>
          <a:p>
            <a:pPr lvl="1"/>
            <a:r>
              <a:rPr lang="en-US" dirty="0" smtClean="0">
                <a:latin typeface="+mj-lt"/>
              </a:rPr>
              <a:t>Should you?</a:t>
            </a:r>
          </a:p>
          <a:p>
            <a:pPr lvl="1"/>
            <a:r>
              <a:rPr lang="en-US" dirty="0" smtClean="0">
                <a:latin typeface="+mj-lt"/>
              </a:rPr>
              <a:t>Why? Why not?</a:t>
            </a:r>
          </a:p>
          <a:p>
            <a:pPr lvl="1"/>
            <a:r>
              <a:rPr lang="en-US" dirty="0" smtClean="0">
                <a:latin typeface="+mj-lt"/>
              </a:rPr>
              <a:t>An Important choice to make</a:t>
            </a:r>
          </a:p>
        </p:txBody>
      </p:sp>
      <p:sp>
        <p:nvSpPr>
          <p:cNvPr id="4" name="TextBox 3"/>
          <p:cNvSpPr txBox="1"/>
          <p:nvPr/>
        </p:nvSpPr>
        <p:spPr>
          <a:xfrm>
            <a:off x="10258064" y="2062871"/>
            <a:ext cx="1077218" cy="197746"/>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28" b="1" dirty="0">
                <a:cs typeface="Arial" pitchFamily="34" charset="0"/>
              </a:rPr>
              <a:t>Existing PBX</a:t>
            </a:r>
          </a:p>
        </p:txBody>
      </p:sp>
      <p:cxnSp>
        <p:nvCxnSpPr>
          <p:cNvPr id="5" name="Straight Connector 4"/>
          <p:cNvCxnSpPr/>
          <p:nvPr/>
        </p:nvCxnSpPr>
        <p:spPr>
          <a:xfrm>
            <a:off x="9871074" y="1023094"/>
            <a:ext cx="0" cy="1122407"/>
          </a:xfrm>
          <a:prstGeom prst="line">
            <a:avLst/>
          </a:prstGeom>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flipH="1">
            <a:off x="9884322" y="2093530"/>
            <a:ext cx="1" cy="1129592"/>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flipH="1">
            <a:off x="8949031" y="2093529"/>
            <a:ext cx="922041" cy="1182209"/>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a:off x="9871071" y="2093530"/>
            <a:ext cx="933792" cy="123418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9296461" y="3849598"/>
            <a:ext cx="2117567" cy="197746"/>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28" b="1" dirty="0">
                <a:cs typeface="Arial" pitchFamily="34" charset="0"/>
              </a:rPr>
              <a:t>Existing Phone Handsets</a:t>
            </a:r>
          </a:p>
        </p:txBody>
      </p:sp>
      <p:sp>
        <p:nvSpPr>
          <p:cNvPr id="10" name="Rectangular Callout 9"/>
          <p:cNvSpPr/>
          <p:nvPr/>
        </p:nvSpPr>
        <p:spPr bwMode="auto">
          <a:xfrm>
            <a:off x="7579555" y="1812708"/>
            <a:ext cx="1705485" cy="338583"/>
          </a:xfrm>
          <a:prstGeom prst="wedgeRectCallout">
            <a:avLst>
              <a:gd name="adj1" fmla="val 82790"/>
              <a:gd name="adj2" fmla="val -145380"/>
            </a:avLst>
          </a:prstGeom>
        </p:spPr>
        <p:style>
          <a:lnRef idx="1">
            <a:schemeClr val="accent4"/>
          </a:lnRef>
          <a:fillRef idx="0">
            <a:schemeClr val="accent4"/>
          </a:fillRef>
          <a:effectRef idx="0">
            <a:schemeClr val="accent4"/>
          </a:effectRef>
          <a:fontRef idx="minor">
            <a:schemeClr val="tx1"/>
          </a:fontRef>
        </p:style>
        <p:txBody>
          <a:bodyPr vert="horz" wrap="square" lIns="124342" tIns="62171" rIns="124342" bIns="62171" numCol="1" rtlCol="0" anchor="t" anchorCtr="0" compatLnSpc="1">
            <a:prstTxWarp prst="textNoShape">
              <a:avLst/>
            </a:prstTxWarp>
          </a:bodyPr>
          <a:lstStyle/>
          <a:p>
            <a:pPr algn="ctr" defTabSz="1243083"/>
            <a:r>
              <a:rPr lang="en-US" sz="1360" dirty="0"/>
              <a:t>Numbering Plan</a:t>
            </a:r>
            <a:endParaRPr lang="de-AT" sz="1360" dirty="0"/>
          </a:p>
        </p:txBody>
      </p:sp>
      <p:sp>
        <p:nvSpPr>
          <p:cNvPr id="11" name="TextBox 10"/>
          <p:cNvSpPr txBox="1"/>
          <p:nvPr/>
        </p:nvSpPr>
        <p:spPr>
          <a:xfrm>
            <a:off x="9921924" y="1426019"/>
            <a:ext cx="1633652" cy="439416"/>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+31-20-500 1000 to</a:t>
            </a:r>
          </a:p>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+31-20-500 1999</a:t>
            </a:r>
          </a:p>
        </p:txBody>
      </p:sp>
      <p:sp>
        <p:nvSpPr>
          <p:cNvPr id="12" name="TextBox 11"/>
          <p:cNvSpPr txBox="1"/>
          <p:nvPr/>
        </p:nvSpPr>
        <p:spPr>
          <a:xfrm>
            <a:off x="9158213" y="4132730"/>
            <a:ext cx="3130857" cy="922753"/>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4 digit Internal extensions </a:t>
            </a:r>
          </a:p>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9 for an outside line</a:t>
            </a:r>
          </a:p>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3 digits + extension for other locations</a:t>
            </a:r>
          </a:p>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a:t>
            </a:r>
          </a:p>
        </p:txBody>
      </p:sp>
      <p:sp>
        <p:nvSpPr>
          <p:cNvPr id="13" name="Rectangular Callout 12"/>
          <p:cNvSpPr/>
          <p:nvPr/>
        </p:nvSpPr>
        <p:spPr bwMode="auto">
          <a:xfrm>
            <a:off x="9806605" y="5108368"/>
            <a:ext cx="1550440" cy="338583"/>
          </a:xfrm>
          <a:prstGeom prst="wedgeRectCallout">
            <a:avLst>
              <a:gd name="adj1" fmla="val -53954"/>
              <a:gd name="adj2" fmla="val -98268"/>
            </a:avLst>
          </a:prstGeom>
        </p:spPr>
        <p:style>
          <a:lnRef idx="1">
            <a:schemeClr val="accent4"/>
          </a:lnRef>
          <a:fillRef idx="0">
            <a:schemeClr val="accent4"/>
          </a:fillRef>
          <a:effectRef idx="0">
            <a:schemeClr val="accent4"/>
          </a:effectRef>
          <a:fontRef idx="minor">
            <a:schemeClr val="tx1"/>
          </a:fontRef>
        </p:style>
        <p:txBody>
          <a:bodyPr vert="horz" wrap="square" lIns="124342" tIns="62171" rIns="124342" bIns="62171" numCol="1" rtlCol="0" anchor="t" anchorCtr="0" compatLnSpc="1">
            <a:prstTxWarp prst="textNoShape">
              <a:avLst/>
            </a:prstTxWarp>
          </a:bodyPr>
          <a:lstStyle/>
          <a:p>
            <a:pPr algn="ctr" defTabSz="1243083"/>
            <a:r>
              <a:rPr lang="en-US" sz="1428" dirty="0"/>
              <a:t>Dialing Habits</a:t>
            </a:r>
            <a:endParaRPr lang="de-AT" sz="1428" dirty="0"/>
          </a:p>
        </p:txBody>
      </p:sp>
      <p:sp>
        <p:nvSpPr>
          <p:cNvPr id="14" name="TextBox 13"/>
          <p:cNvSpPr txBox="1"/>
          <p:nvPr/>
        </p:nvSpPr>
        <p:spPr>
          <a:xfrm>
            <a:off x="11089591" y="2557918"/>
            <a:ext cx="1192634" cy="681084"/>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No premium</a:t>
            </a:r>
          </a:p>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Local, National</a:t>
            </a:r>
          </a:p>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International</a:t>
            </a:r>
          </a:p>
        </p:txBody>
      </p:sp>
      <p:sp>
        <p:nvSpPr>
          <p:cNvPr id="15" name="TextBox 14"/>
          <p:cNvSpPr txBox="1"/>
          <p:nvPr/>
        </p:nvSpPr>
        <p:spPr>
          <a:xfrm>
            <a:off x="7756627" y="3521597"/>
            <a:ext cx="1192634" cy="439416"/>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No premium</a:t>
            </a:r>
          </a:p>
          <a:p>
            <a:pPr marL="626064" indent="-626064">
              <a:lnSpc>
                <a:spcPct val="90000"/>
              </a:lnSpc>
              <a:spcBef>
                <a:spcPct val="20000"/>
              </a:spcBef>
              <a:buClr>
                <a:schemeClr val="tx1"/>
              </a:buClr>
              <a:buSzPct val="120000"/>
            </a:pPr>
            <a:r>
              <a:rPr lang="en-US" sz="1428" dirty="0">
                <a:solidFill>
                  <a:schemeClr val="tx1">
                    <a:lumMod val="95000"/>
                  </a:schemeClr>
                </a:solidFill>
                <a:cs typeface="Arial" pitchFamily="34" charset="0"/>
              </a:rPr>
              <a:t>Local, National</a:t>
            </a:r>
          </a:p>
        </p:txBody>
      </p:sp>
      <p:sp>
        <p:nvSpPr>
          <p:cNvPr id="16" name="Rectangular Callout 15"/>
          <p:cNvSpPr/>
          <p:nvPr/>
        </p:nvSpPr>
        <p:spPr bwMode="auto">
          <a:xfrm>
            <a:off x="7383711" y="2598618"/>
            <a:ext cx="1550440" cy="338583"/>
          </a:xfrm>
          <a:prstGeom prst="wedgeRectCallout">
            <a:avLst>
              <a:gd name="adj1" fmla="val -8111"/>
              <a:gd name="adj2" fmla="val 226201"/>
            </a:avLst>
          </a:prstGeom>
        </p:spPr>
        <p:style>
          <a:lnRef idx="1">
            <a:schemeClr val="accent4"/>
          </a:lnRef>
          <a:fillRef idx="0">
            <a:schemeClr val="accent4"/>
          </a:fillRef>
          <a:effectRef idx="0">
            <a:schemeClr val="accent4"/>
          </a:effectRef>
          <a:fontRef idx="minor">
            <a:schemeClr val="tx1"/>
          </a:fontRef>
        </p:style>
        <p:txBody>
          <a:bodyPr vert="horz" wrap="square" lIns="124342" tIns="62171" rIns="124342" bIns="62171" numCol="1" rtlCol="0" anchor="t" anchorCtr="0" compatLnSpc="1">
            <a:prstTxWarp prst="textNoShape">
              <a:avLst/>
            </a:prstTxWarp>
          </a:bodyPr>
          <a:lstStyle/>
          <a:p>
            <a:pPr algn="ctr" defTabSz="1243083"/>
            <a:r>
              <a:rPr lang="en-US" sz="1360" dirty="0"/>
              <a:t>Class of Service</a:t>
            </a:r>
            <a:endParaRPr lang="de-AT" sz="1360" dirty="0"/>
          </a:p>
        </p:txBody>
      </p:sp>
      <p:pic>
        <p:nvPicPr>
          <p:cNvPr id="17" name="Picture 16"/>
          <p:cNvPicPr>
            <a:picLocks noChangeAspect="1"/>
          </p:cNvPicPr>
          <p:nvPr/>
        </p:nvPicPr>
        <p:blipFill>
          <a:blip r:embed="rId2"/>
          <a:stretch>
            <a:fillRect/>
          </a:stretch>
        </p:blipFill>
        <p:spPr>
          <a:xfrm>
            <a:off x="8715368" y="3062835"/>
            <a:ext cx="581093" cy="525819"/>
          </a:xfrm>
          <a:prstGeom prst="rect">
            <a:avLst/>
          </a:prstGeom>
        </p:spPr>
      </p:pic>
      <p:pic>
        <p:nvPicPr>
          <p:cNvPr id="18" name="Picture 17"/>
          <p:cNvPicPr>
            <a:picLocks noChangeAspect="1"/>
          </p:cNvPicPr>
          <p:nvPr/>
        </p:nvPicPr>
        <p:blipFill>
          <a:blip r:embed="rId2"/>
          <a:stretch>
            <a:fillRect/>
          </a:stretch>
        </p:blipFill>
        <p:spPr>
          <a:xfrm>
            <a:off x="9608692" y="3049938"/>
            <a:ext cx="581093" cy="525819"/>
          </a:xfrm>
          <a:prstGeom prst="rect">
            <a:avLst/>
          </a:prstGeom>
        </p:spPr>
      </p:pic>
      <p:pic>
        <p:nvPicPr>
          <p:cNvPr id="19" name="Picture 18"/>
          <p:cNvPicPr>
            <a:picLocks noChangeAspect="1"/>
          </p:cNvPicPr>
          <p:nvPr/>
        </p:nvPicPr>
        <p:blipFill>
          <a:blip r:embed="rId2"/>
          <a:stretch>
            <a:fillRect/>
          </a:stretch>
        </p:blipFill>
        <p:spPr>
          <a:xfrm>
            <a:off x="10508499" y="3062835"/>
            <a:ext cx="581093" cy="525819"/>
          </a:xfrm>
          <a:prstGeom prst="rect">
            <a:avLst/>
          </a:prstGeom>
        </p:spPr>
      </p:pic>
      <p:pic>
        <p:nvPicPr>
          <p:cNvPr id="20" name="Picture 19"/>
          <p:cNvPicPr>
            <a:picLocks noChangeAspect="1"/>
          </p:cNvPicPr>
          <p:nvPr/>
        </p:nvPicPr>
        <p:blipFill>
          <a:blip r:embed="rId3"/>
          <a:stretch>
            <a:fillRect/>
          </a:stretch>
        </p:blipFill>
        <p:spPr>
          <a:xfrm>
            <a:off x="9235923" y="616050"/>
            <a:ext cx="1270295" cy="854455"/>
          </a:xfrm>
          <a:prstGeom prst="rect">
            <a:avLst/>
          </a:prstGeom>
        </p:spPr>
      </p:pic>
      <p:pic>
        <p:nvPicPr>
          <p:cNvPr id="21" name="Picture 20"/>
          <p:cNvPicPr>
            <a:picLocks noChangeAspect="1"/>
          </p:cNvPicPr>
          <p:nvPr/>
        </p:nvPicPr>
        <p:blipFill>
          <a:blip r:embed="rId4"/>
          <a:stretch>
            <a:fillRect/>
          </a:stretch>
        </p:blipFill>
        <p:spPr>
          <a:xfrm>
            <a:off x="9505431" y="1849971"/>
            <a:ext cx="893473" cy="869123"/>
          </a:xfrm>
          <a:prstGeom prst="rect">
            <a:avLst/>
          </a:prstGeom>
        </p:spPr>
      </p:pic>
    </p:spTree>
    <p:extLst>
      <p:ext uri="{BB962C8B-B14F-4D97-AF65-F5344CB8AC3E}">
        <p14:creationId xmlns:p14="http://schemas.microsoft.com/office/powerpoint/2010/main" val="13818847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important choice to make</a:t>
            </a:r>
            <a:endParaRPr lang="en-US" dirty="0"/>
          </a:p>
        </p:txBody>
      </p:sp>
      <p:sp>
        <p:nvSpPr>
          <p:cNvPr id="4" name="Content Placeholder 3"/>
          <p:cNvSpPr txBox="1">
            <a:spLocks/>
          </p:cNvSpPr>
          <p:nvPr/>
        </p:nvSpPr>
        <p:spPr>
          <a:xfrm>
            <a:off x="1394488" y="1212849"/>
            <a:ext cx="4366550" cy="5561013"/>
          </a:xfrm>
          <a:prstGeom prst="rect">
            <a:avLst/>
          </a:prstGeom>
        </p:spPr>
        <p:txBody>
          <a:bodyPr>
            <a:normAutofit fontScale="775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Connect to the Legacy PBX</a:t>
            </a:r>
          </a:p>
          <a:p>
            <a:r>
              <a:rPr lang="en-US" dirty="0" smtClean="0"/>
              <a:t>Why?</a:t>
            </a:r>
          </a:p>
          <a:p>
            <a:pPr lvl="1"/>
            <a:r>
              <a:rPr lang="en-US" dirty="0" smtClean="0"/>
              <a:t>That is what we always do</a:t>
            </a:r>
          </a:p>
          <a:p>
            <a:pPr lvl="1"/>
            <a:r>
              <a:rPr lang="en-US" dirty="0" smtClean="0"/>
              <a:t>PBX owns number plan</a:t>
            </a:r>
          </a:p>
          <a:p>
            <a:pPr lvl="1"/>
            <a:r>
              <a:rPr lang="en-US" dirty="0" smtClean="0"/>
              <a:t>User can keep own number</a:t>
            </a:r>
          </a:p>
          <a:p>
            <a:pPr lvl="1"/>
            <a:r>
              <a:rPr lang="en-US" dirty="0" smtClean="0"/>
              <a:t>Internal calling at no cost</a:t>
            </a:r>
          </a:p>
          <a:p>
            <a:pPr lvl="1"/>
            <a:r>
              <a:rPr lang="en-US" dirty="0" smtClean="0"/>
              <a:t>Benefit from the existing PBX infrastructure</a:t>
            </a:r>
          </a:p>
          <a:p>
            <a:pPr lvl="1"/>
            <a:r>
              <a:rPr lang="en-US" dirty="0" smtClean="0"/>
              <a:t>Benefit from existing trunk capacity</a:t>
            </a:r>
          </a:p>
          <a:p>
            <a:r>
              <a:rPr lang="en-US" dirty="0" smtClean="0"/>
              <a:t>Why not?</a:t>
            </a:r>
          </a:p>
          <a:p>
            <a:pPr lvl="1"/>
            <a:r>
              <a:rPr lang="en-US" dirty="0" smtClean="0"/>
              <a:t>PBX Dependencies </a:t>
            </a:r>
          </a:p>
          <a:p>
            <a:pPr lvl="1"/>
            <a:r>
              <a:rPr lang="en-US" dirty="0" smtClean="0"/>
              <a:t>Additional PBX cost</a:t>
            </a:r>
          </a:p>
          <a:p>
            <a:pPr lvl="1"/>
            <a:r>
              <a:rPr lang="en-US" dirty="0" smtClean="0"/>
              <a:t>Requires PBX configuration</a:t>
            </a:r>
          </a:p>
          <a:p>
            <a:pPr lvl="1"/>
            <a:r>
              <a:rPr lang="en-US" dirty="0" smtClean="0"/>
              <a:t>What happens when migration is done?</a:t>
            </a:r>
          </a:p>
          <a:p>
            <a:pPr lvl="1"/>
            <a:r>
              <a:rPr lang="en-US" dirty="0" smtClean="0"/>
              <a:t>Migrating a user = changes in the PBX</a:t>
            </a:r>
          </a:p>
          <a:p>
            <a:endParaRPr lang="en-US" dirty="0"/>
          </a:p>
        </p:txBody>
      </p:sp>
      <p:sp>
        <p:nvSpPr>
          <p:cNvPr id="5" name="Content Placeholder 4"/>
          <p:cNvSpPr txBox="1">
            <a:spLocks/>
          </p:cNvSpPr>
          <p:nvPr/>
        </p:nvSpPr>
        <p:spPr>
          <a:xfrm>
            <a:off x="7877396" y="1212849"/>
            <a:ext cx="4423468" cy="5561013"/>
          </a:xfrm>
          <a:prstGeom prst="rect">
            <a:avLst/>
          </a:prstGeom>
        </p:spPr>
        <p:txBody>
          <a:bodyPr>
            <a:normAutofit fontScale="85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Connect directly to the PSTN</a:t>
            </a:r>
          </a:p>
          <a:p>
            <a:r>
              <a:rPr lang="en-US" dirty="0" smtClean="0"/>
              <a:t>Why?</a:t>
            </a:r>
          </a:p>
          <a:p>
            <a:pPr lvl="1"/>
            <a:r>
              <a:rPr lang="en-US" dirty="0" smtClean="0"/>
              <a:t>Easy and fast</a:t>
            </a:r>
          </a:p>
          <a:p>
            <a:pPr lvl="1"/>
            <a:r>
              <a:rPr lang="en-US" dirty="0" smtClean="0"/>
              <a:t>No additional PBX investments and configuration</a:t>
            </a:r>
          </a:p>
          <a:p>
            <a:r>
              <a:rPr lang="en-US" dirty="0" smtClean="0"/>
              <a:t>Why not?</a:t>
            </a:r>
          </a:p>
          <a:p>
            <a:pPr lvl="1"/>
            <a:r>
              <a:rPr lang="en-US" dirty="0" smtClean="0"/>
              <a:t>New numbers for the end-user</a:t>
            </a:r>
          </a:p>
          <a:p>
            <a:pPr lvl="1"/>
            <a:r>
              <a:rPr lang="en-US" dirty="0" smtClean="0"/>
              <a:t>How about internal calling</a:t>
            </a:r>
          </a:p>
          <a:p>
            <a:pPr lvl="1"/>
            <a:r>
              <a:rPr lang="en-US" dirty="0" smtClean="0"/>
              <a:t>Need additional trunk capacity</a:t>
            </a:r>
          </a:p>
          <a:p>
            <a:pPr lvl="1"/>
            <a:r>
              <a:rPr lang="en-US" dirty="0" smtClean="0"/>
              <a:t>Migrating a user = changes at the Provider</a:t>
            </a:r>
          </a:p>
          <a:p>
            <a:pPr marL="0" indent="0">
              <a:buFont typeface="Arial" pitchFamily="34" charset="0"/>
              <a:buNone/>
            </a:pPr>
            <a:r>
              <a:rPr lang="en-US" dirty="0" smtClean="0"/>
              <a:t>Using Lync session management can mitigate some of the disadvantages.</a:t>
            </a:r>
          </a:p>
          <a:p>
            <a:endParaRPr lang="en-US" dirty="0" smtClean="0"/>
          </a:p>
          <a:p>
            <a:endParaRPr lang="en-US" dirty="0"/>
          </a:p>
        </p:txBody>
      </p:sp>
      <p:grpSp>
        <p:nvGrpSpPr>
          <p:cNvPr id="6" name="Group 5"/>
          <p:cNvGrpSpPr/>
          <p:nvPr/>
        </p:nvGrpSpPr>
        <p:grpSpPr>
          <a:xfrm>
            <a:off x="103049" y="1503221"/>
            <a:ext cx="1414933" cy="3041766"/>
            <a:chOff x="75130" y="1105410"/>
            <a:chExt cx="1040486" cy="2236796"/>
          </a:xfrm>
        </p:grpSpPr>
        <p:cxnSp>
          <p:nvCxnSpPr>
            <p:cNvPr id="7" name="Straight Connector 6"/>
            <p:cNvCxnSpPr/>
            <p:nvPr/>
          </p:nvCxnSpPr>
          <p:spPr>
            <a:xfrm>
              <a:off x="559889" y="1497164"/>
              <a:ext cx="1" cy="742478"/>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flipH="1">
              <a:off x="567952" y="2064020"/>
              <a:ext cx="1" cy="751091"/>
            </a:xfrm>
            <a:prstGeom prst="line">
              <a:avLst/>
            </a:prstGeom>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flipV="1">
              <a:off x="542193" y="2636624"/>
              <a:ext cx="432359" cy="205834"/>
            </a:xfrm>
            <a:prstGeom prst="line">
              <a:avLst/>
            </a:prstGeom>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a:off x="588237" y="2918029"/>
              <a:ext cx="285172" cy="1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485954" y="2842458"/>
              <a:ext cx="488599" cy="42545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flipV="1">
              <a:off x="602630" y="1819120"/>
              <a:ext cx="363075" cy="26008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a:off x="579391" y="2100524"/>
              <a:ext cx="285172" cy="1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a:off x="477108" y="2024953"/>
              <a:ext cx="488599" cy="42545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123252" y="2270012"/>
              <a:ext cx="344205" cy="246225"/>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088" dirty="0">
                  <a:cs typeface="Arial" pitchFamily="34" charset="0"/>
                </a:rPr>
                <a:t>Existing</a:t>
              </a:r>
            </a:p>
            <a:p>
              <a:pPr marL="626064" indent="-626064" algn="ctr">
                <a:lnSpc>
                  <a:spcPct val="90000"/>
                </a:lnSpc>
                <a:spcBef>
                  <a:spcPct val="20000"/>
                </a:spcBef>
                <a:buClr>
                  <a:schemeClr val="tx1"/>
                </a:buClr>
                <a:buSzPct val="120000"/>
              </a:pPr>
              <a:r>
                <a:rPr lang="en-US" sz="1088" dirty="0">
                  <a:cs typeface="Arial" pitchFamily="34" charset="0"/>
                </a:rPr>
                <a:t>PBX</a:t>
              </a:r>
            </a:p>
          </p:txBody>
        </p:sp>
        <p:sp>
          <p:nvSpPr>
            <p:cNvPr id="16" name="TextBox 15"/>
            <p:cNvSpPr txBox="1"/>
            <p:nvPr/>
          </p:nvSpPr>
          <p:spPr>
            <a:xfrm>
              <a:off x="195516" y="3179344"/>
              <a:ext cx="452653" cy="110806"/>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088" dirty="0">
                  <a:cs typeface="Arial" pitchFamily="34" charset="0"/>
                </a:rPr>
                <a:t>Lync 2013</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95" y="1674464"/>
              <a:ext cx="297521" cy="247572"/>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95" y="1975633"/>
              <a:ext cx="297521" cy="247572"/>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95" y="2276801"/>
              <a:ext cx="297521" cy="247572"/>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37" y="2527043"/>
              <a:ext cx="238017" cy="23801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37" y="2815617"/>
              <a:ext cx="238017" cy="238016"/>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37" y="3104190"/>
              <a:ext cx="238017" cy="238016"/>
            </a:xfrm>
            <a:prstGeom prst="rect">
              <a:avLst/>
            </a:prstGeom>
          </p:spPr>
        </p:pic>
        <p:pic>
          <p:nvPicPr>
            <p:cNvPr id="23" name="Picture 22"/>
            <p:cNvPicPr>
              <a:picLocks noChangeAspect="1"/>
            </p:cNvPicPr>
            <p:nvPr/>
          </p:nvPicPr>
          <p:blipFill>
            <a:blip r:embed="rId4"/>
            <a:stretch>
              <a:fillRect/>
            </a:stretch>
          </p:blipFill>
          <p:spPr>
            <a:xfrm>
              <a:off x="75130" y="1105410"/>
              <a:ext cx="934125" cy="628333"/>
            </a:xfrm>
            <a:prstGeom prst="rect">
              <a:avLst/>
            </a:prstGeom>
          </p:spPr>
        </p:pic>
        <p:pic>
          <p:nvPicPr>
            <p:cNvPr id="24" name="Picture 23"/>
            <p:cNvPicPr>
              <a:picLocks noChangeAspect="1"/>
            </p:cNvPicPr>
            <p:nvPr/>
          </p:nvPicPr>
          <p:blipFill>
            <a:blip r:embed="rId5"/>
            <a:stretch>
              <a:fillRect/>
            </a:stretch>
          </p:blipFill>
          <p:spPr>
            <a:xfrm>
              <a:off x="251520" y="1851670"/>
              <a:ext cx="493632" cy="480179"/>
            </a:xfrm>
            <a:prstGeom prst="rect">
              <a:avLst/>
            </a:prstGeom>
          </p:spPr>
        </p:pic>
        <p:pic>
          <p:nvPicPr>
            <p:cNvPr id="25" name="Picture 24"/>
            <p:cNvPicPr>
              <a:picLocks noChangeAspect="1"/>
            </p:cNvPicPr>
            <p:nvPr/>
          </p:nvPicPr>
          <p:blipFill>
            <a:blip r:embed="rId6"/>
            <a:stretch>
              <a:fillRect/>
            </a:stretch>
          </p:blipFill>
          <p:spPr>
            <a:xfrm>
              <a:off x="342535" y="2685294"/>
              <a:ext cx="380145" cy="396842"/>
            </a:xfrm>
            <a:prstGeom prst="rect">
              <a:avLst/>
            </a:prstGeom>
          </p:spPr>
        </p:pic>
      </p:grpSp>
      <p:grpSp>
        <p:nvGrpSpPr>
          <p:cNvPr id="26" name="Group 25"/>
          <p:cNvGrpSpPr/>
          <p:nvPr/>
        </p:nvGrpSpPr>
        <p:grpSpPr>
          <a:xfrm>
            <a:off x="5434861" y="1502498"/>
            <a:ext cx="2315794" cy="2077251"/>
            <a:chOff x="3995936" y="1104878"/>
            <a:chExt cx="1702944" cy="1527529"/>
          </a:xfrm>
        </p:grpSpPr>
        <p:cxnSp>
          <p:nvCxnSpPr>
            <p:cNvPr id="27" name="Straight Connector 26"/>
            <p:cNvCxnSpPr/>
            <p:nvPr/>
          </p:nvCxnSpPr>
          <p:spPr>
            <a:xfrm>
              <a:off x="4825358" y="1497163"/>
              <a:ext cx="241489" cy="685092"/>
            </a:xfrm>
            <a:prstGeom prst="line">
              <a:avLst/>
            </a:prstGeom>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flipH="1">
              <a:off x="4281538" y="1497163"/>
              <a:ext cx="543820" cy="487571"/>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flipV="1">
              <a:off x="5142417" y="1900106"/>
              <a:ext cx="432359" cy="205834"/>
            </a:xfrm>
            <a:prstGeom prst="line">
              <a:avLst/>
            </a:prstGeom>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5188462" y="2181511"/>
              <a:ext cx="285172" cy="1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5086178" y="2105939"/>
              <a:ext cx="488598" cy="425450"/>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flipV="1">
              <a:off x="4279899" y="1904766"/>
              <a:ext cx="432359" cy="205834"/>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a:xfrm>
              <a:off x="4325944" y="2186171"/>
              <a:ext cx="285172" cy="1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a:off x="4223660" y="2110600"/>
              <a:ext cx="488598" cy="425450"/>
            </a:xfrm>
            <a:prstGeom prst="line">
              <a:avLst/>
            </a:prstGeom>
          </p:spPr>
          <p:style>
            <a:lnRef idx="1">
              <a:schemeClr val="accent4"/>
            </a:lnRef>
            <a:fillRef idx="0">
              <a:schemeClr val="accent4"/>
            </a:fillRef>
            <a:effectRef idx="0">
              <a:schemeClr val="accent4"/>
            </a:effectRef>
            <a:fontRef idx="minor">
              <a:schemeClr val="tx1"/>
            </a:fontRef>
          </p:style>
        </p:cxnSp>
        <p:sp>
          <p:nvSpPr>
            <p:cNvPr id="35" name="TextBox 34"/>
            <p:cNvSpPr txBox="1"/>
            <p:nvPr/>
          </p:nvSpPr>
          <p:spPr>
            <a:xfrm>
              <a:off x="4904149" y="2439902"/>
              <a:ext cx="452654" cy="110806"/>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088" dirty="0">
                  <a:cs typeface="Arial" pitchFamily="34" charset="0"/>
                </a:rPr>
                <a:t>Lync 2013</a:t>
              </a:r>
            </a:p>
          </p:txBody>
        </p:sp>
        <p:sp>
          <p:nvSpPr>
            <p:cNvPr id="36" name="TextBox 35"/>
            <p:cNvSpPr txBox="1"/>
            <p:nvPr/>
          </p:nvSpPr>
          <p:spPr>
            <a:xfrm>
              <a:off x="4099090" y="2386182"/>
              <a:ext cx="344205" cy="246225"/>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088" dirty="0">
                  <a:cs typeface="Arial" pitchFamily="34" charset="0"/>
                </a:rPr>
                <a:t>Existing</a:t>
              </a:r>
            </a:p>
            <a:p>
              <a:pPr marL="626064" indent="-626064" algn="ctr">
                <a:lnSpc>
                  <a:spcPct val="90000"/>
                </a:lnSpc>
                <a:spcBef>
                  <a:spcPct val="20000"/>
                </a:spcBef>
                <a:buClr>
                  <a:schemeClr val="tx1"/>
                </a:buClr>
                <a:buSzPct val="120000"/>
              </a:pPr>
              <a:r>
                <a:rPr lang="en-US" sz="1088" dirty="0">
                  <a:cs typeface="Arial" pitchFamily="34" charset="0"/>
                </a:rPr>
                <a:t>PBX</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00" y="1769924"/>
              <a:ext cx="297521" cy="247572"/>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00" y="2071092"/>
              <a:ext cx="297521" cy="247572"/>
            </a:xfrm>
            <a:prstGeom prst="rect">
              <a:avLst/>
            </a:prstGeom>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00" y="2372261"/>
              <a:ext cx="297521" cy="247572"/>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864" y="1769924"/>
              <a:ext cx="238016" cy="238016"/>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864" y="2058497"/>
              <a:ext cx="238016" cy="238016"/>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864" y="2347070"/>
              <a:ext cx="238016" cy="238016"/>
            </a:xfrm>
            <a:prstGeom prst="rect">
              <a:avLst/>
            </a:prstGeom>
          </p:spPr>
        </p:pic>
        <p:pic>
          <p:nvPicPr>
            <p:cNvPr id="43" name="Picture 42"/>
            <p:cNvPicPr>
              <a:picLocks noChangeAspect="1"/>
            </p:cNvPicPr>
            <p:nvPr/>
          </p:nvPicPr>
          <p:blipFill>
            <a:blip r:embed="rId4"/>
            <a:stretch>
              <a:fillRect/>
            </a:stretch>
          </p:blipFill>
          <p:spPr>
            <a:xfrm>
              <a:off x="4358295" y="1104878"/>
              <a:ext cx="934125" cy="628333"/>
            </a:xfrm>
            <a:prstGeom prst="rect">
              <a:avLst/>
            </a:prstGeom>
          </p:spPr>
        </p:pic>
        <p:pic>
          <p:nvPicPr>
            <p:cNvPr id="44" name="Picture 43"/>
            <p:cNvPicPr>
              <a:picLocks noChangeAspect="1"/>
            </p:cNvPicPr>
            <p:nvPr/>
          </p:nvPicPr>
          <p:blipFill>
            <a:blip r:embed="rId5"/>
            <a:stretch>
              <a:fillRect/>
            </a:stretch>
          </p:blipFill>
          <p:spPr>
            <a:xfrm>
              <a:off x="3995936" y="1851670"/>
              <a:ext cx="493632" cy="480179"/>
            </a:xfrm>
            <a:prstGeom prst="rect">
              <a:avLst/>
            </a:prstGeom>
          </p:spPr>
        </p:pic>
        <p:pic>
          <p:nvPicPr>
            <p:cNvPr id="45" name="Picture 44"/>
            <p:cNvPicPr>
              <a:picLocks noChangeAspect="1"/>
            </p:cNvPicPr>
            <p:nvPr/>
          </p:nvPicPr>
          <p:blipFill>
            <a:blip r:embed="rId6"/>
            <a:stretch>
              <a:fillRect/>
            </a:stretch>
          </p:blipFill>
          <p:spPr>
            <a:xfrm>
              <a:off x="4962074" y="1929306"/>
              <a:ext cx="380145" cy="396842"/>
            </a:xfrm>
            <a:prstGeom prst="rect">
              <a:avLst/>
            </a:prstGeom>
          </p:spPr>
        </p:pic>
      </p:grpSp>
    </p:spTree>
    <p:extLst>
      <p:ext uri="{BB962C8B-B14F-4D97-AF65-F5344CB8AC3E}">
        <p14:creationId xmlns:p14="http://schemas.microsoft.com/office/powerpoint/2010/main" val="1178459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500"/>
                                        <p:tgtEl>
                                          <p:spTgt spid="4">
                                            <p:txEl>
                                              <p:pRg st="9" end="9"/>
                                            </p:txEl>
                                          </p:spTgt>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fade">
                                      <p:cBhvr>
                                        <p:cTn id="55" dur="500"/>
                                        <p:tgtEl>
                                          <p:spTgt spid="4">
                                            <p:txEl>
                                              <p:pRg st="10" end="10"/>
                                            </p:txEl>
                                          </p:spTgt>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Effect transition="in" filter="fade">
                                      <p:cBhvr>
                                        <p:cTn id="59" dur="500"/>
                                        <p:tgtEl>
                                          <p:spTgt spid="4">
                                            <p:txEl>
                                              <p:pRg st="11" end="11"/>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animEffect transition="in" filter="fade">
                                      <p:cBhvr>
                                        <p:cTn id="63" dur="500"/>
                                        <p:tgtEl>
                                          <p:spTgt spid="4">
                                            <p:txEl>
                                              <p:pRg st="12" end="12"/>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fade">
                                      <p:cBhvr>
                                        <p:cTn id="67" dur="500"/>
                                        <p:tgtEl>
                                          <p:spTgt spid="4">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Effect transition="in" filter="fade">
                                      <p:cBhvr>
                                        <p:cTn id="72" dur="500"/>
                                        <p:tgtEl>
                                          <p:spTgt spid="5">
                                            <p:txEl>
                                              <p:pRg st="1" end="1"/>
                                            </p:txEl>
                                          </p:spTgt>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5">
                                            <p:txEl>
                                              <p:pRg st="2" end="2"/>
                                            </p:txEl>
                                          </p:spTgt>
                                        </p:tgtEl>
                                        <p:attrNameLst>
                                          <p:attrName>style.visibility</p:attrName>
                                        </p:attrNameLst>
                                      </p:cBhvr>
                                      <p:to>
                                        <p:strVal val="visible"/>
                                      </p:to>
                                    </p:set>
                                    <p:animEffect transition="in" filter="fade">
                                      <p:cBhvr>
                                        <p:cTn id="76" dur="500"/>
                                        <p:tgtEl>
                                          <p:spTgt spid="5">
                                            <p:txEl>
                                              <p:pRg st="2" end="2"/>
                                            </p:txEl>
                                          </p:spTgt>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5">
                                            <p:txEl>
                                              <p:pRg st="3" end="3"/>
                                            </p:txEl>
                                          </p:spTgt>
                                        </p:tgtEl>
                                        <p:attrNameLst>
                                          <p:attrName>style.visibility</p:attrName>
                                        </p:attrNameLst>
                                      </p:cBhvr>
                                      <p:to>
                                        <p:strVal val="visible"/>
                                      </p:to>
                                    </p:set>
                                    <p:animEffect transition="in" filter="fade">
                                      <p:cBhvr>
                                        <p:cTn id="80" dur="500"/>
                                        <p:tgtEl>
                                          <p:spTgt spid="5">
                                            <p:txEl>
                                              <p:pRg st="3" end="3"/>
                                            </p:txEl>
                                          </p:spTgt>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5">
                                            <p:txEl>
                                              <p:pRg st="4" end="4"/>
                                            </p:txEl>
                                          </p:spTgt>
                                        </p:tgtEl>
                                        <p:attrNameLst>
                                          <p:attrName>style.visibility</p:attrName>
                                        </p:attrNameLst>
                                      </p:cBhvr>
                                      <p:to>
                                        <p:strVal val="visible"/>
                                      </p:to>
                                    </p:set>
                                    <p:animEffect transition="in" filter="fade">
                                      <p:cBhvr>
                                        <p:cTn id="84" dur="500"/>
                                        <p:tgtEl>
                                          <p:spTgt spid="5">
                                            <p:txEl>
                                              <p:pRg st="4" end="4"/>
                                            </p:txEl>
                                          </p:spTgt>
                                        </p:tgtEl>
                                      </p:cBhvr>
                                    </p:animEffect>
                                  </p:childTnLst>
                                </p:cTn>
                              </p:par>
                            </p:childTnLst>
                          </p:cTn>
                        </p:par>
                        <p:par>
                          <p:cTn id="85" fill="hold">
                            <p:stCondLst>
                              <p:cond delay="2000"/>
                            </p:stCondLst>
                            <p:childTnLst>
                              <p:par>
                                <p:cTn id="86" presetID="10" presetClass="entr" presetSubtype="0" fill="hold" grpId="0" nodeType="afterEffect">
                                  <p:stCondLst>
                                    <p:cond delay="0"/>
                                  </p:stCondLst>
                                  <p:childTnLst>
                                    <p:set>
                                      <p:cBhvr>
                                        <p:cTn id="87" dur="1" fill="hold">
                                          <p:stCondLst>
                                            <p:cond delay="0"/>
                                          </p:stCondLst>
                                        </p:cTn>
                                        <p:tgtEl>
                                          <p:spTgt spid="5">
                                            <p:txEl>
                                              <p:pRg st="5" end="5"/>
                                            </p:txEl>
                                          </p:spTgt>
                                        </p:tgtEl>
                                        <p:attrNameLst>
                                          <p:attrName>style.visibility</p:attrName>
                                        </p:attrNameLst>
                                      </p:cBhvr>
                                      <p:to>
                                        <p:strVal val="visible"/>
                                      </p:to>
                                    </p:set>
                                    <p:animEffect transition="in" filter="fade">
                                      <p:cBhvr>
                                        <p:cTn id="88" dur="500"/>
                                        <p:tgtEl>
                                          <p:spTgt spid="5">
                                            <p:txEl>
                                              <p:pRg st="5" end="5"/>
                                            </p:txEl>
                                          </p:spTgt>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5">
                                            <p:txEl>
                                              <p:pRg st="6" end="6"/>
                                            </p:txEl>
                                          </p:spTgt>
                                        </p:tgtEl>
                                        <p:attrNameLst>
                                          <p:attrName>style.visibility</p:attrName>
                                        </p:attrNameLst>
                                      </p:cBhvr>
                                      <p:to>
                                        <p:strVal val="visible"/>
                                      </p:to>
                                    </p:set>
                                    <p:animEffect transition="in" filter="fade">
                                      <p:cBhvr>
                                        <p:cTn id="92" dur="500"/>
                                        <p:tgtEl>
                                          <p:spTgt spid="5">
                                            <p:txEl>
                                              <p:pRg st="6" end="6"/>
                                            </p:txEl>
                                          </p:spTgt>
                                        </p:tgtEl>
                                      </p:cBhvr>
                                    </p:animEffect>
                                  </p:childTnLst>
                                </p:cTn>
                              </p:par>
                            </p:childTnLst>
                          </p:cTn>
                        </p:par>
                        <p:par>
                          <p:cTn id="93" fill="hold">
                            <p:stCondLst>
                              <p:cond delay="3000"/>
                            </p:stCondLst>
                            <p:childTnLst>
                              <p:par>
                                <p:cTn id="94" presetID="10" presetClass="entr" presetSubtype="0" fill="hold" grpId="0" nodeType="afterEffect">
                                  <p:stCondLst>
                                    <p:cond delay="0"/>
                                  </p:stCondLst>
                                  <p:childTnLst>
                                    <p:set>
                                      <p:cBhvr>
                                        <p:cTn id="95" dur="1" fill="hold">
                                          <p:stCondLst>
                                            <p:cond delay="0"/>
                                          </p:stCondLst>
                                        </p:cTn>
                                        <p:tgtEl>
                                          <p:spTgt spid="5">
                                            <p:txEl>
                                              <p:pRg st="7" end="7"/>
                                            </p:txEl>
                                          </p:spTgt>
                                        </p:tgtEl>
                                        <p:attrNameLst>
                                          <p:attrName>style.visibility</p:attrName>
                                        </p:attrNameLst>
                                      </p:cBhvr>
                                      <p:to>
                                        <p:strVal val="visible"/>
                                      </p:to>
                                    </p:set>
                                    <p:animEffect transition="in" filter="fade">
                                      <p:cBhvr>
                                        <p:cTn id="96" dur="500"/>
                                        <p:tgtEl>
                                          <p:spTgt spid="5">
                                            <p:txEl>
                                              <p:pRg st="7" end="7"/>
                                            </p:txEl>
                                          </p:spTgt>
                                        </p:tgtEl>
                                      </p:cBhvr>
                                    </p:animEffec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5">
                                            <p:txEl>
                                              <p:pRg st="8" end="8"/>
                                            </p:txEl>
                                          </p:spTgt>
                                        </p:tgtEl>
                                        <p:attrNameLst>
                                          <p:attrName>style.visibility</p:attrName>
                                        </p:attrNameLst>
                                      </p:cBhvr>
                                      <p:to>
                                        <p:strVal val="visible"/>
                                      </p:to>
                                    </p:set>
                                    <p:animEffect transition="in" filter="fade">
                                      <p:cBhvr>
                                        <p:cTn id="100" dur="500"/>
                                        <p:tgtEl>
                                          <p:spTgt spid="5">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
                                            <p:txEl>
                                              <p:pRg st="9" end="9"/>
                                            </p:txEl>
                                          </p:spTgt>
                                        </p:tgtEl>
                                        <p:attrNameLst>
                                          <p:attrName>style.visibility</p:attrName>
                                        </p:attrNameLst>
                                      </p:cBhvr>
                                      <p:to>
                                        <p:strVal val="visible"/>
                                      </p:to>
                                    </p:set>
                                    <p:animEffect transition="in" filter="fade">
                                      <p:cBhvr>
                                        <p:cTn id="10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PSTN via gateway</a:t>
            </a:r>
            <a:endParaRPr lang="en-US" dirty="0"/>
          </a:p>
        </p:txBody>
      </p:sp>
      <p:sp>
        <p:nvSpPr>
          <p:cNvPr id="3" name="Content Placeholder 1"/>
          <p:cNvSpPr txBox="1">
            <a:spLocks/>
          </p:cNvSpPr>
          <p:nvPr/>
        </p:nvSpPr>
        <p:spPr>
          <a:xfrm>
            <a:off x="274638" y="1212849"/>
            <a:ext cx="11887200" cy="5377745"/>
          </a:xfrm>
          <a:prstGeom prst="rect">
            <a:avLst/>
          </a:prstGeom>
        </p:spPr>
        <p:txBody>
          <a:bodyPr>
            <a:normAutofit fontScale="925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900" dirty="0" smtClean="0"/>
              <a:t>Use supported gateways (UCOIP)</a:t>
            </a:r>
          </a:p>
          <a:p>
            <a:r>
              <a:rPr lang="en-US" sz="3900" dirty="0" smtClean="0"/>
              <a:t>A gateway is a physical device that connects two incompatible networks</a:t>
            </a:r>
          </a:p>
          <a:p>
            <a:r>
              <a:rPr lang="en-US" sz="3900" dirty="0" smtClean="0"/>
              <a:t>A gateway translates signaling and media between Lync and the PSTN</a:t>
            </a:r>
          </a:p>
          <a:p>
            <a:r>
              <a:rPr lang="en-US" sz="3900" dirty="0" smtClean="0"/>
              <a:t>Allows gateway to act as B2BUA/transcoding resource for calls between Lync Server 2013 and the PSTN</a:t>
            </a:r>
          </a:p>
          <a:p>
            <a:r>
              <a:rPr lang="en-US" sz="3900" dirty="0" smtClean="0"/>
              <a:t>TDM </a:t>
            </a:r>
            <a:r>
              <a:rPr lang="en-US" sz="3900" dirty="0" err="1" smtClean="0"/>
              <a:t>Trunking</a:t>
            </a:r>
            <a:r>
              <a:rPr lang="en-US" sz="3900" dirty="0" smtClean="0"/>
              <a:t> benefits</a:t>
            </a:r>
          </a:p>
          <a:p>
            <a:pPr lvl="1"/>
            <a:r>
              <a:rPr lang="en-US" dirty="0" smtClean="0"/>
              <a:t>More broadly understood</a:t>
            </a:r>
          </a:p>
          <a:p>
            <a:pPr lvl="1"/>
            <a:r>
              <a:rPr lang="en-US" dirty="0" smtClean="0"/>
              <a:t>No WAN dependency</a:t>
            </a:r>
          </a:p>
          <a:p>
            <a:pPr lvl="1"/>
            <a:r>
              <a:rPr lang="en-US" dirty="0" smtClean="0"/>
              <a:t>Local carrier choice</a:t>
            </a:r>
          </a:p>
          <a:p>
            <a:pPr lvl="1"/>
            <a:r>
              <a:rPr lang="en-US" dirty="0" smtClean="0"/>
              <a:t>Branch resiliency</a:t>
            </a:r>
          </a:p>
          <a:p>
            <a:endParaRPr lang="en-US" dirty="0"/>
          </a:p>
        </p:txBody>
      </p:sp>
      <p:pic>
        <p:nvPicPr>
          <p:cNvPr id="4" name="Picture 3"/>
          <p:cNvPicPr>
            <a:picLocks noChangeAspect="1"/>
          </p:cNvPicPr>
          <p:nvPr/>
        </p:nvPicPr>
        <p:blipFill>
          <a:blip r:embed="rId2"/>
          <a:stretch>
            <a:fillRect/>
          </a:stretch>
        </p:blipFill>
        <p:spPr>
          <a:xfrm>
            <a:off x="5300181" y="4183062"/>
            <a:ext cx="6793376" cy="2761864"/>
          </a:xfrm>
          <a:prstGeom prst="rect">
            <a:avLst/>
          </a:prstGeom>
        </p:spPr>
      </p:pic>
    </p:spTree>
    <p:extLst>
      <p:ext uri="{BB962C8B-B14F-4D97-AF65-F5344CB8AC3E}">
        <p14:creationId xmlns:p14="http://schemas.microsoft.com/office/powerpoint/2010/main" val="21688714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iCX1smUqkyTBQyA5_hpC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34P_tWQOEy.b0soz0zD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K6ECzNn9EOA6XDrINAL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ge157FWXEmSq.V7MP0Hn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WGrZY5fSkWnutY9PEf1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Llhzv9cUuSpplWWLAQxg"/>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9206B76766DF4FACABB53E210D5E8A" ma:contentTypeVersion="0" ma:contentTypeDescription="Create a new document." ma:contentTypeScope="" ma:versionID="6c70d9c32b19e8262864499383a2c722">
  <xsd:schema xmlns:xsd="http://www.w3.org/2001/XMLSchema" xmlns:xs="http://www.w3.org/2001/XMLSchema" xmlns:p="http://schemas.microsoft.com/office/2006/metadata/properties" targetNamespace="http://schemas.microsoft.com/office/2006/metadata/properties" ma:root="true" ma:fieldsID="d81f35d78292305a71fd048c9be1a2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E3F2BF6-DABA-4EDE-A936-B8B240AD8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2421</TotalTime>
  <Words>4411</Words>
  <Application>Microsoft Office PowerPoint</Application>
  <PresentationFormat>Custom</PresentationFormat>
  <Paragraphs>644</Paragraphs>
  <Slides>66</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9" baseType="lpstr">
      <vt:lpstr>MS Mincho</vt:lpstr>
      <vt:lpstr>MS PGothic</vt:lpstr>
      <vt:lpstr>Arial</vt:lpstr>
      <vt:lpstr>Consolas</vt:lpstr>
      <vt:lpstr>Segoe</vt:lpstr>
      <vt:lpstr>Segoe UI</vt:lpstr>
      <vt:lpstr>Segoe UI Light</vt:lpstr>
      <vt:lpstr>Times New Roman</vt:lpstr>
      <vt:lpstr>Trebuchet MS</vt:lpstr>
      <vt:lpstr>Verdana</vt:lpstr>
      <vt:lpstr>Wingdings</vt:lpstr>
      <vt:lpstr>TechEd_2013_Template_16x9</vt:lpstr>
      <vt:lpstr>Visio</vt:lpstr>
      <vt:lpstr>PowerPoint Presentation</vt:lpstr>
      <vt:lpstr>Planning and Deploying your Enterprise Voice</vt:lpstr>
      <vt:lpstr>Agenda</vt:lpstr>
      <vt:lpstr>Sponsors</vt:lpstr>
      <vt:lpstr>Get support for your project</vt:lpstr>
      <vt:lpstr>Planning Lync voice integration</vt:lpstr>
      <vt:lpstr>Connecting to the PSTN</vt:lpstr>
      <vt:lpstr>An important choice to make</vt:lpstr>
      <vt:lpstr>Connecting to the PSTN via gateway</vt:lpstr>
      <vt:lpstr>Connecting to the PSTN via SIP trunk</vt:lpstr>
      <vt:lpstr>Open Interoperability Program</vt:lpstr>
      <vt:lpstr>Connecting to the PBX</vt:lpstr>
      <vt:lpstr>Session-Management - Overview</vt:lpstr>
      <vt:lpstr>Inter Trunk Routing</vt:lpstr>
      <vt:lpstr>Planning for voice resiliency</vt:lpstr>
      <vt:lpstr>Survivable Branch Appliances</vt:lpstr>
      <vt:lpstr>Planning for emergency calling</vt:lpstr>
      <vt:lpstr>Lync and your network</vt:lpstr>
      <vt:lpstr>Plan for network readiness</vt:lpstr>
      <vt:lpstr>Network Planning Goals</vt:lpstr>
      <vt:lpstr>Required Network information</vt:lpstr>
      <vt:lpstr>Network Performance Goals</vt:lpstr>
      <vt:lpstr>What is a Network Assessment?</vt:lpstr>
      <vt:lpstr>Why you need a Network Assessment</vt:lpstr>
      <vt:lpstr>How to identify the need</vt:lpstr>
      <vt:lpstr>Network Assessment - Benefits</vt:lpstr>
      <vt:lpstr>QoS – DiffServ recommendations</vt:lpstr>
      <vt:lpstr>Audio/Video Bandwidth Controls</vt:lpstr>
      <vt:lpstr>What Is Call Admission Control?</vt:lpstr>
      <vt:lpstr>Media bypass with branch site</vt:lpstr>
      <vt:lpstr>Media Bypass Settings</vt:lpstr>
      <vt:lpstr>Lync device mix</vt:lpstr>
      <vt:lpstr>USB Device vs. IP Phone</vt:lpstr>
      <vt:lpstr>Why Chose Devices Qualified and Optimized for Lync?</vt:lpstr>
      <vt:lpstr>IP Phone Infrastructure Requirements</vt:lpstr>
      <vt:lpstr>Common Area Phone Support</vt:lpstr>
      <vt:lpstr>Analog Device Support</vt:lpstr>
      <vt:lpstr>Lync voice support</vt:lpstr>
      <vt:lpstr>Lync voice support model</vt:lpstr>
      <vt:lpstr>Planning for Solution Support</vt:lpstr>
      <vt:lpstr>Microsoft Lync Certified Partners</vt:lpstr>
      <vt:lpstr>Deploying Enterprise voice features</vt:lpstr>
      <vt:lpstr>Enterprise Voice Features</vt:lpstr>
      <vt:lpstr>Voice Mail – Exchange UM</vt:lpstr>
      <vt:lpstr>Exchange UM Dial Plan</vt:lpstr>
      <vt:lpstr>Call Admission Control - Overview</vt:lpstr>
      <vt:lpstr>Call Admission Control Planning</vt:lpstr>
      <vt:lpstr>Call Admission Control Requirements</vt:lpstr>
      <vt:lpstr>Call Admission Control - Architecture</vt:lpstr>
      <vt:lpstr>Emergency Calling - Overview</vt:lpstr>
      <vt:lpstr>Emergency Calling - Architecture</vt:lpstr>
      <vt:lpstr>E911 – Next Generation End to End</vt:lpstr>
      <vt:lpstr>Emergency Calling – Feature Details</vt:lpstr>
      <vt:lpstr>Response Group Application - Overview</vt:lpstr>
      <vt:lpstr>Response Group Service - Architecture</vt:lpstr>
      <vt:lpstr>Unassigned Numbers - Overview</vt:lpstr>
      <vt:lpstr>Enterprise voice pilot</vt:lpstr>
      <vt:lpstr>Who should be in the pilot?</vt:lpstr>
      <vt:lpstr>Plan for a successful pilot</vt:lpstr>
      <vt:lpstr>Lync Rollout and Adoption Success Kit</vt:lpstr>
      <vt:lpstr>Q&amp;A</vt:lpstr>
      <vt:lpstr>Related content</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OUC-B324: Planning and Deploying your Enterprise Voice</dc:title>
  <dc:subject>TechEd 2013</dc:subject>
  <dc:creator>Geoff Clark</dc:creator>
  <cp:keywords>TechEd 2013</cp:keywords>
  <dc:description>Template by: Jordan Cayabyab, Artitudes Design, Inc.
Formatting by: Kate Kuzel, Silver Fox Productions, Inc.
Audience Type: Internal/External</dc:description>
  <cp:lastModifiedBy>Shows</cp:lastModifiedBy>
  <cp:revision>46</cp:revision>
  <dcterms:created xsi:type="dcterms:W3CDTF">2013-05-20T14:13:48Z</dcterms:created>
  <dcterms:modified xsi:type="dcterms:W3CDTF">2013-06-04T21:32:10Z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0x0101005D9206B76766DF4FACABB53E210D5E8A</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