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4" r:id="rId5"/>
  </p:sldMasterIdLst>
  <p:notesMasterIdLst>
    <p:notesMasterId r:id="rId39"/>
  </p:notesMasterIdLst>
  <p:handoutMasterIdLst>
    <p:handoutMasterId r:id="rId40"/>
  </p:handoutMasterIdLst>
  <p:sldIdLst>
    <p:sldId id="1145" r:id="rId6"/>
    <p:sldId id="1090" r:id="rId7"/>
    <p:sldId id="1093" r:id="rId8"/>
    <p:sldId id="1100" r:id="rId9"/>
    <p:sldId id="1127" r:id="rId10"/>
    <p:sldId id="1148" r:id="rId11"/>
    <p:sldId id="1101" r:id="rId12"/>
    <p:sldId id="1130" r:id="rId13"/>
    <p:sldId id="1103" r:id="rId14"/>
    <p:sldId id="1104" r:id="rId15"/>
    <p:sldId id="1105" r:id="rId16"/>
    <p:sldId id="1133" r:id="rId17"/>
    <p:sldId id="1121" r:id="rId18"/>
    <p:sldId id="1123" r:id="rId19"/>
    <p:sldId id="1106" r:id="rId20"/>
    <p:sldId id="1114" r:id="rId21"/>
    <p:sldId id="1146" r:id="rId22"/>
    <p:sldId id="1107" r:id="rId23"/>
    <p:sldId id="1135" r:id="rId24"/>
    <p:sldId id="1108" r:id="rId25"/>
    <p:sldId id="1111" r:id="rId26"/>
    <p:sldId id="1112" r:id="rId27"/>
    <p:sldId id="1136" r:id="rId28"/>
    <p:sldId id="1151" r:id="rId29"/>
    <p:sldId id="1142" r:id="rId30"/>
    <p:sldId id="1149" r:id="rId31"/>
    <p:sldId id="1147" r:id="rId32"/>
    <p:sldId id="1150" r:id="rId33"/>
    <p:sldId id="1143" r:id="rId34"/>
    <p:sldId id="1152" r:id="rId35"/>
    <p:sldId id="1153" r:id="rId36"/>
    <p:sldId id="1154" r:id="rId37"/>
    <p:sldId id="1155"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userDrawn="1">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BJ Haberkorn" initials="BH" lastIdx="5" clrIdx="2">
    <p:extLst>
      <p:ext uri="{19B8F6BF-5375-455C-9EA6-DF929625EA0E}">
        <p15:presenceInfo xmlns:p15="http://schemas.microsoft.com/office/powerpoint/2012/main" userId="S-1-5-21-2127521184-1604012920-1887927527-4758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2050"/>
    <a:srgbClr val="282828"/>
    <a:srgbClr val="333333"/>
    <a:srgbClr val="FFFFFF"/>
    <a:srgbClr val="000000"/>
    <a:srgbClr val="442359"/>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47" autoAdjust="0"/>
    <p:restoredTop sz="71698" autoAdjust="0"/>
  </p:normalViewPr>
  <p:slideViewPr>
    <p:cSldViewPr>
      <p:cViewPr varScale="1">
        <p:scale>
          <a:sx n="72" d="100"/>
          <a:sy n="72" d="100"/>
        </p:scale>
        <p:origin x="54" y="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272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Lync Conference </a:t>
            </a:r>
            <a:r>
              <a:rPr lang="en-US" dirty="0" smtClean="0"/>
              <a:t>2013</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6/4/2013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2013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Lync Conference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6/4/2013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0F989C-D15D-4ADF-99BE-4FC8A5D1C27F}"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64510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ABAFAD-5C04-4C64-A0C2-55838AC1FF58}"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593012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0467779-F7D3-44C1-9BE3-ED9E76FE17FD}"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752185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3400" y="4343401"/>
            <a:ext cx="5791200" cy="4114800"/>
          </a:xfr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4070115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0" lvl="1" indent="0">
              <a:buNone/>
            </a:pPr>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pPr>
                <a:defRPr/>
              </a:pPr>
              <a:t>16</a:t>
            </a:fld>
            <a:endParaRPr lang="en-US" dirty="0"/>
          </a:p>
        </p:txBody>
      </p:sp>
    </p:spTree>
    <p:extLst>
      <p:ext uri="{BB962C8B-B14F-4D97-AF65-F5344CB8AC3E}">
        <p14:creationId xmlns:p14="http://schemas.microsoft.com/office/powerpoint/2010/main" val="3138056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29C6CF-4E0F-44BC-BB1C-72C0C9C6CD10}"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644138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261785-B30C-4F2B-BCB1-56E543E1C988}"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565991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7EE1DA-0EF1-4D1B-8AE1-BF8A88115DE2}"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099222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5C4F0D-E697-4086-BAC1-2A91E2B30E15}"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20</a:t>
            </a:fld>
            <a:endParaRPr lang="en-US" dirty="0"/>
          </a:p>
        </p:txBody>
      </p:sp>
    </p:spTree>
    <p:extLst>
      <p:ext uri="{BB962C8B-B14F-4D97-AF65-F5344CB8AC3E}">
        <p14:creationId xmlns:p14="http://schemas.microsoft.com/office/powerpoint/2010/main" val="2761067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C714BC4-407B-4077-A48E-B51B12801DF3}"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075380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7EE1DA-0EF1-4D1B-8AE1-BF8A88115DE2}"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25115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6/4/2013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236681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2088CA-F49A-44C7-8D53-A5C27725DFB1}"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042517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0" lvl="1" indent="0">
              <a:buNone/>
            </a:pPr>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pPr>
                <a:defRPr/>
              </a:pPr>
              <a:t>25</a:t>
            </a:fld>
            <a:endParaRPr lang="en-US" dirty="0"/>
          </a:p>
        </p:txBody>
      </p:sp>
    </p:spTree>
    <p:extLst>
      <p:ext uri="{BB962C8B-B14F-4D97-AF65-F5344CB8AC3E}">
        <p14:creationId xmlns:p14="http://schemas.microsoft.com/office/powerpoint/2010/main" val="934021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201F0F-F644-4E76-B7C0-4ADA7BCC4D54}"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7983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0" lvl="1" indent="0">
              <a:buNone/>
            </a:pPr>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pPr>
                <a:defRPr/>
              </a:pPr>
              <a:t>28</a:t>
            </a:fld>
            <a:endParaRPr lang="en-US" dirty="0"/>
          </a:p>
        </p:txBody>
      </p:sp>
    </p:spTree>
    <p:extLst>
      <p:ext uri="{BB962C8B-B14F-4D97-AF65-F5344CB8AC3E}">
        <p14:creationId xmlns:p14="http://schemas.microsoft.com/office/powerpoint/2010/main" val="1634177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6/4/2013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29</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755782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11:16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810214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11:16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181201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11:16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514960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11:16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98987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479425"/>
            <a:ext cx="3724275" cy="2095500"/>
          </a:xfrm>
        </p:spPr>
      </p:sp>
      <p:sp>
        <p:nvSpPr>
          <p:cNvPr id="3" name="Notes Placeholder 2"/>
          <p:cNvSpPr>
            <a:spLocks noGrp="1"/>
          </p:cNvSpPr>
          <p:nvPr>
            <p:ph type="body" idx="1"/>
          </p:nvPr>
        </p:nvSpPr>
        <p:spPr>
          <a:xfrm>
            <a:off x="702310" y="3217781"/>
            <a:ext cx="5618480" cy="4189095"/>
          </a:xfrm>
        </p:spPr>
        <p:txBody>
          <a:bodyPr/>
          <a:lstStyle/>
          <a:p>
            <a:pPr marL="171430" indent="-17143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t>4</a:t>
            </a:fld>
            <a:endParaRPr lang="en-US"/>
          </a:p>
        </p:txBody>
      </p:sp>
    </p:spTree>
    <p:extLst>
      <p:ext uri="{BB962C8B-B14F-4D97-AF65-F5344CB8AC3E}">
        <p14:creationId xmlns:p14="http://schemas.microsoft.com/office/powerpoint/2010/main" val="3050595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1C46D2-9A01-42B4-8060-BF00A7A58378}"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04808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2088CA-F49A-44C7-8D53-A5C27725DFB1}"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254395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lvl="1"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611756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F6624C-7205-456C-8C8D-76B4754C3DB4}"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994057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A88519-EE0B-4FC1-B9FB-159D19B4A69A}"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072236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A413659-7F59-40E0-B4BC-75F1651E1060}"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544660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emf"/><Relationship Id="rId5" Type="http://schemas.openxmlformats.org/officeDocument/2006/relationships/image" Target="../media/image5.png"/><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 ANIMATED">
    <p:bg>
      <p:bgRef idx="1001">
        <a:schemeClr val="bg2"/>
      </p:bgRef>
    </p:bg>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2" y="903"/>
            <a:ext cx="12436918" cy="6992718"/>
          </a:xfrm>
          <a:prstGeom prst="rect">
            <a:avLst/>
          </a:prstGeom>
        </p:spPr>
      </p:pic>
      <p:grpSp>
        <p:nvGrpSpPr>
          <p:cNvPr id="23" name="Group 22"/>
          <p:cNvGrpSpPr/>
          <p:nvPr userDrawn="1"/>
        </p:nvGrpSpPr>
        <p:grpSpPr>
          <a:xfrm>
            <a:off x="5761038" y="-318"/>
            <a:ext cx="6675119" cy="6994843"/>
            <a:chOff x="5761038" y="-318"/>
            <a:chExt cx="6675119" cy="6994843"/>
          </a:xfrm>
        </p:grpSpPr>
        <p:sp>
          <p:nvSpPr>
            <p:cNvPr id="19" name="Rectangle 18"/>
            <p:cNvSpPr/>
            <p:nvPr userDrawn="1"/>
          </p:nvSpPr>
          <p:spPr bwMode="gray">
            <a:xfrm>
              <a:off x="5761038" y="-318"/>
              <a:ext cx="6675119" cy="69948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userDrawn="1"/>
          </p:nvPicPr>
          <p:blipFill>
            <a:blip r:embed="rId3"/>
            <a:stretch>
              <a:fillRect/>
            </a:stretch>
          </p:blipFill>
          <p:spPr>
            <a:xfrm>
              <a:off x="5952597" y="479775"/>
              <a:ext cx="4929030" cy="3345983"/>
            </a:xfrm>
            <a:prstGeom prst="rect">
              <a:avLst/>
            </a:prstGeom>
          </p:spPr>
        </p:pic>
        <p:pic>
          <p:nvPicPr>
            <p:cNvPr id="21" name="Picture 20"/>
            <p:cNvPicPr>
              <a:picLocks noChangeAspect="1"/>
            </p:cNvPicPr>
            <p:nvPr userDrawn="1"/>
          </p:nvPicPr>
          <p:blipFill>
            <a:blip r:embed="rId4"/>
            <a:stretch>
              <a:fillRect/>
            </a:stretch>
          </p:blipFill>
          <p:spPr>
            <a:xfrm>
              <a:off x="5958780" y="5410142"/>
              <a:ext cx="6107380" cy="475488"/>
            </a:xfrm>
            <a:prstGeom prst="rect">
              <a:avLst/>
            </a:prstGeom>
          </p:spPr>
        </p:pic>
      </p:grpSp>
      <p:sp>
        <p:nvSpPr>
          <p:cNvPr id="16" name="Freeform 15"/>
          <p:cNvSpPr>
            <a:spLocks/>
          </p:cNvSpPr>
          <p:nvPr userDrawn="1"/>
        </p:nvSpPr>
        <p:spPr bwMode="auto">
          <a:xfrm>
            <a:off x="1189038" y="590550"/>
            <a:ext cx="835025" cy="454025"/>
          </a:xfrm>
          <a:custGeom>
            <a:avLst/>
            <a:gdLst>
              <a:gd name="connsiteX0" fmla="*/ 155575 w 835025"/>
              <a:gd name="connsiteY0" fmla="*/ 96838 h 454025"/>
              <a:gd name="connsiteX1" fmla="*/ 197597 w 835025"/>
              <a:gd name="connsiteY1" fmla="*/ 96838 h 454025"/>
              <a:gd name="connsiteX2" fmla="*/ 263151 w 835025"/>
              <a:gd name="connsiteY2" fmla="*/ 283856 h 454025"/>
              <a:gd name="connsiteX3" fmla="*/ 268194 w 835025"/>
              <a:gd name="connsiteY3" fmla="*/ 302389 h 454025"/>
              <a:gd name="connsiteX4" fmla="*/ 269875 w 835025"/>
              <a:gd name="connsiteY4" fmla="*/ 302389 h 454025"/>
              <a:gd name="connsiteX5" fmla="*/ 274918 w 835025"/>
              <a:gd name="connsiteY5" fmla="*/ 285541 h 454025"/>
              <a:gd name="connsiteX6" fmla="*/ 343834 w 835025"/>
              <a:gd name="connsiteY6" fmla="*/ 96838 h 454025"/>
              <a:gd name="connsiteX7" fmla="*/ 384175 w 835025"/>
              <a:gd name="connsiteY7" fmla="*/ 96838 h 454025"/>
              <a:gd name="connsiteX8" fmla="*/ 271556 w 835025"/>
              <a:gd name="connsiteY8" fmla="*/ 378207 h 454025"/>
              <a:gd name="connsiteX9" fmla="*/ 189193 w 835025"/>
              <a:gd name="connsiteY9" fmla="*/ 454025 h 454025"/>
              <a:gd name="connsiteX10" fmla="*/ 162298 w 835025"/>
              <a:gd name="connsiteY10" fmla="*/ 450655 h 454025"/>
              <a:gd name="connsiteX11" fmla="*/ 162298 w 835025"/>
              <a:gd name="connsiteY11" fmla="*/ 416958 h 454025"/>
              <a:gd name="connsiteX12" fmla="*/ 185831 w 835025"/>
              <a:gd name="connsiteY12" fmla="*/ 420328 h 454025"/>
              <a:gd name="connsiteX13" fmla="*/ 229534 w 835025"/>
              <a:gd name="connsiteY13" fmla="*/ 384946 h 454025"/>
              <a:gd name="connsiteX14" fmla="*/ 249704 w 835025"/>
              <a:gd name="connsiteY14" fmla="*/ 339456 h 454025"/>
              <a:gd name="connsiteX15" fmla="*/ 155575 w 835025"/>
              <a:gd name="connsiteY15" fmla="*/ 96838 h 454025"/>
              <a:gd name="connsiteX16" fmla="*/ 779727 w 835025"/>
              <a:gd name="connsiteY16" fmla="*/ 92075 h 454025"/>
              <a:gd name="connsiteX17" fmla="*/ 835025 w 835025"/>
              <a:gd name="connsiteY17" fmla="*/ 103850 h 454025"/>
              <a:gd name="connsiteX18" fmla="*/ 835025 w 835025"/>
              <a:gd name="connsiteY18" fmla="*/ 144221 h 454025"/>
              <a:gd name="connsiteX19" fmla="*/ 778051 w 835025"/>
              <a:gd name="connsiteY19" fmla="*/ 125717 h 454025"/>
              <a:gd name="connsiteX20" fmla="*/ 716051 w 835025"/>
              <a:gd name="connsiteY20" fmla="*/ 150949 h 454025"/>
              <a:gd name="connsiteX21" fmla="*/ 692591 w 835025"/>
              <a:gd name="connsiteY21" fmla="*/ 221598 h 454025"/>
              <a:gd name="connsiteX22" fmla="*/ 716051 w 835025"/>
              <a:gd name="connsiteY22" fmla="*/ 288883 h 454025"/>
              <a:gd name="connsiteX23" fmla="*/ 774700 w 835025"/>
              <a:gd name="connsiteY23" fmla="*/ 312433 h 454025"/>
              <a:gd name="connsiteX24" fmla="*/ 835025 w 835025"/>
              <a:gd name="connsiteY24" fmla="*/ 292247 h 454025"/>
              <a:gd name="connsiteX25" fmla="*/ 835025 w 835025"/>
              <a:gd name="connsiteY25" fmla="*/ 329254 h 454025"/>
              <a:gd name="connsiteX26" fmla="*/ 767997 w 835025"/>
              <a:gd name="connsiteY26" fmla="*/ 346075 h 454025"/>
              <a:gd name="connsiteX27" fmla="*/ 709348 w 835025"/>
              <a:gd name="connsiteY27" fmla="*/ 330936 h 454025"/>
              <a:gd name="connsiteX28" fmla="*/ 667456 w 835025"/>
              <a:gd name="connsiteY28" fmla="*/ 287201 h 454025"/>
              <a:gd name="connsiteX29" fmla="*/ 654050 w 835025"/>
              <a:gd name="connsiteY29" fmla="*/ 224962 h 454025"/>
              <a:gd name="connsiteX30" fmla="*/ 687564 w 835025"/>
              <a:gd name="connsiteY30" fmla="*/ 127400 h 454025"/>
              <a:gd name="connsiteX31" fmla="*/ 779727 w 835025"/>
              <a:gd name="connsiteY31" fmla="*/ 92075 h 454025"/>
              <a:gd name="connsiteX32" fmla="*/ 529510 w 835025"/>
              <a:gd name="connsiteY32" fmla="*/ 92075 h 454025"/>
              <a:gd name="connsiteX33" fmla="*/ 591184 w 835025"/>
              <a:gd name="connsiteY33" fmla="*/ 117345 h 454025"/>
              <a:gd name="connsiteX34" fmla="*/ 611187 w 835025"/>
              <a:gd name="connsiteY34" fmla="*/ 191472 h 454025"/>
              <a:gd name="connsiteX35" fmla="*/ 611187 w 835025"/>
              <a:gd name="connsiteY35" fmla="*/ 339725 h 454025"/>
              <a:gd name="connsiteX36" fmla="*/ 572849 w 835025"/>
              <a:gd name="connsiteY36" fmla="*/ 339725 h 454025"/>
              <a:gd name="connsiteX37" fmla="*/ 572849 w 835025"/>
              <a:gd name="connsiteY37" fmla="*/ 201580 h 454025"/>
              <a:gd name="connsiteX38" fmla="*/ 516175 w 835025"/>
              <a:gd name="connsiteY38" fmla="*/ 125769 h 454025"/>
              <a:gd name="connsiteX39" fmla="*/ 469503 w 835025"/>
              <a:gd name="connsiteY39" fmla="*/ 145985 h 454025"/>
              <a:gd name="connsiteX40" fmla="*/ 451167 w 835025"/>
              <a:gd name="connsiteY40" fmla="*/ 201580 h 454025"/>
              <a:gd name="connsiteX41" fmla="*/ 451167 w 835025"/>
              <a:gd name="connsiteY41" fmla="*/ 339725 h 454025"/>
              <a:gd name="connsiteX42" fmla="*/ 411162 w 835025"/>
              <a:gd name="connsiteY42" fmla="*/ 339725 h 454025"/>
              <a:gd name="connsiteX43" fmla="*/ 411162 w 835025"/>
              <a:gd name="connsiteY43" fmla="*/ 97129 h 454025"/>
              <a:gd name="connsiteX44" fmla="*/ 451167 w 835025"/>
              <a:gd name="connsiteY44" fmla="*/ 97129 h 454025"/>
              <a:gd name="connsiteX45" fmla="*/ 451167 w 835025"/>
              <a:gd name="connsiteY45" fmla="*/ 137562 h 454025"/>
              <a:gd name="connsiteX46" fmla="*/ 529510 w 835025"/>
              <a:gd name="connsiteY46" fmla="*/ 92075 h 454025"/>
              <a:gd name="connsiteX47" fmla="*/ 0 w 835025"/>
              <a:gd name="connsiteY47" fmla="*/ 0 h 454025"/>
              <a:gd name="connsiteX48" fmla="*/ 38100 w 835025"/>
              <a:gd name="connsiteY48" fmla="*/ 0 h 454025"/>
              <a:gd name="connsiteX49" fmla="*/ 38100 w 835025"/>
              <a:gd name="connsiteY49" fmla="*/ 303213 h 454025"/>
              <a:gd name="connsiteX50" fmla="*/ 174625 w 835025"/>
              <a:gd name="connsiteY50" fmla="*/ 303213 h 454025"/>
              <a:gd name="connsiteX51" fmla="*/ 174625 w 835025"/>
              <a:gd name="connsiteY51" fmla="*/ 339725 h 454025"/>
              <a:gd name="connsiteX52" fmla="*/ 0 w 835025"/>
              <a:gd name="connsiteY52" fmla="*/ 339725 h 45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35025" h="454025">
                <a:moveTo>
                  <a:pt x="155575" y="96838"/>
                </a:moveTo>
                <a:cubicBezTo>
                  <a:pt x="197597" y="96838"/>
                  <a:pt x="197597" y="96838"/>
                  <a:pt x="197597" y="96838"/>
                </a:cubicBezTo>
                <a:cubicBezTo>
                  <a:pt x="263151" y="283856"/>
                  <a:pt x="263151" y="283856"/>
                  <a:pt x="263151" y="283856"/>
                </a:cubicBezTo>
                <a:cubicBezTo>
                  <a:pt x="268194" y="302389"/>
                  <a:pt x="268194" y="302389"/>
                  <a:pt x="268194" y="302389"/>
                </a:cubicBezTo>
                <a:cubicBezTo>
                  <a:pt x="269875" y="302389"/>
                  <a:pt x="269875" y="302389"/>
                  <a:pt x="269875" y="302389"/>
                </a:cubicBezTo>
                <a:cubicBezTo>
                  <a:pt x="269875" y="299019"/>
                  <a:pt x="271556" y="293965"/>
                  <a:pt x="274918" y="285541"/>
                </a:cubicBezTo>
                <a:cubicBezTo>
                  <a:pt x="343834" y="96838"/>
                  <a:pt x="343834" y="96838"/>
                  <a:pt x="343834" y="96838"/>
                </a:cubicBezTo>
                <a:lnTo>
                  <a:pt x="384175" y="96838"/>
                </a:lnTo>
                <a:cubicBezTo>
                  <a:pt x="271556" y="378207"/>
                  <a:pt x="271556" y="378207"/>
                  <a:pt x="271556" y="378207"/>
                </a:cubicBezTo>
                <a:cubicBezTo>
                  <a:pt x="251385" y="428752"/>
                  <a:pt x="224491" y="454025"/>
                  <a:pt x="189193" y="454025"/>
                </a:cubicBezTo>
                <a:cubicBezTo>
                  <a:pt x="179107" y="454025"/>
                  <a:pt x="169022" y="452340"/>
                  <a:pt x="162298" y="450655"/>
                </a:cubicBezTo>
                <a:cubicBezTo>
                  <a:pt x="162298" y="416958"/>
                  <a:pt x="162298" y="416958"/>
                  <a:pt x="162298" y="416958"/>
                </a:cubicBezTo>
                <a:cubicBezTo>
                  <a:pt x="170703" y="418643"/>
                  <a:pt x="179107" y="420328"/>
                  <a:pt x="185831" y="420328"/>
                </a:cubicBezTo>
                <a:cubicBezTo>
                  <a:pt x="206001" y="420328"/>
                  <a:pt x="219448" y="408534"/>
                  <a:pt x="229534" y="384946"/>
                </a:cubicBezTo>
                <a:cubicBezTo>
                  <a:pt x="249704" y="339456"/>
                  <a:pt x="249704" y="339456"/>
                  <a:pt x="249704" y="339456"/>
                </a:cubicBezTo>
                <a:cubicBezTo>
                  <a:pt x="155575" y="96838"/>
                  <a:pt x="155575" y="96838"/>
                  <a:pt x="155575" y="96838"/>
                </a:cubicBezTo>
                <a:close/>
                <a:moveTo>
                  <a:pt x="779727" y="92075"/>
                </a:moveTo>
                <a:cubicBezTo>
                  <a:pt x="799835" y="92075"/>
                  <a:pt x="818268" y="95439"/>
                  <a:pt x="835025" y="103850"/>
                </a:cubicBezTo>
                <a:cubicBezTo>
                  <a:pt x="835025" y="144221"/>
                  <a:pt x="835025" y="144221"/>
                  <a:pt x="835025" y="144221"/>
                </a:cubicBezTo>
                <a:cubicBezTo>
                  <a:pt x="816592" y="130764"/>
                  <a:pt x="798160" y="125717"/>
                  <a:pt x="778051" y="125717"/>
                </a:cubicBezTo>
                <a:cubicBezTo>
                  <a:pt x="752916" y="125717"/>
                  <a:pt x="732808" y="134128"/>
                  <a:pt x="716051" y="150949"/>
                </a:cubicBezTo>
                <a:cubicBezTo>
                  <a:pt x="700970" y="169453"/>
                  <a:pt x="692591" y="193002"/>
                  <a:pt x="692591" y="221598"/>
                </a:cubicBezTo>
                <a:cubicBezTo>
                  <a:pt x="692591" y="250194"/>
                  <a:pt x="700970" y="272062"/>
                  <a:pt x="716051" y="288883"/>
                </a:cubicBezTo>
                <a:cubicBezTo>
                  <a:pt x="731132" y="304022"/>
                  <a:pt x="749565" y="312433"/>
                  <a:pt x="774700" y="312433"/>
                </a:cubicBezTo>
                <a:cubicBezTo>
                  <a:pt x="796484" y="312433"/>
                  <a:pt x="816592" y="305704"/>
                  <a:pt x="835025" y="292247"/>
                </a:cubicBezTo>
                <a:lnTo>
                  <a:pt x="835025" y="329254"/>
                </a:lnTo>
                <a:cubicBezTo>
                  <a:pt x="816592" y="339347"/>
                  <a:pt x="793133" y="346075"/>
                  <a:pt x="767997" y="346075"/>
                </a:cubicBezTo>
                <a:cubicBezTo>
                  <a:pt x="746213" y="346075"/>
                  <a:pt x="726105" y="341029"/>
                  <a:pt x="709348" y="330936"/>
                </a:cubicBezTo>
                <a:cubicBezTo>
                  <a:pt x="690915" y="320843"/>
                  <a:pt x="677510" y="305704"/>
                  <a:pt x="667456" y="287201"/>
                </a:cubicBezTo>
                <a:cubicBezTo>
                  <a:pt x="659077" y="268698"/>
                  <a:pt x="654050" y="248512"/>
                  <a:pt x="654050" y="224962"/>
                </a:cubicBezTo>
                <a:cubicBezTo>
                  <a:pt x="654050" y="184592"/>
                  <a:pt x="665780" y="152631"/>
                  <a:pt x="687564" y="127400"/>
                </a:cubicBezTo>
                <a:cubicBezTo>
                  <a:pt x="711024" y="103850"/>
                  <a:pt x="741186" y="92075"/>
                  <a:pt x="779727" y="92075"/>
                </a:cubicBezTo>
                <a:close/>
                <a:moveTo>
                  <a:pt x="529510" y="92075"/>
                </a:moveTo>
                <a:cubicBezTo>
                  <a:pt x="556180" y="92075"/>
                  <a:pt x="576183" y="100499"/>
                  <a:pt x="591184" y="117345"/>
                </a:cubicBezTo>
                <a:cubicBezTo>
                  <a:pt x="604519" y="135877"/>
                  <a:pt x="611187" y="159463"/>
                  <a:pt x="611187" y="191472"/>
                </a:cubicBezTo>
                <a:lnTo>
                  <a:pt x="611187" y="339725"/>
                </a:lnTo>
                <a:cubicBezTo>
                  <a:pt x="572849" y="339725"/>
                  <a:pt x="572849" y="339725"/>
                  <a:pt x="572849" y="339725"/>
                </a:cubicBezTo>
                <a:cubicBezTo>
                  <a:pt x="572849" y="201580"/>
                  <a:pt x="572849" y="201580"/>
                  <a:pt x="572849" y="201580"/>
                </a:cubicBezTo>
                <a:cubicBezTo>
                  <a:pt x="572849" y="151039"/>
                  <a:pt x="554513" y="125769"/>
                  <a:pt x="516175" y="125769"/>
                </a:cubicBezTo>
                <a:cubicBezTo>
                  <a:pt x="497839" y="125769"/>
                  <a:pt x="482838" y="132508"/>
                  <a:pt x="469503" y="145985"/>
                </a:cubicBezTo>
                <a:cubicBezTo>
                  <a:pt x="456168" y="161147"/>
                  <a:pt x="451167" y="179679"/>
                  <a:pt x="451167" y="201580"/>
                </a:cubicBezTo>
                <a:cubicBezTo>
                  <a:pt x="451167" y="339725"/>
                  <a:pt x="451167" y="339725"/>
                  <a:pt x="451167" y="339725"/>
                </a:cubicBezTo>
                <a:cubicBezTo>
                  <a:pt x="411162" y="339725"/>
                  <a:pt x="411162" y="339725"/>
                  <a:pt x="411162" y="339725"/>
                </a:cubicBezTo>
                <a:cubicBezTo>
                  <a:pt x="411162" y="97129"/>
                  <a:pt x="411162" y="97129"/>
                  <a:pt x="411162" y="97129"/>
                </a:cubicBezTo>
                <a:cubicBezTo>
                  <a:pt x="451167" y="97129"/>
                  <a:pt x="451167" y="97129"/>
                  <a:pt x="451167" y="97129"/>
                </a:cubicBezTo>
                <a:cubicBezTo>
                  <a:pt x="451167" y="137562"/>
                  <a:pt x="451167" y="137562"/>
                  <a:pt x="451167" y="137562"/>
                </a:cubicBezTo>
                <a:cubicBezTo>
                  <a:pt x="469503" y="107237"/>
                  <a:pt x="496173" y="92075"/>
                  <a:pt x="529510" y="92075"/>
                </a:cubicBezTo>
                <a:close/>
                <a:moveTo>
                  <a:pt x="0" y="0"/>
                </a:moveTo>
                <a:lnTo>
                  <a:pt x="38100" y="0"/>
                </a:lnTo>
                <a:lnTo>
                  <a:pt x="38100" y="303213"/>
                </a:lnTo>
                <a:lnTo>
                  <a:pt x="174625" y="303213"/>
                </a:lnTo>
                <a:lnTo>
                  <a:pt x="174625" y="339725"/>
                </a:lnTo>
                <a:lnTo>
                  <a:pt x="0" y="33972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11" name="Freeform 9"/>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close/>
                <a:moveTo>
                  <a:pt x="95" y="95"/>
                </a:moveTo>
                <a:lnTo>
                  <a:pt x="66" y="96"/>
                </a:lnTo>
                <a:lnTo>
                  <a:pt x="64" y="251"/>
                </a:lnTo>
                <a:lnTo>
                  <a:pt x="153" y="255"/>
                </a:lnTo>
                <a:lnTo>
                  <a:pt x="153" y="225"/>
                </a:lnTo>
                <a:lnTo>
                  <a:pt x="95" y="223"/>
                </a:lnTo>
                <a:lnTo>
                  <a:pt x="95" y="9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12" name="Freeform 10"/>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moveTo>
                  <a:pt x="95" y="95"/>
                </a:moveTo>
                <a:lnTo>
                  <a:pt x="66" y="96"/>
                </a:lnTo>
                <a:lnTo>
                  <a:pt x="64" y="251"/>
                </a:lnTo>
                <a:lnTo>
                  <a:pt x="153" y="255"/>
                </a:lnTo>
                <a:lnTo>
                  <a:pt x="153" y="225"/>
                </a:lnTo>
                <a:lnTo>
                  <a:pt x="95" y="223"/>
                </a:lnTo>
                <a:lnTo>
                  <a:pt x="95"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userDrawn="1"/>
        </p:nvSpPr>
        <p:spPr bwMode="auto">
          <a:xfrm>
            <a:off x="827088" y="573088"/>
            <a:ext cx="249237" cy="369887"/>
          </a:xfrm>
          <a:custGeom>
            <a:avLst/>
            <a:gdLst>
              <a:gd name="connsiteX0" fmla="*/ 0 w 249237"/>
              <a:gd name="connsiteY0" fmla="*/ 217487 h 369887"/>
              <a:gd name="connsiteX1" fmla="*/ 8307 w 249237"/>
              <a:gd name="connsiteY1" fmla="*/ 230880 h 369887"/>
              <a:gd name="connsiteX2" fmla="*/ 71438 w 249237"/>
              <a:gd name="connsiteY2" fmla="*/ 309562 h 369887"/>
              <a:gd name="connsiteX3" fmla="*/ 58147 w 249237"/>
              <a:gd name="connsiteY3" fmla="*/ 309562 h 369887"/>
              <a:gd name="connsiteX4" fmla="*/ 0 w 249237"/>
              <a:gd name="connsiteY4" fmla="*/ 294495 h 369887"/>
              <a:gd name="connsiteX5" fmla="*/ 0 w 249237"/>
              <a:gd name="connsiteY5" fmla="*/ 217487 h 369887"/>
              <a:gd name="connsiteX6" fmla="*/ 111405 w 249237"/>
              <a:gd name="connsiteY6" fmla="*/ 60325 h 369887"/>
              <a:gd name="connsiteX7" fmla="*/ 124852 w 249237"/>
              <a:gd name="connsiteY7" fmla="*/ 60325 h 369887"/>
              <a:gd name="connsiteX8" fmla="*/ 249237 w 249237"/>
              <a:gd name="connsiteY8" fmla="*/ 184823 h 369887"/>
              <a:gd name="connsiteX9" fmla="*/ 161831 w 249237"/>
              <a:gd name="connsiteY9" fmla="*/ 304273 h 369887"/>
              <a:gd name="connsiteX10" fmla="*/ 178640 w 249237"/>
              <a:gd name="connsiteY10" fmla="*/ 326145 h 369887"/>
              <a:gd name="connsiteX11" fmla="*/ 182002 w 249237"/>
              <a:gd name="connsiteY11" fmla="*/ 341286 h 369887"/>
              <a:gd name="connsiteX12" fmla="*/ 153427 w 249237"/>
              <a:gd name="connsiteY12" fmla="*/ 369887 h 369887"/>
              <a:gd name="connsiteX13" fmla="*/ 128214 w 249237"/>
              <a:gd name="connsiteY13" fmla="*/ 354745 h 369887"/>
              <a:gd name="connsiteX14" fmla="*/ 92915 w 249237"/>
              <a:gd name="connsiteY14" fmla="*/ 309321 h 369887"/>
              <a:gd name="connsiteX15" fmla="*/ 49212 w 249237"/>
              <a:gd name="connsiteY15" fmla="*/ 253801 h 369887"/>
              <a:gd name="connsiteX16" fmla="*/ 57616 w 249237"/>
              <a:gd name="connsiteY16" fmla="*/ 252119 h 369887"/>
              <a:gd name="connsiteX17" fmla="*/ 123171 w 249237"/>
              <a:gd name="connsiteY17" fmla="*/ 252119 h 369887"/>
              <a:gd name="connsiteX18" fmla="*/ 192087 w 249237"/>
              <a:gd name="connsiteY18" fmla="*/ 184823 h 369887"/>
              <a:gd name="connsiteX19" fmla="*/ 175278 w 249237"/>
              <a:gd name="connsiteY19" fmla="*/ 139398 h 369887"/>
              <a:gd name="connsiteX20" fmla="*/ 111405 w 249237"/>
              <a:gd name="connsiteY20" fmla="*/ 60325 h 369887"/>
              <a:gd name="connsiteX21" fmla="*/ 30004 w 249237"/>
              <a:gd name="connsiteY21" fmla="*/ 0 h 369887"/>
              <a:gd name="connsiteX22" fmla="*/ 55007 w 249237"/>
              <a:gd name="connsiteY22" fmla="*/ 15072 h 369887"/>
              <a:gd name="connsiteX23" fmla="*/ 90011 w 249237"/>
              <a:gd name="connsiteY23" fmla="*/ 58615 h 369887"/>
              <a:gd name="connsiteX24" fmla="*/ 133350 w 249237"/>
              <a:gd name="connsiteY24" fmla="*/ 115556 h 369887"/>
              <a:gd name="connsiteX25" fmla="*/ 125016 w 249237"/>
              <a:gd name="connsiteY25" fmla="*/ 115556 h 369887"/>
              <a:gd name="connsiteX26" fmla="*/ 60008 w 249237"/>
              <a:gd name="connsiteY26" fmla="*/ 115556 h 369887"/>
              <a:gd name="connsiteX27" fmla="*/ 0 w 249237"/>
              <a:gd name="connsiteY27" fmla="*/ 152400 h 369887"/>
              <a:gd name="connsiteX28" fmla="*/ 0 w 249237"/>
              <a:gd name="connsiteY28" fmla="*/ 73688 h 369887"/>
              <a:gd name="connsiteX29" fmla="*/ 21669 w 249237"/>
              <a:gd name="connsiteY29" fmla="*/ 65314 h 369887"/>
              <a:gd name="connsiteX30" fmla="*/ 5001 w 249237"/>
              <a:gd name="connsiteY30" fmla="*/ 43543 h 369887"/>
              <a:gd name="connsiteX31" fmla="*/ 1667 w 249237"/>
              <a:gd name="connsiteY31" fmla="*/ 28470 h 369887"/>
              <a:gd name="connsiteX32" fmla="*/ 30004 w 249237"/>
              <a:gd name="connsiteY32" fmla="*/ 0 h 3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9237" h="369887">
                <a:moveTo>
                  <a:pt x="0" y="217487"/>
                </a:moveTo>
                <a:cubicBezTo>
                  <a:pt x="3323" y="222509"/>
                  <a:pt x="4984" y="227532"/>
                  <a:pt x="8307" y="230880"/>
                </a:cubicBezTo>
                <a:cubicBezTo>
                  <a:pt x="8307" y="230880"/>
                  <a:pt x="8307" y="230880"/>
                  <a:pt x="71438" y="309562"/>
                </a:cubicBezTo>
                <a:cubicBezTo>
                  <a:pt x="71438" y="309562"/>
                  <a:pt x="71438" y="309562"/>
                  <a:pt x="58147" y="309562"/>
                </a:cubicBezTo>
                <a:cubicBezTo>
                  <a:pt x="38211" y="309562"/>
                  <a:pt x="18275" y="304540"/>
                  <a:pt x="0" y="294495"/>
                </a:cubicBezTo>
                <a:cubicBezTo>
                  <a:pt x="0" y="294495"/>
                  <a:pt x="0" y="294495"/>
                  <a:pt x="0" y="217487"/>
                </a:cubicBezTo>
                <a:close/>
                <a:moveTo>
                  <a:pt x="111405" y="60325"/>
                </a:moveTo>
                <a:cubicBezTo>
                  <a:pt x="111405" y="60325"/>
                  <a:pt x="111405" y="60325"/>
                  <a:pt x="124852" y="60325"/>
                </a:cubicBezTo>
                <a:cubicBezTo>
                  <a:pt x="193768" y="60325"/>
                  <a:pt x="249237" y="115844"/>
                  <a:pt x="249237" y="184823"/>
                </a:cubicBezTo>
                <a:cubicBezTo>
                  <a:pt x="249237" y="240342"/>
                  <a:pt x="212258" y="287449"/>
                  <a:pt x="161831" y="304273"/>
                </a:cubicBezTo>
                <a:cubicBezTo>
                  <a:pt x="161831" y="304273"/>
                  <a:pt x="161831" y="304273"/>
                  <a:pt x="178640" y="326145"/>
                </a:cubicBezTo>
                <a:cubicBezTo>
                  <a:pt x="180321" y="329509"/>
                  <a:pt x="182002" y="336239"/>
                  <a:pt x="182002" y="341286"/>
                </a:cubicBezTo>
                <a:cubicBezTo>
                  <a:pt x="182002" y="356428"/>
                  <a:pt x="170236" y="369887"/>
                  <a:pt x="153427" y="369887"/>
                </a:cubicBezTo>
                <a:cubicBezTo>
                  <a:pt x="143341" y="369887"/>
                  <a:pt x="134937" y="363157"/>
                  <a:pt x="128214" y="354745"/>
                </a:cubicBezTo>
                <a:cubicBezTo>
                  <a:pt x="128214" y="354745"/>
                  <a:pt x="128214" y="354745"/>
                  <a:pt x="92915" y="309321"/>
                </a:cubicBezTo>
                <a:cubicBezTo>
                  <a:pt x="92915" y="309321"/>
                  <a:pt x="92915" y="309321"/>
                  <a:pt x="49212" y="253801"/>
                </a:cubicBezTo>
                <a:cubicBezTo>
                  <a:pt x="49212" y="252119"/>
                  <a:pt x="54255" y="252119"/>
                  <a:pt x="57616" y="252119"/>
                </a:cubicBezTo>
                <a:cubicBezTo>
                  <a:pt x="57616" y="252119"/>
                  <a:pt x="57616" y="252119"/>
                  <a:pt x="123171" y="252119"/>
                </a:cubicBezTo>
                <a:cubicBezTo>
                  <a:pt x="161831" y="252119"/>
                  <a:pt x="192087" y="221836"/>
                  <a:pt x="192087" y="184823"/>
                </a:cubicBezTo>
                <a:cubicBezTo>
                  <a:pt x="192087" y="166316"/>
                  <a:pt x="183683" y="149492"/>
                  <a:pt x="175278" y="139398"/>
                </a:cubicBezTo>
                <a:cubicBezTo>
                  <a:pt x="175278" y="139398"/>
                  <a:pt x="175278" y="139398"/>
                  <a:pt x="111405" y="60325"/>
                </a:cubicBezTo>
                <a:close/>
                <a:moveTo>
                  <a:pt x="30004" y="0"/>
                </a:moveTo>
                <a:cubicBezTo>
                  <a:pt x="40005" y="0"/>
                  <a:pt x="48339" y="5024"/>
                  <a:pt x="55007" y="15072"/>
                </a:cubicBezTo>
                <a:cubicBezTo>
                  <a:pt x="55007" y="15072"/>
                  <a:pt x="55007" y="15072"/>
                  <a:pt x="90011" y="58615"/>
                </a:cubicBezTo>
                <a:cubicBezTo>
                  <a:pt x="90011" y="58615"/>
                  <a:pt x="90011" y="58615"/>
                  <a:pt x="133350" y="115556"/>
                </a:cubicBezTo>
                <a:cubicBezTo>
                  <a:pt x="133350" y="115556"/>
                  <a:pt x="128349" y="115556"/>
                  <a:pt x="125016" y="115556"/>
                </a:cubicBezTo>
                <a:cubicBezTo>
                  <a:pt x="125016" y="115556"/>
                  <a:pt x="125016" y="115556"/>
                  <a:pt x="60008" y="115556"/>
                </a:cubicBezTo>
                <a:cubicBezTo>
                  <a:pt x="33337" y="115556"/>
                  <a:pt x="11668" y="130629"/>
                  <a:pt x="0" y="152400"/>
                </a:cubicBezTo>
                <a:cubicBezTo>
                  <a:pt x="0" y="152400"/>
                  <a:pt x="0" y="152400"/>
                  <a:pt x="0" y="73688"/>
                </a:cubicBezTo>
                <a:cubicBezTo>
                  <a:pt x="6667" y="70338"/>
                  <a:pt x="13335" y="66989"/>
                  <a:pt x="21669" y="65314"/>
                </a:cubicBezTo>
                <a:lnTo>
                  <a:pt x="5001" y="43543"/>
                </a:lnTo>
                <a:cubicBezTo>
                  <a:pt x="3334" y="40193"/>
                  <a:pt x="1667" y="33494"/>
                  <a:pt x="1667" y="28470"/>
                </a:cubicBezTo>
                <a:cubicBezTo>
                  <a:pt x="1667" y="11723"/>
                  <a:pt x="15002" y="0"/>
                  <a:pt x="30004"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4" name="Freeform 5"/>
          <p:cNvSpPr>
            <a:spLocks noChangeAspect="1"/>
          </p:cNvSpPr>
          <p:nvPr userDrawn="1"/>
        </p:nvSpPr>
        <p:spPr bwMode="auto">
          <a:xfrm>
            <a:off x="454025" y="476251"/>
            <a:ext cx="343174" cy="566928"/>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5" name="Freeform 5"/>
          <p:cNvSpPr>
            <a:spLocks noChangeAspect="1"/>
          </p:cNvSpPr>
          <p:nvPr userDrawn="1"/>
        </p:nvSpPr>
        <p:spPr bwMode="auto">
          <a:xfrm flipH="1">
            <a:off x="4881590" y="2330386"/>
            <a:ext cx="1428046" cy="2359152"/>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8" name="Rectangle 27"/>
          <p:cNvSpPr/>
          <p:nvPr userDrawn="1"/>
        </p:nvSpPr>
        <p:spPr bwMode="auto">
          <a:xfrm>
            <a:off x="0" y="0"/>
            <a:ext cx="12436475" cy="6995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userDrawn="1"/>
        </p:nvSpPr>
        <p:spPr bwMode="white">
          <a:xfrm>
            <a:off x="274637" y="1211263"/>
            <a:ext cx="10058401" cy="274319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Text Placeholder 4"/>
          <p:cNvSpPr>
            <a:spLocks noGrp="1"/>
          </p:cNvSpPr>
          <p:nvPr>
            <p:ph type="body" sz="quarter" idx="13"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31" name="Title 2"/>
          <p:cNvSpPr>
            <a:spLocks noGrp="1"/>
          </p:cNvSpPr>
          <p:nvPr>
            <p:ph type="title"/>
          </p:nvPr>
        </p:nvSpPr>
        <p:spPr>
          <a:xfrm>
            <a:off x="274639" y="1224754"/>
            <a:ext cx="10058399" cy="2719709"/>
          </a:xfrm>
        </p:spPr>
        <p:txBody>
          <a:bodyPr/>
          <a:lstStyle>
            <a:lvl1pPr>
              <a:defRPr>
                <a:gradFill>
                  <a:gsLst>
                    <a:gs pos="1250">
                      <a:schemeClr val="bg2"/>
                    </a:gs>
                    <a:gs pos="100000">
                      <a:schemeClr val="bg2"/>
                    </a:gs>
                  </a:gsLst>
                  <a:lin ang="5400000" scaled="0"/>
                </a:gradFill>
              </a:defRPr>
            </a:lvl1pPr>
          </a:lstStyle>
          <a:p>
            <a:r>
              <a:rPr lang="en-US" smtClean="0"/>
              <a:t>Click to edit Master title style</a:t>
            </a:r>
            <a:endParaRPr lang="en-US" dirty="0"/>
          </a:p>
        </p:txBody>
      </p:sp>
      <p:pic>
        <p:nvPicPr>
          <p:cNvPr id="33" name="Picture 32"/>
          <p:cNvPicPr>
            <a:picLocks noChangeAspect="1"/>
          </p:cNvPicPr>
          <p:nvPr userDrawn="1"/>
        </p:nvPicPr>
        <p:blipFill>
          <a:blip r:embed="rId5">
            <a:lum bright="100000"/>
          </a:blip>
          <a:stretch>
            <a:fillRect/>
          </a:stretch>
        </p:blipFill>
        <p:spPr>
          <a:xfrm>
            <a:off x="11064504" y="6180433"/>
            <a:ext cx="911810" cy="329184"/>
          </a:xfrm>
          <a:prstGeom prst="rect">
            <a:avLst/>
          </a:prstGeom>
        </p:spPr>
      </p:pic>
      <p:pic>
        <p:nvPicPr>
          <p:cNvPr id="26" name="Picture 25"/>
          <p:cNvPicPr>
            <a:picLocks noChangeAspect="1"/>
          </p:cNvPicPr>
          <p:nvPr userDrawn="1"/>
        </p:nvPicPr>
        <p:blipFill rotWithShape="1">
          <a:blip r:embed="rId6">
            <a:extLst>
              <a:ext uri="{28A0092B-C50C-407E-A947-70E740481C1C}">
                <a14:useLocalDpi xmlns:a14="http://schemas.microsoft.com/office/drawing/2010/main" val="0"/>
              </a:ext>
            </a:extLst>
          </a:blip>
          <a:srcRect l="27222"/>
          <a:stretch/>
        </p:blipFill>
        <p:spPr bwMode="gray">
          <a:xfrm>
            <a:off x="454026" y="6248634"/>
            <a:ext cx="1130200" cy="331497"/>
          </a:xfrm>
          <a:prstGeom prst="rect">
            <a:avLst/>
          </a:prstGeom>
        </p:spPr>
      </p:pic>
    </p:spTree>
    <p:extLst>
      <p:ext uri="{BB962C8B-B14F-4D97-AF65-F5344CB8AC3E}">
        <p14:creationId xmlns:p14="http://schemas.microsoft.com/office/powerpoint/2010/main" val="1587768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ntr" presetSubtype="0" fill="hold" grpId="4" nodeType="withEffect">
                                  <p:stCondLst>
                                    <p:cond delay="1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50"/>
                                        <p:tgtEl>
                                          <p:spTgt spid="24"/>
                                        </p:tgtEl>
                                      </p:cBhvr>
                                    </p:animEffect>
                                  </p:childTnLst>
                                </p:cTn>
                              </p:par>
                              <p:par>
                                <p:cTn id="14" presetID="1" presetClass="exit" presetSubtype="0" fill="hold" grpId="0" nodeType="withEffect">
                                  <p:stCondLst>
                                    <p:cond delay="390"/>
                                  </p:stCondLst>
                                  <p:childTnLst>
                                    <p:set>
                                      <p:cBhvr>
                                        <p:cTn id="15" dur="1" fill="hold">
                                          <p:stCondLst>
                                            <p:cond delay="0"/>
                                          </p:stCondLst>
                                        </p:cTn>
                                        <p:tgtEl>
                                          <p:spTgt spid="11"/>
                                        </p:tgtEl>
                                        <p:attrNameLst>
                                          <p:attrName>style.visibility</p:attrName>
                                        </p:attrNameLst>
                                      </p:cBhvr>
                                      <p:to>
                                        <p:strVal val="hidden"/>
                                      </p:to>
                                    </p:set>
                                  </p:childTnLst>
                                </p:cTn>
                              </p:par>
                              <p:par>
                                <p:cTn id="16" presetID="6" presetClass="emph" presetSubtype="0" accel="100000" fill="hold" grpId="0" nodeType="withEffect">
                                  <p:stCondLst>
                                    <p:cond delay="390"/>
                                  </p:stCondLst>
                                  <p:childTnLst>
                                    <p:animScale>
                                      <p:cBhvr>
                                        <p:cTn id="17" dur="100" fill="hold"/>
                                        <p:tgtEl>
                                          <p:spTgt spid="17"/>
                                        </p:tgtEl>
                                      </p:cBhvr>
                                      <p:by x="0" y="100000"/>
                                    </p:animScale>
                                  </p:childTnLst>
                                </p:cTn>
                              </p:par>
                              <p:par>
                                <p:cTn id="18" presetID="35" presetClass="path" presetSubtype="0" accel="100000" fill="hold" grpId="1" nodeType="withEffect">
                                  <p:stCondLst>
                                    <p:cond delay="390"/>
                                  </p:stCondLst>
                                  <p:childTnLst>
                                    <p:animMotion origin="layout" path="M 2.93337E-6 2.75533E-6 L -0.04238 -0.00159 " pathEditMode="relative" rAng="0" ptsTypes="AA">
                                      <p:cBhvr>
                                        <p:cTn id="19" dur="100" fill="hold"/>
                                        <p:tgtEl>
                                          <p:spTgt spid="17"/>
                                        </p:tgtEl>
                                        <p:attrNameLst>
                                          <p:attrName>ppt_x</p:attrName>
                                          <p:attrName>ppt_y</p:attrName>
                                        </p:attrNameLst>
                                      </p:cBhvr>
                                      <p:rCtr x="-2068" y="0"/>
                                    </p:animMotion>
                                  </p:childTnLst>
                                </p:cTn>
                              </p:par>
                              <p:par>
                                <p:cTn id="20" presetID="42" presetClass="path" presetSubtype="0" accel="17333" decel="82667" fill="hold" grpId="0" nodeType="withEffect">
                                  <p:stCondLst>
                                    <p:cond delay="450"/>
                                  </p:stCondLst>
                                  <p:childTnLst>
                                    <p:animMotion origin="layout" path="M -3.59203E-6 1.57512E-6 L 0.4492 0.39355 " pathEditMode="relative" rAng="0" ptsTypes="AA">
                                      <p:cBhvr>
                                        <p:cTn id="21" dur="500" fill="hold"/>
                                        <p:tgtEl>
                                          <p:spTgt spid="24"/>
                                        </p:tgtEl>
                                        <p:attrNameLst>
                                          <p:attrName>ppt_x</p:attrName>
                                          <p:attrName>ppt_y</p:attrName>
                                        </p:attrNameLst>
                                      </p:cBhvr>
                                      <p:rCtr x="22453" y="19678"/>
                                    </p:animMotion>
                                  </p:childTnLst>
                                </p:cTn>
                              </p:par>
                              <p:par>
                                <p:cTn id="22" presetID="6" presetClass="emph" presetSubtype="0" accel="17333" decel="82667" fill="hold" grpId="1" nodeType="withEffect">
                                  <p:stCondLst>
                                    <p:cond delay="450"/>
                                  </p:stCondLst>
                                  <p:childTnLst>
                                    <p:animScale>
                                      <p:cBhvr>
                                        <p:cTn id="23" dur="500" fill="hold"/>
                                        <p:tgtEl>
                                          <p:spTgt spid="24"/>
                                        </p:tgtEl>
                                      </p:cBhvr>
                                      <p:by x="416130" y="416130"/>
                                    </p:animScale>
                                  </p:childTnLst>
                                </p:cTn>
                              </p:par>
                              <p:par>
                                <p:cTn id="24" presetID="1" presetClass="exit" presetSubtype="0" fill="hold" grpId="3" nodeType="withEffect">
                                  <p:stCondLst>
                                    <p:cond delay="990"/>
                                  </p:stCondLst>
                                  <p:childTnLst>
                                    <p:set>
                                      <p:cBhvr>
                                        <p:cTn id="25" dur="1" fill="hold">
                                          <p:stCondLst>
                                            <p:cond delay="0"/>
                                          </p:stCondLst>
                                        </p:cTn>
                                        <p:tgtEl>
                                          <p:spTgt spid="24"/>
                                        </p:tgtEl>
                                        <p:attrNameLst>
                                          <p:attrName>style.visibility</p:attrName>
                                        </p:attrNameLst>
                                      </p:cBhvr>
                                      <p:to>
                                        <p:strVal val="hidden"/>
                                      </p:to>
                                    </p:set>
                                  </p:childTnLst>
                                </p:cTn>
                              </p:par>
                              <p:par>
                                <p:cTn id="26" presetID="6" presetClass="emph" presetSubtype="0" accel="100000" fill="hold" grpId="2" nodeType="withEffect">
                                  <p:stCondLst>
                                    <p:cond delay="800"/>
                                  </p:stCondLst>
                                  <p:childTnLst>
                                    <p:animScale>
                                      <p:cBhvr>
                                        <p:cTn id="27" dur="250" fill="hold"/>
                                        <p:tgtEl>
                                          <p:spTgt spid="24"/>
                                        </p:tgtEl>
                                      </p:cBhvr>
                                      <p:by x="0" y="100000"/>
                                    </p:animScale>
                                  </p:childTnLst>
                                </p:cTn>
                              </p:par>
                              <p:par>
                                <p:cTn id="28" presetID="1" presetClass="entr" presetSubtype="0" fill="hold" grpId="0" nodeType="withEffect">
                                  <p:stCondLst>
                                    <p:cond delay="1000"/>
                                  </p:stCondLst>
                                  <p:childTnLst>
                                    <p:set>
                                      <p:cBhvr>
                                        <p:cTn id="29" dur="1" fill="hold">
                                          <p:stCondLst>
                                            <p:cond delay="0"/>
                                          </p:stCondLst>
                                        </p:cTn>
                                        <p:tgtEl>
                                          <p:spTgt spid="25"/>
                                        </p:tgtEl>
                                        <p:attrNameLst>
                                          <p:attrName>style.visibility</p:attrName>
                                        </p:attrNameLst>
                                      </p:cBhvr>
                                      <p:to>
                                        <p:strVal val="visible"/>
                                      </p:to>
                                    </p:set>
                                  </p:childTnLst>
                                </p:cTn>
                              </p:par>
                              <p:par>
                                <p:cTn id="30" presetID="6" presetClass="emph" presetSubtype="0" accel="100000" autoRev="1" fill="hold" grpId="1" nodeType="withEffect">
                                  <p:stCondLst>
                                    <p:cond delay="750"/>
                                  </p:stCondLst>
                                  <p:childTnLst>
                                    <p:animScale>
                                      <p:cBhvr>
                                        <p:cTn id="31" dur="250" fill="hold"/>
                                        <p:tgtEl>
                                          <p:spTgt spid="25"/>
                                        </p:tgtEl>
                                      </p:cBhvr>
                                      <p:by x="0" y="100000"/>
                                    </p:animScale>
                                  </p:childTnLst>
                                </p:cTn>
                              </p:par>
                              <p:par>
                                <p:cTn id="32" presetID="35" presetClass="path" presetSubtype="0" decel="100000" fill="hold" grpId="2" nodeType="withEffect">
                                  <p:stCondLst>
                                    <p:cond delay="1000"/>
                                  </p:stCondLst>
                                  <p:childTnLst>
                                    <p:animMotion origin="layout" path="M 0.05783 4.29414E-6 L -1.70539E-6 4.29414E-6 " pathEditMode="relative" rAng="0" ptsTypes="AA">
                                      <p:cBhvr>
                                        <p:cTn id="33" dur="250" fill="hold"/>
                                        <p:tgtEl>
                                          <p:spTgt spid="25"/>
                                        </p:tgtEl>
                                        <p:attrNameLst>
                                          <p:attrName>ppt_x</p:attrName>
                                          <p:attrName>ppt_y</p:attrName>
                                        </p:attrNameLst>
                                      </p:cBhvr>
                                      <p:rCtr x="-2898" y="0"/>
                                    </p:animMotion>
                                  </p:childTnLst>
                                </p:cTn>
                              </p:par>
                              <p:par>
                                <p:cTn id="34" presetID="6" presetClass="emph" presetSubtype="0" decel="100000" fill="hold" grpId="3" nodeType="withEffect">
                                  <p:stCondLst>
                                    <p:cond delay="1000"/>
                                  </p:stCondLst>
                                  <p:childTnLst>
                                    <p:animScale>
                                      <p:cBhvr>
                                        <p:cTn id="35" dur="500" fill="hold"/>
                                        <p:tgtEl>
                                          <p:spTgt spid="25"/>
                                        </p:tgtEl>
                                      </p:cBhvr>
                                      <p:by x="2000000" y="2000000"/>
                                    </p:animScale>
                                  </p:childTnLst>
                                </p:cTn>
                              </p:par>
                              <p:par>
                                <p:cTn id="36" presetID="1" presetClass="emph" presetSubtype="2" decel="100000" fill="hold" nodeType="withEffect">
                                  <p:stCondLst>
                                    <p:cond delay="1000"/>
                                  </p:stCondLst>
                                  <p:childTnLst>
                                    <p:animClr clrSpc="rgb" dir="cw">
                                      <p:cBhvr>
                                        <p:cTn id="37" dur="500" fill="hold"/>
                                        <p:tgtEl>
                                          <p:spTgt spid="25"/>
                                        </p:tgtEl>
                                        <p:attrNameLst>
                                          <p:attrName>fillcolor</p:attrName>
                                        </p:attrNameLst>
                                      </p:cBhvr>
                                      <p:to>
                                        <a:schemeClr val="accent1"/>
                                      </p:to>
                                    </p:animClr>
                                    <p:set>
                                      <p:cBhvr>
                                        <p:cTn id="38" dur="500" fill="hold"/>
                                        <p:tgtEl>
                                          <p:spTgt spid="25"/>
                                        </p:tgtEl>
                                        <p:attrNameLst>
                                          <p:attrName>fill.type</p:attrName>
                                        </p:attrNameLst>
                                      </p:cBhvr>
                                      <p:to>
                                        <p:strVal val="solid"/>
                                      </p:to>
                                    </p:set>
                                    <p:set>
                                      <p:cBhvr>
                                        <p:cTn id="39" dur="500" fill="hold"/>
                                        <p:tgtEl>
                                          <p:spTgt spid="25"/>
                                        </p:tgtEl>
                                        <p:attrNameLst>
                                          <p:attrName>fill.on</p:attrName>
                                        </p:attrNameLst>
                                      </p:cBhvr>
                                      <p:to>
                                        <p:strVal val="true"/>
                                      </p:to>
                                    </p:set>
                                  </p:childTnLst>
                                </p:cTn>
                              </p:par>
                              <p:par>
                                <p:cTn id="40" presetID="1" presetClass="entr" presetSubtype="0" fill="hold" grpId="0" nodeType="withEffect">
                                  <p:stCondLst>
                                    <p:cond delay="150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ntr" presetSubtype="0" fill="hold" grpId="0" nodeType="withEffect">
                                  <p:stCondLst>
                                    <p:cond delay="1750"/>
                                  </p:stCondLst>
                                  <p:childTnLst>
                                    <p:set>
                                      <p:cBhvr>
                                        <p:cTn id="43" dur="1" fill="hold">
                                          <p:stCondLst>
                                            <p:cond delay="0"/>
                                          </p:stCondLst>
                                        </p:cTn>
                                        <p:tgtEl>
                                          <p:spTgt spid="29"/>
                                        </p:tgtEl>
                                        <p:attrNameLst>
                                          <p:attrName>style.visibility</p:attrName>
                                        </p:attrNameLst>
                                      </p:cBhvr>
                                      <p:to>
                                        <p:strVal val="visible"/>
                                      </p:to>
                                    </p:set>
                                  </p:childTnLst>
                                </p:cTn>
                              </p:par>
                              <p:par>
                                <p:cTn id="44" presetID="6" presetClass="emph" presetSubtype="0" accel="100000" autoRev="1" fill="hold" grpId="1" nodeType="withEffect">
                                  <p:stCondLst>
                                    <p:cond delay="1250"/>
                                  </p:stCondLst>
                                  <p:childTnLst>
                                    <p:animScale>
                                      <p:cBhvr>
                                        <p:cTn id="45" dur="500" fill="hold"/>
                                        <p:tgtEl>
                                          <p:spTgt spid="29"/>
                                        </p:tgtEl>
                                      </p:cBhvr>
                                      <p:by x="0" y="100000"/>
                                    </p:animScale>
                                  </p:childTnLst>
                                </p:cTn>
                              </p:par>
                              <p:par>
                                <p:cTn id="46" presetID="35" presetClass="path" presetSubtype="0" decel="100000" fill="hold" grpId="2" nodeType="withEffect">
                                  <p:stCondLst>
                                    <p:cond delay="1750"/>
                                  </p:stCondLst>
                                  <p:childTnLst>
                                    <p:animMotion origin="layout" path="M -0.40311 8.21607E-7 L -4.34261E-6 8.21607E-7 " pathEditMode="relative" rAng="0" ptsTypes="AA">
                                      <p:cBhvr>
                                        <p:cTn id="47" dur="500" fill="hold"/>
                                        <p:tgtEl>
                                          <p:spTgt spid="29"/>
                                        </p:tgtEl>
                                        <p:attrNameLst>
                                          <p:attrName>ppt_x</p:attrName>
                                          <p:attrName>ppt_y</p:attrName>
                                        </p:attrNameLst>
                                      </p:cBhvr>
                                      <p:rCtr x="20156" y="0"/>
                                    </p:animMotion>
                                  </p:childTnLst>
                                </p:cTn>
                              </p:par>
                              <p:par>
                                <p:cTn id="48" presetID="10" presetClass="entr" presetSubtype="0" fill="hold" grpId="0" nodeType="withEffect">
                                  <p:stCondLst>
                                    <p:cond delay="215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950"/>
                                        <p:tgtEl>
                                          <p:spTgt spid="31"/>
                                        </p:tgtEl>
                                      </p:cBhvr>
                                    </p:animEffect>
                                  </p:childTnLst>
                                </p:cTn>
                              </p:par>
                              <p:par>
                                <p:cTn id="51" presetID="63" presetClass="path" presetSubtype="0" decel="100000" fill="hold" grpId="1" nodeType="withEffect">
                                  <p:stCondLst>
                                    <p:cond delay="2150"/>
                                  </p:stCondLst>
                                  <p:childTnLst>
                                    <p:animMotion origin="layout" path="M -0.01455 3.85837E-6 L -4.34261E-6 3.85837E-6 " pathEditMode="relative" rAng="0" ptsTypes="AA">
                                      <p:cBhvr>
                                        <p:cTn id="52" dur="950" fill="hold"/>
                                        <p:tgtEl>
                                          <p:spTgt spid="31"/>
                                        </p:tgtEl>
                                        <p:attrNameLst>
                                          <p:attrName>ppt_x</p:attrName>
                                          <p:attrName>ppt_y</p:attrName>
                                        </p:attrNameLst>
                                      </p:cBhvr>
                                      <p:rCtr x="728" y="0"/>
                                    </p:animMotion>
                                  </p:childTnLst>
                                </p:cTn>
                              </p:par>
                              <p:par>
                                <p:cTn id="53" presetID="10" presetClass="entr" presetSubtype="0" fill="hold" grpId="0" nodeType="withEffect">
                                  <p:stCondLst>
                                    <p:cond delay="235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950"/>
                                        <p:tgtEl>
                                          <p:spTgt spid="30"/>
                                        </p:tgtEl>
                                      </p:cBhvr>
                                    </p:animEffect>
                                  </p:childTnLst>
                                </p:cTn>
                              </p:par>
                              <p:par>
                                <p:cTn id="56" presetID="63" presetClass="path" presetSubtype="0" decel="100000" fill="hold" grpId="1" nodeType="withEffect">
                                  <p:stCondLst>
                                    <p:cond delay="2350"/>
                                  </p:stCondLst>
                                  <p:childTnLst>
                                    <p:animMotion origin="layout" path="M -0.01455 3.76759E-6 L -4.34261E-6 3.76759E-6 " pathEditMode="relative" rAng="0" ptsTypes="AA">
                                      <p:cBhvr>
                                        <p:cTn id="57" dur="950" fill="hold"/>
                                        <p:tgtEl>
                                          <p:spTgt spid="30"/>
                                        </p:tgtEl>
                                        <p:attrNameLst>
                                          <p:attrName>ppt_x</p:attrName>
                                          <p:attrName>ppt_y</p:attrName>
                                        </p:attrNameLst>
                                      </p:cBhvr>
                                      <p:rCtr x="728" y="0"/>
                                    </p:animMotion>
                                  </p:childTnLst>
                                </p:cTn>
                              </p:par>
                              <p:par>
                                <p:cTn id="58" presetID="10" presetClass="entr" presetSubtype="0" fill="hold" nodeType="withEffect">
                                  <p:stCondLst>
                                    <p:cond delay="250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950"/>
                                        <p:tgtEl>
                                          <p:spTgt spid="33"/>
                                        </p:tgtEl>
                                      </p:cBhvr>
                                    </p:animEffect>
                                  </p:childTnLst>
                                </p:cTn>
                              </p:par>
                              <p:par>
                                <p:cTn id="61" presetID="63" presetClass="path" presetSubtype="0" decel="100000" fill="hold" nodeType="withEffect">
                                  <p:stCondLst>
                                    <p:cond delay="2500"/>
                                  </p:stCondLst>
                                  <p:childTnLst>
                                    <p:animMotion origin="layout" path="M -0.01455 3.76759E-6 L -4.34261E-6 3.76759E-6 " pathEditMode="relative" rAng="0" ptsTypes="AA">
                                      <p:cBhvr>
                                        <p:cTn id="62" dur="950" spd="-100000" fill="hold"/>
                                        <p:tgtEl>
                                          <p:spTgt spid="33"/>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17" grpId="0" animBg="1"/>
      <p:bldP spid="17" grpId="1" animBg="1"/>
      <p:bldP spid="24" grpId="0" animBg="1"/>
      <p:bldP spid="24" grpId="1" animBg="1"/>
      <p:bldP spid="24" grpId="2" animBg="1"/>
      <p:bldP spid="24" grpId="3" animBg="1"/>
      <p:bldP spid="24" grpId="4" animBg="1"/>
      <p:bldP spid="25" grpId="0" animBg="1"/>
      <p:bldP spid="25" grpId="1" animBg="1"/>
      <p:bldP spid="25" grpId="2" animBg="1"/>
      <p:bldP spid="25" grpId="3" animBg="1"/>
      <p:bldP spid="28" grpId="0" animBg="1"/>
      <p:bldP spid="29" grpId="0" animBg="1"/>
      <p:bldP spid="29" grpId="1" animBg="1"/>
      <p:bldP spid="29" grpId="2" animBg="1"/>
      <p:bldP spid="30" grpId="0">
        <p:tmplLst>
          <p:tmpl>
            <p:tnLst>
              <p:par>
                <p:cTn presetID="10" presetClass="entr" presetSubtype="0" fill="hold" nodeType="withEffect">
                  <p:stCondLst>
                    <p:cond delay="2350"/>
                  </p:stCondLst>
                  <p:childTnLst>
                    <p:set>
                      <p:cBhvr>
                        <p:cTn dur="1" fill="hold">
                          <p:stCondLst>
                            <p:cond delay="0"/>
                          </p:stCondLst>
                        </p:cTn>
                        <p:tgtEl>
                          <p:spTgt spid="30"/>
                        </p:tgtEl>
                        <p:attrNameLst>
                          <p:attrName>style.visibility</p:attrName>
                        </p:attrNameLst>
                      </p:cBhvr>
                      <p:to>
                        <p:strVal val="visible"/>
                      </p:to>
                    </p:set>
                    <p:animEffect transition="in" filter="fade">
                      <p:cBhvr>
                        <p:cTn dur="950"/>
                        <p:tgtEl>
                          <p:spTgt spid="30"/>
                        </p:tgtEl>
                      </p:cBhvr>
                    </p:animEffect>
                  </p:childTnLst>
                </p:cTn>
              </p:par>
            </p:tnLst>
          </p:tmpl>
        </p:tmplLst>
      </p:bldP>
      <p:bldP spid="30" grpId="1">
        <p:tmplLst>
          <p:tmpl>
            <p:tnLst>
              <p:par>
                <p:cTn presetID="63" presetClass="path" presetSubtype="0" decel="100000" fill="hold" nodeType="withEffect">
                  <p:stCondLst>
                    <p:cond delay="2350"/>
                  </p:stCondLst>
                  <p:childTnLst>
                    <p:animMotion origin="layout" path="M -0.01455 3.76759E-6 L -4.34261E-6 3.76759E-6 " pathEditMode="relative" rAng="0" ptsTypes="AA">
                      <p:cBhvr>
                        <p:cTn dur="950" fill="hold"/>
                        <p:tgtEl>
                          <p:spTgt spid="30"/>
                        </p:tgtEl>
                        <p:attrNameLst>
                          <p:attrName>ppt_x</p:attrName>
                          <p:attrName>ppt_y</p:attrName>
                        </p:attrNameLst>
                      </p:cBhvr>
                      <p:rCtr x="728" y="0"/>
                    </p:animMotion>
                  </p:childTnLst>
                </p:cTn>
              </p:par>
            </p:tnLst>
          </p:tmpl>
        </p:tmplLst>
      </p:bldP>
      <p:bldP spid="31" grpId="0"/>
      <p:bldP spid="3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 UN-ANIMATED">
    <p:bg>
      <p:bgRef idx="1001">
        <a:schemeClr val="bg2"/>
      </p:bgRef>
    </p:bg>
    <p:spTree>
      <p:nvGrpSpPr>
        <p:cNvPr id="1" name=""/>
        <p:cNvGrpSpPr/>
        <p:nvPr/>
      </p:nvGrpSpPr>
      <p:grpSpPr>
        <a:xfrm>
          <a:off x="0" y="0"/>
          <a:ext cx="0" cy="0"/>
          <a:chOff x="0" y="0"/>
          <a:chExt cx="0" cy="0"/>
        </a:xfrm>
      </p:grpSpPr>
      <p:sp>
        <p:nvSpPr>
          <p:cNvPr id="26" name="Rectangle 25"/>
          <p:cNvSpPr/>
          <p:nvPr userDrawn="1"/>
        </p:nvSpPr>
        <p:spPr bwMode="white">
          <a:xfrm>
            <a:off x="274637" y="1211263"/>
            <a:ext cx="10058401" cy="274319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Text Placeholder 4"/>
          <p:cNvSpPr>
            <a:spLocks noGrp="1"/>
          </p:cNvSpPr>
          <p:nvPr>
            <p:ph type="body" sz="quarter" idx="13"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3" name="Title 2"/>
          <p:cNvSpPr>
            <a:spLocks noGrp="1"/>
          </p:cNvSpPr>
          <p:nvPr>
            <p:ph type="title"/>
          </p:nvPr>
        </p:nvSpPr>
        <p:spPr>
          <a:xfrm>
            <a:off x="274639" y="1224754"/>
            <a:ext cx="10058399" cy="2719709"/>
          </a:xfrm>
        </p:spPr>
        <p:txBody>
          <a:bodyPr/>
          <a:lstStyle>
            <a:lvl1pPr>
              <a:defRPr>
                <a:gradFill>
                  <a:gsLst>
                    <a:gs pos="1250">
                      <a:schemeClr val="bg2"/>
                    </a:gs>
                    <a:gs pos="100000">
                      <a:schemeClr val="bg2"/>
                    </a:gs>
                  </a:gsLst>
                  <a:lin ang="5400000" scaled="0"/>
                </a:gradFill>
              </a:defRPr>
            </a:lvl1pPr>
          </a:lstStyle>
          <a:p>
            <a:r>
              <a:rPr lang="en-US" smtClean="0"/>
              <a:t>Click to edit Master title style</a:t>
            </a:r>
            <a:endParaRPr lang="en-US" dirty="0"/>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27222"/>
          <a:stretch/>
        </p:blipFill>
        <p:spPr bwMode="gray">
          <a:xfrm>
            <a:off x="454026" y="6248634"/>
            <a:ext cx="1130200" cy="331497"/>
          </a:xfrm>
          <a:prstGeom prst="rect">
            <a:avLst/>
          </a:prstGeom>
        </p:spPr>
      </p:pic>
      <p:pic>
        <p:nvPicPr>
          <p:cNvPr id="7" name="Picture 6"/>
          <p:cNvPicPr>
            <a:picLocks noChangeAspect="1"/>
          </p:cNvPicPr>
          <p:nvPr userDrawn="1"/>
        </p:nvPicPr>
        <p:blipFill>
          <a:blip r:embed="rId3">
            <a:lum bright="100000"/>
          </a:blip>
          <a:stretch>
            <a:fillRect/>
          </a:stretch>
        </p:blipFill>
        <p:spPr>
          <a:xfrm>
            <a:off x="11064504" y="6180433"/>
            <a:ext cx="911810" cy="329184"/>
          </a:xfrm>
          <a:prstGeom prst="rect">
            <a:avLst/>
          </a:prstGeom>
        </p:spPr>
      </p:pic>
    </p:spTree>
    <p:extLst>
      <p:ext uri="{BB962C8B-B14F-4D97-AF65-F5344CB8AC3E}">
        <p14:creationId xmlns:p14="http://schemas.microsoft.com/office/powerpoint/2010/main" val="28860535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8581408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North America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470159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491216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white">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66138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6"/>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6"/>
                                        </p:tgtEl>
                                        <p:attrNameLst>
                                          <p:attrName>ppt_x</p:attrName>
                                          <p:attrName>ppt_y</p:attrName>
                                        </p:attrNameLst>
                                      </p:cBhvr>
                                      <p:rCtr x="201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787036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5" name="Rectangle 4"/>
          <p:cNvSpPr/>
          <p:nvPr userDrawn="1"/>
        </p:nvSpPr>
        <p:spPr bwMode="white">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529384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5"/>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5"/>
                                        </p:tgtEl>
                                        <p:attrNameLst>
                                          <p:attrName>ppt_x</p:attrName>
                                          <p:attrName>ppt_y</p:attrName>
                                        </p:attrNameLst>
                                      </p:cBhvr>
                                      <p:rCtr x="201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2" y="903"/>
            <a:ext cx="12436918" cy="6992718"/>
          </a:xfrm>
          <a:prstGeom prst="rect">
            <a:avLst/>
          </a:prstGeom>
        </p:spPr>
      </p:pic>
      <p:sp>
        <p:nvSpPr>
          <p:cNvPr id="11" name="Rectangle 10"/>
          <p:cNvSpPr/>
          <p:nvPr userDrawn="1"/>
        </p:nvSpPr>
        <p:spPr bwMode="gray">
          <a:xfrm>
            <a:off x="5761038" y="-318"/>
            <a:ext cx="6675119" cy="699484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userDrawn="1"/>
        </p:nvPicPr>
        <p:blipFill>
          <a:blip r:embed="rId3"/>
          <a:stretch>
            <a:fillRect/>
          </a:stretch>
        </p:blipFill>
        <p:spPr>
          <a:xfrm>
            <a:off x="5952597" y="479775"/>
            <a:ext cx="4929030" cy="3345983"/>
          </a:xfrm>
          <a:prstGeom prst="rect">
            <a:avLst/>
          </a:prstGeom>
        </p:spPr>
      </p:pic>
      <p:pic>
        <p:nvPicPr>
          <p:cNvPr id="20" name="Picture 19"/>
          <p:cNvPicPr>
            <a:picLocks noChangeAspect="1"/>
          </p:cNvPicPr>
          <p:nvPr userDrawn="1"/>
        </p:nvPicPr>
        <p:blipFill>
          <a:blip r:embed="rId4"/>
          <a:stretch>
            <a:fillRect/>
          </a:stretch>
        </p:blipFill>
        <p:spPr>
          <a:xfrm>
            <a:off x="5958780" y="5410142"/>
            <a:ext cx="6107380" cy="475488"/>
          </a:xfrm>
          <a:prstGeom prst="rect">
            <a:avLst/>
          </a:prstGeom>
        </p:spPr>
      </p:pic>
      <p:pic>
        <p:nvPicPr>
          <p:cNvPr id="18" name="Picture 17"/>
          <p:cNvPicPr>
            <a:picLocks noChangeAspect="1"/>
          </p:cNvPicPr>
          <p:nvPr userDrawn="1"/>
        </p:nvPicPr>
        <p:blipFill rotWithShape="1">
          <a:blip r:embed="rId5">
            <a:extLst>
              <a:ext uri="{28A0092B-C50C-407E-A947-70E740481C1C}">
                <a14:useLocalDpi xmlns:a14="http://schemas.microsoft.com/office/drawing/2010/main" val="0"/>
              </a:ext>
            </a:extLst>
          </a:blip>
          <a:srcRect l="27222"/>
          <a:stretch/>
        </p:blipFill>
        <p:spPr bwMode="gray">
          <a:xfrm>
            <a:off x="454026" y="6248634"/>
            <a:ext cx="1130200" cy="331497"/>
          </a:xfrm>
          <a:prstGeom prst="rect">
            <a:avLst/>
          </a:prstGeom>
        </p:spPr>
      </p:pic>
      <p:pic>
        <p:nvPicPr>
          <p:cNvPr id="19" name="Picture 18"/>
          <p:cNvPicPr>
            <a:picLocks noChangeAspect="1"/>
          </p:cNvPicPr>
          <p:nvPr userDrawn="1"/>
        </p:nvPicPr>
        <p:blipFill>
          <a:blip r:embed="rId6">
            <a:lum bright="100000"/>
          </a:blip>
          <a:stretch>
            <a:fillRect/>
          </a:stretch>
        </p:blipFill>
        <p:spPr>
          <a:xfrm>
            <a:off x="454026" y="477838"/>
            <a:ext cx="1570340" cy="566928"/>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90514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6563917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5778328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5506052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369374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824226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864053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970674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684544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05049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white">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4"/>
                                        </p:tgtEl>
                                        <p:attrNameLst>
                                          <p:attrName>ppt_x</p:attrName>
                                          <p:attrName>ppt_y</p:attrName>
                                        </p:attrNameLst>
                                      </p:cBhvr>
                                      <p:rCtr x="20156" y="0"/>
                                    </p:animMotion>
                                  </p:childTnLst>
                                </p:cTn>
                              </p:par>
                              <p:par>
                                <p:cTn id="11" presetID="10" presetClass="entr" presetSubtype="0" fill="hold" grpId="0" nodeType="withEffect">
                                  <p:stCondLst>
                                    <p:cond delay="7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950"/>
                                        <p:tgtEl>
                                          <p:spTgt spid="2"/>
                                        </p:tgtEl>
                                      </p:cBhvr>
                                    </p:animEffect>
                                  </p:childTnLst>
                                </p:cTn>
                              </p:par>
                              <p:par>
                                <p:cTn id="14" presetID="63" presetClass="path" presetSubtype="0" decel="100000" fill="hold" grpId="1" nodeType="withEffect">
                                  <p:stCondLst>
                                    <p:cond delay="750"/>
                                  </p:stCondLst>
                                  <p:childTnLst>
                                    <p:animMotion origin="layout" path="M -0.01455 3.85837E-6 L -4.34261E-6 3.85837E-6 " pathEditMode="relative" rAng="0" ptsTypes="AA">
                                      <p:cBhvr>
                                        <p:cTn id="15" dur="950" fill="hold"/>
                                        <p:tgtEl>
                                          <p:spTgt spid="2"/>
                                        </p:tgtEl>
                                        <p:attrNameLst>
                                          <p:attrName>ppt_x</p:attrName>
                                          <p:attrName>ppt_y</p:attrName>
                                        </p:attrNameLst>
                                      </p:cBhvr>
                                      <p:rCtr x="728" y="0"/>
                                    </p:animMotion>
                                  </p:childTnLst>
                                </p:cTn>
                              </p:par>
                              <p:par>
                                <p:cTn id="16" presetID="10" presetClass="entr" presetSubtype="0" fill="hold" grpId="0" nodeType="withEffect">
                                  <p:stCondLst>
                                    <p:cond delay="10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950"/>
                                        <p:tgtEl>
                                          <p:spTgt spid="5"/>
                                        </p:tgtEl>
                                      </p:cBhvr>
                                    </p:animEffect>
                                  </p:childTnLst>
                                </p:cTn>
                              </p:par>
                              <p:par>
                                <p:cTn id="19" presetID="63" presetClass="path" presetSubtype="0" decel="100000" fill="hold" grpId="1" nodeType="withEffect">
                                  <p:stCondLst>
                                    <p:cond delay="1000"/>
                                  </p:stCondLst>
                                  <p:childTnLst>
                                    <p:animMotion origin="layout" path="M -0.01455 3.76759E-6 L -4.34261E-6 3.76759E-6 " pathEditMode="relative" rAng="0" ptsTypes="AA">
                                      <p:cBhvr>
                                        <p:cTn id="20" dur="950" fill="hold"/>
                                        <p:tgtEl>
                                          <p:spTgt spid="5"/>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2" grpId="0"/>
      <p:bldP spid="2" grpId="1"/>
      <p:bldP spid="5" grpId="0">
        <p:tmplLst>
          <p:tmpl>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tmplLst>
          <p:tmpl>
            <p:tnLst>
              <p:par>
                <p:cTn presetID="63" presetClass="path" presetSubtype="0" decel="100000" fill="hold" nodeType="withEffect">
                  <p:stCondLst>
                    <p:cond delay="1000"/>
                  </p:stCondLst>
                  <p:childTnLst>
                    <p:animMotion origin="layout" path="M -0.01455 3.76759E-6 L -4.34261E-6 3.76759E-6 " pathEditMode="relative" rAng="0" ptsTypes="AA">
                      <p:cBhvr>
                        <p:cTn dur="950" fill="hold"/>
                        <p:tgtEl>
                          <p:spTgt spid="5"/>
                        </p:tgtEl>
                        <p:attrNameLst>
                          <p:attrName>ppt_x</p:attrName>
                          <p:attrName>ppt_y</p:attrName>
                        </p:attrNameLst>
                      </p:cBhvr>
                      <p:rCtr x="728" y="0"/>
                    </p:animMotion>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53489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9000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31330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35702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179581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602680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123547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Slide 1 - ANIMATED">
    <p:bg>
      <p:bgRef idx="1001">
        <a:schemeClr val="bg2"/>
      </p:bgRef>
    </p:bg>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2" y="903"/>
            <a:ext cx="12436918" cy="6992718"/>
          </a:xfrm>
          <a:prstGeom prst="rect">
            <a:avLst/>
          </a:prstGeom>
        </p:spPr>
      </p:pic>
      <p:grpSp>
        <p:nvGrpSpPr>
          <p:cNvPr id="23" name="Group 22"/>
          <p:cNvGrpSpPr/>
          <p:nvPr userDrawn="1"/>
        </p:nvGrpSpPr>
        <p:grpSpPr>
          <a:xfrm>
            <a:off x="5761038" y="-318"/>
            <a:ext cx="6675119" cy="6994843"/>
            <a:chOff x="5761038" y="-318"/>
            <a:chExt cx="6675119" cy="6994843"/>
          </a:xfrm>
        </p:grpSpPr>
        <p:sp>
          <p:nvSpPr>
            <p:cNvPr id="19" name="Rectangle 18"/>
            <p:cNvSpPr/>
            <p:nvPr userDrawn="1"/>
          </p:nvSpPr>
          <p:spPr bwMode="gray">
            <a:xfrm>
              <a:off x="5761038" y="-318"/>
              <a:ext cx="6675119" cy="69948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userDrawn="1"/>
          </p:nvPicPr>
          <p:blipFill>
            <a:blip r:embed="rId3"/>
            <a:stretch>
              <a:fillRect/>
            </a:stretch>
          </p:blipFill>
          <p:spPr>
            <a:xfrm>
              <a:off x="5952597" y="479775"/>
              <a:ext cx="4929030" cy="3345983"/>
            </a:xfrm>
            <a:prstGeom prst="rect">
              <a:avLst/>
            </a:prstGeom>
          </p:spPr>
        </p:pic>
        <p:pic>
          <p:nvPicPr>
            <p:cNvPr id="21" name="Picture 20"/>
            <p:cNvPicPr>
              <a:picLocks noChangeAspect="1"/>
            </p:cNvPicPr>
            <p:nvPr userDrawn="1"/>
          </p:nvPicPr>
          <p:blipFill>
            <a:blip r:embed="rId4"/>
            <a:stretch>
              <a:fillRect/>
            </a:stretch>
          </p:blipFill>
          <p:spPr>
            <a:xfrm>
              <a:off x="5958780" y="5410142"/>
              <a:ext cx="6107380" cy="475488"/>
            </a:xfrm>
            <a:prstGeom prst="rect">
              <a:avLst/>
            </a:prstGeom>
          </p:spPr>
        </p:pic>
      </p:grpSp>
      <p:sp>
        <p:nvSpPr>
          <p:cNvPr id="16" name="Freeform 15"/>
          <p:cNvSpPr>
            <a:spLocks/>
          </p:cNvSpPr>
          <p:nvPr userDrawn="1"/>
        </p:nvSpPr>
        <p:spPr bwMode="auto">
          <a:xfrm>
            <a:off x="1189038" y="590550"/>
            <a:ext cx="835025" cy="454025"/>
          </a:xfrm>
          <a:custGeom>
            <a:avLst/>
            <a:gdLst>
              <a:gd name="connsiteX0" fmla="*/ 155575 w 835025"/>
              <a:gd name="connsiteY0" fmla="*/ 96838 h 454025"/>
              <a:gd name="connsiteX1" fmla="*/ 197597 w 835025"/>
              <a:gd name="connsiteY1" fmla="*/ 96838 h 454025"/>
              <a:gd name="connsiteX2" fmla="*/ 263151 w 835025"/>
              <a:gd name="connsiteY2" fmla="*/ 283856 h 454025"/>
              <a:gd name="connsiteX3" fmla="*/ 268194 w 835025"/>
              <a:gd name="connsiteY3" fmla="*/ 302389 h 454025"/>
              <a:gd name="connsiteX4" fmla="*/ 269875 w 835025"/>
              <a:gd name="connsiteY4" fmla="*/ 302389 h 454025"/>
              <a:gd name="connsiteX5" fmla="*/ 274918 w 835025"/>
              <a:gd name="connsiteY5" fmla="*/ 285541 h 454025"/>
              <a:gd name="connsiteX6" fmla="*/ 343834 w 835025"/>
              <a:gd name="connsiteY6" fmla="*/ 96838 h 454025"/>
              <a:gd name="connsiteX7" fmla="*/ 384175 w 835025"/>
              <a:gd name="connsiteY7" fmla="*/ 96838 h 454025"/>
              <a:gd name="connsiteX8" fmla="*/ 271556 w 835025"/>
              <a:gd name="connsiteY8" fmla="*/ 378207 h 454025"/>
              <a:gd name="connsiteX9" fmla="*/ 189193 w 835025"/>
              <a:gd name="connsiteY9" fmla="*/ 454025 h 454025"/>
              <a:gd name="connsiteX10" fmla="*/ 162298 w 835025"/>
              <a:gd name="connsiteY10" fmla="*/ 450655 h 454025"/>
              <a:gd name="connsiteX11" fmla="*/ 162298 w 835025"/>
              <a:gd name="connsiteY11" fmla="*/ 416958 h 454025"/>
              <a:gd name="connsiteX12" fmla="*/ 185831 w 835025"/>
              <a:gd name="connsiteY12" fmla="*/ 420328 h 454025"/>
              <a:gd name="connsiteX13" fmla="*/ 229534 w 835025"/>
              <a:gd name="connsiteY13" fmla="*/ 384946 h 454025"/>
              <a:gd name="connsiteX14" fmla="*/ 249704 w 835025"/>
              <a:gd name="connsiteY14" fmla="*/ 339456 h 454025"/>
              <a:gd name="connsiteX15" fmla="*/ 155575 w 835025"/>
              <a:gd name="connsiteY15" fmla="*/ 96838 h 454025"/>
              <a:gd name="connsiteX16" fmla="*/ 779727 w 835025"/>
              <a:gd name="connsiteY16" fmla="*/ 92075 h 454025"/>
              <a:gd name="connsiteX17" fmla="*/ 835025 w 835025"/>
              <a:gd name="connsiteY17" fmla="*/ 103850 h 454025"/>
              <a:gd name="connsiteX18" fmla="*/ 835025 w 835025"/>
              <a:gd name="connsiteY18" fmla="*/ 144221 h 454025"/>
              <a:gd name="connsiteX19" fmla="*/ 778051 w 835025"/>
              <a:gd name="connsiteY19" fmla="*/ 125717 h 454025"/>
              <a:gd name="connsiteX20" fmla="*/ 716051 w 835025"/>
              <a:gd name="connsiteY20" fmla="*/ 150949 h 454025"/>
              <a:gd name="connsiteX21" fmla="*/ 692591 w 835025"/>
              <a:gd name="connsiteY21" fmla="*/ 221598 h 454025"/>
              <a:gd name="connsiteX22" fmla="*/ 716051 w 835025"/>
              <a:gd name="connsiteY22" fmla="*/ 288883 h 454025"/>
              <a:gd name="connsiteX23" fmla="*/ 774700 w 835025"/>
              <a:gd name="connsiteY23" fmla="*/ 312433 h 454025"/>
              <a:gd name="connsiteX24" fmla="*/ 835025 w 835025"/>
              <a:gd name="connsiteY24" fmla="*/ 292247 h 454025"/>
              <a:gd name="connsiteX25" fmla="*/ 835025 w 835025"/>
              <a:gd name="connsiteY25" fmla="*/ 329254 h 454025"/>
              <a:gd name="connsiteX26" fmla="*/ 767997 w 835025"/>
              <a:gd name="connsiteY26" fmla="*/ 346075 h 454025"/>
              <a:gd name="connsiteX27" fmla="*/ 709348 w 835025"/>
              <a:gd name="connsiteY27" fmla="*/ 330936 h 454025"/>
              <a:gd name="connsiteX28" fmla="*/ 667456 w 835025"/>
              <a:gd name="connsiteY28" fmla="*/ 287201 h 454025"/>
              <a:gd name="connsiteX29" fmla="*/ 654050 w 835025"/>
              <a:gd name="connsiteY29" fmla="*/ 224962 h 454025"/>
              <a:gd name="connsiteX30" fmla="*/ 687564 w 835025"/>
              <a:gd name="connsiteY30" fmla="*/ 127400 h 454025"/>
              <a:gd name="connsiteX31" fmla="*/ 779727 w 835025"/>
              <a:gd name="connsiteY31" fmla="*/ 92075 h 454025"/>
              <a:gd name="connsiteX32" fmla="*/ 529510 w 835025"/>
              <a:gd name="connsiteY32" fmla="*/ 92075 h 454025"/>
              <a:gd name="connsiteX33" fmla="*/ 591184 w 835025"/>
              <a:gd name="connsiteY33" fmla="*/ 117345 h 454025"/>
              <a:gd name="connsiteX34" fmla="*/ 611187 w 835025"/>
              <a:gd name="connsiteY34" fmla="*/ 191472 h 454025"/>
              <a:gd name="connsiteX35" fmla="*/ 611187 w 835025"/>
              <a:gd name="connsiteY35" fmla="*/ 339725 h 454025"/>
              <a:gd name="connsiteX36" fmla="*/ 572849 w 835025"/>
              <a:gd name="connsiteY36" fmla="*/ 339725 h 454025"/>
              <a:gd name="connsiteX37" fmla="*/ 572849 w 835025"/>
              <a:gd name="connsiteY37" fmla="*/ 201580 h 454025"/>
              <a:gd name="connsiteX38" fmla="*/ 516175 w 835025"/>
              <a:gd name="connsiteY38" fmla="*/ 125769 h 454025"/>
              <a:gd name="connsiteX39" fmla="*/ 469503 w 835025"/>
              <a:gd name="connsiteY39" fmla="*/ 145985 h 454025"/>
              <a:gd name="connsiteX40" fmla="*/ 451167 w 835025"/>
              <a:gd name="connsiteY40" fmla="*/ 201580 h 454025"/>
              <a:gd name="connsiteX41" fmla="*/ 451167 w 835025"/>
              <a:gd name="connsiteY41" fmla="*/ 339725 h 454025"/>
              <a:gd name="connsiteX42" fmla="*/ 411162 w 835025"/>
              <a:gd name="connsiteY42" fmla="*/ 339725 h 454025"/>
              <a:gd name="connsiteX43" fmla="*/ 411162 w 835025"/>
              <a:gd name="connsiteY43" fmla="*/ 97129 h 454025"/>
              <a:gd name="connsiteX44" fmla="*/ 451167 w 835025"/>
              <a:gd name="connsiteY44" fmla="*/ 97129 h 454025"/>
              <a:gd name="connsiteX45" fmla="*/ 451167 w 835025"/>
              <a:gd name="connsiteY45" fmla="*/ 137562 h 454025"/>
              <a:gd name="connsiteX46" fmla="*/ 529510 w 835025"/>
              <a:gd name="connsiteY46" fmla="*/ 92075 h 454025"/>
              <a:gd name="connsiteX47" fmla="*/ 0 w 835025"/>
              <a:gd name="connsiteY47" fmla="*/ 0 h 454025"/>
              <a:gd name="connsiteX48" fmla="*/ 38100 w 835025"/>
              <a:gd name="connsiteY48" fmla="*/ 0 h 454025"/>
              <a:gd name="connsiteX49" fmla="*/ 38100 w 835025"/>
              <a:gd name="connsiteY49" fmla="*/ 303213 h 454025"/>
              <a:gd name="connsiteX50" fmla="*/ 174625 w 835025"/>
              <a:gd name="connsiteY50" fmla="*/ 303213 h 454025"/>
              <a:gd name="connsiteX51" fmla="*/ 174625 w 835025"/>
              <a:gd name="connsiteY51" fmla="*/ 339725 h 454025"/>
              <a:gd name="connsiteX52" fmla="*/ 0 w 835025"/>
              <a:gd name="connsiteY52" fmla="*/ 339725 h 45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35025" h="454025">
                <a:moveTo>
                  <a:pt x="155575" y="96838"/>
                </a:moveTo>
                <a:cubicBezTo>
                  <a:pt x="197597" y="96838"/>
                  <a:pt x="197597" y="96838"/>
                  <a:pt x="197597" y="96838"/>
                </a:cubicBezTo>
                <a:cubicBezTo>
                  <a:pt x="263151" y="283856"/>
                  <a:pt x="263151" y="283856"/>
                  <a:pt x="263151" y="283856"/>
                </a:cubicBezTo>
                <a:cubicBezTo>
                  <a:pt x="268194" y="302389"/>
                  <a:pt x="268194" y="302389"/>
                  <a:pt x="268194" y="302389"/>
                </a:cubicBezTo>
                <a:cubicBezTo>
                  <a:pt x="269875" y="302389"/>
                  <a:pt x="269875" y="302389"/>
                  <a:pt x="269875" y="302389"/>
                </a:cubicBezTo>
                <a:cubicBezTo>
                  <a:pt x="269875" y="299019"/>
                  <a:pt x="271556" y="293965"/>
                  <a:pt x="274918" y="285541"/>
                </a:cubicBezTo>
                <a:cubicBezTo>
                  <a:pt x="343834" y="96838"/>
                  <a:pt x="343834" y="96838"/>
                  <a:pt x="343834" y="96838"/>
                </a:cubicBezTo>
                <a:lnTo>
                  <a:pt x="384175" y="96838"/>
                </a:lnTo>
                <a:cubicBezTo>
                  <a:pt x="271556" y="378207"/>
                  <a:pt x="271556" y="378207"/>
                  <a:pt x="271556" y="378207"/>
                </a:cubicBezTo>
                <a:cubicBezTo>
                  <a:pt x="251385" y="428752"/>
                  <a:pt x="224491" y="454025"/>
                  <a:pt x="189193" y="454025"/>
                </a:cubicBezTo>
                <a:cubicBezTo>
                  <a:pt x="179107" y="454025"/>
                  <a:pt x="169022" y="452340"/>
                  <a:pt x="162298" y="450655"/>
                </a:cubicBezTo>
                <a:cubicBezTo>
                  <a:pt x="162298" y="416958"/>
                  <a:pt x="162298" y="416958"/>
                  <a:pt x="162298" y="416958"/>
                </a:cubicBezTo>
                <a:cubicBezTo>
                  <a:pt x="170703" y="418643"/>
                  <a:pt x="179107" y="420328"/>
                  <a:pt x="185831" y="420328"/>
                </a:cubicBezTo>
                <a:cubicBezTo>
                  <a:pt x="206001" y="420328"/>
                  <a:pt x="219448" y="408534"/>
                  <a:pt x="229534" y="384946"/>
                </a:cubicBezTo>
                <a:cubicBezTo>
                  <a:pt x="249704" y="339456"/>
                  <a:pt x="249704" y="339456"/>
                  <a:pt x="249704" y="339456"/>
                </a:cubicBezTo>
                <a:cubicBezTo>
                  <a:pt x="155575" y="96838"/>
                  <a:pt x="155575" y="96838"/>
                  <a:pt x="155575" y="96838"/>
                </a:cubicBezTo>
                <a:close/>
                <a:moveTo>
                  <a:pt x="779727" y="92075"/>
                </a:moveTo>
                <a:cubicBezTo>
                  <a:pt x="799835" y="92075"/>
                  <a:pt x="818268" y="95439"/>
                  <a:pt x="835025" y="103850"/>
                </a:cubicBezTo>
                <a:cubicBezTo>
                  <a:pt x="835025" y="144221"/>
                  <a:pt x="835025" y="144221"/>
                  <a:pt x="835025" y="144221"/>
                </a:cubicBezTo>
                <a:cubicBezTo>
                  <a:pt x="816592" y="130764"/>
                  <a:pt x="798160" y="125717"/>
                  <a:pt x="778051" y="125717"/>
                </a:cubicBezTo>
                <a:cubicBezTo>
                  <a:pt x="752916" y="125717"/>
                  <a:pt x="732808" y="134128"/>
                  <a:pt x="716051" y="150949"/>
                </a:cubicBezTo>
                <a:cubicBezTo>
                  <a:pt x="700970" y="169453"/>
                  <a:pt x="692591" y="193002"/>
                  <a:pt x="692591" y="221598"/>
                </a:cubicBezTo>
                <a:cubicBezTo>
                  <a:pt x="692591" y="250194"/>
                  <a:pt x="700970" y="272062"/>
                  <a:pt x="716051" y="288883"/>
                </a:cubicBezTo>
                <a:cubicBezTo>
                  <a:pt x="731132" y="304022"/>
                  <a:pt x="749565" y="312433"/>
                  <a:pt x="774700" y="312433"/>
                </a:cubicBezTo>
                <a:cubicBezTo>
                  <a:pt x="796484" y="312433"/>
                  <a:pt x="816592" y="305704"/>
                  <a:pt x="835025" y="292247"/>
                </a:cubicBezTo>
                <a:lnTo>
                  <a:pt x="835025" y="329254"/>
                </a:lnTo>
                <a:cubicBezTo>
                  <a:pt x="816592" y="339347"/>
                  <a:pt x="793133" y="346075"/>
                  <a:pt x="767997" y="346075"/>
                </a:cubicBezTo>
                <a:cubicBezTo>
                  <a:pt x="746213" y="346075"/>
                  <a:pt x="726105" y="341029"/>
                  <a:pt x="709348" y="330936"/>
                </a:cubicBezTo>
                <a:cubicBezTo>
                  <a:pt x="690915" y="320843"/>
                  <a:pt x="677510" y="305704"/>
                  <a:pt x="667456" y="287201"/>
                </a:cubicBezTo>
                <a:cubicBezTo>
                  <a:pt x="659077" y="268698"/>
                  <a:pt x="654050" y="248512"/>
                  <a:pt x="654050" y="224962"/>
                </a:cubicBezTo>
                <a:cubicBezTo>
                  <a:pt x="654050" y="184592"/>
                  <a:pt x="665780" y="152631"/>
                  <a:pt x="687564" y="127400"/>
                </a:cubicBezTo>
                <a:cubicBezTo>
                  <a:pt x="711024" y="103850"/>
                  <a:pt x="741186" y="92075"/>
                  <a:pt x="779727" y="92075"/>
                </a:cubicBezTo>
                <a:close/>
                <a:moveTo>
                  <a:pt x="529510" y="92075"/>
                </a:moveTo>
                <a:cubicBezTo>
                  <a:pt x="556180" y="92075"/>
                  <a:pt x="576183" y="100499"/>
                  <a:pt x="591184" y="117345"/>
                </a:cubicBezTo>
                <a:cubicBezTo>
                  <a:pt x="604519" y="135877"/>
                  <a:pt x="611187" y="159463"/>
                  <a:pt x="611187" y="191472"/>
                </a:cubicBezTo>
                <a:lnTo>
                  <a:pt x="611187" y="339725"/>
                </a:lnTo>
                <a:cubicBezTo>
                  <a:pt x="572849" y="339725"/>
                  <a:pt x="572849" y="339725"/>
                  <a:pt x="572849" y="339725"/>
                </a:cubicBezTo>
                <a:cubicBezTo>
                  <a:pt x="572849" y="201580"/>
                  <a:pt x="572849" y="201580"/>
                  <a:pt x="572849" y="201580"/>
                </a:cubicBezTo>
                <a:cubicBezTo>
                  <a:pt x="572849" y="151039"/>
                  <a:pt x="554513" y="125769"/>
                  <a:pt x="516175" y="125769"/>
                </a:cubicBezTo>
                <a:cubicBezTo>
                  <a:pt x="497839" y="125769"/>
                  <a:pt x="482838" y="132508"/>
                  <a:pt x="469503" y="145985"/>
                </a:cubicBezTo>
                <a:cubicBezTo>
                  <a:pt x="456168" y="161147"/>
                  <a:pt x="451167" y="179679"/>
                  <a:pt x="451167" y="201580"/>
                </a:cubicBezTo>
                <a:cubicBezTo>
                  <a:pt x="451167" y="339725"/>
                  <a:pt x="451167" y="339725"/>
                  <a:pt x="451167" y="339725"/>
                </a:cubicBezTo>
                <a:cubicBezTo>
                  <a:pt x="411162" y="339725"/>
                  <a:pt x="411162" y="339725"/>
                  <a:pt x="411162" y="339725"/>
                </a:cubicBezTo>
                <a:cubicBezTo>
                  <a:pt x="411162" y="97129"/>
                  <a:pt x="411162" y="97129"/>
                  <a:pt x="411162" y="97129"/>
                </a:cubicBezTo>
                <a:cubicBezTo>
                  <a:pt x="451167" y="97129"/>
                  <a:pt x="451167" y="97129"/>
                  <a:pt x="451167" y="97129"/>
                </a:cubicBezTo>
                <a:cubicBezTo>
                  <a:pt x="451167" y="137562"/>
                  <a:pt x="451167" y="137562"/>
                  <a:pt x="451167" y="137562"/>
                </a:cubicBezTo>
                <a:cubicBezTo>
                  <a:pt x="469503" y="107237"/>
                  <a:pt x="496173" y="92075"/>
                  <a:pt x="529510" y="92075"/>
                </a:cubicBezTo>
                <a:close/>
                <a:moveTo>
                  <a:pt x="0" y="0"/>
                </a:moveTo>
                <a:lnTo>
                  <a:pt x="38100" y="0"/>
                </a:lnTo>
                <a:lnTo>
                  <a:pt x="38100" y="303213"/>
                </a:lnTo>
                <a:lnTo>
                  <a:pt x="174625" y="303213"/>
                </a:lnTo>
                <a:lnTo>
                  <a:pt x="174625" y="339725"/>
                </a:lnTo>
                <a:lnTo>
                  <a:pt x="0" y="33972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11" name="Freeform 9"/>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close/>
                <a:moveTo>
                  <a:pt x="95" y="95"/>
                </a:moveTo>
                <a:lnTo>
                  <a:pt x="66" y="96"/>
                </a:lnTo>
                <a:lnTo>
                  <a:pt x="64" y="251"/>
                </a:lnTo>
                <a:lnTo>
                  <a:pt x="153" y="255"/>
                </a:lnTo>
                <a:lnTo>
                  <a:pt x="153" y="225"/>
                </a:lnTo>
                <a:lnTo>
                  <a:pt x="95" y="223"/>
                </a:lnTo>
                <a:lnTo>
                  <a:pt x="95" y="95"/>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12" name="Freeform 10"/>
          <p:cNvSpPr>
            <a:spLocks noEditPoints="1"/>
          </p:cNvSpPr>
          <p:nvPr userDrawn="1"/>
        </p:nvSpPr>
        <p:spPr bwMode="auto">
          <a:xfrm>
            <a:off x="454025" y="476251"/>
            <a:ext cx="339725" cy="566737"/>
          </a:xfrm>
          <a:custGeom>
            <a:avLst/>
            <a:gdLst>
              <a:gd name="T0" fmla="*/ 214 w 214"/>
              <a:gd name="T1" fmla="*/ 357 h 357"/>
              <a:gd name="T2" fmla="*/ 0 w 214"/>
              <a:gd name="T3" fmla="*/ 320 h 357"/>
              <a:gd name="T4" fmla="*/ 0 w 214"/>
              <a:gd name="T5" fmla="*/ 38 h 357"/>
              <a:gd name="T6" fmla="*/ 214 w 214"/>
              <a:gd name="T7" fmla="*/ 0 h 357"/>
              <a:gd name="T8" fmla="*/ 214 w 214"/>
              <a:gd name="T9" fmla="*/ 357 h 357"/>
              <a:gd name="T10" fmla="*/ 95 w 214"/>
              <a:gd name="T11" fmla="*/ 95 h 357"/>
              <a:gd name="T12" fmla="*/ 66 w 214"/>
              <a:gd name="T13" fmla="*/ 96 h 357"/>
              <a:gd name="T14" fmla="*/ 64 w 214"/>
              <a:gd name="T15" fmla="*/ 251 h 357"/>
              <a:gd name="T16" fmla="*/ 153 w 214"/>
              <a:gd name="T17" fmla="*/ 255 h 357"/>
              <a:gd name="T18" fmla="*/ 153 w 214"/>
              <a:gd name="T19" fmla="*/ 225 h 357"/>
              <a:gd name="T20" fmla="*/ 95 w 214"/>
              <a:gd name="T21" fmla="*/ 223 h 357"/>
              <a:gd name="T22" fmla="*/ 95 w 214"/>
              <a:gd name="T23" fmla="*/ 9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57">
                <a:moveTo>
                  <a:pt x="214" y="357"/>
                </a:moveTo>
                <a:lnTo>
                  <a:pt x="0" y="320"/>
                </a:lnTo>
                <a:lnTo>
                  <a:pt x="0" y="38"/>
                </a:lnTo>
                <a:lnTo>
                  <a:pt x="214" y="0"/>
                </a:lnTo>
                <a:lnTo>
                  <a:pt x="214" y="357"/>
                </a:lnTo>
                <a:moveTo>
                  <a:pt x="95" y="95"/>
                </a:moveTo>
                <a:lnTo>
                  <a:pt x="66" y="96"/>
                </a:lnTo>
                <a:lnTo>
                  <a:pt x="64" y="251"/>
                </a:lnTo>
                <a:lnTo>
                  <a:pt x="153" y="255"/>
                </a:lnTo>
                <a:lnTo>
                  <a:pt x="153" y="225"/>
                </a:lnTo>
                <a:lnTo>
                  <a:pt x="95" y="223"/>
                </a:lnTo>
                <a:lnTo>
                  <a:pt x="95"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userDrawn="1"/>
        </p:nvSpPr>
        <p:spPr bwMode="auto">
          <a:xfrm>
            <a:off x="827088" y="573088"/>
            <a:ext cx="249237" cy="369887"/>
          </a:xfrm>
          <a:custGeom>
            <a:avLst/>
            <a:gdLst>
              <a:gd name="connsiteX0" fmla="*/ 0 w 249237"/>
              <a:gd name="connsiteY0" fmla="*/ 217487 h 369887"/>
              <a:gd name="connsiteX1" fmla="*/ 8307 w 249237"/>
              <a:gd name="connsiteY1" fmla="*/ 230880 h 369887"/>
              <a:gd name="connsiteX2" fmla="*/ 71438 w 249237"/>
              <a:gd name="connsiteY2" fmla="*/ 309562 h 369887"/>
              <a:gd name="connsiteX3" fmla="*/ 58147 w 249237"/>
              <a:gd name="connsiteY3" fmla="*/ 309562 h 369887"/>
              <a:gd name="connsiteX4" fmla="*/ 0 w 249237"/>
              <a:gd name="connsiteY4" fmla="*/ 294495 h 369887"/>
              <a:gd name="connsiteX5" fmla="*/ 0 w 249237"/>
              <a:gd name="connsiteY5" fmla="*/ 217487 h 369887"/>
              <a:gd name="connsiteX6" fmla="*/ 111405 w 249237"/>
              <a:gd name="connsiteY6" fmla="*/ 60325 h 369887"/>
              <a:gd name="connsiteX7" fmla="*/ 124852 w 249237"/>
              <a:gd name="connsiteY7" fmla="*/ 60325 h 369887"/>
              <a:gd name="connsiteX8" fmla="*/ 249237 w 249237"/>
              <a:gd name="connsiteY8" fmla="*/ 184823 h 369887"/>
              <a:gd name="connsiteX9" fmla="*/ 161831 w 249237"/>
              <a:gd name="connsiteY9" fmla="*/ 304273 h 369887"/>
              <a:gd name="connsiteX10" fmla="*/ 178640 w 249237"/>
              <a:gd name="connsiteY10" fmla="*/ 326145 h 369887"/>
              <a:gd name="connsiteX11" fmla="*/ 182002 w 249237"/>
              <a:gd name="connsiteY11" fmla="*/ 341286 h 369887"/>
              <a:gd name="connsiteX12" fmla="*/ 153427 w 249237"/>
              <a:gd name="connsiteY12" fmla="*/ 369887 h 369887"/>
              <a:gd name="connsiteX13" fmla="*/ 128214 w 249237"/>
              <a:gd name="connsiteY13" fmla="*/ 354745 h 369887"/>
              <a:gd name="connsiteX14" fmla="*/ 92915 w 249237"/>
              <a:gd name="connsiteY14" fmla="*/ 309321 h 369887"/>
              <a:gd name="connsiteX15" fmla="*/ 49212 w 249237"/>
              <a:gd name="connsiteY15" fmla="*/ 253801 h 369887"/>
              <a:gd name="connsiteX16" fmla="*/ 57616 w 249237"/>
              <a:gd name="connsiteY16" fmla="*/ 252119 h 369887"/>
              <a:gd name="connsiteX17" fmla="*/ 123171 w 249237"/>
              <a:gd name="connsiteY17" fmla="*/ 252119 h 369887"/>
              <a:gd name="connsiteX18" fmla="*/ 192087 w 249237"/>
              <a:gd name="connsiteY18" fmla="*/ 184823 h 369887"/>
              <a:gd name="connsiteX19" fmla="*/ 175278 w 249237"/>
              <a:gd name="connsiteY19" fmla="*/ 139398 h 369887"/>
              <a:gd name="connsiteX20" fmla="*/ 111405 w 249237"/>
              <a:gd name="connsiteY20" fmla="*/ 60325 h 369887"/>
              <a:gd name="connsiteX21" fmla="*/ 30004 w 249237"/>
              <a:gd name="connsiteY21" fmla="*/ 0 h 369887"/>
              <a:gd name="connsiteX22" fmla="*/ 55007 w 249237"/>
              <a:gd name="connsiteY22" fmla="*/ 15072 h 369887"/>
              <a:gd name="connsiteX23" fmla="*/ 90011 w 249237"/>
              <a:gd name="connsiteY23" fmla="*/ 58615 h 369887"/>
              <a:gd name="connsiteX24" fmla="*/ 133350 w 249237"/>
              <a:gd name="connsiteY24" fmla="*/ 115556 h 369887"/>
              <a:gd name="connsiteX25" fmla="*/ 125016 w 249237"/>
              <a:gd name="connsiteY25" fmla="*/ 115556 h 369887"/>
              <a:gd name="connsiteX26" fmla="*/ 60008 w 249237"/>
              <a:gd name="connsiteY26" fmla="*/ 115556 h 369887"/>
              <a:gd name="connsiteX27" fmla="*/ 0 w 249237"/>
              <a:gd name="connsiteY27" fmla="*/ 152400 h 369887"/>
              <a:gd name="connsiteX28" fmla="*/ 0 w 249237"/>
              <a:gd name="connsiteY28" fmla="*/ 73688 h 369887"/>
              <a:gd name="connsiteX29" fmla="*/ 21669 w 249237"/>
              <a:gd name="connsiteY29" fmla="*/ 65314 h 369887"/>
              <a:gd name="connsiteX30" fmla="*/ 5001 w 249237"/>
              <a:gd name="connsiteY30" fmla="*/ 43543 h 369887"/>
              <a:gd name="connsiteX31" fmla="*/ 1667 w 249237"/>
              <a:gd name="connsiteY31" fmla="*/ 28470 h 369887"/>
              <a:gd name="connsiteX32" fmla="*/ 30004 w 249237"/>
              <a:gd name="connsiteY32" fmla="*/ 0 h 3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9237" h="369887">
                <a:moveTo>
                  <a:pt x="0" y="217487"/>
                </a:moveTo>
                <a:cubicBezTo>
                  <a:pt x="3323" y="222509"/>
                  <a:pt x="4984" y="227532"/>
                  <a:pt x="8307" y="230880"/>
                </a:cubicBezTo>
                <a:cubicBezTo>
                  <a:pt x="8307" y="230880"/>
                  <a:pt x="8307" y="230880"/>
                  <a:pt x="71438" y="309562"/>
                </a:cubicBezTo>
                <a:cubicBezTo>
                  <a:pt x="71438" y="309562"/>
                  <a:pt x="71438" y="309562"/>
                  <a:pt x="58147" y="309562"/>
                </a:cubicBezTo>
                <a:cubicBezTo>
                  <a:pt x="38211" y="309562"/>
                  <a:pt x="18275" y="304540"/>
                  <a:pt x="0" y="294495"/>
                </a:cubicBezTo>
                <a:cubicBezTo>
                  <a:pt x="0" y="294495"/>
                  <a:pt x="0" y="294495"/>
                  <a:pt x="0" y="217487"/>
                </a:cubicBezTo>
                <a:close/>
                <a:moveTo>
                  <a:pt x="111405" y="60325"/>
                </a:moveTo>
                <a:cubicBezTo>
                  <a:pt x="111405" y="60325"/>
                  <a:pt x="111405" y="60325"/>
                  <a:pt x="124852" y="60325"/>
                </a:cubicBezTo>
                <a:cubicBezTo>
                  <a:pt x="193768" y="60325"/>
                  <a:pt x="249237" y="115844"/>
                  <a:pt x="249237" y="184823"/>
                </a:cubicBezTo>
                <a:cubicBezTo>
                  <a:pt x="249237" y="240342"/>
                  <a:pt x="212258" y="287449"/>
                  <a:pt x="161831" y="304273"/>
                </a:cubicBezTo>
                <a:cubicBezTo>
                  <a:pt x="161831" y="304273"/>
                  <a:pt x="161831" y="304273"/>
                  <a:pt x="178640" y="326145"/>
                </a:cubicBezTo>
                <a:cubicBezTo>
                  <a:pt x="180321" y="329509"/>
                  <a:pt x="182002" y="336239"/>
                  <a:pt x="182002" y="341286"/>
                </a:cubicBezTo>
                <a:cubicBezTo>
                  <a:pt x="182002" y="356428"/>
                  <a:pt x="170236" y="369887"/>
                  <a:pt x="153427" y="369887"/>
                </a:cubicBezTo>
                <a:cubicBezTo>
                  <a:pt x="143341" y="369887"/>
                  <a:pt x="134937" y="363157"/>
                  <a:pt x="128214" y="354745"/>
                </a:cubicBezTo>
                <a:cubicBezTo>
                  <a:pt x="128214" y="354745"/>
                  <a:pt x="128214" y="354745"/>
                  <a:pt x="92915" y="309321"/>
                </a:cubicBezTo>
                <a:cubicBezTo>
                  <a:pt x="92915" y="309321"/>
                  <a:pt x="92915" y="309321"/>
                  <a:pt x="49212" y="253801"/>
                </a:cubicBezTo>
                <a:cubicBezTo>
                  <a:pt x="49212" y="252119"/>
                  <a:pt x="54255" y="252119"/>
                  <a:pt x="57616" y="252119"/>
                </a:cubicBezTo>
                <a:cubicBezTo>
                  <a:pt x="57616" y="252119"/>
                  <a:pt x="57616" y="252119"/>
                  <a:pt x="123171" y="252119"/>
                </a:cubicBezTo>
                <a:cubicBezTo>
                  <a:pt x="161831" y="252119"/>
                  <a:pt x="192087" y="221836"/>
                  <a:pt x="192087" y="184823"/>
                </a:cubicBezTo>
                <a:cubicBezTo>
                  <a:pt x="192087" y="166316"/>
                  <a:pt x="183683" y="149492"/>
                  <a:pt x="175278" y="139398"/>
                </a:cubicBezTo>
                <a:cubicBezTo>
                  <a:pt x="175278" y="139398"/>
                  <a:pt x="175278" y="139398"/>
                  <a:pt x="111405" y="60325"/>
                </a:cubicBezTo>
                <a:close/>
                <a:moveTo>
                  <a:pt x="30004" y="0"/>
                </a:moveTo>
                <a:cubicBezTo>
                  <a:pt x="40005" y="0"/>
                  <a:pt x="48339" y="5024"/>
                  <a:pt x="55007" y="15072"/>
                </a:cubicBezTo>
                <a:cubicBezTo>
                  <a:pt x="55007" y="15072"/>
                  <a:pt x="55007" y="15072"/>
                  <a:pt x="90011" y="58615"/>
                </a:cubicBezTo>
                <a:cubicBezTo>
                  <a:pt x="90011" y="58615"/>
                  <a:pt x="90011" y="58615"/>
                  <a:pt x="133350" y="115556"/>
                </a:cubicBezTo>
                <a:cubicBezTo>
                  <a:pt x="133350" y="115556"/>
                  <a:pt x="128349" y="115556"/>
                  <a:pt x="125016" y="115556"/>
                </a:cubicBezTo>
                <a:cubicBezTo>
                  <a:pt x="125016" y="115556"/>
                  <a:pt x="125016" y="115556"/>
                  <a:pt x="60008" y="115556"/>
                </a:cubicBezTo>
                <a:cubicBezTo>
                  <a:pt x="33337" y="115556"/>
                  <a:pt x="11668" y="130629"/>
                  <a:pt x="0" y="152400"/>
                </a:cubicBezTo>
                <a:cubicBezTo>
                  <a:pt x="0" y="152400"/>
                  <a:pt x="0" y="152400"/>
                  <a:pt x="0" y="73688"/>
                </a:cubicBezTo>
                <a:cubicBezTo>
                  <a:pt x="6667" y="70338"/>
                  <a:pt x="13335" y="66989"/>
                  <a:pt x="21669" y="65314"/>
                </a:cubicBezTo>
                <a:lnTo>
                  <a:pt x="5001" y="43543"/>
                </a:lnTo>
                <a:cubicBezTo>
                  <a:pt x="3334" y="40193"/>
                  <a:pt x="1667" y="33494"/>
                  <a:pt x="1667" y="28470"/>
                </a:cubicBezTo>
                <a:cubicBezTo>
                  <a:pt x="1667" y="11723"/>
                  <a:pt x="15002" y="0"/>
                  <a:pt x="30004" y="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4" name="Freeform 5"/>
          <p:cNvSpPr>
            <a:spLocks noChangeAspect="1"/>
          </p:cNvSpPr>
          <p:nvPr userDrawn="1"/>
        </p:nvSpPr>
        <p:spPr bwMode="auto">
          <a:xfrm>
            <a:off x="454025" y="476251"/>
            <a:ext cx="343174" cy="566928"/>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5" name="Freeform 5"/>
          <p:cNvSpPr>
            <a:spLocks noChangeAspect="1"/>
          </p:cNvSpPr>
          <p:nvPr userDrawn="1"/>
        </p:nvSpPr>
        <p:spPr bwMode="auto">
          <a:xfrm flipH="1">
            <a:off x="4881590" y="2330386"/>
            <a:ext cx="1428046" cy="2359152"/>
          </a:xfrm>
          <a:custGeom>
            <a:avLst/>
            <a:gdLst>
              <a:gd name="T0" fmla="*/ 0 w 546"/>
              <a:gd name="T1" fmla="*/ 807 h 902"/>
              <a:gd name="T2" fmla="*/ 546 w 546"/>
              <a:gd name="T3" fmla="*/ 902 h 902"/>
              <a:gd name="T4" fmla="*/ 546 w 546"/>
              <a:gd name="T5" fmla="*/ 0 h 902"/>
              <a:gd name="T6" fmla="*/ 0 w 546"/>
              <a:gd name="T7" fmla="*/ 96 h 902"/>
              <a:gd name="T8" fmla="*/ 0 w 546"/>
              <a:gd name="T9" fmla="*/ 807 h 902"/>
            </a:gdLst>
            <a:ahLst/>
            <a:cxnLst>
              <a:cxn ang="0">
                <a:pos x="T0" y="T1"/>
              </a:cxn>
              <a:cxn ang="0">
                <a:pos x="T2" y="T3"/>
              </a:cxn>
              <a:cxn ang="0">
                <a:pos x="T4" y="T5"/>
              </a:cxn>
              <a:cxn ang="0">
                <a:pos x="T6" y="T7"/>
              </a:cxn>
              <a:cxn ang="0">
                <a:pos x="T8" y="T9"/>
              </a:cxn>
            </a:cxnLst>
            <a:rect l="0" t="0" r="r" b="b"/>
            <a:pathLst>
              <a:path w="546" h="902">
                <a:moveTo>
                  <a:pt x="0" y="807"/>
                </a:moveTo>
                <a:lnTo>
                  <a:pt x="546" y="902"/>
                </a:lnTo>
                <a:lnTo>
                  <a:pt x="546" y="0"/>
                </a:lnTo>
                <a:lnTo>
                  <a:pt x="0" y="96"/>
                </a:lnTo>
                <a:lnTo>
                  <a:pt x="0" y="807"/>
                </a:lnTo>
                <a:close/>
              </a:path>
            </a:pathLst>
          </a:custGeom>
          <a:solidFill>
            <a:srgbClr val="FFFFFF"/>
          </a:solidFill>
          <a:ln>
            <a:noFill/>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28" name="Rectangle 27"/>
          <p:cNvSpPr/>
          <p:nvPr userDrawn="1"/>
        </p:nvSpPr>
        <p:spPr bwMode="auto">
          <a:xfrm>
            <a:off x="0" y="0"/>
            <a:ext cx="12436475" cy="6995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userDrawn="1"/>
        </p:nvSpPr>
        <p:spPr bwMode="white">
          <a:xfrm>
            <a:off x="274637" y="1211263"/>
            <a:ext cx="10058401" cy="274319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Text Placeholder 4"/>
          <p:cNvSpPr>
            <a:spLocks noGrp="1"/>
          </p:cNvSpPr>
          <p:nvPr>
            <p:ph type="body" sz="quarter" idx="13"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31" name="Title 2"/>
          <p:cNvSpPr>
            <a:spLocks noGrp="1"/>
          </p:cNvSpPr>
          <p:nvPr>
            <p:ph type="title"/>
          </p:nvPr>
        </p:nvSpPr>
        <p:spPr>
          <a:xfrm>
            <a:off x="274639" y="1224754"/>
            <a:ext cx="10058399" cy="2719709"/>
          </a:xfrm>
        </p:spPr>
        <p:txBody>
          <a:bodyPr/>
          <a:lstStyle>
            <a:lvl1pPr>
              <a:defRPr>
                <a:gradFill>
                  <a:gsLst>
                    <a:gs pos="1250">
                      <a:schemeClr val="bg2"/>
                    </a:gs>
                    <a:gs pos="100000">
                      <a:schemeClr val="bg2"/>
                    </a:gs>
                  </a:gsLst>
                  <a:lin ang="5400000" scaled="0"/>
                </a:gradFill>
              </a:defRPr>
            </a:lvl1pPr>
          </a:lstStyle>
          <a:p>
            <a:r>
              <a:rPr lang="en-US" smtClean="0"/>
              <a:t>Click to edit Master title style</a:t>
            </a:r>
            <a:endParaRPr lang="en-US" dirty="0"/>
          </a:p>
        </p:txBody>
      </p:sp>
      <p:pic>
        <p:nvPicPr>
          <p:cNvPr id="33" name="Picture 32"/>
          <p:cNvPicPr>
            <a:picLocks noChangeAspect="1"/>
          </p:cNvPicPr>
          <p:nvPr userDrawn="1"/>
        </p:nvPicPr>
        <p:blipFill>
          <a:blip r:embed="rId5">
            <a:lum bright="100000"/>
          </a:blip>
          <a:stretch>
            <a:fillRect/>
          </a:stretch>
        </p:blipFill>
        <p:spPr>
          <a:xfrm>
            <a:off x="11064504" y="6180433"/>
            <a:ext cx="911810" cy="329184"/>
          </a:xfrm>
          <a:prstGeom prst="rect">
            <a:avLst/>
          </a:prstGeom>
        </p:spPr>
      </p:pic>
      <p:pic>
        <p:nvPicPr>
          <p:cNvPr id="26" name="Picture 25"/>
          <p:cNvPicPr>
            <a:picLocks noChangeAspect="1"/>
          </p:cNvPicPr>
          <p:nvPr userDrawn="1"/>
        </p:nvPicPr>
        <p:blipFill rotWithShape="1">
          <a:blip r:embed="rId6">
            <a:extLst>
              <a:ext uri="{28A0092B-C50C-407E-A947-70E740481C1C}">
                <a14:useLocalDpi xmlns:a14="http://schemas.microsoft.com/office/drawing/2010/main" val="0"/>
              </a:ext>
            </a:extLst>
          </a:blip>
          <a:srcRect l="27222"/>
          <a:stretch/>
        </p:blipFill>
        <p:spPr bwMode="gray">
          <a:xfrm>
            <a:off x="454026" y="6248634"/>
            <a:ext cx="1130200" cy="331497"/>
          </a:xfrm>
          <a:prstGeom prst="rect">
            <a:avLst/>
          </a:prstGeom>
        </p:spPr>
      </p:pic>
    </p:spTree>
    <p:extLst>
      <p:ext uri="{BB962C8B-B14F-4D97-AF65-F5344CB8AC3E}">
        <p14:creationId xmlns:p14="http://schemas.microsoft.com/office/powerpoint/2010/main" val="4306337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ntr" presetSubtype="0" fill="hold" grpId="4" nodeType="withEffect">
                                  <p:stCondLst>
                                    <p:cond delay="1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250"/>
                                        <p:tgtEl>
                                          <p:spTgt spid="24"/>
                                        </p:tgtEl>
                                      </p:cBhvr>
                                    </p:animEffect>
                                  </p:childTnLst>
                                </p:cTn>
                              </p:par>
                              <p:par>
                                <p:cTn id="14" presetID="1" presetClass="exit" presetSubtype="0" fill="hold" grpId="0" nodeType="withEffect">
                                  <p:stCondLst>
                                    <p:cond delay="390"/>
                                  </p:stCondLst>
                                  <p:childTnLst>
                                    <p:set>
                                      <p:cBhvr>
                                        <p:cTn id="15" dur="1" fill="hold">
                                          <p:stCondLst>
                                            <p:cond delay="0"/>
                                          </p:stCondLst>
                                        </p:cTn>
                                        <p:tgtEl>
                                          <p:spTgt spid="11"/>
                                        </p:tgtEl>
                                        <p:attrNameLst>
                                          <p:attrName>style.visibility</p:attrName>
                                        </p:attrNameLst>
                                      </p:cBhvr>
                                      <p:to>
                                        <p:strVal val="hidden"/>
                                      </p:to>
                                    </p:set>
                                  </p:childTnLst>
                                </p:cTn>
                              </p:par>
                              <p:par>
                                <p:cTn id="16" presetID="6" presetClass="emph" presetSubtype="0" accel="100000" fill="hold" grpId="0" nodeType="withEffect">
                                  <p:stCondLst>
                                    <p:cond delay="390"/>
                                  </p:stCondLst>
                                  <p:childTnLst>
                                    <p:animScale>
                                      <p:cBhvr>
                                        <p:cTn id="17" dur="100" fill="hold"/>
                                        <p:tgtEl>
                                          <p:spTgt spid="17"/>
                                        </p:tgtEl>
                                      </p:cBhvr>
                                      <p:by x="0" y="100000"/>
                                    </p:animScale>
                                  </p:childTnLst>
                                </p:cTn>
                              </p:par>
                              <p:par>
                                <p:cTn id="18" presetID="35" presetClass="path" presetSubtype="0" accel="100000" fill="hold" grpId="1" nodeType="withEffect">
                                  <p:stCondLst>
                                    <p:cond delay="390"/>
                                  </p:stCondLst>
                                  <p:childTnLst>
                                    <p:animMotion origin="layout" path="M 2.93337E-6 2.75533E-6 L -0.04238 -0.00159 " pathEditMode="relative" rAng="0" ptsTypes="AA">
                                      <p:cBhvr>
                                        <p:cTn id="19" dur="100" fill="hold"/>
                                        <p:tgtEl>
                                          <p:spTgt spid="17"/>
                                        </p:tgtEl>
                                        <p:attrNameLst>
                                          <p:attrName>ppt_x</p:attrName>
                                          <p:attrName>ppt_y</p:attrName>
                                        </p:attrNameLst>
                                      </p:cBhvr>
                                      <p:rCtr x="-2068" y="0"/>
                                    </p:animMotion>
                                  </p:childTnLst>
                                </p:cTn>
                              </p:par>
                              <p:par>
                                <p:cTn id="20" presetID="42" presetClass="path" presetSubtype="0" accel="17333" decel="82667" fill="hold" grpId="0" nodeType="withEffect">
                                  <p:stCondLst>
                                    <p:cond delay="450"/>
                                  </p:stCondLst>
                                  <p:childTnLst>
                                    <p:animMotion origin="layout" path="M -3.59203E-6 1.57512E-6 L 0.4492 0.39355 " pathEditMode="relative" rAng="0" ptsTypes="AA">
                                      <p:cBhvr>
                                        <p:cTn id="21" dur="500" fill="hold"/>
                                        <p:tgtEl>
                                          <p:spTgt spid="24"/>
                                        </p:tgtEl>
                                        <p:attrNameLst>
                                          <p:attrName>ppt_x</p:attrName>
                                          <p:attrName>ppt_y</p:attrName>
                                        </p:attrNameLst>
                                      </p:cBhvr>
                                      <p:rCtr x="22453" y="19678"/>
                                    </p:animMotion>
                                  </p:childTnLst>
                                </p:cTn>
                              </p:par>
                              <p:par>
                                <p:cTn id="22" presetID="6" presetClass="emph" presetSubtype="0" accel="17333" decel="82667" fill="hold" grpId="1" nodeType="withEffect">
                                  <p:stCondLst>
                                    <p:cond delay="450"/>
                                  </p:stCondLst>
                                  <p:childTnLst>
                                    <p:animScale>
                                      <p:cBhvr>
                                        <p:cTn id="23" dur="500" fill="hold"/>
                                        <p:tgtEl>
                                          <p:spTgt spid="24"/>
                                        </p:tgtEl>
                                      </p:cBhvr>
                                      <p:by x="416130" y="416130"/>
                                    </p:animScale>
                                  </p:childTnLst>
                                </p:cTn>
                              </p:par>
                              <p:par>
                                <p:cTn id="24" presetID="1" presetClass="exit" presetSubtype="0" fill="hold" grpId="3" nodeType="withEffect">
                                  <p:stCondLst>
                                    <p:cond delay="990"/>
                                  </p:stCondLst>
                                  <p:childTnLst>
                                    <p:set>
                                      <p:cBhvr>
                                        <p:cTn id="25" dur="1" fill="hold">
                                          <p:stCondLst>
                                            <p:cond delay="0"/>
                                          </p:stCondLst>
                                        </p:cTn>
                                        <p:tgtEl>
                                          <p:spTgt spid="24"/>
                                        </p:tgtEl>
                                        <p:attrNameLst>
                                          <p:attrName>style.visibility</p:attrName>
                                        </p:attrNameLst>
                                      </p:cBhvr>
                                      <p:to>
                                        <p:strVal val="hidden"/>
                                      </p:to>
                                    </p:set>
                                  </p:childTnLst>
                                </p:cTn>
                              </p:par>
                              <p:par>
                                <p:cTn id="26" presetID="6" presetClass="emph" presetSubtype="0" accel="100000" fill="hold" grpId="2" nodeType="withEffect">
                                  <p:stCondLst>
                                    <p:cond delay="800"/>
                                  </p:stCondLst>
                                  <p:childTnLst>
                                    <p:animScale>
                                      <p:cBhvr>
                                        <p:cTn id="27" dur="250" fill="hold"/>
                                        <p:tgtEl>
                                          <p:spTgt spid="24"/>
                                        </p:tgtEl>
                                      </p:cBhvr>
                                      <p:by x="0" y="100000"/>
                                    </p:animScale>
                                  </p:childTnLst>
                                </p:cTn>
                              </p:par>
                              <p:par>
                                <p:cTn id="28" presetID="1" presetClass="entr" presetSubtype="0" fill="hold" grpId="0" nodeType="withEffect">
                                  <p:stCondLst>
                                    <p:cond delay="1000"/>
                                  </p:stCondLst>
                                  <p:childTnLst>
                                    <p:set>
                                      <p:cBhvr>
                                        <p:cTn id="29" dur="1" fill="hold">
                                          <p:stCondLst>
                                            <p:cond delay="0"/>
                                          </p:stCondLst>
                                        </p:cTn>
                                        <p:tgtEl>
                                          <p:spTgt spid="25"/>
                                        </p:tgtEl>
                                        <p:attrNameLst>
                                          <p:attrName>style.visibility</p:attrName>
                                        </p:attrNameLst>
                                      </p:cBhvr>
                                      <p:to>
                                        <p:strVal val="visible"/>
                                      </p:to>
                                    </p:set>
                                  </p:childTnLst>
                                </p:cTn>
                              </p:par>
                              <p:par>
                                <p:cTn id="30" presetID="6" presetClass="emph" presetSubtype="0" accel="100000" autoRev="1" fill="hold" grpId="1" nodeType="withEffect">
                                  <p:stCondLst>
                                    <p:cond delay="750"/>
                                  </p:stCondLst>
                                  <p:childTnLst>
                                    <p:animScale>
                                      <p:cBhvr>
                                        <p:cTn id="31" dur="250" fill="hold"/>
                                        <p:tgtEl>
                                          <p:spTgt spid="25"/>
                                        </p:tgtEl>
                                      </p:cBhvr>
                                      <p:by x="0" y="100000"/>
                                    </p:animScale>
                                  </p:childTnLst>
                                </p:cTn>
                              </p:par>
                              <p:par>
                                <p:cTn id="32" presetID="35" presetClass="path" presetSubtype="0" decel="100000" fill="hold" grpId="2" nodeType="withEffect">
                                  <p:stCondLst>
                                    <p:cond delay="1000"/>
                                  </p:stCondLst>
                                  <p:childTnLst>
                                    <p:animMotion origin="layout" path="M 0.05783 4.29414E-6 L -1.70539E-6 4.29414E-6 " pathEditMode="relative" rAng="0" ptsTypes="AA">
                                      <p:cBhvr>
                                        <p:cTn id="33" dur="250" fill="hold"/>
                                        <p:tgtEl>
                                          <p:spTgt spid="25"/>
                                        </p:tgtEl>
                                        <p:attrNameLst>
                                          <p:attrName>ppt_x</p:attrName>
                                          <p:attrName>ppt_y</p:attrName>
                                        </p:attrNameLst>
                                      </p:cBhvr>
                                      <p:rCtr x="-2898" y="0"/>
                                    </p:animMotion>
                                  </p:childTnLst>
                                </p:cTn>
                              </p:par>
                              <p:par>
                                <p:cTn id="34" presetID="6" presetClass="emph" presetSubtype="0" decel="100000" fill="hold" grpId="3" nodeType="withEffect">
                                  <p:stCondLst>
                                    <p:cond delay="1000"/>
                                  </p:stCondLst>
                                  <p:childTnLst>
                                    <p:animScale>
                                      <p:cBhvr>
                                        <p:cTn id="35" dur="500" fill="hold"/>
                                        <p:tgtEl>
                                          <p:spTgt spid="25"/>
                                        </p:tgtEl>
                                      </p:cBhvr>
                                      <p:by x="2000000" y="2000000"/>
                                    </p:animScale>
                                  </p:childTnLst>
                                </p:cTn>
                              </p:par>
                              <p:par>
                                <p:cTn id="36" presetID="1" presetClass="emph" presetSubtype="2" decel="100000" fill="hold" nodeType="withEffect">
                                  <p:stCondLst>
                                    <p:cond delay="1000"/>
                                  </p:stCondLst>
                                  <p:childTnLst>
                                    <p:animClr clrSpc="rgb" dir="cw">
                                      <p:cBhvr>
                                        <p:cTn id="37" dur="500" fill="hold"/>
                                        <p:tgtEl>
                                          <p:spTgt spid="25"/>
                                        </p:tgtEl>
                                        <p:attrNameLst>
                                          <p:attrName>fillcolor</p:attrName>
                                        </p:attrNameLst>
                                      </p:cBhvr>
                                      <p:to>
                                        <a:schemeClr val="accent1"/>
                                      </p:to>
                                    </p:animClr>
                                    <p:set>
                                      <p:cBhvr>
                                        <p:cTn id="38" dur="500" fill="hold"/>
                                        <p:tgtEl>
                                          <p:spTgt spid="25"/>
                                        </p:tgtEl>
                                        <p:attrNameLst>
                                          <p:attrName>fill.type</p:attrName>
                                        </p:attrNameLst>
                                      </p:cBhvr>
                                      <p:to>
                                        <p:strVal val="solid"/>
                                      </p:to>
                                    </p:set>
                                    <p:set>
                                      <p:cBhvr>
                                        <p:cTn id="39" dur="500" fill="hold"/>
                                        <p:tgtEl>
                                          <p:spTgt spid="25"/>
                                        </p:tgtEl>
                                        <p:attrNameLst>
                                          <p:attrName>fill.on</p:attrName>
                                        </p:attrNameLst>
                                      </p:cBhvr>
                                      <p:to>
                                        <p:strVal val="true"/>
                                      </p:to>
                                    </p:set>
                                  </p:childTnLst>
                                </p:cTn>
                              </p:par>
                              <p:par>
                                <p:cTn id="40" presetID="1" presetClass="entr" presetSubtype="0" fill="hold" grpId="0" nodeType="withEffect">
                                  <p:stCondLst>
                                    <p:cond delay="150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ntr" presetSubtype="0" fill="hold" grpId="0" nodeType="withEffect">
                                  <p:stCondLst>
                                    <p:cond delay="1750"/>
                                  </p:stCondLst>
                                  <p:childTnLst>
                                    <p:set>
                                      <p:cBhvr>
                                        <p:cTn id="43" dur="1" fill="hold">
                                          <p:stCondLst>
                                            <p:cond delay="0"/>
                                          </p:stCondLst>
                                        </p:cTn>
                                        <p:tgtEl>
                                          <p:spTgt spid="29"/>
                                        </p:tgtEl>
                                        <p:attrNameLst>
                                          <p:attrName>style.visibility</p:attrName>
                                        </p:attrNameLst>
                                      </p:cBhvr>
                                      <p:to>
                                        <p:strVal val="visible"/>
                                      </p:to>
                                    </p:set>
                                  </p:childTnLst>
                                </p:cTn>
                              </p:par>
                              <p:par>
                                <p:cTn id="44" presetID="6" presetClass="emph" presetSubtype="0" accel="100000" autoRev="1" fill="hold" grpId="1" nodeType="withEffect">
                                  <p:stCondLst>
                                    <p:cond delay="1250"/>
                                  </p:stCondLst>
                                  <p:childTnLst>
                                    <p:animScale>
                                      <p:cBhvr>
                                        <p:cTn id="45" dur="500" fill="hold"/>
                                        <p:tgtEl>
                                          <p:spTgt spid="29"/>
                                        </p:tgtEl>
                                      </p:cBhvr>
                                      <p:by x="0" y="100000"/>
                                    </p:animScale>
                                  </p:childTnLst>
                                </p:cTn>
                              </p:par>
                              <p:par>
                                <p:cTn id="46" presetID="35" presetClass="path" presetSubtype="0" decel="100000" fill="hold" grpId="2" nodeType="withEffect">
                                  <p:stCondLst>
                                    <p:cond delay="1750"/>
                                  </p:stCondLst>
                                  <p:childTnLst>
                                    <p:animMotion origin="layout" path="M -0.40311 8.21607E-7 L -4.34261E-6 8.21607E-7 " pathEditMode="relative" rAng="0" ptsTypes="AA">
                                      <p:cBhvr>
                                        <p:cTn id="47" dur="500" fill="hold"/>
                                        <p:tgtEl>
                                          <p:spTgt spid="29"/>
                                        </p:tgtEl>
                                        <p:attrNameLst>
                                          <p:attrName>ppt_x</p:attrName>
                                          <p:attrName>ppt_y</p:attrName>
                                        </p:attrNameLst>
                                      </p:cBhvr>
                                      <p:rCtr x="20156" y="0"/>
                                    </p:animMotion>
                                  </p:childTnLst>
                                </p:cTn>
                              </p:par>
                              <p:par>
                                <p:cTn id="48" presetID="10" presetClass="entr" presetSubtype="0" fill="hold" grpId="0" nodeType="withEffect">
                                  <p:stCondLst>
                                    <p:cond delay="215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950"/>
                                        <p:tgtEl>
                                          <p:spTgt spid="31"/>
                                        </p:tgtEl>
                                      </p:cBhvr>
                                    </p:animEffect>
                                  </p:childTnLst>
                                </p:cTn>
                              </p:par>
                              <p:par>
                                <p:cTn id="51" presetID="63" presetClass="path" presetSubtype="0" decel="100000" fill="hold" grpId="1" nodeType="withEffect">
                                  <p:stCondLst>
                                    <p:cond delay="2150"/>
                                  </p:stCondLst>
                                  <p:childTnLst>
                                    <p:animMotion origin="layout" path="M -0.01455 3.85837E-6 L -4.34261E-6 3.85837E-6 " pathEditMode="relative" rAng="0" ptsTypes="AA">
                                      <p:cBhvr>
                                        <p:cTn id="52" dur="950" fill="hold"/>
                                        <p:tgtEl>
                                          <p:spTgt spid="31"/>
                                        </p:tgtEl>
                                        <p:attrNameLst>
                                          <p:attrName>ppt_x</p:attrName>
                                          <p:attrName>ppt_y</p:attrName>
                                        </p:attrNameLst>
                                      </p:cBhvr>
                                      <p:rCtr x="728" y="0"/>
                                    </p:animMotion>
                                  </p:childTnLst>
                                </p:cTn>
                              </p:par>
                              <p:par>
                                <p:cTn id="53" presetID="10" presetClass="entr" presetSubtype="0" fill="hold" grpId="0" nodeType="withEffect">
                                  <p:stCondLst>
                                    <p:cond delay="235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950"/>
                                        <p:tgtEl>
                                          <p:spTgt spid="30"/>
                                        </p:tgtEl>
                                      </p:cBhvr>
                                    </p:animEffect>
                                  </p:childTnLst>
                                </p:cTn>
                              </p:par>
                              <p:par>
                                <p:cTn id="56" presetID="63" presetClass="path" presetSubtype="0" decel="100000" fill="hold" grpId="1" nodeType="withEffect">
                                  <p:stCondLst>
                                    <p:cond delay="2350"/>
                                  </p:stCondLst>
                                  <p:childTnLst>
                                    <p:animMotion origin="layout" path="M -0.01455 3.76759E-6 L -4.34261E-6 3.76759E-6 " pathEditMode="relative" rAng="0" ptsTypes="AA">
                                      <p:cBhvr>
                                        <p:cTn id="57" dur="950" fill="hold"/>
                                        <p:tgtEl>
                                          <p:spTgt spid="30"/>
                                        </p:tgtEl>
                                        <p:attrNameLst>
                                          <p:attrName>ppt_x</p:attrName>
                                          <p:attrName>ppt_y</p:attrName>
                                        </p:attrNameLst>
                                      </p:cBhvr>
                                      <p:rCtr x="728" y="0"/>
                                    </p:animMotion>
                                  </p:childTnLst>
                                </p:cTn>
                              </p:par>
                              <p:par>
                                <p:cTn id="58" presetID="10" presetClass="entr" presetSubtype="0" fill="hold" nodeType="withEffect">
                                  <p:stCondLst>
                                    <p:cond delay="250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950"/>
                                        <p:tgtEl>
                                          <p:spTgt spid="33"/>
                                        </p:tgtEl>
                                      </p:cBhvr>
                                    </p:animEffect>
                                  </p:childTnLst>
                                </p:cTn>
                              </p:par>
                              <p:par>
                                <p:cTn id="61" presetID="63" presetClass="path" presetSubtype="0" decel="100000" fill="hold" nodeType="withEffect">
                                  <p:stCondLst>
                                    <p:cond delay="2500"/>
                                  </p:stCondLst>
                                  <p:childTnLst>
                                    <p:animMotion origin="layout" path="M -0.01455 3.76759E-6 L -4.34261E-6 3.76759E-6 " pathEditMode="relative" rAng="0" ptsTypes="AA">
                                      <p:cBhvr>
                                        <p:cTn id="62" dur="950" spd="-100000" fill="hold"/>
                                        <p:tgtEl>
                                          <p:spTgt spid="33"/>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17" grpId="0" animBg="1"/>
      <p:bldP spid="17" grpId="1" animBg="1"/>
      <p:bldP spid="24" grpId="0" animBg="1"/>
      <p:bldP spid="24" grpId="1" animBg="1"/>
      <p:bldP spid="24" grpId="2" animBg="1"/>
      <p:bldP spid="24" grpId="3" animBg="1"/>
      <p:bldP spid="24" grpId="4" animBg="1"/>
      <p:bldP spid="25" grpId="0" animBg="1"/>
      <p:bldP spid="25" grpId="1" animBg="1"/>
      <p:bldP spid="25" grpId="2" animBg="1"/>
      <p:bldP spid="25" grpId="3" animBg="1"/>
      <p:bldP spid="28" grpId="0" animBg="1"/>
      <p:bldP spid="29" grpId="0" animBg="1"/>
      <p:bldP spid="29" grpId="1" animBg="1"/>
      <p:bldP spid="29" grpId="2" animBg="1"/>
      <p:bldP spid="30" grpId="0">
        <p:tmplLst>
          <p:tmpl>
            <p:tnLst>
              <p:par>
                <p:cTn presetID="10" presetClass="entr" presetSubtype="0" fill="hold" nodeType="withEffect">
                  <p:stCondLst>
                    <p:cond delay="2350"/>
                  </p:stCondLst>
                  <p:childTnLst>
                    <p:set>
                      <p:cBhvr>
                        <p:cTn dur="1" fill="hold">
                          <p:stCondLst>
                            <p:cond delay="0"/>
                          </p:stCondLst>
                        </p:cTn>
                        <p:tgtEl>
                          <p:spTgt spid="30"/>
                        </p:tgtEl>
                        <p:attrNameLst>
                          <p:attrName>style.visibility</p:attrName>
                        </p:attrNameLst>
                      </p:cBhvr>
                      <p:to>
                        <p:strVal val="visible"/>
                      </p:to>
                    </p:set>
                    <p:animEffect transition="in" filter="fade">
                      <p:cBhvr>
                        <p:cTn dur="950"/>
                        <p:tgtEl>
                          <p:spTgt spid="30"/>
                        </p:tgtEl>
                      </p:cBhvr>
                    </p:animEffect>
                  </p:childTnLst>
                </p:cTn>
              </p:par>
            </p:tnLst>
          </p:tmpl>
        </p:tmplLst>
      </p:bldP>
      <p:bldP spid="30" grpId="1">
        <p:tmplLst>
          <p:tmpl>
            <p:tnLst>
              <p:par>
                <p:cTn presetID="63" presetClass="path" presetSubtype="0" decel="100000" fill="hold" nodeType="withEffect">
                  <p:stCondLst>
                    <p:cond delay="2350"/>
                  </p:stCondLst>
                  <p:childTnLst>
                    <p:animMotion origin="layout" path="M -0.01455 3.76759E-6 L -4.34261E-6 3.76759E-6 " pathEditMode="relative" rAng="0" ptsTypes="AA">
                      <p:cBhvr>
                        <p:cTn dur="950" fill="hold"/>
                        <p:tgtEl>
                          <p:spTgt spid="30"/>
                        </p:tgtEl>
                        <p:attrNameLst>
                          <p:attrName>ppt_x</p:attrName>
                          <p:attrName>ppt_y</p:attrName>
                        </p:attrNameLst>
                      </p:cBhvr>
                      <p:rCtr x="728" y="0"/>
                    </p:animMotion>
                  </p:childTnLst>
                </p:cTn>
              </p:par>
            </p:tnLst>
          </p:tmpl>
        </p:tmplLst>
      </p:bldP>
      <p:bldP spid="31" grpId="0"/>
      <p:bldP spid="31" grpId="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817415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white">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0" y="100000"/>
                                    </p:animScale>
                                  </p:childTnLst>
                                </p:cTn>
                              </p:par>
                              <p:par>
                                <p:cTn id="9" presetID="35" presetClass="path" presetSubtype="0" decel="100000" fill="hold" grpId="2" nodeType="withEffect">
                                  <p:stCondLst>
                                    <p:cond delay="500"/>
                                  </p:stCondLst>
                                  <p:childTnLst>
                                    <p:animMotion origin="layout" path="M -0.40311 8.21607E-7 L -4.34261E-6 8.21607E-7 " pathEditMode="relative" rAng="0" ptsTypes="AA">
                                      <p:cBhvr>
                                        <p:cTn id="10" dur="500" fill="hold"/>
                                        <p:tgtEl>
                                          <p:spTgt spid="4"/>
                                        </p:tgtEl>
                                        <p:attrNameLst>
                                          <p:attrName>ppt_x</p:attrName>
                                          <p:attrName>ppt_y</p:attrName>
                                        </p:attrNameLst>
                                      </p:cBhvr>
                                      <p:rCtr x="20156" y="0"/>
                                    </p:animMotion>
                                  </p:childTnLst>
                                </p:cTn>
                              </p:par>
                              <p:par>
                                <p:cTn id="11" presetID="10" presetClass="entr" presetSubtype="0" fill="hold" grpId="0" nodeType="withEffect">
                                  <p:stCondLst>
                                    <p:cond delay="7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950"/>
                                        <p:tgtEl>
                                          <p:spTgt spid="2"/>
                                        </p:tgtEl>
                                      </p:cBhvr>
                                    </p:animEffect>
                                  </p:childTnLst>
                                </p:cTn>
                              </p:par>
                              <p:par>
                                <p:cTn id="14" presetID="63" presetClass="path" presetSubtype="0" decel="100000" fill="hold" grpId="1" nodeType="withEffect">
                                  <p:stCondLst>
                                    <p:cond delay="750"/>
                                  </p:stCondLst>
                                  <p:childTnLst>
                                    <p:animMotion origin="layout" path="M -0.01455 3.85837E-6 L -4.34261E-6 3.85837E-6 " pathEditMode="relative" rAng="0" ptsTypes="AA">
                                      <p:cBhvr>
                                        <p:cTn id="15" dur="950" fill="hold"/>
                                        <p:tgtEl>
                                          <p:spTgt spid="2"/>
                                        </p:tgtEl>
                                        <p:attrNameLst>
                                          <p:attrName>ppt_x</p:attrName>
                                          <p:attrName>ppt_y</p:attrName>
                                        </p:attrNameLst>
                                      </p:cBhvr>
                                      <p:rCtr x="7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2" grpId="0"/>
      <p:bldP spid="2" grpId="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theme" Target="../theme/theme2.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83" r:id="rId1"/>
    <p:sldLayoutId id="2147484167" r:id="rId2"/>
    <p:sldLayoutId id="2147484163" r:id="rId3"/>
    <p:sldLayoutId id="2147484105" r:id="rId4"/>
    <p:sldLayoutId id="2147484182" r:id="rId5"/>
    <p:sldLayoutId id="2147484130" r:id="rId6"/>
    <p:sldLayoutId id="2147484101" r:id="rId7"/>
    <p:sldLayoutId id="2147484102" r:id="rId8"/>
    <p:sldLayoutId id="2147484087" r:id="rId9"/>
    <p:sldLayoutId id="2147484098" r:id="rId10"/>
    <p:sldLayoutId id="2147484086" r:id="rId11"/>
    <p:sldLayoutId id="2147484107" r:id="rId12"/>
    <p:sldLayoutId id="2147484099" r:id="rId13"/>
    <p:sldLayoutId id="2147484100" r:id="rId14"/>
    <p:sldLayoutId id="2147484089" r:id="rId15"/>
    <p:sldLayoutId id="2147484106" r:id="rId16"/>
    <p:sldLayoutId id="2147484092" r:id="rId17"/>
    <p:sldLayoutId id="2147484093" r:id="rId18"/>
    <p:sldLayoutId id="2147484127" r:id="rId19"/>
    <p:sldLayoutId id="2147484128" r:id="rId20"/>
    <p:sldLayoutId id="2147484129" r:id="rId21"/>
    <p:sldLayoutId id="2147484094" r:id="rId22"/>
    <p:sldLayoutId id="214748409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4401356"/>
      </p:ext>
    </p:extLst>
  </p:cSld>
  <p:clrMap bg1="dk1" tx1="lt1" bg2="dk2" tx2="lt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 id="2147484196" r:id="rId12"/>
    <p:sldLayoutId id="2147484197" r:id="rId13"/>
    <p:sldLayoutId id="2147484198" r:id="rId14"/>
    <p:sldLayoutId id="2147484199" r:id="rId15"/>
    <p:sldLayoutId id="2147484200" r:id="rId16"/>
    <p:sldLayoutId id="2147484201" r:id="rId17"/>
    <p:sldLayoutId id="2147484202" r:id="rId18"/>
    <p:sldLayoutId id="2147484203" r:id="rId19"/>
    <p:sldLayoutId id="2147484204" r:id="rId20"/>
    <p:sldLayoutId id="2147484205" r:id="rId21"/>
    <p:sldLayoutId id="2147484206" r:id="rId22"/>
    <p:sldLayoutId id="2147484207" r:id="rId23"/>
    <p:sldLayoutId id="2147484208" r:id="rId24"/>
    <p:sldLayoutId id="2147484209"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8.xml"/><Relationship Id="rId7" Type="http://schemas.openxmlformats.org/officeDocument/2006/relationships/image" Target="../media/image16.emf"/><Relationship Id="rId2" Type="http://schemas.openxmlformats.org/officeDocument/2006/relationships/slideLayout" Target="../slideLayouts/slideLayout35.xml"/><Relationship Id="rId1" Type="http://schemas.openxmlformats.org/officeDocument/2006/relationships/tags" Target="../tags/tag1.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9.xml"/><Relationship Id="rId1" Type="http://schemas.openxmlformats.org/officeDocument/2006/relationships/tags" Target="../tags/tag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hyperlink" Target="https://webdir.online.lync.com/AutoDiscover/AutodiscoverService.svc/root" TargetMode="External"/><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9.xml"/><Relationship Id="rId5" Type="http://schemas.openxmlformats.org/officeDocument/2006/relationships/image" Target="../media/image17.png"/><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39.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8.xml"/><Relationship Id="rId7" Type="http://schemas.openxmlformats.org/officeDocument/2006/relationships/image" Target="../media/image17.png"/><Relationship Id="rId2" Type="http://schemas.openxmlformats.org/officeDocument/2006/relationships/slideLayout" Target="../slideLayouts/slideLayout39.xml"/><Relationship Id="rId1" Type="http://schemas.openxmlformats.org/officeDocument/2006/relationships/tags" Target="../tags/tag3.xml"/><Relationship Id="rId6" Type="http://schemas.openxmlformats.org/officeDocument/2006/relationships/image" Target="../media/image16.emf"/><Relationship Id="rId5" Type="http://schemas.openxmlformats.org/officeDocument/2006/relationships/image" Target="../media/image15.emf"/><Relationship Id="rId10"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21.png"/><Relationship Id="rId2" Type="http://schemas.openxmlformats.org/officeDocument/2006/relationships/slideLayout" Target="../slideLayouts/slideLayout39.xml"/><Relationship Id="rId1" Type="http://schemas.openxmlformats.org/officeDocument/2006/relationships/tags" Target="../tags/tag4.xml"/><Relationship Id="rId6" Type="http://schemas.openxmlformats.org/officeDocument/2006/relationships/image" Target="../media/image20.png"/><Relationship Id="rId5" Type="http://schemas.openxmlformats.org/officeDocument/2006/relationships/image" Target="../media/image16.emf"/><Relationship Id="rId4" Type="http://schemas.openxmlformats.org/officeDocument/2006/relationships/image" Target="../media/image15.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9.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3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9.xml"/><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5.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9.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08411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22237" y="864024"/>
            <a:ext cx="12156763" cy="41543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325544" y="101238"/>
            <a:ext cx="11375536" cy="762786"/>
          </a:xfrm>
        </p:spPr>
        <p:txBody>
          <a:bodyPr/>
          <a:lstStyle/>
          <a:p>
            <a:r>
              <a:rPr lang="en-US" dirty="0">
                <a:solidFill>
                  <a:schemeClr val="tx1">
                    <a:alpha val="99000"/>
                  </a:schemeClr>
                </a:solidFill>
              </a:rPr>
              <a:t>Infrastructure </a:t>
            </a:r>
            <a:r>
              <a:rPr lang="en-US" dirty="0" smtClean="0">
                <a:solidFill>
                  <a:schemeClr val="tx1">
                    <a:alpha val="99000"/>
                  </a:schemeClr>
                </a:solidFill>
              </a:rPr>
              <a:t>for Lync Split Domain</a:t>
            </a:r>
            <a:endParaRPr lang="en-US" dirty="0">
              <a:solidFill>
                <a:schemeClr val="tx1">
                  <a:alpha val="99000"/>
                </a:schemeClr>
              </a:solidFill>
            </a:endParaRPr>
          </a:p>
        </p:txBody>
      </p:sp>
      <p:sp>
        <p:nvSpPr>
          <p:cNvPr id="51" name="Rectangle 50"/>
          <p:cNvSpPr/>
          <p:nvPr/>
        </p:nvSpPr>
        <p:spPr>
          <a:xfrm>
            <a:off x="157474" y="5018357"/>
            <a:ext cx="5139222" cy="1385993"/>
          </a:xfrm>
          <a:prstGeom prst="rect">
            <a:avLst/>
          </a:prstGeom>
          <a:noFill/>
          <a:ln>
            <a:noFill/>
          </a:ln>
          <a:effectLst>
            <a:outerShdw dir="5400000" rotWithShape="0">
              <a:srgbClr val="000000">
                <a:alpha val="34000"/>
              </a:srgbClr>
            </a:outerShdw>
          </a:effectLst>
        </p:spPr>
        <p:style>
          <a:lnRef idx="1">
            <a:schemeClr val="accent1"/>
          </a:lnRef>
          <a:fillRef idx="3">
            <a:schemeClr val="accent1"/>
          </a:fillRef>
          <a:effectRef idx="2">
            <a:schemeClr val="accent1"/>
          </a:effectRef>
          <a:fontRef idx="minor">
            <a:schemeClr val="lt1"/>
          </a:fontRef>
        </p:style>
        <p:txBody>
          <a:bodyPr lIns="93278" tIns="46639" rIns="93278" bIns="46639" rtlCol="0" anchor="t"/>
          <a:lstStyle/>
          <a:p>
            <a:pPr>
              <a:lnSpc>
                <a:spcPct val="150000"/>
              </a:lnSpc>
            </a:pPr>
            <a:r>
              <a:rPr lang="en-US" sz="1400" dirty="0">
                <a:solidFill>
                  <a:schemeClr val="tx1"/>
                </a:solidFill>
                <a:cs typeface="Calibri" pitchFamily="34" charset="0"/>
              </a:rPr>
              <a:t>O365 </a:t>
            </a:r>
            <a:r>
              <a:rPr lang="en-US" sz="1400" dirty="0" err="1">
                <a:solidFill>
                  <a:schemeClr val="tx1"/>
                </a:solidFill>
                <a:cs typeface="Calibri" pitchFamily="34" charset="0"/>
              </a:rPr>
              <a:t>DirSync</a:t>
            </a:r>
            <a:r>
              <a:rPr lang="en-US" sz="1400" dirty="0">
                <a:solidFill>
                  <a:schemeClr val="tx1"/>
                </a:solidFill>
                <a:cs typeface="Calibri" pitchFamily="34" charset="0"/>
              </a:rPr>
              <a:t> (Initial Provisioning, Directory)</a:t>
            </a:r>
          </a:p>
          <a:p>
            <a:pPr>
              <a:lnSpc>
                <a:spcPct val="150000"/>
              </a:lnSpc>
            </a:pPr>
            <a:r>
              <a:rPr lang="en-US" sz="1400" dirty="0">
                <a:solidFill>
                  <a:schemeClr val="tx1"/>
                </a:solidFill>
                <a:cs typeface="Calibri" pitchFamily="34" charset="0"/>
              </a:rPr>
              <a:t>ADFS (Single Sign In with on-</a:t>
            </a:r>
            <a:r>
              <a:rPr lang="en-US" sz="1400" dirty="0" err="1">
                <a:solidFill>
                  <a:schemeClr val="tx1"/>
                </a:solidFill>
                <a:cs typeface="Calibri" pitchFamily="34" charset="0"/>
              </a:rPr>
              <a:t>prem</a:t>
            </a:r>
            <a:r>
              <a:rPr lang="en-US" sz="1400" dirty="0">
                <a:solidFill>
                  <a:schemeClr val="tx1"/>
                </a:solidFill>
                <a:cs typeface="Calibri" pitchFamily="34" charset="0"/>
              </a:rPr>
              <a:t> credentials)</a:t>
            </a:r>
          </a:p>
          <a:p>
            <a:pPr>
              <a:lnSpc>
                <a:spcPct val="150000"/>
              </a:lnSpc>
            </a:pPr>
            <a:r>
              <a:rPr lang="en-US" sz="1400" dirty="0">
                <a:solidFill>
                  <a:schemeClr val="tx1"/>
                </a:solidFill>
                <a:cs typeface="Calibri" pitchFamily="34" charset="0"/>
              </a:rPr>
              <a:t>External Access and </a:t>
            </a:r>
            <a:r>
              <a:rPr lang="en-US" sz="1400" dirty="0" smtClean="0">
                <a:solidFill>
                  <a:schemeClr val="tx1"/>
                </a:solidFill>
                <a:cs typeface="Calibri" pitchFamily="34" charset="0"/>
              </a:rPr>
              <a:t>Lync Federation </a:t>
            </a:r>
            <a:r>
              <a:rPr lang="en-US" sz="1400" dirty="0">
                <a:solidFill>
                  <a:schemeClr val="tx1"/>
                </a:solidFill>
                <a:cs typeface="Calibri" pitchFamily="34" charset="0"/>
              </a:rPr>
              <a:t>deployed </a:t>
            </a:r>
            <a:r>
              <a:rPr lang="en-US" sz="1400" dirty="0" smtClean="0">
                <a:solidFill>
                  <a:schemeClr val="tx1"/>
                </a:solidFill>
                <a:cs typeface="Calibri" pitchFamily="34" charset="0"/>
              </a:rPr>
              <a:t>on-premise</a:t>
            </a:r>
            <a:endParaRPr lang="en-US" sz="1400" dirty="0">
              <a:solidFill>
                <a:schemeClr val="tx1"/>
              </a:solidFill>
              <a:cs typeface="Calibri" pitchFamily="34" charset="0"/>
            </a:endParaRPr>
          </a:p>
          <a:p>
            <a:pPr>
              <a:lnSpc>
                <a:spcPct val="150000"/>
              </a:lnSpc>
            </a:pPr>
            <a:r>
              <a:rPr lang="en-US" sz="1400" dirty="0" smtClean="0">
                <a:solidFill>
                  <a:schemeClr val="tx1"/>
                </a:solidFill>
                <a:cs typeface="Calibri" pitchFamily="34" charset="0"/>
              </a:rPr>
              <a:t>Lync 2013 PowerShell </a:t>
            </a:r>
            <a:r>
              <a:rPr lang="en-US" sz="1400" dirty="0">
                <a:solidFill>
                  <a:schemeClr val="tx1"/>
                </a:solidFill>
                <a:cs typeface="Calibri" pitchFamily="34" charset="0"/>
              </a:rPr>
              <a:t>on Premise for cross premise moves</a:t>
            </a:r>
          </a:p>
        </p:txBody>
      </p:sp>
      <p:cxnSp>
        <p:nvCxnSpPr>
          <p:cNvPr id="159" name="Straight Arrow Connector 158"/>
          <p:cNvCxnSpPr/>
          <p:nvPr/>
        </p:nvCxnSpPr>
        <p:spPr>
          <a:xfrm flipH="1">
            <a:off x="5611046" y="4035771"/>
            <a:ext cx="1820038" cy="28668"/>
          </a:xfrm>
          <a:prstGeom prst="straightConnector1">
            <a:avLst/>
          </a:prstGeom>
          <a:ln w="2540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60" name="Picture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3391" y="3819915"/>
            <a:ext cx="1234121" cy="495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1" name="TextBox 160"/>
          <p:cNvSpPr txBox="1"/>
          <p:nvPr/>
        </p:nvSpPr>
        <p:spPr>
          <a:xfrm>
            <a:off x="247121" y="1144545"/>
            <a:ext cx="1575019" cy="282513"/>
          </a:xfrm>
          <a:prstGeom prst="rect">
            <a:avLst/>
          </a:prstGeom>
          <a:noFill/>
        </p:spPr>
        <p:txBody>
          <a:bodyPr wrap="square" lIns="0" tIns="0" rIns="0" bIns="0" rtlCol="0">
            <a:spAutoFit/>
          </a:bodyPr>
          <a:lstStyle/>
          <a:p>
            <a:r>
              <a:rPr lang="en-US" dirty="0" smtClean="0"/>
              <a:t>Fabrikam, Inc.</a:t>
            </a:r>
          </a:p>
        </p:txBody>
      </p:sp>
      <p:sp>
        <p:nvSpPr>
          <p:cNvPr id="162" name="Rectangle 161"/>
          <p:cNvSpPr/>
          <p:nvPr/>
        </p:nvSpPr>
        <p:spPr bwMode="auto">
          <a:xfrm>
            <a:off x="247121" y="1146100"/>
            <a:ext cx="5188331" cy="3798268"/>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gradFill>
                <a:gsLst>
                  <a:gs pos="0">
                    <a:srgbClr val="FFFFFF"/>
                  </a:gs>
                  <a:gs pos="100000">
                    <a:srgbClr val="FFFFFF"/>
                  </a:gs>
                </a:gsLst>
                <a:lin ang="5400000" scaled="0"/>
              </a:gradFill>
            </a:endParaRPr>
          </a:p>
        </p:txBody>
      </p:sp>
      <p:sp>
        <p:nvSpPr>
          <p:cNvPr id="163" name="TextBox 162"/>
          <p:cNvSpPr txBox="1"/>
          <p:nvPr/>
        </p:nvSpPr>
        <p:spPr>
          <a:xfrm>
            <a:off x="4111053" y="3406020"/>
            <a:ext cx="1324400" cy="169277"/>
          </a:xfrm>
          <a:prstGeom prst="rect">
            <a:avLst/>
          </a:prstGeom>
          <a:noFill/>
        </p:spPr>
        <p:txBody>
          <a:bodyPr wrap="square" lIns="0" tIns="0" rIns="0" bIns="0" rtlCol="0">
            <a:spAutoFit/>
          </a:bodyPr>
          <a:lstStyle/>
          <a:p>
            <a:pPr algn="r"/>
            <a:r>
              <a:rPr lang="en-US" sz="1100" dirty="0"/>
              <a:t>Lync Edge Server</a:t>
            </a:r>
          </a:p>
        </p:txBody>
      </p:sp>
      <p:sp>
        <p:nvSpPr>
          <p:cNvPr id="164" name="TextBox 163"/>
          <p:cNvSpPr txBox="1"/>
          <p:nvPr/>
        </p:nvSpPr>
        <p:spPr>
          <a:xfrm>
            <a:off x="2261790" y="4442684"/>
            <a:ext cx="889028" cy="188342"/>
          </a:xfrm>
          <a:prstGeom prst="rect">
            <a:avLst/>
          </a:prstGeom>
          <a:noFill/>
        </p:spPr>
        <p:txBody>
          <a:bodyPr wrap="square" lIns="0" tIns="0" rIns="0" bIns="0" rtlCol="0">
            <a:spAutoFit/>
          </a:bodyPr>
          <a:lstStyle/>
          <a:p>
            <a:pPr algn="ctr"/>
            <a:r>
              <a:rPr lang="en-US" sz="1200" dirty="0" err="1"/>
              <a:t>Lync</a:t>
            </a:r>
            <a:r>
              <a:rPr lang="en-US" sz="1200" dirty="0"/>
              <a:t> Server</a:t>
            </a:r>
            <a:endParaRPr lang="en-US" sz="1100" dirty="0"/>
          </a:p>
        </p:txBody>
      </p:sp>
      <p:cxnSp>
        <p:nvCxnSpPr>
          <p:cNvPr id="165" name="Straight Arrow Connector 164"/>
          <p:cNvCxnSpPr>
            <a:stCxn id="181" idx="1"/>
          </p:cNvCxnSpPr>
          <p:nvPr/>
        </p:nvCxnSpPr>
        <p:spPr>
          <a:xfrm flipH="1" flipV="1">
            <a:off x="2955017" y="4029537"/>
            <a:ext cx="2245837" cy="1"/>
          </a:xfrm>
          <a:prstGeom prst="straightConnector1">
            <a:avLst/>
          </a:prstGeom>
          <a:ln w="2540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66" name="Group 35"/>
          <p:cNvGrpSpPr/>
          <p:nvPr/>
        </p:nvGrpSpPr>
        <p:grpSpPr>
          <a:xfrm>
            <a:off x="9225096" y="3491025"/>
            <a:ext cx="1314898" cy="1001448"/>
            <a:chOff x="6019800" y="3256724"/>
            <a:chExt cx="966787" cy="981901"/>
          </a:xfrm>
        </p:grpSpPr>
        <p:pic>
          <p:nvPicPr>
            <p:cNvPr id="167" name="Picture 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32567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8" name="Picture 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34091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9" name="Picture 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5615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0" name="TextBox 169"/>
          <p:cNvSpPr txBox="1"/>
          <p:nvPr/>
        </p:nvSpPr>
        <p:spPr>
          <a:xfrm>
            <a:off x="7507004" y="3099924"/>
            <a:ext cx="1417563" cy="219733"/>
          </a:xfrm>
          <a:prstGeom prst="rect">
            <a:avLst/>
          </a:prstGeom>
          <a:noFill/>
        </p:spPr>
        <p:txBody>
          <a:bodyPr wrap="square" lIns="0" tIns="0" rIns="0" bIns="0" rtlCol="0">
            <a:spAutoFit/>
          </a:bodyPr>
          <a:lstStyle/>
          <a:p>
            <a:r>
              <a:rPr lang="en-US" sz="1400" dirty="0"/>
              <a:t>Lync </a:t>
            </a:r>
            <a:r>
              <a:rPr lang="en-US" sz="1400" dirty="0" smtClean="0"/>
              <a:t>Online</a:t>
            </a:r>
            <a:endParaRPr lang="en-US" sz="1400" dirty="0"/>
          </a:p>
        </p:txBody>
      </p:sp>
      <p:sp>
        <p:nvSpPr>
          <p:cNvPr id="171" name="Rectangle 170"/>
          <p:cNvSpPr/>
          <p:nvPr/>
        </p:nvSpPr>
        <p:spPr bwMode="auto">
          <a:xfrm>
            <a:off x="7502933" y="3113357"/>
            <a:ext cx="4623666" cy="1844444"/>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gradFill>
                <a:gsLst>
                  <a:gs pos="0">
                    <a:srgbClr val="FFFFFF"/>
                  </a:gs>
                  <a:gs pos="100000">
                    <a:srgbClr val="FFFFFF"/>
                  </a:gs>
                </a:gsLst>
                <a:lin ang="5400000" scaled="0"/>
              </a:gradFill>
            </a:endParaRPr>
          </a:p>
        </p:txBody>
      </p:sp>
      <p:sp>
        <p:nvSpPr>
          <p:cNvPr id="172" name="TextBox 171"/>
          <p:cNvSpPr txBox="1"/>
          <p:nvPr/>
        </p:nvSpPr>
        <p:spPr>
          <a:xfrm>
            <a:off x="7570552" y="1013519"/>
            <a:ext cx="1861858" cy="219733"/>
          </a:xfrm>
          <a:prstGeom prst="rect">
            <a:avLst/>
          </a:prstGeom>
          <a:noFill/>
        </p:spPr>
        <p:txBody>
          <a:bodyPr wrap="square" lIns="0" tIns="0" rIns="0" bIns="0" rtlCol="0">
            <a:spAutoFit/>
          </a:bodyPr>
          <a:lstStyle/>
          <a:p>
            <a:r>
              <a:rPr lang="en-US" sz="1400" dirty="0"/>
              <a:t>Office 365 Services</a:t>
            </a:r>
          </a:p>
        </p:txBody>
      </p:sp>
      <p:sp>
        <p:nvSpPr>
          <p:cNvPr id="173" name="TextBox 172"/>
          <p:cNvSpPr txBox="1"/>
          <p:nvPr/>
        </p:nvSpPr>
        <p:spPr>
          <a:xfrm>
            <a:off x="1651240" y="1234543"/>
            <a:ext cx="1906240" cy="188342"/>
          </a:xfrm>
          <a:prstGeom prst="rect">
            <a:avLst/>
          </a:prstGeom>
          <a:noFill/>
        </p:spPr>
        <p:txBody>
          <a:bodyPr wrap="square" lIns="0" tIns="0" rIns="0" bIns="0" rtlCol="0">
            <a:spAutoFit/>
          </a:bodyPr>
          <a:lstStyle/>
          <a:p>
            <a:pPr algn="ctr"/>
            <a:r>
              <a:rPr lang="en-US" sz="1200" dirty="0"/>
              <a:t>Active Directory</a:t>
            </a:r>
          </a:p>
        </p:txBody>
      </p:sp>
      <p:sp>
        <p:nvSpPr>
          <p:cNvPr id="174" name="TextBox 173"/>
          <p:cNvSpPr txBox="1"/>
          <p:nvPr/>
        </p:nvSpPr>
        <p:spPr>
          <a:xfrm>
            <a:off x="7391913" y="3413372"/>
            <a:ext cx="1378308" cy="169277"/>
          </a:xfrm>
          <a:prstGeom prst="rect">
            <a:avLst/>
          </a:prstGeom>
          <a:noFill/>
        </p:spPr>
        <p:txBody>
          <a:bodyPr wrap="square" lIns="0" tIns="0" rIns="0" bIns="0" rtlCol="0">
            <a:spAutoFit/>
          </a:bodyPr>
          <a:lstStyle/>
          <a:p>
            <a:pPr algn="ctr"/>
            <a:r>
              <a:rPr lang="en-US" sz="1100" dirty="0"/>
              <a:t>Lync Online </a:t>
            </a:r>
            <a:r>
              <a:rPr lang="en-US" sz="1100" dirty="0" smtClean="0"/>
              <a:t>Edge</a:t>
            </a:r>
            <a:endParaRPr lang="en-US" sz="1100" dirty="0"/>
          </a:p>
        </p:txBody>
      </p:sp>
      <p:cxnSp>
        <p:nvCxnSpPr>
          <p:cNvPr id="175" name="Straight Arrow Connector 174"/>
          <p:cNvCxnSpPr/>
          <p:nvPr/>
        </p:nvCxnSpPr>
        <p:spPr>
          <a:xfrm flipH="1" flipV="1">
            <a:off x="7875296" y="4044922"/>
            <a:ext cx="1557074" cy="5183"/>
          </a:xfrm>
          <a:prstGeom prst="straightConnector1">
            <a:avLst/>
          </a:prstGeom>
          <a:ln w="2540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6" name="TextBox 175"/>
          <p:cNvSpPr txBox="1"/>
          <p:nvPr/>
        </p:nvSpPr>
        <p:spPr>
          <a:xfrm>
            <a:off x="3132309" y="3860500"/>
            <a:ext cx="1557568" cy="169277"/>
          </a:xfrm>
          <a:prstGeom prst="rect">
            <a:avLst/>
          </a:prstGeom>
          <a:noFill/>
        </p:spPr>
        <p:txBody>
          <a:bodyPr wrap="square" lIns="0" tIns="0" rIns="0" bIns="0" rtlCol="0">
            <a:spAutoFit/>
          </a:bodyPr>
          <a:lstStyle/>
          <a:p>
            <a:r>
              <a:rPr lang="en-US" sz="1100" dirty="0">
                <a:solidFill>
                  <a:srgbClr val="92D050"/>
                </a:solidFill>
              </a:rPr>
              <a:t>SIP/TLS/SRTP</a:t>
            </a:r>
          </a:p>
        </p:txBody>
      </p:sp>
      <p:cxnSp>
        <p:nvCxnSpPr>
          <p:cNvPr id="177" name="Straight Arrow Connector 176"/>
          <p:cNvCxnSpPr>
            <a:stCxn id="188" idx="3"/>
          </p:cNvCxnSpPr>
          <p:nvPr/>
        </p:nvCxnSpPr>
        <p:spPr>
          <a:xfrm flipH="1">
            <a:off x="2601143" y="2330248"/>
            <a:ext cx="233" cy="1413185"/>
          </a:xfrm>
          <a:prstGeom prst="straightConnector1">
            <a:avLst/>
          </a:prstGeom>
          <a:ln w="25400">
            <a:solidFill>
              <a:schemeClr val="bg2">
                <a:lumMod val="50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flipV="1">
            <a:off x="10500830" y="4108619"/>
            <a:ext cx="751169" cy="737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8097591" y="3888282"/>
            <a:ext cx="839513" cy="141256"/>
          </a:xfrm>
          <a:prstGeom prst="rect">
            <a:avLst/>
          </a:prstGeom>
          <a:noFill/>
        </p:spPr>
        <p:txBody>
          <a:bodyPr wrap="square" lIns="0" tIns="0" rIns="0" bIns="0" rtlCol="0">
            <a:spAutoFit/>
          </a:bodyPr>
          <a:lstStyle/>
          <a:p>
            <a:r>
              <a:rPr lang="en-US" sz="900" dirty="0">
                <a:solidFill>
                  <a:srgbClr val="92D050"/>
                </a:solidFill>
              </a:rPr>
              <a:t>SIP/TLS/SRTP</a:t>
            </a:r>
          </a:p>
        </p:txBody>
      </p:sp>
      <p:pic>
        <p:nvPicPr>
          <p:cNvPr id="18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3381" y="3728590"/>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00853" y="3679282"/>
            <a:ext cx="556443"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2"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31083" y="3716092"/>
            <a:ext cx="556443"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3" name="Rectangle 182"/>
          <p:cNvSpPr/>
          <p:nvPr/>
        </p:nvSpPr>
        <p:spPr bwMode="auto">
          <a:xfrm>
            <a:off x="7502933" y="1033931"/>
            <a:ext cx="4623667" cy="2079426"/>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gradFill>
                <a:gsLst>
                  <a:gs pos="0">
                    <a:srgbClr val="FFFFFF"/>
                  </a:gs>
                  <a:gs pos="100000">
                    <a:srgbClr val="FFFFFF"/>
                  </a:gs>
                </a:gsLst>
                <a:lin ang="5400000" scaled="0"/>
              </a:gradFill>
            </a:endParaRPr>
          </a:p>
        </p:txBody>
      </p:sp>
      <p:pic>
        <p:nvPicPr>
          <p:cNvPr id="18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92241" y="2131353"/>
            <a:ext cx="427154" cy="53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5" name="TextBox 184"/>
          <p:cNvSpPr txBox="1"/>
          <p:nvPr/>
        </p:nvSpPr>
        <p:spPr>
          <a:xfrm>
            <a:off x="3348565" y="1908916"/>
            <a:ext cx="1125059" cy="188342"/>
          </a:xfrm>
          <a:prstGeom prst="rect">
            <a:avLst/>
          </a:prstGeom>
          <a:noFill/>
        </p:spPr>
        <p:txBody>
          <a:bodyPr wrap="square" lIns="0" tIns="0" rIns="0" bIns="0" rtlCol="0">
            <a:spAutoFit/>
          </a:bodyPr>
          <a:lstStyle/>
          <a:p>
            <a:r>
              <a:rPr lang="en-US" sz="1200" dirty="0"/>
              <a:t>O365 </a:t>
            </a:r>
            <a:r>
              <a:rPr lang="en-US" sz="1200" dirty="0" err="1"/>
              <a:t>DirSync</a:t>
            </a:r>
            <a:endParaRPr lang="en-US" sz="1100" dirty="0"/>
          </a:p>
        </p:txBody>
      </p:sp>
      <p:cxnSp>
        <p:nvCxnSpPr>
          <p:cNvPr id="186" name="Straight Arrow Connector 185"/>
          <p:cNvCxnSpPr/>
          <p:nvPr/>
        </p:nvCxnSpPr>
        <p:spPr>
          <a:xfrm flipV="1">
            <a:off x="11401342" y="3040928"/>
            <a:ext cx="0" cy="959857"/>
          </a:xfrm>
          <a:prstGeom prst="straightConnector1">
            <a:avLst/>
          </a:prstGeom>
          <a:ln w="254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7" name="TextBox 186"/>
          <p:cNvSpPr txBox="1"/>
          <p:nvPr/>
        </p:nvSpPr>
        <p:spPr>
          <a:xfrm rot="5400000">
            <a:off x="11158070" y="3723290"/>
            <a:ext cx="1039646" cy="169277"/>
          </a:xfrm>
          <a:prstGeom prst="rect">
            <a:avLst/>
          </a:prstGeom>
          <a:noFill/>
        </p:spPr>
        <p:txBody>
          <a:bodyPr wrap="square" lIns="0" tIns="0" rIns="0" bIns="0" rtlCol="0">
            <a:spAutoFit/>
          </a:bodyPr>
          <a:lstStyle/>
          <a:p>
            <a:r>
              <a:rPr lang="en-US" sz="1100" dirty="0"/>
              <a:t>Provisioning</a:t>
            </a:r>
          </a:p>
        </p:txBody>
      </p:sp>
      <p:sp>
        <p:nvSpPr>
          <p:cNvPr id="188" name="Isosceles Triangle 187"/>
          <p:cNvSpPr/>
          <p:nvPr/>
        </p:nvSpPr>
        <p:spPr bwMode="auto">
          <a:xfrm>
            <a:off x="2093257" y="1472923"/>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gradFill>
                <a:gsLst>
                  <a:gs pos="0">
                    <a:srgbClr val="FFFFFF"/>
                  </a:gs>
                  <a:gs pos="100000">
                    <a:srgbClr val="FFFFFF"/>
                  </a:gs>
                </a:gsLst>
                <a:lin ang="5400000" scaled="0"/>
              </a:gradFill>
            </a:endParaRPr>
          </a:p>
        </p:txBody>
      </p:sp>
      <p:sp>
        <p:nvSpPr>
          <p:cNvPr id="189" name="Isosceles Triangle 188"/>
          <p:cNvSpPr/>
          <p:nvPr/>
        </p:nvSpPr>
        <p:spPr bwMode="auto">
          <a:xfrm>
            <a:off x="10981556" y="2342477"/>
            <a:ext cx="778770" cy="649671"/>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gradFill>
                <a:gsLst>
                  <a:gs pos="0">
                    <a:srgbClr val="FFFFFF"/>
                  </a:gs>
                  <a:gs pos="100000">
                    <a:srgbClr val="FFFFFF"/>
                  </a:gs>
                </a:gsLst>
                <a:lin ang="5400000" scaled="0"/>
              </a:gradFill>
            </a:endParaRPr>
          </a:p>
        </p:txBody>
      </p:sp>
      <p:sp>
        <p:nvSpPr>
          <p:cNvPr id="190" name="Isosceles Triangle 189"/>
          <p:cNvSpPr/>
          <p:nvPr/>
        </p:nvSpPr>
        <p:spPr bwMode="auto">
          <a:xfrm>
            <a:off x="11011957" y="4044922"/>
            <a:ext cx="778770" cy="649671"/>
          </a:xfrm>
          <a:prstGeom prst="triangle">
            <a:avLst/>
          </a:prstGeom>
          <a:no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gradFill>
                <a:gsLst>
                  <a:gs pos="0">
                    <a:srgbClr val="FFFFFF"/>
                  </a:gs>
                  <a:gs pos="100000">
                    <a:srgbClr val="FFFFFF"/>
                  </a:gs>
                </a:gsLst>
                <a:lin ang="5400000" scaled="0"/>
              </a:gradFill>
            </a:endParaRPr>
          </a:p>
        </p:txBody>
      </p:sp>
      <p:pic>
        <p:nvPicPr>
          <p:cNvPr id="19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201" y="1263087"/>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2" name="TextBox 191"/>
          <p:cNvSpPr txBox="1"/>
          <p:nvPr/>
        </p:nvSpPr>
        <p:spPr>
          <a:xfrm>
            <a:off x="10511610" y="2016596"/>
            <a:ext cx="1064192" cy="188342"/>
          </a:xfrm>
          <a:prstGeom prst="rect">
            <a:avLst/>
          </a:prstGeom>
          <a:noFill/>
        </p:spPr>
        <p:txBody>
          <a:bodyPr wrap="square" lIns="0" tIns="0" rIns="0" bIns="0" rtlCol="0">
            <a:spAutoFit/>
          </a:bodyPr>
          <a:lstStyle/>
          <a:p>
            <a:pPr algn="ctr"/>
            <a:r>
              <a:rPr lang="en-US" sz="1200" dirty="0"/>
              <a:t>MSODS</a:t>
            </a:r>
            <a:endParaRPr lang="en-US" sz="1100" dirty="0"/>
          </a:p>
        </p:txBody>
      </p:sp>
      <p:cxnSp>
        <p:nvCxnSpPr>
          <p:cNvPr id="193" name="Straight Arrow Connector 192"/>
          <p:cNvCxnSpPr>
            <a:stCxn id="191" idx="1"/>
          </p:cNvCxnSpPr>
          <p:nvPr/>
        </p:nvCxnSpPr>
        <p:spPr>
          <a:xfrm flipH="1" flipV="1">
            <a:off x="2729356" y="1646801"/>
            <a:ext cx="4794845" cy="1"/>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94" name="Picture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9466" y="1582382"/>
            <a:ext cx="1234121" cy="540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5" name="TextBox 194"/>
          <p:cNvSpPr txBox="1"/>
          <p:nvPr/>
        </p:nvSpPr>
        <p:spPr>
          <a:xfrm>
            <a:off x="8249273" y="1565253"/>
            <a:ext cx="1064192" cy="188342"/>
          </a:xfrm>
          <a:prstGeom prst="rect">
            <a:avLst/>
          </a:prstGeom>
          <a:noFill/>
        </p:spPr>
        <p:txBody>
          <a:bodyPr wrap="square" lIns="0" tIns="0" rIns="0" bIns="0" rtlCol="0">
            <a:spAutoFit/>
          </a:bodyPr>
          <a:lstStyle/>
          <a:p>
            <a:r>
              <a:rPr lang="en-US" sz="1200" dirty="0" err="1"/>
              <a:t>OrgID</a:t>
            </a:r>
            <a:endParaRPr lang="en-US" sz="1100" dirty="0"/>
          </a:p>
        </p:txBody>
      </p:sp>
      <p:sp>
        <p:nvSpPr>
          <p:cNvPr id="196" name="TextBox 195"/>
          <p:cNvSpPr txBox="1"/>
          <p:nvPr/>
        </p:nvSpPr>
        <p:spPr>
          <a:xfrm>
            <a:off x="3348565" y="1462306"/>
            <a:ext cx="2050250" cy="188342"/>
          </a:xfrm>
          <a:prstGeom prst="rect">
            <a:avLst/>
          </a:prstGeom>
          <a:noFill/>
        </p:spPr>
        <p:txBody>
          <a:bodyPr wrap="square" lIns="0" tIns="0" rIns="0" bIns="0" rtlCol="0">
            <a:spAutoFit/>
          </a:bodyPr>
          <a:lstStyle/>
          <a:p>
            <a:r>
              <a:rPr lang="en-US" sz="1200" dirty="0"/>
              <a:t>Single Sign-On (ADFS v2)</a:t>
            </a:r>
            <a:endParaRPr lang="en-US" sz="1100" dirty="0"/>
          </a:p>
        </p:txBody>
      </p:sp>
      <p:pic>
        <p:nvPicPr>
          <p:cNvPr id="19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4849" y="1744526"/>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8" name="Rectangle 197"/>
          <p:cNvSpPr/>
          <p:nvPr/>
        </p:nvSpPr>
        <p:spPr>
          <a:xfrm>
            <a:off x="229227" y="1864876"/>
            <a:ext cx="2002196" cy="282513"/>
          </a:xfrm>
          <a:prstGeom prst="rect">
            <a:avLst/>
          </a:prstGeom>
        </p:spPr>
        <p:txBody>
          <a:bodyPr wrap="square" lIns="93278" tIns="46639" rIns="93278" bIns="46639">
            <a:spAutoFit/>
          </a:bodyPr>
          <a:lstStyle/>
          <a:p>
            <a:r>
              <a:rPr lang="en-US" sz="1200" b="1" i="1" dirty="0" err="1"/>
              <a:t>Sip:Roy@fabrikam.com</a:t>
            </a:r>
            <a:endParaRPr lang="en-US" sz="1200" b="1" i="1" dirty="0"/>
          </a:p>
        </p:txBody>
      </p:sp>
      <p:sp>
        <p:nvSpPr>
          <p:cNvPr id="199" name="Rectangle 198"/>
          <p:cNvSpPr/>
          <p:nvPr/>
        </p:nvSpPr>
        <p:spPr>
          <a:xfrm>
            <a:off x="259593" y="2260792"/>
            <a:ext cx="2002196" cy="282513"/>
          </a:xfrm>
          <a:prstGeom prst="rect">
            <a:avLst/>
          </a:prstGeom>
        </p:spPr>
        <p:txBody>
          <a:bodyPr wrap="square" lIns="93278" tIns="46639" rIns="93278" bIns="46639">
            <a:spAutoFit/>
          </a:bodyPr>
          <a:lstStyle/>
          <a:p>
            <a:r>
              <a:rPr lang="en-US" sz="1200" b="1" i="1" dirty="0" err="1"/>
              <a:t>Sip:Alice@fabrikam.com</a:t>
            </a:r>
            <a:endParaRPr lang="en-US" sz="1200" dirty="0"/>
          </a:p>
        </p:txBody>
      </p:sp>
      <p:pic>
        <p:nvPicPr>
          <p:cNvPr id="20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2487" y="2147389"/>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1" name="Rectangle 200"/>
          <p:cNvSpPr/>
          <p:nvPr/>
        </p:nvSpPr>
        <p:spPr>
          <a:xfrm>
            <a:off x="9099104" y="4513281"/>
            <a:ext cx="2002196" cy="282513"/>
          </a:xfrm>
          <a:prstGeom prst="rect">
            <a:avLst/>
          </a:prstGeom>
        </p:spPr>
        <p:txBody>
          <a:bodyPr wrap="square" lIns="93278" tIns="46639" rIns="93278" bIns="46639">
            <a:spAutoFit/>
          </a:bodyPr>
          <a:lstStyle/>
          <a:p>
            <a:r>
              <a:rPr lang="en-US" sz="1200" b="1" i="1" dirty="0" err="1"/>
              <a:t>Sip:Alice@fabrikam.com</a:t>
            </a:r>
            <a:endParaRPr lang="en-US" sz="1200" dirty="0"/>
          </a:p>
        </p:txBody>
      </p:sp>
      <p:pic>
        <p:nvPicPr>
          <p:cNvPr id="202"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16699" y="4326894"/>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3" name="TextBox 202"/>
          <p:cNvSpPr txBox="1"/>
          <p:nvPr/>
        </p:nvSpPr>
        <p:spPr>
          <a:xfrm>
            <a:off x="9313465" y="3378163"/>
            <a:ext cx="1501379" cy="188342"/>
          </a:xfrm>
          <a:prstGeom prst="rect">
            <a:avLst/>
          </a:prstGeom>
          <a:noFill/>
        </p:spPr>
        <p:txBody>
          <a:bodyPr wrap="square" lIns="0" tIns="0" rIns="0" bIns="0" rtlCol="0">
            <a:spAutoFit/>
          </a:bodyPr>
          <a:lstStyle/>
          <a:p>
            <a:r>
              <a:rPr lang="en-US" sz="1200" dirty="0"/>
              <a:t>Lync Online </a:t>
            </a:r>
            <a:r>
              <a:rPr lang="en-US" sz="1200" dirty="0" smtClean="0"/>
              <a:t>Server</a:t>
            </a:r>
            <a:endParaRPr lang="en-US" sz="1100" dirty="0"/>
          </a:p>
        </p:txBody>
      </p:sp>
      <p:cxnSp>
        <p:nvCxnSpPr>
          <p:cNvPr id="204" name="Straight Arrow Connector 203"/>
          <p:cNvCxnSpPr/>
          <p:nvPr/>
        </p:nvCxnSpPr>
        <p:spPr>
          <a:xfrm flipH="1">
            <a:off x="3080451" y="2198648"/>
            <a:ext cx="7811790" cy="0"/>
          </a:xfrm>
          <a:prstGeom prst="straightConnector1">
            <a:avLst/>
          </a:prstGeom>
          <a:ln w="254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66084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6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8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5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6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7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7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200"/>
                                        </p:tgtEl>
                                        <p:attrNameLst>
                                          <p:attrName>style.visibility</p:attrName>
                                        </p:attrNameLst>
                                      </p:cBhvr>
                                      <p:to>
                                        <p:strVal val="hidden"/>
                                      </p:to>
                                    </p:set>
                                  </p:childTnLst>
                                </p:cTn>
                              </p:par>
                              <p:par>
                                <p:cTn id="67" presetID="1" presetClass="exit" presetSubtype="0" fill="hold" grpId="0" nodeType="withEffect">
                                  <p:stCondLst>
                                    <p:cond delay="0"/>
                                  </p:stCondLst>
                                  <p:childTnLst>
                                    <p:set>
                                      <p:cBhvr>
                                        <p:cTn id="68" dur="1" fill="hold">
                                          <p:stCondLst>
                                            <p:cond delay="0"/>
                                          </p:stCondLst>
                                        </p:cTn>
                                        <p:tgtEl>
                                          <p:spTgt spid="199"/>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201"/>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76" grpId="0"/>
      <p:bldP spid="179" grpId="0"/>
      <p:bldP spid="185" grpId="0"/>
      <p:bldP spid="187" grpId="0"/>
      <p:bldP spid="189" grpId="0" animBg="1"/>
      <p:bldP spid="196" grpId="0"/>
      <p:bldP spid="199" grpId="0"/>
      <p:bldP spid="2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57474" y="1570361"/>
            <a:ext cx="11851962" cy="48225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157474" y="215776"/>
            <a:ext cx="11669525" cy="762786"/>
          </a:xfrm>
        </p:spPr>
        <p:txBody>
          <a:bodyPr/>
          <a:lstStyle/>
          <a:p>
            <a:r>
              <a:rPr lang="en-US" dirty="0" smtClean="0">
                <a:solidFill>
                  <a:schemeClr val="tx1">
                    <a:alpha val="99000"/>
                  </a:schemeClr>
                </a:solidFill>
              </a:rPr>
              <a:t>Split domain Coexistence Topologies</a:t>
            </a:r>
            <a:endParaRPr lang="en-US" dirty="0">
              <a:solidFill>
                <a:schemeClr val="tx1">
                  <a:alpha val="99000"/>
                </a:schemeClr>
              </a:solidFill>
            </a:endParaRPr>
          </a:p>
        </p:txBody>
      </p:sp>
      <p:sp>
        <p:nvSpPr>
          <p:cNvPr id="10" name="TextBox 9"/>
          <p:cNvSpPr txBox="1"/>
          <p:nvPr/>
        </p:nvSpPr>
        <p:spPr>
          <a:xfrm>
            <a:off x="310420" y="2143237"/>
            <a:ext cx="1249641" cy="282513"/>
          </a:xfrm>
          <a:prstGeom prst="rect">
            <a:avLst/>
          </a:prstGeom>
          <a:noFill/>
        </p:spPr>
        <p:txBody>
          <a:bodyPr wrap="square" lIns="0" tIns="0" rIns="0" bIns="0" rtlCol="0">
            <a:spAutoFit/>
          </a:bodyPr>
          <a:lstStyle/>
          <a:p>
            <a:r>
              <a:rPr lang="en-US" dirty="0" smtClean="0"/>
              <a:t> </a:t>
            </a:r>
            <a:r>
              <a:rPr lang="en-US" dirty="0" err="1" smtClean="0"/>
              <a:t>Fabrikam</a:t>
            </a:r>
            <a:endParaRPr lang="en-US" dirty="0" smtClean="0"/>
          </a:p>
        </p:txBody>
      </p:sp>
      <p:sp>
        <p:nvSpPr>
          <p:cNvPr id="14" name="Rectangle 13"/>
          <p:cNvSpPr/>
          <p:nvPr/>
        </p:nvSpPr>
        <p:spPr bwMode="auto">
          <a:xfrm>
            <a:off x="310421" y="2143236"/>
            <a:ext cx="2706620" cy="4036274"/>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16" name="TextBox 15"/>
          <p:cNvSpPr txBox="1"/>
          <p:nvPr/>
        </p:nvSpPr>
        <p:spPr>
          <a:xfrm>
            <a:off x="2106362" y="4755572"/>
            <a:ext cx="1550461" cy="169277"/>
          </a:xfrm>
          <a:prstGeom prst="rect">
            <a:avLst/>
          </a:prstGeom>
          <a:noFill/>
        </p:spPr>
        <p:txBody>
          <a:bodyPr wrap="square" lIns="0" tIns="0" rIns="0" bIns="0" rtlCol="0">
            <a:spAutoFit/>
          </a:bodyPr>
          <a:lstStyle/>
          <a:p>
            <a:r>
              <a:rPr lang="en-US" sz="1100" dirty="0"/>
              <a:t>Lync Edge Server </a:t>
            </a:r>
            <a:r>
              <a:rPr lang="en-US" sz="1100" dirty="0" smtClean="0"/>
              <a:t>2010</a:t>
            </a:r>
            <a:endParaRPr lang="en-US" sz="1100" dirty="0"/>
          </a:p>
        </p:txBody>
      </p:sp>
      <p:sp>
        <p:nvSpPr>
          <p:cNvPr id="17" name="TextBox 16"/>
          <p:cNvSpPr txBox="1"/>
          <p:nvPr/>
        </p:nvSpPr>
        <p:spPr>
          <a:xfrm>
            <a:off x="545957" y="4683373"/>
            <a:ext cx="1314925" cy="184666"/>
          </a:xfrm>
          <a:prstGeom prst="rect">
            <a:avLst/>
          </a:prstGeom>
          <a:noFill/>
        </p:spPr>
        <p:txBody>
          <a:bodyPr wrap="square" lIns="0" tIns="0" rIns="0" bIns="0" rtlCol="0">
            <a:spAutoFit/>
          </a:bodyPr>
          <a:lstStyle/>
          <a:p>
            <a:r>
              <a:rPr lang="en-US" sz="1200" dirty="0"/>
              <a:t>Lync Server </a:t>
            </a:r>
            <a:r>
              <a:rPr lang="en-US" sz="1200" dirty="0" smtClean="0"/>
              <a:t>2010</a:t>
            </a:r>
            <a:endParaRPr lang="en-US" sz="1100" dirty="0"/>
          </a:p>
        </p:txBody>
      </p:sp>
      <p:cxnSp>
        <p:nvCxnSpPr>
          <p:cNvPr id="18" name="Straight Arrow Connector 17"/>
          <p:cNvCxnSpPr/>
          <p:nvPr/>
        </p:nvCxnSpPr>
        <p:spPr>
          <a:xfrm flipH="1">
            <a:off x="1355877" y="4459579"/>
            <a:ext cx="1341316" cy="0"/>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66846" y="2511043"/>
            <a:ext cx="1906240" cy="188342"/>
          </a:xfrm>
          <a:prstGeom prst="rect">
            <a:avLst/>
          </a:prstGeom>
          <a:noFill/>
        </p:spPr>
        <p:txBody>
          <a:bodyPr wrap="square" lIns="0" tIns="0" rIns="0" bIns="0" rtlCol="0">
            <a:spAutoFit/>
          </a:bodyPr>
          <a:lstStyle/>
          <a:p>
            <a:pPr algn="ctr"/>
            <a:r>
              <a:rPr lang="en-US" sz="1200" dirty="0"/>
              <a:t>Active Directory</a:t>
            </a:r>
          </a:p>
        </p:txBody>
      </p:sp>
      <p:cxnSp>
        <p:nvCxnSpPr>
          <p:cNvPr id="36" name="Straight Arrow Connector 35"/>
          <p:cNvCxnSpPr>
            <a:stCxn id="41" idx="3"/>
          </p:cNvCxnSpPr>
          <p:nvPr/>
        </p:nvCxnSpPr>
        <p:spPr>
          <a:xfrm flipH="1">
            <a:off x="1043450" y="3556710"/>
            <a:ext cx="1" cy="47946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616" y="3964599"/>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1281" y="4109323"/>
            <a:ext cx="711520"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Isosceles Triangle 40"/>
          <p:cNvSpPr/>
          <p:nvPr/>
        </p:nvSpPr>
        <p:spPr bwMode="auto">
          <a:xfrm>
            <a:off x="535331" y="2699385"/>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pic>
        <p:nvPicPr>
          <p:cNvPr id="7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332" y="2970988"/>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8764619" y="2195642"/>
            <a:ext cx="1249641" cy="282513"/>
          </a:xfrm>
          <a:prstGeom prst="rect">
            <a:avLst/>
          </a:prstGeom>
          <a:noFill/>
        </p:spPr>
        <p:txBody>
          <a:bodyPr wrap="square" lIns="0" tIns="0" rIns="0" bIns="0" rtlCol="0">
            <a:spAutoFit/>
          </a:bodyPr>
          <a:lstStyle/>
          <a:p>
            <a:r>
              <a:rPr lang="en-US" dirty="0" smtClean="0"/>
              <a:t> </a:t>
            </a:r>
            <a:r>
              <a:rPr lang="en-US" dirty="0" err="1" smtClean="0"/>
              <a:t>Fabrikam</a:t>
            </a:r>
            <a:r>
              <a:rPr lang="en-US" dirty="0" smtClean="0"/>
              <a:t> </a:t>
            </a:r>
          </a:p>
        </p:txBody>
      </p:sp>
      <p:sp>
        <p:nvSpPr>
          <p:cNvPr id="52" name="Rectangle 51"/>
          <p:cNvSpPr/>
          <p:nvPr/>
        </p:nvSpPr>
        <p:spPr bwMode="auto">
          <a:xfrm>
            <a:off x="8764620" y="2195642"/>
            <a:ext cx="2706620" cy="4036273"/>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55" name="TextBox 54"/>
          <p:cNvSpPr txBox="1"/>
          <p:nvPr/>
        </p:nvSpPr>
        <p:spPr>
          <a:xfrm>
            <a:off x="10560561" y="4807976"/>
            <a:ext cx="1448875" cy="169277"/>
          </a:xfrm>
          <a:prstGeom prst="rect">
            <a:avLst/>
          </a:prstGeom>
          <a:noFill/>
        </p:spPr>
        <p:txBody>
          <a:bodyPr wrap="square" lIns="0" tIns="0" rIns="0" bIns="0" rtlCol="0">
            <a:spAutoFit/>
          </a:bodyPr>
          <a:lstStyle/>
          <a:p>
            <a:r>
              <a:rPr lang="en-US" sz="1100" dirty="0"/>
              <a:t>Lync Edge Server </a:t>
            </a:r>
            <a:r>
              <a:rPr lang="en-US" sz="1100" dirty="0" smtClean="0"/>
              <a:t>2013</a:t>
            </a:r>
            <a:endParaRPr lang="en-US" sz="1100" dirty="0"/>
          </a:p>
        </p:txBody>
      </p:sp>
      <p:sp>
        <p:nvSpPr>
          <p:cNvPr id="56" name="TextBox 55"/>
          <p:cNvSpPr txBox="1"/>
          <p:nvPr/>
        </p:nvSpPr>
        <p:spPr>
          <a:xfrm>
            <a:off x="8943368" y="4784434"/>
            <a:ext cx="1203472" cy="184666"/>
          </a:xfrm>
          <a:prstGeom prst="rect">
            <a:avLst/>
          </a:prstGeom>
          <a:noFill/>
        </p:spPr>
        <p:txBody>
          <a:bodyPr wrap="square" lIns="0" tIns="0" rIns="0" bIns="0" rtlCol="0">
            <a:spAutoFit/>
          </a:bodyPr>
          <a:lstStyle/>
          <a:p>
            <a:r>
              <a:rPr lang="en-US" sz="1200" dirty="0"/>
              <a:t>Lync Server </a:t>
            </a:r>
            <a:r>
              <a:rPr lang="en-US" sz="1200" dirty="0" smtClean="0"/>
              <a:t>2013</a:t>
            </a:r>
            <a:endParaRPr lang="en-US" sz="1100" dirty="0"/>
          </a:p>
        </p:txBody>
      </p:sp>
      <p:cxnSp>
        <p:nvCxnSpPr>
          <p:cNvPr id="57" name="Straight Arrow Connector 56"/>
          <p:cNvCxnSpPr/>
          <p:nvPr/>
        </p:nvCxnSpPr>
        <p:spPr>
          <a:xfrm flipH="1">
            <a:off x="9818188" y="4511984"/>
            <a:ext cx="1341316" cy="0"/>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821045" y="2563448"/>
            <a:ext cx="1906240" cy="188342"/>
          </a:xfrm>
          <a:prstGeom prst="rect">
            <a:avLst/>
          </a:prstGeom>
          <a:noFill/>
        </p:spPr>
        <p:txBody>
          <a:bodyPr wrap="square" lIns="0" tIns="0" rIns="0" bIns="0" rtlCol="0">
            <a:spAutoFit/>
          </a:bodyPr>
          <a:lstStyle/>
          <a:p>
            <a:pPr algn="ctr"/>
            <a:r>
              <a:rPr lang="en-US" sz="1200" dirty="0"/>
              <a:t>Active Directory</a:t>
            </a:r>
          </a:p>
        </p:txBody>
      </p:sp>
      <p:cxnSp>
        <p:nvCxnSpPr>
          <p:cNvPr id="59" name="Straight Arrow Connector 58"/>
          <p:cNvCxnSpPr>
            <a:stCxn id="62" idx="3"/>
          </p:cNvCxnSpPr>
          <p:nvPr/>
        </p:nvCxnSpPr>
        <p:spPr>
          <a:xfrm flipH="1">
            <a:off x="9497649" y="3609114"/>
            <a:ext cx="1" cy="47946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6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4815" y="4017004"/>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5480" y="4161728"/>
            <a:ext cx="711520"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Isosceles Triangle 61"/>
          <p:cNvSpPr/>
          <p:nvPr/>
        </p:nvSpPr>
        <p:spPr bwMode="auto">
          <a:xfrm>
            <a:off x="8989531" y="2751790"/>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pic>
        <p:nvPicPr>
          <p:cNvPr id="6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9531" y="3023393"/>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TextBox 63"/>
          <p:cNvSpPr txBox="1"/>
          <p:nvPr/>
        </p:nvSpPr>
        <p:spPr>
          <a:xfrm>
            <a:off x="4393801" y="2152846"/>
            <a:ext cx="1249641" cy="282513"/>
          </a:xfrm>
          <a:prstGeom prst="rect">
            <a:avLst/>
          </a:prstGeom>
          <a:noFill/>
        </p:spPr>
        <p:txBody>
          <a:bodyPr wrap="square" lIns="0" tIns="0" rIns="0" bIns="0" rtlCol="0">
            <a:spAutoFit/>
          </a:bodyPr>
          <a:lstStyle/>
          <a:p>
            <a:r>
              <a:rPr lang="en-US" dirty="0" smtClean="0"/>
              <a:t> </a:t>
            </a:r>
            <a:r>
              <a:rPr lang="en-US" dirty="0" err="1" smtClean="0"/>
              <a:t>Fabrikam</a:t>
            </a:r>
            <a:endParaRPr lang="en-US" dirty="0" smtClean="0"/>
          </a:p>
        </p:txBody>
      </p:sp>
      <p:sp>
        <p:nvSpPr>
          <p:cNvPr id="66" name="Rectangle 65"/>
          <p:cNvSpPr/>
          <p:nvPr/>
        </p:nvSpPr>
        <p:spPr bwMode="auto">
          <a:xfrm>
            <a:off x="4393802" y="2152845"/>
            <a:ext cx="2706620" cy="4046179"/>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67" name="TextBox 66"/>
          <p:cNvSpPr txBox="1"/>
          <p:nvPr/>
        </p:nvSpPr>
        <p:spPr>
          <a:xfrm>
            <a:off x="6189743" y="4765180"/>
            <a:ext cx="1511327" cy="169277"/>
          </a:xfrm>
          <a:prstGeom prst="rect">
            <a:avLst/>
          </a:prstGeom>
          <a:noFill/>
        </p:spPr>
        <p:txBody>
          <a:bodyPr wrap="square" lIns="0" tIns="0" rIns="0" bIns="0" rtlCol="0">
            <a:spAutoFit/>
          </a:bodyPr>
          <a:lstStyle/>
          <a:p>
            <a:r>
              <a:rPr lang="en-US" sz="1100" dirty="0"/>
              <a:t>Lync Edge Server </a:t>
            </a:r>
            <a:r>
              <a:rPr lang="en-US" sz="1100" dirty="0" smtClean="0"/>
              <a:t>2013</a:t>
            </a:r>
            <a:endParaRPr lang="en-US" sz="1100" dirty="0"/>
          </a:p>
        </p:txBody>
      </p:sp>
      <p:sp>
        <p:nvSpPr>
          <p:cNvPr id="69" name="TextBox 68"/>
          <p:cNvSpPr txBox="1"/>
          <p:nvPr/>
        </p:nvSpPr>
        <p:spPr>
          <a:xfrm>
            <a:off x="4572550" y="4680484"/>
            <a:ext cx="1309943" cy="184666"/>
          </a:xfrm>
          <a:prstGeom prst="rect">
            <a:avLst/>
          </a:prstGeom>
          <a:noFill/>
        </p:spPr>
        <p:txBody>
          <a:bodyPr wrap="square" lIns="0" tIns="0" rIns="0" bIns="0" rtlCol="0">
            <a:spAutoFit/>
          </a:bodyPr>
          <a:lstStyle/>
          <a:p>
            <a:r>
              <a:rPr lang="en-US" sz="1200" dirty="0"/>
              <a:t>Lync Server </a:t>
            </a:r>
            <a:r>
              <a:rPr lang="en-US" sz="1200" dirty="0" smtClean="0"/>
              <a:t>2013 </a:t>
            </a:r>
            <a:endParaRPr lang="en-US" sz="1100" dirty="0"/>
          </a:p>
        </p:txBody>
      </p:sp>
      <p:cxnSp>
        <p:nvCxnSpPr>
          <p:cNvPr id="71" name="Straight Arrow Connector 70"/>
          <p:cNvCxnSpPr/>
          <p:nvPr/>
        </p:nvCxnSpPr>
        <p:spPr>
          <a:xfrm flipH="1">
            <a:off x="5447371" y="4469187"/>
            <a:ext cx="1341316" cy="0"/>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450227" y="2520651"/>
            <a:ext cx="1906240" cy="188342"/>
          </a:xfrm>
          <a:prstGeom prst="rect">
            <a:avLst/>
          </a:prstGeom>
          <a:noFill/>
        </p:spPr>
        <p:txBody>
          <a:bodyPr wrap="square" lIns="0" tIns="0" rIns="0" bIns="0" rtlCol="0">
            <a:spAutoFit/>
          </a:bodyPr>
          <a:lstStyle/>
          <a:p>
            <a:pPr algn="ctr"/>
            <a:r>
              <a:rPr lang="en-US" sz="1200" dirty="0"/>
              <a:t>Active Directory</a:t>
            </a:r>
          </a:p>
        </p:txBody>
      </p:sp>
      <p:cxnSp>
        <p:nvCxnSpPr>
          <p:cNvPr id="73" name="Straight Arrow Connector 72"/>
          <p:cNvCxnSpPr>
            <a:stCxn id="80" idx="3"/>
          </p:cNvCxnSpPr>
          <p:nvPr/>
        </p:nvCxnSpPr>
        <p:spPr>
          <a:xfrm flipH="1">
            <a:off x="5126831" y="3566318"/>
            <a:ext cx="1" cy="47946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3998" y="3974208"/>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4662" y="4118931"/>
            <a:ext cx="711520"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Isosceles Triangle 79"/>
          <p:cNvSpPr/>
          <p:nvPr/>
        </p:nvSpPr>
        <p:spPr bwMode="auto">
          <a:xfrm>
            <a:off x="4618713" y="2708994"/>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pic>
        <p:nvPicPr>
          <p:cNvPr id="8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8713" y="2980596"/>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TextBox 84"/>
          <p:cNvSpPr txBox="1"/>
          <p:nvPr/>
        </p:nvSpPr>
        <p:spPr>
          <a:xfrm>
            <a:off x="4773930" y="5893871"/>
            <a:ext cx="1108563" cy="188342"/>
          </a:xfrm>
          <a:prstGeom prst="rect">
            <a:avLst/>
          </a:prstGeom>
          <a:noFill/>
        </p:spPr>
        <p:txBody>
          <a:bodyPr wrap="square" lIns="0" tIns="0" rIns="0" bIns="0" rtlCol="0">
            <a:spAutoFit/>
          </a:bodyPr>
          <a:lstStyle/>
          <a:p>
            <a:r>
              <a:rPr lang="en-US" sz="1200" dirty="0"/>
              <a:t>OCS 2007 R2</a:t>
            </a:r>
            <a:endParaRPr lang="en-US" sz="1100" dirty="0"/>
          </a:p>
        </p:txBody>
      </p:sp>
      <p:pic>
        <p:nvPicPr>
          <p:cNvPr id="8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3021" y="5157018"/>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7" name="Straight Arrow Connector 86"/>
          <p:cNvCxnSpPr/>
          <p:nvPr/>
        </p:nvCxnSpPr>
        <p:spPr>
          <a:xfrm>
            <a:off x="5121242" y="4662718"/>
            <a:ext cx="1" cy="506570"/>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194651" y="1598255"/>
            <a:ext cx="2896772" cy="371188"/>
          </a:xfrm>
          <a:prstGeom prst="rect">
            <a:avLst/>
          </a:prstGeom>
          <a:noFill/>
          <a:ln>
            <a:noFill/>
          </a:ln>
        </p:spPr>
        <p:txBody>
          <a:bodyPr wrap="square" lIns="93278" tIns="46639" rIns="93278" bIns="46639" rtlCol="0">
            <a:spAutoFit/>
          </a:bodyPr>
          <a:lstStyle/>
          <a:p>
            <a:r>
              <a:rPr lang="en-US" dirty="0" smtClean="0">
                <a:solidFill>
                  <a:schemeClr val="tx2"/>
                </a:solidFill>
              </a:rPr>
              <a:t>Lync 2010 + Lync 2013 </a:t>
            </a:r>
            <a:endParaRPr lang="en-US" dirty="0">
              <a:solidFill>
                <a:schemeClr val="tx2"/>
              </a:solidFill>
            </a:endParaRPr>
          </a:p>
        </p:txBody>
      </p:sp>
      <p:sp>
        <p:nvSpPr>
          <p:cNvPr id="89" name="TextBox 88"/>
          <p:cNvSpPr txBox="1"/>
          <p:nvPr/>
        </p:nvSpPr>
        <p:spPr>
          <a:xfrm>
            <a:off x="8772232" y="1615039"/>
            <a:ext cx="2550465" cy="371188"/>
          </a:xfrm>
          <a:prstGeom prst="rect">
            <a:avLst/>
          </a:prstGeom>
          <a:noFill/>
          <a:ln>
            <a:noFill/>
          </a:ln>
        </p:spPr>
        <p:txBody>
          <a:bodyPr wrap="square" lIns="93278" tIns="46639" rIns="93278" bIns="46639" rtlCol="0">
            <a:spAutoFit/>
          </a:bodyPr>
          <a:lstStyle/>
          <a:p>
            <a:r>
              <a:rPr lang="en-US" dirty="0" smtClean="0">
                <a:solidFill>
                  <a:schemeClr val="tx2"/>
                </a:solidFill>
              </a:rPr>
              <a:t>Lync Server 2013</a:t>
            </a:r>
            <a:endParaRPr lang="en-US" dirty="0">
              <a:solidFill>
                <a:schemeClr val="tx2"/>
              </a:solidFill>
            </a:endParaRPr>
          </a:p>
        </p:txBody>
      </p:sp>
      <p:sp>
        <p:nvSpPr>
          <p:cNvPr id="90" name="TextBox 89"/>
          <p:cNvSpPr txBox="1"/>
          <p:nvPr/>
        </p:nvSpPr>
        <p:spPr>
          <a:xfrm>
            <a:off x="4306229" y="1570361"/>
            <a:ext cx="3767028" cy="371188"/>
          </a:xfrm>
          <a:prstGeom prst="rect">
            <a:avLst/>
          </a:prstGeom>
          <a:noFill/>
          <a:ln>
            <a:noFill/>
          </a:ln>
        </p:spPr>
        <p:txBody>
          <a:bodyPr wrap="square" lIns="93278" tIns="46639" rIns="93278" bIns="46639" rtlCol="0">
            <a:spAutoFit/>
          </a:bodyPr>
          <a:lstStyle/>
          <a:p>
            <a:r>
              <a:rPr lang="en-US" dirty="0" smtClean="0">
                <a:solidFill>
                  <a:schemeClr val="tx2"/>
                </a:solidFill>
              </a:rPr>
              <a:t>OCS 2007 R2 + Lync Server 2013 </a:t>
            </a:r>
            <a:endParaRPr lang="en-US" dirty="0">
              <a:solidFill>
                <a:schemeClr val="tx2"/>
              </a:solidFill>
            </a:endParaRPr>
          </a:p>
        </p:txBody>
      </p:sp>
      <p:pic>
        <p:nvPicPr>
          <p:cNvPr id="4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632" y="5130742"/>
            <a:ext cx="611635" cy="76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563540" y="5868686"/>
            <a:ext cx="1387497" cy="184666"/>
          </a:xfrm>
          <a:prstGeom prst="rect">
            <a:avLst/>
          </a:prstGeom>
          <a:noFill/>
        </p:spPr>
        <p:txBody>
          <a:bodyPr wrap="square" lIns="0" tIns="0" rIns="0" bIns="0" rtlCol="0">
            <a:spAutoFit/>
          </a:bodyPr>
          <a:lstStyle/>
          <a:p>
            <a:r>
              <a:rPr lang="en-US" sz="1200" dirty="0"/>
              <a:t>Lync Server </a:t>
            </a:r>
            <a:r>
              <a:rPr lang="en-US" sz="1200" dirty="0" smtClean="0"/>
              <a:t>2013</a:t>
            </a:r>
            <a:endParaRPr lang="en-US" sz="1100" dirty="0"/>
          </a:p>
        </p:txBody>
      </p:sp>
      <p:cxnSp>
        <p:nvCxnSpPr>
          <p:cNvPr id="47" name="Straight Arrow Connector 46"/>
          <p:cNvCxnSpPr>
            <a:stCxn id="39" idx="2"/>
          </p:cNvCxnSpPr>
          <p:nvPr/>
        </p:nvCxnSpPr>
        <p:spPr>
          <a:xfrm flipH="1">
            <a:off x="1042198" y="4732029"/>
            <a:ext cx="4236" cy="392971"/>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347449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8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8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60"/>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6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2"/>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6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P spid="17" grpId="0"/>
      <p:bldP spid="30" grpId="0"/>
      <p:bldP spid="41" grpId="0" animBg="1"/>
      <p:bldP spid="51" grpId="0"/>
      <p:bldP spid="52" grpId="0" animBg="1"/>
      <p:bldP spid="55" grpId="0"/>
      <p:bldP spid="56" grpId="0"/>
      <p:bldP spid="58" grpId="0"/>
      <p:bldP spid="62" grpId="0" animBg="1"/>
      <p:bldP spid="64" grpId="0"/>
      <p:bldP spid="66" grpId="0" animBg="1"/>
      <p:bldP spid="67" grpId="0"/>
      <p:bldP spid="69" grpId="0"/>
      <p:bldP spid="72" grpId="0"/>
      <p:bldP spid="80" grpId="0" animBg="1"/>
      <p:bldP spid="85" grpId="0"/>
      <p:bldP spid="88" grpId="0"/>
      <p:bldP spid="89" grpId="0"/>
      <p:bldP spid="90"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762786"/>
          </a:xfrm>
        </p:spPr>
        <p:txBody>
          <a:bodyPr/>
          <a:lstStyle/>
          <a:p>
            <a:r>
              <a:rPr lang="en-US" dirty="0" smtClean="0"/>
              <a:t>Lync Split Domain Planning checklist #1</a:t>
            </a:r>
            <a:endParaRPr lang="en-US" dirty="0"/>
          </a:p>
        </p:txBody>
      </p:sp>
      <p:sp>
        <p:nvSpPr>
          <p:cNvPr id="4" name="Text Placeholder 3"/>
          <p:cNvSpPr>
            <a:spLocks noGrp="1"/>
          </p:cNvSpPr>
          <p:nvPr>
            <p:ph sz="quarter" idx="10"/>
          </p:nvPr>
        </p:nvSpPr>
        <p:spPr>
          <a:xfrm>
            <a:off x="274637" y="1516062"/>
            <a:ext cx="12161838" cy="4852098"/>
          </a:xfrm>
        </p:spPr>
        <p:txBody>
          <a:bodyPr/>
          <a:lstStyle/>
          <a:p>
            <a:pPr marL="0" indent="0">
              <a:buNone/>
            </a:pPr>
            <a:r>
              <a:rPr lang="en-US" dirty="0" smtClean="0">
                <a:solidFill>
                  <a:schemeClr val="tx2"/>
                </a:solidFill>
              </a:rPr>
              <a:t>On Premise infrastructure, Lync Server</a:t>
            </a:r>
            <a:endParaRPr lang="en-US" dirty="0">
              <a:solidFill>
                <a:schemeClr val="tx2"/>
              </a:solidFill>
            </a:endParaRPr>
          </a:p>
          <a:p>
            <a:pPr marL="0" indent="0">
              <a:buNone/>
            </a:pPr>
            <a:r>
              <a:rPr lang="en-US" sz="2900" dirty="0" smtClean="0"/>
              <a:t>Active Directory forests</a:t>
            </a:r>
          </a:p>
          <a:p>
            <a:pPr marL="0" indent="0">
              <a:buNone/>
            </a:pPr>
            <a:r>
              <a:rPr lang="en-US" sz="2900" dirty="0" smtClean="0"/>
              <a:t>Lync Server version, Federation </a:t>
            </a:r>
            <a:endParaRPr lang="en-US" sz="2900" dirty="0"/>
          </a:p>
          <a:p>
            <a:pPr marL="0" indent="0">
              <a:buNone/>
            </a:pPr>
            <a:endParaRPr lang="en-US" sz="2900" dirty="0" smtClean="0"/>
          </a:p>
          <a:p>
            <a:pPr marL="0" indent="0">
              <a:buNone/>
            </a:pPr>
            <a:r>
              <a:rPr lang="en-US" dirty="0" smtClean="0">
                <a:solidFill>
                  <a:schemeClr val="tx2"/>
                </a:solidFill>
              </a:rPr>
              <a:t>What features are critical for the end user</a:t>
            </a:r>
          </a:p>
          <a:p>
            <a:pPr marL="0" indent="0">
              <a:buNone/>
            </a:pPr>
            <a:r>
              <a:rPr lang="en-US" sz="2900" dirty="0" smtClean="0"/>
              <a:t>Differences between Lync Server and Lync Online capabilities</a:t>
            </a:r>
          </a:p>
          <a:p>
            <a:pPr marL="0" indent="0">
              <a:buNone/>
            </a:pPr>
            <a:r>
              <a:rPr lang="en-US" sz="2900" dirty="0" smtClean="0"/>
              <a:t>Identify the user profiles/segments for which Lync Online is appropriate</a:t>
            </a:r>
          </a:p>
          <a:p>
            <a:pPr marL="0" indent="0">
              <a:buNone/>
            </a:pPr>
            <a:r>
              <a:rPr lang="en-US" sz="2900" dirty="0"/>
              <a:t>	</a:t>
            </a:r>
            <a:r>
              <a:rPr lang="en-US" sz="2900" dirty="0" smtClean="0"/>
              <a:t>e.g. Students, Teachers </a:t>
            </a:r>
            <a:endParaRPr lang="en-US" sz="2900" dirty="0"/>
          </a:p>
          <a:p>
            <a:pPr marL="0" indent="0">
              <a:buNone/>
            </a:pPr>
            <a:endParaRPr lang="en-US" sz="2900" dirty="0" smtClean="0">
              <a:latin typeface="+mn-lt"/>
            </a:endParaRPr>
          </a:p>
        </p:txBody>
      </p:sp>
    </p:spTree>
    <p:extLst>
      <p:ext uri="{BB962C8B-B14F-4D97-AF65-F5344CB8AC3E}">
        <p14:creationId xmlns:p14="http://schemas.microsoft.com/office/powerpoint/2010/main" val="159698754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220662"/>
            <a:ext cx="11889564" cy="917575"/>
          </a:xfrm>
        </p:spPr>
        <p:txBody>
          <a:bodyPr/>
          <a:lstStyle/>
          <a:p>
            <a:r>
              <a:rPr lang="en-US" dirty="0"/>
              <a:t>Lync Server </a:t>
            </a:r>
            <a:r>
              <a:rPr lang="en-US" dirty="0" smtClean="0"/>
              <a:t>/ Online – IM/Presence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90230737"/>
              </p:ext>
            </p:extLst>
          </p:nvPr>
        </p:nvGraphicFramePr>
        <p:xfrm>
          <a:off x="301342" y="1363662"/>
          <a:ext cx="11506199" cy="5246232"/>
        </p:xfrm>
        <a:graphic>
          <a:graphicData uri="http://schemas.openxmlformats.org/drawingml/2006/table">
            <a:tbl>
              <a:tblPr firstRow="1" bandRow="1">
                <a:tableStyleId>{5C22544A-7EE6-4342-B048-85BDC9FD1C3A}</a:tableStyleId>
              </a:tblPr>
              <a:tblGrid>
                <a:gridCol w="7086599"/>
                <a:gridCol w="2209800"/>
                <a:gridCol w="2209800"/>
              </a:tblGrid>
              <a:tr h="6858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dirty="0" smtClean="0"/>
                        <a:t>Feature</a:t>
                      </a:r>
                      <a:endParaRPr lang="en-US" sz="2800" b="0" dirty="0" smtClean="0"/>
                    </a:p>
                  </a:txBody>
                  <a:tcPr>
                    <a:noFill/>
                  </a:tcPr>
                </a:tc>
                <a:tc>
                  <a:txBody>
                    <a:bodyPr/>
                    <a:lstStyle/>
                    <a:p>
                      <a:r>
                        <a:rPr lang="en-US" sz="2800" dirty="0" smtClean="0"/>
                        <a:t>Lync Server</a:t>
                      </a:r>
                      <a:endParaRPr lang="en-US" sz="2800" dirty="0"/>
                    </a:p>
                  </a:txBody>
                  <a:tcPr/>
                </a:tc>
                <a:tc>
                  <a:txBody>
                    <a:bodyPr/>
                    <a:lstStyle/>
                    <a:p>
                      <a:r>
                        <a:rPr lang="en-US" sz="2800" dirty="0" smtClean="0"/>
                        <a:t>Lync Online</a:t>
                      </a:r>
                      <a:endParaRPr lang="en-US" sz="2800" dirty="0"/>
                    </a:p>
                  </a:txBody>
                  <a:tcPr/>
                </a:tc>
              </a:tr>
              <a:tr h="537224">
                <a:tc>
                  <a:txBody>
                    <a:bodyPr/>
                    <a:lstStyle/>
                    <a:p>
                      <a:r>
                        <a:rPr lang="en-US" sz="2400" dirty="0" smtClean="0">
                          <a:solidFill>
                            <a:schemeClr val="bg1"/>
                          </a:solidFill>
                          <a:latin typeface="+mn-lt"/>
                        </a:rPr>
                        <a:t>Rich presence</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537224">
                <a:tc>
                  <a:txBody>
                    <a:bodyPr/>
                    <a:lstStyle/>
                    <a:p>
                      <a:r>
                        <a:rPr lang="en-US" sz="2400" dirty="0" smtClean="0">
                          <a:solidFill>
                            <a:schemeClr val="bg1"/>
                          </a:solidFill>
                          <a:latin typeface="+mn-lt"/>
                        </a:rPr>
                        <a:t>Peer to Peer Audio/Video</a:t>
                      </a:r>
                      <a:r>
                        <a:rPr lang="en-US" sz="2400" baseline="0" dirty="0" smtClean="0">
                          <a:solidFill>
                            <a:schemeClr val="bg1"/>
                          </a:solidFill>
                          <a:latin typeface="+mn-lt"/>
                        </a:rPr>
                        <a:t> Calling</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ea typeface="+mn-ea"/>
                          <a:cs typeface="+mn-cs"/>
                        </a:rPr>
                        <a:t> Click to Communicate – Office Integration</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 Mobility Clients</a:t>
                      </a:r>
                      <a:r>
                        <a:rPr lang="en-US" sz="2400" b="0" kern="1200" baseline="0" dirty="0" smtClean="0">
                          <a:solidFill>
                            <a:schemeClr val="bg1"/>
                          </a:solidFill>
                          <a:latin typeface="+mn-lt"/>
                        </a:rPr>
                        <a:t> – Windows Phone, Android, </a:t>
                      </a:r>
                      <a:r>
                        <a:rPr lang="en-US" sz="2400" b="0" kern="1200" baseline="0" dirty="0" err="1" smtClean="0">
                          <a:solidFill>
                            <a:schemeClr val="bg1"/>
                          </a:solidFill>
                          <a:latin typeface="+mn-lt"/>
                        </a:rPr>
                        <a:t>iOS</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 MAC Client</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 Federation with Lync/Lync Online</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ea typeface="+mn-ea"/>
                          <a:cs typeface="+mn-cs"/>
                        </a:rPr>
                        <a:t> Skype Interop</a:t>
                      </a: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 </a:t>
                      </a: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rPr>
                        <a:t> XMPP Gateway</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 Persistent Chat</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endParaRPr lang="en-US" sz="2000" dirty="0">
                        <a:latin typeface="Wingdings" panose="05000000000000000000" pitchFamily="2" charset="2"/>
                      </a:endParaRPr>
                    </a:p>
                  </a:txBody>
                  <a:tcPr/>
                </a:tc>
              </a:tr>
              <a:tr h="435748">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 Federation</a:t>
                      </a:r>
                      <a:r>
                        <a:rPr lang="en-US" sz="2400" b="0" kern="1200" baseline="0" dirty="0" smtClean="0">
                          <a:solidFill>
                            <a:schemeClr val="bg1"/>
                          </a:solidFill>
                          <a:latin typeface="+mn-lt"/>
                        </a:rPr>
                        <a:t> wit Yahoo/AOL</a:t>
                      </a:r>
                      <a:r>
                        <a:rPr lang="en-US" sz="2400" b="0" kern="1200" dirty="0" smtClean="0">
                          <a:solidFill>
                            <a:schemeClr val="bg1"/>
                          </a:solidFill>
                          <a:latin typeface="+mn-lt"/>
                        </a:rPr>
                        <a:t> </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c>
                  <a:txBody>
                    <a:bodyPr/>
                    <a:lstStyle/>
                    <a:p>
                      <a:pPr algn="ctr"/>
                      <a:endParaRPr lang="en-US" sz="2000" dirty="0">
                        <a:latin typeface="Wingdings" panose="05000000000000000000" pitchFamily="2" charset="2"/>
                      </a:endParaRPr>
                    </a:p>
                  </a:txBody>
                  <a:tcPr/>
                </a:tc>
              </a:tr>
            </a:tbl>
          </a:graphicData>
        </a:graphic>
      </p:graphicFrame>
    </p:spTree>
    <p:extLst>
      <p:ext uri="{BB962C8B-B14F-4D97-AF65-F5344CB8AC3E}">
        <p14:creationId xmlns:p14="http://schemas.microsoft.com/office/powerpoint/2010/main" val="267553158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Lync Server </a:t>
            </a:r>
            <a:r>
              <a:rPr lang="en-US" dirty="0" smtClean="0"/>
              <a:t>/ Online – Meetings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893369050"/>
              </p:ext>
            </p:extLst>
          </p:nvPr>
        </p:nvGraphicFramePr>
        <p:xfrm>
          <a:off x="301342" y="1363662"/>
          <a:ext cx="11506199" cy="4810484"/>
        </p:xfrm>
        <a:graphic>
          <a:graphicData uri="http://schemas.openxmlformats.org/drawingml/2006/table">
            <a:tbl>
              <a:tblPr firstRow="1" bandRow="1">
                <a:tableStyleId>{5C22544A-7EE6-4342-B048-85BDC9FD1C3A}</a:tableStyleId>
              </a:tblPr>
              <a:tblGrid>
                <a:gridCol w="7086599"/>
                <a:gridCol w="2209800"/>
                <a:gridCol w="2209800"/>
              </a:tblGrid>
              <a:tr h="6858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dirty="0" smtClean="0"/>
                        <a:t>Feature</a:t>
                      </a:r>
                      <a:endParaRPr lang="en-US" sz="2800" b="0" dirty="0" smtClean="0"/>
                    </a:p>
                  </a:txBody>
                  <a:tcPr>
                    <a:noFill/>
                  </a:tcPr>
                </a:tc>
                <a:tc>
                  <a:txBody>
                    <a:bodyPr/>
                    <a:lstStyle/>
                    <a:p>
                      <a:r>
                        <a:rPr lang="en-US" sz="2800" dirty="0" smtClean="0"/>
                        <a:t>Lync Server</a:t>
                      </a:r>
                      <a:endParaRPr lang="en-US" sz="2800" dirty="0"/>
                    </a:p>
                  </a:txBody>
                  <a:tcPr/>
                </a:tc>
                <a:tc>
                  <a:txBody>
                    <a:bodyPr/>
                    <a:lstStyle/>
                    <a:p>
                      <a:r>
                        <a:rPr lang="en-US" sz="2800" dirty="0" smtClean="0"/>
                        <a:t>Lync Online</a:t>
                      </a:r>
                      <a:endParaRPr lang="en-US" sz="2800" dirty="0"/>
                    </a:p>
                  </a:txBody>
                  <a:tcPr/>
                </a:tc>
              </a:tr>
              <a:tr h="53722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2400" b="0" i="0" u="none" strike="noStrike" dirty="0" smtClean="0">
                          <a:solidFill>
                            <a:schemeClr val="bg1"/>
                          </a:solidFill>
                          <a:latin typeface="+mn-lt"/>
                        </a:rPr>
                        <a:t> Multi-Party PC Audio/Video</a:t>
                      </a:r>
                      <a:endParaRPr lang="en-US" sz="2400" b="0" i="0" u="none" strike="noStrike" dirty="0">
                        <a:solidFill>
                          <a:schemeClr val="bg1"/>
                        </a:solidFill>
                        <a:latin typeface="+mn-lt"/>
                      </a:endParaRP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537224">
                <a:tc>
                  <a:txBody>
                    <a:bodyPr/>
                    <a:lstStyle/>
                    <a:p>
                      <a:pPr marL="0" algn="l" defTabSz="914400" rtl="0" eaLnBrk="1" fontAlgn="ctr" latinLnBrk="0" hangingPunct="1"/>
                      <a:r>
                        <a:rPr lang="en-US" sz="2400" b="0" i="0" u="none" strike="noStrike" kern="1200" dirty="0" smtClean="0">
                          <a:solidFill>
                            <a:schemeClr val="bg1"/>
                          </a:solidFill>
                          <a:latin typeface="+mn-lt"/>
                          <a:ea typeface="+mn-ea"/>
                          <a:cs typeface="+mn-cs"/>
                        </a:rPr>
                        <a:t> Ad-Hoc meetings, </a:t>
                      </a:r>
                      <a:r>
                        <a:rPr lang="en-US" sz="2400" b="0" i="0" u="none" strike="noStrike" dirty="0" smtClean="0">
                          <a:solidFill>
                            <a:schemeClr val="bg1"/>
                          </a:solidFill>
                          <a:latin typeface="+mn-lt"/>
                        </a:rPr>
                        <a:t>Scheduled Meetings</a:t>
                      </a:r>
                      <a:endParaRPr lang="en-US" sz="2400" b="0" i="0" u="none" strike="noStrike" kern="1200" dirty="0">
                        <a:solidFill>
                          <a:schemeClr val="bg1"/>
                        </a:solidFill>
                        <a:latin typeface="+mn-lt"/>
                        <a:ea typeface="+mn-ea"/>
                        <a:cs typeface="+mn-cs"/>
                      </a:endParaRP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marL="0" algn="l" defTabSz="914400" rtl="0" eaLnBrk="1" fontAlgn="ctr" latinLnBrk="0" hangingPunct="1"/>
                      <a:r>
                        <a:rPr lang="en-US" sz="2400" dirty="0" smtClean="0">
                          <a:solidFill>
                            <a:schemeClr val="bg1"/>
                          </a:solidFill>
                          <a:latin typeface="+mn-lt"/>
                        </a:rPr>
                        <a:t> Desktop Sharing, Application Sharing, Power Point</a:t>
                      </a:r>
                      <a:endParaRPr lang="en-US" sz="2400" b="0" i="0" u="none" strike="noStrike" kern="1200" dirty="0">
                        <a:solidFill>
                          <a:schemeClr val="bg1"/>
                        </a:solidFill>
                        <a:latin typeface="+mn-lt"/>
                        <a:ea typeface="+mn-ea"/>
                        <a:cs typeface="+mn-cs"/>
                      </a:endParaRP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algn="l" rtl="0" fontAlgn="ctr"/>
                      <a:r>
                        <a:rPr lang="en-US" sz="2400" b="0" i="0" u="none" strike="noStrike" dirty="0" smtClean="0">
                          <a:solidFill>
                            <a:schemeClr val="bg1"/>
                          </a:solidFill>
                          <a:latin typeface="+mn-lt"/>
                        </a:rPr>
                        <a:t> Rich</a:t>
                      </a:r>
                      <a:r>
                        <a:rPr lang="en-US" sz="2400" b="0" i="0" u="none" strike="noStrike" baseline="0" dirty="0" smtClean="0">
                          <a:solidFill>
                            <a:schemeClr val="bg1"/>
                          </a:solidFill>
                          <a:latin typeface="+mn-lt"/>
                        </a:rPr>
                        <a:t> Client for Meetings</a:t>
                      </a:r>
                      <a:endParaRPr lang="en-US" sz="2400" b="0" i="0" u="none" strike="noStrike" dirty="0" smtClean="0">
                        <a:solidFill>
                          <a:schemeClr val="bg1"/>
                        </a:solidFill>
                        <a:latin typeface="+mn-lt"/>
                      </a:endParaRP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algn="l" rtl="0" fontAlgn="ctr"/>
                      <a:r>
                        <a:rPr lang="en-US" sz="2400" b="0" i="0" u="none" strike="noStrike" dirty="0" smtClean="0">
                          <a:solidFill>
                            <a:schemeClr val="bg1"/>
                          </a:solidFill>
                          <a:latin typeface="+mn-lt"/>
                        </a:rPr>
                        <a:t> Mobile Clients for Meetings</a:t>
                      </a: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2400" b="0" i="0" u="none" strike="noStrike" kern="1200" dirty="0" smtClean="0">
                          <a:solidFill>
                            <a:schemeClr val="bg1"/>
                          </a:solidFill>
                          <a:latin typeface="+mn-lt"/>
                          <a:ea typeface="+mn-ea"/>
                          <a:cs typeface="+mn-cs"/>
                        </a:rPr>
                        <a:t> Rich Client for Meetings</a:t>
                      </a: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35748">
                <a:tc>
                  <a:txBody>
                    <a:bodyPr/>
                    <a:lstStyle/>
                    <a:p>
                      <a:pPr algn="l" rtl="0" fontAlgn="ctr"/>
                      <a:r>
                        <a:rPr lang="en-US" sz="2400" b="0" i="0" u="none" strike="noStrike" dirty="0" smtClean="0">
                          <a:solidFill>
                            <a:schemeClr val="bg1"/>
                          </a:solidFill>
                          <a:latin typeface="+mn-lt"/>
                        </a:rPr>
                        <a:t> Reach</a:t>
                      </a:r>
                      <a:r>
                        <a:rPr lang="en-US" sz="2400" b="0" i="0" u="none" strike="noStrike" baseline="0" dirty="0" smtClean="0">
                          <a:solidFill>
                            <a:schemeClr val="bg1"/>
                          </a:solidFill>
                          <a:latin typeface="+mn-lt"/>
                        </a:rPr>
                        <a:t> Client for Meetings</a:t>
                      </a:r>
                      <a:endParaRPr lang="en-US" sz="2400" b="0" i="0" u="none" strike="noStrike" dirty="0" smtClean="0">
                        <a:solidFill>
                          <a:schemeClr val="bg1"/>
                        </a:solidFill>
                        <a:latin typeface="+mn-lt"/>
                      </a:endParaRP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dirty="0" smtClean="0">
                        <a:latin typeface="Wingdings" panose="05000000000000000000" pitchFamily="2" charset="2"/>
                      </a:endParaRPr>
                    </a:p>
                  </a:txBody>
                  <a:tcPr/>
                </a:tc>
              </a:tr>
              <a:tr h="435748">
                <a:tc>
                  <a:txBody>
                    <a:bodyPr/>
                    <a:lstStyle/>
                    <a:p>
                      <a:pPr algn="l" rtl="0" fontAlgn="ctr"/>
                      <a:r>
                        <a:rPr lang="en-US" sz="2400" b="0" i="0" u="none" strike="noStrike" dirty="0" smtClean="0">
                          <a:solidFill>
                            <a:schemeClr val="bg1"/>
                          </a:solidFill>
                          <a:latin typeface="+mn-lt"/>
                        </a:rPr>
                        <a:t> PSTN Dial-In in Meetings</a:t>
                      </a:r>
                    </a:p>
                  </a:txBody>
                  <a:tcPr marL="37309" marR="12955" marT="9715" marB="0" anchor="ctr">
                    <a:solidFill>
                      <a:schemeClr val="tx2"/>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1800" dirty="0" smtClean="0">
                          <a:latin typeface="+mn-lt"/>
                        </a:rPr>
                        <a:t>With ACP Partners</a:t>
                      </a:r>
                      <a:endParaRPr lang="en-US" sz="1800" dirty="0">
                        <a:latin typeface="+mn-lt"/>
                      </a:endParaRPr>
                    </a:p>
                  </a:txBody>
                  <a:tcPr/>
                </a:tc>
              </a:tr>
              <a:tr h="435748">
                <a:tc>
                  <a:txBody>
                    <a:bodyPr/>
                    <a:lstStyle/>
                    <a:p>
                      <a:pPr algn="l" rtl="0" fontAlgn="ctr"/>
                      <a:r>
                        <a:rPr lang="en-US" sz="2400" b="0" i="0" u="none" strike="noStrike" dirty="0" smtClean="0">
                          <a:solidFill>
                            <a:schemeClr val="bg1"/>
                          </a:solidFill>
                          <a:latin typeface="+mn-lt"/>
                        </a:rPr>
                        <a:t> Meeting Size</a:t>
                      </a:r>
                    </a:p>
                  </a:txBody>
                  <a:tcPr marL="37309" marR="12955" marT="9715" marB="0" anchor="ctr">
                    <a:solidFill>
                      <a:schemeClr val="tx2"/>
                    </a:solidFill>
                  </a:tcPr>
                </a:tc>
                <a:tc>
                  <a:txBody>
                    <a:bodyPr/>
                    <a:lstStyle/>
                    <a:p>
                      <a:pPr algn="ctr"/>
                      <a:r>
                        <a:rPr lang="en-US" sz="2000" b="0" i="0" kern="1200" dirty="0" smtClean="0">
                          <a:latin typeface="+mn-lt"/>
                        </a:rPr>
                        <a:t>1000</a:t>
                      </a:r>
                      <a:endParaRPr lang="en-US" sz="2000" dirty="0">
                        <a:latin typeface="+mn-lt"/>
                      </a:endParaRPr>
                    </a:p>
                  </a:txBody>
                  <a:tcPr/>
                </a:tc>
                <a:tc>
                  <a:txBody>
                    <a:bodyPr/>
                    <a:lstStyle/>
                    <a:p>
                      <a:pPr algn="ctr"/>
                      <a:r>
                        <a:rPr lang="en-US" sz="2000" dirty="0" smtClean="0">
                          <a:latin typeface="+mn-lt"/>
                        </a:rPr>
                        <a:t>250</a:t>
                      </a:r>
                      <a:endParaRPr lang="en-US" sz="2000" dirty="0">
                        <a:latin typeface="+mn-lt"/>
                      </a:endParaRPr>
                    </a:p>
                  </a:txBody>
                  <a:tcPr/>
                </a:tc>
              </a:tr>
            </a:tbl>
          </a:graphicData>
        </a:graphic>
      </p:graphicFrame>
    </p:spTree>
    <p:extLst>
      <p:ext uri="{BB962C8B-B14F-4D97-AF65-F5344CB8AC3E}">
        <p14:creationId xmlns:p14="http://schemas.microsoft.com/office/powerpoint/2010/main" val="57239770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555" y="211085"/>
            <a:ext cx="11400103" cy="544019"/>
          </a:xfrm>
        </p:spPr>
        <p:txBody>
          <a:bodyPr>
            <a:normAutofit fontScale="90000"/>
          </a:bodyPr>
          <a:lstStyle/>
          <a:p>
            <a:r>
              <a:rPr lang="en-US" dirty="0" smtClean="0"/>
              <a:t>Lync Split Domain - What gets migrated?</a:t>
            </a:r>
            <a:endParaRPr lang="en-US" dirty="0"/>
          </a:p>
        </p:txBody>
      </p:sp>
      <p:graphicFrame>
        <p:nvGraphicFramePr>
          <p:cNvPr id="32" name="Table 31"/>
          <p:cNvGraphicFramePr>
            <a:graphicFrameLocks noGrp="1"/>
          </p:cNvGraphicFramePr>
          <p:nvPr>
            <p:extLst>
              <p:ext uri="{D42A27DB-BD31-4B8C-83A1-F6EECF244321}">
                <p14:modId xmlns:p14="http://schemas.microsoft.com/office/powerpoint/2010/main" val="684520639"/>
              </p:ext>
            </p:extLst>
          </p:nvPr>
        </p:nvGraphicFramePr>
        <p:xfrm>
          <a:off x="7132637" y="1135062"/>
          <a:ext cx="3883291" cy="2353130"/>
        </p:xfrm>
        <a:graphic>
          <a:graphicData uri="http://schemas.openxmlformats.org/drawingml/2006/table">
            <a:tbl>
              <a:tblPr firstRow="1" bandRow="1">
                <a:tableStyleId>{5C22544A-7EE6-4342-B048-85BDC9FD1C3A}</a:tableStyleId>
              </a:tblPr>
              <a:tblGrid>
                <a:gridCol w="1784509"/>
                <a:gridCol w="961516"/>
                <a:gridCol w="1137266"/>
              </a:tblGrid>
              <a:tr h="1364444">
                <a:tc>
                  <a:txBody>
                    <a:bodyPr/>
                    <a:lstStyle/>
                    <a:p>
                      <a:pPr algn="ctr"/>
                      <a:r>
                        <a:rPr lang="en-US" sz="1400" dirty="0" smtClean="0"/>
                        <a:t>Source</a:t>
                      </a:r>
                      <a:endParaRPr lang="en-US" sz="1400" dirty="0"/>
                    </a:p>
                  </a:txBody>
                  <a:tcPr marL="12437" marR="12437" marT="46630" marB="46630" vert="vert270"/>
                </a:tc>
                <a:tc>
                  <a:txBody>
                    <a:bodyPr/>
                    <a:lstStyle/>
                    <a:p>
                      <a:pPr algn="ctr"/>
                      <a:r>
                        <a:rPr lang="en-US" sz="1400" dirty="0" smtClean="0"/>
                        <a:t>IM/P</a:t>
                      </a:r>
                      <a:endParaRPr lang="en-US" sz="1400" dirty="0"/>
                    </a:p>
                  </a:txBody>
                  <a:tcPr marL="12437" marR="12437" marT="46630" marB="46630" vert="vert270" anchor="ctr" anchorCtr="1"/>
                </a:tc>
                <a:tc>
                  <a:txBody>
                    <a:bodyPr/>
                    <a:lstStyle/>
                    <a:p>
                      <a:pPr algn="ctr"/>
                      <a:r>
                        <a:rPr lang="en-US" sz="1400" dirty="0" smtClean="0"/>
                        <a:t>Meetings</a:t>
                      </a:r>
                      <a:endParaRPr lang="en-US" sz="1400" dirty="0"/>
                    </a:p>
                  </a:txBody>
                  <a:tcPr marL="12437" marR="12437" marT="46630" marB="46630" vert="vert270" anchor="ctr" anchorCtr="1"/>
                </a:tc>
              </a:tr>
              <a:tr h="32956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OCS 2007 R2</a:t>
                      </a:r>
                    </a:p>
                  </a:txBody>
                  <a:tcPr marL="62182" marR="37309" marT="27978" marB="2797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smtClean="0">
                          <a:solidFill>
                            <a:srgbClr val="00B050"/>
                          </a:solidFill>
                          <a:latin typeface="Wingdings"/>
                        </a:rPr>
                        <a:t>l</a:t>
                      </a:r>
                      <a:endParaRPr lang="en-US" sz="1400" dirty="0" smtClean="0">
                        <a:solidFill>
                          <a:srgbClr val="00B050"/>
                        </a:solidFill>
                      </a:endParaRPr>
                    </a:p>
                  </a:txBody>
                  <a:tcPr marL="124364" marR="124364" marT="46630" marB="46630"/>
                </a:tc>
                <a:tc>
                  <a:txBody>
                    <a:bodyPr/>
                    <a:lstStyle/>
                    <a:p>
                      <a:pPr algn="ctr"/>
                      <a:r>
                        <a:rPr lang="en-US" sz="1400" b="0" i="0" u="none" strike="noStrike" baseline="0" dirty="0" smtClean="0">
                          <a:solidFill>
                            <a:srgbClr val="FFC000"/>
                          </a:solidFill>
                          <a:latin typeface="Wingdings"/>
                        </a:rPr>
                        <a:t>l</a:t>
                      </a:r>
                      <a:endParaRPr lang="en-US" sz="1400" dirty="0">
                        <a:solidFill>
                          <a:srgbClr val="FFC000"/>
                        </a:solidFill>
                      </a:endParaRPr>
                    </a:p>
                  </a:txBody>
                  <a:tcPr marL="124364" marR="124364" marT="46630" marB="46630"/>
                </a:tc>
              </a:tr>
              <a:tr h="32956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Lync Server 2010</a:t>
                      </a:r>
                      <a:endParaRPr lang="en-US" sz="1600" dirty="0"/>
                    </a:p>
                  </a:txBody>
                  <a:tcPr marL="62182" marR="37309" marT="27978" marB="2797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smtClean="0">
                          <a:solidFill>
                            <a:srgbClr val="00B050"/>
                          </a:solidFill>
                          <a:latin typeface="Wingdings"/>
                        </a:rPr>
                        <a:t>l</a:t>
                      </a:r>
                      <a:endParaRPr lang="en-US" sz="1400" dirty="0" smtClean="0">
                        <a:solidFill>
                          <a:srgbClr val="00B050"/>
                        </a:solidFill>
                      </a:endParaRPr>
                    </a:p>
                  </a:txBody>
                  <a:tcPr marL="124364" marR="124364" marT="46630" marB="46630"/>
                </a:tc>
                <a:tc>
                  <a:txBody>
                    <a:bodyPr/>
                    <a:lstStyle/>
                    <a:p>
                      <a:pPr algn="ctr"/>
                      <a:r>
                        <a:rPr lang="en-US" sz="1400" b="0" i="0" u="none" strike="noStrike" baseline="0" dirty="0" smtClean="0">
                          <a:solidFill>
                            <a:srgbClr val="FFC000"/>
                          </a:solidFill>
                          <a:latin typeface="Wingdings"/>
                        </a:rPr>
                        <a:t>l</a:t>
                      </a:r>
                      <a:endParaRPr lang="en-US" sz="1400" dirty="0">
                        <a:solidFill>
                          <a:srgbClr val="FFC000"/>
                        </a:solidFill>
                      </a:endParaRPr>
                    </a:p>
                  </a:txBody>
                  <a:tcPr marL="124364" marR="124364" marT="46630" marB="46630"/>
                </a:tc>
              </a:tr>
              <a:tr h="32956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Lync Server 2013</a:t>
                      </a:r>
                    </a:p>
                  </a:txBody>
                  <a:tcPr marL="62182" marR="37309" marT="27978" marB="2797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smtClean="0">
                          <a:solidFill>
                            <a:srgbClr val="00B050"/>
                          </a:solidFill>
                          <a:latin typeface="Wingdings"/>
                        </a:rPr>
                        <a:t>l</a:t>
                      </a:r>
                      <a:endParaRPr lang="en-US" sz="1400" dirty="0" smtClean="0">
                        <a:solidFill>
                          <a:srgbClr val="00B050"/>
                        </a:solidFill>
                      </a:endParaRPr>
                    </a:p>
                  </a:txBody>
                  <a:tcPr marL="124364" marR="124364" marT="46630" marB="46630"/>
                </a:tc>
                <a:tc>
                  <a:txBody>
                    <a:bodyPr/>
                    <a:lstStyle/>
                    <a:p>
                      <a:pPr algn="ctr"/>
                      <a:r>
                        <a:rPr lang="en-US" sz="1400" b="0" i="0" u="none" strike="noStrike" baseline="0" dirty="0" smtClean="0">
                          <a:solidFill>
                            <a:srgbClr val="FFC000"/>
                          </a:solidFill>
                          <a:latin typeface="Wingdings"/>
                        </a:rPr>
                        <a:t>l</a:t>
                      </a:r>
                      <a:endParaRPr lang="en-US" sz="1400" dirty="0">
                        <a:solidFill>
                          <a:srgbClr val="FFC000"/>
                        </a:solidFill>
                      </a:endParaRPr>
                    </a:p>
                  </a:txBody>
                  <a:tcPr marL="124364" marR="124364" marT="46630" marB="46630"/>
                </a:tc>
              </a:tr>
            </a:tbl>
          </a:graphicData>
        </a:graphic>
      </p:graphicFrame>
      <p:sp>
        <p:nvSpPr>
          <p:cNvPr id="34" name="TextBox 33"/>
          <p:cNvSpPr txBox="1"/>
          <p:nvPr/>
        </p:nvSpPr>
        <p:spPr>
          <a:xfrm>
            <a:off x="565853" y="1668462"/>
            <a:ext cx="11576311" cy="4185761"/>
          </a:xfrm>
          <a:prstGeom prst="rect">
            <a:avLst/>
          </a:prstGeom>
          <a:noFill/>
        </p:spPr>
        <p:txBody>
          <a:bodyPr wrap="none" lIns="0" tIns="0" rIns="0" bIns="0" rtlCol="0">
            <a:spAutoFit/>
          </a:bodyPr>
          <a:lstStyle/>
          <a:p>
            <a:r>
              <a:rPr lang="en-US" sz="4000" dirty="0" smtClean="0">
                <a:solidFill>
                  <a:schemeClr val="accent3">
                    <a:lumMod val="50000"/>
                    <a:lumOff val="50000"/>
                  </a:schemeClr>
                </a:solidFill>
                <a:latin typeface="+mj-lt"/>
              </a:rPr>
              <a:t>Migration – User Data</a:t>
            </a:r>
          </a:p>
          <a:p>
            <a:r>
              <a:rPr lang="en-US" sz="2000" dirty="0"/>
              <a:t>Contact  list, Groups , ACLs</a:t>
            </a:r>
            <a:r>
              <a:rPr lang="en-US" sz="2000" dirty="0" smtClean="0"/>
              <a:t>.</a:t>
            </a:r>
          </a:p>
          <a:p>
            <a:endParaRPr lang="en-US" sz="2000" dirty="0" smtClean="0"/>
          </a:p>
          <a:p>
            <a:endParaRPr lang="en-US" sz="2000" dirty="0" smtClean="0"/>
          </a:p>
          <a:p>
            <a:r>
              <a:rPr lang="en-US" sz="2000" dirty="0" smtClean="0"/>
              <a:t>Not migrated</a:t>
            </a:r>
          </a:p>
          <a:p>
            <a:pPr marL="285750" indent="-285750">
              <a:buFont typeface="Arial" panose="020B0604020202020204" pitchFamily="34" charset="0"/>
              <a:buChar char="•"/>
            </a:pPr>
            <a:r>
              <a:rPr lang="en-US" sz="1600" dirty="0"/>
              <a:t>Online meetings must be rescheduled; tool to help with meetings </a:t>
            </a:r>
            <a:r>
              <a:rPr lang="en-US" sz="1600" dirty="0" smtClean="0"/>
              <a:t>rescheduling</a:t>
            </a:r>
            <a:endParaRPr lang="en-US" sz="1600" dirty="0"/>
          </a:p>
          <a:p>
            <a:pPr marL="285750" indent="-285750">
              <a:buFont typeface="Arial" panose="020B0604020202020204" pitchFamily="34" charset="0"/>
              <a:buChar char="•"/>
            </a:pPr>
            <a:r>
              <a:rPr lang="en-US" sz="1600" dirty="0" smtClean="0"/>
              <a:t>Meeting content</a:t>
            </a:r>
          </a:p>
          <a:p>
            <a:endParaRPr lang="en-US" sz="2000" b="1" dirty="0" smtClean="0"/>
          </a:p>
          <a:p>
            <a:endParaRPr lang="en-US" sz="2000" dirty="0" smtClean="0"/>
          </a:p>
          <a:p>
            <a:r>
              <a:rPr lang="en-US" sz="4000" dirty="0">
                <a:solidFill>
                  <a:schemeClr val="accent3">
                    <a:lumMod val="50000"/>
                    <a:lumOff val="50000"/>
                  </a:schemeClr>
                </a:solidFill>
                <a:latin typeface="+mj-lt"/>
              </a:rPr>
              <a:t>Client migration</a:t>
            </a:r>
          </a:p>
          <a:p>
            <a:r>
              <a:rPr lang="en-US" sz="2000" dirty="0" smtClean="0"/>
              <a:t>Lync </a:t>
            </a:r>
            <a:r>
              <a:rPr lang="en-US" sz="2000" dirty="0"/>
              <a:t>Client 2013 required for users migrated to Lync Online from Lync </a:t>
            </a:r>
            <a:r>
              <a:rPr lang="en-US" sz="2000" dirty="0" smtClean="0"/>
              <a:t>Server</a:t>
            </a:r>
          </a:p>
          <a:p>
            <a:r>
              <a:rPr lang="en-US" sz="2000" dirty="0" smtClean="0"/>
              <a:t>For </a:t>
            </a:r>
            <a:r>
              <a:rPr lang="en-US" sz="2000" dirty="0"/>
              <a:t>OCS 2007 R2 environments, move user to a Lync 2013 pool (&amp;  Lync 2013 client) prior to </a:t>
            </a:r>
            <a:r>
              <a:rPr lang="en-US" sz="2000" dirty="0" smtClean="0"/>
              <a:t>migration</a:t>
            </a:r>
            <a:endParaRPr lang="en-US" sz="2000" dirty="0"/>
          </a:p>
        </p:txBody>
      </p:sp>
    </p:spTree>
    <p:extLst>
      <p:ext uri="{BB962C8B-B14F-4D97-AF65-F5344CB8AC3E}">
        <p14:creationId xmlns:p14="http://schemas.microsoft.com/office/powerpoint/2010/main" val="215744076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0158505" y="2481076"/>
            <a:ext cx="1951980" cy="3602180"/>
            <a:chOff x="4270176" y="1248197"/>
            <a:chExt cx="1827371" cy="3373608"/>
          </a:xfrm>
        </p:grpSpPr>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70176" y="1248197"/>
              <a:ext cx="1827371" cy="33736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W:\Open Engagements\Productivity\MS-Comm &amp; Collab Software\#1491 FY12 Exchange Content Support\Deliverables\Brian Crum\Lync Mobile BOM\From Client\IPHONE_ENG_CONTACT_LIS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4440" y="1827208"/>
              <a:ext cx="1454873" cy="218231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itle 2"/>
          <p:cNvSpPr>
            <a:spLocks noGrp="1"/>
          </p:cNvSpPr>
          <p:nvPr>
            <p:ph type="title"/>
          </p:nvPr>
        </p:nvSpPr>
        <p:spPr/>
        <p:txBody>
          <a:bodyPr/>
          <a:lstStyle/>
          <a:p>
            <a:r>
              <a:rPr lang="en-US" dirty="0" smtClean="0"/>
              <a:t>Client choices</a:t>
            </a:r>
            <a:r>
              <a:rPr lang="en-US" dirty="0"/>
              <a:t/>
            </a:r>
            <a:br>
              <a:rPr lang="en-US" dirty="0"/>
            </a:br>
            <a:endParaRPr lang="en-US" dirty="0"/>
          </a:p>
        </p:txBody>
      </p:sp>
      <p:sp>
        <p:nvSpPr>
          <p:cNvPr id="5" name="Rectangle 4"/>
          <p:cNvSpPr/>
          <p:nvPr/>
        </p:nvSpPr>
        <p:spPr bwMode="auto">
          <a:xfrm>
            <a:off x="531951" y="1413127"/>
            <a:ext cx="4773542" cy="467512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ctr" anchorCtr="0" forceAA="0" compatLnSpc="1">
            <a:prstTxWarp prst="textNoShape">
              <a:avLst/>
            </a:prstTxWarp>
            <a:noAutofit/>
          </a:bodyPr>
          <a:lstStyle/>
          <a:p>
            <a:pPr marL="186519" lvl="1" fontAlgn="base">
              <a:spcAft>
                <a:spcPts val="1224"/>
              </a:spcAft>
              <a:buClr>
                <a:schemeClr val="bg1"/>
              </a:buClr>
              <a:buSzPct val="130000"/>
              <a:defRPr/>
            </a:pPr>
            <a:r>
              <a:rPr lang="en-US" sz="2142" dirty="0">
                <a:solidFill>
                  <a:schemeClr val="tx1"/>
                </a:solidFill>
              </a:rPr>
              <a:t>Lync 2013</a:t>
            </a:r>
          </a:p>
          <a:p>
            <a:pPr marL="186519" lvl="1" fontAlgn="base">
              <a:spcAft>
                <a:spcPts val="1224"/>
              </a:spcAft>
              <a:buClr>
                <a:schemeClr val="bg1"/>
              </a:buClr>
              <a:buSzPct val="130000"/>
              <a:defRPr/>
            </a:pPr>
            <a:r>
              <a:rPr lang="en-US" sz="2142" dirty="0">
                <a:solidFill>
                  <a:schemeClr val="tx1"/>
                </a:solidFill>
              </a:rPr>
              <a:t>Lync Windows Store App</a:t>
            </a:r>
          </a:p>
          <a:p>
            <a:pPr marL="186519" lvl="1" fontAlgn="base">
              <a:spcAft>
                <a:spcPts val="1224"/>
              </a:spcAft>
              <a:buClr>
                <a:schemeClr val="bg1"/>
              </a:buClr>
              <a:buSzPct val="130000"/>
              <a:defRPr/>
            </a:pPr>
            <a:r>
              <a:rPr lang="en-US" sz="2142" dirty="0" smtClean="0">
                <a:solidFill>
                  <a:schemeClr val="tx1"/>
                </a:solidFill>
              </a:rPr>
              <a:t>Lync </a:t>
            </a:r>
            <a:r>
              <a:rPr lang="en-US" sz="2142" dirty="0">
                <a:solidFill>
                  <a:schemeClr val="tx1"/>
                </a:solidFill>
              </a:rPr>
              <a:t>Web App</a:t>
            </a:r>
          </a:p>
          <a:p>
            <a:pPr marL="186519" lvl="1" fontAlgn="base">
              <a:spcAft>
                <a:spcPts val="1224"/>
              </a:spcAft>
              <a:buClr>
                <a:schemeClr val="bg1"/>
              </a:buClr>
              <a:buSzPct val="130000"/>
              <a:defRPr/>
            </a:pPr>
            <a:r>
              <a:rPr lang="en-US" sz="2142" dirty="0">
                <a:solidFill>
                  <a:schemeClr val="tx1"/>
                </a:solidFill>
              </a:rPr>
              <a:t>Lync Mobile </a:t>
            </a:r>
          </a:p>
          <a:p>
            <a:pPr marL="186519" lvl="1" fontAlgn="base">
              <a:spcAft>
                <a:spcPts val="1224"/>
              </a:spcAft>
              <a:buClr>
                <a:schemeClr val="bg1"/>
              </a:buClr>
              <a:buSzPct val="130000"/>
              <a:defRPr/>
            </a:pPr>
            <a:r>
              <a:rPr lang="en-US" sz="2142" dirty="0">
                <a:solidFill>
                  <a:schemeClr val="tx1"/>
                </a:solidFill>
              </a:rPr>
              <a:t>Lync for Mac 2011</a:t>
            </a:r>
          </a:p>
        </p:txBody>
      </p:sp>
      <p:grpSp>
        <p:nvGrpSpPr>
          <p:cNvPr id="4" name="Group 3"/>
          <p:cNvGrpSpPr/>
          <p:nvPr/>
        </p:nvGrpSpPr>
        <p:grpSpPr>
          <a:xfrm>
            <a:off x="7882463" y="1351794"/>
            <a:ext cx="4486838" cy="2658657"/>
            <a:chOff x="7297635" y="1355420"/>
            <a:chExt cx="4399260" cy="2606763"/>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97635" y="1355420"/>
              <a:ext cx="4399260" cy="2606763"/>
            </a:xfrm>
            <a:prstGeom prst="rect">
              <a:avLst/>
            </a:prstGeom>
            <a:effectLst>
              <a:outerShdw blurRad="203200" dist="101600" dir="5400000" algn="t" rotWithShape="0">
                <a:prstClr val="black">
                  <a:alpha val="75000"/>
                </a:prst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91972" y="1655479"/>
              <a:ext cx="3569115" cy="2006647"/>
            </a:xfrm>
            <a:prstGeom prst="rect">
              <a:avLst/>
            </a:prstGeom>
          </p:spPr>
        </p:pic>
      </p:gr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31590" y="2881168"/>
            <a:ext cx="4271776" cy="3200526"/>
          </a:xfrm>
          <a:prstGeom prst="rect">
            <a:avLst/>
          </a:prstGeom>
        </p:spPr>
      </p:pic>
      <p:pic>
        <p:nvPicPr>
          <p:cNvPr id="13" name="Picture 12"/>
          <p:cNvPicPr>
            <a:picLocks noChangeAspect="1"/>
          </p:cNvPicPr>
          <p:nvPr/>
        </p:nvPicPr>
        <p:blipFill rotWithShape="1">
          <a:blip r:embed="rId8">
            <a:extLst>
              <a:ext uri="{28A0092B-C50C-407E-A947-70E740481C1C}">
                <a14:useLocalDpi xmlns:a14="http://schemas.microsoft.com/office/drawing/2010/main" val="0"/>
              </a:ext>
            </a:extLst>
          </a:blip>
          <a:srcRect b="39660"/>
          <a:stretch/>
        </p:blipFill>
        <p:spPr>
          <a:xfrm>
            <a:off x="5779545" y="1150617"/>
            <a:ext cx="2920240" cy="3697304"/>
          </a:xfrm>
          <a:prstGeom prst="rect">
            <a:avLst/>
          </a:prstGeom>
          <a:ln>
            <a:noFill/>
          </a:ln>
          <a:effectLst>
            <a:outerShdw blurRad="190500" algn="br" rotWithShape="0">
              <a:prstClr val="black">
                <a:alpha val="70000"/>
              </a:prstClr>
            </a:outerShdw>
          </a:effectLst>
        </p:spPr>
      </p:pic>
    </p:spTree>
    <p:extLst>
      <p:ext uri="{BB962C8B-B14F-4D97-AF65-F5344CB8AC3E}">
        <p14:creationId xmlns:p14="http://schemas.microsoft.com/office/powerpoint/2010/main" val="316534059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900" dirty="0" smtClean="0"/>
              <a:t>Lync Split Domain - Setup</a:t>
            </a:r>
            <a:br>
              <a:rPr lang="en-US" sz="4900" dirty="0" smtClean="0"/>
            </a:br>
            <a:endParaRPr lang="en-US" sz="4900" dirty="0"/>
          </a:p>
        </p:txBody>
      </p:sp>
      <p:sp>
        <p:nvSpPr>
          <p:cNvPr id="4" name="Text Placeholder 3"/>
          <p:cNvSpPr>
            <a:spLocks noGrp="1"/>
          </p:cNvSpPr>
          <p:nvPr>
            <p:ph type="body" sz="quarter" idx="10"/>
          </p:nvPr>
        </p:nvSpPr>
        <p:spPr>
          <a:xfrm>
            <a:off x="274638" y="1212850"/>
            <a:ext cx="11887200" cy="5909310"/>
          </a:xfrm>
        </p:spPr>
        <p:txBody>
          <a:bodyPr/>
          <a:lstStyle/>
          <a:p>
            <a:r>
              <a:rPr lang="en-US" dirty="0" smtClean="0"/>
              <a:t>Enable Federation within your O365 Tenant</a:t>
            </a:r>
          </a:p>
          <a:p>
            <a:pPr lvl="1"/>
            <a:r>
              <a:rPr lang="en-US" dirty="0" smtClean="0"/>
              <a:t>Lync Administration -&gt; Organization -&gt;External Communications</a:t>
            </a:r>
          </a:p>
          <a:p>
            <a:r>
              <a:rPr lang="en-US" dirty="0" smtClean="0"/>
              <a:t>Configure Lync 2013 Edge for Federation</a:t>
            </a:r>
          </a:p>
          <a:p>
            <a:pPr lvl="1"/>
            <a:r>
              <a:rPr lang="en-US" dirty="0" smtClean="0"/>
              <a:t>Set-</a:t>
            </a:r>
            <a:r>
              <a:rPr lang="en-US" dirty="0" err="1" smtClean="0"/>
              <a:t>CsAccessEdgeConfiguration</a:t>
            </a:r>
            <a:r>
              <a:rPr lang="en-US" dirty="0" smtClean="0"/>
              <a:t> –</a:t>
            </a:r>
            <a:r>
              <a:rPr lang="en-US" dirty="0" err="1" smtClean="0"/>
              <a:t>UseDnsSrvRouting</a:t>
            </a:r>
            <a:r>
              <a:rPr lang="en-US" dirty="0" smtClean="0"/>
              <a:t> –Allow </a:t>
            </a:r>
            <a:r>
              <a:rPr lang="en-US" dirty="0" err="1" smtClean="0"/>
              <a:t>OutsideUsers</a:t>
            </a:r>
            <a:r>
              <a:rPr lang="en-US" dirty="0" smtClean="0"/>
              <a:t> 1 –</a:t>
            </a:r>
            <a:r>
              <a:rPr lang="en-US" dirty="0" err="1" smtClean="0"/>
              <a:t>AllowFederatedUsers</a:t>
            </a:r>
            <a:r>
              <a:rPr lang="en-US" dirty="0" smtClean="0"/>
              <a:t> 1 –</a:t>
            </a:r>
            <a:r>
              <a:rPr lang="en-US" dirty="0" err="1" smtClean="0"/>
              <a:t>EnablePartnerDiscovery</a:t>
            </a:r>
            <a:r>
              <a:rPr lang="en-US" dirty="0" smtClean="0"/>
              <a:t> 1</a:t>
            </a:r>
          </a:p>
          <a:p>
            <a:pPr lvl="1"/>
            <a:r>
              <a:rPr lang="en-US" dirty="0" smtClean="0"/>
              <a:t>Edge and Tenant must have equivalent Federation settings</a:t>
            </a:r>
          </a:p>
          <a:p>
            <a:r>
              <a:rPr lang="en-US" dirty="0" smtClean="0"/>
              <a:t>Federate With O365</a:t>
            </a:r>
          </a:p>
          <a:p>
            <a:pPr lvl="1"/>
            <a:r>
              <a:rPr lang="en-US" dirty="0" smtClean="0"/>
              <a:t>New-</a:t>
            </a:r>
            <a:r>
              <a:rPr lang="en-US" dirty="0" err="1" smtClean="0"/>
              <a:t>CSHostingProvider</a:t>
            </a:r>
            <a:r>
              <a:rPr lang="en-US" dirty="0" smtClean="0"/>
              <a:t> -Identity </a:t>
            </a:r>
            <a:r>
              <a:rPr lang="en-US" dirty="0" err="1" smtClean="0"/>
              <a:t>LyncOnline</a:t>
            </a:r>
            <a:r>
              <a:rPr lang="en-US" dirty="0" smtClean="0"/>
              <a:t> -</a:t>
            </a:r>
            <a:r>
              <a:rPr lang="en-US" dirty="0" err="1" smtClean="0"/>
              <a:t>ProxyFQDN</a:t>
            </a:r>
            <a:r>
              <a:rPr lang="en-US" dirty="0"/>
              <a:t> </a:t>
            </a:r>
            <a:r>
              <a:rPr lang="en-US" dirty="0" smtClean="0"/>
              <a:t>“sipfed.online.lync.com” -Enabled $true -</a:t>
            </a:r>
            <a:r>
              <a:rPr lang="en-US" dirty="0" err="1" smtClean="0"/>
              <a:t>EnabledSharedAddressSpace</a:t>
            </a:r>
            <a:r>
              <a:rPr lang="en-US" dirty="0" smtClean="0"/>
              <a:t> $true -</a:t>
            </a:r>
            <a:r>
              <a:rPr lang="en-US" dirty="0" err="1" smtClean="0"/>
              <a:t>HostsOCSUsers</a:t>
            </a:r>
            <a:r>
              <a:rPr lang="en-US" dirty="0" smtClean="0"/>
              <a:t> $true -</a:t>
            </a:r>
            <a:r>
              <a:rPr lang="en-US" dirty="0" err="1" smtClean="0"/>
              <a:t>VerificationLevel</a:t>
            </a:r>
            <a:r>
              <a:rPr lang="en-US" dirty="0" smtClean="0"/>
              <a:t> </a:t>
            </a:r>
            <a:r>
              <a:rPr lang="en-US" dirty="0" err="1" smtClean="0"/>
              <a:t>UseSourceVerification</a:t>
            </a:r>
            <a:r>
              <a:rPr lang="en-US" dirty="0" smtClean="0"/>
              <a:t> -</a:t>
            </a:r>
            <a:r>
              <a:rPr lang="en-US" dirty="0" err="1" smtClean="0"/>
              <a:t>IsLocal</a:t>
            </a:r>
            <a:r>
              <a:rPr lang="en-US" dirty="0" smtClean="0"/>
              <a:t> $False -</a:t>
            </a:r>
            <a:r>
              <a:rPr lang="en-US" dirty="0" err="1" smtClean="0"/>
              <a:t>AutodiscoverURL</a:t>
            </a:r>
            <a:r>
              <a:rPr lang="en-US" dirty="0" smtClean="0"/>
              <a:t> </a:t>
            </a:r>
            <a:r>
              <a:rPr lang="en-US" dirty="0" smtClean="0">
                <a:hlinkClick r:id="rId3"/>
              </a:rPr>
              <a:t>https://webdir.online.lync.com/AutoDiscover/AutodiscoverService.svc/root</a:t>
            </a:r>
            <a:endParaRPr lang="en-US" dirty="0" smtClean="0"/>
          </a:p>
          <a:p>
            <a:r>
              <a:rPr lang="en-US" dirty="0" smtClean="0"/>
              <a:t>Enable O365 Tenant for Split-Domain</a:t>
            </a:r>
          </a:p>
          <a:p>
            <a:pPr lvl="1"/>
            <a:r>
              <a:rPr lang="en-US" dirty="0" smtClean="0"/>
              <a:t>Not enabled automatically today, will require a support request</a:t>
            </a:r>
          </a:p>
          <a:p>
            <a:pPr lvl="1"/>
            <a:endParaRPr lang="en-US" dirty="0"/>
          </a:p>
        </p:txBody>
      </p:sp>
    </p:spTree>
    <p:extLst>
      <p:ext uri="{BB962C8B-B14F-4D97-AF65-F5344CB8AC3E}">
        <p14:creationId xmlns:p14="http://schemas.microsoft.com/office/powerpoint/2010/main" val="20694949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49761" y="845124"/>
            <a:ext cx="12012076" cy="25975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149761" y="162060"/>
            <a:ext cx="11629838" cy="683064"/>
          </a:xfrm>
        </p:spPr>
        <p:txBody>
          <a:bodyPr/>
          <a:lstStyle/>
          <a:p>
            <a:r>
              <a:rPr lang="en-US" sz="4900" dirty="0" smtClean="0"/>
              <a:t>Lync Split Domain – Moving Users</a:t>
            </a:r>
            <a:endParaRPr lang="en-US" sz="4900" dirty="0"/>
          </a:p>
        </p:txBody>
      </p:sp>
      <p:sp>
        <p:nvSpPr>
          <p:cNvPr id="80" name="Rectangle 79"/>
          <p:cNvSpPr/>
          <p:nvPr/>
        </p:nvSpPr>
        <p:spPr>
          <a:xfrm>
            <a:off x="185240" y="5419807"/>
            <a:ext cx="1391647" cy="282513"/>
          </a:xfrm>
          <a:prstGeom prst="rect">
            <a:avLst/>
          </a:prstGeom>
        </p:spPr>
        <p:txBody>
          <a:bodyPr wrap="square" lIns="93278" tIns="46639" rIns="93278" bIns="46639">
            <a:spAutoFit/>
          </a:bodyPr>
          <a:lstStyle/>
          <a:p>
            <a:r>
              <a:rPr lang="en-US" sz="1200" dirty="0"/>
              <a:t>Move-</a:t>
            </a:r>
            <a:r>
              <a:rPr lang="en-US" sz="1200" dirty="0" err="1"/>
              <a:t>CsUser</a:t>
            </a:r>
            <a:endParaRPr lang="en-US" sz="1200" dirty="0"/>
          </a:p>
        </p:txBody>
      </p:sp>
      <p:sp>
        <p:nvSpPr>
          <p:cNvPr id="84" name="Rectangle 83"/>
          <p:cNvSpPr/>
          <p:nvPr/>
        </p:nvSpPr>
        <p:spPr>
          <a:xfrm>
            <a:off x="1251392" y="5419807"/>
            <a:ext cx="1912343" cy="282512"/>
          </a:xfrm>
          <a:prstGeom prst="rect">
            <a:avLst/>
          </a:prstGeom>
        </p:spPr>
        <p:txBody>
          <a:bodyPr wrap="square" lIns="93278" tIns="46639" rIns="93278" bIns="46639">
            <a:spAutoFit/>
          </a:bodyPr>
          <a:lstStyle/>
          <a:p>
            <a:r>
              <a:rPr lang="en-US" sz="1200" dirty="0"/>
              <a:t>alice@fabrikam.com</a:t>
            </a:r>
          </a:p>
        </p:txBody>
      </p:sp>
      <p:sp>
        <p:nvSpPr>
          <p:cNvPr id="85" name="Rectangle 84"/>
          <p:cNvSpPr/>
          <p:nvPr/>
        </p:nvSpPr>
        <p:spPr>
          <a:xfrm>
            <a:off x="2754453" y="5419806"/>
            <a:ext cx="3023130" cy="282513"/>
          </a:xfrm>
          <a:prstGeom prst="rect">
            <a:avLst/>
          </a:prstGeom>
        </p:spPr>
        <p:txBody>
          <a:bodyPr wrap="square" lIns="93278" tIns="46639" rIns="93278" bIns="46639">
            <a:spAutoFit/>
          </a:bodyPr>
          <a:lstStyle/>
          <a:p>
            <a:r>
              <a:rPr lang="en-US" sz="1200" dirty="0"/>
              <a:t>-Target sipfed.online.lync.com</a:t>
            </a:r>
          </a:p>
        </p:txBody>
      </p:sp>
      <p:sp>
        <p:nvSpPr>
          <p:cNvPr id="86" name="Rectangle 85"/>
          <p:cNvSpPr/>
          <p:nvPr/>
        </p:nvSpPr>
        <p:spPr>
          <a:xfrm>
            <a:off x="5606865" y="5419806"/>
            <a:ext cx="1792780" cy="282513"/>
          </a:xfrm>
          <a:prstGeom prst="rect">
            <a:avLst/>
          </a:prstGeom>
        </p:spPr>
        <p:txBody>
          <a:bodyPr wrap="square" lIns="93278" tIns="46639" rIns="93278" bIns="46639">
            <a:spAutoFit/>
          </a:bodyPr>
          <a:lstStyle/>
          <a:p>
            <a:r>
              <a:rPr lang="en-US" sz="1200" dirty="0"/>
              <a:t>-Credential $cred</a:t>
            </a:r>
          </a:p>
        </p:txBody>
      </p:sp>
      <p:sp>
        <p:nvSpPr>
          <p:cNvPr id="87" name="Rectangle 86"/>
          <p:cNvSpPr/>
          <p:nvPr/>
        </p:nvSpPr>
        <p:spPr>
          <a:xfrm>
            <a:off x="7399645" y="5419806"/>
            <a:ext cx="2376675" cy="282513"/>
          </a:xfrm>
          <a:prstGeom prst="rect">
            <a:avLst/>
          </a:prstGeom>
        </p:spPr>
        <p:txBody>
          <a:bodyPr wrap="square" lIns="93278" tIns="46639" rIns="93278" bIns="46639">
            <a:spAutoFit/>
          </a:bodyPr>
          <a:lstStyle/>
          <a:p>
            <a:r>
              <a:rPr lang="en-US" sz="1200" dirty="0"/>
              <a:t>[-</a:t>
            </a:r>
            <a:r>
              <a:rPr lang="en-US" sz="1200" dirty="0" err="1"/>
              <a:t>ProxyPool</a:t>
            </a:r>
            <a:r>
              <a:rPr lang="en-US" sz="1200" dirty="0"/>
              <a:t> </a:t>
            </a:r>
            <a:r>
              <a:rPr lang="en-US" sz="1200" dirty="0" err="1"/>
              <a:t>OnPremPool</a:t>
            </a:r>
            <a:r>
              <a:rPr lang="en-US" sz="1200" dirty="0"/>
              <a:t>]</a:t>
            </a:r>
          </a:p>
        </p:txBody>
      </p:sp>
      <p:sp>
        <p:nvSpPr>
          <p:cNvPr id="88" name="Rectangle 87"/>
          <p:cNvSpPr/>
          <p:nvPr/>
        </p:nvSpPr>
        <p:spPr>
          <a:xfrm>
            <a:off x="149761" y="3442680"/>
            <a:ext cx="9722076" cy="1694627"/>
          </a:xfrm>
          <a:prstGeom prst="rect">
            <a:avLst/>
          </a:prstGeom>
        </p:spPr>
        <p:txBody>
          <a:bodyPr wrap="square" lIns="93278" tIns="46639" rIns="93278" bIns="46639">
            <a:spAutoFit/>
          </a:bodyPr>
          <a:lstStyle/>
          <a:p>
            <a:r>
              <a:rPr lang="en-US" dirty="0" smtClean="0">
                <a:cs typeface="Calibri" pitchFamily="34" charset="0"/>
              </a:rPr>
              <a:t>Tenant in O365</a:t>
            </a:r>
          </a:p>
          <a:p>
            <a:endParaRPr lang="en-US" dirty="0" smtClean="0">
              <a:cs typeface="Calibri" pitchFamily="34" charset="0"/>
            </a:endParaRPr>
          </a:p>
          <a:p>
            <a:r>
              <a:rPr lang="en-US" dirty="0" err="1" smtClean="0">
                <a:cs typeface="Calibri" pitchFamily="34" charset="0"/>
              </a:rPr>
              <a:t>Dirsync</a:t>
            </a:r>
            <a:r>
              <a:rPr lang="en-US" dirty="0" smtClean="0">
                <a:cs typeface="Calibri" pitchFamily="34" charset="0"/>
              </a:rPr>
              <a:t> </a:t>
            </a:r>
            <a:r>
              <a:rPr lang="en-US" dirty="0">
                <a:cs typeface="Calibri" pitchFamily="34" charset="0"/>
              </a:rPr>
              <a:t>has completed for </a:t>
            </a:r>
            <a:r>
              <a:rPr lang="en-US" dirty="0" smtClean="0">
                <a:cs typeface="Calibri" pitchFamily="34" charset="0"/>
              </a:rPr>
              <a:t>the user</a:t>
            </a:r>
            <a:endParaRPr lang="en-US" dirty="0">
              <a:cs typeface="Calibri" pitchFamily="34" charset="0"/>
            </a:endParaRPr>
          </a:p>
          <a:p>
            <a:endParaRPr lang="en-US" dirty="0">
              <a:cs typeface="Calibri" pitchFamily="34" charset="0"/>
            </a:endParaRPr>
          </a:p>
          <a:p>
            <a:r>
              <a:rPr lang="en-US" dirty="0">
                <a:cs typeface="Calibri" pitchFamily="34" charset="0"/>
              </a:rPr>
              <a:t>User is licensed  for Office365 (Admin step)</a:t>
            </a:r>
          </a:p>
          <a:p>
            <a:endParaRPr lang="en-US" sz="1400" dirty="0">
              <a:cs typeface="Calibri" pitchFamily="34" charset="0"/>
            </a:endParaRPr>
          </a:p>
        </p:txBody>
      </p:sp>
      <p:sp>
        <p:nvSpPr>
          <p:cNvPr id="15" name="Rectangular Callout 14"/>
          <p:cNvSpPr/>
          <p:nvPr/>
        </p:nvSpPr>
        <p:spPr bwMode="auto">
          <a:xfrm>
            <a:off x="3049987" y="5932261"/>
            <a:ext cx="2201327" cy="856164"/>
          </a:xfrm>
          <a:prstGeom prst="wedgeRectCallout">
            <a:avLst>
              <a:gd name="adj1" fmla="val -22135"/>
              <a:gd name="adj2" fmla="val -76071"/>
            </a:avLst>
          </a:prstGeom>
          <a:solidFill>
            <a:srgbClr val="FFFF9F"/>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t" anchorCtr="0" compatLnSpc="1">
            <a:prstTxWarp prst="textNoShape">
              <a:avLst/>
            </a:prstTxWarp>
          </a:bodyPr>
          <a:lstStyle/>
          <a:p>
            <a:pPr defTabSz="932472" fontAlgn="base">
              <a:spcBef>
                <a:spcPct val="0"/>
              </a:spcBef>
              <a:spcAft>
                <a:spcPct val="0"/>
              </a:spcAft>
            </a:pPr>
            <a:r>
              <a:rPr lang="en-US" sz="1000" dirty="0" err="1">
                <a:solidFill>
                  <a:schemeClr val="accent1"/>
                </a:solidFill>
              </a:rPr>
              <a:t>HostingProvider</a:t>
            </a:r>
            <a:endParaRPr lang="en-US" sz="1000" dirty="0">
              <a:solidFill>
                <a:schemeClr val="accent1"/>
              </a:solidFill>
            </a:endParaRPr>
          </a:p>
          <a:p>
            <a:pPr defTabSz="932472" fontAlgn="base">
              <a:spcBef>
                <a:spcPct val="0"/>
              </a:spcBef>
              <a:spcAft>
                <a:spcPct val="0"/>
              </a:spcAft>
            </a:pPr>
            <a:endParaRPr lang="en-US" sz="800" dirty="0">
              <a:solidFill>
                <a:schemeClr val="accent1"/>
              </a:solidFill>
            </a:endParaRPr>
          </a:p>
          <a:p>
            <a:pPr defTabSz="932472" fontAlgn="base">
              <a:spcBef>
                <a:spcPct val="0"/>
              </a:spcBef>
              <a:spcAft>
                <a:spcPct val="0"/>
              </a:spcAft>
            </a:pPr>
            <a:r>
              <a:rPr lang="en-US" sz="800" dirty="0">
                <a:solidFill>
                  <a:schemeClr val="accent1"/>
                </a:solidFill>
              </a:rPr>
              <a:t>   </a:t>
            </a:r>
            <a:r>
              <a:rPr lang="en-US" sz="800" dirty="0" err="1">
                <a:solidFill>
                  <a:schemeClr val="accent1"/>
                </a:solidFill>
              </a:rPr>
              <a:t>ProxyFqdn</a:t>
            </a:r>
            <a:r>
              <a:rPr lang="en-US" sz="800" dirty="0">
                <a:solidFill>
                  <a:schemeClr val="accent1"/>
                </a:solidFill>
              </a:rPr>
              <a:t>:   sipfed.online.lync.com</a:t>
            </a:r>
          </a:p>
          <a:p>
            <a:pPr defTabSz="932472" fontAlgn="base">
              <a:spcBef>
                <a:spcPct val="0"/>
              </a:spcBef>
              <a:spcAft>
                <a:spcPct val="0"/>
              </a:spcAft>
            </a:pPr>
            <a:endParaRPr lang="en-US" sz="800" dirty="0">
              <a:solidFill>
                <a:schemeClr val="accent1"/>
              </a:solidFill>
            </a:endParaRPr>
          </a:p>
          <a:p>
            <a:pPr defTabSz="932472" fontAlgn="base">
              <a:spcBef>
                <a:spcPct val="0"/>
              </a:spcBef>
              <a:spcAft>
                <a:spcPct val="0"/>
              </a:spcAft>
            </a:pPr>
            <a:r>
              <a:rPr lang="en-US" sz="800" dirty="0">
                <a:solidFill>
                  <a:schemeClr val="accent1"/>
                </a:solidFill>
              </a:rPr>
              <a:t>   </a:t>
            </a:r>
            <a:r>
              <a:rPr lang="en-US" sz="800" dirty="0" err="1">
                <a:solidFill>
                  <a:schemeClr val="accent1"/>
                </a:solidFill>
              </a:rPr>
              <a:t>AutodiscoverUrl</a:t>
            </a:r>
            <a:r>
              <a:rPr lang="en-US" sz="800" dirty="0">
                <a:solidFill>
                  <a:schemeClr val="accent1"/>
                </a:solidFill>
              </a:rPr>
              <a:t>: webdir.online.lync.com</a:t>
            </a:r>
          </a:p>
        </p:txBody>
      </p:sp>
      <p:sp>
        <p:nvSpPr>
          <p:cNvPr id="91" name="Rectangular Callout 90"/>
          <p:cNvSpPr/>
          <p:nvPr/>
        </p:nvSpPr>
        <p:spPr bwMode="auto">
          <a:xfrm>
            <a:off x="5634283" y="6068963"/>
            <a:ext cx="2201327" cy="728762"/>
          </a:xfrm>
          <a:prstGeom prst="wedgeRectCallout">
            <a:avLst>
              <a:gd name="adj1" fmla="val -22135"/>
              <a:gd name="adj2" fmla="val -76071"/>
            </a:avLst>
          </a:prstGeom>
          <a:solidFill>
            <a:srgbClr val="FFFF9F"/>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t" anchorCtr="0" compatLnSpc="1">
            <a:prstTxWarp prst="textNoShape">
              <a:avLst/>
            </a:prstTxWarp>
          </a:bodyPr>
          <a:lstStyle/>
          <a:p>
            <a:pPr defTabSz="932472" fontAlgn="base">
              <a:spcBef>
                <a:spcPct val="0"/>
              </a:spcBef>
              <a:spcAft>
                <a:spcPct val="0"/>
              </a:spcAft>
            </a:pPr>
            <a:r>
              <a:rPr lang="en-US" sz="1000" dirty="0">
                <a:solidFill>
                  <a:schemeClr val="accent1"/>
                </a:solidFill>
              </a:rPr>
              <a:t>Tenant Admin authentication</a:t>
            </a:r>
            <a:endParaRPr lang="en-US" sz="800" dirty="0">
              <a:solidFill>
                <a:schemeClr val="accent1"/>
              </a:solidFill>
            </a:endParaRPr>
          </a:p>
        </p:txBody>
      </p:sp>
      <p:sp>
        <p:nvSpPr>
          <p:cNvPr id="38" name="Rectangular Callout 37"/>
          <p:cNvSpPr/>
          <p:nvPr/>
        </p:nvSpPr>
        <p:spPr bwMode="auto">
          <a:xfrm>
            <a:off x="8078169" y="6099149"/>
            <a:ext cx="2909896" cy="728762"/>
          </a:xfrm>
          <a:prstGeom prst="wedgeRectCallout">
            <a:avLst>
              <a:gd name="adj1" fmla="val -45310"/>
              <a:gd name="adj2" fmla="val -99597"/>
            </a:avLst>
          </a:prstGeom>
          <a:solidFill>
            <a:srgbClr val="FFFF9F"/>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t" anchorCtr="0" compatLnSpc="1">
            <a:prstTxWarp prst="textNoShape">
              <a:avLst/>
            </a:prstTxWarp>
          </a:bodyPr>
          <a:lstStyle/>
          <a:p>
            <a:pPr defTabSz="932472" fontAlgn="base">
              <a:spcBef>
                <a:spcPct val="0"/>
              </a:spcBef>
              <a:spcAft>
                <a:spcPct val="0"/>
              </a:spcAft>
            </a:pPr>
            <a:r>
              <a:rPr lang="en-GB" sz="800" dirty="0">
                <a:solidFill>
                  <a:schemeClr val="accent1"/>
                </a:solidFill>
              </a:rPr>
              <a:t>If a Lync Server 2013 Director is deployed and is the next hop for the Edge Server, the –</a:t>
            </a:r>
            <a:r>
              <a:rPr lang="en-GB" sz="800" dirty="0" err="1">
                <a:solidFill>
                  <a:schemeClr val="accent1"/>
                </a:solidFill>
              </a:rPr>
              <a:t>ProxyPool</a:t>
            </a:r>
            <a:r>
              <a:rPr lang="en-GB" sz="800" dirty="0">
                <a:solidFill>
                  <a:schemeClr val="accent1"/>
                </a:solidFill>
              </a:rPr>
              <a:t> parameter must be used with the Move-</a:t>
            </a:r>
            <a:r>
              <a:rPr lang="en-GB" sz="800" dirty="0" err="1">
                <a:solidFill>
                  <a:schemeClr val="accent1"/>
                </a:solidFill>
              </a:rPr>
              <a:t>CsUser</a:t>
            </a:r>
            <a:r>
              <a:rPr lang="en-GB" sz="800" dirty="0">
                <a:solidFill>
                  <a:schemeClr val="accent1"/>
                </a:solidFill>
              </a:rPr>
              <a:t> </a:t>
            </a:r>
            <a:r>
              <a:rPr lang="en-GB" sz="800" dirty="0" err="1">
                <a:solidFill>
                  <a:schemeClr val="accent1"/>
                </a:solidFill>
              </a:rPr>
              <a:t>cmdlet</a:t>
            </a:r>
            <a:r>
              <a:rPr lang="en-GB" sz="800" dirty="0">
                <a:solidFill>
                  <a:schemeClr val="accent1"/>
                </a:solidFill>
              </a:rPr>
              <a:t> to move users from on-premises to Lync Online. For details, see Move Users to Lync Online. </a:t>
            </a:r>
            <a:endParaRPr lang="en-US" sz="800" dirty="0">
              <a:solidFill>
                <a:schemeClr val="accent1"/>
              </a:solidFill>
            </a:endParaRPr>
          </a:p>
        </p:txBody>
      </p:sp>
      <p:sp>
        <p:nvSpPr>
          <p:cNvPr id="40" name="12-Point Star 39"/>
          <p:cNvSpPr/>
          <p:nvPr/>
        </p:nvSpPr>
        <p:spPr>
          <a:xfrm>
            <a:off x="9033166" y="1619518"/>
            <a:ext cx="675704" cy="558351"/>
          </a:xfrm>
          <a:prstGeom prst="star12">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a:solidFill>
                <a:schemeClr val="tx1"/>
              </a:solidFill>
            </a:endParaRPr>
          </a:p>
        </p:txBody>
      </p:sp>
      <p:sp>
        <p:nvSpPr>
          <p:cNvPr id="42" name="TextBox 41"/>
          <p:cNvSpPr txBox="1"/>
          <p:nvPr/>
        </p:nvSpPr>
        <p:spPr>
          <a:xfrm>
            <a:off x="277847" y="995050"/>
            <a:ext cx="1575019" cy="282513"/>
          </a:xfrm>
          <a:prstGeom prst="rect">
            <a:avLst/>
          </a:prstGeom>
          <a:noFill/>
        </p:spPr>
        <p:txBody>
          <a:bodyPr wrap="square" lIns="0" tIns="0" rIns="0" bIns="0" rtlCol="0">
            <a:spAutoFit/>
          </a:bodyPr>
          <a:lstStyle/>
          <a:p>
            <a:r>
              <a:rPr lang="en-US" dirty="0" smtClean="0"/>
              <a:t>Fabrikam, Inc.</a:t>
            </a:r>
          </a:p>
        </p:txBody>
      </p:sp>
      <p:sp>
        <p:nvSpPr>
          <p:cNvPr id="43" name="Rectangle 42"/>
          <p:cNvSpPr/>
          <p:nvPr/>
        </p:nvSpPr>
        <p:spPr bwMode="auto">
          <a:xfrm>
            <a:off x="277847" y="996606"/>
            <a:ext cx="4880287" cy="2305727"/>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44" name="TextBox 43"/>
          <p:cNvSpPr txBox="1"/>
          <p:nvPr/>
        </p:nvSpPr>
        <p:spPr>
          <a:xfrm>
            <a:off x="3683248" y="1563748"/>
            <a:ext cx="889028" cy="188342"/>
          </a:xfrm>
          <a:prstGeom prst="rect">
            <a:avLst/>
          </a:prstGeom>
          <a:noFill/>
        </p:spPr>
        <p:txBody>
          <a:bodyPr wrap="square" lIns="0" tIns="0" rIns="0" bIns="0" rtlCol="0">
            <a:spAutoFit/>
          </a:bodyPr>
          <a:lstStyle/>
          <a:p>
            <a:r>
              <a:rPr lang="en-US" sz="1200" dirty="0" err="1"/>
              <a:t>Lync</a:t>
            </a:r>
            <a:r>
              <a:rPr lang="en-US" sz="1200" dirty="0"/>
              <a:t> Server</a:t>
            </a:r>
            <a:endParaRPr lang="en-US" sz="1100" dirty="0"/>
          </a:p>
        </p:txBody>
      </p:sp>
      <p:grpSp>
        <p:nvGrpSpPr>
          <p:cNvPr id="46" name="Group 35"/>
          <p:cNvGrpSpPr/>
          <p:nvPr/>
        </p:nvGrpSpPr>
        <p:grpSpPr>
          <a:xfrm>
            <a:off x="7531863" y="1658429"/>
            <a:ext cx="1314898" cy="1001448"/>
            <a:chOff x="6019800" y="3256724"/>
            <a:chExt cx="966787" cy="981901"/>
          </a:xfrm>
        </p:grpSpPr>
        <p:pic>
          <p:nvPicPr>
            <p:cNvPr id="47"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2567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4091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35615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0" name="TextBox 49"/>
          <p:cNvSpPr txBox="1"/>
          <p:nvPr/>
        </p:nvSpPr>
        <p:spPr>
          <a:xfrm>
            <a:off x="6550491" y="1010338"/>
            <a:ext cx="1881721" cy="215444"/>
          </a:xfrm>
          <a:prstGeom prst="rect">
            <a:avLst/>
          </a:prstGeom>
          <a:noFill/>
        </p:spPr>
        <p:txBody>
          <a:bodyPr wrap="square" lIns="0" tIns="0" rIns="0" bIns="0" rtlCol="0">
            <a:spAutoFit/>
          </a:bodyPr>
          <a:lstStyle/>
          <a:p>
            <a:r>
              <a:rPr lang="en-US" sz="1400" dirty="0"/>
              <a:t>Lync Online </a:t>
            </a:r>
            <a:r>
              <a:rPr lang="en-US" sz="1400" dirty="0" smtClean="0"/>
              <a:t>(O365)</a:t>
            </a:r>
            <a:endParaRPr lang="en-US" sz="1400" dirty="0"/>
          </a:p>
        </p:txBody>
      </p:sp>
      <p:sp>
        <p:nvSpPr>
          <p:cNvPr id="51" name="Rectangle 50"/>
          <p:cNvSpPr/>
          <p:nvPr/>
        </p:nvSpPr>
        <p:spPr bwMode="auto">
          <a:xfrm>
            <a:off x="6546420" y="1010338"/>
            <a:ext cx="4933565" cy="2307283"/>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52" name="TextBox 51"/>
          <p:cNvSpPr txBox="1"/>
          <p:nvPr/>
        </p:nvSpPr>
        <p:spPr>
          <a:xfrm>
            <a:off x="1681966" y="1085048"/>
            <a:ext cx="1906240" cy="188342"/>
          </a:xfrm>
          <a:prstGeom prst="rect">
            <a:avLst/>
          </a:prstGeom>
          <a:noFill/>
        </p:spPr>
        <p:txBody>
          <a:bodyPr wrap="square" lIns="0" tIns="0" rIns="0" bIns="0" rtlCol="0">
            <a:spAutoFit/>
          </a:bodyPr>
          <a:lstStyle/>
          <a:p>
            <a:pPr algn="ctr"/>
            <a:r>
              <a:rPr lang="en-US" sz="1200" dirty="0"/>
              <a:t>Active Directory</a:t>
            </a:r>
          </a:p>
        </p:txBody>
      </p:sp>
      <p:cxnSp>
        <p:nvCxnSpPr>
          <p:cNvPr id="53" name="Straight Arrow Connector 52"/>
          <p:cNvCxnSpPr/>
          <p:nvPr/>
        </p:nvCxnSpPr>
        <p:spPr>
          <a:xfrm>
            <a:off x="3011611" y="1980548"/>
            <a:ext cx="909038" cy="0"/>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8488178" y="2011110"/>
            <a:ext cx="751169" cy="737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2372" y="1775879"/>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Isosceles Triangle 55"/>
          <p:cNvSpPr/>
          <p:nvPr/>
        </p:nvSpPr>
        <p:spPr bwMode="auto">
          <a:xfrm>
            <a:off x="2123983" y="1323428"/>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2">
                  <a:lumMod val="50000"/>
                </a:schemeClr>
              </a:solidFill>
            </a:endParaRPr>
          </a:p>
        </p:txBody>
      </p:sp>
      <p:sp>
        <p:nvSpPr>
          <p:cNvPr id="60" name="Isosceles Triangle 59"/>
          <p:cNvSpPr/>
          <p:nvPr/>
        </p:nvSpPr>
        <p:spPr bwMode="auto">
          <a:xfrm>
            <a:off x="9008801" y="1452855"/>
            <a:ext cx="1093446" cy="924169"/>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61" name="Rectangle 60"/>
          <p:cNvSpPr/>
          <p:nvPr/>
        </p:nvSpPr>
        <p:spPr>
          <a:xfrm>
            <a:off x="993314" y="2320080"/>
            <a:ext cx="2002196" cy="659198"/>
          </a:xfrm>
          <a:prstGeom prst="rect">
            <a:avLst/>
          </a:prstGeom>
        </p:spPr>
        <p:txBody>
          <a:bodyPr wrap="square" lIns="93278" tIns="46639" rIns="93278" bIns="46639">
            <a:spAutoFit/>
          </a:bodyPr>
          <a:lstStyle/>
          <a:p>
            <a:r>
              <a:rPr lang="en-US" sz="1200" b="1" i="1" dirty="0" err="1"/>
              <a:t>Sip:Alice@fabrikam.com</a:t>
            </a:r>
            <a:endParaRPr lang="en-US" sz="1200" b="1" i="1" dirty="0"/>
          </a:p>
          <a:p>
            <a:r>
              <a:rPr lang="en-US" sz="1200" dirty="0" err="1"/>
              <a:t>HomePool</a:t>
            </a:r>
            <a:r>
              <a:rPr lang="en-US" sz="1200" dirty="0"/>
              <a:t>: </a:t>
            </a:r>
            <a:r>
              <a:rPr lang="en-US" sz="1200" dirty="0" err="1"/>
              <a:t>OnPremPool</a:t>
            </a:r>
            <a:endParaRPr lang="en-US" sz="1200" dirty="0"/>
          </a:p>
          <a:p>
            <a:r>
              <a:rPr lang="en-US" sz="1200" dirty="0" err="1"/>
              <a:t>DeploymentLocator:SRV</a:t>
            </a:r>
            <a:endParaRPr lang="en-US" sz="1200" dirty="0"/>
          </a:p>
        </p:txBody>
      </p:sp>
      <p:pic>
        <p:nvPicPr>
          <p:cNvPr id="6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7564" y="1721205"/>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ectangle 62"/>
          <p:cNvSpPr/>
          <p:nvPr/>
        </p:nvSpPr>
        <p:spPr>
          <a:xfrm>
            <a:off x="9033165" y="2511119"/>
            <a:ext cx="2002196" cy="659198"/>
          </a:xfrm>
          <a:prstGeom prst="rect">
            <a:avLst/>
          </a:prstGeom>
        </p:spPr>
        <p:txBody>
          <a:bodyPr wrap="square" lIns="93278" tIns="46639" rIns="93278" bIns="46639">
            <a:spAutoFit/>
          </a:bodyPr>
          <a:lstStyle/>
          <a:p>
            <a:r>
              <a:rPr lang="en-US" sz="1200" b="1" i="1" dirty="0" err="1"/>
              <a:t>Sip:Alice@fabrikam.com</a:t>
            </a:r>
            <a:endParaRPr lang="en-US" sz="1200" b="1" i="1" dirty="0"/>
          </a:p>
          <a:p>
            <a:r>
              <a:rPr lang="en-US" sz="1200" dirty="0" err="1"/>
              <a:t>HomePool</a:t>
            </a:r>
            <a:r>
              <a:rPr lang="en-US" sz="1200" dirty="0"/>
              <a:t>: NULL</a:t>
            </a:r>
          </a:p>
          <a:p>
            <a:r>
              <a:rPr lang="en-US" sz="1200" dirty="0" err="1"/>
              <a:t>DeploymentLocator:SRV</a:t>
            </a:r>
            <a:endParaRPr lang="en-US" sz="1200" dirty="0"/>
          </a:p>
        </p:txBody>
      </p:sp>
      <p:pic>
        <p:nvPicPr>
          <p:cNvPr id="6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9819" y="1687350"/>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TextBox 64"/>
          <p:cNvSpPr txBox="1"/>
          <p:nvPr/>
        </p:nvSpPr>
        <p:spPr>
          <a:xfrm>
            <a:off x="8021883" y="1619016"/>
            <a:ext cx="1395772" cy="184666"/>
          </a:xfrm>
          <a:prstGeom prst="rect">
            <a:avLst/>
          </a:prstGeom>
          <a:noFill/>
        </p:spPr>
        <p:txBody>
          <a:bodyPr wrap="square" lIns="0" tIns="0" rIns="0" bIns="0" rtlCol="0">
            <a:spAutoFit/>
          </a:bodyPr>
          <a:lstStyle/>
          <a:p>
            <a:r>
              <a:rPr lang="en-US" sz="1200" dirty="0"/>
              <a:t>Lync </a:t>
            </a:r>
            <a:r>
              <a:rPr lang="en-US" sz="1200" dirty="0" smtClean="0"/>
              <a:t>Online Server</a:t>
            </a:r>
            <a:endParaRPr lang="en-US" sz="1100" dirty="0"/>
          </a:p>
        </p:txBody>
      </p:sp>
      <p:pic>
        <p:nvPicPr>
          <p:cNvPr id="6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8491" y="1734218"/>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TextBox 66"/>
          <p:cNvSpPr txBox="1"/>
          <p:nvPr/>
        </p:nvSpPr>
        <p:spPr>
          <a:xfrm>
            <a:off x="6672855" y="1375771"/>
            <a:ext cx="1718016" cy="188342"/>
          </a:xfrm>
          <a:prstGeom prst="rect">
            <a:avLst/>
          </a:prstGeom>
          <a:noFill/>
        </p:spPr>
        <p:txBody>
          <a:bodyPr wrap="square" lIns="0" tIns="0" rIns="0" bIns="0" rtlCol="0">
            <a:spAutoFit/>
          </a:bodyPr>
          <a:lstStyle/>
          <a:p>
            <a:r>
              <a:rPr lang="en-US" sz="1200" dirty="0"/>
              <a:t>Lync </a:t>
            </a:r>
            <a:r>
              <a:rPr lang="en-US" sz="1200" dirty="0" smtClean="0"/>
              <a:t>Online</a:t>
            </a:r>
            <a:endParaRPr lang="en-US" sz="1100" dirty="0"/>
          </a:p>
        </p:txBody>
      </p:sp>
      <p:sp>
        <p:nvSpPr>
          <p:cNvPr id="68" name="Rectangle 67"/>
          <p:cNvSpPr/>
          <p:nvPr/>
        </p:nvSpPr>
        <p:spPr>
          <a:xfrm>
            <a:off x="988623" y="2317663"/>
            <a:ext cx="3265118" cy="659198"/>
          </a:xfrm>
          <a:prstGeom prst="rect">
            <a:avLst/>
          </a:prstGeom>
        </p:spPr>
        <p:txBody>
          <a:bodyPr wrap="square" lIns="93278" tIns="46639" rIns="93278" bIns="46639">
            <a:spAutoFit/>
          </a:bodyPr>
          <a:lstStyle/>
          <a:p>
            <a:r>
              <a:rPr lang="en-US" sz="1200" b="1" i="1" dirty="0" err="1"/>
              <a:t>Sip:Alice@fabrikam.com</a:t>
            </a:r>
            <a:endParaRPr lang="en-US" sz="1200" b="1" i="1" dirty="0"/>
          </a:p>
          <a:p>
            <a:r>
              <a:rPr lang="en-US" sz="1200" dirty="0" err="1"/>
              <a:t>HomePool</a:t>
            </a:r>
            <a:r>
              <a:rPr lang="en-US" sz="1200" dirty="0"/>
              <a:t>: </a:t>
            </a:r>
            <a:r>
              <a:rPr lang="en-US" sz="1200" dirty="0" smtClean="0">
                <a:solidFill>
                  <a:srgbClr val="FFC000"/>
                </a:solidFill>
              </a:rPr>
              <a:t>NULL/Proxy Pool</a:t>
            </a:r>
            <a:endParaRPr lang="en-US" sz="1200" dirty="0">
              <a:solidFill>
                <a:srgbClr val="FFC000"/>
              </a:solidFill>
            </a:endParaRPr>
          </a:p>
          <a:p>
            <a:r>
              <a:rPr lang="en-US" sz="1200" dirty="0" err="1"/>
              <a:t>DeploymentLocator</a:t>
            </a:r>
            <a:r>
              <a:rPr lang="en-US" sz="1200" dirty="0"/>
              <a:t>: </a:t>
            </a:r>
            <a:r>
              <a:rPr lang="en-US" sz="1200" dirty="0">
                <a:solidFill>
                  <a:srgbClr val="FFC000"/>
                </a:solidFill>
              </a:rPr>
              <a:t>sipfed.online.lync.com</a:t>
            </a:r>
          </a:p>
        </p:txBody>
      </p:sp>
      <p:sp>
        <p:nvSpPr>
          <p:cNvPr id="69" name="Rectangle 68"/>
          <p:cNvSpPr/>
          <p:nvPr/>
        </p:nvSpPr>
        <p:spPr>
          <a:xfrm>
            <a:off x="9040285" y="2509603"/>
            <a:ext cx="3350152" cy="659198"/>
          </a:xfrm>
          <a:prstGeom prst="rect">
            <a:avLst/>
          </a:prstGeom>
        </p:spPr>
        <p:txBody>
          <a:bodyPr wrap="square" lIns="93278" tIns="46639" rIns="93278" bIns="46639">
            <a:spAutoFit/>
          </a:bodyPr>
          <a:lstStyle/>
          <a:p>
            <a:r>
              <a:rPr lang="en-US" sz="1200" b="1" i="1" dirty="0" err="1"/>
              <a:t>Sip:Alice@fabrikam.com</a:t>
            </a:r>
            <a:endParaRPr lang="en-US" sz="1200" b="1" i="1" dirty="0"/>
          </a:p>
          <a:p>
            <a:r>
              <a:rPr lang="en-US" sz="1200" dirty="0" err="1"/>
              <a:t>HomePool</a:t>
            </a:r>
            <a:r>
              <a:rPr lang="en-US" sz="1200" dirty="0"/>
              <a:t>: </a:t>
            </a:r>
            <a:r>
              <a:rPr lang="en-US" sz="1200" b="1" dirty="0">
                <a:solidFill>
                  <a:srgbClr val="FFC000"/>
                </a:solidFill>
              </a:rPr>
              <a:t>Lync Online Pool</a:t>
            </a:r>
          </a:p>
          <a:p>
            <a:r>
              <a:rPr lang="en-US" sz="1200" dirty="0" err="1"/>
              <a:t>DeploymentLocator:</a:t>
            </a:r>
            <a:r>
              <a:rPr lang="en-US" sz="1200" b="1" dirty="0" err="1">
                <a:solidFill>
                  <a:srgbClr val="FFC000"/>
                </a:solidFill>
              </a:rPr>
              <a:t>sipfed.online.lync.com</a:t>
            </a:r>
            <a:endParaRPr lang="en-US" sz="1200" b="1" dirty="0">
              <a:solidFill>
                <a:srgbClr val="FFC000"/>
              </a:solidFill>
            </a:endParaRPr>
          </a:p>
        </p:txBody>
      </p:sp>
      <p:sp>
        <p:nvSpPr>
          <p:cNvPr id="134" name="Rectangle 133"/>
          <p:cNvSpPr/>
          <p:nvPr/>
        </p:nvSpPr>
        <p:spPr>
          <a:xfrm>
            <a:off x="9552520" y="5419805"/>
            <a:ext cx="2376675" cy="282513"/>
          </a:xfrm>
          <a:prstGeom prst="rect">
            <a:avLst/>
          </a:prstGeom>
        </p:spPr>
        <p:txBody>
          <a:bodyPr wrap="square" lIns="93278" tIns="46639" rIns="93278" bIns="46639">
            <a:spAutoFit/>
          </a:bodyPr>
          <a:lstStyle/>
          <a:p>
            <a:r>
              <a:rPr lang="en-US" sz="1200" dirty="0" smtClean="0"/>
              <a:t>-</a:t>
            </a:r>
            <a:r>
              <a:rPr lang="en-US" sz="1200" dirty="0" err="1" smtClean="0"/>
              <a:t>HostedMigrationOverrideURL</a:t>
            </a:r>
            <a:endParaRPr lang="en-US" sz="1200" dirty="0"/>
          </a:p>
        </p:txBody>
      </p:sp>
      <p:sp>
        <p:nvSpPr>
          <p:cNvPr id="135" name="Rectangular Callout 134"/>
          <p:cNvSpPr/>
          <p:nvPr/>
        </p:nvSpPr>
        <p:spPr bwMode="auto">
          <a:xfrm>
            <a:off x="9285909" y="3989767"/>
            <a:ext cx="2909896" cy="1063393"/>
          </a:xfrm>
          <a:prstGeom prst="wedgeRectCallout">
            <a:avLst>
              <a:gd name="adj1" fmla="val 16281"/>
              <a:gd name="adj2" fmla="val 84324"/>
            </a:avLst>
          </a:prstGeom>
          <a:solidFill>
            <a:srgbClr val="FFFF9F"/>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t" anchorCtr="0" compatLnSpc="1">
            <a:prstTxWarp prst="textNoShape">
              <a:avLst/>
            </a:prstTxWarp>
          </a:bodyPr>
          <a:lstStyle/>
          <a:p>
            <a:pPr defTabSz="932472" fontAlgn="base">
              <a:spcBef>
                <a:spcPct val="0"/>
              </a:spcBef>
              <a:spcAft>
                <a:spcPct val="0"/>
              </a:spcAft>
            </a:pPr>
            <a:r>
              <a:rPr lang="en-GB" sz="800" dirty="0" smtClean="0">
                <a:solidFill>
                  <a:schemeClr val="accent1"/>
                </a:solidFill>
              </a:rPr>
              <a:t>Based on Admin Portal URL appended </a:t>
            </a:r>
            <a:r>
              <a:rPr lang="en-GB" sz="800" dirty="0">
                <a:solidFill>
                  <a:schemeClr val="accent1"/>
                </a:solidFill>
              </a:rPr>
              <a:t>with /</a:t>
            </a:r>
            <a:r>
              <a:rPr lang="en-GB" sz="800" dirty="0" err="1" smtClean="0">
                <a:solidFill>
                  <a:schemeClr val="accent1"/>
                </a:solidFill>
              </a:rPr>
              <a:t>HostedMigration</a:t>
            </a:r>
            <a:r>
              <a:rPr lang="en-GB" sz="800" dirty="0" smtClean="0">
                <a:solidFill>
                  <a:schemeClr val="accent1"/>
                </a:solidFill>
              </a:rPr>
              <a:t>/</a:t>
            </a:r>
            <a:r>
              <a:rPr lang="en-GB" sz="800" dirty="0" err="1" smtClean="0">
                <a:solidFill>
                  <a:schemeClr val="accent1"/>
                </a:solidFill>
              </a:rPr>
              <a:t>hostedmigrationservice.svc</a:t>
            </a:r>
            <a:endParaRPr lang="en-GB" sz="800" dirty="0" smtClean="0">
              <a:solidFill>
                <a:schemeClr val="accent1"/>
              </a:solidFill>
            </a:endParaRPr>
          </a:p>
          <a:p>
            <a:pPr defTabSz="932472" fontAlgn="base">
              <a:spcBef>
                <a:spcPct val="0"/>
              </a:spcBef>
              <a:spcAft>
                <a:spcPct val="0"/>
              </a:spcAft>
            </a:pPr>
            <a:endParaRPr lang="en-GB" sz="800" dirty="0" smtClean="0">
              <a:solidFill>
                <a:schemeClr val="accent1"/>
              </a:solidFill>
            </a:endParaRPr>
          </a:p>
          <a:p>
            <a:pPr defTabSz="932472" fontAlgn="base">
              <a:spcBef>
                <a:spcPct val="0"/>
              </a:spcBef>
              <a:spcAft>
                <a:spcPct val="0"/>
              </a:spcAft>
            </a:pPr>
            <a:r>
              <a:rPr lang="en-GB" sz="800" dirty="0" smtClean="0">
                <a:solidFill>
                  <a:schemeClr val="accent1"/>
                </a:solidFill>
              </a:rPr>
              <a:t>Example: https://admin0a.online.lync.com</a:t>
            </a:r>
            <a:r>
              <a:rPr lang="en-GB" sz="800" dirty="0">
                <a:solidFill>
                  <a:schemeClr val="accent1"/>
                </a:solidFill>
              </a:rPr>
              <a:t>//</a:t>
            </a:r>
            <a:r>
              <a:rPr lang="en-GB" sz="800" dirty="0" smtClean="0">
                <a:solidFill>
                  <a:schemeClr val="accent1"/>
                </a:solidFill>
              </a:rPr>
              <a:t>HostedMigration/hostedmigrationservice.svc</a:t>
            </a:r>
          </a:p>
          <a:p>
            <a:pPr defTabSz="932472" fontAlgn="base">
              <a:spcBef>
                <a:spcPct val="0"/>
              </a:spcBef>
              <a:spcAft>
                <a:spcPct val="0"/>
              </a:spcAft>
            </a:pPr>
            <a:endParaRPr lang="en-GB" sz="800" dirty="0">
              <a:solidFill>
                <a:schemeClr val="accent1"/>
              </a:solidFill>
            </a:endParaRPr>
          </a:p>
          <a:p>
            <a:pPr defTabSz="932472" fontAlgn="base">
              <a:spcBef>
                <a:spcPct val="0"/>
              </a:spcBef>
              <a:spcAft>
                <a:spcPct val="0"/>
              </a:spcAft>
            </a:pPr>
            <a:r>
              <a:rPr lang="en-GB" sz="800" dirty="0" smtClean="0">
                <a:solidFill>
                  <a:schemeClr val="accent1"/>
                </a:solidFill>
              </a:rPr>
              <a:t>Note:  This is Case Sensitive!</a:t>
            </a:r>
            <a:endParaRPr lang="en-US" sz="800" dirty="0">
              <a:solidFill>
                <a:schemeClr val="accent1"/>
              </a:solidFill>
            </a:endParaRPr>
          </a:p>
        </p:txBody>
      </p:sp>
    </p:spTree>
    <p:extLst>
      <p:ext uri="{BB962C8B-B14F-4D97-AF65-F5344CB8AC3E}">
        <p14:creationId xmlns:p14="http://schemas.microsoft.com/office/powerpoint/2010/main" val="2133765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6">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7">
                                            <p:txEl>
                                              <p:pRg st="0" end="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61"/>
                                        </p:tgtEl>
                                        <p:attrNameLst>
                                          <p:attrName>style.visibility</p:attrName>
                                        </p:attrNameLst>
                                      </p:cBhvr>
                                      <p:to>
                                        <p:strVal val="hidden"/>
                                      </p:to>
                                    </p:set>
                                  </p:childTnLst>
                                </p:cTn>
                              </p:par>
                              <p:par>
                                <p:cTn id="55" presetID="3" presetClass="exit" presetSubtype="10" fill="hold" grpId="1" nodeType="withEffect">
                                  <p:stCondLst>
                                    <p:cond delay="0"/>
                                  </p:stCondLst>
                                  <p:childTnLst>
                                    <p:animEffect transition="out" filter="blinds(horizontal)">
                                      <p:cBhvr>
                                        <p:cTn id="56" dur="500"/>
                                        <p:tgtEl>
                                          <p:spTgt spid="63"/>
                                        </p:tgtEl>
                                      </p:cBhvr>
                                    </p:animEffect>
                                    <p:set>
                                      <p:cBhvr>
                                        <p:cTn id="57" dur="1" fill="hold">
                                          <p:stCondLst>
                                            <p:cond delay="499"/>
                                          </p:stCondLst>
                                        </p:cTn>
                                        <p:tgtEl>
                                          <p:spTgt spid="63"/>
                                        </p:tgtEl>
                                        <p:attrNameLst>
                                          <p:attrName>style.visibility</p:attrName>
                                        </p:attrNameLst>
                                      </p:cBhvr>
                                      <p:to>
                                        <p:strVal val="hidden"/>
                                      </p:to>
                                    </p:set>
                                  </p:childTnLst>
                                </p:cTn>
                              </p:par>
                              <p:par>
                                <p:cTn id="58" presetID="1"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34">
                                            <p:txEl>
                                              <p:pRg st="0" end="0"/>
                                            </p:txEl>
                                          </p:spTgt>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1" grpId="0" animBg="1"/>
      <p:bldP spid="38" grpId="0" animBg="1"/>
      <p:bldP spid="40" grpId="0" animBg="1"/>
      <p:bldP spid="61" grpId="0"/>
      <p:bldP spid="63" grpId="0"/>
      <p:bldP spid="63" grpId="1"/>
      <p:bldP spid="67" grpId="0"/>
      <p:bldP spid="68" grpId="0"/>
      <p:bldP spid="69" grpId="0"/>
      <p:bldP spid="13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Behind the scenes</a:t>
            </a:r>
            <a:endParaRPr lang="en-US" dirty="0"/>
          </a:p>
        </p:txBody>
      </p:sp>
    </p:spTree>
    <p:extLst>
      <p:ext uri="{BB962C8B-B14F-4D97-AF65-F5344CB8AC3E}">
        <p14:creationId xmlns:p14="http://schemas.microsoft.com/office/powerpoint/2010/main" val="3422433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Microsoft Lync Hybrid Scenarios</a:t>
            </a:r>
            <a:br>
              <a:rPr lang="en-US" dirty="0" smtClean="0"/>
            </a:br>
            <a:endParaRPr lang="en-US" sz="2400" dirty="0"/>
          </a:p>
        </p:txBody>
      </p:sp>
      <p:sp>
        <p:nvSpPr>
          <p:cNvPr id="10" name="Text Placeholder 9"/>
          <p:cNvSpPr>
            <a:spLocks noGrp="1"/>
          </p:cNvSpPr>
          <p:nvPr>
            <p:ph type="body" sz="quarter" idx="12"/>
          </p:nvPr>
        </p:nvSpPr>
        <p:spPr/>
        <p:txBody>
          <a:bodyPr/>
          <a:lstStyle/>
          <a:p>
            <a:r>
              <a:rPr lang="en-US" dirty="0" smtClean="0"/>
              <a:t>Abi Maggu</a:t>
            </a:r>
          </a:p>
          <a:p>
            <a:endParaRPr lang="en-US" dirty="0"/>
          </a:p>
        </p:txBody>
      </p:sp>
      <p:sp>
        <p:nvSpPr>
          <p:cNvPr id="2" name="Text Placeholder 1"/>
          <p:cNvSpPr>
            <a:spLocks noGrp="1"/>
          </p:cNvSpPr>
          <p:nvPr>
            <p:ph type="body" sz="quarter" idx="13"/>
          </p:nvPr>
        </p:nvSpPr>
        <p:spPr>
          <a:xfrm>
            <a:off x="6492620" y="434695"/>
            <a:ext cx="5486400" cy="923330"/>
          </a:xfrm>
        </p:spPr>
        <p:txBody>
          <a:bodyPr/>
          <a:lstStyle/>
          <a:p>
            <a:r>
              <a:rPr lang="en-US" dirty="0"/>
              <a:t>OUC-B327</a:t>
            </a:r>
          </a:p>
        </p:txBody>
      </p:sp>
    </p:spTree>
    <p:extLst>
      <p:ext uri="{BB962C8B-B14F-4D97-AF65-F5344CB8AC3E}">
        <p14:creationId xmlns:p14="http://schemas.microsoft.com/office/powerpoint/2010/main" val="37984034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74637" y="621530"/>
            <a:ext cx="11887200" cy="34091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a:stCxn id="40" idx="1"/>
            <a:endCxn id="39" idx="3"/>
          </p:cNvCxnSpPr>
          <p:nvPr/>
        </p:nvCxnSpPr>
        <p:spPr>
          <a:xfrm flipH="1">
            <a:off x="4748082" y="2665303"/>
            <a:ext cx="464384" cy="3241"/>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7474" y="0"/>
            <a:ext cx="11629838" cy="621530"/>
          </a:xfrm>
        </p:spPr>
        <p:txBody>
          <a:bodyPr/>
          <a:lstStyle/>
          <a:p>
            <a:r>
              <a:rPr lang="en-US" sz="3200" dirty="0" smtClean="0"/>
              <a:t>Sign-In Experience</a:t>
            </a:r>
            <a:endParaRPr lang="en-US" sz="3200" dirty="0"/>
          </a:p>
        </p:txBody>
      </p:sp>
      <p:sp>
        <p:nvSpPr>
          <p:cNvPr id="10" name="TextBox 9"/>
          <p:cNvSpPr txBox="1"/>
          <p:nvPr/>
        </p:nvSpPr>
        <p:spPr>
          <a:xfrm>
            <a:off x="622775" y="666147"/>
            <a:ext cx="1575019" cy="282513"/>
          </a:xfrm>
          <a:prstGeom prst="rect">
            <a:avLst/>
          </a:prstGeom>
          <a:noFill/>
        </p:spPr>
        <p:txBody>
          <a:bodyPr wrap="square" lIns="0" tIns="0" rIns="0" bIns="0" rtlCol="0">
            <a:spAutoFit/>
          </a:bodyPr>
          <a:lstStyle/>
          <a:p>
            <a:r>
              <a:rPr lang="en-US" dirty="0" smtClean="0"/>
              <a:t>Fabrikam, Inc.</a:t>
            </a:r>
          </a:p>
        </p:txBody>
      </p:sp>
      <p:sp>
        <p:nvSpPr>
          <p:cNvPr id="14" name="Rectangle 13"/>
          <p:cNvSpPr/>
          <p:nvPr/>
        </p:nvSpPr>
        <p:spPr bwMode="auto">
          <a:xfrm>
            <a:off x="622775" y="666146"/>
            <a:ext cx="4880287" cy="3183315"/>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16" name="TextBox 15"/>
          <p:cNvSpPr txBox="1"/>
          <p:nvPr/>
        </p:nvSpPr>
        <p:spPr>
          <a:xfrm>
            <a:off x="4935549" y="2110830"/>
            <a:ext cx="1324400" cy="169277"/>
          </a:xfrm>
          <a:prstGeom prst="rect">
            <a:avLst/>
          </a:prstGeom>
          <a:noFill/>
        </p:spPr>
        <p:txBody>
          <a:bodyPr wrap="square" lIns="0" tIns="0" rIns="0" bIns="0" rtlCol="0">
            <a:spAutoFit/>
          </a:bodyPr>
          <a:lstStyle/>
          <a:p>
            <a:r>
              <a:rPr lang="en-US" sz="1100" dirty="0"/>
              <a:t>Lync Edge Server</a:t>
            </a:r>
          </a:p>
        </p:txBody>
      </p:sp>
      <p:sp>
        <p:nvSpPr>
          <p:cNvPr id="17" name="TextBox 16"/>
          <p:cNvSpPr txBox="1"/>
          <p:nvPr/>
        </p:nvSpPr>
        <p:spPr>
          <a:xfrm>
            <a:off x="3979501" y="2094656"/>
            <a:ext cx="889028" cy="188342"/>
          </a:xfrm>
          <a:prstGeom prst="rect">
            <a:avLst/>
          </a:prstGeom>
          <a:noFill/>
        </p:spPr>
        <p:txBody>
          <a:bodyPr wrap="square" lIns="0" tIns="0" rIns="0" bIns="0" rtlCol="0">
            <a:spAutoFit/>
          </a:bodyPr>
          <a:lstStyle/>
          <a:p>
            <a:r>
              <a:rPr lang="en-US" sz="1200" dirty="0" err="1"/>
              <a:t>Lync</a:t>
            </a:r>
            <a:r>
              <a:rPr lang="en-US" sz="1200" dirty="0"/>
              <a:t> Server</a:t>
            </a:r>
            <a:endParaRPr lang="en-US" sz="1100" dirty="0"/>
          </a:p>
        </p:txBody>
      </p:sp>
      <p:grpSp>
        <p:nvGrpSpPr>
          <p:cNvPr id="21" name="Group 35"/>
          <p:cNvGrpSpPr/>
          <p:nvPr/>
        </p:nvGrpSpPr>
        <p:grpSpPr>
          <a:xfrm>
            <a:off x="7876791" y="2205556"/>
            <a:ext cx="1314898" cy="1001448"/>
            <a:chOff x="6019800" y="3256724"/>
            <a:chExt cx="966787" cy="981901"/>
          </a:xfrm>
        </p:grpSpPr>
        <p:pic>
          <p:nvPicPr>
            <p:cNvPr id="22"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2567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4091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35615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TextBox 25"/>
          <p:cNvSpPr txBox="1"/>
          <p:nvPr/>
        </p:nvSpPr>
        <p:spPr>
          <a:xfrm>
            <a:off x="6895419" y="1557465"/>
            <a:ext cx="1417563" cy="219733"/>
          </a:xfrm>
          <a:prstGeom prst="rect">
            <a:avLst/>
          </a:prstGeom>
          <a:noFill/>
        </p:spPr>
        <p:txBody>
          <a:bodyPr wrap="square" lIns="0" tIns="0" rIns="0" bIns="0" rtlCol="0">
            <a:spAutoFit/>
          </a:bodyPr>
          <a:lstStyle/>
          <a:p>
            <a:r>
              <a:rPr lang="en-US" sz="1400" dirty="0"/>
              <a:t>Lync </a:t>
            </a:r>
            <a:r>
              <a:rPr lang="en-US" sz="1400" dirty="0" smtClean="0"/>
              <a:t>Online</a:t>
            </a:r>
            <a:endParaRPr lang="en-US" sz="1400" dirty="0"/>
          </a:p>
        </p:txBody>
      </p:sp>
      <p:sp>
        <p:nvSpPr>
          <p:cNvPr id="28" name="Rectangle 27"/>
          <p:cNvSpPr/>
          <p:nvPr/>
        </p:nvSpPr>
        <p:spPr bwMode="auto">
          <a:xfrm>
            <a:off x="6891348" y="1557465"/>
            <a:ext cx="4933565" cy="2307283"/>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30" name="TextBox 29"/>
          <p:cNvSpPr txBox="1"/>
          <p:nvPr/>
        </p:nvSpPr>
        <p:spPr>
          <a:xfrm>
            <a:off x="1161768" y="1683027"/>
            <a:ext cx="1906240" cy="188342"/>
          </a:xfrm>
          <a:prstGeom prst="rect">
            <a:avLst/>
          </a:prstGeom>
          <a:noFill/>
        </p:spPr>
        <p:txBody>
          <a:bodyPr wrap="square" lIns="0" tIns="0" rIns="0" bIns="0" rtlCol="0">
            <a:spAutoFit/>
          </a:bodyPr>
          <a:lstStyle/>
          <a:p>
            <a:pPr algn="ctr"/>
            <a:r>
              <a:rPr lang="en-US" sz="1200" dirty="0"/>
              <a:t>Active Directory</a:t>
            </a:r>
          </a:p>
        </p:txBody>
      </p:sp>
      <p:sp>
        <p:nvSpPr>
          <p:cNvPr id="31" name="TextBox 30"/>
          <p:cNvSpPr txBox="1"/>
          <p:nvPr/>
        </p:nvSpPr>
        <p:spPr>
          <a:xfrm>
            <a:off x="6121051" y="2079678"/>
            <a:ext cx="1378308" cy="169277"/>
          </a:xfrm>
          <a:prstGeom prst="rect">
            <a:avLst/>
          </a:prstGeom>
          <a:noFill/>
        </p:spPr>
        <p:txBody>
          <a:bodyPr wrap="square" lIns="0" tIns="0" rIns="0" bIns="0" rtlCol="0">
            <a:spAutoFit/>
          </a:bodyPr>
          <a:lstStyle/>
          <a:p>
            <a:pPr algn="ctr"/>
            <a:r>
              <a:rPr lang="en-US" sz="1100" dirty="0"/>
              <a:t>Lync Online </a:t>
            </a:r>
            <a:r>
              <a:rPr lang="en-US" sz="1100" dirty="0" smtClean="0"/>
              <a:t>Edge</a:t>
            </a:r>
            <a:endParaRPr lang="en-US" sz="1100" dirty="0"/>
          </a:p>
        </p:txBody>
      </p:sp>
      <p:cxnSp>
        <p:nvCxnSpPr>
          <p:cNvPr id="33" name="Straight Arrow Connector 32"/>
          <p:cNvCxnSpPr/>
          <p:nvPr/>
        </p:nvCxnSpPr>
        <p:spPr>
          <a:xfrm flipH="1">
            <a:off x="7093676" y="2611569"/>
            <a:ext cx="990391" cy="8475"/>
          </a:xfrm>
          <a:prstGeom prst="straightConnector1">
            <a:avLst/>
          </a:prstGeom>
          <a:ln w="25400">
            <a:solidFill>
              <a:srgbClr val="002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364651" y="2681752"/>
            <a:ext cx="909038" cy="0"/>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8833106" y="2558237"/>
            <a:ext cx="751169" cy="737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7300" y="2323006"/>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2465" y="2338294"/>
            <a:ext cx="556443" cy="65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1511" y="2314506"/>
            <a:ext cx="556443"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Isosceles Triangle 40"/>
          <p:cNvSpPr/>
          <p:nvPr/>
        </p:nvSpPr>
        <p:spPr bwMode="auto">
          <a:xfrm>
            <a:off x="2468911" y="1870556"/>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45" name="Isosceles Triangle 44"/>
          <p:cNvSpPr/>
          <p:nvPr/>
        </p:nvSpPr>
        <p:spPr bwMode="auto">
          <a:xfrm>
            <a:off x="9353729" y="1999982"/>
            <a:ext cx="1093446" cy="924169"/>
          </a:xfrm>
          <a:prstGeom prst="triangle">
            <a:avLst/>
          </a:prstGeom>
          <a:no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76" name="Rectangle 75"/>
          <p:cNvSpPr/>
          <p:nvPr/>
        </p:nvSpPr>
        <p:spPr>
          <a:xfrm>
            <a:off x="550797" y="2934726"/>
            <a:ext cx="2002196" cy="282513"/>
          </a:xfrm>
          <a:prstGeom prst="rect">
            <a:avLst/>
          </a:prstGeom>
        </p:spPr>
        <p:txBody>
          <a:bodyPr wrap="square" lIns="93278" tIns="46639" rIns="93278" bIns="46639">
            <a:spAutoFit/>
          </a:bodyPr>
          <a:lstStyle/>
          <a:p>
            <a:r>
              <a:rPr lang="en-US" sz="1200" b="1" i="1" dirty="0" err="1"/>
              <a:t>Sip:Alice@fabrikam.com</a:t>
            </a:r>
            <a:endParaRPr lang="en-US" sz="1200" b="1" i="1" dirty="0"/>
          </a:p>
        </p:txBody>
      </p:sp>
      <p:pic>
        <p:nvPicPr>
          <p:cNvPr id="7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8910" y="2787020"/>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Rectangle 56"/>
          <p:cNvSpPr/>
          <p:nvPr/>
        </p:nvSpPr>
        <p:spPr>
          <a:xfrm>
            <a:off x="9931041" y="2861714"/>
            <a:ext cx="2002196" cy="282513"/>
          </a:xfrm>
          <a:prstGeom prst="rect">
            <a:avLst/>
          </a:prstGeom>
        </p:spPr>
        <p:txBody>
          <a:bodyPr wrap="square" lIns="93278" tIns="46639" rIns="93278" bIns="46639">
            <a:spAutoFit/>
          </a:bodyPr>
          <a:lstStyle/>
          <a:p>
            <a:r>
              <a:rPr lang="en-US" sz="1200" b="1" i="1" dirty="0" err="1"/>
              <a:t>Sip:Alice@fabrikam.com</a:t>
            </a:r>
            <a:endParaRPr lang="en-US" sz="1200" b="1" i="1" dirty="0"/>
          </a:p>
        </p:txBody>
      </p:sp>
      <p:pic>
        <p:nvPicPr>
          <p:cNvPr id="5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52980" y="2738994"/>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Box 58"/>
          <p:cNvSpPr txBox="1"/>
          <p:nvPr/>
        </p:nvSpPr>
        <p:spPr>
          <a:xfrm>
            <a:off x="7787914" y="2073500"/>
            <a:ext cx="1259435" cy="184666"/>
          </a:xfrm>
          <a:prstGeom prst="rect">
            <a:avLst/>
          </a:prstGeom>
          <a:noFill/>
        </p:spPr>
        <p:txBody>
          <a:bodyPr wrap="square" lIns="0" tIns="0" rIns="0" bIns="0" rtlCol="0">
            <a:spAutoFit/>
          </a:bodyPr>
          <a:lstStyle/>
          <a:p>
            <a:r>
              <a:rPr lang="en-US" sz="1200" dirty="0"/>
              <a:t>Lync </a:t>
            </a:r>
            <a:r>
              <a:rPr lang="en-US" sz="1200" dirty="0" smtClean="0"/>
              <a:t>Online Server</a:t>
            </a:r>
            <a:endParaRPr lang="en-US" sz="1100" dirty="0"/>
          </a:p>
        </p:txBody>
      </p:sp>
      <p:sp>
        <p:nvSpPr>
          <p:cNvPr id="73" name="Rectangle 72"/>
          <p:cNvSpPr/>
          <p:nvPr/>
        </p:nvSpPr>
        <p:spPr>
          <a:xfrm>
            <a:off x="583247" y="3193117"/>
            <a:ext cx="3910925" cy="690587"/>
          </a:xfrm>
          <a:prstGeom prst="rect">
            <a:avLst/>
          </a:prstGeom>
        </p:spPr>
        <p:txBody>
          <a:bodyPr wrap="square" lIns="93278" tIns="46639" rIns="93278" bIns="46639">
            <a:spAutoFit/>
          </a:bodyPr>
          <a:lstStyle/>
          <a:p>
            <a:r>
              <a:rPr lang="en-US" sz="1400" b="1" i="1" dirty="0" err="1"/>
              <a:t>Sip:Alice@fabrikam.com</a:t>
            </a:r>
            <a:endParaRPr lang="en-US" sz="1400" b="1" i="1" dirty="0"/>
          </a:p>
          <a:p>
            <a:pPr lvl="1"/>
            <a:r>
              <a:rPr lang="en-US" sz="1200" b="1" dirty="0" err="1"/>
              <a:t>HomePool</a:t>
            </a:r>
            <a:r>
              <a:rPr lang="en-US" sz="1200" b="1" dirty="0"/>
              <a:t>: NULL</a:t>
            </a:r>
          </a:p>
          <a:p>
            <a:pPr lvl="1"/>
            <a:r>
              <a:rPr lang="en-US" sz="1200" b="1" dirty="0" err="1"/>
              <a:t>DeploymentLocator</a:t>
            </a:r>
            <a:r>
              <a:rPr lang="en-US" sz="1200" b="1" dirty="0"/>
              <a:t>: sipfed.online.lync.com</a:t>
            </a:r>
          </a:p>
        </p:txBody>
      </p:sp>
      <p:cxnSp>
        <p:nvCxnSpPr>
          <p:cNvPr id="4" name="Straight Arrow Connector 3"/>
          <p:cNvCxnSpPr/>
          <p:nvPr/>
        </p:nvCxnSpPr>
        <p:spPr>
          <a:xfrm flipV="1">
            <a:off x="4334705" y="2886042"/>
            <a:ext cx="1" cy="1957786"/>
          </a:xfrm>
          <a:prstGeom prst="straightConnector1">
            <a:avLst/>
          </a:prstGeom>
          <a:ln>
            <a:solidFill>
              <a:srgbClr val="00205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5186290" y="2861714"/>
            <a:ext cx="1568515" cy="2009143"/>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8469407">
            <a:off x="5166921" y="3931822"/>
            <a:ext cx="1607252" cy="188418"/>
          </a:xfrm>
          <a:prstGeom prst="rect">
            <a:avLst/>
          </a:prstGeom>
          <a:noFill/>
        </p:spPr>
        <p:txBody>
          <a:bodyPr wrap="square" lIns="0" tIns="0" rIns="0" bIns="0" rtlCol="0">
            <a:spAutoFit/>
          </a:bodyPr>
          <a:lstStyle/>
          <a:p>
            <a:r>
              <a:rPr lang="en-US" sz="1200" dirty="0"/>
              <a:t>Sipfed.online.lync.com</a:t>
            </a:r>
          </a:p>
        </p:txBody>
      </p:sp>
      <p:pic>
        <p:nvPicPr>
          <p:cNvPr id="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2255" y="995745"/>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3533468" y="807403"/>
            <a:ext cx="1906240" cy="188342"/>
          </a:xfrm>
          <a:prstGeom prst="rect">
            <a:avLst/>
          </a:prstGeom>
          <a:noFill/>
        </p:spPr>
        <p:txBody>
          <a:bodyPr wrap="square" lIns="0" tIns="0" rIns="0" bIns="0" rtlCol="0">
            <a:spAutoFit/>
          </a:bodyPr>
          <a:lstStyle/>
          <a:p>
            <a:pPr algn="ctr"/>
            <a:r>
              <a:rPr lang="en-US" sz="1200" dirty="0"/>
              <a:t>ADFS 2.0</a:t>
            </a:r>
          </a:p>
        </p:txBody>
      </p:sp>
      <p:pic>
        <p:nvPicPr>
          <p:cNvPr id="4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4066" y="866389"/>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Rectangle 46"/>
          <p:cNvSpPr/>
          <p:nvPr/>
        </p:nvSpPr>
        <p:spPr bwMode="auto">
          <a:xfrm>
            <a:off x="6891348" y="666147"/>
            <a:ext cx="4933565" cy="881954"/>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48" name="TextBox 47"/>
          <p:cNvSpPr txBox="1"/>
          <p:nvPr/>
        </p:nvSpPr>
        <p:spPr>
          <a:xfrm>
            <a:off x="6895418" y="672247"/>
            <a:ext cx="1638822" cy="219733"/>
          </a:xfrm>
          <a:prstGeom prst="rect">
            <a:avLst/>
          </a:prstGeom>
          <a:noFill/>
        </p:spPr>
        <p:txBody>
          <a:bodyPr wrap="square" lIns="0" tIns="0" rIns="0" bIns="0" rtlCol="0">
            <a:spAutoFit/>
          </a:bodyPr>
          <a:lstStyle/>
          <a:p>
            <a:r>
              <a:rPr lang="en-US" sz="1400" dirty="0"/>
              <a:t>Office 365 Identity</a:t>
            </a:r>
          </a:p>
        </p:txBody>
      </p:sp>
      <p:cxnSp>
        <p:nvCxnSpPr>
          <p:cNvPr id="13" name="Straight Arrow Connector 12"/>
          <p:cNvCxnSpPr/>
          <p:nvPr/>
        </p:nvCxnSpPr>
        <p:spPr>
          <a:xfrm flipV="1">
            <a:off x="3364651" y="1557465"/>
            <a:ext cx="787604" cy="610207"/>
          </a:xfrm>
          <a:prstGeom prst="straightConnector1">
            <a:avLst/>
          </a:prstGeom>
          <a:ln>
            <a:solidFill>
              <a:schemeClr val="accent6">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43" idx="3"/>
          </p:cNvCxnSpPr>
          <p:nvPr/>
        </p:nvCxnSpPr>
        <p:spPr>
          <a:xfrm>
            <a:off x="4703036" y="1341283"/>
            <a:ext cx="3381030" cy="0"/>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8322112" y="1557466"/>
            <a:ext cx="0" cy="73576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51" name="Picture 50"/>
          <p:cNvPicPr>
            <a:picLocks noChangeAspect="1"/>
          </p:cNvPicPr>
          <p:nvPr/>
        </p:nvPicPr>
        <p:blipFill rotWithShape="1">
          <a:blip r:embed="rId7">
            <a:extLst>
              <a:ext uri="{28A0092B-C50C-407E-A947-70E740481C1C}">
                <a14:useLocalDpi xmlns:a14="http://schemas.microsoft.com/office/drawing/2010/main" val="0"/>
              </a:ext>
            </a:extLst>
          </a:blip>
          <a:srcRect b="39660"/>
          <a:stretch/>
        </p:blipFill>
        <p:spPr>
          <a:xfrm>
            <a:off x="4075244" y="4878961"/>
            <a:ext cx="1586570" cy="2008750"/>
          </a:xfrm>
          <a:prstGeom prst="rect">
            <a:avLst/>
          </a:prstGeom>
          <a:ln>
            <a:noFill/>
          </a:ln>
          <a:effectLst>
            <a:outerShdw blurRad="190500" algn="br" rotWithShape="0">
              <a:prstClr val="black">
                <a:alpha val="70000"/>
              </a:prstClr>
            </a:outerShdw>
          </a:effectLst>
        </p:spPr>
      </p:pic>
    </p:spTree>
    <p:extLst>
      <p:ext uri="{BB962C8B-B14F-4D97-AF65-F5344CB8AC3E}">
        <p14:creationId xmlns:p14="http://schemas.microsoft.com/office/powerpoint/2010/main" val="9876058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74637" y="1058862"/>
            <a:ext cx="1188720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a:stCxn id="40" idx="1"/>
            <a:endCxn id="39" idx="3"/>
          </p:cNvCxnSpPr>
          <p:nvPr/>
        </p:nvCxnSpPr>
        <p:spPr>
          <a:xfrm flipH="1">
            <a:off x="4732390" y="2386060"/>
            <a:ext cx="463050" cy="3241"/>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7474" y="215775"/>
            <a:ext cx="11629838" cy="621530"/>
          </a:xfrm>
        </p:spPr>
        <p:txBody>
          <a:bodyPr/>
          <a:lstStyle/>
          <a:p>
            <a:r>
              <a:rPr lang="en-US" dirty="0" smtClean="0"/>
              <a:t>IM / Presence</a:t>
            </a:r>
            <a:endParaRPr lang="en-US" dirty="0"/>
          </a:p>
        </p:txBody>
      </p:sp>
      <p:sp>
        <p:nvSpPr>
          <p:cNvPr id="10" name="TextBox 9"/>
          <p:cNvSpPr txBox="1"/>
          <p:nvPr/>
        </p:nvSpPr>
        <p:spPr>
          <a:xfrm>
            <a:off x="607084" y="1262935"/>
            <a:ext cx="1575019" cy="282513"/>
          </a:xfrm>
          <a:prstGeom prst="rect">
            <a:avLst/>
          </a:prstGeom>
          <a:noFill/>
        </p:spPr>
        <p:txBody>
          <a:bodyPr wrap="square" lIns="0" tIns="0" rIns="0" bIns="0" rtlCol="0">
            <a:spAutoFit/>
          </a:bodyPr>
          <a:lstStyle/>
          <a:p>
            <a:r>
              <a:rPr lang="en-US" dirty="0" smtClean="0"/>
              <a:t> </a:t>
            </a:r>
            <a:r>
              <a:rPr lang="en-US" dirty="0" err="1" smtClean="0"/>
              <a:t>Fabrikam</a:t>
            </a:r>
            <a:endParaRPr lang="en-US" dirty="0" smtClean="0"/>
          </a:p>
        </p:txBody>
      </p:sp>
      <p:sp>
        <p:nvSpPr>
          <p:cNvPr id="14" name="Rectangle 13"/>
          <p:cNvSpPr/>
          <p:nvPr/>
        </p:nvSpPr>
        <p:spPr bwMode="auto">
          <a:xfrm>
            <a:off x="607084" y="1264491"/>
            <a:ext cx="4880287" cy="2245219"/>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16" name="TextBox 15"/>
          <p:cNvSpPr txBox="1"/>
          <p:nvPr/>
        </p:nvSpPr>
        <p:spPr>
          <a:xfrm>
            <a:off x="4919858" y="1820862"/>
            <a:ext cx="1324400" cy="184666"/>
          </a:xfrm>
          <a:prstGeom prst="rect">
            <a:avLst/>
          </a:prstGeom>
          <a:noFill/>
        </p:spPr>
        <p:txBody>
          <a:bodyPr wrap="square" lIns="0" tIns="0" rIns="0" bIns="0" rtlCol="0">
            <a:spAutoFit/>
          </a:bodyPr>
          <a:lstStyle/>
          <a:p>
            <a:r>
              <a:rPr lang="en-US" sz="1200" dirty="0"/>
              <a:t>Lync Edge Server</a:t>
            </a:r>
          </a:p>
        </p:txBody>
      </p:sp>
      <p:sp>
        <p:nvSpPr>
          <p:cNvPr id="17" name="TextBox 16"/>
          <p:cNvSpPr txBox="1"/>
          <p:nvPr/>
        </p:nvSpPr>
        <p:spPr>
          <a:xfrm>
            <a:off x="4012485" y="1831632"/>
            <a:ext cx="889028" cy="188342"/>
          </a:xfrm>
          <a:prstGeom prst="rect">
            <a:avLst/>
          </a:prstGeom>
          <a:noFill/>
        </p:spPr>
        <p:txBody>
          <a:bodyPr wrap="square" lIns="0" tIns="0" rIns="0" bIns="0" rtlCol="0">
            <a:spAutoFit/>
          </a:bodyPr>
          <a:lstStyle/>
          <a:p>
            <a:r>
              <a:rPr lang="en-US" sz="1200" dirty="0" err="1"/>
              <a:t>Lync</a:t>
            </a:r>
            <a:r>
              <a:rPr lang="en-US" sz="1200" dirty="0"/>
              <a:t> Server</a:t>
            </a:r>
            <a:endParaRPr lang="en-US" sz="1100" dirty="0"/>
          </a:p>
        </p:txBody>
      </p:sp>
      <p:grpSp>
        <p:nvGrpSpPr>
          <p:cNvPr id="21" name="Group 35"/>
          <p:cNvGrpSpPr/>
          <p:nvPr/>
        </p:nvGrpSpPr>
        <p:grpSpPr>
          <a:xfrm>
            <a:off x="7861100" y="1926314"/>
            <a:ext cx="1314898" cy="1001448"/>
            <a:chOff x="6019800" y="3256724"/>
            <a:chExt cx="966787" cy="981901"/>
          </a:xfrm>
        </p:grpSpPr>
        <p:pic>
          <p:nvPicPr>
            <p:cNvPr id="22" name="Picture 1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2567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34091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35615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TextBox 25"/>
          <p:cNvSpPr txBox="1"/>
          <p:nvPr/>
        </p:nvSpPr>
        <p:spPr>
          <a:xfrm>
            <a:off x="6933254" y="1278222"/>
            <a:ext cx="1417563" cy="276999"/>
          </a:xfrm>
          <a:prstGeom prst="rect">
            <a:avLst/>
          </a:prstGeom>
          <a:noFill/>
        </p:spPr>
        <p:txBody>
          <a:bodyPr wrap="square" lIns="0" tIns="0" rIns="0" bIns="0" rtlCol="0">
            <a:spAutoFit/>
          </a:bodyPr>
          <a:lstStyle/>
          <a:p>
            <a:r>
              <a:rPr lang="en-US" dirty="0"/>
              <a:t>Lync </a:t>
            </a:r>
            <a:r>
              <a:rPr lang="en-US" dirty="0" smtClean="0"/>
              <a:t>Online</a:t>
            </a:r>
            <a:endParaRPr lang="en-US" dirty="0"/>
          </a:p>
        </p:txBody>
      </p:sp>
      <p:sp>
        <p:nvSpPr>
          <p:cNvPr id="28" name="Rectangle 27"/>
          <p:cNvSpPr/>
          <p:nvPr/>
        </p:nvSpPr>
        <p:spPr bwMode="auto">
          <a:xfrm>
            <a:off x="6875657" y="1278223"/>
            <a:ext cx="4933565" cy="2231487"/>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30" name="TextBox 29"/>
          <p:cNvSpPr txBox="1"/>
          <p:nvPr/>
        </p:nvSpPr>
        <p:spPr>
          <a:xfrm>
            <a:off x="2011203" y="1352933"/>
            <a:ext cx="1906240" cy="188342"/>
          </a:xfrm>
          <a:prstGeom prst="rect">
            <a:avLst/>
          </a:prstGeom>
          <a:noFill/>
        </p:spPr>
        <p:txBody>
          <a:bodyPr wrap="square" lIns="0" tIns="0" rIns="0" bIns="0" rtlCol="0">
            <a:spAutoFit/>
          </a:bodyPr>
          <a:lstStyle/>
          <a:p>
            <a:pPr algn="ctr"/>
            <a:r>
              <a:rPr lang="en-US" sz="1200" dirty="0"/>
              <a:t>Active Directory</a:t>
            </a:r>
          </a:p>
        </p:txBody>
      </p:sp>
      <p:sp>
        <p:nvSpPr>
          <p:cNvPr id="31" name="TextBox 30"/>
          <p:cNvSpPr txBox="1"/>
          <p:nvPr/>
        </p:nvSpPr>
        <p:spPr>
          <a:xfrm>
            <a:off x="6017017" y="1821151"/>
            <a:ext cx="1772155" cy="184666"/>
          </a:xfrm>
          <a:prstGeom prst="rect">
            <a:avLst/>
          </a:prstGeom>
          <a:noFill/>
        </p:spPr>
        <p:txBody>
          <a:bodyPr wrap="square" lIns="0" tIns="0" rIns="0" bIns="0" rtlCol="0">
            <a:spAutoFit/>
          </a:bodyPr>
          <a:lstStyle/>
          <a:p>
            <a:pPr algn="ctr"/>
            <a:r>
              <a:rPr lang="en-US" sz="1200" dirty="0"/>
              <a:t>Lync Online </a:t>
            </a:r>
            <a:r>
              <a:rPr lang="en-US" sz="1200" dirty="0" smtClean="0"/>
              <a:t>Edge</a:t>
            </a:r>
            <a:endParaRPr lang="en-US" sz="1200" dirty="0"/>
          </a:p>
        </p:txBody>
      </p:sp>
      <p:cxnSp>
        <p:nvCxnSpPr>
          <p:cNvPr id="33" name="Straight Arrow Connector 32"/>
          <p:cNvCxnSpPr/>
          <p:nvPr/>
        </p:nvCxnSpPr>
        <p:spPr>
          <a:xfrm flipH="1">
            <a:off x="7170363" y="2380613"/>
            <a:ext cx="694239" cy="0"/>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348960" y="2402509"/>
            <a:ext cx="909038" cy="0"/>
          </a:xfrm>
          <a:prstGeom prst="straightConnector1">
            <a:avLst/>
          </a:prstGeom>
          <a:ln w="25400">
            <a:solidFill>
              <a:schemeClr val="bg2">
                <a:lumMod val="40000"/>
                <a:lumOff val="60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8817415" y="2278995"/>
            <a:ext cx="751169" cy="7371"/>
          </a:xfrm>
          <a:prstGeom prst="straightConnector1">
            <a:avLst/>
          </a:prstGeom>
          <a:ln w="25400">
            <a:solidFill>
              <a:schemeClr val="bg2">
                <a:lumMod val="40000"/>
                <a:lumOff val="60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1609" y="2043763"/>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5439" y="2059052"/>
            <a:ext cx="556443" cy="65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5820" y="2035264"/>
            <a:ext cx="556443"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Isosceles Triangle 40"/>
          <p:cNvSpPr/>
          <p:nvPr/>
        </p:nvSpPr>
        <p:spPr bwMode="auto">
          <a:xfrm>
            <a:off x="2453219" y="1591313"/>
            <a:ext cx="1016238" cy="857325"/>
          </a:xfrm>
          <a:prstGeom prst="triangle">
            <a:avLst/>
          </a:prstGeom>
          <a:noFill/>
          <a:ln>
            <a:solidFill>
              <a:schemeClr val="accent1"/>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45" name="Isosceles Triangle 44"/>
          <p:cNvSpPr/>
          <p:nvPr/>
        </p:nvSpPr>
        <p:spPr bwMode="auto">
          <a:xfrm>
            <a:off x="9338038" y="1720740"/>
            <a:ext cx="1093446" cy="924169"/>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pic>
        <p:nvPicPr>
          <p:cNvPr id="74"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3219" y="1862915"/>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Rectangle 64"/>
          <p:cNvSpPr/>
          <p:nvPr/>
        </p:nvSpPr>
        <p:spPr>
          <a:xfrm>
            <a:off x="619555" y="1971136"/>
            <a:ext cx="2002196" cy="282513"/>
          </a:xfrm>
          <a:prstGeom prst="rect">
            <a:avLst/>
          </a:prstGeom>
        </p:spPr>
        <p:txBody>
          <a:bodyPr wrap="square" lIns="93278" tIns="46639" rIns="93278" bIns="46639">
            <a:spAutoFit/>
          </a:bodyPr>
          <a:lstStyle/>
          <a:p>
            <a:r>
              <a:rPr lang="en-US" sz="1200" b="1" i="1" dirty="0" err="1"/>
              <a:t>Sip:Roy@fabrikam.com</a:t>
            </a:r>
            <a:endParaRPr lang="en-US" sz="1200" b="1" i="1" dirty="0"/>
          </a:p>
        </p:txBody>
      </p:sp>
      <p:sp>
        <p:nvSpPr>
          <p:cNvPr id="76" name="Rectangle 75"/>
          <p:cNvSpPr/>
          <p:nvPr/>
        </p:nvSpPr>
        <p:spPr>
          <a:xfrm>
            <a:off x="656793" y="2655484"/>
            <a:ext cx="2002196" cy="282513"/>
          </a:xfrm>
          <a:prstGeom prst="rect">
            <a:avLst/>
          </a:prstGeom>
        </p:spPr>
        <p:txBody>
          <a:bodyPr wrap="square" lIns="93278" tIns="46639" rIns="93278" bIns="46639">
            <a:spAutoFit/>
          </a:bodyPr>
          <a:lstStyle/>
          <a:p>
            <a:r>
              <a:rPr lang="en-US" sz="1200" b="1" i="1" dirty="0" err="1">
                <a:solidFill>
                  <a:schemeClr val="accent6">
                    <a:lumMod val="50000"/>
                  </a:schemeClr>
                </a:solidFill>
              </a:rPr>
              <a:t>Sip:Alice@fabrikam.com</a:t>
            </a:r>
            <a:endParaRPr lang="en-US" sz="1200" b="1" i="1" dirty="0">
              <a:solidFill>
                <a:schemeClr val="accent6">
                  <a:lumMod val="50000"/>
                </a:schemeClr>
              </a:solidFill>
            </a:endParaRPr>
          </a:p>
        </p:txBody>
      </p:sp>
      <p:pic>
        <p:nvPicPr>
          <p:cNvPr id="7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3218" y="2507777"/>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00051" y="1783059"/>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Rectangle 55"/>
          <p:cNvSpPr/>
          <p:nvPr/>
        </p:nvSpPr>
        <p:spPr>
          <a:xfrm>
            <a:off x="9807026" y="1888430"/>
            <a:ext cx="2002196" cy="282513"/>
          </a:xfrm>
          <a:prstGeom prst="rect">
            <a:avLst/>
          </a:prstGeom>
        </p:spPr>
        <p:txBody>
          <a:bodyPr wrap="square" lIns="93278" tIns="46639" rIns="93278" bIns="46639">
            <a:spAutoFit/>
          </a:bodyPr>
          <a:lstStyle/>
          <a:p>
            <a:r>
              <a:rPr lang="en-US" sz="1200" b="1" i="1" dirty="0" err="1">
                <a:solidFill>
                  <a:schemeClr val="accent6">
                    <a:lumMod val="50000"/>
                  </a:schemeClr>
                </a:solidFill>
              </a:rPr>
              <a:t>Sip:Roy@fabrikam.com</a:t>
            </a:r>
            <a:endParaRPr lang="en-US" sz="1200" b="1" i="1" dirty="0">
              <a:solidFill>
                <a:schemeClr val="accent6">
                  <a:lumMod val="50000"/>
                </a:schemeClr>
              </a:solidFill>
            </a:endParaRPr>
          </a:p>
        </p:txBody>
      </p:sp>
      <p:sp>
        <p:nvSpPr>
          <p:cNvPr id="57" name="Rectangle 56"/>
          <p:cNvSpPr/>
          <p:nvPr/>
        </p:nvSpPr>
        <p:spPr>
          <a:xfrm>
            <a:off x="9915350" y="2582472"/>
            <a:ext cx="2002196" cy="282513"/>
          </a:xfrm>
          <a:prstGeom prst="rect">
            <a:avLst/>
          </a:prstGeom>
        </p:spPr>
        <p:txBody>
          <a:bodyPr wrap="square" lIns="93278" tIns="46639" rIns="93278" bIns="46639">
            <a:spAutoFit/>
          </a:bodyPr>
          <a:lstStyle/>
          <a:p>
            <a:r>
              <a:rPr lang="en-US" sz="1200" b="1" i="1" dirty="0" err="1"/>
              <a:t>Sip:Alice@fabrikam.com</a:t>
            </a:r>
            <a:endParaRPr lang="en-US" sz="1200" b="1" i="1" dirty="0"/>
          </a:p>
        </p:txBody>
      </p:sp>
      <p:pic>
        <p:nvPicPr>
          <p:cNvPr id="58"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7289" y="2459752"/>
            <a:ext cx="337065" cy="45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Box 58"/>
          <p:cNvSpPr txBox="1"/>
          <p:nvPr/>
        </p:nvSpPr>
        <p:spPr>
          <a:xfrm>
            <a:off x="7772222" y="1820862"/>
            <a:ext cx="1259435" cy="184666"/>
          </a:xfrm>
          <a:prstGeom prst="rect">
            <a:avLst/>
          </a:prstGeom>
          <a:noFill/>
        </p:spPr>
        <p:txBody>
          <a:bodyPr wrap="square" lIns="0" tIns="0" rIns="0" bIns="0" rtlCol="0">
            <a:spAutoFit/>
          </a:bodyPr>
          <a:lstStyle/>
          <a:p>
            <a:r>
              <a:rPr lang="en-US" sz="1200" dirty="0"/>
              <a:t>Lync </a:t>
            </a:r>
            <a:r>
              <a:rPr lang="en-US" sz="1200" dirty="0" smtClean="0"/>
              <a:t>Online Server </a:t>
            </a:r>
            <a:endParaRPr lang="en-US" sz="1100" dirty="0"/>
          </a:p>
        </p:txBody>
      </p:sp>
      <p:sp>
        <p:nvSpPr>
          <p:cNvPr id="60" name="Rectangle 59"/>
          <p:cNvSpPr/>
          <p:nvPr/>
        </p:nvSpPr>
        <p:spPr>
          <a:xfrm>
            <a:off x="4012484" y="2713068"/>
            <a:ext cx="4635807" cy="878930"/>
          </a:xfrm>
          <a:prstGeom prst="rect">
            <a:avLst/>
          </a:prstGeom>
        </p:spPr>
        <p:txBody>
          <a:bodyPr wrap="square" lIns="93278" tIns="46639" rIns="93278" bIns="46639">
            <a:spAutoFit/>
          </a:bodyPr>
          <a:lstStyle/>
          <a:p>
            <a:r>
              <a:rPr lang="en-US" sz="1400" b="1" i="1" dirty="0" err="1"/>
              <a:t>Sip:Alice@fabrikam.com</a:t>
            </a:r>
            <a:endParaRPr lang="en-US" sz="1400" b="1" i="1" dirty="0"/>
          </a:p>
          <a:p>
            <a:pPr lvl="1"/>
            <a:r>
              <a:rPr lang="en-US" sz="1200" b="1" dirty="0" err="1"/>
              <a:t>DeploymentLocator</a:t>
            </a:r>
            <a:r>
              <a:rPr lang="en-US" sz="1200" b="1" dirty="0"/>
              <a:t>: </a:t>
            </a:r>
            <a:r>
              <a:rPr lang="en-US" sz="1200" b="1" dirty="0" smtClean="0"/>
              <a:t>sipfed.online.lync.com</a:t>
            </a:r>
            <a:endParaRPr lang="en-US" sz="1200" b="1" dirty="0"/>
          </a:p>
          <a:p>
            <a:endParaRPr lang="en-US" sz="1200" b="1" i="1" dirty="0"/>
          </a:p>
          <a:p>
            <a:endParaRPr lang="en-US" sz="1200" b="1" i="1" dirty="0"/>
          </a:p>
        </p:txBody>
      </p:sp>
      <p:sp>
        <p:nvSpPr>
          <p:cNvPr id="43" name="TextBox 42"/>
          <p:cNvSpPr txBox="1"/>
          <p:nvPr/>
        </p:nvSpPr>
        <p:spPr>
          <a:xfrm>
            <a:off x="1078119" y="4024210"/>
            <a:ext cx="1315452" cy="376684"/>
          </a:xfrm>
          <a:prstGeom prst="rect">
            <a:avLst/>
          </a:prstGeom>
          <a:noFill/>
          <a:ln>
            <a:noFill/>
          </a:ln>
        </p:spPr>
        <p:txBody>
          <a:bodyPr wrap="square" lIns="93278" tIns="46639" rIns="93278" bIns="46639" rtlCol="0">
            <a:spAutoFit/>
          </a:bodyPr>
          <a:lstStyle/>
          <a:p>
            <a:r>
              <a:rPr lang="en-US" b="1" dirty="0" smtClean="0"/>
              <a:t>Roy</a:t>
            </a:r>
            <a:endParaRPr lang="en-US" b="1" dirty="0"/>
          </a:p>
        </p:txBody>
      </p:sp>
      <p:sp>
        <p:nvSpPr>
          <p:cNvPr id="44" name="TextBox 43"/>
          <p:cNvSpPr txBox="1"/>
          <p:nvPr/>
        </p:nvSpPr>
        <p:spPr>
          <a:xfrm>
            <a:off x="9984218" y="3989095"/>
            <a:ext cx="944432" cy="376684"/>
          </a:xfrm>
          <a:prstGeom prst="rect">
            <a:avLst/>
          </a:prstGeom>
          <a:noFill/>
          <a:ln>
            <a:noFill/>
          </a:ln>
        </p:spPr>
        <p:txBody>
          <a:bodyPr wrap="square" lIns="93278" tIns="46639" rIns="93278" bIns="46639" rtlCol="0">
            <a:spAutoFit/>
          </a:bodyPr>
          <a:lstStyle/>
          <a:p>
            <a:pPr algn="r"/>
            <a:r>
              <a:rPr lang="en-US" b="1" dirty="0" smtClean="0"/>
              <a:t>Alice</a:t>
            </a:r>
            <a:endParaRPr lang="en-US" b="1" dirty="0"/>
          </a:p>
        </p:txBody>
      </p:sp>
      <p:cxnSp>
        <p:nvCxnSpPr>
          <p:cNvPr id="46" name="Straight Arrow Connector 45"/>
          <p:cNvCxnSpPr/>
          <p:nvPr/>
        </p:nvCxnSpPr>
        <p:spPr>
          <a:xfrm flipH="1">
            <a:off x="2182103" y="2644909"/>
            <a:ext cx="2075895" cy="1720870"/>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5751882" y="2385519"/>
            <a:ext cx="856986" cy="1"/>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flipV="1">
            <a:off x="8968723" y="2864985"/>
            <a:ext cx="1055388" cy="1500795"/>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510365" y="4318494"/>
            <a:ext cx="1378308" cy="169277"/>
          </a:xfrm>
          <a:prstGeom prst="rect">
            <a:avLst/>
          </a:prstGeom>
          <a:noFill/>
        </p:spPr>
        <p:txBody>
          <a:bodyPr wrap="square" lIns="0" tIns="0" rIns="0" bIns="0" rtlCol="0">
            <a:spAutoFit/>
          </a:bodyPr>
          <a:lstStyle/>
          <a:p>
            <a:pPr algn="ctr"/>
            <a:r>
              <a:rPr lang="en-US" sz="1100" dirty="0"/>
              <a:t>Signaling</a:t>
            </a:r>
          </a:p>
        </p:txBody>
      </p:sp>
      <p:cxnSp>
        <p:nvCxnSpPr>
          <p:cNvPr id="50" name="Straight Arrow Connector 49"/>
          <p:cNvCxnSpPr/>
          <p:nvPr/>
        </p:nvCxnSpPr>
        <p:spPr>
          <a:xfrm flipH="1">
            <a:off x="5574809" y="4572340"/>
            <a:ext cx="1336063" cy="0"/>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9199363" y="4313437"/>
            <a:ext cx="2886274" cy="1629838"/>
            <a:chOff x="7297635" y="1355420"/>
            <a:chExt cx="4399260" cy="2606763"/>
          </a:xfrm>
        </p:grpSpPr>
        <p:pic>
          <p:nvPicPr>
            <p:cNvPr id="54" name="Picture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97635" y="1355420"/>
              <a:ext cx="4399260" cy="2606763"/>
            </a:xfrm>
            <a:prstGeom prst="rect">
              <a:avLst/>
            </a:prstGeom>
            <a:effectLst>
              <a:outerShdw blurRad="203200" dist="101600" dir="5400000" algn="t" rotWithShape="0">
                <a:prstClr val="black">
                  <a:alpha val="75000"/>
                </a:prstClr>
              </a:outerShdw>
            </a:effectLst>
          </p:spPr>
        </p:pic>
        <p:pic>
          <p:nvPicPr>
            <p:cNvPr id="61" name="Picture 6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91972" y="1655479"/>
              <a:ext cx="3569115" cy="2006647"/>
            </a:xfrm>
            <a:prstGeom prst="rect">
              <a:avLst/>
            </a:prstGeom>
          </p:spPr>
        </p:pic>
      </p:grpSp>
      <p:pic>
        <p:nvPicPr>
          <p:cNvPr id="62" name="Picture 61"/>
          <p:cNvPicPr>
            <a:picLocks noChangeAspect="1"/>
          </p:cNvPicPr>
          <p:nvPr/>
        </p:nvPicPr>
        <p:blipFill rotWithShape="1">
          <a:blip r:embed="rId10">
            <a:extLst>
              <a:ext uri="{28A0092B-C50C-407E-A947-70E740481C1C}">
                <a14:useLocalDpi xmlns:a14="http://schemas.microsoft.com/office/drawing/2010/main" val="0"/>
              </a:ext>
            </a:extLst>
          </a:blip>
          <a:srcRect b="39660"/>
          <a:stretch/>
        </p:blipFill>
        <p:spPr>
          <a:xfrm>
            <a:off x="1450473" y="4461044"/>
            <a:ext cx="1463259" cy="1852627"/>
          </a:xfrm>
          <a:prstGeom prst="rect">
            <a:avLst/>
          </a:prstGeom>
          <a:ln>
            <a:noFill/>
          </a:ln>
          <a:effectLst>
            <a:outerShdw blurRad="190500" algn="br" rotWithShape="0">
              <a:prstClr val="black">
                <a:alpha val="70000"/>
              </a:prstClr>
            </a:outerShdw>
          </a:effectLst>
        </p:spPr>
      </p:pic>
    </p:spTree>
    <p:custDataLst>
      <p:tags r:id="rId1"/>
    </p:custDataLst>
    <p:extLst>
      <p:ext uri="{BB962C8B-B14F-4D97-AF65-F5344CB8AC3E}">
        <p14:creationId xmlns:p14="http://schemas.microsoft.com/office/powerpoint/2010/main" val="581155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10479" y="982662"/>
            <a:ext cx="11968531" cy="28585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p:nvPr/>
        </p:nvCxnSpPr>
        <p:spPr>
          <a:xfrm flipH="1">
            <a:off x="4709584" y="2184188"/>
            <a:ext cx="464384" cy="3241"/>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7474" y="215775"/>
            <a:ext cx="11629838" cy="621530"/>
          </a:xfrm>
        </p:spPr>
        <p:txBody>
          <a:bodyPr/>
          <a:lstStyle/>
          <a:p>
            <a:r>
              <a:rPr lang="en-US" dirty="0" smtClean="0"/>
              <a:t>Meetings</a:t>
            </a:r>
            <a:endParaRPr lang="en-US" dirty="0"/>
          </a:p>
        </p:txBody>
      </p:sp>
      <p:sp>
        <p:nvSpPr>
          <p:cNvPr id="10" name="TextBox 9"/>
          <p:cNvSpPr txBox="1"/>
          <p:nvPr/>
        </p:nvSpPr>
        <p:spPr>
          <a:xfrm>
            <a:off x="584277" y="1223248"/>
            <a:ext cx="1575019" cy="282513"/>
          </a:xfrm>
          <a:prstGeom prst="rect">
            <a:avLst/>
          </a:prstGeom>
          <a:noFill/>
        </p:spPr>
        <p:txBody>
          <a:bodyPr wrap="square" lIns="0" tIns="0" rIns="0" bIns="0" rtlCol="0">
            <a:spAutoFit/>
          </a:bodyPr>
          <a:lstStyle/>
          <a:p>
            <a:r>
              <a:rPr lang="en-US" dirty="0" smtClean="0"/>
              <a:t> </a:t>
            </a:r>
            <a:r>
              <a:rPr lang="en-US" dirty="0" err="1" smtClean="0"/>
              <a:t>Fabrikam</a:t>
            </a:r>
            <a:endParaRPr lang="en-US" dirty="0" smtClean="0"/>
          </a:p>
        </p:txBody>
      </p:sp>
      <p:sp>
        <p:nvSpPr>
          <p:cNvPr id="14" name="Rectangle 13"/>
          <p:cNvSpPr/>
          <p:nvPr/>
        </p:nvSpPr>
        <p:spPr bwMode="auto">
          <a:xfrm>
            <a:off x="584277" y="1224804"/>
            <a:ext cx="4880287" cy="2245219"/>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16" name="TextBox 15"/>
          <p:cNvSpPr txBox="1"/>
          <p:nvPr/>
        </p:nvSpPr>
        <p:spPr>
          <a:xfrm>
            <a:off x="4897051" y="1744662"/>
            <a:ext cx="1324400" cy="184666"/>
          </a:xfrm>
          <a:prstGeom prst="rect">
            <a:avLst/>
          </a:prstGeom>
          <a:noFill/>
        </p:spPr>
        <p:txBody>
          <a:bodyPr wrap="square" lIns="0" tIns="0" rIns="0" bIns="0" rtlCol="0">
            <a:spAutoFit/>
          </a:bodyPr>
          <a:lstStyle/>
          <a:p>
            <a:r>
              <a:rPr lang="en-US" sz="1200" dirty="0"/>
              <a:t>Lync Edge Server</a:t>
            </a:r>
          </a:p>
        </p:txBody>
      </p:sp>
      <p:sp>
        <p:nvSpPr>
          <p:cNvPr id="17" name="TextBox 16"/>
          <p:cNvSpPr txBox="1"/>
          <p:nvPr/>
        </p:nvSpPr>
        <p:spPr>
          <a:xfrm>
            <a:off x="3989678" y="1744662"/>
            <a:ext cx="889028" cy="188342"/>
          </a:xfrm>
          <a:prstGeom prst="rect">
            <a:avLst/>
          </a:prstGeom>
          <a:noFill/>
        </p:spPr>
        <p:txBody>
          <a:bodyPr wrap="square" lIns="0" tIns="0" rIns="0" bIns="0" rtlCol="0">
            <a:spAutoFit/>
          </a:bodyPr>
          <a:lstStyle/>
          <a:p>
            <a:r>
              <a:rPr lang="en-US" sz="1200" dirty="0" err="1"/>
              <a:t>Lync</a:t>
            </a:r>
            <a:r>
              <a:rPr lang="en-US" sz="1200" dirty="0"/>
              <a:t> Server</a:t>
            </a:r>
            <a:endParaRPr lang="en-US" sz="1100" dirty="0"/>
          </a:p>
        </p:txBody>
      </p:sp>
      <p:grpSp>
        <p:nvGrpSpPr>
          <p:cNvPr id="21" name="Group 35"/>
          <p:cNvGrpSpPr/>
          <p:nvPr/>
        </p:nvGrpSpPr>
        <p:grpSpPr>
          <a:xfrm>
            <a:off x="7838293" y="1886627"/>
            <a:ext cx="1314898" cy="1001448"/>
            <a:chOff x="6019800" y="3256724"/>
            <a:chExt cx="966787" cy="981901"/>
          </a:xfrm>
        </p:grpSpPr>
        <p:pic>
          <p:nvPicPr>
            <p:cNvPr id="22"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2567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4091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3561524"/>
              <a:ext cx="661987" cy="677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TextBox 25"/>
          <p:cNvSpPr txBox="1"/>
          <p:nvPr/>
        </p:nvSpPr>
        <p:spPr>
          <a:xfrm>
            <a:off x="6856921" y="1238536"/>
            <a:ext cx="1417563" cy="276999"/>
          </a:xfrm>
          <a:prstGeom prst="rect">
            <a:avLst/>
          </a:prstGeom>
          <a:noFill/>
        </p:spPr>
        <p:txBody>
          <a:bodyPr wrap="square" lIns="0" tIns="0" rIns="0" bIns="0" rtlCol="0">
            <a:spAutoFit/>
          </a:bodyPr>
          <a:lstStyle/>
          <a:p>
            <a:r>
              <a:rPr lang="en-US" sz="1400" dirty="0" smtClean="0"/>
              <a:t> </a:t>
            </a:r>
            <a:r>
              <a:rPr lang="en-US" dirty="0" smtClean="0"/>
              <a:t>Lync Online</a:t>
            </a:r>
            <a:endParaRPr lang="en-US" dirty="0"/>
          </a:p>
        </p:txBody>
      </p:sp>
      <p:sp>
        <p:nvSpPr>
          <p:cNvPr id="28" name="Rectangle 27"/>
          <p:cNvSpPr/>
          <p:nvPr/>
        </p:nvSpPr>
        <p:spPr bwMode="auto">
          <a:xfrm>
            <a:off x="6852850" y="1238536"/>
            <a:ext cx="4933565" cy="2231487"/>
          </a:xfrm>
          <a:prstGeom prst="rect">
            <a:avLst/>
          </a:prstGeom>
          <a:noFill/>
          <a:ln w="25400">
            <a:solidFill>
              <a:srgbClr val="FF6600"/>
            </a:solidFill>
            <a:headEnd type="none" w="med" len="med"/>
            <a:tailEnd type="none" w="med" len="med"/>
          </a:ln>
          <a:effectLst>
            <a:outerShdw blurRad="127000" sx="102000" sy="102000" algn="ctr" rotWithShape="0">
              <a:schemeClr val="tx1">
                <a:alpha val="26000"/>
              </a:schemeClr>
            </a:outerShdw>
          </a:effectLst>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400" dirty="0">
              <a:solidFill>
                <a:schemeClr val="tx1"/>
              </a:solidFill>
            </a:endParaRPr>
          </a:p>
        </p:txBody>
      </p:sp>
      <p:sp>
        <p:nvSpPr>
          <p:cNvPr id="30" name="TextBox 29"/>
          <p:cNvSpPr txBox="1"/>
          <p:nvPr/>
        </p:nvSpPr>
        <p:spPr>
          <a:xfrm>
            <a:off x="1988396" y="1313246"/>
            <a:ext cx="1906240" cy="188342"/>
          </a:xfrm>
          <a:prstGeom prst="rect">
            <a:avLst/>
          </a:prstGeom>
          <a:noFill/>
        </p:spPr>
        <p:txBody>
          <a:bodyPr wrap="square" lIns="0" tIns="0" rIns="0" bIns="0" rtlCol="0">
            <a:spAutoFit/>
          </a:bodyPr>
          <a:lstStyle/>
          <a:p>
            <a:pPr algn="ctr"/>
            <a:r>
              <a:rPr lang="en-US" sz="1200" dirty="0"/>
              <a:t>Active Directory</a:t>
            </a:r>
          </a:p>
        </p:txBody>
      </p:sp>
      <p:sp>
        <p:nvSpPr>
          <p:cNvPr id="31" name="TextBox 30"/>
          <p:cNvSpPr txBox="1"/>
          <p:nvPr/>
        </p:nvSpPr>
        <p:spPr>
          <a:xfrm>
            <a:off x="6139151" y="1744662"/>
            <a:ext cx="1378308" cy="184666"/>
          </a:xfrm>
          <a:prstGeom prst="rect">
            <a:avLst/>
          </a:prstGeom>
          <a:noFill/>
        </p:spPr>
        <p:txBody>
          <a:bodyPr wrap="square" lIns="0" tIns="0" rIns="0" bIns="0" rtlCol="0">
            <a:spAutoFit/>
          </a:bodyPr>
          <a:lstStyle/>
          <a:p>
            <a:pPr algn="ctr"/>
            <a:r>
              <a:rPr lang="en-US" sz="1200" dirty="0"/>
              <a:t>Lync Online </a:t>
            </a:r>
            <a:r>
              <a:rPr lang="en-US" sz="1200" dirty="0" smtClean="0"/>
              <a:t>Edge</a:t>
            </a:r>
            <a:endParaRPr lang="en-US" sz="1200" dirty="0"/>
          </a:p>
        </p:txBody>
      </p:sp>
      <p:cxnSp>
        <p:nvCxnSpPr>
          <p:cNvPr id="33" name="Straight Arrow Connector 32"/>
          <p:cNvCxnSpPr/>
          <p:nvPr/>
        </p:nvCxnSpPr>
        <p:spPr>
          <a:xfrm flipH="1">
            <a:off x="7136303" y="2193468"/>
            <a:ext cx="778537" cy="8475"/>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277478" y="2200637"/>
            <a:ext cx="909038" cy="0"/>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8794608" y="2182543"/>
            <a:ext cx="751169" cy="7371"/>
          </a:xfrm>
          <a:prstGeom prst="straightConnector1">
            <a:avLst/>
          </a:prstGeom>
          <a:ln w="25400">
            <a:solidFill>
              <a:srgbClr val="00205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pic>
        <p:nvPicPr>
          <p:cNvPr id="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8802" y="2004077"/>
            <a:ext cx="550781" cy="69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3967" y="2019365"/>
            <a:ext cx="556443" cy="65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3013" y="1995577"/>
            <a:ext cx="556443" cy="7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Isosceles Triangle 40"/>
          <p:cNvSpPr/>
          <p:nvPr/>
        </p:nvSpPr>
        <p:spPr bwMode="auto">
          <a:xfrm>
            <a:off x="2430413" y="1551626"/>
            <a:ext cx="1016238" cy="857325"/>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45" name="Isosceles Triangle 44"/>
          <p:cNvSpPr/>
          <p:nvPr/>
        </p:nvSpPr>
        <p:spPr bwMode="auto">
          <a:xfrm>
            <a:off x="9315231" y="1681053"/>
            <a:ext cx="1093446" cy="924169"/>
          </a:xfrm>
          <a:prstGeom prst="triangle">
            <a:avLst/>
          </a:prstGeom>
          <a:noFill/>
          <a:ln>
            <a:solidFill>
              <a:srgbClr val="002050"/>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chemeClr val="tx1"/>
              </a:solidFill>
            </a:endParaRPr>
          </a:p>
        </p:txBody>
      </p:sp>
      <p:sp>
        <p:nvSpPr>
          <p:cNvPr id="59" name="TextBox 58"/>
          <p:cNvSpPr txBox="1"/>
          <p:nvPr/>
        </p:nvSpPr>
        <p:spPr>
          <a:xfrm>
            <a:off x="7749416" y="1754571"/>
            <a:ext cx="1565815" cy="184666"/>
          </a:xfrm>
          <a:prstGeom prst="rect">
            <a:avLst/>
          </a:prstGeom>
          <a:noFill/>
        </p:spPr>
        <p:txBody>
          <a:bodyPr wrap="square" lIns="0" tIns="0" rIns="0" bIns="0" rtlCol="0">
            <a:spAutoFit/>
          </a:bodyPr>
          <a:lstStyle/>
          <a:p>
            <a:r>
              <a:rPr lang="en-US" sz="1200" dirty="0"/>
              <a:t>Lync </a:t>
            </a:r>
            <a:r>
              <a:rPr lang="en-US" sz="1200" dirty="0" smtClean="0"/>
              <a:t>Online Server</a:t>
            </a:r>
            <a:endParaRPr lang="en-US" sz="1100" dirty="0"/>
          </a:p>
        </p:txBody>
      </p:sp>
      <p:sp>
        <p:nvSpPr>
          <p:cNvPr id="43" name="TextBox 42"/>
          <p:cNvSpPr txBox="1"/>
          <p:nvPr/>
        </p:nvSpPr>
        <p:spPr>
          <a:xfrm>
            <a:off x="1087432" y="4555843"/>
            <a:ext cx="1315452" cy="376684"/>
          </a:xfrm>
          <a:prstGeom prst="rect">
            <a:avLst/>
          </a:prstGeom>
          <a:noFill/>
          <a:ln>
            <a:noFill/>
          </a:ln>
        </p:spPr>
        <p:txBody>
          <a:bodyPr wrap="square" lIns="93278" tIns="46639" rIns="93278" bIns="46639" rtlCol="0">
            <a:spAutoFit/>
          </a:bodyPr>
          <a:lstStyle/>
          <a:p>
            <a:r>
              <a:rPr lang="en-US" b="1" dirty="0" smtClean="0"/>
              <a:t>Roy</a:t>
            </a:r>
            <a:endParaRPr lang="en-US" b="1" dirty="0"/>
          </a:p>
        </p:txBody>
      </p:sp>
      <p:sp>
        <p:nvSpPr>
          <p:cNvPr id="44" name="TextBox 43"/>
          <p:cNvSpPr txBox="1"/>
          <p:nvPr/>
        </p:nvSpPr>
        <p:spPr>
          <a:xfrm>
            <a:off x="9849049" y="4744185"/>
            <a:ext cx="944432" cy="376684"/>
          </a:xfrm>
          <a:prstGeom prst="rect">
            <a:avLst/>
          </a:prstGeom>
          <a:noFill/>
          <a:ln>
            <a:noFill/>
          </a:ln>
        </p:spPr>
        <p:txBody>
          <a:bodyPr wrap="square" lIns="93278" tIns="46639" rIns="93278" bIns="46639" rtlCol="0">
            <a:spAutoFit/>
          </a:bodyPr>
          <a:lstStyle/>
          <a:p>
            <a:pPr algn="r"/>
            <a:r>
              <a:rPr lang="en-US" b="1" dirty="0" smtClean="0"/>
              <a:t>Alice</a:t>
            </a:r>
            <a:endParaRPr lang="en-US" b="1" dirty="0"/>
          </a:p>
        </p:txBody>
      </p:sp>
      <p:cxnSp>
        <p:nvCxnSpPr>
          <p:cNvPr id="46" name="Straight Arrow Connector 45"/>
          <p:cNvCxnSpPr/>
          <p:nvPr/>
        </p:nvCxnSpPr>
        <p:spPr>
          <a:xfrm flipH="1">
            <a:off x="1711808" y="2577208"/>
            <a:ext cx="2523384" cy="2369060"/>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5681735" y="2191757"/>
            <a:ext cx="892603" cy="5876"/>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flipV="1">
            <a:off x="8945917" y="2825298"/>
            <a:ext cx="768392" cy="2303767"/>
          </a:xfrm>
          <a:prstGeom prst="straightConnector1">
            <a:avLst/>
          </a:prstGeom>
          <a:ln w="254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854334" y="3471089"/>
            <a:ext cx="4285653" cy="371188"/>
          </a:xfrm>
          <a:prstGeom prst="rect">
            <a:avLst/>
          </a:prstGeom>
        </p:spPr>
        <p:txBody>
          <a:bodyPr wrap="none" lIns="93278" tIns="46639" rIns="93278" bIns="46639">
            <a:spAutoFit/>
          </a:bodyPr>
          <a:lstStyle/>
          <a:p>
            <a:r>
              <a:rPr lang="en-US" dirty="0"/>
              <a:t>https://</a:t>
            </a:r>
            <a:r>
              <a:rPr lang="en-US" b="1" dirty="0" smtClean="0"/>
              <a:t>meet.lync.com</a:t>
            </a:r>
            <a:r>
              <a:rPr lang="en-US" dirty="0" smtClean="0"/>
              <a:t>/</a:t>
            </a:r>
            <a:r>
              <a:rPr lang="en-US" dirty="0" err="1" smtClean="0"/>
              <a:t>fabrikam</a:t>
            </a:r>
            <a:r>
              <a:rPr lang="en-US" dirty="0" smtClean="0"/>
              <a:t>/</a:t>
            </a:r>
            <a:r>
              <a:rPr lang="en-US" dirty="0" err="1" smtClean="0"/>
              <a:t>alice</a:t>
            </a:r>
            <a:r>
              <a:rPr lang="en-US" dirty="0" smtClean="0"/>
              <a:t>/...</a:t>
            </a:r>
            <a:endParaRPr lang="en-US" dirty="0"/>
          </a:p>
        </p:txBody>
      </p:sp>
      <p:sp>
        <p:nvSpPr>
          <p:cNvPr id="49" name="Rectangle 48"/>
          <p:cNvSpPr/>
          <p:nvPr/>
        </p:nvSpPr>
        <p:spPr>
          <a:xfrm>
            <a:off x="559043" y="3470023"/>
            <a:ext cx="3708059" cy="371188"/>
          </a:xfrm>
          <a:prstGeom prst="rect">
            <a:avLst/>
          </a:prstGeom>
        </p:spPr>
        <p:txBody>
          <a:bodyPr wrap="none" lIns="93278" tIns="46639" rIns="93278" bIns="46639">
            <a:spAutoFit/>
          </a:bodyPr>
          <a:lstStyle/>
          <a:p>
            <a:r>
              <a:rPr lang="en-US" dirty="0" smtClean="0"/>
              <a:t>https://</a:t>
            </a:r>
            <a:r>
              <a:rPr lang="en-US" b="1" dirty="0" smtClean="0"/>
              <a:t>meet.fabrikam.com</a:t>
            </a:r>
            <a:r>
              <a:rPr lang="en-US" dirty="0" smtClean="0"/>
              <a:t>/</a:t>
            </a:r>
            <a:r>
              <a:rPr lang="en-US" dirty="0" err="1" smtClean="0"/>
              <a:t>roy</a:t>
            </a:r>
            <a:r>
              <a:rPr lang="en-US" dirty="0" smtClean="0"/>
              <a:t>/...</a:t>
            </a:r>
            <a:endParaRPr lang="en-US" dirty="0"/>
          </a:p>
        </p:txBody>
      </p:sp>
      <p:sp>
        <p:nvSpPr>
          <p:cNvPr id="5" name="Freeform 4"/>
          <p:cNvSpPr/>
          <p:nvPr/>
        </p:nvSpPr>
        <p:spPr bwMode="auto">
          <a:xfrm>
            <a:off x="2098052" y="2408951"/>
            <a:ext cx="5873708" cy="2490373"/>
          </a:xfrm>
          <a:custGeom>
            <a:avLst/>
            <a:gdLst>
              <a:gd name="connsiteX0" fmla="*/ 0 w 5756744"/>
              <a:gd name="connsiteY0" fmla="*/ 2735920 h 2735920"/>
              <a:gd name="connsiteX1" fmla="*/ 4341412 w 5756744"/>
              <a:gd name="connsiteY1" fmla="*/ 366432 h 2735920"/>
              <a:gd name="connsiteX2" fmla="*/ 5756744 w 5756744"/>
              <a:gd name="connsiteY2" fmla="*/ 8623 h 2735920"/>
            </a:gdLst>
            <a:ahLst/>
            <a:cxnLst>
              <a:cxn ang="0">
                <a:pos x="connsiteX0" y="connsiteY0"/>
              </a:cxn>
              <a:cxn ang="0">
                <a:pos x="connsiteX1" y="connsiteY1"/>
              </a:cxn>
              <a:cxn ang="0">
                <a:pos x="connsiteX2" y="connsiteY2"/>
              </a:cxn>
            </a:cxnLst>
            <a:rect l="l" t="t" r="r" b="b"/>
            <a:pathLst>
              <a:path w="5756744" h="2735920">
                <a:moveTo>
                  <a:pt x="0" y="2735920"/>
                </a:moveTo>
                <a:cubicBezTo>
                  <a:pt x="1690977" y="1778450"/>
                  <a:pt x="3381955" y="820981"/>
                  <a:pt x="4341412" y="366432"/>
                </a:cubicBezTo>
                <a:cubicBezTo>
                  <a:pt x="5300869" y="-88118"/>
                  <a:pt x="5756744" y="8623"/>
                  <a:pt x="5756744" y="8623"/>
                </a:cubicBezTo>
              </a:path>
            </a:pathLst>
          </a:custGeom>
          <a:noFill/>
          <a:ln w="25400">
            <a:solidFill>
              <a:srgbClr val="FFFF00"/>
            </a:solidFill>
            <a:headEnd type="triangle" w="med" len="med"/>
            <a:tailEnd type="triangle" w="med" len="med"/>
          </a:ln>
        </p:spPr>
        <p:style>
          <a:lnRef idx="1">
            <a:schemeClr val="accent2"/>
          </a:lnRef>
          <a:fillRef idx="3">
            <a:schemeClr val="accent2"/>
          </a:fillRef>
          <a:effectRef idx="2">
            <a:schemeClr val="accent2"/>
          </a:effectRef>
          <a:fontRef idx="minor">
            <a:schemeClr val="lt1"/>
          </a:fontRef>
        </p:style>
        <p:txBody>
          <a:bodyPr lIns="93278" tIns="46639" rIns="93278" bIns="46639" rtlCol="0" anchor="ctr"/>
          <a:lstStyle/>
          <a:p>
            <a:pPr algn="ctr"/>
            <a:r>
              <a:rPr lang="en-US" dirty="0" smtClean="0">
                <a:solidFill>
                  <a:schemeClr val="tx1"/>
                </a:solidFill>
              </a:rPr>
              <a:t> </a:t>
            </a:r>
            <a:endParaRPr lang="en-US" dirty="0">
              <a:solidFill>
                <a:schemeClr val="tx1"/>
              </a:solidFill>
            </a:endParaRPr>
          </a:p>
        </p:txBody>
      </p:sp>
      <p:sp>
        <p:nvSpPr>
          <p:cNvPr id="6" name="Freeform 5"/>
          <p:cNvSpPr/>
          <p:nvPr/>
        </p:nvSpPr>
        <p:spPr bwMode="auto">
          <a:xfrm>
            <a:off x="6766949" y="2323216"/>
            <a:ext cx="2713804" cy="2941040"/>
          </a:xfrm>
          <a:custGeom>
            <a:avLst/>
            <a:gdLst>
              <a:gd name="connsiteX0" fmla="*/ 2659763 w 2659763"/>
              <a:gd name="connsiteY0" fmla="*/ 3118870 h 3118870"/>
              <a:gd name="connsiteX1" fmla="*/ 27881 w 2659763"/>
              <a:gd name="connsiteY1" fmla="*/ 463134 h 3118870"/>
              <a:gd name="connsiteX2" fmla="*/ 1204674 w 2659763"/>
              <a:gd name="connsiteY2" fmla="*/ 1959 h 3118870"/>
            </a:gdLst>
            <a:ahLst/>
            <a:cxnLst>
              <a:cxn ang="0">
                <a:pos x="connsiteX0" y="connsiteY0"/>
              </a:cxn>
              <a:cxn ang="0">
                <a:pos x="connsiteX1" y="connsiteY1"/>
              </a:cxn>
              <a:cxn ang="0">
                <a:pos x="connsiteX2" y="connsiteY2"/>
              </a:cxn>
            </a:cxnLst>
            <a:rect l="l" t="t" r="r" b="b"/>
            <a:pathLst>
              <a:path w="2659763" h="3118870">
                <a:moveTo>
                  <a:pt x="2659763" y="3118870"/>
                </a:moveTo>
                <a:cubicBezTo>
                  <a:pt x="1465079" y="2050744"/>
                  <a:pt x="270396" y="982619"/>
                  <a:pt x="27881" y="463134"/>
                </a:cubicBezTo>
                <a:cubicBezTo>
                  <a:pt x="-214634" y="-56351"/>
                  <a:pt x="1204674" y="1959"/>
                  <a:pt x="1204674" y="1959"/>
                </a:cubicBezTo>
              </a:path>
            </a:pathLst>
          </a:custGeom>
          <a:noFill/>
          <a:ln w="25400">
            <a:solidFill>
              <a:srgbClr val="FFFF00"/>
            </a:solidFill>
            <a:headEnd type="triangle" w="med" len="med"/>
            <a:tailEnd type="triangle" w="med" len="med"/>
          </a:ln>
        </p:spPr>
        <p:style>
          <a:lnRef idx="1">
            <a:schemeClr val="accent2"/>
          </a:lnRef>
          <a:fillRef idx="3">
            <a:schemeClr val="accent2"/>
          </a:fillRef>
          <a:effectRef idx="2">
            <a:schemeClr val="accent2"/>
          </a:effectRef>
          <a:fontRef idx="minor">
            <a:schemeClr val="lt1"/>
          </a:fontRef>
        </p:style>
        <p:txBody>
          <a:bodyPr lIns="93278" tIns="46639" rIns="93278" bIns="46639" rtlCol="0" anchor="ctr"/>
          <a:lstStyle/>
          <a:p>
            <a:pPr algn="ctr"/>
            <a:endParaRPr lang="en-US">
              <a:solidFill>
                <a:schemeClr val="tx1"/>
              </a:solidFill>
            </a:endParaRPr>
          </a:p>
        </p:txBody>
      </p:sp>
      <p:sp>
        <p:nvSpPr>
          <p:cNvPr id="51" name="TextBox 50"/>
          <p:cNvSpPr txBox="1"/>
          <p:nvPr/>
        </p:nvSpPr>
        <p:spPr>
          <a:xfrm>
            <a:off x="5151437" y="5223991"/>
            <a:ext cx="2086616" cy="184666"/>
          </a:xfrm>
          <a:prstGeom prst="rect">
            <a:avLst/>
          </a:prstGeom>
          <a:noFill/>
        </p:spPr>
        <p:txBody>
          <a:bodyPr wrap="square" lIns="0" tIns="0" rIns="0" bIns="0" rtlCol="0">
            <a:spAutoFit/>
          </a:bodyPr>
          <a:lstStyle/>
          <a:p>
            <a:pPr algn="ctr"/>
            <a:r>
              <a:rPr lang="en-US" sz="1200" dirty="0"/>
              <a:t>Media (</a:t>
            </a:r>
            <a:r>
              <a:rPr lang="en-US" sz="1200" dirty="0" err="1"/>
              <a:t>Lync</a:t>
            </a:r>
            <a:r>
              <a:rPr lang="en-US" sz="1200" dirty="0"/>
              <a:t> Online Meeting)</a:t>
            </a:r>
          </a:p>
        </p:txBody>
      </p:sp>
      <p:cxnSp>
        <p:nvCxnSpPr>
          <p:cNvPr id="52" name="Straight Arrow Connector 51"/>
          <p:cNvCxnSpPr/>
          <p:nvPr/>
        </p:nvCxnSpPr>
        <p:spPr>
          <a:xfrm flipH="1">
            <a:off x="5173968" y="5437290"/>
            <a:ext cx="1929718" cy="0"/>
          </a:xfrm>
          <a:prstGeom prst="straightConnector1">
            <a:avLst/>
          </a:prstGeom>
          <a:ln w="25400">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1988395" y="2655611"/>
            <a:ext cx="2446063" cy="2276251"/>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172345" y="5621894"/>
            <a:ext cx="2091864" cy="184666"/>
          </a:xfrm>
          <a:prstGeom prst="rect">
            <a:avLst/>
          </a:prstGeom>
          <a:noFill/>
        </p:spPr>
        <p:txBody>
          <a:bodyPr wrap="square" lIns="0" tIns="0" rIns="0" bIns="0" rtlCol="0">
            <a:spAutoFit/>
          </a:bodyPr>
          <a:lstStyle/>
          <a:p>
            <a:pPr algn="ctr"/>
            <a:r>
              <a:rPr lang="en-US" sz="1200" dirty="0"/>
              <a:t>Media (</a:t>
            </a:r>
            <a:r>
              <a:rPr lang="en-US" sz="1200" dirty="0" err="1"/>
              <a:t>Lync</a:t>
            </a:r>
            <a:r>
              <a:rPr lang="en-US" sz="1200" dirty="0"/>
              <a:t> </a:t>
            </a:r>
            <a:r>
              <a:rPr lang="en-US" sz="1200" dirty="0" err="1"/>
              <a:t>OnPrem</a:t>
            </a:r>
            <a:r>
              <a:rPr lang="en-US" sz="1200" dirty="0"/>
              <a:t> Meeting)</a:t>
            </a:r>
          </a:p>
        </p:txBody>
      </p:sp>
      <p:cxnSp>
        <p:nvCxnSpPr>
          <p:cNvPr id="55" name="Straight Arrow Connector 54"/>
          <p:cNvCxnSpPr/>
          <p:nvPr/>
        </p:nvCxnSpPr>
        <p:spPr>
          <a:xfrm flipH="1">
            <a:off x="5173968" y="5860330"/>
            <a:ext cx="1929718" cy="0"/>
          </a:xfrm>
          <a:prstGeom prst="straightConnector1">
            <a:avLst/>
          </a:prstGeom>
          <a:ln w="254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Freeform 8"/>
          <p:cNvSpPr/>
          <p:nvPr/>
        </p:nvSpPr>
        <p:spPr bwMode="auto">
          <a:xfrm>
            <a:off x="4637086" y="2403348"/>
            <a:ext cx="4786585" cy="3390336"/>
          </a:xfrm>
          <a:custGeom>
            <a:avLst/>
            <a:gdLst>
              <a:gd name="connsiteX0" fmla="*/ 4691269 w 4691269"/>
              <a:gd name="connsiteY0" fmla="*/ 3324161 h 3324161"/>
              <a:gd name="connsiteX1" fmla="*/ 962108 w 4691269"/>
              <a:gd name="connsiteY1" fmla="*/ 318568 h 3324161"/>
              <a:gd name="connsiteX2" fmla="*/ 0 w 4691269"/>
              <a:gd name="connsiteY2" fmla="*/ 87980 h 3324161"/>
            </a:gdLst>
            <a:ahLst/>
            <a:cxnLst>
              <a:cxn ang="0">
                <a:pos x="connsiteX0" y="connsiteY0"/>
              </a:cxn>
              <a:cxn ang="0">
                <a:pos x="connsiteX1" y="connsiteY1"/>
              </a:cxn>
              <a:cxn ang="0">
                <a:pos x="connsiteX2" y="connsiteY2"/>
              </a:cxn>
            </a:cxnLst>
            <a:rect l="l" t="t" r="r" b="b"/>
            <a:pathLst>
              <a:path w="4691269" h="3324161">
                <a:moveTo>
                  <a:pt x="4691269" y="3324161"/>
                </a:moveTo>
                <a:cubicBezTo>
                  <a:pt x="3217627" y="2091046"/>
                  <a:pt x="1743986" y="857931"/>
                  <a:pt x="962108" y="318568"/>
                </a:cubicBezTo>
                <a:cubicBezTo>
                  <a:pt x="180230" y="-220795"/>
                  <a:pt x="0" y="87980"/>
                  <a:pt x="0" y="87980"/>
                </a:cubicBezTo>
              </a:path>
            </a:pathLst>
          </a:custGeom>
          <a:noFill/>
          <a:ln w="25400">
            <a:solidFill>
              <a:srgbClr val="FF0000"/>
            </a:solidFill>
            <a:headEnd type="triangle" w="med" len="med"/>
            <a:tailEnd type="triangle" w="med" len="med"/>
          </a:ln>
        </p:spPr>
        <p:style>
          <a:lnRef idx="1">
            <a:schemeClr val="accent2"/>
          </a:lnRef>
          <a:fillRef idx="3">
            <a:schemeClr val="accent2"/>
          </a:fillRef>
          <a:effectRef idx="2">
            <a:schemeClr val="accent2"/>
          </a:effectRef>
          <a:fontRef idx="minor">
            <a:schemeClr val="lt1"/>
          </a:fontRef>
        </p:style>
        <p:txBody>
          <a:bodyPr lIns="93278" tIns="46639" rIns="93278" bIns="46639" rtlCol="0" anchor="ctr"/>
          <a:lstStyle/>
          <a:p>
            <a:pPr algn="ctr"/>
            <a:endParaRPr lang="en-US">
              <a:solidFill>
                <a:schemeClr val="tx1"/>
              </a:solidFill>
            </a:endParaRPr>
          </a:p>
        </p:txBody>
      </p:sp>
      <p:sp>
        <p:nvSpPr>
          <p:cNvPr id="56" name="TextBox 55"/>
          <p:cNvSpPr txBox="1"/>
          <p:nvPr/>
        </p:nvSpPr>
        <p:spPr>
          <a:xfrm>
            <a:off x="9008852" y="1372896"/>
            <a:ext cx="1906240" cy="188342"/>
          </a:xfrm>
          <a:prstGeom prst="rect">
            <a:avLst/>
          </a:prstGeom>
          <a:noFill/>
        </p:spPr>
        <p:txBody>
          <a:bodyPr wrap="square" lIns="0" tIns="0" rIns="0" bIns="0" rtlCol="0">
            <a:spAutoFit/>
          </a:bodyPr>
          <a:lstStyle/>
          <a:p>
            <a:pPr algn="ctr"/>
            <a:r>
              <a:rPr lang="en-US" sz="1200" dirty="0" smtClean="0"/>
              <a:t>Online </a:t>
            </a:r>
            <a:r>
              <a:rPr lang="en-US" sz="1200" dirty="0"/>
              <a:t>Directory</a:t>
            </a:r>
          </a:p>
        </p:txBody>
      </p:sp>
      <p:grpSp>
        <p:nvGrpSpPr>
          <p:cNvPr id="57" name="Group 56"/>
          <p:cNvGrpSpPr/>
          <p:nvPr/>
        </p:nvGrpSpPr>
        <p:grpSpPr>
          <a:xfrm>
            <a:off x="9337467" y="5132396"/>
            <a:ext cx="3095156" cy="1812956"/>
            <a:chOff x="7297635" y="1355420"/>
            <a:chExt cx="4399260" cy="2606763"/>
          </a:xfrm>
        </p:grpSpPr>
        <p:pic>
          <p:nvPicPr>
            <p:cNvPr id="58" name="Picture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7635" y="1355420"/>
              <a:ext cx="4399260" cy="2606763"/>
            </a:xfrm>
            <a:prstGeom prst="rect">
              <a:avLst/>
            </a:prstGeom>
            <a:effectLst>
              <a:outerShdw blurRad="203200" dist="101600" dir="5400000" algn="t" rotWithShape="0">
                <a:prstClr val="black">
                  <a:alpha val="75000"/>
                </a:prstClr>
              </a:outerShdw>
            </a:effectLst>
          </p:spPr>
        </p:pic>
        <p:pic>
          <p:nvPicPr>
            <p:cNvPr id="60" name="Picture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91972" y="1655479"/>
              <a:ext cx="3569115" cy="2006647"/>
            </a:xfrm>
            <a:prstGeom prst="rect">
              <a:avLst/>
            </a:prstGeom>
          </p:spPr>
        </p:pic>
      </p:grpSp>
      <p:pic>
        <p:nvPicPr>
          <p:cNvPr id="61" name="Picture 60"/>
          <p:cNvPicPr>
            <a:picLocks noChangeAspect="1"/>
          </p:cNvPicPr>
          <p:nvPr/>
        </p:nvPicPr>
        <p:blipFill rotWithShape="1">
          <a:blip r:embed="rId8">
            <a:extLst>
              <a:ext uri="{28A0092B-C50C-407E-A947-70E740481C1C}">
                <a14:useLocalDpi xmlns:a14="http://schemas.microsoft.com/office/drawing/2010/main" val="0"/>
              </a:ext>
            </a:extLst>
          </a:blip>
          <a:srcRect b="39660"/>
          <a:stretch/>
        </p:blipFill>
        <p:spPr>
          <a:xfrm>
            <a:off x="1056391" y="5064734"/>
            <a:ext cx="1463259" cy="1852627"/>
          </a:xfrm>
          <a:prstGeom prst="rect">
            <a:avLst/>
          </a:prstGeom>
          <a:ln>
            <a:noFill/>
          </a:ln>
          <a:effectLst>
            <a:outerShdw blurRad="190500" algn="br" rotWithShape="0">
              <a:prstClr val="black">
                <a:alpha val="70000"/>
              </a:prstClr>
            </a:outerShdw>
          </a:effectLst>
        </p:spPr>
      </p:pic>
    </p:spTree>
    <p:custDataLst>
      <p:tags r:id="rId1"/>
    </p:custDataLst>
    <p:extLst>
      <p:ext uri="{BB962C8B-B14F-4D97-AF65-F5344CB8AC3E}">
        <p14:creationId xmlns:p14="http://schemas.microsoft.com/office/powerpoint/2010/main" val="4152821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3"/>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9" grpId="0"/>
      <p:bldP spid="5" grpId="0" animBg="1"/>
      <p:bldP spid="5" grpId="1" animBg="1"/>
      <p:bldP spid="6" grpId="0" animBg="1"/>
      <p:bldP spid="6" grpId="1" animBg="1"/>
      <p:bldP spid="51" grpId="0"/>
      <p:bldP spid="54"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Lync Hybrid</a:t>
            </a:r>
            <a:endParaRPr lang="en-US" dirty="0"/>
          </a:p>
        </p:txBody>
      </p:sp>
    </p:spTree>
    <p:extLst>
      <p:ext uri="{BB962C8B-B14F-4D97-AF65-F5344CB8AC3E}">
        <p14:creationId xmlns:p14="http://schemas.microsoft.com/office/powerpoint/2010/main" val="1366212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6504"/>
            <a:ext cx="11430000" cy="1315421"/>
          </a:xfrm>
        </p:spPr>
        <p:txBody>
          <a:bodyPr/>
          <a:lstStyle/>
          <a:p>
            <a:pPr lvl="0">
              <a:spcBef>
                <a:spcPct val="20000"/>
              </a:spcBef>
              <a:buSzPct val="90000"/>
            </a:pPr>
            <a:r>
              <a:rPr lang="en-US" dirty="0" smtClean="0"/>
              <a:t>Lync Hybrid</a:t>
            </a:r>
            <a:br>
              <a:rPr lang="en-US" dirty="0" smtClean="0"/>
            </a:br>
            <a:r>
              <a:rPr lang="en-US" sz="3672" spc="0" dirty="0">
                <a:ln>
                  <a:noFill/>
                </a:ln>
                <a:solidFill>
                  <a:schemeClr val="tx2"/>
                </a:solidFill>
              </a:rPr>
              <a:t>Deploying </a:t>
            </a:r>
            <a:r>
              <a:rPr lang="en-US" sz="3672" spc="0" dirty="0" smtClean="0">
                <a:ln>
                  <a:noFill/>
                </a:ln>
                <a:solidFill>
                  <a:schemeClr val="tx2"/>
                </a:solidFill>
              </a:rPr>
              <a:t>Cloud and On-Premises products together</a:t>
            </a:r>
            <a:endParaRPr lang="en-US" dirty="0">
              <a:solidFill>
                <a:schemeClr val="tx2"/>
              </a:solidFill>
            </a:endParaRPr>
          </a:p>
        </p:txBody>
      </p:sp>
      <p:sp>
        <p:nvSpPr>
          <p:cNvPr id="3" name="Text Placeholder 2"/>
          <p:cNvSpPr>
            <a:spLocks noGrp="1"/>
          </p:cNvSpPr>
          <p:nvPr>
            <p:ph sz="quarter" idx="10"/>
          </p:nvPr>
        </p:nvSpPr>
        <p:spPr>
          <a:xfrm>
            <a:off x="248018" y="1820862"/>
            <a:ext cx="11887200" cy="4893647"/>
          </a:xfrm>
        </p:spPr>
        <p:txBody>
          <a:bodyPr/>
          <a:lstStyle/>
          <a:p>
            <a:pPr marL="0" indent="0">
              <a:buNone/>
            </a:pPr>
            <a:r>
              <a:rPr lang="en-US" dirty="0" smtClean="0">
                <a:solidFill>
                  <a:schemeClr val="tx2"/>
                </a:solidFill>
              </a:rPr>
              <a:t>Value proposition</a:t>
            </a:r>
            <a:endParaRPr lang="en-US" dirty="0">
              <a:solidFill>
                <a:schemeClr val="tx2"/>
              </a:solidFill>
            </a:endParaRPr>
          </a:p>
          <a:p>
            <a:pPr indent="0">
              <a:buNone/>
            </a:pPr>
            <a:r>
              <a:rPr lang="en-US" sz="2000" dirty="0" smtClean="0">
                <a:latin typeface="Segoe UI Light" panose="020B0502040204020203" pitchFamily="34" charset="0"/>
                <a:cs typeface="Segoe UI Light" panose="020B0502040204020203" pitchFamily="34" charset="0"/>
              </a:rPr>
              <a:t>Ability to shift and scale different workloads.</a:t>
            </a:r>
          </a:p>
          <a:p>
            <a:pPr indent="0">
              <a:buNone/>
            </a:pPr>
            <a:r>
              <a:rPr lang="en-US" sz="2000" dirty="0" smtClean="0">
                <a:latin typeface="Segoe UI Light" panose="020B0502040204020203" pitchFamily="34" charset="0"/>
                <a:cs typeface="Segoe UI Light" panose="020B0502040204020203" pitchFamily="34" charset="0"/>
              </a:rPr>
              <a:t>Grow into the cloud at your own pace.</a:t>
            </a:r>
            <a:endParaRPr lang="en-US" sz="2000" dirty="0" smtClean="0"/>
          </a:p>
          <a:p>
            <a:pPr indent="0">
              <a:buNone/>
            </a:pPr>
            <a:endParaRPr lang="en-US" sz="2000" dirty="0" smtClean="0"/>
          </a:p>
          <a:p>
            <a:pPr marL="0" indent="0">
              <a:buNone/>
            </a:pPr>
            <a:r>
              <a:rPr lang="en-US" dirty="0">
                <a:solidFill>
                  <a:schemeClr val="tx2"/>
                </a:solidFill>
              </a:rPr>
              <a:t>Segmenting </a:t>
            </a:r>
            <a:r>
              <a:rPr lang="en-US" dirty="0" smtClean="0">
                <a:solidFill>
                  <a:schemeClr val="tx2"/>
                </a:solidFill>
              </a:rPr>
              <a:t>Products between the cloud and on-premises</a:t>
            </a:r>
            <a:endParaRPr lang="en-US" dirty="0">
              <a:solidFill>
                <a:schemeClr val="tx2"/>
              </a:solidFill>
            </a:endParaRPr>
          </a:p>
          <a:p>
            <a:pPr indent="0">
              <a:buNone/>
            </a:pPr>
            <a:r>
              <a:rPr lang="en-US" sz="2000" dirty="0" smtClean="0">
                <a:latin typeface="+mj-lt"/>
                <a:cs typeface="Segoe UI Light" panose="020B0502040204020203" pitchFamily="34" charset="0"/>
              </a:rPr>
              <a:t>Exchange, Lync and/or SharePoint deployed in O365.</a:t>
            </a:r>
            <a:endParaRPr lang="en-US" sz="2000" dirty="0">
              <a:latin typeface="+mj-lt"/>
              <a:cs typeface="Segoe UI Light" panose="020B0502040204020203" pitchFamily="34" charset="0"/>
            </a:endParaRPr>
          </a:p>
          <a:p>
            <a:pPr indent="0">
              <a:buNone/>
            </a:pPr>
            <a:r>
              <a:rPr lang="en-US" sz="2000" dirty="0" smtClean="0">
                <a:latin typeface="+mj-lt"/>
                <a:cs typeface="Segoe UI Light" panose="020B0502040204020203" pitchFamily="34" charset="0"/>
              </a:rPr>
              <a:t>Move products that need high up-time to the cloud easily.</a:t>
            </a:r>
            <a:endParaRPr lang="en-US" sz="2000" dirty="0">
              <a:latin typeface="+mj-lt"/>
              <a:cs typeface="Segoe UI Light" panose="020B0502040204020203" pitchFamily="34" charset="0"/>
            </a:endParaRPr>
          </a:p>
          <a:p>
            <a:pPr indent="0">
              <a:buNone/>
            </a:pPr>
            <a:r>
              <a:rPr lang="en-US" sz="2000" dirty="0">
                <a:latin typeface="+mj-lt"/>
                <a:cs typeface="Segoe UI Light" panose="020B0502040204020203" pitchFamily="34" charset="0"/>
              </a:rPr>
              <a:t>Saves cost &amp; management complexity when local infrastructure is </a:t>
            </a:r>
            <a:r>
              <a:rPr lang="en-US" sz="2000" dirty="0" smtClean="0">
                <a:latin typeface="+mj-lt"/>
                <a:cs typeface="Segoe UI Light" panose="020B0502040204020203" pitchFamily="34" charset="0"/>
              </a:rPr>
              <a:t>eliminated.</a:t>
            </a:r>
            <a:endParaRPr lang="en-US" sz="2000" dirty="0">
              <a:latin typeface="+mj-lt"/>
              <a:cs typeface="Segoe UI Light" panose="020B0502040204020203" pitchFamily="34" charset="0"/>
            </a:endParaRPr>
          </a:p>
          <a:p>
            <a:pPr indent="0">
              <a:buNone/>
            </a:pPr>
            <a:r>
              <a:rPr lang="en-US" sz="2000" dirty="0">
                <a:latin typeface="+mj-lt"/>
                <a:cs typeface="Segoe UI Light" panose="020B0502040204020203" pitchFamily="34" charset="0"/>
              </a:rPr>
              <a:t>Allows for transitioning users between environments as needs change.</a:t>
            </a:r>
            <a:r>
              <a:rPr lang="en-US" sz="4048" dirty="0">
                <a:latin typeface="Segoe UI Light" panose="020B0502040204020203" pitchFamily="34" charset="0"/>
                <a:cs typeface="Segoe UI Light" panose="020B0502040204020203" pitchFamily="34" charset="0"/>
              </a:rPr>
              <a:t/>
            </a:r>
            <a:br>
              <a:rPr lang="en-US" sz="4048" dirty="0">
                <a:latin typeface="Segoe UI Light" panose="020B0502040204020203" pitchFamily="34" charset="0"/>
                <a:cs typeface="Segoe UI Light" panose="020B0502040204020203" pitchFamily="34" charset="0"/>
              </a:rPr>
            </a:br>
            <a:endParaRPr lang="en-US" dirty="0" smtClean="0"/>
          </a:p>
        </p:txBody>
      </p:sp>
    </p:spTree>
    <p:extLst>
      <p:ext uri="{BB962C8B-B14F-4D97-AF65-F5344CB8AC3E}">
        <p14:creationId xmlns:p14="http://schemas.microsoft.com/office/powerpoint/2010/main" val="270082574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Lync Supports Mixed </a:t>
            </a:r>
            <a:r>
              <a:rPr lang="en-US" dirty="0" smtClean="0"/>
              <a:t>Exchange Scenarios</a:t>
            </a:r>
            <a:endParaRPr lang="en-US" dirty="0"/>
          </a:p>
        </p:txBody>
      </p:sp>
      <p:grpSp>
        <p:nvGrpSpPr>
          <p:cNvPr id="2" name="Group 1"/>
          <p:cNvGrpSpPr/>
          <p:nvPr/>
        </p:nvGrpSpPr>
        <p:grpSpPr>
          <a:xfrm>
            <a:off x="503238" y="1705128"/>
            <a:ext cx="4419600" cy="2284878"/>
            <a:chOff x="519116" y="2304236"/>
            <a:chExt cx="3104022" cy="2240280"/>
          </a:xfrm>
        </p:grpSpPr>
        <p:sp>
          <p:nvSpPr>
            <p:cNvPr id="16" name="Rectangle 15"/>
            <p:cNvSpPr/>
            <p:nvPr/>
          </p:nvSpPr>
          <p:spPr bwMode="auto">
            <a:xfrm>
              <a:off x="656537" y="2304236"/>
              <a:ext cx="2926080" cy="22402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2040" b="1" kern="0" dirty="0" smtClean="0">
                  <a:solidFill>
                    <a:srgbClr val="0070C0"/>
                  </a:solidFill>
                </a:rPr>
                <a:t>Lync Server – Exchange Online</a:t>
              </a:r>
              <a:endParaRPr lang="en-US" sz="2040" b="1" kern="0" dirty="0">
                <a:solidFill>
                  <a:srgbClr val="0070C0"/>
                </a:solidFill>
              </a:endParaRPr>
            </a:p>
          </p:txBody>
        </p:sp>
        <p:pic>
          <p:nvPicPr>
            <p:cNvPr id="17" name="Picture 3" descr="C:\Users\hannahr\Dropbox\MOD Servers Metro Icon Library\victor melniciuc\PNGs\Infrastructure\Icons_Infrastructure_060712_Desktop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9116" y="2624146"/>
              <a:ext cx="1600461" cy="128781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hannahr\Dropbox\MOD Servers Metro Icon Library\victor melniciuc\PNGs\Infrastructure\Icons_Infrastructure_060712_Desktop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2677" y="2624146"/>
              <a:ext cx="1600461" cy="1287818"/>
            </a:xfrm>
            <a:prstGeom prst="rect">
              <a:avLst/>
            </a:prstGeom>
            <a:noFill/>
            <a:extLst>
              <a:ext uri="{909E8E84-426E-40DD-AFC4-6F175D3DCCD1}">
                <a14:hiddenFill xmlns:a14="http://schemas.microsoft.com/office/drawing/2010/main">
                  <a:solidFill>
                    <a:srgbClr val="FFFFFF"/>
                  </a:solidFill>
                </a14:hiddenFill>
              </a:ext>
            </a:extLst>
          </p:spPr>
        </p:pic>
        <p:sp>
          <p:nvSpPr>
            <p:cNvPr id="19" name="Chevron 18"/>
            <p:cNvSpPr/>
            <p:nvPr/>
          </p:nvSpPr>
          <p:spPr bwMode="auto">
            <a:xfrm>
              <a:off x="1971172" y="3200021"/>
              <a:ext cx="199910" cy="164368"/>
            </a:xfrm>
            <a:prstGeom prst="chevron">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a:off x="6867989" y="1721253"/>
            <a:ext cx="4531848" cy="2284878"/>
            <a:chOff x="4383160" y="2304236"/>
            <a:chExt cx="3000793" cy="2240280"/>
          </a:xfrm>
        </p:grpSpPr>
        <p:sp>
          <p:nvSpPr>
            <p:cNvPr id="20" name="Rectangle 19"/>
            <p:cNvSpPr/>
            <p:nvPr/>
          </p:nvSpPr>
          <p:spPr bwMode="auto">
            <a:xfrm>
              <a:off x="4457873" y="2304236"/>
              <a:ext cx="2926080" cy="22402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2040" b="1" kern="0" dirty="0">
                  <a:solidFill>
                    <a:srgbClr val="0070C0"/>
                  </a:solidFill>
                </a:rPr>
                <a:t>Lync </a:t>
              </a:r>
              <a:r>
                <a:rPr lang="en-US" sz="2040" b="1" kern="0" dirty="0" smtClean="0">
                  <a:solidFill>
                    <a:srgbClr val="0070C0"/>
                  </a:solidFill>
                </a:rPr>
                <a:t>Online </a:t>
              </a:r>
              <a:r>
                <a:rPr lang="en-US" sz="2040" b="1" kern="0" dirty="0">
                  <a:solidFill>
                    <a:srgbClr val="0070C0"/>
                  </a:solidFill>
                </a:rPr>
                <a:t>– </a:t>
              </a:r>
              <a:r>
                <a:rPr lang="en-US" sz="2040" b="1" kern="0" dirty="0" smtClean="0">
                  <a:solidFill>
                    <a:srgbClr val="0070C0"/>
                  </a:solidFill>
                </a:rPr>
                <a:t>Exchange Server</a:t>
              </a:r>
              <a:endParaRPr lang="en-US" sz="2040" b="1" kern="0" dirty="0">
                <a:solidFill>
                  <a:srgbClr val="0070C0"/>
                </a:solidFill>
              </a:endParaRPr>
            </a:p>
          </p:txBody>
        </p:sp>
        <p:grpSp>
          <p:nvGrpSpPr>
            <p:cNvPr id="21" name="Group 20"/>
            <p:cNvGrpSpPr/>
            <p:nvPr/>
          </p:nvGrpSpPr>
          <p:grpSpPr>
            <a:xfrm>
              <a:off x="4383160" y="2624146"/>
              <a:ext cx="1694164" cy="1287818"/>
              <a:chOff x="8518347" y="1451498"/>
              <a:chExt cx="1694164" cy="1287818"/>
            </a:xfrm>
          </p:grpSpPr>
          <p:pic>
            <p:nvPicPr>
              <p:cNvPr id="22" name="Picture 3" descr="C:\Users\hannahr\Dropbox\MOD Servers Metro Icon Library\victor melniciuc\PNGs\Infrastructure\Icons_Infrastructure_060712_Desktop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18347" y="1451498"/>
                <a:ext cx="1600461" cy="1287818"/>
              </a:xfrm>
              <a:prstGeom prst="rect">
                <a:avLst/>
              </a:prstGeom>
              <a:noFill/>
              <a:extLst>
                <a:ext uri="{909E8E84-426E-40DD-AFC4-6F175D3DCCD1}">
                  <a14:hiddenFill xmlns:a14="http://schemas.microsoft.com/office/drawing/2010/main">
                    <a:solidFill>
                      <a:srgbClr val="FFFFFF"/>
                    </a:solidFill>
                  </a14:hiddenFill>
                </a:ext>
              </a:extLst>
            </p:spPr>
          </p:pic>
          <p:sp>
            <p:nvSpPr>
              <p:cNvPr id="24" name="Chevron 23"/>
              <p:cNvSpPr/>
              <p:nvPr/>
            </p:nvSpPr>
            <p:spPr bwMode="auto">
              <a:xfrm>
                <a:off x="10012601" y="1992189"/>
                <a:ext cx="199910" cy="164368"/>
              </a:xfrm>
              <a:prstGeom prst="chevron">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7" name="Rectangle 26"/>
          <p:cNvSpPr/>
          <p:nvPr/>
        </p:nvSpPr>
        <p:spPr bwMode="auto">
          <a:xfrm>
            <a:off x="698901" y="3990006"/>
            <a:ext cx="4167299" cy="27076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r>
              <a:rPr lang="en-US" sz="1600" dirty="0">
                <a:cs typeface="Segoe UI Light" panose="020B0502040204020203" pitchFamily="34" charset="0"/>
              </a:rPr>
              <a:t>User mailbox and calendar </a:t>
            </a:r>
            <a:r>
              <a:rPr lang="en-US" sz="1600" dirty="0" smtClean="0">
                <a:cs typeface="Segoe UI Light" panose="020B0502040204020203" pitchFamily="34" charset="0"/>
              </a:rPr>
              <a:t>online</a:t>
            </a:r>
          </a:p>
          <a:p>
            <a:endParaRPr lang="en-US" sz="1600" dirty="0" smtClean="0">
              <a:cs typeface="Segoe UI Light" panose="020B0502040204020203" pitchFamily="34" charset="0"/>
            </a:endParaRPr>
          </a:p>
          <a:p>
            <a:r>
              <a:rPr lang="en-US" sz="1600" dirty="0" smtClean="0">
                <a:cs typeface="Segoe UI Light" panose="020B0502040204020203" pitchFamily="34" charset="0"/>
              </a:rPr>
              <a:t>Instant Messaging, Presence, Meetings, and Enterprise Voice on-premises</a:t>
            </a:r>
            <a:endParaRPr lang="en-US" sz="1600" dirty="0">
              <a:cs typeface="Segoe UI Light" panose="020B0502040204020203" pitchFamily="34" charset="0"/>
            </a:endParaRPr>
          </a:p>
          <a:p>
            <a:endParaRPr lang="en-US" sz="1600" dirty="0" smtClean="0">
              <a:cs typeface="Segoe UI Light" panose="020B0502040204020203" pitchFamily="34" charset="0"/>
            </a:endParaRPr>
          </a:p>
          <a:p>
            <a:endParaRPr lang="en-US" sz="1600" dirty="0">
              <a:cs typeface="Segoe UI Light" panose="020B0502040204020203" pitchFamily="34" charset="0"/>
            </a:endParaRPr>
          </a:p>
        </p:txBody>
      </p:sp>
      <p:sp>
        <p:nvSpPr>
          <p:cNvPr id="28" name="Rectangle 27"/>
          <p:cNvSpPr/>
          <p:nvPr/>
        </p:nvSpPr>
        <p:spPr bwMode="auto">
          <a:xfrm>
            <a:off x="6973545" y="4022490"/>
            <a:ext cx="4426291" cy="267517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r>
              <a:rPr lang="en-US" sz="1400" dirty="0">
                <a:cs typeface="Segoe UI Light" panose="020B0502040204020203" pitchFamily="34" charset="0"/>
              </a:rPr>
              <a:t>User mailbox and calendar on </a:t>
            </a:r>
            <a:r>
              <a:rPr lang="en-US" sz="1400" dirty="0" smtClean="0">
                <a:cs typeface="Segoe UI Light" panose="020B0502040204020203" pitchFamily="34" charset="0"/>
              </a:rPr>
              <a:t>premises</a:t>
            </a:r>
          </a:p>
          <a:p>
            <a:endParaRPr lang="en-US" sz="1400" dirty="0">
              <a:cs typeface="Segoe UI Light" panose="020B0502040204020203" pitchFamily="34" charset="0"/>
            </a:endParaRPr>
          </a:p>
          <a:p>
            <a:r>
              <a:rPr lang="en-US" sz="1400" dirty="0" smtClean="0">
                <a:cs typeface="Segoe UI Light" panose="020B0502040204020203" pitchFamily="34" charset="0"/>
              </a:rPr>
              <a:t>Instant Messaging, Presence and Meetings online</a:t>
            </a:r>
          </a:p>
          <a:p>
            <a:endParaRPr lang="en-US" sz="1400" dirty="0">
              <a:cs typeface="Segoe UI Light" panose="020B0502040204020203" pitchFamily="34" charset="0"/>
            </a:endParaRPr>
          </a:p>
          <a:p>
            <a:r>
              <a:rPr lang="en-US" sz="1400" dirty="0" smtClean="0">
                <a:cs typeface="Segoe UI Light" panose="020B0502040204020203" pitchFamily="34" charset="0"/>
              </a:rPr>
              <a:t>Option </a:t>
            </a:r>
            <a:r>
              <a:rPr lang="en-US" sz="1400" dirty="0">
                <a:cs typeface="Segoe UI Light" panose="020B0502040204020203" pitchFamily="34" charset="0"/>
              </a:rPr>
              <a:t>for cloud enablement of customers not yet ready to move </a:t>
            </a:r>
            <a:r>
              <a:rPr lang="en-US" sz="1400" dirty="0" smtClean="0">
                <a:cs typeface="Segoe UI Light" panose="020B0502040204020203" pitchFamily="34" charset="0"/>
              </a:rPr>
              <a:t>Exchange</a:t>
            </a:r>
            <a:endParaRPr lang="en-US" sz="1400" dirty="0">
              <a:cs typeface="Segoe UI Light" panose="020B0502040204020203" pitchFamily="34" charset="0"/>
            </a:endParaRPr>
          </a:p>
          <a:p>
            <a:pPr defTabSz="932290" fontAlgn="base">
              <a:spcBef>
                <a:spcPct val="0"/>
              </a:spcBef>
              <a:spcAft>
                <a:spcPts val="1224"/>
              </a:spcAft>
            </a:pPr>
            <a:endParaRPr lang="en-US" sz="1400" dirty="0" smtClean="0">
              <a:solidFill>
                <a:schemeClr val="bg1"/>
              </a:solidFill>
              <a:ea typeface="Segoe UI" pitchFamily="34" charset="0"/>
              <a:cs typeface="Segoe UI" pitchFamily="34" charset="0"/>
            </a:endParaRPr>
          </a:p>
          <a:p>
            <a:pPr defTabSz="932290" fontAlgn="base">
              <a:spcBef>
                <a:spcPct val="0"/>
              </a:spcBef>
              <a:spcAft>
                <a:spcPts val="1224"/>
              </a:spcAft>
            </a:pPr>
            <a:r>
              <a:rPr lang="en-US" sz="1400" dirty="0" smtClean="0">
                <a:solidFill>
                  <a:schemeClr val="tx2"/>
                </a:solidFill>
                <a:ea typeface="Segoe UI" pitchFamily="34" charset="0"/>
                <a:cs typeface="Segoe UI" pitchFamily="34" charset="0"/>
              </a:rPr>
              <a:t>Some scenarios not supported: Voice/UM, OWA, Unified Contacts Store, Archiving to Exchange</a:t>
            </a:r>
            <a:endParaRPr lang="en-US" sz="1400" dirty="0">
              <a:solidFill>
                <a:schemeClr val="tx2"/>
              </a:solidFill>
              <a:ea typeface="Segoe UI" pitchFamily="34" charset="0"/>
              <a:cs typeface="Segoe UI" pitchFamily="34" charset="0"/>
            </a:endParaRPr>
          </a:p>
        </p:txBody>
      </p:sp>
      <p:sp>
        <p:nvSpPr>
          <p:cNvPr id="30" name="TextBox 29"/>
          <p:cNvSpPr txBox="1"/>
          <p:nvPr/>
        </p:nvSpPr>
        <p:spPr>
          <a:xfrm>
            <a:off x="4139494" y="1139916"/>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pic>
        <p:nvPicPr>
          <p:cNvPr id="33" name="Picture 3" descr="C:\Users\hannahr\Dropbox\MOD Servers Metro Icon Library\victor melniciuc\PNGs\Infrastructure\Icons_Infrastructure_060712_Desktop_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1537" y="2065587"/>
            <a:ext cx="2138117" cy="131345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10787222" y="1226066"/>
            <a:ext cx="993615" cy="1280596"/>
          </a:xfrm>
          <a:prstGeom prst="rect">
            <a:avLst/>
          </a:prstGeom>
          <a:noFill/>
        </p:spPr>
        <p:txBody>
          <a:bodyPr wrap="square" lIns="0" tIns="0" rIns="0" bIns="0" rtlCol="0">
            <a:spAutoFit/>
          </a:bodyPr>
          <a:lstStyle/>
          <a:p>
            <a:pPr algn="ctr" defTabSz="604416"/>
            <a:r>
              <a:rPr lang="en-US" sz="8159" dirty="0">
                <a:solidFill>
                  <a:srgbClr val="00B050"/>
                </a:solidFill>
                <a:latin typeface="Wingdings" pitchFamily="2" charset="2"/>
              </a:rPr>
              <a:t>ü</a:t>
            </a:r>
          </a:p>
        </p:txBody>
      </p:sp>
    </p:spTree>
    <p:extLst>
      <p:ext uri="{BB962C8B-B14F-4D97-AF65-F5344CB8AC3E}">
        <p14:creationId xmlns:p14="http://schemas.microsoft.com/office/powerpoint/2010/main" val="2564878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On-Premises and Exchange Interop</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10161672"/>
              </p:ext>
            </p:extLst>
          </p:nvPr>
        </p:nvGraphicFramePr>
        <p:xfrm>
          <a:off x="58547" y="1214472"/>
          <a:ext cx="12331890" cy="5070633"/>
        </p:xfrm>
        <a:graphic>
          <a:graphicData uri="http://schemas.openxmlformats.org/drawingml/2006/table">
            <a:tbl>
              <a:tblPr firstRow="1" bandRow="1">
                <a:tableStyleId>{5C22544A-7EE6-4342-B048-85BDC9FD1C3A}</a:tableStyleId>
              </a:tblPr>
              <a:tblGrid>
                <a:gridCol w="7086599"/>
                <a:gridCol w="2564096"/>
                <a:gridCol w="2681195"/>
              </a:tblGrid>
              <a:tr h="58614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Feature</a:t>
                      </a:r>
                      <a:endParaRPr lang="en-US" sz="2400" b="0" dirty="0" smtClean="0"/>
                    </a:p>
                  </a:txBody>
                  <a:tcPr>
                    <a:noFill/>
                  </a:tcPr>
                </a:tc>
                <a:tc>
                  <a:txBody>
                    <a:bodyPr/>
                    <a:lstStyle/>
                    <a:p>
                      <a:r>
                        <a:rPr lang="en-US" sz="2400" dirty="0" smtClean="0"/>
                        <a:t>Exchange</a:t>
                      </a:r>
                      <a:r>
                        <a:rPr lang="en-US" sz="2400" baseline="0" dirty="0" smtClean="0"/>
                        <a:t> Server</a:t>
                      </a:r>
                      <a:endParaRPr lang="en-US" sz="2400" dirty="0"/>
                    </a:p>
                  </a:txBody>
                  <a:tcPr/>
                </a:tc>
                <a:tc>
                  <a:txBody>
                    <a:bodyPr/>
                    <a:lstStyle/>
                    <a:p>
                      <a:r>
                        <a:rPr lang="en-US" sz="2400" dirty="0" smtClean="0"/>
                        <a:t>Exchange Online</a:t>
                      </a:r>
                      <a:endParaRPr lang="en-US" sz="2400" dirty="0"/>
                    </a:p>
                  </a:txBody>
                  <a:tcPr/>
                </a:tc>
              </a:tr>
              <a:tr h="459162">
                <a:tc>
                  <a:txBody>
                    <a:bodyPr/>
                    <a:lstStyle/>
                    <a:p>
                      <a:r>
                        <a:rPr lang="en-US" sz="2400" dirty="0" smtClean="0">
                          <a:solidFill>
                            <a:schemeClr val="bg1"/>
                          </a:solidFill>
                          <a:latin typeface="+mn-lt"/>
                        </a:rPr>
                        <a:t>Schedule and Join Meetings</a:t>
                      </a:r>
                      <a:r>
                        <a:rPr lang="en-US" sz="2400" baseline="0" dirty="0" smtClean="0">
                          <a:solidFill>
                            <a:schemeClr val="bg1"/>
                          </a:solidFill>
                          <a:latin typeface="+mn-lt"/>
                        </a:rPr>
                        <a:t> via Outlook</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59162">
                <a:tc>
                  <a:txBody>
                    <a:bodyPr/>
                    <a:lstStyle/>
                    <a:p>
                      <a:r>
                        <a:rPr lang="en-US" sz="2400" dirty="0" smtClean="0">
                          <a:solidFill>
                            <a:schemeClr val="bg1"/>
                          </a:solidFill>
                          <a:latin typeface="+mn-lt"/>
                        </a:rPr>
                        <a:t>IM/Presence in Outlook Web App</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Join Online meeting in Mobile</a:t>
                      </a:r>
                      <a:r>
                        <a:rPr lang="en-US" sz="2400" b="0" kern="1200" baseline="0" dirty="0" smtClean="0">
                          <a:solidFill>
                            <a:schemeClr val="bg1"/>
                          </a:solidFill>
                          <a:latin typeface="+mn-lt"/>
                        </a:rPr>
                        <a:t> Clients</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Publish status</a:t>
                      </a:r>
                      <a:r>
                        <a:rPr lang="en-US" sz="2400" b="0" kern="1200" baseline="0" dirty="0" smtClean="0">
                          <a:solidFill>
                            <a:schemeClr val="bg1"/>
                          </a:solidFill>
                          <a:latin typeface="+mn-lt"/>
                        </a:rPr>
                        <a:t> based on Outlook Calendar</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Missed Conversations</a:t>
                      </a:r>
                      <a:r>
                        <a:rPr lang="en-US" sz="2400" b="0" kern="1200" baseline="0" dirty="0" smtClean="0">
                          <a:solidFill>
                            <a:schemeClr val="bg1"/>
                          </a:solidFill>
                          <a:latin typeface="+mn-lt"/>
                        </a:rPr>
                        <a:t> history and call logs in MBX</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ea typeface="+mn-ea"/>
                          <a:cs typeface="+mn-cs"/>
                        </a:rPr>
                        <a:t>High</a:t>
                      </a:r>
                      <a:r>
                        <a:rPr lang="en-US" sz="2400" b="0" kern="1200" baseline="0" dirty="0" smtClean="0">
                          <a:solidFill>
                            <a:schemeClr val="bg1"/>
                          </a:solidFill>
                          <a:latin typeface="+mn-lt"/>
                          <a:ea typeface="+mn-ea"/>
                          <a:cs typeface="+mn-cs"/>
                        </a:rPr>
                        <a:t> Resolution Contact Photo in client and LWA</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 </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rPr>
                        <a:t>Meeting Delegation (users</a:t>
                      </a:r>
                      <a:r>
                        <a:rPr lang="en-US" sz="2400" b="0" kern="1200" baseline="0" dirty="0" smtClean="0">
                          <a:solidFill>
                            <a:schemeClr val="bg1"/>
                          </a:solidFill>
                          <a:latin typeface="+mn-lt"/>
                        </a:rPr>
                        <a:t> hosted together**)</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Archiving Content in Exchange</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Search</a:t>
                      </a:r>
                      <a:r>
                        <a:rPr lang="en-US" sz="2400" b="0" kern="1200" baseline="0" dirty="0" smtClean="0">
                          <a:solidFill>
                            <a:schemeClr val="bg1"/>
                          </a:solidFill>
                          <a:latin typeface="+mn-lt"/>
                        </a:rPr>
                        <a:t> archived content</a:t>
                      </a:r>
                    </a:p>
                  </a:txBody>
                  <a:tcPr marL="27978" marR="9715" marT="9715" marB="0" anchor="ctr">
                    <a:solidFill>
                      <a:schemeClr val="tx1"/>
                    </a:solidFill>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c>
                  <a:txBody>
                    <a:bodyPr/>
                    <a:lstStyle/>
                    <a:p>
                      <a:pPr algn="ctr"/>
                      <a:r>
                        <a:rPr lang="en-US" sz="2000" b="0" i="0" kern="1200" smtClean="0">
                          <a:latin typeface="Wingdings" pitchFamily="2" charset="2"/>
                        </a:rPr>
                        <a:t>ü</a:t>
                      </a:r>
                      <a:endParaRPr lang="en-US" sz="2000" dirty="0">
                        <a:latin typeface="Wingdings" panose="05000000000000000000" pitchFamily="2" charset="2"/>
                      </a:endParaRPr>
                    </a:p>
                  </a:txBody>
                  <a:tcPr/>
                </a:tc>
              </a:tr>
              <a:tr h="382953">
                <a:tc>
                  <a:txBody>
                    <a:body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baseline="0" dirty="0" smtClean="0">
                          <a:solidFill>
                            <a:schemeClr val="bg1"/>
                          </a:solidFill>
                          <a:latin typeface="+mn-lt"/>
                        </a:rPr>
                        <a:t>Voicemail</a:t>
                      </a:r>
                    </a:p>
                  </a:txBody>
                  <a:tcPr marL="27978" marR="9715" marT="9715" marB="0" anchor="ctr">
                    <a:solidFill>
                      <a:schemeClr val="tx1"/>
                    </a:solidFill>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baseline="0" dirty="0" smtClean="0">
                          <a:solidFill>
                            <a:schemeClr val="bg1"/>
                          </a:solidFill>
                          <a:latin typeface="+mn-lt"/>
                        </a:rPr>
                        <a:t>Unified Contact Store (requires 2013 client**)</a:t>
                      </a:r>
                    </a:p>
                  </a:txBody>
                  <a:tcPr marL="27978" marR="9715" marT="9715" marB="0" anchor="ctr">
                    <a:solidFill>
                      <a:schemeClr val="tx1"/>
                    </a:solidFill>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bl>
          </a:graphicData>
        </a:graphic>
      </p:graphicFrame>
    </p:spTree>
    <p:extLst>
      <p:ext uri="{BB962C8B-B14F-4D97-AF65-F5344CB8AC3E}">
        <p14:creationId xmlns:p14="http://schemas.microsoft.com/office/powerpoint/2010/main" val="218824260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Online and Exchange Interop</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578398597"/>
              </p:ext>
            </p:extLst>
          </p:nvPr>
        </p:nvGraphicFramePr>
        <p:xfrm>
          <a:off x="46037" y="1225584"/>
          <a:ext cx="12331890" cy="5070633"/>
        </p:xfrm>
        <a:graphic>
          <a:graphicData uri="http://schemas.openxmlformats.org/drawingml/2006/table">
            <a:tbl>
              <a:tblPr firstRow="1" bandRow="1">
                <a:tableStyleId>{5C22544A-7EE6-4342-B048-85BDC9FD1C3A}</a:tableStyleId>
              </a:tblPr>
              <a:tblGrid>
                <a:gridCol w="7086599"/>
                <a:gridCol w="2564096"/>
                <a:gridCol w="2681195"/>
              </a:tblGrid>
              <a:tr h="58614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dirty="0" smtClean="0"/>
                        <a:t>Feature</a:t>
                      </a:r>
                      <a:endParaRPr lang="en-US" sz="2400" b="0" dirty="0" smtClean="0"/>
                    </a:p>
                  </a:txBody>
                  <a:tcPr>
                    <a:noFill/>
                  </a:tcPr>
                </a:tc>
                <a:tc>
                  <a:txBody>
                    <a:bodyPr/>
                    <a:lstStyle/>
                    <a:p>
                      <a:r>
                        <a:rPr lang="en-US" sz="2400" dirty="0" smtClean="0"/>
                        <a:t>Exchange</a:t>
                      </a:r>
                      <a:r>
                        <a:rPr lang="en-US" sz="2400" baseline="0" dirty="0" smtClean="0"/>
                        <a:t> Server</a:t>
                      </a:r>
                      <a:endParaRPr lang="en-US" sz="2400" dirty="0"/>
                    </a:p>
                  </a:txBody>
                  <a:tcPr/>
                </a:tc>
                <a:tc>
                  <a:txBody>
                    <a:bodyPr/>
                    <a:lstStyle/>
                    <a:p>
                      <a:r>
                        <a:rPr lang="en-US" sz="2400" dirty="0" smtClean="0"/>
                        <a:t>Exchange Online</a:t>
                      </a:r>
                      <a:endParaRPr lang="en-US" sz="2400" dirty="0"/>
                    </a:p>
                  </a:txBody>
                  <a:tcPr/>
                </a:tc>
              </a:tr>
              <a:tr h="459162">
                <a:tc>
                  <a:txBody>
                    <a:bodyPr/>
                    <a:lstStyle/>
                    <a:p>
                      <a:r>
                        <a:rPr lang="en-US" sz="2400" dirty="0" smtClean="0">
                          <a:solidFill>
                            <a:schemeClr val="bg1"/>
                          </a:solidFill>
                          <a:latin typeface="+mn-lt"/>
                        </a:rPr>
                        <a:t>Schedule and Join Meetings</a:t>
                      </a:r>
                      <a:r>
                        <a:rPr lang="en-US" sz="2400" baseline="0" dirty="0" smtClean="0">
                          <a:solidFill>
                            <a:schemeClr val="bg1"/>
                          </a:solidFill>
                          <a:latin typeface="+mn-lt"/>
                        </a:rPr>
                        <a:t> via Outlook</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459162">
                <a:tc>
                  <a:txBody>
                    <a:bodyPr/>
                    <a:lstStyle/>
                    <a:p>
                      <a:r>
                        <a:rPr lang="en-US" sz="2400" dirty="0" smtClean="0">
                          <a:solidFill>
                            <a:schemeClr val="bg1"/>
                          </a:solidFill>
                          <a:latin typeface="+mn-lt"/>
                        </a:rPr>
                        <a:t>IM/Presence in Outlook Web App</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Join Online meeting in Mobile</a:t>
                      </a:r>
                      <a:r>
                        <a:rPr lang="en-US" sz="2400" b="0" kern="1200" baseline="0" dirty="0" smtClean="0">
                          <a:solidFill>
                            <a:schemeClr val="bg1"/>
                          </a:solidFill>
                          <a:latin typeface="+mn-lt"/>
                        </a:rPr>
                        <a:t> Clients</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Publish status</a:t>
                      </a:r>
                      <a:r>
                        <a:rPr lang="en-US" sz="2400" b="0" kern="1200" baseline="0" dirty="0" smtClean="0">
                          <a:solidFill>
                            <a:schemeClr val="bg1"/>
                          </a:solidFill>
                          <a:latin typeface="+mn-lt"/>
                        </a:rPr>
                        <a:t> based on Outlook Calendar</a:t>
                      </a:r>
                      <a:endParaRPr lang="en-US" sz="2400" b="0" kern="1200" dirty="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Missed Conversations</a:t>
                      </a:r>
                      <a:r>
                        <a:rPr lang="en-US" sz="2400" b="0" kern="1200" baseline="0" dirty="0" smtClean="0">
                          <a:solidFill>
                            <a:schemeClr val="bg1"/>
                          </a:solidFill>
                          <a:latin typeface="+mn-lt"/>
                        </a:rPr>
                        <a:t> history and call logs in MBX</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ea typeface="+mn-ea"/>
                          <a:cs typeface="+mn-cs"/>
                        </a:rPr>
                        <a:t>High</a:t>
                      </a:r>
                      <a:r>
                        <a:rPr lang="en-US" sz="2400" b="0" kern="1200" baseline="0" dirty="0" smtClean="0">
                          <a:solidFill>
                            <a:schemeClr val="bg1"/>
                          </a:solidFill>
                          <a:latin typeface="+mn-lt"/>
                          <a:ea typeface="+mn-ea"/>
                          <a:cs typeface="+mn-cs"/>
                        </a:rPr>
                        <a:t> Resolution Contact Photo in client and LWA</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 </a:t>
                      </a:r>
                      <a:r>
                        <a:rPr lang="en-US" sz="2000" b="0" i="0" kern="1200" dirty="0" smtClean="0">
                          <a:latin typeface="+mn-lt"/>
                        </a:rPr>
                        <a:t>Client Only</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 </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algn="l" defTabSz="914363" rtl="0" eaLnBrk="1" fontAlgn="ctr" latinLnBrk="0" hangingPunct="1">
                        <a:lnSpc>
                          <a:spcPct val="90000"/>
                        </a:lnSpc>
                        <a:spcBef>
                          <a:spcPct val="20000"/>
                        </a:spcBef>
                        <a:buSzPct val="90000"/>
                      </a:pPr>
                      <a:r>
                        <a:rPr lang="en-US" sz="2400" b="0" kern="1200" dirty="0" smtClean="0">
                          <a:solidFill>
                            <a:schemeClr val="bg1"/>
                          </a:solidFill>
                          <a:latin typeface="+mn-lt"/>
                        </a:rPr>
                        <a:t>Meeting Delegation (users</a:t>
                      </a:r>
                      <a:r>
                        <a:rPr lang="en-US" sz="2400" b="0" kern="1200" baseline="0" dirty="0" smtClean="0">
                          <a:solidFill>
                            <a:schemeClr val="bg1"/>
                          </a:solidFill>
                          <a:latin typeface="+mn-lt"/>
                        </a:rPr>
                        <a:t> hosted together**)</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Archiving Content in Exchange</a:t>
                      </a:r>
                      <a:endParaRPr lang="en-US" sz="2400" b="0" kern="1200" dirty="0" smtClean="0">
                        <a:solidFill>
                          <a:schemeClr val="bg1"/>
                        </a:solidFill>
                        <a:latin typeface="+mn-lt"/>
                        <a:ea typeface="+mn-ea"/>
                        <a:cs typeface="+mn-cs"/>
                      </a:endParaRPr>
                    </a:p>
                  </a:txBody>
                  <a:tcPr marL="27978" marR="9715" marT="9715" marB="0" anchor="ct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lvl1pPr marL="0" algn="l" defTabSz="914363" rtl="0" eaLnBrk="1" latinLnBrk="0" hangingPunct="1">
                        <a:defRPr sz="1800" b="1" kern="1200">
                          <a:solidFill>
                            <a:schemeClr val="lt1"/>
                          </a:solidFill>
                          <a:latin typeface="Segoe UI"/>
                          <a:ea typeface=""/>
                          <a:cs typeface=""/>
                        </a:defRPr>
                      </a:lvl1pPr>
                      <a:lvl2pPr marL="457182" algn="l" defTabSz="914363" rtl="0" eaLnBrk="1" latinLnBrk="0" hangingPunct="1">
                        <a:defRPr sz="1800" b="1" kern="1200">
                          <a:solidFill>
                            <a:schemeClr val="lt1"/>
                          </a:solidFill>
                          <a:latin typeface="Segoe UI"/>
                          <a:ea typeface=""/>
                          <a:cs typeface=""/>
                        </a:defRPr>
                      </a:lvl2pPr>
                      <a:lvl3pPr marL="914363" algn="l" defTabSz="914363" rtl="0" eaLnBrk="1" latinLnBrk="0" hangingPunct="1">
                        <a:defRPr sz="1800" b="1" kern="1200">
                          <a:solidFill>
                            <a:schemeClr val="lt1"/>
                          </a:solidFill>
                          <a:latin typeface="Segoe UI"/>
                          <a:ea typeface=""/>
                          <a:cs typeface=""/>
                        </a:defRPr>
                      </a:lvl3pPr>
                      <a:lvl4pPr marL="1371545" algn="l" defTabSz="914363" rtl="0" eaLnBrk="1" latinLnBrk="0" hangingPunct="1">
                        <a:defRPr sz="1800" b="1" kern="1200">
                          <a:solidFill>
                            <a:schemeClr val="lt1"/>
                          </a:solidFill>
                          <a:latin typeface="Segoe UI"/>
                          <a:ea typeface=""/>
                          <a:cs typeface=""/>
                        </a:defRPr>
                      </a:lvl4pPr>
                      <a:lvl5pPr marL="1828727" algn="l" defTabSz="914363" rtl="0" eaLnBrk="1" latinLnBrk="0" hangingPunct="1">
                        <a:defRPr sz="1800" b="1" kern="1200">
                          <a:solidFill>
                            <a:schemeClr val="lt1"/>
                          </a:solidFill>
                          <a:latin typeface="Segoe UI"/>
                          <a:ea typeface=""/>
                          <a:cs typeface=""/>
                        </a:defRPr>
                      </a:lvl5pPr>
                      <a:lvl6pPr marL="2285909" algn="l" defTabSz="914363" rtl="0" eaLnBrk="1" latinLnBrk="0" hangingPunct="1">
                        <a:defRPr sz="1800" b="1" kern="1200">
                          <a:solidFill>
                            <a:schemeClr val="lt1"/>
                          </a:solidFill>
                          <a:latin typeface="Segoe UI"/>
                          <a:ea typeface=""/>
                          <a:cs typeface=""/>
                        </a:defRPr>
                      </a:lvl6pPr>
                      <a:lvl7pPr marL="2743090" algn="l" defTabSz="914363" rtl="0" eaLnBrk="1" latinLnBrk="0" hangingPunct="1">
                        <a:defRPr sz="1800" b="1" kern="1200">
                          <a:solidFill>
                            <a:schemeClr val="lt1"/>
                          </a:solidFill>
                          <a:latin typeface="Segoe UI"/>
                          <a:ea typeface=""/>
                          <a:cs typeface=""/>
                        </a:defRPr>
                      </a:lvl7pPr>
                      <a:lvl8pPr marL="3200272" algn="l" defTabSz="914363" rtl="0" eaLnBrk="1" latinLnBrk="0" hangingPunct="1">
                        <a:defRPr sz="1800" b="1" kern="1200">
                          <a:solidFill>
                            <a:schemeClr val="lt1"/>
                          </a:solidFill>
                          <a:latin typeface="Segoe UI"/>
                          <a:ea typeface=""/>
                          <a:cs typeface=""/>
                        </a:defRPr>
                      </a:lvl8pPr>
                      <a:lvl9pPr marL="3657454" algn="l" defTabSz="914363" rtl="0" eaLnBrk="1" latinLnBrk="0" hangingPunct="1">
                        <a:defRPr sz="1800" b="1" kern="1200">
                          <a:solidFill>
                            <a:schemeClr val="lt1"/>
                          </a:solidFill>
                          <a:latin typeface="Segoe UI"/>
                          <a:ea typeface=""/>
                          <a:cs typeface=""/>
                        </a:defRPr>
                      </a:lvl9p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dirty="0" smtClean="0">
                          <a:solidFill>
                            <a:schemeClr val="bg1"/>
                          </a:solidFill>
                          <a:latin typeface="+mn-lt"/>
                        </a:rPr>
                        <a:t>Search</a:t>
                      </a:r>
                      <a:r>
                        <a:rPr lang="en-US" sz="2400" b="0" kern="1200" baseline="0" dirty="0" smtClean="0">
                          <a:solidFill>
                            <a:schemeClr val="bg1"/>
                          </a:solidFill>
                          <a:latin typeface="+mn-lt"/>
                        </a:rPr>
                        <a:t> archived content</a:t>
                      </a:r>
                    </a:p>
                  </a:txBody>
                  <a:tcPr marL="27978" marR="9715" marT="9715" marB="0" anchor="ctr">
                    <a:solidFill>
                      <a:schemeClr val="tx1"/>
                    </a:solidFill>
                  </a:tcPr>
                </a:tc>
                <a:tc>
                  <a:txBody>
                    <a:bodyPr/>
                    <a:lstStyle/>
                    <a:p>
                      <a:pPr algn="ctr"/>
                      <a:endParaRPr lang="en-US" sz="2000" dirty="0">
                        <a:latin typeface="Wingdings" panose="05000000000000000000" pitchFamily="2" charset="2"/>
                      </a:endParaRPr>
                    </a:p>
                  </a:txBody>
                  <a:tcPr/>
                </a:tc>
                <a:tc>
                  <a:txBody>
                    <a:bodyPr/>
                    <a:lstStyle/>
                    <a:p>
                      <a:pPr algn="ctr"/>
                      <a:r>
                        <a:rPr lang="en-US" sz="2000" b="0" i="0" kern="1200" smtClean="0">
                          <a:latin typeface="Wingdings" pitchFamily="2" charset="2"/>
                        </a:rPr>
                        <a:t>ü</a:t>
                      </a:r>
                      <a:endParaRPr lang="en-US" sz="2000" dirty="0">
                        <a:latin typeface="Wingdings" panose="05000000000000000000" pitchFamily="2" charset="2"/>
                      </a:endParaRPr>
                    </a:p>
                  </a:txBody>
                  <a:tcPr/>
                </a:tc>
              </a:tr>
              <a:tr h="382953">
                <a:tc>
                  <a:txBody>
                    <a:body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baseline="0" dirty="0" smtClean="0">
                          <a:solidFill>
                            <a:schemeClr val="bg1"/>
                          </a:solidFill>
                          <a:latin typeface="+mn-lt"/>
                        </a:rPr>
                        <a:t>Voicemail</a:t>
                      </a:r>
                    </a:p>
                  </a:txBody>
                  <a:tcPr marL="27978" marR="9715" marT="9715" marB="0" anchor="ctr">
                    <a:solidFill>
                      <a:schemeClr val="tx1"/>
                    </a:solidFill>
                  </a:tcPr>
                </a:tc>
                <a:tc>
                  <a:txBody>
                    <a:bodyPr/>
                    <a:lstStyle/>
                    <a:p>
                      <a:pPr algn="ctr"/>
                      <a:endParaRPr lang="en-US" sz="2000" dirty="0">
                        <a:latin typeface="Wingdings" panose="05000000000000000000"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r h="382953">
                <a:tc>
                  <a:txBody>
                    <a:bodyPr/>
                    <a:lstStyle/>
                    <a:p>
                      <a:pPr marL="0" marR="0" indent="0" algn="l" defTabSz="914363" rtl="0" eaLnBrk="1" fontAlgn="ctr" latinLnBrk="0" hangingPunct="1">
                        <a:lnSpc>
                          <a:spcPct val="90000"/>
                        </a:lnSpc>
                        <a:spcBef>
                          <a:spcPct val="20000"/>
                        </a:spcBef>
                        <a:spcAft>
                          <a:spcPts val="0"/>
                        </a:spcAft>
                        <a:buClrTx/>
                        <a:buSzPct val="90000"/>
                        <a:buFontTx/>
                        <a:buNone/>
                        <a:tabLst/>
                        <a:defRPr/>
                      </a:pPr>
                      <a:r>
                        <a:rPr lang="en-US" sz="2400" b="0" kern="1200" baseline="0" dirty="0" smtClean="0">
                          <a:solidFill>
                            <a:schemeClr val="bg1"/>
                          </a:solidFill>
                          <a:latin typeface="+mn-lt"/>
                        </a:rPr>
                        <a:t>Unified Contact Store (requires 2013 client**)</a:t>
                      </a:r>
                    </a:p>
                  </a:txBody>
                  <a:tcPr marL="27978" marR="9715" marT="9715" marB="0" anchor="ctr">
                    <a:solidFill>
                      <a:schemeClr val="tx1"/>
                    </a:solidFill>
                  </a:tcPr>
                </a:tc>
                <a:tc>
                  <a:txBody>
                    <a:bodyPr/>
                    <a:lstStyle/>
                    <a:p>
                      <a:pPr algn="ctr"/>
                      <a:endParaRPr lang="en-US" sz="2000" dirty="0">
                        <a:latin typeface="Wingdings" panose="05000000000000000000"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bl>
          </a:graphicData>
        </a:graphic>
      </p:graphicFrame>
    </p:spTree>
    <p:extLst>
      <p:ext uri="{BB962C8B-B14F-4D97-AF65-F5344CB8AC3E}">
        <p14:creationId xmlns:p14="http://schemas.microsoft.com/office/powerpoint/2010/main" val="16387512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2274" y="295275"/>
            <a:ext cx="11889564" cy="917575"/>
          </a:xfrm>
        </p:spPr>
        <p:txBody>
          <a:bodyPr/>
          <a:lstStyle/>
          <a:p>
            <a:r>
              <a:rPr lang="en-US" dirty="0"/>
              <a:t>Lync </a:t>
            </a:r>
            <a:r>
              <a:rPr lang="en-US" dirty="0" smtClean="0"/>
              <a:t>– SharePoint Scenarios</a:t>
            </a:r>
            <a:endParaRPr lang="en-US" dirty="0"/>
          </a:p>
        </p:txBody>
      </p:sp>
      <p:graphicFrame>
        <p:nvGraphicFramePr>
          <p:cNvPr id="23" name="Table 22"/>
          <p:cNvGraphicFramePr>
            <a:graphicFrameLocks noGrp="1"/>
          </p:cNvGraphicFramePr>
          <p:nvPr>
            <p:extLst>
              <p:ext uri="{D42A27DB-BD31-4B8C-83A1-F6EECF244321}">
                <p14:modId xmlns:p14="http://schemas.microsoft.com/office/powerpoint/2010/main" val="639755968"/>
              </p:ext>
            </p:extLst>
          </p:nvPr>
        </p:nvGraphicFramePr>
        <p:xfrm>
          <a:off x="46037" y="2506662"/>
          <a:ext cx="12331890" cy="1375524"/>
        </p:xfrm>
        <a:graphic>
          <a:graphicData uri="http://schemas.openxmlformats.org/drawingml/2006/table">
            <a:tbl>
              <a:tblPr firstRow="1" bandRow="1">
                <a:tableStyleId>{5C22544A-7EE6-4342-B048-85BDC9FD1C3A}</a:tableStyleId>
              </a:tblPr>
              <a:tblGrid>
                <a:gridCol w="7086599"/>
                <a:gridCol w="2564096"/>
                <a:gridCol w="2681195"/>
              </a:tblGrid>
              <a:tr h="12894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b="1" dirty="0" smtClean="0"/>
                        <a:t>Feature</a:t>
                      </a:r>
                      <a:endParaRPr lang="en-US" sz="2400" b="0" dirty="0" smtClean="0"/>
                    </a:p>
                  </a:txBody>
                  <a:tcPr>
                    <a:noFill/>
                  </a:tcPr>
                </a:tc>
                <a:tc>
                  <a:txBody>
                    <a:bodyPr/>
                    <a:lstStyle/>
                    <a:p>
                      <a:r>
                        <a:rPr lang="en-US" sz="2400" dirty="0" smtClean="0"/>
                        <a:t>SP</a:t>
                      </a:r>
                      <a:r>
                        <a:rPr lang="en-US" sz="2400" baseline="0" dirty="0" smtClean="0"/>
                        <a:t> Server</a:t>
                      </a:r>
                      <a:endParaRPr lang="en-US" sz="2400" dirty="0"/>
                    </a:p>
                  </a:txBody>
                  <a:tcPr/>
                </a:tc>
                <a:tc>
                  <a:txBody>
                    <a:bodyPr/>
                    <a:lstStyle/>
                    <a:p>
                      <a:r>
                        <a:rPr lang="en-US" sz="2400" dirty="0" smtClean="0"/>
                        <a:t>SP Online</a:t>
                      </a:r>
                      <a:endParaRPr lang="en-US" sz="2400" dirty="0"/>
                    </a:p>
                  </a:txBody>
                  <a:tcPr/>
                </a:tc>
              </a:tr>
              <a:tr h="459162">
                <a:tc>
                  <a:txBody>
                    <a:bodyPr/>
                    <a:lstStyle/>
                    <a:p>
                      <a:r>
                        <a:rPr lang="en-US" sz="2400" dirty="0" smtClean="0">
                          <a:solidFill>
                            <a:schemeClr val="bg1"/>
                          </a:solidFill>
                          <a:latin typeface="+mn-lt"/>
                        </a:rPr>
                        <a:t>Skills Search</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endParaRPr lang="en-US" sz="2000" b="0" i="0" dirty="0" smtClean="0">
                        <a:solidFill>
                          <a:srgbClr val="00B050"/>
                        </a:solidFill>
                        <a:latin typeface="Wingdings" pitchFamily="2" charset="2"/>
                      </a:endParaRPr>
                    </a:p>
                  </a:txBody>
                  <a:tcPr/>
                </a:tc>
                <a:tc>
                  <a:txBody>
                    <a:bodyPr/>
                    <a:lstStyle/>
                    <a:p>
                      <a:pPr algn="ctr"/>
                      <a:endParaRPr lang="en-US" sz="2000" dirty="0">
                        <a:latin typeface="Wingdings" panose="05000000000000000000" pitchFamily="2" charset="2"/>
                      </a:endParaRPr>
                    </a:p>
                  </a:txBody>
                  <a:tcPr/>
                </a:tc>
              </a:tr>
              <a:tr h="459162">
                <a:tc>
                  <a:txBody>
                    <a:bodyPr/>
                    <a:lstStyle/>
                    <a:p>
                      <a:r>
                        <a:rPr lang="en-US" sz="2400" dirty="0" smtClean="0">
                          <a:solidFill>
                            <a:schemeClr val="bg1"/>
                          </a:solidFill>
                          <a:latin typeface="+mn-lt"/>
                        </a:rPr>
                        <a:t>Presence</a:t>
                      </a:r>
                      <a:r>
                        <a:rPr lang="en-US" sz="2400" baseline="0" dirty="0" smtClean="0">
                          <a:solidFill>
                            <a:schemeClr val="bg1"/>
                          </a:solidFill>
                          <a:latin typeface="+mn-lt"/>
                        </a:rPr>
                        <a:t> in SharePoint</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2721564733"/>
              </p:ext>
            </p:extLst>
          </p:nvPr>
        </p:nvGraphicFramePr>
        <p:xfrm>
          <a:off x="58547" y="5021262"/>
          <a:ext cx="12331890" cy="1504473"/>
        </p:xfrm>
        <a:graphic>
          <a:graphicData uri="http://schemas.openxmlformats.org/drawingml/2006/table">
            <a:tbl>
              <a:tblPr firstRow="1" bandRow="1">
                <a:tableStyleId>{5C22544A-7EE6-4342-B048-85BDC9FD1C3A}</a:tableStyleId>
              </a:tblPr>
              <a:tblGrid>
                <a:gridCol w="7086599"/>
                <a:gridCol w="2564096"/>
                <a:gridCol w="2681195"/>
              </a:tblGrid>
              <a:tr h="58614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400" b="1" dirty="0" smtClean="0"/>
                        <a:t>Feature</a:t>
                      </a:r>
                      <a:endParaRPr lang="en-US" sz="2400" b="0" dirty="0" smtClean="0"/>
                    </a:p>
                  </a:txBody>
                  <a:tcPr>
                    <a:noFill/>
                  </a:tcPr>
                </a:tc>
                <a:tc>
                  <a:txBody>
                    <a:bodyPr/>
                    <a:lstStyle/>
                    <a:p>
                      <a:r>
                        <a:rPr lang="en-US" sz="2400" dirty="0" smtClean="0"/>
                        <a:t>SP</a:t>
                      </a:r>
                      <a:r>
                        <a:rPr lang="en-US" sz="2400" baseline="0" dirty="0" smtClean="0"/>
                        <a:t> Server</a:t>
                      </a:r>
                      <a:endParaRPr lang="en-US" sz="2400" dirty="0"/>
                    </a:p>
                  </a:txBody>
                  <a:tcPr/>
                </a:tc>
                <a:tc>
                  <a:txBody>
                    <a:bodyPr/>
                    <a:lstStyle/>
                    <a:p>
                      <a:r>
                        <a:rPr lang="en-US" sz="2400" dirty="0" smtClean="0"/>
                        <a:t>SP Online</a:t>
                      </a:r>
                      <a:endParaRPr lang="en-US" sz="2400" dirty="0"/>
                    </a:p>
                  </a:txBody>
                  <a:tcPr/>
                </a:tc>
              </a:tr>
              <a:tr h="459162">
                <a:tc>
                  <a:txBody>
                    <a:bodyPr/>
                    <a:lstStyle/>
                    <a:p>
                      <a:r>
                        <a:rPr lang="en-US" sz="2400" dirty="0" smtClean="0">
                          <a:solidFill>
                            <a:schemeClr val="bg1"/>
                          </a:solidFill>
                          <a:latin typeface="+mn-lt"/>
                        </a:rPr>
                        <a:t>Skills Search</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1" i="0" kern="1200" dirty="0" smtClean="0">
                          <a:latin typeface="Wingdings" pitchFamily="2" charset="2"/>
                        </a:rPr>
                        <a:t>ü</a:t>
                      </a:r>
                      <a:endParaRPr lang="en-US" sz="2000" b="1" i="0" dirty="0" smtClean="0">
                        <a:solidFill>
                          <a:srgbClr val="00B050"/>
                        </a:solidFill>
                        <a:latin typeface="Wingdings" pitchFamily="2" charset="2"/>
                      </a:endParaRPr>
                    </a:p>
                  </a:txBody>
                  <a:tcPr/>
                </a:tc>
                <a:tc>
                  <a:txBody>
                    <a:bodyPr/>
                    <a:lstStyle/>
                    <a:p>
                      <a:pPr algn="ctr"/>
                      <a:endParaRPr lang="en-US" sz="2000" dirty="0">
                        <a:latin typeface="Wingdings" panose="05000000000000000000" pitchFamily="2" charset="2"/>
                      </a:endParaRPr>
                    </a:p>
                  </a:txBody>
                  <a:tcPr/>
                </a:tc>
              </a:tr>
              <a:tr h="459162">
                <a:tc>
                  <a:txBody>
                    <a:bodyPr/>
                    <a:lstStyle/>
                    <a:p>
                      <a:r>
                        <a:rPr lang="en-US" sz="2400" dirty="0" smtClean="0">
                          <a:solidFill>
                            <a:schemeClr val="bg1"/>
                          </a:solidFill>
                          <a:latin typeface="+mn-lt"/>
                        </a:rPr>
                        <a:t>Presence</a:t>
                      </a:r>
                      <a:r>
                        <a:rPr lang="en-US" sz="2400" baseline="0" dirty="0" smtClean="0">
                          <a:solidFill>
                            <a:schemeClr val="bg1"/>
                          </a:solidFill>
                          <a:latin typeface="+mn-lt"/>
                        </a:rPr>
                        <a:t> in SharePoint</a:t>
                      </a:r>
                      <a:endParaRPr lang="en-US" sz="2400" dirty="0">
                        <a:solidFill>
                          <a:schemeClr val="bg1"/>
                        </a:solidFill>
                        <a:latin typeface="+mn-lt"/>
                      </a:endParaRPr>
                    </a:p>
                  </a:txBody>
                  <a:tcPr>
                    <a:solidFill>
                      <a:schemeClr val="tx1"/>
                    </a:solid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i="0" kern="1200" dirty="0" smtClean="0">
                          <a:latin typeface="Wingdings" pitchFamily="2" charset="2"/>
                        </a:rPr>
                        <a:t>ü</a:t>
                      </a:r>
                      <a:endParaRPr lang="en-US" sz="2000" b="0" i="0" dirty="0" smtClean="0">
                        <a:solidFill>
                          <a:srgbClr val="00B050"/>
                        </a:solidFill>
                        <a:latin typeface="Wingdings" pitchFamily="2" charset="2"/>
                      </a:endParaRPr>
                    </a:p>
                  </a:txBody>
                  <a:tcPr/>
                </a:tc>
                <a:tc>
                  <a:txBody>
                    <a:bodyPr/>
                    <a:lstStyle/>
                    <a:p>
                      <a:pPr algn="ctr"/>
                      <a:r>
                        <a:rPr lang="en-US" sz="2000" b="0" i="0" kern="1200" dirty="0" smtClean="0">
                          <a:latin typeface="Wingdings" pitchFamily="2" charset="2"/>
                        </a:rPr>
                        <a:t>ü</a:t>
                      </a:r>
                      <a:endParaRPr lang="en-US" sz="2000" dirty="0">
                        <a:latin typeface="Wingdings" panose="05000000000000000000" pitchFamily="2" charset="2"/>
                      </a:endParaRPr>
                    </a:p>
                  </a:txBody>
                  <a:tcPr/>
                </a:tc>
              </a:tr>
            </a:tbl>
          </a:graphicData>
        </a:graphic>
      </p:graphicFrame>
      <p:sp>
        <p:nvSpPr>
          <p:cNvPr id="5" name="TextBox 4"/>
          <p:cNvSpPr txBox="1"/>
          <p:nvPr/>
        </p:nvSpPr>
        <p:spPr>
          <a:xfrm>
            <a:off x="-30163" y="4183062"/>
            <a:ext cx="8460563"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chemeClr val="tx1"/>
                    </a:gs>
                    <a:gs pos="30000">
                      <a:schemeClr val="tx1"/>
                    </a:gs>
                  </a:gsLst>
                  <a:lin ang="5400000" scaled="0"/>
                </a:gradFill>
              </a:rPr>
              <a:t>Lync On-Premises</a:t>
            </a:r>
          </a:p>
        </p:txBody>
      </p:sp>
      <p:sp>
        <p:nvSpPr>
          <p:cNvPr id="26" name="TextBox 25"/>
          <p:cNvSpPr txBox="1"/>
          <p:nvPr/>
        </p:nvSpPr>
        <p:spPr>
          <a:xfrm>
            <a:off x="7937" y="1506860"/>
            <a:ext cx="8460563"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chemeClr val="tx1"/>
                    </a:gs>
                    <a:gs pos="30000">
                      <a:schemeClr val="tx1"/>
                    </a:gs>
                  </a:gsLst>
                  <a:lin ang="5400000" scaled="0"/>
                </a:gradFill>
              </a:rPr>
              <a:t>Lync Online</a:t>
            </a:r>
          </a:p>
        </p:txBody>
      </p:sp>
    </p:spTree>
    <p:extLst>
      <p:ext uri="{BB962C8B-B14F-4D97-AF65-F5344CB8AC3E}">
        <p14:creationId xmlns:p14="http://schemas.microsoft.com/office/powerpoint/2010/main" val="2257397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objectives and </a:t>
            </a:r>
            <a:r>
              <a:rPr lang="en-US" dirty="0"/>
              <a:t>t</a:t>
            </a:r>
            <a:r>
              <a:rPr lang="en-US" dirty="0" smtClean="0"/>
              <a:t>akeaways</a:t>
            </a:r>
            <a:endParaRPr lang="en-US" dirty="0"/>
          </a:p>
        </p:txBody>
      </p:sp>
      <p:sp>
        <p:nvSpPr>
          <p:cNvPr id="7" name="Text Placeholder 4"/>
          <p:cNvSpPr txBox="1">
            <a:spLocks/>
          </p:cNvSpPr>
          <p:nvPr/>
        </p:nvSpPr>
        <p:spPr>
          <a:xfrm>
            <a:off x="274639" y="4259262"/>
            <a:ext cx="9296398" cy="203132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Takeaways</a:t>
            </a:r>
            <a:endParaRPr lang="en-US" dirty="0"/>
          </a:p>
          <a:p>
            <a:pPr lvl="1"/>
            <a:endParaRPr lang="en-US" dirty="0" smtClean="0"/>
          </a:p>
          <a:p>
            <a:pPr lvl="1"/>
            <a:r>
              <a:rPr lang="en-US" dirty="0" smtClean="0"/>
              <a:t>Understand the new </a:t>
            </a:r>
            <a:r>
              <a:rPr lang="en-US" dirty="0" err="1" smtClean="0"/>
              <a:t>interop</a:t>
            </a:r>
            <a:r>
              <a:rPr lang="en-US" dirty="0" smtClean="0"/>
              <a:t> scenarios between Lync Server and Lync Online</a:t>
            </a:r>
            <a:r>
              <a:rPr lang="en-US" dirty="0"/>
              <a:t/>
            </a:r>
            <a:br>
              <a:rPr lang="en-US" dirty="0"/>
            </a:br>
            <a:endParaRPr lang="en-US" dirty="0"/>
          </a:p>
          <a:p>
            <a:pPr lvl="1"/>
            <a:r>
              <a:rPr lang="en-US" dirty="0" smtClean="0"/>
              <a:t>Understand the deployment requirements to enable Lync Hybrid Scenarios</a:t>
            </a:r>
            <a:endParaRPr lang="en-US" dirty="0"/>
          </a:p>
        </p:txBody>
      </p:sp>
      <p:sp>
        <p:nvSpPr>
          <p:cNvPr id="8" name="Text Placeholder 4"/>
          <p:cNvSpPr txBox="1">
            <a:spLocks/>
          </p:cNvSpPr>
          <p:nvPr/>
        </p:nvSpPr>
        <p:spPr>
          <a:xfrm>
            <a:off x="274639" y="1203727"/>
            <a:ext cx="6674168" cy="273613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Session objectives</a:t>
            </a:r>
          </a:p>
          <a:p>
            <a:pPr lvl="1"/>
            <a:endParaRPr lang="en-US" sz="1800" dirty="0"/>
          </a:p>
          <a:p>
            <a:pPr lvl="1"/>
            <a:r>
              <a:rPr lang="en-US" dirty="0" smtClean="0"/>
              <a:t>Understand Lync Interoperability with O365</a:t>
            </a:r>
            <a:endParaRPr lang="en-US" dirty="0"/>
          </a:p>
          <a:p>
            <a:pPr lvl="1"/>
            <a:endParaRPr lang="en-US" dirty="0"/>
          </a:p>
          <a:p>
            <a:pPr lvl="1"/>
            <a:r>
              <a:rPr lang="en-US" dirty="0" smtClean="0"/>
              <a:t>Understand Lync 2013 split-domain and Hybrid</a:t>
            </a:r>
            <a:endParaRPr lang="en-US" dirty="0"/>
          </a:p>
          <a:p>
            <a:pPr lvl="1"/>
            <a:endParaRPr lang="en-US" dirty="0"/>
          </a:p>
          <a:p>
            <a:pPr lvl="1"/>
            <a:r>
              <a:rPr lang="en-US" dirty="0" smtClean="0"/>
              <a:t>Interaction between Lync Server and Lync Online</a:t>
            </a:r>
            <a:endParaRPr lang="en-US" dirty="0"/>
          </a:p>
        </p:txBody>
      </p:sp>
    </p:spTree>
    <p:extLst>
      <p:ext uri="{BB962C8B-B14F-4D97-AF65-F5344CB8AC3E}">
        <p14:creationId xmlns:p14="http://schemas.microsoft.com/office/powerpoint/2010/main" val="750890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objectives and </a:t>
            </a:r>
            <a:r>
              <a:rPr lang="en-US" dirty="0"/>
              <a:t>t</a:t>
            </a:r>
            <a:r>
              <a:rPr lang="en-US" dirty="0" smtClean="0"/>
              <a:t>akeaways</a:t>
            </a:r>
            <a:endParaRPr lang="en-US" dirty="0"/>
          </a:p>
        </p:txBody>
      </p:sp>
      <p:sp>
        <p:nvSpPr>
          <p:cNvPr id="6" name="Text Placeholder 4"/>
          <p:cNvSpPr txBox="1">
            <a:spLocks/>
          </p:cNvSpPr>
          <p:nvPr/>
        </p:nvSpPr>
        <p:spPr>
          <a:xfrm>
            <a:off x="7078655" y="1203727"/>
            <a:ext cx="5235397" cy="2862322"/>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0" dirty="0">
                <a:gradFill>
                  <a:gsLst>
                    <a:gs pos="1250">
                      <a:schemeClr val="tx2"/>
                    </a:gs>
                    <a:gs pos="99000">
                      <a:schemeClr val="tx2"/>
                    </a:gs>
                  </a:gsLst>
                  <a:lin ang="5400000" scaled="0"/>
                </a:gradFill>
              </a:rPr>
              <a:t>What we won’t </a:t>
            </a:r>
            <a:r>
              <a:rPr lang="en-US" spc="0" dirty="0" smtClean="0">
                <a:gradFill>
                  <a:gsLst>
                    <a:gs pos="1250">
                      <a:schemeClr val="tx2"/>
                    </a:gs>
                    <a:gs pos="99000">
                      <a:schemeClr val="tx2"/>
                    </a:gs>
                  </a:gsLst>
                  <a:lin ang="5400000" scaled="0"/>
                </a:gradFill>
              </a:rPr>
              <a:t>cover</a:t>
            </a:r>
            <a:endParaRPr lang="en-US" sz="3600" dirty="0" smtClean="0"/>
          </a:p>
          <a:p>
            <a:pPr marL="582987" indent="-582987">
              <a:spcBef>
                <a:spcPts val="0"/>
              </a:spcBef>
              <a:buFont typeface="Arial" panose="020B0604020202020204" pitchFamily="34" charset="0"/>
              <a:buChar char="•"/>
            </a:pPr>
            <a:endParaRPr lang="en-US" sz="2000" spc="0" dirty="0">
              <a:gradFill>
                <a:gsLst>
                  <a:gs pos="100000">
                    <a:schemeClr val="tx1"/>
                  </a:gs>
                  <a:gs pos="6000">
                    <a:schemeClr val="tx1"/>
                  </a:gs>
                </a:gsLst>
                <a:lin ang="5400000" scaled="0"/>
              </a:gradFill>
              <a:latin typeface="+mn-lt"/>
            </a:endParaRPr>
          </a:p>
          <a:p>
            <a:pPr lvl="1" defTabSz="932742"/>
            <a:r>
              <a:rPr lang="en-US" dirty="0" smtClean="0">
                <a:gradFill>
                  <a:gsLst>
                    <a:gs pos="1250">
                      <a:schemeClr val="tx1"/>
                    </a:gs>
                    <a:gs pos="100000">
                      <a:schemeClr val="tx1"/>
                    </a:gs>
                  </a:gsLst>
                  <a:lin ang="5400000" scaled="0"/>
                </a:gradFill>
              </a:rPr>
              <a:t>Live Meeting Migrations</a:t>
            </a:r>
          </a:p>
          <a:p>
            <a:pPr lvl="1" defTabSz="932742"/>
            <a:endParaRPr lang="en-US" dirty="0">
              <a:gradFill>
                <a:gsLst>
                  <a:gs pos="1250">
                    <a:schemeClr val="tx1"/>
                  </a:gs>
                  <a:gs pos="100000">
                    <a:schemeClr val="tx1"/>
                  </a:gs>
                </a:gsLst>
                <a:lin ang="5400000" scaled="0"/>
              </a:gradFill>
            </a:endParaRPr>
          </a:p>
          <a:p>
            <a:pPr lvl="1" defTabSz="932742"/>
            <a:r>
              <a:rPr lang="en-US" dirty="0" smtClean="0">
                <a:gradFill>
                  <a:gsLst>
                    <a:gs pos="1250">
                      <a:schemeClr val="tx1"/>
                    </a:gs>
                    <a:gs pos="100000">
                      <a:schemeClr val="tx1"/>
                    </a:gs>
                  </a:gsLst>
                  <a:lin ang="5400000" scaled="0"/>
                </a:gradFill>
              </a:rPr>
              <a:t>O365 </a:t>
            </a:r>
            <a:r>
              <a:rPr lang="en-US" dirty="0">
                <a:gradFill>
                  <a:gsLst>
                    <a:gs pos="1250">
                      <a:schemeClr val="tx1"/>
                    </a:gs>
                    <a:gs pos="100000">
                      <a:schemeClr val="tx1"/>
                    </a:gs>
                  </a:gsLst>
                  <a:lin ang="5400000" scaled="0"/>
                </a:gradFill>
              </a:rPr>
              <a:t>- Dedicated</a:t>
            </a:r>
          </a:p>
          <a:p>
            <a:pPr lvl="1" defTabSz="932742"/>
            <a:endParaRPr lang="en-US" dirty="0">
              <a:gradFill>
                <a:gsLst>
                  <a:gs pos="1250">
                    <a:schemeClr val="tx1"/>
                  </a:gs>
                  <a:gs pos="100000">
                    <a:schemeClr val="tx1"/>
                  </a:gs>
                </a:gsLst>
                <a:lin ang="5400000" scaled="0"/>
              </a:gradFill>
            </a:endParaRPr>
          </a:p>
          <a:p>
            <a:pPr lvl="1" defTabSz="932742"/>
            <a:r>
              <a:rPr lang="en-US" dirty="0" smtClean="0">
                <a:gradFill>
                  <a:gsLst>
                    <a:gs pos="1250">
                      <a:schemeClr val="tx1"/>
                    </a:gs>
                    <a:gs pos="100000">
                      <a:schemeClr val="tx1"/>
                    </a:gs>
                  </a:gsLst>
                  <a:lin ang="5400000" scaled="0"/>
                </a:gradFill>
              </a:rPr>
              <a:t>Skype interoperability</a:t>
            </a:r>
            <a:endParaRPr lang="en-US" dirty="0">
              <a:gradFill>
                <a:gsLst>
                  <a:gs pos="1250">
                    <a:schemeClr val="tx1"/>
                  </a:gs>
                  <a:gs pos="100000">
                    <a:schemeClr val="tx1"/>
                  </a:gs>
                </a:gsLst>
                <a:lin ang="5400000" scaled="0"/>
              </a:gradFill>
            </a:endParaRPr>
          </a:p>
          <a:p>
            <a:pPr lvl="1" defTabSz="932742"/>
            <a:endParaRPr lang="en-US" dirty="0">
              <a:gradFill>
                <a:gsLst>
                  <a:gs pos="1250">
                    <a:schemeClr val="tx1"/>
                  </a:gs>
                  <a:gs pos="100000">
                    <a:schemeClr val="tx1"/>
                  </a:gs>
                </a:gsLst>
                <a:lin ang="5400000" scaled="0"/>
              </a:gradFill>
            </a:endParaRPr>
          </a:p>
        </p:txBody>
      </p:sp>
      <p:sp>
        <p:nvSpPr>
          <p:cNvPr id="7" name="Text Placeholder 4"/>
          <p:cNvSpPr txBox="1">
            <a:spLocks/>
          </p:cNvSpPr>
          <p:nvPr/>
        </p:nvSpPr>
        <p:spPr>
          <a:xfrm>
            <a:off x="274639" y="4259262"/>
            <a:ext cx="9296398" cy="203132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Takeaways</a:t>
            </a:r>
            <a:endParaRPr lang="en-US" dirty="0"/>
          </a:p>
          <a:p>
            <a:pPr lvl="1"/>
            <a:endParaRPr lang="en-US" dirty="0" smtClean="0"/>
          </a:p>
          <a:p>
            <a:pPr lvl="1"/>
            <a:r>
              <a:rPr lang="en-US" dirty="0" smtClean="0"/>
              <a:t>Understand the new </a:t>
            </a:r>
            <a:r>
              <a:rPr lang="en-US" dirty="0" err="1" smtClean="0"/>
              <a:t>interop</a:t>
            </a:r>
            <a:r>
              <a:rPr lang="en-US" dirty="0" smtClean="0"/>
              <a:t> scenarios between Lync Server and Lync Online</a:t>
            </a:r>
            <a:r>
              <a:rPr lang="en-US" dirty="0"/>
              <a:t/>
            </a:r>
            <a:br>
              <a:rPr lang="en-US" dirty="0"/>
            </a:br>
            <a:endParaRPr lang="en-US" dirty="0"/>
          </a:p>
          <a:p>
            <a:pPr lvl="1"/>
            <a:r>
              <a:rPr lang="en-US" dirty="0" smtClean="0"/>
              <a:t>Understand the deployment requirements to enable Lync Hybrid Scenarios</a:t>
            </a:r>
            <a:endParaRPr lang="en-US" dirty="0"/>
          </a:p>
        </p:txBody>
      </p:sp>
      <p:sp>
        <p:nvSpPr>
          <p:cNvPr id="8" name="Text Placeholder 4"/>
          <p:cNvSpPr txBox="1">
            <a:spLocks/>
          </p:cNvSpPr>
          <p:nvPr/>
        </p:nvSpPr>
        <p:spPr>
          <a:xfrm>
            <a:off x="274639" y="1203727"/>
            <a:ext cx="6674168" cy="273613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Session objectives</a:t>
            </a:r>
          </a:p>
          <a:p>
            <a:pPr lvl="1"/>
            <a:endParaRPr lang="en-US" sz="1800" dirty="0"/>
          </a:p>
          <a:p>
            <a:pPr lvl="1"/>
            <a:r>
              <a:rPr lang="en-US" dirty="0" smtClean="0"/>
              <a:t>Understand Lync Interoperability with O365</a:t>
            </a:r>
            <a:endParaRPr lang="en-US" dirty="0"/>
          </a:p>
          <a:p>
            <a:pPr lvl="1"/>
            <a:endParaRPr lang="en-US" dirty="0"/>
          </a:p>
          <a:p>
            <a:pPr lvl="1"/>
            <a:r>
              <a:rPr lang="en-US" dirty="0" smtClean="0"/>
              <a:t>Understand Lync 2013 split-domain and Hybrid</a:t>
            </a:r>
            <a:endParaRPr lang="en-US" dirty="0"/>
          </a:p>
          <a:p>
            <a:pPr lvl="1"/>
            <a:endParaRPr lang="en-US" dirty="0"/>
          </a:p>
          <a:p>
            <a:pPr lvl="1"/>
            <a:r>
              <a:rPr lang="en-US" dirty="0" smtClean="0"/>
              <a:t>Interaction between Lync Server and Lync Online</a:t>
            </a:r>
            <a:endParaRPr lang="en-US" dirty="0"/>
          </a:p>
        </p:txBody>
      </p:sp>
    </p:spTree>
    <p:extLst>
      <p:ext uri="{BB962C8B-B14F-4D97-AF65-F5344CB8AC3E}">
        <p14:creationId xmlns:p14="http://schemas.microsoft.com/office/powerpoint/2010/main" val="2168875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20764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63220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45023783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54274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Lync 2013 Enabling deployment choice</a:t>
            </a:r>
            <a:endParaRPr lang="en-US" dirty="0"/>
          </a:p>
        </p:txBody>
      </p:sp>
      <p:grpSp>
        <p:nvGrpSpPr>
          <p:cNvPr id="65" name="Group 64"/>
          <p:cNvGrpSpPr/>
          <p:nvPr/>
        </p:nvGrpSpPr>
        <p:grpSpPr>
          <a:xfrm>
            <a:off x="1138876" y="2227628"/>
            <a:ext cx="3142975" cy="3705067"/>
            <a:chOff x="496994" y="1205994"/>
            <a:chExt cx="2311823" cy="2724563"/>
          </a:xfrm>
        </p:grpSpPr>
        <p:sp>
          <p:nvSpPr>
            <p:cNvPr id="66" name="Rectangle 65"/>
            <p:cNvSpPr/>
            <p:nvPr/>
          </p:nvSpPr>
          <p:spPr>
            <a:xfrm>
              <a:off x="546252" y="3408655"/>
              <a:ext cx="2213308" cy="521902"/>
            </a:xfrm>
            <a:prstGeom prst="rect">
              <a:avLst/>
            </a:prstGeom>
          </p:spPr>
          <p:txBody>
            <a:bodyPr wrap="none" lIns="93256" tIns="46629" rIns="93256" bIns="46629">
              <a:spAutoFit/>
            </a:bodyPr>
            <a:lstStyle/>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Lync Server</a:t>
              </a:r>
            </a:p>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Private cloud / dedicated</a:t>
              </a:r>
            </a:p>
          </p:txBody>
        </p:sp>
        <p:sp>
          <p:nvSpPr>
            <p:cNvPr id="67" name="Rectangle 66"/>
            <p:cNvSpPr/>
            <p:nvPr/>
          </p:nvSpPr>
          <p:spPr bwMode="auto">
            <a:xfrm>
              <a:off x="496994" y="1205994"/>
              <a:ext cx="2311822" cy="2173986"/>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b" anchorCtr="0" forceAA="0" compatLnSpc="1">
              <a:prstTxWarp prst="textNoShape">
                <a:avLst/>
              </a:prstTxWarp>
              <a:noAutofit/>
            </a:bodyPr>
            <a:lstStyle/>
            <a:p>
              <a:pPr marL="0" marR="0" lvl="0" indent="0" defTabSz="1242784" eaLnBrk="1" fontAlgn="base" latinLnBrk="0" hangingPunct="1">
                <a:lnSpc>
                  <a:spcPct val="100000"/>
                </a:lnSpc>
                <a:spcBef>
                  <a:spcPct val="0"/>
                </a:spcBef>
                <a:spcAft>
                  <a:spcPct val="0"/>
                </a:spcAft>
                <a:buClrTx/>
                <a:buSzTx/>
                <a:buFontTx/>
                <a:buNone/>
                <a:tabLst/>
                <a:defRPr/>
              </a:pPr>
              <a:endParaRPr kumimoji="0" lang="en-US" sz="1836" b="0" i="0" u="none" strike="noStrike" kern="0" cap="none" spc="-136"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8" name="Group 67"/>
            <p:cNvGrpSpPr/>
            <p:nvPr/>
          </p:nvGrpSpPr>
          <p:grpSpPr>
            <a:xfrm>
              <a:off x="1358670" y="1454560"/>
              <a:ext cx="609514" cy="1134570"/>
              <a:chOff x="-1497013" y="809625"/>
              <a:chExt cx="1601789" cy="3184525"/>
            </a:xfrm>
            <a:solidFill>
              <a:srgbClr val="FFFFFF"/>
            </a:solidFill>
          </p:grpSpPr>
          <p:sp>
            <p:nvSpPr>
              <p:cNvPr id="70" name="Freeform 195"/>
              <p:cNvSpPr>
                <a:spLocks noEditPoints="1"/>
              </p:cNvSpPr>
              <p:nvPr/>
            </p:nvSpPr>
            <p:spPr bwMode="auto">
              <a:xfrm>
                <a:off x="-1497013" y="809625"/>
                <a:ext cx="1601789" cy="3184525"/>
              </a:xfrm>
              <a:custGeom>
                <a:avLst/>
                <a:gdLst>
                  <a:gd name="T0" fmla="*/ 352 w 427"/>
                  <a:gd name="T1" fmla="*/ 0 h 849"/>
                  <a:gd name="T2" fmla="*/ 76 w 427"/>
                  <a:gd name="T3" fmla="*/ 0 h 849"/>
                  <a:gd name="T4" fmla="*/ 0 w 427"/>
                  <a:gd name="T5" fmla="*/ 112 h 849"/>
                  <a:gd name="T6" fmla="*/ 0 w 427"/>
                  <a:gd name="T7" fmla="*/ 849 h 849"/>
                  <a:gd name="T8" fmla="*/ 427 w 427"/>
                  <a:gd name="T9" fmla="*/ 849 h 849"/>
                  <a:gd name="T10" fmla="*/ 427 w 427"/>
                  <a:gd name="T11" fmla="*/ 112 h 849"/>
                  <a:gd name="T12" fmla="*/ 352 w 427"/>
                  <a:gd name="T13" fmla="*/ 0 h 849"/>
                  <a:gd name="T14" fmla="*/ 396 w 427"/>
                  <a:gd name="T15" fmla="*/ 818 h 849"/>
                  <a:gd name="T16" fmla="*/ 31 w 427"/>
                  <a:gd name="T17" fmla="*/ 818 h 849"/>
                  <a:gd name="T18" fmla="*/ 31 w 427"/>
                  <a:gd name="T19" fmla="*/ 803 h 849"/>
                  <a:gd name="T20" fmla="*/ 68 w 427"/>
                  <a:gd name="T21" fmla="*/ 803 h 849"/>
                  <a:gd name="T22" fmla="*/ 169 w 427"/>
                  <a:gd name="T23" fmla="*/ 803 h 849"/>
                  <a:gd name="T24" fmla="*/ 286 w 427"/>
                  <a:gd name="T25" fmla="*/ 803 h 849"/>
                  <a:gd name="T26" fmla="*/ 376 w 427"/>
                  <a:gd name="T27" fmla="*/ 803 h 849"/>
                  <a:gd name="T28" fmla="*/ 396 w 427"/>
                  <a:gd name="T29" fmla="*/ 803 h 849"/>
                  <a:gd name="T30" fmla="*/ 396 w 427"/>
                  <a:gd name="T31" fmla="*/ 818 h 849"/>
                  <a:gd name="T32" fmla="*/ 396 w 427"/>
                  <a:gd name="T33" fmla="*/ 782 h 849"/>
                  <a:gd name="T34" fmla="*/ 359 w 427"/>
                  <a:gd name="T35" fmla="*/ 782 h 849"/>
                  <a:gd name="T36" fmla="*/ 259 w 427"/>
                  <a:gd name="T37" fmla="*/ 782 h 849"/>
                  <a:gd name="T38" fmla="*/ 142 w 427"/>
                  <a:gd name="T39" fmla="*/ 782 h 849"/>
                  <a:gd name="T40" fmla="*/ 51 w 427"/>
                  <a:gd name="T41" fmla="*/ 782 h 849"/>
                  <a:gd name="T42" fmla="*/ 31 w 427"/>
                  <a:gd name="T43" fmla="*/ 782 h 849"/>
                  <a:gd name="T44" fmla="*/ 31 w 427"/>
                  <a:gd name="T45" fmla="*/ 771 h 849"/>
                  <a:gd name="T46" fmla="*/ 68 w 427"/>
                  <a:gd name="T47" fmla="*/ 771 h 849"/>
                  <a:gd name="T48" fmla="*/ 169 w 427"/>
                  <a:gd name="T49" fmla="*/ 771 h 849"/>
                  <a:gd name="T50" fmla="*/ 286 w 427"/>
                  <a:gd name="T51" fmla="*/ 771 h 849"/>
                  <a:gd name="T52" fmla="*/ 376 w 427"/>
                  <a:gd name="T53" fmla="*/ 771 h 849"/>
                  <a:gd name="T54" fmla="*/ 396 w 427"/>
                  <a:gd name="T55" fmla="*/ 771 h 849"/>
                  <a:gd name="T56" fmla="*/ 396 w 427"/>
                  <a:gd name="T57" fmla="*/ 782 h 849"/>
                  <a:gd name="T58" fmla="*/ 396 w 427"/>
                  <a:gd name="T59" fmla="*/ 751 h 849"/>
                  <a:gd name="T60" fmla="*/ 359 w 427"/>
                  <a:gd name="T61" fmla="*/ 751 h 849"/>
                  <a:gd name="T62" fmla="*/ 259 w 427"/>
                  <a:gd name="T63" fmla="*/ 751 h 849"/>
                  <a:gd name="T64" fmla="*/ 142 w 427"/>
                  <a:gd name="T65" fmla="*/ 751 h 849"/>
                  <a:gd name="T66" fmla="*/ 51 w 427"/>
                  <a:gd name="T67" fmla="*/ 751 h 849"/>
                  <a:gd name="T68" fmla="*/ 31 w 427"/>
                  <a:gd name="T69" fmla="*/ 751 h 849"/>
                  <a:gd name="T70" fmla="*/ 31 w 427"/>
                  <a:gd name="T71" fmla="*/ 735 h 849"/>
                  <a:gd name="T72" fmla="*/ 68 w 427"/>
                  <a:gd name="T73" fmla="*/ 735 h 849"/>
                  <a:gd name="T74" fmla="*/ 169 w 427"/>
                  <a:gd name="T75" fmla="*/ 735 h 849"/>
                  <a:gd name="T76" fmla="*/ 286 w 427"/>
                  <a:gd name="T77" fmla="*/ 735 h 849"/>
                  <a:gd name="T78" fmla="*/ 376 w 427"/>
                  <a:gd name="T79" fmla="*/ 735 h 849"/>
                  <a:gd name="T80" fmla="*/ 396 w 427"/>
                  <a:gd name="T81" fmla="*/ 735 h 849"/>
                  <a:gd name="T82" fmla="*/ 396 w 427"/>
                  <a:gd name="T83" fmla="*/ 751 h 849"/>
                  <a:gd name="T84" fmla="*/ 396 w 427"/>
                  <a:gd name="T85" fmla="*/ 675 h 849"/>
                  <a:gd name="T86" fmla="*/ 359 w 427"/>
                  <a:gd name="T87" fmla="*/ 675 h 849"/>
                  <a:gd name="T88" fmla="*/ 259 w 427"/>
                  <a:gd name="T89" fmla="*/ 675 h 849"/>
                  <a:gd name="T90" fmla="*/ 142 w 427"/>
                  <a:gd name="T91" fmla="*/ 675 h 849"/>
                  <a:gd name="T92" fmla="*/ 51 w 427"/>
                  <a:gd name="T93" fmla="*/ 675 h 849"/>
                  <a:gd name="T94" fmla="*/ 31 w 427"/>
                  <a:gd name="T95" fmla="*/ 675 h 849"/>
                  <a:gd name="T96" fmla="*/ 31 w 427"/>
                  <a:gd name="T97" fmla="*/ 143 h 849"/>
                  <a:gd name="T98" fmla="*/ 396 w 427"/>
                  <a:gd name="T99" fmla="*/ 143 h 849"/>
                  <a:gd name="T100" fmla="*/ 396 w 427"/>
                  <a:gd name="T101" fmla="*/ 67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7" h="849">
                    <a:moveTo>
                      <a:pt x="352" y="0"/>
                    </a:moveTo>
                    <a:cubicBezTo>
                      <a:pt x="76" y="0"/>
                      <a:pt x="76" y="0"/>
                      <a:pt x="76" y="0"/>
                    </a:cubicBezTo>
                    <a:cubicBezTo>
                      <a:pt x="0" y="112"/>
                      <a:pt x="0" y="112"/>
                      <a:pt x="0" y="112"/>
                    </a:cubicBezTo>
                    <a:cubicBezTo>
                      <a:pt x="0" y="849"/>
                      <a:pt x="0" y="849"/>
                      <a:pt x="0" y="849"/>
                    </a:cubicBezTo>
                    <a:cubicBezTo>
                      <a:pt x="427" y="849"/>
                      <a:pt x="427" y="849"/>
                      <a:pt x="427" y="849"/>
                    </a:cubicBezTo>
                    <a:cubicBezTo>
                      <a:pt x="427" y="112"/>
                      <a:pt x="427" y="112"/>
                      <a:pt x="427" y="112"/>
                    </a:cubicBezTo>
                    <a:lnTo>
                      <a:pt x="352" y="0"/>
                    </a:lnTo>
                    <a:close/>
                    <a:moveTo>
                      <a:pt x="396" y="818"/>
                    </a:moveTo>
                    <a:cubicBezTo>
                      <a:pt x="31" y="818"/>
                      <a:pt x="31" y="818"/>
                      <a:pt x="31" y="818"/>
                    </a:cubicBezTo>
                    <a:cubicBezTo>
                      <a:pt x="31" y="803"/>
                      <a:pt x="31" y="803"/>
                      <a:pt x="31" y="803"/>
                    </a:cubicBezTo>
                    <a:cubicBezTo>
                      <a:pt x="44" y="803"/>
                      <a:pt x="56" y="803"/>
                      <a:pt x="68" y="803"/>
                    </a:cubicBezTo>
                    <a:cubicBezTo>
                      <a:pt x="102" y="803"/>
                      <a:pt x="136" y="803"/>
                      <a:pt x="169" y="803"/>
                    </a:cubicBezTo>
                    <a:cubicBezTo>
                      <a:pt x="208" y="803"/>
                      <a:pt x="247" y="803"/>
                      <a:pt x="286" y="803"/>
                    </a:cubicBezTo>
                    <a:cubicBezTo>
                      <a:pt x="316" y="803"/>
                      <a:pt x="346" y="803"/>
                      <a:pt x="376" y="803"/>
                    </a:cubicBezTo>
                    <a:cubicBezTo>
                      <a:pt x="383" y="803"/>
                      <a:pt x="390" y="803"/>
                      <a:pt x="396" y="803"/>
                    </a:cubicBezTo>
                    <a:lnTo>
                      <a:pt x="396" y="818"/>
                    </a:lnTo>
                    <a:close/>
                    <a:moveTo>
                      <a:pt x="396" y="782"/>
                    </a:moveTo>
                    <a:cubicBezTo>
                      <a:pt x="384" y="782"/>
                      <a:pt x="372" y="782"/>
                      <a:pt x="359" y="782"/>
                    </a:cubicBezTo>
                    <a:cubicBezTo>
                      <a:pt x="326" y="782"/>
                      <a:pt x="292" y="782"/>
                      <a:pt x="259" y="782"/>
                    </a:cubicBezTo>
                    <a:cubicBezTo>
                      <a:pt x="220" y="782"/>
                      <a:pt x="181" y="782"/>
                      <a:pt x="142" y="782"/>
                    </a:cubicBezTo>
                    <a:cubicBezTo>
                      <a:pt x="112" y="782"/>
                      <a:pt x="81" y="782"/>
                      <a:pt x="51" y="782"/>
                    </a:cubicBezTo>
                    <a:cubicBezTo>
                      <a:pt x="45" y="782"/>
                      <a:pt x="38" y="782"/>
                      <a:pt x="31" y="782"/>
                    </a:cubicBezTo>
                    <a:cubicBezTo>
                      <a:pt x="31" y="771"/>
                      <a:pt x="31" y="771"/>
                      <a:pt x="31" y="771"/>
                    </a:cubicBezTo>
                    <a:cubicBezTo>
                      <a:pt x="44" y="771"/>
                      <a:pt x="56" y="771"/>
                      <a:pt x="68" y="771"/>
                    </a:cubicBezTo>
                    <a:cubicBezTo>
                      <a:pt x="102" y="771"/>
                      <a:pt x="136" y="771"/>
                      <a:pt x="169" y="771"/>
                    </a:cubicBezTo>
                    <a:cubicBezTo>
                      <a:pt x="208" y="771"/>
                      <a:pt x="247" y="771"/>
                      <a:pt x="286" y="771"/>
                    </a:cubicBezTo>
                    <a:cubicBezTo>
                      <a:pt x="316" y="771"/>
                      <a:pt x="346" y="771"/>
                      <a:pt x="376" y="771"/>
                    </a:cubicBezTo>
                    <a:cubicBezTo>
                      <a:pt x="383" y="771"/>
                      <a:pt x="390" y="771"/>
                      <a:pt x="396" y="771"/>
                    </a:cubicBezTo>
                    <a:lnTo>
                      <a:pt x="396" y="782"/>
                    </a:lnTo>
                    <a:close/>
                    <a:moveTo>
                      <a:pt x="396" y="751"/>
                    </a:moveTo>
                    <a:cubicBezTo>
                      <a:pt x="384" y="751"/>
                      <a:pt x="372" y="751"/>
                      <a:pt x="359" y="751"/>
                    </a:cubicBezTo>
                    <a:cubicBezTo>
                      <a:pt x="326" y="751"/>
                      <a:pt x="292" y="751"/>
                      <a:pt x="259" y="751"/>
                    </a:cubicBezTo>
                    <a:cubicBezTo>
                      <a:pt x="220" y="751"/>
                      <a:pt x="181" y="751"/>
                      <a:pt x="142" y="751"/>
                    </a:cubicBezTo>
                    <a:cubicBezTo>
                      <a:pt x="112" y="751"/>
                      <a:pt x="81" y="751"/>
                      <a:pt x="51" y="751"/>
                    </a:cubicBezTo>
                    <a:cubicBezTo>
                      <a:pt x="45" y="751"/>
                      <a:pt x="38" y="751"/>
                      <a:pt x="31" y="751"/>
                    </a:cubicBezTo>
                    <a:cubicBezTo>
                      <a:pt x="31" y="735"/>
                      <a:pt x="31" y="735"/>
                      <a:pt x="31" y="735"/>
                    </a:cubicBezTo>
                    <a:cubicBezTo>
                      <a:pt x="44" y="735"/>
                      <a:pt x="56" y="735"/>
                      <a:pt x="68" y="735"/>
                    </a:cubicBezTo>
                    <a:cubicBezTo>
                      <a:pt x="102" y="735"/>
                      <a:pt x="136" y="735"/>
                      <a:pt x="169" y="735"/>
                    </a:cubicBezTo>
                    <a:cubicBezTo>
                      <a:pt x="208" y="735"/>
                      <a:pt x="247" y="735"/>
                      <a:pt x="286" y="735"/>
                    </a:cubicBezTo>
                    <a:cubicBezTo>
                      <a:pt x="316" y="735"/>
                      <a:pt x="346" y="735"/>
                      <a:pt x="376" y="735"/>
                    </a:cubicBezTo>
                    <a:cubicBezTo>
                      <a:pt x="383" y="735"/>
                      <a:pt x="390" y="735"/>
                      <a:pt x="396" y="735"/>
                    </a:cubicBezTo>
                    <a:lnTo>
                      <a:pt x="396" y="751"/>
                    </a:lnTo>
                    <a:close/>
                    <a:moveTo>
                      <a:pt x="396" y="675"/>
                    </a:moveTo>
                    <a:cubicBezTo>
                      <a:pt x="384" y="675"/>
                      <a:pt x="372" y="675"/>
                      <a:pt x="359" y="675"/>
                    </a:cubicBezTo>
                    <a:cubicBezTo>
                      <a:pt x="326" y="675"/>
                      <a:pt x="292" y="675"/>
                      <a:pt x="259" y="675"/>
                    </a:cubicBezTo>
                    <a:cubicBezTo>
                      <a:pt x="220" y="675"/>
                      <a:pt x="181" y="675"/>
                      <a:pt x="142" y="675"/>
                    </a:cubicBezTo>
                    <a:cubicBezTo>
                      <a:pt x="112" y="675"/>
                      <a:pt x="81" y="675"/>
                      <a:pt x="51" y="675"/>
                    </a:cubicBezTo>
                    <a:cubicBezTo>
                      <a:pt x="45" y="675"/>
                      <a:pt x="38" y="675"/>
                      <a:pt x="31" y="675"/>
                    </a:cubicBezTo>
                    <a:cubicBezTo>
                      <a:pt x="31" y="143"/>
                      <a:pt x="31" y="143"/>
                      <a:pt x="31" y="143"/>
                    </a:cubicBezTo>
                    <a:cubicBezTo>
                      <a:pt x="396" y="143"/>
                      <a:pt x="396" y="143"/>
                      <a:pt x="396" y="143"/>
                    </a:cubicBezTo>
                    <a:lnTo>
                      <a:pt x="396"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1" name="Freeform 196"/>
              <p:cNvSpPr>
                <a:spLocks noEditPoints="1"/>
              </p:cNvSpPr>
              <p:nvPr/>
            </p:nvSpPr>
            <p:spPr bwMode="auto">
              <a:xfrm>
                <a:off x="-1323975" y="305593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20 h 60"/>
                  <a:gd name="T42" fmla="*/ 141 w 336"/>
                  <a:gd name="T43" fmla="*/ 30 h 60"/>
                  <a:gd name="T44" fmla="*/ 131 w 336"/>
                  <a:gd name="T45" fmla="*/ 41 h 60"/>
                  <a:gd name="T46" fmla="*/ 168 w 336"/>
                  <a:gd name="T47" fmla="*/ 41 h 60"/>
                  <a:gd name="T48" fmla="*/ 157 w 336"/>
                  <a:gd name="T49" fmla="*/ 30 h 60"/>
                  <a:gd name="T50" fmla="*/ 168 w 336"/>
                  <a:gd name="T51" fmla="*/ 20 h 60"/>
                  <a:gd name="T52" fmla="*/ 179 w 336"/>
                  <a:gd name="T53" fmla="*/ 30 h 60"/>
                  <a:gd name="T54" fmla="*/ 168 w 336"/>
                  <a:gd name="T55" fmla="*/ 41 h 60"/>
                  <a:gd name="T56" fmla="*/ 205 w 336"/>
                  <a:gd name="T57" fmla="*/ 41 h 60"/>
                  <a:gd name="T58" fmla="*/ 194 w 336"/>
                  <a:gd name="T59" fmla="*/ 30 h 60"/>
                  <a:gd name="T60" fmla="*/ 205 w 336"/>
                  <a:gd name="T61" fmla="*/ 20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20"/>
                      <a:pt x="131" y="20"/>
                    </a:cubicBezTo>
                    <a:cubicBezTo>
                      <a:pt x="136" y="20"/>
                      <a:pt x="141" y="24"/>
                      <a:pt x="141" y="30"/>
                    </a:cubicBezTo>
                    <a:cubicBezTo>
                      <a:pt x="141" y="36"/>
                      <a:pt x="136" y="41"/>
                      <a:pt x="131" y="41"/>
                    </a:cubicBezTo>
                    <a:close/>
                    <a:moveTo>
                      <a:pt x="168" y="41"/>
                    </a:moveTo>
                    <a:cubicBezTo>
                      <a:pt x="162" y="41"/>
                      <a:pt x="157" y="36"/>
                      <a:pt x="157" y="30"/>
                    </a:cubicBezTo>
                    <a:cubicBezTo>
                      <a:pt x="157" y="24"/>
                      <a:pt x="162" y="20"/>
                      <a:pt x="168" y="20"/>
                    </a:cubicBezTo>
                    <a:cubicBezTo>
                      <a:pt x="174" y="20"/>
                      <a:pt x="179" y="24"/>
                      <a:pt x="179" y="30"/>
                    </a:cubicBezTo>
                    <a:cubicBezTo>
                      <a:pt x="179" y="36"/>
                      <a:pt x="174" y="41"/>
                      <a:pt x="168" y="41"/>
                    </a:cubicBezTo>
                    <a:close/>
                    <a:moveTo>
                      <a:pt x="205" y="41"/>
                    </a:moveTo>
                    <a:cubicBezTo>
                      <a:pt x="199" y="41"/>
                      <a:pt x="194" y="36"/>
                      <a:pt x="194" y="30"/>
                    </a:cubicBezTo>
                    <a:cubicBezTo>
                      <a:pt x="194" y="24"/>
                      <a:pt x="199" y="20"/>
                      <a:pt x="205" y="20"/>
                    </a:cubicBezTo>
                    <a:cubicBezTo>
                      <a:pt x="211" y="20"/>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2" name="Freeform 197"/>
              <p:cNvSpPr>
                <a:spLocks noEditPoints="1"/>
              </p:cNvSpPr>
              <p:nvPr/>
            </p:nvSpPr>
            <p:spPr bwMode="auto">
              <a:xfrm>
                <a:off x="-1323975" y="27828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3" name="Freeform 198"/>
              <p:cNvSpPr>
                <a:spLocks noEditPoints="1"/>
              </p:cNvSpPr>
              <p:nvPr/>
            </p:nvSpPr>
            <p:spPr bwMode="auto">
              <a:xfrm>
                <a:off x="-1323975" y="250825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4" name="Freeform 199"/>
              <p:cNvSpPr>
                <a:spLocks noEditPoints="1"/>
              </p:cNvSpPr>
              <p:nvPr/>
            </p:nvSpPr>
            <p:spPr bwMode="auto">
              <a:xfrm>
                <a:off x="-1323975" y="2230438"/>
                <a:ext cx="1258888" cy="230188"/>
              </a:xfrm>
              <a:custGeom>
                <a:avLst/>
                <a:gdLst>
                  <a:gd name="T0" fmla="*/ 332 w 336"/>
                  <a:gd name="T1" fmla="*/ 0 h 61"/>
                  <a:gd name="T2" fmla="*/ 295 w 336"/>
                  <a:gd name="T3" fmla="*/ 0 h 61"/>
                  <a:gd name="T4" fmla="*/ 207 w 336"/>
                  <a:gd name="T5" fmla="*/ 0 h 61"/>
                  <a:gd name="T6" fmla="*/ 105 w 336"/>
                  <a:gd name="T7" fmla="*/ 0 h 61"/>
                  <a:gd name="T8" fmla="*/ 26 w 336"/>
                  <a:gd name="T9" fmla="*/ 0 h 61"/>
                  <a:gd name="T10" fmla="*/ 3 w 336"/>
                  <a:gd name="T11" fmla="*/ 0 h 61"/>
                  <a:gd name="T12" fmla="*/ 0 w 336"/>
                  <a:gd name="T13" fmla="*/ 4 h 61"/>
                  <a:gd name="T14" fmla="*/ 0 w 336"/>
                  <a:gd name="T15" fmla="*/ 57 h 61"/>
                  <a:gd name="T16" fmla="*/ 3 w 336"/>
                  <a:gd name="T17" fmla="*/ 61 h 61"/>
                  <a:gd name="T18" fmla="*/ 41 w 336"/>
                  <a:gd name="T19" fmla="*/ 61 h 61"/>
                  <a:gd name="T20" fmla="*/ 129 w 336"/>
                  <a:gd name="T21" fmla="*/ 61 h 61"/>
                  <a:gd name="T22" fmla="*/ 231 w 336"/>
                  <a:gd name="T23" fmla="*/ 61 h 61"/>
                  <a:gd name="T24" fmla="*/ 310 w 336"/>
                  <a:gd name="T25" fmla="*/ 61 h 61"/>
                  <a:gd name="T26" fmla="*/ 332 w 336"/>
                  <a:gd name="T27" fmla="*/ 61 h 61"/>
                  <a:gd name="T28" fmla="*/ 335 w 336"/>
                  <a:gd name="T29" fmla="*/ 59 h 61"/>
                  <a:gd name="T30" fmla="*/ 336 w 336"/>
                  <a:gd name="T31" fmla="*/ 57 h 61"/>
                  <a:gd name="T32" fmla="*/ 336 w 336"/>
                  <a:gd name="T33" fmla="*/ 4 h 61"/>
                  <a:gd name="T34" fmla="*/ 332 w 336"/>
                  <a:gd name="T35" fmla="*/ 0 h 61"/>
                  <a:gd name="T36" fmla="*/ 131 w 336"/>
                  <a:gd name="T37" fmla="*/ 41 h 61"/>
                  <a:gd name="T38" fmla="*/ 120 w 336"/>
                  <a:gd name="T39" fmla="*/ 30 h 61"/>
                  <a:gd name="T40" fmla="*/ 131 w 336"/>
                  <a:gd name="T41" fmla="*/ 20 h 61"/>
                  <a:gd name="T42" fmla="*/ 141 w 336"/>
                  <a:gd name="T43" fmla="*/ 30 h 61"/>
                  <a:gd name="T44" fmla="*/ 131 w 336"/>
                  <a:gd name="T45" fmla="*/ 41 h 61"/>
                  <a:gd name="T46" fmla="*/ 168 w 336"/>
                  <a:gd name="T47" fmla="*/ 41 h 61"/>
                  <a:gd name="T48" fmla="*/ 157 w 336"/>
                  <a:gd name="T49" fmla="*/ 30 h 61"/>
                  <a:gd name="T50" fmla="*/ 168 w 336"/>
                  <a:gd name="T51" fmla="*/ 20 h 61"/>
                  <a:gd name="T52" fmla="*/ 179 w 336"/>
                  <a:gd name="T53" fmla="*/ 30 h 61"/>
                  <a:gd name="T54" fmla="*/ 168 w 336"/>
                  <a:gd name="T55" fmla="*/ 41 h 61"/>
                  <a:gd name="T56" fmla="*/ 205 w 336"/>
                  <a:gd name="T57" fmla="*/ 41 h 61"/>
                  <a:gd name="T58" fmla="*/ 194 w 336"/>
                  <a:gd name="T59" fmla="*/ 30 h 61"/>
                  <a:gd name="T60" fmla="*/ 205 w 336"/>
                  <a:gd name="T61" fmla="*/ 20 h 61"/>
                  <a:gd name="T62" fmla="*/ 216 w 336"/>
                  <a:gd name="T63" fmla="*/ 30 h 61"/>
                  <a:gd name="T64" fmla="*/ 205 w 336"/>
                  <a:gd name="T65" fmla="*/ 4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1">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2"/>
                      <a:pt x="0" y="39"/>
                      <a:pt x="0" y="57"/>
                    </a:cubicBezTo>
                    <a:cubicBezTo>
                      <a:pt x="0" y="59"/>
                      <a:pt x="1" y="61"/>
                      <a:pt x="3" y="61"/>
                    </a:cubicBezTo>
                    <a:cubicBezTo>
                      <a:pt x="16" y="61"/>
                      <a:pt x="28" y="61"/>
                      <a:pt x="41" y="61"/>
                    </a:cubicBezTo>
                    <a:cubicBezTo>
                      <a:pt x="70" y="61"/>
                      <a:pt x="99" y="61"/>
                      <a:pt x="129" y="61"/>
                    </a:cubicBezTo>
                    <a:cubicBezTo>
                      <a:pt x="163" y="61"/>
                      <a:pt x="197" y="61"/>
                      <a:pt x="231" y="61"/>
                    </a:cubicBezTo>
                    <a:cubicBezTo>
                      <a:pt x="257" y="61"/>
                      <a:pt x="283" y="61"/>
                      <a:pt x="310" y="61"/>
                    </a:cubicBezTo>
                    <a:cubicBezTo>
                      <a:pt x="317" y="61"/>
                      <a:pt x="325" y="61"/>
                      <a:pt x="332" y="61"/>
                    </a:cubicBezTo>
                    <a:cubicBezTo>
                      <a:pt x="333" y="61"/>
                      <a:pt x="334" y="60"/>
                      <a:pt x="335" y="59"/>
                    </a:cubicBezTo>
                    <a:cubicBezTo>
                      <a:pt x="335" y="59"/>
                      <a:pt x="336" y="58"/>
                      <a:pt x="336" y="57"/>
                    </a:cubicBezTo>
                    <a:cubicBezTo>
                      <a:pt x="336" y="39"/>
                      <a:pt x="336" y="22"/>
                      <a:pt x="336" y="4"/>
                    </a:cubicBezTo>
                    <a:cubicBezTo>
                      <a:pt x="336" y="2"/>
                      <a:pt x="334" y="0"/>
                      <a:pt x="332" y="0"/>
                    </a:cubicBezTo>
                    <a:close/>
                    <a:moveTo>
                      <a:pt x="131" y="41"/>
                    </a:moveTo>
                    <a:cubicBezTo>
                      <a:pt x="125" y="41"/>
                      <a:pt x="120" y="36"/>
                      <a:pt x="120" y="30"/>
                    </a:cubicBezTo>
                    <a:cubicBezTo>
                      <a:pt x="120" y="25"/>
                      <a:pt x="125" y="20"/>
                      <a:pt x="131" y="20"/>
                    </a:cubicBezTo>
                    <a:cubicBezTo>
                      <a:pt x="136" y="20"/>
                      <a:pt x="141" y="25"/>
                      <a:pt x="141" y="30"/>
                    </a:cubicBezTo>
                    <a:cubicBezTo>
                      <a:pt x="141" y="36"/>
                      <a:pt x="136" y="41"/>
                      <a:pt x="131" y="41"/>
                    </a:cubicBezTo>
                    <a:close/>
                    <a:moveTo>
                      <a:pt x="168" y="41"/>
                    </a:moveTo>
                    <a:cubicBezTo>
                      <a:pt x="162" y="41"/>
                      <a:pt x="157" y="36"/>
                      <a:pt x="157" y="30"/>
                    </a:cubicBezTo>
                    <a:cubicBezTo>
                      <a:pt x="157" y="25"/>
                      <a:pt x="162" y="20"/>
                      <a:pt x="168" y="20"/>
                    </a:cubicBezTo>
                    <a:cubicBezTo>
                      <a:pt x="174" y="20"/>
                      <a:pt x="179" y="25"/>
                      <a:pt x="179" y="30"/>
                    </a:cubicBezTo>
                    <a:cubicBezTo>
                      <a:pt x="179" y="36"/>
                      <a:pt x="174" y="41"/>
                      <a:pt x="168" y="41"/>
                    </a:cubicBezTo>
                    <a:close/>
                    <a:moveTo>
                      <a:pt x="205" y="41"/>
                    </a:moveTo>
                    <a:cubicBezTo>
                      <a:pt x="199" y="41"/>
                      <a:pt x="194" y="36"/>
                      <a:pt x="194" y="30"/>
                    </a:cubicBezTo>
                    <a:cubicBezTo>
                      <a:pt x="194" y="25"/>
                      <a:pt x="199" y="20"/>
                      <a:pt x="205" y="20"/>
                    </a:cubicBezTo>
                    <a:cubicBezTo>
                      <a:pt x="211" y="20"/>
                      <a:pt x="216" y="25"/>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5" name="Freeform 200"/>
              <p:cNvSpPr>
                <a:spLocks noEditPoints="1"/>
              </p:cNvSpPr>
              <p:nvPr/>
            </p:nvSpPr>
            <p:spPr bwMode="auto">
              <a:xfrm>
                <a:off x="-1323975" y="1957388"/>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7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7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7"/>
                    </a:cubicBezTo>
                    <a:cubicBezTo>
                      <a:pt x="0" y="59"/>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9"/>
                      <a:pt x="336" y="58"/>
                      <a:pt x="336" y="57"/>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6" name="Freeform 201"/>
              <p:cNvSpPr>
                <a:spLocks noEditPoints="1"/>
              </p:cNvSpPr>
              <p:nvPr/>
            </p:nvSpPr>
            <p:spPr bwMode="auto">
              <a:xfrm>
                <a:off x="-1323975" y="1684338"/>
                <a:ext cx="1258888" cy="223838"/>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4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4 h 60"/>
                  <a:gd name="T34" fmla="*/ 332 w 336"/>
                  <a:gd name="T35" fmla="*/ 0 h 60"/>
                  <a:gd name="T36" fmla="*/ 131 w 336"/>
                  <a:gd name="T37" fmla="*/ 41 h 60"/>
                  <a:gd name="T38" fmla="*/ 120 w 336"/>
                  <a:gd name="T39" fmla="*/ 30 h 60"/>
                  <a:gd name="T40" fmla="*/ 131 w 336"/>
                  <a:gd name="T41" fmla="*/ 19 h 60"/>
                  <a:gd name="T42" fmla="*/ 141 w 336"/>
                  <a:gd name="T43" fmla="*/ 30 h 60"/>
                  <a:gd name="T44" fmla="*/ 131 w 336"/>
                  <a:gd name="T45" fmla="*/ 41 h 60"/>
                  <a:gd name="T46" fmla="*/ 168 w 336"/>
                  <a:gd name="T47" fmla="*/ 41 h 60"/>
                  <a:gd name="T48" fmla="*/ 157 w 336"/>
                  <a:gd name="T49" fmla="*/ 30 h 60"/>
                  <a:gd name="T50" fmla="*/ 168 w 336"/>
                  <a:gd name="T51" fmla="*/ 19 h 60"/>
                  <a:gd name="T52" fmla="*/ 179 w 336"/>
                  <a:gd name="T53" fmla="*/ 30 h 60"/>
                  <a:gd name="T54" fmla="*/ 168 w 336"/>
                  <a:gd name="T55" fmla="*/ 41 h 60"/>
                  <a:gd name="T56" fmla="*/ 205 w 336"/>
                  <a:gd name="T57" fmla="*/ 41 h 60"/>
                  <a:gd name="T58" fmla="*/ 194 w 336"/>
                  <a:gd name="T59" fmla="*/ 30 h 60"/>
                  <a:gd name="T60" fmla="*/ 205 w 336"/>
                  <a:gd name="T61" fmla="*/ 19 h 60"/>
                  <a:gd name="T62" fmla="*/ 216 w 336"/>
                  <a:gd name="T63" fmla="*/ 30 h 60"/>
                  <a:gd name="T64" fmla="*/ 205 w 336"/>
                  <a:gd name="T65"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2"/>
                      <a:pt x="0" y="4"/>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60"/>
                      <a:pt x="335" y="59"/>
                    </a:cubicBezTo>
                    <a:cubicBezTo>
                      <a:pt x="335" y="58"/>
                      <a:pt x="336" y="58"/>
                      <a:pt x="336" y="56"/>
                    </a:cubicBezTo>
                    <a:cubicBezTo>
                      <a:pt x="336" y="39"/>
                      <a:pt x="336" y="21"/>
                      <a:pt x="336" y="4"/>
                    </a:cubicBezTo>
                    <a:cubicBezTo>
                      <a:pt x="336" y="2"/>
                      <a:pt x="334" y="0"/>
                      <a:pt x="332" y="0"/>
                    </a:cubicBezTo>
                    <a:close/>
                    <a:moveTo>
                      <a:pt x="131" y="41"/>
                    </a:moveTo>
                    <a:cubicBezTo>
                      <a:pt x="125" y="41"/>
                      <a:pt x="120" y="36"/>
                      <a:pt x="120" y="30"/>
                    </a:cubicBezTo>
                    <a:cubicBezTo>
                      <a:pt x="120" y="24"/>
                      <a:pt x="125" y="19"/>
                      <a:pt x="131" y="19"/>
                    </a:cubicBezTo>
                    <a:cubicBezTo>
                      <a:pt x="136" y="19"/>
                      <a:pt x="141" y="24"/>
                      <a:pt x="141" y="30"/>
                    </a:cubicBezTo>
                    <a:cubicBezTo>
                      <a:pt x="141" y="36"/>
                      <a:pt x="136" y="41"/>
                      <a:pt x="131" y="41"/>
                    </a:cubicBezTo>
                    <a:close/>
                    <a:moveTo>
                      <a:pt x="168" y="41"/>
                    </a:moveTo>
                    <a:cubicBezTo>
                      <a:pt x="162" y="41"/>
                      <a:pt x="157" y="36"/>
                      <a:pt x="157" y="30"/>
                    </a:cubicBezTo>
                    <a:cubicBezTo>
                      <a:pt x="157" y="24"/>
                      <a:pt x="162" y="19"/>
                      <a:pt x="168" y="19"/>
                    </a:cubicBezTo>
                    <a:cubicBezTo>
                      <a:pt x="174" y="19"/>
                      <a:pt x="179" y="24"/>
                      <a:pt x="179" y="30"/>
                    </a:cubicBezTo>
                    <a:cubicBezTo>
                      <a:pt x="179" y="36"/>
                      <a:pt x="174" y="41"/>
                      <a:pt x="168" y="41"/>
                    </a:cubicBezTo>
                    <a:close/>
                    <a:moveTo>
                      <a:pt x="205" y="41"/>
                    </a:moveTo>
                    <a:cubicBezTo>
                      <a:pt x="199" y="41"/>
                      <a:pt x="194" y="36"/>
                      <a:pt x="194" y="30"/>
                    </a:cubicBezTo>
                    <a:cubicBezTo>
                      <a:pt x="194" y="24"/>
                      <a:pt x="199" y="19"/>
                      <a:pt x="205" y="19"/>
                    </a:cubicBezTo>
                    <a:cubicBezTo>
                      <a:pt x="211" y="19"/>
                      <a:pt x="216" y="24"/>
                      <a:pt x="216" y="30"/>
                    </a:cubicBezTo>
                    <a:cubicBezTo>
                      <a:pt x="216" y="36"/>
                      <a:pt x="211" y="41"/>
                      <a:pt x="20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sp>
            <p:nvSpPr>
              <p:cNvPr id="77" name="Freeform 202"/>
              <p:cNvSpPr>
                <a:spLocks noEditPoints="1"/>
              </p:cNvSpPr>
              <p:nvPr/>
            </p:nvSpPr>
            <p:spPr bwMode="auto">
              <a:xfrm>
                <a:off x="-1323975" y="1409700"/>
                <a:ext cx="1258888" cy="225425"/>
              </a:xfrm>
              <a:custGeom>
                <a:avLst/>
                <a:gdLst>
                  <a:gd name="T0" fmla="*/ 332 w 336"/>
                  <a:gd name="T1" fmla="*/ 0 h 60"/>
                  <a:gd name="T2" fmla="*/ 295 w 336"/>
                  <a:gd name="T3" fmla="*/ 0 h 60"/>
                  <a:gd name="T4" fmla="*/ 207 w 336"/>
                  <a:gd name="T5" fmla="*/ 0 h 60"/>
                  <a:gd name="T6" fmla="*/ 105 w 336"/>
                  <a:gd name="T7" fmla="*/ 0 h 60"/>
                  <a:gd name="T8" fmla="*/ 26 w 336"/>
                  <a:gd name="T9" fmla="*/ 0 h 60"/>
                  <a:gd name="T10" fmla="*/ 3 w 336"/>
                  <a:gd name="T11" fmla="*/ 0 h 60"/>
                  <a:gd name="T12" fmla="*/ 0 w 336"/>
                  <a:gd name="T13" fmla="*/ 3 h 60"/>
                  <a:gd name="T14" fmla="*/ 0 w 336"/>
                  <a:gd name="T15" fmla="*/ 56 h 60"/>
                  <a:gd name="T16" fmla="*/ 3 w 336"/>
                  <a:gd name="T17" fmla="*/ 60 h 60"/>
                  <a:gd name="T18" fmla="*/ 41 w 336"/>
                  <a:gd name="T19" fmla="*/ 60 h 60"/>
                  <a:gd name="T20" fmla="*/ 129 w 336"/>
                  <a:gd name="T21" fmla="*/ 60 h 60"/>
                  <a:gd name="T22" fmla="*/ 231 w 336"/>
                  <a:gd name="T23" fmla="*/ 60 h 60"/>
                  <a:gd name="T24" fmla="*/ 310 w 336"/>
                  <a:gd name="T25" fmla="*/ 60 h 60"/>
                  <a:gd name="T26" fmla="*/ 332 w 336"/>
                  <a:gd name="T27" fmla="*/ 60 h 60"/>
                  <a:gd name="T28" fmla="*/ 335 w 336"/>
                  <a:gd name="T29" fmla="*/ 59 h 60"/>
                  <a:gd name="T30" fmla="*/ 336 w 336"/>
                  <a:gd name="T31" fmla="*/ 56 h 60"/>
                  <a:gd name="T32" fmla="*/ 336 w 336"/>
                  <a:gd name="T33" fmla="*/ 3 h 60"/>
                  <a:gd name="T34" fmla="*/ 332 w 336"/>
                  <a:gd name="T35" fmla="*/ 0 h 60"/>
                  <a:gd name="T36" fmla="*/ 131 w 336"/>
                  <a:gd name="T37" fmla="*/ 40 h 60"/>
                  <a:gd name="T38" fmla="*/ 120 w 336"/>
                  <a:gd name="T39" fmla="*/ 30 h 60"/>
                  <a:gd name="T40" fmla="*/ 131 w 336"/>
                  <a:gd name="T41" fmla="*/ 19 h 60"/>
                  <a:gd name="T42" fmla="*/ 141 w 336"/>
                  <a:gd name="T43" fmla="*/ 30 h 60"/>
                  <a:gd name="T44" fmla="*/ 131 w 336"/>
                  <a:gd name="T45" fmla="*/ 40 h 60"/>
                  <a:gd name="T46" fmla="*/ 168 w 336"/>
                  <a:gd name="T47" fmla="*/ 40 h 60"/>
                  <a:gd name="T48" fmla="*/ 157 w 336"/>
                  <a:gd name="T49" fmla="*/ 30 h 60"/>
                  <a:gd name="T50" fmla="*/ 168 w 336"/>
                  <a:gd name="T51" fmla="*/ 19 h 60"/>
                  <a:gd name="T52" fmla="*/ 179 w 336"/>
                  <a:gd name="T53" fmla="*/ 30 h 60"/>
                  <a:gd name="T54" fmla="*/ 168 w 336"/>
                  <a:gd name="T55" fmla="*/ 40 h 60"/>
                  <a:gd name="T56" fmla="*/ 205 w 336"/>
                  <a:gd name="T57" fmla="*/ 40 h 60"/>
                  <a:gd name="T58" fmla="*/ 194 w 336"/>
                  <a:gd name="T59" fmla="*/ 30 h 60"/>
                  <a:gd name="T60" fmla="*/ 205 w 336"/>
                  <a:gd name="T61" fmla="*/ 19 h 60"/>
                  <a:gd name="T62" fmla="*/ 216 w 336"/>
                  <a:gd name="T63" fmla="*/ 30 h 60"/>
                  <a:gd name="T64" fmla="*/ 205 w 336"/>
                  <a:gd name="T65"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60">
                    <a:moveTo>
                      <a:pt x="332" y="0"/>
                    </a:moveTo>
                    <a:cubicBezTo>
                      <a:pt x="320" y="0"/>
                      <a:pt x="307" y="0"/>
                      <a:pt x="295" y="0"/>
                    </a:cubicBezTo>
                    <a:cubicBezTo>
                      <a:pt x="265" y="0"/>
                      <a:pt x="236" y="0"/>
                      <a:pt x="207" y="0"/>
                    </a:cubicBezTo>
                    <a:cubicBezTo>
                      <a:pt x="173" y="0"/>
                      <a:pt x="139" y="0"/>
                      <a:pt x="105" y="0"/>
                    </a:cubicBezTo>
                    <a:cubicBezTo>
                      <a:pt x="79" y="0"/>
                      <a:pt x="52" y="0"/>
                      <a:pt x="26" y="0"/>
                    </a:cubicBezTo>
                    <a:cubicBezTo>
                      <a:pt x="18" y="0"/>
                      <a:pt x="11" y="0"/>
                      <a:pt x="3" y="0"/>
                    </a:cubicBezTo>
                    <a:cubicBezTo>
                      <a:pt x="1" y="0"/>
                      <a:pt x="0" y="1"/>
                      <a:pt x="0" y="3"/>
                    </a:cubicBezTo>
                    <a:cubicBezTo>
                      <a:pt x="0" y="21"/>
                      <a:pt x="0" y="39"/>
                      <a:pt x="0" y="56"/>
                    </a:cubicBezTo>
                    <a:cubicBezTo>
                      <a:pt x="0" y="58"/>
                      <a:pt x="1" y="60"/>
                      <a:pt x="3" y="60"/>
                    </a:cubicBezTo>
                    <a:cubicBezTo>
                      <a:pt x="16" y="60"/>
                      <a:pt x="28" y="60"/>
                      <a:pt x="41" y="60"/>
                    </a:cubicBezTo>
                    <a:cubicBezTo>
                      <a:pt x="70" y="60"/>
                      <a:pt x="99" y="60"/>
                      <a:pt x="129" y="60"/>
                    </a:cubicBezTo>
                    <a:cubicBezTo>
                      <a:pt x="163" y="60"/>
                      <a:pt x="197" y="60"/>
                      <a:pt x="231" y="60"/>
                    </a:cubicBezTo>
                    <a:cubicBezTo>
                      <a:pt x="257" y="60"/>
                      <a:pt x="283" y="60"/>
                      <a:pt x="310" y="60"/>
                    </a:cubicBezTo>
                    <a:cubicBezTo>
                      <a:pt x="317" y="60"/>
                      <a:pt x="325" y="60"/>
                      <a:pt x="332" y="60"/>
                    </a:cubicBezTo>
                    <a:cubicBezTo>
                      <a:pt x="333" y="60"/>
                      <a:pt x="334" y="59"/>
                      <a:pt x="335" y="59"/>
                    </a:cubicBezTo>
                    <a:cubicBezTo>
                      <a:pt x="335" y="58"/>
                      <a:pt x="336" y="57"/>
                      <a:pt x="336" y="56"/>
                    </a:cubicBezTo>
                    <a:cubicBezTo>
                      <a:pt x="336" y="39"/>
                      <a:pt x="336" y="21"/>
                      <a:pt x="336" y="3"/>
                    </a:cubicBezTo>
                    <a:cubicBezTo>
                      <a:pt x="336" y="1"/>
                      <a:pt x="334" y="0"/>
                      <a:pt x="332" y="0"/>
                    </a:cubicBezTo>
                    <a:close/>
                    <a:moveTo>
                      <a:pt x="131" y="40"/>
                    </a:moveTo>
                    <a:cubicBezTo>
                      <a:pt x="125" y="40"/>
                      <a:pt x="120" y="36"/>
                      <a:pt x="120" y="30"/>
                    </a:cubicBezTo>
                    <a:cubicBezTo>
                      <a:pt x="120" y="24"/>
                      <a:pt x="125" y="19"/>
                      <a:pt x="131" y="19"/>
                    </a:cubicBezTo>
                    <a:cubicBezTo>
                      <a:pt x="136" y="19"/>
                      <a:pt x="141" y="24"/>
                      <a:pt x="141" y="30"/>
                    </a:cubicBezTo>
                    <a:cubicBezTo>
                      <a:pt x="141" y="36"/>
                      <a:pt x="136" y="40"/>
                      <a:pt x="131" y="40"/>
                    </a:cubicBezTo>
                    <a:close/>
                    <a:moveTo>
                      <a:pt x="168" y="40"/>
                    </a:moveTo>
                    <a:cubicBezTo>
                      <a:pt x="162" y="40"/>
                      <a:pt x="157" y="36"/>
                      <a:pt x="157" y="30"/>
                    </a:cubicBezTo>
                    <a:cubicBezTo>
                      <a:pt x="157" y="24"/>
                      <a:pt x="162" y="19"/>
                      <a:pt x="168" y="19"/>
                    </a:cubicBezTo>
                    <a:cubicBezTo>
                      <a:pt x="174" y="19"/>
                      <a:pt x="179" y="24"/>
                      <a:pt x="179" y="30"/>
                    </a:cubicBezTo>
                    <a:cubicBezTo>
                      <a:pt x="179" y="36"/>
                      <a:pt x="174" y="40"/>
                      <a:pt x="168" y="40"/>
                    </a:cubicBezTo>
                    <a:close/>
                    <a:moveTo>
                      <a:pt x="205" y="40"/>
                    </a:moveTo>
                    <a:cubicBezTo>
                      <a:pt x="199" y="40"/>
                      <a:pt x="194" y="36"/>
                      <a:pt x="194" y="30"/>
                    </a:cubicBezTo>
                    <a:cubicBezTo>
                      <a:pt x="194" y="24"/>
                      <a:pt x="199" y="19"/>
                      <a:pt x="205" y="19"/>
                    </a:cubicBezTo>
                    <a:cubicBezTo>
                      <a:pt x="211" y="19"/>
                      <a:pt x="216" y="24"/>
                      <a:pt x="216" y="30"/>
                    </a:cubicBezTo>
                    <a:cubicBezTo>
                      <a:pt x="216" y="36"/>
                      <a:pt x="211" y="40"/>
                      <a:pt x="20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1243192"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95959"/>
                  </a:solidFill>
                  <a:effectLst/>
                  <a:uLnTx/>
                  <a:uFillTx/>
                </a:endParaRPr>
              </a:p>
            </p:txBody>
          </p:sp>
        </p:grpSp>
        <p:sp>
          <p:nvSpPr>
            <p:cNvPr id="69" name="TextBox 68"/>
            <p:cNvSpPr txBox="1"/>
            <p:nvPr/>
          </p:nvSpPr>
          <p:spPr>
            <a:xfrm>
              <a:off x="501573" y="2905350"/>
              <a:ext cx="2307244" cy="339083"/>
            </a:xfrm>
            <a:prstGeom prst="rect">
              <a:avLst/>
            </a:prstGeom>
            <a:noFill/>
            <a:ln>
              <a:noFill/>
            </a:ln>
          </p:spPr>
          <p:txBody>
            <a:bodyPr wrap="square" lIns="0" tIns="0" rIns="0" bIns="0" rtlCol="0">
              <a:spAutoFit/>
            </a:bodyPr>
            <a:lstStyle/>
            <a:p>
              <a:pPr marL="0" marR="0" lvl="0" indent="0" algn="ctr" defTabSz="1243192" eaLnBrk="1" fontAlgn="auto" latinLnBrk="0" hangingPunct="1">
                <a:lnSpc>
                  <a:spcPct val="90000"/>
                </a:lnSpc>
                <a:spcBef>
                  <a:spcPts val="0"/>
                </a:spcBef>
                <a:spcAft>
                  <a:spcPts val="0"/>
                </a:spcAft>
                <a:buClrTx/>
                <a:buSzTx/>
                <a:buFontTx/>
                <a:buNone/>
                <a:tabLst/>
                <a:defRPr/>
              </a:pPr>
              <a:r>
                <a:rPr kumimoji="0" lang="en-US" sz="3264" b="0" i="0" u="none" strike="noStrike" kern="0" cap="none" spc="-136" normalizeH="0" baseline="0" noProof="0" dirty="0" smtClean="0">
                  <a:ln>
                    <a:noFill/>
                  </a:ln>
                  <a:solidFill>
                    <a:srgbClr val="FFFFFF"/>
                  </a:solidFill>
                  <a:effectLst/>
                  <a:uLnTx/>
                  <a:uFillTx/>
                  <a:ea typeface="Segoe UI" pitchFamily="34" charset="0"/>
                  <a:cs typeface="Segoe UI" pitchFamily="34" charset="0"/>
                </a:rPr>
                <a:t>Lync Server</a:t>
              </a:r>
            </a:p>
          </p:txBody>
        </p:sp>
      </p:grpSp>
      <p:grpSp>
        <p:nvGrpSpPr>
          <p:cNvPr id="84" name="Group 83"/>
          <p:cNvGrpSpPr/>
          <p:nvPr/>
        </p:nvGrpSpPr>
        <p:grpSpPr>
          <a:xfrm>
            <a:off x="4591952" y="2203785"/>
            <a:ext cx="3252570" cy="3691128"/>
            <a:chOff x="3375781" y="4558977"/>
            <a:chExt cx="2392436" cy="2714313"/>
          </a:xfrm>
        </p:grpSpPr>
        <p:sp>
          <p:nvSpPr>
            <p:cNvPr id="85" name="Rectangle 84"/>
            <p:cNvSpPr/>
            <p:nvPr/>
          </p:nvSpPr>
          <p:spPr>
            <a:xfrm>
              <a:off x="3375781" y="6751388"/>
              <a:ext cx="2392436" cy="521902"/>
            </a:xfrm>
            <a:prstGeom prst="rect">
              <a:avLst/>
            </a:prstGeom>
          </p:spPr>
          <p:txBody>
            <a:bodyPr wrap="none" lIns="93256" tIns="46629" rIns="93256" bIns="46629">
              <a:spAutoFit/>
            </a:bodyPr>
            <a:lstStyle/>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Single domain &amp; directory </a:t>
              </a:r>
            </a:p>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Users split – server / online</a:t>
              </a:r>
            </a:p>
          </p:txBody>
        </p:sp>
        <p:sp>
          <p:nvSpPr>
            <p:cNvPr id="86" name="Rectangle 85"/>
            <p:cNvSpPr/>
            <p:nvPr/>
          </p:nvSpPr>
          <p:spPr bwMode="auto">
            <a:xfrm>
              <a:off x="3420034" y="4558977"/>
              <a:ext cx="2311748" cy="2173986"/>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b" anchorCtr="0" forceAA="0" compatLnSpc="1">
              <a:prstTxWarp prst="textNoShape">
                <a:avLst/>
              </a:prstTxWarp>
              <a:noAutofit/>
            </a:bodyPr>
            <a:lstStyle/>
            <a:p>
              <a:pPr marL="0" marR="0" lvl="0" indent="0" defTabSz="1242784" eaLnBrk="1" fontAlgn="base" latinLnBrk="0" hangingPunct="1">
                <a:lnSpc>
                  <a:spcPct val="100000"/>
                </a:lnSpc>
                <a:spcBef>
                  <a:spcPct val="0"/>
                </a:spcBef>
                <a:spcAft>
                  <a:spcPct val="0"/>
                </a:spcAft>
                <a:buClrTx/>
                <a:buSzTx/>
                <a:buFontTx/>
                <a:buNone/>
                <a:tabLst/>
                <a:defRPr/>
              </a:pPr>
              <a:endParaRPr kumimoji="0" lang="en-US" sz="1836" b="0" i="0" u="none" strike="noStrike" kern="0" cap="none" spc="-136"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Right Arrow 10"/>
            <p:cNvSpPr/>
            <p:nvPr/>
          </p:nvSpPr>
          <p:spPr bwMode="auto">
            <a:xfrm flipH="1" flipV="1">
              <a:off x="4040047" y="4886703"/>
              <a:ext cx="1194212" cy="388135"/>
            </a:xfrm>
            <a:custGeom>
              <a:avLst/>
              <a:gdLst/>
              <a:ahLst/>
              <a:cxnLst/>
              <a:rect l="l" t="t" r="r" b="b"/>
              <a:pathLst>
                <a:path w="2346615" h="564030">
                  <a:moveTo>
                    <a:pt x="0" y="0"/>
                  </a:moveTo>
                  <a:lnTo>
                    <a:pt x="2346615" y="0"/>
                  </a:lnTo>
                  <a:lnTo>
                    <a:pt x="1401583" y="564030"/>
                  </a:lnTo>
                  <a:lnTo>
                    <a:pt x="1401583" y="282015"/>
                  </a:lnTo>
                  <a:lnTo>
                    <a:pt x="0" y="282015"/>
                  </a:lnTo>
                  <a:close/>
                </a:path>
              </a:pathLst>
            </a:custGeom>
            <a:solidFill>
              <a:srgbClr val="FFFFFF"/>
            </a:solidFill>
            <a:ln w="9525" cap="flat" cmpd="sng" algn="ctr">
              <a:noFill/>
              <a:prstDash val="solid"/>
              <a:headEnd type="none" w="med" len="med"/>
              <a:tailEnd type="none" w="med" len="med"/>
            </a:ln>
            <a:effectLst/>
          </p:spPr>
          <p:txBody>
            <a:bodyPr vert="horz" wrap="square" lIns="93252" tIns="46626" rIns="93252" bIns="46626" numCol="1" rtlCol="0" anchor="ctr" anchorCtr="0" compatLnSpc="1">
              <a:prstTxWarp prst="textNoShape">
                <a:avLst/>
              </a:prstTxWarp>
            </a:bodyPr>
            <a:lstStyle/>
            <a:p>
              <a:pPr marL="0" marR="0" lvl="0" indent="0" algn="ctr" defTabSz="1242784" eaLnBrk="1" fontAlgn="base" latinLnBrk="0" hangingPunct="1">
                <a:lnSpc>
                  <a:spcPct val="100000"/>
                </a:lnSpc>
                <a:spcBef>
                  <a:spcPct val="0"/>
                </a:spcBef>
                <a:spcAft>
                  <a:spcPct val="0"/>
                </a:spcAft>
                <a:buClrTx/>
                <a:buSzTx/>
                <a:buFontTx/>
                <a:buNone/>
                <a:tabLst/>
                <a:defRPr/>
              </a:pPr>
              <a:endParaRPr kumimoji="0" lang="en-US" sz="316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88" name="Right Arrow 10"/>
            <p:cNvSpPr/>
            <p:nvPr/>
          </p:nvSpPr>
          <p:spPr bwMode="auto">
            <a:xfrm>
              <a:off x="4040045" y="5300518"/>
              <a:ext cx="1197214" cy="362456"/>
            </a:xfrm>
            <a:custGeom>
              <a:avLst/>
              <a:gdLst/>
              <a:ahLst/>
              <a:cxnLst/>
              <a:rect l="l" t="t" r="r" b="b"/>
              <a:pathLst>
                <a:path w="2346615" h="564030">
                  <a:moveTo>
                    <a:pt x="0" y="0"/>
                  </a:moveTo>
                  <a:lnTo>
                    <a:pt x="2346615" y="0"/>
                  </a:lnTo>
                  <a:lnTo>
                    <a:pt x="1401583" y="564030"/>
                  </a:lnTo>
                  <a:lnTo>
                    <a:pt x="1401583" y="282015"/>
                  </a:lnTo>
                  <a:lnTo>
                    <a:pt x="0" y="282015"/>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b" anchorCtr="0" forceAA="0" compatLnSpc="1">
              <a:prstTxWarp prst="textNoShape">
                <a:avLst/>
              </a:prstTxWarp>
              <a:noAutofit/>
            </a:bodyPr>
            <a:lstStyle/>
            <a:p>
              <a:pPr marL="0" marR="0" lvl="0" indent="0" defTabSz="1242784" eaLnBrk="1" fontAlgn="base" latinLnBrk="0" hangingPunct="1">
                <a:lnSpc>
                  <a:spcPct val="100000"/>
                </a:lnSpc>
                <a:spcBef>
                  <a:spcPct val="0"/>
                </a:spcBef>
                <a:spcAft>
                  <a:spcPct val="0"/>
                </a:spcAft>
                <a:buClrTx/>
                <a:buSzTx/>
                <a:buFontTx/>
                <a:buNone/>
                <a:tabLst/>
                <a:defRPr/>
              </a:pPr>
              <a:endParaRPr kumimoji="0" lang="en-US" sz="1836" b="0" i="0" u="none" strike="noStrike" kern="0" cap="none" spc="-136"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9" name="TextBox 88"/>
            <p:cNvSpPr txBox="1"/>
            <p:nvPr/>
          </p:nvSpPr>
          <p:spPr>
            <a:xfrm>
              <a:off x="3783453" y="6270899"/>
              <a:ext cx="1577092" cy="339084"/>
            </a:xfrm>
            <a:prstGeom prst="rect">
              <a:avLst/>
            </a:prstGeom>
            <a:noFill/>
            <a:ln>
              <a:noFill/>
            </a:ln>
          </p:spPr>
          <p:txBody>
            <a:bodyPr wrap="square" lIns="0" tIns="0" rIns="0" bIns="0" rtlCol="0">
              <a:spAutoFit/>
            </a:bodyPr>
            <a:lstStyle/>
            <a:p>
              <a:pPr marL="0" marR="0" lvl="0" indent="0" algn="ctr" defTabSz="1243192" eaLnBrk="1" fontAlgn="auto" latinLnBrk="0" hangingPunct="1">
                <a:lnSpc>
                  <a:spcPct val="90000"/>
                </a:lnSpc>
                <a:spcBef>
                  <a:spcPts val="0"/>
                </a:spcBef>
                <a:spcAft>
                  <a:spcPts val="0"/>
                </a:spcAft>
                <a:buClrTx/>
                <a:buSzTx/>
                <a:buFontTx/>
                <a:buNone/>
                <a:tabLst/>
                <a:defRPr/>
              </a:pPr>
              <a:r>
                <a:rPr kumimoji="0" lang="en-US" sz="3264" b="0" i="0" u="none" strike="noStrike" kern="0" cap="none" spc="-136" normalizeH="0" baseline="0" noProof="0" dirty="0" smtClean="0">
                  <a:ln>
                    <a:noFill/>
                  </a:ln>
                  <a:solidFill>
                    <a:srgbClr val="FFFFFF"/>
                  </a:solidFill>
                  <a:effectLst/>
                  <a:uLnTx/>
                  <a:uFillTx/>
                  <a:ea typeface="Segoe UI" pitchFamily="34" charset="0"/>
                  <a:cs typeface="Segoe UI" pitchFamily="34" charset="0"/>
                </a:rPr>
                <a:t>Lync Hybrid</a:t>
              </a:r>
            </a:p>
          </p:txBody>
        </p:sp>
      </p:grpSp>
      <p:grpSp>
        <p:nvGrpSpPr>
          <p:cNvPr id="95" name="Group 94"/>
          <p:cNvGrpSpPr/>
          <p:nvPr/>
        </p:nvGrpSpPr>
        <p:grpSpPr>
          <a:xfrm>
            <a:off x="8289064" y="2203784"/>
            <a:ext cx="3142975" cy="3691237"/>
            <a:chOff x="6156814" y="1203548"/>
            <a:chExt cx="2311823" cy="2714391"/>
          </a:xfrm>
        </p:grpSpPr>
        <p:sp>
          <p:nvSpPr>
            <p:cNvPr id="96" name="Rectangle 95"/>
            <p:cNvSpPr/>
            <p:nvPr/>
          </p:nvSpPr>
          <p:spPr>
            <a:xfrm>
              <a:off x="6156814" y="3396037"/>
              <a:ext cx="2311823" cy="521902"/>
            </a:xfrm>
            <a:prstGeom prst="rect">
              <a:avLst/>
            </a:prstGeom>
          </p:spPr>
          <p:txBody>
            <a:bodyPr wrap="square" lIns="93256" tIns="46629" rIns="93256" bIns="46629">
              <a:spAutoFit/>
            </a:bodyPr>
            <a:lstStyle/>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Office 365 Lync Online</a:t>
              </a:r>
            </a:p>
            <a:p>
              <a:pPr marL="0" marR="0" lvl="0" indent="0" algn="ctr" defTabSz="914400" eaLnBrk="1" fontAlgn="auto" latinLnBrk="0" hangingPunct="1">
                <a:lnSpc>
                  <a:spcPct val="90000"/>
                </a:lnSpc>
                <a:spcBef>
                  <a:spcPct val="20000"/>
                </a:spcBef>
                <a:spcAft>
                  <a:spcPts val="0"/>
                </a:spcAft>
                <a:buClrTx/>
                <a:buSzPct val="90000"/>
                <a:buFontTx/>
                <a:buNone/>
                <a:tabLst/>
                <a:defRPr/>
              </a:pPr>
              <a:r>
                <a:rPr kumimoji="0" lang="en-US" sz="2000" b="0" i="0" u="none" strike="noStrike" kern="0" cap="none" spc="0" normalizeH="0" baseline="0" noProof="0" dirty="0" smtClean="0">
                  <a:ln>
                    <a:noFill/>
                  </a:ln>
                  <a:solidFill>
                    <a:schemeClr val="tx2"/>
                  </a:solidFill>
                  <a:effectLst/>
                  <a:uLnTx/>
                  <a:uFillTx/>
                </a:rPr>
                <a:t>Hosted multi-tenant</a:t>
              </a:r>
            </a:p>
          </p:txBody>
        </p:sp>
        <p:sp>
          <p:nvSpPr>
            <p:cNvPr id="97" name="Rectangle 96"/>
            <p:cNvSpPr/>
            <p:nvPr/>
          </p:nvSpPr>
          <p:spPr bwMode="auto">
            <a:xfrm>
              <a:off x="6156814" y="1203548"/>
              <a:ext cx="2311823" cy="2176386"/>
            </a:xfrm>
            <a:prstGeom prst="rect">
              <a:avLst/>
            </a:prstGeom>
            <a:solidFill>
              <a:srgbClr val="0072C6"/>
            </a:solidFill>
            <a:ln w="9525" cap="flat" cmpd="sng" algn="ctr">
              <a:noFill/>
              <a:prstDash val="solid"/>
              <a:headEnd type="none" w="med" len="med"/>
              <a:tailEnd type="none" w="med" len="med"/>
            </a:ln>
            <a:effectLst/>
          </p:spPr>
          <p:txBody>
            <a:bodyPr vert="horz" wrap="square" lIns="93252" tIns="46626" rIns="93252" bIns="46626" numCol="1" rtlCol="0" anchor="ctr" anchorCtr="0" compatLnSpc="1">
              <a:prstTxWarp prst="textNoShape">
                <a:avLst/>
              </a:prstTxWarp>
            </a:bodyPr>
            <a:lstStyle/>
            <a:p>
              <a:pPr marL="0" marR="0" lvl="0" indent="0" algn="ctr" defTabSz="1242784" eaLnBrk="1" fontAlgn="base" latinLnBrk="0" hangingPunct="1">
                <a:lnSpc>
                  <a:spcPct val="100000"/>
                </a:lnSpc>
                <a:spcBef>
                  <a:spcPct val="0"/>
                </a:spcBef>
                <a:spcAft>
                  <a:spcPct val="0"/>
                </a:spcAft>
                <a:buClrTx/>
                <a:buSzTx/>
                <a:buFontTx/>
                <a:buNone/>
                <a:tabLst/>
                <a:defRPr/>
              </a:pPr>
              <a:endParaRPr kumimoji="0" lang="en-US" sz="316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pic>
          <p:nvPicPr>
            <p:cNvPr id="98"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6534992" y="1447742"/>
              <a:ext cx="1509417" cy="973197"/>
            </a:xfrm>
            <a:prstGeom prst="rect">
              <a:avLst/>
            </a:prstGeom>
            <a:noFill/>
            <a:extLst>
              <a:ext uri="{909E8E84-426E-40DD-AFC4-6F175D3DCCD1}">
                <a14:hiddenFill xmlns:a14="http://schemas.microsoft.com/office/drawing/2010/main">
                  <a:solidFill>
                    <a:srgbClr val="FFFFFF"/>
                  </a:solidFill>
                </a14:hiddenFill>
              </a:ext>
            </a:extLst>
          </p:spPr>
        </p:pic>
        <p:sp>
          <p:nvSpPr>
            <p:cNvPr id="99" name="TextBox 98"/>
            <p:cNvSpPr txBox="1"/>
            <p:nvPr/>
          </p:nvSpPr>
          <p:spPr>
            <a:xfrm>
              <a:off x="6156814" y="2899059"/>
              <a:ext cx="2311823" cy="339083"/>
            </a:xfrm>
            <a:prstGeom prst="rect">
              <a:avLst/>
            </a:prstGeom>
            <a:noFill/>
            <a:ln>
              <a:noFill/>
            </a:ln>
          </p:spPr>
          <p:txBody>
            <a:bodyPr wrap="square" lIns="0" tIns="0" rIns="0" bIns="0" rtlCol="0">
              <a:spAutoFit/>
            </a:bodyPr>
            <a:lstStyle/>
            <a:p>
              <a:pPr marL="0" marR="0" lvl="0" indent="0" algn="ctr" defTabSz="1243192" eaLnBrk="1" fontAlgn="auto" latinLnBrk="0" hangingPunct="1">
                <a:lnSpc>
                  <a:spcPct val="90000"/>
                </a:lnSpc>
                <a:spcBef>
                  <a:spcPts val="0"/>
                </a:spcBef>
                <a:spcAft>
                  <a:spcPts val="0"/>
                </a:spcAft>
                <a:buClrTx/>
                <a:buSzTx/>
                <a:buFontTx/>
                <a:buNone/>
                <a:tabLst/>
                <a:defRPr/>
              </a:pPr>
              <a:r>
                <a:rPr kumimoji="0" lang="en-US" sz="3264" b="0" i="0" u="none" strike="noStrike" kern="0" cap="none" spc="-136" normalizeH="0" baseline="0" noProof="0" dirty="0" smtClean="0">
                  <a:ln>
                    <a:noFill/>
                  </a:ln>
                  <a:solidFill>
                    <a:srgbClr val="FFFFFF"/>
                  </a:solidFill>
                  <a:effectLst/>
                  <a:uLnTx/>
                  <a:uFillTx/>
                  <a:ea typeface="Segoe UI" pitchFamily="34" charset="0"/>
                  <a:cs typeface="Segoe UI" pitchFamily="34" charset="0"/>
                </a:rPr>
                <a:t>Lync Online</a:t>
              </a:r>
            </a:p>
          </p:txBody>
        </p:sp>
      </p:grpSp>
    </p:spTree>
    <p:extLst>
      <p:ext uri="{BB962C8B-B14F-4D97-AF65-F5344CB8AC3E}">
        <p14:creationId xmlns:p14="http://schemas.microsoft.com/office/powerpoint/2010/main" val="886703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750" fill="hold"/>
                                        <p:tgtEl>
                                          <p:spTgt spid="65"/>
                                        </p:tgtEl>
                                        <p:attrNameLst>
                                          <p:attrName>ppt_x</p:attrName>
                                        </p:attrNameLst>
                                      </p:cBhvr>
                                      <p:tavLst>
                                        <p:tav tm="0">
                                          <p:val>
                                            <p:strVal val="0-#ppt_w/2"/>
                                          </p:val>
                                        </p:tav>
                                        <p:tav tm="100000">
                                          <p:val>
                                            <p:strVal val="#ppt_x"/>
                                          </p:val>
                                        </p:tav>
                                      </p:tavLst>
                                    </p:anim>
                                    <p:anim calcmode="lin" valueType="num">
                                      <p:cBhvr additive="base">
                                        <p:cTn id="8" dur="75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path" presetSubtype="0" decel="100000" fill="hold" nodeType="clickEffect">
                                  <p:stCondLst>
                                    <p:cond delay="0"/>
                                  </p:stCondLst>
                                  <p:childTnLst>
                                    <p:animMotion origin="layout" path="M 0.084 -1.05765E-6 L -0.04237 -0.00227 " pathEditMode="relative" rAng="0" ptsTypes="AA">
                                      <p:cBhvr>
                                        <p:cTn id="12" dur="1000" fill="hold"/>
                                        <p:tgtEl>
                                          <p:spTgt spid="65"/>
                                        </p:tgtEl>
                                        <p:attrNameLst>
                                          <p:attrName>ppt_x</p:attrName>
                                          <p:attrName>ppt_y</p:attrName>
                                        </p:attrNameLst>
                                      </p:cBhvr>
                                      <p:rCtr x="-6319" y="-113"/>
                                    </p:animMotion>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 calcmode="lin" valueType="num">
                                      <p:cBhvr additive="base">
                                        <p:cTn id="16" dur="750" fill="hold"/>
                                        <p:tgtEl>
                                          <p:spTgt spid="84"/>
                                        </p:tgtEl>
                                        <p:attrNameLst>
                                          <p:attrName>ppt_x</p:attrName>
                                        </p:attrNameLst>
                                      </p:cBhvr>
                                      <p:tavLst>
                                        <p:tav tm="0">
                                          <p:val>
                                            <p:strVal val="#ppt_x"/>
                                          </p:val>
                                        </p:tav>
                                        <p:tav tm="100000">
                                          <p:val>
                                            <p:strVal val="#ppt_x"/>
                                          </p:val>
                                        </p:tav>
                                      </p:tavLst>
                                    </p:anim>
                                    <p:anim calcmode="lin" valueType="num">
                                      <p:cBhvr additive="base">
                                        <p:cTn id="17" dur="750" fill="hold"/>
                                        <p:tgtEl>
                                          <p:spTgt spid="84"/>
                                        </p:tgtEl>
                                        <p:attrNameLst>
                                          <p:attrName>ppt_y</p:attrName>
                                        </p:attrNameLst>
                                      </p:cBhvr>
                                      <p:tavLst>
                                        <p:tav tm="0">
                                          <p:val>
                                            <p:strVal val="1+#ppt_h/2"/>
                                          </p:val>
                                        </p:tav>
                                        <p:tav tm="100000">
                                          <p:val>
                                            <p:strVal val="#ppt_y"/>
                                          </p:val>
                                        </p:tav>
                                      </p:tavLst>
                                    </p:anim>
                                  </p:childTnLst>
                                </p:cTn>
                              </p:par>
                              <p:par>
                                <p:cTn id="18" presetID="2" presetClass="entr" presetSubtype="2" decel="100000" fill="hold" nodeType="with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750" fill="hold"/>
                                        <p:tgtEl>
                                          <p:spTgt spid="95"/>
                                        </p:tgtEl>
                                        <p:attrNameLst>
                                          <p:attrName>ppt_x</p:attrName>
                                        </p:attrNameLst>
                                      </p:cBhvr>
                                      <p:tavLst>
                                        <p:tav tm="0">
                                          <p:val>
                                            <p:strVal val="1+#ppt_w/2"/>
                                          </p:val>
                                        </p:tav>
                                        <p:tav tm="100000">
                                          <p:val>
                                            <p:strVal val="#ppt_x"/>
                                          </p:val>
                                        </p:tav>
                                      </p:tavLst>
                                    </p:anim>
                                    <p:anim calcmode="lin" valueType="num">
                                      <p:cBhvr additive="base">
                                        <p:cTn id="21" dur="750" fill="hold"/>
                                        <p:tgtEl>
                                          <p:spTgt spid="95"/>
                                        </p:tgtEl>
                                        <p:attrNameLst>
                                          <p:attrName>ppt_y</p:attrName>
                                        </p:attrNameLst>
                                      </p:cBhvr>
                                      <p:tavLst>
                                        <p:tav tm="0">
                                          <p:val>
                                            <p:strVal val="#ppt_y"/>
                                          </p:val>
                                        </p:tav>
                                        <p:tav tm="100000">
                                          <p:val>
                                            <p:strVal val="#ppt_y"/>
                                          </p:val>
                                        </p:tav>
                                      </p:tavLst>
                                    </p:anim>
                                  </p:childTnLst>
                                </p:cTn>
                              </p:par>
                              <p:par>
                                <p:cTn id="22" presetID="42" presetClass="path" presetSubtype="0" decel="100000" fill="hold" nodeType="withEffect">
                                  <p:stCondLst>
                                    <p:cond delay="0"/>
                                  </p:stCondLst>
                                  <p:childTnLst>
                                    <p:animMotion origin="layout" path="M -0.06332 3.75851E-6 L 0.06254 0.00158 " pathEditMode="relative" rAng="0" ptsTypes="AA">
                                      <p:cBhvr>
                                        <p:cTn id="23" dur="1000" fill="hold"/>
                                        <p:tgtEl>
                                          <p:spTgt spid="95"/>
                                        </p:tgtEl>
                                        <p:attrNameLst>
                                          <p:attrName>ppt_x</p:attrName>
                                          <p:attrName>ppt_y</p:attrName>
                                        </p:attrNameLst>
                                      </p:cBhvr>
                                      <p:rCtr x="6293" y="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Just so we’re speaking the same language</a:t>
            </a:r>
            <a:endParaRPr lang="en-US" dirty="0"/>
          </a:p>
        </p:txBody>
      </p:sp>
      <p:sp>
        <p:nvSpPr>
          <p:cNvPr id="2" name="Text Placeholder 1"/>
          <p:cNvSpPr>
            <a:spLocks noGrp="1"/>
          </p:cNvSpPr>
          <p:nvPr>
            <p:ph sz="quarter" idx="10"/>
          </p:nvPr>
        </p:nvSpPr>
        <p:spPr>
          <a:xfrm>
            <a:off x="252527" y="1516062"/>
            <a:ext cx="11887200" cy="4462760"/>
          </a:xfrm>
        </p:spPr>
        <p:txBody>
          <a:bodyPr/>
          <a:lstStyle/>
          <a:p>
            <a:pPr marL="0" lvl="0" indent="0">
              <a:buNone/>
            </a:pPr>
            <a:endParaRPr lang="en-US" sz="2000" dirty="0">
              <a:solidFill>
                <a:srgbClr val="FFFFFF"/>
              </a:solidFill>
              <a:latin typeface="Segoe UI"/>
            </a:endParaRPr>
          </a:p>
          <a:p>
            <a:pPr marL="0" lvl="0" indent="0">
              <a:buNone/>
            </a:pPr>
            <a:r>
              <a:rPr lang="en-US" dirty="0">
                <a:solidFill>
                  <a:srgbClr val="FFFFFF"/>
                </a:solidFill>
              </a:rPr>
              <a:t>Lync Split Domain</a:t>
            </a:r>
          </a:p>
          <a:p>
            <a:pPr marL="0" lvl="0" indent="0">
              <a:buNone/>
            </a:pPr>
            <a:r>
              <a:rPr lang="en-US" sz="2000" dirty="0">
                <a:gradFill>
                  <a:gsLst>
                    <a:gs pos="1250">
                      <a:srgbClr val="FFFFFF"/>
                    </a:gs>
                    <a:gs pos="100000">
                      <a:srgbClr val="FFFFFF"/>
                    </a:gs>
                  </a:gsLst>
                  <a:lin ang="5400000" scaled="0"/>
                </a:gradFill>
                <a:latin typeface="Segoe UI"/>
              </a:rPr>
              <a:t>Lync features delivered through a combination of On-premises and Online deployment. A customer can deploy split domain and have a subset of users in Lync Online.</a:t>
            </a:r>
          </a:p>
          <a:p>
            <a:pPr marL="0" indent="0">
              <a:buNone/>
            </a:pPr>
            <a:endParaRPr lang="en-US" dirty="0" smtClean="0">
              <a:solidFill>
                <a:schemeClr val="tx2"/>
              </a:solidFill>
            </a:endParaRPr>
          </a:p>
          <a:p>
            <a:pPr marL="0" indent="0">
              <a:buNone/>
            </a:pPr>
            <a:r>
              <a:rPr lang="en-US" dirty="0" smtClean="0">
                <a:solidFill>
                  <a:schemeClr val="tx2"/>
                </a:solidFill>
              </a:rPr>
              <a:t>Hybrid</a:t>
            </a:r>
          </a:p>
          <a:p>
            <a:pPr marL="0" indent="0">
              <a:buNone/>
            </a:pPr>
            <a:r>
              <a:rPr lang="en-US" sz="2000" dirty="0" smtClean="0">
                <a:solidFill>
                  <a:schemeClr val="tx1"/>
                </a:solidFill>
                <a:latin typeface="+mn-lt"/>
              </a:rPr>
              <a:t>Delivering an end to end user experience through a combination of on premise and O365 services</a:t>
            </a:r>
          </a:p>
          <a:p>
            <a:pPr marL="0" indent="0">
              <a:buNone/>
            </a:pPr>
            <a:r>
              <a:rPr lang="en-US" sz="2000" dirty="0">
                <a:solidFill>
                  <a:schemeClr val="tx1"/>
                </a:solidFill>
                <a:latin typeface="+mn-lt"/>
              </a:rPr>
              <a:t>	</a:t>
            </a:r>
            <a:r>
              <a:rPr lang="en-US" sz="2000" dirty="0" smtClean="0">
                <a:solidFill>
                  <a:schemeClr val="tx1"/>
                </a:solidFill>
                <a:latin typeface="+mn-lt"/>
              </a:rPr>
              <a:t>Example: Lync Server with Exchange Online</a:t>
            </a:r>
          </a:p>
          <a:p>
            <a:pPr marL="0" indent="0">
              <a:buNone/>
            </a:pPr>
            <a:endParaRPr lang="en-US" dirty="0" smtClean="0">
              <a:solidFill>
                <a:schemeClr val="tx2"/>
              </a:solidFill>
              <a:latin typeface="+mn-lt"/>
            </a:endParaRPr>
          </a:p>
        </p:txBody>
      </p:sp>
    </p:spTree>
    <p:extLst>
      <p:ext uri="{BB962C8B-B14F-4D97-AF65-F5344CB8AC3E}">
        <p14:creationId xmlns:p14="http://schemas.microsoft.com/office/powerpoint/2010/main" val="25015898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Lync Split Domain</a:t>
            </a:r>
            <a:br>
              <a:rPr lang="en-US" dirty="0" smtClean="0"/>
            </a:br>
            <a:endParaRPr lang="en-US" dirty="0"/>
          </a:p>
        </p:txBody>
      </p:sp>
    </p:spTree>
    <p:extLst>
      <p:ext uri="{BB962C8B-B14F-4D97-AF65-F5344CB8AC3E}">
        <p14:creationId xmlns:p14="http://schemas.microsoft.com/office/powerpoint/2010/main" val="28953919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36504"/>
            <a:ext cx="11430000" cy="1315421"/>
          </a:xfrm>
        </p:spPr>
        <p:txBody>
          <a:bodyPr/>
          <a:lstStyle/>
          <a:p>
            <a:pPr lvl="0">
              <a:spcBef>
                <a:spcPct val="20000"/>
              </a:spcBef>
              <a:buSzPct val="90000"/>
            </a:pPr>
            <a:r>
              <a:rPr lang="en-US" dirty="0" smtClean="0"/>
              <a:t>Lync Split Domain</a:t>
            </a:r>
            <a:br>
              <a:rPr lang="en-US" dirty="0" smtClean="0"/>
            </a:br>
            <a:r>
              <a:rPr lang="en-US" sz="3672" spc="0" dirty="0">
                <a:ln>
                  <a:noFill/>
                </a:ln>
                <a:solidFill>
                  <a:schemeClr val="tx2"/>
                </a:solidFill>
              </a:rPr>
              <a:t>Deploying Lync Server with a Lync Online Tenant</a:t>
            </a:r>
            <a:endParaRPr lang="en-US" dirty="0">
              <a:solidFill>
                <a:schemeClr val="tx2"/>
              </a:solidFill>
            </a:endParaRPr>
          </a:p>
        </p:txBody>
      </p:sp>
      <p:sp>
        <p:nvSpPr>
          <p:cNvPr id="3" name="Text Placeholder 2"/>
          <p:cNvSpPr>
            <a:spLocks noGrp="1"/>
          </p:cNvSpPr>
          <p:nvPr>
            <p:ph sz="quarter" idx="10"/>
          </p:nvPr>
        </p:nvSpPr>
        <p:spPr>
          <a:xfrm>
            <a:off x="248018" y="1820862"/>
            <a:ext cx="11887200" cy="5016758"/>
          </a:xfrm>
        </p:spPr>
        <p:txBody>
          <a:bodyPr/>
          <a:lstStyle/>
          <a:p>
            <a:pPr marL="0" indent="0">
              <a:buNone/>
            </a:pPr>
            <a:r>
              <a:rPr lang="en-US" dirty="0" smtClean="0">
                <a:solidFill>
                  <a:schemeClr val="tx2"/>
                </a:solidFill>
              </a:rPr>
              <a:t>Value proposition</a:t>
            </a:r>
            <a:endParaRPr lang="en-US" dirty="0">
              <a:solidFill>
                <a:schemeClr val="tx2"/>
              </a:solidFill>
            </a:endParaRPr>
          </a:p>
          <a:p>
            <a:pPr indent="0">
              <a:buNone/>
            </a:pPr>
            <a:r>
              <a:rPr lang="en-US" sz="2000" dirty="0" smtClean="0">
                <a:latin typeface="Segoe UI Light" panose="020B0502040204020203" pitchFamily="34" charset="0"/>
                <a:cs typeface="Segoe UI Light" panose="020B0502040204020203" pitchFamily="34" charset="0"/>
              </a:rPr>
              <a:t>Move </a:t>
            </a:r>
            <a:r>
              <a:rPr lang="en-US" sz="2000" dirty="0">
                <a:latin typeface="Segoe UI Light" panose="020B0502040204020203" pitchFamily="34" charset="0"/>
                <a:cs typeface="Segoe UI Light" panose="020B0502040204020203" pitchFamily="34" charset="0"/>
              </a:rPr>
              <a:t>users from Lync Server to Lync Online….and back.</a:t>
            </a:r>
          </a:p>
          <a:p>
            <a:pPr indent="0">
              <a:buNone/>
            </a:pPr>
            <a:r>
              <a:rPr lang="en-US" sz="2000" dirty="0">
                <a:latin typeface="Segoe UI Light" panose="020B0502040204020203" pitchFamily="34" charset="0"/>
                <a:cs typeface="Segoe UI Light" panose="020B0502040204020203" pitchFamily="34" charset="0"/>
              </a:rPr>
              <a:t>Flexibility in making PBX replacement decisions by site</a:t>
            </a:r>
            <a:r>
              <a:rPr lang="en-US" sz="2000" dirty="0" smtClean="0">
                <a:latin typeface="Segoe UI Light" panose="020B0502040204020203" pitchFamily="34" charset="0"/>
                <a:cs typeface="Segoe UI Light" panose="020B0502040204020203" pitchFamily="34" charset="0"/>
              </a:rPr>
              <a:t>.</a:t>
            </a:r>
          </a:p>
          <a:p>
            <a:pPr indent="0">
              <a:buNone/>
            </a:pPr>
            <a:r>
              <a:rPr lang="en-US" sz="2000" dirty="0" smtClean="0">
                <a:latin typeface="Segoe UI Light" panose="020B0502040204020203" pitchFamily="34" charset="0"/>
                <a:cs typeface="Segoe UI Light" panose="020B0502040204020203" pitchFamily="34" charset="0"/>
              </a:rPr>
              <a:t>Hosted infrastructure for robust conferencing needs.</a:t>
            </a:r>
          </a:p>
          <a:p>
            <a:pPr indent="0">
              <a:buNone/>
            </a:pPr>
            <a:endParaRPr lang="en-US" sz="2000" dirty="0" smtClean="0"/>
          </a:p>
          <a:p>
            <a:pPr indent="0">
              <a:buNone/>
            </a:pPr>
            <a:endParaRPr lang="en-US" sz="2000" dirty="0" smtClean="0"/>
          </a:p>
          <a:p>
            <a:pPr marL="0" indent="0">
              <a:buNone/>
            </a:pPr>
            <a:r>
              <a:rPr lang="en-US" dirty="0">
                <a:solidFill>
                  <a:schemeClr val="tx2"/>
                </a:solidFill>
              </a:rPr>
              <a:t>Segmenting Users between Lync Server &amp; Lync Online</a:t>
            </a:r>
          </a:p>
          <a:p>
            <a:pPr indent="0">
              <a:buNone/>
            </a:pPr>
            <a:r>
              <a:rPr lang="en-US" sz="2000" dirty="0">
                <a:latin typeface="+mj-lt"/>
                <a:cs typeface="Segoe UI Light" panose="020B0502040204020203" pitchFamily="34" charset="0"/>
              </a:rPr>
              <a:t>Lync Server for users / sites which need “PBX replacement” </a:t>
            </a:r>
            <a:r>
              <a:rPr lang="en-US" sz="2000" dirty="0" smtClean="0">
                <a:latin typeface="+mj-lt"/>
                <a:cs typeface="Segoe UI Light" panose="020B0502040204020203" pitchFamily="34" charset="0"/>
              </a:rPr>
              <a:t>features</a:t>
            </a:r>
            <a:endParaRPr lang="en-US" sz="2000" dirty="0">
              <a:latin typeface="+mj-lt"/>
              <a:cs typeface="Segoe UI Light" panose="020B0502040204020203" pitchFamily="34" charset="0"/>
            </a:endParaRPr>
          </a:p>
          <a:p>
            <a:pPr indent="0">
              <a:buNone/>
            </a:pPr>
            <a:r>
              <a:rPr lang="en-US" sz="2000" dirty="0">
                <a:latin typeface="+mj-lt"/>
                <a:cs typeface="Segoe UI Light" panose="020B0502040204020203" pitchFamily="34" charset="0"/>
              </a:rPr>
              <a:t>Lync Online for non PBX replacement </a:t>
            </a:r>
            <a:r>
              <a:rPr lang="en-US" sz="2000" dirty="0" smtClean="0">
                <a:latin typeface="+mj-lt"/>
                <a:cs typeface="Segoe UI Light" panose="020B0502040204020203" pitchFamily="34" charset="0"/>
              </a:rPr>
              <a:t>sites.</a:t>
            </a:r>
            <a:endParaRPr lang="en-US" sz="2000" dirty="0">
              <a:latin typeface="+mj-lt"/>
              <a:cs typeface="Segoe UI Light" panose="020B0502040204020203" pitchFamily="34" charset="0"/>
            </a:endParaRPr>
          </a:p>
          <a:p>
            <a:pPr indent="0">
              <a:buNone/>
            </a:pPr>
            <a:r>
              <a:rPr lang="en-US" sz="2000" dirty="0">
                <a:latin typeface="+mj-lt"/>
                <a:cs typeface="Segoe UI Light" panose="020B0502040204020203" pitchFamily="34" charset="0"/>
              </a:rPr>
              <a:t>Saves cost &amp; management complexity when local infrastructure is eliminated</a:t>
            </a:r>
          </a:p>
          <a:p>
            <a:pPr indent="0">
              <a:buNone/>
            </a:pPr>
            <a:r>
              <a:rPr lang="en-US" sz="2000" dirty="0">
                <a:latin typeface="+mj-lt"/>
                <a:cs typeface="Segoe UI Light" panose="020B0502040204020203" pitchFamily="34" charset="0"/>
              </a:rPr>
              <a:t>Allows for transitioning users between environments as needs change.</a:t>
            </a:r>
            <a:r>
              <a:rPr lang="en-US" sz="4048" dirty="0">
                <a:latin typeface="Segoe UI Light" panose="020B0502040204020203" pitchFamily="34" charset="0"/>
                <a:cs typeface="Segoe UI Light" panose="020B0502040204020203" pitchFamily="34" charset="0"/>
              </a:rPr>
              <a:t/>
            </a:r>
            <a:br>
              <a:rPr lang="en-US" sz="4048" dirty="0">
                <a:latin typeface="Segoe UI Light" panose="020B0502040204020203" pitchFamily="34" charset="0"/>
                <a:cs typeface="Segoe UI Light" panose="020B0502040204020203" pitchFamily="34" charset="0"/>
              </a:rPr>
            </a:br>
            <a:endParaRPr lang="en-US" dirty="0" smtClean="0"/>
          </a:p>
        </p:txBody>
      </p:sp>
    </p:spTree>
    <p:extLst>
      <p:ext uri="{BB962C8B-B14F-4D97-AF65-F5344CB8AC3E}">
        <p14:creationId xmlns:p14="http://schemas.microsoft.com/office/powerpoint/2010/main" val="192890286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Enabling Lync Split Domain</a:t>
            </a:r>
            <a:endParaRPr lang="en-US" dirty="0"/>
          </a:p>
        </p:txBody>
      </p:sp>
      <p:sp>
        <p:nvSpPr>
          <p:cNvPr id="4" name="TextBox 3"/>
          <p:cNvSpPr txBox="1"/>
          <p:nvPr/>
        </p:nvSpPr>
        <p:spPr>
          <a:xfrm>
            <a:off x="1991401" y="1285653"/>
            <a:ext cx="236866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Identity</a:t>
            </a:r>
          </a:p>
        </p:txBody>
      </p:sp>
      <p:sp>
        <p:nvSpPr>
          <p:cNvPr id="69" name="TextBox 68"/>
          <p:cNvSpPr txBox="1"/>
          <p:nvPr/>
        </p:nvSpPr>
        <p:spPr>
          <a:xfrm>
            <a:off x="7666037" y="1354472"/>
            <a:ext cx="236866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Configuration</a:t>
            </a:r>
          </a:p>
        </p:txBody>
      </p:sp>
      <p:grpSp>
        <p:nvGrpSpPr>
          <p:cNvPr id="67" name="Group 66"/>
          <p:cNvGrpSpPr/>
          <p:nvPr/>
        </p:nvGrpSpPr>
        <p:grpSpPr>
          <a:xfrm>
            <a:off x="1679186" y="1971453"/>
            <a:ext cx="3520565" cy="4495800"/>
            <a:chOff x="7960715" y="1018778"/>
            <a:chExt cx="3451848" cy="5323247"/>
          </a:xfrm>
        </p:grpSpPr>
        <p:grpSp>
          <p:nvGrpSpPr>
            <p:cNvPr id="71" name="Group 70"/>
            <p:cNvGrpSpPr/>
            <p:nvPr/>
          </p:nvGrpSpPr>
          <p:grpSpPr>
            <a:xfrm>
              <a:off x="7960715" y="1018778"/>
              <a:ext cx="3451848" cy="5323247"/>
              <a:chOff x="9104444" y="1018778"/>
              <a:chExt cx="2896272" cy="5323247"/>
            </a:xfrm>
          </p:grpSpPr>
          <p:sp>
            <p:nvSpPr>
              <p:cNvPr id="73" name="Rectangle 72"/>
              <p:cNvSpPr/>
              <p:nvPr/>
            </p:nvSpPr>
            <p:spPr bwMode="auto">
              <a:xfrm>
                <a:off x="9117144" y="1018781"/>
                <a:ext cx="2834640" cy="5323244"/>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76144" tIns="3655105" rIns="76144" bIns="76148" numCol="1" rtlCol="0" anchor="t" anchorCtr="0" compatLnSpc="1">
                <a:prstTxWarp prst="textNoShape">
                  <a:avLst/>
                </a:prstTxWarp>
              </a:bodyPr>
              <a:lstStyle/>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p:txBody>
          </p:sp>
          <p:sp>
            <p:nvSpPr>
              <p:cNvPr id="74" name="Rectangle 73"/>
              <p:cNvSpPr/>
              <p:nvPr/>
            </p:nvSpPr>
            <p:spPr bwMode="auto">
              <a:xfrm>
                <a:off x="9117144" y="1018778"/>
                <a:ext cx="2834640" cy="953486"/>
              </a:xfrm>
              <a:prstGeom prst="rect">
                <a:avLst/>
              </a:prstGeom>
              <a:solidFill>
                <a:srgbClr val="00BCF2"/>
              </a:solidFill>
              <a:ln w="9525" cap="flat" cmpd="sng" algn="ctr">
                <a:noFill/>
                <a:prstDash val="solid"/>
                <a:headEnd type="none" w="med" len="med"/>
                <a:tailEnd type="none" w="med" len="med"/>
              </a:ln>
              <a:effectLst/>
            </p:spPr>
            <p:txBody>
              <a:bodyPr vert="horz" wrap="square" lIns="76144" tIns="38073" rIns="76144" bIns="38073" numCol="1" rtlCol="0" anchor="ctr" anchorCtr="0" compatLnSpc="1">
                <a:prstTxWarp prst="textNoShape">
                  <a:avLst/>
                </a:prstTxWarp>
              </a:bodyPr>
              <a:lstStyle/>
              <a:p>
                <a:pPr marL="0" marR="0" lvl="0" indent="0" algn="ctr" defTabSz="776155" eaLnBrk="1" fontAlgn="auto" latinLnBrk="0" hangingPunct="1">
                  <a:lnSpc>
                    <a:spcPct val="100000"/>
                  </a:lnSpc>
                  <a:spcBef>
                    <a:spcPts val="0"/>
                  </a:spcBef>
                  <a:spcAft>
                    <a:spcPts val="0"/>
                  </a:spcAft>
                  <a:buClrTx/>
                  <a:buSzTx/>
                  <a:buFontTx/>
                  <a:buNone/>
                  <a:tabLst/>
                  <a:defRPr/>
                </a:pPr>
                <a:r>
                  <a:rPr kumimoji="0" lang="en-US" sz="2000" b="0" i="0" u="none" strike="noStrike" kern="0" cap="none" spc="-41" normalizeH="0" baseline="0" noProof="0" dirty="0" smtClean="0">
                    <a:ln>
                      <a:noFill/>
                    </a:ln>
                    <a:solidFill>
                      <a:srgbClr val="FFFFFF"/>
                    </a:solidFill>
                    <a:effectLst/>
                    <a:uLnTx/>
                    <a:uFillTx/>
                    <a:latin typeface="Segoe UI"/>
                  </a:rPr>
                  <a:t>Federated identity</a:t>
                </a:r>
              </a:p>
              <a:p>
                <a:pPr marL="0" marR="0" lvl="0" indent="0" algn="ctr" defTabSz="776155" eaLnBrk="1" fontAlgn="auto" latinLnBrk="0" hangingPunct="1">
                  <a:lnSpc>
                    <a:spcPct val="100000"/>
                  </a:lnSpc>
                  <a:spcBef>
                    <a:spcPts val="0"/>
                  </a:spcBef>
                  <a:spcAft>
                    <a:spcPts val="0"/>
                  </a:spcAft>
                  <a:buClrTx/>
                  <a:buSzTx/>
                  <a:buFontTx/>
                  <a:buNone/>
                  <a:tabLst/>
                  <a:defRPr/>
                </a:pPr>
                <a:r>
                  <a:rPr kumimoji="0" lang="en-US" sz="2000" b="0" i="0" u="none" strike="noStrike" kern="0" cap="none" spc="-41" normalizeH="0" baseline="0" noProof="0" dirty="0" smtClean="0">
                    <a:ln>
                      <a:noFill/>
                    </a:ln>
                    <a:solidFill>
                      <a:srgbClr val="FFFFFF"/>
                    </a:solidFill>
                    <a:effectLst/>
                    <a:uLnTx/>
                    <a:uFillTx/>
                    <a:latin typeface="Segoe UI"/>
                  </a:rPr>
                  <a:t>(SSO)</a:t>
                </a:r>
              </a:p>
            </p:txBody>
          </p:sp>
          <p:sp>
            <p:nvSpPr>
              <p:cNvPr id="75" name="Rounded Rectangle 74"/>
              <p:cNvSpPr/>
              <p:nvPr/>
            </p:nvSpPr>
            <p:spPr bwMode="auto">
              <a:xfrm>
                <a:off x="9104444" y="4211825"/>
                <a:ext cx="2834640" cy="365760"/>
              </a:xfrm>
              <a:prstGeom prst="roundRect">
                <a:avLst/>
              </a:prstGeom>
              <a:solidFill>
                <a:srgbClr val="442359"/>
              </a:solidFill>
              <a:ln w="25400" cap="flat" cmpd="sng" algn="ctr">
                <a:noFill/>
                <a:prstDash val="solid"/>
              </a:ln>
              <a:effectLst/>
            </p:spPr>
            <p:txBody>
              <a:bodyPr lIns="76143" tIns="38073" rIns="76143" bIns="38073" rtlCol="0" anchor="ctr"/>
              <a:lstStyle/>
              <a:p>
                <a:pPr marL="0" marR="0" lvl="0" indent="0" algn="ctr" defTabSz="776371"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solidFill>
                        <a:srgbClr val="FFFFFF">
                          <a:alpha val="0"/>
                        </a:srgbClr>
                      </a:solidFill>
                    </a:ln>
                    <a:solidFill>
                      <a:srgbClr val="FFFFFF"/>
                    </a:solidFill>
                    <a:effectLst/>
                    <a:uLnTx/>
                    <a:uFillTx/>
                  </a:rPr>
                  <a:t>On-Premises Identity</a:t>
                </a:r>
              </a:p>
            </p:txBody>
          </p:sp>
          <p:cxnSp>
            <p:nvCxnSpPr>
              <p:cNvPr id="76" name="Straight Arrow Connector 75"/>
              <p:cNvCxnSpPr/>
              <p:nvPr/>
            </p:nvCxnSpPr>
            <p:spPr>
              <a:xfrm>
                <a:off x="9770277" y="3384603"/>
                <a:ext cx="0" cy="301752"/>
              </a:xfrm>
              <a:prstGeom prst="straightConnector1">
                <a:avLst/>
              </a:prstGeom>
              <a:noFill/>
              <a:ln w="38100" cap="flat" cmpd="sng" algn="ctr">
                <a:solidFill>
                  <a:srgbClr val="505050">
                    <a:lumMod val="65000"/>
                    <a:lumOff val="35000"/>
                  </a:srgbClr>
                </a:solidFill>
                <a:prstDash val="solid"/>
                <a:headEnd type="none" w="med" len="med"/>
                <a:tailEnd type="none" w="med" len="med"/>
              </a:ln>
              <a:effectLst/>
            </p:spPr>
          </p:cxnSp>
          <p:sp>
            <p:nvSpPr>
              <p:cNvPr id="78" name="Rounded Rectangle 77"/>
              <p:cNvSpPr/>
              <p:nvPr/>
            </p:nvSpPr>
            <p:spPr bwMode="auto">
              <a:xfrm>
                <a:off x="9200591" y="3590236"/>
                <a:ext cx="1139372" cy="438912"/>
              </a:xfrm>
              <a:prstGeom prst="roundRect">
                <a:avLst/>
              </a:prstGeom>
              <a:solidFill>
                <a:srgbClr val="442359"/>
              </a:solidFill>
              <a:ln w="25400" cap="flat" cmpd="sng" algn="ctr">
                <a:noFill/>
                <a:prstDash val="solid"/>
              </a:ln>
              <a:effectLst/>
            </p:spPr>
            <p:txBody>
              <a:bodyPr lIns="76143" tIns="38073" rIns="76143" bIns="38073" rtlCol="0" anchor="ctr"/>
              <a:lstStyle/>
              <a:p>
                <a:pPr marL="0" marR="0" lvl="0" indent="0" algn="ctr" defTabSz="776371"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solidFill>
                        <a:srgbClr val="FFFFFF">
                          <a:alpha val="0"/>
                        </a:srgbClr>
                      </a:solidFill>
                    </a:ln>
                    <a:solidFill>
                      <a:srgbClr val="FFFFFF"/>
                    </a:solidFill>
                    <a:effectLst/>
                    <a:uLnTx/>
                    <a:uFillTx/>
                  </a:rPr>
                  <a:t>Federation</a:t>
                </a:r>
              </a:p>
            </p:txBody>
          </p:sp>
          <p:cxnSp>
            <p:nvCxnSpPr>
              <p:cNvPr id="79" name="Straight Arrow Connector 78"/>
              <p:cNvCxnSpPr>
                <a:stCxn id="78" idx="2"/>
              </p:cNvCxnSpPr>
              <p:nvPr/>
            </p:nvCxnSpPr>
            <p:spPr>
              <a:xfrm>
                <a:off x="9770277" y="4029148"/>
                <a:ext cx="0" cy="178546"/>
              </a:xfrm>
              <a:prstGeom prst="straightConnector1">
                <a:avLst/>
              </a:prstGeom>
              <a:noFill/>
              <a:ln w="38100" cap="flat" cmpd="sng" algn="ctr">
                <a:solidFill>
                  <a:srgbClr val="505050">
                    <a:lumMod val="65000"/>
                    <a:lumOff val="35000"/>
                  </a:srgbClr>
                </a:solidFill>
                <a:prstDash val="solid"/>
                <a:headEnd type="none" w="med" len="med"/>
                <a:tailEnd type="none" w="med" len="med"/>
              </a:ln>
              <a:effectLst/>
            </p:spPr>
          </p:cxnSp>
          <p:cxnSp>
            <p:nvCxnSpPr>
              <p:cNvPr id="80" name="Straight Arrow Connector 79"/>
              <p:cNvCxnSpPr/>
              <p:nvPr/>
            </p:nvCxnSpPr>
            <p:spPr>
              <a:xfrm>
                <a:off x="11201763" y="3384603"/>
                <a:ext cx="0" cy="301752"/>
              </a:xfrm>
              <a:prstGeom prst="straightConnector1">
                <a:avLst/>
              </a:prstGeom>
              <a:noFill/>
              <a:ln w="38100" cap="flat" cmpd="sng" algn="ctr">
                <a:solidFill>
                  <a:srgbClr val="505050">
                    <a:lumMod val="65000"/>
                    <a:lumOff val="35000"/>
                  </a:srgbClr>
                </a:solidFill>
                <a:prstDash val="solid"/>
                <a:headEnd type="none" w="med" len="med"/>
                <a:tailEnd type="none" w="med" len="med"/>
              </a:ln>
              <a:effectLst/>
            </p:spPr>
          </p:cxnSp>
          <p:cxnSp>
            <p:nvCxnSpPr>
              <p:cNvPr id="81" name="Straight Arrow Connector 80"/>
              <p:cNvCxnSpPr/>
              <p:nvPr/>
            </p:nvCxnSpPr>
            <p:spPr>
              <a:xfrm>
                <a:off x="11201763" y="3998992"/>
                <a:ext cx="0" cy="208702"/>
              </a:xfrm>
              <a:prstGeom prst="straightConnector1">
                <a:avLst/>
              </a:prstGeom>
              <a:noFill/>
              <a:ln w="38100" cap="flat" cmpd="sng" algn="ctr">
                <a:solidFill>
                  <a:srgbClr val="505050">
                    <a:lumMod val="65000"/>
                    <a:lumOff val="35000"/>
                  </a:srgbClr>
                </a:solidFill>
                <a:prstDash val="solid"/>
                <a:headEnd type="none" w="med" len="med"/>
                <a:tailEnd type="none" w="med" len="med"/>
              </a:ln>
              <a:effectLst/>
            </p:spPr>
          </p:cxnSp>
          <p:sp>
            <p:nvSpPr>
              <p:cNvPr id="82" name="TextBox 81"/>
              <p:cNvSpPr txBox="1"/>
              <p:nvPr/>
            </p:nvSpPr>
            <p:spPr>
              <a:xfrm>
                <a:off x="9166076" y="5026889"/>
                <a:ext cx="2834640" cy="558350"/>
              </a:xfrm>
              <a:prstGeom prst="rect">
                <a:avLst/>
              </a:prstGeom>
              <a:noFill/>
            </p:spPr>
            <p:txBody>
              <a:bodyPr wrap="square" lIns="0" tIns="0" rIns="0" bIns="0" rtlCol="0">
                <a:spAutoFit/>
              </a:bodyPr>
              <a:lstStyle/>
              <a:p>
                <a:pPr marL="0" marR="0" lvl="1" indent="0" defTabSz="931917"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noFill/>
                    </a:ln>
                    <a:solidFill>
                      <a:srgbClr val="000000"/>
                    </a:solidFill>
                    <a:effectLst/>
                    <a:uLnTx/>
                    <a:uFillTx/>
                  </a:rPr>
                  <a:t>Identity Managed On Premise</a:t>
                </a:r>
              </a:p>
              <a:p>
                <a:pPr marL="0" marR="0" lvl="1" indent="0" defTabSz="931917"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noFill/>
                    </a:ln>
                    <a:solidFill>
                      <a:srgbClr val="000000"/>
                    </a:solidFill>
                    <a:effectLst/>
                    <a:uLnTx/>
                    <a:uFillTx/>
                  </a:rPr>
                  <a:t>SSO experience</a:t>
                </a:r>
              </a:p>
            </p:txBody>
          </p:sp>
          <p:grpSp>
            <p:nvGrpSpPr>
              <p:cNvPr id="84" name="Group 83"/>
              <p:cNvGrpSpPr/>
              <p:nvPr/>
            </p:nvGrpSpPr>
            <p:grpSpPr>
              <a:xfrm>
                <a:off x="9117144" y="1912696"/>
                <a:ext cx="2834640" cy="1076562"/>
                <a:chOff x="245159" y="1950796"/>
                <a:chExt cx="2834640" cy="1076562"/>
              </a:xfrm>
            </p:grpSpPr>
            <p:sp>
              <p:nvSpPr>
                <p:cNvPr id="87" name="Rectangle 75"/>
                <p:cNvSpPr/>
                <p:nvPr/>
              </p:nvSpPr>
              <p:spPr bwMode="auto">
                <a:xfrm>
                  <a:off x="245159" y="1950796"/>
                  <a:ext cx="2834640" cy="1076562"/>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rgbClr val="00BCF2"/>
                </a:solidFill>
                <a:ln w="9525" cap="flat" cmpd="sng" algn="ctr">
                  <a:noFill/>
                  <a:prstDash val="solid"/>
                  <a:headEnd type="none" w="med" len="med"/>
                  <a:tailEnd type="none" w="med" len="med"/>
                </a:ln>
                <a:effectLst/>
              </p:spPr>
              <p:txBody>
                <a:bodyPr vert="horz" wrap="square" lIns="76144" tIns="38073" rIns="76144" bIns="38073" numCol="1" rtlCol="0" anchor="ctr" anchorCtr="0" compatLnSpc="1">
                  <a:prstTxWarp prst="textNoShape">
                    <a:avLst/>
                  </a:prstTxWarp>
                </a:bodyPr>
                <a:lstStyle/>
                <a:p>
                  <a:pPr marL="146925" marR="0" lvl="0" indent="-146925" algn="ctr" defTabSz="776155" eaLnBrk="1" fontAlgn="auto" latinLnBrk="0" hangingPunct="1">
                    <a:lnSpc>
                      <a:spcPct val="100000"/>
                    </a:lnSpc>
                    <a:spcBef>
                      <a:spcPts val="0"/>
                    </a:spcBef>
                    <a:spcAft>
                      <a:spcPts val="0"/>
                    </a:spcAft>
                    <a:buClrTx/>
                    <a:buSzTx/>
                    <a:buFont typeface="Arial" pitchFamily="34" charset="0"/>
                    <a:buChar char="•"/>
                    <a:tabLst/>
                    <a:defRPr/>
                  </a:pPr>
                  <a:endParaRPr kumimoji="0" lang="en-US" sz="1799" b="0" i="0" u="none" strike="noStrike" kern="0" cap="none" spc="-41" normalizeH="0" baseline="0" noProof="0" dirty="0" smtClean="0">
                    <a:ln>
                      <a:noFill/>
                    </a:ln>
                    <a:solidFill>
                      <a:srgbClr val="000000"/>
                    </a:solidFill>
                    <a:effectLst/>
                    <a:uLnTx/>
                    <a:uFillTx/>
                    <a:latin typeface="Segoe UI"/>
                  </a:endParaRPr>
                </a:p>
              </p:txBody>
            </p:sp>
            <p:grpSp>
              <p:nvGrpSpPr>
                <p:cNvPr id="88" name="Group 87"/>
                <p:cNvGrpSpPr/>
                <p:nvPr/>
              </p:nvGrpSpPr>
              <p:grpSpPr>
                <a:xfrm>
                  <a:off x="886759" y="1989853"/>
                  <a:ext cx="1560584" cy="872295"/>
                  <a:chOff x="766316" y="2844953"/>
                  <a:chExt cx="1947003" cy="1088286"/>
                </a:xfrm>
              </p:grpSpPr>
              <p:pic>
                <p:nvPicPr>
                  <p:cNvPr id="89"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6316" y="2844953"/>
                    <a:ext cx="1947003" cy="1088286"/>
                  </a:xfrm>
                  <a:prstGeom prst="rect">
                    <a:avLst/>
                  </a:prstGeom>
                  <a:noFill/>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02" y="3368427"/>
                    <a:ext cx="1487197" cy="51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86" name="Rectangle 85"/>
              <p:cNvSpPr/>
              <p:nvPr/>
            </p:nvSpPr>
            <p:spPr bwMode="auto">
              <a:xfrm>
                <a:off x="9117144" y="2922520"/>
                <a:ext cx="2834640" cy="484161"/>
              </a:xfrm>
              <a:prstGeom prst="rect">
                <a:avLst/>
              </a:prstGeom>
              <a:solidFill>
                <a:srgbClr val="0088EE"/>
              </a:solidFill>
              <a:ln w="25400" cap="flat" cmpd="sng" algn="ctr">
                <a:noFill/>
                <a:prstDash val="solid"/>
              </a:ln>
              <a:effectLst/>
            </p:spPr>
            <p:txBody>
              <a:bodyPr lIns="76143" tIns="38073" rIns="76143" bIns="38073" rtlCol="0" anchor="ctr"/>
              <a:lstStyle/>
              <a:p>
                <a:pPr marL="0" marR="0" lvl="0" indent="0" algn="ctr" defTabSz="776371"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solidFill>
                        <a:srgbClr val="FFFFFF">
                          <a:alpha val="0"/>
                        </a:srgbClr>
                      </a:solidFill>
                    </a:ln>
                    <a:solidFill>
                      <a:srgbClr val="FFFFFF"/>
                    </a:solidFill>
                    <a:effectLst/>
                    <a:uLnTx/>
                    <a:uFillTx/>
                  </a:rPr>
                  <a:t>Windows Azure Active Directory</a:t>
                </a:r>
              </a:p>
            </p:txBody>
          </p:sp>
        </p:grpSp>
        <p:sp>
          <p:nvSpPr>
            <p:cNvPr id="72" name="Rounded Rectangle 71"/>
            <p:cNvSpPr/>
            <p:nvPr/>
          </p:nvSpPr>
          <p:spPr bwMode="auto">
            <a:xfrm>
              <a:off x="9684470" y="3585817"/>
              <a:ext cx="1551757" cy="437122"/>
            </a:xfrm>
            <a:prstGeom prst="roundRect">
              <a:avLst/>
            </a:prstGeom>
            <a:solidFill>
              <a:srgbClr val="0072C6"/>
            </a:solidFill>
            <a:ln w="25400" cap="flat" cmpd="sng" algn="ctr">
              <a:noFill/>
              <a:prstDash val="solid"/>
            </a:ln>
            <a:effectLst/>
          </p:spPr>
          <p:txBody>
            <a:bodyPr lIns="91398" tIns="45700" rIns="91398" bIns="45700" rtlCol="0" anchor="ctr"/>
            <a:lstStyle/>
            <a:p>
              <a:pPr marL="0" marR="0" lvl="0" indent="0" algn="ctr" defTabSz="77637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solidFill>
                      <a:srgbClr val="FFFFFF">
                        <a:alpha val="0"/>
                      </a:srgbClr>
                    </a:solidFill>
                  </a:ln>
                  <a:solidFill>
                    <a:srgbClr val="FFFFFF"/>
                  </a:solidFill>
                  <a:effectLst/>
                  <a:uLnTx/>
                  <a:uFillTx/>
                </a:rPr>
                <a:t>Dir</a:t>
              </a:r>
              <a:r>
                <a:rPr kumimoji="0" lang="en-US" sz="1800" b="0" i="0" u="none" strike="noStrike" kern="0" cap="none" spc="0" normalizeH="0" baseline="0" noProof="0" dirty="0" smtClean="0">
                  <a:ln>
                    <a:solidFill>
                      <a:srgbClr val="FFFFFF">
                        <a:alpha val="0"/>
                      </a:srgbClr>
                    </a:solidFill>
                  </a:ln>
                  <a:solidFill>
                    <a:srgbClr val="FFFFFF"/>
                  </a:solidFill>
                  <a:effectLst/>
                  <a:uLnTx/>
                  <a:uFillTx/>
                </a:rPr>
                <a:t> Sync</a:t>
              </a:r>
            </a:p>
          </p:txBody>
        </p:sp>
      </p:grpSp>
      <p:grpSp>
        <p:nvGrpSpPr>
          <p:cNvPr id="125" name="Group 124"/>
          <p:cNvGrpSpPr/>
          <p:nvPr/>
        </p:nvGrpSpPr>
        <p:grpSpPr>
          <a:xfrm>
            <a:off x="7198657" y="1973261"/>
            <a:ext cx="3580953" cy="4665911"/>
            <a:chOff x="9116448" y="1018778"/>
            <a:chExt cx="2945951" cy="5524665"/>
          </a:xfrm>
        </p:grpSpPr>
        <p:sp>
          <p:nvSpPr>
            <p:cNvPr id="126" name="Rectangle 125"/>
            <p:cNvSpPr/>
            <p:nvPr/>
          </p:nvSpPr>
          <p:spPr bwMode="auto">
            <a:xfrm>
              <a:off x="9117144" y="1018781"/>
              <a:ext cx="2834640" cy="5323244"/>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76144" tIns="3655105" rIns="76144" bIns="76148" numCol="1" rtlCol="0" anchor="t" anchorCtr="0" compatLnSpc="1">
              <a:prstTxWarp prst="textNoShape">
                <a:avLst/>
              </a:prstTxWarp>
            </a:bodyPr>
            <a:lstStyle/>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a:p>
              <a:pPr marL="0" marR="0" lvl="0" indent="0" algn="ctr" defTabSz="776155" eaLnBrk="1" fontAlgn="auto" latinLnBrk="0" hangingPunct="1">
                <a:lnSpc>
                  <a:spcPct val="100000"/>
                </a:lnSpc>
                <a:spcBef>
                  <a:spcPts val="0"/>
                </a:spcBef>
                <a:spcAft>
                  <a:spcPts val="255"/>
                </a:spcAft>
                <a:buClrTx/>
                <a:buSzTx/>
                <a:buFontTx/>
                <a:buNone/>
                <a:tabLst/>
                <a:defRPr/>
              </a:pPr>
              <a:endParaRPr kumimoji="0" lang="en-US" sz="1399" b="0" i="0" u="none" strike="noStrike" kern="0" cap="none" spc="-41" normalizeH="0" baseline="0" noProof="0" dirty="0" smtClean="0">
                <a:ln>
                  <a:noFill/>
                </a:ln>
                <a:solidFill>
                  <a:srgbClr val="000000"/>
                </a:solidFill>
                <a:effectLst/>
                <a:uLnTx/>
                <a:uFillTx/>
                <a:latin typeface="Segoe UI"/>
              </a:endParaRPr>
            </a:p>
          </p:txBody>
        </p:sp>
        <p:sp>
          <p:nvSpPr>
            <p:cNvPr id="127" name="Rectangle 126"/>
            <p:cNvSpPr/>
            <p:nvPr/>
          </p:nvSpPr>
          <p:spPr bwMode="auto">
            <a:xfrm>
              <a:off x="9117144" y="1018778"/>
              <a:ext cx="2834640" cy="953486"/>
            </a:xfrm>
            <a:prstGeom prst="rect">
              <a:avLst/>
            </a:prstGeom>
            <a:solidFill>
              <a:srgbClr val="00BCF2"/>
            </a:solidFill>
            <a:ln w="9525" cap="flat" cmpd="sng" algn="ctr">
              <a:noFill/>
              <a:prstDash val="solid"/>
              <a:headEnd type="none" w="med" len="med"/>
              <a:tailEnd type="none" w="med" len="med"/>
            </a:ln>
            <a:effectLst/>
          </p:spPr>
          <p:txBody>
            <a:bodyPr vert="horz" wrap="square" lIns="76144" tIns="38073" rIns="76144" bIns="38073" numCol="1" rtlCol="0" anchor="ctr" anchorCtr="0" compatLnSpc="1">
              <a:prstTxWarp prst="textNoShape">
                <a:avLst/>
              </a:prstTxWarp>
            </a:bodyPr>
            <a:lstStyle/>
            <a:p>
              <a:pPr marL="0" marR="0" lvl="0" indent="0" algn="ctr" defTabSz="776155" eaLnBrk="1" fontAlgn="auto" latinLnBrk="0" hangingPunct="1">
                <a:lnSpc>
                  <a:spcPct val="100000"/>
                </a:lnSpc>
                <a:spcBef>
                  <a:spcPts val="0"/>
                </a:spcBef>
                <a:spcAft>
                  <a:spcPts val="0"/>
                </a:spcAft>
                <a:buClrTx/>
                <a:buSzTx/>
                <a:buFontTx/>
                <a:buNone/>
                <a:tabLst/>
                <a:defRPr/>
              </a:pPr>
              <a:r>
                <a:rPr kumimoji="0" lang="en-US" sz="2000" b="0" i="0" u="none" strike="noStrike" kern="0" cap="none" spc="-41" normalizeH="0" baseline="0" noProof="0" dirty="0" smtClean="0">
                  <a:ln>
                    <a:noFill/>
                  </a:ln>
                  <a:solidFill>
                    <a:srgbClr val="FFFFFF"/>
                  </a:solidFill>
                  <a:effectLst/>
                  <a:uLnTx/>
                  <a:uFillTx/>
                  <a:latin typeface="Segoe UI"/>
                </a:rPr>
                <a:t>Lync Online</a:t>
              </a:r>
            </a:p>
          </p:txBody>
        </p:sp>
        <p:sp>
          <p:nvSpPr>
            <p:cNvPr id="128" name="TextBox 127"/>
            <p:cNvSpPr txBox="1"/>
            <p:nvPr/>
          </p:nvSpPr>
          <p:spPr>
            <a:xfrm>
              <a:off x="9116448" y="4903540"/>
              <a:ext cx="2945951" cy="1639903"/>
            </a:xfrm>
            <a:prstGeom prst="rect">
              <a:avLst/>
            </a:prstGeom>
            <a:noFill/>
          </p:spPr>
          <p:txBody>
            <a:bodyPr wrap="square" lIns="0" tIns="0" rIns="0" bIns="0" rtlCol="0">
              <a:spAutoFit/>
            </a:bodyPr>
            <a:lstStyle/>
            <a:p>
              <a:pPr marL="0" marR="0" lvl="1" indent="0" defTabSz="931917"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noFill/>
                  </a:ln>
                  <a:solidFill>
                    <a:srgbClr val="000000"/>
                  </a:solidFill>
                  <a:effectLst/>
                  <a:uLnTx/>
                  <a:uFillTx/>
                </a:rPr>
                <a:t> O365 Tenant</a:t>
              </a:r>
            </a:p>
            <a:p>
              <a:pPr marL="0" marR="0" lvl="1" indent="0" defTabSz="931917"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noFill/>
                  </a:ln>
                  <a:solidFill>
                    <a:srgbClr val="000000"/>
                  </a:solidFill>
                  <a:effectLst/>
                  <a:uLnTx/>
                  <a:uFillTx/>
                </a:rPr>
                <a:t> Customer Domains Validated</a:t>
              </a:r>
            </a:p>
            <a:p>
              <a:pPr marL="0" marR="0" lvl="1" indent="0" defTabSz="931917" eaLnBrk="1" fontAlgn="auto" latinLnBrk="0" hangingPunct="1">
                <a:lnSpc>
                  <a:spcPct val="100000"/>
                </a:lnSpc>
                <a:spcBef>
                  <a:spcPts val="0"/>
                </a:spcBef>
                <a:spcAft>
                  <a:spcPts val="0"/>
                </a:spcAft>
                <a:buClrTx/>
                <a:buSzTx/>
                <a:buFontTx/>
                <a:buNone/>
                <a:tabLst/>
                <a:defRPr/>
              </a:pPr>
              <a:r>
                <a:rPr kumimoji="0" lang="en-US" sz="1800" b="0" i="0" u="none" strike="noStrike" kern="0" cap="none" spc="-41" normalizeH="0" baseline="0" noProof="0" dirty="0" smtClean="0">
                  <a:ln>
                    <a:noFill/>
                  </a:ln>
                  <a:solidFill>
                    <a:srgbClr val="000000"/>
                  </a:solidFill>
                  <a:effectLst/>
                  <a:uLnTx/>
                  <a:uFillTx/>
                </a:rPr>
                <a:t> Lync Server configuration to enable       Split-Domain</a:t>
              </a:r>
            </a:p>
            <a:p>
              <a:pPr marL="0" marR="0" lvl="1" indent="0" defTabSz="931917" eaLnBrk="1" fontAlgn="auto" latinLnBrk="0" hangingPunct="1">
                <a:lnSpc>
                  <a:spcPct val="100000"/>
                </a:lnSpc>
                <a:spcBef>
                  <a:spcPts val="0"/>
                </a:spcBef>
                <a:spcAft>
                  <a:spcPts val="0"/>
                </a:spcAft>
                <a:buClrTx/>
                <a:buSzTx/>
                <a:buFontTx/>
                <a:buNone/>
                <a:tabLst/>
                <a:defRPr/>
              </a:pPr>
              <a:endParaRPr kumimoji="0" lang="en-US" sz="1800" b="0" i="0" u="none" strike="noStrike" kern="0" cap="none" spc="-41" normalizeH="0" baseline="0" noProof="0" dirty="0" smtClean="0">
                <a:ln>
                  <a:noFill/>
                </a:ln>
                <a:solidFill>
                  <a:srgbClr val="000000"/>
                </a:solidFill>
                <a:effectLst/>
                <a:uLnTx/>
                <a:uFillTx/>
              </a:endParaRPr>
            </a:p>
          </p:txBody>
        </p:sp>
        <p:grpSp>
          <p:nvGrpSpPr>
            <p:cNvPr id="129" name="Group 128"/>
            <p:cNvGrpSpPr/>
            <p:nvPr/>
          </p:nvGrpSpPr>
          <p:grpSpPr>
            <a:xfrm>
              <a:off x="9117144" y="1643765"/>
              <a:ext cx="2834640" cy="1345493"/>
              <a:chOff x="245159" y="1681865"/>
              <a:chExt cx="2834640" cy="1345493"/>
            </a:xfrm>
          </p:grpSpPr>
          <p:sp>
            <p:nvSpPr>
              <p:cNvPr id="130" name="Rectangle 75"/>
              <p:cNvSpPr/>
              <p:nvPr/>
            </p:nvSpPr>
            <p:spPr bwMode="auto">
              <a:xfrm>
                <a:off x="245159" y="1950796"/>
                <a:ext cx="2834640" cy="1076562"/>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rgbClr val="00BCF2"/>
              </a:solidFill>
              <a:ln w="9525" cap="flat" cmpd="sng" algn="ctr">
                <a:noFill/>
                <a:prstDash val="solid"/>
                <a:headEnd type="none" w="med" len="med"/>
                <a:tailEnd type="none" w="med" len="med"/>
              </a:ln>
              <a:effectLst/>
            </p:spPr>
            <p:txBody>
              <a:bodyPr vert="horz" wrap="square" lIns="76144" tIns="38073" rIns="76144" bIns="38073" numCol="1" rtlCol="0" anchor="ctr" anchorCtr="0" compatLnSpc="1">
                <a:prstTxWarp prst="textNoShape">
                  <a:avLst/>
                </a:prstTxWarp>
              </a:bodyPr>
              <a:lstStyle/>
              <a:p>
                <a:pPr marL="146925" marR="0" lvl="0" indent="-146925" algn="ctr" defTabSz="776155" eaLnBrk="1" fontAlgn="auto" latinLnBrk="0" hangingPunct="1">
                  <a:lnSpc>
                    <a:spcPct val="100000"/>
                  </a:lnSpc>
                  <a:spcBef>
                    <a:spcPts val="0"/>
                  </a:spcBef>
                  <a:spcAft>
                    <a:spcPts val="0"/>
                  </a:spcAft>
                  <a:buClrTx/>
                  <a:buSzTx/>
                  <a:buFont typeface="Arial" pitchFamily="34" charset="0"/>
                  <a:buChar char="•"/>
                  <a:tabLst/>
                  <a:defRPr/>
                </a:pPr>
                <a:endParaRPr kumimoji="0" lang="en-US" sz="1799" b="0" i="0" u="none" strike="noStrike" kern="0" cap="none" spc="-41" normalizeH="0" baseline="0" noProof="0" dirty="0" smtClean="0">
                  <a:ln>
                    <a:noFill/>
                  </a:ln>
                  <a:solidFill>
                    <a:srgbClr val="000000"/>
                  </a:solidFill>
                  <a:effectLst/>
                  <a:uLnTx/>
                  <a:uFillTx/>
                  <a:latin typeface="Segoe UI"/>
                </a:endParaRPr>
              </a:p>
            </p:txBody>
          </p:sp>
          <p:grpSp>
            <p:nvGrpSpPr>
              <p:cNvPr id="131" name="Group 130"/>
              <p:cNvGrpSpPr/>
              <p:nvPr/>
            </p:nvGrpSpPr>
            <p:grpSpPr>
              <a:xfrm>
                <a:off x="393452" y="1681865"/>
                <a:ext cx="1854819" cy="1141225"/>
                <a:chOff x="150860" y="2460702"/>
                <a:chExt cx="2314094" cy="1423806"/>
              </a:xfrm>
            </p:grpSpPr>
            <p:pic>
              <p:nvPicPr>
                <p:cNvPr id="132"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7951" y="2460702"/>
                  <a:ext cx="1947003" cy="1088286"/>
                </a:xfrm>
                <a:prstGeom prst="rect">
                  <a:avLst/>
                </a:prstGeom>
                <a:noFill/>
                <a:extLst/>
              </p:spPr>
            </p:pic>
            <p:pic>
              <p:nvPicPr>
                <p:cNvPr id="13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860" y="3365509"/>
                  <a:ext cx="1487197" cy="51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sp>
        <p:nvSpPr>
          <p:cNvPr id="134" name="Rectangle 133"/>
          <p:cNvSpPr/>
          <p:nvPr/>
        </p:nvSpPr>
        <p:spPr bwMode="auto">
          <a:xfrm>
            <a:off x="7198657" y="4141280"/>
            <a:ext cx="3445649" cy="805276"/>
          </a:xfrm>
          <a:prstGeom prst="rect">
            <a:avLst/>
          </a:prstGeom>
          <a:solidFill>
            <a:srgbClr val="00BCF2"/>
          </a:solidFill>
          <a:ln w="9525" cap="flat" cmpd="sng" algn="ctr">
            <a:noFill/>
            <a:prstDash val="solid"/>
            <a:headEnd type="none" w="med" len="med"/>
            <a:tailEnd type="none" w="med" len="med"/>
          </a:ln>
          <a:effectLst/>
        </p:spPr>
        <p:txBody>
          <a:bodyPr vert="horz" wrap="square" lIns="76144" tIns="38073" rIns="76144" bIns="38073" numCol="1" rtlCol="0" anchor="ctr" anchorCtr="0" compatLnSpc="1">
            <a:prstTxWarp prst="textNoShape">
              <a:avLst/>
            </a:prstTxWarp>
          </a:bodyPr>
          <a:lstStyle/>
          <a:p>
            <a:pPr marL="0" marR="0" lvl="0" indent="0" algn="ctr" defTabSz="776155" eaLnBrk="1" fontAlgn="auto" latinLnBrk="0" hangingPunct="1">
              <a:lnSpc>
                <a:spcPct val="100000"/>
              </a:lnSpc>
              <a:spcBef>
                <a:spcPts val="0"/>
              </a:spcBef>
              <a:spcAft>
                <a:spcPts val="0"/>
              </a:spcAft>
              <a:buClrTx/>
              <a:buSzTx/>
              <a:buFontTx/>
              <a:buNone/>
              <a:tabLst/>
              <a:defRPr/>
            </a:pPr>
            <a:r>
              <a:rPr kumimoji="0" lang="en-US" sz="2000" b="0" i="0" u="none" strike="noStrike" kern="0" cap="none" spc="-41" normalizeH="0" baseline="0" noProof="0" dirty="0" smtClean="0">
                <a:ln>
                  <a:noFill/>
                </a:ln>
                <a:solidFill>
                  <a:srgbClr val="FFFFFF"/>
                </a:solidFill>
                <a:effectLst/>
                <a:uLnTx/>
                <a:uFillTx/>
                <a:latin typeface="Segoe UI"/>
              </a:rPr>
              <a:t>Lync Server  </a:t>
            </a:r>
          </a:p>
        </p:txBody>
      </p:sp>
      <p:cxnSp>
        <p:nvCxnSpPr>
          <p:cNvPr id="135" name="Straight Arrow Connector 134"/>
          <p:cNvCxnSpPr/>
          <p:nvPr/>
        </p:nvCxnSpPr>
        <p:spPr>
          <a:xfrm flipH="1">
            <a:off x="8828061" y="3618921"/>
            <a:ext cx="679" cy="538273"/>
          </a:xfrm>
          <a:prstGeom prst="straightConnector1">
            <a:avLst/>
          </a:prstGeom>
          <a:noFill/>
          <a:ln w="38100" cap="flat" cmpd="sng" algn="ctr">
            <a:solidFill>
              <a:srgbClr val="505050">
                <a:lumMod val="65000"/>
                <a:lumOff val="35000"/>
              </a:srgbClr>
            </a:solidFill>
            <a:prstDash val="solid"/>
            <a:headEnd type="none" w="med" len="med"/>
            <a:tailEnd type="none" w="med" len="med"/>
          </a:ln>
          <a:effectLst/>
        </p:spPr>
      </p:cxnSp>
    </p:spTree>
    <p:extLst>
      <p:ext uri="{BB962C8B-B14F-4D97-AF65-F5344CB8AC3E}">
        <p14:creationId xmlns:p14="http://schemas.microsoft.com/office/powerpoint/2010/main" val="931886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9" grpId="0"/>
      <p:bldP spid="1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9660" y="233151"/>
            <a:ext cx="11375536" cy="762786"/>
          </a:xfrm>
        </p:spPr>
        <p:txBody>
          <a:bodyPr/>
          <a:lstStyle/>
          <a:p>
            <a:r>
              <a:rPr lang="en-US" dirty="0" smtClean="0"/>
              <a:t>Lync Split Domain in a nutshell</a:t>
            </a:r>
            <a:endParaRPr lang="en-US" dirty="0"/>
          </a:p>
        </p:txBody>
      </p:sp>
      <p:sp>
        <p:nvSpPr>
          <p:cNvPr id="4" name="Text Placeholder 3"/>
          <p:cNvSpPr>
            <a:spLocks noGrp="1"/>
          </p:cNvSpPr>
          <p:nvPr>
            <p:ph sz="quarter" idx="10"/>
          </p:nvPr>
        </p:nvSpPr>
        <p:spPr>
          <a:xfrm>
            <a:off x="274637" y="1592262"/>
            <a:ext cx="12161838" cy="3728713"/>
          </a:xfrm>
        </p:spPr>
        <p:txBody>
          <a:bodyPr/>
          <a:lstStyle/>
          <a:p>
            <a:pPr marL="0" indent="0">
              <a:buNone/>
            </a:pPr>
            <a:r>
              <a:rPr lang="en-US" sz="3200" dirty="0" smtClean="0"/>
              <a:t>Optimized for interoperability across Lync communication modalities between on premise users and online users</a:t>
            </a:r>
          </a:p>
          <a:p>
            <a:pPr marL="0" indent="0">
              <a:buNone/>
            </a:pPr>
            <a:endParaRPr lang="en-US" sz="3200" dirty="0">
              <a:latin typeface="+mn-lt"/>
            </a:endParaRPr>
          </a:p>
          <a:p>
            <a:pPr marL="0" indent="0">
              <a:buNone/>
            </a:pPr>
            <a:r>
              <a:rPr lang="en-US" sz="3200" dirty="0"/>
              <a:t>All workloads for a given user handled in one </a:t>
            </a:r>
            <a:r>
              <a:rPr lang="en-US" sz="3200" dirty="0" smtClean="0"/>
              <a:t>environment</a:t>
            </a:r>
          </a:p>
          <a:p>
            <a:pPr marL="0" indent="0">
              <a:buNone/>
            </a:pPr>
            <a:endParaRPr lang="en-US" sz="3200" dirty="0">
              <a:latin typeface="+mn-lt"/>
            </a:endParaRPr>
          </a:p>
          <a:p>
            <a:pPr marL="0" indent="0">
              <a:buNone/>
            </a:pPr>
            <a:r>
              <a:rPr lang="en-US" sz="3200" dirty="0"/>
              <a:t>Requires tenant on the latest version for O365</a:t>
            </a:r>
            <a:endParaRPr lang="en-US" sz="3200" dirty="0" smtClean="0"/>
          </a:p>
          <a:p>
            <a:pPr marL="0" indent="0">
              <a:buNone/>
            </a:pPr>
            <a:endParaRPr lang="en-US" sz="2900" dirty="0">
              <a:latin typeface="+mn-lt"/>
            </a:endParaRPr>
          </a:p>
        </p:txBody>
      </p:sp>
    </p:spTree>
    <p:extLst>
      <p:ext uri="{BB962C8B-B14F-4D97-AF65-F5344CB8AC3E}">
        <p14:creationId xmlns:p14="http://schemas.microsoft.com/office/powerpoint/2010/main" val="269706454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6.8|14.9|23|15.2"/>
</p:tagLst>
</file>

<file path=ppt/tags/tag2.xml><?xml version="1.0" encoding="utf-8"?>
<p:tagLst xmlns:a="http://schemas.openxmlformats.org/drawingml/2006/main" xmlns:r="http://schemas.openxmlformats.org/officeDocument/2006/relationships" xmlns:p="http://schemas.openxmlformats.org/presentationml/2006/main">
  <p:tag name="TIMING" val="|7.4|.9|8.9|19.9|21.9"/>
</p:tagLst>
</file>

<file path=ppt/tags/tag3.xml><?xml version="1.0" encoding="utf-8"?>
<p:tagLst xmlns:a="http://schemas.openxmlformats.org/drawingml/2006/main" xmlns:r="http://schemas.openxmlformats.org/officeDocument/2006/relationships" xmlns:p="http://schemas.openxmlformats.org/presentationml/2006/main">
  <p:tag name="TIMING" val="|19.1|9.5"/>
</p:tagLst>
</file>

<file path=ppt/tags/tag4.xml><?xml version="1.0" encoding="utf-8"?>
<p:tagLst xmlns:a="http://schemas.openxmlformats.org/drawingml/2006/main" xmlns:r="http://schemas.openxmlformats.org/officeDocument/2006/relationships" xmlns:p="http://schemas.openxmlformats.org/presentationml/2006/main">
  <p:tag name="TIMING" val="|30.2|9.9|20|1.1|15.5|1|13.8"/>
</p:tagLst>
</file>

<file path=ppt/theme/theme1.xml><?xml version="1.0" encoding="utf-8"?>
<a:theme xmlns:a="http://schemas.openxmlformats.org/drawingml/2006/main" name="5-30417_Lync_Conference_2013_Template">
  <a:themeElements>
    <a:clrScheme name="Lync Conference">
      <a:dk1>
        <a:srgbClr val="505050"/>
      </a:dk1>
      <a:lt1>
        <a:srgbClr val="FFFFFF"/>
      </a:lt1>
      <a:dk2>
        <a:srgbClr val="0072C6"/>
      </a:dk2>
      <a:lt2>
        <a:srgbClr val="00BCF2"/>
      </a:lt2>
      <a:accent1>
        <a:srgbClr val="0072C6"/>
      </a:accent1>
      <a:accent2>
        <a:srgbClr val="442359"/>
      </a:accent2>
      <a:accent3>
        <a:srgbClr val="002058"/>
      </a:accent3>
      <a:accent4>
        <a:srgbClr val="6DC2E9"/>
      </a:accent4>
      <a:accent5>
        <a:srgbClr val="00BCF2"/>
      </a:accent5>
      <a:accent6>
        <a:srgbClr val="EB3C0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Lync_Conference_2013_Template_16x9.potx" id="{AC49C1DA-2C23-4AA3-8BBE-044D4563EE89}" vid="{1FE8194E-37BA-45D0-9696-0A1E6A5E0649}"/>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06A27D60D87C4499B2E3568389CE304" ma:contentTypeVersion="0" ma:contentTypeDescription="Create a new document." ma:contentTypeScope="" ma:versionID="1384d5ac26926582531dce34ab8d4b0b">
  <xsd:schema xmlns:xsd="http://www.w3.org/2001/XMLSchema" xmlns:xs="http://www.w3.org/2001/XMLSchema" xmlns:p="http://schemas.microsoft.com/office/2006/metadata/properties" targetNamespace="http://schemas.microsoft.com/office/2006/metadata/properties" ma:root="true" ma:fieldsID="30080ea47ed66eecf5b8681be456202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06418D5D-AAEF-46FA-B616-2B1B709DC8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Lync_Conference_2013_Template_16x9</Template>
  <TotalTime>182</TotalTime>
  <Words>4363</Words>
  <Application>Microsoft Office PowerPoint</Application>
  <PresentationFormat>Custom</PresentationFormat>
  <Paragraphs>576</Paragraphs>
  <Slides>33</Slides>
  <Notes>28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Calibri</vt:lpstr>
      <vt:lpstr>Consolas</vt:lpstr>
      <vt:lpstr>Segoe UI</vt:lpstr>
      <vt:lpstr>Segoe UI Light</vt:lpstr>
      <vt:lpstr>Wingdings</vt:lpstr>
      <vt:lpstr>5-30417_Lync_Conference_2013_Template</vt:lpstr>
      <vt:lpstr>TechEd_2013_Template_16x9</vt:lpstr>
      <vt:lpstr>PowerPoint Presentation</vt:lpstr>
      <vt:lpstr>Microsoft Lync Hybrid Scenarios </vt:lpstr>
      <vt:lpstr>Session objectives and takeaways</vt:lpstr>
      <vt:lpstr>Lync 2013 Enabling deployment choice</vt:lpstr>
      <vt:lpstr>Just so we’re speaking the same language</vt:lpstr>
      <vt:lpstr>Lync Split Domain </vt:lpstr>
      <vt:lpstr>Lync Split Domain Deploying Lync Server with a Lync Online Tenant</vt:lpstr>
      <vt:lpstr>Enabling Lync Split Domain</vt:lpstr>
      <vt:lpstr>Lync Split Domain in a nutshell</vt:lpstr>
      <vt:lpstr>Infrastructure for Lync Split Domain</vt:lpstr>
      <vt:lpstr>Split domain Coexistence Topologies</vt:lpstr>
      <vt:lpstr>Lync Split Domain Planning checklist #1</vt:lpstr>
      <vt:lpstr>Lync Server / Online – IM/Presence</vt:lpstr>
      <vt:lpstr>Lync Server / Online – Meetings</vt:lpstr>
      <vt:lpstr>Lync Split Domain - What gets migrated?</vt:lpstr>
      <vt:lpstr>Client choices </vt:lpstr>
      <vt:lpstr>Lync Split Domain - Setup </vt:lpstr>
      <vt:lpstr>Lync Split Domain – Moving Users</vt:lpstr>
      <vt:lpstr>Behind the scenes</vt:lpstr>
      <vt:lpstr>Sign-In Experience</vt:lpstr>
      <vt:lpstr>IM / Presence</vt:lpstr>
      <vt:lpstr>Meetings</vt:lpstr>
      <vt:lpstr>Lync Hybrid</vt:lpstr>
      <vt:lpstr>Lync Hybrid Deploying Cloud and On-Premises products together</vt:lpstr>
      <vt:lpstr>Lync Supports Mixed Exchange Scenarios</vt:lpstr>
      <vt:lpstr>Lync On-Premises and Exchange Interop</vt:lpstr>
      <vt:lpstr>Lync Online and Exchange Interop</vt:lpstr>
      <vt:lpstr>Lync – SharePoint Scenarios</vt:lpstr>
      <vt:lpstr>Session objectives and takeaways</vt:lpstr>
      <vt:lpstr>Resources</vt:lpstr>
      <vt:lpstr>Complete an evaluation on CommNet and enter to win!</vt:lpstr>
      <vt:lpstr>Evaluate this session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OUC-B327: Microsoft Lync Hybrid Scenarios</dc:title>
  <dc:subject>Lync Conference 2013</dc:subject>
  <dc:creator> Abi Maggu</dc:creator>
  <cp:keywords>Lync Conference 2013</cp:keywords>
  <dc:description>Template by: Jordan Cayabyab, Artitudes Design, Inc.
Formatting by: Lynnette Spear, Silver Fox Productions, Inc.
Audience Type: Internal/External</dc:description>
  <cp:lastModifiedBy>Shows</cp:lastModifiedBy>
  <cp:revision>82</cp:revision>
  <dcterms:created xsi:type="dcterms:W3CDTF">2013-02-19T20:11:22Z</dcterms:created>
  <dcterms:modified xsi:type="dcterms:W3CDTF">2013-06-04T16:17:33Z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0x010100606A27D60D87C4499B2E3568389CE304</vt:lpwstr>
  </property>
  <property fmtid="{D5CDD505-2E9C-101B-9397-08002B2CF9AE}" pid="3" name="Product">
    <vt:lpwstr/>
  </property>
  <property fmtid="{D5CDD505-2E9C-101B-9397-08002B2CF9AE}" pid="4" name="Event1">
    <vt:lpwstr>623;#Lync Conference|ebfb521a-aea8-4671-b635-d9dec34394ad</vt:lpwstr>
  </property>
  <property fmtid="{D5CDD505-2E9C-101B-9397-08002B2CF9AE}" pid="5" name="Audience">
    <vt:lpwstr/>
  </property>
  <property fmtid="{D5CDD505-2E9C-101B-9397-08002B2CF9AE}" pid="6" name="Event Venue">
    <vt:lpwstr>625;#Hotel del Cornado|26ceef01-ad49-4b1a-9bd5-93f06422f6f1</vt:lpwstr>
  </property>
  <property fmtid="{D5CDD505-2E9C-101B-9397-08002B2CF9AE}" pid="7" name="Track">
    <vt:lpwstr/>
  </property>
  <property fmtid="{D5CDD505-2E9C-101B-9397-08002B2CF9AE}" pid="8" name="Event Location">
    <vt:lpwstr>624;#San Diego|e68aa9f4-55fa-46f0-a664-b4e8da35a997</vt:lpwstr>
  </property>
  <property fmtid="{D5CDD505-2E9C-101B-9397-08002B2CF9AE}" pid="9" name="Campaign">
    <vt:lpwstr/>
  </property>
  <property fmtid="{D5CDD505-2E9C-101B-9397-08002B2CF9AE}" pid="10" name="IsMyDocuments">
    <vt:bool>true</vt:bool>
  </property>
</Properties>
</file>