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4082" r:id="rId4"/>
  </p:sldMasterIdLst>
  <p:notesMasterIdLst>
    <p:notesMasterId r:id="rId60"/>
  </p:notesMasterIdLst>
  <p:handoutMasterIdLst>
    <p:handoutMasterId r:id="rId61"/>
  </p:handoutMasterIdLst>
  <p:sldIdLst>
    <p:sldId id="1135" r:id="rId5"/>
    <p:sldId id="1054" r:id="rId6"/>
    <p:sldId id="1156" r:id="rId7"/>
    <p:sldId id="1157" r:id="rId8"/>
    <p:sldId id="1158" r:id="rId9"/>
    <p:sldId id="1159" r:id="rId10"/>
    <p:sldId id="1160" r:id="rId11"/>
    <p:sldId id="1161" r:id="rId12"/>
    <p:sldId id="1162" r:id="rId13"/>
    <p:sldId id="1163" r:id="rId14"/>
    <p:sldId id="1164" r:id="rId15"/>
    <p:sldId id="1165" r:id="rId16"/>
    <p:sldId id="1166" r:id="rId17"/>
    <p:sldId id="1167" r:id="rId18"/>
    <p:sldId id="1168" r:id="rId19"/>
    <p:sldId id="1169" r:id="rId20"/>
    <p:sldId id="1170" r:id="rId21"/>
    <p:sldId id="1171" r:id="rId22"/>
    <p:sldId id="1172" r:id="rId23"/>
    <p:sldId id="1173" r:id="rId24"/>
    <p:sldId id="1174" r:id="rId25"/>
    <p:sldId id="1175" r:id="rId26"/>
    <p:sldId id="1176" r:id="rId27"/>
    <p:sldId id="1177" r:id="rId28"/>
    <p:sldId id="1178" r:id="rId29"/>
    <p:sldId id="1179" r:id="rId30"/>
    <p:sldId id="1180" r:id="rId31"/>
    <p:sldId id="1181" r:id="rId32"/>
    <p:sldId id="1182" r:id="rId33"/>
    <p:sldId id="1183" r:id="rId34"/>
    <p:sldId id="1184" r:id="rId35"/>
    <p:sldId id="1185" r:id="rId36"/>
    <p:sldId id="1186" r:id="rId37"/>
    <p:sldId id="1187" r:id="rId38"/>
    <p:sldId id="1188" r:id="rId39"/>
    <p:sldId id="1189" r:id="rId40"/>
    <p:sldId id="1190" r:id="rId41"/>
    <p:sldId id="1191" r:id="rId42"/>
    <p:sldId id="1192" r:id="rId43"/>
    <p:sldId id="1193" r:id="rId44"/>
    <p:sldId id="1194" r:id="rId45"/>
    <p:sldId id="1195" r:id="rId46"/>
    <p:sldId id="1196" r:id="rId47"/>
    <p:sldId id="1197" r:id="rId48"/>
    <p:sldId id="1198" r:id="rId49"/>
    <p:sldId id="1199" r:id="rId50"/>
    <p:sldId id="1200" r:id="rId51"/>
    <p:sldId id="1201" r:id="rId52"/>
    <p:sldId id="1202" r:id="rId53"/>
    <p:sldId id="1203" r:id="rId54"/>
    <p:sldId id="1211" r:id="rId55"/>
    <p:sldId id="1207" r:id="rId56"/>
    <p:sldId id="1208" r:id="rId57"/>
    <p:sldId id="1212" r:id="rId58"/>
    <p:sldId id="1210" r:id="rId59"/>
  </p:sldIdLst>
  <p:sldSz cx="12436475" cy="6994525"/>
  <p:notesSz cx="6858000" cy="9144000"/>
  <p:embeddedFontLst>
    <p:embeddedFont>
      <p:font typeface="Segoe" panose="020B0502040504020203" pitchFamily="34" charset="0"/>
      <p:regular r:id="rId62"/>
      <p:bold r:id="rId63"/>
      <p:italic r:id="rId64"/>
      <p:boldItalic r:id="rId65"/>
    </p:embeddedFont>
    <p:embeddedFont>
      <p:font typeface="Calibri" panose="020F0502020204030204" pitchFamily="34" charset="0"/>
      <p:regular r:id="rId66"/>
      <p:bold r:id="rId67"/>
      <p:italic r:id="rId68"/>
      <p:boldItalic r:id="rId69"/>
    </p:embeddedFont>
    <p:embeddedFont>
      <p:font typeface="Segoe UI Light" panose="020B0502040204020203" pitchFamily="34" charset="0"/>
      <p:regular r:id="rId70"/>
      <p:italic r:id="rId71"/>
    </p:embeddedFont>
    <p:embeddedFont>
      <p:font typeface="Segoe UI" panose="020B0502040204020203" pitchFamily="34" charset="0"/>
      <p:regular r:id="rId72"/>
      <p:bold r:id="rId73"/>
      <p:italic r:id="rId74"/>
      <p:boldItalic r:id="rId75"/>
    </p:embeddedFont>
    <p:embeddedFont>
      <p:font typeface="Consolas" panose="020B0609020204030204" pitchFamily="49" charset="0"/>
      <p:regular r:id="rId76"/>
      <p:bold r:id="rId77"/>
      <p:italic r:id="rId78"/>
      <p:boldItalic r:id="rId79"/>
    </p:embeddedFont>
  </p:embeddedFontLst>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156"/>
            <p14:sldId id="1157"/>
            <p14:sldId id="1158"/>
            <p14:sldId id="1159"/>
            <p14:sldId id="1160"/>
            <p14:sldId id="1161"/>
            <p14:sldId id="1162"/>
            <p14:sldId id="1163"/>
            <p14:sldId id="1164"/>
            <p14:sldId id="1165"/>
            <p14:sldId id="1166"/>
            <p14:sldId id="1167"/>
            <p14:sldId id="1168"/>
            <p14:sldId id="1169"/>
            <p14:sldId id="1170"/>
            <p14:sldId id="1171"/>
            <p14:sldId id="1172"/>
            <p14:sldId id="1173"/>
            <p14:sldId id="1174"/>
            <p14:sldId id="1175"/>
            <p14:sldId id="1176"/>
            <p14:sldId id="1177"/>
            <p14:sldId id="1178"/>
            <p14:sldId id="1179"/>
            <p14:sldId id="1180"/>
            <p14:sldId id="1181"/>
            <p14:sldId id="1182"/>
            <p14:sldId id="1183"/>
            <p14:sldId id="1184"/>
            <p14:sldId id="1185"/>
            <p14:sldId id="1186"/>
            <p14:sldId id="1187"/>
            <p14:sldId id="1188"/>
            <p14:sldId id="1189"/>
            <p14:sldId id="1190"/>
            <p14:sldId id="1191"/>
            <p14:sldId id="1192"/>
            <p14:sldId id="1193"/>
            <p14:sldId id="1194"/>
            <p14:sldId id="1195"/>
            <p14:sldId id="1196"/>
            <p14:sldId id="1197"/>
            <p14:sldId id="1198"/>
            <p14:sldId id="1199"/>
            <p14:sldId id="1200"/>
            <p14:sldId id="1201"/>
            <p14:sldId id="1202"/>
            <p14:sldId id="1203"/>
            <p14:sldId id="1211"/>
            <p14:sldId id="1207"/>
            <p14:sldId id="1208"/>
            <p14:sldId id="1212"/>
            <p14:sldId id="1210"/>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2644" autoAdjust="0"/>
  </p:normalViewPr>
  <p:slideViewPr>
    <p:cSldViewPr snapToGrid="0">
      <p:cViewPr varScale="1">
        <p:scale>
          <a:sx n="119" d="100"/>
          <a:sy n="119" d="100"/>
        </p:scale>
        <p:origin x="84" y="144"/>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5" d="100"/>
        <a:sy n="25" d="100"/>
      </p:scale>
      <p:origin x="0" y="0"/>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font" Target="fonts/font2.fntdata"/><Relationship Id="rId68" Type="http://schemas.openxmlformats.org/officeDocument/2006/relationships/font" Target="fonts/font7.fntdata"/><Relationship Id="rId76" Type="http://schemas.openxmlformats.org/officeDocument/2006/relationships/font" Target="fonts/font15.fntdata"/><Relationship Id="rId84"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font" Target="fonts/font10.fntdata"/><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font" Target="fonts/font5.fntdata"/><Relationship Id="rId74" Type="http://schemas.openxmlformats.org/officeDocument/2006/relationships/font" Target="fonts/font13.fntdata"/><Relationship Id="rId79" Type="http://schemas.openxmlformats.org/officeDocument/2006/relationships/font" Target="fonts/font18.fntdata"/><Relationship Id="rId5" Type="http://schemas.openxmlformats.org/officeDocument/2006/relationships/slide" Target="slides/slide1.xml"/><Relationship Id="rId61" Type="http://schemas.openxmlformats.org/officeDocument/2006/relationships/handoutMaster" Target="handoutMasters/handoutMaster1.xml"/><Relationship Id="rId82"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notesMaster" Target="notesMasters/notesMaster1.xml"/><Relationship Id="rId65" Type="http://schemas.openxmlformats.org/officeDocument/2006/relationships/font" Target="fonts/font4.fntdata"/><Relationship Id="rId73" Type="http://schemas.openxmlformats.org/officeDocument/2006/relationships/font" Target="fonts/font12.fntdata"/><Relationship Id="rId78" Type="http://schemas.openxmlformats.org/officeDocument/2006/relationships/font" Target="fonts/font17.fntdata"/><Relationship Id="rId8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font" Target="fonts/font3.fntdata"/><Relationship Id="rId69" Type="http://schemas.openxmlformats.org/officeDocument/2006/relationships/font" Target="fonts/font8.fntdata"/><Relationship Id="rId77" Type="http://schemas.openxmlformats.org/officeDocument/2006/relationships/font" Target="fonts/font16.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font" Target="fonts/font11.fntdata"/><Relationship Id="rId80"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font" Target="fonts/font6.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font" Target="fonts/font1.fntdata"/><Relationship Id="rId70" Type="http://schemas.openxmlformats.org/officeDocument/2006/relationships/font" Target="fonts/font9.fntdata"/><Relationship Id="rId75" Type="http://schemas.openxmlformats.org/officeDocument/2006/relationships/font" Target="fonts/font14.fntdata"/><Relationship Id="rId83"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6/5/2013 12:43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6/5/2013 12:43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6/5/2013 12:43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AT"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DAAB24B-6CA7-40CD-AE8F-6E99A83AE533}"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29266031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
        <p:nvSpPr>
          <p:cNvPr id="5" name="Date Placeholder 4"/>
          <p:cNvSpPr>
            <a:spLocks noGrp="1"/>
          </p:cNvSpPr>
          <p:nvPr>
            <p:ph type="dt" idx="10"/>
          </p:nvPr>
        </p:nvSpPr>
        <p:spPr/>
        <p:txBody>
          <a:bodyPr/>
          <a:lstStyle/>
          <a:p>
            <a:fld id="{F22B3E36-5CE0-4CB7-82DE-38A88C71BFA8}" type="datetime1">
              <a:rPr lang="en-US" smtClean="0"/>
              <a:pPr/>
              <a:t>6/5/2013</a:t>
            </a:fld>
            <a:endParaRPr lang="en-US" dirty="0"/>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pPr/>
              <a:t>49</a:t>
            </a:fld>
            <a:endParaRPr lang="en-US" dirty="0"/>
          </a:p>
        </p:txBody>
      </p:sp>
      <p:sp>
        <p:nvSpPr>
          <p:cNvPr id="8" name="Header Placeholder 7"/>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25942315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14300" indent="-114300" eaLnBrk="1" hangingPunct="1">
              <a:spcBef>
                <a:spcPct val="0"/>
              </a:spcBef>
              <a:buFont typeface="Wingdings" pitchFamily="2" charset="2"/>
              <a:buNone/>
            </a:pPr>
            <a:endParaRPr lang="en-US" dirty="0"/>
          </a:p>
        </p:txBody>
      </p:sp>
      <p:sp>
        <p:nvSpPr>
          <p:cNvPr id="8" name="Date Placeholder 7"/>
          <p:cNvSpPr>
            <a:spLocks noGrp="1"/>
          </p:cNvSpPr>
          <p:nvPr>
            <p:ph type="dt" idx="10"/>
          </p:nvPr>
        </p:nvSpPr>
        <p:spPr/>
        <p:txBody>
          <a:bodyPr/>
          <a:lstStyle/>
          <a:p>
            <a:fld id="{4E52F265-F367-4F41-8133-621F21EFA5ED}" type="datetime1">
              <a:rPr lang="en-US" smtClean="0"/>
              <a:pPr/>
              <a:t>6/5/2013</a:t>
            </a:fld>
            <a:endParaRPr lang="en-US" dirty="0"/>
          </a:p>
        </p:txBody>
      </p:sp>
      <p:sp>
        <p:nvSpPr>
          <p:cNvPr id="9" name="Footer Placeholder 8"/>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8B263312-38AA-4E1E-B2B5-0F8F122B24FE}" type="slidenum">
              <a:rPr lang="en-US" smtClean="0"/>
              <a:pPr/>
              <a:t>50</a:t>
            </a:fld>
            <a:endParaRPr lang="en-US" dirty="0"/>
          </a:p>
        </p:txBody>
      </p:sp>
      <p:sp>
        <p:nvSpPr>
          <p:cNvPr id="11" name="Header Placeholder 10"/>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7963364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51</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6/5/2013 12:46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222728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12:46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52</a:t>
            </a:fld>
            <a:endParaRPr lang="en-US" dirty="0"/>
          </a:p>
        </p:txBody>
      </p:sp>
    </p:spTree>
    <p:extLst>
      <p:ext uri="{BB962C8B-B14F-4D97-AF65-F5344CB8AC3E}">
        <p14:creationId xmlns:p14="http://schemas.microsoft.com/office/powerpoint/2010/main" val="40383422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12:46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53</a:t>
            </a:fld>
            <a:endParaRPr lang="en-US" dirty="0"/>
          </a:p>
        </p:txBody>
      </p:sp>
    </p:spTree>
    <p:extLst>
      <p:ext uri="{BB962C8B-B14F-4D97-AF65-F5344CB8AC3E}">
        <p14:creationId xmlns:p14="http://schemas.microsoft.com/office/powerpoint/2010/main" val="7064252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6/5/2013 12:46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54</a:t>
            </a:fld>
            <a:endParaRPr lang="en-US" dirty="0">
              <a:solidFill>
                <a:prstClr val="black"/>
              </a:solidFill>
            </a:endParaRPr>
          </a:p>
        </p:txBody>
      </p:sp>
    </p:spTree>
    <p:extLst>
      <p:ext uri="{BB962C8B-B14F-4D97-AF65-F5344CB8AC3E}">
        <p14:creationId xmlns:p14="http://schemas.microsoft.com/office/powerpoint/2010/main" val="18568288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55</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6/5/2013 12:46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5395312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6/5/2013 12:43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
        <p:nvSpPr>
          <p:cNvPr id="5" name="Date Placeholder 4"/>
          <p:cNvSpPr>
            <a:spLocks noGrp="1"/>
          </p:cNvSpPr>
          <p:nvPr>
            <p:ph type="dt" idx="10"/>
          </p:nvPr>
        </p:nvSpPr>
        <p:spPr/>
        <p:txBody>
          <a:bodyPr/>
          <a:lstStyle/>
          <a:p>
            <a:fld id="{F22B3E36-5CE0-4CB7-82DE-38A88C71BFA8}" type="datetime1">
              <a:rPr lang="en-US" smtClean="0"/>
              <a:pPr/>
              <a:t>6/5/2013</a:t>
            </a:fld>
            <a:endParaRPr lang="en-US" dirty="0"/>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pPr/>
              <a:t>3</a:t>
            </a:fld>
            <a:endParaRPr lang="en-US" dirty="0"/>
          </a:p>
        </p:txBody>
      </p:sp>
      <p:sp>
        <p:nvSpPr>
          <p:cNvPr id="8" name="Header Placeholder 7"/>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11363383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AT"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7A11772-31DB-43A9-A092-AFEFDCF03B5F}"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4391538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AT"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7A11772-31DB-43A9-A092-AFEFDCF03B5F}"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680768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AT"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B655743-2F6D-479E-BA2F-2ABF722A7CCA}"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31867118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AT"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B655743-2F6D-479E-BA2F-2ABF722A7CCA}"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10312163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AT"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B7CC9B7-529C-4C53-BD9A-7775B945AEBA}"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39208263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AT"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B7CC9B7-529C-4C53-BD9A-7775B945AEBA}"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38919740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55856041"/>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6980958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193" r:id="rId23"/>
    <p:sldLayoutId id="2147484194" r:id="rId2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png"/></Relationships>
</file>

<file path=ppt/slides/_rels/slide1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2.pn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23.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23.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23.xml"/><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23.xml"/><Relationship Id="rId4" Type="http://schemas.openxmlformats.org/officeDocument/2006/relationships/image" Target="../media/image1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hyperlink" Target="http://blogs.technet.com/b/nexthop/archive/2013/02/08/the-new-lync-connectivity-analyzer.aspx" TargetMode="External"/><Relationship Id="rId2" Type="http://schemas.openxmlformats.org/officeDocument/2006/relationships/hyperlink" Target="https://testconnectivity.microsoft.com/" TargetMode="External"/><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microsoft.com/office/2007/relationships/hdphoto" Target="../media/hdphoto1.wdp"/><Relationship Id="rId7" Type="http://schemas.openxmlformats.org/officeDocument/2006/relationships/image" Target="../media/image8.jpg"/><Relationship Id="rId2" Type="http://schemas.openxmlformats.org/officeDocument/2006/relationships/image" Target="../media/image5.png"/><Relationship Id="rId1" Type="http://schemas.openxmlformats.org/officeDocument/2006/relationships/slideLayout" Target="../slideLayouts/slideLayout23.xml"/><Relationship Id="rId6" Type="http://schemas.openxmlformats.org/officeDocument/2006/relationships/image" Target="../media/image7.png"/><Relationship Id="rId5" Type="http://schemas.microsoft.com/office/2007/relationships/hdphoto" Target="../media/hdphoto2.wdp"/><Relationship Id="rId10" Type="http://schemas.openxmlformats.org/officeDocument/2006/relationships/image" Target="../media/image11.jpg"/><Relationship Id="rId4" Type="http://schemas.openxmlformats.org/officeDocument/2006/relationships/image" Target="../media/image6.png"/><Relationship Id="rId9" Type="http://schemas.openxmlformats.org/officeDocument/2006/relationships/image" Target="../media/image10.jpg"/></Relationships>
</file>

<file path=ppt/slides/_rels/slide50.xml.rels><?xml version="1.0" encoding="UTF-8" standalone="yes"?>
<Relationships xmlns="http://schemas.openxmlformats.org/package/2006/relationships"><Relationship Id="rId3" Type="http://schemas.openxmlformats.org/officeDocument/2006/relationships/hyperlink" Target="http://technet.microsoft.com/en-us/library/gg399048.aspx" TargetMode="External"/><Relationship Id="rId2" Type="http://schemas.openxmlformats.org/officeDocument/2006/relationships/notesSlide" Target="../notesSlides/notesSlide12.xml"/><Relationship Id="rId1" Type="http://schemas.openxmlformats.org/officeDocument/2006/relationships/slideLayout" Target="../slideLayouts/slideLayout23.xml"/><Relationship Id="rId6" Type="http://schemas.openxmlformats.org/officeDocument/2006/relationships/hyperlink" Target="mailto:tbinder@microsoft.com" TargetMode="External"/><Relationship Id="rId5" Type="http://schemas.openxmlformats.org/officeDocument/2006/relationships/hyperlink" Target="http://blogs.technet.com/b/nexthop/archive/2012/10/09/lync-server-2013-preview-using-set-cscertificate-for-audio-video-edge-and-oauthtokenissuer-certificate-maintenance.aspx" TargetMode="External"/><Relationship Id="rId4" Type="http://schemas.openxmlformats.org/officeDocument/2006/relationships/hyperlink" Target="http://aka.ms/AVEdge"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53.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png"/><Relationship Id="rId7"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16.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png"/><Relationship Id="rId9" Type="http://schemas.openxmlformats.org/officeDocument/2006/relationships/image" Target="../media/image29.jpeg"/></Relationships>
</file>

<file path=ppt/slides/_rels/slide5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16.xml"/><Relationship Id="rId5" Type="http://schemas.openxmlformats.org/officeDocument/2006/relationships/image" Target="../media/image32.png"/><Relationship Id="rId4" Type="http://schemas.openxmlformats.org/officeDocument/2006/relationships/image" Target="../media/image31.png"/></Relationships>
</file>

<file path=ppt/slides/_rels/slide5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hyperlink" Target="http://technet.microsoft.com/en-us/library/jj204672.aspx" TargetMode="External"/><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Edge Components</a:t>
            </a:r>
            <a:endParaRPr lang="en-US" dirty="0"/>
          </a:p>
        </p:txBody>
      </p:sp>
    </p:spTree>
    <p:extLst>
      <p:ext uri="{BB962C8B-B14F-4D97-AF65-F5344CB8AC3E}">
        <p14:creationId xmlns:p14="http://schemas.microsoft.com/office/powerpoint/2010/main" val="2474368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AT" dirty="0" smtClean="0"/>
              <a:t>Edge Components</a:t>
            </a:r>
            <a:endParaRPr lang="de-AT" dirty="0"/>
          </a:p>
        </p:txBody>
      </p:sp>
      <p:sp>
        <p:nvSpPr>
          <p:cNvPr id="3" name="Text Placeholder 2"/>
          <p:cNvSpPr>
            <a:spLocks noGrp="1"/>
          </p:cNvSpPr>
          <p:nvPr>
            <p:ph type="body" sz="quarter" idx="10"/>
          </p:nvPr>
        </p:nvSpPr>
        <p:spPr>
          <a:xfrm>
            <a:off x="274638" y="1212850"/>
            <a:ext cx="11887200" cy="7848302"/>
          </a:xfrm>
        </p:spPr>
        <p:txBody>
          <a:bodyPr/>
          <a:lstStyle/>
          <a:p>
            <a:r>
              <a:rPr lang="en-US" dirty="0" smtClean="0"/>
              <a:t>Access Edge</a:t>
            </a:r>
          </a:p>
          <a:p>
            <a:pPr lvl="1"/>
            <a:r>
              <a:rPr lang="en-US" dirty="0" smtClean="0"/>
              <a:t>SIP – Session Initiation Protocol</a:t>
            </a:r>
          </a:p>
          <a:p>
            <a:pPr lvl="1"/>
            <a:r>
              <a:rPr lang="en-US" dirty="0" smtClean="0"/>
              <a:t>Signaling, Presence, IM</a:t>
            </a:r>
          </a:p>
          <a:p>
            <a:r>
              <a:rPr lang="en-US" dirty="0" smtClean="0"/>
              <a:t>Web Conferencing Edge Server</a:t>
            </a:r>
          </a:p>
          <a:p>
            <a:pPr lvl="1"/>
            <a:r>
              <a:rPr lang="en-US" dirty="0" smtClean="0"/>
              <a:t>PSOM – Persistent Shared Object Model</a:t>
            </a:r>
          </a:p>
          <a:p>
            <a:pPr lvl="1"/>
            <a:r>
              <a:rPr lang="en-US" dirty="0" smtClean="0"/>
              <a:t>PowerPoint Sharing, whiteboard, annotations, polls</a:t>
            </a:r>
          </a:p>
          <a:p>
            <a:r>
              <a:rPr lang="en-US" dirty="0" smtClean="0"/>
              <a:t>AV Edge Server</a:t>
            </a:r>
          </a:p>
          <a:p>
            <a:pPr lvl="1"/>
            <a:r>
              <a:rPr lang="en-US" dirty="0" smtClean="0"/>
              <a:t>SRTP – Secure Real Time Protocol</a:t>
            </a:r>
          </a:p>
          <a:p>
            <a:pPr lvl="1"/>
            <a:r>
              <a:rPr lang="en-US" dirty="0" smtClean="0"/>
              <a:t>Audio, Video, File Transfer, </a:t>
            </a:r>
            <a:r>
              <a:rPr lang="en-US" dirty="0" err="1" smtClean="0"/>
              <a:t>AppSharing</a:t>
            </a:r>
            <a:endParaRPr lang="en-US" dirty="0" smtClean="0"/>
          </a:p>
          <a:p>
            <a:r>
              <a:rPr lang="en-US" dirty="0" smtClean="0"/>
              <a:t>Reverse Proxy</a:t>
            </a:r>
          </a:p>
          <a:p>
            <a:pPr lvl="1"/>
            <a:r>
              <a:rPr lang="en-US" dirty="0" smtClean="0"/>
              <a:t>HTTP(s) traffic</a:t>
            </a:r>
          </a:p>
          <a:p>
            <a:pPr lvl="1"/>
            <a:r>
              <a:rPr lang="en-US" dirty="0" smtClean="0"/>
              <a:t>Address book, </a:t>
            </a:r>
            <a:r>
              <a:rPr lang="en-US" dirty="0" err="1" smtClean="0"/>
              <a:t>Lyncdiscover</a:t>
            </a:r>
            <a:r>
              <a:rPr lang="en-US" dirty="0" smtClean="0"/>
              <a:t>, Meeting content, Lync Web App, Office Web App (WAC), …</a:t>
            </a:r>
          </a:p>
          <a:p>
            <a:endParaRPr lang="en-US" dirty="0" smtClean="0"/>
          </a:p>
          <a:p>
            <a:endParaRPr lang="en-US" dirty="0" smtClean="0"/>
          </a:p>
          <a:p>
            <a:endParaRPr lang="de-AT" dirty="0"/>
          </a:p>
          <a:p>
            <a:pPr lvl="1"/>
            <a:endParaRPr lang="de-AT" dirty="0"/>
          </a:p>
        </p:txBody>
      </p:sp>
    </p:spTree>
    <p:extLst>
      <p:ext uri="{BB962C8B-B14F-4D97-AF65-F5344CB8AC3E}">
        <p14:creationId xmlns:p14="http://schemas.microsoft.com/office/powerpoint/2010/main" val="2155912537"/>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Client Sign-in</a:t>
            </a:r>
            <a:endParaRPr lang="en-US" dirty="0"/>
          </a:p>
        </p:txBody>
      </p:sp>
    </p:spTree>
    <p:extLst>
      <p:ext uri="{BB962C8B-B14F-4D97-AF65-F5344CB8AC3E}">
        <p14:creationId xmlns:p14="http://schemas.microsoft.com/office/powerpoint/2010/main" val="295965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 sign-in Lync 2010</a:t>
            </a:r>
            <a:endParaRPr lang="de-AT" dirty="0"/>
          </a:p>
        </p:txBody>
      </p:sp>
      <p:sp>
        <p:nvSpPr>
          <p:cNvPr id="3" name="Text Placeholder 2"/>
          <p:cNvSpPr>
            <a:spLocks noGrp="1"/>
          </p:cNvSpPr>
          <p:nvPr>
            <p:ph type="body" sz="quarter" idx="10"/>
          </p:nvPr>
        </p:nvSpPr>
        <p:spPr>
          <a:xfrm>
            <a:off x="274638" y="1212850"/>
            <a:ext cx="11887200" cy="738664"/>
          </a:xfrm>
        </p:spPr>
        <p:txBody>
          <a:bodyPr/>
          <a:lstStyle/>
          <a:p>
            <a:r>
              <a:rPr lang="en-US" dirty="0"/>
              <a:t>SRV record _sip._</a:t>
            </a:r>
            <a:r>
              <a:rPr lang="en-US" dirty="0" err="1"/>
              <a:t>tls</a:t>
            </a:r>
            <a:r>
              <a:rPr lang="en-US" dirty="0"/>
              <a:t>.&lt;</a:t>
            </a:r>
            <a:r>
              <a:rPr lang="en-US" dirty="0" err="1"/>
              <a:t>sipdomain</a:t>
            </a:r>
            <a:r>
              <a:rPr lang="en-US" dirty="0" smtClean="0"/>
              <a:t>&gt;</a:t>
            </a:r>
            <a:endParaRPr lang="en-US" dirty="0"/>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2639" y="2969267"/>
            <a:ext cx="716787" cy="687456"/>
          </a:xfrm>
          <a:prstGeom prst="rect">
            <a:avLst/>
          </a:prstGeom>
        </p:spPr>
      </p:pic>
      <p:pic>
        <p:nvPicPr>
          <p:cNvPr id="25"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12639" y="5326042"/>
            <a:ext cx="673532" cy="643308"/>
          </a:xfrm>
          <a:prstGeom prst="rect">
            <a:avLst/>
          </a:prstGeom>
        </p:spPr>
      </p:pic>
      <p:sp>
        <p:nvSpPr>
          <p:cNvPr id="27" name="TextBox 26"/>
          <p:cNvSpPr txBox="1"/>
          <p:nvPr/>
        </p:nvSpPr>
        <p:spPr>
          <a:xfrm>
            <a:off x="1234432" y="3527848"/>
            <a:ext cx="1429943"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Lync client</a:t>
            </a:r>
            <a:endParaRPr lang="de-AT" dirty="0" err="1" smtClean="0">
              <a:gradFill>
                <a:gsLst>
                  <a:gs pos="2917">
                    <a:schemeClr val="tx1"/>
                  </a:gs>
                  <a:gs pos="30000">
                    <a:schemeClr val="tx1"/>
                  </a:gs>
                </a:gsLst>
                <a:lin ang="5400000" scaled="0"/>
              </a:gradFill>
            </a:endParaRPr>
          </a:p>
        </p:txBody>
      </p:sp>
      <p:sp>
        <p:nvSpPr>
          <p:cNvPr id="28" name="TextBox 27"/>
          <p:cNvSpPr txBox="1"/>
          <p:nvPr/>
        </p:nvSpPr>
        <p:spPr>
          <a:xfrm>
            <a:off x="1182912" y="5874676"/>
            <a:ext cx="1532984"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DNS Server</a:t>
            </a:r>
          </a:p>
        </p:txBody>
      </p:sp>
      <p:grpSp>
        <p:nvGrpSpPr>
          <p:cNvPr id="49" name="Group 48"/>
          <p:cNvGrpSpPr/>
          <p:nvPr/>
        </p:nvGrpSpPr>
        <p:grpSpPr>
          <a:xfrm>
            <a:off x="4172930" y="2054210"/>
            <a:ext cx="7772315" cy="2288027"/>
            <a:chOff x="3749383" y="2054210"/>
            <a:chExt cx="7772315" cy="2288027"/>
          </a:xfrm>
        </p:grpSpPr>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8203" y="2201037"/>
              <a:ext cx="543769" cy="668535"/>
            </a:xfrm>
            <a:prstGeom prst="rect">
              <a:avLst/>
            </a:prstGeom>
          </p:spPr>
        </p:pic>
        <p:pic>
          <p:nvPicPr>
            <p:cNvPr id="21" name="Picture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52489" y="2201037"/>
              <a:ext cx="562307" cy="662228"/>
            </a:xfrm>
            <a:prstGeom prst="rect">
              <a:avLst/>
            </a:prstGeom>
          </p:spPr>
        </p:pic>
        <p:pic>
          <p:nvPicPr>
            <p:cNvPr id="22" name="Picture 2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29665" y="2201037"/>
              <a:ext cx="525232" cy="674842"/>
            </a:xfrm>
            <a:prstGeom prst="rect">
              <a:avLst/>
            </a:prstGeom>
          </p:spPr>
        </p:pic>
        <p:pic>
          <p:nvPicPr>
            <p:cNvPr id="23" name="Picture 2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18238" y="2250186"/>
              <a:ext cx="640135" cy="563929"/>
            </a:xfrm>
            <a:prstGeom prst="rect">
              <a:avLst/>
            </a:prstGeom>
          </p:spPr>
        </p:pic>
        <p:pic>
          <p:nvPicPr>
            <p:cNvPr id="24" name="Picture 2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52489" y="3290849"/>
              <a:ext cx="444902" cy="605466"/>
            </a:xfrm>
            <a:prstGeom prst="rect">
              <a:avLst/>
            </a:prstGeom>
          </p:spPr>
        </p:pic>
        <p:pic>
          <p:nvPicPr>
            <p:cNvPr id="26" name="Picture 2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08912" y="2254918"/>
              <a:ext cx="640135" cy="563929"/>
            </a:xfrm>
            <a:prstGeom prst="rect">
              <a:avLst/>
            </a:prstGeom>
          </p:spPr>
        </p:pic>
        <p:sp>
          <p:nvSpPr>
            <p:cNvPr id="31" name="TextBox 30"/>
            <p:cNvSpPr txBox="1"/>
            <p:nvPr/>
          </p:nvSpPr>
          <p:spPr>
            <a:xfrm>
              <a:off x="9418602" y="2744804"/>
              <a:ext cx="134735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Front End</a:t>
              </a:r>
            </a:p>
          </p:txBody>
        </p:sp>
        <p:sp>
          <p:nvSpPr>
            <p:cNvPr id="32" name="TextBox 31"/>
            <p:cNvSpPr txBox="1"/>
            <p:nvPr/>
          </p:nvSpPr>
          <p:spPr>
            <a:xfrm>
              <a:off x="7228258" y="2744805"/>
              <a:ext cx="118365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Director</a:t>
              </a:r>
            </a:p>
          </p:txBody>
        </p:sp>
        <p:sp>
          <p:nvSpPr>
            <p:cNvPr id="33" name="TextBox 32"/>
            <p:cNvSpPr txBox="1"/>
            <p:nvPr/>
          </p:nvSpPr>
          <p:spPr>
            <a:xfrm>
              <a:off x="4448651" y="3797472"/>
              <a:ext cx="176958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Reverse Proxy</a:t>
              </a:r>
            </a:p>
          </p:txBody>
        </p:sp>
        <p:sp>
          <p:nvSpPr>
            <p:cNvPr id="34" name="TextBox 33"/>
            <p:cNvSpPr txBox="1"/>
            <p:nvPr/>
          </p:nvSpPr>
          <p:spPr>
            <a:xfrm>
              <a:off x="4582800" y="2744806"/>
              <a:ext cx="1584280"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Edge Server</a:t>
              </a:r>
            </a:p>
          </p:txBody>
        </p:sp>
        <p:sp>
          <p:nvSpPr>
            <p:cNvPr id="45" name="Rounded Rectangle 44"/>
            <p:cNvSpPr/>
            <p:nvPr/>
          </p:nvSpPr>
          <p:spPr bwMode="auto">
            <a:xfrm>
              <a:off x="3749383" y="2054210"/>
              <a:ext cx="7772315" cy="2174564"/>
            </a:xfrm>
            <a:prstGeom prst="round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48" name="TextBox 47"/>
            <p:cNvSpPr txBox="1"/>
            <p:nvPr/>
          </p:nvSpPr>
          <p:spPr>
            <a:xfrm>
              <a:off x="9490653" y="3794448"/>
              <a:ext cx="172848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Data center 1</a:t>
              </a:r>
              <a:endParaRPr lang="de-AT" dirty="0" err="1" smtClean="0">
                <a:gradFill>
                  <a:gsLst>
                    <a:gs pos="2917">
                      <a:schemeClr val="tx1"/>
                    </a:gs>
                    <a:gs pos="30000">
                      <a:schemeClr val="tx1"/>
                    </a:gs>
                  </a:gsLst>
                  <a:lin ang="5400000" scaled="0"/>
                </a:gradFill>
              </a:endParaRPr>
            </a:p>
          </p:txBody>
        </p:sp>
      </p:grpSp>
      <p:grpSp>
        <p:nvGrpSpPr>
          <p:cNvPr id="50" name="Group 49"/>
          <p:cNvGrpSpPr/>
          <p:nvPr/>
        </p:nvGrpSpPr>
        <p:grpSpPr>
          <a:xfrm>
            <a:off x="4172930" y="4381545"/>
            <a:ext cx="7772315" cy="2288027"/>
            <a:chOff x="3749383" y="2054210"/>
            <a:chExt cx="7772315" cy="2288027"/>
          </a:xfrm>
        </p:grpSpPr>
        <p:pic>
          <p:nvPicPr>
            <p:cNvPr id="52" name="Picture 5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52489" y="2201037"/>
              <a:ext cx="562307" cy="662228"/>
            </a:xfrm>
            <a:prstGeom prst="rect">
              <a:avLst/>
            </a:prstGeom>
          </p:spPr>
        </p:pic>
        <p:pic>
          <p:nvPicPr>
            <p:cNvPr id="53" name="Picture 5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29665" y="2201037"/>
              <a:ext cx="525232" cy="674842"/>
            </a:xfrm>
            <a:prstGeom prst="rect">
              <a:avLst/>
            </a:prstGeom>
          </p:spPr>
        </p:pic>
        <p:pic>
          <p:nvPicPr>
            <p:cNvPr id="54" name="Picture 5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18238" y="2250186"/>
              <a:ext cx="640135" cy="563929"/>
            </a:xfrm>
            <a:prstGeom prst="rect">
              <a:avLst/>
            </a:prstGeom>
          </p:spPr>
        </p:pic>
        <p:pic>
          <p:nvPicPr>
            <p:cNvPr id="55" name="Picture 5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52489" y="3290849"/>
              <a:ext cx="444902" cy="605466"/>
            </a:xfrm>
            <a:prstGeom prst="rect">
              <a:avLst/>
            </a:prstGeom>
          </p:spPr>
        </p:pic>
        <p:pic>
          <p:nvPicPr>
            <p:cNvPr id="56" name="Picture 5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08912" y="2254918"/>
              <a:ext cx="640135" cy="563929"/>
            </a:xfrm>
            <a:prstGeom prst="rect">
              <a:avLst/>
            </a:prstGeom>
          </p:spPr>
        </p:pic>
        <p:sp>
          <p:nvSpPr>
            <p:cNvPr id="57" name="TextBox 56"/>
            <p:cNvSpPr txBox="1"/>
            <p:nvPr/>
          </p:nvSpPr>
          <p:spPr>
            <a:xfrm>
              <a:off x="9418602" y="2744804"/>
              <a:ext cx="134735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Front End</a:t>
              </a:r>
            </a:p>
          </p:txBody>
        </p:sp>
        <p:sp>
          <p:nvSpPr>
            <p:cNvPr id="59" name="TextBox 58"/>
            <p:cNvSpPr txBox="1"/>
            <p:nvPr/>
          </p:nvSpPr>
          <p:spPr>
            <a:xfrm>
              <a:off x="4448651" y="3797472"/>
              <a:ext cx="176958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Reverse Proxy</a:t>
              </a:r>
            </a:p>
          </p:txBody>
        </p:sp>
        <p:sp>
          <p:nvSpPr>
            <p:cNvPr id="60" name="TextBox 59"/>
            <p:cNvSpPr txBox="1"/>
            <p:nvPr/>
          </p:nvSpPr>
          <p:spPr>
            <a:xfrm>
              <a:off x="4582800" y="2744806"/>
              <a:ext cx="1584280"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Edge Server</a:t>
              </a:r>
            </a:p>
          </p:txBody>
        </p:sp>
        <p:sp>
          <p:nvSpPr>
            <p:cNvPr id="61" name="Rounded Rectangle 60"/>
            <p:cNvSpPr/>
            <p:nvPr/>
          </p:nvSpPr>
          <p:spPr bwMode="auto">
            <a:xfrm>
              <a:off x="3749383" y="2054210"/>
              <a:ext cx="7772315" cy="2174564"/>
            </a:xfrm>
            <a:prstGeom prst="round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62" name="TextBox 61"/>
            <p:cNvSpPr txBox="1"/>
            <p:nvPr/>
          </p:nvSpPr>
          <p:spPr>
            <a:xfrm>
              <a:off x="9490653" y="3794448"/>
              <a:ext cx="172848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Data center 2</a:t>
              </a:r>
              <a:endParaRPr lang="de-AT" dirty="0" err="1" smtClean="0">
                <a:gradFill>
                  <a:gsLst>
                    <a:gs pos="2917">
                      <a:schemeClr val="tx1"/>
                    </a:gs>
                    <a:gs pos="30000">
                      <a:schemeClr val="tx1"/>
                    </a:gs>
                  </a:gsLst>
                  <a:lin ang="5400000" scaled="0"/>
                </a:gradFill>
              </a:endParaRPr>
            </a:p>
          </p:txBody>
        </p:sp>
      </p:grpSp>
      <p:cxnSp>
        <p:nvCxnSpPr>
          <p:cNvPr id="64" name="Straight Arrow Connector 63"/>
          <p:cNvCxnSpPr/>
          <p:nvPr/>
        </p:nvCxnSpPr>
        <p:spPr>
          <a:xfrm>
            <a:off x="1795517" y="4054216"/>
            <a:ext cx="0" cy="1136384"/>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flipH="1" flipV="1">
            <a:off x="2045009" y="4054217"/>
            <a:ext cx="1486" cy="1136383"/>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flipV="1">
            <a:off x="2527029" y="2532150"/>
            <a:ext cx="2834609" cy="694106"/>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a:off x="6276028" y="2532150"/>
            <a:ext cx="1554463" cy="0"/>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a:off x="8243633" y="3141492"/>
            <a:ext cx="1787972" cy="1671635"/>
          </a:xfrm>
          <a:prstGeom prst="straightConnector1">
            <a:avLst/>
          </a:prstGeom>
          <a:ln w="31750">
            <a:solidFill>
              <a:schemeClr val="tx1"/>
            </a:solidFill>
            <a:prstDash val="dash"/>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a:stCxn id="20" idx="3"/>
          </p:cNvCxnSpPr>
          <p:nvPr/>
        </p:nvCxnSpPr>
        <p:spPr>
          <a:xfrm flipV="1">
            <a:off x="8515519" y="2532150"/>
            <a:ext cx="1508555" cy="3155"/>
          </a:xfrm>
          <a:prstGeom prst="straightConnector1">
            <a:avLst/>
          </a:prstGeom>
          <a:ln w="31750">
            <a:solidFill>
              <a:schemeClr val="tx1"/>
            </a:solidFill>
            <a:prstDash val="dash"/>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79" name="TextBox 78"/>
          <p:cNvSpPr txBox="1"/>
          <p:nvPr/>
        </p:nvSpPr>
        <p:spPr>
          <a:xfrm>
            <a:off x="183263" y="4102121"/>
            <a:ext cx="1739586" cy="960263"/>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1. Query for _sip._</a:t>
            </a:r>
            <a:r>
              <a:rPr lang="en-US" sz="1600" dirty="0" err="1" smtClean="0">
                <a:gradFill>
                  <a:gsLst>
                    <a:gs pos="2917">
                      <a:schemeClr val="tx1"/>
                    </a:gs>
                    <a:gs pos="30000">
                      <a:schemeClr val="tx1"/>
                    </a:gs>
                  </a:gsLst>
                  <a:lin ang="5400000" scaled="0"/>
                </a:gradFill>
              </a:rPr>
              <a:t>tls</a:t>
            </a:r>
            <a:r>
              <a:rPr lang="en-US" sz="1600" dirty="0" smtClean="0">
                <a:gradFill>
                  <a:gsLst>
                    <a:gs pos="2917">
                      <a:schemeClr val="tx1"/>
                    </a:gs>
                    <a:gs pos="30000">
                      <a:schemeClr val="tx1"/>
                    </a:gs>
                  </a:gsLst>
                  <a:lin ang="5400000" scaled="0"/>
                </a:gradFill>
              </a:rPr>
              <a:t>_. &lt;</a:t>
            </a:r>
            <a:r>
              <a:rPr lang="en-US" sz="1600" dirty="0" err="1" smtClean="0">
                <a:gradFill>
                  <a:gsLst>
                    <a:gs pos="2917">
                      <a:schemeClr val="tx1"/>
                    </a:gs>
                    <a:gs pos="30000">
                      <a:schemeClr val="tx1"/>
                    </a:gs>
                  </a:gsLst>
                  <a:lin ang="5400000" scaled="0"/>
                </a:gradFill>
              </a:rPr>
              <a:t>sipdomain</a:t>
            </a:r>
            <a:r>
              <a:rPr lang="en-US" sz="1600" dirty="0">
                <a:gradFill>
                  <a:gsLst>
                    <a:gs pos="2917">
                      <a:schemeClr val="tx1"/>
                    </a:gs>
                    <a:gs pos="30000">
                      <a:schemeClr val="tx1"/>
                    </a:gs>
                  </a:gsLst>
                  <a:lin ang="5400000" scaled="0"/>
                </a:gradFill>
              </a:rPr>
              <a:t>&gt;</a:t>
            </a:r>
            <a:endParaRPr lang="de-AT" sz="1600" dirty="0" err="1" smtClean="0">
              <a:gradFill>
                <a:gsLst>
                  <a:gs pos="2917">
                    <a:schemeClr val="tx1"/>
                  </a:gs>
                  <a:gs pos="30000">
                    <a:schemeClr val="tx1"/>
                  </a:gs>
                </a:gsLst>
                <a:lin ang="5400000" scaled="0"/>
              </a:gradFill>
            </a:endParaRPr>
          </a:p>
        </p:txBody>
      </p:sp>
      <p:sp>
        <p:nvSpPr>
          <p:cNvPr id="80" name="TextBox 79"/>
          <p:cNvSpPr txBox="1"/>
          <p:nvPr/>
        </p:nvSpPr>
        <p:spPr>
          <a:xfrm>
            <a:off x="2049900" y="4289655"/>
            <a:ext cx="1912458" cy="738664"/>
          </a:xfrm>
          <a:prstGeom prst="rect">
            <a:avLst/>
          </a:prstGeom>
          <a:noFill/>
        </p:spPr>
        <p:txBody>
          <a:bodyPr wrap="square" lIns="182880" tIns="146304" rIns="182880" bIns="146304" rtlCol="0">
            <a:spAutoFit/>
          </a:bodyPr>
          <a:lstStyle/>
          <a:p>
            <a:pPr>
              <a:lnSpc>
                <a:spcPct val="90000"/>
              </a:lnSpc>
              <a:spcAft>
                <a:spcPts val="600"/>
              </a:spcAft>
            </a:pPr>
            <a:r>
              <a:rPr lang="en-US" sz="1600" dirty="0">
                <a:gradFill>
                  <a:gsLst>
                    <a:gs pos="2917">
                      <a:schemeClr val="tx1"/>
                    </a:gs>
                    <a:gs pos="30000">
                      <a:schemeClr val="tx1"/>
                    </a:gs>
                  </a:gsLst>
                  <a:lin ang="5400000" scaled="0"/>
                </a:gradFill>
              </a:rPr>
              <a:t>2</a:t>
            </a:r>
            <a:r>
              <a:rPr lang="en-US" sz="1600" dirty="0" smtClean="0">
                <a:gradFill>
                  <a:gsLst>
                    <a:gs pos="2917">
                      <a:schemeClr val="tx1"/>
                    </a:gs>
                    <a:gs pos="30000">
                      <a:schemeClr val="tx1"/>
                    </a:gs>
                  </a:gsLst>
                  <a:lin ang="5400000" scaled="0"/>
                </a:gradFill>
              </a:rPr>
              <a:t>. DNS points to Edge Server</a:t>
            </a:r>
            <a:endParaRPr lang="de-AT" sz="1600" dirty="0" err="1" smtClean="0">
              <a:gradFill>
                <a:gsLst>
                  <a:gs pos="2917">
                    <a:schemeClr val="tx1"/>
                  </a:gs>
                  <a:gs pos="30000">
                    <a:schemeClr val="tx1"/>
                  </a:gs>
                </a:gsLst>
                <a:lin ang="5400000" scaled="0"/>
              </a:gradFill>
            </a:endParaRPr>
          </a:p>
        </p:txBody>
      </p:sp>
      <p:sp>
        <p:nvSpPr>
          <p:cNvPr id="81" name="TextBox 80"/>
          <p:cNvSpPr txBox="1"/>
          <p:nvPr/>
        </p:nvSpPr>
        <p:spPr>
          <a:xfrm>
            <a:off x="3077928" y="2994215"/>
            <a:ext cx="2027554" cy="960263"/>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3. Client connects to Edge Server, proxies to Director</a:t>
            </a:r>
            <a:endParaRPr lang="de-AT" sz="1600" dirty="0" err="1" smtClean="0">
              <a:gradFill>
                <a:gsLst>
                  <a:gs pos="2917">
                    <a:schemeClr val="tx1"/>
                  </a:gs>
                  <a:gs pos="30000">
                    <a:schemeClr val="tx1"/>
                  </a:gs>
                </a:gsLst>
                <a:lin ang="5400000" scaled="0"/>
              </a:gradFill>
            </a:endParaRPr>
          </a:p>
        </p:txBody>
      </p:sp>
      <p:sp>
        <p:nvSpPr>
          <p:cNvPr id="82" name="TextBox 81"/>
          <p:cNvSpPr txBox="1"/>
          <p:nvPr/>
        </p:nvSpPr>
        <p:spPr>
          <a:xfrm>
            <a:off x="8559536" y="2585372"/>
            <a:ext cx="1637923" cy="960263"/>
          </a:xfrm>
          <a:prstGeom prst="rect">
            <a:avLst/>
          </a:prstGeom>
          <a:noFill/>
        </p:spPr>
        <p:txBody>
          <a:bodyPr wrap="square" lIns="182880" tIns="146304" rIns="182880" bIns="146304" rtlCol="0">
            <a:spAutoFit/>
          </a:bodyPr>
          <a:lstStyle/>
          <a:p>
            <a:pPr>
              <a:lnSpc>
                <a:spcPct val="90000"/>
              </a:lnSpc>
              <a:spcAft>
                <a:spcPts val="600"/>
              </a:spcAft>
            </a:pPr>
            <a:r>
              <a:rPr lang="en-US" sz="1600" dirty="0">
                <a:gradFill>
                  <a:gsLst>
                    <a:gs pos="2917">
                      <a:schemeClr val="tx1"/>
                    </a:gs>
                    <a:gs pos="30000">
                      <a:schemeClr val="tx1"/>
                    </a:gs>
                  </a:gsLst>
                  <a:lin ang="5400000" scaled="0"/>
                </a:gradFill>
              </a:rPr>
              <a:t>4</a:t>
            </a:r>
            <a:r>
              <a:rPr lang="en-US" sz="1600" dirty="0" smtClean="0">
                <a:gradFill>
                  <a:gsLst>
                    <a:gs pos="2917">
                      <a:schemeClr val="tx1"/>
                    </a:gs>
                    <a:gs pos="30000">
                      <a:schemeClr val="tx1"/>
                    </a:gs>
                  </a:gsLst>
                  <a:lin ang="5400000" scaled="0"/>
                </a:gradFill>
              </a:rPr>
              <a:t>. Director proxies to home Pool</a:t>
            </a:r>
            <a:endParaRPr lang="de-AT" sz="1600" dirty="0" err="1"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4976654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up)">
                                      <p:cBhvr>
                                        <p:cTn id="7" dur="500"/>
                                        <p:tgtEl>
                                          <p:spTgt spid="6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9"/>
                                        </p:tgtEl>
                                        <p:attrNameLst>
                                          <p:attrName>style.visibility</p:attrName>
                                        </p:attrNameLst>
                                      </p:cBhvr>
                                      <p:to>
                                        <p:strVal val="visible"/>
                                      </p:to>
                                    </p:set>
                                    <p:animEffect transition="in" filter="fade">
                                      <p:cBhvr>
                                        <p:cTn id="10" dur="500"/>
                                        <p:tgtEl>
                                          <p:spTgt spid="7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wipe(down)">
                                      <p:cBhvr>
                                        <p:cTn id="15" dur="500"/>
                                        <p:tgtEl>
                                          <p:spTgt spid="6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0"/>
                                        </p:tgtEl>
                                        <p:attrNameLst>
                                          <p:attrName>style.visibility</p:attrName>
                                        </p:attrNameLst>
                                      </p:cBhvr>
                                      <p:to>
                                        <p:strVal val="visible"/>
                                      </p:to>
                                    </p:set>
                                    <p:animEffect transition="in" filter="fade">
                                      <p:cBhvr>
                                        <p:cTn id="18" dur="500"/>
                                        <p:tgtEl>
                                          <p:spTgt spid="8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left)">
                                      <p:cBhvr>
                                        <p:cTn id="23" dur="500"/>
                                        <p:tgtEl>
                                          <p:spTgt spid="6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1"/>
                                        </p:tgtEl>
                                        <p:attrNameLst>
                                          <p:attrName>style.visibility</p:attrName>
                                        </p:attrNameLst>
                                      </p:cBhvr>
                                      <p:to>
                                        <p:strVal val="visible"/>
                                      </p:to>
                                    </p:set>
                                    <p:animEffect transition="in" filter="fade">
                                      <p:cBhvr>
                                        <p:cTn id="26" dur="500"/>
                                        <p:tgtEl>
                                          <p:spTgt spid="81"/>
                                        </p:tgtEl>
                                      </p:cBhvr>
                                    </p:animEffect>
                                  </p:childTnLst>
                                </p:cTn>
                              </p:par>
                            </p:childTnLst>
                          </p:cTn>
                        </p:par>
                        <p:par>
                          <p:cTn id="27" fill="hold">
                            <p:stCondLst>
                              <p:cond delay="500"/>
                            </p:stCondLst>
                            <p:childTnLst>
                              <p:par>
                                <p:cTn id="28" presetID="22" presetClass="entr" presetSubtype="8" fill="hold" nodeType="afterEffect">
                                  <p:stCondLst>
                                    <p:cond delay="0"/>
                                  </p:stCondLst>
                                  <p:childTnLst>
                                    <p:set>
                                      <p:cBhvr>
                                        <p:cTn id="29" dur="1" fill="hold">
                                          <p:stCondLst>
                                            <p:cond delay="0"/>
                                          </p:stCondLst>
                                        </p:cTn>
                                        <p:tgtEl>
                                          <p:spTgt spid="70"/>
                                        </p:tgtEl>
                                        <p:attrNameLst>
                                          <p:attrName>style.visibility</p:attrName>
                                        </p:attrNameLst>
                                      </p:cBhvr>
                                      <p:to>
                                        <p:strVal val="visible"/>
                                      </p:to>
                                    </p:set>
                                    <p:animEffect transition="in" filter="wipe(left)">
                                      <p:cBhvr>
                                        <p:cTn id="30" dur="500"/>
                                        <p:tgtEl>
                                          <p:spTgt spid="7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wipe(left)">
                                      <p:cBhvr>
                                        <p:cTn id="35" dur="500"/>
                                        <p:tgtEl>
                                          <p:spTgt spid="74"/>
                                        </p:tgtEl>
                                      </p:cBhvr>
                                    </p:animEffect>
                                  </p:childTnLst>
                                </p:cTn>
                              </p:par>
                              <p:par>
                                <p:cTn id="36" presetID="22" presetClass="entr" presetSubtype="8" fill="hold" nodeType="with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wipe(left)">
                                      <p:cBhvr>
                                        <p:cTn id="38" dur="500"/>
                                        <p:tgtEl>
                                          <p:spTgt spid="7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82"/>
                                        </p:tgtEl>
                                        <p:attrNameLst>
                                          <p:attrName>style.visibility</p:attrName>
                                        </p:attrNameLst>
                                      </p:cBhvr>
                                      <p:to>
                                        <p:strVal val="visible"/>
                                      </p:to>
                                    </p:set>
                                    <p:animEffect transition="in" filter="fade">
                                      <p:cBhvr>
                                        <p:cTn id="41"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8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 sign-in Lync 2013</a:t>
            </a:r>
            <a:endParaRPr lang="de-AT" dirty="0"/>
          </a:p>
        </p:txBody>
      </p:sp>
      <p:sp>
        <p:nvSpPr>
          <p:cNvPr id="3" name="Text Placeholder 2"/>
          <p:cNvSpPr>
            <a:spLocks noGrp="1"/>
          </p:cNvSpPr>
          <p:nvPr>
            <p:ph type="body" sz="quarter" idx="10"/>
          </p:nvPr>
        </p:nvSpPr>
        <p:spPr>
          <a:xfrm>
            <a:off x="274638" y="1212850"/>
            <a:ext cx="11887200" cy="738664"/>
          </a:xfrm>
        </p:spPr>
        <p:txBody>
          <a:bodyPr/>
          <a:lstStyle/>
          <a:p>
            <a:r>
              <a:rPr lang="en-US" dirty="0" smtClean="0"/>
              <a:t>A record </a:t>
            </a:r>
            <a:r>
              <a:rPr lang="en-US" dirty="0" err="1" smtClean="0"/>
              <a:t>Lyncdiscover</a:t>
            </a:r>
            <a:r>
              <a:rPr lang="en-US" dirty="0" smtClean="0"/>
              <a:t>.&lt;</a:t>
            </a:r>
            <a:r>
              <a:rPr lang="en-US" dirty="0" err="1" smtClean="0"/>
              <a:t>sipdomain</a:t>
            </a:r>
            <a:r>
              <a:rPr lang="en-US" dirty="0" smtClean="0"/>
              <a:t>&gt;</a:t>
            </a:r>
            <a:endParaRPr lang="en-US" dirty="0"/>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2639" y="2969267"/>
            <a:ext cx="716787" cy="687456"/>
          </a:xfrm>
          <a:prstGeom prst="rect">
            <a:avLst/>
          </a:prstGeom>
        </p:spPr>
      </p:pic>
      <p:pic>
        <p:nvPicPr>
          <p:cNvPr id="25"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12639" y="5326042"/>
            <a:ext cx="673532" cy="643308"/>
          </a:xfrm>
          <a:prstGeom prst="rect">
            <a:avLst/>
          </a:prstGeom>
        </p:spPr>
      </p:pic>
      <p:sp>
        <p:nvSpPr>
          <p:cNvPr id="27" name="TextBox 26"/>
          <p:cNvSpPr txBox="1"/>
          <p:nvPr/>
        </p:nvSpPr>
        <p:spPr>
          <a:xfrm>
            <a:off x="1234432" y="3527848"/>
            <a:ext cx="1429943"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Lync client</a:t>
            </a:r>
            <a:endParaRPr lang="de-AT" dirty="0" err="1" smtClean="0">
              <a:gradFill>
                <a:gsLst>
                  <a:gs pos="2917">
                    <a:schemeClr val="tx1"/>
                  </a:gs>
                  <a:gs pos="30000">
                    <a:schemeClr val="tx1"/>
                  </a:gs>
                </a:gsLst>
                <a:lin ang="5400000" scaled="0"/>
              </a:gradFill>
            </a:endParaRPr>
          </a:p>
        </p:txBody>
      </p:sp>
      <p:sp>
        <p:nvSpPr>
          <p:cNvPr id="28" name="TextBox 27"/>
          <p:cNvSpPr txBox="1"/>
          <p:nvPr/>
        </p:nvSpPr>
        <p:spPr>
          <a:xfrm>
            <a:off x="1182912" y="5874676"/>
            <a:ext cx="1532984"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DNS Server</a:t>
            </a:r>
          </a:p>
        </p:txBody>
      </p:sp>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04619" y="2201037"/>
            <a:ext cx="562307" cy="662228"/>
          </a:xfrm>
          <a:prstGeom prst="rect">
            <a:avLst/>
          </a:prstGeom>
        </p:spPr>
      </p:pic>
      <p:pic>
        <p:nvPicPr>
          <p:cNvPr id="22" name="Picture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53212" y="2201037"/>
            <a:ext cx="525232" cy="674842"/>
          </a:xfrm>
          <a:prstGeom prst="rect">
            <a:avLst/>
          </a:prstGeom>
        </p:spPr>
      </p:pic>
      <p:pic>
        <p:nvPicPr>
          <p:cNvPr id="23" name="Picture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70368" y="2250186"/>
            <a:ext cx="640135" cy="563929"/>
          </a:xfrm>
          <a:prstGeom prst="rect">
            <a:avLst/>
          </a:prstGeom>
        </p:spPr>
      </p:pic>
      <p:pic>
        <p:nvPicPr>
          <p:cNvPr id="24" name="Picture 2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04619" y="3290849"/>
            <a:ext cx="444902" cy="605466"/>
          </a:xfrm>
          <a:prstGeom prst="rect">
            <a:avLst/>
          </a:prstGeom>
        </p:spPr>
      </p:pic>
      <p:pic>
        <p:nvPicPr>
          <p:cNvPr id="26" name="Picture 2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61042" y="2254918"/>
            <a:ext cx="640135" cy="563929"/>
          </a:xfrm>
          <a:prstGeom prst="rect">
            <a:avLst/>
          </a:prstGeom>
        </p:spPr>
      </p:pic>
      <p:sp>
        <p:nvSpPr>
          <p:cNvPr id="31" name="TextBox 30"/>
          <p:cNvSpPr txBox="1"/>
          <p:nvPr/>
        </p:nvSpPr>
        <p:spPr>
          <a:xfrm>
            <a:off x="9842149" y="2744804"/>
            <a:ext cx="134735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Front End</a:t>
            </a:r>
          </a:p>
        </p:txBody>
      </p:sp>
      <p:sp>
        <p:nvSpPr>
          <p:cNvPr id="33" name="TextBox 32"/>
          <p:cNvSpPr txBox="1"/>
          <p:nvPr/>
        </p:nvSpPr>
        <p:spPr>
          <a:xfrm>
            <a:off x="6200781" y="3797472"/>
            <a:ext cx="176958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Reverse Proxy</a:t>
            </a:r>
          </a:p>
        </p:txBody>
      </p:sp>
      <p:sp>
        <p:nvSpPr>
          <p:cNvPr id="34" name="TextBox 33"/>
          <p:cNvSpPr txBox="1"/>
          <p:nvPr/>
        </p:nvSpPr>
        <p:spPr>
          <a:xfrm>
            <a:off x="6334930" y="2744806"/>
            <a:ext cx="1584280"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Edge Server</a:t>
            </a:r>
          </a:p>
        </p:txBody>
      </p:sp>
      <p:sp>
        <p:nvSpPr>
          <p:cNvPr id="45" name="Rounded Rectangle 44"/>
          <p:cNvSpPr/>
          <p:nvPr/>
        </p:nvSpPr>
        <p:spPr bwMode="auto">
          <a:xfrm>
            <a:off x="4172930" y="2054210"/>
            <a:ext cx="7772315" cy="2174564"/>
          </a:xfrm>
          <a:prstGeom prst="round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48" name="TextBox 47"/>
          <p:cNvSpPr txBox="1"/>
          <p:nvPr/>
        </p:nvSpPr>
        <p:spPr>
          <a:xfrm>
            <a:off x="9914200" y="3794448"/>
            <a:ext cx="172848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Data center 1</a:t>
            </a:r>
            <a:endParaRPr lang="de-AT" dirty="0" err="1" smtClean="0">
              <a:gradFill>
                <a:gsLst>
                  <a:gs pos="2917">
                    <a:schemeClr val="tx1"/>
                  </a:gs>
                  <a:gs pos="30000">
                    <a:schemeClr val="tx1"/>
                  </a:gs>
                </a:gsLst>
                <a:lin ang="5400000" scaled="0"/>
              </a:gradFill>
            </a:endParaRPr>
          </a:p>
        </p:txBody>
      </p:sp>
      <p:pic>
        <p:nvPicPr>
          <p:cNvPr id="52" name="Picture 5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04619" y="4528372"/>
            <a:ext cx="562307" cy="662228"/>
          </a:xfrm>
          <a:prstGeom prst="rect">
            <a:avLst/>
          </a:prstGeom>
        </p:spPr>
      </p:pic>
      <p:pic>
        <p:nvPicPr>
          <p:cNvPr id="53" name="Picture 5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53212" y="4528372"/>
            <a:ext cx="525232" cy="674842"/>
          </a:xfrm>
          <a:prstGeom prst="rect">
            <a:avLst/>
          </a:prstGeom>
        </p:spPr>
      </p:pic>
      <p:pic>
        <p:nvPicPr>
          <p:cNvPr id="54" name="Picture 5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70368" y="4577521"/>
            <a:ext cx="640135" cy="563929"/>
          </a:xfrm>
          <a:prstGeom prst="rect">
            <a:avLst/>
          </a:prstGeom>
        </p:spPr>
      </p:pic>
      <p:pic>
        <p:nvPicPr>
          <p:cNvPr id="55" name="Picture 5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04619" y="5618184"/>
            <a:ext cx="444902" cy="605466"/>
          </a:xfrm>
          <a:prstGeom prst="rect">
            <a:avLst/>
          </a:prstGeom>
        </p:spPr>
      </p:pic>
      <p:pic>
        <p:nvPicPr>
          <p:cNvPr id="56" name="Picture 5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61042" y="4582253"/>
            <a:ext cx="640135" cy="563929"/>
          </a:xfrm>
          <a:prstGeom prst="rect">
            <a:avLst/>
          </a:prstGeom>
        </p:spPr>
      </p:pic>
      <p:sp>
        <p:nvSpPr>
          <p:cNvPr id="57" name="TextBox 56"/>
          <p:cNvSpPr txBox="1"/>
          <p:nvPr/>
        </p:nvSpPr>
        <p:spPr>
          <a:xfrm>
            <a:off x="9842149" y="5072139"/>
            <a:ext cx="134735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Front End</a:t>
            </a:r>
          </a:p>
        </p:txBody>
      </p:sp>
      <p:sp>
        <p:nvSpPr>
          <p:cNvPr id="59" name="TextBox 58"/>
          <p:cNvSpPr txBox="1"/>
          <p:nvPr/>
        </p:nvSpPr>
        <p:spPr>
          <a:xfrm>
            <a:off x="6200781" y="6124807"/>
            <a:ext cx="176958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Reverse Proxy</a:t>
            </a:r>
          </a:p>
        </p:txBody>
      </p:sp>
      <p:sp>
        <p:nvSpPr>
          <p:cNvPr id="60" name="TextBox 59"/>
          <p:cNvSpPr txBox="1"/>
          <p:nvPr/>
        </p:nvSpPr>
        <p:spPr>
          <a:xfrm>
            <a:off x="6334930" y="5072141"/>
            <a:ext cx="1584280"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Edge Server</a:t>
            </a:r>
          </a:p>
        </p:txBody>
      </p:sp>
      <p:sp>
        <p:nvSpPr>
          <p:cNvPr id="61" name="Rounded Rectangle 60"/>
          <p:cNvSpPr/>
          <p:nvPr/>
        </p:nvSpPr>
        <p:spPr bwMode="auto">
          <a:xfrm>
            <a:off x="4172930" y="4381545"/>
            <a:ext cx="7772315" cy="2174564"/>
          </a:xfrm>
          <a:prstGeom prst="round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62" name="TextBox 61"/>
          <p:cNvSpPr txBox="1"/>
          <p:nvPr/>
        </p:nvSpPr>
        <p:spPr>
          <a:xfrm>
            <a:off x="9914200" y="6121783"/>
            <a:ext cx="172848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Data center 2</a:t>
            </a:r>
            <a:endParaRPr lang="de-AT" dirty="0" err="1" smtClean="0">
              <a:gradFill>
                <a:gsLst>
                  <a:gs pos="2917">
                    <a:schemeClr val="tx1"/>
                  </a:gs>
                  <a:gs pos="30000">
                    <a:schemeClr val="tx1"/>
                  </a:gs>
                </a:gsLst>
                <a:lin ang="5400000" scaled="0"/>
              </a:gradFill>
            </a:endParaRPr>
          </a:p>
        </p:txBody>
      </p:sp>
      <p:cxnSp>
        <p:nvCxnSpPr>
          <p:cNvPr id="64" name="Straight Arrow Connector 63"/>
          <p:cNvCxnSpPr/>
          <p:nvPr/>
        </p:nvCxnSpPr>
        <p:spPr>
          <a:xfrm>
            <a:off x="1795517" y="4054216"/>
            <a:ext cx="0" cy="1136384"/>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flipH="1" flipV="1">
            <a:off x="2045009" y="4054217"/>
            <a:ext cx="1486" cy="1136383"/>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2507255" y="3202935"/>
            <a:ext cx="4085946" cy="272029"/>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a:off x="7587779" y="2532150"/>
            <a:ext cx="2470896" cy="0"/>
          </a:xfrm>
          <a:prstGeom prst="straightConnector1">
            <a:avLst/>
          </a:prstGeom>
          <a:ln w="31750">
            <a:solidFill>
              <a:schemeClr val="tx1"/>
            </a:solidFill>
            <a:prstDash val="dash"/>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a:off x="2492538" y="3571669"/>
            <a:ext cx="4201509" cy="1313002"/>
          </a:xfrm>
          <a:prstGeom prst="straightConnector1">
            <a:avLst/>
          </a:prstGeom>
          <a:ln w="31750">
            <a:solidFill>
              <a:schemeClr val="tx1"/>
            </a:solidFill>
            <a:prstDash val="dash"/>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p:nvPr/>
        </p:nvCxnSpPr>
        <p:spPr>
          <a:xfrm flipV="1">
            <a:off x="2507255" y="2559336"/>
            <a:ext cx="4231467" cy="530136"/>
          </a:xfrm>
          <a:prstGeom prst="straightConnector1">
            <a:avLst/>
          </a:prstGeom>
          <a:ln w="31750">
            <a:solidFill>
              <a:schemeClr val="tx1"/>
            </a:solidFill>
            <a:prstDash val="dash"/>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79" name="TextBox 78"/>
          <p:cNvSpPr txBox="1"/>
          <p:nvPr/>
        </p:nvSpPr>
        <p:spPr>
          <a:xfrm>
            <a:off x="183263" y="4102121"/>
            <a:ext cx="1739586" cy="960263"/>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1. Query for </a:t>
            </a:r>
            <a:r>
              <a:rPr lang="en-US" sz="1600" dirty="0" err="1" smtClean="0">
                <a:gradFill>
                  <a:gsLst>
                    <a:gs pos="2917">
                      <a:schemeClr val="tx1"/>
                    </a:gs>
                    <a:gs pos="30000">
                      <a:schemeClr val="tx1"/>
                    </a:gs>
                  </a:gsLst>
                  <a:lin ang="5400000" scaled="0"/>
                </a:gradFill>
              </a:rPr>
              <a:t>Lyncdiscover</a:t>
            </a:r>
            <a:r>
              <a:rPr lang="en-US" sz="1600" dirty="0" smtClean="0">
                <a:gradFill>
                  <a:gsLst>
                    <a:gs pos="2917">
                      <a:schemeClr val="tx1"/>
                    </a:gs>
                    <a:gs pos="30000">
                      <a:schemeClr val="tx1"/>
                    </a:gs>
                  </a:gsLst>
                  <a:lin ang="5400000" scaled="0"/>
                </a:gradFill>
              </a:rPr>
              <a:t>. </a:t>
            </a:r>
            <a:r>
              <a:rPr lang="en-US" sz="1600" dirty="0">
                <a:gradFill>
                  <a:gsLst>
                    <a:gs pos="2917">
                      <a:schemeClr val="tx1"/>
                    </a:gs>
                    <a:gs pos="30000">
                      <a:schemeClr val="tx1"/>
                    </a:gs>
                  </a:gsLst>
                  <a:lin ang="5400000" scaled="0"/>
                </a:gradFill>
              </a:rPr>
              <a:t>&lt;</a:t>
            </a:r>
            <a:r>
              <a:rPr lang="en-US" sz="1600" dirty="0" err="1" smtClean="0">
                <a:gradFill>
                  <a:gsLst>
                    <a:gs pos="2917">
                      <a:schemeClr val="tx1"/>
                    </a:gs>
                    <a:gs pos="30000">
                      <a:schemeClr val="tx1"/>
                    </a:gs>
                  </a:gsLst>
                  <a:lin ang="5400000" scaled="0"/>
                </a:gradFill>
              </a:rPr>
              <a:t>sipdomain</a:t>
            </a:r>
            <a:r>
              <a:rPr lang="en-US" sz="1600" dirty="0">
                <a:gradFill>
                  <a:gsLst>
                    <a:gs pos="2917">
                      <a:schemeClr val="tx1"/>
                    </a:gs>
                    <a:gs pos="30000">
                      <a:schemeClr val="tx1"/>
                    </a:gs>
                  </a:gsLst>
                  <a:lin ang="5400000" scaled="0"/>
                </a:gradFill>
              </a:rPr>
              <a:t>&gt;</a:t>
            </a:r>
            <a:endParaRPr lang="de-AT" sz="1600" dirty="0" err="1" smtClean="0">
              <a:gradFill>
                <a:gsLst>
                  <a:gs pos="2917">
                    <a:schemeClr val="tx1"/>
                  </a:gs>
                  <a:gs pos="30000">
                    <a:schemeClr val="tx1"/>
                  </a:gs>
                </a:gsLst>
                <a:lin ang="5400000" scaled="0"/>
              </a:gradFill>
            </a:endParaRPr>
          </a:p>
        </p:txBody>
      </p:sp>
      <p:sp>
        <p:nvSpPr>
          <p:cNvPr id="80" name="TextBox 79"/>
          <p:cNvSpPr txBox="1"/>
          <p:nvPr/>
        </p:nvSpPr>
        <p:spPr>
          <a:xfrm>
            <a:off x="2049900" y="4289655"/>
            <a:ext cx="1912458" cy="738664"/>
          </a:xfrm>
          <a:prstGeom prst="rect">
            <a:avLst/>
          </a:prstGeom>
          <a:noFill/>
        </p:spPr>
        <p:txBody>
          <a:bodyPr wrap="square" lIns="182880" tIns="146304" rIns="182880" bIns="146304" rtlCol="0">
            <a:spAutoFit/>
          </a:bodyPr>
          <a:lstStyle/>
          <a:p>
            <a:pPr>
              <a:lnSpc>
                <a:spcPct val="90000"/>
              </a:lnSpc>
              <a:spcAft>
                <a:spcPts val="600"/>
              </a:spcAft>
            </a:pPr>
            <a:r>
              <a:rPr lang="en-US" sz="1600" dirty="0">
                <a:gradFill>
                  <a:gsLst>
                    <a:gs pos="2917">
                      <a:schemeClr val="tx1"/>
                    </a:gs>
                    <a:gs pos="30000">
                      <a:schemeClr val="tx1"/>
                    </a:gs>
                  </a:gsLst>
                  <a:lin ang="5400000" scaled="0"/>
                </a:gradFill>
              </a:rPr>
              <a:t>2</a:t>
            </a:r>
            <a:r>
              <a:rPr lang="en-US" sz="1600" dirty="0" smtClean="0">
                <a:gradFill>
                  <a:gsLst>
                    <a:gs pos="2917">
                      <a:schemeClr val="tx1"/>
                    </a:gs>
                    <a:gs pos="30000">
                      <a:schemeClr val="tx1"/>
                    </a:gs>
                  </a:gsLst>
                  <a:lin ang="5400000" scaled="0"/>
                </a:gradFill>
              </a:rPr>
              <a:t>. DNS points to Reverse Proxy</a:t>
            </a:r>
            <a:endParaRPr lang="de-AT" sz="1600" dirty="0" err="1" smtClean="0">
              <a:gradFill>
                <a:gsLst>
                  <a:gs pos="2917">
                    <a:schemeClr val="tx1"/>
                  </a:gs>
                  <a:gs pos="30000">
                    <a:schemeClr val="tx1"/>
                  </a:gs>
                </a:gsLst>
                <a:lin ang="5400000" scaled="0"/>
              </a:gradFill>
            </a:endParaRPr>
          </a:p>
        </p:txBody>
      </p:sp>
      <p:sp>
        <p:nvSpPr>
          <p:cNvPr id="81" name="TextBox 80"/>
          <p:cNvSpPr txBox="1"/>
          <p:nvPr/>
        </p:nvSpPr>
        <p:spPr>
          <a:xfrm>
            <a:off x="4575204" y="2800426"/>
            <a:ext cx="2027554" cy="738664"/>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3. Client connects to Reverse Proxy</a:t>
            </a:r>
            <a:endParaRPr lang="de-AT" sz="1600" dirty="0" err="1" smtClean="0">
              <a:gradFill>
                <a:gsLst>
                  <a:gs pos="2917">
                    <a:schemeClr val="tx1"/>
                  </a:gs>
                  <a:gs pos="30000">
                    <a:schemeClr val="tx1"/>
                  </a:gs>
                </a:gsLst>
                <a:lin ang="5400000" scaled="0"/>
              </a:gradFill>
            </a:endParaRPr>
          </a:p>
        </p:txBody>
      </p:sp>
      <p:sp>
        <p:nvSpPr>
          <p:cNvPr id="82" name="TextBox 81"/>
          <p:cNvSpPr txBox="1"/>
          <p:nvPr/>
        </p:nvSpPr>
        <p:spPr>
          <a:xfrm>
            <a:off x="3001965" y="1883184"/>
            <a:ext cx="1637923" cy="1181862"/>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5. Client directly connects to local </a:t>
            </a:r>
            <a:endParaRPr lang="de-AT" sz="1600" dirty="0" err="1" smtClean="0">
              <a:gradFill>
                <a:gsLst>
                  <a:gs pos="2917">
                    <a:schemeClr val="tx1"/>
                  </a:gs>
                  <a:gs pos="30000">
                    <a:schemeClr val="tx1"/>
                  </a:gs>
                </a:gsLst>
                <a:lin ang="5400000" scaled="0"/>
              </a:gradFill>
            </a:endParaRPr>
          </a:p>
        </p:txBody>
      </p:sp>
      <p:cxnSp>
        <p:nvCxnSpPr>
          <p:cNvPr id="63" name="Straight Arrow Connector 62"/>
          <p:cNvCxnSpPr/>
          <p:nvPr/>
        </p:nvCxnSpPr>
        <p:spPr>
          <a:xfrm flipH="1" flipV="1">
            <a:off x="2472462" y="3386817"/>
            <a:ext cx="4114841" cy="286051"/>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4487528" y="3553594"/>
            <a:ext cx="2027554" cy="738664"/>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4. Returns local </a:t>
            </a:r>
            <a:r>
              <a:rPr lang="en-US" sz="1600" dirty="0">
                <a:gradFill>
                  <a:gsLst>
                    <a:gs pos="2917">
                      <a:schemeClr val="tx1"/>
                    </a:gs>
                    <a:gs pos="30000">
                      <a:schemeClr val="tx1"/>
                    </a:gs>
                  </a:gsLst>
                  <a:lin ang="5400000" scaled="0"/>
                </a:gradFill>
              </a:rPr>
              <a:t>Access Edge</a:t>
            </a:r>
            <a:endParaRPr lang="de-AT" sz="1600" dirty="0" err="1">
              <a:gradFill>
                <a:gsLst>
                  <a:gs pos="2917">
                    <a:schemeClr val="tx1"/>
                  </a:gs>
                  <a:gs pos="30000">
                    <a:schemeClr val="tx1"/>
                  </a:gs>
                </a:gsLst>
                <a:lin ang="5400000" scaled="0"/>
              </a:gradFill>
            </a:endParaRPr>
          </a:p>
        </p:txBody>
      </p:sp>
      <p:cxnSp>
        <p:nvCxnSpPr>
          <p:cNvPr id="67" name="Straight Arrow Connector 66"/>
          <p:cNvCxnSpPr/>
          <p:nvPr/>
        </p:nvCxnSpPr>
        <p:spPr>
          <a:xfrm>
            <a:off x="7587779" y="4848336"/>
            <a:ext cx="2470896" cy="0"/>
          </a:xfrm>
          <a:prstGeom prst="straightConnector1">
            <a:avLst/>
          </a:prstGeom>
          <a:ln w="31750">
            <a:solidFill>
              <a:schemeClr val="tx1"/>
            </a:solidFill>
            <a:prstDash val="dash"/>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V="1">
            <a:off x="7423872" y="2832561"/>
            <a:ext cx="2546382" cy="647526"/>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31" idx="1"/>
          </p:cNvCxnSpPr>
          <p:nvPr/>
        </p:nvCxnSpPr>
        <p:spPr>
          <a:xfrm flipH="1">
            <a:off x="7466927" y="3017187"/>
            <a:ext cx="2375222" cy="616095"/>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82505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up)">
                                      <p:cBhvr>
                                        <p:cTn id="7" dur="500"/>
                                        <p:tgtEl>
                                          <p:spTgt spid="6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9"/>
                                        </p:tgtEl>
                                        <p:attrNameLst>
                                          <p:attrName>style.visibility</p:attrName>
                                        </p:attrNameLst>
                                      </p:cBhvr>
                                      <p:to>
                                        <p:strVal val="visible"/>
                                      </p:to>
                                    </p:set>
                                    <p:animEffect transition="in" filter="fade">
                                      <p:cBhvr>
                                        <p:cTn id="10" dur="500"/>
                                        <p:tgtEl>
                                          <p:spTgt spid="7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wipe(down)">
                                      <p:cBhvr>
                                        <p:cTn id="15" dur="500"/>
                                        <p:tgtEl>
                                          <p:spTgt spid="6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0"/>
                                        </p:tgtEl>
                                        <p:attrNameLst>
                                          <p:attrName>style.visibility</p:attrName>
                                        </p:attrNameLst>
                                      </p:cBhvr>
                                      <p:to>
                                        <p:strVal val="visible"/>
                                      </p:to>
                                    </p:set>
                                    <p:animEffect transition="in" filter="fade">
                                      <p:cBhvr>
                                        <p:cTn id="18" dur="500"/>
                                        <p:tgtEl>
                                          <p:spTgt spid="8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left)">
                                      <p:cBhvr>
                                        <p:cTn id="23" dur="500"/>
                                        <p:tgtEl>
                                          <p:spTgt spid="6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1"/>
                                        </p:tgtEl>
                                        <p:attrNameLst>
                                          <p:attrName>style.visibility</p:attrName>
                                        </p:attrNameLst>
                                      </p:cBhvr>
                                      <p:to>
                                        <p:strVal val="visible"/>
                                      </p:to>
                                    </p:set>
                                    <p:animEffect transition="in" filter="fade">
                                      <p:cBhvr>
                                        <p:cTn id="26" dur="500"/>
                                        <p:tgtEl>
                                          <p:spTgt spid="81"/>
                                        </p:tgtEl>
                                      </p:cBhvr>
                                    </p:animEffect>
                                  </p:childTnLst>
                                </p:cTn>
                              </p:par>
                            </p:childTnLst>
                          </p:cTn>
                        </p:par>
                        <p:par>
                          <p:cTn id="27" fill="hold">
                            <p:stCondLst>
                              <p:cond delay="500"/>
                            </p:stCondLst>
                            <p:childTnLst>
                              <p:par>
                                <p:cTn id="28" presetID="22" presetClass="entr" presetSubtype="8"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right)">
                                      <p:cBhvr>
                                        <p:cTn id="35" dur="500"/>
                                        <p:tgtEl>
                                          <p:spTgt spid="43"/>
                                        </p:tgtEl>
                                      </p:cBhvr>
                                    </p:animEffect>
                                  </p:childTnLst>
                                </p:cTn>
                              </p:par>
                            </p:childTnLst>
                          </p:cTn>
                        </p:par>
                        <p:par>
                          <p:cTn id="36" fill="hold">
                            <p:stCondLst>
                              <p:cond delay="500"/>
                            </p:stCondLst>
                            <p:childTnLst>
                              <p:par>
                                <p:cTn id="37" presetID="10" presetClass="entr" presetSubtype="0" fill="hold" grpId="0" nodeType="after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fade">
                                      <p:cBhvr>
                                        <p:cTn id="39" dur="500"/>
                                        <p:tgtEl>
                                          <p:spTgt spid="66"/>
                                        </p:tgtEl>
                                      </p:cBhvr>
                                    </p:animEffect>
                                  </p:childTnLst>
                                </p:cTn>
                              </p:par>
                              <p:par>
                                <p:cTn id="40" presetID="22" presetClass="entr" presetSubtype="2" fill="hold" nodeType="with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wipe(right)">
                                      <p:cBhvr>
                                        <p:cTn id="42" dur="500"/>
                                        <p:tgtEl>
                                          <p:spTgt spid="6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74"/>
                                        </p:tgtEl>
                                        <p:attrNameLst>
                                          <p:attrName>style.visibility</p:attrName>
                                        </p:attrNameLst>
                                      </p:cBhvr>
                                      <p:to>
                                        <p:strVal val="visible"/>
                                      </p:to>
                                    </p:set>
                                    <p:animEffect transition="in" filter="wipe(left)">
                                      <p:cBhvr>
                                        <p:cTn id="47" dur="500"/>
                                        <p:tgtEl>
                                          <p:spTgt spid="74"/>
                                        </p:tgtEl>
                                      </p:cBhvr>
                                    </p:animEffect>
                                  </p:childTnLst>
                                </p:cTn>
                              </p:par>
                              <p:par>
                                <p:cTn id="48" presetID="22" presetClass="entr" presetSubtype="8" fill="hold" nodeType="withEffect">
                                  <p:stCondLst>
                                    <p:cond delay="0"/>
                                  </p:stCondLst>
                                  <p:childTnLst>
                                    <p:set>
                                      <p:cBhvr>
                                        <p:cTn id="49" dur="1" fill="hold">
                                          <p:stCondLst>
                                            <p:cond delay="0"/>
                                          </p:stCondLst>
                                        </p:cTn>
                                        <p:tgtEl>
                                          <p:spTgt spid="72"/>
                                        </p:tgtEl>
                                        <p:attrNameLst>
                                          <p:attrName>style.visibility</p:attrName>
                                        </p:attrNameLst>
                                      </p:cBhvr>
                                      <p:to>
                                        <p:strVal val="visible"/>
                                      </p:to>
                                    </p:set>
                                    <p:animEffect transition="in" filter="wipe(left)">
                                      <p:cBhvr>
                                        <p:cTn id="50" dur="500"/>
                                        <p:tgtEl>
                                          <p:spTgt spid="7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childTnLst>
                          </p:cTn>
                        </p:par>
                        <p:par>
                          <p:cTn id="54" fill="hold">
                            <p:stCondLst>
                              <p:cond delay="500"/>
                            </p:stCondLst>
                            <p:childTnLst>
                              <p:par>
                                <p:cTn id="55" presetID="22" presetClass="entr" presetSubtype="8" fill="hold" nodeType="after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wipe(left)">
                                      <p:cBhvr>
                                        <p:cTn id="57" dur="500"/>
                                        <p:tgtEl>
                                          <p:spTgt spid="67"/>
                                        </p:tgtEl>
                                      </p:cBhvr>
                                    </p:animEffect>
                                  </p:childTnLst>
                                </p:cTn>
                              </p:par>
                              <p:par>
                                <p:cTn id="58" presetID="22" presetClass="entr" presetSubtype="8" fill="hold" nodeType="withEffect">
                                  <p:stCondLst>
                                    <p:cond delay="0"/>
                                  </p:stCondLst>
                                  <p:childTnLst>
                                    <p:set>
                                      <p:cBhvr>
                                        <p:cTn id="59" dur="1" fill="hold">
                                          <p:stCondLst>
                                            <p:cond delay="0"/>
                                          </p:stCondLst>
                                        </p:cTn>
                                        <p:tgtEl>
                                          <p:spTgt spid="70"/>
                                        </p:tgtEl>
                                        <p:attrNameLst>
                                          <p:attrName>style.visibility</p:attrName>
                                        </p:attrNameLst>
                                      </p:cBhvr>
                                      <p:to>
                                        <p:strVal val="visible"/>
                                      </p:to>
                                    </p:set>
                                    <p:animEffect transition="in" filter="wipe(left)">
                                      <p:cBhvr>
                                        <p:cTn id="60"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82" grpId="0"/>
      <p:bldP spid="6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 Sign in</a:t>
            </a:r>
            <a:endParaRPr lang="de-AT" dirty="0"/>
          </a:p>
        </p:txBody>
      </p:sp>
      <p:sp>
        <p:nvSpPr>
          <p:cNvPr id="3" name="Text Placeholder 2"/>
          <p:cNvSpPr>
            <a:spLocks noGrp="1"/>
          </p:cNvSpPr>
          <p:nvPr>
            <p:ph type="body" sz="quarter" idx="10"/>
          </p:nvPr>
        </p:nvSpPr>
        <p:spPr>
          <a:xfrm>
            <a:off x="274638" y="1212850"/>
            <a:ext cx="11887200" cy="5139869"/>
          </a:xfrm>
        </p:spPr>
        <p:txBody>
          <a:bodyPr/>
          <a:lstStyle/>
          <a:p>
            <a:r>
              <a:rPr lang="en-US" dirty="0" err="1" smtClean="0"/>
              <a:t>Lyncdiscover</a:t>
            </a:r>
            <a:endParaRPr lang="en-US" dirty="0" smtClean="0"/>
          </a:p>
          <a:p>
            <a:pPr lvl="1"/>
            <a:r>
              <a:rPr lang="en-US" dirty="0" err="1"/>
              <a:t>Lyncdiscoverinternal</a:t>
            </a:r>
            <a:r>
              <a:rPr lang="en-US" dirty="0"/>
              <a:t>.&lt;</a:t>
            </a:r>
            <a:r>
              <a:rPr lang="en-US" dirty="0" err="1"/>
              <a:t>sipdomain</a:t>
            </a:r>
            <a:r>
              <a:rPr lang="en-US" dirty="0"/>
              <a:t>&gt; and </a:t>
            </a:r>
            <a:r>
              <a:rPr lang="en-US" dirty="0" err="1"/>
              <a:t>Lyncdiscover</a:t>
            </a:r>
            <a:r>
              <a:rPr lang="en-US" dirty="0"/>
              <a:t>.&lt;</a:t>
            </a:r>
            <a:r>
              <a:rPr lang="en-US" dirty="0" err="1"/>
              <a:t>sipdomain</a:t>
            </a:r>
            <a:r>
              <a:rPr lang="en-US" dirty="0"/>
              <a:t>&gt;</a:t>
            </a:r>
          </a:p>
          <a:p>
            <a:pPr lvl="1"/>
            <a:r>
              <a:rPr lang="en-US" dirty="0" smtClean="0"/>
              <a:t>Preferred sign-in method</a:t>
            </a:r>
          </a:p>
          <a:p>
            <a:pPr lvl="1"/>
            <a:r>
              <a:rPr lang="en-US" dirty="0" smtClean="0"/>
              <a:t>Points to Reverse Proxy</a:t>
            </a:r>
          </a:p>
          <a:p>
            <a:pPr lvl="1"/>
            <a:r>
              <a:rPr lang="en-US" dirty="0" smtClean="0"/>
              <a:t>Web Service will point user to local Access Edge Server</a:t>
            </a:r>
          </a:p>
          <a:p>
            <a:pPr lvl="1"/>
            <a:r>
              <a:rPr lang="en-US" dirty="0" smtClean="0"/>
              <a:t>Use </a:t>
            </a:r>
            <a:r>
              <a:rPr lang="en-US" dirty="0" err="1" smtClean="0"/>
              <a:t>GeoDNS</a:t>
            </a:r>
            <a:r>
              <a:rPr lang="en-US" dirty="0" smtClean="0"/>
              <a:t> for Disaster Recovery scenarios</a:t>
            </a:r>
          </a:p>
          <a:p>
            <a:r>
              <a:rPr lang="en-US" dirty="0" smtClean="0"/>
              <a:t>Fallback</a:t>
            </a:r>
          </a:p>
          <a:p>
            <a:pPr lvl="1"/>
            <a:r>
              <a:rPr lang="en-US" dirty="0"/>
              <a:t>_</a:t>
            </a:r>
            <a:r>
              <a:rPr lang="en-US" dirty="0" err="1"/>
              <a:t>sipinternaltls</a:t>
            </a:r>
            <a:r>
              <a:rPr lang="en-US" dirty="0"/>
              <a:t>._</a:t>
            </a:r>
            <a:r>
              <a:rPr lang="en-US" dirty="0" err="1"/>
              <a:t>tcp</a:t>
            </a:r>
            <a:r>
              <a:rPr lang="en-US" dirty="0"/>
              <a:t>.&lt;</a:t>
            </a:r>
            <a:r>
              <a:rPr lang="en-US" dirty="0" err="1"/>
              <a:t>sipdomain</a:t>
            </a:r>
            <a:r>
              <a:rPr lang="en-US" dirty="0"/>
              <a:t>&gt;</a:t>
            </a:r>
          </a:p>
          <a:p>
            <a:pPr lvl="1"/>
            <a:r>
              <a:rPr lang="en-US" dirty="0" smtClean="0"/>
              <a:t>_</a:t>
            </a:r>
            <a:r>
              <a:rPr lang="en-US" dirty="0"/>
              <a:t>sip._</a:t>
            </a:r>
            <a:r>
              <a:rPr lang="en-US" dirty="0" err="1"/>
              <a:t>tls</a:t>
            </a:r>
            <a:r>
              <a:rPr lang="en-US" dirty="0"/>
              <a:t>.&lt;</a:t>
            </a:r>
            <a:r>
              <a:rPr lang="en-US" dirty="0" err="1"/>
              <a:t>sipdomain</a:t>
            </a:r>
            <a:r>
              <a:rPr lang="en-US" dirty="0"/>
              <a:t>&gt;</a:t>
            </a:r>
          </a:p>
          <a:p>
            <a:pPr lvl="1"/>
            <a:r>
              <a:rPr lang="en-US" dirty="0" err="1" smtClean="0"/>
              <a:t>Sipinternal</a:t>
            </a:r>
            <a:r>
              <a:rPr lang="en-US" dirty="0"/>
              <a:t>.&lt;</a:t>
            </a:r>
            <a:r>
              <a:rPr lang="en-US" dirty="0" err="1"/>
              <a:t>sipdomain</a:t>
            </a:r>
            <a:r>
              <a:rPr lang="en-US" dirty="0" smtClean="0"/>
              <a:t>&gt;</a:t>
            </a:r>
            <a:endParaRPr lang="en-US" dirty="0"/>
          </a:p>
          <a:p>
            <a:pPr lvl="1"/>
            <a:r>
              <a:rPr lang="en-US" dirty="0" smtClean="0"/>
              <a:t>Sip</a:t>
            </a:r>
            <a:r>
              <a:rPr lang="en-US" dirty="0"/>
              <a:t>.&lt;</a:t>
            </a:r>
            <a:r>
              <a:rPr lang="en-US" dirty="0" err="1"/>
              <a:t>sipdomain</a:t>
            </a:r>
            <a:r>
              <a:rPr lang="en-US" dirty="0"/>
              <a:t>&gt;</a:t>
            </a:r>
          </a:p>
          <a:p>
            <a:pPr lvl="1"/>
            <a:r>
              <a:rPr lang="en-US" dirty="0" err="1" smtClean="0"/>
              <a:t>Sipexternal</a:t>
            </a:r>
            <a:r>
              <a:rPr lang="en-US" dirty="0"/>
              <a:t>.&lt;</a:t>
            </a:r>
            <a:r>
              <a:rPr lang="en-US" dirty="0" err="1"/>
              <a:t>sipdomain</a:t>
            </a:r>
            <a:r>
              <a:rPr lang="en-US" dirty="0" smtClean="0"/>
              <a:t>&gt;</a:t>
            </a:r>
          </a:p>
          <a:p>
            <a:pPr lvl="1"/>
            <a:r>
              <a:rPr lang="en-US" dirty="0" smtClean="0"/>
              <a:t>Mobile clients, </a:t>
            </a:r>
            <a:r>
              <a:rPr lang="de-AT" dirty="0"/>
              <a:t>Lync Windows Store </a:t>
            </a:r>
            <a:r>
              <a:rPr lang="en-US" dirty="0" smtClean="0"/>
              <a:t>app always rely on </a:t>
            </a:r>
            <a:r>
              <a:rPr lang="en-US" dirty="0" err="1" smtClean="0"/>
              <a:t>Lyncdiscover</a:t>
            </a:r>
            <a:r>
              <a:rPr lang="en-US" dirty="0" smtClean="0"/>
              <a:t>.&lt;</a:t>
            </a:r>
            <a:r>
              <a:rPr lang="en-US" dirty="0" err="1" smtClean="0"/>
              <a:t>sipdomain</a:t>
            </a:r>
            <a:r>
              <a:rPr lang="en-US" dirty="0" smtClean="0"/>
              <a:t>&gt;</a:t>
            </a:r>
            <a:endParaRPr lang="en-US" dirty="0"/>
          </a:p>
        </p:txBody>
      </p:sp>
    </p:spTree>
    <p:extLst>
      <p:ext uri="{BB962C8B-B14F-4D97-AF65-F5344CB8AC3E}">
        <p14:creationId xmlns:p14="http://schemas.microsoft.com/office/powerpoint/2010/main" val="338658888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Value of Director</a:t>
            </a:r>
            <a:endParaRPr lang="de-AT" dirty="0"/>
          </a:p>
        </p:txBody>
      </p:sp>
      <p:sp>
        <p:nvSpPr>
          <p:cNvPr id="3" name="Text Placeholder 2"/>
          <p:cNvSpPr>
            <a:spLocks noGrp="1"/>
          </p:cNvSpPr>
          <p:nvPr>
            <p:ph type="body" sz="quarter" idx="10"/>
          </p:nvPr>
        </p:nvSpPr>
        <p:spPr>
          <a:xfrm>
            <a:off x="274638" y="1212850"/>
            <a:ext cx="11887200" cy="2769989"/>
          </a:xfrm>
        </p:spPr>
        <p:txBody>
          <a:bodyPr/>
          <a:lstStyle/>
          <a:p>
            <a:r>
              <a:rPr lang="en-US" dirty="0" smtClean="0"/>
              <a:t>Redirecting traffic</a:t>
            </a:r>
          </a:p>
          <a:p>
            <a:pPr lvl="1"/>
            <a:r>
              <a:rPr lang="en-US" dirty="0" smtClean="0"/>
              <a:t>Not required anymore</a:t>
            </a:r>
          </a:p>
          <a:p>
            <a:pPr lvl="1"/>
            <a:endParaRPr lang="en-US" dirty="0"/>
          </a:p>
          <a:p>
            <a:r>
              <a:rPr lang="en-US" dirty="0" smtClean="0"/>
              <a:t>Security</a:t>
            </a:r>
          </a:p>
          <a:p>
            <a:pPr lvl="1"/>
            <a:r>
              <a:rPr lang="en-US" dirty="0" smtClean="0"/>
              <a:t>Next hop for SIP traffic from Edge Server</a:t>
            </a:r>
          </a:p>
          <a:p>
            <a:pPr lvl="1"/>
            <a:r>
              <a:rPr lang="en-US" dirty="0" smtClean="0"/>
              <a:t>Next hop from Reverse Proxy for Simple URLs and </a:t>
            </a:r>
            <a:r>
              <a:rPr lang="en-US" dirty="0" err="1" smtClean="0"/>
              <a:t>Lyncdiscover</a:t>
            </a:r>
            <a:endParaRPr lang="en-US" dirty="0" smtClean="0"/>
          </a:p>
        </p:txBody>
      </p:sp>
    </p:spTree>
    <p:extLst>
      <p:ext uri="{BB962C8B-B14F-4D97-AF65-F5344CB8AC3E}">
        <p14:creationId xmlns:p14="http://schemas.microsoft.com/office/powerpoint/2010/main" val="3522301655"/>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Signaling vs. Media</a:t>
            </a:r>
            <a:endParaRPr lang="en-US" dirty="0"/>
          </a:p>
        </p:txBody>
      </p:sp>
    </p:spTree>
    <p:extLst>
      <p:ext uri="{BB962C8B-B14F-4D97-AF65-F5344CB8AC3E}">
        <p14:creationId xmlns:p14="http://schemas.microsoft.com/office/powerpoint/2010/main" val="671035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Signaling independent of media</a:t>
            </a:r>
            <a:endParaRPr lang="de-AT"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53253" y="1379463"/>
            <a:ext cx="716787" cy="687456"/>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1258" y="3482441"/>
            <a:ext cx="562307" cy="662228"/>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41258" y="5113891"/>
            <a:ext cx="525232" cy="67484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74671" y="5113891"/>
            <a:ext cx="525232" cy="674842"/>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4671" y="3482441"/>
            <a:ext cx="562307" cy="662228"/>
          </a:xfrm>
          <a:prstGeom prst="rect">
            <a:avLst/>
          </a:prstGeom>
        </p:spPr>
      </p:pic>
      <p:cxnSp>
        <p:nvCxnSpPr>
          <p:cNvPr id="14" name="Straight Arrow Connector 13"/>
          <p:cNvCxnSpPr/>
          <p:nvPr/>
        </p:nvCxnSpPr>
        <p:spPr>
          <a:xfrm>
            <a:off x="4003874" y="2123654"/>
            <a:ext cx="0" cy="1280146"/>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3967161" y="4264747"/>
            <a:ext cx="0" cy="731512"/>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4288866" y="5506665"/>
            <a:ext cx="1102662" cy="1"/>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52" name="Rounded Rectangle 51"/>
          <p:cNvSpPr/>
          <p:nvPr/>
        </p:nvSpPr>
        <p:spPr bwMode="auto">
          <a:xfrm>
            <a:off x="3127386" y="3145158"/>
            <a:ext cx="1679551" cy="3095273"/>
          </a:xfrm>
          <a:prstGeom prst="round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53" name="Rounded Rectangle 52"/>
          <p:cNvSpPr/>
          <p:nvPr/>
        </p:nvSpPr>
        <p:spPr bwMode="auto">
          <a:xfrm>
            <a:off x="4917437" y="3138332"/>
            <a:ext cx="1679551" cy="3095273"/>
          </a:xfrm>
          <a:prstGeom prst="round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55" name="Rounded Rectangle 54"/>
          <p:cNvSpPr/>
          <p:nvPr/>
        </p:nvSpPr>
        <p:spPr bwMode="auto">
          <a:xfrm>
            <a:off x="2933875" y="2989618"/>
            <a:ext cx="3829503" cy="3708009"/>
          </a:xfrm>
          <a:prstGeom prst="round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56" name="TextBox 55"/>
          <p:cNvSpPr txBox="1"/>
          <p:nvPr/>
        </p:nvSpPr>
        <p:spPr>
          <a:xfrm>
            <a:off x="3226853" y="6255980"/>
            <a:ext cx="1220334"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Contoso</a:t>
            </a:r>
          </a:p>
        </p:txBody>
      </p:sp>
      <p:sp>
        <p:nvSpPr>
          <p:cNvPr id="57" name="TextBox 56"/>
          <p:cNvSpPr txBox="1"/>
          <p:nvPr/>
        </p:nvSpPr>
        <p:spPr>
          <a:xfrm>
            <a:off x="3612074" y="5759409"/>
            <a:ext cx="651460"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US</a:t>
            </a:r>
          </a:p>
        </p:txBody>
      </p:sp>
      <p:sp>
        <p:nvSpPr>
          <p:cNvPr id="58" name="TextBox 57"/>
          <p:cNvSpPr txBox="1"/>
          <p:nvPr/>
        </p:nvSpPr>
        <p:spPr>
          <a:xfrm>
            <a:off x="5475507" y="5759409"/>
            <a:ext cx="645048"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EU</a:t>
            </a:r>
          </a:p>
        </p:txBody>
      </p:sp>
      <p:sp>
        <p:nvSpPr>
          <p:cNvPr id="62" name="Rounded Rectangular Callout 61"/>
          <p:cNvSpPr/>
          <p:nvPr/>
        </p:nvSpPr>
        <p:spPr bwMode="auto">
          <a:xfrm>
            <a:off x="4861329" y="1089105"/>
            <a:ext cx="1512085" cy="1550923"/>
          </a:xfrm>
          <a:prstGeom prst="wedgeRoundRectCallout">
            <a:avLst>
              <a:gd name="adj1" fmla="val -69526"/>
              <a:gd name="adj2" fmla="val -12538"/>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User homed in EU</a:t>
            </a:r>
            <a:endParaRPr lang="de-AT" sz="2000" dirty="0">
              <a:gradFill>
                <a:gsLst>
                  <a:gs pos="0">
                    <a:srgbClr val="FFFFFF"/>
                  </a:gs>
                  <a:gs pos="100000">
                    <a:srgbClr val="FFFFFF"/>
                  </a:gs>
                </a:gsLst>
                <a:lin ang="5400000" scaled="0"/>
              </a:gradFill>
            </a:endParaRPr>
          </a:p>
        </p:txBody>
      </p:sp>
      <p:sp>
        <p:nvSpPr>
          <p:cNvPr id="63" name="Rounded Rectangular Callout 62"/>
          <p:cNvSpPr/>
          <p:nvPr/>
        </p:nvSpPr>
        <p:spPr bwMode="auto">
          <a:xfrm>
            <a:off x="6534993" y="3283550"/>
            <a:ext cx="1512085" cy="1550923"/>
          </a:xfrm>
          <a:prstGeom prst="wedgeRoundRectCallout">
            <a:avLst>
              <a:gd name="adj1" fmla="val -69526"/>
              <a:gd name="adj2" fmla="val -12538"/>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User will always use this pool for AV Edge</a:t>
            </a:r>
            <a:endParaRPr lang="de-AT" sz="2000" dirty="0">
              <a:gradFill>
                <a:gsLst>
                  <a:gs pos="0">
                    <a:srgbClr val="FFFFFF"/>
                  </a:gs>
                  <a:gs pos="100000">
                    <a:srgbClr val="FFFFFF"/>
                  </a:gs>
                </a:gsLst>
                <a:lin ang="5400000" scaled="0"/>
              </a:gradFill>
            </a:endParaRPr>
          </a:p>
        </p:txBody>
      </p:sp>
      <p:sp>
        <p:nvSpPr>
          <p:cNvPr id="20" name="Rounded Rectangular Callout 19"/>
          <p:cNvSpPr/>
          <p:nvPr/>
        </p:nvSpPr>
        <p:spPr bwMode="auto">
          <a:xfrm>
            <a:off x="8380934" y="3267990"/>
            <a:ext cx="1512085" cy="1550923"/>
          </a:xfrm>
          <a:prstGeom prst="wedgeRoundRectCallout">
            <a:avLst>
              <a:gd name="adj1" fmla="val -69526"/>
              <a:gd name="adj2" fmla="val -12538"/>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Also for meetings created by user</a:t>
            </a:r>
            <a:endParaRPr lang="de-AT"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9118490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up)">
                                      <p:cBhvr>
                                        <p:cTn id="16" dur="500"/>
                                        <p:tgtEl>
                                          <p:spTgt spid="17"/>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500"/>
                                        <p:tgtEl>
                                          <p:spTgt spid="6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Federation flows</a:t>
            </a:r>
            <a:endParaRPr lang="de-AT"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0750" y="1345407"/>
            <a:ext cx="716787" cy="687456"/>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7337" y="3482441"/>
            <a:ext cx="562307" cy="662228"/>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67337" y="5143164"/>
            <a:ext cx="525232" cy="67484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0750" y="5143164"/>
            <a:ext cx="525232" cy="674842"/>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0750" y="3482441"/>
            <a:ext cx="562307" cy="662228"/>
          </a:xfrm>
          <a:prstGeom prst="rect">
            <a:avLst/>
          </a:prstGeom>
        </p:spPr>
      </p:pic>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82751" y="1257646"/>
            <a:ext cx="716787" cy="687456"/>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78529" y="5143164"/>
            <a:ext cx="525232" cy="674842"/>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8529" y="3482441"/>
            <a:ext cx="562307" cy="662228"/>
          </a:xfrm>
          <a:prstGeom prst="rect">
            <a:avLst/>
          </a:prstGeom>
        </p:spPr>
      </p:pic>
      <p:cxnSp>
        <p:nvCxnSpPr>
          <p:cNvPr id="14" name="Straight Arrow Connector 13"/>
          <p:cNvCxnSpPr/>
          <p:nvPr/>
        </p:nvCxnSpPr>
        <p:spPr>
          <a:xfrm>
            <a:off x="3475067" y="2125677"/>
            <a:ext cx="0" cy="1280146"/>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3475067" y="4320213"/>
            <a:ext cx="0" cy="731512"/>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flipV="1">
            <a:off x="1737726" y="4320213"/>
            <a:ext cx="1280148" cy="1188707"/>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1629953" y="2846221"/>
            <a:ext cx="0" cy="460676"/>
          </a:xfrm>
          <a:prstGeom prst="straightConnector1">
            <a:avLst/>
          </a:prstGeom>
          <a:ln w="31750">
            <a:solidFill>
              <a:schemeClr val="tx1"/>
            </a:solidFill>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1629953" y="2876191"/>
            <a:ext cx="7177400" cy="21483"/>
          </a:xfrm>
          <a:prstGeom prst="straightConnector1">
            <a:avLst/>
          </a:prstGeom>
          <a:ln w="31750">
            <a:solidFill>
              <a:schemeClr val="tx1"/>
            </a:solidFill>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8807353" y="2914324"/>
            <a:ext cx="0" cy="476688"/>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8807353" y="4209281"/>
            <a:ext cx="0" cy="842444"/>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H="1" flipV="1">
            <a:off x="9039490" y="4209281"/>
            <a:ext cx="1654" cy="761990"/>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9039490" y="2087722"/>
            <a:ext cx="0" cy="1316078"/>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52" name="Rounded Rectangle 51"/>
          <p:cNvSpPr/>
          <p:nvPr/>
        </p:nvSpPr>
        <p:spPr bwMode="auto">
          <a:xfrm>
            <a:off x="753465" y="3145158"/>
            <a:ext cx="1679551" cy="3095273"/>
          </a:xfrm>
          <a:prstGeom prst="round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53" name="Rounded Rectangle 52"/>
          <p:cNvSpPr/>
          <p:nvPr/>
        </p:nvSpPr>
        <p:spPr bwMode="auto">
          <a:xfrm>
            <a:off x="2543516" y="3138332"/>
            <a:ext cx="1679551" cy="3095273"/>
          </a:xfrm>
          <a:prstGeom prst="round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54" name="Rounded Rectangle 53"/>
          <p:cNvSpPr/>
          <p:nvPr/>
        </p:nvSpPr>
        <p:spPr bwMode="auto">
          <a:xfrm>
            <a:off x="8109959" y="3152699"/>
            <a:ext cx="1679551" cy="3095273"/>
          </a:xfrm>
          <a:prstGeom prst="round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55" name="Rounded Rectangle 54"/>
          <p:cNvSpPr/>
          <p:nvPr/>
        </p:nvSpPr>
        <p:spPr bwMode="auto">
          <a:xfrm>
            <a:off x="559954" y="2989618"/>
            <a:ext cx="3829503" cy="3708009"/>
          </a:xfrm>
          <a:prstGeom prst="round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56" name="TextBox 55"/>
          <p:cNvSpPr txBox="1"/>
          <p:nvPr/>
        </p:nvSpPr>
        <p:spPr>
          <a:xfrm>
            <a:off x="852932" y="6255980"/>
            <a:ext cx="1220334"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Contoso</a:t>
            </a:r>
          </a:p>
        </p:txBody>
      </p:sp>
      <p:sp>
        <p:nvSpPr>
          <p:cNvPr id="57" name="TextBox 56"/>
          <p:cNvSpPr txBox="1"/>
          <p:nvPr/>
        </p:nvSpPr>
        <p:spPr>
          <a:xfrm>
            <a:off x="1238153" y="5759409"/>
            <a:ext cx="651460"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US</a:t>
            </a:r>
          </a:p>
        </p:txBody>
      </p:sp>
      <p:sp>
        <p:nvSpPr>
          <p:cNvPr id="58" name="TextBox 57"/>
          <p:cNvSpPr txBox="1"/>
          <p:nvPr/>
        </p:nvSpPr>
        <p:spPr>
          <a:xfrm>
            <a:off x="3101586" y="5759409"/>
            <a:ext cx="645048"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EU</a:t>
            </a:r>
          </a:p>
        </p:txBody>
      </p:sp>
      <p:sp>
        <p:nvSpPr>
          <p:cNvPr id="59" name="TextBox 58"/>
          <p:cNvSpPr txBox="1"/>
          <p:nvPr/>
        </p:nvSpPr>
        <p:spPr>
          <a:xfrm>
            <a:off x="8658713" y="5727188"/>
            <a:ext cx="645048"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EU</a:t>
            </a:r>
          </a:p>
        </p:txBody>
      </p:sp>
      <p:sp>
        <p:nvSpPr>
          <p:cNvPr id="60" name="TextBox 59"/>
          <p:cNvSpPr txBox="1"/>
          <p:nvPr/>
        </p:nvSpPr>
        <p:spPr>
          <a:xfrm>
            <a:off x="8133481" y="6220827"/>
            <a:ext cx="1387431" cy="544765"/>
          </a:xfrm>
          <a:prstGeom prst="rect">
            <a:avLst/>
          </a:prstGeom>
          <a:noFill/>
        </p:spPr>
        <p:txBody>
          <a:bodyPr wrap="none" lIns="182880" tIns="146304" rIns="182880" bIns="146304" rtlCol="0">
            <a:spAutoFit/>
          </a:bodyPr>
          <a:lstStyle/>
          <a:p>
            <a:pPr>
              <a:lnSpc>
                <a:spcPct val="90000"/>
              </a:lnSpc>
              <a:spcAft>
                <a:spcPts val="600"/>
              </a:spcAft>
            </a:pPr>
            <a:r>
              <a:rPr lang="en-US" dirty="0" err="1" smtClean="0">
                <a:gradFill>
                  <a:gsLst>
                    <a:gs pos="2917">
                      <a:schemeClr val="tx1"/>
                    </a:gs>
                    <a:gs pos="30000">
                      <a:schemeClr val="tx1"/>
                    </a:gs>
                  </a:gsLst>
                  <a:lin ang="5400000" scaled="0"/>
                </a:gradFill>
              </a:rPr>
              <a:t>Litwareinc</a:t>
            </a:r>
            <a:endParaRPr lang="en-US" dirty="0" smtClean="0">
              <a:gradFill>
                <a:gsLst>
                  <a:gs pos="2917">
                    <a:schemeClr val="tx1"/>
                  </a:gs>
                  <a:gs pos="30000">
                    <a:schemeClr val="tx1"/>
                  </a:gs>
                </a:gsLst>
                <a:lin ang="5400000" scaled="0"/>
              </a:gradFill>
            </a:endParaRPr>
          </a:p>
        </p:txBody>
      </p:sp>
      <p:sp>
        <p:nvSpPr>
          <p:cNvPr id="61" name="Rounded Rectangular Callout 60"/>
          <p:cNvSpPr/>
          <p:nvPr/>
        </p:nvSpPr>
        <p:spPr bwMode="auto">
          <a:xfrm>
            <a:off x="95814" y="1368389"/>
            <a:ext cx="1512085" cy="1550923"/>
          </a:xfrm>
          <a:prstGeom prst="wedgeRoundRectCallout">
            <a:avLst>
              <a:gd name="adj1" fmla="val 36498"/>
              <a:gd name="adj2" fmla="val 80111"/>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Edge Pool used for Federation</a:t>
            </a:r>
            <a:endParaRPr lang="de-AT" sz="2000" dirty="0">
              <a:gradFill>
                <a:gsLst>
                  <a:gs pos="0">
                    <a:srgbClr val="FFFFFF"/>
                  </a:gs>
                  <a:gs pos="100000">
                    <a:srgbClr val="FFFFFF"/>
                  </a:gs>
                </a:gsLst>
                <a:lin ang="5400000" scaled="0"/>
              </a:gradFill>
            </a:endParaRPr>
          </a:p>
        </p:txBody>
      </p:sp>
      <p:sp>
        <p:nvSpPr>
          <p:cNvPr id="62" name="Rounded Rectangular Callout 61"/>
          <p:cNvSpPr/>
          <p:nvPr/>
        </p:nvSpPr>
        <p:spPr bwMode="auto">
          <a:xfrm>
            <a:off x="4315552" y="1070243"/>
            <a:ext cx="1512085" cy="1550923"/>
          </a:xfrm>
          <a:prstGeom prst="wedgeRoundRectCallout">
            <a:avLst>
              <a:gd name="adj1" fmla="val -69526"/>
              <a:gd name="adj2" fmla="val -12538"/>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User homed in EU</a:t>
            </a:r>
            <a:endParaRPr lang="de-AT" sz="2000" dirty="0">
              <a:gradFill>
                <a:gsLst>
                  <a:gs pos="0">
                    <a:srgbClr val="FFFFFF"/>
                  </a:gs>
                  <a:gs pos="100000">
                    <a:srgbClr val="FFFFFF"/>
                  </a:gs>
                </a:gsLst>
                <a:lin ang="5400000" scaled="0"/>
              </a:gradFill>
            </a:endParaRPr>
          </a:p>
        </p:txBody>
      </p:sp>
      <p:sp>
        <p:nvSpPr>
          <p:cNvPr id="63" name="Rounded Rectangular Callout 62"/>
          <p:cNvSpPr/>
          <p:nvPr/>
        </p:nvSpPr>
        <p:spPr bwMode="auto">
          <a:xfrm>
            <a:off x="4161072" y="3283550"/>
            <a:ext cx="1512085" cy="1550923"/>
          </a:xfrm>
          <a:prstGeom prst="wedgeRoundRectCallout">
            <a:avLst>
              <a:gd name="adj1" fmla="val -69526"/>
              <a:gd name="adj2" fmla="val -12538"/>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User will always use this pool for AV Edge</a:t>
            </a:r>
            <a:endParaRPr lang="de-AT" sz="2000" dirty="0">
              <a:gradFill>
                <a:gsLst>
                  <a:gs pos="0">
                    <a:srgbClr val="FFFFFF"/>
                  </a:gs>
                  <a:gs pos="100000">
                    <a:srgbClr val="FFFFFF"/>
                  </a:gs>
                </a:gsLst>
                <a:lin ang="5400000" scaled="0"/>
              </a:gradFill>
            </a:endParaRPr>
          </a:p>
        </p:txBody>
      </p:sp>
      <p:sp>
        <p:nvSpPr>
          <p:cNvPr id="64" name="Rounded Rectangular Callout 63"/>
          <p:cNvSpPr/>
          <p:nvPr/>
        </p:nvSpPr>
        <p:spPr bwMode="auto">
          <a:xfrm>
            <a:off x="9950551" y="1970299"/>
            <a:ext cx="1512085" cy="1550923"/>
          </a:xfrm>
          <a:prstGeom prst="wedgeRoundRectCallout">
            <a:avLst>
              <a:gd name="adj1" fmla="val -84448"/>
              <a:gd name="adj2" fmla="val 57380"/>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Edge Pool used for Federation</a:t>
            </a:r>
            <a:endParaRPr lang="de-AT"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6709683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500"/>
                                        <p:tgtEl>
                                          <p:spTgt spid="6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fade">
                                      <p:cBhvr>
                                        <p:cTn id="17" dur="500"/>
                                        <p:tgtEl>
                                          <p:spTgt spid="6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childTnLst>
                          </p:cTn>
                        </p:par>
                        <p:par>
                          <p:cTn id="23" fill="hold">
                            <p:stCondLst>
                              <p:cond delay="500"/>
                            </p:stCondLst>
                            <p:childTnLst>
                              <p:par>
                                <p:cTn id="24" presetID="22" presetClass="entr" presetSubtype="1"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up)">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right)">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down)">
                                      <p:cBhvr>
                                        <p:cTn id="36" dur="500"/>
                                        <p:tgtEl>
                                          <p:spTgt spid="29"/>
                                        </p:tgtEl>
                                      </p:cBhvr>
                                    </p:animEffect>
                                  </p:childTnLst>
                                </p:cTn>
                              </p:par>
                            </p:childTnLst>
                          </p:cTn>
                        </p:par>
                        <p:par>
                          <p:cTn id="37" fill="hold">
                            <p:stCondLst>
                              <p:cond delay="500"/>
                            </p:stCondLst>
                            <p:childTnLst>
                              <p:par>
                                <p:cTn id="38" presetID="22" presetClass="entr" presetSubtype="8"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left)">
                                      <p:cBhvr>
                                        <p:cTn id="40" dur="500"/>
                                        <p:tgtEl>
                                          <p:spTgt spid="31"/>
                                        </p:tgtEl>
                                      </p:cBhvr>
                                    </p:animEffect>
                                  </p:childTnLst>
                                </p:cTn>
                              </p:par>
                            </p:childTnLst>
                          </p:cTn>
                        </p:par>
                        <p:par>
                          <p:cTn id="41" fill="hold">
                            <p:stCondLst>
                              <p:cond delay="1000"/>
                            </p:stCondLst>
                            <p:childTnLst>
                              <p:par>
                                <p:cTn id="42" presetID="22" presetClass="entr" presetSubtype="1"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wipe(up)">
                                      <p:cBhvr>
                                        <p:cTn id="44" dur="500"/>
                                        <p:tgtEl>
                                          <p:spTgt spid="3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nodeType="click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wipe(up)">
                                      <p:cBhvr>
                                        <p:cTn id="49" dur="500"/>
                                        <p:tgtEl>
                                          <p:spTgt spid="38"/>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down)">
                                      <p:cBhvr>
                                        <p:cTn id="54" dur="500"/>
                                        <p:tgtEl>
                                          <p:spTgt spid="40"/>
                                        </p:tgtEl>
                                      </p:cBhvr>
                                    </p:animEffect>
                                  </p:childTnLst>
                                </p:cTn>
                              </p:par>
                            </p:childTnLst>
                          </p:cTn>
                        </p:par>
                        <p:par>
                          <p:cTn id="55" fill="hold">
                            <p:stCondLst>
                              <p:cond delay="500"/>
                            </p:stCondLst>
                            <p:childTnLst>
                              <p:par>
                                <p:cTn id="56" presetID="22" presetClass="entr" presetSubtype="4" fill="hold" nodeType="after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wipe(down)">
                                      <p:cBhvr>
                                        <p:cTn id="58" dur="500"/>
                                        <p:tgtEl>
                                          <p:spTgt spid="42"/>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63"/>
                                        </p:tgtEl>
                                        <p:attrNameLst>
                                          <p:attrName>style.visibility</p:attrName>
                                        </p:attrNameLst>
                                      </p:cBhvr>
                                      <p:to>
                                        <p:strVal val="visible"/>
                                      </p:to>
                                    </p:set>
                                    <p:animEffect transition="in" filter="fade">
                                      <p:cBhvr>
                                        <p:cTn id="6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dirty="0" smtClean="0"/>
              <a:t>Planning and Deployment for Edge Server with Lync 2013</a:t>
            </a:r>
            <a:endParaRPr lang="en-US" sz="5400" dirty="0"/>
          </a:p>
        </p:txBody>
      </p:sp>
      <p:sp>
        <p:nvSpPr>
          <p:cNvPr id="5" name="Text Placeholder 4"/>
          <p:cNvSpPr>
            <a:spLocks noGrp="1"/>
          </p:cNvSpPr>
          <p:nvPr>
            <p:ph type="body" sz="quarter" idx="12"/>
          </p:nvPr>
        </p:nvSpPr>
        <p:spPr/>
        <p:txBody>
          <a:bodyPr/>
          <a:lstStyle/>
          <a:p>
            <a:r>
              <a:rPr lang="en-US" dirty="0" smtClean="0"/>
              <a:t>Bryan Nyce</a:t>
            </a:r>
            <a:endParaRPr lang="en-US" dirty="0"/>
          </a:p>
        </p:txBody>
      </p:sp>
      <p:sp>
        <p:nvSpPr>
          <p:cNvPr id="14" name="Text Placeholder 13"/>
          <p:cNvSpPr>
            <a:spLocks noGrp="1"/>
          </p:cNvSpPr>
          <p:nvPr>
            <p:ph type="body" sz="quarter" idx="13"/>
          </p:nvPr>
        </p:nvSpPr>
        <p:spPr/>
        <p:txBody>
          <a:bodyPr/>
          <a:lstStyle/>
          <a:p>
            <a:r>
              <a:rPr lang="en-US" dirty="0" smtClean="0"/>
              <a:t>OUC-B328</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Reverse Proxy</a:t>
            </a:r>
            <a:endParaRPr lang="en-US" dirty="0"/>
          </a:p>
        </p:txBody>
      </p:sp>
    </p:spTree>
    <p:extLst>
      <p:ext uri="{BB962C8B-B14F-4D97-AF65-F5344CB8AC3E}">
        <p14:creationId xmlns:p14="http://schemas.microsoft.com/office/powerpoint/2010/main" val="538602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Reverse Proxy</a:t>
            </a:r>
            <a:endParaRPr lang="de-AT" dirty="0"/>
          </a:p>
        </p:txBody>
      </p:sp>
      <p:sp>
        <p:nvSpPr>
          <p:cNvPr id="3" name="Text Placeholder 2"/>
          <p:cNvSpPr>
            <a:spLocks noGrp="1"/>
          </p:cNvSpPr>
          <p:nvPr>
            <p:ph type="body" sz="quarter" idx="10"/>
          </p:nvPr>
        </p:nvSpPr>
        <p:spPr>
          <a:xfrm>
            <a:off x="274638" y="1212850"/>
            <a:ext cx="11887200" cy="2769989"/>
          </a:xfrm>
        </p:spPr>
        <p:txBody>
          <a:bodyPr/>
          <a:lstStyle/>
          <a:p>
            <a:r>
              <a:rPr lang="en-US" dirty="0" smtClean="0"/>
              <a:t>Requirements</a:t>
            </a:r>
          </a:p>
          <a:p>
            <a:pPr lvl="1"/>
            <a:r>
              <a:rPr lang="en-US" dirty="0" smtClean="0"/>
              <a:t>Support SSL/TLS to publish internal websites</a:t>
            </a:r>
          </a:p>
          <a:p>
            <a:pPr lvl="1"/>
            <a:r>
              <a:rPr lang="en-US" dirty="0" smtClean="0"/>
              <a:t>Publish internal websites with as well as without encryption</a:t>
            </a:r>
          </a:p>
          <a:p>
            <a:pPr lvl="1"/>
            <a:r>
              <a:rPr lang="en-US" dirty="0" smtClean="0"/>
              <a:t>Publish internal websites using FQDN</a:t>
            </a:r>
          </a:p>
          <a:p>
            <a:pPr lvl="1"/>
            <a:r>
              <a:rPr lang="en-US" dirty="0" smtClean="0"/>
              <a:t>Ability to handle certificates with Subject Alternate Names</a:t>
            </a:r>
          </a:p>
          <a:p>
            <a:pPr lvl="1"/>
            <a:r>
              <a:rPr lang="en-US" dirty="0" smtClean="0"/>
              <a:t>Must be able to sent original host header</a:t>
            </a:r>
          </a:p>
          <a:p>
            <a:pPr lvl="1"/>
            <a:r>
              <a:rPr lang="en-US" dirty="0" smtClean="0"/>
              <a:t>Bridging of some ports</a:t>
            </a:r>
          </a:p>
        </p:txBody>
      </p:sp>
    </p:spTree>
    <p:extLst>
      <p:ext uri="{BB962C8B-B14F-4D97-AF65-F5344CB8AC3E}">
        <p14:creationId xmlns:p14="http://schemas.microsoft.com/office/powerpoint/2010/main" val="1352040985"/>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Reverse Proxy settings</a:t>
            </a:r>
            <a:endParaRPr lang="de-AT" dirty="0"/>
          </a:p>
        </p:txBody>
      </p:sp>
      <p:sp>
        <p:nvSpPr>
          <p:cNvPr id="3" name="Text Placeholder 2"/>
          <p:cNvSpPr>
            <a:spLocks noGrp="1"/>
          </p:cNvSpPr>
          <p:nvPr>
            <p:ph type="body" sz="quarter" idx="10"/>
          </p:nvPr>
        </p:nvSpPr>
        <p:spPr>
          <a:xfrm>
            <a:off x="274638" y="1212850"/>
            <a:ext cx="11887200" cy="4462760"/>
          </a:xfrm>
        </p:spPr>
        <p:txBody>
          <a:bodyPr/>
          <a:lstStyle/>
          <a:p>
            <a:r>
              <a:rPr lang="en-US" dirty="0" smtClean="0"/>
              <a:t>Published FQDNs</a:t>
            </a:r>
          </a:p>
          <a:p>
            <a:pPr lvl="1"/>
            <a:r>
              <a:rPr lang="en-US" dirty="0" err="1" smtClean="0"/>
              <a:t>Lyncdiscover</a:t>
            </a:r>
            <a:r>
              <a:rPr lang="en-US" dirty="0" smtClean="0"/>
              <a:t>.&lt;</a:t>
            </a:r>
            <a:r>
              <a:rPr lang="en-US" dirty="0" err="1" smtClean="0"/>
              <a:t>sipdomain</a:t>
            </a:r>
            <a:r>
              <a:rPr lang="en-US" dirty="0" smtClean="0"/>
              <a:t>&gt;</a:t>
            </a:r>
          </a:p>
          <a:p>
            <a:pPr lvl="1"/>
            <a:r>
              <a:rPr lang="en-US" dirty="0" smtClean="0"/>
              <a:t>External </a:t>
            </a:r>
            <a:r>
              <a:rPr lang="en-US" dirty="0" err="1" smtClean="0"/>
              <a:t>WebFarm</a:t>
            </a:r>
            <a:r>
              <a:rPr lang="en-US" dirty="0" smtClean="0"/>
              <a:t> FQDN</a:t>
            </a:r>
          </a:p>
          <a:p>
            <a:pPr lvl="1"/>
            <a:r>
              <a:rPr lang="en-US" dirty="0" smtClean="0"/>
              <a:t>Simple URLs</a:t>
            </a:r>
          </a:p>
          <a:p>
            <a:pPr lvl="1"/>
            <a:r>
              <a:rPr lang="en-US" dirty="0" smtClean="0"/>
              <a:t>Office Web App (WAC) Server</a:t>
            </a:r>
          </a:p>
          <a:p>
            <a:r>
              <a:rPr lang="en-US" dirty="0" smtClean="0"/>
              <a:t>Bridge port 443 to port 4443</a:t>
            </a:r>
          </a:p>
          <a:p>
            <a:pPr lvl="1"/>
            <a:r>
              <a:rPr lang="en-US" dirty="0" smtClean="0"/>
              <a:t>For all FQDNs except </a:t>
            </a:r>
            <a:r>
              <a:rPr lang="en-US" dirty="0"/>
              <a:t>Office Web App (WAC) </a:t>
            </a:r>
            <a:endParaRPr lang="en-US" dirty="0" smtClean="0"/>
          </a:p>
          <a:p>
            <a:pPr lvl="1"/>
            <a:r>
              <a:rPr lang="en-US" dirty="0" smtClean="0"/>
              <a:t>Optionally bridge port 80 to port 8080</a:t>
            </a:r>
          </a:p>
          <a:p>
            <a:endParaRPr lang="en-US" dirty="0"/>
          </a:p>
          <a:p>
            <a:pPr lvl="1"/>
            <a:endParaRPr lang="de-AT" dirty="0"/>
          </a:p>
        </p:txBody>
      </p:sp>
    </p:spTree>
    <p:extLst>
      <p:ext uri="{BB962C8B-B14F-4D97-AF65-F5344CB8AC3E}">
        <p14:creationId xmlns:p14="http://schemas.microsoft.com/office/powerpoint/2010/main" val="358009887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DNS &amp; Certificates</a:t>
            </a:r>
            <a:endParaRPr lang="en-US" dirty="0"/>
          </a:p>
        </p:txBody>
      </p:sp>
    </p:spTree>
    <p:extLst>
      <p:ext uri="{BB962C8B-B14F-4D97-AF65-F5344CB8AC3E}">
        <p14:creationId xmlns:p14="http://schemas.microsoft.com/office/powerpoint/2010/main" val="3459073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Certificates requirements</a:t>
            </a:r>
            <a:endParaRPr lang="de-AT" dirty="0"/>
          </a:p>
        </p:txBody>
      </p:sp>
      <p:sp>
        <p:nvSpPr>
          <p:cNvPr id="3" name="Text Placeholder 2"/>
          <p:cNvSpPr>
            <a:spLocks noGrp="1"/>
          </p:cNvSpPr>
          <p:nvPr>
            <p:ph type="body" sz="quarter" idx="10"/>
          </p:nvPr>
        </p:nvSpPr>
        <p:spPr>
          <a:xfrm>
            <a:off x="274638" y="1212850"/>
            <a:ext cx="11887200" cy="6155531"/>
          </a:xfrm>
        </p:spPr>
        <p:txBody>
          <a:bodyPr/>
          <a:lstStyle/>
          <a:p>
            <a:r>
              <a:rPr lang="en-US" dirty="0" smtClean="0"/>
              <a:t>Reverse Proxy</a:t>
            </a:r>
          </a:p>
          <a:p>
            <a:pPr lvl="1"/>
            <a:r>
              <a:rPr lang="en-US" dirty="0" smtClean="0"/>
              <a:t>Use public certificate</a:t>
            </a:r>
          </a:p>
          <a:p>
            <a:pPr lvl="1"/>
            <a:r>
              <a:rPr lang="en-US" dirty="0" err="1" smtClean="0"/>
              <a:t>Lyncdiscover</a:t>
            </a:r>
            <a:r>
              <a:rPr lang="en-US" dirty="0" smtClean="0"/>
              <a:t>.&lt;</a:t>
            </a:r>
            <a:r>
              <a:rPr lang="en-US" dirty="0" err="1" smtClean="0"/>
              <a:t>sipdomain</a:t>
            </a:r>
            <a:r>
              <a:rPr lang="en-US" dirty="0" smtClean="0"/>
              <a:t>&gt;</a:t>
            </a:r>
          </a:p>
          <a:p>
            <a:pPr lvl="1"/>
            <a:r>
              <a:rPr lang="en-US" dirty="0" smtClean="0"/>
              <a:t>Simple URLs FQDN</a:t>
            </a:r>
          </a:p>
          <a:p>
            <a:pPr lvl="1"/>
            <a:r>
              <a:rPr lang="en-US" dirty="0" smtClean="0"/>
              <a:t>External </a:t>
            </a:r>
            <a:r>
              <a:rPr lang="en-US" dirty="0" err="1" smtClean="0"/>
              <a:t>Webfarm</a:t>
            </a:r>
            <a:r>
              <a:rPr lang="en-US" dirty="0" smtClean="0"/>
              <a:t> FQDN</a:t>
            </a:r>
          </a:p>
          <a:p>
            <a:pPr lvl="1"/>
            <a:r>
              <a:rPr lang="en-US" dirty="0"/>
              <a:t>Office Web App (WAC)</a:t>
            </a:r>
            <a:endParaRPr lang="en-US" dirty="0" smtClean="0"/>
          </a:p>
          <a:p>
            <a:r>
              <a:rPr lang="en-US" dirty="0" smtClean="0"/>
              <a:t>Edge Server external interfaces</a:t>
            </a:r>
          </a:p>
          <a:p>
            <a:pPr lvl="1"/>
            <a:r>
              <a:rPr lang="en-US" dirty="0" smtClean="0"/>
              <a:t>Use public certificate</a:t>
            </a:r>
          </a:p>
          <a:p>
            <a:pPr lvl="1"/>
            <a:r>
              <a:rPr lang="en-US" dirty="0" smtClean="0"/>
              <a:t>Access Edge Server FQDN</a:t>
            </a:r>
          </a:p>
          <a:p>
            <a:pPr lvl="1"/>
            <a:r>
              <a:rPr lang="en-US" dirty="0" smtClean="0"/>
              <a:t>Web Conferencing Edge Server FQDN</a:t>
            </a:r>
          </a:p>
          <a:p>
            <a:pPr lvl="1"/>
            <a:r>
              <a:rPr lang="en-US" dirty="0" smtClean="0"/>
              <a:t>&lt;hostname&gt;.&lt;</a:t>
            </a:r>
            <a:r>
              <a:rPr lang="en-US" dirty="0" err="1" smtClean="0"/>
              <a:t>sipdomain</a:t>
            </a:r>
            <a:r>
              <a:rPr lang="en-US" dirty="0" smtClean="0"/>
              <a:t>&gt; </a:t>
            </a:r>
          </a:p>
          <a:p>
            <a:r>
              <a:rPr lang="en-US" dirty="0" smtClean="0"/>
              <a:t>Edge Server internal interface</a:t>
            </a:r>
          </a:p>
          <a:p>
            <a:pPr lvl="1"/>
            <a:r>
              <a:rPr lang="en-US" dirty="0" smtClean="0"/>
              <a:t>Use private certificate</a:t>
            </a:r>
          </a:p>
          <a:p>
            <a:pPr lvl="1"/>
            <a:r>
              <a:rPr lang="en-US" dirty="0" smtClean="0"/>
              <a:t>Internal Edge Server FQDN</a:t>
            </a:r>
          </a:p>
          <a:p>
            <a:pPr lvl="1"/>
            <a:endParaRPr lang="de-AT" dirty="0"/>
          </a:p>
        </p:txBody>
      </p:sp>
      <p:sp>
        <p:nvSpPr>
          <p:cNvPr id="4" name="Rounded Rectangular Callout 3"/>
          <p:cNvSpPr/>
          <p:nvPr/>
        </p:nvSpPr>
        <p:spPr bwMode="auto">
          <a:xfrm>
            <a:off x="7406944" y="3101908"/>
            <a:ext cx="2743170" cy="1188707"/>
          </a:xfrm>
          <a:prstGeom prst="wedgeRoundRectCallout">
            <a:avLst>
              <a:gd name="adj1" fmla="val -58796"/>
              <a:gd name="adj2" fmla="val 24038"/>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Please note that AV Edge Server FQDN is not part of the certificate</a:t>
            </a:r>
            <a:endParaRPr lang="de-AT" sz="2000" dirty="0">
              <a:gradFill>
                <a:gsLst>
                  <a:gs pos="0">
                    <a:srgbClr val="FFFFFF"/>
                  </a:gs>
                  <a:gs pos="100000">
                    <a:srgbClr val="FFFFFF"/>
                  </a:gs>
                </a:gsLst>
                <a:lin ang="5400000" scaled="0"/>
              </a:gradFill>
            </a:endParaRPr>
          </a:p>
        </p:txBody>
      </p:sp>
      <p:sp>
        <p:nvSpPr>
          <p:cNvPr id="5" name="Rounded Rectangular Callout 4"/>
          <p:cNvSpPr/>
          <p:nvPr/>
        </p:nvSpPr>
        <p:spPr bwMode="auto">
          <a:xfrm>
            <a:off x="3749384" y="1212849"/>
            <a:ext cx="2743170" cy="1188707"/>
          </a:xfrm>
          <a:prstGeom prst="wedgeRoundRectCallout">
            <a:avLst>
              <a:gd name="adj1" fmla="val -76051"/>
              <a:gd name="adj2" fmla="val 21323"/>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Private certificate will cause problems if CRL cannot be accessed</a:t>
            </a:r>
            <a:endParaRPr lang="de-AT"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0203181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AT" dirty="0" smtClean="0"/>
              <a:t>Rolling AV Authentication </a:t>
            </a:r>
            <a:r>
              <a:rPr lang="de-AT" dirty="0" err="1" smtClean="0"/>
              <a:t>Certificate</a:t>
            </a:r>
            <a:endParaRPr lang="de-AT" dirty="0"/>
          </a:p>
        </p:txBody>
      </p:sp>
      <p:sp>
        <p:nvSpPr>
          <p:cNvPr id="3" name="Text Placeholder 2"/>
          <p:cNvSpPr>
            <a:spLocks noGrp="1"/>
          </p:cNvSpPr>
          <p:nvPr>
            <p:ph type="body" sz="quarter" idx="10"/>
          </p:nvPr>
        </p:nvSpPr>
        <p:spPr>
          <a:xfrm>
            <a:off x="274638" y="1212850"/>
            <a:ext cx="11887200" cy="5139869"/>
          </a:xfrm>
        </p:spPr>
        <p:txBody>
          <a:bodyPr/>
          <a:lstStyle/>
          <a:p>
            <a:r>
              <a:rPr lang="en-US" dirty="0" smtClean="0"/>
              <a:t>Purpose of AV Authentication certificate</a:t>
            </a:r>
          </a:p>
          <a:p>
            <a:pPr lvl="1"/>
            <a:r>
              <a:rPr lang="en-US" dirty="0" smtClean="0"/>
              <a:t>Creates token to allow clients to use AV Edge Server</a:t>
            </a:r>
          </a:p>
          <a:p>
            <a:pPr lvl="1"/>
            <a:r>
              <a:rPr lang="en-US" dirty="0" smtClean="0"/>
              <a:t>Token acquired at sign in or after 8 hours</a:t>
            </a:r>
          </a:p>
          <a:p>
            <a:pPr lvl="1"/>
            <a:r>
              <a:rPr lang="en-US" dirty="0" smtClean="0"/>
              <a:t>By internal users as well by external user</a:t>
            </a:r>
          </a:p>
          <a:p>
            <a:r>
              <a:rPr lang="en-US" dirty="0" smtClean="0"/>
              <a:t>If certificate is renewed…</a:t>
            </a:r>
          </a:p>
          <a:p>
            <a:pPr lvl="1"/>
            <a:r>
              <a:rPr lang="en-US" dirty="0" smtClean="0"/>
              <a:t>Clients have still tokes</a:t>
            </a:r>
          </a:p>
          <a:p>
            <a:pPr lvl="1"/>
            <a:r>
              <a:rPr lang="en-US" dirty="0" smtClean="0"/>
              <a:t>However tokens can not be validated by new certificate</a:t>
            </a:r>
          </a:p>
          <a:p>
            <a:pPr lvl="1"/>
            <a:r>
              <a:rPr lang="en-US" dirty="0" smtClean="0"/>
              <a:t>Media endpoints unable to use AV Edge Server up to 8 hours</a:t>
            </a:r>
          </a:p>
          <a:p>
            <a:r>
              <a:rPr lang="en-US" dirty="0" smtClean="0"/>
              <a:t>Rolling AV Certificate</a:t>
            </a:r>
          </a:p>
          <a:p>
            <a:pPr lvl="1"/>
            <a:r>
              <a:rPr lang="en-US" dirty="0" smtClean="0"/>
              <a:t>Allows to stage new certificate while old one is still in place</a:t>
            </a:r>
          </a:p>
          <a:p>
            <a:pPr lvl="1"/>
            <a:r>
              <a:rPr lang="en-US" dirty="0" smtClean="0"/>
              <a:t>Edge Server will issue tokens based on new certificate, but be able to validate all tokens</a:t>
            </a:r>
          </a:p>
          <a:p>
            <a:pPr lvl="1"/>
            <a:r>
              <a:rPr lang="de-AT" dirty="0"/>
              <a:t>Set-</a:t>
            </a:r>
            <a:r>
              <a:rPr lang="de-AT" dirty="0" err="1"/>
              <a:t>CsCertificate</a:t>
            </a:r>
            <a:r>
              <a:rPr lang="de-AT" dirty="0"/>
              <a:t> –</a:t>
            </a:r>
            <a:r>
              <a:rPr lang="de-AT" dirty="0" smtClean="0"/>
              <a:t>Type –Roll –</a:t>
            </a:r>
            <a:r>
              <a:rPr lang="de-AT" dirty="0" err="1" smtClean="0"/>
              <a:t>Thumbprint</a:t>
            </a:r>
            <a:r>
              <a:rPr lang="de-AT" dirty="0" smtClean="0"/>
              <a:t> –</a:t>
            </a:r>
            <a:r>
              <a:rPr lang="de-AT" dirty="0" err="1" smtClean="0"/>
              <a:t>EffectiveDate</a:t>
            </a:r>
            <a:endParaRPr lang="de-AT" dirty="0"/>
          </a:p>
        </p:txBody>
      </p:sp>
      <p:sp>
        <p:nvSpPr>
          <p:cNvPr id="5" name="Explosion 2 4"/>
          <p:cNvSpPr/>
          <p:nvPr/>
        </p:nvSpPr>
        <p:spPr bwMode="auto">
          <a:xfrm>
            <a:off x="10332992" y="333057"/>
            <a:ext cx="2011658" cy="1554463"/>
          </a:xfrm>
          <a:prstGeom prst="irregularSeal2">
            <a:avLst/>
          </a:prstGeom>
          <a:solidFill>
            <a:srgbClr val="FFFF00"/>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solidFill>
                  <a:srgbClr val="000000"/>
                </a:solidFill>
              </a:rPr>
              <a:t>New in 2013</a:t>
            </a:r>
            <a:endParaRPr lang="de-AT" sz="2000" b="1" dirty="0">
              <a:solidFill>
                <a:srgbClr val="000000"/>
              </a:solidFill>
            </a:endParaRPr>
          </a:p>
        </p:txBody>
      </p:sp>
    </p:spTree>
    <p:extLst>
      <p:ext uri="{BB962C8B-B14F-4D97-AF65-F5344CB8AC3E}">
        <p14:creationId xmlns:p14="http://schemas.microsoft.com/office/powerpoint/2010/main" val="8615405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fade">
                                      <p:cBhvr>
                                        <p:cTn id="10" dur="500"/>
                                        <p:tgtEl>
                                          <p:spTgt spid="3">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fade">
                                      <p:cBhvr>
                                        <p:cTn id="13" dur="500"/>
                                        <p:tgtEl>
                                          <p:spTgt spid="3">
                                            <p:txEl>
                                              <p:pRg st="6" end="6"/>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7" end="7"/>
                                            </p:txEl>
                                          </p:spTgt>
                                        </p:tgtEl>
                                        <p:attrNameLst>
                                          <p:attrName>style.visibility</p:attrName>
                                        </p:attrNameLst>
                                      </p:cBhvr>
                                      <p:to>
                                        <p:strVal val="visible"/>
                                      </p:to>
                                    </p:set>
                                    <p:animEffect transition="in" filter="fade">
                                      <p:cBhvr>
                                        <p:cTn id="16" dur="500"/>
                                        <p:tgtEl>
                                          <p:spTgt spid="3">
                                            <p:txEl>
                                              <p:pRg st="7" end="7"/>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animEffect transition="in" filter="fade">
                                      <p:cBhvr>
                                        <p:cTn id="21" dur="500"/>
                                        <p:tgtEl>
                                          <p:spTgt spid="3">
                                            <p:txEl>
                                              <p:pRg st="8" end="8"/>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9" end="9"/>
                                            </p:txEl>
                                          </p:spTgt>
                                        </p:tgtEl>
                                        <p:attrNameLst>
                                          <p:attrName>style.visibility</p:attrName>
                                        </p:attrNameLst>
                                      </p:cBhvr>
                                      <p:to>
                                        <p:strVal val="visible"/>
                                      </p:to>
                                    </p:set>
                                    <p:animEffect transition="in" filter="fade">
                                      <p:cBhvr>
                                        <p:cTn id="24" dur="500"/>
                                        <p:tgtEl>
                                          <p:spTgt spid="3">
                                            <p:txEl>
                                              <p:pRg st="9" end="9"/>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Effect transition="in" filter="fade">
                                      <p:cBhvr>
                                        <p:cTn id="27" dur="500"/>
                                        <p:tgtEl>
                                          <p:spTgt spid="3">
                                            <p:txEl>
                                              <p:pRg st="10" end="10"/>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11" end="11"/>
                                            </p:txEl>
                                          </p:spTgt>
                                        </p:tgtEl>
                                        <p:attrNameLst>
                                          <p:attrName>style.visibility</p:attrName>
                                        </p:attrNameLst>
                                      </p:cBhvr>
                                      <p:to>
                                        <p:strVal val="visible"/>
                                      </p:to>
                                    </p:set>
                                    <p:animEffect transition="in" filter="fade">
                                      <p:cBhvr>
                                        <p:cTn id="30"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DNS requirements</a:t>
            </a:r>
            <a:endParaRPr lang="de-AT" dirty="0"/>
          </a:p>
        </p:txBody>
      </p:sp>
      <p:sp>
        <p:nvSpPr>
          <p:cNvPr id="3" name="Text Placeholder 2"/>
          <p:cNvSpPr>
            <a:spLocks noGrp="1"/>
          </p:cNvSpPr>
          <p:nvPr>
            <p:ph type="body" sz="quarter" idx="10"/>
          </p:nvPr>
        </p:nvSpPr>
        <p:spPr>
          <a:xfrm>
            <a:off x="274639" y="1212849"/>
            <a:ext cx="5486399" cy="5706177"/>
          </a:xfrm>
        </p:spPr>
        <p:txBody>
          <a:bodyPr/>
          <a:lstStyle/>
          <a:p>
            <a:r>
              <a:rPr lang="en-US" dirty="0" err="1" smtClean="0"/>
              <a:t>Lyncdiscover</a:t>
            </a:r>
            <a:r>
              <a:rPr lang="en-US" dirty="0" smtClean="0"/>
              <a:t>.&lt;</a:t>
            </a:r>
            <a:r>
              <a:rPr lang="en-US" dirty="0" err="1" smtClean="0"/>
              <a:t>sipdomain</a:t>
            </a:r>
            <a:r>
              <a:rPr lang="en-US" dirty="0" smtClean="0"/>
              <a:t>&gt;</a:t>
            </a:r>
          </a:p>
          <a:p>
            <a:pPr lvl="1"/>
            <a:r>
              <a:rPr lang="en-US" dirty="0" smtClean="0"/>
              <a:t>Use </a:t>
            </a:r>
            <a:r>
              <a:rPr lang="en-US" dirty="0" err="1" smtClean="0"/>
              <a:t>GeoDNS</a:t>
            </a:r>
            <a:r>
              <a:rPr lang="en-US" dirty="0" smtClean="0"/>
              <a:t> for Disaster Recovery</a:t>
            </a:r>
          </a:p>
          <a:p>
            <a:r>
              <a:rPr lang="en-US" dirty="0" smtClean="0"/>
              <a:t>Simple URLs</a:t>
            </a:r>
          </a:p>
          <a:p>
            <a:pPr lvl="1"/>
            <a:r>
              <a:rPr lang="en-US" dirty="0"/>
              <a:t>Use </a:t>
            </a:r>
            <a:r>
              <a:rPr lang="en-US" dirty="0" err="1"/>
              <a:t>GeoDNS</a:t>
            </a:r>
            <a:r>
              <a:rPr lang="en-US" dirty="0"/>
              <a:t> for Disaster Recovery</a:t>
            </a:r>
          </a:p>
          <a:p>
            <a:r>
              <a:rPr lang="en-US" dirty="0" smtClean="0"/>
              <a:t>External </a:t>
            </a:r>
            <a:r>
              <a:rPr lang="en-US" dirty="0" err="1" smtClean="0"/>
              <a:t>WebFarm</a:t>
            </a:r>
            <a:r>
              <a:rPr lang="en-US" dirty="0" smtClean="0"/>
              <a:t> FQDN</a:t>
            </a:r>
          </a:p>
          <a:p>
            <a:r>
              <a:rPr lang="en-US" dirty="0" smtClean="0"/>
              <a:t>Office Web App (WAC)</a:t>
            </a:r>
          </a:p>
          <a:p>
            <a:r>
              <a:rPr lang="en-US" dirty="0" smtClean="0"/>
              <a:t>Access Edge</a:t>
            </a:r>
          </a:p>
          <a:p>
            <a:pPr lvl="1">
              <a:spcBef>
                <a:spcPts val="1224"/>
              </a:spcBef>
              <a:buClr>
                <a:schemeClr val="tx1"/>
              </a:buClr>
            </a:pPr>
            <a:r>
              <a:rPr lang="en-US" dirty="0"/>
              <a:t>&lt;hostname&gt;.&lt;</a:t>
            </a:r>
            <a:r>
              <a:rPr lang="en-US" dirty="0" err="1"/>
              <a:t>sipdomain</a:t>
            </a:r>
            <a:r>
              <a:rPr lang="en-US" dirty="0"/>
              <a:t>&gt; </a:t>
            </a:r>
          </a:p>
          <a:p>
            <a:r>
              <a:rPr lang="en-US" dirty="0" smtClean="0"/>
              <a:t>Web </a:t>
            </a:r>
            <a:r>
              <a:rPr lang="en-US" dirty="0" err="1" smtClean="0"/>
              <a:t>Conf</a:t>
            </a:r>
            <a:r>
              <a:rPr lang="de-AT" dirty="0" smtClean="0"/>
              <a:t> Edge</a:t>
            </a:r>
          </a:p>
          <a:p>
            <a:r>
              <a:rPr lang="en-US" dirty="0" smtClean="0"/>
              <a:t>AV Edge</a:t>
            </a:r>
          </a:p>
        </p:txBody>
      </p:sp>
      <p:sp>
        <p:nvSpPr>
          <p:cNvPr id="4" name="Text Placeholder 3"/>
          <p:cNvSpPr>
            <a:spLocks noGrp="1"/>
          </p:cNvSpPr>
          <p:nvPr>
            <p:ph type="body" sz="quarter" idx="11"/>
          </p:nvPr>
        </p:nvSpPr>
        <p:spPr>
          <a:xfrm>
            <a:off x="5943921" y="1212849"/>
            <a:ext cx="6217918" cy="4690515"/>
          </a:xfrm>
        </p:spPr>
        <p:txBody>
          <a:bodyPr/>
          <a:lstStyle/>
          <a:p>
            <a:r>
              <a:rPr lang="en-US" sz="3200" dirty="0" smtClean="0"/>
              <a:t>_sip._</a:t>
            </a:r>
            <a:r>
              <a:rPr lang="en-US" sz="3200" dirty="0" err="1" smtClean="0"/>
              <a:t>tls</a:t>
            </a:r>
            <a:r>
              <a:rPr lang="en-US" sz="3200" dirty="0" smtClean="0"/>
              <a:t>.&lt;</a:t>
            </a:r>
            <a:r>
              <a:rPr lang="en-US" sz="3200" dirty="0" err="1" smtClean="0"/>
              <a:t>sipdomain</a:t>
            </a:r>
            <a:r>
              <a:rPr lang="en-US" sz="3200" dirty="0" smtClean="0"/>
              <a:t>&gt;</a:t>
            </a:r>
          </a:p>
          <a:p>
            <a:pPr lvl="1"/>
            <a:r>
              <a:rPr lang="en-US" dirty="0" smtClean="0"/>
              <a:t>Point to Access Edge Server on port TCP:443</a:t>
            </a:r>
          </a:p>
          <a:p>
            <a:pPr lvl="1"/>
            <a:r>
              <a:rPr lang="en-US" dirty="0" smtClean="0"/>
              <a:t>Point to A record in same domain</a:t>
            </a:r>
          </a:p>
          <a:p>
            <a:r>
              <a:rPr lang="en-US" sz="3200" dirty="0" smtClean="0"/>
              <a:t>_</a:t>
            </a:r>
            <a:r>
              <a:rPr lang="en-US" sz="3200" dirty="0" err="1" smtClean="0"/>
              <a:t>sipfederationtls</a:t>
            </a:r>
            <a:r>
              <a:rPr lang="en-US" sz="3200" dirty="0" smtClean="0"/>
              <a:t>._</a:t>
            </a:r>
            <a:r>
              <a:rPr lang="en-US" sz="3200" dirty="0" err="1" smtClean="0"/>
              <a:t>tcp</a:t>
            </a:r>
            <a:r>
              <a:rPr lang="en-US" sz="3200" dirty="0" smtClean="0"/>
              <a:t>.&lt;</a:t>
            </a:r>
            <a:r>
              <a:rPr lang="en-US" sz="3200" dirty="0" err="1" smtClean="0"/>
              <a:t>sipdomain</a:t>
            </a:r>
            <a:r>
              <a:rPr lang="en-US" sz="3200" dirty="0" smtClean="0"/>
              <a:t>&gt;</a:t>
            </a:r>
          </a:p>
          <a:p>
            <a:pPr lvl="1">
              <a:spcBef>
                <a:spcPts val="1224"/>
              </a:spcBef>
              <a:buClr>
                <a:schemeClr val="tx1"/>
              </a:buClr>
            </a:pPr>
            <a:r>
              <a:rPr lang="en-US" dirty="0"/>
              <a:t>Point to Access Edge Server on port </a:t>
            </a:r>
            <a:r>
              <a:rPr lang="en-US" dirty="0" smtClean="0"/>
              <a:t>TCP:5061</a:t>
            </a:r>
          </a:p>
          <a:p>
            <a:pPr lvl="1">
              <a:spcBef>
                <a:spcPts val="1224"/>
              </a:spcBef>
              <a:buClr>
                <a:schemeClr val="tx1"/>
              </a:buClr>
            </a:pPr>
            <a:r>
              <a:rPr lang="en-US" dirty="0"/>
              <a:t>Point to A record in same domain</a:t>
            </a:r>
          </a:p>
          <a:p>
            <a:r>
              <a:rPr lang="en-US" sz="3200" dirty="0" smtClean="0"/>
              <a:t>_</a:t>
            </a:r>
            <a:r>
              <a:rPr lang="en-US" sz="3200" dirty="0" err="1"/>
              <a:t>xmpp</a:t>
            </a:r>
            <a:r>
              <a:rPr lang="en-US" sz="3200" dirty="0"/>
              <a:t>-server._</a:t>
            </a:r>
            <a:r>
              <a:rPr lang="en-US" sz="3200" dirty="0" err="1"/>
              <a:t>tcp</a:t>
            </a:r>
            <a:r>
              <a:rPr lang="en-US" sz="3200" dirty="0" smtClean="0"/>
              <a:t>.&lt;</a:t>
            </a:r>
            <a:r>
              <a:rPr lang="en-US" sz="3200" dirty="0" err="1" smtClean="0"/>
              <a:t>sipdomain</a:t>
            </a:r>
            <a:r>
              <a:rPr lang="en-US" sz="3200" dirty="0" smtClean="0"/>
              <a:t>&gt;</a:t>
            </a:r>
          </a:p>
          <a:p>
            <a:pPr lvl="1"/>
            <a:r>
              <a:rPr lang="en-US" dirty="0"/>
              <a:t>Point to Access Edge </a:t>
            </a:r>
            <a:r>
              <a:rPr lang="en-US" dirty="0" smtClean="0"/>
              <a:t>TCP: 5269</a:t>
            </a:r>
          </a:p>
          <a:p>
            <a:pPr lvl="1"/>
            <a:r>
              <a:rPr lang="en-US" dirty="0"/>
              <a:t>Point to A record in same domain</a:t>
            </a:r>
          </a:p>
          <a:p>
            <a:endParaRPr lang="de-AT" dirty="0"/>
          </a:p>
        </p:txBody>
      </p:sp>
      <p:sp>
        <p:nvSpPr>
          <p:cNvPr id="5" name="Rounded Rectangular Callout 4"/>
          <p:cNvSpPr/>
          <p:nvPr/>
        </p:nvSpPr>
        <p:spPr bwMode="auto">
          <a:xfrm>
            <a:off x="6126798" y="295274"/>
            <a:ext cx="2468853" cy="917575"/>
          </a:xfrm>
          <a:prstGeom prst="wedgeRoundRectCallou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SRV records need to point to A records in same domain</a:t>
            </a:r>
            <a:endParaRPr lang="de-AT" sz="2000" dirty="0">
              <a:gradFill>
                <a:gsLst>
                  <a:gs pos="0">
                    <a:srgbClr val="FFFFFF"/>
                  </a:gs>
                  <a:gs pos="100000">
                    <a:srgbClr val="FFFFFF"/>
                  </a:gs>
                </a:gsLst>
                <a:lin ang="5400000" scaled="0"/>
              </a:gradFill>
            </a:endParaRPr>
          </a:p>
        </p:txBody>
      </p:sp>
      <p:sp>
        <p:nvSpPr>
          <p:cNvPr id="6" name="Rounded Rectangular Callout 5"/>
          <p:cNvSpPr/>
          <p:nvPr/>
        </p:nvSpPr>
        <p:spPr bwMode="auto">
          <a:xfrm>
            <a:off x="8961411" y="295274"/>
            <a:ext cx="2468853" cy="917575"/>
          </a:xfrm>
          <a:prstGeom prst="wedgeRoundRectCallout">
            <a:avLst>
              <a:gd name="adj1" fmla="val -65072"/>
              <a:gd name="adj2" fmla="val 18209"/>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 lot of SIP domains means a lot of SANs in the certificate</a:t>
            </a:r>
            <a:endParaRPr lang="de-AT" sz="2000" dirty="0">
              <a:gradFill>
                <a:gsLst>
                  <a:gs pos="0">
                    <a:srgbClr val="FFFFFF"/>
                  </a:gs>
                  <a:gs pos="100000">
                    <a:srgbClr val="FFFFFF"/>
                  </a:gs>
                </a:gsLst>
                <a:lin ang="5400000" scaled="0"/>
              </a:gradFill>
            </a:endParaRPr>
          </a:p>
        </p:txBody>
      </p:sp>
      <p:sp>
        <p:nvSpPr>
          <p:cNvPr id="7" name="Explosion 2 6"/>
          <p:cNvSpPr/>
          <p:nvPr/>
        </p:nvSpPr>
        <p:spPr bwMode="auto">
          <a:xfrm>
            <a:off x="9818637" y="4334664"/>
            <a:ext cx="2011658" cy="1554463"/>
          </a:xfrm>
          <a:prstGeom prst="irregularSeal2">
            <a:avLst/>
          </a:prstGeom>
          <a:solidFill>
            <a:srgbClr val="FFFF00"/>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solidFill>
                  <a:srgbClr val="000000"/>
                </a:solidFill>
              </a:rPr>
              <a:t>New in 2013</a:t>
            </a:r>
            <a:endParaRPr lang="de-AT" sz="2000" b="1" dirty="0">
              <a:solidFill>
                <a:srgbClr val="000000"/>
              </a:solidFill>
            </a:endParaRPr>
          </a:p>
        </p:txBody>
      </p:sp>
      <p:sp>
        <p:nvSpPr>
          <p:cNvPr id="8" name="Explosion 2 7"/>
          <p:cNvSpPr/>
          <p:nvPr/>
        </p:nvSpPr>
        <p:spPr bwMode="auto">
          <a:xfrm>
            <a:off x="4172540" y="1625054"/>
            <a:ext cx="2011658" cy="1554463"/>
          </a:xfrm>
          <a:prstGeom prst="irregularSeal2">
            <a:avLst/>
          </a:prstGeom>
          <a:solidFill>
            <a:srgbClr val="FFFF00"/>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solidFill>
                  <a:srgbClr val="000000"/>
                </a:solidFill>
              </a:rPr>
              <a:t>New in 2013</a:t>
            </a:r>
            <a:endParaRPr lang="de-AT" sz="2000" b="1" dirty="0">
              <a:solidFill>
                <a:srgbClr val="000000"/>
              </a:solidFill>
            </a:endParaRPr>
          </a:p>
        </p:txBody>
      </p:sp>
    </p:spTree>
    <p:extLst>
      <p:ext uri="{BB962C8B-B14F-4D97-AF65-F5344CB8AC3E}">
        <p14:creationId xmlns:p14="http://schemas.microsoft.com/office/powerpoint/2010/main" val="32780708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Network</a:t>
            </a:r>
            <a:endParaRPr lang="en-US" dirty="0"/>
          </a:p>
        </p:txBody>
      </p:sp>
    </p:spTree>
    <p:extLst>
      <p:ext uri="{BB962C8B-B14F-4D97-AF65-F5344CB8AC3E}">
        <p14:creationId xmlns:p14="http://schemas.microsoft.com/office/powerpoint/2010/main" val="1642543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Number of IPs per Edge</a:t>
            </a:r>
            <a:endParaRPr lang="de-AT" dirty="0"/>
          </a:p>
        </p:txBody>
      </p:sp>
      <p:sp>
        <p:nvSpPr>
          <p:cNvPr id="3" name="Text Placeholder 2"/>
          <p:cNvSpPr>
            <a:spLocks noGrp="1"/>
          </p:cNvSpPr>
          <p:nvPr>
            <p:ph type="body" sz="quarter" idx="10"/>
          </p:nvPr>
        </p:nvSpPr>
        <p:spPr>
          <a:xfrm>
            <a:off x="274638" y="1212850"/>
            <a:ext cx="11887200" cy="1415772"/>
          </a:xfrm>
        </p:spPr>
        <p:txBody>
          <a:bodyPr/>
          <a:lstStyle/>
          <a:p>
            <a:r>
              <a:rPr lang="en-US" dirty="0" smtClean="0"/>
              <a:t>Two supported scenarios</a:t>
            </a:r>
          </a:p>
          <a:p>
            <a:pPr lvl="1"/>
            <a:r>
              <a:rPr lang="en-US" dirty="0" smtClean="0"/>
              <a:t>Single external IP for Access Edge, Web Conferencing Edge and AV Edge Server</a:t>
            </a:r>
          </a:p>
          <a:p>
            <a:pPr lvl="1"/>
            <a:r>
              <a:rPr lang="en-US" dirty="0" smtClean="0"/>
              <a:t>Dedicated external IP for Access Edge</a:t>
            </a:r>
            <a:r>
              <a:rPr lang="en-US" dirty="0"/>
              <a:t>, Web Conferencing Edge and AV Edge </a:t>
            </a:r>
            <a:r>
              <a:rPr lang="en-US" dirty="0" smtClean="0"/>
              <a:t>Server</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26937" y="3600779"/>
            <a:ext cx="562307" cy="662228"/>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5875" y="3666328"/>
            <a:ext cx="640135" cy="56392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8463" y="3604564"/>
            <a:ext cx="716787" cy="687456"/>
          </a:xfrm>
          <a:prstGeom prst="rect">
            <a:avLst/>
          </a:prstGeom>
        </p:spPr>
      </p:pic>
      <p:cxnSp>
        <p:nvCxnSpPr>
          <p:cNvPr id="25" name="Straight Arrow Connector 24"/>
          <p:cNvCxnSpPr/>
          <p:nvPr/>
        </p:nvCxnSpPr>
        <p:spPr>
          <a:xfrm>
            <a:off x="5180778" y="4263007"/>
            <a:ext cx="2683361" cy="2"/>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5501900" y="3878324"/>
            <a:ext cx="2041116"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SRTP (TCP: 443)</a:t>
            </a:r>
            <a:endParaRPr lang="de-AT" sz="1600" dirty="0" err="1" smtClean="0">
              <a:gradFill>
                <a:gsLst>
                  <a:gs pos="2917">
                    <a:schemeClr val="tx1"/>
                  </a:gs>
                  <a:gs pos="30000">
                    <a:schemeClr val="tx1"/>
                  </a:gs>
                </a:gsLst>
                <a:lin ang="5400000" scaled="0"/>
              </a:gradFill>
            </a:endParaRPr>
          </a:p>
        </p:txBody>
      </p:sp>
      <p:cxnSp>
        <p:nvCxnSpPr>
          <p:cNvPr id="32" name="Straight Arrow Connector 31"/>
          <p:cNvCxnSpPr/>
          <p:nvPr/>
        </p:nvCxnSpPr>
        <p:spPr>
          <a:xfrm>
            <a:off x="5171577" y="3633579"/>
            <a:ext cx="2683361" cy="2"/>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5492699" y="3248896"/>
            <a:ext cx="2041116"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SIP (TCP: 5061)</a:t>
            </a:r>
            <a:endParaRPr lang="de-AT" sz="1600" dirty="0" err="1" smtClean="0">
              <a:gradFill>
                <a:gsLst>
                  <a:gs pos="2917">
                    <a:schemeClr val="tx1"/>
                  </a:gs>
                  <a:gs pos="30000">
                    <a:schemeClr val="tx1"/>
                  </a:gs>
                </a:gsLst>
                <a:lin ang="5400000" scaled="0"/>
              </a:gradFill>
            </a:endParaRPr>
          </a:p>
        </p:txBody>
      </p:sp>
      <p:cxnSp>
        <p:nvCxnSpPr>
          <p:cNvPr id="34" name="Straight Arrow Connector 33"/>
          <p:cNvCxnSpPr/>
          <p:nvPr/>
        </p:nvCxnSpPr>
        <p:spPr>
          <a:xfrm>
            <a:off x="5181083" y="3948293"/>
            <a:ext cx="2683361" cy="2"/>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5502205" y="3563610"/>
            <a:ext cx="2041116"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PSOM (TCP: 444)</a:t>
            </a:r>
            <a:endParaRPr lang="de-AT" sz="1600" dirty="0" err="1" smtClean="0">
              <a:gradFill>
                <a:gsLst>
                  <a:gs pos="2917">
                    <a:schemeClr val="tx1"/>
                  </a:gs>
                  <a:gs pos="30000">
                    <a:schemeClr val="tx1"/>
                  </a:gs>
                </a:gsLst>
                <a:lin ang="5400000" scaled="0"/>
              </a:gradFill>
            </a:endParaRPr>
          </a:p>
        </p:txBody>
      </p:sp>
      <p:pic>
        <p:nvPicPr>
          <p:cNvPr id="36" name="Picture 3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36778" y="5106119"/>
            <a:ext cx="562307" cy="662228"/>
          </a:xfrm>
          <a:prstGeom prst="rect">
            <a:avLst/>
          </a:prstGeom>
        </p:spPr>
      </p:pic>
      <p:pic>
        <p:nvPicPr>
          <p:cNvPr id="37" name="Pictur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5716" y="5171668"/>
            <a:ext cx="640135" cy="563929"/>
          </a:xfrm>
          <a:prstGeom prst="rect">
            <a:avLst/>
          </a:prstGeom>
        </p:spPr>
      </p:pic>
      <p:pic>
        <p:nvPicPr>
          <p:cNvPr id="38" name="Picture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8304" y="5109904"/>
            <a:ext cx="716787" cy="687456"/>
          </a:xfrm>
          <a:prstGeom prst="rect">
            <a:avLst/>
          </a:prstGeom>
        </p:spPr>
      </p:pic>
      <p:cxnSp>
        <p:nvCxnSpPr>
          <p:cNvPr id="39" name="Straight Arrow Connector 38"/>
          <p:cNvCxnSpPr/>
          <p:nvPr/>
        </p:nvCxnSpPr>
        <p:spPr>
          <a:xfrm>
            <a:off x="5190619" y="5768347"/>
            <a:ext cx="2683361" cy="2"/>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5511741" y="5383664"/>
            <a:ext cx="2041116"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SRTP (TCP: 443)</a:t>
            </a:r>
            <a:endParaRPr lang="de-AT" sz="1600" dirty="0" err="1" smtClean="0">
              <a:gradFill>
                <a:gsLst>
                  <a:gs pos="2917">
                    <a:schemeClr val="tx1"/>
                  </a:gs>
                  <a:gs pos="30000">
                    <a:schemeClr val="tx1"/>
                  </a:gs>
                </a:gsLst>
                <a:lin ang="5400000" scaled="0"/>
              </a:gradFill>
            </a:endParaRPr>
          </a:p>
        </p:txBody>
      </p:sp>
      <p:cxnSp>
        <p:nvCxnSpPr>
          <p:cNvPr id="41" name="Straight Arrow Connector 40"/>
          <p:cNvCxnSpPr/>
          <p:nvPr/>
        </p:nvCxnSpPr>
        <p:spPr>
          <a:xfrm>
            <a:off x="5181418" y="5138919"/>
            <a:ext cx="2683361" cy="2"/>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5502540" y="4754236"/>
            <a:ext cx="2041116"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SIP (TCP: 443)</a:t>
            </a:r>
            <a:endParaRPr lang="de-AT" sz="1600" dirty="0" err="1" smtClean="0">
              <a:gradFill>
                <a:gsLst>
                  <a:gs pos="2917">
                    <a:schemeClr val="tx1"/>
                  </a:gs>
                  <a:gs pos="30000">
                    <a:schemeClr val="tx1"/>
                  </a:gs>
                </a:gsLst>
                <a:lin ang="5400000" scaled="0"/>
              </a:gradFill>
            </a:endParaRPr>
          </a:p>
        </p:txBody>
      </p:sp>
      <p:cxnSp>
        <p:nvCxnSpPr>
          <p:cNvPr id="43" name="Straight Arrow Connector 42"/>
          <p:cNvCxnSpPr/>
          <p:nvPr/>
        </p:nvCxnSpPr>
        <p:spPr>
          <a:xfrm>
            <a:off x="5190924" y="5453633"/>
            <a:ext cx="2683361" cy="2"/>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5512046" y="5068950"/>
            <a:ext cx="2041116"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PSOM (TCP: 443)</a:t>
            </a:r>
            <a:endParaRPr lang="de-AT" sz="1600" dirty="0" err="1" smtClean="0">
              <a:gradFill>
                <a:gsLst>
                  <a:gs pos="2917">
                    <a:schemeClr val="tx1"/>
                  </a:gs>
                  <a:gs pos="30000">
                    <a:schemeClr val="tx1"/>
                  </a:gs>
                </a:gsLst>
                <a:lin ang="5400000" scaled="0"/>
              </a:gradFill>
            </a:endParaRPr>
          </a:p>
        </p:txBody>
      </p:sp>
      <p:pic>
        <p:nvPicPr>
          <p:cNvPr id="45" name="Picture 4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5765" y="3649928"/>
            <a:ext cx="640135" cy="563929"/>
          </a:xfrm>
          <a:prstGeom prst="rect">
            <a:avLst/>
          </a:prstGeom>
        </p:spPr>
      </p:pic>
      <p:pic>
        <p:nvPicPr>
          <p:cNvPr id="46" name="Picture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6066" y="5171668"/>
            <a:ext cx="640135" cy="563929"/>
          </a:xfrm>
          <a:prstGeom prst="rect">
            <a:avLst/>
          </a:prstGeom>
        </p:spPr>
      </p:pic>
      <p:sp>
        <p:nvSpPr>
          <p:cNvPr id="48" name="Rectangular Callout 47"/>
          <p:cNvSpPr/>
          <p:nvPr/>
        </p:nvSpPr>
        <p:spPr bwMode="auto">
          <a:xfrm>
            <a:off x="2377799" y="2692116"/>
            <a:ext cx="2690038" cy="809821"/>
          </a:xfrm>
          <a:prstGeom prst="wedgeRectCallout">
            <a:avLst>
              <a:gd name="adj1" fmla="val 33181"/>
              <a:gd name="adj2" fmla="val 69335"/>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defTabSz="932472" fontAlgn="base">
              <a:spcBef>
                <a:spcPct val="0"/>
              </a:spcBef>
              <a:spcAft>
                <a:spcPct val="0"/>
              </a:spcAft>
            </a:pPr>
            <a:r>
              <a:rPr lang="en-US" sz="1600" dirty="0" smtClean="0">
                <a:gradFill>
                  <a:gsLst>
                    <a:gs pos="0">
                      <a:srgbClr val="FFFFFF"/>
                    </a:gs>
                    <a:gs pos="100000">
                      <a:srgbClr val="FFFFFF"/>
                    </a:gs>
                  </a:gsLst>
                  <a:lin ang="5400000" scaled="0"/>
                </a:gradFill>
              </a:rPr>
              <a:t>Firewall on client location might block ports other than 443 TCP.</a:t>
            </a:r>
            <a:endParaRPr lang="de-AT" sz="1600" dirty="0">
              <a:gradFill>
                <a:gsLst>
                  <a:gs pos="0">
                    <a:srgbClr val="FFFFFF"/>
                  </a:gs>
                  <a:gs pos="100000">
                    <a:srgbClr val="FFFFFF"/>
                  </a:gs>
                </a:gsLst>
                <a:lin ang="5400000" scaled="0"/>
              </a:gradFill>
            </a:endParaRPr>
          </a:p>
        </p:txBody>
      </p:sp>
      <p:sp>
        <p:nvSpPr>
          <p:cNvPr id="50" name="Rectangular Callout 49"/>
          <p:cNvSpPr/>
          <p:nvPr/>
        </p:nvSpPr>
        <p:spPr bwMode="auto">
          <a:xfrm>
            <a:off x="2256163" y="5883588"/>
            <a:ext cx="2690038" cy="809821"/>
          </a:xfrm>
          <a:prstGeom prst="wedgeRectCallout">
            <a:avLst>
              <a:gd name="adj1" fmla="val 39361"/>
              <a:gd name="adj2" fmla="val -69974"/>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defTabSz="932472" fontAlgn="base">
              <a:spcBef>
                <a:spcPct val="0"/>
              </a:spcBef>
              <a:spcAft>
                <a:spcPct val="0"/>
              </a:spcAft>
            </a:pPr>
            <a:r>
              <a:rPr lang="en-US" sz="1600" dirty="0" smtClean="0">
                <a:gradFill>
                  <a:gsLst>
                    <a:gs pos="0">
                      <a:srgbClr val="FFFFFF"/>
                    </a:gs>
                    <a:gs pos="100000">
                      <a:srgbClr val="FFFFFF"/>
                    </a:gs>
                  </a:gsLst>
                  <a:lin ang="5400000" scaled="0"/>
                </a:gradFill>
              </a:rPr>
              <a:t>Even if 443 TCP is the only open port, all features will work.</a:t>
            </a:r>
            <a:endParaRPr lang="de-AT" sz="16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8833957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anim calcmode="lin" valueType="num">
                                      <p:cBhvr>
                                        <p:cTn id="8" dur="500" fill="hold"/>
                                        <p:tgtEl>
                                          <p:spTgt spid="48"/>
                                        </p:tgtEl>
                                        <p:attrNameLst>
                                          <p:attrName>ppt_x</p:attrName>
                                        </p:attrNameLst>
                                      </p:cBhvr>
                                      <p:tavLst>
                                        <p:tav tm="0">
                                          <p:val>
                                            <p:strVal val="#ppt_x"/>
                                          </p:val>
                                        </p:tav>
                                        <p:tav tm="100000">
                                          <p:val>
                                            <p:strVal val="#ppt_x"/>
                                          </p:val>
                                        </p:tav>
                                      </p:tavLst>
                                    </p:anim>
                                    <p:anim calcmode="lin" valueType="num">
                                      <p:cBhvr>
                                        <p:cTn id="9" dur="5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fade">
                                      <p:cBhvr>
                                        <p:cTn id="14" dur="500"/>
                                        <p:tgtEl>
                                          <p:spTgt spid="50"/>
                                        </p:tgtEl>
                                      </p:cBhvr>
                                    </p:animEffect>
                                    <p:anim calcmode="lin" valueType="num">
                                      <p:cBhvr>
                                        <p:cTn id="15" dur="500" fill="hold"/>
                                        <p:tgtEl>
                                          <p:spTgt spid="50"/>
                                        </p:tgtEl>
                                        <p:attrNameLst>
                                          <p:attrName>ppt_x</p:attrName>
                                        </p:attrNameLst>
                                      </p:cBhvr>
                                      <p:tavLst>
                                        <p:tav tm="0">
                                          <p:val>
                                            <p:strVal val="#ppt_x"/>
                                          </p:val>
                                        </p:tav>
                                        <p:tav tm="100000">
                                          <p:val>
                                            <p:strVal val="#ppt_x"/>
                                          </p:val>
                                        </p:tav>
                                      </p:tavLst>
                                    </p:anim>
                                    <p:anim calcmode="lin" valueType="num">
                                      <p:cBhvr>
                                        <p:cTn id="16" dur="5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Number of IPs per Edge</a:t>
            </a:r>
            <a:endParaRPr lang="de-AT" dirty="0"/>
          </a:p>
        </p:txBody>
      </p:sp>
      <p:sp>
        <p:nvSpPr>
          <p:cNvPr id="3" name="Text Placeholder 2"/>
          <p:cNvSpPr>
            <a:spLocks noGrp="1"/>
          </p:cNvSpPr>
          <p:nvPr>
            <p:ph type="body" sz="quarter" idx="10"/>
          </p:nvPr>
        </p:nvSpPr>
        <p:spPr>
          <a:xfrm>
            <a:off x="274638" y="1212850"/>
            <a:ext cx="11887200" cy="3108543"/>
          </a:xfrm>
        </p:spPr>
        <p:txBody>
          <a:bodyPr/>
          <a:lstStyle/>
          <a:p>
            <a:r>
              <a:rPr lang="en-US" dirty="0" smtClean="0"/>
              <a:t>Single external IP per Edge</a:t>
            </a:r>
          </a:p>
          <a:p>
            <a:pPr lvl="1"/>
            <a:r>
              <a:rPr lang="en-US" dirty="0" smtClean="0"/>
              <a:t>Will not require as many public IP addresses</a:t>
            </a:r>
          </a:p>
          <a:p>
            <a:pPr lvl="1"/>
            <a:r>
              <a:rPr lang="en-US" dirty="0" smtClean="0"/>
              <a:t>Might limit connectivity</a:t>
            </a:r>
          </a:p>
          <a:p>
            <a:pPr lvl="1"/>
            <a:endParaRPr lang="en-US" dirty="0"/>
          </a:p>
          <a:p>
            <a:r>
              <a:rPr lang="en-US" dirty="0" smtClean="0"/>
              <a:t>Dedicated IP per Edge Role</a:t>
            </a:r>
          </a:p>
          <a:p>
            <a:pPr lvl="1"/>
            <a:r>
              <a:rPr lang="en-US" dirty="0" smtClean="0"/>
              <a:t>Will require 3 external IP addresses per Edge Server</a:t>
            </a:r>
          </a:p>
          <a:p>
            <a:pPr lvl="1"/>
            <a:r>
              <a:rPr lang="en-US" dirty="0" smtClean="0"/>
              <a:t>Will provide best connectivity</a:t>
            </a:r>
            <a:endParaRPr lang="en-US" dirty="0"/>
          </a:p>
        </p:txBody>
      </p:sp>
    </p:spTree>
    <p:extLst>
      <p:ext uri="{BB962C8B-B14F-4D97-AF65-F5344CB8AC3E}">
        <p14:creationId xmlns:p14="http://schemas.microsoft.com/office/powerpoint/2010/main" val="2723274418"/>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3785652"/>
          </a:xfrm>
        </p:spPr>
        <p:txBody>
          <a:bodyPr/>
          <a:lstStyle/>
          <a:p>
            <a:r>
              <a:rPr lang="en-US" dirty="0"/>
              <a:t>Session Objective(s</a:t>
            </a:r>
            <a:r>
              <a:rPr lang="en-US" dirty="0" smtClean="0"/>
              <a:t>): </a:t>
            </a:r>
            <a:endParaRPr lang="en-US" dirty="0"/>
          </a:p>
          <a:p>
            <a:pPr lvl="1"/>
            <a:r>
              <a:rPr lang="en-US" dirty="0" smtClean="0"/>
              <a:t>Explain Edge Server architecture</a:t>
            </a:r>
          </a:p>
          <a:p>
            <a:pPr lvl="1"/>
            <a:r>
              <a:rPr lang="en-US" dirty="0" smtClean="0"/>
              <a:t>Highlight common misunderstandings</a:t>
            </a:r>
          </a:p>
          <a:p>
            <a:pPr lvl="1"/>
            <a:r>
              <a:rPr lang="en-US" dirty="0" smtClean="0"/>
              <a:t>Address best practices</a:t>
            </a:r>
            <a:endParaRPr lang="en-US" dirty="0"/>
          </a:p>
          <a:p>
            <a:endParaRPr lang="en-US" dirty="0" smtClean="0"/>
          </a:p>
          <a:p>
            <a:r>
              <a:rPr lang="en-US" dirty="0" smtClean="0"/>
              <a:t>Understand Edge Server requirements</a:t>
            </a:r>
          </a:p>
          <a:p>
            <a:r>
              <a:rPr lang="en-US" dirty="0" smtClean="0"/>
              <a:t>Deploy best possible design</a:t>
            </a:r>
            <a:endParaRPr lang="en-US" dirty="0"/>
          </a:p>
        </p:txBody>
      </p:sp>
      <p:sp>
        <p:nvSpPr>
          <p:cNvPr id="4" name="Title 3"/>
          <p:cNvSpPr>
            <a:spLocks noGrp="1"/>
          </p:cNvSpPr>
          <p:nvPr>
            <p:ph type="title"/>
          </p:nvPr>
        </p:nvSpPr>
        <p:spPr/>
        <p:txBody>
          <a:bodyPr/>
          <a:lstStyle/>
          <a:p>
            <a:r>
              <a:rPr lang="en-US" dirty="0"/>
              <a:t>Session Objectives </a:t>
            </a:r>
            <a:r>
              <a:rPr lang="en-US" dirty="0" smtClean="0"/>
              <a:t>And </a:t>
            </a:r>
            <a:r>
              <a:rPr lang="en-US" dirty="0"/>
              <a:t>Takeaways</a:t>
            </a:r>
          </a:p>
        </p:txBody>
      </p:sp>
    </p:spTree>
    <p:extLst>
      <p:ext uri="{BB962C8B-B14F-4D97-AF65-F5344CB8AC3E}">
        <p14:creationId xmlns:p14="http://schemas.microsoft.com/office/powerpoint/2010/main" val="117029059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Subnets</a:t>
            </a:r>
            <a:endParaRPr lang="de-AT" dirty="0"/>
          </a:p>
        </p:txBody>
      </p:sp>
      <p:sp>
        <p:nvSpPr>
          <p:cNvPr id="3" name="Text Placeholder 2"/>
          <p:cNvSpPr>
            <a:spLocks noGrp="1"/>
          </p:cNvSpPr>
          <p:nvPr>
            <p:ph type="body" sz="quarter" idx="10"/>
          </p:nvPr>
        </p:nvSpPr>
        <p:spPr>
          <a:xfrm>
            <a:off x="274638" y="1212850"/>
            <a:ext cx="11887200" cy="1415772"/>
          </a:xfrm>
        </p:spPr>
        <p:txBody>
          <a:bodyPr/>
          <a:lstStyle/>
          <a:p>
            <a:r>
              <a:rPr lang="en-US" dirty="0" smtClean="0"/>
              <a:t>Subnet requirements</a:t>
            </a:r>
          </a:p>
          <a:p>
            <a:pPr lvl="1"/>
            <a:r>
              <a:rPr lang="en-US" dirty="0" smtClean="0"/>
              <a:t>External interfaces and internal interface on different subnets</a:t>
            </a:r>
          </a:p>
          <a:p>
            <a:pPr lvl="1"/>
            <a:r>
              <a:rPr lang="en-US" dirty="0" smtClean="0"/>
              <a:t>Must not be routable to each other</a:t>
            </a:r>
            <a:endParaRPr lang="de-AT" dirty="0"/>
          </a:p>
        </p:txBody>
      </p:sp>
    </p:spTree>
    <p:extLst>
      <p:ext uri="{BB962C8B-B14F-4D97-AF65-F5344CB8AC3E}">
        <p14:creationId xmlns:p14="http://schemas.microsoft.com/office/powerpoint/2010/main" val="2621394825"/>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Firewall</a:t>
            </a:r>
            <a:endParaRPr lang="de-AT" dirty="0"/>
          </a:p>
        </p:txBody>
      </p:sp>
      <p:grpSp>
        <p:nvGrpSpPr>
          <p:cNvPr id="11" name="Group 10"/>
          <p:cNvGrpSpPr/>
          <p:nvPr/>
        </p:nvGrpSpPr>
        <p:grpSpPr>
          <a:xfrm>
            <a:off x="1316157" y="1668482"/>
            <a:ext cx="9804161" cy="3747437"/>
            <a:chOff x="1316157" y="1668482"/>
            <a:chExt cx="9804161" cy="3747437"/>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b="60520"/>
            <a:stretch/>
          </p:blipFill>
          <p:spPr>
            <a:xfrm>
              <a:off x="1316157" y="1668482"/>
              <a:ext cx="9804161" cy="3747437"/>
            </a:xfrm>
            <a:prstGeom prst="rect">
              <a:avLst/>
            </a:prstGeom>
          </p:spPr>
        </p:pic>
        <p:pic>
          <p:nvPicPr>
            <p:cNvPr id="7" name="Picture 6"/>
            <p:cNvPicPr>
              <a:picLocks noChangeAspect="1"/>
            </p:cNvPicPr>
            <p:nvPr/>
          </p:nvPicPr>
          <p:blipFill>
            <a:blip r:embed="rId3"/>
            <a:stretch>
              <a:fillRect/>
            </a:stretch>
          </p:blipFill>
          <p:spPr>
            <a:xfrm>
              <a:off x="7828514" y="4685969"/>
              <a:ext cx="3120042" cy="355898"/>
            </a:xfrm>
            <a:prstGeom prst="rect">
              <a:avLst/>
            </a:prstGeom>
          </p:spPr>
        </p:pic>
        <p:sp>
          <p:nvSpPr>
            <p:cNvPr id="8" name="Rectangle 7"/>
            <p:cNvSpPr/>
            <p:nvPr/>
          </p:nvSpPr>
          <p:spPr bwMode="auto">
            <a:xfrm>
              <a:off x="9875797" y="4685969"/>
              <a:ext cx="137447" cy="300898"/>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9" name="Rectangle 8"/>
            <p:cNvSpPr/>
            <p:nvPr/>
          </p:nvSpPr>
          <p:spPr bwMode="auto">
            <a:xfrm>
              <a:off x="10770174" y="4868847"/>
              <a:ext cx="202891" cy="547072"/>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10" name="Rectangle 9"/>
            <p:cNvSpPr/>
            <p:nvPr/>
          </p:nvSpPr>
          <p:spPr bwMode="auto">
            <a:xfrm>
              <a:off x="1463410" y="4713331"/>
              <a:ext cx="182878" cy="702588"/>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grpSp>
      <p:sp>
        <p:nvSpPr>
          <p:cNvPr id="12" name="Right Arrow 11"/>
          <p:cNvSpPr/>
          <p:nvPr/>
        </p:nvSpPr>
        <p:spPr bwMode="auto">
          <a:xfrm rot="920077">
            <a:off x="7224272" y="4298517"/>
            <a:ext cx="839620" cy="829627"/>
          </a:xfrm>
          <a:prstGeom prst="rightArrow">
            <a:avLst/>
          </a:prstGeom>
          <a:solidFill>
            <a:srgbClr val="FF0000"/>
          </a:solidFill>
          <a:ln>
            <a:solidFill>
              <a:schemeClr val="bg1"/>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17052947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39480"/>
          <a:stretch/>
        </p:blipFill>
        <p:spPr>
          <a:xfrm>
            <a:off x="1378872" y="1212849"/>
            <a:ext cx="9867343" cy="5781676"/>
          </a:xfrm>
          <a:prstGeom prst="rect">
            <a:avLst/>
          </a:prstGeom>
        </p:spPr>
      </p:pic>
      <p:sp>
        <p:nvSpPr>
          <p:cNvPr id="13" name="Right Arrow 12"/>
          <p:cNvSpPr/>
          <p:nvPr/>
        </p:nvSpPr>
        <p:spPr bwMode="auto">
          <a:xfrm rot="920077">
            <a:off x="7044502" y="3007314"/>
            <a:ext cx="839620" cy="829627"/>
          </a:xfrm>
          <a:prstGeom prst="rightArrow">
            <a:avLst/>
          </a:prstGeom>
          <a:solidFill>
            <a:srgbClr val="FF0000"/>
          </a:solidFill>
          <a:ln>
            <a:solidFill>
              <a:schemeClr val="bg1"/>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 name="Title 1"/>
          <p:cNvSpPr>
            <a:spLocks noGrp="1"/>
          </p:cNvSpPr>
          <p:nvPr>
            <p:ph type="title"/>
          </p:nvPr>
        </p:nvSpPr>
        <p:spPr/>
        <p:txBody>
          <a:bodyPr/>
          <a:lstStyle/>
          <a:p>
            <a:r>
              <a:rPr lang="en-US" dirty="0" smtClean="0"/>
              <a:t>Firewall: Edge</a:t>
            </a:r>
            <a:endParaRPr lang="de-AT" dirty="0"/>
          </a:p>
        </p:txBody>
      </p:sp>
      <p:sp>
        <p:nvSpPr>
          <p:cNvPr id="7" name="Rectangle 6"/>
          <p:cNvSpPr/>
          <p:nvPr/>
        </p:nvSpPr>
        <p:spPr bwMode="auto">
          <a:xfrm>
            <a:off x="1463408" y="1212849"/>
            <a:ext cx="274317" cy="702588"/>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8" name="Rectangle 7"/>
          <p:cNvSpPr/>
          <p:nvPr/>
        </p:nvSpPr>
        <p:spPr bwMode="auto">
          <a:xfrm>
            <a:off x="10881626" y="1212849"/>
            <a:ext cx="274317" cy="702588"/>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9" name="Right Arrow 8"/>
          <p:cNvSpPr/>
          <p:nvPr/>
        </p:nvSpPr>
        <p:spPr bwMode="auto">
          <a:xfrm rot="920077">
            <a:off x="745787" y="1398979"/>
            <a:ext cx="839620" cy="829627"/>
          </a:xfrm>
          <a:prstGeom prst="rightArrow">
            <a:avLst/>
          </a:prstGeom>
          <a:solidFill>
            <a:srgbClr val="FF0000"/>
          </a:solidFill>
          <a:ln>
            <a:solidFill>
              <a:schemeClr val="bg1"/>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0" name="Right Arrow 9"/>
          <p:cNvSpPr/>
          <p:nvPr/>
        </p:nvSpPr>
        <p:spPr bwMode="auto">
          <a:xfrm rot="920077">
            <a:off x="7044502" y="2226677"/>
            <a:ext cx="839620" cy="829627"/>
          </a:xfrm>
          <a:prstGeom prst="rightArrow">
            <a:avLst/>
          </a:prstGeom>
          <a:solidFill>
            <a:srgbClr val="FF0000"/>
          </a:solidFill>
          <a:ln>
            <a:solidFill>
              <a:schemeClr val="bg1"/>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1" name="Right Arrow 10"/>
          <p:cNvSpPr/>
          <p:nvPr/>
        </p:nvSpPr>
        <p:spPr bwMode="auto">
          <a:xfrm rot="920077">
            <a:off x="7044502" y="2486889"/>
            <a:ext cx="839620" cy="829627"/>
          </a:xfrm>
          <a:prstGeom prst="rightArrow">
            <a:avLst/>
          </a:prstGeom>
          <a:solidFill>
            <a:srgbClr val="FF0000"/>
          </a:solidFill>
          <a:ln>
            <a:solidFill>
              <a:schemeClr val="bg1"/>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2" name="Right Arrow 11"/>
          <p:cNvSpPr/>
          <p:nvPr/>
        </p:nvSpPr>
        <p:spPr bwMode="auto">
          <a:xfrm rot="920077">
            <a:off x="7044502" y="2747101"/>
            <a:ext cx="839620" cy="829627"/>
          </a:xfrm>
          <a:prstGeom prst="rightArrow">
            <a:avLst/>
          </a:prstGeom>
          <a:solidFill>
            <a:srgbClr val="FF0000"/>
          </a:solidFill>
          <a:ln>
            <a:solidFill>
              <a:schemeClr val="bg1"/>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24493234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13"/>
                                        </p:tgtEl>
                                      </p:cBhvr>
                                    </p:animEffect>
                                    <p:set>
                                      <p:cBhvr>
                                        <p:cTn id="21" dur="1" fill="hold">
                                          <p:stCondLst>
                                            <p:cond delay="499"/>
                                          </p:stCondLst>
                                        </p:cTn>
                                        <p:tgtEl>
                                          <p:spTgt spid="13"/>
                                        </p:tgtEl>
                                        <p:attrNameLst>
                                          <p:attrName>style.visibility</p:attrName>
                                        </p:attrNameLst>
                                      </p:cBhvr>
                                      <p:to>
                                        <p:strVal val="hidden"/>
                                      </p:to>
                                    </p:se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9" grpId="0" animBg="1"/>
      <p:bldP spid="9" grpId="1" animBg="1"/>
      <p:bldP spid="10" grpId="0" animBg="1"/>
      <p:bldP spid="11" grpId="0" animBg="1"/>
      <p:bldP spid="1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nvPr>
        </p:nvGraphicFramePr>
        <p:xfrm>
          <a:off x="3200750" y="3771579"/>
          <a:ext cx="5486340" cy="2926050"/>
        </p:xfrm>
        <a:graphic>
          <a:graphicData uri="http://schemas.openxmlformats.org/drawingml/2006/table">
            <a:tbl>
              <a:tblPr firstRow="1" bandRow="1">
                <a:tableStyleId>{5C22544A-7EE6-4342-B048-85BDC9FD1C3A}</a:tableStyleId>
              </a:tblPr>
              <a:tblGrid>
                <a:gridCol w="2743170"/>
                <a:gridCol w="2743170"/>
              </a:tblGrid>
              <a:tr h="585210">
                <a:tc>
                  <a:txBody>
                    <a:bodyPr/>
                    <a:lstStyle/>
                    <a:p>
                      <a:r>
                        <a:rPr lang="de-AT" dirty="0"/>
                        <a:t>Source Port </a:t>
                      </a:r>
                    </a:p>
                  </a:txBody>
                  <a:tcPr marL="0" marR="0" marT="0" marB="0" anchor="ctr"/>
                </a:tc>
                <a:tc>
                  <a:txBody>
                    <a:bodyPr/>
                    <a:lstStyle/>
                    <a:p>
                      <a:r>
                        <a:rPr lang="de-AT" dirty="0"/>
                        <a:t>Destination Port </a:t>
                      </a:r>
                    </a:p>
                  </a:txBody>
                  <a:tcPr marL="0" marR="0" marT="0" marB="0" anchor="ctr"/>
                </a:tc>
              </a:tr>
              <a:tr h="585210">
                <a:tc>
                  <a:txBody>
                    <a:bodyPr/>
                    <a:lstStyle/>
                    <a:p>
                      <a:r>
                        <a:rPr lang="de-AT" dirty="0"/>
                        <a:t>TCP </a:t>
                      </a:r>
                      <a:r>
                        <a:rPr lang="de-AT" dirty="0">
                          <a:effectLst/>
                        </a:rPr>
                        <a:t>50,000</a:t>
                      </a:r>
                      <a:r>
                        <a:rPr lang="de-AT" dirty="0"/>
                        <a:t>-59,999</a:t>
                      </a:r>
                    </a:p>
                  </a:txBody>
                  <a:tcPr marL="0" marR="0" marT="0" marB="0" anchor="ctr"/>
                </a:tc>
                <a:tc>
                  <a:txBody>
                    <a:bodyPr/>
                    <a:lstStyle/>
                    <a:p>
                      <a:r>
                        <a:rPr lang="de-AT" dirty="0"/>
                        <a:t>TCP 443</a:t>
                      </a:r>
                    </a:p>
                  </a:txBody>
                  <a:tcPr marL="0" marR="0" marT="0" marB="0" anchor="ctr"/>
                </a:tc>
              </a:tr>
              <a:tr h="585210">
                <a:tc>
                  <a:txBody>
                    <a:bodyPr/>
                    <a:lstStyle/>
                    <a:p>
                      <a:r>
                        <a:rPr lang="de-AT"/>
                        <a:t>UDP 3478</a:t>
                      </a:r>
                    </a:p>
                  </a:txBody>
                  <a:tcPr marL="0" marR="0" marT="0" marB="0" anchor="ctr"/>
                </a:tc>
                <a:tc>
                  <a:txBody>
                    <a:bodyPr/>
                    <a:lstStyle/>
                    <a:p>
                      <a:r>
                        <a:rPr lang="de-AT"/>
                        <a:t>UDP 3478</a:t>
                      </a:r>
                    </a:p>
                  </a:txBody>
                  <a:tcPr marL="0" marR="0" marT="0" marB="0" anchor="ctr"/>
                </a:tc>
              </a:tr>
              <a:tr h="585210">
                <a:tc>
                  <a:txBody>
                    <a:bodyPr/>
                    <a:lstStyle/>
                    <a:p>
                      <a:r>
                        <a:rPr lang="de-AT"/>
                        <a:t>Any</a:t>
                      </a:r>
                    </a:p>
                  </a:txBody>
                  <a:tcPr marL="0" marR="0" marT="0" marB="0" anchor="ctr"/>
                </a:tc>
                <a:tc>
                  <a:txBody>
                    <a:bodyPr/>
                    <a:lstStyle/>
                    <a:p>
                      <a:r>
                        <a:rPr lang="de-AT"/>
                        <a:t>TCP 443</a:t>
                      </a:r>
                    </a:p>
                  </a:txBody>
                  <a:tcPr marL="0" marR="0" marT="0" marB="0" anchor="ctr"/>
                </a:tc>
              </a:tr>
              <a:tr h="585210">
                <a:tc>
                  <a:txBody>
                    <a:bodyPr/>
                    <a:lstStyle/>
                    <a:p>
                      <a:r>
                        <a:rPr lang="de-AT"/>
                        <a:t>Any</a:t>
                      </a:r>
                    </a:p>
                  </a:txBody>
                  <a:tcPr marL="0" marR="0" marT="0" marB="0" anchor="ctr"/>
                </a:tc>
                <a:tc>
                  <a:txBody>
                    <a:bodyPr/>
                    <a:lstStyle/>
                    <a:p>
                      <a:r>
                        <a:rPr lang="de-AT" dirty="0"/>
                        <a:t>UDP 3478</a:t>
                      </a:r>
                    </a:p>
                  </a:txBody>
                  <a:tcPr marL="0" marR="0" marT="0" marB="0" anchor="ctr"/>
                </a:tc>
              </a:tr>
            </a:tbl>
          </a:graphicData>
        </a:graphic>
      </p:graphicFrame>
      <p:sp>
        <p:nvSpPr>
          <p:cNvPr id="2" name="Title 1"/>
          <p:cNvSpPr>
            <a:spLocks noGrp="1"/>
          </p:cNvSpPr>
          <p:nvPr>
            <p:ph type="title"/>
          </p:nvPr>
        </p:nvSpPr>
        <p:spPr/>
        <p:txBody>
          <a:bodyPr/>
          <a:lstStyle/>
          <a:p>
            <a:r>
              <a:rPr lang="en-US" dirty="0" smtClean="0"/>
              <a:t>50,000 requirements</a:t>
            </a:r>
            <a:endParaRPr lang="de-AT" dirty="0"/>
          </a:p>
        </p:txBody>
      </p:sp>
      <p:sp>
        <p:nvSpPr>
          <p:cNvPr id="3" name="Text Placeholder 2"/>
          <p:cNvSpPr>
            <a:spLocks noGrp="1"/>
          </p:cNvSpPr>
          <p:nvPr>
            <p:ph type="body" sz="quarter" idx="10"/>
          </p:nvPr>
        </p:nvSpPr>
        <p:spPr>
          <a:xfrm>
            <a:off x="274638" y="1212850"/>
            <a:ext cx="11887200" cy="2092881"/>
          </a:xfrm>
        </p:spPr>
        <p:txBody>
          <a:bodyPr/>
          <a:lstStyle/>
          <a:p>
            <a:r>
              <a:rPr lang="en-US" dirty="0" smtClean="0"/>
              <a:t>OCS 2007</a:t>
            </a:r>
          </a:p>
          <a:p>
            <a:pPr lvl="1"/>
            <a:r>
              <a:rPr lang="en-US" dirty="0"/>
              <a:t>Requires 50,000-59,999 </a:t>
            </a:r>
            <a:r>
              <a:rPr lang="en-US" dirty="0" smtClean="0"/>
              <a:t>TCP/UDP outbound and inbound</a:t>
            </a:r>
            <a:endParaRPr lang="en-US" dirty="0"/>
          </a:p>
          <a:p>
            <a:r>
              <a:rPr lang="en-US" dirty="0" smtClean="0"/>
              <a:t>OCS 2007 R2, Lync 2010, Lync 2013</a:t>
            </a:r>
          </a:p>
          <a:p>
            <a:pPr lvl="1"/>
            <a:r>
              <a:rPr lang="en-US" dirty="0" smtClean="0"/>
              <a:t>Requires “50,000-59,999 TCP outbound”</a:t>
            </a:r>
            <a:endParaRPr lang="en-US" dirty="0"/>
          </a:p>
        </p:txBody>
      </p:sp>
      <p:graphicFrame>
        <p:nvGraphicFramePr>
          <p:cNvPr id="5" name="Table 4"/>
          <p:cNvGraphicFramePr>
            <a:graphicFrameLocks noGrp="1"/>
          </p:cNvGraphicFramePr>
          <p:nvPr>
            <p:extLst/>
          </p:nvPr>
        </p:nvGraphicFramePr>
        <p:xfrm>
          <a:off x="457580" y="3771579"/>
          <a:ext cx="5486340" cy="2926050"/>
        </p:xfrm>
        <a:graphic>
          <a:graphicData uri="http://schemas.openxmlformats.org/drawingml/2006/table">
            <a:tbl>
              <a:tblPr firstRow="1" bandRow="1">
                <a:tableStyleId>{5C22544A-7EE6-4342-B048-85BDC9FD1C3A}</a:tableStyleId>
              </a:tblPr>
              <a:tblGrid>
                <a:gridCol w="2743170"/>
                <a:gridCol w="2743170"/>
              </a:tblGrid>
              <a:tr h="585210">
                <a:tc>
                  <a:txBody>
                    <a:bodyPr/>
                    <a:lstStyle/>
                    <a:p>
                      <a:r>
                        <a:rPr lang="de-AT" dirty="0"/>
                        <a:t>Source IP </a:t>
                      </a:r>
                    </a:p>
                  </a:txBody>
                  <a:tcPr marL="0" marR="0" marT="0" marB="0" anchor="ctr"/>
                </a:tc>
                <a:tc>
                  <a:txBody>
                    <a:bodyPr/>
                    <a:lstStyle/>
                    <a:p>
                      <a:r>
                        <a:rPr lang="de-AT"/>
                        <a:t>Destination IP </a:t>
                      </a:r>
                    </a:p>
                  </a:txBody>
                  <a:tcPr marL="0" marR="0" marT="0" marB="0" anchor="ctr"/>
                </a:tc>
              </a:tr>
              <a:tr h="585210">
                <a:tc>
                  <a:txBody>
                    <a:bodyPr/>
                    <a:lstStyle/>
                    <a:p>
                      <a:r>
                        <a:rPr lang="de-AT"/>
                        <a:t>A/V Edge service interface</a:t>
                      </a:r>
                    </a:p>
                  </a:txBody>
                  <a:tcPr marL="0" marR="0" marT="0" marB="0" anchor="ctr"/>
                </a:tc>
                <a:tc>
                  <a:txBody>
                    <a:bodyPr/>
                    <a:lstStyle/>
                    <a:p>
                      <a:r>
                        <a:rPr lang="de-AT"/>
                        <a:t>Any</a:t>
                      </a:r>
                    </a:p>
                  </a:txBody>
                  <a:tcPr marL="0" marR="0" marT="0" marB="0" anchor="ctr"/>
                </a:tc>
              </a:tr>
              <a:tr h="585210">
                <a:tc>
                  <a:txBody>
                    <a:bodyPr/>
                    <a:lstStyle/>
                    <a:p>
                      <a:r>
                        <a:rPr lang="de-AT" dirty="0"/>
                        <a:t>A/V Edge </a:t>
                      </a:r>
                      <a:r>
                        <a:rPr lang="de-AT" dirty="0" err="1"/>
                        <a:t>service</a:t>
                      </a:r>
                      <a:r>
                        <a:rPr lang="de-AT" dirty="0"/>
                        <a:t> </a:t>
                      </a:r>
                      <a:r>
                        <a:rPr lang="de-AT" dirty="0" err="1"/>
                        <a:t>interface</a:t>
                      </a:r>
                      <a:endParaRPr lang="de-AT" dirty="0"/>
                    </a:p>
                  </a:txBody>
                  <a:tcPr marL="0" marR="0" marT="0" marB="0" anchor="ctr"/>
                </a:tc>
                <a:tc>
                  <a:txBody>
                    <a:bodyPr/>
                    <a:lstStyle/>
                    <a:p>
                      <a:r>
                        <a:rPr lang="de-AT"/>
                        <a:t>Any</a:t>
                      </a:r>
                    </a:p>
                  </a:txBody>
                  <a:tcPr marL="0" marR="0" marT="0" marB="0" anchor="ctr"/>
                </a:tc>
              </a:tr>
              <a:tr h="585210">
                <a:tc>
                  <a:txBody>
                    <a:bodyPr/>
                    <a:lstStyle/>
                    <a:p>
                      <a:r>
                        <a:rPr lang="de-AT"/>
                        <a:t>Any</a:t>
                      </a:r>
                    </a:p>
                  </a:txBody>
                  <a:tcPr marL="0" marR="0" marT="0" marB="0" anchor="ctr"/>
                </a:tc>
                <a:tc>
                  <a:txBody>
                    <a:bodyPr/>
                    <a:lstStyle/>
                    <a:p>
                      <a:r>
                        <a:rPr lang="de-AT"/>
                        <a:t>A/V Edge service interface</a:t>
                      </a:r>
                    </a:p>
                  </a:txBody>
                  <a:tcPr marL="0" marR="0" marT="0" marB="0" anchor="ctr"/>
                </a:tc>
              </a:tr>
              <a:tr h="585210">
                <a:tc>
                  <a:txBody>
                    <a:bodyPr/>
                    <a:lstStyle/>
                    <a:p>
                      <a:r>
                        <a:rPr lang="de-AT"/>
                        <a:t>Any</a:t>
                      </a:r>
                    </a:p>
                  </a:txBody>
                  <a:tcPr marL="0" marR="0" marT="0" marB="0" anchor="ctr"/>
                </a:tc>
                <a:tc>
                  <a:txBody>
                    <a:bodyPr/>
                    <a:lstStyle/>
                    <a:p>
                      <a:r>
                        <a:rPr lang="de-AT" dirty="0"/>
                        <a:t>A/V Edge </a:t>
                      </a:r>
                      <a:r>
                        <a:rPr lang="de-AT" dirty="0" err="1"/>
                        <a:t>service</a:t>
                      </a:r>
                      <a:r>
                        <a:rPr lang="de-AT" dirty="0"/>
                        <a:t> </a:t>
                      </a:r>
                      <a:r>
                        <a:rPr lang="de-AT" dirty="0" err="1"/>
                        <a:t>interface</a:t>
                      </a:r>
                      <a:endParaRPr lang="de-AT" dirty="0"/>
                    </a:p>
                  </a:txBody>
                  <a:tcPr marL="0" marR="0" marT="0" marB="0" anchor="ctr"/>
                </a:tc>
              </a:tr>
            </a:tbl>
          </a:graphicData>
        </a:graphic>
      </p:graphicFrame>
    </p:spTree>
    <p:extLst>
      <p:ext uri="{BB962C8B-B14F-4D97-AF65-F5344CB8AC3E}">
        <p14:creationId xmlns:p14="http://schemas.microsoft.com/office/powerpoint/2010/main" val="30715226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22696E-6 2.22424E-6 L 0.22057 -0.00182 " pathEditMode="relative" rAng="0" ptsTypes="AA">
                                      <p:cBhvr>
                                        <p:cTn id="6" dur="2000" fill="hold"/>
                                        <p:tgtEl>
                                          <p:spTgt spid="4"/>
                                        </p:tgtEl>
                                        <p:attrNameLst>
                                          <p:attrName>ppt_x</p:attrName>
                                          <p:attrName>ppt_y</p:attrName>
                                        </p:attrNameLst>
                                      </p:cBhvr>
                                      <p:rCtr x="11029" y="-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IPv6 support</a:t>
            </a:r>
            <a:endParaRPr lang="de-AT" dirty="0"/>
          </a:p>
        </p:txBody>
      </p:sp>
      <p:sp>
        <p:nvSpPr>
          <p:cNvPr id="3" name="Text Placeholder 2"/>
          <p:cNvSpPr>
            <a:spLocks noGrp="1"/>
          </p:cNvSpPr>
          <p:nvPr>
            <p:ph type="body" sz="quarter" idx="10"/>
          </p:nvPr>
        </p:nvSpPr>
        <p:spPr>
          <a:xfrm>
            <a:off x="274638" y="1212850"/>
            <a:ext cx="11887200" cy="3108543"/>
          </a:xfrm>
        </p:spPr>
        <p:txBody>
          <a:bodyPr/>
          <a:lstStyle/>
          <a:p>
            <a:r>
              <a:rPr lang="en-US" dirty="0" smtClean="0"/>
              <a:t>Requires February 2013 CU</a:t>
            </a:r>
          </a:p>
          <a:p>
            <a:r>
              <a:rPr lang="en-US" dirty="0" smtClean="0"/>
              <a:t>Bridging between IPv4 and IPv6</a:t>
            </a:r>
          </a:p>
          <a:p>
            <a:pPr lvl="1"/>
            <a:r>
              <a:rPr lang="en-US" dirty="0" smtClean="0"/>
              <a:t>Edge Server can bridge between IPv4 networks and IPv6 networks</a:t>
            </a:r>
          </a:p>
          <a:p>
            <a:endParaRPr lang="en-US" dirty="0" smtClean="0"/>
          </a:p>
          <a:p>
            <a:endParaRPr lang="de-AT" dirty="0"/>
          </a:p>
        </p:txBody>
      </p:sp>
      <p:graphicFrame>
        <p:nvGraphicFramePr>
          <p:cNvPr id="4" name="Table 3"/>
          <p:cNvGraphicFramePr>
            <a:graphicFrameLocks noGrp="1"/>
          </p:cNvGraphicFramePr>
          <p:nvPr>
            <p:extLst/>
          </p:nvPr>
        </p:nvGraphicFramePr>
        <p:xfrm>
          <a:off x="640458" y="3131505"/>
          <a:ext cx="10881240" cy="2651732"/>
        </p:xfrm>
        <a:graphic>
          <a:graphicData uri="http://schemas.openxmlformats.org/drawingml/2006/table">
            <a:tbl>
              <a:tblPr firstRow="1" bandRow="1">
                <a:tableStyleId>{5C22544A-7EE6-4342-B048-85BDC9FD1C3A}</a:tableStyleId>
              </a:tblPr>
              <a:tblGrid>
                <a:gridCol w="2720310"/>
                <a:gridCol w="2720310"/>
                <a:gridCol w="2720310"/>
                <a:gridCol w="2720310"/>
              </a:tblGrid>
              <a:tr h="662933">
                <a:tc>
                  <a:txBody>
                    <a:bodyPr/>
                    <a:lstStyle/>
                    <a:p>
                      <a:endParaRPr lang="de-AT" sz="1200" b="0" dirty="0">
                        <a:effectLst/>
                        <a:latin typeface="+mn-lt"/>
                      </a:endParaRPr>
                    </a:p>
                  </a:txBody>
                  <a:tcPr marL="0" marR="0" marT="0" marB="0" anchor="ctr"/>
                </a:tc>
                <a:tc>
                  <a:txBody>
                    <a:bodyPr/>
                    <a:lstStyle/>
                    <a:p>
                      <a:pPr>
                        <a:spcAft>
                          <a:spcPts val="0"/>
                        </a:spcAft>
                      </a:pPr>
                      <a:r>
                        <a:rPr lang="de-AT" sz="1800" b="0" smtClean="0">
                          <a:effectLst/>
                          <a:latin typeface="+mn-lt"/>
                          <a:ea typeface="Calibri" panose="020F0502020204030204" pitchFamily="34" charset="0"/>
                          <a:cs typeface="Times New Roman" panose="02020603050405020304" pitchFamily="18" charset="0"/>
                        </a:rPr>
                        <a:t>Edge Pool (External Edge) : IPv4 </a:t>
                      </a:r>
                      <a:endParaRPr lang="de-AT" sz="1600" b="0">
                        <a:effectLst/>
                        <a:latin typeface="+mn-lt"/>
                        <a:ea typeface="Calibri" panose="020F0502020204030204" pitchFamily="34" charset="0"/>
                        <a:cs typeface="Times New Roman" panose="02020603050405020304" pitchFamily="18" charset="0"/>
                      </a:endParaRPr>
                    </a:p>
                  </a:txBody>
                  <a:tcPr marL="0" marR="0" marT="0" marB="0" anchor="ctr"/>
                </a:tc>
                <a:tc>
                  <a:txBody>
                    <a:bodyPr/>
                    <a:lstStyle/>
                    <a:p>
                      <a:pPr>
                        <a:spcAft>
                          <a:spcPts val="0"/>
                        </a:spcAft>
                      </a:pPr>
                      <a:r>
                        <a:rPr lang="de-AT" sz="1800" b="0" smtClean="0">
                          <a:effectLst/>
                          <a:latin typeface="+mn-lt"/>
                          <a:ea typeface="Calibri" panose="020F0502020204030204" pitchFamily="34" charset="0"/>
                          <a:cs typeface="Times New Roman" panose="02020603050405020304" pitchFamily="18" charset="0"/>
                        </a:rPr>
                        <a:t>Edge Pool (External Edge): Dual Stack </a:t>
                      </a:r>
                      <a:endParaRPr lang="de-AT" sz="1600" b="0">
                        <a:effectLst/>
                        <a:latin typeface="+mn-lt"/>
                        <a:ea typeface="Calibri" panose="020F0502020204030204" pitchFamily="34" charset="0"/>
                        <a:cs typeface="Times New Roman" panose="02020603050405020304" pitchFamily="18" charset="0"/>
                      </a:endParaRPr>
                    </a:p>
                  </a:txBody>
                  <a:tcPr marL="0" marR="0" marT="0" marB="0" anchor="ctr"/>
                </a:tc>
                <a:tc>
                  <a:txBody>
                    <a:bodyPr/>
                    <a:lstStyle/>
                    <a:p>
                      <a:pPr>
                        <a:spcAft>
                          <a:spcPts val="0"/>
                        </a:spcAft>
                      </a:pPr>
                      <a:r>
                        <a:rPr lang="de-AT" sz="1800" b="0" smtClean="0">
                          <a:effectLst/>
                          <a:latin typeface="+mn-lt"/>
                          <a:ea typeface="Calibri" panose="020F0502020204030204" pitchFamily="34" charset="0"/>
                          <a:cs typeface="Times New Roman" panose="02020603050405020304" pitchFamily="18" charset="0"/>
                        </a:rPr>
                        <a:t>Edge Pool (External Edge): IPv6 </a:t>
                      </a:r>
                      <a:endParaRPr lang="de-AT" sz="1600" b="0">
                        <a:effectLst/>
                        <a:latin typeface="+mn-lt"/>
                        <a:ea typeface="Calibri" panose="020F0502020204030204" pitchFamily="34" charset="0"/>
                        <a:cs typeface="Times New Roman" panose="02020603050405020304" pitchFamily="18" charset="0"/>
                      </a:endParaRPr>
                    </a:p>
                  </a:txBody>
                  <a:tcPr marL="0" marR="0" marT="0" marB="0" anchor="ctr"/>
                </a:tc>
              </a:tr>
              <a:tr h="662933">
                <a:tc>
                  <a:txBody>
                    <a:bodyPr/>
                    <a:lstStyle/>
                    <a:p>
                      <a:pPr>
                        <a:spcAft>
                          <a:spcPts val="0"/>
                        </a:spcAft>
                      </a:pPr>
                      <a:r>
                        <a:rPr lang="de-AT" sz="1800" b="0" dirty="0" smtClean="0">
                          <a:effectLst/>
                          <a:latin typeface="+mn-lt"/>
                          <a:ea typeface="Calibri" panose="020F0502020204030204" pitchFamily="34" charset="0"/>
                          <a:cs typeface="Times New Roman" panose="02020603050405020304" pitchFamily="18" charset="0"/>
                        </a:rPr>
                        <a:t>Edge Pool (Internal Edge): IPv4 </a:t>
                      </a:r>
                      <a:endParaRPr lang="de-AT" sz="1600" b="0" dirty="0">
                        <a:effectLst/>
                        <a:latin typeface="+mn-lt"/>
                        <a:ea typeface="Calibri" panose="020F0502020204030204" pitchFamily="34" charset="0"/>
                        <a:cs typeface="Times New Roman" panose="02020603050405020304" pitchFamily="18" charset="0"/>
                      </a:endParaRPr>
                    </a:p>
                  </a:txBody>
                  <a:tcPr marL="0" marR="0" marT="0" marB="0" anchor="ctr"/>
                </a:tc>
                <a:tc>
                  <a:txBody>
                    <a:bodyPr/>
                    <a:lstStyle/>
                    <a:p>
                      <a:pPr>
                        <a:spcAft>
                          <a:spcPts val="0"/>
                        </a:spcAft>
                      </a:pPr>
                      <a:r>
                        <a:rPr lang="de-AT" sz="1800" b="0" dirty="0" smtClean="0">
                          <a:effectLst/>
                          <a:latin typeface="+mn-lt"/>
                          <a:ea typeface="Calibri" panose="020F0502020204030204" pitchFamily="34" charset="0"/>
                          <a:cs typeface="Times New Roman" panose="02020603050405020304" pitchFamily="18" charset="0"/>
                        </a:rPr>
                        <a:t>Yes</a:t>
                      </a:r>
                      <a:endParaRPr lang="de-AT" sz="1600" b="0" dirty="0">
                        <a:effectLst/>
                        <a:latin typeface="+mn-lt"/>
                        <a:ea typeface="Calibri" panose="020F0502020204030204" pitchFamily="34" charset="0"/>
                        <a:cs typeface="Times New Roman" panose="02020603050405020304" pitchFamily="18" charset="0"/>
                      </a:endParaRPr>
                    </a:p>
                  </a:txBody>
                  <a:tcPr marL="0" marR="0" marT="0" marB="0" anchor="ctr">
                    <a:solidFill>
                      <a:srgbClr val="92D050"/>
                    </a:solidFill>
                  </a:tcPr>
                </a:tc>
                <a:tc>
                  <a:txBody>
                    <a:bodyPr/>
                    <a:lstStyle/>
                    <a:p>
                      <a:pPr>
                        <a:spcAft>
                          <a:spcPts val="0"/>
                        </a:spcAft>
                      </a:pPr>
                      <a:r>
                        <a:rPr lang="de-AT" sz="1800" b="0" kern="1200" dirty="0" smtClean="0">
                          <a:solidFill>
                            <a:schemeClr val="dk1"/>
                          </a:solidFill>
                          <a:effectLst/>
                          <a:latin typeface="+mn-lt"/>
                          <a:ea typeface="Calibri" panose="020F0502020204030204" pitchFamily="34" charset="0"/>
                          <a:cs typeface="Times New Roman" panose="02020603050405020304" pitchFamily="18" charset="0"/>
                        </a:rPr>
                        <a:t>Yes</a:t>
                      </a:r>
                      <a:endParaRPr lang="de-AT" sz="1800" b="0" kern="1200" dirty="0">
                        <a:solidFill>
                          <a:schemeClr val="dk1"/>
                        </a:solidFill>
                        <a:effectLst/>
                        <a:latin typeface="+mn-lt"/>
                        <a:ea typeface="Calibri" panose="020F0502020204030204" pitchFamily="34" charset="0"/>
                        <a:cs typeface="Times New Roman" panose="02020603050405020304" pitchFamily="18" charset="0"/>
                      </a:endParaRPr>
                    </a:p>
                  </a:txBody>
                  <a:tcPr marL="0" marR="0" marT="0" marB="0" anchor="ctr">
                    <a:solidFill>
                      <a:srgbClr val="92D050"/>
                    </a:solidFill>
                  </a:tcPr>
                </a:tc>
                <a:tc>
                  <a:txBody>
                    <a:bodyPr/>
                    <a:lstStyle/>
                    <a:p>
                      <a:pPr>
                        <a:spcAft>
                          <a:spcPts val="0"/>
                        </a:spcAft>
                      </a:pPr>
                      <a:r>
                        <a:rPr lang="de-AT" sz="1800" b="0" smtClean="0">
                          <a:effectLst/>
                          <a:latin typeface="+mn-lt"/>
                          <a:ea typeface="Calibri" panose="020F0502020204030204" pitchFamily="34" charset="0"/>
                          <a:cs typeface="Times New Roman" panose="02020603050405020304" pitchFamily="18" charset="0"/>
                        </a:rPr>
                        <a:t>No</a:t>
                      </a:r>
                      <a:endParaRPr lang="de-AT" sz="1600" b="0">
                        <a:effectLst/>
                        <a:latin typeface="+mn-lt"/>
                        <a:ea typeface="Calibri" panose="020F0502020204030204" pitchFamily="34" charset="0"/>
                        <a:cs typeface="Times New Roman" panose="02020603050405020304" pitchFamily="18" charset="0"/>
                      </a:endParaRPr>
                    </a:p>
                  </a:txBody>
                  <a:tcPr marL="0" marR="0" marT="0" marB="0" anchor="ctr"/>
                </a:tc>
              </a:tr>
              <a:tr h="662933">
                <a:tc>
                  <a:txBody>
                    <a:bodyPr/>
                    <a:lstStyle/>
                    <a:p>
                      <a:pPr>
                        <a:spcAft>
                          <a:spcPts val="0"/>
                        </a:spcAft>
                      </a:pPr>
                      <a:r>
                        <a:rPr lang="de-AT" sz="1800" b="0" smtClean="0">
                          <a:effectLst/>
                          <a:latin typeface="+mn-lt"/>
                          <a:ea typeface="Calibri" panose="020F0502020204030204" pitchFamily="34" charset="0"/>
                          <a:cs typeface="Times New Roman" panose="02020603050405020304" pitchFamily="18" charset="0"/>
                        </a:rPr>
                        <a:t>Edge Pool (Internal Edge): Dual Stack </a:t>
                      </a:r>
                      <a:endParaRPr lang="de-AT" sz="1600" b="0">
                        <a:effectLst/>
                        <a:latin typeface="+mn-lt"/>
                        <a:ea typeface="Calibri" panose="020F0502020204030204" pitchFamily="34" charset="0"/>
                        <a:cs typeface="Times New Roman" panose="02020603050405020304" pitchFamily="18" charset="0"/>
                      </a:endParaRPr>
                    </a:p>
                  </a:txBody>
                  <a:tcPr marL="0" marR="0" marT="0" marB="0" anchor="ctr"/>
                </a:tc>
                <a:tc>
                  <a:txBody>
                    <a:bodyPr/>
                    <a:lstStyle/>
                    <a:p>
                      <a:pPr>
                        <a:spcAft>
                          <a:spcPts val="0"/>
                        </a:spcAft>
                      </a:pPr>
                      <a:r>
                        <a:rPr lang="de-AT" sz="1800" b="0" dirty="0" err="1" smtClean="0">
                          <a:effectLst/>
                          <a:latin typeface="+mn-lt"/>
                          <a:ea typeface="Calibri" panose="020F0502020204030204" pitchFamily="34" charset="0"/>
                          <a:cs typeface="Times New Roman" panose="02020603050405020304" pitchFamily="18" charset="0"/>
                        </a:rPr>
                        <a:t>No</a:t>
                      </a:r>
                      <a:endParaRPr lang="de-AT" sz="1600" b="0" dirty="0">
                        <a:effectLst/>
                        <a:latin typeface="+mn-lt"/>
                        <a:ea typeface="Calibri" panose="020F0502020204030204" pitchFamily="34" charset="0"/>
                        <a:cs typeface="Times New Roman" panose="02020603050405020304" pitchFamily="18" charset="0"/>
                      </a:endParaRPr>
                    </a:p>
                  </a:txBody>
                  <a:tcPr marL="0" marR="0" marT="0" marB="0" anchor="ctr"/>
                </a:tc>
                <a:tc>
                  <a:txBody>
                    <a:bodyPr/>
                    <a:lstStyle/>
                    <a:p>
                      <a:pPr>
                        <a:spcAft>
                          <a:spcPts val="0"/>
                        </a:spcAft>
                      </a:pPr>
                      <a:r>
                        <a:rPr lang="de-AT" sz="1800" b="0" dirty="0" smtClean="0">
                          <a:effectLst/>
                          <a:latin typeface="+mn-lt"/>
                          <a:ea typeface="Calibri" panose="020F0502020204030204" pitchFamily="34" charset="0"/>
                          <a:cs typeface="Times New Roman" panose="02020603050405020304" pitchFamily="18" charset="0"/>
                        </a:rPr>
                        <a:t>Yes</a:t>
                      </a:r>
                      <a:endParaRPr lang="de-AT" sz="1600" b="0" dirty="0">
                        <a:effectLst/>
                        <a:latin typeface="+mn-lt"/>
                        <a:ea typeface="Calibri" panose="020F0502020204030204" pitchFamily="34" charset="0"/>
                        <a:cs typeface="Times New Roman" panose="02020603050405020304" pitchFamily="18" charset="0"/>
                      </a:endParaRPr>
                    </a:p>
                  </a:txBody>
                  <a:tcPr marL="0" marR="0" marT="0" marB="0" anchor="ctr">
                    <a:solidFill>
                      <a:srgbClr val="92D050"/>
                    </a:solidFill>
                  </a:tcPr>
                </a:tc>
                <a:tc>
                  <a:txBody>
                    <a:bodyPr/>
                    <a:lstStyle/>
                    <a:p>
                      <a:pPr>
                        <a:spcAft>
                          <a:spcPts val="0"/>
                        </a:spcAft>
                      </a:pPr>
                      <a:r>
                        <a:rPr lang="de-AT" sz="1800" b="0" dirty="0" err="1" smtClean="0">
                          <a:effectLst/>
                          <a:latin typeface="+mn-lt"/>
                          <a:ea typeface="Calibri" panose="020F0502020204030204" pitchFamily="34" charset="0"/>
                          <a:cs typeface="Times New Roman" panose="02020603050405020304" pitchFamily="18" charset="0"/>
                        </a:rPr>
                        <a:t>No</a:t>
                      </a:r>
                      <a:r>
                        <a:rPr lang="de-AT" sz="1800" b="0" dirty="0" smtClean="0">
                          <a:effectLst/>
                          <a:latin typeface="+mn-lt"/>
                          <a:ea typeface="Calibri" panose="020F0502020204030204" pitchFamily="34" charset="0"/>
                          <a:cs typeface="Times New Roman" panose="02020603050405020304" pitchFamily="18" charset="0"/>
                        </a:rPr>
                        <a:t> </a:t>
                      </a:r>
                      <a:endParaRPr lang="de-AT" sz="1600" b="0" dirty="0">
                        <a:effectLst/>
                        <a:latin typeface="+mn-lt"/>
                        <a:ea typeface="Calibri" panose="020F0502020204030204" pitchFamily="34" charset="0"/>
                        <a:cs typeface="Times New Roman" panose="02020603050405020304" pitchFamily="18" charset="0"/>
                      </a:endParaRPr>
                    </a:p>
                  </a:txBody>
                  <a:tcPr marL="0" marR="0" marT="0" marB="0" anchor="ctr"/>
                </a:tc>
              </a:tr>
              <a:tr h="662933">
                <a:tc>
                  <a:txBody>
                    <a:bodyPr/>
                    <a:lstStyle/>
                    <a:p>
                      <a:pPr>
                        <a:spcAft>
                          <a:spcPts val="0"/>
                        </a:spcAft>
                      </a:pPr>
                      <a:r>
                        <a:rPr lang="de-AT" sz="1800" b="0" smtClean="0">
                          <a:effectLst/>
                          <a:latin typeface="+mn-lt"/>
                          <a:ea typeface="Calibri" panose="020F0502020204030204" pitchFamily="34" charset="0"/>
                          <a:cs typeface="Times New Roman" panose="02020603050405020304" pitchFamily="18" charset="0"/>
                        </a:rPr>
                        <a:t>Edge Pool (Internal Edge): IPv6 </a:t>
                      </a:r>
                      <a:endParaRPr lang="de-AT" sz="1600" b="0">
                        <a:effectLst/>
                        <a:latin typeface="+mn-lt"/>
                        <a:ea typeface="Calibri" panose="020F0502020204030204" pitchFamily="34" charset="0"/>
                        <a:cs typeface="Times New Roman" panose="02020603050405020304" pitchFamily="18" charset="0"/>
                      </a:endParaRPr>
                    </a:p>
                  </a:txBody>
                  <a:tcPr marL="0" marR="0" marT="0" marB="0" anchor="ctr"/>
                </a:tc>
                <a:tc>
                  <a:txBody>
                    <a:bodyPr/>
                    <a:lstStyle/>
                    <a:p>
                      <a:pPr>
                        <a:spcAft>
                          <a:spcPts val="0"/>
                        </a:spcAft>
                      </a:pPr>
                      <a:r>
                        <a:rPr lang="de-AT" sz="1800" b="0" smtClean="0">
                          <a:effectLst/>
                          <a:latin typeface="+mn-lt"/>
                          <a:ea typeface="Calibri" panose="020F0502020204030204" pitchFamily="34" charset="0"/>
                          <a:cs typeface="Times New Roman" panose="02020603050405020304" pitchFamily="18" charset="0"/>
                        </a:rPr>
                        <a:t>No</a:t>
                      </a:r>
                      <a:endParaRPr lang="de-AT" sz="1600" b="0">
                        <a:effectLst/>
                        <a:latin typeface="+mn-lt"/>
                        <a:ea typeface="Calibri" panose="020F0502020204030204" pitchFamily="34" charset="0"/>
                        <a:cs typeface="Times New Roman" panose="02020603050405020304" pitchFamily="18" charset="0"/>
                      </a:endParaRPr>
                    </a:p>
                  </a:txBody>
                  <a:tcPr marL="0" marR="0" marT="0" marB="0" anchor="ctr"/>
                </a:tc>
                <a:tc>
                  <a:txBody>
                    <a:bodyPr/>
                    <a:lstStyle/>
                    <a:p>
                      <a:pPr>
                        <a:spcAft>
                          <a:spcPts val="0"/>
                        </a:spcAft>
                      </a:pPr>
                      <a:r>
                        <a:rPr lang="de-AT" sz="1800" b="0" smtClean="0">
                          <a:effectLst/>
                          <a:latin typeface="+mn-lt"/>
                          <a:ea typeface="Calibri" panose="020F0502020204030204" pitchFamily="34" charset="0"/>
                          <a:cs typeface="Times New Roman" panose="02020603050405020304" pitchFamily="18" charset="0"/>
                        </a:rPr>
                        <a:t>No</a:t>
                      </a:r>
                      <a:endParaRPr lang="de-AT" sz="1600" b="0">
                        <a:effectLst/>
                        <a:latin typeface="+mn-lt"/>
                        <a:ea typeface="Calibri" panose="020F0502020204030204" pitchFamily="34" charset="0"/>
                        <a:cs typeface="Times New Roman" panose="02020603050405020304" pitchFamily="18" charset="0"/>
                      </a:endParaRPr>
                    </a:p>
                  </a:txBody>
                  <a:tcPr marL="0" marR="0" marT="0" marB="0" anchor="ctr"/>
                </a:tc>
                <a:tc>
                  <a:txBody>
                    <a:bodyPr/>
                    <a:lstStyle/>
                    <a:p>
                      <a:pPr>
                        <a:spcAft>
                          <a:spcPts val="0"/>
                        </a:spcAft>
                      </a:pPr>
                      <a:r>
                        <a:rPr lang="de-AT" sz="1800" b="0" dirty="0" smtClean="0">
                          <a:effectLst/>
                          <a:latin typeface="+mn-lt"/>
                          <a:ea typeface="Calibri" panose="020F0502020204030204" pitchFamily="34" charset="0"/>
                          <a:cs typeface="Times New Roman" panose="02020603050405020304" pitchFamily="18" charset="0"/>
                        </a:rPr>
                        <a:t>Yes*</a:t>
                      </a:r>
                      <a:endParaRPr lang="de-AT" sz="1600" b="0" dirty="0">
                        <a:effectLst/>
                        <a:latin typeface="+mn-lt"/>
                        <a:ea typeface="Calibri" panose="020F0502020204030204" pitchFamily="34" charset="0"/>
                        <a:cs typeface="Times New Roman" panose="02020603050405020304" pitchFamily="18" charset="0"/>
                      </a:endParaRPr>
                    </a:p>
                  </a:txBody>
                  <a:tcPr marL="0" marR="0" marT="0" marB="0" anchor="ctr">
                    <a:solidFill>
                      <a:srgbClr val="92D050"/>
                    </a:solidFill>
                  </a:tcPr>
                </a:tc>
              </a:tr>
            </a:tbl>
          </a:graphicData>
        </a:graphic>
      </p:graphicFrame>
      <p:sp>
        <p:nvSpPr>
          <p:cNvPr id="5" name="Rectangle 4"/>
          <p:cNvSpPr/>
          <p:nvPr/>
        </p:nvSpPr>
        <p:spPr>
          <a:xfrm>
            <a:off x="549019" y="5783237"/>
            <a:ext cx="5179816" cy="369332"/>
          </a:xfrm>
          <a:prstGeom prst="rect">
            <a:avLst/>
          </a:prstGeom>
        </p:spPr>
        <p:txBody>
          <a:bodyPr wrap="none">
            <a:spAutoFit/>
          </a:bodyPr>
          <a:lstStyle/>
          <a:p>
            <a:pPr>
              <a:spcAft>
                <a:spcPts val="0"/>
              </a:spcAft>
            </a:pPr>
            <a:r>
              <a:rPr lang="en-US" dirty="0">
                <a:ea typeface="Calibri" panose="020F0502020204030204" pitchFamily="34" charset="0"/>
                <a:cs typeface="Times New Roman" panose="02020603050405020304" pitchFamily="18" charset="0"/>
              </a:rPr>
              <a:t>* Use this combination only in a lab environment.</a:t>
            </a:r>
            <a:endParaRPr lang="de-AT" sz="1600" dirty="0">
              <a:effectLst/>
              <a:ea typeface="Calibri" panose="020F0502020204030204" pitchFamily="34" charset="0"/>
              <a:cs typeface="Times New Roman" panose="02020603050405020304" pitchFamily="18" charset="0"/>
            </a:endParaRPr>
          </a:p>
        </p:txBody>
      </p:sp>
      <p:sp>
        <p:nvSpPr>
          <p:cNvPr id="6" name="Explosion 2 5"/>
          <p:cNvSpPr/>
          <p:nvPr/>
        </p:nvSpPr>
        <p:spPr bwMode="auto">
          <a:xfrm>
            <a:off x="10332992" y="333057"/>
            <a:ext cx="2011658" cy="1554463"/>
          </a:xfrm>
          <a:prstGeom prst="irregularSeal2">
            <a:avLst/>
          </a:prstGeom>
          <a:solidFill>
            <a:srgbClr val="FFFF00"/>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solidFill>
                  <a:srgbClr val="000000"/>
                </a:solidFill>
              </a:rPr>
              <a:t>New in 2013</a:t>
            </a:r>
            <a:endParaRPr lang="de-AT" sz="2000" b="1" dirty="0">
              <a:solidFill>
                <a:srgbClr val="000000"/>
              </a:solidFill>
            </a:endParaRPr>
          </a:p>
        </p:txBody>
      </p:sp>
    </p:spTree>
    <p:extLst>
      <p:ext uri="{BB962C8B-B14F-4D97-AF65-F5344CB8AC3E}">
        <p14:creationId xmlns:p14="http://schemas.microsoft.com/office/powerpoint/2010/main" val="1860858607"/>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Load Balancing</a:t>
            </a:r>
            <a:endParaRPr lang="en-US" dirty="0"/>
          </a:p>
        </p:txBody>
      </p:sp>
    </p:spTree>
    <p:extLst>
      <p:ext uri="{BB962C8B-B14F-4D97-AF65-F5344CB8AC3E}">
        <p14:creationId xmlns:p14="http://schemas.microsoft.com/office/powerpoint/2010/main" val="2646786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DNS Load Balancing?</a:t>
            </a:r>
            <a:endParaRPr lang="de-AT" dirty="0"/>
          </a:p>
        </p:txBody>
      </p:sp>
      <p:sp>
        <p:nvSpPr>
          <p:cNvPr id="3" name="Text Placeholder 2"/>
          <p:cNvSpPr>
            <a:spLocks noGrp="1"/>
          </p:cNvSpPr>
          <p:nvPr>
            <p:ph type="body" sz="quarter" idx="10"/>
          </p:nvPr>
        </p:nvSpPr>
        <p:spPr>
          <a:xfrm>
            <a:off x="274638" y="1212850"/>
            <a:ext cx="11887200" cy="6494085"/>
          </a:xfrm>
        </p:spPr>
        <p:txBody>
          <a:bodyPr/>
          <a:lstStyle/>
          <a:p>
            <a:r>
              <a:rPr lang="en-US" dirty="0" smtClean="0"/>
              <a:t>Multiple A records</a:t>
            </a:r>
          </a:p>
          <a:p>
            <a:pPr lvl="1"/>
            <a:r>
              <a:rPr lang="en-US" dirty="0" smtClean="0"/>
              <a:t>Each with the same Pool FQDN</a:t>
            </a:r>
          </a:p>
          <a:p>
            <a:pPr lvl="1"/>
            <a:r>
              <a:rPr lang="en-US" dirty="0" smtClean="0"/>
              <a:t>Each with the IP address of a single server</a:t>
            </a:r>
          </a:p>
          <a:p>
            <a:r>
              <a:rPr lang="en-US" dirty="0" smtClean="0"/>
              <a:t>Logic in server/client</a:t>
            </a:r>
          </a:p>
          <a:p>
            <a:pPr lvl="1"/>
            <a:r>
              <a:rPr lang="en-US" dirty="0" smtClean="0"/>
              <a:t>Will connect to on IP</a:t>
            </a:r>
          </a:p>
          <a:p>
            <a:pPr lvl="1"/>
            <a:r>
              <a:rPr lang="en-US" dirty="0" smtClean="0"/>
              <a:t>If attempts fail, next IP will be used</a:t>
            </a:r>
          </a:p>
          <a:p>
            <a:r>
              <a:rPr lang="en-US" dirty="0" smtClean="0"/>
              <a:t>Not possible for http(s) traffic</a:t>
            </a:r>
          </a:p>
          <a:p>
            <a:pPr lvl="1"/>
            <a:r>
              <a:rPr lang="en-US" dirty="0" smtClean="0"/>
              <a:t>Browser not aware of DNS LB</a:t>
            </a:r>
          </a:p>
          <a:p>
            <a:pPr lvl="1"/>
            <a:r>
              <a:rPr lang="en-US" dirty="0" smtClean="0"/>
              <a:t>Hardware Load Balancer always required</a:t>
            </a:r>
          </a:p>
          <a:p>
            <a:r>
              <a:rPr lang="en-US" dirty="0" smtClean="0"/>
              <a:t>Not working for legacy communication partner</a:t>
            </a:r>
          </a:p>
          <a:p>
            <a:pPr lvl="1"/>
            <a:r>
              <a:rPr lang="en-US" dirty="0" smtClean="0"/>
              <a:t>PIC: MSN, AOL; MOC 2007 R2, Federation with OCS 2007/OCS 2007 R2; Lync for Mac 2011</a:t>
            </a:r>
          </a:p>
          <a:p>
            <a:pPr lvl="1"/>
            <a:r>
              <a:rPr lang="en-US" dirty="0" smtClean="0"/>
              <a:t>Exchange 2007, Exchange 2010</a:t>
            </a:r>
          </a:p>
          <a:p>
            <a:pPr lvl="1"/>
            <a:endParaRPr lang="en-US" dirty="0" smtClean="0"/>
          </a:p>
          <a:p>
            <a:endParaRPr lang="de-AT" dirty="0"/>
          </a:p>
        </p:txBody>
      </p:sp>
      <p:sp>
        <p:nvSpPr>
          <p:cNvPr id="4" name="Rounded Rectangular Callout 3"/>
          <p:cNvSpPr/>
          <p:nvPr/>
        </p:nvSpPr>
        <p:spPr bwMode="auto">
          <a:xfrm>
            <a:off x="7498383" y="3040067"/>
            <a:ext cx="2285975" cy="2011658"/>
          </a:xfrm>
          <a:prstGeom prst="wedgeRoundRectCallou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Exchange 2010 support DNS LB only for signaling against the Front End Pool</a:t>
            </a:r>
            <a:endParaRPr lang="de-AT"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0327419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Hardware Load Balancing</a:t>
            </a:r>
            <a:endParaRPr lang="de-AT" dirty="0"/>
          </a:p>
        </p:txBody>
      </p:sp>
      <p:sp>
        <p:nvSpPr>
          <p:cNvPr id="3" name="Text Placeholder 2"/>
          <p:cNvSpPr>
            <a:spLocks noGrp="1"/>
          </p:cNvSpPr>
          <p:nvPr>
            <p:ph type="body" sz="quarter" idx="10"/>
          </p:nvPr>
        </p:nvSpPr>
        <p:spPr>
          <a:xfrm>
            <a:off x="274638" y="1212850"/>
            <a:ext cx="11887200" cy="2831544"/>
          </a:xfrm>
        </p:spPr>
        <p:txBody>
          <a:bodyPr/>
          <a:lstStyle/>
          <a:p>
            <a:pPr lvl="1"/>
            <a:r>
              <a:rPr lang="en-US" dirty="0" smtClean="0"/>
              <a:t>Additional Virtual IP to point to HLB per service</a:t>
            </a:r>
          </a:p>
          <a:p>
            <a:pPr lvl="1"/>
            <a:r>
              <a:rPr lang="en-US" dirty="0" smtClean="0"/>
              <a:t>All external IPs (VIPs and IPs on servers) must be public routable</a:t>
            </a:r>
          </a:p>
          <a:p>
            <a:pPr lvl="1"/>
            <a:r>
              <a:rPr lang="en-US" dirty="0" smtClean="0"/>
              <a:t>HLB must not be configured for SNAT for AV Edge Server</a:t>
            </a:r>
          </a:p>
          <a:p>
            <a:r>
              <a:rPr lang="en-US" dirty="0" smtClean="0"/>
              <a:t>Scenarios</a:t>
            </a:r>
          </a:p>
          <a:p>
            <a:pPr lvl="1"/>
            <a:r>
              <a:rPr lang="en-US" dirty="0" smtClean="0"/>
              <a:t>Will work in all scenarios</a:t>
            </a:r>
          </a:p>
          <a:p>
            <a:pPr lvl="1"/>
            <a:endParaRPr lang="en-US" dirty="0" smtClean="0"/>
          </a:p>
          <a:p>
            <a:pPr lvl="1"/>
            <a:endParaRPr lang="de-AT" dirty="0"/>
          </a:p>
        </p:txBody>
      </p:sp>
      <p:sp>
        <p:nvSpPr>
          <p:cNvPr id="4" name="Rounded Rectangular Callout 3"/>
          <p:cNvSpPr/>
          <p:nvPr/>
        </p:nvSpPr>
        <p:spPr bwMode="auto">
          <a:xfrm>
            <a:off x="7498383" y="2399994"/>
            <a:ext cx="2285975" cy="1097268"/>
          </a:xfrm>
          <a:prstGeom prst="wedgeRoundRectCallout">
            <a:avLst>
              <a:gd name="adj1" fmla="val -76389"/>
              <a:gd name="adj2" fmla="val -60608"/>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Edge Server need to see client IP address</a:t>
            </a:r>
            <a:endParaRPr lang="de-AT"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3296848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DNS LB vs. HLB</a:t>
            </a:r>
            <a:endParaRPr lang="de-AT" dirty="0"/>
          </a:p>
        </p:txBody>
      </p:sp>
      <p:sp>
        <p:nvSpPr>
          <p:cNvPr id="3" name="Text Placeholder 2"/>
          <p:cNvSpPr>
            <a:spLocks noGrp="1"/>
          </p:cNvSpPr>
          <p:nvPr>
            <p:ph type="body" sz="quarter" idx="10"/>
          </p:nvPr>
        </p:nvSpPr>
        <p:spPr>
          <a:xfrm>
            <a:off x="274638" y="1212850"/>
            <a:ext cx="11887200" cy="461665"/>
          </a:xfrm>
        </p:spPr>
        <p:txBody>
          <a:bodyPr/>
          <a:lstStyle/>
          <a:p>
            <a:pPr lvl="1"/>
            <a:endParaRPr lang="de-AT" dirty="0"/>
          </a:p>
        </p:txBody>
      </p:sp>
      <p:graphicFrame>
        <p:nvGraphicFramePr>
          <p:cNvPr id="4" name="Table 3"/>
          <p:cNvGraphicFramePr>
            <a:graphicFrameLocks noGrp="1"/>
          </p:cNvGraphicFramePr>
          <p:nvPr>
            <p:extLst/>
          </p:nvPr>
        </p:nvGraphicFramePr>
        <p:xfrm>
          <a:off x="274638" y="1228809"/>
          <a:ext cx="11887200" cy="5486995"/>
        </p:xfrm>
        <a:graphic>
          <a:graphicData uri="http://schemas.openxmlformats.org/drawingml/2006/table">
            <a:tbl>
              <a:tblPr firstRow="1" bandRow="1">
                <a:tableStyleId>{5C22544A-7EE6-4342-B048-85BDC9FD1C3A}</a:tableStyleId>
              </a:tblPr>
              <a:tblGrid>
                <a:gridCol w="3962400"/>
                <a:gridCol w="3962400"/>
                <a:gridCol w="3962400"/>
              </a:tblGrid>
              <a:tr h="774311">
                <a:tc>
                  <a:txBody>
                    <a:bodyPr/>
                    <a:lstStyle/>
                    <a:p>
                      <a:endParaRPr lang="de-AT" dirty="0"/>
                    </a:p>
                  </a:txBody>
                  <a:tcPr/>
                </a:tc>
                <a:tc>
                  <a:txBody>
                    <a:bodyPr/>
                    <a:lstStyle/>
                    <a:p>
                      <a:r>
                        <a:rPr lang="en-US" sz="2800" dirty="0" smtClean="0"/>
                        <a:t>DNS LB</a:t>
                      </a:r>
                      <a:endParaRPr lang="de-AT" sz="2800" dirty="0"/>
                    </a:p>
                  </a:txBody>
                  <a:tcPr/>
                </a:tc>
                <a:tc>
                  <a:txBody>
                    <a:bodyPr/>
                    <a:lstStyle/>
                    <a:p>
                      <a:r>
                        <a:rPr lang="en-US" sz="2800" dirty="0" smtClean="0"/>
                        <a:t>HLB</a:t>
                      </a:r>
                      <a:endParaRPr lang="de-AT" sz="2800" dirty="0"/>
                    </a:p>
                  </a:txBody>
                  <a:tcPr/>
                </a:tc>
              </a:tr>
              <a:tr h="774311">
                <a:tc>
                  <a:txBody>
                    <a:bodyPr/>
                    <a:lstStyle/>
                    <a:p>
                      <a:r>
                        <a:rPr lang="en-US" sz="2000" dirty="0" smtClean="0"/>
                        <a:t>IP addresses</a:t>
                      </a:r>
                      <a:r>
                        <a:rPr lang="en-US" sz="2000" baseline="0" dirty="0" smtClean="0"/>
                        <a:t> required</a:t>
                      </a:r>
                      <a:endParaRPr lang="de-AT" sz="2000" dirty="0"/>
                    </a:p>
                  </a:txBody>
                  <a:tcPr/>
                </a:tc>
                <a:tc>
                  <a:txBody>
                    <a:bodyPr/>
                    <a:lstStyle/>
                    <a:p>
                      <a:r>
                        <a:rPr lang="en-US" sz="2000" dirty="0" smtClean="0"/>
                        <a:t>Server x 3</a:t>
                      </a:r>
                      <a:endParaRPr lang="de-AT" sz="2000" dirty="0"/>
                    </a:p>
                  </a:txBody>
                  <a:tcPr/>
                </a:tc>
                <a:tc>
                  <a:txBody>
                    <a:bodyPr/>
                    <a:lstStyle/>
                    <a:p>
                      <a:r>
                        <a:rPr lang="en-US" sz="2000" dirty="0" smtClean="0"/>
                        <a:t>Server x 3 + 3 VIPs</a:t>
                      </a:r>
                      <a:endParaRPr lang="de-AT" sz="2000" dirty="0"/>
                    </a:p>
                  </a:txBody>
                  <a:tcPr/>
                </a:tc>
              </a:tr>
              <a:tr h="774311">
                <a:tc>
                  <a:txBody>
                    <a:bodyPr/>
                    <a:lstStyle/>
                    <a:p>
                      <a:r>
                        <a:rPr lang="en-US" sz="2000" dirty="0" smtClean="0"/>
                        <a:t>Scenarios</a:t>
                      </a:r>
                      <a:endParaRPr lang="de-AT" sz="2000" dirty="0"/>
                    </a:p>
                  </a:txBody>
                  <a:tcPr/>
                </a:tc>
                <a:tc>
                  <a:txBody>
                    <a:bodyPr/>
                    <a:lstStyle/>
                    <a:p>
                      <a:r>
                        <a:rPr lang="en-US" sz="2000" dirty="0" smtClean="0"/>
                        <a:t>No high availability</a:t>
                      </a:r>
                      <a:r>
                        <a:rPr lang="en-US" sz="2000" baseline="0" dirty="0" smtClean="0"/>
                        <a:t> for</a:t>
                      </a:r>
                    </a:p>
                    <a:p>
                      <a:pPr marL="285750" lvl="0" indent="-285750">
                        <a:buFont typeface="Arial" pitchFamily="34" charset="0"/>
                        <a:buChar char="•"/>
                      </a:pPr>
                      <a:r>
                        <a:rPr lang="en-US" sz="2000" dirty="0" smtClean="0"/>
                        <a:t>Exchange 2007/2010 UM</a:t>
                      </a:r>
                    </a:p>
                    <a:p>
                      <a:pPr marL="285750" lvl="0" indent="-285750">
                        <a:buFont typeface="Arial" pitchFamily="34" charset="0"/>
                        <a:buChar char="•"/>
                      </a:pPr>
                      <a:r>
                        <a:rPr lang="en-US" sz="2000" dirty="0" smtClean="0"/>
                        <a:t>AOL,</a:t>
                      </a:r>
                      <a:r>
                        <a:rPr lang="en-US" sz="2000" baseline="0" dirty="0" smtClean="0"/>
                        <a:t> MSN</a:t>
                      </a:r>
                      <a:endParaRPr lang="en-US" sz="2000" dirty="0" smtClean="0"/>
                    </a:p>
                    <a:p>
                      <a:pPr marL="285750" lvl="0" indent="-285750">
                        <a:buFont typeface="Arial" pitchFamily="34" charset="0"/>
                        <a:buChar char="•"/>
                      </a:pPr>
                      <a:r>
                        <a:rPr lang="en-US" sz="2000" dirty="0" smtClean="0"/>
                        <a:t>Down level Federation</a:t>
                      </a:r>
                    </a:p>
                    <a:p>
                      <a:pPr marL="285750" lvl="0" indent="-285750">
                        <a:buFont typeface="Arial" pitchFamily="34" charset="0"/>
                        <a:buChar char="•"/>
                      </a:pPr>
                      <a:r>
                        <a:rPr lang="en-US" sz="2000" baseline="0" dirty="0" smtClean="0"/>
                        <a:t>Legacy client</a:t>
                      </a:r>
                    </a:p>
                  </a:txBody>
                  <a:tcPr/>
                </a:tc>
                <a:tc>
                  <a:txBody>
                    <a:bodyPr/>
                    <a:lstStyle/>
                    <a:p>
                      <a:r>
                        <a:rPr lang="en-US" sz="2000" dirty="0" smtClean="0"/>
                        <a:t>All scenarios</a:t>
                      </a:r>
                      <a:endParaRPr lang="de-AT" sz="2000" dirty="0"/>
                    </a:p>
                  </a:txBody>
                  <a:tcPr/>
                </a:tc>
              </a:tr>
              <a:tr h="774311">
                <a:tc>
                  <a:txBody>
                    <a:bodyPr/>
                    <a:lstStyle/>
                    <a:p>
                      <a:r>
                        <a:rPr lang="en-US" sz="2000" dirty="0" smtClean="0"/>
                        <a:t>Use of </a:t>
                      </a:r>
                      <a:r>
                        <a:rPr lang="en-US" sz="2000" dirty="0" err="1" smtClean="0"/>
                        <a:t>NATed</a:t>
                      </a:r>
                      <a:r>
                        <a:rPr lang="en-US" sz="2000" baseline="0" dirty="0" smtClean="0"/>
                        <a:t> IPs</a:t>
                      </a:r>
                      <a:endParaRPr lang="de-AT" sz="2000" dirty="0"/>
                    </a:p>
                  </a:txBody>
                  <a:tcPr/>
                </a:tc>
                <a:tc>
                  <a:txBody>
                    <a:bodyPr/>
                    <a:lstStyle/>
                    <a:p>
                      <a:r>
                        <a:rPr lang="en-US" sz="2000" dirty="0" smtClean="0"/>
                        <a:t>Possible</a:t>
                      </a:r>
                      <a:endParaRPr lang="de-AT" sz="2000" dirty="0"/>
                    </a:p>
                  </a:txBody>
                  <a:tcPr/>
                </a:tc>
                <a:tc>
                  <a:txBody>
                    <a:bodyPr/>
                    <a:lstStyle/>
                    <a:p>
                      <a:r>
                        <a:rPr lang="en-US" sz="2000" dirty="0" smtClean="0"/>
                        <a:t>Not supported</a:t>
                      </a:r>
                      <a:endParaRPr lang="de-AT" sz="2000" dirty="0"/>
                    </a:p>
                  </a:txBody>
                  <a:tcPr/>
                </a:tc>
              </a:tr>
              <a:tr h="774311">
                <a:tc>
                  <a:txBody>
                    <a:bodyPr/>
                    <a:lstStyle/>
                    <a:p>
                      <a:r>
                        <a:rPr lang="en-US" sz="2000" dirty="0" smtClean="0"/>
                        <a:t>Server draining</a:t>
                      </a:r>
                      <a:endParaRPr lang="de-AT" sz="2000" dirty="0"/>
                    </a:p>
                  </a:txBody>
                  <a:tcPr/>
                </a:tc>
                <a:tc>
                  <a:txBody>
                    <a:bodyPr/>
                    <a:lstStyle/>
                    <a:p>
                      <a:r>
                        <a:rPr lang="en-US" sz="2000" dirty="0" smtClean="0"/>
                        <a:t>Supported</a:t>
                      </a:r>
                      <a:endParaRPr lang="de-AT" sz="2000" dirty="0"/>
                    </a:p>
                  </a:txBody>
                  <a:tcPr/>
                </a:tc>
                <a:tc>
                  <a:txBody>
                    <a:bodyPr/>
                    <a:lstStyle/>
                    <a:p>
                      <a:r>
                        <a:rPr lang="en-US" sz="2000" dirty="0" smtClean="0"/>
                        <a:t>Not supported</a:t>
                      </a:r>
                      <a:endParaRPr lang="de-AT" sz="2000" dirty="0"/>
                    </a:p>
                  </a:txBody>
                  <a:tcPr/>
                </a:tc>
              </a:tr>
              <a:tr h="774311">
                <a:tc>
                  <a:txBody>
                    <a:bodyPr/>
                    <a:lstStyle/>
                    <a:p>
                      <a:r>
                        <a:rPr lang="en-US" sz="2000" dirty="0" smtClean="0"/>
                        <a:t>Configuration</a:t>
                      </a:r>
                      <a:endParaRPr lang="de-AT" sz="2000" dirty="0"/>
                    </a:p>
                  </a:txBody>
                  <a:tcPr/>
                </a:tc>
                <a:tc>
                  <a:txBody>
                    <a:bodyPr/>
                    <a:lstStyle/>
                    <a:p>
                      <a:r>
                        <a:rPr lang="en-US" sz="2000" dirty="0" smtClean="0"/>
                        <a:t>Simple</a:t>
                      </a:r>
                      <a:endParaRPr lang="de-AT" sz="2000" dirty="0"/>
                    </a:p>
                  </a:txBody>
                  <a:tcPr/>
                </a:tc>
                <a:tc>
                  <a:txBody>
                    <a:bodyPr/>
                    <a:lstStyle/>
                    <a:p>
                      <a:r>
                        <a:rPr lang="en-US" sz="2000" dirty="0" smtClean="0"/>
                        <a:t>Complex</a:t>
                      </a:r>
                      <a:endParaRPr lang="de-AT" sz="2000" dirty="0"/>
                    </a:p>
                  </a:txBody>
                  <a:tcPr/>
                </a:tc>
              </a:tr>
            </a:tbl>
          </a:graphicData>
        </a:graphic>
      </p:graphicFrame>
    </p:spTree>
    <p:extLst>
      <p:ext uri="{BB962C8B-B14F-4D97-AF65-F5344CB8AC3E}">
        <p14:creationId xmlns:p14="http://schemas.microsoft.com/office/powerpoint/2010/main" val="4164289252"/>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HA/DR</a:t>
            </a:r>
            <a:endParaRPr lang="en-US" dirty="0"/>
          </a:p>
        </p:txBody>
      </p:sp>
    </p:spTree>
    <p:extLst>
      <p:ext uri="{BB962C8B-B14F-4D97-AF65-F5344CB8AC3E}">
        <p14:creationId xmlns:p14="http://schemas.microsoft.com/office/powerpoint/2010/main" val="2087733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de-AT" dirty="0"/>
          </a:p>
        </p:txBody>
      </p:sp>
      <p:sp>
        <p:nvSpPr>
          <p:cNvPr id="3" name="Text Placeholder 2"/>
          <p:cNvSpPr>
            <a:spLocks noGrp="1"/>
          </p:cNvSpPr>
          <p:nvPr>
            <p:ph type="body" sz="quarter" idx="10"/>
          </p:nvPr>
        </p:nvSpPr>
        <p:spPr>
          <a:xfrm>
            <a:off x="274638" y="1212850"/>
            <a:ext cx="11887200" cy="5989332"/>
          </a:xfrm>
        </p:spPr>
        <p:txBody>
          <a:bodyPr/>
          <a:lstStyle/>
          <a:p>
            <a:r>
              <a:rPr lang="en-US" sz="2800" dirty="0" smtClean="0"/>
              <a:t>Why Edge?</a:t>
            </a:r>
          </a:p>
          <a:p>
            <a:r>
              <a:rPr lang="en-US" sz="2800" dirty="0" smtClean="0"/>
              <a:t>Edge Components</a:t>
            </a:r>
          </a:p>
          <a:p>
            <a:r>
              <a:rPr lang="en-US" sz="2800" dirty="0" smtClean="0"/>
              <a:t>Client sign-in</a:t>
            </a:r>
          </a:p>
          <a:p>
            <a:r>
              <a:rPr lang="en-US" sz="2800" dirty="0" smtClean="0"/>
              <a:t>Signaling vs. Media</a:t>
            </a:r>
          </a:p>
          <a:p>
            <a:r>
              <a:rPr lang="en-US" sz="2800" dirty="0" smtClean="0"/>
              <a:t>Reverse Proxy</a:t>
            </a:r>
          </a:p>
          <a:p>
            <a:r>
              <a:rPr lang="en-US" sz="2800" dirty="0" smtClean="0"/>
              <a:t>DNS &amp; Certificates</a:t>
            </a:r>
          </a:p>
          <a:p>
            <a:r>
              <a:rPr lang="en-US" sz="2800" dirty="0" smtClean="0"/>
              <a:t>Networking</a:t>
            </a:r>
          </a:p>
          <a:p>
            <a:r>
              <a:rPr lang="en-US" sz="2800" dirty="0" smtClean="0"/>
              <a:t>Load Balancing</a:t>
            </a:r>
          </a:p>
          <a:p>
            <a:r>
              <a:rPr lang="en-US" sz="2800" dirty="0" smtClean="0"/>
              <a:t>HA/DR</a:t>
            </a:r>
          </a:p>
          <a:p>
            <a:r>
              <a:rPr lang="en-US" sz="2800" dirty="0" smtClean="0"/>
              <a:t>Sizing &amp; Placement</a:t>
            </a:r>
          </a:p>
          <a:p>
            <a:r>
              <a:rPr lang="en-US" sz="2800" dirty="0" smtClean="0"/>
              <a:t>Validate deployment</a:t>
            </a:r>
          </a:p>
          <a:p>
            <a:endParaRPr lang="en-US" dirty="0" smtClean="0"/>
          </a:p>
        </p:txBody>
      </p:sp>
    </p:spTree>
    <p:extLst>
      <p:ext uri="{BB962C8B-B14F-4D97-AF65-F5344CB8AC3E}">
        <p14:creationId xmlns:p14="http://schemas.microsoft.com/office/powerpoint/2010/main" val="1658111145"/>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Availability</a:t>
            </a:r>
            <a:endParaRPr lang="de-AT" dirty="0"/>
          </a:p>
        </p:txBody>
      </p:sp>
      <p:sp>
        <p:nvSpPr>
          <p:cNvPr id="3" name="Text Placeholder 2"/>
          <p:cNvSpPr>
            <a:spLocks noGrp="1"/>
          </p:cNvSpPr>
          <p:nvPr>
            <p:ph type="body" sz="quarter" idx="10"/>
          </p:nvPr>
        </p:nvSpPr>
        <p:spPr>
          <a:xfrm>
            <a:off x="274638" y="1212850"/>
            <a:ext cx="11887200" cy="3323987"/>
          </a:xfrm>
        </p:spPr>
        <p:txBody>
          <a:bodyPr/>
          <a:lstStyle/>
          <a:p>
            <a:r>
              <a:rPr lang="en-US" dirty="0"/>
              <a:t>Ability to recover from losing a component within a </a:t>
            </a:r>
            <a:r>
              <a:rPr lang="en-US" dirty="0" smtClean="0"/>
              <a:t>datacenter</a:t>
            </a:r>
          </a:p>
          <a:p>
            <a:pPr lvl="1"/>
            <a:r>
              <a:rPr lang="en-US" dirty="0" smtClean="0"/>
              <a:t>Deploy Edge Servers as pool</a:t>
            </a:r>
          </a:p>
          <a:p>
            <a:pPr lvl="1"/>
            <a:r>
              <a:rPr lang="en-US" dirty="0" smtClean="0"/>
              <a:t>Deploy Reverse Proxy in array</a:t>
            </a:r>
          </a:p>
          <a:p>
            <a:pPr lvl="1"/>
            <a:r>
              <a:rPr lang="en-US" dirty="0" smtClean="0"/>
              <a:t>Use an n+1 model</a:t>
            </a:r>
          </a:p>
          <a:p>
            <a:pPr lvl="1"/>
            <a:r>
              <a:rPr lang="en-US" dirty="0" smtClean="0"/>
              <a:t>Avoid any single point of failure</a:t>
            </a:r>
            <a:endParaRPr lang="en-US" dirty="0"/>
          </a:p>
          <a:p>
            <a:endParaRPr lang="de-AT" dirty="0"/>
          </a:p>
        </p:txBody>
      </p:sp>
    </p:spTree>
    <p:extLst>
      <p:ext uri="{BB962C8B-B14F-4D97-AF65-F5344CB8AC3E}">
        <p14:creationId xmlns:p14="http://schemas.microsoft.com/office/powerpoint/2010/main" val="1749983463"/>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Disaster Recovery</a:t>
            </a:r>
            <a:endParaRPr lang="de-AT" dirty="0"/>
          </a:p>
        </p:txBody>
      </p:sp>
      <p:sp>
        <p:nvSpPr>
          <p:cNvPr id="3" name="Text Placeholder 2"/>
          <p:cNvSpPr>
            <a:spLocks noGrp="1"/>
          </p:cNvSpPr>
          <p:nvPr>
            <p:ph type="body" sz="quarter" idx="10"/>
          </p:nvPr>
        </p:nvSpPr>
        <p:spPr>
          <a:xfrm>
            <a:off x="274638" y="1573335"/>
            <a:ext cx="11887200" cy="2092881"/>
          </a:xfrm>
        </p:spPr>
        <p:txBody>
          <a:bodyPr/>
          <a:lstStyle/>
          <a:p>
            <a:r>
              <a:rPr lang="en-US" dirty="0" smtClean="0"/>
              <a:t>Ability to recovery from losing complete data center</a:t>
            </a:r>
          </a:p>
          <a:p>
            <a:pPr lvl="1"/>
            <a:r>
              <a:rPr lang="en-US" dirty="0" smtClean="0"/>
              <a:t>Deploy paired Front End pools in different Data Centers</a:t>
            </a:r>
          </a:p>
          <a:p>
            <a:pPr lvl="1"/>
            <a:r>
              <a:rPr lang="en-US" dirty="0" smtClean="0"/>
              <a:t>Deploy Edge pools corresponding to each Front End Pool</a:t>
            </a:r>
          </a:p>
          <a:p>
            <a:pPr lvl="1"/>
            <a:r>
              <a:rPr lang="en-US" dirty="0" smtClean="0"/>
              <a:t>Use </a:t>
            </a:r>
            <a:r>
              <a:rPr lang="en-US" dirty="0" err="1" smtClean="0"/>
              <a:t>GeoDNS</a:t>
            </a:r>
            <a:r>
              <a:rPr lang="en-US" dirty="0" smtClean="0"/>
              <a:t> for </a:t>
            </a:r>
            <a:r>
              <a:rPr lang="en-US" dirty="0" err="1" smtClean="0"/>
              <a:t>lyncdiscover</a:t>
            </a:r>
            <a:r>
              <a:rPr lang="en-US" dirty="0" smtClean="0"/>
              <a:t>.&lt;</a:t>
            </a:r>
            <a:r>
              <a:rPr lang="en-US" dirty="0" err="1" smtClean="0"/>
              <a:t>sipdomain</a:t>
            </a:r>
            <a:r>
              <a:rPr lang="en-US" dirty="0" smtClean="0"/>
              <a:t>&gt; and Simple URLs</a:t>
            </a:r>
          </a:p>
          <a:p>
            <a:pPr lvl="1"/>
            <a:r>
              <a:rPr lang="en-US" dirty="0" smtClean="0"/>
              <a:t>Datacenter failover per Lync Management Shell</a:t>
            </a:r>
          </a:p>
        </p:txBody>
      </p:sp>
      <p:sp>
        <p:nvSpPr>
          <p:cNvPr id="4" name="Explosion 2 3"/>
          <p:cNvSpPr/>
          <p:nvPr/>
        </p:nvSpPr>
        <p:spPr bwMode="auto">
          <a:xfrm>
            <a:off x="9631375" y="-5068"/>
            <a:ext cx="2011658" cy="1554463"/>
          </a:xfrm>
          <a:prstGeom prst="irregularSeal2">
            <a:avLst/>
          </a:prstGeom>
          <a:solidFill>
            <a:srgbClr val="FFFF00"/>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solidFill>
                  <a:srgbClr val="000000"/>
                </a:solidFill>
              </a:rPr>
              <a:t>New in 2013</a:t>
            </a:r>
            <a:endParaRPr lang="de-AT" sz="2000" b="1" dirty="0">
              <a:solidFill>
                <a:srgbClr val="000000"/>
              </a:solidFill>
            </a:endParaRPr>
          </a:p>
        </p:txBody>
      </p:sp>
    </p:spTree>
    <p:extLst>
      <p:ext uri="{BB962C8B-B14F-4D97-AF65-F5344CB8AC3E}">
        <p14:creationId xmlns:p14="http://schemas.microsoft.com/office/powerpoint/2010/main" val="1267242762"/>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Disaster Recovery</a:t>
            </a:r>
            <a:endParaRPr lang="de-AT"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5284" y="1379463"/>
            <a:ext cx="716787" cy="687456"/>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3289" y="3482441"/>
            <a:ext cx="562307" cy="662228"/>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63289" y="5113891"/>
            <a:ext cx="525232" cy="67484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96702" y="5143164"/>
            <a:ext cx="525232" cy="674842"/>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6702" y="3528364"/>
            <a:ext cx="562307" cy="662228"/>
          </a:xfrm>
          <a:prstGeom prst="rect">
            <a:avLst/>
          </a:prstGeom>
        </p:spPr>
      </p:pic>
      <p:cxnSp>
        <p:nvCxnSpPr>
          <p:cNvPr id="14" name="Straight Arrow Connector 13"/>
          <p:cNvCxnSpPr/>
          <p:nvPr/>
        </p:nvCxnSpPr>
        <p:spPr>
          <a:xfrm>
            <a:off x="4425905" y="2123654"/>
            <a:ext cx="0" cy="1280146"/>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4389192" y="4264747"/>
            <a:ext cx="0" cy="731512"/>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4034105" y="5759409"/>
            <a:ext cx="1065035"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Vienna</a:t>
            </a:r>
          </a:p>
        </p:txBody>
      </p:sp>
      <p:sp>
        <p:nvSpPr>
          <p:cNvPr id="58" name="TextBox 57"/>
          <p:cNvSpPr txBox="1"/>
          <p:nvPr/>
        </p:nvSpPr>
        <p:spPr>
          <a:xfrm>
            <a:off x="5897538" y="5759409"/>
            <a:ext cx="1129155"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Munich</a:t>
            </a:r>
          </a:p>
        </p:txBody>
      </p:sp>
      <p:sp>
        <p:nvSpPr>
          <p:cNvPr id="20" name="Rounded Rectangular Callout 19"/>
          <p:cNvSpPr/>
          <p:nvPr/>
        </p:nvSpPr>
        <p:spPr bwMode="auto">
          <a:xfrm>
            <a:off x="5283360" y="1089105"/>
            <a:ext cx="1512085" cy="1550923"/>
          </a:xfrm>
          <a:prstGeom prst="wedgeRoundRectCallout">
            <a:avLst>
              <a:gd name="adj1" fmla="val -69526"/>
              <a:gd name="adj2" fmla="val -12538"/>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User homed in Vienna</a:t>
            </a:r>
            <a:endParaRPr lang="de-AT" sz="2000" dirty="0">
              <a:gradFill>
                <a:gsLst>
                  <a:gs pos="0">
                    <a:srgbClr val="FFFFFF"/>
                  </a:gs>
                  <a:gs pos="100000">
                    <a:srgbClr val="FFFFFF"/>
                  </a:gs>
                </a:gsLst>
                <a:lin ang="5400000" scaled="0"/>
              </a:gradFill>
            </a:endParaRPr>
          </a:p>
        </p:txBody>
      </p:sp>
      <p:sp>
        <p:nvSpPr>
          <p:cNvPr id="21" name="Rounded Rectangle 20"/>
          <p:cNvSpPr/>
          <p:nvPr/>
        </p:nvSpPr>
        <p:spPr bwMode="auto">
          <a:xfrm>
            <a:off x="3527849" y="4750841"/>
            <a:ext cx="3829503" cy="1618699"/>
          </a:xfrm>
          <a:prstGeom prst="roundRect">
            <a:avLst/>
          </a:prstGeom>
          <a:no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sp>
        <p:nvSpPr>
          <p:cNvPr id="22" name="Rounded Rectangular Callout 21"/>
          <p:cNvSpPr/>
          <p:nvPr/>
        </p:nvSpPr>
        <p:spPr bwMode="auto">
          <a:xfrm>
            <a:off x="7642604" y="4476061"/>
            <a:ext cx="1512085" cy="1550923"/>
          </a:xfrm>
          <a:prstGeom prst="wedgeRoundRectCallout">
            <a:avLst>
              <a:gd name="adj1" fmla="val -69526"/>
              <a:gd name="adj2" fmla="val -12538"/>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Paired pool</a:t>
            </a:r>
            <a:endParaRPr lang="de-AT" sz="2000" dirty="0">
              <a:gradFill>
                <a:gsLst>
                  <a:gs pos="0">
                    <a:srgbClr val="FFFFFF"/>
                  </a:gs>
                  <a:gs pos="100000">
                    <a:srgbClr val="FFFFFF"/>
                  </a:gs>
                </a:gsLst>
                <a:lin ang="5400000" scaled="0"/>
              </a:gradFill>
            </a:endParaRPr>
          </a:p>
        </p:txBody>
      </p:sp>
      <p:sp>
        <p:nvSpPr>
          <p:cNvPr id="3" name="&quot;No&quot; Symbol 2"/>
          <p:cNvSpPr/>
          <p:nvPr/>
        </p:nvSpPr>
        <p:spPr bwMode="auto">
          <a:xfrm>
            <a:off x="3639766" y="3896771"/>
            <a:ext cx="1453552" cy="1420669"/>
          </a:xfrm>
          <a:prstGeom prst="noSmoking">
            <a:avLst/>
          </a:prstGeom>
          <a:solidFill>
            <a:srgbClr val="FF0000"/>
          </a:solidFill>
          <a:ln w="38100">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AT" sz="2000" dirty="0">
              <a:gradFill>
                <a:gsLst>
                  <a:gs pos="0">
                    <a:srgbClr val="FFFFFF"/>
                  </a:gs>
                  <a:gs pos="100000">
                    <a:srgbClr val="FFFFFF"/>
                  </a:gs>
                </a:gsLst>
                <a:lin ang="5400000" scaled="0"/>
              </a:gradFill>
            </a:endParaRPr>
          </a:p>
        </p:txBody>
      </p:sp>
      <p:cxnSp>
        <p:nvCxnSpPr>
          <p:cNvPr id="23" name="Straight Arrow Connector 22"/>
          <p:cNvCxnSpPr/>
          <p:nvPr/>
        </p:nvCxnSpPr>
        <p:spPr>
          <a:xfrm>
            <a:off x="4686141" y="2123654"/>
            <a:ext cx="1402000" cy="1280146"/>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6230161" y="4239137"/>
            <a:ext cx="8482" cy="757122"/>
          </a:xfrm>
          <a:prstGeom prst="straightConnector1">
            <a:avLst/>
          </a:prstGeom>
          <a:ln w="3175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27" name="Rounded Rectangular Callout 26"/>
          <p:cNvSpPr/>
          <p:nvPr/>
        </p:nvSpPr>
        <p:spPr bwMode="auto">
          <a:xfrm>
            <a:off x="3145361" y="6155539"/>
            <a:ext cx="2682639" cy="753193"/>
          </a:xfrm>
          <a:prstGeom prst="wedgeRoundRectCallout">
            <a:avLst>
              <a:gd name="adj1" fmla="val -16987"/>
              <a:gd name="adj2" fmla="val -164650"/>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Outage; administrator initializes failover</a:t>
            </a:r>
            <a:endParaRPr lang="de-AT"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9808985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up)">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500"/>
                            </p:stCondLst>
                            <p:childTnLst>
                              <p:par>
                                <p:cTn id="28" presetID="22" presetClass="exit" presetSubtype="4" fill="hold" nodeType="afterEffect">
                                  <p:stCondLst>
                                    <p:cond delay="0"/>
                                  </p:stCondLst>
                                  <p:childTnLst>
                                    <p:animEffect transition="out" filter="wipe(down)">
                                      <p:cBhvr>
                                        <p:cTn id="29" dur="500"/>
                                        <p:tgtEl>
                                          <p:spTgt spid="17"/>
                                        </p:tgtEl>
                                      </p:cBhvr>
                                    </p:animEffect>
                                    <p:set>
                                      <p:cBhvr>
                                        <p:cTn id="30" dur="1" fill="hold">
                                          <p:stCondLst>
                                            <p:cond delay="499"/>
                                          </p:stCondLst>
                                        </p:cTn>
                                        <p:tgtEl>
                                          <p:spTgt spid="17"/>
                                        </p:tgtEl>
                                        <p:attrNameLst>
                                          <p:attrName>style.visibility</p:attrName>
                                        </p:attrNameLst>
                                      </p:cBhvr>
                                      <p:to>
                                        <p:strVal val="hidden"/>
                                      </p:to>
                                    </p:set>
                                  </p:childTnLst>
                                </p:cTn>
                              </p:par>
                            </p:childTnLst>
                          </p:cTn>
                        </p:par>
                        <p:par>
                          <p:cTn id="31" fill="hold">
                            <p:stCondLst>
                              <p:cond delay="1000"/>
                            </p:stCondLst>
                            <p:childTnLst>
                              <p:par>
                                <p:cTn id="32" presetID="22" presetClass="exit" presetSubtype="4" fill="hold" nodeType="afterEffect">
                                  <p:stCondLst>
                                    <p:cond delay="0"/>
                                  </p:stCondLst>
                                  <p:childTnLst>
                                    <p:animEffect transition="out" filter="wipe(down)">
                                      <p:cBhvr>
                                        <p:cTn id="33" dur="500"/>
                                        <p:tgtEl>
                                          <p:spTgt spid="14"/>
                                        </p:tgtEl>
                                      </p:cBhvr>
                                    </p:animEffect>
                                    <p:set>
                                      <p:cBhvr>
                                        <p:cTn id="34" dur="1" fill="hold">
                                          <p:stCondLst>
                                            <p:cond delay="499"/>
                                          </p:stCondLst>
                                        </p:cTn>
                                        <p:tgtEl>
                                          <p:spTgt spid="14"/>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up)">
                                      <p:cBhvr>
                                        <p:cTn id="44" dur="500"/>
                                        <p:tgtEl>
                                          <p:spTgt spid="23"/>
                                        </p:tgtEl>
                                      </p:cBhvr>
                                    </p:animEffect>
                                  </p:childTnLst>
                                </p:cTn>
                              </p:par>
                            </p:childTnLst>
                          </p:cTn>
                        </p:par>
                        <p:par>
                          <p:cTn id="45" fill="hold">
                            <p:stCondLst>
                              <p:cond delay="500"/>
                            </p:stCondLst>
                            <p:childTnLst>
                              <p:par>
                                <p:cTn id="46" presetID="22" presetClass="entr" presetSubtype="1"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up)">
                                      <p:cBhvr>
                                        <p:cTn id="4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3" grpId="0" animBg="1"/>
      <p:bldP spid="2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Disaster Recovery</a:t>
            </a:r>
            <a:endParaRPr lang="de-AT" dirty="0"/>
          </a:p>
        </p:txBody>
      </p:sp>
      <p:sp>
        <p:nvSpPr>
          <p:cNvPr id="3" name="Text Placeholder 2"/>
          <p:cNvSpPr>
            <a:spLocks noGrp="1"/>
          </p:cNvSpPr>
          <p:nvPr>
            <p:ph type="body" sz="quarter" idx="10"/>
          </p:nvPr>
        </p:nvSpPr>
        <p:spPr>
          <a:xfrm>
            <a:off x="274638" y="1212850"/>
            <a:ext cx="11887200" cy="1415772"/>
          </a:xfrm>
        </p:spPr>
        <p:txBody>
          <a:bodyPr/>
          <a:lstStyle/>
          <a:p>
            <a:r>
              <a:rPr lang="en-US" dirty="0" smtClean="0"/>
              <a:t>Federation</a:t>
            </a:r>
          </a:p>
          <a:p>
            <a:pPr lvl="1"/>
            <a:r>
              <a:rPr lang="en-US" dirty="0" smtClean="0"/>
              <a:t>Will not fail over as part of pool failover</a:t>
            </a:r>
          </a:p>
          <a:p>
            <a:pPr lvl="1"/>
            <a:r>
              <a:rPr lang="en-US" dirty="0" smtClean="0"/>
              <a:t>Manually change external SRV record and internal Federation route</a:t>
            </a:r>
            <a:endParaRPr lang="de-AT" dirty="0"/>
          </a:p>
        </p:txBody>
      </p:sp>
    </p:spTree>
    <p:extLst>
      <p:ext uri="{BB962C8B-B14F-4D97-AF65-F5344CB8AC3E}">
        <p14:creationId xmlns:p14="http://schemas.microsoft.com/office/powerpoint/2010/main" val="3658211823"/>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Sizing and placement</a:t>
            </a:r>
            <a:endParaRPr lang="en-US" dirty="0"/>
          </a:p>
        </p:txBody>
      </p:sp>
    </p:spTree>
    <p:extLst>
      <p:ext uri="{BB962C8B-B14F-4D97-AF65-F5344CB8AC3E}">
        <p14:creationId xmlns:p14="http://schemas.microsoft.com/office/powerpoint/2010/main" val="619004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Sizing</a:t>
            </a:r>
            <a:endParaRPr lang="de-AT" dirty="0"/>
          </a:p>
        </p:txBody>
      </p:sp>
      <p:sp>
        <p:nvSpPr>
          <p:cNvPr id="3" name="Text Placeholder 2"/>
          <p:cNvSpPr>
            <a:spLocks noGrp="1"/>
          </p:cNvSpPr>
          <p:nvPr>
            <p:ph type="body" sz="quarter" idx="10"/>
          </p:nvPr>
        </p:nvSpPr>
        <p:spPr>
          <a:xfrm>
            <a:off x="274638" y="1212850"/>
            <a:ext cx="11887200" cy="3447098"/>
          </a:xfrm>
        </p:spPr>
        <p:txBody>
          <a:bodyPr/>
          <a:lstStyle/>
          <a:p>
            <a:r>
              <a:rPr lang="en-US" dirty="0" smtClean="0"/>
              <a:t>Standard user model</a:t>
            </a:r>
          </a:p>
          <a:p>
            <a:pPr lvl="1"/>
            <a:r>
              <a:rPr lang="en-US" dirty="0" smtClean="0"/>
              <a:t>12,000 concurrent remote users per Edge Server</a:t>
            </a:r>
          </a:p>
          <a:p>
            <a:pPr lvl="1"/>
            <a:r>
              <a:rPr lang="en-US" sz="4000" dirty="0">
                <a:gradFill>
                  <a:gsLst>
                    <a:gs pos="1250">
                      <a:schemeClr val="tx2"/>
                    </a:gs>
                    <a:gs pos="99000">
                      <a:schemeClr val="tx2"/>
                    </a:gs>
                  </a:gsLst>
                  <a:lin ang="5400000" scaled="0"/>
                </a:gradFill>
                <a:latin typeface="+mj-lt"/>
              </a:rPr>
              <a:t>Servers per pool</a:t>
            </a:r>
          </a:p>
          <a:p>
            <a:pPr lvl="1"/>
            <a:r>
              <a:rPr lang="en-US" dirty="0" smtClean="0"/>
              <a:t>Up to 12</a:t>
            </a:r>
          </a:p>
          <a:p>
            <a:r>
              <a:rPr lang="en-US" dirty="0" smtClean="0"/>
              <a:t>Your mileage may vary</a:t>
            </a:r>
          </a:p>
          <a:p>
            <a:pPr lvl="1"/>
            <a:r>
              <a:rPr lang="en-US" dirty="0" smtClean="0"/>
              <a:t>Depending on usage</a:t>
            </a:r>
          </a:p>
          <a:p>
            <a:pPr lvl="1"/>
            <a:r>
              <a:rPr lang="en-US" dirty="0" smtClean="0"/>
              <a:t>Always monitor resources on servers</a:t>
            </a:r>
          </a:p>
        </p:txBody>
      </p:sp>
    </p:spTree>
    <p:extLst>
      <p:ext uri="{BB962C8B-B14F-4D97-AF65-F5344CB8AC3E}">
        <p14:creationId xmlns:p14="http://schemas.microsoft.com/office/powerpoint/2010/main" val="1758228062"/>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Placement considerations</a:t>
            </a:r>
            <a:endParaRPr lang="de-AT" dirty="0"/>
          </a:p>
        </p:txBody>
      </p:sp>
      <p:sp>
        <p:nvSpPr>
          <p:cNvPr id="3" name="Text Placeholder 2"/>
          <p:cNvSpPr>
            <a:spLocks noGrp="1"/>
          </p:cNvSpPr>
          <p:nvPr>
            <p:ph type="body" sz="quarter" idx="10"/>
          </p:nvPr>
        </p:nvSpPr>
        <p:spPr>
          <a:xfrm>
            <a:off x="274638" y="1212850"/>
            <a:ext cx="11887200" cy="4462760"/>
          </a:xfrm>
        </p:spPr>
        <p:txBody>
          <a:bodyPr/>
          <a:lstStyle/>
          <a:p>
            <a:r>
              <a:rPr lang="en-US" dirty="0" smtClean="0"/>
              <a:t>Edge Server</a:t>
            </a:r>
          </a:p>
          <a:p>
            <a:pPr lvl="1"/>
            <a:r>
              <a:rPr lang="en-US" dirty="0" smtClean="0"/>
              <a:t>In every datacenter with FE pool vs. centralized Edge Servers</a:t>
            </a:r>
          </a:p>
          <a:p>
            <a:pPr lvl="1"/>
            <a:r>
              <a:rPr lang="en-US" dirty="0" smtClean="0"/>
              <a:t>Assign centralized pool to multiple Front End Pools</a:t>
            </a:r>
          </a:p>
          <a:p>
            <a:r>
              <a:rPr lang="en-US" dirty="0" smtClean="0"/>
              <a:t>Centralize Reverse Proxy</a:t>
            </a:r>
          </a:p>
          <a:p>
            <a:pPr lvl="1"/>
            <a:r>
              <a:rPr lang="en-US" dirty="0" smtClean="0"/>
              <a:t>Next to each Edge pool vs. centralized reverse Proxy</a:t>
            </a:r>
          </a:p>
          <a:p>
            <a:pPr lvl="1"/>
            <a:r>
              <a:rPr lang="en-US" dirty="0" smtClean="0"/>
              <a:t>Use centralized reverse Proxy to publish multiple internal pools</a:t>
            </a:r>
          </a:p>
          <a:p>
            <a:r>
              <a:rPr lang="en-US" dirty="0" smtClean="0"/>
              <a:t>Technically possible, but…</a:t>
            </a:r>
          </a:p>
          <a:p>
            <a:pPr lvl="1"/>
            <a:r>
              <a:rPr lang="en-US" dirty="0" smtClean="0"/>
              <a:t>This will affect the call flows</a:t>
            </a:r>
          </a:p>
          <a:p>
            <a:pPr lvl="1"/>
            <a:r>
              <a:rPr lang="en-US" dirty="0" smtClean="0"/>
              <a:t>Impacting user experience and bandwidth</a:t>
            </a:r>
          </a:p>
          <a:p>
            <a:pPr lvl="1"/>
            <a:r>
              <a:rPr lang="en-US" dirty="0" smtClean="0"/>
              <a:t>What about Disaster Recovery?</a:t>
            </a:r>
          </a:p>
        </p:txBody>
      </p:sp>
    </p:spTree>
    <p:extLst>
      <p:ext uri="{BB962C8B-B14F-4D97-AF65-F5344CB8AC3E}">
        <p14:creationId xmlns:p14="http://schemas.microsoft.com/office/powerpoint/2010/main" val="770484273"/>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Validate Edge deployment</a:t>
            </a:r>
            <a:endParaRPr lang="en-US" dirty="0"/>
          </a:p>
        </p:txBody>
      </p:sp>
    </p:spTree>
    <p:extLst>
      <p:ext uri="{BB962C8B-B14F-4D97-AF65-F5344CB8AC3E}">
        <p14:creationId xmlns:p14="http://schemas.microsoft.com/office/powerpoint/2010/main" val="6636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Validate Edge deployment</a:t>
            </a:r>
            <a:endParaRPr lang="de-AT" dirty="0"/>
          </a:p>
        </p:txBody>
      </p:sp>
      <p:sp>
        <p:nvSpPr>
          <p:cNvPr id="3" name="Text Placeholder 2"/>
          <p:cNvSpPr>
            <a:spLocks noGrp="1"/>
          </p:cNvSpPr>
          <p:nvPr>
            <p:ph type="body" sz="quarter" idx="10"/>
          </p:nvPr>
        </p:nvSpPr>
        <p:spPr>
          <a:xfrm>
            <a:off x="274638" y="1212850"/>
            <a:ext cx="11887200" cy="4124206"/>
          </a:xfrm>
        </p:spPr>
        <p:txBody>
          <a:bodyPr/>
          <a:lstStyle/>
          <a:p>
            <a:r>
              <a:rPr lang="en-US" dirty="0" err="1" smtClean="0"/>
              <a:t>Eventvwr</a:t>
            </a:r>
            <a:endParaRPr lang="en-US" dirty="0" smtClean="0"/>
          </a:p>
          <a:p>
            <a:pPr lvl="1"/>
            <a:r>
              <a:rPr lang="en-US" dirty="0" smtClean="0"/>
              <a:t>Check for errors and warnings</a:t>
            </a:r>
          </a:p>
          <a:p>
            <a:r>
              <a:rPr lang="en-US" dirty="0" smtClean="0"/>
              <a:t>Validate replication to Edge Server</a:t>
            </a:r>
          </a:p>
          <a:p>
            <a:pPr lvl="1"/>
            <a:r>
              <a:rPr lang="en-US" dirty="0"/>
              <a:t>Get-</a:t>
            </a:r>
            <a:r>
              <a:rPr lang="en-US" dirty="0" err="1"/>
              <a:t>CsManagementStoreReplicationStatus</a:t>
            </a:r>
            <a:r>
              <a:rPr lang="en-US" dirty="0"/>
              <a:t> </a:t>
            </a:r>
            <a:endParaRPr lang="en-US" dirty="0" smtClean="0"/>
          </a:p>
          <a:p>
            <a:r>
              <a:rPr lang="en-US" dirty="0" smtClean="0"/>
              <a:t>Remote Connectivity Analyzer</a:t>
            </a:r>
          </a:p>
          <a:p>
            <a:pPr lvl="1"/>
            <a:r>
              <a:rPr lang="en-US" dirty="0">
                <a:hlinkClick r:id="rId2"/>
              </a:rPr>
              <a:t>https://testconnectivity.microsoft.com</a:t>
            </a:r>
            <a:r>
              <a:rPr lang="en-US" dirty="0" smtClean="0">
                <a:hlinkClick r:id="rId2"/>
              </a:rPr>
              <a:t>/</a:t>
            </a:r>
            <a:r>
              <a:rPr lang="en-US" dirty="0" smtClean="0"/>
              <a:t> </a:t>
            </a:r>
          </a:p>
          <a:p>
            <a:r>
              <a:rPr lang="en-US" dirty="0"/>
              <a:t>Lync Connectivity Analyzer</a:t>
            </a:r>
          </a:p>
          <a:p>
            <a:pPr lvl="1"/>
            <a:r>
              <a:rPr lang="en-US" dirty="0">
                <a:hlinkClick r:id="rId3"/>
              </a:rPr>
              <a:t>http://</a:t>
            </a:r>
            <a:r>
              <a:rPr lang="en-US" dirty="0" smtClean="0">
                <a:hlinkClick r:id="rId3"/>
              </a:rPr>
              <a:t>blogs.technet.com/b/nexthop/archive/2013/02/08/the-new-lync-connectivity-analyzer.aspx</a:t>
            </a:r>
            <a:endParaRPr lang="en-US" dirty="0"/>
          </a:p>
        </p:txBody>
      </p:sp>
    </p:spTree>
    <p:extLst>
      <p:ext uri="{BB962C8B-B14F-4D97-AF65-F5344CB8AC3E}">
        <p14:creationId xmlns:p14="http://schemas.microsoft.com/office/powerpoint/2010/main" val="2100777391"/>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3785652"/>
          </a:xfrm>
        </p:spPr>
        <p:txBody>
          <a:bodyPr/>
          <a:lstStyle/>
          <a:p>
            <a:r>
              <a:rPr lang="en-US" dirty="0"/>
              <a:t>Session Objective(s</a:t>
            </a:r>
            <a:r>
              <a:rPr lang="en-US" dirty="0" smtClean="0"/>
              <a:t>): </a:t>
            </a:r>
            <a:endParaRPr lang="en-US" dirty="0"/>
          </a:p>
          <a:p>
            <a:pPr lvl="1"/>
            <a:r>
              <a:rPr lang="en-US" dirty="0" smtClean="0"/>
              <a:t>Explain Edge Server Architecture</a:t>
            </a:r>
          </a:p>
          <a:p>
            <a:pPr lvl="1"/>
            <a:r>
              <a:rPr lang="en-US" dirty="0" smtClean="0"/>
              <a:t>Highlight common misunderstandings</a:t>
            </a:r>
          </a:p>
          <a:p>
            <a:pPr lvl="1"/>
            <a:r>
              <a:rPr lang="en-US" dirty="0" smtClean="0"/>
              <a:t>Address best practices</a:t>
            </a:r>
            <a:endParaRPr lang="en-US" dirty="0"/>
          </a:p>
          <a:p>
            <a:endParaRPr lang="en-US" dirty="0" smtClean="0"/>
          </a:p>
          <a:p>
            <a:r>
              <a:rPr lang="en-US" dirty="0" smtClean="0"/>
              <a:t>Understand Edge Server requirements</a:t>
            </a:r>
          </a:p>
          <a:p>
            <a:r>
              <a:rPr lang="en-US" dirty="0" smtClean="0"/>
              <a:t>Deploy best possible design</a:t>
            </a:r>
            <a:endParaRPr lang="en-US" dirty="0"/>
          </a:p>
        </p:txBody>
      </p:sp>
      <p:sp>
        <p:nvSpPr>
          <p:cNvPr id="4" name="Title 3"/>
          <p:cNvSpPr>
            <a:spLocks noGrp="1"/>
          </p:cNvSpPr>
          <p:nvPr>
            <p:ph type="title"/>
          </p:nvPr>
        </p:nvSpPr>
        <p:spPr/>
        <p:txBody>
          <a:bodyPr/>
          <a:lstStyle/>
          <a:p>
            <a:r>
              <a:rPr lang="en-US" dirty="0"/>
              <a:t>Session Objectives </a:t>
            </a:r>
            <a:r>
              <a:rPr lang="en-US" dirty="0" smtClean="0"/>
              <a:t>And </a:t>
            </a:r>
            <a:r>
              <a:rPr lang="en-US" dirty="0"/>
              <a:t>Takeaways</a:t>
            </a:r>
          </a:p>
        </p:txBody>
      </p:sp>
      <p:sp>
        <p:nvSpPr>
          <p:cNvPr id="6" name="Explosion 2 5"/>
          <p:cNvSpPr/>
          <p:nvPr/>
        </p:nvSpPr>
        <p:spPr bwMode="auto">
          <a:xfrm>
            <a:off x="4023701" y="4045896"/>
            <a:ext cx="3566121" cy="2468853"/>
          </a:xfrm>
          <a:prstGeom prst="irregularSeal2">
            <a:avLst/>
          </a:prstGeom>
          <a:solidFill>
            <a:srgbClr val="FFFF00"/>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r>
              <a:rPr lang="en-US" sz="2400" b="1" dirty="0">
                <a:solidFill>
                  <a:srgbClr val="000000"/>
                </a:solidFill>
              </a:rPr>
              <a:t>Edge is awesome!</a:t>
            </a:r>
          </a:p>
        </p:txBody>
      </p:sp>
    </p:spTree>
    <p:extLst>
      <p:ext uri="{BB962C8B-B14F-4D97-AF65-F5344CB8AC3E}">
        <p14:creationId xmlns:p14="http://schemas.microsoft.com/office/powerpoint/2010/main" val="3501892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n-lt"/>
              </a:rPr>
              <a:t>About me</a:t>
            </a:r>
            <a:endParaRPr lang="de-AT" dirty="0">
              <a:latin typeface="+mn-lt"/>
            </a:endParaRPr>
          </a:p>
        </p:txBody>
      </p:sp>
      <p:sp>
        <p:nvSpPr>
          <p:cNvPr id="4" name="Rectangle 3"/>
          <p:cNvSpPr/>
          <p:nvPr/>
        </p:nvSpPr>
        <p:spPr bwMode="auto">
          <a:xfrm>
            <a:off x="5858512" y="1305813"/>
            <a:ext cx="2293879" cy="2226354"/>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87" tIns="34987" rIns="34987" bIns="34987" numCol="1" spcCol="0" rtlCol="0" fromWordArt="0" anchor="b" anchorCtr="0" forceAA="0" compatLnSpc="1">
            <a:prstTxWarp prst="textNoShape">
              <a:avLst/>
            </a:prstTxWarp>
            <a:noAutofit/>
          </a:bodyPr>
          <a:lstStyle/>
          <a:p>
            <a:pPr defTabSz="699496" fontAlgn="base">
              <a:spcBef>
                <a:spcPct val="0"/>
              </a:spcBef>
              <a:spcAft>
                <a:spcPct val="0"/>
              </a:spcAft>
            </a:pPr>
            <a:endParaRPr lang="en-US" sz="2400" spc="-76"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a:xfrm>
            <a:off x="5845061" y="2689640"/>
            <a:ext cx="2275559" cy="830997"/>
          </a:xfrm>
          <a:prstGeom prst="rect">
            <a:avLst/>
          </a:prstGeom>
        </p:spPr>
        <p:txBody>
          <a:bodyPr wrap="none">
            <a:spAutoFit/>
          </a:bodyPr>
          <a:lstStyle/>
          <a:p>
            <a:pPr defTabSz="699496" fontAlgn="base">
              <a:spcBef>
                <a:spcPct val="0"/>
              </a:spcBef>
              <a:spcAft>
                <a:spcPct val="0"/>
              </a:spcAft>
            </a:pPr>
            <a:r>
              <a:rPr lang="en-US" sz="2400" spc="-76" dirty="0" err="1" smtClean="0">
                <a:gradFill>
                  <a:gsLst>
                    <a:gs pos="0">
                      <a:srgbClr val="FFFFFF"/>
                    </a:gs>
                    <a:gs pos="100000">
                      <a:srgbClr val="FFFFFF"/>
                    </a:gs>
                  </a:gsLst>
                  <a:lin ang="5400000" scaled="0"/>
                </a:gradFill>
                <a:ea typeface="Segoe UI" pitchFamily="34" charset="0"/>
                <a:cs typeface="Calibri" pitchFamily="34" charset="0"/>
              </a:rPr>
              <a:t>bryanyce</a:t>
            </a:r>
            <a:endParaRPr lang="en-US" sz="2400" spc="-76" dirty="0" smtClean="0">
              <a:gradFill>
                <a:gsLst>
                  <a:gs pos="0">
                    <a:srgbClr val="FFFFFF"/>
                  </a:gs>
                  <a:gs pos="100000">
                    <a:srgbClr val="FFFFFF"/>
                  </a:gs>
                </a:gsLst>
                <a:lin ang="5400000" scaled="0"/>
              </a:gradFill>
              <a:ea typeface="Segoe UI" pitchFamily="34" charset="0"/>
              <a:cs typeface="Calibri" pitchFamily="34" charset="0"/>
            </a:endParaRPr>
          </a:p>
          <a:p>
            <a:pPr defTabSz="699496" fontAlgn="base">
              <a:spcBef>
                <a:spcPct val="0"/>
              </a:spcBef>
              <a:spcAft>
                <a:spcPct val="0"/>
              </a:spcAft>
            </a:pPr>
            <a:r>
              <a:rPr lang="en-US" sz="2400" spc="-76" dirty="0" smtClean="0">
                <a:gradFill>
                  <a:gsLst>
                    <a:gs pos="0">
                      <a:srgbClr val="FFFFFF"/>
                    </a:gs>
                    <a:gs pos="100000">
                      <a:srgbClr val="FFFFFF"/>
                    </a:gs>
                  </a:gsLst>
                  <a:lin ang="5400000" scaled="0"/>
                </a:gradFill>
                <a:ea typeface="Segoe UI" pitchFamily="34" charset="0"/>
                <a:cs typeface="Calibri" pitchFamily="34" charset="0"/>
              </a:rPr>
              <a:t>@microsoft.com</a:t>
            </a:r>
            <a:endParaRPr lang="en-US" sz="2400" spc="-76" dirty="0">
              <a:gradFill>
                <a:gsLst>
                  <a:gs pos="0">
                    <a:srgbClr val="FFFFFF"/>
                  </a:gs>
                  <a:gs pos="100000">
                    <a:srgbClr val="FFFFFF"/>
                  </a:gs>
                </a:gsLst>
                <a:lin ang="5400000" scaled="0"/>
              </a:gradFill>
              <a:ea typeface="Segoe UI" pitchFamily="34" charset="0"/>
              <a:cs typeface="Calibri" pitchFamily="34" charset="0"/>
            </a:endParaRPr>
          </a:p>
        </p:txBody>
      </p:sp>
      <p:sp>
        <p:nvSpPr>
          <p:cNvPr id="14" name="Rectangle 13"/>
          <p:cNvSpPr/>
          <p:nvPr/>
        </p:nvSpPr>
        <p:spPr bwMode="auto">
          <a:xfrm>
            <a:off x="3451035" y="3667629"/>
            <a:ext cx="2259788" cy="2251897"/>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87" tIns="34987" rIns="34987" bIns="34987" numCol="1" spcCol="0" rtlCol="0" fromWordArt="0" anchor="b" anchorCtr="0" forceAA="0" compatLnSpc="1">
            <a:prstTxWarp prst="textNoShape">
              <a:avLst/>
            </a:prstTxWarp>
            <a:noAutofit/>
          </a:bodyPr>
          <a:lstStyle/>
          <a:p>
            <a:pPr defTabSz="699496" fontAlgn="base">
              <a:spcBef>
                <a:spcPct val="0"/>
              </a:spcBef>
              <a:spcAft>
                <a:spcPct val="0"/>
              </a:spcAft>
            </a:pPr>
            <a:endParaRPr lang="en-US" sz="2400" spc="-76" dirty="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a:xfrm>
            <a:off x="3451032" y="5059852"/>
            <a:ext cx="2580490" cy="830997"/>
          </a:xfrm>
          <a:prstGeom prst="rect">
            <a:avLst/>
          </a:prstGeom>
          <a:noFill/>
        </p:spPr>
        <p:txBody>
          <a:bodyPr wrap="square">
            <a:spAutoFit/>
          </a:bodyPr>
          <a:lstStyle/>
          <a:p>
            <a:pPr defTabSz="699496" fontAlgn="base">
              <a:spcBef>
                <a:spcPct val="0"/>
              </a:spcBef>
              <a:spcAft>
                <a:spcPct val="0"/>
              </a:spcAft>
            </a:pPr>
            <a:r>
              <a:rPr lang="en-US" sz="2400" spc="-76" dirty="0" smtClean="0">
                <a:gradFill>
                  <a:gsLst>
                    <a:gs pos="0">
                      <a:srgbClr val="FFFFFF"/>
                    </a:gs>
                    <a:gs pos="100000">
                      <a:srgbClr val="FFFFFF"/>
                    </a:gs>
                  </a:gsLst>
                  <a:lin ang="5400000" scaled="0"/>
                </a:gradFill>
                <a:ea typeface="Segoe UI" pitchFamily="34" charset="0"/>
                <a:cs typeface="Calibri" pitchFamily="34" charset="0"/>
              </a:rPr>
              <a:t>MCSM: Communications</a:t>
            </a:r>
            <a:endParaRPr lang="en-US" sz="2400" spc="-76" dirty="0">
              <a:gradFill>
                <a:gsLst>
                  <a:gs pos="0">
                    <a:srgbClr val="FFFFFF"/>
                  </a:gs>
                  <a:gs pos="100000">
                    <a:srgbClr val="FFFFFF"/>
                  </a:gs>
                </a:gsLst>
                <a:lin ang="5400000" scaled="0"/>
              </a:gradFill>
              <a:ea typeface="Segoe UI" pitchFamily="34" charset="0"/>
              <a:cs typeface="Calibri" pitchFamily="34" charset="0"/>
            </a:endParaRPr>
          </a:p>
        </p:txBody>
      </p:sp>
      <p:sp>
        <p:nvSpPr>
          <p:cNvPr id="18" name="Rectangle 17"/>
          <p:cNvSpPr/>
          <p:nvPr/>
        </p:nvSpPr>
        <p:spPr bwMode="auto">
          <a:xfrm>
            <a:off x="5858000" y="3668839"/>
            <a:ext cx="2293879" cy="2251899"/>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87" tIns="34987" rIns="34987" bIns="34987" numCol="1" spcCol="0" rtlCol="0" fromWordArt="0" anchor="b" anchorCtr="0" forceAA="0" compatLnSpc="1">
            <a:prstTxWarp prst="textNoShape">
              <a:avLst/>
            </a:prstTxWarp>
            <a:noAutofit/>
          </a:bodyPr>
          <a:lstStyle/>
          <a:p>
            <a:pPr defTabSz="699496" fontAlgn="base">
              <a:spcBef>
                <a:spcPct val="0"/>
              </a:spcBef>
              <a:spcAft>
                <a:spcPct val="0"/>
              </a:spcAft>
            </a:pPr>
            <a:endParaRPr lang="en-US" sz="2400" spc="-76" dirty="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p:nvSpPr>
        <p:spPr>
          <a:xfrm>
            <a:off x="5858000" y="5048381"/>
            <a:ext cx="897618" cy="830997"/>
          </a:xfrm>
          <a:prstGeom prst="rect">
            <a:avLst/>
          </a:prstGeom>
          <a:noFill/>
        </p:spPr>
        <p:txBody>
          <a:bodyPr wrap="none">
            <a:spAutoFit/>
          </a:bodyPr>
          <a:lstStyle/>
          <a:p>
            <a:pPr defTabSz="699496" fontAlgn="base">
              <a:spcBef>
                <a:spcPct val="0"/>
              </a:spcBef>
              <a:spcAft>
                <a:spcPct val="0"/>
              </a:spcAft>
            </a:pPr>
            <a:endParaRPr lang="en-US" sz="2400" spc="-76" dirty="0">
              <a:gradFill>
                <a:gsLst>
                  <a:gs pos="0">
                    <a:srgbClr val="FFFFFF"/>
                  </a:gs>
                  <a:gs pos="100000">
                    <a:srgbClr val="FFFFFF"/>
                  </a:gs>
                </a:gsLst>
                <a:lin ang="5400000" scaled="0"/>
              </a:gradFill>
              <a:ea typeface="Segoe UI" pitchFamily="34" charset="0"/>
              <a:cs typeface="Calibri" pitchFamily="34" charset="0"/>
            </a:endParaRPr>
          </a:p>
          <a:p>
            <a:pPr defTabSz="699496" fontAlgn="base">
              <a:spcBef>
                <a:spcPct val="0"/>
              </a:spcBef>
              <a:spcAft>
                <a:spcPct val="0"/>
              </a:spcAft>
            </a:pPr>
            <a:r>
              <a:rPr lang="en-US" sz="2400" spc="-76" dirty="0">
                <a:gradFill>
                  <a:gsLst>
                    <a:gs pos="0">
                      <a:srgbClr val="FFFFFF"/>
                    </a:gs>
                    <a:gs pos="100000">
                      <a:srgbClr val="FFFFFF"/>
                    </a:gs>
                  </a:gsLst>
                  <a:lin ang="5400000" scaled="0"/>
                </a:gradFill>
                <a:ea typeface="Segoe UI" pitchFamily="34" charset="0"/>
                <a:cs typeface="Calibri" pitchFamily="34" charset="0"/>
              </a:rPr>
              <a:t>MCM</a:t>
            </a:r>
          </a:p>
        </p:txBody>
      </p:sp>
      <p:pic>
        <p:nvPicPr>
          <p:cNvPr id="20" name="Picture 19" descr="C:\Users\tbinder\AppData\Local\Microsoft\Windows\Temporary Internet Files\Content.Outlook\STIUR15I\cert-mstr-OCS07_bL (2).png"/>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r="13237"/>
          <a:stretch/>
        </p:blipFill>
        <p:spPr bwMode="auto">
          <a:xfrm>
            <a:off x="6306334" y="4138373"/>
            <a:ext cx="1485173" cy="1001689"/>
          </a:xfrm>
          <a:prstGeom prst="rect">
            <a:avLst/>
          </a:prstGeom>
          <a:solidFill>
            <a:srgbClr val="0072C6"/>
          </a:solidFill>
          <a:ln>
            <a:noFill/>
            <a:headEnd type="none" w="med" len="med"/>
            <a:tailEnd type="none" w="med" len="med"/>
          </a:ln>
          <a:effectLst/>
        </p:spPr>
      </p:pic>
      <p:sp>
        <p:nvSpPr>
          <p:cNvPr id="23" name="Rectangle 22"/>
          <p:cNvSpPr/>
          <p:nvPr/>
        </p:nvSpPr>
        <p:spPr bwMode="auto">
          <a:xfrm>
            <a:off x="1051957" y="3667629"/>
            <a:ext cx="2251386" cy="2251898"/>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87" tIns="34987" rIns="34987" bIns="34987" numCol="1" spcCol="0" rtlCol="0" fromWordArt="0" anchor="b" anchorCtr="0" forceAA="0" compatLnSpc="1">
            <a:prstTxWarp prst="textNoShape">
              <a:avLst/>
            </a:prstTxWarp>
            <a:noAutofit/>
          </a:bodyPr>
          <a:lstStyle/>
          <a:p>
            <a:pPr defTabSz="699496" fontAlgn="base">
              <a:spcBef>
                <a:spcPct val="0"/>
              </a:spcBef>
              <a:spcAft>
                <a:spcPct val="0"/>
              </a:spcAft>
            </a:pPr>
            <a:r>
              <a:rPr lang="en-US" sz="1600" spc="-76" dirty="0" smtClean="0">
                <a:solidFill>
                  <a:schemeClr val="tx1"/>
                </a:solidFill>
                <a:ea typeface="Segoe UI" pitchFamily="34" charset="0"/>
                <a:cs typeface="Segoe UI" pitchFamily="34" charset="0"/>
              </a:rPr>
              <a:t>  MCS Voice </a:t>
            </a:r>
            <a:r>
              <a:rPr lang="en-US" sz="1600" spc="-76" dirty="0" err="1" smtClean="0">
                <a:solidFill>
                  <a:schemeClr val="tx1"/>
                </a:solidFill>
                <a:ea typeface="Segoe UI" pitchFamily="34" charset="0"/>
                <a:cs typeface="Segoe UI" pitchFamily="34" charset="0"/>
              </a:rPr>
              <a:t>CoE</a:t>
            </a:r>
            <a:r>
              <a:rPr lang="en-US" sz="1600" spc="-76" dirty="0" smtClean="0">
                <a:solidFill>
                  <a:schemeClr val="tx1"/>
                </a:solidFill>
                <a:ea typeface="Segoe UI" pitchFamily="34" charset="0"/>
                <a:cs typeface="Segoe UI" pitchFamily="34" charset="0"/>
              </a:rPr>
              <a:t> </a:t>
            </a:r>
          </a:p>
          <a:p>
            <a:pPr defTabSz="699496" fontAlgn="base">
              <a:spcBef>
                <a:spcPct val="0"/>
              </a:spcBef>
              <a:spcAft>
                <a:spcPct val="0"/>
              </a:spcAft>
            </a:pPr>
            <a:r>
              <a:rPr lang="en-US" sz="1600" spc="-76" dirty="0">
                <a:solidFill>
                  <a:schemeClr val="tx1"/>
                </a:solidFill>
                <a:ea typeface="Segoe UI" pitchFamily="34" charset="0"/>
                <a:cs typeface="Segoe UI" pitchFamily="34" charset="0"/>
              </a:rPr>
              <a:t> </a:t>
            </a:r>
            <a:r>
              <a:rPr lang="en-US" sz="1600" spc="-76" dirty="0" smtClean="0">
                <a:solidFill>
                  <a:schemeClr val="tx1"/>
                </a:solidFill>
                <a:ea typeface="Segoe UI" pitchFamily="34" charset="0"/>
                <a:cs typeface="Segoe UI" pitchFamily="34" charset="0"/>
              </a:rPr>
              <a:t> UC Voice Architect</a:t>
            </a:r>
            <a:endParaRPr lang="en-US" sz="1600" spc="-76" dirty="0">
              <a:solidFill>
                <a:schemeClr val="tx1"/>
              </a:solidFill>
              <a:ea typeface="Segoe UI" pitchFamily="34" charset="0"/>
              <a:cs typeface="Segoe UI" pitchFamily="34" charset="0"/>
            </a:endParaRPr>
          </a:p>
        </p:txBody>
      </p:sp>
      <p:sp>
        <p:nvSpPr>
          <p:cNvPr id="24" name="Rectangle 23"/>
          <p:cNvSpPr/>
          <p:nvPr/>
        </p:nvSpPr>
        <p:spPr>
          <a:xfrm>
            <a:off x="1125546" y="5057693"/>
            <a:ext cx="2177797" cy="365060"/>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87" tIns="34987" rIns="34987" bIns="34987" numCol="1" spcCol="0" rtlCol="0" fromWordArt="0" anchor="b" anchorCtr="0" forceAA="0" compatLnSpc="1">
            <a:prstTxWarp prst="textNoShape">
              <a:avLst/>
            </a:prstTxWarp>
            <a:noAutofit/>
          </a:bodyPr>
          <a:lstStyle/>
          <a:p>
            <a:pPr defTabSz="699496" fontAlgn="base">
              <a:spcBef>
                <a:spcPct val="0"/>
              </a:spcBef>
              <a:spcAft>
                <a:spcPct val="0"/>
              </a:spcAft>
            </a:pPr>
            <a:endParaRPr lang="en-US" sz="2400" spc="-76" dirty="0">
              <a:solidFill>
                <a:srgbClr val="000000"/>
              </a:solidFill>
              <a:ea typeface="Segoe UI" pitchFamily="34" charset="0"/>
              <a:cs typeface="Segoe UI" pitchFamily="34" charset="0"/>
            </a:endParaRPr>
          </a:p>
          <a:p>
            <a:pPr defTabSz="699496" fontAlgn="base">
              <a:spcBef>
                <a:spcPct val="0"/>
              </a:spcBef>
              <a:spcAft>
                <a:spcPct val="0"/>
              </a:spcAft>
            </a:pPr>
            <a:r>
              <a:rPr lang="en-US" sz="2400" spc="-76" dirty="0">
                <a:gradFill>
                  <a:gsLst>
                    <a:gs pos="0">
                      <a:srgbClr val="FFFFFF"/>
                    </a:gs>
                    <a:gs pos="100000">
                      <a:srgbClr val="FFFFFF"/>
                    </a:gs>
                  </a:gsLst>
                  <a:lin ang="5400000" scaled="0"/>
                </a:gradFill>
                <a:ea typeface="Segoe UI" pitchFamily="34" charset="0"/>
                <a:cs typeface="Calibri" pitchFamily="34" charset="0"/>
              </a:rPr>
              <a:t>Since </a:t>
            </a:r>
            <a:r>
              <a:rPr lang="en-US" sz="2400" spc="-76" dirty="0" smtClean="0">
                <a:gradFill>
                  <a:gsLst>
                    <a:gs pos="0">
                      <a:srgbClr val="FFFFFF"/>
                    </a:gs>
                    <a:gs pos="100000">
                      <a:srgbClr val="FFFFFF"/>
                    </a:gs>
                  </a:gsLst>
                  <a:lin ang="5400000" scaled="0"/>
                </a:gradFill>
                <a:ea typeface="Segoe UI" pitchFamily="34" charset="0"/>
                <a:cs typeface="Calibri" pitchFamily="34" charset="0"/>
              </a:rPr>
              <a:t>2011</a:t>
            </a:r>
            <a:endParaRPr lang="en-US" sz="2400" spc="-76" dirty="0">
              <a:gradFill>
                <a:gsLst>
                  <a:gs pos="0">
                    <a:srgbClr val="FFFFFF"/>
                  </a:gs>
                  <a:gs pos="100000">
                    <a:srgbClr val="FFFFFF"/>
                  </a:gs>
                </a:gsLst>
                <a:lin ang="5400000" scaled="0"/>
              </a:gradFill>
              <a:ea typeface="Segoe UI" pitchFamily="34" charset="0"/>
              <a:cs typeface="Calibri" pitchFamily="34" charset="0"/>
            </a:endParaRPr>
          </a:p>
        </p:txBody>
      </p:sp>
      <p:pic>
        <p:nvPicPr>
          <p:cNvPr id="25" name="Picture 24"/>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23275" t="-4691" b="-1"/>
          <a:stretch/>
        </p:blipFill>
        <p:spPr>
          <a:xfrm>
            <a:off x="1679675" y="4503091"/>
            <a:ext cx="1334234" cy="389235"/>
          </a:xfrm>
          <a:prstGeom prst="rect">
            <a:avLst/>
          </a:prstGeom>
          <a:solidFill>
            <a:srgbClr val="0072C6"/>
          </a:solidFill>
          <a:ln>
            <a:noFill/>
            <a:headEnd type="none" w="med" len="med"/>
            <a:tailEnd type="none" w="med" len="med"/>
          </a:ln>
          <a:effectLst/>
        </p:spPr>
      </p:pic>
      <p:pic>
        <p:nvPicPr>
          <p:cNvPr id="29" name="Picture 28"/>
          <p:cNvPicPr>
            <a:picLocks noChangeAspect="1"/>
          </p:cNvPicPr>
          <p:nvPr/>
        </p:nvPicPr>
        <p:blipFill rotWithShape="1">
          <a:blip r:embed="rId6" cstate="print">
            <a:extLst>
              <a:ext uri="{28A0092B-C50C-407E-A947-70E740481C1C}">
                <a14:useLocalDpi xmlns:a14="http://schemas.microsoft.com/office/drawing/2010/main" val="0"/>
              </a:ext>
            </a:extLst>
          </a:blip>
          <a:srcRect t="-7046" r="76489"/>
          <a:stretch/>
        </p:blipFill>
        <p:spPr>
          <a:xfrm>
            <a:off x="1270823" y="4503091"/>
            <a:ext cx="408852" cy="397988"/>
          </a:xfrm>
          <a:prstGeom prst="rect">
            <a:avLst/>
          </a:prstGeom>
          <a:solidFill>
            <a:srgbClr val="0072C6"/>
          </a:solidFill>
          <a:ln>
            <a:noFill/>
            <a:headEnd type="none" w="med" len="med"/>
            <a:tailEnd type="none" w="med" len="med"/>
          </a:ln>
          <a:effectLst/>
        </p:spPr>
      </p:pic>
      <p:grpSp>
        <p:nvGrpSpPr>
          <p:cNvPr id="26" name="Group 25"/>
          <p:cNvGrpSpPr>
            <a:grpSpLocks noChangeAspect="1"/>
          </p:cNvGrpSpPr>
          <p:nvPr/>
        </p:nvGrpSpPr>
        <p:grpSpPr bwMode="black">
          <a:xfrm>
            <a:off x="6348873" y="1589943"/>
            <a:ext cx="1400094" cy="1058338"/>
            <a:chOff x="5152725" y="4450437"/>
            <a:chExt cx="311284" cy="235362"/>
          </a:xfrm>
        </p:grpSpPr>
        <p:sp>
          <p:nvSpPr>
            <p:cNvPr id="27" name="Freeform 168"/>
            <p:cNvSpPr>
              <a:spLocks noEditPoints="1"/>
            </p:cNvSpPr>
            <p:nvPr/>
          </p:nvSpPr>
          <p:spPr bwMode="black">
            <a:xfrm>
              <a:off x="5152725" y="4450437"/>
              <a:ext cx="212585" cy="199299"/>
            </a:xfrm>
            <a:custGeom>
              <a:avLst/>
              <a:gdLst/>
              <a:ahLst/>
              <a:cxnLst>
                <a:cxn ang="0">
                  <a:pos x="215" y="24"/>
                </a:cxn>
                <a:cxn ang="0">
                  <a:pos x="127" y="0"/>
                </a:cxn>
                <a:cxn ang="0">
                  <a:pos x="39" y="24"/>
                </a:cxn>
                <a:cxn ang="0">
                  <a:pos x="0" y="89"/>
                </a:cxn>
                <a:cxn ang="0">
                  <a:pos x="42" y="155"/>
                </a:cxn>
                <a:cxn ang="0">
                  <a:pos x="34" y="197"/>
                </a:cxn>
                <a:cxn ang="0">
                  <a:pos x="27" y="231"/>
                </a:cxn>
                <a:cxn ang="0">
                  <a:pos x="25" y="240"/>
                </a:cxn>
                <a:cxn ang="0">
                  <a:pos x="31" y="233"/>
                </a:cxn>
                <a:cxn ang="0">
                  <a:pos x="55" y="207"/>
                </a:cxn>
                <a:cxn ang="0">
                  <a:pos x="87" y="173"/>
                </a:cxn>
                <a:cxn ang="0">
                  <a:pos x="127" y="178"/>
                </a:cxn>
                <a:cxn ang="0">
                  <a:pos x="215" y="153"/>
                </a:cxn>
                <a:cxn ang="0">
                  <a:pos x="255" y="89"/>
                </a:cxn>
                <a:cxn ang="0">
                  <a:pos x="215" y="24"/>
                </a:cxn>
                <a:cxn ang="0">
                  <a:pos x="59" y="149"/>
                </a:cxn>
                <a:cxn ang="0">
                  <a:pos x="59" y="147"/>
                </a:cxn>
                <a:cxn ang="0">
                  <a:pos x="57" y="147"/>
                </a:cxn>
                <a:cxn ang="0">
                  <a:pos x="15" y="89"/>
                </a:cxn>
                <a:cxn ang="0">
                  <a:pos x="127" y="15"/>
                </a:cxn>
                <a:cxn ang="0">
                  <a:pos x="240" y="89"/>
                </a:cxn>
                <a:cxn ang="0">
                  <a:pos x="127" y="163"/>
                </a:cxn>
                <a:cxn ang="0">
                  <a:pos x="83" y="157"/>
                </a:cxn>
                <a:cxn ang="0">
                  <a:pos x="82" y="156"/>
                </a:cxn>
                <a:cxn ang="0">
                  <a:pos x="81" y="158"/>
                </a:cxn>
                <a:cxn ang="0">
                  <a:pos x="50" y="191"/>
                </a:cxn>
                <a:cxn ang="0">
                  <a:pos x="59" y="149"/>
                </a:cxn>
              </a:cxnLst>
              <a:rect l="0" t="0" r="r" b="b"/>
              <a:pathLst>
                <a:path w="255" h="240">
                  <a:moveTo>
                    <a:pt x="215" y="24"/>
                  </a:moveTo>
                  <a:cubicBezTo>
                    <a:pt x="192" y="8"/>
                    <a:pt x="160" y="0"/>
                    <a:pt x="127" y="0"/>
                  </a:cubicBezTo>
                  <a:cubicBezTo>
                    <a:pt x="94" y="0"/>
                    <a:pt x="63" y="8"/>
                    <a:pt x="39" y="24"/>
                  </a:cubicBezTo>
                  <a:cubicBezTo>
                    <a:pt x="14" y="41"/>
                    <a:pt x="0" y="64"/>
                    <a:pt x="0" y="89"/>
                  </a:cubicBezTo>
                  <a:cubicBezTo>
                    <a:pt x="0" y="114"/>
                    <a:pt x="15" y="138"/>
                    <a:pt x="42" y="155"/>
                  </a:cubicBezTo>
                  <a:cubicBezTo>
                    <a:pt x="34" y="197"/>
                    <a:pt x="34" y="197"/>
                    <a:pt x="34" y="197"/>
                  </a:cubicBezTo>
                  <a:cubicBezTo>
                    <a:pt x="27" y="231"/>
                    <a:pt x="27" y="231"/>
                    <a:pt x="27" y="231"/>
                  </a:cubicBezTo>
                  <a:cubicBezTo>
                    <a:pt x="25" y="240"/>
                    <a:pt x="25" y="240"/>
                    <a:pt x="25" y="240"/>
                  </a:cubicBezTo>
                  <a:cubicBezTo>
                    <a:pt x="31" y="233"/>
                    <a:pt x="31" y="233"/>
                    <a:pt x="31" y="233"/>
                  </a:cubicBezTo>
                  <a:cubicBezTo>
                    <a:pt x="55" y="207"/>
                    <a:pt x="55" y="207"/>
                    <a:pt x="55" y="207"/>
                  </a:cubicBezTo>
                  <a:cubicBezTo>
                    <a:pt x="87" y="173"/>
                    <a:pt x="87" y="173"/>
                    <a:pt x="87" y="173"/>
                  </a:cubicBezTo>
                  <a:cubicBezTo>
                    <a:pt x="100" y="176"/>
                    <a:pt x="113" y="178"/>
                    <a:pt x="127" y="178"/>
                  </a:cubicBezTo>
                  <a:cubicBezTo>
                    <a:pt x="160" y="178"/>
                    <a:pt x="192" y="169"/>
                    <a:pt x="215" y="153"/>
                  </a:cubicBezTo>
                  <a:cubicBezTo>
                    <a:pt x="241" y="136"/>
                    <a:pt x="255" y="113"/>
                    <a:pt x="255" y="89"/>
                  </a:cubicBezTo>
                  <a:cubicBezTo>
                    <a:pt x="255" y="64"/>
                    <a:pt x="241" y="41"/>
                    <a:pt x="215" y="24"/>
                  </a:cubicBezTo>
                  <a:close/>
                  <a:moveTo>
                    <a:pt x="59" y="149"/>
                  </a:moveTo>
                  <a:cubicBezTo>
                    <a:pt x="59" y="147"/>
                    <a:pt x="59" y="147"/>
                    <a:pt x="59" y="147"/>
                  </a:cubicBezTo>
                  <a:cubicBezTo>
                    <a:pt x="57" y="147"/>
                    <a:pt x="57" y="147"/>
                    <a:pt x="57" y="147"/>
                  </a:cubicBezTo>
                  <a:cubicBezTo>
                    <a:pt x="30" y="132"/>
                    <a:pt x="15" y="111"/>
                    <a:pt x="15" y="89"/>
                  </a:cubicBezTo>
                  <a:cubicBezTo>
                    <a:pt x="15" y="48"/>
                    <a:pt x="65" y="15"/>
                    <a:pt x="127" y="15"/>
                  </a:cubicBezTo>
                  <a:cubicBezTo>
                    <a:pt x="189" y="15"/>
                    <a:pt x="240" y="48"/>
                    <a:pt x="240" y="89"/>
                  </a:cubicBezTo>
                  <a:cubicBezTo>
                    <a:pt x="240" y="129"/>
                    <a:pt x="189" y="163"/>
                    <a:pt x="127" y="163"/>
                  </a:cubicBezTo>
                  <a:cubicBezTo>
                    <a:pt x="112" y="163"/>
                    <a:pt x="97" y="161"/>
                    <a:pt x="83" y="157"/>
                  </a:cubicBezTo>
                  <a:cubicBezTo>
                    <a:pt x="82" y="156"/>
                    <a:pt x="82" y="156"/>
                    <a:pt x="82" y="156"/>
                  </a:cubicBezTo>
                  <a:cubicBezTo>
                    <a:pt x="81" y="158"/>
                    <a:pt x="81" y="158"/>
                    <a:pt x="81" y="158"/>
                  </a:cubicBezTo>
                  <a:cubicBezTo>
                    <a:pt x="50" y="191"/>
                    <a:pt x="50" y="191"/>
                    <a:pt x="50" y="191"/>
                  </a:cubicBezTo>
                  <a:lnTo>
                    <a:pt x="59" y="149"/>
                  </a:ln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chemeClr val="tx1">
                    <a:lumMod val="50000"/>
                  </a:schemeClr>
                </a:solidFill>
              </a:endParaRPr>
            </a:p>
          </p:txBody>
        </p:sp>
        <p:sp>
          <p:nvSpPr>
            <p:cNvPr id="31" name="Freeform 169"/>
            <p:cNvSpPr>
              <a:spLocks/>
            </p:cNvSpPr>
            <p:nvPr/>
          </p:nvSpPr>
          <p:spPr bwMode="black">
            <a:xfrm>
              <a:off x="5295080" y="4518768"/>
              <a:ext cx="168929" cy="167031"/>
            </a:xfrm>
            <a:custGeom>
              <a:avLst/>
              <a:gdLst/>
              <a:ahLst/>
              <a:cxnLst>
                <a:cxn ang="0">
                  <a:pos x="203" y="74"/>
                </a:cxn>
                <a:cxn ang="0">
                  <a:pos x="170" y="20"/>
                </a:cxn>
                <a:cxn ang="0">
                  <a:pos x="98" y="0"/>
                </a:cxn>
                <a:cxn ang="0">
                  <a:pos x="95" y="0"/>
                </a:cxn>
                <a:cxn ang="0">
                  <a:pos x="95" y="3"/>
                </a:cxn>
                <a:cxn ang="0">
                  <a:pos x="96" y="11"/>
                </a:cxn>
                <a:cxn ang="0">
                  <a:pos x="96" y="13"/>
                </a:cxn>
                <a:cxn ang="0">
                  <a:pos x="99" y="13"/>
                </a:cxn>
                <a:cxn ang="0">
                  <a:pos x="190" y="74"/>
                </a:cxn>
                <a:cxn ang="0">
                  <a:pos x="155" y="121"/>
                </a:cxn>
                <a:cxn ang="0">
                  <a:pos x="153" y="122"/>
                </a:cxn>
                <a:cxn ang="0">
                  <a:pos x="153" y="124"/>
                </a:cxn>
                <a:cxn ang="0">
                  <a:pos x="160" y="157"/>
                </a:cxn>
                <a:cxn ang="0">
                  <a:pos x="136" y="130"/>
                </a:cxn>
                <a:cxn ang="0">
                  <a:pos x="134" y="129"/>
                </a:cxn>
                <a:cxn ang="0">
                  <a:pos x="133" y="130"/>
                </a:cxn>
                <a:cxn ang="0">
                  <a:pos x="97" y="134"/>
                </a:cxn>
                <a:cxn ang="0">
                  <a:pos x="15" y="102"/>
                </a:cxn>
                <a:cxn ang="0">
                  <a:pos x="14" y="100"/>
                </a:cxn>
                <a:cxn ang="0">
                  <a:pos x="12" y="101"/>
                </a:cxn>
                <a:cxn ang="0">
                  <a:pos x="4" y="103"/>
                </a:cxn>
                <a:cxn ang="0">
                  <a:pos x="0" y="104"/>
                </a:cxn>
                <a:cxn ang="0">
                  <a:pos x="2" y="107"/>
                </a:cxn>
                <a:cxn ang="0">
                  <a:pos x="24" y="127"/>
                </a:cxn>
                <a:cxn ang="0">
                  <a:pos x="97" y="148"/>
                </a:cxn>
                <a:cxn ang="0">
                  <a:pos x="130" y="144"/>
                </a:cxn>
                <a:cxn ang="0">
                  <a:pos x="156" y="172"/>
                </a:cxn>
                <a:cxn ang="0">
                  <a:pos x="176" y="194"/>
                </a:cxn>
                <a:cxn ang="0">
                  <a:pos x="182" y="200"/>
                </a:cxn>
                <a:cxn ang="0">
                  <a:pos x="180" y="192"/>
                </a:cxn>
                <a:cxn ang="0">
                  <a:pos x="175" y="163"/>
                </a:cxn>
                <a:cxn ang="0">
                  <a:pos x="168" y="129"/>
                </a:cxn>
                <a:cxn ang="0">
                  <a:pos x="203" y="74"/>
                </a:cxn>
              </a:cxnLst>
              <a:rect l="0" t="0" r="r" b="b"/>
              <a:pathLst>
                <a:path w="203" h="200">
                  <a:moveTo>
                    <a:pt x="203" y="74"/>
                  </a:moveTo>
                  <a:cubicBezTo>
                    <a:pt x="203" y="53"/>
                    <a:pt x="191" y="34"/>
                    <a:pt x="170" y="20"/>
                  </a:cubicBezTo>
                  <a:cubicBezTo>
                    <a:pt x="151" y="7"/>
                    <a:pt x="125" y="0"/>
                    <a:pt x="98" y="0"/>
                  </a:cubicBezTo>
                  <a:cubicBezTo>
                    <a:pt x="95" y="0"/>
                    <a:pt x="95" y="0"/>
                    <a:pt x="95" y="0"/>
                  </a:cubicBezTo>
                  <a:cubicBezTo>
                    <a:pt x="95" y="3"/>
                    <a:pt x="95" y="3"/>
                    <a:pt x="95" y="3"/>
                  </a:cubicBezTo>
                  <a:cubicBezTo>
                    <a:pt x="96" y="5"/>
                    <a:pt x="96" y="8"/>
                    <a:pt x="96" y="11"/>
                  </a:cubicBezTo>
                  <a:cubicBezTo>
                    <a:pt x="96" y="13"/>
                    <a:pt x="96" y="13"/>
                    <a:pt x="96" y="13"/>
                  </a:cubicBezTo>
                  <a:cubicBezTo>
                    <a:pt x="99" y="13"/>
                    <a:pt x="99" y="13"/>
                    <a:pt x="99" y="13"/>
                  </a:cubicBezTo>
                  <a:cubicBezTo>
                    <a:pt x="149" y="14"/>
                    <a:pt x="190" y="41"/>
                    <a:pt x="190" y="74"/>
                  </a:cubicBezTo>
                  <a:cubicBezTo>
                    <a:pt x="190" y="92"/>
                    <a:pt x="177" y="110"/>
                    <a:pt x="155" y="121"/>
                  </a:cubicBezTo>
                  <a:cubicBezTo>
                    <a:pt x="153" y="122"/>
                    <a:pt x="153" y="122"/>
                    <a:pt x="153" y="122"/>
                  </a:cubicBezTo>
                  <a:cubicBezTo>
                    <a:pt x="153" y="124"/>
                    <a:pt x="153" y="124"/>
                    <a:pt x="153" y="124"/>
                  </a:cubicBezTo>
                  <a:cubicBezTo>
                    <a:pt x="160" y="157"/>
                    <a:pt x="160" y="157"/>
                    <a:pt x="160" y="157"/>
                  </a:cubicBezTo>
                  <a:cubicBezTo>
                    <a:pt x="136" y="130"/>
                    <a:pt x="136" y="130"/>
                    <a:pt x="136" y="130"/>
                  </a:cubicBezTo>
                  <a:cubicBezTo>
                    <a:pt x="134" y="129"/>
                    <a:pt x="134" y="129"/>
                    <a:pt x="134" y="129"/>
                  </a:cubicBezTo>
                  <a:cubicBezTo>
                    <a:pt x="133" y="130"/>
                    <a:pt x="133" y="130"/>
                    <a:pt x="133" y="130"/>
                  </a:cubicBezTo>
                  <a:cubicBezTo>
                    <a:pt x="122" y="133"/>
                    <a:pt x="109" y="134"/>
                    <a:pt x="97" y="134"/>
                  </a:cubicBezTo>
                  <a:cubicBezTo>
                    <a:pt x="62" y="134"/>
                    <a:pt x="31" y="122"/>
                    <a:pt x="15" y="102"/>
                  </a:cubicBezTo>
                  <a:cubicBezTo>
                    <a:pt x="14" y="100"/>
                    <a:pt x="14" y="100"/>
                    <a:pt x="14" y="100"/>
                  </a:cubicBezTo>
                  <a:cubicBezTo>
                    <a:pt x="12" y="101"/>
                    <a:pt x="12" y="101"/>
                    <a:pt x="12" y="101"/>
                  </a:cubicBezTo>
                  <a:cubicBezTo>
                    <a:pt x="10" y="102"/>
                    <a:pt x="7" y="102"/>
                    <a:pt x="4" y="103"/>
                  </a:cubicBezTo>
                  <a:cubicBezTo>
                    <a:pt x="0" y="104"/>
                    <a:pt x="0" y="104"/>
                    <a:pt x="0" y="104"/>
                  </a:cubicBezTo>
                  <a:cubicBezTo>
                    <a:pt x="2" y="107"/>
                    <a:pt x="2" y="107"/>
                    <a:pt x="2" y="107"/>
                  </a:cubicBezTo>
                  <a:cubicBezTo>
                    <a:pt x="8" y="115"/>
                    <a:pt x="15" y="121"/>
                    <a:pt x="24" y="127"/>
                  </a:cubicBezTo>
                  <a:cubicBezTo>
                    <a:pt x="44" y="141"/>
                    <a:pt x="70" y="148"/>
                    <a:pt x="97" y="148"/>
                  </a:cubicBezTo>
                  <a:cubicBezTo>
                    <a:pt x="108" y="148"/>
                    <a:pt x="119" y="147"/>
                    <a:pt x="130" y="144"/>
                  </a:cubicBezTo>
                  <a:cubicBezTo>
                    <a:pt x="156" y="172"/>
                    <a:pt x="156" y="172"/>
                    <a:pt x="156" y="172"/>
                  </a:cubicBezTo>
                  <a:cubicBezTo>
                    <a:pt x="176" y="194"/>
                    <a:pt x="176" y="194"/>
                    <a:pt x="176" y="194"/>
                  </a:cubicBezTo>
                  <a:cubicBezTo>
                    <a:pt x="182" y="200"/>
                    <a:pt x="182" y="200"/>
                    <a:pt x="182" y="200"/>
                  </a:cubicBezTo>
                  <a:cubicBezTo>
                    <a:pt x="180" y="192"/>
                    <a:pt x="180" y="192"/>
                    <a:pt x="180" y="192"/>
                  </a:cubicBezTo>
                  <a:cubicBezTo>
                    <a:pt x="175" y="163"/>
                    <a:pt x="175" y="163"/>
                    <a:pt x="175" y="163"/>
                  </a:cubicBezTo>
                  <a:cubicBezTo>
                    <a:pt x="168" y="129"/>
                    <a:pt x="168" y="129"/>
                    <a:pt x="168" y="129"/>
                  </a:cubicBezTo>
                  <a:cubicBezTo>
                    <a:pt x="190" y="115"/>
                    <a:pt x="203" y="95"/>
                    <a:pt x="203" y="7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chemeClr val="tx1">
                    <a:lumMod val="50000"/>
                  </a:schemeClr>
                </a:solidFill>
              </a:endParaRPr>
            </a:p>
          </p:txBody>
        </p:sp>
      </p:grpSp>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51957" y="1305813"/>
            <a:ext cx="4658866" cy="2226354"/>
          </a:xfrm>
          <a:prstGeom prst="rect">
            <a:avLst/>
          </a:prstGeom>
        </p:spPr>
      </p:pic>
      <p:sp>
        <p:nvSpPr>
          <p:cNvPr id="13" name="TextBox 12"/>
          <p:cNvSpPr txBox="1"/>
          <p:nvPr/>
        </p:nvSpPr>
        <p:spPr>
          <a:xfrm>
            <a:off x="911285" y="3101309"/>
            <a:ext cx="271115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Mission Viejo, CA</a:t>
            </a:r>
          </a:p>
        </p:txBody>
      </p:sp>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31164" y="3872388"/>
            <a:ext cx="1499014" cy="1148595"/>
          </a:xfrm>
          <a:prstGeom prst="rect">
            <a:avLst/>
          </a:prstGeom>
        </p:spPr>
      </p:pic>
      <p:pic>
        <p:nvPicPr>
          <p:cNvPr id="21" name="Picture 2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300080" y="1316846"/>
            <a:ext cx="2874943" cy="2203791"/>
          </a:xfrm>
          <a:prstGeom prst="rect">
            <a:avLst/>
          </a:prstGeom>
        </p:spPr>
      </p:pic>
      <p:pic>
        <p:nvPicPr>
          <p:cNvPr id="30" name="Picture 2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299056" y="3667629"/>
            <a:ext cx="2541859" cy="2239299"/>
          </a:xfrm>
          <a:prstGeom prst="rect">
            <a:avLst/>
          </a:prstGeom>
        </p:spPr>
      </p:pic>
    </p:spTree>
    <p:extLst>
      <p:ext uri="{BB962C8B-B14F-4D97-AF65-F5344CB8AC3E}">
        <p14:creationId xmlns:p14="http://schemas.microsoft.com/office/powerpoint/2010/main" val="3564180824"/>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Resources</a:t>
            </a:r>
            <a:endParaRPr lang="en-US" dirty="0"/>
          </a:p>
        </p:txBody>
      </p:sp>
      <p:sp>
        <p:nvSpPr>
          <p:cNvPr id="6" name="Text Placeholder 5"/>
          <p:cNvSpPr>
            <a:spLocks noGrp="1"/>
          </p:cNvSpPr>
          <p:nvPr>
            <p:ph type="body" sz="quarter" idx="10"/>
          </p:nvPr>
        </p:nvSpPr>
        <p:spPr>
          <a:xfrm>
            <a:off x="274638" y="1212850"/>
            <a:ext cx="11887200" cy="5170646"/>
          </a:xfrm>
        </p:spPr>
        <p:txBody>
          <a:bodyPr/>
          <a:lstStyle/>
          <a:p>
            <a:pPr marL="293056" indent="-293056">
              <a:spcBef>
                <a:spcPts val="1224"/>
              </a:spcBef>
            </a:pPr>
            <a:r>
              <a:rPr lang="en-US" dirty="0" smtClean="0"/>
              <a:t>TechNet Documentation</a:t>
            </a:r>
            <a:endParaRPr lang="en-US" dirty="0"/>
          </a:p>
          <a:p>
            <a:pPr marL="293056" lvl="1" indent="-293056">
              <a:spcBef>
                <a:spcPts val="1224"/>
              </a:spcBef>
            </a:pPr>
            <a:r>
              <a:rPr lang="en-US" dirty="0" smtClean="0">
                <a:hlinkClick r:id="rId3"/>
              </a:rPr>
              <a:t>http</a:t>
            </a:r>
            <a:r>
              <a:rPr lang="en-US" dirty="0">
                <a:hlinkClick r:id="rId3"/>
              </a:rPr>
              <a:t>://technet.microsoft.com/en-us/library/gg399048.aspx</a:t>
            </a:r>
            <a:r>
              <a:rPr lang="en-US" dirty="0"/>
              <a:t> </a:t>
            </a:r>
          </a:p>
          <a:p>
            <a:pPr marL="293056" indent="-293056">
              <a:spcBef>
                <a:spcPts val="1224"/>
              </a:spcBef>
            </a:pPr>
            <a:r>
              <a:rPr lang="en-US" dirty="0"/>
              <a:t>Lync Deep Dive: Edge Media Connectivity with ICE</a:t>
            </a:r>
          </a:p>
          <a:p>
            <a:pPr marL="293056" lvl="1" indent="-293056">
              <a:spcBef>
                <a:spcPts val="1224"/>
              </a:spcBef>
            </a:pPr>
            <a:r>
              <a:rPr lang="en-US" dirty="0" smtClean="0">
                <a:hlinkClick r:id="rId4"/>
              </a:rPr>
              <a:t>http://aka.ms/LyncEdge</a:t>
            </a:r>
            <a:r>
              <a:rPr lang="en-US" dirty="0" smtClean="0"/>
              <a:t> </a:t>
            </a:r>
          </a:p>
          <a:p>
            <a:pPr marL="293056" lvl="1" indent="-293056">
              <a:spcBef>
                <a:spcPts val="1224"/>
              </a:spcBef>
            </a:pPr>
            <a:r>
              <a:rPr lang="en-US" sz="4000" dirty="0" err="1" smtClean="0">
                <a:gradFill>
                  <a:gsLst>
                    <a:gs pos="1250">
                      <a:schemeClr val="tx2"/>
                    </a:gs>
                    <a:gs pos="99000">
                      <a:schemeClr val="tx2"/>
                    </a:gs>
                  </a:gsLst>
                  <a:lin ang="5400000" scaled="0"/>
                </a:gradFill>
                <a:latin typeface="+mj-lt"/>
              </a:rPr>
              <a:t>NextHop</a:t>
            </a:r>
            <a:r>
              <a:rPr lang="en-US" sz="4000" dirty="0">
                <a:gradFill>
                  <a:gsLst>
                    <a:gs pos="1250">
                      <a:schemeClr val="tx2"/>
                    </a:gs>
                    <a:gs pos="99000">
                      <a:schemeClr val="tx2"/>
                    </a:gs>
                  </a:gsLst>
                  <a:lin ang="5400000" scaled="0"/>
                </a:gradFill>
                <a:latin typeface="+mj-lt"/>
              </a:rPr>
              <a:t>: Rolling AV </a:t>
            </a:r>
            <a:r>
              <a:rPr lang="en-US" sz="4000" dirty="0" smtClean="0">
                <a:gradFill>
                  <a:gsLst>
                    <a:gs pos="1250">
                      <a:schemeClr val="tx2"/>
                    </a:gs>
                    <a:gs pos="99000">
                      <a:schemeClr val="tx2"/>
                    </a:gs>
                  </a:gsLst>
                  <a:lin ang="5400000" scaled="0"/>
                </a:gradFill>
                <a:latin typeface="+mj-lt"/>
              </a:rPr>
              <a:t>Certificate</a:t>
            </a:r>
          </a:p>
          <a:p>
            <a:pPr marL="293056" lvl="1" indent="-293056">
              <a:spcBef>
                <a:spcPts val="1224"/>
              </a:spcBef>
            </a:pPr>
            <a:r>
              <a:rPr lang="en-US" dirty="0" smtClean="0">
                <a:hlinkClick r:id="rId5"/>
              </a:rPr>
              <a:t>http</a:t>
            </a:r>
            <a:r>
              <a:rPr lang="en-US" dirty="0">
                <a:hlinkClick r:id="rId5"/>
              </a:rPr>
              <a:t>://</a:t>
            </a:r>
            <a:r>
              <a:rPr lang="en-US" dirty="0" smtClean="0">
                <a:hlinkClick r:id="rId5"/>
              </a:rPr>
              <a:t>blogs.technet.com/b/nexthop/archive/2012/10/09/lync-server-2013-preview-using-set-cscertificate-for-audio-video-edge-and-oauthtokenissuer-certificate-maintenance.aspx</a:t>
            </a:r>
            <a:r>
              <a:rPr lang="en-US" dirty="0" smtClean="0"/>
              <a:t> </a:t>
            </a:r>
          </a:p>
          <a:p>
            <a:pPr lvl="1"/>
            <a:r>
              <a:rPr lang="en-US" sz="4000" dirty="0" smtClean="0">
                <a:gradFill>
                  <a:gsLst>
                    <a:gs pos="1250">
                      <a:schemeClr val="tx2"/>
                    </a:gs>
                    <a:gs pos="99000">
                      <a:schemeClr val="tx2"/>
                    </a:gs>
                  </a:gsLst>
                  <a:lin ang="5400000" scaled="0"/>
                </a:gradFill>
                <a:latin typeface="+mj-lt"/>
              </a:rPr>
              <a:t>Bryan Nyce</a:t>
            </a:r>
            <a:endParaRPr lang="en-US" sz="4000" dirty="0">
              <a:gradFill>
                <a:gsLst>
                  <a:gs pos="1250">
                    <a:schemeClr val="tx2"/>
                  </a:gs>
                  <a:gs pos="99000">
                    <a:schemeClr val="tx2"/>
                  </a:gs>
                </a:gsLst>
                <a:lin ang="5400000" scaled="0"/>
              </a:gradFill>
              <a:latin typeface="+mj-lt"/>
            </a:endParaRPr>
          </a:p>
          <a:p>
            <a:pPr lvl="1"/>
            <a:r>
              <a:rPr lang="en-US" dirty="0" smtClean="0">
                <a:hlinkClick r:id="rId6"/>
              </a:rPr>
              <a:t>bryanyce@microsoft.com</a:t>
            </a:r>
            <a:r>
              <a:rPr lang="en-US" dirty="0" smtClean="0"/>
              <a:t>  </a:t>
            </a:r>
            <a:endParaRPr lang="en-US" dirty="0"/>
          </a:p>
          <a:p>
            <a:pPr marL="293056" lvl="1" indent="-293056">
              <a:spcBef>
                <a:spcPts val="1224"/>
              </a:spcBef>
            </a:pPr>
            <a:endParaRPr lang="en-US" dirty="0"/>
          </a:p>
        </p:txBody>
      </p:sp>
    </p:spTree>
    <p:extLst>
      <p:ext uri="{BB962C8B-B14F-4D97-AF65-F5344CB8AC3E}">
        <p14:creationId xmlns:p14="http://schemas.microsoft.com/office/powerpoint/2010/main" val="2217050344"/>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1669" y="1395987"/>
            <a:ext cx="11790169" cy="5632311"/>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OUC-B303: Designing for High Availability and Disaster Recovery in Microsoft Lync Server 2013</a:t>
            </a:r>
          </a:p>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OUC-B334: Migration and Coexistence with Microsoft Lync Server 2013</a:t>
            </a:r>
          </a:p>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Exam 70-336: Core Solutions of Microsoft Lync Server 2013</a:t>
            </a:r>
          </a:p>
          <a:p>
            <a:pPr marL="571500" lvl="0" indent="-571500">
              <a:lnSpc>
                <a:spcPct val="90000"/>
              </a:lnSpc>
              <a:spcBef>
                <a:spcPct val="20000"/>
              </a:spcBef>
              <a:buSzPct val="105000"/>
              <a:buBlip>
                <a:blip r:embed="rId3"/>
              </a:buBlip>
            </a:pPr>
            <a:r>
              <a:rPr lang="en-US" sz="3600" dirty="0">
                <a:gradFill>
                  <a:gsLst>
                    <a:gs pos="1250">
                      <a:schemeClr val="tx1"/>
                    </a:gs>
                    <a:gs pos="100000">
                      <a:schemeClr val="tx1"/>
                    </a:gs>
                  </a:gsLst>
                  <a:lin ang="5400000" scaled="0"/>
                </a:gradFill>
                <a:latin typeface="+mj-lt"/>
              </a:rPr>
              <a:t>Exam 70-337: Enterprise Voice &amp; Online Services with Microsoft Lync Server 2013</a:t>
            </a:r>
          </a:p>
          <a:p>
            <a:pPr marL="571500" lvl="0" indent="-571500">
              <a:lnSpc>
                <a:spcPct val="90000"/>
              </a:lnSpc>
              <a:spcBef>
                <a:spcPct val="20000"/>
              </a:spcBef>
              <a:buSzPct val="105000"/>
              <a:buBlip>
                <a:blip r:embed="rId3"/>
              </a:buBlip>
            </a:pPr>
            <a:endParaRPr lang="en-US" sz="3600" dirty="0" smtClean="0">
              <a:gradFill>
                <a:gsLst>
                  <a:gs pos="1250">
                    <a:schemeClr val="tx1"/>
                  </a:gs>
                  <a:gs pos="100000">
                    <a:schemeClr val="tx1"/>
                  </a:gs>
                </a:gsLst>
                <a:lin ang="5400000" scaled="0"/>
              </a:gradFill>
              <a:latin typeface="+mj-lt"/>
            </a:endParaRPr>
          </a:p>
          <a:p>
            <a:pPr marL="571500" lvl="0" indent="-571500">
              <a:lnSpc>
                <a:spcPct val="90000"/>
              </a:lnSpc>
              <a:spcBef>
                <a:spcPct val="20000"/>
              </a:spcBef>
              <a:buSzPct val="105000"/>
              <a:buBlip>
                <a:blip r:embed="rId3"/>
              </a:buBlip>
            </a:pPr>
            <a:endParaRPr lang="en-US" sz="3600" dirty="0">
              <a:gradFill>
                <a:gsLst>
                  <a:gs pos="1250">
                    <a:schemeClr val="tx1"/>
                  </a:gs>
                  <a:gs pos="100000">
                    <a:schemeClr val="tx1"/>
                  </a:gs>
                </a:gsLst>
                <a:lin ang="5400000" scaled="0"/>
              </a:gradFill>
              <a:latin typeface="+mj-lt"/>
            </a:endParaRPr>
          </a:p>
        </p:txBody>
      </p:sp>
      <p:sp>
        <p:nvSpPr>
          <p:cNvPr id="12" name="Rectangle 11"/>
          <p:cNvSpPr/>
          <p:nvPr/>
        </p:nvSpPr>
        <p:spPr bwMode="invGray">
          <a:xfrm>
            <a:off x="371668" y="5839848"/>
            <a:ext cx="11790169" cy="590931"/>
          </a:xfrm>
          <a:prstGeom prst="rect">
            <a:avLst/>
          </a:prstGeom>
        </p:spPr>
        <p:txBody>
          <a:bodyPr wrap="square">
            <a:spAutoFit/>
          </a:bodyPr>
          <a:lstStyle/>
          <a:p>
            <a:pPr marL="57150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Find Me Later At</a:t>
            </a:r>
            <a:r>
              <a:rPr lang="en-US" sz="3600" dirty="0">
                <a:gradFill>
                  <a:gsLst>
                    <a:gs pos="1250">
                      <a:schemeClr val="tx1"/>
                    </a:gs>
                    <a:gs pos="100000">
                      <a:schemeClr val="tx1"/>
                    </a:gs>
                  </a:gsLst>
                  <a:lin ang="5400000" scaled="0"/>
                </a:gradFill>
                <a:latin typeface="+mj-lt"/>
              </a:rPr>
              <a:t> </a:t>
            </a:r>
            <a:r>
              <a:rPr lang="en-US" sz="3600" dirty="0" smtClean="0">
                <a:gradFill>
                  <a:gsLst>
                    <a:gs pos="1250">
                      <a:schemeClr val="tx1"/>
                    </a:gs>
                    <a:gs pos="100000">
                      <a:schemeClr val="tx1"/>
                    </a:gs>
                  </a:gsLst>
                  <a:lin ang="5400000" scaled="0"/>
                </a:gradFill>
                <a:latin typeface="+mj-lt"/>
              </a:rPr>
              <a:t>the Lync 2013 Booth and ATE</a:t>
            </a:r>
            <a:endParaRPr lang="en-US" sz="36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935972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7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0-#ppt_w/2"/>
                                          </p:val>
                                        </p:tav>
                                        <p:tav tm="100000">
                                          <p:val>
                                            <p:strVal val="#ppt_x"/>
                                          </p:val>
                                        </p:tav>
                                      </p:tavLst>
                                    </p:anim>
                                    <p:anim calcmode="lin" valueType="num">
                                      <p:cBhvr additive="base">
                                        <p:cTn id="16"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7094428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83655" y="2529186"/>
            <a:ext cx="3614782" cy="3887912"/>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4997035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1442826"/>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069763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Why Edge</a:t>
            </a:r>
            <a:endParaRPr lang="en-US" dirty="0"/>
          </a:p>
        </p:txBody>
      </p:sp>
    </p:spTree>
    <p:extLst>
      <p:ext uri="{BB962C8B-B14F-4D97-AF65-F5344CB8AC3E}">
        <p14:creationId xmlns:p14="http://schemas.microsoft.com/office/powerpoint/2010/main" val="3166118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Edge Scenarios</a:t>
            </a:r>
            <a:endParaRPr lang="de-AT" dirty="0"/>
          </a:p>
        </p:txBody>
      </p:sp>
      <p:graphicFrame>
        <p:nvGraphicFramePr>
          <p:cNvPr id="4" name="Table 3"/>
          <p:cNvGraphicFramePr>
            <a:graphicFrameLocks noGrp="1"/>
          </p:cNvGraphicFramePr>
          <p:nvPr>
            <p:extLst/>
          </p:nvPr>
        </p:nvGraphicFramePr>
        <p:xfrm>
          <a:off x="549019" y="1212849"/>
          <a:ext cx="10241230" cy="5043480"/>
        </p:xfrm>
        <a:graphic>
          <a:graphicData uri="http://schemas.openxmlformats.org/drawingml/2006/table">
            <a:tbl>
              <a:tblPr firstRow="1" bandRow="1">
                <a:tableStyleId>{5C22544A-7EE6-4342-B048-85BDC9FD1C3A}</a:tableStyleId>
              </a:tblPr>
              <a:tblGrid>
                <a:gridCol w="2048246"/>
                <a:gridCol w="2048246"/>
                <a:gridCol w="2048246"/>
                <a:gridCol w="2048246"/>
                <a:gridCol w="2048246"/>
              </a:tblGrid>
              <a:tr h="550425">
                <a:tc>
                  <a:txBody>
                    <a:bodyPr/>
                    <a:lstStyle/>
                    <a:p>
                      <a:r>
                        <a:rPr lang="en-US" noProof="0" dirty="0" smtClean="0"/>
                        <a:t>Scenario</a:t>
                      </a:r>
                      <a:endParaRPr lang="en-US" noProof="0" dirty="0"/>
                    </a:p>
                  </a:txBody>
                  <a:tcPr marL="90089" marR="90089"/>
                </a:tc>
                <a:tc>
                  <a:txBody>
                    <a:bodyPr/>
                    <a:lstStyle/>
                    <a:p>
                      <a:r>
                        <a:rPr lang="en-US" dirty="0" smtClean="0"/>
                        <a:t>Remote user</a:t>
                      </a:r>
                      <a:endParaRPr lang="de-AT" dirty="0"/>
                    </a:p>
                  </a:txBody>
                  <a:tcPr/>
                </a:tc>
                <a:tc>
                  <a:txBody>
                    <a:bodyPr/>
                    <a:lstStyle/>
                    <a:p>
                      <a:r>
                        <a:rPr lang="en-US" dirty="0" smtClean="0"/>
                        <a:t>Federated</a:t>
                      </a:r>
                      <a:endParaRPr lang="de-AT" dirty="0"/>
                    </a:p>
                  </a:txBody>
                  <a:tcPr/>
                </a:tc>
                <a:tc>
                  <a:txBody>
                    <a:bodyPr/>
                    <a:lstStyle/>
                    <a:p>
                      <a:r>
                        <a:rPr lang="en-US" dirty="0" smtClean="0"/>
                        <a:t>Anonymous</a:t>
                      </a:r>
                      <a:endParaRPr lang="de-AT" dirty="0"/>
                    </a:p>
                  </a:txBody>
                  <a:tcPr/>
                </a:tc>
                <a:tc>
                  <a:txBody>
                    <a:bodyPr/>
                    <a:lstStyle/>
                    <a:p>
                      <a:r>
                        <a:rPr lang="en-US" dirty="0" smtClean="0"/>
                        <a:t>PIC/XMPP</a:t>
                      </a:r>
                      <a:endParaRPr lang="de-AT" dirty="0"/>
                    </a:p>
                  </a:txBody>
                  <a:tcPr/>
                </a:tc>
              </a:tr>
              <a:tr h="55042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noProof="0" dirty="0" smtClean="0"/>
                        <a:t>Presence</a:t>
                      </a:r>
                      <a:endParaRPr lang="en-US" noProof="0" dirty="0"/>
                    </a:p>
                  </a:txBody>
                  <a:tcPr marL="90089" marR="90089"/>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endParaRPr lang="en-US" noProof="0" dirty="0" smtClean="0">
                        <a:latin typeface="Wingdings" pitchFamily="2" charset="2"/>
                      </a:endParaRP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r>
              <a:tr h="55042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noProof="0" dirty="0" smtClean="0"/>
                        <a:t>IM 1:1</a:t>
                      </a:r>
                      <a:endParaRPr lang="en-US" noProof="0" dirty="0"/>
                    </a:p>
                  </a:txBody>
                  <a:tcPr marL="90089" marR="90089"/>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endParaRPr lang="en-US" noProof="0" dirty="0" smtClean="0">
                        <a:latin typeface="Wingdings" pitchFamily="2" charset="2"/>
                      </a:endParaRP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r>
              <a:tr h="550425">
                <a:tc>
                  <a:txBody>
                    <a:bodyPr/>
                    <a:lstStyle/>
                    <a:p>
                      <a:r>
                        <a:rPr lang="en-US" noProof="0" dirty="0" smtClean="0"/>
                        <a:t>IM conferencing</a:t>
                      </a:r>
                      <a:endParaRPr lang="en-US" noProof="0" dirty="0"/>
                    </a:p>
                  </a:txBody>
                  <a:tcPr marL="90089" marR="90089"/>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endParaRPr lang="en-US" noProof="0" dirty="0" smtClean="0">
                        <a:latin typeface="Wingdings" pitchFamily="2" charset="2"/>
                      </a:endParaRPr>
                    </a:p>
                  </a:txBody>
                  <a:tcPr/>
                </a:tc>
              </a:tr>
              <a:tr h="550425">
                <a:tc>
                  <a:txBody>
                    <a:bodyPr/>
                    <a:lstStyle/>
                    <a:p>
                      <a:r>
                        <a:rPr lang="en-US" noProof="0" dirty="0" smtClean="0"/>
                        <a:t>Collaboration</a:t>
                      </a:r>
                      <a:endParaRPr lang="en-US" baseline="0" noProof="0" dirty="0" smtClean="0"/>
                    </a:p>
                  </a:txBody>
                  <a:tcPr marL="90089" marR="90089"/>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endParaRPr lang="en-US" noProof="0" dirty="0" smtClean="0">
                        <a:latin typeface="Wingdings" pitchFamily="2" charset="2"/>
                      </a:endParaRPr>
                    </a:p>
                  </a:txBody>
                  <a:tcPr/>
                </a:tc>
              </a:tr>
              <a:tr h="550425">
                <a:tc>
                  <a:txBody>
                    <a:bodyPr/>
                    <a:lstStyle/>
                    <a:p>
                      <a:r>
                        <a:rPr lang="en-US" noProof="0" dirty="0" smtClean="0"/>
                        <a:t>Audio 1:1</a:t>
                      </a:r>
                      <a:endParaRPr lang="en-US" noProof="0" dirty="0"/>
                    </a:p>
                  </a:txBody>
                  <a:tcPr marL="90089" marR="90089"/>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endParaRPr lang="en-US" noProof="0" dirty="0" smtClean="0">
                        <a:latin typeface="Wingdings" pitchFamily="2" charset="2"/>
                      </a:endParaRP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 </a:t>
                      </a:r>
                      <a:r>
                        <a:rPr lang="en-US" sz="1800" kern="1200" noProof="0" dirty="0" smtClean="0">
                          <a:solidFill>
                            <a:schemeClr val="dk1"/>
                          </a:solidFill>
                          <a:latin typeface="+mn-lt"/>
                          <a:ea typeface="+mn-ea"/>
                          <a:cs typeface="+mn-cs"/>
                        </a:rPr>
                        <a:t>(Skype/MSN)*</a:t>
                      </a:r>
                    </a:p>
                  </a:txBody>
                  <a:tcPr/>
                </a:tc>
              </a:tr>
              <a:tr h="550425">
                <a:tc>
                  <a:txBody>
                    <a:bodyPr/>
                    <a:lstStyle/>
                    <a:p>
                      <a:r>
                        <a:rPr lang="en-US" dirty="0" smtClean="0"/>
                        <a:t>Video 1:1</a:t>
                      </a:r>
                      <a:endParaRPr lang="de-AT" dirty="0"/>
                    </a:p>
                  </a:txBody>
                  <a:tcPr marL="90089" marR="90089"/>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endParaRPr lang="en-US" noProof="0" dirty="0" smtClean="0">
                        <a:latin typeface="Wingdings" pitchFamily="2" charset="2"/>
                      </a:endParaRP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 </a:t>
                      </a:r>
                      <a:r>
                        <a:rPr lang="en-US" sz="1800" kern="1200" noProof="0" dirty="0" smtClean="0">
                          <a:solidFill>
                            <a:schemeClr val="dk1"/>
                          </a:solidFill>
                          <a:latin typeface="+mn-lt"/>
                          <a:ea typeface="+mn-ea"/>
                          <a:cs typeface="+mn-cs"/>
                        </a:rPr>
                        <a:t>(MSN)*</a:t>
                      </a:r>
                    </a:p>
                  </a:txBody>
                  <a:tcPr/>
                </a:tc>
              </a:tr>
              <a:tr h="550425">
                <a:tc>
                  <a:txBody>
                    <a:bodyPr/>
                    <a:lstStyle/>
                    <a:p>
                      <a:r>
                        <a:rPr lang="en-US" noProof="0" dirty="0" smtClean="0"/>
                        <a:t>A/V Conferencing</a:t>
                      </a:r>
                      <a:endParaRPr lang="en-US" noProof="0" dirty="0"/>
                    </a:p>
                  </a:txBody>
                  <a:tcPr marL="90089" marR="90089"/>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endParaRPr lang="de-AT" dirty="0"/>
                    </a:p>
                  </a:txBody>
                  <a:tcPr/>
                </a:tc>
              </a:tr>
              <a:tr h="550425">
                <a:tc>
                  <a:txBody>
                    <a:bodyPr/>
                    <a:lstStyle/>
                    <a:p>
                      <a:r>
                        <a:rPr lang="en-US" noProof="0" dirty="0" smtClean="0"/>
                        <a:t>File Transfer/File</a:t>
                      </a:r>
                      <a:r>
                        <a:rPr lang="en-US" baseline="0" noProof="0" dirty="0" smtClean="0"/>
                        <a:t> Upload</a:t>
                      </a:r>
                      <a:endParaRPr lang="en-US" noProof="0" dirty="0"/>
                    </a:p>
                  </a:txBody>
                  <a:tcPr marL="90089" marR="90089"/>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noProof="0" dirty="0" smtClean="0">
                          <a:latin typeface="Wingdings" pitchFamily="2" charset="2"/>
                        </a:rPr>
                        <a:t>ü</a:t>
                      </a:r>
                    </a:p>
                  </a:txBody>
                  <a:tcPr/>
                </a:tc>
                <a:tc>
                  <a:txBody>
                    <a:bodyPr/>
                    <a:lstStyle/>
                    <a:p>
                      <a:endParaRPr lang="de-AT" dirty="0"/>
                    </a:p>
                  </a:txBody>
                  <a:tcPr/>
                </a:tc>
              </a:tr>
            </a:tbl>
          </a:graphicData>
        </a:graphic>
      </p:graphicFrame>
      <p:sp>
        <p:nvSpPr>
          <p:cNvPr id="3" name="TextBox 2"/>
          <p:cNvSpPr txBox="1"/>
          <p:nvPr/>
        </p:nvSpPr>
        <p:spPr>
          <a:xfrm>
            <a:off x="457580" y="6148993"/>
            <a:ext cx="475110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 Skype will replace MSN *soon*</a:t>
            </a:r>
            <a:endParaRPr lang="de-AT" sz="2400" dirty="0" err="1"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246883956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Edge Scenarios</a:t>
            </a:r>
            <a:endParaRPr lang="de-AT" dirty="0"/>
          </a:p>
        </p:txBody>
      </p:sp>
      <p:sp>
        <p:nvSpPr>
          <p:cNvPr id="3" name="Text Placeholder 2"/>
          <p:cNvSpPr>
            <a:spLocks noGrp="1"/>
          </p:cNvSpPr>
          <p:nvPr>
            <p:ph type="body" sz="quarter" idx="10"/>
          </p:nvPr>
        </p:nvSpPr>
        <p:spPr>
          <a:xfrm>
            <a:off x="274638" y="1212850"/>
            <a:ext cx="11887200" cy="3447098"/>
          </a:xfrm>
        </p:spPr>
        <p:txBody>
          <a:bodyPr/>
          <a:lstStyle/>
          <a:p>
            <a:r>
              <a:rPr lang="en-US" dirty="0" smtClean="0"/>
              <a:t>Scenarios relying on Edge Server</a:t>
            </a:r>
          </a:p>
          <a:p>
            <a:pPr lvl="1"/>
            <a:r>
              <a:rPr lang="en-US" dirty="0" smtClean="0"/>
              <a:t>Remote users, Federation, anonymous users, PIC</a:t>
            </a:r>
          </a:p>
          <a:p>
            <a:pPr lvl="1"/>
            <a:endParaRPr lang="en-US" dirty="0" smtClean="0"/>
          </a:p>
          <a:p>
            <a:pPr lvl="1"/>
            <a:r>
              <a:rPr lang="en-US" dirty="0" smtClean="0"/>
              <a:t>Mobility client</a:t>
            </a:r>
          </a:p>
          <a:p>
            <a:pPr lvl="1"/>
            <a:r>
              <a:rPr lang="en-US" dirty="0" smtClean="0"/>
              <a:t>Push </a:t>
            </a:r>
            <a:r>
              <a:rPr lang="en-US" dirty="0"/>
              <a:t>notifications</a:t>
            </a:r>
          </a:p>
          <a:p>
            <a:pPr lvl="1"/>
            <a:r>
              <a:rPr lang="en-US" dirty="0" smtClean="0"/>
              <a:t>Lync Web App</a:t>
            </a:r>
          </a:p>
          <a:p>
            <a:pPr lvl="1"/>
            <a:r>
              <a:rPr lang="en-US" dirty="0" smtClean="0"/>
              <a:t>Hosted Exchange UM</a:t>
            </a:r>
          </a:p>
          <a:p>
            <a:pPr lvl="1"/>
            <a:r>
              <a:rPr lang="en-US" dirty="0" smtClean="0"/>
              <a:t>O365 integration</a:t>
            </a:r>
          </a:p>
          <a:p>
            <a:pPr lvl="1"/>
            <a:endParaRPr lang="en-US" dirty="0"/>
          </a:p>
        </p:txBody>
      </p:sp>
      <p:sp>
        <p:nvSpPr>
          <p:cNvPr id="4" name="Rounded Rectangular Callout 3"/>
          <p:cNvSpPr/>
          <p:nvPr/>
        </p:nvSpPr>
        <p:spPr bwMode="auto">
          <a:xfrm>
            <a:off x="7772700" y="1668482"/>
            <a:ext cx="2468853" cy="1188707"/>
          </a:xfrm>
          <a:prstGeom prst="wedgeRoundRectCallout">
            <a:avLst>
              <a:gd name="adj1" fmla="val -61471"/>
              <a:gd name="adj2" fmla="val -42439"/>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What about VPN instead of Edge?</a:t>
            </a:r>
            <a:endParaRPr lang="de-AT"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5440187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AT" dirty="0" smtClean="0"/>
              <a:t>Public Internet Connectivity</a:t>
            </a:r>
            <a:endParaRPr lang="de-AT" dirty="0"/>
          </a:p>
        </p:txBody>
      </p:sp>
      <p:sp>
        <p:nvSpPr>
          <p:cNvPr id="3" name="Text Placeholder 2"/>
          <p:cNvSpPr>
            <a:spLocks noGrp="1"/>
          </p:cNvSpPr>
          <p:nvPr>
            <p:ph type="body" sz="quarter" idx="10"/>
          </p:nvPr>
        </p:nvSpPr>
        <p:spPr>
          <a:xfrm>
            <a:off x="274639" y="1212849"/>
            <a:ext cx="5486399" cy="5977021"/>
          </a:xfrm>
        </p:spPr>
        <p:txBody>
          <a:bodyPr/>
          <a:lstStyle/>
          <a:p>
            <a:r>
              <a:rPr lang="en-US" dirty="0" smtClean="0"/>
              <a:t>MSN</a:t>
            </a:r>
          </a:p>
          <a:p>
            <a:pPr lvl="1"/>
            <a:r>
              <a:rPr lang="en-US" dirty="0" smtClean="0"/>
              <a:t>Allows 1:1 Audio and Video</a:t>
            </a:r>
          </a:p>
          <a:p>
            <a:pPr lvl="1"/>
            <a:r>
              <a:rPr lang="en-US" dirty="0" smtClean="0"/>
              <a:t>MSN will be retired *soon*</a:t>
            </a:r>
          </a:p>
          <a:p>
            <a:r>
              <a:rPr lang="en-US" dirty="0" smtClean="0"/>
              <a:t>Skype</a:t>
            </a:r>
          </a:p>
          <a:p>
            <a:pPr lvl="1"/>
            <a:r>
              <a:rPr lang="en-US" dirty="0" smtClean="0"/>
              <a:t>Allows 1:1 Audio – June 2013</a:t>
            </a:r>
          </a:p>
          <a:p>
            <a:pPr lvl="1"/>
            <a:r>
              <a:rPr lang="en-US" dirty="0" smtClean="0"/>
              <a:t>Video planned for future</a:t>
            </a:r>
          </a:p>
          <a:p>
            <a:r>
              <a:rPr lang="en-US" dirty="0" smtClean="0"/>
              <a:t>AOL</a:t>
            </a:r>
          </a:p>
          <a:p>
            <a:pPr lvl="1"/>
            <a:r>
              <a:rPr lang="en-US" dirty="0" smtClean="0"/>
              <a:t>Certificate requires client EKU</a:t>
            </a:r>
          </a:p>
          <a:p>
            <a:endParaRPr lang="en-US" dirty="0" smtClean="0"/>
          </a:p>
          <a:p>
            <a:endParaRPr lang="en-US" dirty="0" smtClean="0"/>
          </a:p>
          <a:p>
            <a:endParaRPr lang="de-AT" dirty="0"/>
          </a:p>
          <a:p>
            <a:pPr lvl="1"/>
            <a:endParaRPr lang="de-AT" dirty="0"/>
          </a:p>
        </p:txBody>
      </p:sp>
      <p:sp>
        <p:nvSpPr>
          <p:cNvPr id="7" name="Text Placeholder 6"/>
          <p:cNvSpPr>
            <a:spLocks noGrp="1"/>
          </p:cNvSpPr>
          <p:nvPr>
            <p:ph type="body" sz="quarter" idx="11"/>
          </p:nvPr>
        </p:nvSpPr>
        <p:spPr>
          <a:xfrm>
            <a:off x="6675439" y="1212849"/>
            <a:ext cx="5486399" cy="3459409"/>
          </a:xfrm>
        </p:spPr>
        <p:txBody>
          <a:bodyPr/>
          <a:lstStyle/>
          <a:p>
            <a:r>
              <a:rPr lang="en-US" dirty="0"/>
              <a:t>Yahoo!</a:t>
            </a:r>
          </a:p>
          <a:p>
            <a:pPr lvl="1"/>
            <a:r>
              <a:rPr lang="en-US" dirty="0"/>
              <a:t>Not available for purchase as of September 1</a:t>
            </a:r>
            <a:r>
              <a:rPr lang="en-US" baseline="30000" dirty="0"/>
              <a:t>st</a:t>
            </a:r>
            <a:r>
              <a:rPr lang="en-US" dirty="0"/>
              <a:t> 2012</a:t>
            </a:r>
          </a:p>
          <a:p>
            <a:pPr lvl="1"/>
            <a:r>
              <a:rPr lang="en-US" dirty="0"/>
              <a:t>Active licenses will continue to work until June </a:t>
            </a:r>
            <a:r>
              <a:rPr lang="en-US" dirty="0" smtClean="0"/>
              <a:t>1, 2014</a:t>
            </a:r>
            <a:r>
              <a:rPr lang="en-US" dirty="0"/>
              <a:t/>
            </a:r>
            <a:br>
              <a:rPr lang="en-US" dirty="0"/>
            </a:br>
            <a:r>
              <a:rPr lang="en-US" u="sng" dirty="0">
                <a:solidFill>
                  <a:srgbClr val="1F497D"/>
                </a:solidFill>
                <a:latin typeface="Calibri" panose="020F0502020204030204" pitchFamily="34" charset="0"/>
                <a:ea typeface="Calibri" panose="020F0502020204030204" pitchFamily="34" charset="0"/>
                <a:cs typeface="Times New Roman" panose="02020603050405020304" pitchFamily="18" charset="0"/>
                <a:hlinkClick r:id="rId3"/>
              </a:rPr>
              <a:t>http://technet.microsoft.com/en-us/library/jj204672.aspx</a:t>
            </a:r>
            <a:r>
              <a:rPr lang="en-US" dirty="0">
                <a:solidFill>
                  <a:srgbClr val="1F497D"/>
                </a:solidFill>
                <a:latin typeface="Calibri" panose="020F0502020204030204" pitchFamily="34" charset="0"/>
                <a:ea typeface="Calibri" panose="020F0502020204030204" pitchFamily="34" charset="0"/>
                <a:cs typeface="Times New Roman" panose="02020603050405020304" pitchFamily="18" charset="0"/>
              </a:rPr>
              <a:t> </a:t>
            </a:r>
          </a:p>
          <a:p>
            <a:r>
              <a:rPr lang="en-US" dirty="0" smtClean="0"/>
              <a:t>XMPP</a:t>
            </a:r>
          </a:p>
          <a:p>
            <a:pPr lvl="1"/>
            <a:r>
              <a:rPr lang="en-US" dirty="0" err="1" smtClean="0"/>
              <a:t>GoogleTalk</a:t>
            </a:r>
            <a:r>
              <a:rPr lang="en-US" dirty="0" smtClean="0"/>
              <a:t>*</a:t>
            </a:r>
            <a:endParaRPr lang="de-AT" dirty="0"/>
          </a:p>
        </p:txBody>
      </p:sp>
      <p:sp>
        <p:nvSpPr>
          <p:cNvPr id="9" name="Explosion 2 8"/>
          <p:cNvSpPr/>
          <p:nvPr/>
        </p:nvSpPr>
        <p:spPr bwMode="auto">
          <a:xfrm>
            <a:off x="3613990" y="1870476"/>
            <a:ext cx="2011658" cy="1554463"/>
          </a:xfrm>
          <a:prstGeom prst="irregularSeal2">
            <a:avLst/>
          </a:prstGeom>
          <a:solidFill>
            <a:srgbClr val="FFFF00"/>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solidFill>
                  <a:srgbClr val="000000"/>
                </a:solidFill>
              </a:rPr>
              <a:t>New in 2013</a:t>
            </a:r>
            <a:endParaRPr lang="de-AT" sz="2000" b="1" dirty="0">
              <a:solidFill>
                <a:srgbClr val="000000"/>
              </a:solidFill>
            </a:endParaRPr>
          </a:p>
        </p:txBody>
      </p:sp>
      <p:sp>
        <p:nvSpPr>
          <p:cNvPr id="10" name="Explosion 2 9"/>
          <p:cNvSpPr/>
          <p:nvPr/>
        </p:nvSpPr>
        <p:spPr bwMode="auto">
          <a:xfrm>
            <a:off x="8571039" y="3780726"/>
            <a:ext cx="2011658" cy="1554463"/>
          </a:xfrm>
          <a:prstGeom prst="irregularSeal2">
            <a:avLst/>
          </a:prstGeom>
          <a:solidFill>
            <a:srgbClr val="FFFF00"/>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solidFill>
                  <a:srgbClr val="000000"/>
                </a:solidFill>
              </a:rPr>
              <a:t>New in 2013</a:t>
            </a:r>
            <a:endParaRPr lang="de-AT" sz="2000" b="1" dirty="0">
              <a:solidFill>
                <a:srgbClr val="000000"/>
              </a:solidFill>
            </a:endParaRPr>
          </a:p>
        </p:txBody>
      </p:sp>
    </p:spTree>
    <p:extLst>
      <p:ext uri="{BB962C8B-B14F-4D97-AF65-F5344CB8AC3E}">
        <p14:creationId xmlns:p14="http://schemas.microsoft.com/office/powerpoint/2010/main" val="46232753"/>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10B4FD40665BE4DA0D598CBC83FC2D6" ma:contentTypeVersion="0" ma:contentTypeDescription="Create a new document." ma:contentTypeScope="" ma:versionID="3e5af123b6dcdca28d594717ac73f372">
  <xsd:schema xmlns:xsd="http://www.w3.org/2001/XMLSchema" xmlns:xs="http://www.w3.org/2001/XMLSchema" xmlns:p="http://schemas.microsoft.com/office/2006/metadata/properties" targetNamespace="http://schemas.microsoft.com/office/2006/metadata/properties" ma:root="true" ma:fieldsID="e4c9541fcd953f5e2342f8b6b8862e4b">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microsoft.com/office/2006/metadata/properties"/>
    <ds:schemaRef ds:uri="http://purl.org/dc/terms/"/>
    <ds:schemaRef ds:uri="http://schemas.microsoft.com/office/2006/documentManagement/types"/>
    <ds:schemaRef ds:uri="http://schemas.openxmlformats.org/package/2006/metadata/core-properties"/>
    <ds:schemaRef ds:uri="http://purl.org/dc/elements/1.1/"/>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6BDF2CA4-5C1F-4E41-9B4E-9AD0E715C65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TechEd%202013%20Speaker%20PPT%20Template</Template>
  <TotalTime>171</TotalTime>
  <Words>4122</Words>
  <Application>Microsoft Office PowerPoint</Application>
  <PresentationFormat>Custom</PresentationFormat>
  <Paragraphs>554</Paragraphs>
  <Slides>55</Slides>
  <Notes>17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55</vt:i4>
      </vt:variant>
    </vt:vector>
  </HeadingPairs>
  <TitlesOfParts>
    <vt:vector size="64" baseType="lpstr">
      <vt:lpstr>Segoe</vt:lpstr>
      <vt:lpstr>Calibri</vt:lpstr>
      <vt:lpstr>Wingdings</vt:lpstr>
      <vt:lpstr>Arial</vt:lpstr>
      <vt:lpstr>Times New Roman</vt:lpstr>
      <vt:lpstr>Segoe UI Light</vt:lpstr>
      <vt:lpstr>Segoe UI</vt:lpstr>
      <vt:lpstr>Consolas</vt:lpstr>
      <vt:lpstr>TechEd_2013_Template_16x9</vt:lpstr>
      <vt:lpstr>PowerPoint Presentation</vt:lpstr>
      <vt:lpstr>Planning and Deployment for Edge Server with Lync 2013</vt:lpstr>
      <vt:lpstr>Session Objectives And Takeaways</vt:lpstr>
      <vt:lpstr>Agenda</vt:lpstr>
      <vt:lpstr>About me</vt:lpstr>
      <vt:lpstr>Why Edge</vt:lpstr>
      <vt:lpstr>Edge Scenarios</vt:lpstr>
      <vt:lpstr>Edge Scenarios</vt:lpstr>
      <vt:lpstr>Public Internet Connectivity</vt:lpstr>
      <vt:lpstr>Edge Components</vt:lpstr>
      <vt:lpstr>Edge Components</vt:lpstr>
      <vt:lpstr>Client Sign-in</vt:lpstr>
      <vt:lpstr>Client sign-in Lync 2010</vt:lpstr>
      <vt:lpstr>Client sign-in Lync 2013</vt:lpstr>
      <vt:lpstr>Client Sign in</vt:lpstr>
      <vt:lpstr>Value of Director</vt:lpstr>
      <vt:lpstr>Signaling vs. Media</vt:lpstr>
      <vt:lpstr>Signaling independent of media</vt:lpstr>
      <vt:lpstr>Federation flows</vt:lpstr>
      <vt:lpstr>Reverse Proxy</vt:lpstr>
      <vt:lpstr>Reverse Proxy</vt:lpstr>
      <vt:lpstr>Reverse Proxy settings</vt:lpstr>
      <vt:lpstr>DNS &amp; Certificates</vt:lpstr>
      <vt:lpstr>Certificates requirements</vt:lpstr>
      <vt:lpstr>Rolling AV Authentication Certificate</vt:lpstr>
      <vt:lpstr>DNS requirements</vt:lpstr>
      <vt:lpstr>Network</vt:lpstr>
      <vt:lpstr>Number of IPs per Edge</vt:lpstr>
      <vt:lpstr>Number of IPs per Edge</vt:lpstr>
      <vt:lpstr>Subnets</vt:lpstr>
      <vt:lpstr>Firewall</vt:lpstr>
      <vt:lpstr>Firewall: Edge</vt:lpstr>
      <vt:lpstr>50,000 requirements</vt:lpstr>
      <vt:lpstr>IPv6 support</vt:lpstr>
      <vt:lpstr>Load Balancing</vt:lpstr>
      <vt:lpstr>What is DNS Load Balancing?</vt:lpstr>
      <vt:lpstr>Hardware Load Balancing</vt:lpstr>
      <vt:lpstr>DNS LB vs. HLB</vt:lpstr>
      <vt:lpstr>HA/DR</vt:lpstr>
      <vt:lpstr>High Availability</vt:lpstr>
      <vt:lpstr>Disaster Recovery</vt:lpstr>
      <vt:lpstr>Disaster Recovery</vt:lpstr>
      <vt:lpstr>Disaster Recovery</vt:lpstr>
      <vt:lpstr>Sizing and placement</vt:lpstr>
      <vt:lpstr>Sizing</vt:lpstr>
      <vt:lpstr>Placement considerations</vt:lpstr>
      <vt:lpstr>Validate Edge deployment</vt:lpstr>
      <vt:lpstr>Validate Edge deployment</vt:lpstr>
      <vt:lpstr>Session Objectives And Takeaways</vt:lpstr>
      <vt:lpstr>Resources</vt:lpstr>
      <vt:lpstr>Related content</vt:lpstr>
      <vt:lpstr>Resources</vt:lpstr>
      <vt:lpstr>Complete an evaluation on CommNet and enter to win!</vt:lpstr>
      <vt:lpstr>Evaluate this session</vt:lpstr>
      <vt:lpstr>PowerPoint Presentation</vt:lpstr>
    </vt:vector>
  </TitlesOfParts>
  <Manager>&lt;Comms manager/speech writer&gt;</Manager>
  <Company>Microsoft IT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OUC-B328: Planning and Deployment for Edge Server with Microsoft Lync Server 2013</dc:title>
  <dc:subject>TechEd 2013</dc:subject>
  <dc:creator>Bryan Nyce</dc:creator>
  <cp:keywords>TechEd 2013</cp:keywords>
  <dc:description>Template by: Jordan Cayabyab, Artitudes Design, Inc.
Formatting by: Kate Kuzel, Silver Fxo Productions, Inc.
Audience Type: Internal/External</dc:description>
  <cp:lastModifiedBy>Shows</cp:lastModifiedBy>
  <cp:revision>15</cp:revision>
  <dcterms:created xsi:type="dcterms:W3CDTF">2013-04-29T20:02:14Z</dcterms:created>
  <dcterms:modified xsi:type="dcterms:W3CDTF">2013-06-05T17:46:51Z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0x010100210B4FD40665BE4DA0D598CBC83FC2D6</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IsMyDocuments">
    <vt:bool>true</vt:bool>
  </property>
</Properties>
</file>