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7"/>
  </p:notesMasterIdLst>
  <p:handoutMasterIdLst>
    <p:handoutMasterId r:id="rId48"/>
  </p:handoutMasterIdLst>
  <p:sldIdLst>
    <p:sldId id="1135" r:id="rId5"/>
    <p:sldId id="1054" r:id="rId6"/>
    <p:sldId id="1158" r:id="rId7"/>
    <p:sldId id="1248" r:id="rId8"/>
    <p:sldId id="1205" r:id="rId9"/>
    <p:sldId id="1215" r:id="rId10"/>
    <p:sldId id="1243" r:id="rId11"/>
    <p:sldId id="1206" r:id="rId12"/>
    <p:sldId id="1211" r:id="rId13"/>
    <p:sldId id="1252" r:id="rId14"/>
    <p:sldId id="1197" r:id="rId15"/>
    <p:sldId id="1238" r:id="rId16"/>
    <p:sldId id="1214" r:id="rId17"/>
    <p:sldId id="1247" r:id="rId18"/>
    <p:sldId id="1209" r:id="rId19"/>
    <p:sldId id="1249" r:id="rId20"/>
    <p:sldId id="1230" r:id="rId21"/>
    <p:sldId id="1216" r:id="rId22"/>
    <p:sldId id="1219" r:id="rId23"/>
    <p:sldId id="1224" r:id="rId24"/>
    <p:sldId id="1234" r:id="rId25"/>
    <p:sldId id="1225" r:id="rId26"/>
    <p:sldId id="1226" r:id="rId27"/>
    <p:sldId id="1227" r:id="rId28"/>
    <p:sldId id="1228" r:id="rId29"/>
    <p:sldId id="1229" r:id="rId30"/>
    <p:sldId id="1213" r:id="rId31"/>
    <p:sldId id="1245" r:id="rId32"/>
    <p:sldId id="1250" r:id="rId33"/>
    <p:sldId id="1199" r:id="rId34"/>
    <p:sldId id="1232" r:id="rId35"/>
    <p:sldId id="1200" r:id="rId36"/>
    <p:sldId id="1251" r:id="rId37"/>
    <p:sldId id="1201" r:id="rId38"/>
    <p:sldId id="1242" r:id="rId39"/>
    <p:sldId id="1246" r:id="rId40"/>
    <p:sldId id="1191" r:id="rId41"/>
    <p:sldId id="1210" r:id="rId42"/>
    <p:sldId id="1193" r:id="rId43"/>
    <p:sldId id="1194" r:id="rId44"/>
    <p:sldId id="1253" r:id="rId45"/>
    <p:sldId id="1196"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8"/>
            <p14:sldId id="1248"/>
            <p14:sldId id="1205"/>
            <p14:sldId id="1215"/>
            <p14:sldId id="1243"/>
            <p14:sldId id="1206"/>
            <p14:sldId id="1211"/>
            <p14:sldId id="1252"/>
            <p14:sldId id="1197"/>
            <p14:sldId id="1238"/>
            <p14:sldId id="1214"/>
            <p14:sldId id="1247"/>
            <p14:sldId id="1209"/>
            <p14:sldId id="1249"/>
            <p14:sldId id="1230"/>
            <p14:sldId id="1216"/>
            <p14:sldId id="1219"/>
            <p14:sldId id="1224"/>
            <p14:sldId id="1234"/>
            <p14:sldId id="1225"/>
            <p14:sldId id="1226"/>
            <p14:sldId id="1227"/>
            <p14:sldId id="1228"/>
            <p14:sldId id="1229"/>
            <p14:sldId id="1213"/>
            <p14:sldId id="1245"/>
            <p14:sldId id="1250"/>
            <p14:sldId id="1199"/>
            <p14:sldId id="1232"/>
            <p14:sldId id="1200"/>
            <p14:sldId id="1251"/>
            <p14:sldId id="1201"/>
            <p14:sldId id="1242"/>
            <p14:sldId id="1246"/>
            <p14:sldId id="1191"/>
            <p14:sldId id="1210"/>
            <p14:sldId id="1193"/>
            <p14:sldId id="1194"/>
            <p14:sldId id="1253"/>
            <p14:sldId id="119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igi Jagott" initials="SJ" lastIdx="4" clrIdx="2">
    <p:extLst>
      <p:ext uri="{19B8F6BF-5375-455C-9EA6-DF929625EA0E}">
        <p15:presenceInfo xmlns:p15="http://schemas.microsoft.com/office/powerpoint/2012/main" userId="S-1-5-21-942371083-4015189806-1769820974-3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21" autoAdjust="0"/>
    <p:restoredTop sz="89262" autoAdjust="0"/>
  </p:normalViewPr>
  <p:slideViewPr>
    <p:cSldViewPr snapToGrid="0">
      <p:cViewPr varScale="1">
        <p:scale>
          <a:sx n="70" d="100"/>
          <a:sy n="70" d="100"/>
        </p:scale>
        <p:origin x="48" y="78"/>
      </p:cViewPr>
      <p:guideLst>
        <p:guide orient="horz" pos="2203"/>
        <p:guide pos="3917"/>
      </p:guideLst>
    </p:cSldViewPr>
  </p:slideViewPr>
  <p:outlineViewPr>
    <p:cViewPr>
      <p:scale>
        <a:sx n="33" d="100"/>
        <a:sy n="33" d="100"/>
      </p:scale>
      <p:origin x="0" y="-51750"/>
    </p:cViewPr>
  </p:outlineViewPr>
  <p:notesTextViewPr>
    <p:cViewPr>
      <p:scale>
        <a:sx n="3" d="2"/>
        <a:sy n="3" d="2"/>
      </p:scale>
      <p:origin x="0" y="0"/>
    </p:cViewPr>
  </p:notesTextViewPr>
  <p:sorterViewPr>
    <p:cViewPr>
      <p:scale>
        <a:sx n="22" d="100"/>
        <a:sy n="22" d="100"/>
      </p:scale>
      <p:origin x="0" y="0"/>
    </p:cViewPr>
  </p:sorterViewPr>
  <p:notesViewPr>
    <p:cSldViewPr snapToGrid="0" showGuides="1">
      <p:cViewPr>
        <p:scale>
          <a:sx n="41" d="100"/>
          <a:sy n="41" d="100"/>
        </p:scale>
        <p:origin x="-3792" y="-8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01153-72F9-4661-BDEE-4E0D582CC53E}" type="doc">
      <dgm:prSet loTypeId="urn:microsoft.com/office/officeart/2005/8/layout/vList3" loCatId="list" qsTypeId="urn:microsoft.com/office/officeart/2005/8/quickstyle/simple1" qsCatId="simple" csTypeId="urn:microsoft.com/office/officeart/2005/8/colors/accent1_2" csCatId="accent1" phldr="1"/>
      <dgm:spPr/>
    </dgm:pt>
    <dgm:pt modelId="{7600BBEF-DFE7-4CBA-8265-DE3519BD6D9B}">
      <dgm:prSet phldrT="[Text]"/>
      <dgm:spPr/>
      <dgm:t>
        <a:bodyPr/>
        <a:lstStyle/>
        <a:p>
          <a:pPr algn="l"/>
          <a:r>
            <a:rPr lang="en-US" b="1" dirty="0" smtClean="0"/>
            <a:t>Clients</a:t>
          </a:r>
        </a:p>
        <a:p>
          <a:pPr algn="l"/>
          <a:r>
            <a:rPr lang="en-US" dirty="0" smtClean="0"/>
            <a:t>- Outlook 2013, 2010, 2007 </a:t>
          </a:r>
        </a:p>
        <a:p>
          <a:pPr algn="l"/>
          <a:r>
            <a:rPr lang="en-US" dirty="0" smtClean="0"/>
            <a:t>- OWA2013 (RTM CU1 or later)</a:t>
          </a:r>
          <a:endParaRPr lang="en-US" dirty="0"/>
        </a:p>
      </dgm:t>
    </dgm:pt>
    <dgm:pt modelId="{AB9C2F34-F2D1-43D9-9DFC-4A825DF776E5}" type="parTrans" cxnId="{9028A3B3-03A4-4050-A65B-5D4426D37AC8}">
      <dgm:prSet/>
      <dgm:spPr/>
      <dgm:t>
        <a:bodyPr/>
        <a:lstStyle/>
        <a:p>
          <a:endParaRPr lang="en-US"/>
        </a:p>
      </dgm:t>
    </dgm:pt>
    <dgm:pt modelId="{73DEE421-3E4F-4A7E-B413-985BCD7A2CD2}" type="sibTrans" cxnId="{9028A3B3-03A4-4050-A65B-5D4426D37AC8}">
      <dgm:prSet/>
      <dgm:spPr/>
      <dgm:t>
        <a:bodyPr/>
        <a:lstStyle/>
        <a:p>
          <a:endParaRPr lang="en-US"/>
        </a:p>
      </dgm:t>
    </dgm:pt>
    <dgm:pt modelId="{57B0D5EB-2AE3-4F7A-9D61-D659CBE4F829}">
      <dgm:prSet phldrT="[Text]"/>
      <dgm:spPr/>
      <dgm:t>
        <a:bodyPr/>
        <a:lstStyle/>
        <a:p>
          <a:pPr algn="l"/>
          <a:r>
            <a:rPr lang="en-US" b="1" dirty="0" smtClean="0"/>
            <a:t>Exchange Server</a:t>
          </a:r>
        </a:p>
        <a:p>
          <a:pPr algn="l"/>
          <a:r>
            <a:rPr lang="en-US" dirty="0" smtClean="0"/>
            <a:t>- E2013 users can access E2013 / E2010 / E2007 Public Folders</a:t>
          </a:r>
        </a:p>
        <a:p>
          <a:pPr algn="l"/>
          <a:r>
            <a:rPr lang="en-US" dirty="0" smtClean="0"/>
            <a:t>- E2007/E2010 users </a:t>
          </a:r>
          <a:r>
            <a:rPr lang="en-US" b="1" i="1" dirty="0" smtClean="0"/>
            <a:t>cannot</a:t>
          </a:r>
          <a:r>
            <a:rPr lang="en-US" dirty="0" smtClean="0"/>
            <a:t> access E2013 Public Folders</a:t>
          </a:r>
          <a:endParaRPr lang="en-US" dirty="0"/>
        </a:p>
      </dgm:t>
    </dgm:pt>
    <dgm:pt modelId="{8E2553AC-9F86-485F-B319-EF251C35D436}" type="parTrans" cxnId="{3ABC0C52-5908-4B82-AEF8-75B2807BC1BD}">
      <dgm:prSet/>
      <dgm:spPr/>
      <dgm:t>
        <a:bodyPr/>
        <a:lstStyle/>
        <a:p>
          <a:endParaRPr lang="en-US"/>
        </a:p>
      </dgm:t>
    </dgm:pt>
    <dgm:pt modelId="{E63702D4-1A80-4C93-A167-D06380100943}" type="sibTrans" cxnId="{3ABC0C52-5908-4B82-AEF8-75B2807BC1BD}">
      <dgm:prSet/>
      <dgm:spPr/>
      <dgm:t>
        <a:bodyPr/>
        <a:lstStyle/>
        <a:p>
          <a:endParaRPr lang="en-US"/>
        </a:p>
      </dgm:t>
    </dgm:pt>
    <dgm:pt modelId="{1E9370B0-E227-46CC-814B-49B96AD62D4B}">
      <dgm:prSet phldrT="[Text]"/>
      <dgm:spPr/>
      <dgm:t>
        <a:bodyPr/>
        <a:lstStyle/>
        <a:p>
          <a:pPr algn="l"/>
          <a:r>
            <a:rPr lang="en-US" b="1" dirty="0" smtClean="0"/>
            <a:t>Migration support</a:t>
          </a:r>
        </a:p>
        <a:p>
          <a:pPr algn="l"/>
          <a:r>
            <a:rPr lang="en-US" dirty="0" smtClean="0"/>
            <a:t>- Cutover migration from Exchange 2007 and 2010</a:t>
          </a:r>
        </a:p>
        <a:p>
          <a:pPr algn="l"/>
          <a:r>
            <a:rPr lang="en-US" dirty="0" smtClean="0"/>
            <a:t>- Same on-premises and cross-premise</a:t>
          </a:r>
          <a:endParaRPr lang="en-US" dirty="0"/>
        </a:p>
      </dgm:t>
    </dgm:pt>
    <dgm:pt modelId="{0E18DCDE-D8A6-4AC7-95BF-7E43B9A1D92A}" type="parTrans" cxnId="{C4043B03-E80A-417C-AE73-B636CDF388D7}">
      <dgm:prSet/>
      <dgm:spPr/>
      <dgm:t>
        <a:bodyPr/>
        <a:lstStyle/>
        <a:p>
          <a:endParaRPr lang="en-US"/>
        </a:p>
      </dgm:t>
    </dgm:pt>
    <dgm:pt modelId="{247C5B1E-ADD0-4F61-86C2-CAEA0FBC86F6}" type="sibTrans" cxnId="{C4043B03-E80A-417C-AE73-B636CDF388D7}">
      <dgm:prSet/>
      <dgm:spPr/>
      <dgm:t>
        <a:bodyPr/>
        <a:lstStyle/>
        <a:p>
          <a:endParaRPr lang="en-US"/>
        </a:p>
      </dgm:t>
    </dgm:pt>
    <dgm:pt modelId="{1762A905-21B1-4CAF-82E4-87B109E9F468}" type="pres">
      <dgm:prSet presAssocID="{D3501153-72F9-4661-BDEE-4E0D582CC53E}" presName="linearFlow" presStyleCnt="0">
        <dgm:presLayoutVars>
          <dgm:dir/>
          <dgm:resizeHandles val="exact"/>
        </dgm:presLayoutVars>
      </dgm:prSet>
      <dgm:spPr/>
    </dgm:pt>
    <dgm:pt modelId="{09BE406F-47C6-4255-B0E1-0755530E3059}" type="pres">
      <dgm:prSet presAssocID="{7600BBEF-DFE7-4CBA-8265-DE3519BD6D9B}" presName="composite" presStyleCnt="0"/>
      <dgm:spPr/>
    </dgm:pt>
    <dgm:pt modelId="{32351B1B-E657-4E6B-B58C-43D8E65039E6}" type="pres">
      <dgm:prSet presAssocID="{7600BBEF-DFE7-4CBA-8265-DE3519BD6D9B}" presName="imgShp" presStyleLbl="fgImgPlace1" presStyleIdx="0" presStyleCnt="3"/>
      <dgm:spPr>
        <a:blipFill rotWithShape="1">
          <a:blip xmlns:r="http://schemas.openxmlformats.org/officeDocument/2006/relationships" r:embed="rId1"/>
          <a:stretch>
            <a:fillRect/>
          </a:stretch>
        </a:blipFill>
      </dgm:spPr>
    </dgm:pt>
    <dgm:pt modelId="{EF6D6912-5B3E-4864-B8C0-89774B73C511}" type="pres">
      <dgm:prSet presAssocID="{7600BBEF-DFE7-4CBA-8265-DE3519BD6D9B}" presName="txShp" presStyleLbl="node1" presStyleIdx="0" presStyleCnt="3">
        <dgm:presLayoutVars>
          <dgm:bulletEnabled val="1"/>
        </dgm:presLayoutVars>
      </dgm:prSet>
      <dgm:spPr/>
      <dgm:t>
        <a:bodyPr/>
        <a:lstStyle/>
        <a:p>
          <a:endParaRPr lang="en-US"/>
        </a:p>
      </dgm:t>
    </dgm:pt>
    <dgm:pt modelId="{F3457EAE-AE37-4CC3-A340-5A2F84B224B6}" type="pres">
      <dgm:prSet presAssocID="{73DEE421-3E4F-4A7E-B413-985BCD7A2CD2}" presName="spacing" presStyleCnt="0"/>
      <dgm:spPr/>
    </dgm:pt>
    <dgm:pt modelId="{A1111A1C-A0EF-42ED-B327-C65D0A5AB497}" type="pres">
      <dgm:prSet presAssocID="{57B0D5EB-2AE3-4F7A-9D61-D659CBE4F829}" presName="composite" presStyleCnt="0"/>
      <dgm:spPr/>
    </dgm:pt>
    <dgm:pt modelId="{C10DF063-D601-44A1-8227-EABC527D60BC}" type="pres">
      <dgm:prSet presAssocID="{57B0D5EB-2AE3-4F7A-9D61-D659CBE4F82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BBAC7544-2544-4CFC-B8B6-FB42F28A1D2B}" type="pres">
      <dgm:prSet presAssocID="{57B0D5EB-2AE3-4F7A-9D61-D659CBE4F829}" presName="txShp" presStyleLbl="node1" presStyleIdx="1" presStyleCnt="3">
        <dgm:presLayoutVars>
          <dgm:bulletEnabled val="1"/>
        </dgm:presLayoutVars>
      </dgm:prSet>
      <dgm:spPr/>
      <dgm:t>
        <a:bodyPr/>
        <a:lstStyle/>
        <a:p>
          <a:endParaRPr lang="en-US"/>
        </a:p>
      </dgm:t>
    </dgm:pt>
    <dgm:pt modelId="{09005808-13E8-412F-B16A-CD5FC6B9D138}" type="pres">
      <dgm:prSet presAssocID="{E63702D4-1A80-4C93-A167-D06380100943}" presName="spacing" presStyleCnt="0"/>
      <dgm:spPr/>
    </dgm:pt>
    <dgm:pt modelId="{9A3CD009-4C33-4261-958A-E1BDD0E3BE48}" type="pres">
      <dgm:prSet presAssocID="{1E9370B0-E227-46CC-814B-49B96AD62D4B}" presName="composite" presStyleCnt="0"/>
      <dgm:spPr/>
    </dgm:pt>
    <dgm:pt modelId="{693C3D36-3963-41E6-83FA-99BCF29E5655}" type="pres">
      <dgm:prSet presAssocID="{1E9370B0-E227-46CC-814B-49B96AD62D4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3672C74D-E16B-4B69-A767-FD9D0F01547F}" type="pres">
      <dgm:prSet presAssocID="{1E9370B0-E227-46CC-814B-49B96AD62D4B}" presName="txShp" presStyleLbl="node1" presStyleIdx="2" presStyleCnt="3">
        <dgm:presLayoutVars>
          <dgm:bulletEnabled val="1"/>
        </dgm:presLayoutVars>
      </dgm:prSet>
      <dgm:spPr/>
      <dgm:t>
        <a:bodyPr/>
        <a:lstStyle/>
        <a:p>
          <a:endParaRPr lang="en-US"/>
        </a:p>
      </dgm:t>
    </dgm:pt>
  </dgm:ptLst>
  <dgm:cxnLst>
    <dgm:cxn modelId="{A6F8DAF2-DDA4-4864-B070-C22A91651F0D}" type="presOf" srcId="{7600BBEF-DFE7-4CBA-8265-DE3519BD6D9B}" destId="{EF6D6912-5B3E-4864-B8C0-89774B73C511}" srcOrd="0" destOrd="0" presId="urn:microsoft.com/office/officeart/2005/8/layout/vList3"/>
    <dgm:cxn modelId="{793F6179-D845-4935-AD82-2BFA08C9A44A}" type="presOf" srcId="{D3501153-72F9-4661-BDEE-4E0D582CC53E}" destId="{1762A905-21B1-4CAF-82E4-87B109E9F468}" srcOrd="0" destOrd="0" presId="urn:microsoft.com/office/officeart/2005/8/layout/vList3"/>
    <dgm:cxn modelId="{C4043B03-E80A-417C-AE73-B636CDF388D7}" srcId="{D3501153-72F9-4661-BDEE-4E0D582CC53E}" destId="{1E9370B0-E227-46CC-814B-49B96AD62D4B}" srcOrd="2" destOrd="0" parTransId="{0E18DCDE-D8A6-4AC7-95BF-7E43B9A1D92A}" sibTransId="{247C5B1E-ADD0-4F61-86C2-CAEA0FBC86F6}"/>
    <dgm:cxn modelId="{1F5C43FC-2BEF-445B-9DF8-C5E571EBA963}" type="presOf" srcId="{1E9370B0-E227-46CC-814B-49B96AD62D4B}" destId="{3672C74D-E16B-4B69-A767-FD9D0F01547F}" srcOrd="0" destOrd="0" presId="urn:microsoft.com/office/officeart/2005/8/layout/vList3"/>
    <dgm:cxn modelId="{3ABC0C52-5908-4B82-AEF8-75B2807BC1BD}" srcId="{D3501153-72F9-4661-BDEE-4E0D582CC53E}" destId="{57B0D5EB-2AE3-4F7A-9D61-D659CBE4F829}" srcOrd="1" destOrd="0" parTransId="{8E2553AC-9F86-485F-B319-EF251C35D436}" sibTransId="{E63702D4-1A80-4C93-A167-D06380100943}"/>
    <dgm:cxn modelId="{9028A3B3-03A4-4050-A65B-5D4426D37AC8}" srcId="{D3501153-72F9-4661-BDEE-4E0D582CC53E}" destId="{7600BBEF-DFE7-4CBA-8265-DE3519BD6D9B}" srcOrd="0" destOrd="0" parTransId="{AB9C2F34-F2D1-43D9-9DFC-4A825DF776E5}" sibTransId="{73DEE421-3E4F-4A7E-B413-985BCD7A2CD2}"/>
    <dgm:cxn modelId="{8FD399A6-B0B1-40E3-B3F1-B10F3CDBB42B}" type="presOf" srcId="{57B0D5EB-2AE3-4F7A-9D61-D659CBE4F829}" destId="{BBAC7544-2544-4CFC-B8B6-FB42F28A1D2B}" srcOrd="0" destOrd="0" presId="urn:microsoft.com/office/officeart/2005/8/layout/vList3"/>
    <dgm:cxn modelId="{F136FDB8-5778-427E-839A-77E518FD6EEC}" type="presParOf" srcId="{1762A905-21B1-4CAF-82E4-87B109E9F468}" destId="{09BE406F-47C6-4255-B0E1-0755530E3059}" srcOrd="0" destOrd="0" presId="urn:microsoft.com/office/officeart/2005/8/layout/vList3"/>
    <dgm:cxn modelId="{744DD243-747F-48B2-89C7-EE832AB50519}" type="presParOf" srcId="{09BE406F-47C6-4255-B0E1-0755530E3059}" destId="{32351B1B-E657-4E6B-B58C-43D8E65039E6}" srcOrd="0" destOrd="0" presId="urn:microsoft.com/office/officeart/2005/8/layout/vList3"/>
    <dgm:cxn modelId="{AB1A10B1-76AB-4808-9070-16CEE98AC2DA}" type="presParOf" srcId="{09BE406F-47C6-4255-B0E1-0755530E3059}" destId="{EF6D6912-5B3E-4864-B8C0-89774B73C511}" srcOrd="1" destOrd="0" presId="urn:microsoft.com/office/officeart/2005/8/layout/vList3"/>
    <dgm:cxn modelId="{FA997A7C-9F5C-479B-BA16-BD6CCB31DCE1}" type="presParOf" srcId="{1762A905-21B1-4CAF-82E4-87B109E9F468}" destId="{F3457EAE-AE37-4CC3-A340-5A2F84B224B6}" srcOrd="1" destOrd="0" presId="urn:microsoft.com/office/officeart/2005/8/layout/vList3"/>
    <dgm:cxn modelId="{6780646F-EAD3-48BC-AF05-5C01EC83FDF4}" type="presParOf" srcId="{1762A905-21B1-4CAF-82E4-87B109E9F468}" destId="{A1111A1C-A0EF-42ED-B327-C65D0A5AB497}" srcOrd="2" destOrd="0" presId="urn:microsoft.com/office/officeart/2005/8/layout/vList3"/>
    <dgm:cxn modelId="{649D9CAD-2766-410C-891A-8C2019FA8416}" type="presParOf" srcId="{A1111A1C-A0EF-42ED-B327-C65D0A5AB497}" destId="{C10DF063-D601-44A1-8227-EABC527D60BC}" srcOrd="0" destOrd="0" presId="urn:microsoft.com/office/officeart/2005/8/layout/vList3"/>
    <dgm:cxn modelId="{7BB0A623-F8FC-4EB3-B013-BAFA373DA04A}" type="presParOf" srcId="{A1111A1C-A0EF-42ED-B327-C65D0A5AB497}" destId="{BBAC7544-2544-4CFC-B8B6-FB42F28A1D2B}" srcOrd="1" destOrd="0" presId="urn:microsoft.com/office/officeart/2005/8/layout/vList3"/>
    <dgm:cxn modelId="{DE6690C0-6C67-4618-9194-43A11AA2E7D8}" type="presParOf" srcId="{1762A905-21B1-4CAF-82E4-87B109E9F468}" destId="{09005808-13E8-412F-B16A-CD5FC6B9D138}" srcOrd="3" destOrd="0" presId="urn:microsoft.com/office/officeart/2005/8/layout/vList3"/>
    <dgm:cxn modelId="{B123559B-F886-419E-995E-29213E4C7E9E}" type="presParOf" srcId="{1762A905-21B1-4CAF-82E4-87B109E9F468}" destId="{9A3CD009-4C33-4261-958A-E1BDD0E3BE48}" srcOrd="4" destOrd="0" presId="urn:microsoft.com/office/officeart/2005/8/layout/vList3"/>
    <dgm:cxn modelId="{7F35F3E5-2D7A-4D48-A6D8-96C05277B834}" type="presParOf" srcId="{9A3CD009-4C33-4261-958A-E1BDD0E3BE48}" destId="{693C3D36-3963-41E6-83FA-99BCF29E5655}" srcOrd="0" destOrd="0" presId="urn:microsoft.com/office/officeart/2005/8/layout/vList3"/>
    <dgm:cxn modelId="{C4806562-F53F-4626-AFCD-2CE77DC4649C}" type="presParOf" srcId="{9A3CD009-4C33-4261-958A-E1BDD0E3BE48}" destId="{3672C74D-E16B-4B69-A767-FD9D0F01547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F1030-F3B7-41E0-A3EA-D5C2D875571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CE7A34AA-C887-4F0B-927F-A4D67F893C0F}">
      <dgm:prSet custT="1"/>
      <dgm:spPr/>
      <dgm:t>
        <a:bodyPr rIns="0"/>
        <a:lstStyle/>
        <a:p>
          <a:pPr rtl="0">
            <a:lnSpc>
              <a:spcPts val="1700"/>
            </a:lnSpc>
          </a:pPr>
          <a:r>
            <a:rPr lang="en-US" sz="2000" spc="-20" baseline="0" dirty="0" smtClean="0"/>
            <a:t>Working together as a team</a:t>
          </a:r>
          <a:endParaRPr lang="en-US" sz="2000" spc="-20" baseline="0" dirty="0"/>
        </a:p>
      </dgm:t>
    </dgm:pt>
    <dgm:pt modelId="{7A96AD86-E401-46F4-BAB0-BFD698C15683}" type="parTrans" cxnId="{4B2A3671-023F-45C7-B683-EEB038F52C73}">
      <dgm:prSet/>
      <dgm:spPr/>
      <dgm:t>
        <a:bodyPr/>
        <a:lstStyle/>
        <a:p>
          <a:endParaRPr lang="en-US"/>
        </a:p>
      </dgm:t>
    </dgm:pt>
    <dgm:pt modelId="{4F5DE9E0-9583-43A7-956D-1F3F97C19C61}" type="sibTrans" cxnId="{4B2A3671-023F-45C7-B683-EEB038F52C73}">
      <dgm:prSet/>
      <dgm:spPr/>
      <dgm:t>
        <a:bodyPr/>
        <a:lstStyle/>
        <a:p>
          <a:endParaRPr lang="en-US"/>
        </a:p>
      </dgm:t>
    </dgm:pt>
    <dgm:pt modelId="{987EFB37-6729-4B13-962F-A2A70A560449}">
      <dgm:prSet custT="1"/>
      <dgm:spPr/>
      <dgm:t>
        <a:bodyPr/>
        <a:lstStyle/>
        <a:p>
          <a:pPr rtl="0"/>
          <a:r>
            <a:rPr lang="en-US" sz="1800" dirty="0" smtClean="0"/>
            <a:t>Working towards a </a:t>
          </a:r>
          <a:br>
            <a:rPr lang="en-US" sz="1800" dirty="0" smtClean="0"/>
          </a:br>
          <a:r>
            <a:rPr lang="en-US" sz="1800" dirty="0" smtClean="0"/>
            <a:t>shared outcome/purpose</a:t>
          </a:r>
          <a:endParaRPr lang="en-US" sz="1800" dirty="0"/>
        </a:p>
      </dgm:t>
    </dgm:pt>
    <dgm:pt modelId="{9DE7FA42-6422-4F5F-988E-87D14EFED890}" type="parTrans" cxnId="{0C0C714A-602B-4782-BDEF-2FAB5C4E946B}">
      <dgm:prSet/>
      <dgm:spPr/>
      <dgm:t>
        <a:bodyPr/>
        <a:lstStyle/>
        <a:p>
          <a:endParaRPr lang="en-US"/>
        </a:p>
      </dgm:t>
    </dgm:pt>
    <dgm:pt modelId="{FAC87F5A-1F78-4FA7-8826-5587E300B415}" type="sibTrans" cxnId="{0C0C714A-602B-4782-BDEF-2FAB5C4E946B}">
      <dgm:prSet/>
      <dgm:spPr/>
      <dgm:t>
        <a:bodyPr/>
        <a:lstStyle/>
        <a:p>
          <a:endParaRPr lang="en-US"/>
        </a:p>
      </dgm:t>
    </dgm:pt>
    <dgm:pt modelId="{9AE5AD32-7C9B-4629-97B8-228EC8E51C4D}">
      <dgm:prSet custT="1"/>
      <dgm:spPr/>
      <dgm:t>
        <a:bodyPr/>
        <a:lstStyle/>
        <a:p>
          <a:pPr rtl="0"/>
          <a:r>
            <a:rPr lang="en-US" sz="1800" dirty="0" smtClean="0"/>
            <a:t>Working together on shared deliverables</a:t>
          </a:r>
          <a:endParaRPr lang="en-US" sz="1800" dirty="0"/>
        </a:p>
      </dgm:t>
    </dgm:pt>
    <dgm:pt modelId="{B4CBD330-30B7-429A-B569-5FBDF394AF93}" type="parTrans" cxnId="{1D519E55-427A-47DF-A4D0-275A5096A55F}">
      <dgm:prSet/>
      <dgm:spPr/>
      <dgm:t>
        <a:bodyPr/>
        <a:lstStyle/>
        <a:p>
          <a:endParaRPr lang="en-US"/>
        </a:p>
      </dgm:t>
    </dgm:pt>
    <dgm:pt modelId="{F04A764B-8395-4889-A8CF-CE45C168C13C}" type="sibTrans" cxnId="{1D519E55-427A-47DF-A4D0-275A5096A55F}">
      <dgm:prSet/>
      <dgm:spPr/>
      <dgm:t>
        <a:bodyPr/>
        <a:lstStyle/>
        <a:p>
          <a:endParaRPr lang="en-US"/>
        </a:p>
      </dgm:t>
    </dgm:pt>
    <dgm:pt modelId="{3F5CE132-57F3-4210-B583-409B53001940}">
      <dgm:prSet custT="1"/>
      <dgm:spPr/>
      <dgm:t>
        <a:bodyPr/>
        <a:lstStyle/>
        <a:p>
          <a:pPr rtl="0"/>
          <a:r>
            <a:rPr lang="en-US" sz="1800" dirty="0" smtClean="0"/>
            <a:t>Need to get all the tools we need to be successful</a:t>
          </a:r>
          <a:endParaRPr lang="en-US" sz="1800" dirty="0"/>
        </a:p>
      </dgm:t>
    </dgm:pt>
    <dgm:pt modelId="{580DA4E2-D4D7-49B8-AB85-43BAD16BD3B4}" type="parTrans" cxnId="{2CA96ACA-AECA-4566-BD56-BFE296B95F38}">
      <dgm:prSet/>
      <dgm:spPr/>
      <dgm:t>
        <a:bodyPr/>
        <a:lstStyle/>
        <a:p>
          <a:endParaRPr lang="en-US"/>
        </a:p>
      </dgm:t>
    </dgm:pt>
    <dgm:pt modelId="{6C38A25E-DCAF-4B48-8647-77DC741C74D7}" type="sibTrans" cxnId="{2CA96ACA-AECA-4566-BD56-BFE296B95F38}">
      <dgm:prSet/>
      <dgm:spPr/>
      <dgm:t>
        <a:bodyPr/>
        <a:lstStyle/>
        <a:p>
          <a:endParaRPr lang="en-US"/>
        </a:p>
      </dgm:t>
    </dgm:pt>
    <dgm:pt modelId="{77FB8D77-C51E-4F64-BF5C-92B9ABF4CFC1}">
      <dgm:prSet custT="1"/>
      <dgm:spPr/>
      <dgm:t>
        <a:bodyPr/>
        <a:lstStyle/>
        <a:p>
          <a:pPr rtl="0">
            <a:lnSpc>
              <a:spcPts val="1700"/>
            </a:lnSpc>
          </a:pPr>
          <a:r>
            <a:rPr lang="en-US" sz="2000" spc="-20" baseline="0" dirty="0" smtClean="0"/>
            <a:t>Working on behalf of a virtual entity</a:t>
          </a:r>
          <a:endParaRPr lang="en-US" sz="2000" spc="-20" baseline="0" dirty="0"/>
        </a:p>
      </dgm:t>
    </dgm:pt>
    <dgm:pt modelId="{4DD73F94-83E4-406A-AF90-AFF0AC9D7BD9}" type="parTrans" cxnId="{73328DC5-1FD1-46A5-9DDD-461E7907AF43}">
      <dgm:prSet/>
      <dgm:spPr/>
      <dgm:t>
        <a:bodyPr/>
        <a:lstStyle/>
        <a:p>
          <a:endParaRPr lang="en-US"/>
        </a:p>
      </dgm:t>
    </dgm:pt>
    <dgm:pt modelId="{B13ECBAD-DA08-4DB5-BD4C-CD0841E2E4CF}" type="sibTrans" cxnId="{73328DC5-1FD1-46A5-9DDD-461E7907AF43}">
      <dgm:prSet/>
      <dgm:spPr/>
      <dgm:t>
        <a:bodyPr/>
        <a:lstStyle/>
        <a:p>
          <a:endParaRPr lang="en-US"/>
        </a:p>
      </dgm:t>
    </dgm:pt>
    <dgm:pt modelId="{F2383CC8-5CC0-4ED3-9937-23580B3EFD82}">
      <dgm:prSet custT="1"/>
      <dgm:spPr/>
      <dgm:t>
        <a:bodyPr/>
        <a:lstStyle/>
        <a:p>
          <a:pPr rtl="0"/>
          <a:r>
            <a:rPr lang="en-US" sz="1800" dirty="0" smtClean="0"/>
            <a:t>Team appears as virtual identity (e.g., </a:t>
          </a:r>
          <a:r>
            <a:rPr lang="en-US" sz="1800" dirty="0" smtClean="0">
              <a:solidFill>
                <a:schemeClr val="bg1"/>
              </a:solidFill>
            </a:rPr>
            <a:t>sales@contoso.com</a:t>
          </a:r>
          <a:r>
            <a:rPr lang="en-US" sz="1800" dirty="0" smtClean="0"/>
            <a:t>)</a:t>
          </a:r>
          <a:endParaRPr lang="en-US" sz="1800" dirty="0"/>
        </a:p>
      </dgm:t>
    </dgm:pt>
    <dgm:pt modelId="{9F790EDB-D763-492A-872F-1333317698B8}" type="parTrans" cxnId="{EF5465C8-1529-4CDC-B656-638BC5768566}">
      <dgm:prSet/>
      <dgm:spPr/>
      <dgm:t>
        <a:bodyPr/>
        <a:lstStyle/>
        <a:p>
          <a:endParaRPr lang="en-US"/>
        </a:p>
      </dgm:t>
    </dgm:pt>
    <dgm:pt modelId="{E2030C72-D7C2-4C30-8BEC-9F8BE2D7EB04}" type="sibTrans" cxnId="{EF5465C8-1529-4CDC-B656-638BC5768566}">
      <dgm:prSet/>
      <dgm:spPr/>
      <dgm:t>
        <a:bodyPr/>
        <a:lstStyle/>
        <a:p>
          <a:endParaRPr lang="en-US"/>
        </a:p>
      </dgm:t>
    </dgm:pt>
    <dgm:pt modelId="{9B3C01AC-EA80-4207-995B-C8A7E427A8A6}">
      <dgm:prSet custT="1"/>
      <dgm:spPr/>
      <dgm:t>
        <a:bodyPr/>
        <a:lstStyle/>
        <a:p>
          <a:pPr rtl="0"/>
          <a:r>
            <a:rPr lang="en-US" sz="1800" dirty="0" smtClean="0"/>
            <a:t>Working on shared queue of incoming requests</a:t>
          </a:r>
          <a:endParaRPr lang="en-US" sz="1800" dirty="0"/>
        </a:p>
      </dgm:t>
    </dgm:pt>
    <dgm:pt modelId="{1E014640-6D24-4C14-8778-D59D1BFB0682}" type="parTrans" cxnId="{9BCDF3D5-86D4-4789-9E3D-C8DF04F06492}">
      <dgm:prSet/>
      <dgm:spPr/>
      <dgm:t>
        <a:bodyPr/>
        <a:lstStyle/>
        <a:p>
          <a:endParaRPr lang="en-US"/>
        </a:p>
      </dgm:t>
    </dgm:pt>
    <dgm:pt modelId="{DE38AAF2-65C6-4803-A32D-9FF91A6E5967}" type="sibTrans" cxnId="{9BCDF3D5-86D4-4789-9E3D-C8DF04F06492}">
      <dgm:prSet/>
      <dgm:spPr/>
      <dgm:t>
        <a:bodyPr/>
        <a:lstStyle/>
        <a:p>
          <a:endParaRPr lang="en-US"/>
        </a:p>
      </dgm:t>
    </dgm:pt>
    <dgm:pt modelId="{01BA9161-FB14-4651-892D-F69E775834BE}">
      <dgm:prSet custT="1"/>
      <dgm:spPr/>
      <dgm:t>
        <a:bodyPr/>
        <a:lstStyle/>
        <a:p>
          <a:pPr rtl="0"/>
          <a:r>
            <a:rPr lang="en-US" sz="1800" dirty="0" smtClean="0"/>
            <a:t>Answering as the virtual identity, not the individual</a:t>
          </a:r>
          <a:endParaRPr lang="en-US" sz="1800" dirty="0"/>
        </a:p>
      </dgm:t>
    </dgm:pt>
    <dgm:pt modelId="{65DAD578-8FD1-49E7-BCCC-12A822C07570}" type="parTrans" cxnId="{67FCF598-AB48-433B-B267-496BD5A223C3}">
      <dgm:prSet/>
      <dgm:spPr/>
      <dgm:t>
        <a:bodyPr/>
        <a:lstStyle/>
        <a:p>
          <a:endParaRPr lang="en-US"/>
        </a:p>
      </dgm:t>
    </dgm:pt>
    <dgm:pt modelId="{4A915C38-8E28-4378-A2B8-60FDAD641C9B}" type="sibTrans" cxnId="{67FCF598-AB48-433B-B267-496BD5A223C3}">
      <dgm:prSet/>
      <dgm:spPr/>
      <dgm:t>
        <a:bodyPr/>
        <a:lstStyle/>
        <a:p>
          <a:endParaRPr lang="en-US"/>
        </a:p>
      </dgm:t>
    </dgm:pt>
    <dgm:pt modelId="{3E5F4F0B-6220-4A79-96EC-27C5FD91093A}">
      <dgm:prSet custT="1"/>
      <dgm:spPr/>
      <dgm:t>
        <a:bodyPr/>
        <a:lstStyle/>
        <a:p>
          <a:pPr rtl="0"/>
          <a:endParaRPr lang="en-US" sz="1800" dirty="0"/>
        </a:p>
      </dgm:t>
    </dgm:pt>
    <dgm:pt modelId="{52894F89-0B76-4C42-B710-EA9286216272}">
      <dgm:prSet custT="1"/>
      <dgm:spPr/>
      <dgm:t>
        <a:bodyPr/>
        <a:lstStyle/>
        <a:p>
          <a:pPr rtl="0"/>
          <a:r>
            <a:rPr lang="en-US" sz="1800" dirty="0" smtClean="0"/>
            <a:t>Discoverable/searchable for everyone</a:t>
          </a:r>
          <a:endParaRPr lang="en-US" sz="1800" dirty="0"/>
        </a:p>
      </dgm:t>
    </dgm:pt>
    <dgm:pt modelId="{83EC90C0-BE72-427E-A27A-0D1AE5116F90}">
      <dgm:prSet custT="1"/>
      <dgm:spPr/>
      <dgm:t>
        <a:bodyPr/>
        <a:lstStyle/>
        <a:p>
          <a:pPr rtl="0"/>
          <a:r>
            <a:rPr lang="en-US" sz="1800" dirty="0" smtClean="0"/>
            <a:t>Accessible to everyone</a:t>
          </a:r>
          <a:endParaRPr lang="en-US" sz="1800" dirty="0"/>
        </a:p>
      </dgm:t>
    </dgm:pt>
    <dgm:pt modelId="{870E518A-45CB-416A-8BF6-33734D031CE8}">
      <dgm:prSet custT="1"/>
      <dgm:spPr/>
      <dgm:t>
        <a:bodyPr/>
        <a:lstStyle/>
        <a:p>
          <a:pPr rtl="0"/>
          <a:r>
            <a:rPr lang="en-US" sz="1800" dirty="0" smtClean="0"/>
            <a:t>History of public conversations</a:t>
          </a:r>
          <a:endParaRPr lang="en-US" sz="1800" dirty="0"/>
        </a:p>
      </dgm:t>
    </dgm:pt>
    <dgm:pt modelId="{4069325E-B3BD-41E7-AB48-10345C6DF0F0}">
      <dgm:prSet custT="1"/>
      <dgm:spPr/>
      <dgm:t>
        <a:bodyPr/>
        <a:lstStyle/>
        <a:p>
          <a:pPr rtl="0">
            <a:lnSpc>
              <a:spcPts val="1700"/>
            </a:lnSpc>
          </a:pPr>
          <a:r>
            <a:rPr lang="en-US" sz="2000" spc="-20" baseline="0" dirty="0" smtClean="0"/>
            <a:t>Public, unobtrusive conversations</a:t>
          </a:r>
          <a:endParaRPr lang="en-US" sz="2000" spc="-20" baseline="0" dirty="0"/>
        </a:p>
      </dgm:t>
    </dgm:pt>
    <dgm:pt modelId="{C050C558-02AE-4F9E-9715-6D25235702A5}" type="sibTrans" cxnId="{5B260203-1408-4D31-8EBF-7124CCE46B84}">
      <dgm:prSet/>
      <dgm:spPr/>
      <dgm:t>
        <a:bodyPr/>
        <a:lstStyle/>
        <a:p>
          <a:endParaRPr lang="en-US"/>
        </a:p>
      </dgm:t>
    </dgm:pt>
    <dgm:pt modelId="{93E8C36C-6A13-496F-863E-01FC2A2AB1EA}" type="parTrans" cxnId="{5B260203-1408-4D31-8EBF-7124CCE46B84}">
      <dgm:prSet/>
      <dgm:spPr/>
      <dgm:t>
        <a:bodyPr/>
        <a:lstStyle/>
        <a:p>
          <a:endParaRPr lang="en-US"/>
        </a:p>
      </dgm:t>
    </dgm:pt>
    <dgm:pt modelId="{5FC38844-B37E-40F7-8C07-210F409A0651}" type="sibTrans" cxnId="{3A3F61F8-E8E7-4115-AE26-8660DAE80805}">
      <dgm:prSet/>
      <dgm:spPr/>
      <dgm:t>
        <a:bodyPr/>
        <a:lstStyle/>
        <a:p>
          <a:endParaRPr lang="en-US"/>
        </a:p>
      </dgm:t>
    </dgm:pt>
    <dgm:pt modelId="{0D35B857-8FDA-4733-986D-4ECF548739B5}" type="parTrans" cxnId="{3A3F61F8-E8E7-4115-AE26-8660DAE80805}">
      <dgm:prSet/>
      <dgm:spPr/>
      <dgm:t>
        <a:bodyPr/>
        <a:lstStyle/>
        <a:p>
          <a:endParaRPr lang="en-US"/>
        </a:p>
      </dgm:t>
    </dgm:pt>
    <dgm:pt modelId="{A112EDDE-18FE-4922-BA27-D05EAC94A5E3}" type="sibTrans" cxnId="{BF7ADBC6-2119-4437-9D29-3AB52D0C7D7B}">
      <dgm:prSet/>
      <dgm:spPr/>
      <dgm:t>
        <a:bodyPr/>
        <a:lstStyle/>
        <a:p>
          <a:endParaRPr lang="en-US"/>
        </a:p>
      </dgm:t>
    </dgm:pt>
    <dgm:pt modelId="{33809DC5-E0B2-47AA-9EF9-A36535F0A969}" type="parTrans" cxnId="{BF7ADBC6-2119-4437-9D29-3AB52D0C7D7B}">
      <dgm:prSet/>
      <dgm:spPr/>
      <dgm:t>
        <a:bodyPr/>
        <a:lstStyle/>
        <a:p>
          <a:endParaRPr lang="en-US"/>
        </a:p>
      </dgm:t>
    </dgm:pt>
    <dgm:pt modelId="{90172E7B-8A51-4C3E-A4E6-08F7132D0C2C}" type="sibTrans" cxnId="{7FBE1C3F-C77E-47FD-AC4E-867D3D9A461E}">
      <dgm:prSet/>
      <dgm:spPr/>
      <dgm:t>
        <a:bodyPr/>
        <a:lstStyle/>
        <a:p>
          <a:endParaRPr lang="en-US"/>
        </a:p>
      </dgm:t>
    </dgm:pt>
    <dgm:pt modelId="{9AD2AC32-1417-4EF1-A714-B05AEDC92B1C}" type="parTrans" cxnId="{7FBE1C3F-C77E-47FD-AC4E-867D3D9A461E}">
      <dgm:prSet/>
      <dgm:spPr/>
      <dgm:t>
        <a:bodyPr/>
        <a:lstStyle/>
        <a:p>
          <a:endParaRPr lang="en-US"/>
        </a:p>
      </dgm:t>
    </dgm:pt>
    <dgm:pt modelId="{FD689DF4-2E46-45E1-8BDA-34A570559E8A}" type="sibTrans" cxnId="{09323791-AD0F-47B9-B518-B09AB331C80D}">
      <dgm:prSet/>
      <dgm:spPr/>
      <dgm:t>
        <a:bodyPr/>
        <a:lstStyle/>
        <a:p>
          <a:endParaRPr lang="en-US"/>
        </a:p>
      </dgm:t>
    </dgm:pt>
    <dgm:pt modelId="{BF48A7A2-F552-44D3-AF41-9C5D2EA2517C}" type="parTrans" cxnId="{09323791-AD0F-47B9-B518-B09AB331C80D}">
      <dgm:prSet/>
      <dgm:spPr/>
      <dgm:t>
        <a:bodyPr/>
        <a:lstStyle/>
        <a:p>
          <a:endParaRPr lang="en-US"/>
        </a:p>
      </dgm:t>
    </dgm:pt>
    <dgm:pt modelId="{49BECABA-91B8-4122-BBBD-8BD5F535C7E1}">
      <dgm:prSet custT="1"/>
      <dgm:spPr/>
      <dgm:t>
        <a:bodyPr/>
        <a:lstStyle/>
        <a:p>
          <a:pPr rtl="0"/>
          <a:r>
            <a:rPr lang="en-US" sz="1800" dirty="0" smtClean="0"/>
            <a:t>Can include mails, notes, calendars, tasks, contacts,… </a:t>
          </a:r>
          <a:endParaRPr lang="en-US" sz="1800" dirty="0"/>
        </a:p>
      </dgm:t>
    </dgm:pt>
    <dgm:pt modelId="{9CB998D4-E611-4E85-84E5-F397936A9A6A}" type="parTrans" cxnId="{74067A5B-E23E-4D1A-B95A-3675F05EA51A}">
      <dgm:prSet/>
      <dgm:spPr/>
    </dgm:pt>
    <dgm:pt modelId="{01C6EBEC-4927-44ED-9981-415BF701B1C3}" type="sibTrans" cxnId="{74067A5B-E23E-4D1A-B95A-3675F05EA51A}">
      <dgm:prSet/>
      <dgm:spPr/>
    </dgm:pt>
    <dgm:pt modelId="{E6F060FE-D8BC-41AF-A068-1F80C78762CB}" type="pres">
      <dgm:prSet presAssocID="{7B0F1030-F3B7-41E0-A3EA-D5C2D8755712}" presName="diagram" presStyleCnt="0">
        <dgm:presLayoutVars>
          <dgm:dir/>
          <dgm:animLvl val="lvl"/>
          <dgm:resizeHandles val="exact"/>
        </dgm:presLayoutVars>
      </dgm:prSet>
      <dgm:spPr/>
      <dgm:t>
        <a:bodyPr/>
        <a:lstStyle/>
        <a:p>
          <a:endParaRPr lang="en-US"/>
        </a:p>
      </dgm:t>
    </dgm:pt>
    <dgm:pt modelId="{77E743D3-8F95-4EAD-B7F9-16B7C18DDBBB}" type="pres">
      <dgm:prSet presAssocID="{CE7A34AA-C887-4F0B-927F-A4D67F893C0F}" presName="compNode" presStyleCnt="0"/>
      <dgm:spPr/>
      <dgm:t>
        <a:bodyPr/>
        <a:lstStyle/>
        <a:p>
          <a:endParaRPr lang="en-US"/>
        </a:p>
      </dgm:t>
    </dgm:pt>
    <dgm:pt modelId="{73B252DC-C1BB-4E6B-8735-55ECA2432423}" type="pres">
      <dgm:prSet presAssocID="{CE7A34AA-C887-4F0B-927F-A4D67F893C0F}" presName="childRect" presStyleLbl="bgAcc1" presStyleIdx="0" presStyleCnt="3">
        <dgm:presLayoutVars>
          <dgm:bulletEnabled val="1"/>
        </dgm:presLayoutVars>
      </dgm:prSet>
      <dgm:spPr/>
      <dgm:t>
        <a:bodyPr/>
        <a:lstStyle/>
        <a:p>
          <a:endParaRPr lang="en-US"/>
        </a:p>
      </dgm:t>
    </dgm:pt>
    <dgm:pt modelId="{A6773D34-A103-4A98-9083-07E26216A995}" type="pres">
      <dgm:prSet presAssocID="{CE7A34AA-C887-4F0B-927F-A4D67F893C0F}" presName="parentText" presStyleLbl="node1" presStyleIdx="0" presStyleCnt="0">
        <dgm:presLayoutVars>
          <dgm:chMax val="0"/>
          <dgm:bulletEnabled val="1"/>
        </dgm:presLayoutVars>
      </dgm:prSet>
      <dgm:spPr/>
      <dgm:t>
        <a:bodyPr/>
        <a:lstStyle/>
        <a:p>
          <a:endParaRPr lang="en-US"/>
        </a:p>
      </dgm:t>
    </dgm:pt>
    <dgm:pt modelId="{25B9953E-D0EF-4C49-9151-802DA8CDD7E5}" type="pres">
      <dgm:prSet presAssocID="{CE7A34AA-C887-4F0B-927F-A4D67F893C0F}" presName="parentRect" presStyleLbl="alignNode1" presStyleIdx="0" presStyleCnt="3"/>
      <dgm:spPr/>
      <dgm:t>
        <a:bodyPr/>
        <a:lstStyle/>
        <a:p>
          <a:endParaRPr lang="en-US"/>
        </a:p>
      </dgm:t>
    </dgm:pt>
    <dgm:pt modelId="{94AE6C81-1F66-45DB-9AED-20E9CAEB8AD0}" type="pres">
      <dgm:prSet presAssocID="{CE7A34AA-C887-4F0B-927F-A4D67F893C0F}"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9F098606-DC35-4611-AD2A-3B0D05B2837D}" type="pres">
      <dgm:prSet presAssocID="{4F5DE9E0-9583-43A7-956D-1F3F97C19C61}" presName="sibTrans" presStyleLbl="sibTrans2D1" presStyleIdx="0" presStyleCnt="0"/>
      <dgm:spPr/>
      <dgm:t>
        <a:bodyPr/>
        <a:lstStyle/>
        <a:p>
          <a:endParaRPr lang="en-US"/>
        </a:p>
      </dgm:t>
    </dgm:pt>
    <dgm:pt modelId="{DF848FBF-6477-4BE4-90A6-53857E1431EA}" type="pres">
      <dgm:prSet presAssocID="{77FB8D77-C51E-4F64-BF5C-92B9ABF4CFC1}" presName="compNode" presStyleCnt="0"/>
      <dgm:spPr/>
      <dgm:t>
        <a:bodyPr/>
        <a:lstStyle/>
        <a:p>
          <a:endParaRPr lang="en-US"/>
        </a:p>
      </dgm:t>
    </dgm:pt>
    <dgm:pt modelId="{60DBF8AC-ACAB-40B5-B46C-F5F31F50A0AF}" type="pres">
      <dgm:prSet presAssocID="{77FB8D77-C51E-4F64-BF5C-92B9ABF4CFC1}" presName="childRect" presStyleLbl="bgAcc1" presStyleIdx="1" presStyleCnt="3" custLinFactX="18080" custLinFactNeighborX="100000" custLinFactNeighborY="-3105">
        <dgm:presLayoutVars>
          <dgm:bulletEnabled val="1"/>
        </dgm:presLayoutVars>
      </dgm:prSet>
      <dgm:spPr/>
      <dgm:t>
        <a:bodyPr/>
        <a:lstStyle/>
        <a:p>
          <a:endParaRPr lang="en-US"/>
        </a:p>
      </dgm:t>
    </dgm:pt>
    <dgm:pt modelId="{BCDFED57-2059-47C4-A59D-219F4B4146B2}" type="pres">
      <dgm:prSet presAssocID="{77FB8D77-C51E-4F64-BF5C-92B9ABF4CFC1}" presName="parentText" presStyleLbl="node1" presStyleIdx="0" presStyleCnt="0">
        <dgm:presLayoutVars>
          <dgm:chMax val="0"/>
          <dgm:bulletEnabled val="1"/>
        </dgm:presLayoutVars>
      </dgm:prSet>
      <dgm:spPr/>
      <dgm:t>
        <a:bodyPr/>
        <a:lstStyle/>
        <a:p>
          <a:endParaRPr lang="en-US"/>
        </a:p>
      </dgm:t>
    </dgm:pt>
    <dgm:pt modelId="{5D20F8AC-A234-4FD8-81A3-834F3279ED44}" type="pres">
      <dgm:prSet presAssocID="{77FB8D77-C51E-4F64-BF5C-92B9ABF4CFC1}" presName="parentRect" presStyleLbl="alignNode1" presStyleIdx="1" presStyleCnt="3" custLinFactX="18080" custLinFactNeighborX="100000" custLinFactNeighborY="-7221"/>
      <dgm:spPr/>
      <dgm:t>
        <a:bodyPr/>
        <a:lstStyle/>
        <a:p>
          <a:endParaRPr lang="en-US"/>
        </a:p>
      </dgm:t>
    </dgm:pt>
    <dgm:pt modelId="{5E8E544E-7247-43F6-BDF5-5F9E8C05F27F}" type="pres">
      <dgm:prSet presAssocID="{77FB8D77-C51E-4F64-BF5C-92B9ABF4CFC1}" presName="adorn" presStyleLbl="fgAccFollowNode1" presStyleIdx="1" presStyleCnt="3" custLinFactX="137371" custLinFactNeighborX="200000" custLinFactNeighborY="-662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FBA8E0C-24CA-46E8-8FB0-3269951DB810}" type="pres">
      <dgm:prSet presAssocID="{B13ECBAD-DA08-4DB5-BD4C-CD0841E2E4CF}" presName="sibTrans" presStyleLbl="sibTrans2D1" presStyleIdx="0" presStyleCnt="0"/>
      <dgm:spPr/>
      <dgm:t>
        <a:bodyPr/>
        <a:lstStyle/>
        <a:p>
          <a:endParaRPr lang="en-US"/>
        </a:p>
      </dgm:t>
    </dgm:pt>
    <dgm:pt modelId="{7AF8B65B-CBFB-4D73-999F-D7158FD4FBD7}" type="pres">
      <dgm:prSet presAssocID="{4069325E-B3BD-41E7-AB48-10345C6DF0F0}" presName="compNode" presStyleCnt="0"/>
      <dgm:spPr/>
      <dgm:t>
        <a:bodyPr/>
        <a:lstStyle/>
        <a:p>
          <a:endParaRPr lang="en-US"/>
        </a:p>
      </dgm:t>
    </dgm:pt>
    <dgm:pt modelId="{76FBFE58-CBF5-4F9E-B11C-2B33C3BF3247}" type="pres">
      <dgm:prSet presAssocID="{4069325E-B3BD-41E7-AB48-10345C6DF0F0}" presName="childRect" presStyleLbl="bgAcc1" presStyleIdx="2" presStyleCnt="3" custLinFactX="-16435" custLinFactNeighborX="-100000">
        <dgm:presLayoutVars>
          <dgm:bulletEnabled val="1"/>
        </dgm:presLayoutVars>
      </dgm:prSet>
      <dgm:spPr/>
      <dgm:t>
        <a:bodyPr/>
        <a:lstStyle/>
        <a:p>
          <a:endParaRPr lang="en-US"/>
        </a:p>
      </dgm:t>
    </dgm:pt>
    <dgm:pt modelId="{46817DE9-B101-45B0-959D-D69DFE2AFA92}" type="pres">
      <dgm:prSet presAssocID="{4069325E-B3BD-41E7-AB48-10345C6DF0F0}" presName="parentText" presStyleLbl="node1" presStyleIdx="0" presStyleCnt="0">
        <dgm:presLayoutVars>
          <dgm:chMax val="0"/>
          <dgm:bulletEnabled val="1"/>
        </dgm:presLayoutVars>
      </dgm:prSet>
      <dgm:spPr/>
      <dgm:t>
        <a:bodyPr/>
        <a:lstStyle/>
        <a:p>
          <a:endParaRPr lang="en-US"/>
        </a:p>
      </dgm:t>
    </dgm:pt>
    <dgm:pt modelId="{29289737-9E0D-4129-AE6A-3F7055A7C492}" type="pres">
      <dgm:prSet presAssocID="{4069325E-B3BD-41E7-AB48-10345C6DF0F0}" presName="parentRect" presStyleLbl="alignNode1" presStyleIdx="2" presStyleCnt="3" custLinFactX="-16435" custLinFactNeighborX="-100000"/>
      <dgm:spPr/>
      <dgm:t>
        <a:bodyPr/>
        <a:lstStyle/>
        <a:p>
          <a:endParaRPr lang="en-US"/>
        </a:p>
      </dgm:t>
    </dgm:pt>
    <dgm:pt modelId="{D6AAB97C-774A-4604-A73A-F6F394E52EED}" type="pres">
      <dgm:prSet presAssocID="{4069325E-B3BD-41E7-AB48-10345C6DF0F0}" presName="adorn" presStyleLbl="fgAccFollowNode1" presStyleIdx="2" presStyleCnt="3" custLinFactX="-132654" custLinFactNeighborX="-2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Lst>
  <dgm:cxnLst>
    <dgm:cxn modelId="{5B260203-1408-4D31-8EBF-7124CCE46B84}" srcId="{7B0F1030-F3B7-41E0-A3EA-D5C2D8755712}" destId="{4069325E-B3BD-41E7-AB48-10345C6DF0F0}" srcOrd="2" destOrd="0" parTransId="{93E8C36C-6A13-496F-863E-01FC2A2AB1EA}" sibTransId="{C050C558-02AE-4F9E-9715-6D25235702A5}"/>
    <dgm:cxn modelId="{458B978C-8518-4ED8-89D5-B1B68B579A3A}" type="presOf" srcId="{9B3C01AC-EA80-4207-995B-C8A7E427A8A6}" destId="{60DBF8AC-ACAB-40B5-B46C-F5F31F50A0AF}" srcOrd="0" destOrd="1" presId="urn:microsoft.com/office/officeart/2005/8/layout/bList2"/>
    <dgm:cxn modelId="{3B87E617-8566-4E0C-9B9B-6D51D18DAD35}" type="presOf" srcId="{CE7A34AA-C887-4F0B-927F-A4D67F893C0F}" destId="{25B9953E-D0EF-4C49-9151-802DA8CDD7E5}" srcOrd="1" destOrd="0" presId="urn:microsoft.com/office/officeart/2005/8/layout/bList2"/>
    <dgm:cxn modelId="{4B2A3671-023F-45C7-B683-EEB038F52C73}" srcId="{7B0F1030-F3B7-41E0-A3EA-D5C2D8755712}" destId="{CE7A34AA-C887-4F0B-927F-A4D67F893C0F}" srcOrd="0" destOrd="0" parTransId="{7A96AD86-E401-46F4-BAB0-BFD698C15683}" sibTransId="{4F5DE9E0-9583-43A7-956D-1F3F97C19C61}"/>
    <dgm:cxn modelId="{1D519E55-427A-47DF-A4D0-275A5096A55F}" srcId="{CE7A34AA-C887-4F0B-927F-A4D67F893C0F}" destId="{9AE5AD32-7C9B-4629-97B8-228EC8E51C4D}" srcOrd="1" destOrd="0" parTransId="{B4CBD330-30B7-429A-B569-5FBDF394AF93}" sibTransId="{F04A764B-8395-4889-A8CF-CE45C168C13C}"/>
    <dgm:cxn modelId="{3A3F61F8-E8E7-4115-AE26-8660DAE80805}" srcId="{4069325E-B3BD-41E7-AB48-10345C6DF0F0}" destId="{3E5F4F0B-6220-4A79-96EC-27C5FD91093A}" srcOrd="4" destOrd="0" parTransId="{0D35B857-8FDA-4733-986D-4ECF548739B5}" sibTransId="{5FC38844-B37E-40F7-8C07-210F409A0651}"/>
    <dgm:cxn modelId="{3B6142C0-7A16-401F-AF94-510648C85FDC}" type="presOf" srcId="{01BA9161-FB14-4651-892D-F69E775834BE}" destId="{60DBF8AC-ACAB-40B5-B46C-F5F31F50A0AF}" srcOrd="0" destOrd="2" presId="urn:microsoft.com/office/officeart/2005/8/layout/bList2"/>
    <dgm:cxn modelId="{2683B3AE-B6E5-4E41-8D0F-728A3400D33F}" type="presOf" srcId="{9AE5AD32-7C9B-4629-97B8-228EC8E51C4D}" destId="{73B252DC-C1BB-4E6B-8735-55ECA2432423}" srcOrd="0" destOrd="1" presId="urn:microsoft.com/office/officeart/2005/8/layout/bList2"/>
    <dgm:cxn modelId="{67FCF598-AB48-433B-B267-496BD5A223C3}" srcId="{77FB8D77-C51E-4F64-BF5C-92B9ABF4CFC1}" destId="{01BA9161-FB14-4651-892D-F69E775834BE}" srcOrd="2" destOrd="0" parTransId="{65DAD578-8FD1-49E7-BCCC-12A822C07570}" sibTransId="{4A915C38-8E28-4378-A2B8-60FDAD641C9B}"/>
    <dgm:cxn modelId="{D2F47A06-FEAF-4A1F-AFCD-E352A78B0F90}" type="presOf" srcId="{83EC90C0-BE72-427E-A27A-0D1AE5116F90}" destId="{76FBFE58-CBF5-4F9E-B11C-2B33C3BF3247}" srcOrd="0" destOrd="1" presId="urn:microsoft.com/office/officeart/2005/8/layout/bList2"/>
    <dgm:cxn modelId="{7FBE1C3F-C77E-47FD-AC4E-867D3D9A461E}" srcId="{4069325E-B3BD-41E7-AB48-10345C6DF0F0}" destId="{83EC90C0-BE72-427E-A27A-0D1AE5116F90}" srcOrd="1" destOrd="0" parTransId="{9AD2AC32-1417-4EF1-A714-B05AEDC92B1C}" sibTransId="{90172E7B-8A51-4C3E-A4E6-08F7132D0C2C}"/>
    <dgm:cxn modelId="{571BB5DD-7D94-4A32-88EC-BF76A6122551}" type="presOf" srcId="{4069325E-B3BD-41E7-AB48-10345C6DF0F0}" destId="{46817DE9-B101-45B0-959D-D69DFE2AFA92}" srcOrd="0" destOrd="0" presId="urn:microsoft.com/office/officeart/2005/8/layout/bList2"/>
    <dgm:cxn modelId="{EF5465C8-1529-4CDC-B656-638BC5768566}" srcId="{77FB8D77-C51E-4F64-BF5C-92B9ABF4CFC1}" destId="{F2383CC8-5CC0-4ED3-9937-23580B3EFD82}" srcOrd="0" destOrd="0" parTransId="{9F790EDB-D763-492A-872F-1333317698B8}" sibTransId="{E2030C72-D7C2-4C30-8BEC-9F8BE2D7EB04}"/>
    <dgm:cxn modelId="{74067A5B-E23E-4D1A-B95A-3675F05EA51A}" srcId="{4069325E-B3BD-41E7-AB48-10345C6DF0F0}" destId="{49BECABA-91B8-4122-BBBD-8BD5F535C7E1}" srcOrd="2" destOrd="0" parTransId="{9CB998D4-E611-4E85-84E5-F397936A9A6A}" sibTransId="{01C6EBEC-4927-44ED-9981-415BF701B1C3}"/>
    <dgm:cxn modelId="{FB33E0E7-E80F-4E8B-9DB2-2B0B2D6F37ED}" type="presOf" srcId="{3F5CE132-57F3-4210-B583-409B53001940}" destId="{73B252DC-C1BB-4E6B-8735-55ECA2432423}" srcOrd="0" destOrd="2" presId="urn:microsoft.com/office/officeart/2005/8/layout/bList2"/>
    <dgm:cxn modelId="{F403B921-D190-46F5-BB40-66F2507A446C}" type="presOf" srcId="{77FB8D77-C51E-4F64-BF5C-92B9ABF4CFC1}" destId="{BCDFED57-2059-47C4-A59D-219F4B4146B2}" srcOrd="0" destOrd="0" presId="urn:microsoft.com/office/officeart/2005/8/layout/bList2"/>
    <dgm:cxn modelId="{9BCDF3D5-86D4-4789-9E3D-C8DF04F06492}" srcId="{77FB8D77-C51E-4F64-BF5C-92B9ABF4CFC1}" destId="{9B3C01AC-EA80-4207-995B-C8A7E427A8A6}" srcOrd="1" destOrd="0" parTransId="{1E014640-6D24-4C14-8778-D59D1BFB0682}" sibTransId="{DE38AAF2-65C6-4803-A32D-9FF91A6E5967}"/>
    <dgm:cxn modelId="{1FC83BDF-A0C1-45E7-A41B-2CBB59C5FFE5}" type="presOf" srcId="{49BECABA-91B8-4122-BBBD-8BD5F535C7E1}" destId="{76FBFE58-CBF5-4F9E-B11C-2B33C3BF3247}" srcOrd="0" destOrd="2" presId="urn:microsoft.com/office/officeart/2005/8/layout/bList2"/>
    <dgm:cxn modelId="{B7093F7F-4FDF-4604-A12B-19378D0B1CE0}" type="presOf" srcId="{4069325E-B3BD-41E7-AB48-10345C6DF0F0}" destId="{29289737-9E0D-4129-AE6A-3F7055A7C492}" srcOrd="1" destOrd="0" presId="urn:microsoft.com/office/officeart/2005/8/layout/bList2"/>
    <dgm:cxn modelId="{73328DC5-1FD1-46A5-9DDD-461E7907AF43}" srcId="{7B0F1030-F3B7-41E0-A3EA-D5C2D8755712}" destId="{77FB8D77-C51E-4F64-BF5C-92B9ABF4CFC1}" srcOrd="1" destOrd="0" parTransId="{4DD73F94-83E4-406A-AF90-AFF0AC9D7BD9}" sibTransId="{B13ECBAD-DA08-4DB5-BD4C-CD0841E2E4CF}"/>
    <dgm:cxn modelId="{2CA96ACA-AECA-4566-BD56-BFE296B95F38}" srcId="{CE7A34AA-C887-4F0B-927F-A4D67F893C0F}" destId="{3F5CE132-57F3-4210-B583-409B53001940}" srcOrd="2" destOrd="0" parTransId="{580DA4E2-D4D7-49B8-AB85-43BAD16BD3B4}" sibTransId="{6C38A25E-DCAF-4B48-8647-77DC741C74D7}"/>
    <dgm:cxn modelId="{C6476FC8-0E75-49D2-9689-39BD9BC32B44}" type="presOf" srcId="{77FB8D77-C51E-4F64-BF5C-92B9ABF4CFC1}" destId="{5D20F8AC-A234-4FD8-81A3-834F3279ED44}" srcOrd="1" destOrd="0" presId="urn:microsoft.com/office/officeart/2005/8/layout/bList2"/>
    <dgm:cxn modelId="{B6BC35A0-D671-4D80-90CC-BF488BAC1A02}" type="presOf" srcId="{CE7A34AA-C887-4F0B-927F-A4D67F893C0F}" destId="{A6773D34-A103-4A98-9083-07E26216A995}" srcOrd="0" destOrd="0" presId="urn:microsoft.com/office/officeart/2005/8/layout/bList2"/>
    <dgm:cxn modelId="{91A8AB76-7C75-415C-BFBF-E66EA7B59E54}" type="presOf" srcId="{7B0F1030-F3B7-41E0-A3EA-D5C2D8755712}" destId="{E6F060FE-D8BC-41AF-A068-1F80C78762CB}" srcOrd="0" destOrd="0" presId="urn:microsoft.com/office/officeart/2005/8/layout/bList2"/>
    <dgm:cxn modelId="{9E08BD81-52D1-4B57-B38B-76D3197F484E}" type="presOf" srcId="{52894F89-0B76-4C42-B710-EA9286216272}" destId="{76FBFE58-CBF5-4F9E-B11C-2B33C3BF3247}" srcOrd="0" destOrd="3" presId="urn:microsoft.com/office/officeart/2005/8/layout/bList2"/>
    <dgm:cxn modelId="{6436F5D4-A13D-4912-A229-48C3D0116FB3}" type="presOf" srcId="{4F5DE9E0-9583-43A7-956D-1F3F97C19C61}" destId="{9F098606-DC35-4611-AD2A-3B0D05B2837D}" srcOrd="0" destOrd="0" presId="urn:microsoft.com/office/officeart/2005/8/layout/bList2"/>
    <dgm:cxn modelId="{B2ECD353-050C-43B0-9BFD-E4257A32932F}" type="presOf" srcId="{B13ECBAD-DA08-4DB5-BD4C-CD0841E2E4CF}" destId="{CFBA8E0C-24CA-46E8-8FB0-3269951DB810}" srcOrd="0" destOrd="0" presId="urn:microsoft.com/office/officeart/2005/8/layout/bList2"/>
    <dgm:cxn modelId="{F45BE244-C95B-4F78-836B-415DCB83F46C}" type="presOf" srcId="{870E518A-45CB-416A-8BF6-33734D031CE8}" destId="{76FBFE58-CBF5-4F9E-B11C-2B33C3BF3247}" srcOrd="0" destOrd="0" presId="urn:microsoft.com/office/officeart/2005/8/layout/bList2"/>
    <dgm:cxn modelId="{0C0C714A-602B-4782-BDEF-2FAB5C4E946B}" srcId="{CE7A34AA-C887-4F0B-927F-A4D67F893C0F}" destId="{987EFB37-6729-4B13-962F-A2A70A560449}" srcOrd="0" destOrd="0" parTransId="{9DE7FA42-6422-4F5F-988E-87D14EFED890}" sibTransId="{FAC87F5A-1F78-4FA7-8826-5587E300B415}"/>
    <dgm:cxn modelId="{BF7ADBC6-2119-4437-9D29-3AB52D0C7D7B}" srcId="{4069325E-B3BD-41E7-AB48-10345C6DF0F0}" destId="{52894F89-0B76-4C42-B710-EA9286216272}" srcOrd="3" destOrd="0" parTransId="{33809DC5-E0B2-47AA-9EF9-A36535F0A969}" sibTransId="{A112EDDE-18FE-4922-BA27-D05EAC94A5E3}"/>
    <dgm:cxn modelId="{25E75B4C-3B19-4C78-9414-F09816564E88}" type="presOf" srcId="{3E5F4F0B-6220-4A79-96EC-27C5FD91093A}" destId="{76FBFE58-CBF5-4F9E-B11C-2B33C3BF3247}" srcOrd="0" destOrd="4" presId="urn:microsoft.com/office/officeart/2005/8/layout/bList2"/>
    <dgm:cxn modelId="{09323791-AD0F-47B9-B518-B09AB331C80D}" srcId="{4069325E-B3BD-41E7-AB48-10345C6DF0F0}" destId="{870E518A-45CB-416A-8BF6-33734D031CE8}" srcOrd="0" destOrd="0" parTransId="{BF48A7A2-F552-44D3-AF41-9C5D2EA2517C}" sibTransId="{FD689DF4-2E46-45E1-8BDA-34A570559E8A}"/>
    <dgm:cxn modelId="{4F48AF43-F824-4E88-B715-8B5314A59A3E}" type="presOf" srcId="{F2383CC8-5CC0-4ED3-9937-23580B3EFD82}" destId="{60DBF8AC-ACAB-40B5-B46C-F5F31F50A0AF}" srcOrd="0" destOrd="0" presId="urn:microsoft.com/office/officeart/2005/8/layout/bList2"/>
    <dgm:cxn modelId="{D71E7631-0374-4D10-8601-2491D0E201CA}" type="presOf" srcId="{987EFB37-6729-4B13-962F-A2A70A560449}" destId="{73B252DC-C1BB-4E6B-8735-55ECA2432423}" srcOrd="0" destOrd="0" presId="urn:microsoft.com/office/officeart/2005/8/layout/bList2"/>
    <dgm:cxn modelId="{8DB0B174-BBD6-4783-BD1C-173CB1E798B6}" type="presParOf" srcId="{E6F060FE-D8BC-41AF-A068-1F80C78762CB}" destId="{77E743D3-8F95-4EAD-B7F9-16B7C18DDBBB}" srcOrd="0" destOrd="0" presId="urn:microsoft.com/office/officeart/2005/8/layout/bList2"/>
    <dgm:cxn modelId="{365FC386-6E48-43E7-B8B9-46CAB78FA638}" type="presParOf" srcId="{77E743D3-8F95-4EAD-B7F9-16B7C18DDBBB}" destId="{73B252DC-C1BB-4E6B-8735-55ECA2432423}" srcOrd="0" destOrd="0" presId="urn:microsoft.com/office/officeart/2005/8/layout/bList2"/>
    <dgm:cxn modelId="{ECAAEDB1-0399-4331-88A5-3C811D870262}" type="presParOf" srcId="{77E743D3-8F95-4EAD-B7F9-16B7C18DDBBB}" destId="{A6773D34-A103-4A98-9083-07E26216A995}" srcOrd="1" destOrd="0" presId="urn:microsoft.com/office/officeart/2005/8/layout/bList2"/>
    <dgm:cxn modelId="{F403C012-C903-42C7-82C5-0F3670EA598D}" type="presParOf" srcId="{77E743D3-8F95-4EAD-B7F9-16B7C18DDBBB}" destId="{25B9953E-D0EF-4C49-9151-802DA8CDD7E5}" srcOrd="2" destOrd="0" presId="urn:microsoft.com/office/officeart/2005/8/layout/bList2"/>
    <dgm:cxn modelId="{B684D625-EA0F-4E83-B2A1-C35A9C89919F}" type="presParOf" srcId="{77E743D3-8F95-4EAD-B7F9-16B7C18DDBBB}" destId="{94AE6C81-1F66-45DB-9AED-20E9CAEB8AD0}" srcOrd="3" destOrd="0" presId="urn:microsoft.com/office/officeart/2005/8/layout/bList2"/>
    <dgm:cxn modelId="{BF83B8CE-BB01-4F2E-A35C-239AAD11A3F8}" type="presParOf" srcId="{E6F060FE-D8BC-41AF-A068-1F80C78762CB}" destId="{9F098606-DC35-4611-AD2A-3B0D05B2837D}" srcOrd="1" destOrd="0" presId="urn:microsoft.com/office/officeart/2005/8/layout/bList2"/>
    <dgm:cxn modelId="{C1740CD6-AB22-4F18-BDFE-1BB540385DF2}" type="presParOf" srcId="{E6F060FE-D8BC-41AF-A068-1F80C78762CB}" destId="{DF848FBF-6477-4BE4-90A6-53857E1431EA}" srcOrd="2" destOrd="0" presId="urn:microsoft.com/office/officeart/2005/8/layout/bList2"/>
    <dgm:cxn modelId="{833C6DD6-2BCA-4955-B23F-E4ADDD994504}" type="presParOf" srcId="{DF848FBF-6477-4BE4-90A6-53857E1431EA}" destId="{60DBF8AC-ACAB-40B5-B46C-F5F31F50A0AF}" srcOrd="0" destOrd="0" presId="urn:microsoft.com/office/officeart/2005/8/layout/bList2"/>
    <dgm:cxn modelId="{F75F7F6E-59D4-4DDE-92FB-B8E783536C17}" type="presParOf" srcId="{DF848FBF-6477-4BE4-90A6-53857E1431EA}" destId="{BCDFED57-2059-47C4-A59D-219F4B4146B2}" srcOrd="1" destOrd="0" presId="urn:microsoft.com/office/officeart/2005/8/layout/bList2"/>
    <dgm:cxn modelId="{C93A99EF-2776-4FD9-8DFC-38C3CBA8F5F2}" type="presParOf" srcId="{DF848FBF-6477-4BE4-90A6-53857E1431EA}" destId="{5D20F8AC-A234-4FD8-81A3-834F3279ED44}" srcOrd="2" destOrd="0" presId="urn:microsoft.com/office/officeart/2005/8/layout/bList2"/>
    <dgm:cxn modelId="{AAB46DF7-CF00-4927-ABD4-0B878C676355}" type="presParOf" srcId="{DF848FBF-6477-4BE4-90A6-53857E1431EA}" destId="{5E8E544E-7247-43F6-BDF5-5F9E8C05F27F}" srcOrd="3" destOrd="0" presId="urn:microsoft.com/office/officeart/2005/8/layout/bList2"/>
    <dgm:cxn modelId="{98D00276-4C73-4D61-BA93-63ADBCD24681}" type="presParOf" srcId="{E6F060FE-D8BC-41AF-A068-1F80C78762CB}" destId="{CFBA8E0C-24CA-46E8-8FB0-3269951DB810}" srcOrd="3" destOrd="0" presId="urn:microsoft.com/office/officeart/2005/8/layout/bList2"/>
    <dgm:cxn modelId="{C182A89C-B718-4939-8C10-3253E9C135CE}" type="presParOf" srcId="{E6F060FE-D8BC-41AF-A068-1F80C78762CB}" destId="{7AF8B65B-CBFB-4D73-999F-D7158FD4FBD7}" srcOrd="4" destOrd="0" presId="urn:microsoft.com/office/officeart/2005/8/layout/bList2"/>
    <dgm:cxn modelId="{C5D94081-098D-476E-9BFE-B8146261767F}" type="presParOf" srcId="{7AF8B65B-CBFB-4D73-999F-D7158FD4FBD7}" destId="{76FBFE58-CBF5-4F9E-B11C-2B33C3BF3247}" srcOrd="0" destOrd="0" presId="urn:microsoft.com/office/officeart/2005/8/layout/bList2"/>
    <dgm:cxn modelId="{9ADF3788-65B1-4786-A282-5D44C8A8F8B9}" type="presParOf" srcId="{7AF8B65B-CBFB-4D73-999F-D7158FD4FBD7}" destId="{46817DE9-B101-45B0-959D-D69DFE2AFA92}" srcOrd="1" destOrd="0" presId="urn:microsoft.com/office/officeart/2005/8/layout/bList2"/>
    <dgm:cxn modelId="{D1ED2246-0531-49CD-8C0C-91D382F4ECDC}" type="presParOf" srcId="{7AF8B65B-CBFB-4D73-999F-D7158FD4FBD7}" destId="{29289737-9E0D-4129-AE6A-3F7055A7C492}" srcOrd="2" destOrd="0" presId="urn:microsoft.com/office/officeart/2005/8/layout/bList2"/>
    <dgm:cxn modelId="{09A15BA7-1A66-4E67-A309-6042E521A21A}" type="presParOf" srcId="{7AF8B65B-CBFB-4D73-999F-D7158FD4FBD7}" destId="{D6AAB97C-774A-4604-A73A-F6F394E52EE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2:50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2:50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2:50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A1ACCD9-8B7C-4617-8CA4-A72B74BE42B8}"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85962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CF83B2B-F430-44F3-9E6F-061C4C064776}"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36032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75912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6/6/2013 2:50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50854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2:50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015125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2:50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7845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2:50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51788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44914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824944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2:50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2749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2:50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2:50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8422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2:50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8235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F50092-6151-41BD-B2BB-F35247ECDF9F}"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64048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2FFF2A7-44A2-4E45-9CD9-6D3C0EE9A00A}" type="datetime1">
              <a:rPr lang="en-US" smtClean="0"/>
              <a:t>6/6/2013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63624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8A6AB6-3098-4C41-8577-DA3F72882558}"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90630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00164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0650AE-82B4-4B22-9203-B13F1513FA04}"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74042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2:50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709139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mailto:Siegfried.Jagott@xiopia.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icrosoft.com/en-us/download/details.aspx?id=38407"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en-us/download/details.aspx?id=38407" TargetMode="External"/><Relationship Id="rId2" Type="http://schemas.openxmlformats.org/officeDocument/2006/relationships/hyperlink" Target="http://technet.microsoft.com/en-us/library/jj150538(v=exchg.150)" TargetMode="External"/><Relationship Id="rId1" Type="http://schemas.openxmlformats.org/officeDocument/2006/relationships/slideLayout" Target="../slideLayouts/slideLayout11.xml"/><Relationship Id="rId5" Type="http://schemas.openxmlformats.org/officeDocument/2006/relationships/hyperlink" Target="http://technet.microsoft.com/en-us/library/jj983799(v=exchg.150).aspx" TargetMode="External"/><Relationship Id="rId4" Type="http://schemas.openxmlformats.org/officeDocument/2006/relationships/hyperlink" Target="http://technet.microsoft.com/en-us/library/jj150486(v=exchg.150).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http://fasttrack.office.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Folder Hierarchy Synchronization</a:t>
            </a:r>
            <a:endParaRPr lang="en-US" dirty="0"/>
          </a:p>
        </p:txBody>
      </p:sp>
      <p:sp>
        <p:nvSpPr>
          <p:cNvPr id="4" name="Rectangle 3"/>
          <p:cNvSpPr/>
          <p:nvPr/>
        </p:nvSpPr>
        <p:spPr>
          <a:xfrm>
            <a:off x="333861" y="1653829"/>
            <a:ext cx="8665760" cy="4586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sp>
        <p:nvSpPr>
          <p:cNvPr id="8" name="Rectangle 7"/>
          <p:cNvSpPr/>
          <p:nvPr/>
        </p:nvSpPr>
        <p:spPr>
          <a:xfrm>
            <a:off x="598099" y="4560047"/>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latin typeface="Segoe UI"/>
            </a:endParaRPr>
          </a:p>
        </p:txBody>
      </p:sp>
      <p:sp>
        <p:nvSpPr>
          <p:cNvPr id="9" name="Rectangle 8"/>
          <p:cNvSpPr/>
          <p:nvPr/>
        </p:nvSpPr>
        <p:spPr>
          <a:xfrm>
            <a:off x="598098" y="3407679"/>
            <a:ext cx="8160891" cy="5051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chemeClr val="bg1">
                    <a:lumMod val="50000"/>
                  </a:schemeClr>
                </a:solidFill>
                <a:latin typeface="Segoe UI"/>
              </a:rPr>
              <a:t>CAS 2013</a:t>
            </a:r>
          </a:p>
        </p:txBody>
      </p:sp>
      <p:sp>
        <p:nvSpPr>
          <p:cNvPr id="10" name="Rectangle 9"/>
          <p:cNvSpPr/>
          <p:nvPr/>
        </p:nvSpPr>
        <p:spPr>
          <a:xfrm>
            <a:off x="3814965" y="4551300"/>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latin typeface="Segoe UI"/>
            </a:endParaRPr>
          </a:p>
        </p:txBody>
      </p:sp>
      <p:sp>
        <p:nvSpPr>
          <p:cNvPr id="11" name="Rectangle 10"/>
          <p:cNvSpPr/>
          <p:nvPr/>
        </p:nvSpPr>
        <p:spPr>
          <a:xfrm>
            <a:off x="6991988" y="4563933"/>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latin typeface="Segoe UI"/>
            </a:endParaRPr>
          </a:p>
        </p:txBody>
      </p:sp>
      <p:sp>
        <p:nvSpPr>
          <p:cNvPr id="16" name="Straight Connector 1024003"/>
          <p:cNvSpPr>
            <a:spLocks noChangeShapeType="1"/>
          </p:cNvSpPr>
          <p:nvPr/>
        </p:nvSpPr>
        <p:spPr bwMode="auto">
          <a:xfrm flipV="1">
            <a:off x="4678543" y="2830580"/>
            <a:ext cx="0" cy="32122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7" name="Straight Connector 1024003"/>
          <p:cNvSpPr>
            <a:spLocks noChangeShapeType="1"/>
          </p:cNvSpPr>
          <p:nvPr/>
        </p:nvSpPr>
        <p:spPr bwMode="auto">
          <a:xfrm rot="5400000" flipH="1" flipV="1">
            <a:off x="6168725" y="1641182"/>
            <a:ext cx="32533" cy="301289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8" name="Straight Connector 1024003"/>
          <p:cNvSpPr>
            <a:spLocks noChangeShapeType="1"/>
          </p:cNvSpPr>
          <p:nvPr/>
        </p:nvSpPr>
        <p:spPr bwMode="auto">
          <a:xfrm rot="16200000">
            <a:off x="7573729" y="3269521"/>
            <a:ext cx="235427" cy="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9" name="Straight Connector 1024003"/>
          <p:cNvSpPr>
            <a:spLocks noChangeShapeType="1"/>
          </p:cNvSpPr>
          <p:nvPr/>
        </p:nvSpPr>
        <p:spPr bwMode="auto">
          <a:xfrm rot="16200000">
            <a:off x="7397671"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3" name="Rectangle 22"/>
          <p:cNvSpPr/>
          <p:nvPr/>
        </p:nvSpPr>
        <p:spPr>
          <a:xfrm>
            <a:off x="1501306" y="2965687"/>
            <a:ext cx="826674" cy="4299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schemeClr val="bg2"/>
              </a:solidFill>
              <a:latin typeface="Segoe UI" pitchFamily="34" charset="0"/>
              <a:ea typeface="Segoe UI" pitchFamily="34" charset="0"/>
              <a:cs typeface="Segoe UI" pitchFamily="34" charset="0"/>
            </a:endParaRPr>
          </a:p>
        </p:txBody>
      </p:sp>
      <p:sp>
        <p:nvSpPr>
          <p:cNvPr id="29" name="Rectangle 28"/>
          <p:cNvSpPr/>
          <p:nvPr/>
        </p:nvSpPr>
        <p:spPr>
          <a:xfrm>
            <a:off x="2880392" y="2945579"/>
            <a:ext cx="1237318" cy="257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prstClr val="white"/>
              </a:solidFill>
              <a:latin typeface="Segoe UI" pitchFamily="34" charset="0"/>
              <a:ea typeface="Segoe UI" pitchFamily="34" charset="0"/>
              <a:cs typeface="Segoe UI" pitchFamily="34" charset="0"/>
            </a:endParaRPr>
          </a:p>
        </p:txBody>
      </p:sp>
      <p:sp>
        <p:nvSpPr>
          <p:cNvPr id="31" name="Rectangle 30"/>
          <p:cNvSpPr/>
          <p:nvPr/>
        </p:nvSpPr>
        <p:spPr bwMode="auto">
          <a:xfrm>
            <a:off x="598098" y="4545473"/>
            <a:ext cx="1713207" cy="475789"/>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2" name="Rectangle 31"/>
          <p:cNvSpPr/>
          <p:nvPr/>
        </p:nvSpPr>
        <p:spPr bwMode="auto">
          <a:xfrm>
            <a:off x="3814964" y="4545473"/>
            <a:ext cx="1727156" cy="4757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3" name="Rectangle 32"/>
          <p:cNvSpPr/>
          <p:nvPr/>
        </p:nvSpPr>
        <p:spPr bwMode="auto">
          <a:xfrm>
            <a:off x="6991986" y="4559826"/>
            <a:ext cx="1713207" cy="475789"/>
          </a:xfrm>
          <a:prstGeom prst="rect">
            <a:avLst/>
          </a:prstGeom>
          <a:solidFill>
            <a:schemeClr val="bg2">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4" name="TextBox 33"/>
          <p:cNvSpPr txBox="1"/>
          <p:nvPr/>
        </p:nvSpPr>
        <p:spPr>
          <a:xfrm>
            <a:off x="718610" y="5703434"/>
            <a:ext cx="1553271"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sp>
        <p:nvSpPr>
          <p:cNvPr id="35" name="TextBox 34"/>
          <p:cNvSpPr txBox="1"/>
          <p:nvPr/>
        </p:nvSpPr>
        <p:spPr>
          <a:xfrm>
            <a:off x="3700021" y="5660339"/>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gradFill>
                  <a:gsLst>
                    <a:gs pos="2917">
                      <a:schemeClr val="tx1"/>
                    </a:gs>
                    <a:gs pos="30000">
                      <a:schemeClr val="tx1"/>
                    </a:gs>
                  </a:gsLst>
                  <a:lin ang="5400000" scaled="0"/>
                </a:gradFill>
              </a:rPr>
              <a:t>Primary PF Mailbox</a:t>
            </a:r>
          </a:p>
        </p:txBody>
      </p:sp>
      <p:sp>
        <p:nvSpPr>
          <p:cNvPr id="36" name="TextBox 35"/>
          <p:cNvSpPr txBox="1"/>
          <p:nvPr/>
        </p:nvSpPr>
        <p:spPr>
          <a:xfrm>
            <a:off x="6914803"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grpSp>
        <p:nvGrpSpPr>
          <p:cNvPr id="5" name="Group 4"/>
          <p:cNvGrpSpPr/>
          <p:nvPr/>
        </p:nvGrpSpPr>
        <p:grpSpPr>
          <a:xfrm>
            <a:off x="3682810" y="1769402"/>
            <a:ext cx="1991466" cy="1046302"/>
            <a:chOff x="3772650" y="1988385"/>
            <a:chExt cx="772458" cy="497028"/>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2650" y="1988385"/>
              <a:ext cx="772458" cy="497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etern\Desktop\Design Stuff\Icons\Microsoft logos\outlook-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0" t="3171" r="7038" b="11229"/>
            <a:stretch/>
          </p:blipFill>
          <p:spPr bwMode="auto">
            <a:xfrm>
              <a:off x="4021767" y="2064714"/>
              <a:ext cx="274224" cy="2690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862629" y="4920550"/>
            <a:ext cx="1265231" cy="517065"/>
            <a:chOff x="9316852" y="2117265"/>
            <a:chExt cx="1265231" cy="517065"/>
          </a:xfrm>
        </p:grpSpPr>
        <p:pic>
          <p:nvPicPr>
            <p:cNvPr id="37"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Folder1</a:t>
              </a:r>
            </a:p>
          </p:txBody>
        </p:sp>
      </p:grpSp>
      <p:grpSp>
        <p:nvGrpSpPr>
          <p:cNvPr id="43" name="Group 42"/>
          <p:cNvGrpSpPr/>
          <p:nvPr/>
        </p:nvGrpSpPr>
        <p:grpSpPr>
          <a:xfrm>
            <a:off x="7174391" y="5235295"/>
            <a:ext cx="1265231" cy="517065"/>
            <a:chOff x="9316852" y="2117265"/>
            <a:chExt cx="1265231" cy="517065"/>
          </a:xfrm>
        </p:grpSpPr>
        <p:pic>
          <p:nvPicPr>
            <p:cNvPr id="44"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Folder2</a:t>
              </a:r>
            </a:p>
          </p:txBody>
        </p:sp>
      </p:grpSp>
      <p:grpSp>
        <p:nvGrpSpPr>
          <p:cNvPr id="46" name="Group 45"/>
          <p:cNvGrpSpPr/>
          <p:nvPr/>
        </p:nvGrpSpPr>
        <p:grpSpPr>
          <a:xfrm>
            <a:off x="7174391" y="4925963"/>
            <a:ext cx="1265231" cy="517065"/>
            <a:chOff x="9316852" y="2117265"/>
            <a:chExt cx="1265231" cy="517065"/>
          </a:xfrm>
        </p:grpSpPr>
        <p:pic>
          <p:nvPicPr>
            <p:cNvPr id="47"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Folder1</a:t>
              </a:r>
            </a:p>
          </p:txBody>
        </p:sp>
      </p:grpSp>
      <p:grpSp>
        <p:nvGrpSpPr>
          <p:cNvPr id="49" name="Group 48"/>
          <p:cNvGrpSpPr/>
          <p:nvPr/>
        </p:nvGrpSpPr>
        <p:grpSpPr>
          <a:xfrm>
            <a:off x="4117710" y="4920550"/>
            <a:ext cx="1265231" cy="517065"/>
            <a:chOff x="9316852" y="2117265"/>
            <a:chExt cx="1265231" cy="517065"/>
          </a:xfrm>
        </p:grpSpPr>
        <p:pic>
          <p:nvPicPr>
            <p:cNvPr id="50"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Folder1</a:t>
              </a:r>
            </a:p>
          </p:txBody>
        </p:sp>
      </p:grpSp>
      <p:sp>
        <p:nvSpPr>
          <p:cNvPr id="52" name="Straight Connector 1024003"/>
          <p:cNvSpPr>
            <a:spLocks noChangeShapeType="1"/>
          </p:cNvSpPr>
          <p:nvPr/>
        </p:nvSpPr>
        <p:spPr bwMode="auto">
          <a:xfrm rot="16200000">
            <a:off x="6233843" y="4425850"/>
            <a:ext cx="0" cy="118145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3" name="Straight Connector 1024003"/>
          <p:cNvSpPr>
            <a:spLocks noChangeShapeType="1"/>
          </p:cNvSpPr>
          <p:nvPr/>
        </p:nvSpPr>
        <p:spPr bwMode="auto">
          <a:xfrm rot="16200000" flipV="1">
            <a:off x="6276470" y="4160192"/>
            <a:ext cx="0" cy="1207307"/>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4" name="Straight Connector 1024003"/>
          <p:cNvSpPr>
            <a:spLocks noChangeShapeType="1"/>
          </p:cNvSpPr>
          <p:nvPr/>
        </p:nvSpPr>
        <p:spPr bwMode="auto">
          <a:xfrm rot="16200000">
            <a:off x="3016977" y="4173119"/>
            <a:ext cx="0" cy="118145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5" name="Rectangle 54"/>
          <p:cNvSpPr/>
          <p:nvPr/>
        </p:nvSpPr>
        <p:spPr>
          <a:xfrm>
            <a:off x="9176008" y="1632057"/>
            <a:ext cx="2931929" cy="4608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p>
          <a:p>
            <a:pPr marL="342900" lvl="1" indent="-342900">
              <a:buFont typeface="+mj-lt"/>
              <a:buAutoNum type="arabicPeriod"/>
            </a:pPr>
            <a:r>
              <a:rPr lang="en-US" dirty="0" smtClean="0"/>
              <a:t>Client </a:t>
            </a:r>
            <a:r>
              <a:rPr lang="en-US" dirty="0"/>
              <a:t>connects </a:t>
            </a:r>
            <a:r>
              <a:rPr lang="en-US" dirty="0" smtClean="0"/>
              <a:t>to a PF mailbox (secondary)</a:t>
            </a:r>
          </a:p>
          <a:p>
            <a:pPr marL="342900" lvl="1" indent="-342900">
              <a:buFont typeface="+mj-lt"/>
              <a:buAutoNum type="arabicPeriod"/>
            </a:pPr>
            <a:r>
              <a:rPr lang="en-US" dirty="0" smtClean="0"/>
              <a:t>Client </a:t>
            </a:r>
            <a:r>
              <a:rPr lang="en-US" dirty="0"/>
              <a:t>creates a public </a:t>
            </a:r>
            <a:r>
              <a:rPr lang="en-US" dirty="0" smtClean="0"/>
              <a:t>folder called Folder2</a:t>
            </a:r>
          </a:p>
          <a:p>
            <a:pPr marL="342900" lvl="1" indent="-342900">
              <a:buFont typeface="+mj-lt"/>
              <a:buAutoNum type="arabicPeriod"/>
            </a:pPr>
            <a:r>
              <a:rPr lang="en-US" dirty="0"/>
              <a:t>Request is </a:t>
            </a:r>
            <a:r>
              <a:rPr lang="en-US" dirty="0" err="1"/>
              <a:t>proxied</a:t>
            </a:r>
            <a:r>
              <a:rPr lang="en-US" dirty="0"/>
              <a:t> to </a:t>
            </a:r>
            <a:r>
              <a:rPr lang="en-US" dirty="0" smtClean="0"/>
              <a:t>the primary PF </a:t>
            </a:r>
            <a:r>
              <a:rPr lang="en-US" dirty="0"/>
              <a:t>mailbox </a:t>
            </a:r>
            <a:r>
              <a:rPr lang="en-US" dirty="0" smtClean="0"/>
              <a:t>where Folder2 is written to PF hierarchy</a:t>
            </a:r>
          </a:p>
          <a:p>
            <a:pPr marL="342900" lvl="1" indent="-342900">
              <a:buFont typeface="+mj-lt"/>
              <a:buAutoNum type="arabicPeriod"/>
            </a:pPr>
            <a:r>
              <a:rPr lang="en-US" dirty="0" smtClean="0"/>
              <a:t>After 15 minutes, PF hierarchy is updated on all PF mailboxes where users are connected</a:t>
            </a:r>
          </a:p>
          <a:p>
            <a:pPr marL="342900" lvl="1" indent="-342900">
              <a:buFont typeface="+mj-lt"/>
              <a:buAutoNum type="arabicPeriod"/>
            </a:pPr>
            <a:r>
              <a:rPr lang="en-US" dirty="0" smtClean="0"/>
              <a:t>After 1 hour, PF hierarchy is updated on all PF mailboxes where no users are connected</a:t>
            </a:r>
          </a:p>
          <a:p>
            <a:pPr marL="466298" lvl="1">
              <a:lnSpc>
                <a:spcPct val="90000"/>
              </a:lnSpc>
              <a:spcBef>
                <a:spcPts val="204"/>
              </a:spcBef>
            </a:pPr>
            <a:endParaRPr lang="en-US" sz="1530" dirty="0" smtClean="0">
              <a:solidFill>
                <a:prstClr val="white"/>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53870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1" end="1"/>
                                            </p:txEl>
                                          </p:spTgt>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up)">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5">
                                            <p:txEl>
                                              <p:pRg st="3" end="3"/>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2"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5">
                                            <p:txEl>
                                              <p:pRg st="4" end="4"/>
                                            </p:tx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xEl>
                                              <p:pRg st="5" end="5"/>
                                            </p:txEl>
                                          </p:spTgt>
                                        </p:tgtEl>
                                        <p:attrNameLst>
                                          <p:attrName>style.visibility</p:attrName>
                                        </p:attrNameLst>
                                      </p:cBhvr>
                                      <p:to>
                                        <p:strVal val="visible"/>
                                      </p:to>
                                    </p:set>
                                  </p:childTnLst>
                                </p:cTn>
                              </p:par>
                            </p:childTnLst>
                          </p:cTn>
                        </p:par>
                        <p:par>
                          <p:cTn id="48" fill="hold">
                            <p:stCondLst>
                              <p:cond delay="0"/>
                            </p:stCondLst>
                            <p:childTnLst>
                              <p:par>
                                <p:cTn id="49" presetID="22" presetClass="entr" presetSubtype="2"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right)">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52"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Coexistence Matrix</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788438414"/>
              </p:ext>
            </p:extLst>
          </p:nvPr>
        </p:nvGraphicFramePr>
        <p:xfrm>
          <a:off x="274638" y="1214438"/>
          <a:ext cx="11887200" cy="2397760"/>
        </p:xfrm>
        <a:graphic>
          <a:graphicData uri="http://schemas.openxmlformats.org/drawingml/2006/table">
            <a:tbl>
              <a:tblPr firstRow="1" bandRow="1">
                <a:tableStyleId>{5C22544A-7EE6-4342-B048-85BDC9FD1C3A}</a:tableStyleId>
              </a:tblPr>
              <a:tblGrid>
                <a:gridCol w="2377440"/>
                <a:gridCol w="2377440"/>
                <a:gridCol w="2377440"/>
                <a:gridCol w="2377440"/>
                <a:gridCol w="2377440"/>
              </a:tblGrid>
              <a:tr h="370840">
                <a:tc>
                  <a:txBody>
                    <a:bodyPr/>
                    <a:lstStyle/>
                    <a:p>
                      <a:pPr lvl="0" algn="r"/>
                      <a:r>
                        <a:rPr lang="en-US" baseline="0" dirty="0" smtClean="0"/>
                        <a:t>Public Folders on:</a:t>
                      </a:r>
                      <a:endParaRPr lang="en-US" dirty="0" smtClean="0"/>
                    </a:p>
                    <a:p>
                      <a:endParaRPr lang="en-US" dirty="0" smtClean="0"/>
                    </a:p>
                    <a:p>
                      <a:r>
                        <a:rPr lang="en-US" dirty="0" smtClean="0"/>
                        <a:t>Mailbox</a:t>
                      </a:r>
                      <a:r>
                        <a:rPr lang="en-US" baseline="0" dirty="0" smtClean="0"/>
                        <a:t> on:</a:t>
                      </a:r>
                      <a:endParaRPr lang="en-US" dirty="0"/>
                    </a:p>
                  </a:txBody>
                  <a:tcPr/>
                </a:tc>
                <a:tc>
                  <a:txBody>
                    <a:bodyPr/>
                    <a:lstStyle/>
                    <a:p>
                      <a:r>
                        <a:rPr lang="en-US" dirty="0" smtClean="0"/>
                        <a:t>Exchange 2007</a:t>
                      </a:r>
                    </a:p>
                    <a:p>
                      <a:r>
                        <a:rPr lang="en-US" dirty="0" smtClean="0"/>
                        <a:t>(on-</a:t>
                      </a:r>
                      <a:r>
                        <a:rPr lang="en-US" dirty="0" err="1" smtClean="0"/>
                        <a:t>prem</a:t>
                      </a:r>
                      <a:r>
                        <a:rPr lang="en-US" dirty="0" smtClean="0"/>
                        <a:t>)</a:t>
                      </a:r>
                      <a:endParaRPr lang="en-US" dirty="0"/>
                    </a:p>
                  </a:txBody>
                  <a:tcPr/>
                </a:tc>
                <a:tc>
                  <a:txBody>
                    <a:bodyPr/>
                    <a:lstStyle/>
                    <a:p>
                      <a:r>
                        <a:rPr lang="en-US" dirty="0" smtClean="0"/>
                        <a:t>Exchange 2010</a:t>
                      </a:r>
                    </a:p>
                    <a:p>
                      <a:r>
                        <a:rPr lang="en-US" dirty="0" smtClean="0"/>
                        <a:t>(on-</a:t>
                      </a:r>
                      <a:r>
                        <a:rPr lang="en-US" dirty="0" err="1" smtClean="0"/>
                        <a:t>prem</a:t>
                      </a:r>
                      <a:r>
                        <a:rPr lang="en-US" dirty="0" smtClean="0"/>
                        <a:t>)</a:t>
                      </a:r>
                      <a:endParaRPr lang="en-US" dirty="0"/>
                    </a:p>
                  </a:txBody>
                  <a:tcPr/>
                </a:tc>
                <a:tc>
                  <a:txBody>
                    <a:bodyPr/>
                    <a:lstStyle/>
                    <a:p>
                      <a:r>
                        <a:rPr lang="en-US" dirty="0" smtClean="0"/>
                        <a:t>Exchange 2013</a:t>
                      </a:r>
                    </a:p>
                    <a:p>
                      <a:r>
                        <a:rPr lang="en-US" dirty="0" smtClean="0"/>
                        <a:t>(on-</a:t>
                      </a:r>
                      <a:r>
                        <a:rPr lang="en-US" dirty="0" err="1" smtClean="0"/>
                        <a:t>prem</a:t>
                      </a:r>
                      <a:r>
                        <a:rPr lang="en-US" dirty="0" smtClean="0"/>
                        <a:t>)</a:t>
                      </a:r>
                      <a:endParaRPr lang="en-US" dirty="0"/>
                    </a:p>
                  </a:txBody>
                  <a:tcPr/>
                </a:tc>
                <a:tc>
                  <a:txBody>
                    <a:bodyPr/>
                    <a:lstStyle/>
                    <a:p>
                      <a:r>
                        <a:rPr lang="en-US" dirty="0" smtClean="0"/>
                        <a:t>Exchange</a:t>
                      </a:r>
                      <a:r>
                        <a:rPr lang="en-US" baseline="0" dirty="0" smtClean="0"/>
                        <a:t> Online</a:t>
                      </a:r>
                    </a:p>
                    <a:p>
                      <a:r>
                        <a:rPr lang="en-US" baseline="0" dirty="0" smtClean="0"/>
                        <a:t>(Wave 15)</a:t>
                      </a:r>
                      <a:endParaRPr lang="en-US" dirty="0"/>
                    </a:p>
                  </a:txBody>
                  <a:tcPr/>
                </a:tc>
              </a:tr>
              <a:tr h="370840">
                <a:tc>
                  <a:txBody>
                    <a:bodyPr/>
                    <a:lstStyle/>
                    <a:p>
                      <a:r>
                        <a:rPr lang="en-US" dirty="0" smtClean="0"/>
                        <a:t>Exchange 2007</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70840">
                <a:tc>
                  <a:txBody>
                    <a:bodyPr/>
                    <a:lstStyle/>
                    <a:p>
                      <a:r>
                        <a:rPr lang="en-US" dirty="0" smtClean="0"/>
                        <a:t>Exchange 2010</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70840">
                <a:tc>
                  <a:txBody>
                    <a:bodyPr/>
                    <a:lstStyle/>
                    <a:p>
                      <a:r>
                        <a:rPr lang="en-US" dirty="0" smtClean="0"/>
                        <a:t>Exchange 2013</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Exchange Online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bl>
          </a:graphicData>
        </a:graphic>
      </p:graphicFrame>
      <p:pic>
        <p:nvPicPr>
          <p:cNvPr id="4" name="Picture 3"/>
          <p:cNvPicPr>
            <a:picLocks noChangeAspect="1"/>
          </p:cNvPicPr>
          <p:nvPr/>
        </p:nvPicPr>
        <p:blipFill>
          <a:blip r:embed="rId2"/>
          <a:stretch>
            <a:fillRect/>
          </a:stretch>
        </p:blipFill>
        <p:spPr>
          <a:xfrm>
            <a:off x="818023" y="4638980"/>
            <a:ext cx="4286250" cy="1524000"/>
          </a:xfrm>
          <a:prstGeom prst="rect">
            <a:avLst/>
          </a:prstGeom>
        </p:spPr>
      </p:pic>
      <p:pic>
        <p:nvPicPr>
          <p:cNvPr id="6" name="Picture 5"/>
          <p:cNvPicPr>
            <a:picLocks noChangeAspect="1"/>
          </p:cNvPicPr>
          <p:nvPr/>
        </p:nvPicPr>
        <p:blipFill>
          <a:blip r:embed="rId3"/>
          <a:stretch>
            <a:fillRect/>
          </a:stretch>
        </p:blipFill>
        <p:spPr>
          <a:xfrm>
            <a:off x="5991684" y="4472292"/>
            <a:ext cx="6172200" cy="1857375"/>
          </a:xfrm>
          <a:prstGeom prst="rect">
            <a:avLst/>
          </a:prstGeom>
        </p:spPr>
      </p:pic>
      <p:sp>
        <p:nvSpPr>
          <p:cNvPr id="3" name="TextBox 2"/>
          <p:cNvSpPr txBox="1"/>
          <p:nvPr/>
        </p:nvSpPr>
        <p:spPr>
          <a:xfrm>
            <a:off x="1087750" y="4055787"/>
            <a:ext cx="37467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on-</a:t>
            </a:r>
            <a:r>
              <a:rPr lang="en-US" sz="2400" dirty="0" err="1" smtClean="0">
                <a:gradFill>
                  <a:gsLst>
                    <a:gs pos="2917">
                      <a:schemeClr val="tx1"/>
                    </a:gs>
                    <a:gs pos="30000">
                      <a:schemeClr val="tx1"/>
                    </a:gs>
                  </a:gsLst>
                  <a:lin ang="5400000" scaled="0"/>
                </a:gradFill>
              </a:rPr>
              <a:t>prem</a:t>
            </a:r>
            <a:r>
              <a:rPr lang="en-US" sz="2400" dirty="0" smtClean="0">
                <a:gradFill>
                  <a:gsLst>
                    <a:gs pos="2917">
                      <a:schemeClr val="tx1"/>
                    </a:gs>
                    <a:gs pos="30000">
                      <a:schemeClr val="tx1"/>
                    </a:gs>
                  </a:gsLst>
                  <a:lin ang="5400000" scaled="0"/>
                </a:gradFill>
              </a:rPr>
              <a:t>:</a:t>
            </a:r>
          </a:p>
        </p:txBody>
      </p:sp>
      <p:sp>
        <p:nvSpPr>
          <p:cNvPr id="7" name="TextBox 6"/>
          <p:cNvSpPr txBox="1"/>
          <p:nvPr/>
        </p:nvSpPr>
        <p:spPr>
          <a:xfrm>
            <a:off x="6622484" y="3908596"/>
            <a:ext cx="48785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2013 on-</a:t>
            </a:r>
            <a:r>
              <a:rPr lang="en-US" sz="2400" dirty="0" err="1" smtClean="0">
                <a:gradFill>
                  <a:gsLst>
                    <a:gs pos="2917">
                      <a:schemeClr val="tx1"/>
                    </a:gs>
                    <a:gs pos="30000">
                      <a:schemeClr val="tx1"/>
                    </a:gs>
                  </a:gsLst>
                  <a:lin ang="5400000" scaled="0"/>
                </a:gradFill>
              </a:rPr>
              <a:t>prem</a:t>
            </a:r>
            <a:r>
              <a:rPr lang="en-US" sz="2400" dirty="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rPr>
              <a:t>/ online:</a:t>
            </a:r>
          </a:p>
        </p:txBody>
      </p:sp>
    </p:spTree>
    <p:extLst>
      <p:ext uri="{BB962C8B-B14F-4D97-AF65-F5344CB8AC3E}">
        <p14:creationId xmlns:p14="http://schemas.microsoft.com/office/powerpoint/2010/main" val="34197399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1185" y="3634156"/>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392" y="4618457"/>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787915" y="4619752"/>
            <a:ext cx="971409" cy="256047"/>
            <a:chOff x="2133600" y="3221663"/>
            <a:chExt cx="714336" cy="188287"/>
          </a:xfrm>
          <a:solidFill>
            <a:schemeClr val="accent6"/>
          </a:solidFill>
        </p:grpSpPr>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33600" y="3227061"/>
              <a:ext cx="111396" cy="182889"/>
            </a:xfrm>
            <a:prstGeom prst="rect">
              <a:avLst/>
            </a:prstGeom>
            <a:grpFill/>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0688" y="3227061"/>
              <a:ext cx="111396" cy="182889"/>
            </a:xfrm>
            <a:prstGeom prst="rect">
              <a:avLst/>
            </a:prstGeom>
            <a:grpFill/>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31740" y="3227060"/>
              <a:ext cx="111396" cy="182889"/>
            </a:xfrm>
            <a:prstGeom prst="rect">
              <a:avLst/>
            </a:prstGeom>
            <a:grpFill/>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84140" y="3221663"/>
              <a:ext cx="111396" cy="182889"/>
            </a:xfrm>
            <a:prstGeom prst="rect">
              <a:avLst/>
            </a:prstGeom>
            <a:grpFill/>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36540" y="3227061"/>
              <a:ext cx="111396" cy="182889"/>
            </a:xfrm>
            <a:prstGeom prst="rect">
              <a:avLst/>
            </a:prstGeom>
            <a:grpFill/>
            <a:extLst/>
          </p:spPr>
        </p:pic>
      </p:grpSp>
      <p:sp>
        <p:nvSpPr>
          <p:cNvPr id="17" name="Rectangle 16"/>
          <p:cNvSpPr/>
          <p:nvPr/>
        </p:nvSpPr>
        <p:spPr>
          <a:xfrm>
            <a:off x="7795486" y="1498209"/>
            <a:ext cx="4595883" cy="4015843"/>
          </a:xfrm>
          <a:prstGeom prst="rect">
            <a:avLst/>
          </a:prstGeom>
        </p:spPr>
        <p:txBody>
          <a:bodyPr wrap="square">
            <a:spAutoFit/>
          </a:bodyPr>
          <a:lstStyle/>
          <a:p>
            <a:pPr defTabSz="1243493"/>
            <a:r>
              <a:rPr lang="en-US" sz="2000" b="1" dirty="0">
                <a:solidFill>
                  <a:schemeClr val="accent1"/>
                </a:solidFill>
              </a:rPr>
              <a:t>Create a mailbox in a DAG</a:t>
            </a:r>
          </a:p>
          <a:p>
            <a:pPr marL="233155" indent="-233155" defTabSz="1243493">
              <a:buFont typeface="Arial" pitchFamily="34" charset="0"/>
              <a:buChar char="•"/>
            </a:pPr>
            <a:r>
              <a:rPr lang="en-US" sz="2000" dirty="0">
                <a:solidFill>
                  <a:prstClr val="white"/>
                </a:solidFill>
              </a:rPr>
              <a:t>New-Mailbox -</a:t>
            </a:r>
            <a:r>
              <a:rPr lang="en-US" sz="2000" dirty="0" err="1">
                <a:solidFill>
                  <a:prstClr val="white"/>
                </a:solidFill>
              </a:rPr>
              <a:t>PublicFolder</a:t>
            </a:r>
            <a:endParaRPr lang="en-US" sz="2000" dirty="0">
              <a:solidFill>
                <a:prstClr val="white"/>
              </a:solidFill>
            </a:endParaRPr>
          </a:p>
          <a:p>
            <a:pPr marL="233155" indent="-233155" defTabSz="1243493">
              <a:buFont typeface="Arial" pitchFamily="34" charset="0"/>
              <a:buChar char="•"/>
            </a:pPr>
            <a:endParaRPr lang="en-US" sz="2000" dirty="0">
              <a:solidFill>
                <a:prstClr val="white"/>
              </a:solidFill>
            </a:endParaRPr>
          </a:p>
          <a:p>
            <a:pPr defTabSz="1243493"/>
            <a:r>
              <a:rPr lang="en-US" sz="2000" b="1" dirty="0">
                <a:solidFill>
                  <a:schemeClr val="accent1"/>
                </a:solidFill>
              </a:rPr>
              <a:t>Users create folders and messages</a:t>
            </a:r>
          </a:p>
          <a:p>
            <a:pPr marL="233155" indent="-233155" defTabSz="1243493">
              <a:buFont typeface="Arial" pitchFamily="34" charset="0"/>
              <a:buChar char="•"/>
            </a:pPr>
            <a:r>
              <a:rPr lang="en-US" sz="2000" dirty="0" smtClean="0">
                <a:solidFill>
                  <a:prstClr val="white"/>
                </a:solidFill>
              </a:rPr>
              <a:t>Users and user access grows</a:t>
            </a:r>
            <a:endParaRPr lang="en-US" sz="2000" dirty="0">
              <a:solidFill>
                <a:prstClr val="white"/>
              </a:solidFill>
            </a:endParaRPr>
          </a:p>
          <a:p>
            <a:pPr marL="233155" indent="-233155" defTabSz="1243493">
              <a:buFont typeface="Arial" pitchFamily="34" charset="0"/>
              <a:buChar char="•"/>
            </a:pPr>
            <a:r>
              <a:rPr lang="en-US" sz="2000" dirty="0">
                <a:solidFill>
                  <a:prstClr val="white"/>
                </a:solidFill>
              </a:rPr>
              <a:t>Create more </a:t>
            </a:r>
            <a:r>
              <a:rPr lang="en-US" sz="2000" dirty="0" smtClean="0">
                <a:solidFill>
                  <a:prstClr val="white"/>
                </a:solidFill>
              </a:rPr>
              <a:t>PF mailbox(s)</a:t>
            </a:r>
            <a:endParaRPr lang="en-US" sz="2000" dirty="0">
              <a:solidFill>
                <a:prstClr val="white"/>
              </a:solidFill>
            </a:endParaRPr>
          </a:p>
          <a:p>
            <a:pPr marL="233155" indent="-233155" defTabSz="1243493">
              <a:buFont typeface="Arial" pitchFamily="34" charset="0"/>
              <a:buChar char="•"/>
            </a:pPr>
            <a:r>
              <a:rPr lang="en-US" sz="2000" dirty="0" smtClean="0">
                <a:solidFill>
                  <a:prstClr val="white"/>
                </a:solidFill>
              </a:rPr>
              <a:t>PF hierarchy </a:t>
            </a:r>
            <a:r>
              <a:rPr lang="en-US" sz="2000" dirty="0">
                <a:solidFill>
                  <a:prstClr val="white"/>
                </a:solidFill>
              </a:rPr>
              <a:t>is copied automatically</a:t>
            </a:r>
          </a:p>
          <a:p>
            <a:pPr defTabSz="1243493"/>
            <a:endParaRPr lang="en-US" sz="2000" b="1" dirty="0">
              <a:solidFill>
                <a:srgbClr val="ED8000"/>
              </a:solidFill>
            </a:endParaRPr>
          </a:p>
          <a:p>
            <a:pPr defTabSz="1243493"/>
            <a:r>
              <a:rPr lang="en-US" sz="2000" b="1" dirty="0">
                <a:solidFill>
                  <a:schemeClr val="accent1"/>
                </a:solidFill>
              </a:rPr>
              <a:t>Users create more folders and messages</a:t>
            </a:r>
            <a:endParaRPr lang="en-US" sz="2000" dirty="0">
              <a:solidFill>
                <a:schemeClr val="accent1"/>
              </a:solidFill>
            </a:endParaRPr>
          </a:p>
          <a:p>
            <a:pPr marL="233155" indent="-233155" defTabSz="1243493">
              <a:buFont typeface="Arial" pitchFamily="34" charset="0"/>
              <a:buChar char="•"/>
            </a:pPr>
            <a:r>
              <a:rPr lang="en-US" sz="2000" dirty="0" smtClean="0">
                <a:solidFill>
                  <a:prstClr val="white"/>
                </a:solidFill>
              </a:rPr>
              <a:t>PF mailbox reaches quota: Split </a:t>
            </a:r>
            <a:r>
              <a:rPr lang="en-US" sz="2000" dirty="0">
                <a:solidFill>
                  <a:prstClr val="white"/>
                </a:solidFill>
              </a:rPr>
              <a:t>it!</a:t>
            </a:r>
          </a:p>
          <a:p>
            <a:pPr marL="233155" indent="-233155" defTabSz="1243493">
              <a:buFont typeface="Arial" pitchFamily="34" charset="0"/>
              <a:buChar char="•"/>
            </a:pPr>
            <a:r>
              <a:rPr lang="en-US" sz="2000" dirty="0" smtClean="0">
                <a:solidFill>
                  <a:prstClr val="white"/>
                </a:solidFill>
              </a:rPr>
              <a:t>Script: Split-PublicFolderMailbox.ps1</a:t>
            </a:r>
            <a:endParaRPr lang="en-US" sz="2000" dirty="0">
              <a:solidFill>
                <a:srgbClr val="ED8000"/>
              </a:solidFill>
            </a:endParaRPr>
          </a:p>
          <a:p>
            <a:pPr defTabSz="1243493"/>
            <a:endParaRPr lang="en-US" sz="1496" dirty="0">
              <a:solidFill>
                <a:prstClr val="white"/>
              </a:solidFill>
            </a:endParaRPr>
          </a:p>
        </p:txBody>
      </p:sp>
      <p:pic>
        <p:nvPicPr>
          <p:cNvPr id="18"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637" y="4912657"/>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636" y="5223525"/>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003558" y="5258007"/>
            <a:ext cx="971409" cy="256047"/>
            <a:chOff x="2133600" y="3221663"/>
            <a:chExt cx="714336" cy="188287"/>
          </a:xfrm>
          <a:solidFill>
            <a:schemeClr val="accent6"/>
          </a:solidFill>
        </p:grpSpPr>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33600" y="3227061"/>
              <a:ext cx="111396" cy="182889"/>
            </a:xfrm>
            <a:prstGeom prst="rect">
              <a:avLst/>
            </a:prstGeom>
            <a:grpFill/>
            <a:extLst/>
          </p:spPr>
        </p:pic>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0688" y="3227061"/>
              <a:ext cx="111396" cy="182889"/>
            </a:xfrm>
            <a:prstGeom prst="rect">
              <a:avLst/>
            </a:prstGeom>
            <a:grpFill/>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31740" y="3227060"/>
              <a:ext cx="111396" cy="182889"/>
            </a:xfrm>
            <a:prstGeom prst="rect">
              <a:avLst/>
            </a:prstGeom>
            <a:grpFill/>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84140" y="3221663"/>
              <a:ext cx="111396" cy="182889"/>
            </a:xfrm>
            <a:prstGeom prst="rect">
              <a:avLst/>
            </a:prstGeom>
            <a:grpFill/>
            <a:extLst/>
          </p:spPr>
        </p:pic>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36540" y="3227061"/>
              <a:ext cx="111396" cy="182889"/>
            </a:xfrm>
            <a:prstGeom prst="rect">
              <a:avLst/>
            </a:prstGeom>
            <a:grpFill/>
            <a:extLst/>
          </p:spPr>
        </p:pic>
      </p:grpSp>
      <p:grpSp>
        <p:nvGrpSpPr>
          <p:cNvPr id="26" name="Group 25"/>
          <p:cNvGrpSpPr/>
          <p:nvPr/>
        </p:nvGrpSpPr>
        <p:grpSpPr>
          <a:xfrm>
            <a:off x="2033448" y="4936132"/>
            <a:ext cx="351506" cy="248706"/>
            <a:chOff x="2133600" y="3227061"/>
            <a:chExt cx="258484" cy="182889"/>
          </a:xfrm>
          <a:solidFill>
            <a:schemeClr val="accent6"/>
          </a:solidFill>
        </p:grpSpPr>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33600" y="3227061"/>
              <a:ext cx="111396" cy="182889"/>
            </a:xfrm>
            <a:prstGeom prst="rect">
              <a:avLst/>
            </a:prstGeom>
            <a:grpFill/>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0688" y="3227061"/>
              <a:ext cx="111396" cy="182889"/>
            </a:xfrm>
            <a:prstGeom prst="rect">
              <a:avLst/>
            </a:prstGeom>
            <a:grpFill/>
            <a:extLst/>
          </p:spPr>
        </p:pic>
      </p:grpSp>
      <p:pic>
        <p:nvPicPr>
          <p:cNvPr id="32" name="Picture 5" descr="W:\Open Engagements\Productivity\MS-Unified Communications\#1601 BizProd MOD Team Core Content Work\New Iconography\People\GroupOfPeople_0608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812" y="1449757"/>
            <a:ext cx="782859" cy="78285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2155043" y="2232796"/>
            <a:ext cx="1171199" cy="1150191"/>
          </a:xfrm>
          <a:prstGeom prst="straightConnector1">
            <a:avLst/>
          </a:prstGeom>
          <a:ln w="25400">
            <a:solidFill>
              <a:schemeClr val="accent6"/>
            </a:solidFill>
            <a:tailEnd type="arrow"/>
          </a:ln>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6086442" y="3265961"/>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6085054" y="3265961"/>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6435" y="3268662"/>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W:\Open Engagements\Productivity\MS-Unified Communications\#1601 BizProd MOD Team Core Content Work\New Iconography\People\GroupOfPeople_0608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7880" y="1449757"/>
            <a:ext cx="782859" cy="78285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1190501" y="4611116"/>
            <a:ext cx="532260" cy="619214"/>
            <a:chOff x="1292303" y="3330206"/>
            <a:chExt cx="391403" cy="455346"/>
          </a:xfrm>
        </p:grpSpPr>
        <p:pic>
          <p:nvPicPr>
            <p:cNvPr id="53"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303" y="3330206"/>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4"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03" y="3546549"/>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64" name="Straight Arrow Connector 63"/>
          <p:cNvCxnSpPr/>
          <p:nvPr/>
        </p:nvCxnSpPr>
        <p:spPr>
          <a:xfrm flipH="1">
            <a:off x="2184933" y="2336418"/>
            <a:ext cx="2794853" cy="1531987"/>
          </a:xfrm>
          <a:prstGeom prst="straightConnector1">
            <a:avLst/>
          </a:prstGeom>
          <a:ln w="25400">
            <a:solidFill>
              <a:schemeClr val="accent4">
                <a:lumMod val="20000"/>
                <a:lumOff val="80000"/>
              </a:schemeClr>
            </a:solidFill>
            <a:tailEnd type="arrow"/>
          </a:ln>
        </p:spPr>
        <p:style>
          <a:lnRef idx="2">
            <a:schemeClr val="accent2"/>
          </a:lnRef>
          <a:fillRef idx="0">
            <a:schemeClr val="accent2"/>
          </a:fillRef>
          <a:effectRef idx="1">
            <a:schemeClr val="accent2"/>
          </a:effectRef>
          <a:fontRef idx="minor">
            <a:schemeClr val="tx1"/>
          </a:fontRef>
        </p:style>
      </p:cxnSp>
      <p:pic>
        <p:nvPicPr>
          <p:cNvPr id="70"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2880" y="5223525"/>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H="1">
            <a:off x="1710814" y="2232616"/>
            <a:ext cx="1429919" cy="1178266"/>
          </a:xfrm>
          <a:prstGeom prst="straightConnector1">
            <a:avLst/>
          </a:prstGeom>
          <a:ln w="25400">
            <a:solidFill>
              <a:schemeClr val="accent4">
                <a:lumMod val="20000"/>
                <a:lumOff val="8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H="1">
            <a:off x="2306067" y="2258522"/>
            <a:ext cx="2559980" cy="1228087"/>
          </a:xfrm>
          <a:prstGeom prst="straightConnector1">
            <a:avLst/>
          </a:prstGeom>
          <a:ln w="254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9" idx="2"/>
          </p:cNvCxnSpPr>
          <p:nvPr/>
        </p:nvCxnSpPr>
        <p:spPr>
          <a:xfrm>
            <a:off x="5109310" y="2232616"/>
            <a:ext cx="733538" cy="802896"/>
          </a:xfrm>
          <a:prstGeom prst="straightConnector1">
            <a:avLst/>
          </a:prstGeom>
          <a:ln w="25400">
            <a:solidFill>
              <a:schemeClr val="accent4">
                <a:lumMod val="20000"/>
                <a:lumOff val="8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32" idx="2"/>
          </p:cNvCxnSpPr>
          <p:nvPr/>
        </p:nvCxnSpPr>
        <p:spPr>
          <a:xfrm>
            <a:off x="3326242" y="2232617"/>
            <a:ext cx="1986044" cy="851779"/>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2" idx="2"/>
          </p:cNvCxnSpPr>
          <p:nvPr/>
        </p:nvCxnSpPr>
        <p:spPr>
          <a:xfrm flipH="1">
            <a:off x="2118170" y="2232616"/>
            <a:ext cx="1208072" cy="1178266"/>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2043316" y="2232617"/>
            <a:ext cx="2848637" cy="1401539"/>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925125" y="2206710"/>
            <a:ext cx="774322" cy="854886"/>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Deploying Modern Public Folders</a:t>
            </a:r>
            <a:endParaRPr lang="en-US" dirty="0"/>
          </a:p>
        </p:txBody>
      </p:sp>
    </p:spTree>
    <p:extLst>
      <p:ext uri="{BB962C8B-B14F-4D97-AF65-F5344CB8AC3E}">
        <p14:creationId xmlns:p14="http://schemas.microsoft.com/office/powerpoint/2010/main" val="311674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1000"/>
                                        <p:tgtEl>
                                          <p:spTgt spid="17">
                                            <p:txEl>
                                              <p:pRg st="1" end="1"/>
                                            </p:txEl>
                                          </p:spTgt>
                                        </p:tgtEl>
                                      </p:cBhvr>
                                    </p:animEffect>
                                    <p:anim calcmode="lin" valueType="num">
                                      <p:cBhvr>
                                        <p:cTn id="11"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1000"/>
                                        <p:tgtEl>
                                          <p:spTgt spid="17">
                                            <p:txEl>
                                              <p:pRg st="0" end="0"/>
                                            </p:txEl>
                                          </p:spTgt>
                                        </p:tgtEl>
                                      </p:cBhvr>
                                    </p:animEffect>
                                    <p:anim calcmode="lin" valueType="num">
                                      <p:cBhvr>
                                        <p:cTn id="1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fade">
                                      <p:cBhvr>
                                        <p:cTn id="29" dur="1000"/>
                                        <p:tgtEl>
                                          <p:spTgt spid="17">
                                            <p:txEl>
                                              <p:pRg st="3" end="3"/>
                                            </p:txEl>
                                          </p:spTgt>
                                        </p:tgtEl>
                                      </p:cBhvr>
                                    </p:animEffect>
                                    <p:anim calcmode="lin" valueType="num">
                                      <p:cBhvr>
                                        <p:cTn id="3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xEl>
                                              <p:pRg st="4" end="4"/>
                                            </p:txEl>
                                          </p:spTgt>
                                        </p:tgtEl>
                                        <p:attrNameLst>
                                          <p:attrName>style.visibility</p:attrName>
                                        </p:attrNameLst>
                                      </p:cBhvr>
                                      <p:to>
                                        <p:strVal val="visible"/>
                                      </p:to>
                                    </p:set>
                                    <p:animEffect transition="in" filter="fade">
                                      <p:cBhvr>
                                        <p:cTn id="57" dur="1000"/>
                                        <p:tgtEl>
                                          <p:spTgt spid="17">
                                            <p:txEl>
                                              <p:pRg st="4" end="4"/>
                                            </p:txEl>
                                          </p:spTgt>
                                        </p:tgtEl>
                                      </p:cBhvr>
                                    </p:animEffect>
                                    <p:anim calcmode="lin" valueType="num">
                                      <p:cBhvr>
                                        <p:cTn id="5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par>
                                <p:cTn id="66" presetID="10" presetClass="entr" presetSubtype="0"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animEffect transition="in" filter="fade">
                                      <p:cBhvr>
                                        <p:cTn id="73" dur="1000"/>
                                        <p:tgtEl>
                                          <p:spTgt spid="17">
                                            <p:txEl>
                                              <p:pRg st="5" end="5"/>
                                            </p:txEl>
                                          </p:spTgt>
                                        </p:tgtEl>
                                      </p:cBhvr>
                                    </p:animEffect>
                                    <p:anim calcmode="lin" valueType="num">
                                      <p:cBhvr>
                                        <p:cTn id="74"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35" presetClass="path" presetSubtype="0" accel="50000" decel="50000" fill="hold" nodeType="withEffect">
                                  <p:stCondLst>
                                    <p:cond delay="0"/>
                                  </p:stCondLst>
                                  <p:childTnLst>
                                    <p:animMotion origin="layout" path="M 6.56114E-7 -1.29369E-6 L -0.04876 0.05674 " pathEditMode="relative" rAng="0" ptsTypes="AA">
                                      <p:cBhvr>
                                        <p:cTn id="85" dur="2000" fill="hold"/>
                                        <p:tgtEl>
                                          <p:spTgt spid="46"/>
                                        </p:tgtEl>
                                        <p:attrNameLst>
                                          <p:attrName>ppt_x</p:attrName>
                                          <p:attrName>ppt_y</p:attrName>
                                        </p:attrNameLst>
                                      </p:cBhvr>
                                      <p:rCtr x="-2438" y="2837"/>
                                    </p:animMotion>
                                  </p:childTnLst>
                                </p:cTn>
                              </p:par>
                              <p:par>
                                <p:cTn id="86" presetID="10" presetClass="entr" presetSubtype="0" fill="hold"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35" presetClass="path" presetSubtype="0" accel="50000" decel="50000" fill="hold" nodeType="withEffect">
                                  <p:stCondLst>
                                    <p:cond delay="0"/>
                                  </p:stCondLst>
                                  <p:childTnLst>
                                    <p:animMotion origin="layout" path="M 3.0074E-6 -1.29369E-6 L -0.09893 0.11598 " pathEditMode="relative" rAng="0" ptsTypes="AA">
                                      <p:cBhvr>
                                        <p:cTn id="90" dur="2000" fill="hold"/>
                                        <p:tgtEl>
                                          <p:spTgt spid="45"/>
                                        </p:tgtEl>
                                        <p:attrNameLst>
                                          <p:attrName>ppt_x</p:attrName>
                                          <p:attrName>ppt_y</p:attrName>
                                        </p:attrNameLst>
                                      </p:cBhvr>
                                      <p:rCtr x="-4953" y="5788"/>
                                    </p:animMotion>
                                  </p:childTnLst>
                                </p:cTn>
                              </p:par>
                              <p:par>
                                <p:cTn id="91" presetID="10"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par>
                                <p:cTn id="94" presetID="10" presetClass="exit" presetSubtype="0" fill="hold" nodeType="withEffect">
                                  <p:stCondLst>
                                    <p:cond delay="0"/>
                                  </p:stCondLst>
                                  <p:childTnLst>
                                    <p:animEffect transition="out" filter="fade">
                                      <p:cBhvr>
                                        <p:cTn id="95" dur="500"/>
                                        <p:tgtEl>
                                          <p:spTgt spid="64"/>
                                        </p:tgtEl>
                                      </p:cBhvr>
                                    </p:animEffect>
                                    <p:set>
                                      <p:cBhvr>
                                        <p:cTn id="96" dur="1" fill="hold">
                                          <p:stCondLst>
                                            <p:cond delay="499"/>
                                          </p:stCondLst>
                                        </p:cTn>
                                        <p:tgtEl>
                                          <p:spTgt spid="64"/>
                                        </p:tgtEl>
                                        <p:attrNameLst>
                                          <p:attrName>style.visibility</p:attrName>
                                        </p:attrNameLst>
                                      </p:cBhvr>
                                      <p:to>
                                        <p:strVal val="hidden"/>
                                      </p:to>
                                    </p:set>
                                  </p:childTnLst>
                                </p:cTn>
                              </p:par>
                            </p:childTnLst>
                          </p:cTn>
                        </p:par>
                        <p:par>
                          <p:cTn id="97" fill="hold">
                            <p:stCondLst>
                              <p:cond delay="3500"/>
                            </p:stCondLst>
                            <p:childTnLst>
                              <p:par>
                                <p:cTn id="98" presetID="42" presetClass="entr" presetSubtype="0" fill="hold" nodeType="afterEffect">
                                  <p:stCondLst>
                                    <p:cond delay="0"/>
                                  </p:stCondLst>
                                  <p:childTnLst>
                                    <p:set>
                                      <p:cBhvr>
                                        <p:cTn id="99" dur="1" fill="hold">
                                          <p:stCondLst>
                                            <p:cond delay="0"/>
                                          </p:stCondLst>
                                        </p:cTn>
                                        <p:tgtEl>
                                          <p:spTgt spid="17">
                                            <p:txEl>
                                              <p:pRg st="6" end="6"/>
                                            </p:txEl>
                                          </p:spTgt>
                                        </p:tgtEl>
                                        <p:attrNameLst>
                                          <p:attrName>style.visibility</p:attrName>
                                        </p:attrNameLst>
                                      </p:cBhvr>
                                      <p:to>
                                        <p:strVal val="visible"/>
                                      </p:to>
                                    </p:set>
                                    <p:animEffect transition="in" filter="fade">
                                      <p:cBhvr>
                                        <p:cTn id="100" dur="1000"/>
                                        <p:tgtEl>
                                          <p:spTgt spid="17">
                                            <p:txEl>
                                              <p:pRg st="6" end="6"/>
                                            </p:txEl>
                                          </p:spTgt>
                                        </p:tgtEl>
                                      </p:cBhvr>
                                    </p:animEffect>
                                    <p:anim calcmode="lin" valueType="num">
                                      <p:cBhvr>
                                        <p:cTn id="101"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02"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103" presetID="1"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63" presetClass="path" presetSubtype="0" accel="50000" decel="50000" fill="hold" nodeType="withEffect">
                                  <p:stCondLst>
                                    <p:cond delay="0"/>
                                  </p:stCondLst>
                                  <p:childTnLst>
                                    <p:animMotion origin="layout" path="M -3.86776E-6 3.98094E-6 L 0.40401 3.98094E-6 " pathEditMode="relative" rAng="0" ptsTypes="AA">
                                      <p:cBhvr>
                                        <p:cTn id="106" dur="2000" fill="hold"/>
                                        <p:tgtEl>
                                          <p:spTgt spid="56"/>
                                        </p:tgtEl>
                                        <p:attrNameLst>
                                          <p:attrName>ppt_x</p:attrName>
                                          <p:attrName>ppt_y</p:attrName>
                                        </p:attrNameLst>
                                      </p:cBhvr>
                                      <p:rCtr x="20194" y="0"/>
                                    </p:animMotion>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17">
                                            <p:txEl>
                                              <p:pRg st="8" end="8"/>
                                            </p:txEl>
                                          </p:spTgt>
                                        </p:tgtEl>
                                        <p:attrNameLst>
                                          <p:attrName>style.visibility</p:attrName>
                                        </p:attrNameLst>
                                      </p:cBhvr>
                                      <p:to>
                                        <p:strVal val="visible"/>
                                      </p:to>
                                    </p:set>
                                    <p:animEffect transition="in" filter="fade">
                                      <p:cBhvr>
                                        <p:cTn id="111" dur="1000"/>
                                        <p:tgtEl>
                                          <p:spTgt spid="17">
                                            <p:txEl>
                                              <p:pRg st="8" end="8"/>
                                            </p:txEl>
                                          </p:spTgt>
                                        </p:tgtEl>
                                      </p:cBhvr>
                                    </p:animEffect>
                                    <p:anim calcmode="lin" valueType="num">
                                      <p:cBhvr>
                                        <p:cTn id="112"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113" dur="1000" fill="hold"/>
                                        <p:tgtEl>
                                          <p:spTgt spid="17">
                                            <p:txEl>
                                              <p:pRg st="8" end="8"/>
                                            </p:txEl>
                                          </p:spTgt>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anim calcmode="lin" valueType="num">
                                      <p:cBhvr>
                                        <p:cTn id="117" dur="1000" fill="hold"/>
                                        <p:tgtEl>
                                          <p:spTgt spid="19"/>
                                        </p:tgtEl>
                                        <p:attrNameLst>
                                          <p:attrName>ppt_x</p:attrName>
                                        </p:attrNameLst>
                                      </p:cBhvr>
                                      <p:tavLst>
                                        <p:tav tm="0">
                                          <p:val>
                                            <p:strVal val="#ppt_x"/>
                                          </p:val>
                                        </p:tav>
                                        <p:tav tm="100000">
                                          <p:val>
                                            <p:strVal val="#ppt_x"/>
                                          </p:val>
                                        </p:tav>
                                      </p:tavLst>
                                    </p:anim>
                                    <p:anim calcmode="lin" valueType="num">
                                      <p:cBhvr>
                                        <p:cTn id="118" dur="1000" fill="hold"/>
                                        <p:tgtEl>
                                          <p:spTgt spid="1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1000"/>
                                        <p:tgtEl>
                                          <p:spTgt spid="20"/>
                                        </p:tgtEl>
                                      </p:cBhvr>
                                    </p:animEffect>
                                    <p:anim calcmode="lin" valueType="num">
                                      <p:cBhvr>
                                        <p:cTn id="122" dur="1000" fill="hold"/>
                                        <p:tgtEl>
                                          <p:spTgt spid="20"/>
                                        </p:tgtEl>
                                        <p:attrNameLst>
                                          <p:attrName>ppt_x</p:attrName>
                                        </p:attrNameLst>
                                      </p:cBhvr>
                                      <p:tavLst>
                                        <p:tav tm="0">
                                          <p:val>
                                            <p:strVal val="#ppt_x"/>
                                          </p:val>
                                        </p:tav>
                                        <p:tav tm="100000">
                                          <p:val>
                                            <p:strVal val="#ppt_x"/>
                                          </p:val>
                                        </p:tav>
                                      </p:tavLst>
                                    </p:anim>
                                    <p:anim calcmode="lin" valueType="num">
                                      <p:cBhvr>
                                        <p:cTn id="123" dur="1000" fill="hold"/>
                                        <p:tgtEl>
                                          <p:spTgt spid="20"/>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fade">
                                      <p:cBhvr>
                                        <p:cTn id="126" dur="1000"/>
                                        <p:tgtEl>
                                          <p:spTgt spid="70"/>
                                        </p:tgtEl>
                                      </p:cBhvr>
                                    </p:animEffect>
                                    <p:anim calcmode="lin" valueType="num">
                                      <p:cBhvr>
                                        <p:cTn id="127" dur="1000" fill="hold"/>
                                        <p:tgtEl>
                                          <p:spTgt spid="70"/>
                                        </p:tgtEl>
                                        <p:attrNameLst>
                                          <p:attrName>ppt_x</p:attrName>
                                        </p:attrNameLst>
                                      </p:cBhvr>
                                      <p:tavLst>
                                        <p:tav tm="0">
                                          <p:val>
                                            <p:strVal val="#ppt_x"/>
                                          </p:val>
                                        </p:tav>
                                        <p:tav tm="100000">
                                          <p:val>
                                            <p:strVal val="#ppt_x"/>
                                          </p:val>
                                        </p:tav>
                                      </p:tavLst>
                                    </p:anim>
                                    <p:anim calcmode="lin" valueType="num">
                                      <p:cBhvr>
                                        <p:cTn id="12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17">
                                            <p:txEl>
                                              <p:pRg st="9" end="9"/>
                                            </p:txEl>
                                          </p:spTgt>
                                        </p:tgtEl>
                                        <p:attrNameLst>
                                          <p:attrName>style.visibility</p:attrName>
                                        </p:attrNameLst>
                                      </p:cBhvr>
                                      <p:to>
                                        <p:strVal val="visible"/>
                                      </p:to>
                                    </p:set>
                                    <p:animEffect transition="in" filter="fade">
                                      <p:cBhvr>
                                        <p:cTn id="133" dur="1000"/>
                                        <p:tgtEl>
                                          <p:spTgt spid="17">
                                            <p:txEl>
                                              <p:pRg st="9" end="9"/>
                                            </p:txEl>
                                          </p:spTgt>
                                        </p:tgtEl>
                                      </p:cBhvr>
                                    </p:animEffect>
                                    <p:anim calcmode="lin" valueType="num">
                                      <p:cBhvr>
                                        <p:cTn id="134"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135" dur="1000" fill="hold"/>
                                        <p:tgtEl>
                                          <p:spTgt spid="1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17">
                                            <p:txEl>
                                              <p:pRg st="10" end="10"/>
                                            </p:txEl>
                                          </p:spTgt>
                                        </p:tgtEl>
                                        <p:attrNameLst>
                                          <p:attrName>style.visibility</p:attrName>
                                        </p:attrNameLst>
                                      </p:cBhvr>
                                      <p:to>
                                        <p:strVal val="visible"/>
                                      </p:to>
                                    </p:set>
                                    <p:animEffect transition="in" filter="fade">
                                      <p:cBhvr>
                                        <p:cTn id="140" dur="1000"/>
                                        <p:tgtEl>
                                          <p:spTgt spid="17">
                                            <p:txEl>
                                              <p:pRg st="10" end="10"/>
                                            </p:txEl>
                                          </p:spTgt>
                                        </p:tgtEl>
                                      </p:cBhvr>
                                    </p:animEffect>
                                    <p:anim calcmode="lin" valueType="num">
                                      <p:cBhvr>
                                        <p:cTn id="141" dur="10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142" dur="1000" fill="hold"/>
                                        <p:tgtEl>
                                          <p:spTgt spid="17">
                                            <p:txEl>
                                              <p:pRg st="10" end="10"/>
                                            </p:txEl>
                                          </p:spTgt>
                                        </p:tgtEl>
                                        <p:attrNameLst>
                                          <p:attrName>ppt_y</p:attrName>
                                        </p:attrNameLst>
                                      </p:cBhvr>
                                      <p:tavLst>
                                        <p:tav tm="0">
                                          <p:val>
                                            <p:strVal val="#ppt_y+.1"/>
                                          </p:val>
                                        </p:tav>
                                        <p:tav tm="100000">
                                          <p:val>
                                            <p:strVal val="#ppt_y"/>
                                          </p:val>
                                        </p:tav>
                                      </p:tavLst>
                                    </p:anim>
                                  </p:childTnLst>
                                </p:cTn>
                              </p:par>
                              <p:par>
                                <p:cTn id="143" presetID="63" presetClass="path" presetSubtype="0" accel="50000" decel="50000" fill="hold" nodeType="withEffect">
                                  <p:stCondLst>
                                    <p:cond delay="0"/>
                                  </p:stCondLst>
                                  <p:childTnLst>
                                    <p:animMotion origin="layout" path="M -3.17845E-6 7.17204E-7 L 0.40363 7.17204E-7 " pathEditMode="relative" rAng="0" ptsTypes="AA">
                                      <p:cBhvr>
                                        <p:cTn id="144" dur="2000" fill="hold"/>
                                        <p:tgtEl>
                                          <p:spTgt spid="20"/>
                                        </p:tgtEl>
                                        <p:attrNameLst>
                                          <p:attrName>ppt_x</p:attrName>
                                          <p:attrName>ppt_y</p:attrName>
                                        </p:attrNameLst>
                                      </p:cBhvr>
                                      <p:rCtr x="20181" y="0"/>
                                    </p:animMotion>
                                  </p:childTnLst>
                                </p:cTn>
                              </p:par>
                            </p:childTnLst>
                          </p:cTn>
                        </p:par>
                        <p:par>
                          <p:cTn id="145" fill="hold">
                            <p:stCondLst>
                              <p:cond delay="2000"/>
                            </p:stCondLst>
                            <p:childTnLst>
                              <p:par>
                                <p:cTn id="146" presetID="10" presetClass="entr" presetSubtype="0" fill="hold"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par>
                                <p:cTn id="149" presetID="10" presetClass="exit" presetSubtype="0" fill="hold" nodeType="withEffect">
                                  <p:stCondLst>
                                    <p:cond delay="0"/>
                                  </p:stCondLst>
                                  <p:childTnLst>
                                    <p:animEffect transition="out" filter="fade">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cTn>
                              </p:par>
                              <p:par>
                                <p:cTn id="152" presetID="10" presetClass="entr" presetSubtype="0" fill="hold"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fade">
                                      <p:cBhvr>
                                        <p:cTn id="154" dur="500"/>
                                        <p:tgtEl>
                                          <p:spTgt spid="77"/>
                                        </p:tgtEl>
                                      </p:cBhvr>
                                    </p:animEffect>
                                  </p:childTnLst>
                                </p:cTn>
                              </p:par>
                              <p:par>
                                <p:cTn id="155" presetID="10" presetClass="entr" presetSubtype="0" fill="hold" nodeType="with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par>
                                <p:cTn id="158" presetID="10"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500"/>
                                        <p:tgtEl>
                                          <p:spTgt spid="79"/>
                                        </p:tgtEl>
                                      </p:cBhvr>
                                    </p:animEffect>
                                  </p:childTnLst>
                                </p:cTn>
                              </p:par>
                              <p:par>
                                <p:cTn id="161" presetID="10" presetClass="exit" presetSubtype="0" fill="hold" nodeType="withEffect">
                                  <p:stCondLst>
                                    <p:cond delay="0"/>
                                  </p:stCondLst>
                                  <p:childTnLst>
                                    <p:animEffect transition="out" filter="fade">
                                      <p:cBhvr>
                                        <p:cTn id="162" dur="500"/>
                                        <p:tgtEl>
                                          <p:spTgt spid="48"/>
                                        </p:tgtEl>
                                      </p:cBhvr>
                                    </p:animEffect>
                                    <p:set>
                                      <p:cBhvr>
                                        <p:cTn id="163"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7003" y="1439862"/>
            <a:ext cx="11887200" cy="6112443"/>
          </a:xfrm>
        </p:spPr>
        <p:txBody>
          <a:bodyPr/>
          <a:lstStyle/>
          <a:p>
            <a:pPr>
              <a:spcBef>
                <a:spcPts val="1200"/>
              </a:spcBef>
              <a:buFont typeface="Wingdings" panose="05000000000000000000" pitchFamily="2" charset="2"/>
              <a:buChar char="§"/>
            </a:pPr>
            <a:r>
              <a:rPr lang="en-US" dirty="0" smtClean="0"/>
              <a:t>Public Folder space is provided at no additional cost!</a:t>
            </a:r>
          </a:p>
          <a:p>
            <a:pPr lvl="1">
              <a:spcBef>
                <a:spcPts val="1200"/>
              </a:spcBef>
              <a:buFont typeface="Wingdings" panose="05000000000000000000" pitchFamily="2" charset="2"/>
              <a:buChar char="§"/>
            </a:pPr>
            <a:r>
              <a:rPr lang="en-US" dirty="0" smtClean="0"/>
              <a:t>1.25 TB (50 PF mailboxes with 25 GB quota each)</a:t>
            </a:r>
            <a:endParaRPr lang="en-US" dirty="0" smtClean="0">
              <a:solidFill>
                <a:srgbClr val="FF0000"/>
              </a:solidFill>
            </a:endParaRPr>
          </a:p>
          <a:p>
            <a:pPr lvl="1">
              <a:spcBef>
                <a:spcPts val="1200"/>
              </a:spcBef>
              <a:buFont typeface="Wingdings" panose="05000000000000000000" pitchFamily="2" charset="2"/>
              <a:buChar char="§"/>
            </a:pPr>
            <a:r>
              <a:rPr lang="en-US" dirty="0" smtClean="0"/>
              <a:t>One single Public Folder can be as large as 19 GB</a:t>
            </a:r>
          </a:p>
          <a:p>
            <a:pPr>
              <a:spcBef>
                <a:spcPts val="1200"/>
              </a:spcBef>
              <a:buFont typeface="Wingdings" panose="05000000000000000000" pitchFamily="2" charset="2"/>
              <a:buChar char="§"/>
            </a:pPr>
            <a:r>
              <a:rPr lang="en-US" dirty="0" smtClean="0"/>
              <a:t>Microsoft manages PF mailboxes</a:t>
            </a:r>
          </a:p>
          <a:p>
            <a:pPr lvl="1">
              <a:spcBef>
                <a:spcPts val="1200"/>
              </a:spcBef>
              <a:buFont typeface="Wingdings" panose="05000000000000000000" pitchFamily="2" charset="2"/>
              <a:buChar char="§"/>
            </a:pPr>
            <a:r>
              <a:rPr lang="en-US" dirty="0" smtClean="0"/>
              <a:t>When PF mailbox quota is reached, or active hierarchy connection count is exceeded, Exchange will create another PF mailbox, and move PF content</a:t>
            </a:r>
          </a:p>
          <a:p>
            <a:pPr lvl="1">
              <a:spcBef>
                <a:spcPts val="1200"/>
              </a:spcBef>
              <a:buFont typeface="Wingdings" panose="05000000000000000000" pitchFamily="2" charset="2"/>
              <a:buChar char="§"/>
            </a:pPr>
            <a:r>
              <a:rPr lang="en-US" dirty="0" smtClean="0"/>
              <a:t>Auto-split process is not available in Exchange 2013 on-</a:t>
            </a:r>
            <a:r>
              <a:rPr lang="en-US" dirty="0" err="1" smtClean="0"/>
              <a:t>prem</a:t>
            </a:r>
            <a:r>
              <a:rPr lang="en-US" dirty="0" smtClean="0"/>
              <a:t> </a:t>
            </a:r>
          </a:p>
          <a:p>
            <a:pPr>
              <a:spcBef>
                <a:spcPts val="1200"/>
              </a:spcBef>
              <a:buFont typeface="Wingdings" panose="05000000000000000000" pitchFamily="2" charset="2"/>
              <a:buChar char="§"/>
            </a:pPr>
            <a:r>
              <a:rPr lang="en-US" dirty="0" smtClean="0"/>
              <a:t>Cross-premises access</a:t>
            </a:r>
          </a:p>
          <a:p>
            <a:pPr lvl="1">
              <a:spcBef>
                <a:spcPts val="1200"/>
              </a:spcBef>
              <a:buFont typeface="Wingdings" panose="05000000000000000000" pitchFamily="2" charset="2"/>
              <a:buChar char="§"/>
            </a:pPr>
            <a:r>
              <a:rPr lang="en-US" dirty="0" smtClean="0"/>
              <a:t>Exchange Online users can still access on-premise Public Folders </a:t>
            </a:r>
          </a:p>
          <a:p>
            <a:pPr lvl="1">
              <a:spcBef>
                <a:spcPts val="1200"/>
              </a:spcBef>
              <a:buFont typeface="Wingdings" panose="05000000000000000000" pitchFamily="2" charset="2"/>
              <a:buChar char="§"/>
            </a:pPr>
            <a:r>
              <a:rPr lang="en-US" dirty="0" smtClean="0"/>
              <a:t>Exchange 2013 on-premises users can access Public Folders in Exchange Online</a:t>
            </a:r>
          </a:p>
          <a:p>
            <a:pPr>
              <a:spcBef>
                <a:spcPts val="1200"/>
              </a:spcBef>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smtClean="0"/>
              <a:t>Exchange Online Public Folders</a:t>
            </a:r>
            <a:endParaRPr lang="en-US" dirty="0"/>
          </a:p>
        </p:txBody>
      </p:sp>
    </p:spTree>
    <p:extLst>
      <p:ext uri="{BB962C8B-B14F-4D97-AF65-F5344CB8AC3E}">
        <p14:creationId xmlns:p14="http://schemas.microsoft.com/office/powerpoint/2010/main" val="3699537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Auto-split (Exchange Online only)</a:t>
            </a:r>
            <a:endParaRPr lang="en-US" dirty="0"/>
          </a:p>
        </p:txBody>
      </p:sp>
      <p:sp>
        <p:nvSpPr>
          <p:cNvPr id="3" name="Content Placeholder 2"/>
          <p:cNvSpPr>
            <a:spLocks noGrp="1"/>
          </p:cNvSpPr>
          <p:nvPr>
            <p:ph sz="quarter" idx="10"/>
          </p:nvPr>
        </p:nvSpPr>
        <p:spPr>
          <a:xfrm>
            <a:off x="274638" y="1214438"/>
            <a:ext cx="11887200" cy="4555093"/>
          </a:xfrm>
        </p:spPr>
        <p:txBody>
          <a:bodyPr/>
          <a:lstStyle/>
          <a:p>
            <a:pPr marL="0" indent="0">
              <a:buNone/>
            </a:pPr>
            <a:r>
              <a:rPr lang="en-US" dirty="0" smtClean="0"/>
              <a:t>When PF mailbox warning quota (24.5 GB) is exceeded, auto-split does the following:</a:t>
            </a:r>
          </a:p>
          <a:p>
            <a:pPr marL="984250" lvl="1" indent="-742950">
              <a:buFont typeface="+mj-lt"/>
              <a:buAutoNum type="arabicPeriod"/>
            </a:pPr>
            <a:r>
              <a:rPr lang="en-US" dirty="0" smtClean="0"/>
              <a:t>Creates a new PF mailbox (if needed)</a:t>
            </a:r>
          </a:p>
          <a:p>
            <a:pPr marL="984250" lvl="1" indent="-742950">
              <a:buFont typeface="+mj-lt"/>
              <a:buAutoNum type="arabicPeriod"/>
            </a:pPr>
            <a:r>
              <a:rPr lang="en-US" dirty="0" smtClean="0"/>
              <a:t>Moves half of the PF content to new PF mailbox</a:t>
            </a:r>
          </a:p>
          <a:p>
            <a:pPr marL="0" indent="0">
              <a:buNone/>
            </a:pPr>
            <a:r>
              <a:rPr lang="en-US" dirty="0" smtClean="0"/>
              <a:t>When active </a:t>
            </a:r>
            <a:r>
              <a:rPr lang="en-US" dirty="0"/>
              <a:t>hierarchy connection count (</a:t>
            </a:r>
            <a:r>
              <a:rPr lang="en-US" dirty="0" smtClean="0"/>
              <a:t>2,000 </a:t>
            </a:r>
            <a:r>
              <a:rPr lang="en-US" dirty="0"/>
              <a:t>connections) for </a:t>
            </a:r>
            <a:r>
              <a:rPr lang="en-US" dirty="0" smtClean="0"/>
              <a:t>a PF mailbox </a:t>
            </a:r>
            <a:r>
              <a:rPr lang="en-US" dirty="0"/>
              <a:t>is </a:t>
            </a:r>
            <a:r>
              <a:rPr lang="en-US" dirty="0" smtClean="0"/>
              <a:t>exceeded:</a:t>
            </a:r>
          </a:p>
          <a:p>
            <a:pPr marL="800100" lvl="1" indent="-457200">
              <a:buFont typeface="+mj-lt"/>
              <a:buAutoNum type="arabicPeriod"/>
            </a:pPr>
            <a:r>
              <a:rPr lang="en-US" dirty="0"/>
              <a:t>Creates a new PF mailbox </a:t>
            </a:r>
            <a:endParaRPr lang="en-US" dirty="0" smtClean="0"/>
          </a:p>
          <a:p>
            <a:pPr marL="800100" lvl="1" indent="-457200">
              <a:buFont typeface="+mj-lt"/>
              <a:buAutoNum type="arabicPeriod"/>
            </a:pPr>
            <a:r>
              <a:rPr lang="en-US" dirty="0" smtClean="0"/>
              <a:t>Equally distribute client connections among all PF mailboxes</a:t>
            </a:r>
          </a:p>
          <a:p>
            <a:pPr marL="241300" lvl="1" indent="0">
              <a:buNone/>
            </a:pPr>
            <a:endParaRPr lang="en-US" dirty="0"/>
          </a:p>
        </p:txBody>
      </p:sp>
    </p:spTree>
    <p:extLst>
      <p:ext uri="{BB962C8B-B14F-4D97-AF65-F5344CB8AC3E}">
        <p14:creationId xmlns:p14="http://schemas.microsoft.com/office/powerpoint/2010/main" val="3411378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and Restore Considerations</a:t>
            </a:r>
            <a:endParaRPr lang="en-US" dirty="0"/>
          </a:p>
        </p:txBody>
      </p:sp>
      <p:sp>
        <p:nvSpPr>
          <p:cNvPr id="3" name="Text Placeholder 2"/>
          <p:cNvSpPr>
            <a:spLocks noGrp="1"/>
          </p:cNvSpPr>
          <p:nvPr>
            <p:ph type="body" sz="quarter" idx="10"/>
          </p:nvPr>
        </p:nvSpPr>
        <p:spPr>
          <a:xfrm>
            <a:off x="274638" y="1212850"/>
            <a:ext cx="11887200" cy="4339650"/>
          </a:xfrm>
        </p:spPr>
        <p:txBody>
          <a:bodyPr/>
          <a:lstStyle/>
          <a:p>
            <a:r>
              <a:rPr lang="en-US" dirty="0" smtClean="0"/>
              <a:t>Public Folder mailboxes are part of mailbox databases thus can belong to a DAG</a:t>
            </a:r>
          </a:p>
          <a:p>
            <a:r>
              <a:rPr lang="en-US" dirty="0" smtClean="0"/>
              <a:t>Provide single item recovery functionality</a:t>
            </a:r>
          </a:p>
          <a:p>
            <a:endParaRPr lang="en-US" dirty="0"/>
          </a:p>
          <a:p>
            <a:r>
              <a:rPr lang="en-US" dirty="0" smtClean="0"/>
              <a:t>PF mailboxes provide the following recovery options</a:t>
            </a:r>
          </a:p>
          <a:p>
            <a:pPr marL="800100" lvl="2" indent="-571500">
              <a:buFont typeface="Arial" panose="020B0604020202020204" pitchFamily="34" charset="0"/>
              <a:buChar char="•"/>
            </a:pPr>
            <a:r>
              <a:rPr lang="en-US" dirty="0" smtClean="0"/>
              <a:t>Deleted </a:t>
            </a:r>
            <a:r>
              <a:rPr lang="en-US" dirty="0"/>
              <a:t>public folder </a:t>
            </a:r>
            <a:r>
              <a:rPr lang="en-US" dirty="0" smtClean="0"/>
              <a:t>restore</a:t>
            </a:r>
            <a:endParaRPr lang="en-US" dirty="0"/>
          </a:p>
          <a:p>
            <a:pPr marL="800100" lvl="2" indent="-571500">
              <a:buFont typeface="Arial" panose="020B0604020202020204" pitchFamily="34" charset="0"/>
              <a:buChar char="•"/>
            </a:pPr>
            <a:r>
              <a:rPr lang="en-US" dirty="0" smtClean="0"/>
              <a:t>Deleted </a:t>
            </a:r>
            <a:r>
              <a:rPr lang="en-US" dirty="0"/>
              <a:t>public folder mailbox </a:t>
            </a:r>
            <a:r>
              <a:rPr lang="en-US" dirty="0" smtClean="0"/>
              <a:t>restore</a:t>
            </a:r>
            <a:endParaRPr lang="en-US" dirty="0"/>
          </a:p>
          <a:p>
            <a:pPr marL="800100" lvl="2" indent="-571500">
              <a:buFont typeface="Arial" panose="020B0604020202020204" pitchFamily="34" charset="0"/>
              <a:buChar char="•"/>
            </a:pPr>
            <a:r>
              <a:rPr lang="en-US" dirty="0" smtClean="0"/>
              <a:t>Public </a:t>
            </a:r>
            <a:r>
              <a:rPr lang="en-US" dirty="0"/>
              <a:t>folder mailbox restore from a recovery database</a:t>
            </a:r>
          </a:p>
        </p:txBody>
      </p:sp>
    </p:spTree>
    <p:extLst>
      <p:ext uri="{BB962C8B-B14F-4D97-AF65-F5344CB8AC3E}">
        <p14:creationId xmlns:p14="http://schemas.microsoft.com/office/powerpoint/2010/main" val="315743013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migrate to Modern Public Folders</a:t>
            </a:r>
            <a:endParaRPr lang="en-US" dirty="0"/>
          </a:p>
        </p:txBody>
      </p:sp>
    </p:spTree>
    <p:extLst>
      <p:ext uri="{BB962C8B-B14F-4D97-AF65-F5344CB8AC3E}">
        <p14:creationId xmlns:p14="http://schemas.microsoft.com/office/powerpoint/2010/main" val="30663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Migrate to Modern Public Folders</a:t>
            </a:r>
            <a:endParaRPr lang="en-US" dirty="0"/>
          </a:p>
        </p:txBody>
      </p:sp>
      <p:sp>
        <p:nvSpPr>
          <p:cNvPr id="3" name="Text Placeholder 2"/>
          <p:cNvSpPr>
            <a:spLocks noGrp="1"/>
          </p:cNvSpPr>
          <p:nvPr>
            <p:ph type="body" sz="quarter" idx="10"/>
          </p:nvPr>
        </p:nvSpPr>
        <p:spPr>
          <a:xfrm>
            <a:off x="274638" y="1212850"/>
            <a:ext cx="11887200" cy="6155531"/>
          </a:xfrm>
        </p:spPr>
        <p:txBody>
          <a:bodyPr/>
          <a:lstStyle/>
          <a:p>
            <a:r>
              <a:rPr lang="en-US" dirty="0" smtClean="0"/>
              <a:t>First to remember </a:t>
            </a:r>
          </a:p>
          <a:p>
            <a:pPr lvl="1"/>
            <a:r>
              <a:rPr lang="en-US" dirty="0"/>
              <a:t>No coexistence! Either the public folders are legacy or modern. </a:t>
            </a:r>
            <a:r>
              <a:rPr lang="en-US" dirty="0" smtClean="0"/>
              <a:t>The migration is a cutover migration!</a:t>
            </a:r>
          </a:p>
          <a:p>
            <a:pPr lvl="1"/>
            <a:r>
              <a:rPr lang="en-US" dirty="0" smtClean="0"/>
              <a:t>Before </a:t>
            </a:r>
            <a:r>
              <a:rPr lang="en-US" dirty="0"/>
              <a:t>considering a </a:t>
            </a:r>
            <a:r>
              <a:rPr lang="en-US" dirty="0" smtClean="0"/>
              <a:t>PF migration</a:t>
            </a:r>
            <a:r>
              <a:rPr lang="en-US" dirty="0"/>
              <a:t>, all mailboxes must be on Exchange 2013 </a:t>
            </a:r>
            <a:r>
              <a:rPr lang="en-US" dirty="0" smtClean="0"/>
              <a:t>and/or </a:t>
            </a:r>
            <a:r>
              <a:rPr lang="en-US" dirty="0"/>
              <a:t>Exchange Online</a:t>
            </a:r>
          </a:p>
          <a:p>
            <a:pPr lvl="1"/>
            <a:r>
              <a:rPr lang="en-US" dirty="0"/>
              <a:t>Public folder migrations are PowerShell based, the is no </a:t>
            </a:r>
            <a:r>
              <a:rPr lang="en-US" dirty="0" smtClean="0"/>
              <a:t>GUI!</a:t>
            </a:r>
          </a:p>
          <a:p>
            <a:pPr lvl="1"/>
            <a:endParaRPr lang="en-US" dirty="0"/>
          </a:p>
          <a:p>
            <a:r>
              <a:rPr lang="en-US" dirty="0" smtClean="0"/>
              <a:t>Migrations to Exchange 2013 (on-premises)</a:t>
            </a:r>
          </a:p>
          <a:p>
            <a:pPr lvl="1"/>
            <a:r>
              <a:rPr lang="en-US" dirty="0" smtClean="0"/>
              <a:t>Support for Exchange 2007 and 2010  Public Folders</a:t>
            </a:r>
          </a:p>
          <a:p>
            <a:pPr lvl="1"/>
            <a:endParaRPr lang="en-US" dirty="0" smtClean="0"/>
          </a:p>
          <a:p>
            <a:r>
              <a:rPr lang="en-US" dirty="0" smtClean="0"/>
              <a:t>Migrations to Exchange Online</a:t>
            </a:r>
          </a:p>
          <a:p>
            <a:pPr lvl="1"/>
            <a:r>
              <a:rPr lang="en-US" dirty="0" smtClean="0"/>
              <a:t>Support for Exchange 2007, 2010 and 2013 Public Folders</a:t>
            </a:r>
          </a:p>
          <a:p>
            <a:pPr lvl="1"/>
            <a:r>
              <a:rPr lang="en-US" dirty="0" smtClean="0"/>
              <a:t>No Exchange Hybrid Deployment required</a:t>
            </a:r>
          </a:p>
          <a:p>
            <a:pPr lvl="1"/>
            <a:r>
              <a:rPr lang="en-US" dirty="0" smtClean="0"/>
              <a:t>Public Folders are migrated using Outlook Anywhere, thus OA must be available from Internet</a:t>
            </a:r>
            <a:endParaRPr lang="en-US" dirty="0"/>
          </a:p>
          <a:p>
            <a:pPr lvl="1"/>
            <a:endParaRPr lang="en-US" dirty="0"/>
          </a:p>
          <a:p>
            <a:endParaRPr lang="en-US" dirty="0"/>
          </a:p>
        </p:txBody>
      </p:sp>
    </p:spTree>
    <p:extLst>
      <p:ext uri="{BB962C8B-B14F-4D97-AF65-F5344CB8AC3E}">
        <p14:creationId xmlns:p14="http://schemas.microsoft.com/office/powerpoint/2010/main" val="38475659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14479"/>
            <a:ext cx="11887200" cy="4296561"/>
          </a:xfrm>
        </p:spPr>
        <p:txBody>
          <a:bodyPr/>
          <a:lstStyle/>
          <a:p>
            <a:r>
              <a:rPr lang="en-US" sz="3600" dirty="0" smtClean="0"/>
              <a:t>Make sure you run Exchange 2010 SP3 or 2007 RU8</a:t>
            </a:r>
          </a:p>
          <a:p>
            <a:r>
              <a:rPr lang="en-US" sz="3600" dirty="0" smtClean="0"/>
              <a:t>Make </a:t>
            </a:r>
            <a:r>
              <a:rPr lang="en-US" sz="3600" dirty="0"/>
              <a:t>sure replication between </a:t>
            </a:r>
            <a:r>
              <a:rPr lang="en-US" sz="3600" dirty="0" smtClean="0"/>
              <a:t>legacy </a:t>
            </a:r>
            <a:r>
              <a:rPr lang="en-US" sz="3600" dirty="0"/>
              <a:t>public folder databases is healthy</a:t>
            </a:r>
          </a:p>
          <a:p>
            <a:r>
              <a:rPr lang="en-US" sz="3600" dirty="0" smtClean="0"/>
              <a:t>All </a:t>
            </a:r>
            <a:r>
              <a:rPr lang="en-US" sz="3600" dirty="0"/>
              <a:t>Public Folders </a:t>
            </a:r>
            <a:r>
              <a:rPr lang="en-US" sz="3600" dirty="0" smtClean="0"/>
              <a:t>must cut-over together</a:t>
            </a:r>
            <a:endParaRPr lang="en-US" sz="3600" dirty="0"/>
          </a:p>
          <a:p>
            <a:pPr lvl="1"/>
            <a:r>
              <a:rPr lang="en-US" sz="2800" dirty="0"/>
              <a:t>There will be a short </a:t>
            </a:r>
            <a:r>
              <a:rPr lang="en-US" sz="2800" dirty="0" smtClean="0"/>
              <a:t>PF downtime </a:t>
            </a:r>
            <a:r>
              <a:rPr lang="en-US" sz="2800" dirty="0"/>
              <a:t>while the migration is finalized</a:t>
            </a:r>
          </a:p>
          <a:p>
            <a:pPr lvl="1"/>
            <a:r>
              <a:rPr lang="en-US" sz="2800" dirty="0" smtClean="0"/>
              <a:t>You </a:t>
            </a:r>
            <a:r>
              <a:rPr lang="en-US" sz="2800" dirty="0"/>
              <a:t>can choose to switch some users first for validation</a:t>
            </a:r>
          </a:p>
          <a:p>
            <a:pPr lvl="1"/>
            <a:r>
              <a:rPr lang="en-US" sz="2800" dirty="0" smtClean="0"/>
              <a:t>Once </a:t>
            </a:r>
            <a:r>
              <a:rPr lang="en-US" sz="2800" dirty="0"/>
              <a:t>migration completes, everyone switches at the same </a:t>
            </a:r>
            <a:r>
              <a:rPr lang="en-US" sz="2800" dirty="0" smtClean="0"/>
              <a:t>time</a:t>
            </a:r>
          </a:p>
          <a:p>
            <a:pPr lvl="1"/>
            <a:r>
              <a:rPr lang="en-US" sz="2800" dirty="0" smtClean="0"/>
              <a:t>Roll-back is possible</a:t>
            </a:r>
            <a:endParaRPr lang="en-US" sz="2800" dirty="0"/>
          </a:p>
        </p:txBody>
      </p:sp>
      <p:sp>
        <p:nvSpPr>
          <p:cNvPr id="3" name="Title 2"/>
          <p:cNvSpPr>
            <a:spLocks noGrp="1"/>
          </p:cNvSpPr>
          <p:nvPr>
            <p:ph type="title"/>
          </p:nvPr>
        </p:nvSpPr>
        <p:spPr>
          <a:xfrm>
            <a:off x="274638" y="271238"/>
            <a:ext cx="11889564" cy="917575"/>
          </a:xfrm>
        </p:spPr>
        <p:txBody>
          <a:bodyPr/>
          <a:lstStyle/>
          <a:p>
            <a:r>
              <a:rPr lang="en-US" dirty="0" smtClean="0"/>
              <a:t>Migration requirements</a:t>
            </a:r>
            <a:endParaRPr lang="en-US" dirty="0"/>
          </a:p>
        </p:txBody>
      </p:sp>
    </p:spTree>
    <p:extLst>
      <p:ext uri="{BB962C8B-B14F-4D97-AF65-F5344CB8AC3E}">
        <p14:creationId xmlns:p14="http://schemas.microsoft.com/office/powerpoint/2010/main" val="787855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0937" y="3372892"/>
            <a:ext cx="957905" cy="2746053"/>
            <a:chOff x="4489697" y="2480293"/>
            <a:chExt cx="704406" cy="2019340"/>
          </a:xfrm>
        </p:grpSpPr>
        <p:pic>
          <p:nvPicPr>
            <p:cNvPr id="37" name="Picture 3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9697" y="4019550"/>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9698" y="3241760"/>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5800" y="2480293"/>
              <a:ext cx="698303" cy="480083"/>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duotone>
              <a:prstClr val="black"/>
              <a:srgbClr val="7030A0">
                <a:tint val="45000"/>
                <a:satMod val="400000"/>
              </a:srgbClr>
            </a:duotone>
            <a:extLst>
              <a:ext uri="{BEBA8EAE-BF5A-486C-A8C5-ECC9F3942E4B}">
                <a14:imgProps xmlns:a14="http://schemas.microsoft.com/office/drawing/2010/main">
                  <a14:imgLayer r:embed="rId5">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47152" y="5097828"/>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5"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544408" y="3136834"/>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751654" y="3450679"/>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1544108" y="3136961"/>
            <a:ext cx="532260" cy="946750"/>
            <a:chOff x="1143000" y="2308894"/>
            <a:chExt cx="391403" cy="696203"/>
          </a:xfrm>
        </p:grpSpPr>
        <p:pic>
          <p:nvPicPr>
            <p:cNvPr id="40"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2308894"/>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2537494"/>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2766094"/>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6"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544107" y="3134612"/>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49546" y="3450659"/>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51356" y="3757408"/>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The PF Migration Process</a:t>
            </a:r>
            <a:endParaRPr lang="en-US" dirty="0"/>
          </a:p>
        </p:txBody>
      </p:sp>
      <p:sp>
        <p:nvSpPr>
          <p:cNvPr id="4" name="Text Placeholder 3"/>
          <p:cNvSpPr>
            <a:spLocks noGrp="1"/>
          </p:cNvSpPr>
          <p:nvPr>
            <p:ph type="body" sz="quarter" idx="10"/>
          </p:nvPr>
        </p:nvSpPr>
        <p:spPr>
          <a:xfrm>
            <a:off x="274638" y="1212850"/>
            <a:ext cx="11887200" cy="862737"/>
          </a:xfrm>
        </p:spPr>
        <p:txBody>
          <a:bodyPr/>
          <a:lstStyle/>
          <a:p>
            <a:pPr marL="0" indent="0">
              <a:buNone/>
            </a:pPr>
            <a:r>
              <a:rPr lang="en-US" sz="4896" dirty="0" smtClean="0"/>
              <a:t>	</a:t>
            </a:r>
            <a:endParaRPr lang="en-US" sz="4896" dirty="0"/>
          </a:p>
        </p:txBody>
      </p:sp>
      <p:pic>
        <p:nvPicPr>
          <p:cNvPr id="6" name="Picture 2"/>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522032" y="3220263"/>
            <a:ext cx="1076784" cy="898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22032" y="4533488"/>
            <a:ext cx="1076784" cy="898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522032" y="5841058"/>
            <a:ext cx="1076784" cy="898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458536" y="4184561"/>
            <a:ext cx="894494" cy="491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09559" y="4652978"/>
            <a:ext cx="2072452" cy="502317"/>
          </a:xfrm>
          <a:prstGeom prst="rect">
            <a:avLst/>
          </a:prstGeom>
          <a:noFill/>
        </p:spPr>
        <p:txBody>
          <a:bodyPr wrap="square" lIns="0" tIns="0" rIns="0" bIns="0" rtlCol="0">
            <a:spAutoFit/>
          </a:bodyPr>
          <a:lstStyle/>
          <a:p>
            <a:pPr algn="ctr" defTabSz="932629"/>
            <a:r>
              <a:rPr lang="en-US" sz="1632" spc="-72" dirty="0">
                <a:solidFill>
                  <a:srgbClr val="969696"/>
                </a:solidFill>
              </a:rPr>
              <a:t>Mailbox Replication Service</a:t>
            </a:r>
          </a:p>
        </p:txBody>
      </p:sp>
      <p:sp>
        <p:nvSpPr>
          <p:cNvPr id="13" name="TextBox 12"/>
          <p:cNvSpPr txBox="1"/>
          <p:nvPr/>
        </p:nvSpPr>
        <p:spPr>
          <a:xfrm rot="16200000">
            <a:off x="-340516" y="3527779"/>
            <a:ext cx="1411191" cy="313932"/>
          </a:xfrm>
          <a:prstGeom prst="rect">
            <a:avLst/>
          </a:prstGeom>
          <a:noFill/>
        </p:spPr>
        <p:txBody>
          <a:bodyPr wrap="square" lIns="0" tIns="0" rIns="0" bIns="0" rtlCol="0">
            <a:spAutoFit/>
          </a:bodyPr>
          <a:lstStyle/>
          <a:p>
            <a:pPr algn="ctr" defTabSz="932629"/>
            <a:r>
              <a:rPr lang="en-US" sz="2040" spc="-72" dirty="0">
                <a:solidFill>
                  <a:srgbClr val="969696"/>
                </a:solidFill>
              </a:rPr>
              <a:t>PFDB1</a:t>
            </a:r>
          </a:p>
        </p:txBody>
      </p:sp>
      <p:sp>
        <p:nvSpPr>
          <p:cNvPr id="14" name="TextBox 13"/>
          <p:cNvSpPr txBox="1"/>
          <p:nvPr/>
        </p:nvSpPr>
        <p:spPr>
          <a:xfrm rot="16200000">
            <a:off x="-337479" y="4810774"/>
            <a:ext cx="1411191" cy="313932"/>
          </a:xfrm>
          <a:prstGeom prst="rect">
            <a:avLst/>
          </a:prstGeom>
          <a:noFill/>
        </p:spPr>
        <p:txBody>
          <a:bodyPr wrap="square" lIns="0" tIns="0" rIns="0" bIns="0" rtlCol="0">
            <a:spAutoFit/>
          </a:bodyPr>
          <a:lstStyle/>
          <a:p>
            <a:pPr algn="ctr" defTabSz="932629"/>
            <a:r>
              <a:rPr lang="en-US" sz="2040" spc="-72" dirty="0">
                <a:solidFill>
                  <a:srgbClr val="969696"/>
                </a:solidFill>
              </a:rPr>
              <a:t>PFDB2</a:t>
            </a:r>
          </a:p>
        </p:txBody>
      </p:sp>
      <p:sp>
        <p:nvSpPr>
          <p:cNvPr id="15" name="TextBox 14"/>
          <p:cNvSpPr txBox="1"/>
          <p:nvPr/>
        </p:nvSpPr>
        <p:spPr>
          <a:xfrm rot="16200000">
            <a:off x="-343553" y="6118344"/>
            <a:ext cx="1411191" cy="313932"/>
          </a:xfrm>
          <a:prstGeom prst="rect">
            <a:avLst/>
          </a:prstGeom>
          <a:noFill/>
        </p:spPr>
        <p:txBody>
          <a:bodyPr wrap="square" lIns="0" tIns="0" rIns="0" bIns="0" rtlCol="0">
            <a:spAutoFit/>
          </a:bodyPr>
          <a:lstStyle/>
          <a:p>
            <a:pPr algn="ctr" defTabSz="932629"/>
            <a:r>
              <a:rPr lang="en-US" sz="2040" spc="-72" dirty="0">
                <a:solidFill>
                  <a:srgbClr val="969696"/>
                </a:solidFill>
              </a:rPr>
              <a:t>PFDB3</a:t>
            </a:r>
          </a:p>
        </p:txBody>
      </p:sp>
      <p:pic>
        <p:nvPicPr>
          <p:cNvPr id="20"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544109" y="4468080"/>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51354" y="4778947"/>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47151" y="5096393"/>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544108" y="5762482"/>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51353" y="6073350"/>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51353" y="6384218"/>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a:off x="7772576" y="57842"/>
            <a:ext cx="4663017" cy="7228261"/>
          </a:xfrm>
          <a:prstGeom prst="rect">
            <a:avLst/>
          </a:prstGeom>
        </p:spPr>
        <p:txBody>
          <a:bodyPr wrap="square">
            <a:spAutoFit/>
          </a:bodyPr>
          <a:lstStyle/>
          <a:p>
            <a:pPr defTabSz="1243493"/>
            <a:r>
              <a:rPr lang="en-US" sz="1496" b="1" dirty="0" smtClean="0">
                <a:solidFill>
                  <a:schemeClr val="accent1"/>
                </a:solidFill>
              </a:rPr>
              <a:t>1. Prepare &amp; Analyze</a:t>
            </a:r>
            <a:endParaRPr lang="en-US" sz="1496" b="1" dirty="0">
              <a:solidFill>
                <a:schemeClr val="accent1"/>
              </a:solidFill>
            </a:endParaRPr>
          </a:p>
          <a:p>
            <a:pPr marL="310873" indent="-310873" defTabSz="1243493">
              <a:buFont typeface="Arial" pitchFamily="34" charset="0"/>
              <a:buChar char="•"/>
            </a:pPr>
            <a:r>
              <a:rPr lang="en-US" sz="1496" dirty="0" smtClean="0">
                <a:solidFill>
                  <a:prstClr val="white"/>
                </a:solidFill>
              </a:rPr>
              <a:t>Verify existing PFs</a:t>
            </a:r>
          </a:p>
          <a:p>
            <a:pPr marL="310873" indent="-310873" defTabSz="1243493">
              <a:buFont typeface="Arial" pitchFamily="34" charset="0"/>
              <a:buChar char="•"/>
            </a:pPr>
            <a:r>
              <a:rPr lang="en-US" sz="1496" dirty="0" smtClean="0">
                <a:solidFill>
                  <a:prstClr val="white"/>
                </a:solidFill>
              </a:rPr>
              <a:t>Export-PublicFolderStatistics.ps1</a:t>
            </a:r>
            <a:endParaRPr lang="en-US" sz="1496" dirty="0">
              <a:solidFill>
                <a:prstClr val="white"/>
              </a:solidFill>
            </a:endParaRPr>
          </a:p>
          <a:p>
            <a:pPr marL="310873" indent="-310873" defTabSz="1243493">
              <a:buFont typeface="Arial" pitchFamily="34" charset="0"/>
              <a:buChar char="•"/>
            </a:pPr>
            <a:r>
              <a:rPr lang="en-US" sz="1496" dirty="0">
                <a:solidFill>
                  <a:prstClr val="white"/>
                </a:solidFill>
              </a:rPr>
              <a:t>PublicFolderToMailboxMapGenerator.ps1</a:t>
            </a:r>
          </a:p>
          <a:p>
            <a:pPr defTabSz="1243493"/>
            <a:endParaRPr lang="en-US" sz="1496" dirty="0">
              <a:solidFill>
                <a:prstClr val="white"/>
              </a:solidFill>
            </a:endParaRPr>
          </a:p>
          <a:p>
            <a:pPr defTabSz="1243493"/>
            <a:r>
              <a:rPr lang="en-US" sz="1496" b="1" dirty="0" smtClean="0">
                <a:solidFill>
                  <a:schemeClr val="accent1"/>
                </a:solidFill>
              </a:rPr>
              <a:t>2. Create </a:t>
            </a:r>
            <a:r>
              <a:rPr lang="en-US" sz="1496" b="1" dirty="0">
                <a:solidFill>
                  <a:schemeClr val="accent1"/>
                </a:solidFill>
              </a:rPr>
              <a:t>public folder </a:t>
            </a:r>
            <a:r>
              <a:rPr lang="en-US" sz="1496" b="1" dirty="0" smtClean="0">
                <a:solidFill>
                  <a:schemeClr val="accent1"/>
                </a:solidFill>
              </a:rPr>
              <a:t>mailbox(s)</a:t>
            </a:r>
            <a:endParaRPr lang="en-US" sz="1496" b="1" dirty="0">
              <a:solidFill>
                <a:schemeClr val="accent1"/>
              </a:solidFill>
            </a:endParaRPr>
          </a:p>
          <a:p>
            <a:pPr marL="233155" indent="-233155" defTabSz="1243493">
              <a:buFont typeface="Arial" pitchFamily="34" charset="0"/>
              <a:buChar char="•"/>
            </a:pPr>
            <a:r>
              <a:rPr lang="en-US" sz="1496" dirty="0">
                <a:solidFill>
                  <a:prstClr val="white"/>
                </a:solidFill>
              </a:rPr>
              <a:t>New-Mailbox -</a:t>
            </a:r>
            <a:r>
              <a:rPr lang="en-US" sz="1496" dirty="0" err="1">
                <a:solidFill>
                  <a:prstClr val="white"/>
                </a:solidFill>
              </a:rPr>
              <a:t>PublicFolder</a:t>
            </a:r>
            <a:r>
              <a:rPr lang="en-US" sz="1496" dirty="0">
                <a:solidFill>
                  <a:prstClr val="white"/>
                </a:solidFill>
              </a:rPr>
              <a:t> -</a:t>
            </a:r>
            <a:r>
              <a:rPr lang="en-US" sz="1496" dirty="0" err="1">
                <a:solidFill>
                  <a:prstClr val="white"/>
                </a:solidFill>
              </a:rPr>
              <a:t>HoldForMigration</a:t>
            </a:r>
            <a:r>
              <a:rPr lang="en-US" sz="1496" dirty="0">
                <a:solidFill>
                  <a:prstClr val="white"/>
                </a:solidFill>
              </a:rPr>
              <a:t>:$true</a:t>
            </a:r>
          </a:p>
          <a:p>
            <a:pPr marL="233155" indent="-233155" defTabSz="1243493">
              <a:buFont typeface="Arial" pitchFamily="34" charset="0"/>
              <a:buChar char="•"/>
            </a:pPr>
            <a:endParaRPr lang="en-US" sz="1496" dirty="0">
              <a:solidFill>
                <a:prstClr val="white"/>
              </a:solidFill>
            </a:endParaRPr>
          </a:p>
          <a:p>
            <a:pPr defTabSz="1243493"/>
            <a:r>
              <a:rPr lang="en-US" sz="1496" b="1" dirty="0" smtClean="0">
                <a:solidFill>
                  <a:schemeClr val="accent1"/>
                </a:solidFill>
              </a:rPr>
              <a:t>3. Begin </a:t>
            </a:r>
            <a:r>
              <a:rPr lang="en-US" sz="1496" b="1" dirty="0">
                <a:solidFill>
                  <a:schemeClr val="accent1"/>
                </a:solidFill>
              </a:rPr>
              <a:t>migration</a:t>
            </a:r>
          </a:p>
          <a:p>
            <a:pPr marL="233155" indent="-233155" defTabSz="1243493">
              <a:buFont typeface="Arial" pitchFamily="34" charset="0"/>
              <a:buChar char="•"/>
            </a:pPr>
            <a:r>
              <a:rPr lang="en-US" sz="1496" dirty="0">
                <a:solidFill>
                  <a:prstClr val="white"/>
                </a:solidFill>
              </a:rPr>
              <a:t>New-</a:t>
            </a:r>
            <a:r>
              <a:rPr lang="en-US" sz="1496" dirty="0" err="1">
                <a:solidFill>
                  <a:prstClr val="white"/>
                </a:solidFill>
              </a:rPr>
              <a:t>PublicFolderMigrationRequest</a:t>
            </a:r>
            <a:r>
              <a:rPr lang="en-US" sz="1496" dirty="0">
                <a:solidFill>
                  <a:prstClr val="white"/>
                </a:solidFill>
              </a:rPr>
              <a:t>  -</a:t>
            </a:r>
            <a:r>
              <a:rPr lang="en-US" sz="1496" dirty="0" err="1">
                <a:solidFill>
                  <a:prstClr val="white"/>
                </a:solidFill>
              </a:rPr>
              <a:t>SourceDatabase</a:t>
            </a:r>
            <a:r>
              <a:rPr lang="en-US" sz="1496" dirty="0">
                <a:solidFill>
                  <a:prstClr val="white"/>
                </a:solidFill>
              </a:rPr>
              <a:t> PFDB1 –</a:t>
            </a:r>
            <a:r>
              <a:rPr lang="en-US" sz="1496" dirty="0" err="1">
                <a:solidFill>
                  <a:prstClr val="white"/>
                </a:solidFill>
              </a:rPr>
              <a:t>CSVData</a:t>
            </a:r>
            <a:r>
              <a:rPr lang="en-US" sz="1496" dirty="0">
                <a:solidFill>
                  <a:prstClr val="white"/>
                </a:solidFill>
              </a:rPr>
              <a:t> $</a:t>
            </a:r>
            <a:r>
              <a:rPr lang="en-US" sz="1496" dirty="0" err="1">
                <a:solidFill>
                  <a:prstClr val="white"/>
                </a:solidFill>
              </a:rPr>
              <a:t>folderMapFile</a:t>
            </a:r>
            <a:endParaRPr lang="en-US" sz="1496" dirty="0">
              <a:solidFill>
                <a:prstClr val="white"/>
              </a:solidFill>
            </a:endParaRPr>
          </a:p>
          <a:p>
            <a:pPr marL="233155" indent="-233155" defTabSz="1243493">
              <a:buFont typeface="Arial" pitchFamily="34" charset="0"/>
              <a:buChar char="•"/>
            </a:pPr>
            <a:r>
              <a:rPr lang="en-US" sz="1496" dirty="0">
                <a:solidFill>
                  <a:prstClr val="white"/>
                </a:solidFill>
              </a:rPr>
              <a:t>Hierarchy </a:t>
            </a:r>
            <a:r>
              <a:rPr lang="en-US" sz="1496" dirty="0" smtClean="0">
                <a:solidFill>
                  <a:prstClr val="white"/>
                </a:solidFill>
              </a:rPr>
              <a:t>+ content copying</a:t>
            </a:r>
            <a:endParaRPr lang="en-US" sz="1496" dirty="0">
              <a:solidFill>
                <a:prstClr val="white"/>
              </a:solidFill>
            </a:endParaRPr>
          </a:p>
          <a:p>
            <a:pPr marL="233155" indent="-233155" defTabSz="1243493">
              <a:buFont typeface="Arial" pitchFamily="34" charset="0"/>
              <a:buChar char="•"/>
            </a:pPr>
            <a:r>
              <a:rPr lang="en-US" sz="1496" dirty="0" smtClean="0">
                <a:solidFill>
                  <a:prstClr val="white"/>
                </a:solidFill>
              </a:rPr>
              <a:t>Request </a:t>
            </a:r>
            <a:r>
              <a:rPr lang="en-US" sz="1496" dirty="0" err="1" smtClean="0">
                <a:solidFill>
                  <a:prstClr val="white"/>
                </a:solidFill>
              </a:rPr>
              <a:t>autosuspended</a:t>
            </a:r>
            <a:endParaRPr lang="en-US" sz="1496" dirty="0">
              <a:solidFill>
                <a:prstClr val="white"/>
              </a:solidFill>
            </a:endParaRPr>
          </a:p>
          <a:p>
            <a:pPr defTabSz="1243493"/>
            <a:endParaRPr lang="en-US" sz="1496" dirty="0">
              <a:solidFill>
                <a:prstClr val="white"/>
              </a:solidFill>
            </a:endParaRPr>
          </a:p>
          <a:p>
            <a:pPr defTabSz="1243493"/>
            <a:r>
              <a:rPr lang="en-US" sz="1496" b="1" dirty="0" smtClean="0">
                <a:solidFill>
                  <a:schemeClr val="accent1"/>
                </a:solidFill>
              </a:rPr>
              <a:t>4. Finalize </a:t>
            </a:r>
            <a:r>
              <a:rPr lang="en-US" sz="1496" b="1" dirty="0">
                <a:solidFill>
                  <a:schemeClr val="accent1"/>
                </a:solidFill>
              </a:rPr>
              <a:t>Migration Request</a:t>
            </a:r>
          </a:p>
          <a:p>
            <a:pPr marL="233155" indent="-233155" defTabSz="1243493">
              <a:buFont typeface="Arial" pitchFamily="34" charset="0"/>
              <a:buChar char="•"/>
            </a:pPr>
            <a:r>
              <a:rPr lang="en-US" sz="1496" dirty="0">
                <a:solidFill>
                  <a:prstClr val="white"/>
                </a:solidFill>
              </a:rPr>
              <a:t>Lockout users: Set-</a:t>
            </a:r>
            <a:r>
              <a:rPr lang="en-US" sz="1496" dirty="0" err="1">
                <a:solidFill>
                  <a:prstClr val="white"/>
                </a:solidFill>
              </a:rPr>
              <a:t>OrganizationConfig</a:t>
            </a:r>
            <a:r>
              <a:rPr lang="en-US" sz="1496" dirty="0">
                <a:solidFill>
                  <a:prstClr val="white"/>
                </a:solidFill>
              </a:rPr>
              <a:t> -</a:t>
            </a:r>
            <a:r>
              <a:rPr lang="en-US" sz="1496" dirty="0" err="1">
                <a:solidFill>
                  <a:prstClr val="white"/>
                </a:solidFill>
              </a:rPr>
              <a:t>PublicFoldersLockedForMigration</a:t>
            </a:r>
            <a:r>
              <a:rPr lang="en-US" sz="1496" dirty="0">
                <a:solidFill>
                  <a:prstClr val="white"/>
                </a:solidFill>
              </a:rPr>
              <a:t>:$true</a:t>
            </a:r>
          </a:p>
          <a:p>
            <a:pPr marL="233155" indent="-233155" defTabSz="1243493">
              <a:buFont typeface="Arial" pitchFamily="34" charset="0"/>
              <a:buChar char="•"/>
            </a:pPr>
            <a:r>
              <a:rPr lang="en-US" sz="1496" dirty="0">
                <a:solidFill>
                  <a:prstClr val="white"/>
                </a:solidFill>
              </a:rPr>
              <a:t>Allow for replication on source (hierarchy/content)</a:t>
            </a:r>
          </a:p>
          <a:p>
            <a:pPr marL="233155" indent="-233155" defTabSz="1243493">
              <a:buFont typeface="Arial" pitchFamily="34" charset="0"/>
              <a:buChar char="•"/>
            </a:pPr>
            <a:r>
              <a:rPr lang="en-US" sz="1496" dirty="0">
                <a:solidFill>
                  <a:prstClr val="white"/>
                </a:solidFill>
              </a:rPr>
              <a:t>Set-</a:t>
            </a:r>
            <a:r>
              <a:rPr lang="en-US" sz="1496" dirty="0" err="1">
                <a:solidFill>
                  <a:prstClr val="white"/>
                </a:solidFill>
              </a:rPr>
              <a:t>PublicFolderMigrationRequest</a:t>
            </a:r>
            <a:r>
              <a:rPr lang="en-US" sz="1496" dirty="0">
                <a:solidFill>
                  <a:prstClr val="white"/>
                </a:solidFill>
              </a:rPr>
              <a:t> -</a:t>
            </a:r>
            <a:r>
              <a:rPr lang="en-US" sz="1496" dirty="0" err="1">
                <a:solidFill>
                  <a:prstClr val="white"/>
                </a:solidFill>
              </a:rPr>
              <a:t>PreventCompletion</a:t>
            </a:r>
            <a:r>
              <a:rPr lang="en-US" sz="1496" dirty="0">
                <a:solidFill>
                  <a:prstClr val="white"/>
                </a:solidFill>
              </a:rPr>
              <a:t>:$false</a:t>
            </a:r>
          </a:p>
          <a:p>
            <a:pPr marL="233155" indent="-233155" defTabSz="1243493">
              <a:buFont typeface="Arial" pitchFamily="34" charset="0"/>
              <a:buChar char="•"/>
            </a:pPr>
            <a:r>
              <a:rPr lang="en-US" sz="1496" dirty="0">
                <a:solidFill>
                  <a:prstClr val="white"/>
                </a:solidFill>
              </a:rPr>
              <a:t>Resume-</a:t>
            </a:r>
            <a:r>
              <a:rPr lang="en-US" sz="1496" dirty="0" err="1">
                <a:solidFill>
                  <a:prstClr val="white"/>
                </a:solidFill>
              </a:rPr>
              <a:t>PublicFolderMigrationRequest</a:t>
            </a:r>
            <a:endParaRPr lang="en-US" sz="1496" dirty="0">
              <a:solidFill>
                <a:prstClr val="white"/>
              </a:solidFill>
            </a:endParaRPr>
          </a:p>
          <a:p>
            <a:pPr marL="233155" indent="-233155" defTabSz="1243493">
              <a:buFont typeface="Arial" pitchFamily="34" charset="0"/>
              <a:buChar char="•"/>
            </a:pPr>
            <a:r>
              <a:rPr lang="en-US" sz="1496" dirty="0">
                <a:solidFill>
                  <a:prstClr val="white"/>
                </a:solidFill>
              </a:rPr>
              <a:t>Copies final hierarchy and content changes</a:t>
            </a:r>
          </a:p>
          <a:p>
            <a:pPr defTabSz="1243493"/>
            <a:endParaRPr lang="en-US" sz="1496" dirty="0">
              <a:solidFill>
                <a:prstClr val="white"/>
              </a:solidFill>
            </a:endParaRPr>
          </a:p>
          <a:p>
            <a:pPr defTabSz="1243493"/>
            <a:r>
              <a:rPr lang="en-US" sz="1496" b="1" dirty="0" smtClean="0">
                <a:solidFill>
                  <a:schemeClr val="accent1"/>
                </a:solidFill>
              </a:rPr>
              <a:t>5. Finalize PF migration</a:t>
            </a:r>
            <a:endParaRPr lang="en-US" sz="1496" b="1" dirty="0">
              <a:solidFill>
                <a:schemeClr val="accent1"/>
              </a:solidFill>
            </a:endParaRPr>
          </a:p>
          <a:p>
            <a:pPr marL="233155" indent="-233155" defTabSz="1243493">
              <a:buFont typeface="Arial" pitchFamily="34" charset="0"/>
              <a:buChar char="•"/>
            </a:pPr>
            <a:r>
              <a:rPr lang="en-US" sz="1496" dirty="0">
                <a:solidFill>
                  <a:prstClr val="white"/>
                </a:solidFill>
              </a:rPr>
              <a:t>Set-Mailbox -</a:t>
            </a:r>
            <a:r>
              <a:rPr lang="en-US" sz="1496" dirty="0" err="1">
                <a:solidFill>
                  <a:prstClr val="white"/>
                </a:solidFill>
              </a:rPr>
              <a:t>PublicFolder</a:t>
            </a:r>
            <a:r>
              <a:rPr lang="en-US" sz="1496" dirty="0">
                <a:solidFill>
                  <a:prstClr val="white"/>
                </a:solidFill>
              </a:rPr>
              <a:t> </a:t>
            </a:r>
            <a:r>
              <a:rPr lang="en-US" sz="1496" dirty="0" smtClean="0">
                <a:solidFill>
                  <a:prstClr val="white"/>
                </a:solidFill>
              </a:rPr>
              <a:t/>
            </a:r>
            <a:br>
              <a:rPr lang="en-US" sz="1496" dirty="0" smtClean="0">
                <a:solidFill>
                  <a:prstClr val="white"/>
                </a:solidFill>
              </a:rPr>
            </a:br>
            <a:r>
              <a:rPr lang="en-US" sz="1496" dirty="0" smtClean="0">
                <a:solidFill>
                  <a:prstClr val="white"/>
                </a:solidFill>
              </a:rPr>
              <a:t>-</a:t>
            </a:r>
            <a:r>
              <a:rPr lang="en-US" sz="1496" dirty="0" err="1">
                <a:solidFill>
                  <a:prstClr val="white"/>
                </a:solidFill>
              </a:rPr>
              <a:t>IsExcludedFromServingHierarchy</a:t>
            </a:r>
            <a:r>
              <a:rPr lang="en-US" sz="1496" dirty="0">
                <a:solidFill>
                  <a:prstClr val="white"/>
                </a:solidFill>
              </a:rPr>
              <a:t>:$</a:t>
            </a:r>
            <a:r>
              <a:rPr lang="en-US" sz="1496" dirty="0" smtClean="0">
                <a:solidFill>
                  <a:prstClr val="white"/>
                </a:solidFill>
              </a:rPr>
              <a:t>false</a:t>
            </a:r>
          </a:p>
          <a:p>
            <a:pPr marL="233155" indent="-233155" defTabSz="1243493">
              <a:buFont typeface="Arial" pitchFamily="34" charset="0"/>
              <a:buChar char="•"/>
            </a:pPr>
            <a:r>
              <a:rPr lang="en-US" sz="1496" dirty="0" smtClean="0">
                <a:solidFill>
                  <a:prstClr val="white"/>
                </a:solidFill>
              </a:rPr>
              <a:t>Set-</a:t>
            </a:r>
            <a:r>
              <a:rPr lang="en-US" sz="1496" dirty="0" err="1" smtClean="0">
                <a:solidFill>
                  <a:prstClr val="white"/>
                </a:solidFill>
              </a:rPr>
              <a:t>OrganizationConfig</a:t>
            </a:r>
            <a:r>
              <a:rPr lang="en-US" sz="1496" dirty="0" smtClean="0">
                <a:solidFill>
                  <a:prstClr val="white"/>
                </a:solidFill>
              </a:rPr>
              <a:t> </a:t>
            </a:r>
            <a:br>
              <a:rPr lang="en-US" sz="1496" dirty="0" smtClean="0">
                <a:solidFill>
                  <a:prstClr val="white"/>
                </a:solidFill>
              </a:rPr>
            </a:br>
            <a:r>
              <a:rPr lang="en-US" sz="1496" dirty="0" smtClean="0">
                <a:solidFill>
                  <a:prstClr val="white"/>
                </a:solidFill>
              </a:rPr>
              <a:t>–</a:t>
            </a:r>
            <a:r>
              <a:rPr lang="en-US" sz="1496" dirty="0" err="1" smtClean="0">
                <a:solidFill>
                  <a:prstClr val="white"/>
                </a:solidFill>
              </a:rPr>
              <a:t>PublicFolderMigrationComplete</a:t>
            </a:r>
            <a:r>
              <a:rPr lang="en-US" sz="1496" dirty="0" smtClean="0">
                <a:solidFill>
                  <a:prstClr val="white"/>
                </a:solidFill>
              </a:rPr>
              <a:t>:$true</a:t>
            </a:r>
          </a:p>
          <a:p>
            <a:pPr marL="233155" indent="-233155" defTabSz="1243493">
              <a:buFont typeface="Arial" pitchFamily="34" charset="0"/>
              <a:buChar char="•"/>
            </a:pPr>
            <a:r>
              <a:rPr lang="en-US" sz="1496" dirty="0" smtClean="0">
                <a:solidFill>
                  <a:prstClr val="white"/>
                </a:solidFill>
              </a:rPr>
              <a:t>Remove legacy PF databases</a:t>
            </a:r>
            <a:endParaRPr lang="en-US" sz="1496" dirty="0">
              <a:solidFill>
                <a:prstClr val="white"/>
              </a:solidFill>
            </a:endParaRPr>
          </a:p>
        </p:txBody>
      </p:sp>
      <p:pic>
        <p:nvPicPr>
          <p:cNvPr id="30"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8540" y="1574554"/>
            <a:ext cx="782859" cy="782859"/>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2695069" y="2253791"/>
            <a:ext cx="1139849" cy="518113"/>
          </a:xfrm>
          <a:prstGeom prst="straightConnector1">
            <a:avLst/>
          </a:prstGeom>
          <a:ln w="25400">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871143" y="1424810"/>
            <a:ext cx="381538" cy="97504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106317" y="3372894"/>
            <a:ext cx="957904" cy="2746052"/>
            <a:chOff x="4489698" y="2480294"/>
            <a:chExt cx="704405" cy="2019339"/>
          </a:xfrm>
        </p:grpSpPr>
        <p:pic>
          <p:nvPicPr>
            <p:cNvPr id="32" name="Picture 4"/>
            <p:cNvPicPr>
              <a:picLocks noChangeAspect="1" noChangeArrowheads="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4489698" y="2480294"/>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p:cNvPicPr>
              <a:picLocks noChangeAspect="1" noChangeArrowheads="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4495800" y="3242294"/>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p:cNvPicPr>
              <a:picLocks noChangeAspect="1" noChangeArrowheads="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4495800" y="4019550"/>
              <a:ext cx="698303" cy="480083"/>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7" descr="W:\Open Engagements\Productivity\MS-Unified Communications\#1601 BizProd MOD Team Core Content Work\New Iconography\Words\Draft\062212_words\Erro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2786" y="1942923"/>
            <a:ext cx="1062132" cy="10621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978" t="19489" r="15368" b="15015"/>
          <a:stretch/>
        </p:blipFill>
        <p:spPr bwMode="auto">
          <a:xfrm>
            <a:off x="4383923" y="4222621"/>
            <a:ext cx="487221" cy="458136"/>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1" name="Straight Arrow Connector 50"/>
          <p:cNvCxnSpPr/>
          <p:nvPr/>
        </p:nvCxnSpPr>
        <p:spPr>
          <a:xfrm>
            <a:off x="5441271" y="2253791"/>
            <a:ext cx="569722" cy="518113"/>
          </a:xfrm>
          <a:prstGeom prst="straightConnector1">
            <a:avLst/>
          </a:prstGeom>
          <a:ln w="25400">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229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Effect transition="in" filter="fade">
                                      <p:cBhvr>
                                        <p:cTn id="19" dur="1000"/>
                                        <p:tgtEl>
                                          <p:spTgt spid="28">
                                            <p:txEl>
                                              <p:pRg st="2" end="2"/>
                                            </p:txEl>
                                          </p:spTgt>
                                        </p:tgtEl>
                                      </p:cBhvr>
                                    </p:animEffect>
                                    <p:anim calcmode="lin" valueType="num">
                                      <p:cBhvr>
                                        <p:cTn id="20"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xEl>
                                              <p:pRg st="3" end="3"/>
                                            </p:txEl>
                                          </p:spTgt>
                                        </p:tgtEl>
                                        <p:attrNameLst>
                                          <p:attrName>style.visibility</p:attrName>
                                        </p:attrNameLst>
                                      </p:cBhvr>
                                      <p:to>
                                        <p:strVal val="visible"/>
                                      </p:to>
                                    </p:set>
                                    <p:animEffect transition="in" filter="fade">
                                      <p:cBhvr>
                                        <p:cTn id="24" dur="1000"/>
                                        <p:tgtEl>
                                          <p:spTgt spid="28">
                                            <p:txEl>
                                              <p:pRg st="3" end="3"/>
                                            </p:txEl>
                                          </p:spTgt>
                                        </p:tgtEl>
                                      </p:cBhvr>
                                    </p:animEffect>
                                    <p:anim calcmode="lin" valueType="num">
                                      <p:cBhvr>
                                        <p:cTn id="25"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xEl>
                                              <p:pRg st="5" end="5"/>
                                            </p:txEl>
                                          </p:spTgt>
                                        </p:tgtEl>
                                        <p:attrNameLst>
                                          <p:attrName>style.visibility</p:attrName>
                                        </p:attrNameLst>
                                      </p:cBhvr>
                                      <p:to>
                                        <p:strVal val="visible"/>
                                      </p:to>
                                    </p:set>
                                    <p:animEffect transition="in" filter="fade">
                                      <p:cBhvr>
                                        <p:cTn id="31" dur="1000"/>
                                        <p:tgtEl>
                                          <p:spTgt spid="28">
                                            <p:txEl>
                                              <p:pRg st="5" end="5"/>
                                            </p:txEl>
                                          </p:spTgt>
                                        </p:tgtEl>
                                      </p:cBhvr>
                                    </p:animEffect>
                                    <p:anim calcmode="lin" valueType="num">
                                      <p:cBhvr>
                                        <p:cTn id="32"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8">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8">
                                            <p:txEl>
                                              <p:pRg st="6" end="6"/>
                                            </p:txEl>
                                          </p:spTgt>
                                        </p:tgtEl>
                                        <p:attrNameLst>
                                          <p:attrName>style.visibility</p:attrName>
                                        </p:attrNameLst>
                                      </p:cBhvr>
                                      <p:to>
                                        <p:strVal val="visible"/>
                                      </p:to>
                                    </p:set>
                                    <p:animEffect transition="in" filter="fade">
                                      <p:cBhvr>
                                        <p:cTn id="36" dur="1000"/>
                                        <p:tgtEl>
                                          <p:spTgt spid="28">
                                            <p:txEl>
                                              <p:pRg st="6" end="6"/>
                                            </p:txEl>
                                          </p:spTgt>
                                        </p:tgtEl>
                                      </p:cBhvr>
                                    </p:animEffect>
                                    <p:anim calcmode="lin" valueType="num">
                                      <p:cBhvr>
                                        <p:cTn id="37" dur="1000" fill="hold"/>
                                        <p:tgtEl>
                                          <p:spTgt spid="28">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8">
                                            <p:txEl>
                                              <p:pRg st="6" end="6"/>
                                            </p:txEl>
                                          </p:spTgt>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8">
                                            <p:txEl>
                                              <p:pRg st="8" end="8"/>
                                            </p:txEl>
                                          </p:spTgt>
                                        </p:tgtEl>
                                        <p:attrNameLst>
                                          <p:attrName>style.visibility</p:attrName>
                                        </p:attrNameLst>
                                      </p:cBhvr>
                                      <p:to>
                                        <p:strVal val="visible"/>
                                      </p:to>
                                    </p:set>
                                    <p:animEffect transition="in" filter="fade">
                                      <p:cBhvr>
                                        <p:cTn id="46" dur="1000"/>
                                        <p:tgtEl>
                                          <p:spTgt spid="28">
                                            <p:txEl>
                                              <p:pRg st="8" end="8"/>
                                            </p:txEl>
                                          </p:spTgt>
                                        </p:tgtEl>
                                      </p:cBhvr>
                                    </p:animEffect>
                                    <p:anim calcmode="lin" valueType="num">
                                      <p:cBhvr>
                                        <p:cTn id="47" dur="1000" fill="hold"/>
                                        <p:tgtEl>
                                          <p:spTgt spid="28">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28">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8">
                                            <p:txEl>
                                              <p:pRg st="9" end="9"/>
                                            </p:txEl>
                                          </p:spTgt>
                                        </p:tgtEl>
                                        <p:attrNameLst>
                                          <p:attrName>style.visibility</p:attrName>
                                        </p:attrNameLst>
                                      </p:cBhvr>
                                      <p:to>
                                        <p:strVal val="visible"/>
                                      </p:to>
                                    </p:set>
                                    <p:animEffect transition="in" filter="fade">
                                      <p:cBhvr>
                                        <p:cTn id="51" dur="1000"/>
                                        <p:tgtEl>
                                          <p:spTgt spid="28">
                                            <p:txEl>
                                              <p:pRg st="9" end="9"/>
                                            </p:txEl>
                                          </p:spTgt>
                                        </p:tgtEl>
                                      </p:cBhvr>
                                    </p:animEffect>
                                    <p:anim calcmode="lin" valueType="num">
                                      <p:cBhvr>
                                        <p:cTn id="5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28">
                                            <p:txEl>
                                              <p:pRg st="9" end="9"/>
                                            </p:txEl>
                                          </p:spTgt>
                                        </p:tgtEl>
                                        <p:attrNameLst>
                                          <p:attrName>ppt_y</p:attrName>
                                        </p:attrNameLst>
                                      </p:cBhvr>
                                      <p:tavLst>
                                        <p:tav tm="0">
                                          <p:val>
                                            <p:strVal val="#ppt_y+.1"/>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8">
                                            <p:txEl>
                                              <p:pRg st="10" end="10"/>
                                            </p:txEl>
                                          </p:spTgt>
                                        </p:tgtEl>
                                        <p:attrNameLst>
                                          <p:attrName>style.visibility</p:attrName>
                                        </p:attrNameLst>
                                      </p:cBhvr>
                                      <p:to>
                                        <p:strVal val="visible"/>
                                      </p:to>
                                    </p:set>
                                    <p:animEffect transition="in" filter="fade">
                                      <p:cBhvr>
                                        <p:cTn id="61" dur="1000"/>
                                        <p:tgtEl>
                                          <p:spTgt spid="28">
                                            <p:txEl>
                                              <p:pRg st="10" end="10"/>
                                            </p:txEl>
                                          </p:spTgt>
                                        </p:tgtEl>
                                      </p:cBhvr>
                                    </p:animEffect>
                                    <p:anim calcmode="lin" valueType="num">
                                      <p:cBhvr>
                                        <p:cTn id="62" dur="1000" fill="hold"/>
                                        <p:tgtEl>
                                          <p:spTgt spid="28">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8">
                                            <p:txEl>
                                              <p:pRg st="10" end="10"/>
                                            </p:txEl>
                                          </p:spTgt>
                                        </p:tgtEl>
                                        <p:attrNameLst>
                                          <p:attrName>ppt_y</p:attrName>
                                        </p:attrNameLst>
                                      </p:cBhvr>
                                      <p:tavLst>
                                        <p:tav tm="0">
                                          <p:val>
                                            <p:strVal val="#ppt_y+.1"/>
                                          </p:val>
                                        </p:tav>
                                        <p:tav tm="100000">
                                          <p:val>
                                            <p:strVal val="#ppt_y"/>
                                          </p:val>
                                        </p:tav>
                                      </p:tavLst>
                                    </p:anim>
                                  </p:childTnLst>
                                </p:cTn>
                              </p:par>
                              <p:par>
                                <p:cTn id="64" presetID="63" presetClass="path" presetSubtype="0" accel="50000" decel="50000" fill="hold" nodeType="withEffect">
                                  <p:stCondLst>
                                    <p:cond delay="0"/>
                                  </p:stCondLst>
                                  <p:childTnLst>
                                    <p:animMotion origin="layout" path="M 3.88889E-6 6.17284E-7 L 0.45451 6.17284E-7 " pathEditMode="relative" rAng="0" ptsTypes="AA">
                                      <p:cBhvr>
                                        <p:cTn id="65" dur="2000" fill="hold"/>
                                        <p:tgtEl>
                                          <p:spTgt spid="43"/>
                                        </p:tgtEl>
                                        <p:attrNameLst>
                                          <p:attrName>ppt_x</p:attrName>
                                          <p:attrName>ppt_y</p:attrName>
                                        </p:attrNameLst>
                                      </p:cBhvr>
                                      <p:rCtr x="22726" y="0"/>
                                    </p:animMotion>
                                  </p:childTnLst>
                                </p:cTn>
                              </p:par>
                              <p:par>
                                <p:cTn id="66" presetID="8" presetClass="emph" presetSubtype="0" fill="hold" nodeType="withEffect">
                                  <p:stCondLst>
                                    <p:cond delay="0"/>
                                  </p:stCondLst>
                                  <p:childTnLst>
                                    <p:animRot by="21600000">
                                      <p:cBhvr>
                                        <p:cTn id="67" dur="2000" fill="hold"/>
                                        <p:tgtEl>
                                          <p:spTgt spid="50"/>
                                        </p:tgtEl>
                                        <p:attrNameLst>
                                          <p:attrName>r</p:attrName>
                                        </p:attrNameLst>
                                      </p:cBhvr>
                                    </p:animRot>
                                  </p:childTnLst>
                                </p:cTn>
                              </p:par>
                              <p:par>
                                <p:cTn id="68" presetID="50" presetClass="path" presetSubtype="0" accel="50000" decel="50000" fill="hold" nodeType="withEffect">
                                  <p:stCondLst>
                                    <p:cond delay="0"/>
                                  </p:stCondLst>
                                  <p:childTnLst>
                                    <p:animMotion origin="layout" path="M -2.77778E-6 5.73897E-7 L 0.22726 5.73897E-7 C 0.32917 5.73897E-7 0.45452 0.04875 0.45452 0.08824 L 0.45452 0.17649 " pathEditMode="relative" rAng="0" ptsTypes="FfFF">
                                      <p:cBhvr>
                                        <p:cTn id="69" dur="2000" fill="hold"/>
                                        <p:tgtEl>
                                          <p:spTgt spid="45"/>
                                        </p:tgtEl>
                                        <p:attrNameLst>
                                          <p:attrName>ppt_x</p:attrName>
                                          <p:attrName>ppt_y</p:attrName>
                                        </p:attrNameLst>
                                      </p:cBhvr>
                                      <p:rCtr x="22726" y="8824"/>
                                    </p:animMotion>
                                  </p:childTnLst>
                                </p:cTn>
                              </p:par>
                              <p:par>
                                <p:cTn id="70" presetID="50" presetClass="path" presetSubtype="0" accel="50000" decel="50000" fill="hold" nodeType="withEffect">
                                  <p:stCondLst>
                                    <p:cond delay="0"/>
                                  </p:stCondLst>
                                  <p:childTnLst>
                                    <p:animMotion origin="layout" path="M 5.55556E-7 1.2959E-6 L 0.21892 1.2959E-6 C 0.31701 1.2959E-6 0.43785 0.04844 0.43785 0.08763 L 0.43785 0.17618 " pathEditMode="relative" rAng="0" ptsTypes="FfFF">
                                      <p:cBhvr>
                                        <p:cTn id="71" dur="2000" fill="hold"/>
                                        <p:tgtEl>
                                          <p:spTgt spid="46"/>
                                        </p:tgtEl>
                                        <p:attrNameLst>
                                          <p:attrName>ppt_x</p:attrName>
                                          <p:attrName>ppt_y</p:attrName>
                                        </p:attrNameLst>
                                      </p:cBhvr>
                                      <p:rCtr x="21892" y="8794"/>
                                    </p:animMotion>
                                  </p:childTnLst>
                                </p:cTn>
                              </p:par>
                            </p:childTnLst>
                          </p:cTn>
                        </p:par>
                      </p:childTnLst>
                    </p:cTn>
                  </p:par>
                  <p:par>
                    <p:cTn id="72" fill="hold">
                      <p:stCondLst>
                        <p:cond delay="indefinite"/>
                      </p:stCondLst>
                      <p:childTnLst>
                        <p:par>
                          <p:cTn id="73" fill="hold">
                            <p:stCondLst>
                              <p:cond delay="0"/>
                            </p:stCondLst>
                            <p:childTnLst>
                              <p:par>
                                <p:cTn id="74" presetID="50" presetClass="path" presetSubtype="0" accel="50000" decel="50000" fill="hold" nodeType="clickEffect">
                                  <p:stCondLst>
                                    <p:cond delay="0"/>
                                  </p:stCondLst>
                                  <p:childTnLst>
                                    <p:animMotion origin="layout" path="M -2.22222E-6 1.2959E-7 L 0.2191 1.2959E-7 C 0.31736 1.2959E-7 0.4382 0.02036 0.4382 0.03703 L 0.4382 0.07405 " pathEditMode="relative" rAng="0" ptsTypes="FfFF">
                                      <p:cBhvr>
                                        <p:cTn id="75" dur="2000" fill="hold"/>
                                        <p:tgtEl>
                                          <p:spTgt spid="47"/>
                                        </p:tgtEl>
                                        <p:attrNameLst>
                                          <p:attrName>ppt_x</p:attrName>
                                          <p:attrName>ppt_y</p:attrName>
                                        </p:attrNameLst>
                                      </p:cBhvr>
                                      <p:rCtr x="21910" y="3703"/>
                                    </p:animMotion>
                                  </p:childTnLst>
                                </p:cTn>
                              </p:par>
                              <p:par>
                                <p:cTn id="76" presetID="8" presetClass="emph" presetSubtype="0" fill="hold" nodeType="withEffect">
                                  <p:stCondLst>
                                    <p:cond delay="0"/>
                                  </p:stCondLst>
                                  <p:childTnLst>
                                    <p:animRot by="21600000">
                                      <p:cBhvr>
                                        <p:cTn id="77" dur="2000" fill="hold"/>
                                        <p:tgtEl>
                                          <p:spTgt spid="50"/>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xEl>
                                              <p:pRg st="11" end="11"/>
                                            </p:txEl>
                                          </p:spTgt>
                                        </p:tgtEl>
                                        <p:attrNameLst>
                                          <p:attrName>style.visibility</p:attrName>
                                        </p:attrNameLst>
                                      </p:cBhvr>
                                      <p:to>
                                        <p:strVal val="visible"/>
                                      </p:to>
                                    </p:set>
                                    <p:animEffect transition="in" filter="fade">
                                      <p:cBhvr>
                                        <p:cTn id="82" dur="1000"/>
                                        <p:tgtEl>
                                          <p:spTgt spid="28">
                                            <p:txEl>
                                              <p:pRg st="11" end="11"/>
                                            </p:txEl>
                                          </p:spTgt>
                                        </p:tgtEl>
                                      </p:cBhvr>
                                    </p:animEffect>
                                    <p:anim calcmode="lin" valueType="num">
                                      <p:cBhvr>
                                        <p:cTn id="83" dur="1000" fill="hold"/>
                                        <p:tgtEl>
                                          <p:spTgt spid="28">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28">
                                            <p:txEl>
                                              <p:pRg st="11" end="11"/>
                                            </p:txEl>
                                          </p:spTgt>
                                        </p:tgtEl>
                                        <p:attrNameLst>
                                          <p:attrName>ppt_y</p:attrName>
                                        </p:attrNameLst>
                                      </p:cBhvr>
                                      <p:tavLst>
                                        <p:tav tm="0">
                                          <p:val>
                                            <p:strVal val="#ppt_y+.1"/>
                                          </p:val>
                                        </p:tav>
                                        <p:tav tm="100000">
                                          <p:val>
                                            <p:strVal val="#ppt_y"/>
                                          </p:val>
                                        </p:tav>
                                      </p:tavLst>
                                    </p:anim>
                                  </p:childTnLst>
                                </p:cTn>
                              </p:par>
                              <p:par>
                                <p:cTn id="85" presetID="10" presetClass="exit" presetSubtype="0" fill="hold" nodeType="withEffect">
                                  <p:stCondLst>
                                    <p:cond delay="0"/>
                                  </p:stCondLst>
                                  <p:childTnLst>
                                    <p:animEffect transition="out" filter="fade">
                                      <p:cBhvr>
                                        <p:cTn id="86" dur="2000"/>
                                        <p:tgtEl>
                                          <p:spTgt spid="50"/>
                                        </p:tgtEl>
                                      </p:cBhvr>
                                    </p:animEffect>
                                    <p:set>
                                      <p:cBhvr>
                                        <p:cTn id="87" dur="1" fill="hold">
                                          <p:stCondLst>
                                            <p:cond delay="1999"/>
                                          </p:stCondLst>
                                        </p:cTn>
                                        <p:tgtEl>
                                          <p:spTgt spid="5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8">
                                            <p:txEl>
                                              <p:pRg st="13" end="13"/>
                                            </p:txEl>
                                          </p:spTgt>
                                        </p:tgtEl>
                                        <p:attrNameLst>
                                          <p:attrName>style.visibility</p:attrName>
                                        </p:attrNameLst>
                                      </p:cBhvr>
                                      <p:to>
                                        <p:strVal val="visible"/>
                                      </p:to>
                                    </p:set>
                                    <p:animEffect transition="in" filter="fade">
                                      <p:cBhvr>
                                        <p:cTn id="92" dur="1000"/>
                                        <p:tgtEl>
                                          <p:spTgt spid="28">
                                            <p:txEl>
                                              <p:pRg st="13" end="13"/>
                                            </p:txEl>
                                          </p:spTgt>
                                        </p:tgtEl>
                                      </p:cBhvr>
                                    </p:animEffect>
                                    <p:anim calcmode="lin" valueType="num">
                                      <p:cBhvr>
                                        <p:cTn id="93" dur="1000" fill="hold"/>
                                        <p:tgtEl>
                                          <p:spTgt spid="28">
                                            <p:txEl>
                                              <p:pRg st="13" end="13"/>
                                            </p:txEl>
                                          </p:spTgt>
                                        </p:tgtEl>
                                        <p:attrNameLst>
                                          <p:attrName>ppt_x</p:attrName>
                                        </p:attrNameLst>
                                      </p:cBhvr>
                                      <p:tavLst>
                                        <p:tav tm="0">
                                          <p:val>
                                            <p:strVal val="#ppt_x"/>
                                          </p:val>
                                        </p:tav>
                                        <p:tav tm="100000">
                                          <p:val>
                                            <p:strVal val="#ppt_x"/>
                                          </p:val>
                                        </p:tav>
                                      </p:tavLst>
                                    </p:anim>
                                    <p:anim calcmode="lin" valueType="num">
                                      <p:cBhvr>
                                        <p:cTn id="94" dur="1000" fill="hold"/>
                                        <p:tgtEl>
                                          <p:spTgt spid="28">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8">
                                            <p:txEl>
                                              <p:pRg st="14" end="14"/>
                                            </p:txEl>
                                          </p:spTgt>
                                        </p:tgtEl>
                                        <p:attrNameLst>
                                          <p:attrName>style.visibility</p:attrName>
                                        </p:attrNameLst>
                                      </p:cBhvr>
                                      <p:to>
                                        <p:strVal val="visible"/>
                                      </p:to>
                                    </p:set>
                                    <p:animEffect transition="in" filter="fade">
                                      <p:cBhvr>
                                        <p:cTn id="99" dur="1000"/>
                                        <p:tgtEl>
                                          <p:spTgt spid="28">
                                            <p:txEl>
                                              <p:pRg st="14" end="14"/>
                                            </p:txEl>
                                          </p:spTgt>
                                        </p:tgtEl>
                                      </p:cBhvr>
                                    </p:animEffect>
                                    <p:anim calcmode="lin" valueType="num">
                                      <p:cBhvr>
                                        <p:cTn id="100" dur="1000" fill="hold"/>
                                        <p:tgtEl>
                                          <p:spTgt spid="28">
                                            <p:txEl>
                                              <p:pRg st="14" end="14"/>
                                            </p:txEl>
                                          </p:spTgt>
                                        </p:tgtEl>
                                        <p:attrNameLst>
                                          <p:attrName>ppt_x</p:attrName>
                                        </p:attrNameLst>
                                      </p:cBhvr>
                                      <p:tavLst>
                                        <p:tav tm="0">
                                          <p:val>
                                            <p:strVal val="#ppt_x"/>
                                          </p:val>
                                        </p:tav>
                                        <p:tav tm="100000">
                                          <p:val>
                                            <p:strVal val="#ppt_x"/>
                                          </p:val>
                                        </p:tav>
                                      </p:tavLst>
                                    </p:anim>
                                    <p:anim calcmode="lin" valueType="num">
                                      <p:cBhvr>
                                        <p:cTn id="101" dur="1000" fill="hold"/>
                                        <p:tgtEl>
                                          <p:spTgt spid="28">
                                            <p:txEl>
                                              <p:pRg st="14" end="14"/>
                                            </p:txEl>
                                          </p:spTgt>
                                        </p:tgtEl>
                                        <p:attrNameLst>
                                          <p:attrName>ppt_y</p:attrName>
                                        </p:attrNameLst>
                                      </p:cBhvr>
                                      <p:tavLst>
                                        <p:tav tm="0">
                                          <p:val>
                                            <p:strVal val="#ppt_y+.1"/>
                                          </p:val>
                                        </p:tav>
                                        <p:tav tm="100000">
                                          <p:val>
                                            <p:strVal val="#ppt_y"/>
                                          </p:val>
                                        </p:tav>
                                      </p:tavLst>
                                    </p:anim>
                                  </p:childTnLst>
                                </p:cTn>
                              </p:par>
                              <p:par>
                                <p:cTn id="102" presetID="31" presetClass="entr" presetSubtype="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1000" fill="hold"/>
                                        <p:tgtEl>
                                          <p:spTgt spid="49"/>
                                        </p:tgtEl>
                                        <p:attrNameLst>
                                          <p:attrName>ppt_w</p:attrName>
                                        </p:attrNameLst>
                                      </p:cBhvr>
                                      <p:tavLst>
                                        <p:tav tm="0">
                                          <p:val>
                                            <p:fltVal val="0"/>
                                          </p:val>
                                        </p:tav>
                                        <p:tav tm="100000">
                                          <p:val>
                                            <p:strVal val="#ppt_w"/>
                                          </p:val>
                                        </p:tav>
                                      </p:tavLst>
                                    </p:anim>
                                    <p:anim calcmode="lin" valueType="num">
                                      <p:cBhvr>
                                        <p:cTn id="105" dur="1000" fill="hold"/>
                                        <p:tgtEl>
                                          <p:spTgt spid="49"/>
                                        </p:tgtEl>
                                        <p:attrNameLst>
                                          <p:attrName>ppt_h</p:attrName>
                                        </p:attrNameLst>
                                      </p:cBhvr>
                                      <p:tavLst>
                                        <p:tav tm="0">
                                          <p:val>
                                            <p:fltVal val="0"/>
                                          </p:val>
                                        </p:tav>
                                        <p:tav tm="100000">
                                          <p:val>
                                            <p:strVal val="#ppt_h"/>
                                          </p:val>
                                        </p:tav>
                                      </p:tavLst>
                                    </p:anim>
                                    <p:anim calcmode="lin" valueType="num">
                                      <p:cBhvr>
                                        <p:cTn id="106" dur="1000" fill="hold"/>
                                        <p:tgtEl>
                                          <p:spTgt spid="49"/>
                                        </p:tgtEl>
                                        <p:attrNameLst>
                                          <p:attrName>style.rotation</p:attrName>
                                        </p:attrNameLst>
                                      </p:cBhvr>
                                      <p:tavLst>
                                        <p:tav tm="0">
                                          <p:val>
                                            <p:fltVal val="90"/>
                                          </p:val>
                                        </p:tav>
                                        <p:tav tm="100000">
                                          <p:val>
                                            <p:fltVal val="0"/>
                                          </p:val>
                                        </p:tav>
                                      </p:tavLst>
                                    </p:anim>
                                    <p:animEffect transition="in" filter="fade">
                                      <p:cBhvr>
                                        <p:cTn id="107" dur="10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8">
                                            <p:txEl>
                                              <p:pRg st="15" end="15"/>
                                            </p:txEl>
                                          </p:spTgt>
                                        </p:tgtEl>
                                        <p:attrNameLst>
                                          <p:attrName>style.visibility</p:attrName>
                                        </p:attrNameLst>
                                      </p:cBhvr>
                                      <p:to>
                                        <p:strVal val="visible"/>
                                      </p:to>
                                    </p:set>
                                    <p:animEffect transition="in" filter="fade">
                                      <p:cBhvr>
                                        <p:cTn id="112" dur="1000"/>
                                        <p:tgtEl>
                                          <p:spTgt spid="28">
                                            <p:txEl>
                                              <p:pRg st="15" end="15"/>
                                            </p:txEl>
                                          </p:spTgt>
                                        </p:tgtEl>
                                      </p:cBhvr>
                                    </p:animEffect>
                                    <p:anim calcmode="lin" valueType="num">
                                      <p:cBhvr>
                                        <p:cTn id="113" dur="1000" fill="hold"/>
                                        <p:tgtEl>
                                          <p:spTgt spid="28">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28">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8">
                                            <p:txEl>
                                              <p:pRg st="16" end="16"/>
                                            </p:txEl>
                                          </p:spTgt>
                                        </p:tgtEl>
                                        <p:attrNameLst>
                                          <p:attrName>style.visibility</p:attrName>
                                        </p:attrNameLst>
                                      </p:cBhvr>
                                      <p:to>
                                        <p:strVal val="visible"/>
                                      </p:to>
                                    </p:set>
                                    <p:animEffect transition="in" filter="fade">
                                      <p:cBhvr>
                                        <p:cTn id="119" dur="1000"/>
                                        <p:tgtEl>
                                          <p:spTgt spid="28">
                                            <p:txEl>
                                              <p:pRg st="16" end="16"/>
                                            </p:txEl>
                                          </p:spTgt>
                                        </p:tgtEl>
                                      </p:cBhvr>
                                    </p:animEffect>
                                    <p:anim calcmode="lin" valueType="num">
                                      <p:cBhvr>
                                        <p:cTn id="120" dur="1000" fill="hold"/>
                                        <p:tgtEl>
                                          <p:spTgt spid="28">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28">
                                            <p:txEl>
                                              <p:pRg st="16" end="16"/>
                                            </p:txEl>
                                          </p:spTgt>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28">
                                            <p:txEl>
                                              <p:pRg st="17" end="17"/>
                                            </p:txEl>
                                          </p:spTgt>
                                        </p:tgtEl>
                                        <p:attrNameLst>
                                          <p:attrName>style.visibility</p:attrName>
                                        </p:attrNameLst>
                                      </p:cBhvr>
                                      <p:to>
                                        <p:strVal val="visible"/>
                                      </p:to>
                                    </p:set>
                                    <p:animEffect transition="in" filter="fade">
                                      <p:cBhvr>
                                        <p:cTn id="124" dur="1000"/>
                                        <p:tgtEl>
                                          <p:spTgt spid="28">
                                            <p:txEl>
                                              <p:pRg st="17" end="17"/>
                                            </p:txEl>
                                          </p:spTgt>
                                        </p:tgtEl>
                                      </p:cBhvr>
                                    </p:animEffect>
                                    <p:anim calcmode="lin" valueType="num">
                                      <p:cBhvr>
                                        <p:cTn id="125" dur="1000" fill="hold"/>
                                        <p:tgtEl>
                                          <p:spTgt spid="28">
                                            <p:txEl>
                                              <p:pRg st="17" end="17"/>
                                            </p:txEl>
                                          </p:spTgt>
                                        </p:tgtEl>
                                        <p:attrNameLst>
                                          <p:attrName>ppt_x</p:attrName>
                                        </p:attrNameLst>
                                      </p:cBhvr>
                                      <p:tavLst>
                                        <p:tav tm="0">
                                          <p:val>
                                            <p:strVal val="#ppt_x"/>
                                          </p:val>
                                        </p:tav>
                                        <p:tav tm="100000">
                                          <p:val>
                                            <p:strVal val="#ppt_x"/>
                                          </p:val>
                                        </p:tav>
                                      </p:tavLst>
                                    </p:anim>
                                    <p:anim calcmode="lin" valueType="num">
                                      <p:cBhvr>
                                        <p:cTn id="126" dur="1000" fill="hold"/>
                                        <p:tgtEl>
                                          <p:spTgt spid="28">
                                            <p:txEl>
                                              <p:pRg st="17" end="17"/>
                                            </p:txEl>
                                          </p:spTgt>
                                        </p:tgtEl>
                                        <p:attrNameLst>
                                          <p:attrName>ppt_y</p:attrName>
                                        </p:attrNameLst>
                                      </p:cBhvr>
                                      <p:tavLst>
                                        <p:tav tm="0">
                                          <p:val>
                                            <p:strVal val="#ppt_y+.1"/>
                                          </p:val>
                                        </p:tav>
                                        <p:tav tm="100000">
                                          <p:val>
                                            <p:strVal val="#ppt_y"/>
                                          </p:val>
                                        </p:tav>
                                      </p:tavLst>
                                    </p:anim>
                                  </p:childTnLst>
                                </p:cTn>
                              </p:par>
                              <p:par>
                                <p:cTn id="127" presetID="21" presetClass="entr" presetSubtype="1" fill="hold"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heel(1)">
                                      <p:cBhvr>
                                        <p:cTn id="129" dur="20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28">
                                            <p:txEl>
                                              <p:pRg st="18" end="18"/>
                                            </p:txEl>
                                          </p:spTgt>
                                        </p:tgtEl>
                                        <p:attrNameLst>
                                          <p:attrName>style.visibility</p:attrName>
                                        </p:attrNameLst>
                                      </p:cBhvr>
                                      <p:to>
                                        <p:strVal val="visible"/>
                                      </p:to>
                                    </p:set>
                                    <p:animEffect transition="in" filter="fade">
                                      <p:cBhvr>
                                        <p:cTn id="134" dur="1000"/>
                                        <p:tgtEl>
                                          <p:spTgt spid="28">
                                            <p:txEl>
                                              <p:pRg st="18" end="18"/>
                                            </p:txEl>
                                          </p:spTgt>
                                        </p:tgtEl>
                                      </p:cBhvr>
                                    </p:animEffect>
                                    <p:anim calcmode="lin" valueType="num">
                                      <p:cBhvr>
                                        <p:cTn id="135" dur="1000" fill="hold"/>
                                        <p:tgtEl>
                                          <p:spTgt spid="28">
                                            <p:txEl>
                                              <p:pRg st="18" end="18"/>
                                            </p:txEl>
                                          </p:spTgt>
                                        </p:tgtEl>
                                        <p:attrNameLst>
                                          <p:attrName>ppt_x</p:attrName>
                                        </p:attrNameLst>
                                      </p:cBhvr>
                                      <p:tavLst>
                                        <p:tav tm="0">
                                          <p:val>
                                            <p:strVal val="#ppt_x"/>
                                          </p:val>
                                        </p:tav>
                                        <p:tav tm="100000">
                                          <p:val>
                                            <p:strVal val="#ppt_x"/>
                                          </p:val>
                                        </p:tav>
                                      </p:tavLst>
                                    </p:anim>
                                    <p:anim calcmode="lin" valueType="num">
                                      <p:cBhvr>
                                        <p:cTn id="136" dur="1000" fill="hold"/>
                                        <p:tgtEl>
                                          <p:spTgt spid="28">
                                            <p:txEl>
                                              <p:pRg st="18" end="18"/>
                                            </p:txEl>
                                          </p:spTgt>
                                        </p:tgtEl>
                                        <p:attrNameLst>
                                          <p:attrName>ppt_y</p:attrName>
                                        </p:attrNameLst>
                                      </p:cBhvr>
                                      <p:tavLst>
                                        <p:tav tm="0">
                                          <p:val>
                                            <p:strVal val="#ppt_y+.1"/>
                                          </p:val>
                                        </p:tav>
                                        <p:tav tm="100000">
                                          <p:val>
                                            <p:strVal val="#ppt_y"/>
                                          </p:val>
                                        </p:tav>
                                      </p:tavLst>
                                    </p:anim>
                                  </p:childTnLst>
                                </p:cTn>
                              </p:par>
                              <p:par>
                                <p:cTn id="137" presetID="8" presetClass="emph" presetSubtype="0" fill="hold" nodeType="withEffect">
                                  <p:stCondLst>
                                    <p:cond delay="0"/>
                                  </p:stCondLst>
                                  <p:childTnLst>
                                    <p:animRot by="21600000">
                                      <p:cBhvr>
                                        <p:cTn id="138" dur="2000" fill="hold"/>
                                        <p:tgtEl>
                                          <p:spTgt spid="50"/>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28">
                                            <p:txEl>
                                              <p:pRg st="20" end="20"/>
                                            </p:txEl>
                                          </p:spTgt>
                                        </p:tgtEl>
                                        <p:attrNameLst>
                                          <p:attrName>style.visibility</p:attrName>
                                        </p:attrNameLst>
                                      </p:cBhvr>
                                      <p:to>
                                        <p:strVal val="visible"/>
                                      </p:to>
                                    </p:set>
                                    <p:animEffect transition="in" filter="fade">
                                      <p:cBhvr>
                                        <p:cTn id="143" dur="1000"/>
                                        <p:tgtEl>
                                          <p:spTgt spid="28">
                                            <p:txEl>
                                              <p:pRg st="20" end="20"/>
                                            </p:txEl>
                                          </p:spTgt>
                                        </p:tgtEl>
                                      </p:cBhvr>
                                    </p:animEffect>
                                    <p:anim calcmode="lin" valueType="num">
                                      <p:cBhvr>
                                        <p:cTn id="144" dur="1000" fill="hold"/>
                                        <p:tgtEl>
                                          <p:spTgt spid="28">
                                            <p:txEl>
                                              <p:pRg st="20" end="20"/>
                                            </p:txEl>
                                          </p:spTgt>
                                        </p:tgtEl>
                                        <p:attrNameLst>
                                          <p:attrName>ppt_x</p:attrName>
                                        </p:attrNameLst>
                                      </p:cBhvr>
                                      <p:tavLst>
                                        <p:tav tm="0">
                                          <p:val>
                                            <p:strVal val="#ppt_x"/>
                                          </p:val>
                                        </p:tav>
                                        <p:tav tm="100000">
                                          <p:val>
                                            <p:strVal val="#ppt_x"/>
                                          </p:val>
                                        </p:tav>
                                      </p:tavLst>
                                    </p:anim>
                                    <p:anim calcmode="lin" valueType="num">
                                      <p:cBhvr>
                                        <p:cTn id="145" dur="1000" fill="hold"/>
                                        <p:tgtEl>
                                          <p:spTgt spid="28">
                                            <p:txEl>
                                              <p:pRg st="20" end="20"/>
                                            </p:txEl>
                                          </p:spTgt>
                                        </p:tgtEl>
                                        <p:attrNameLst>
                                          <p:attrName>ppt_y</p:attrName>
                                        </p:attrNameLst>
                                      </p:cBhvr>
                                      <p:tavLst>
                                        <p:tav tm="0">
                                          <p:val>
                                            <p:strVal val="#ppt_y+.1"/>
                                          </p:val>
                                        </p:tav>
                                        <p:tav tm="100000">
                                          <p:val>
                                            <p:strVal val="#ppt_y"/>
                                          </p:val>
                                        </p:tav>
                                      </p:tavLst>
                                    </p:anim>
                                  </p:childTnLst>
                                </p:cTn>
                              </p:par>
                              <p:par>
                                <p:cTn id="146" presetID="21" presetClass="exit" presetSubtype="1" fill="hold" nodeType="withEffect">
                                  <p:stCondLst>
                                    <p:cond delay="0"/>
                                  </p:stCondLst>
                                  <p:childTnLst>
                                    <p:animEffect transition="out" filter="wheel(1)">
                                      <p:cBhvr>
                                        <p:cTn id="147" dur="2000"/>
                                        <p:tgtEl>
                                          <p:spTgt spid="50"/>
                                        </p:tgtEl>
                                      </p:cBhvr>
                                    </p:animEffect>
                                    <p:set>
                                      <p:cBhvr>
                                        <p:cTn id="148" dur="1" fill="hold">
                                          <p:stCondLst>
                                            <p:cond delay="1999"/>
                                          </p:stCondLst>
                                        </p:cTn>
                                        <p:tgtEl>
                                          <p:spTgt spid="5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1000"/>
                                        <p:tgtEl>
                                          <p:spTgt spid="2"/>
                                        </p:tgtEl>
                                      </p:cBhvr>
                                    </p:animEffect>
                                    <p:set>
                                      <p:cBhvr>
                                        <p:cTn id="151" dur="1" fill="hold">
                                          <p:stCondLst>
                                            <p:cond delay="999"/>
                                          </p:stCondLst>
                                        </p:cTn>
                                        <p:tgtEl>
                                          <p:spTgt spid="2"/>
                                        </p:tgtEl>
                                        <p:attrNameLst>
                                          <p:attrName>style.visibility</p:attrName>
                                        </p:attrNameLst>
                                      </p:cBhvr>
                                      <p:to>
                                        <p:strVal val="hidden"/>
                                      </p:to>
                                    </p:set>
                                  </p:childTnLst>
                                </p:cTn>
                              </p:par>
                              <p:par>
                                <p:cTn id="152" presetID="10" presetClass="entr" presetSubtype="0" fill="hold" nodeType="withEffect">
                                  <p:stCondLst>
                                    <p:cond delay="0"/>
                                  </p:stCondLst>
                                  <p:childTnLst>
                                    <p:set>
                                      <p:cBhvr>
                                        <p:cTn id="153" dur="1" fill="hold">
                                          <p:stCondLst>
                                            <p:cond delay="0"/>
                                          </p:stCondLst>
                                        </p:cTn>
                                        <p:tgtEl>
                                          <p:spTgt spid="3"/>
                                        </p:tgtEl>
                                        <p:attrNameLst>
                                          <p:attrName>style.visibility</p:attrName>
                                        </p:attrNameLst>
                                      </p:cBhvr>
                                      <p:to>
                                        <p:strVal val="visible"/>
                                      </p:to>
                                    </p:set>
                                    <p:animEffect transition="in" filter="fade">
                                      <p:cBhvr>
                                        <p:cTn id="154" dur="1000"/>
                                        <p:tgtEl>
                                          <p:spTgt spid="3"/>
                                        </p:tgtEl>
                                      </p:cBhvr>
                                    </p:animEffect>
                                  </p:childTnLst>
                                </p:cTn>
                              </p:par>
                              <p:par>
                                <p:cTn id="155" presetID="42" presetClass="entr" presetSubtype="0" fill="hold" nodeType="withEffect">
                                  <p:stCondLst>
                                    <p:cond delay="0"/>
                                  </p:stCondLst>
                                  <p:childTnLst>
                                    <p:set>
                                      <p:cBhvr>
                                        <p:cTn id="156" dur="1" fill="hold">
                                          <p:stCondLst>
                                            <p:cond delay="0"/>
                                          </p:stCondLst>
                                        </p:cTn>
                                        <p:tgtEl>
                                          <p:spTgt spid="28">
                                            <p:txEl>
                                              <p:pRg st="21" end="21"/>
                                            </p:txEl>
                                          </p:spTgt>
                                        </p:tgtEl>
                                        <p:attrNameLst>
                                          <p:attrName>style.visibility</p:attrName>
                                        </p:attrNameLst>
                                      </p:cBhvr>
                                      <p:to>
                                        <p:strVal val="visible"/>
                                      </p:to>
                                    </p:set>
                                    <p:animEffect transition="in" filter="fade">
                                      <p:cBhvr>
                                        <p:cTn id="157" dur="1000"/>
                                        <p:tgtEl>
                                          <p:spTgt spid="28">
                                            <p:txEl>
                                              <p:pRg st="21" end="21"/>
                                            </p:txEl>
                                          </p:spTgt>
                                        </p:tgtEl>
                                      </p:cBhvr>
                                    </p:animEffect>
                                    <p:anim calcmode="lin" valueType="num">
                                      <p:cBhvr>
                                        <p:cTn id="158" dur="1000" fill="hold"/>
                                        <p:tgtEl>
                                          <p:spTgt spid="28">
                                            <p:txEl>
                                              <p:pRg st="21" end="21"/>
                                            </p:txEl>
                                          </p:spTgt>
                                        </p:tgtEl>
                                        <p:attrNameLst>
                                          <p:attrName>ppt_x</p:attrName>
                                        </p:attrNameLst>
                                      </p:cBhvr>
                                      <p:tavLst>
                                        <p:tav tm="0">
                                          <p:val>
                                            <p:strVal val="#ppt_x"/>
                                          </p:val>
                                        </p:tav>
                                        <p:tav tm="100000">
                                          <p:val>
                                            <p:strVal val="#ppt_x"/>
                                          </p:val>
                                        </p:tav>
                                      </p:tavLst>
                                    </p:anim>
                                    <p:anim calcmode="lin" valueType="num">
                                      <p:cBhvr>
                                        <p:cTn id="159" dur="1000" fill="hold"/>
                                        <p:tgtEl>
                                          <p:spTgt spid="28">
                                            <p:txEl>
                                              <p:pRg st="21" end="21"/>
                                            </p:txEl>
                                          </p:spTgt>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28">
                                            <p:txEl>
                                              <p:pRg st="22" end="22"/>
                                            </p:txEl>
                                          </p:spTgt>
                                        </p:tgtEl>
                                        <p:attrNameLst>
                                          <p:attrName>style.visibility</p:attrName>
                                        </p:attrNameLst>
                                      </p:cBhvr>
                                      <p:to>
                                        <p:strVal val="visible"/>
                                      </p:to>
                                    </p:set>
                                    <p:animEffect transition="in" filter="fade">
                                      <p:cBhvr>
                                        <p:cTn id="162" dur="1000"/>
                                        <p:tgtEl>
                                          <p:spTgt spid="28">
                                            <p:txEl>
                                              <p:pRg st="22" end="22"/>
                                            </p:txEl>
                                          </p:spTgt>
                                        </p:tgtEl>
                                      </p:cBhvr>
                                    </p:animEffect>
                                    <p:anim calcmode="lin" valueType="num">
                                      <p:cBhvr>
                                        <p:cTn id="163" dur="1000" fill="hold"/>
                                        <p:tgtEl>
                                          <p:spTgt spid="28">
                                            <p:txEl>
                                              <p:pRg st="22" end="22"/>
                                            </p:txEl>
                                          </p:spTgt>
                                        </p:tgtEl>
                                        <p:attrNameLst>
                                          <p:attrName>ppt_x</p:attrName>
                                        </p:attrNameLst>
                                      </p:cBhvr>
                                      <p:tavLst>
                                        <p:tav tm="0">
                                          <p:val>
                                            <p:strVal val="#ppt_x"/>
                                          </p:val>
                                        </p:tav>
                                        <p:tav tm="100000">
                                          <p:val>
                                            <p:strVal val="#ppt_x"/>
                                          </p:val>
                                        </p:tav>
                                      </p:tavLst>
                                    </p:anim>
                                    <p:anim calcmode="lin" valueType="num">
                                      <p:cBhvr>
                                        <p:cTn id="164" dur="1000" fill="hold"/>
                                        <p:tgtEl>
                                          <p:spTgt spid="28">
                                            <p:txEl>
                                              <p:pRg st="22" end="22"/>
                                            </p:txEl>
                                          </p:spTgt>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28">
                                            <p:txEl>
                                              <p:pRg st="23" end="23"/>
                                            </p:txEl>
                                          </p:spTgt>
                                        </p:tgtEl>
                                        <p:attrNameLst>
                                          <p:attrName>style.visibility</p:attrName>
                                        </p:attrNameLst>
                                      </p:cBhvr>
                                      <p:to>
                                        <p:strVal val="visible"/>
                                      </p:to>
                                    </p:set>
                                    <p:animEffect transition="in" filter="fade">
                                      <p:cBhvr>
                                        <p:cTn id="167" dur="1000"/>
                                        <p:tgtEl>
                                          <p:spTgt spid="28">
                                            <p:txEl>
                                              <p:pRg st="23" end="23"/>
                                            </p:txEl>
                                          </p:spTgt>
                                        </p:tgtEl>
                                      </p:cBhvr>
                                    </p:animEffect>
                                    <p:anim calcmode="lin" valueType="num">
                                      <p:cBhvr>
                                        <p:cTn id="168" dur="1000" fill="hold"/>
                                        <p:tgtEl>
                                          <p:spTgt spid="28">
                                            <p:txEl>
                                              <p:pRg st="23" end="23"/>
                                            </p:txEl>
                                          </p:spTgt>
                                        </p:tgtEl>
                                        <p:attrNameLst>
                                          <p:attrName>ppt_x</p:attrName>
                                        </p:attrNameLst>
                                      </p:cBhvr>
                                      <p:tavLst>
                                        <p:tav tm="0">
                                          <p:val>
                                            <p:strVal val="#ppt_x"/>
                                          </p:val>
                                        </p:tav>
                                        <p:tav tm="100000">
                                          <p:val>
                                            <p:strVal val="#ppt_x"/>
                                          </p:val>
                                        </p:tav>
                                      </p:tavLst>
                                    </p:anim>
                                    <p:anim calcmode="lin" valueType="num">
                                      <p:cBhvr>
                                        <p:cTn id="169" dur="1000" fill="hold"/>
                                        <p:tgtEl>
                                          <p:spTgt spid="28">
                                            <p:txEl>
                                              <p:pRg st="23" end="23"/>
                                            </p:txEl>
                                          </p:spTgt>
                                        </p:tgtEl>
                                        <p:attrNameLst>
                                          <p:attrName>ppt_y</p:attrName>
                                        </p:attrNameLst>
                                      </p:cBhvr>
                                      <p:tavLst>
                                        <p:tav tm="0">
                                          <p:val>
                                            <p:strVal val="#ppt_y+.1"/>
                                          </p:val>
                                        </p:tav>
                                        <p:tav tm="100000">
                                          <p:val>
                                            <p:strVal val="#ppt_y"/>
                                          </p:val>
                                        </p:tav>
                                      </p:tavLst>
                                    </p:anim>
                                  </p:childTnLst>
                                </p:cTn>
                              </p:par>
                              <p:par>
                                <p:cTn id="170" presetID="10" presetClass="exit" presetSubtype="0" fill="hold" nodeType="withEffect">
                                  <p:stCondLst>
                                    <p:cond delay="0"/>
                                  </p:stCondLst>
                                  <p:childTnLst>
                                    <p:animEffect transition="out" filter="fade">
                                      <p:cBhvr>
                                        <p:cTn id="171" dur="2000"/>
                                        <p:tgtEl>
                                          <p:spTgt spid="49"/>
                                        </p:tgtEl>
                                      </p:cBhvr>
                                    </p:animEffect>
                                    <p:set>
                                      <p:cBhvr>
                                        <p:cTn id="172" dur="1" fill="hold">
                                          <p:stCondLst>
                                            <p:cond delay="1999"/>
                                          </p:stCondLst>
                                        </p:cTn>
                                        <p:tgtEl>
                                          <p:spTgt spid="49"/>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2000"/>
                                        <p:tgtEl>
                                          <p:spTgt spid="34"/>
                                        </p:tgtEl>
                                      </p:cBhvr>
                                    </p:animEffect>
                                    <p:set>
                                      <p:cBhvr>
                                        <p:cTn id="175" dur="1" fill="hold">
                                          <p:stCondLst>
                                            <p:cond delay="1999"/>
                                          </p:stCondLst>
                                        </p:cTn>
                                        <p:tgtEl>
                                          <p:spTgt spid="34"/>
                                        </p:tgtEl>
                                        <p:attrNameLst>
                                          <p:attrName>style.visibility</p:attrName>
                                        </p:attrNameLst>
                                      </p:cBhvr>
                                      <p:to>
                                        <p:strVal val="hidden"/>
                                      </p:to>
                                    </p:set>
                                  </p:childTnLst>
                                </p:cTn>
                              </p:par>
                              <p:par>
                                <p:cTn id="176" presetID="10" presetClass="entr" presetSubtype="0" fill="hold" nodeType="withEffect">
                                  <p:stCondLst>
                                    <p:cond delay="0"/>
                                  </p:stCondLst>
                                  <p:childTnLst>
                                    <p:set>
                                      <p:cBhvr>
                                        <p:cTn id="177" dur="1" fill="hold">
                                          <p:stCondLst>
                                            <p:cond delay="0"/>
                                          </p:stCondLst>
                                        </p:cTn>
                                        <p:tgtEl>
                                          <p:spTgt spid="51"/>
                                        </p:tgtEl>
                                        <p:attrNameLst>
                                          <p:attrName>style.visibility</p:attrName>
                                        </p:attrNameLst>
                                      </p:cBhvr>
                                      <p:to>
                                        <p:strVal val="visible"/>
                                      </p:to>
                                    </p:set>
                                    <p:animEffect transition="in" filter="fade">
                                      <p:cBhvr>
                                        <p:cTn id="178"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Modern Public Folders Overview, Migration and Microsoft Office 365 </a:t>
            </a:r>
          </a:p>
        </p:txBody>
      </p:sp>
      <p:sp>
        <p:nvSpPr>
          <p:cNvPr id="5" name="Text Placeholder 4"/>
          <p:cNvSpPr>
            <a:spLocks noGrp="1"/>
          </p:cNvSpPr>
          <p:nvPr>
            <p:ph type="body" sz="quarter" idx="12"/>
          </p:nvPr>
        </p:nvSpPr>
        <p:spPr/>
        <p:txBody>
          <a:bodyPr/>
          <a:lstStyle/>
          <a:p>
            <a:r>
              <a:rPr lang="en-US" dirty="0" smtClean="0"/>
              <a:t>Siegfried Jagott</a:t>
            </a:r>
          </a:p>
          <a:p>
            <a:r>
              <a:rPr lang="en-US" sz="3200" dirty="0" smtClean="0"/>
              <a:t>Principal Consultant, MVP, Author</a:t>
            </a:r>
          </a:p>
          <a:p>
            <a:r>
              <a:rPr lang="en-US" sz="3200" dirty="0" err="1" smtClean="0"/>
              <a:t>Xiopia</a:t>
            </a:r>
            <a:r>
              <a:rPr lang="en-US" sz="3200" dirty="0" smtClean="0"/>
              <a:t>, Germany</a:t>
            </a:r>
            <a:endParaRPr lang="en-US" sz="3200" dirty="0"/>
          </a:p>
        </p:txBody>
      </p:sp>
      <p:sp>
        <p:nvSpPr>
          <p:cNvPr id="14" name="Text Placeholder 13"/>
          <p:cNvSpPr>
            <a:spLocks noGrp="1"/>
          </p:cNvSpPr>
          <p:nvPr>
            <p:ph type="body" sz="quarter" idx="13"/>
          </p:nvPr>
        </p:nvSpPr>
        <p:spPr/>
        <p:txBody>
          <a:bodyPr/>
          <a:lstStyle/>
          <a:p>
            <a:r>
              <a:rPr lang="en-US" dirty="0"/>
              <a:t>OUC-B329</a:t>
            </a:r>
          </a:p>
        </p:txBody>
      </p:sp>
      <p:sp>
        <p:nvSpPr>
          <p:cNvPr id="2" name="TextBox 1"/>
          <p:cNvSpPr txBox="1"/>
          <p:nvPr/>
        </p:nvSpPr>
        <p:spPr>
          <a:xfrm>
            <a:off x="4405745" y="5957318"/>
            <a:ext cx="523521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E-mail: </a:t>
            </a:r>
            <a:r>
              <a:rPr lang="en-US" sz="2400" dirty="0" smtClean="0">
                <a:gradFill>
                  <a:gsLst>
                    <a:gs pos="2917">
                      <a:schemeClr val="tx1"/>
                    </a:gs>
                    <a:gs pos="30000">
                      <a:schemeClr val="tx1"/>
                    </a:gs>
                  </a:gsLst>
                  <a:lin ang="5400000" scaled="0"/>
                </a:gradFill>
                <a:hlinkClick r:id="rId3"/>
              </a:rPr>
              <a:t>Siegfried.Jagott@xiopia.com</a:t>
            </a: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Twitter: @</a:t>
            </a:r>
            <a:r>
              <a:rPr lang="en-US" sz="2400" dirty="0" err="1" smtClean="0">
                <a:gradFill>
                  <a:gsLst>
                    <a:gs pos="2917">
                      <a:schemeClr val="tx1"/>
                    </a:gs>
                    <a:gs pos="30000">
                      <a:schemeClr val="tx1"/>
                    </a:gs>
                  </a:gsLst>
                  <a:lin ang="5400000" scaled="0"/>
                </a:gradFill>
              </a:rPr>
              <a:t>SigiJ</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Prepare &amp; Analyze (1/2)</a:t>
            </a:r>
            <a:endParaRPr lang="en-US" dirty="0"/>
          </a:p>
        </p:txBody>
      </p:sp>
      <p:sp>
        <p:nvSpPr>
          <p:cNvPr id="3" name="Text Placeholder 2"/>
          <p:cNvSpPr>
            <a:spLocks noGrp="1"/>
          </p:cNvSpPr>
          <p:nvPr>
            <p:ph type="body" sz="quarter" idx="10"/>
          </p:nvPr>
        </p:nvSpPr>
        <p:spPr>
          <a:xfrm>
            <a:off x="274638" y="1212850"/>
            <a:ext cx="11887200" cy="4739759"/>
          </a:xfrm>
        </p:spPr>
        <p:txBody>
          <a:bodyPr/>
          <a:lstStyle/>
          <a:p>
            <a:r>
              <a:rPr lang="en-US" dirty="0" smtClean="0"/>
              <a:t>Prepare</a:t>
            </a:r>
          </a:p>
          <a:p>
            <a:pPr lvl="2"/>
            <a:r>
              <a:rPr lang="en-US" dirty="0" smtClean="0"/>
              <a:t>Cleanup any Public Folder that includes a Backslash (“\”) in the name</a:t>
            </a:r>
          </a:p>
          <a:p>
            <a:pPr lvl="2"/>
            <a:r>
              <a:rPr lang="en-US" dirty="0" smtClean="0"/>
              <a:t>Cleanup any Public Folder that is larger than 25 GB (recommendation)</a:t>
            </a:r>
          </a:p>
          <a:p>
            <a:pPr lvl="2"/>
            <a:r>
              <a:rPr lang="en-US" dirty="0" smtClean="0"/>
              <a:t>Download Microsoft Exchange 2013 Public Folder Migration Scripts </a:t>
            </a:r>
          </a:p>
          <a:p>
            <a:pPr lvl="2"/>
            <a:r>
              <a:rPr lang="en-US" dirty="0" smtClean="0">
                <a:hlinkClick r:id="rId2"/>
              </a:rPr>
              <a:t>http</a:t>
            </a:r>
            <a:r>
              <a:rPr lang="en-US" dirty="0">
                <a:hlinkClick r:id="rId2"/>
              </a:rPr>
              <a:t>://</a:t>
            </a:r>
            <a:r>
              <a:rPr lang="en-US" dirty="0" smtClean="0">
                <a:hlinkClick r:id="rId2"/>
              </a:rPr>
              <a:t>www.microsoft.com/en-us/download/details.aspx?id=38407</a:t>
            </a:r>
            <a:r>
              <a:rPr lang="en-US" dirty="0" smtClean="0"/>
              <a:t> </a:t>
            </a:r>
            <a:endParaRPr lang="en-US" dirty="0"/>
          </a:p>
          <a:p>
            <a:pPr lvl="2"/>
            <a:endParaRPr lang="en-US" dirty="0" smtClean="0"/>
          </a:p>
          <a:p>
            <a:r>
              <a:rPr lang="en-US" dirty="0" smtClean="0"/>
              <a:t>Analyze (optional)</a:t>
            </a:r>
          </a:p>
          <a:p>
            <a:pPr lvl="2"/>
            <a:r>
              <a:rPr lang="en-US" dirty="0"/>
              <a:t>Get-</a:t>
            </a:r>
            <a:r>
              <a:rPr lang="en-US" dirty="0" err="1"/>
              <a:t>PublicFolder</a:t>
            </a:r>
            <a:r>
              <a:rPr lang="en-US" dirty="0"/>
              <a:t> </a:t>
            </a:r>
            <a:r>
              <a:rPr lang="en-US" dirty="0" smtClean="0"/>
              <a:t>-</a:t>
            </a:r>
            <a:r>
              <a:rPr lang="en-US" dirty="0" err="1" smtClean="0"/>
              <a:t>Recurse</a:t>
            </a:r>
            <a:r>
              <a:rPr lang="en-US" dirty="0"/>
              <a:t> –</a:t>
            </a:r>
            <a:r>
              <a:rPr lang="en-US" dirty="0" err="1"/>
              <a:t>Resultsize</a:t>
            </a:r>
            <a:r>
              <a:rPr lang="en-US" dirty="0"/>
              <a:t> unlimited | </a:t>
            </a:r>
            <a:r>
              <a:rPr lang="en-US" dirty="0" smtClean="0"/>
              <a:t>Export-CSV</a:t>
            </a:r>
            <a:r>
              <a:rPr lang="en-US" dirty="0" smtClean="0">
                <a:solidFill>
                  <a:srgbClr val="FF0000"/>
                </a:solidFill>
              </a:rPr>
              <a:t> </a:t>
            </a:r>
            <a:r>
              <a:rPr lang="en-US" dirty="0"/>
              <a:t>C:\</a:t>
            </a:r>
            <a:r>
              <a:rPr lang="en-US" dirty="0" smtClean="0"/>
              <a:t>PFMigration\PFStructure.csv</a:t>
            </a:r>
            <a:endParaRPr lang="en-US" dirty="0"/>
          </a:p>
          <a:p>
            <a:pPr lvl="2"/>
            <a:r>
              <a:rPr lang="en-US" dirty="0"/>
              <a:t>Get-</a:t>
            </a:r>
            <a:r>
              <a:rPr lang="en-US" dirty="0" err="1"/>
              <a:t>PublicFolder</a:t>
            </a:r>
            <a:r>
              <a:rPr lang="en-US" dirty="0"/>
              <a:t> -</a:t>
            </a:r>
            <a:r>
              <a:rPr lang="en-US" dirty="0" err="1"/>
              <a:t>Recurse</a:t>
            </a:r>
            <a:r>
              <a:rPr lang="en-US" dirty="0"/>
              <a:t> | Get-</a:t>
            </a:r>
            <a:r>
              <a:rPr lang="en-US" dirty="0" err="1"/>
              <a:t>PublicFolderStatistics</a:t>
            </a:r>
            <a:r>
              <a:rPr lang="en-US" dirty="0"/>
              <a:t> | </a:t>
            </a:r>
            <a:r>
              <a:rPr lang="en-US" dirty="0" smtClean="0">
                <a:solidFill>
                  <a:schemeClr val="tx1"/>
                </a:solidFill>
              </a:rPr>
              <a:t>Export-CSV</a:t>
            </a:r>
            <a:r>
              <a:rPr lang="en-US" dirty="0" smtClean="0"/>
              <a:t> </a:t>
            </a:r>
            <a:r>
              <a:rPr lang="en-US" dirty="0"/>
              <a:t>C:\</a:t>
            </a:r>
            <a:r>
              <a:rPr lang="en-US" dirty="0" smtClean="0"/>
              <a:t>PFMigration\PFStatistics.csv</a:t>
            </a:r>
            <a:endParaRPr lang="en-US" dirty="0"/>
          </a:p>
          <a:p>
            <a:pPr lvl="2"/>
            <a:r>
              <a:rPr lang="en-US" dirty="0"/>
              <a:t>Get-</a:t>
            </a:r>
            <a:r>
              <a:rPr lang="en-US" dirty="0" err="1"/>
              <a:t>PublicFolder</a:t>
            </a:r>
            <a:r>
              <a:rPr lang="en-US" dirty="0"/>
              <a:t> -</a:t>
            </a:r>
            <a:r>
              <a:rPr lang="en-US" dirty="0" err="1"/>
              <a:t>GetChildren</a:t>
            </a:r>
            <a:r>
              <a:rPr lang="en-US" dirty="0"/>
              <a:t> | Get-</a:t>
            </a:r>
            <a:r>
              <a:rPr lang="en-US" dirty="0" err="1"/>
              <a:t>PublicFolderClientPermission</a:t>
            </a:r>
            <a:r>
              <a:rPr lang="en-US" dirty="0"/>
              <a:t> | Select-Object </a:t>
            </a:r>
            <a:r>
              <a:rPr lang="en-US" dirty="0" err="1"/>
              <a:t>Identity,User</a:t>
            </a:r>
            <a:r>
              <a:rPr lang="en-US" dirty="0"/>
              <a:t> -</a:t>
            </a:r>
            <a:r>
              <a:rPr lang="en-US" dirty="0" err="1"/>
              <a:t>ExpandProperty</a:t>
            </a:r>
            <a:r>
              <a:rPr lang="en-US" dirty="0"/>
              <a:t> </a:t>
            </a:r>
            <a:r>
              <a:rPr lang="en-US" dirty="0" err="1"/>
              <a:t>AccessRights</a:t>
            </a:r>
            <a:r>
              <a:rPr lang="en-US" dirty="0"/>
              <a:t> | Export-CSV C:\</a:t>
            </a:r>
            <a:r>
              <a:rPr lang="en-US" dirty="0" smtClean="0"/>
              <a:t>PFMigration\PFPerms.csv</a:t>
            </a:r>
            <a:endParaRPr lang="en-US" dirty="0"/>
          </a:p>
          <a:p>
            <a:pPr lvl="2"/>
            <a:endParaRPr lang="en-US" dirty="0" smtClean="0"/>
          </a:p>
        </p:txBody>
      </p:sp>
    </p:spTree>
    <p:extLst>
      <p:ext uri="{BB962C8B-B14F-4D97-AF65-F5344CB8AC3E}">
        <p14:creationId xmlns:p14="http://schemas.microsoft.com/office/powerpoint/2010/main" val="109021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Prepare &amp; Analyze </a:t>
            </a:r>
            <a:r>
              <a:rPr lang="en-US" dirty="0" smtClean="0"/>
              <a:t>(</a:t>
            </a:r>
            <a:r>
              <a:rPr lang="en-US" dirty="0"/>
              <a:t>2</a:t>
            </a:r>
            <a:r>
              <a:rPr lang="en-US" dirty="0" smtClean="0"/>
              <a:t>/2</a:t>
            </a:r>
            <a:r>
              <a:rPr lang="en-US" dirty="0"/>
              <a:t>)</a:t>
            </a:r>
          </a:p>
        </p:txBody>
      </p:sp>
      <p:sp>
        <p:nvSpPr>
          <p:cNvPr id="3" name="Text Placeholder 2"/>
          <p:cNvSpPr>
            <a:spLocks noGrp="1"/>
          </p:cNvSpPr>
          <p:nvPr>
            <p:ph type="body" sz="quarter" idx="10"/>
          </p:nvPr>
        </p:nvSpPr>
        <p:spPr>
          <a:xfrm>
            <a:off x="274638" y="1212850"/>
            <a:ext cx="8227678" cy="7454348"/>
          </a:xfrm>
        </p:spPr>
        <p:txBody>
          <a:bodyPr/>
          <a:lstStyle/>
          <a:p>
            <a:r>
              <a:rPr lang="en-US" dirty="0" smtClean="0"/>
              <a:t>Run Public Folder Migration Scripts</a:t>
            </a:r>
          </a:p>
          <a:p>
            <a:pPr marL="457200" lvl="1" indent="-457200">
              <a:buAutoNum type="arabicPeriod"/>
            </a:pPr>
            <a:r>
              <a:rPr lang="en-US" sz="2400" dirty="0" smtClean="0"/>
              <a:t>Export-PublicFolderStatistics.ps1</a:t>
            </a:r>
            <a:br>
              <a:rPr lang="en-US" sz="2400" dirty="0" smtClean="0"/>
            </a:br>
            <a:r>
              <a:rPr lang="en-US" sz="2400" dirty="0" smtClean="0"/>
              <a:t>&lt;map.csv&gt; &lt;Public Folder server&gt;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14350" lvl="1" indent="-514350">
              <a:buAutoNum type="arabicPeriod"/>
            </a:pPr>
            <a:r>
              <a:rPr lang="en-US" dirty="0" smtClean="0"/>
              <a:t>PublicFolderToMailboxMapGenerator.ps1</a:t>
            </a:r>
            <a:br>
              <a:rPr lang="en-US" dirty="0" smtClean="0"/>
            </a:br>
            <a:r>
              <a:rPr lang="en-US" dirty="0" smtClean="0"/>
              <a:t>&lt;</a:t>
            </a:r>
            <a:r>
              <a:rPr lang="en-US" dirty="0" err="1" smtClean="0"/>
              <a:t>maxPFmbxsize</a:t>
            </a:r>
            <a:r>
              <a:rPr lang="en-US" dirty="0" smtClean="0"/>
              <a:t>&gt; &lt;map.csv&gt; &lt;PFtoMbx.csv&gt;</a:t>
            </a:r>
            <a:endParaRPr lang="en-US" sz="2400" dirty="0" smtClean="0"/>
          </a:p>
          <a:p>
            <a:pPr marL="514350" lvl="1" indent="-514350">
              <a:buAutoNum type="arabicPeriod"/>
            </a:pPr>
            <a:r>
              <a:rPr lang="en-US" sz="2400" dirty="0" smtClean="0"/>
              <a:t>Output example:</a:t>
            </a:r>
          </a:p>
          <a:p>
            <a:pPr marL="514350" lvl="1" indent="-514350">
              <a:buAutoNum type="arabicPeriod"/>
            </a:pPr>
            <a:endParaRPr lang="en-US" sz="3200" dirty="0" smtClean="0"/>
          </a:p>
          <a:p>
            <a:r>
              <a:rPr lang="en-US" dirty="0" smtClean="0"/>
              <a:t> </a:t>
            </a:r>
            <a:endParaRPr lang="en-US" dirty="0"/>
          </a:p>
          <a:p>
            <a:endParaRPr lang="en-US" dirty="0" smtClean="0"/>
          </a:p>
          <a:p>
            <a:endParaRPr lang="en-US" dirty="0"/>
          </a:p>
        </p:txBody>
      </p:sp>
      <p:pic>
        <p:nvPicPr>
          <p:cNvPr id="4" name="Grafik 1"/>
          <p:cNvPicPr/>
          <p:nvPr/>
        </p:nvPicPr>
        <p:blipFill>
          <a:blip r:embed="rId3"/>
          <a:stretch>
            <a:fillRect/>
          </a:stretch>
        </p:blipFill>
        <p:spPr>
          <a:xfrm>
            <a:off x="6160327" y="1983709"/>
            <a:ext cx="6242301" cy="2764927"/>
          </a:xfrm>
          <a:prstGeom prst="rect">
            <a:avLst/>
          </a:prstGeom>
        </p:spPr>
      </p:pic>
      <p:pic>
        <p:nvPicPr>
          <p:cNvPr id="5" name="Grafik 3"/>
          <p:cNvPicPr/>
          <p:nvPr/>
        </p:nvPicPr>
        <p:blipFill>
          <a:blip r:embed="rId4"/>
          <a:stretch>
            <a:fillRect/>
          </a:stretch>
        </p:blipFill>
        <p:spPr>
          <a:xfrm>
            <a:off x="6160327" y="4876973"/>
            <a:ext cx="5855210" cy="2117552"/>
          </a:xfrm>
          <a:prstGeom prst="rect">
            <a:avLst/>
          </a:prstGeom>
        </p:spPr>
      </p:pic>
      <p:pic>
        <p:nvPicPr>
          <p:cNvPr id="7" name="Picture 6"/>
          <p:cNvPicPr>
            <a:picLocks noChangeAspect="1"/>
          </p:cNvPicPr>
          <p:nvPr/>
        </p:nvPicPr>
        <p:blipFill>
          <a:blip r:embed="rId5"/>
          <a:stretch>
            <a:fillRect/>
          </a:stretch>
        </p:blipFill>
        <p:spPr>
          <a:xfrm>
            <a:off x="3286125" y="5569763"/>
            <a:ext cx="2459664" cy="1424762"/>
          </a:xfrm>
          <a:prstGeom prst="rect">
            <a:avLst/>
          </a:prstGeom>
        </p:spPr>
      </p:pic>
    </p:spTree>
    <p:extLst>
      <p:ext uri="{BB962C8B-B14F-4D97-AF65-F5344CB8AC3E}">
        <p14:creationId xmlns:p14="http://schemas.microsoft.com/office/powerpoint/2010/main" val="3503824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2: Create public folder mailboxes</a:t>
            </a:r>
          </a:p>
        </p:txBody>
      </p:sp>
      <p:sp>
        <p:nvSpPr>
          <p:cNvPr id="3" name="Text Placeholder 2"/>
          <p:cNvSpPr>
            <a:spLocks noGrp="1"/>
          </p:cNvSpPr>
          <p:nvPr>
            <p:ph type="body" sz="quarter" idx="10"/>
          </p:nvPr>
        </p:nvSpPr>
        <p:spPr>
          <a:xfrm>
            <a:off x="274638" y="1212850"/>
            <a:ext cx="11887200" cy="5416868"/>
          </a:xfrm>
        </p:spPr>
        <p:txBody>
          <a:bodyPr/>
          <a:lstStyle/>
          <a:p>
            <a:r>
              <a:rPr lang="en-US" dirty="0" smtClean="0"/>
              <a:t>Create required Public Folder mailboxes</a:t>
            </a:r>
          </a:p>
          <a:p>
            <a:pPr lvl="2"/>
            <a:r>
              <a:rPr lang="en-US" dirty="0" smtClean="0"/>
              <a:t>Amount of mailboxes is defined in </a:t>
            </a:r>
            <a:r>
              <a:rPr lang="en-US" dirty="0" err="1" smtClean="0"/>
              <a:t>PFtoMBX</a:t>
            </a:r>
            <a:r>
              <a:rPr lang="en-US" dirty="0" smtClean="0"/>
              <a:t> matching file</a:t>
            </a:r>
          </a:p>
          <a:p>
            <a:pPr lvl="2"/>
            <a:r>
              <a:rPr lang="en-US" dirty="0" smtClean="0"/>
              <a:t>First public folder mailbox must be in </a:t>
            </a:r>
            <a:r>
              <a:rPr lang="en-US" dirty="0" err="1" smtClean="0"/>
              <a:t>HoldForMigration</a:t>
            </a:r>
            <a:r>
              <a:rPr lang="en-US" dirty="0" smtClean="0"/>
              <a:t> mode</a:t>
            </a:r>
          </a:p>
          <a:p>
            <a:pPr lvl="2"/>
            <a:r>
              <a:rPr lang="en-US" dirty="0" smtClean="0"/>
              <a:t>Create at least one public folder mailbox per 2.000 mailbox users</a:t>
            </a:r>
          </a:p>
          <a:p>
            <a:r>
              <a:rPr lang="en-US" dirty="0" err="1" smtClean="0"/>
              <a:t>CMDlets</a:t>
            </a:r>
            <a:r>
              <a:rPr lang="en-US" dirty="0" smtClean="0"/>
              <a:t> to create PF mailboxes:</a:t>
            </a:r>
          </a:p>
          <a:p>
            <a:pPr lvl="2"/>
            <a:r>
              <a:rPr lang="en-US" dirty="0" smtClean="0"/>
              <a:t>First: </a:t>
            </a:r>
          </a:p>
          <a:p>
            <a:pPr lvl="2"/>
            <a:r>
              <a:rPr lang="en-US" dirty="0" smtClean="0">
                <a:latin typeface="Consolas" panose="020B0609020204030204" pitchFamily="49" charset="0"/>
                <a:cs typeface="Consolas" panose="020B0609020204030204" pitchFamily="49" charset="0"/>
              </a:rPr>
              <a:t>New-Mailbox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PublicFolder</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“Mailbox1”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HoldForMigration</a:t>
            </a:r>
            <a:r>
              <a:rPr lang="en-US" b="1" dirty="0">
                <a:latin typeface="Consolas" panose="020B0609020204030204" pitchFamily="49" charset="0"/>
                <a:cs typeface="Consolas" panose="020B0609020204030204" pitchFamily="49" charset="0"/>
              </a:rPr>
              <a:t>:$true </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IsExcludedFromServingHiearchy</a:t>
            </a:r>
            <a:r>
              <a:rPr lang="en-US" b="1" dirty="0">
                <a:latin typeface="Consolas" panose="020B0609020204030204" pitchFamily="49" charset="0"/>
                <a:cs typeface="Consolas" panose="020B0609020204030204" pitchFamily="49" charset="0"/>
              </a:rPr>
              <a:t>:$</a:t>
            </a:r>
            <a:r>
              <a:rPr lang="en-US" b="1" dirty="0" smtClean="0">
                <a:latin typeface="Consolas" panose="020B0609020204030204" pitchFamily="49" charset="0"/>
                <a:cs typeface="Consolas" panose="020B0609020204030204" pitchFamily="49" charset="0"/>
              </a:rPr>
              <a:t>true</a:t>
            </a:r>
          </a:p>
          <a:p>
            <a:pPr lvl="2"/>
            <a:r>
              <a:rPr lang="en-US" dirty="0" smtClean="0"/>
              <a:t>All others:</a:t>
            </a:r>
          </a:p>
          <a:p>
            <a:pPr lvl="2"/>
            <a:r>
              <a:rPr lang="en-US" dirty="0">
                <a:latin typeface="Consolas" panose="020B0609020204030204" pitchFamily="49" charset="0"/>
                <a:cs typeface="Consolas" panose="020B0609020204030204" pitchFamily="49" charset="0"/>
              </a:rPr>
              <a:t>New-Mailbox -</a:t>
            </a:r>
            <a:r>
              <a:rPr lang="en-US" dirty="0" err="1">
                <a:latin typeface="Consolas" panose="020B0609020204030204" pitchFamily="49" charset="0"/>
                <a:cs typeface="Consolas" panose="020B0609020204030204" pitchFamily="49" charset="0"/>
              </a:rPr>
              <a:t>PublicFolder</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MailboxXX</a:t>
            </a:r>
            <a:r>
              <a:rPr lang="en-US"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IsExcludedFromServingHiearchy</a:t>
            </a:r>
            <a:r>
              <a:rPr lang="en-US" dirty="0">
                <a:latin typeface="Consolas" panose="020B0609020204030204" pitchFamily="49" charset="0"/>
                <a:cs typeface="Consolas" panose="020B0609020204030204" pitchFamily="49" charset="0"/>
              </a:rPr>
              <a:t>:</a:t>
            </a:r>
            <a:r>
              <a:rPr lang="en-US" b="1" dirty="0">
                <a:latin typeface="Consolas" panose="020B0609020204030204" pitchFamily="49" charset="0"/>
                <a:cs typeface="Consolas" panose="020B0609020204030204" pitchFamily="49" charset="0"/>
              </a:rPr>
              <a:t>$</a:t>
            </a:r>
            <a:r>
              <a:rPr lang="en-US" b="1" dirty="0" smtClean="0">
                <a:latin typeface="Consolas" panose="020B0609020204030204" pitchFamily="49" charset="0"/>
                <a:cs typeface="Consolas" panose="020B0609020204030204" pitchFamily="49" charset="0"/>
              </a:rPr>
              <a:t>true</a:t>
            </a:r>
            <a:endParaRPr lang="en-US" dirty="0"/>
          </a:p>
          <a:p>
            <a:r>
              <a:rPr lang="en-US" dirty="0" smtClean="0"/>
              <a:t>Configure Quotas on PF mailboxes</a:t>
            </a:r>
          </a:p>
          <a:p>
            <a:pPr lvl="2"/>
            <a:r>
              <a:rPr lang="en-US" dirty="0" smtClean="0"/>
              <a:t>On-premises: 2 GB default, 25 GB recommended, 100 GB maximum</a:t>
            </a:r>
          </a:p>
          <a:p>
            <a:pPr lvl="2"/>
            <a:r>
              <a:rPr lang="en-US" dirty="0" smtClean="0"/>
              <a:t>Online: 25 GB configured / maximum</a:t>
            </a:r>
          </a:p>
        </p:txBody>
      </p:sp>
    </p:spTree>
    <p:extLst>
      <p:ext uri="{BB962C8B-B14F-4D97-AF65-F5344CB8AC3E}">
        <p14:creationId xmlns:p14="http://schemas.microsoft.com/office/powerpoint/2010/main" val="1682646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3: Begin migration</a:t>
            </a:r>
          </a:p>
        </p:txBody>
      </p:sp>
      <p:sp>
        <p:nvSpPr>
          <p:cNvPr id="3" name="Text Placeholder 2"/>
          <p:cNvSpPr>
            <a:spLocks noGrp="1"/>
          </p:cNvSpPr>
          <p:nvPr>
            <p:ph type="body" sz="quarter" idx="10"/>
          </p:nvPr>
        </p:nvSpPr>
        <p:spPr>
          <a:xfrm>
            <a:off x="274638" y="1212850"/>
            <a:ext cx="11887200" cy="4610493"/>
          </a:xfrm>
        </p:spPr>
        <p:txBody>
          <a:bodyPr/>
          <a:lstStyle/>
          <a:p>
            <a:r>
              <a:rPr lang="en-US" dirty="0" smtClean="0"/>
              <a:t>Create PF migration request(s)</a:t>
            </a:r>
          </a:p>
          <a:p>
            <a:pPr lvl="2"/>
            <a:r>
              <a:rPr lang="en-US" dirty="0">
                <a:latin typeface="Consolas" panose="020B0609020204030204" pitchFamily="49" charset="0"/>
                <a:cs typeface="Consolas" panose="020B0609020204030204" pitchFamily="49" charset="0"/>
              </a:rPr>
              <a:t>New-</a:t>
            </a:r>
            <a:r>
              <a:rPr lang="en-US" dirty="0" err="1">
                <a:latin typeface="Consolas" panose="020B0609020204030204" pitchFamily="49" charset="0"/>
                <a:cs typeface="Consolas" panose="020B0609020204030204" pitchFamily="49" charset="0"/>
              </a:rPr>
              <a:t>PublicFolderMigrationRequest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SourceDatabase</a:t>
            </a:r>
            <a:r>
              <a:rPr lang="en-US" dirty="0">
                <a:latin typeface="Consolas" panose="020B0609020204030204" pitchFamily="49" charset="0"/>
                <a:cs typeface="Consolas" panose="020B0609020204030204" pitchFamily="49" charset="0"/>
              </a:rPr>
              <a:t> (Get-</a:t>
            </a:r>
            <a:r>
              <a:rPr lang="en-US" dirty="0" err="1">
                <a:latin typeface="Consolas" panose="020B0609020204030204" pitchFamily="49" charset="0"/>
                <a:cs typeface="Consolas" panose="020B0609020204030204" pitchFamily="49" charset="0"/>
              </a:rPr>
              <a:t>PublicFolderDatabase</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Server </a:t>
            </a:r>
            <a:r>
              <a:rPr lang="en-US" dirty="0" smtClean="0">
                <a:latin typeface="Consolas" panose="020B0609020204030204" pitchFamily="49" charset="0"/>
                <a:cs typeface="Consolas" panose="020B0609020204030204" pitchFamily="49" charset="0"/>
              </a:rPr>
              <a:t>&lt;Source server&gt;)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CSVData</a:t>
            </a:r>
            <a:r>
              <a:rPr lang="en-US" dirty="0">
                <a:latin typeface="Consolas" panose="020B0609020204030204" pitchFamily="49" charset="0"/>
                <a:cs typeface="Consolas" panose="020B0609020204030204" pitchFamily="49" charset="0"/>
              </a:rPr>
              <a:t> (Get-Content </a:t>
            </a:r>
            <a:r>
              <a:rPr lang="en-US" dirty="0" smtClean="0">
                <a:latin typeface="Consolas" panose="020B0609020204030204" pitchFamily="49" charset="0"/>
                <a:cs typeface="Consolas" panose="020B0609020204030204" pitchFamily="49" charset="0"/>
              </a:rPr>
              <a:t>&lt;map file.csv&gt; </a:t>
            </a:r>
            <a:r>
              <a:rPr lang="en-US" dirty="0">
                <a:latin typeface="Consolas" panose="020B0609020204030204" pitchFamily="49" charset="0"/>
                <a:cs typeface="Consolas" panose="020B0609020204030204" pitchFamily="49" charset="0"/>
              </a:rPr>
              <a:t>-Encoding Byte) </a:t>
            </a:r>
            <a:r>
              <a:rPr lang="en-US" dirty="0" smtClean="0">
                <a:latin typeface="Consolas" panose="020B0609020204030204" pitchFamily="49" charset="0"/>
                <a:cs typeface="Consolas" panose="020B0609020204030204" pitchFamily="49" charset="0"/>
              </a:rPr>
              <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BadItemLimit</a:t>
            </a: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BadItemLimitCount</a:t>
            </a:r>
            <a:endParaRPr lang="en-US" dirty="0">
              <a:latin typeface="Consolas" panose="020B0609020204030204" pitchFamily="49" charset="0"/>
              <a:cs typeface="Consolas" panose="020B0609020204030204" pitchFamily="49" charset="0"/>
            </a:endParaRPr>
          </a:p>
          <a:p>
            <a:pPr lvl="2"/>
            <a:endParaRPr lang="en-US" dirty="0" smtClean="0"/>
          </a:p>
          <a:p>
            <a:r>
              <a:rPr lang="en-US" dirty="0" smtClean="0"/>
              <a:t>Verify PF migration request</a:t>
            </a:r>
          </a:p>
          <a:p>
            <a:pPr lvl="2"/>
            <a:r>
              <a:rPr lang="en-US" sz="1600" dirty="0">
                <a:latin typeface="Consolas" panose="020B0609020204030204" pitchFamily="49" charset="0"/>
                <a:cs typeface="Consolas" panose="020B0609020204030204" pitchFamily="49" charset="0"/>
              </a:rPr>
              <a:t>Get-</a:t>
            </a:r>
            <a:r>
              <a:rPr lang="en-US" sz="1600" dirty="0" err="1">
                <a:latin typeface="Consolas" panose="020B0609020204030204" pitchFamily="49" charset="0"/>
                <a:cs typeface="Consolas" panose="020B0609020204030204" pitchFamily="49" charset="0"/>
              </a:rPr>
              <a:t>PublicFolderMigrationRequest</a:t>
            </a:r>
            <a:r>
              <a:rPr lang="en-US" sz="1600" dirty="0">
                <a:latin typeface="Consolas" panose="020B0609020204030204" pitchFamily="49" charset="0"/>
                <a:cs typeface="Consolas" panose="020B0609020204030204" pitchFamily="49" charset="0"/>
              </a:rPr>
              <a:t> | Get-</a:t>
            </a:r>
            <a:r>
              <a:rPr lang="en-US" sz="1600" dirty="0" err="1">
                <a:latin typeface="Consolas" panose="020B0609020204030204" pitchFamily="49" charset="0"/>
                <a:cs typeface="Consolas" panose="020B0609020204030204" pitchFamily="49" charset="0"/>
              </a:rPr>
              <a:t>PublicFolderMigrationRequestStatistics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IncludeReport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fl</a:t>
            </a:r>
            <a:endParaRPr lang="en-US" dirty="0" smtClean="0">
              <a:latin typeface="Consolas" panose="020B0609020204030204" pitchFamily="49" charset="0"/>
              <a:cs typeface="Consolas" panose="020B0609020204030204" pitchFamily="49" charset="0"/>
            </a:endParaRPr>
          </a:p>
          <a:p>
            <a:pPr lvl="2"/>
            <a:r>
              <a:rPr lang="en-US" dirty="0" smtClean="0"/>
              <a:t>Verify that Migration Request will stop by 95%</a:t>
            </a:r>
          </a:p>
          <a:p>
            <a:pPr lvl="2"/>
            <a:endParaRPr lang="en-US" dirty="0" smtClean="0"/>
          </a:p>
          <a:p>
            <a:r>
              <a:rPr lang="en-US" dirty="0" smtClean="0"/>
              <a:t>Regularly run the following </a:t>
            </a:r>
            <a:r>
              <a:rPr lang="en-US" dirty="0" err="1" smtClean="0"/>
              <a:t>cmdlet</a:t>
            </a:r>
            <a:r>
              <a:rPr lang="en-US" dirty="0" smtClean="0"/>
              <a:t>:</a:t>
            </a:r>
          </a:p>
          <a:p>
            <a:pPr lvl="2"/>
            <a:r>
              <a:rPr lang="en-US" dirty="0">
                <a:latin typeface="Consolas" panose="020B0609020204030204" pitchFamily="49" charset="0"/>
                <a:cs typeface="Consolas" panose="020B0609020204030204" pitchFamily="49" charset="0"/>
              </a:rPr>
              <a:t>Resume-</a:t>
            </a:r>
            <a:r>
              <a:rPr lang="en-US" dirty="0" err="1">
                <a:latin typeface="Consolas" panose="020B0609020204030204" pitchFamily="49" charset="0"/>
                <a:cs typeface="Consolas" panose="020B0609020204030204" pitchFamily="49" charset="0"/>
              </a:rPr>
              <a:t>PublicFolderMigrationRequest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PublicFolderMigration</a:t>
            </a:r>
            <a:r>
              <a:rPr lang="en-US"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7695039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4: Finalize Migration Request</a:t>
            </a:r>
          </a:p>
        </p:txBody>
      </p:sp>
      <p:sp>
        <p:nvSpPr>
          <p:cNvPr id="3" name="Text Placeholder 2"/>
          <p:cNvSpPr>
            <a:spLocks noGrp="1"/>
          </p:cNvSpPr>
          <p:nvPr>
            <p:ph type="body" sz="quarter" idx="10"/>
          </p:nvPr>
        </p:nvSpPr>
        <p:spPr>
          <a:xfrm>
            <a:off x="274638" y="1212850"/>
            <a:ext cx="11887200" cy="6392519"/>
          </a:xfrm>
        </p:spPr>
        <p:txBody>
          <a:bodyPr/>
          <a:lstStyle/>
          <a:p>
            <a:r>
              <a:rPr lang="en-US" dirty="0" smtClean="0"/>
              <a:t>Lock out users from legacy Public Folders:</a:t>
            </a:r>
            <a:endParaRPr lang="en-US" dirty="0"/>
          </a:p>
          <a:p>
            <a:pPr lvl="2"/>
            <a:r>
              <a:rPr lang="en-US" dirty="0" smtClean="0">
                <a:latin typeface="Consolas" panose="020B0609020204030204" pitchFamily="49" charset="0"/>
                <a:cs typeface="Consolas" panose="020B0609020204030204" pitchFamily="49" charset="0"/>
              </a:rPr>
              <a:t>Set-</a:t>
            </a:r>
            <a:r>
              <a:rPr lang="en-US" dirty="0" err="1" smtClean="0">
                <a:latin typeface="Consolas" panose="020B0609020204030204" pitchFamily="49" charset="0"/>
                <a:cs typeface="Consolas" panose="020B0609020204030204" pitchFamily="49" charset="0"/>
              </a:rPr>
              <a:t>OrganizationConfig</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PublicFoldersLockedForMigration</a:t>
            </a:r>
            <a:r>
              <a:rPr lang="en-US" b="1" dirty="0">
                <a:latin typeface="Consolas" panose="020B0609020204030204" pitchFamily="49" charset="0"/>
                <a:cs typeface="Consolas" panose="020B0609020204030204" pitchFamily="49" charset="0"/>
              </a:rPr>
              <a:t>:$true </a:t>
            </a:r>
            <a:endParaRPr lang="en-US" b="1" dirty="0" smtClean="0">
              <a:latin typeface="Consolas" panose="020B0609020204030204" pitchFamily="49" charset="0"/>
              <a:cs typeface="Consolas" panose="020B0609020204030204" pitchFamily="49" charset="0"/>
            </a:endParaRPr>
          </a:p>
          <a:p>
            <a:pPr lvl="2"/>
            <a:r>
              <a:rPr lang="en-US" dirty="0" smtClean="0"/>
              <a:t>(Legacy Public Folders will be locked – wait until replicated to all databases!)</a:t>
            </a:r>
          </a:p>
          <a:p>
            <a:pPr lvl="2"/>
            <a:endParaRPr lang="en-US" dirty="0" smtClean="0"/>
          </a:p>
          <a:p>
            <a:pPr lvl="2"/>
            <a:endParaRPr lang="en-US" dirty="0" smtClean="0"/>
          </a:p>
          <a:p>
            <a:endParaRPr lang="en-US" dirty="0" smtClean="0"/>
          </a:p>
          <a:p>
            <a:r>
              <a:rPr lang="en-US" dirty="0" smtClean="0"/>
              <a:t>Complete PF Migration Request and restart sync:</a:t>
            </a:r>
            <a:endParaRPr lang="en-US" dirty="0"/>
          </a:p>
          <a:p>
            <a:pPr lvl="2"/>
            <a:r>
              <a:rPr lang="en-US" sz="1800" dirty="0">
                <a:latin typeface="Consolas" panose="020B0609020204030204" pitchFamily="49" charset="0"/>
                <a:cs typeface="Consolas" panose="020B0609020204030204" pitchFamily="49" charset="0"/>
              </a:rPr>
              <a:t>Set-</a:t>
            </a:r>
            <a:r>
              <a:rPr lang="en-US" sz="1800" dirty="0" err="1">
                <a:latin typeface="Consolas" panose="020B0609020204030204" pitchFamily="49" charset="0"/>
                <a:cs typeface="Consolas" panose="020B0609020204030204" pitchFamily="49" charset="0"/>
              </a:rPr>
              <a:t>PublicFolderMigrationRequest</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r>
              <a:rPr lang="en-US" sz="1800" dirty="0" err="1" smtClean="0">
                <a:latin typeface="Consolas" panose="020B0609020204030204" pitchFamily="49" charset="0"/>
                <a:cs typeface="Consolas" panose="020B0609020204030204" pitchFamily="49" charset="0"/>
              </a:rPr>
              <a:t>PublicFolderMigration</a:t>
            </a:r>
            <a:r>
              <a:rPr lang="en-US" sz="1800" dirty="0" smtClean="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PreventCompletion</a:t>
            </a:r>
            <a:r>
              <a:rPr lang="en-US" sz="1800" b="1" dirty="0">
                <a:latin typeface="Consolas" panose="020B0609020204030204" pitchFamily="49" charset="0"/>
                <a:cs typeface="Consolas" panose="020B0609020204030204" pitchFamily="49" charset="0"/>
              </a:rPr>
              <a:t>:$false </a:t>
            </a:r>
            <a:endParaRPr lang="en-US" sz="1800" b="1" dirty="0" smtClean="0">
              <a:latin typeface="Consolas" panose="020B0609020204030204" pitchFamily="49" charset="0"/>
              <a:cs typeface="Consolas" panose="020B0609020204030204" pitchFamily="49" charset="0"/>
            </a:endParaRPr>
          </a:p>
          <a:p>
            <a:pPr lvl="2"/>
            <a:r>
              <a:rPr lang="en-US" sz="1800" dirty="0" smtClean="0">
                <a:latin typeface="Consolas" panose="020B0609020204030204" pitchFamily="49" charset="0"/>
                <a:cs typeface="Consolas" panose="020B0609020204030204" pitchFamily="49" charset="0"/>
              </a:rPr>
              <a:t>Resume-</a:t>
            </a:r>
            <a:r>
              <a:rPr lang="en-US" sz="1800" dirty="0" err="1" smtClean="0">
                <a:latin typeface="Consolas" panose="020B0609020204030204" pitchFamily="49" charset="0"/>
                <a:cs typeface="Consolas" panose="020B0609020204030204" pitchFamily="49" charset="0"/>
              </a:rPr>
              <a:t>PublicFolderMigrationRequest</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PublicFolderMigration</a:t>
            </a:r>
            <a:r>
              <a:rPr lang="en-US" sz="1800" dirty="0" smtClean="0">
                <a:latin typeface="Consolas" panose="020B0609020204030204" pitchFamily="49" charset="0"/>
                <a:cs typeface="Consolas" panose="020B0609020204030204" pitchFamily="49" charset="0"/>
              </a:rPr>
              <a:t> </a:t>
            </a:r>
          </a:p>
          <a:p>
            <a:pPr lvl="2"/>
            <a:r>
              <a:rPr lang="en-US" sz="1800" dirty="0" smtClean="0">
                <a:latin typeface="Consolas" panose="020B0609020204030204" pitchFamily="49" charset="0"/>
                <a:cs typeface="Consolas" panose="020B0609020204030204" pitchFamily="49" charset="0"/>
              </a:rPr>
              <a:t>Get-</a:t>
            </a:r>
            <a:r>
              <a:rPr lang="en-US" sz="1800" dirty="0" err="1" smtClean="0">
                <a:latin typeface="Consolas" panose="020B0609020204030204" pitchFamily="49" charset="0"/>
                <a:cs typeface="Consolas" panose="020B0609020204030204" pitchFamily="49" charset="0"/>
              </a:rPr>
              <a:t>PublicFolderMigrationRequestStatistics</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PublicFolderMigration</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IncludeReport</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fl</a:t>
            </a:r>
            <a:endParaRPr lang="en-US" sz="1800" dirty="0" smtClean="0">
              <a:latin typeface="Consolas" panose="020B0609020204030204" pitchFamily="49" charset="0"/>
              <a:cs typeface="Consolas" panose="020B0609020204030204" pitchFamily="49" charset="0"/>
            </a:endParaRPr>
          </a:p>
          <a:p>
            <a:pPr lvl="2"/>
            <a:endParaRPr lang="en-US" dirty="0" smtClean="0"/>
          </a:p>
          <a:p>
            <a:pPr lvl="2"/>
            <a:r>
              <a:rPr lang="en-US" dirty="0" smtClean="0"/>
              <a:t>Issue: </a:t>
            </a:r>
          </a:p>
          <a:p>
            <a:pPr lvl="2"/>
            <a:r>
              <a:rPr lang="en-US" dirty="0" smtClean="0"/>
              <a:t>Run: 	Set-</a:t>
            </a:r>
            <a:r>
              <a:rPr lang="en-US" dirty="0" err="1" smtClean="0"/>
              <a:t>OrganizationConfig</a:t>
            </a:r>
            <a:r>
              <a:rPr lang="en-US" dirty="0" smtClean="0"/>
              <a:t> </a:t>
            </a:r>
            <a:r>
              <a:rPr lang="en-US" dirty="0"/>
              <a:t>-</a:t>
            </a:r>
            <a:r>
              <a:rPr lang="en-US" dirty="0" err="1"/>
              <a:t>PublicFoldersLockedForMigration</a:t>
            </a:r>
            <a:r>
              <a:rPr lang="en-US" dirty="0"/>
              <a:t>:$true </a:t>
            </a:r>
            <a:r>
              <a:rPr lang="en-US" dirty="0" smtClean="0"/>
              <a:t>(+ restart </a:t>
            </a:r>
            <a:r>
              <a:rPr lang="en-US" dirty="0" err="1" smtClean="0"/>
              <a:t>MSExchangeIS</a:t>
            </a:r>
            <a:r>
              <a:rPr lang="en-US" dirty="0" smtClean="0"/>
              <a:t>)</a:t>
            </a:r>
            <a:endParaRPr lang="en-US" dirty="0"/>
          </a:p>
          <a:p>
            <a:pPr lvl="2"/>
            <a:r>
              <a:rPr lang="en-US" dirty="0"/>
              <a:t>	</a:t>
            </a:r>
            <a:r>
              <a:rPr lang="en-US" dirty="0" smtClean="0">
                <a:latin typeface="Consolas" panose="020B0609020204030204" pitchFamily="49" charset="0"/>
                <a:cs typeface="Consolas" panose="020B0609020204030204" pitchFamily="49" charset="0"/>
              </a:rPr>
              <a:t>Resume-</a:t>
            </a:r>
            <a:r>
              <a:rPr lang="en-US" dirty="0" err="1" smtClean="0">
                <a:latin typeface="Consolas" panose="020B0609020204030204" pitchFamily="49" charset="0"/>
                <a:cs typeface="Consolas" panose="020B0609020204030204" pitchFamily="49" charset="0"/>
              </a:rPr>
              <a:t>PublicFolderMigrationRequest</a:t>
            </a:r>
            <a:r>
              <a:rPr lang="en-US" dirty="0" smtClean="0"/>
              <a:t> again until request is 100% completed!</a:t>
            </a:r>
          </a:p>
          <a:p>
            <a:pPr lvl="2"/>
            <a:endParaRPr lang="en-US" dirty="0"/>
          </a:p>
          <a:p>
            <a:pPr lvl="2"/>
            <a:endParaRPr lang="en-US" dirty="0" smtClean="0"/>
          </a:p>
        </p:txBody>
      </p:sp>
      <p:pic>
        <p:nvPicPr>
          <p:cNvPr id="4" name="Picture 3"/>
          <p:cNvPicPr>
            <a:picLocks noChangeAspect="1"/>
          </p:cNvPicPr>
          <p:nvPr/>
        </p:nvPicPr>
        <p:blipFill>
          <a:blip r:embed="rId2"/>
          <a:stretch>
            <a:fillRect/>
          </a:stretch>
        </p:blipFill>
        <p:spPr>
          <a:xfrm>
            <a:off x="6045243" y="2603628"/>
            <a:ext cx="5829300" cy="1162050"/>
          </a:xfrm>
          <a:prstGeom prst="rect">
            <a:avLst/>
          </a:prstGeom>
        </p:spPr>
      </p:pic>
      <p:pic>
        <p:nvPicPr>
          <p:cNvPr id="5" name="Picture 1" descr="cid:image001.png@01CE5B30.E9FAAB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683" y="5727837"/>
            <a:ext cx="8862786" cy="43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54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5: Finalize </a:t>
            </a:r>
            <a:r>
              <a:rPr lang="en-US" dirty="0" smtClean="0"/>
              <a:t>Public Folder </a:t>
            </a:r>
            <a:r>
              <a:rPr lang="en-US" dirty="0"/>
              <a:t>migration</a:t>
            </a:r>
          </a:p>
        </p:txBody>
      </p:sp>
      <p:sp>
        <p:nvSpPr>
          <p:cNvPr id="3" name="Text Placeholder 2"/>
          <p:cNvSpPr>
            <a:spLocks noGrp="1"/>
          </p:cNvSpPr>
          <p:nvPr>
            <p:ph type="body" sz="quarter" idx="10"/>
          </p:nvPr>
        </p:nvSpPr>
        <p:spPr>
          <a:xfrm>
            <a:off x="274638" y="1212850"/>
            <a:ext cx="11887200" cy="5139869"/>
          </a:xfrm>
        </p:spPr>
        <p:txBody>
          <a:bodyPr/>
          <a:lstStyle/>
          <a:p>
            <a:r>
              <a:rPr lang="en-US" dirty="0" smtClean="0"/>
              <a:t>Verify Modern Public Folders</a:t>
            </a:r>
          </a:p>
          <a:p>
            <a:pPr lvl="2"/>
            <a:r>
              <a:rPr lang="en-US" dirty="0" smtClean="0"/>
              <a:t>Set-Mailbox &lt;Mailbox&gt; –</a:t>
            </a:r>
            <a:r>
              <a:rPr lang="en-US" dirty="0" err="1" smtClean="0"/>
              <a:t>DefaultPublicFolderMailbox</a:t>
            </a:r>
            <a:r>
              <a:rPr lang="en-US" dirty="0" smtClean="0"/>
              <a:t> Mailbox1</a:t>
            </a:r>
          </a:p>
          <a:p>
            <a:pPr lvl="2"/>
            <a:r>
              <a:rPr lang="en-US" dirty="0" smtClean="0"/>
              <a:t>Use Outlook or OWA to verify Public Folders</a:t>
            </a:r>
            <a:endParaRPr lang="en-US" dirty="0"/>
          </a:p>
          <a:p>
            <a:r>
              <a:rPr lang="en-US" dirty="0" smtClean="0"/>
              <a:t>Allow general Access to Modern Public Folders</a:t>
            </a:r>
          </a:p>
          <a:p>
            <a:pPr lvl="2"/>
            <a:r>
              <a:rPr lang="en-US" dirty="0"/>
              <a:t>Get-Mailbox -</a:t>
            </a:r>
            <a:r>
              <a:rPr lang="en-US" dirty="0" err="1"/>
              <a:t>PublicFolder</a:t>
            </a:r>
            <a:r>
              <a:rPr lang="en-US" dirty="0"/>
              <a:t> | Set-Mailbox -</a:t>
            </a:r>
            <a:r>
              <a:rPr lang="en-US" dirty="0" err="1" smtClean="0"/>
              <a:t>PublicFolder</a:t>
            </a:r>
            <a:r>
              <a:rPr lang="en-US" dirty="0" smtClean="0"/>
              <a:t> </a:t>
            </a:r>
            <a:r>
              <a:rPr lang="en-US" dirty="0"/>
              <a:t>-</a:t>
            </a:r>
            <a:r>
              <a:rPr lang="en-US" dirty="0" err="1"/>
              <a:t>IsExcludedFromServingHierarchy</a:t>
            </a:r>
            <a:r>
              <a:rPr lang="en-US" dirty="0"/>
              <a:t> $</a:t>
            </a:r>
            <a:r>
              <a:rPr lang="en-US" dirty="0" smtClean="0"/>
              <a:t>false</a:t>
            </a:r>
          </a:p>
          <a:p>
            <a:pPr lvl="2"/>
            <a:endParaRPr lang="en-US" dirty="0" smtClean="0"/>
          </a:p>
          <a:p>
            <a:pPr lvl="2"/>
            <a:r>
              <a:rPr lang="en-US" dirty="0" smtClean="0"/>
              <a:t>Run on legacy server:</a:t>
            </a:r>
          </a:p>
          <a:p>
            <a:pPr lvl="2"/>
            <a:r>
              <a:rPr lang="en-US" dirty="0" smtClean="0"/>
              <a:t>	Set-</a:t>
            </a:r>
            <a:r>
              <a:rPr lang="en-US" dirty="0" err="1" smtClean="0"/>
              <a:t>OrganizationConfig</a:t>
            </a:r>
            <a:r>
              <a:rPr lang="en-US" dirty="0" smtClean="0"/>
              <a:t> </a:t>
            </a:r>
            <a:r>
              <a:rPr lang="en-US" dirty="0"/>
              <a:t>-</a:t>
            </a:r>
            <a:r>
              <a:rPr lang="en-US" dirty="0" err="1"/>
              <a:t>PublicFolderMigrationComplete</a:t>
            </a:r>
            <a:r>
              <a:rPr lang="en-US" dirty="0"/>
              <a:t>:$</a:t>
            </a:r>
            <a:r>
              <a:rPr lang="en-US" dirty="0" smtClean="0"/>
              <a:t>true</a:t>
            </a:r>
          </a:p>
          <a:p>
            <a:pPr lvl="2"/>
            <a:r>
              <a:rPr lang="en-US" dirty="0"/>
              <a:t>	</a:t>
            </a:r>
            <a:r>
              <a:rPr lang="en-US" dirty="0" smtClean="0"/>
              <a:t>(Allows e-mail delivery to Modern Public Folders)</a:t>
            </a:r>
            <a:endParaRPr lang="en-US" dirty="0"/>
          </a:p>
          <a:p>
            <a:pPr lvl="1"/>
            <a:endParaRPr lang="en-US" dirty="0"/>
          </a:p>
          <a:p>
            <a:r>
              <a:rPr lang="en-US" dirty="0" smtClean="0"/>
              <a:t>Remove Legacy Public Folder Databases</a:t>
            </a:r>
          </a:p>
          <a:p>
            <a:pPr lvl="2"/>
            <a:r>
              <a:rPr lang="en-US" dirty="0" smtClean="0"/>
              <a:t>Don’t remove them too quickly, otherwise you cannot roll-back anymore!</a:t>
            </a:r>
          </a:p>
        </p:txBody>
      </p:sp>
    </p:spTree>
    <p:extLst>
      <p:ext uri="{BB962C8B-B14F-4D97-AF65-F5344CB8AC3E}">
        <p14:creationId xmlns:p14="http://schemas.microsoft.com/office/powerpoint/2010/main" val="66653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Roll-back to legacy Public Folders</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Run on Exchange server (on-</a:t>
            </a:r>
            <a:r>
              <a:rPr lang="en-US" dirty="0" err="1" smtClean="0"/>
              <a:t>prem</a:t>
            </a:r>
            <a:r>
              <a:rPr lang="en-US" dirty="0" smtClean="0"/>
              <a:t>):</a:t>
            </a:r>
          </a:p>
          <a:p>
            <a:pPr lvl="2"/>
            <a:r>
              <a:rPr lang="en-US" dirty="0" smtClean="0"/>
              <a:t>Set-</a:t>
            </a:r>
            <a:r>
              <a:rPr lang="en-US" dirty="0" err="1" smtClean="0"/>
              <a:t>OrganizationConfig</a:t>
            </a:r>
            <a:r>
              <a:rPr lang="en-US" dirty="0" smtClean="0"/>
              <a:t> –</a:t>
            </a:r>
            <a:r>
              <a:rPr lang="en-US" dirty="0" err="1" smtClean="0"/>
              <a:t>PublicFoldersLockedForMigration</a:t>
            </a:r>
            <a:r>
              <a:rPr lang="en-US" dirty="0" smtClean="0"/>
              <a:t>:$false</a:t>
            </a:r>
          </a:p>
          <a:p>
            <a:pPr lvl="2"/>
            <a:r>
              <a:rPr lang="en-US" dirty="0" smtClean="0"/>
              <a:t>Set-</a:t>
            </a:r>
            <a:r>
              <a:rPr lang="en-US" dirty="0" err="1" smtClean="0"/>
              <a:t>OrganizationConfig</a:t>
            </a:r>
            <a:r>
              <a:rPr lang="en-US" dirty="0" smtClean="0"/>
              <a:t> </a:t>
            </a:r>
            <a:r>
              <a:rPr lang="en-US" dirty="0"/>
              <a:t>–</a:t>
            </a:r>
            <a:r>
              <a:rPr lang="en-US" dirty="0" err="1" smtClean="0"/>
              <a:t>PublicFolderMigrationComplete</a:t>
            </a:r>
            <a:r>
              <a:rPr lang="en-US" dirty="0" smtClean="0"/>
              <a:t>:$false</a:t>
            </a:r>
          </a:p>
          <a:p>
            <a:pPr lvl="2"/>
            <a:r>
              <a:rPr lang="en-US" dirty="0" smtClean="0"/>
              <a:t>(Restart Microsoft Exchange Information Store service to speed up access)</a:t>
            </a:r>
          </a:p>
          <a:p>
            <a:r>
              <a:rPr lang="en-US" dirty="0" smtClean="0"/>
              <a:t>Remove Public Folder Mailboxes (option)</a:t>
            </a:r>
          </a:p>
          <a:p>
            <a:endParaRPr lang="en-US" dirty="0" smtClean="0"/>
          </a:p>
          <a:p>
            <a:r>
              <a:rPr lang="en-US" dirty="0" smtClean="0"/>
              <a:t>Key consideration</a:t>
            </a:r>
          </a:p>
          <a:p>
            <a:pPr lvl="2"/>
            <a:r>
              <a:rPr lang="en-US" dirty="0" smtClean="0"/>
              <a:t>May loose new content when users already were working in Modern Public Folders</a:t>
            </a:r>
          </a:p>
        </p:txBody>
      </p:sp>
    </p:spTree>
    <p:extLst>
      <p:ext uri="{BB962C8B-B14F-4D97-AF65-F5344CB8AC3E}">
        <p14:creationId xmlns:p14="http://schemas.microsoft.com/office/powerpoint/2010/main" val="86996567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Migrating and Managing Modern Public Folders</a:t>
            </a:r>
          </a:p>
          <a:p>
            <a:endParaRPr lang="en-US" dirty="0"/>
          </a:p>
        </p:txBody>
      </p:sp>
    </p:spTree>
    <p:extLst>
      <p:ext uri="{BB962C8B-B14F-4D97-AF65-F5344CB8AC3E}">
        <p14:creationId xmlns:p14="http://schemas.microsoft.com/office/powerpoint/2010/main" val="27882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when migrating to Exchange Online?</a:t>
            </a:r>
            <a:endParaRPr lang="en-US" dirty="0"/>
          </a:p>
        </p:txBody>
      </p:sp>
      <p:sp>
        <p:nvSpPr>
          <p:cNvPr id="3" name="Text Placeholder 2"/>
          <p:cNvSpPr>
            <a:spLocks noGrp="1"/>
          </p:cNvSpPr>
          <p:nvPr>
            <p:ph type="body" sz="quarter" idx="10"/>
          </p:nvPr>
        </p:nvSpPr>
        <p:spPr>
          <a:xfrm>
            <a:off x="274638" y="1212850"/>
            <a:ext cx="11887200" cy="5909310"/>
          </a:xfrm>
        </p:spPr>
        <p:txBody>
          <a:bodyPr/>
          <a:lstStyle/>
          <a:p>
            <a:endParaRPr lang="en-US" dirty="0" smtClean="0"/>
          </a:p>
          <a:p>
            <a:pPr marL="571500" indent="-571500">
              <a:buFont typeface="Arial" panose="020B0604020202020204" pitchFamily="34" charset="0"/>
              <a:buChar char="•"/>
            </a:pPr>
            <a:r>
              <a:rPr lang="en-US" dirty="0" smtClean="0"/>
              <a:t>Configure routing to Exchange Online for mail-enabled Public Folders</a:t>
            </a:r>
          </a:p>
          <a:p>
            <a:pPr marL="571500" indent="-571500">
              <a:buFont typeface="Arial" panose="020B0604020202020204" pitchFamily="34" charset="0"/>
              <a:buChar char="•"/>
            </a:pPr>
            <a:r>
              <a:rPr lang="en-US" dirty="0" smtClean="0"/>
              <a:t>Export + Import Scripts for mail-enabled folders</a:t>
            </a:r>
          </a:p>
          <a:p>
            <a:pPr marL="571500" indent="-571500">
              <a:buFont typeface="Arial" panose="020B0604020202020204" pitchFamily="34" charset="0"/>
              <a:buChar char="•"/>
            </a:pPr>
            <a:r>
              <a:rPr lang="en-US" dirty="0" smtClean="0"/>
              <a:t>Run New-</a:t>
            </a:r>
            <a:r>
              <a:rPr lang="en-US" dirty="0" err="1" smtClean="0"/>
              <a:t>PublicFolderMigrationRequest</a:t>
            </a:r>
            <a:r>
              <a:rPr lang="en-US" dirty="0"/>
              <a:t> </a:t>
            </a:r>
            <a:r>
              <a:rPr lang="en-US" dirty="0" smtClean="0"/>
              <a:t>with the following additional parameters:</a:t>
            </a:r>
          </a:p>
          <a:p>
            <a:pPr lvl="2"/>
            <a:r>
              <a:rPr lang="en-US" dirty="0" smtClean="0"/>
              <a:t>	- </a:t>
            </a:r>
            <a:r>
              <a:rPr lang="en-US" dirty="0" err="1" smtClean="0"/>
              <a:t>OutlookAnywhereHostname</a:t>
            </a:r>
            <a:r>
              <a:rPr lang="en-US" dirty="0" smtClean="0"/>
              <a:t>: OA external host name</a:t>
            </a:r>
          </a:p>
          <a:p>
            <a:pPr lvl="2"/>
            <a:r>
              <a:rPr lang="en-US" dirty="0"/>
              <a:t>	</a:t>
            </a:r>
            <a:r>
              <a:rPr lang="en-US" dirty="0" smtClean="0"/>
              <a:t>- </a:t>
            </a:r>
            <a:r>
              <a:rPr lang="en-US" dirty="0" err="1" smtClean="0"/>
              <a:t>RemoteCredential</a:t>
            </a:r>
            <a:r>
              <a:rPr lang="en-US" dirty="0" smtClean="0"/>
              <a:t>: Public Folder Admin with access to all folders</a:t>
            </a:r>
            <a:endParaRPr lang="en-US" dirty="0"/>
          </a:p>
          <a:p>
            <a:pPr lvl="2"/>
            <a:r>
              <a:rPr lang="en-US" dirty="0" smtClean="0"/>
              <a:t>	- </a:t>
            </a:r>
            <a:r>
              <a:rPr lang="en-US" dirty="0" err="1" smtClean="0"/>
              <a:t>RemoteMailboxLegacyDN</a:t>
            </a:r>
            <a:r>
              <a:rPr lang="en-US" dirty="0" smtClean="0"/>
              <a:t>: </a:t>
            </a:r>
            <a:r>
              <a:rPr lang="en-US" dirty="0" err="1" smtClean="0"/>
              <a:t>LegacyExchangeDN</a:t>
            </a:r>
            <a:r>
              <a:rPr lang="en-US" dirty="0" smtClean="0"/>
              <a:t> of PF Admin</a:t>
            </a:r>
          </a:p>
          <a:p>
            <a:pPr lvl="2"/>
            <a:r>
              <a:rPr lang="en-US" dirty="0" smtClean="0"/>
              <a:t>	- </a:t>
            </a:r>
            <a:r>
              <a:rPr lang="en-US" dirty="0" err="1" smtClean="0"/>
              <a:t>RemoteMailboxServerLegacyDN</a:t>
            </a:r>
            <a:r>
              <a:rPr lang="en-US" dirty="0" smtClean="0"/>
              <a:t>: FQDN of Public Folder server</a:t>
            </a:r>
          </a:p>
          <a:p>
            <a:pPr lvl="2"/>
            <a:r>
              <a:rPr lang="en-US" dirty="0"/>
              <a:t>	</a:t>
            </a:r>
            <a:r>
              <a:rPr lang="en-US" dirty="0" smtClean="0"/>
              <a:t>- Authentication: Basic or NTLM, depending on your OA authentication</a:t>
            </a:r>
          </a:p>
          <a:p>
            <a:pPr marL="800100" lvl="2" indent="-571500">
              <a:buFont typeface="Arial" panose="020B0604020202020204" pitchFamily="34" charset="0"/>
              <a:buChar char="•"/>
            </a:pPr>
            <a:endParaRPr lang="en-US" dirty="0" smtClean="0"/>
          </a:p>
        </p:txBody>
      </p:sp>
    </p:spTree>
    <p:extLst>
      <p:ext uri="{BB962C8B-B14F-4D97-AF65-F5344CB8AC3E}">
        <p14:creationId xmlns:p14="http://schemas.microsoft.com/office/powerpoint/2010/main" val="12371061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Folders Experiences</a:t>
            </a:r>
          </a:p>
        </p:txBody>
      </p:sp>
    </p:spTree>
    <p:extLst>
      <p:ext uri="{BB962C8B-B14F-4D97-AF65-F5344CB8AC3E}">
        <p14:creationId xmlns:p14="http://schemas.microsoft.com/office/powerpoint/2010/main" val="420046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this session…</a:t>
            </a:r>
            <a:endParaRPr lang="en-US" dirty="0"/>
          </a:p>
        </p:txBody>
      </p:sp>
      <p:sp>
        <p:nvSpPr>
          <p:cNvPr id="3" name="Text Placeholder 2"/>
          <p:cNvSpPr>
            <a:spLocks noGrp="1"/>
          </p:cNvSpPr>
          <p:nvPr>
            <p:ph type="body" sz="quarter" idx="10"/>
          </p:nvPr>
        </p:nvSpPr>
        <p:spPr>
          <a:xfrm>
            <a:off x="274638" y="1212850"/>
            <a:ext cx="11887200" cy="2917722"/>
          </a:xfrm>
        </p:spPr>
        <p:txBody>
          <a:bodyPr/>
          <a:lstStyle/>
          <a:p>
            <a:r>
              <a:rPr lang="en-US" sz="3600" dirty="0" smtClean="0"/>
              <a:t>Modern Public Folders Architecture</a:t>
            </a:r>
          </a:p>
          <a:p>
            <a:r>
              <a:rPr lang="en-US" sz="3600" dirty="0" smtClean="0"/>
              <a:t>How to migrate to Modern Public Folders</a:t>
            </a:r>
          </a:p>
          <a:p>
            <a:r>
              <a:rPr lang="en-US" sz="3600" dirty="0" smtClean="0"/>
              <a:t>Demo: Migrating and Managing Modern Public Folders</a:t>
            </a:r>
          </a:p>
          <a:p>
            <a:r>
              <a:rPr lang="en-US" sz="3600" dirty="0" smtClean="0"/>
              <a:t>Public Folders Experiences</a:t>
            </a:r>
          </a:p>
          <a:p>
            <a:pPr lvl="1"/>
            <a:r>
              <a:rPr lang="en-US" sz="1800" dirty="0" smtClean="0"/>
              <a:t> </a:t>
            </a:r>
            <a:endParaRPr lang="en-US" sz="1800" dirty="0"/>
          </a:p>
        </p:txBody>
      </p:sp>
    </p:spTree>
    <p:extLst>
      <p:ext uri="{BB962C8B-B14F-4D97-AF65-F5344CB8AC3E}">
        <p14:creationId xmlns:p14="http://schemas.microsoft.com/office/powerpoint/2010/main" val="28477735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Folder Experience</a:t>
            </a:r>
            <a:endParaRPr lang="en-US" dirty="0"/>
          </a:p>
        </p:txBody>
      </p:sp>
      <p:sp>
        <p:nvSpPr>
          <p:cNvPr id="3" name="Text Placeholder 2"/>
          <p:cNvSpPr>
            <a:spLocks noGrp="1"/>
          </p:cNvSpPr>
          <p:nvPr>
            <p:ph type="body" sz="quarter" idx="10"/>
          </p:nvPr>
        </p:nvSpPr>
        <p:spPr>
          <a:xfrm>
            <a:off x="274638" y="1212850"/>
            <a:ext cx="11887200" cy="5924699"/>
          </a:xfrm>
        </p:spPr>
        <p:txBody>
          <a:bodyPr/>
          <a:lstStyle/>
          <a:p>
            <a:pPr>
              <a:defRPr/>
            </a:pPr>
            <a:r>
              <a:rPr lang="en-US" dirty="0" smtClean="0"/>
              <a:t>Large Company:</a:t>
            </a:r>
          </a:p>
          <a:p>
            <a:pPr marL="800100" lvl="2" indent="-571500">
              <a:buFont typeface="Arial" panose="020B0604020202020204" pitchFamily="34" charset="0"/>
              <a:buChar char="•"/>
              <a:defRPr/>
            </a:pPr>
            <a:r>
              <a:rPr lang="en-US" dirty="0" smtClean="0"/>
              <a:t>1.2 Million Public Folders</a:t>
            </a:r>
          </a:p>
          <a:p>
            <a:pPr marL="800100" lvl="2" indent="-571500">
              <a:buFont typeface="Arial" panose="020B0604020202020204" pitchFamily="34" charset="0"/>
              <a:buChar char="•"/>
              <a:defRPr/>
            </a:pPr>
            <a:r>
              <a:rPr lang="en-US" dirty="0" smtClean="0"/>
              <a:t>173 Public Folder stores</a:t>
            </a:r>
          </a:p>
          <a:p>
            <a:pPr marL="800100" lvl="2" indent="-571500">
              <a:buFont typeface="Arial" panose="020B0604020202020204" pitchFamily="34" charset="0"/>
              <a:buChar char="•"/>
              <a:defRPr/>
            </a:pPr>
            <a:r>
              <a:rPr lang="en-US" dirty="0" smtClean="0"/>
              <a:t>~34 TB combined PF storage</a:t>
            </a:r>
          </a:p>
          <a:p>
            <a:pPr marL="800100" lvl="2" indent="-571500">
              <a:buFont typeface="Arial" panose="020B0604020202020204" pitchFamily="34" charset="0"/>
              <a:buChar char="•"/>
              <a:defRPr/>
            </a:pPr>
            <a:r>
              <a:rPr lang="en-US" dirty="0" smtClean="0"/>
              <a:t>PF hierarchy in public folder database: ~20 GB</a:t>
            </a:r>
            <a:endParaRPr lang="en-US" dirty="0"/>
          </a:p>
          <a:p>
            <a:pPr>
              <a:defRPr/>
            </a:pPr>
            <a:r>
              <a:rPr lang="en-US" dirty="0" smtClean="0"/>
              <a:t>Division: </a:t>
            </a:r>
            <a:endParaRPr lang="en-US" u="sng" dirty="0" smtClean="0"/>
          </a:p>
          <a:p>
            <a:pPr lvl="3">
              <a:defRPr/>
            </a:pPr>
            <a:r>
              <a:rPr lang="en-US" sz="2000" dirty="0" smtClean="0"/>
              <a:t>~ 700,000 Public Folders</a:t>
            </a:r>
            <a:endParaRPr lang="en-US" sz="2000" dirty="0"/>
          </a:p>
          <a:p>
            <a:pPr lvl="3">
              <a:defRPr/>
            </a:pPr>
            <a:r>
              <a:rPr lang="en-US" sz="2000" dirty="0"/>
              <a:t>~</a:t>
            </a:r>
            <a:r>
              <a:rPr lang="en-US" sz="2000" dirty="0" smtClean="0"/>
              <a:t>10.7 </a:t>
            </a:r>
            <a:r>
              <a:rPr lang="en-US" sz="2000" dirty="0"/>
              <a:t>TB of </a:t>
            </a:r>
            <a:r>
              <a:rPr lang="en-US" sz="2000" dirty="0" smtClean="0"/>
              <a:t>combined Public </a:t>
            </a:r>
            <a:r>
              <a:rPr lang="en-US" sz="2000" dirty="0"/>
              <a:t>Folder </a:t>
            </a:r>
            <a:r>
              <a:rPr lang="en-US" sz="2000" dirty="0" smtClean="0"/>
              <a:t>storage</a:t>
            </a:r>
            <a:endParaRPr lang="en-US" sz="2000" dirty="0"/>
          </a:p>
          <a:p>
            <a:pPr>
              <a:defRPr/>
            </a:pPr>
            <a:r>
              <a:rPr lang="de-DE" dirty="0"/>
              <a:t>Mayor </a:t>
            </a:r>
            <a:r>
              <a:rPr lang="de-DE" dirty="0" err="1"/>
              <a:t>issues</a:t>
            </a:r>
            <a:r>
              <a:rPr lang="de-DE" dirty="0"/>
              <a:t>: </a:t>
            </a:r>
          </a:p>
          <a:p>
            <a:pPr marL="571500" lvl="2" indent="-342900">
              <a:buFont typeface="Arial" panose="020B0604020202020204" pitchFamily="34" charset="0"/>
              <a:buChar char="•"/>
              <a:defRPr/>
            </a:pPr>
            <a:r>
              <a:rPr lang="en-US" dirty="0" smtClean="0"/>
              <a:t>PF hierarchy </a:t>
            </a:r>
            <a:r>
              <a:rPr lang="en-US" dirty="0"/>
              <a:t>was designed </a:t>
            </a:r>
            <a:r>
              <a:rPr lang="en-US" dirty="0" smtClean="0"/>
              <a:t>10+ </a:t>
            </a:r>
            <a:r>
              <a:rPr lang="en-US" dirty="0"/>
              <a:t>years ago and does not reflect the current organizational structure, thus hard to </a:t>
            </a:r>
            <a:r>
              <a:rPr lang="en-US" dirty="0" smtClean="0"/>
              <a:t>understand nowadays</a:t>
            </a:r>
          </a:p>
          <a:p>
            <a:pPr marL="571500" lvl="2" indent="-342900">
              <a:buFont typeface="Arial" panose="020B0604020202020204" pitchFamily="34" charset="0"/>
              <a:buChar char="•"/>
              <a:defRPr/>
            </a:pPr>
            <a:r>
              <a:rPr lang="en-US" dirty="0"/>
              <a:t>No </a:t>
            </a:r>
            <a:r>
              <a:rPr lang="en-US" dirty="0" smtClean="0"/>
              <a:t>automatic removal </a:t>
            </a:r>
            <a:r>
              <a:rPr lang="en-US" dirty="0"/>
              <a:t>process of never used or obsolete </a:t>
            </a:r>
            <a:r>
              <a:rPr lang="en-US" dirty="0" smtClean="0"/>
              <a:t>public folders in place</a:t>
            </a:r>
          </a:p>
          <a:p>
            <a:pPr marL="571500" lvl="2" indent="-342900">
              <a:buFont typeface="Arial" panose="020B0604020202020204" pitchFamily="34" charset="0"/>
              <a:buChar char="•"/>
              <a:defRPr/>
            </a:pPr>
            <a:r>
              <a:rPr lang="en-US" dirty="0" smtClean="0"/>
              <a:t>Growth rate of 10,000 folders per month</a:t>
            </a:r>
            <a:endParaRPr lang="en-US" dirty="0"/>
          </a:p>
          <a:p>
            <a:pPr marL="571500" lvl="2" indent="-342900">
              <a:buFont typeface="Arial" panose="020B0604020202020204" pitchFamily="34" charset="0"/>
              <a:buChar char="•"/>
              <a:defRPr/>
            </a:pPr>
            <a:endParaRPr lang="en-US" sz="2200" dirty="0" smtClean="0"/>
          </a:p>
        </p:txBody>
      </p:sp>
    </p:spTree>
    <p:extLst>
      <p:ext uri="{BB962C8B-B14F-4D97-AF65-F5344CB8AC3E}">
        <p14:creationId xmlns:p14="http://schemas.microsoft.com/office/powerpoint/2010/main" val="2362383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analyze a large PF structure?</a:t>
            </a:r>
            <a:endParaRPr lang="en-US" dirty="0"/>
          </a:p>
        </p:txBody>
      </p:sp>
      <p:sp>
        <p:nvSpPr>
          <p:cNvPr id="3" name="Text Placeholder 2"/>
          <p:cNvSpPr>
            <a:spLocks noGrp="1"/>
          </p:cNvSpPr>
          <p:nvPr>
            <p:ph type="body" sz="quarter" idx="10"/>
          </p:nvPr>
        </p:nvSpPr>
        <p:spPr>
          <a:xfrm>
            <a:off x="274638" y="1212850"/>
            <a:ext cx="11887200" cy="3108543"/>
          </a:xfrm>
        </p:spPr>
        <p:txBody>
          <a:bodyPr/>
          <a:lstStyle/>
          <a:p>
            <a:r>
              <a:rPr lang="en-US" dirty="0" smtClean="0"/>
              <a:t>Issue</a:t>
            </a:r>
          </a:p>
          <a:p>
            <a:pPr lvl="2"/>
            <a:r>
              <a:rPr lang="en-US" dirty="0" smtClean="0"/>
              <a:t>700,000+ folders</a:t>
            </a:r>
          </a:p>
          <a:p>
            <a:pPr lvl="2"/>
            <a:r>
              <a:rPr lang="en-US" dirty="0" smtClean="0"/>
              <a:t>No hierarchical information is available in Exchange</a:t>
            </a:r>
          </a:p>
          <a:p>
            <a:r>
              <a:rPr lang="en-US" dirty="0" smtClean="0"/>
              <a:t>Solution</a:t>
            </a:r>
            <a:endParaRPr lang="en-US" dirty="0"/>
          </a:p>
          <a:p>
            <a:pPr lvl="2"/>
            <a:r>
              <a:rPr lang="en-US" dirty="0" smtClean="0"/>
              <a:t>Export Public Folder hierarchy to a .CSV file</a:t>
            </a:r>
          </a:p>
          <a:p>
            <a:pPr lvl="2"/>
            <a:r>
              <a:rPr lang="en-US" dirty="0" smtClean="0"/>
              <a:t>Use Microsoft Excel, create a PIVOT table</a:t>
            </a:r>
          </a:p>
          <a:p>
            <a:pPr lvl="2"/>
            <a:r>
              <a:rPr lang="en-US" dirty="0" smtClean="0"/>
              <a:t>Investigate Public Folder structure</a:t>
            </a:r>
            <a:r>
              <a:rPr lang="en-US" dirty="0"/>
              <a:t> </a:t>
            </a:r>
            <a:r>
              <a:rPr lang="en-US" dirty="0" smtClean="0"/>
              <a:t>(Owner, usage, </a:t>
            </a:r>
            <a:r>
              <a:rPr lang="en-US" dirty="0" err="1" smtClean="0"/>
              <a:t>etc</a:t>
            </a:r>
            <a:r>
              <a:rPr lang="en-US" dirty="0" smtClean="0"/>
              <a:t>)</a:t>
            </a:r>
          </a:p>
        </p:txBody>
      </p:sp>
      <p:pic>
        <p:nvPicPr>
          <p:cNvPr id="4" name="Picture 3"/>
          <p:cNvPicPr>
            <a:picLocks noChangeAspect="1"/>
          </p:cNvPicPr>
          <p:nvPr/>
        </p:nvPicPr>
        <p:blipFill>
          <a:blip r:embed="rId2"/>
          <a:stretch>
            <a:fillRect/>
          </a:stretch>
        </p:blipFill>
        <p:spPr>
          <a:xfrm>
            <a:off x="7267074" y="2559949"/>
            <a:ext cx="5169401" cy="4389793"/>
          </a:xfrm>
          <a:prstGeom prst="rect">
            <a:avLst/>
          </a:prstGeom>
        </p:spPr>
      </p:pic>
    </p:spTree>
    <p:extLst>
      <p:ext uri="{BB962C8B-B14F-4D97-AF65-F5344CB8AC3E}">
        <p14:creationId xmlns:p14="http://schemas.microsoft.com/office/powerpoint/2010/main" val="2444931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Folder Analysis</a:t>
            </a:r>
            <a:endParaRPr lang="en-US" dirty="0"/>
          </a:p>
        </p:txBody>
      </p:sp>
      <p:sp>
        <p:nvSpPr>
          <p:cNvPr id="3" name="Text Placeholder 2"/>
          <p:cNvSpPr>
            <a:spLocks noGrp="1"/>
          </p:cNvSpPr>
          <p:nvPr>
            <p:ph type="body" sz="quarter" idx="10"/>
          </p:nvPr>
        </p:nvSpPr>
        <p:spPr>
          <a:xfrm>
            <a:off x="274638" y="1212850"/>
            <a:ext cx="11887200" cy="4955203"/>
          </a:xfrm>
        </p:spPr>
        <p:txBody>
          <a:bodyPr/>
          <a:lstStyle/>
          <a:p>
            <a:pPr>
              <a:defRPr/>
            </a:pPr>
            <a:r>
              <a:rPr lang="en-US" dirty="0" smtClean="0"/>
              <a:t>Public folders are used as follows:</a:t>
            </a:r>
          </a:p>
          <a:p>
            <a:pPr marL="571500" lvl="2" indent="-342900">
              <a:buFont typeface="Arial" panose="020B0604020202020204" pitchFamily="34" charset="0"/>
              <a:buChar char="•"/>
              <a:defRPr/>
            </a:pPr>
            <a:r>
              <a:rPr lang="en-US" dirty="0" smtClean="0"/>
              <a:t>Mails are moved from mailboxes to public folders so they are stored together with a project, offer or order project. Old projects are used for new, upcoming projects as templates (very often)</a:t>
            </a:r>
          </a:p>
          <a:p>
            <a:pPr marL="571500" lvl="2" indent="-342900">
              <a:buFont typeface="Arial" panose="020B0604020202020204" pitchFamily="34" charset="0"/>
              <a:buChar char="•"/>
              <a:defRPr/>
            </a:pPr>
            <a:r>
              <a:rPr lang="en-US" dirty="0" smtClean="0"/>
              <a:t>Central storage of shared calendars or contact lists (seldom)</a:t>
            </a:r>
          </a:p>
          <a:p>
            <a:pPr>
              <a:defRPr/>
            </a:pPr>
            <a:r>
              <a:rPr lang="en-US" dirty="0" smtClean="0"/>
              <a:t>Public Folders are only used manually (by copying messages), no applications are found yet</a:t>
            </a:r>
          </a:p>
          <a:p>
            <a:pPr>
              <a:defRPr/>
            </a:pPr>
            <a:r>
              <a:rPr lang="en-US" dirty="0" smtClean="0"/>
              <a:t>Possible alternatives identified</a:t>
            </a:r>
          </a:p>
          <a:p>
            <a:pPr marL="571500" lvl="1" indent="-571500">
              <a:buFont typeface="Arial" panose="020B0604020202020204" pitchFamily="34" charset="0"/>
              <a:buChar char="•"/>
            </a:pPr>
            <a:r>
              <a:rPr lang="en-US" dirty="0" smtClean="0"/>
              <a:t>Reduce Public Folder replicas when folder is “old”</a:t>
            </a:r>
          </a:p>
          <a:p>
            <a:pPr marL="571500" lvl="1" indent="-571500">
              <a:buFont typeface="Arial" panose="020B0604020202020204" pitchFamily="34" charset="0"/>
              <a:buChar char="•"/>
            </a:pPr>
            <a:r>
              <a:rPr lang="en-US" dirty="0" smtClean="0"/>
              <a:t>Move non-needed Public Folders to PST and store them on cheaper storage</a:t>
            </a:r>
          </a:p>
          <a:p>
            <a:pPr marL="571500" lvl="1" indent="-571500">
              <a:buFont typeface="Arial" panose="020B0604020202020204" pitchFamily="34" charset="0"/>
              <a:buChar char="•"/>
            </a:pPr>
            <a:r>
              <a:rPr lang="en-US" dirty="0" smtClean="0"/>
              <a:t>Move public folders to a functional mailbox</a:t>
            </a:r>
          </a:p>
          <a:p>
            <a:pPr marL="571500" lvl="1" indent="-571500">
              <a:buFont typeface="Arial" panose="020B0604020202020204" pitchFamily="34" charset="0"/>
              <a:buChar char="•"/>
            </a:pPr>
            <a:r>
              <a:rPr lang="en-US" dirty="0" smtClean="0"/>
              <a:t>Move public folders to </a:t>
            </a:r>
            <a:r>
              <a:rPr lang="en-US" dirty="0" err="1" smtClean="0"/>
              <a:t>Sharepoint</a:t>
            </a:r>
            <a:endParaRPr lang="en-US" dirty="0"/>
          </a:p>
        </p:txBody>
      </p:sp>
    </p:spTree>
    <p:extLst>
      <p:ext uri="{BB962C8B-B14F-4D97-AF65-F5344CB8AC3E}">
        <p14:creationId xmlns:p14="http://schemas.microsoft.com/office/powerpoint/2010/main" val="271100054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Public Folder Planning Aspects</a:t>
            </a:r>
            <a:endParaRPr lang="en-US" dirty="0"/>
          </a:p>
        </p:txBody>
      </p:sp>
      <p:sp>
        <p:nvSpPr>
          <p:cNvPr id="3" name="Text Placeholder 2"/>
          <p:cNvSpPr>
            <a:spLocks noGrp="1"/>
          </p:cNvSpPr>
          <p:nvPr>
            <p:ph type="body" sz="quarter" idx="10"/>
          </p:nvPr>
        </p:nvSpPr>
        <p:spPr>
          <a:xfrm>
            <a:off x="274638" y="1212850"/>
            <a:ext cx="11887200" cy="4093428"/>
          </a:xfrm>
        </p:spPr>
        <p:txBody>
          <a:bodyPr/>
          <a:lstStyle/>
          <a:p>
            <a:pPr marL="571500" indent="-571500">
              <a:buFont typeface="Arial" panose="020B0604020202020204" pitchFamily="34" charset="0"/>
              <a:buChar char="•"/>
            </a:pPr>
            <a:r>
              <a:rPr lang="en-US" dirty="0" smtClean="0"/>
              <a:t>Do you want to migrate your Public Folders at all?</a:t>
            </a:r>
          </a:p>
          <a:p>
            <a:pPr marL="571500" indent="-571500">
              <a:buFont typeface="Arial" panose="020B0604020202020204" pitchFamily="34" charset="0"/>
              <a:buChar char="•"/>
            </a:pPr>
            <a:r>
              <a:rPr lang="en-US" dirty="0" smtClean="0"/>
              <a:t>How many Public Folder mailboxes do you need? Remember, minimum one mailbox per 2,000 users</a:t>
            </a:r>
          </a:p>
          <a:p>
            <a:pPr marL="571500" indent="-571500">
              <a:buFont typeface="Arial" panose="020B0604020202020204" pitchFamily="34" charset="0"/>
              <a:buChar char="•"/>
            </a:pPr>
            <a:r>
              <a:rPr lang="en-US" dirty="0" smtClean="0"/>
              <a:t>Where do you place the Public Folder mailboxes? Place the primary PF mailbox to a database that is member of a DAG!</a:t>
            </a:r>
          </a:p>
          <a:p>
            <a:pPr lvl="2"/>
            <a:endParaRPr lang="en-US" dirty="0"/>
          </a:p>
        </p:txBody>
      </p:sp>
    </p:spTree>
    <p:extLst>
      <p:ext uri="{BB962C8B-B14F-4D97-AF65-F5344CB8AC3E}">
        <p14:creationId xmlns:p14="http://schemas.microsoft.com/office/powerpoint/2010/main" val="3938148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migrate a large PF structure?</a:t>
            </a:r>
            <a:endParaRPr lang="en-US" dirty="0"/>
          </a:p>
        </p:txBody>
      </p:sp>
      <p:sp>
        <p:nvSpPr>
          <p:cNvPr id="3" name="Text Placeholder 2"/>
          <p:cNvSpPr>
            <a:spLocks noGrp="1"/>
          </p:cNvSpPr>
          <p:nvPr>
            <p:ph type="body" sz="quarter" idx="10"/>
          </p:nvPr>
        </p:nvSpPr>
        <p:spPr>
          <a:xfrm>
            <a:off x="274638" y="1212850"/>
            <a:ext cx="11887200" cy="5835444"/>
          </a:xfrm>
        </p:spPr>
        <p:txBody>
          <a:bodyPr/>
          <a:lstStyle/>
          <a:p>
            <a:pPr marL="571500" indent="-571500">
              <a:buFont typeface="Arial" panose="020B0604020202020204" pitchFamily="34" charset="0"/>
              <a:buChar char="•"/>
            </a:pPr>
            <a:r>
              <a:rPr lang="en-US" sz="3600" dirty="0"/>
              <a:t>Start cleanup of existing Public </a:t>
            </a:r>
            <a:r>
              <a:rPr lang="en-US" sz="3600" dirty="0" smtClean="0"/>
              <a:t>Folders and introduce alternatives </a:t>
            </a:r>
          </a:p>
          <a:p>
            <a:pPr marL="571500" indent="-571500">
              <a:buFont typeface="Arial" panose="020B0604020202020204" pitchFamily="34" charset="0"/>
              <a:buChar char="•"/>
            </a:pPr>
            <a:r>
              <a:rPr lang="en-US" sz="3600" dirty="0" smtClean="0"/>
              <a:t>Reduce PF replicas where possible</a:t>
            </a:r>
          </a:p>
          <a:p>
            <a:pPr marL="571500" indent="-571500">
              <a:buFont typeface="Arial" panose="020B0604020202020204" pitchFamily="34" charset="0"/>
              <a:buChar char="•"/>
            </a:pPr>
            <a:r>
              <a:rPr lang="en-US" sz="3600" dirty="0" smtClean="0"/>
              <a:t>Start to migrate all mailboxes to Exchange 2013 first, your Public Folders stay where they are today</a:t>
            </a:r>
            <a:endParaRPr lang="en-US" sz="3600" dirty="0"/>
          </a:p>
          <a:p>
            <a:pPr marL="571500" indent="-571500">
              <a:buFont typeface="Arial" panose="020B0604020202020204" pitchFamily="34" charset="0"/>
              <a:buChar char="•"/>
            </a:pPr>
            <a:r>
              <a:rPr lang="en-US" sz="3600" dirty="0" smtClean="0"/>
              <a:t>Start Public Folder migration </a:t>
            </a:r>
            <a:r>
              <a:rPr lang="en-US" sz="3600" dirty="0"/>
              <a:t>s</a:t>
            </a:r>
            <a:r>
              <a:rPr lang="en-US" sz="3600" dirty="0" smtClean="0"/>
              <a:t>ync(s)</a:t>
            </a:r>
          </a:p>
          <a:p>
            <a:pPr marL="571500" indent="-571500">
              <a:buFont typeface="Arial" panose="020B0604020202020204" pitchFamily="34" charset="0"/>
              <a:buChar char="•"/>
            </a:pPr>
            <a:r>
              <a:rPr lang="en-US" sz="3600" dirty="0" smtClean="0"/>
              <a:t>When all Mailboxes are migrated, define a weekend or more to lock-down the existing Public Folder structure</a:t>
            </a:r>
          </a:p>
          <a:p>
            <a:pPr marL="571500" indent="-571500">
              <a:buFont typeface="Arial" panose="020B0604020202020204" pitchFamily="34" charset="0"/>
              <a:buChar char="•"/>
            </a:pPr>
            <a:r>
              <a:rPr lang="en-US" sz="3600" dirty="0" smtClean="0"/>
              <a:t>Do a final delta-sync</a:t>
            </a:r>
          </a:p>
          <a:p>
            <a:pPr marL="571500" indent="-571500">
              <a:buFont typeface="Arial" panose="020B0604020202020204" pitchFamily="34" charset="0"/>
              <a:buChar char="•"/>
            </a:pPr>
            <a:r>
              <a:rPr lang="en-US" sz="3600" dirty="0" smtClean="0"/>
              <a:t>Switch PF structure to Modern Public Folders</a:t>
            </a:r>
          </a:p>
        </p:txBody>
      </p:sp>
    </p:spTree>
    <p:extLst>
      <p:ext uri="{BB962C8B-B14F-4D97-AF65-F5344CB8AC3E}">
        <p14:creationId xmlns:p14="http://schemas.microsoft.com/office/powerpoint/2010/main" val="1346203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err="1" smtClean="0"/>
              <a:t>Cmdlets</a:t>
            </a:r>
            <a:r>
              <a:rPr lang="en-US" sz="4800" dirty="0" smtClean="0"/>
              <a:t>/Scripts to remember…</a:t>
            </a:r>
            <a:endParaRPr lang="en-US" sz="4800"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930282333"/>
              </p:ext>
            </p:extLst>
          </p:nvPr>
        </p:nvGraphicFramePr>
        <p:xfrm>
          <a:off x="274638" y="1214438"/>
          <a:ext cx="11887200" cy="5689600"/>
        </p:xfrm>
        <a:graphic>
          <a:graphicData uri="http://schemas.openxmlformats.org/drawingml/2006/table">
            <a:tbl>
              <a:tblPr firstRow="1" bandRow="1">
                <a:tableStyleId>{5C22544A-7EE6-4342-B048-85BDC9FD1C3A}</a:tableStyleId>
              </a:tblPr>
              <a:tblGrid>
                <a:gridCol w="4554036"/>
                <a:gridCol w="7333164"/>
              </a:tblGrid>
              <a:tr h="370840">
                <a:tc>
                  <a:txBody>
                    <a:bodyPr/>
                    <a:lstStyle/>
                    <a:p>
                      <a:r>
                        <a:rPr lang="en-US" dirty="0" err="1" smtClean="0"/>
                        <a:t>Cmdlet</a:t>
                      </a:r>
                      <a:r>
                        <a:rPr lang="en-US" dirty="0" smtClean="0"/>
                        <a:t> /</a:t>
                      </a:r>
                      <a:r>
                        <a:rPr lang="en-US" baseline="0" dirty="0" smtClean="0"/>
                        <a:t> Script</a:t>
                      </a:r>
                      <a:endParaRPr lang="en-US" dirty="0"/>
                    </a:p>
                  </a:txBody>
                  <a:tcPr/>
                </a:tc>
                <a:tc>
                  <a:txBody>
                    <a:bodyPr/>
                    <a:lstStyle/>
                    <a:p>
                      <a:r>
                        <a:rPr lang="en-US" dirty="0" smtClean="0"/>
                        <a:t>Purpose</a:t>
                      </a:r>
                      <a:endParaRPr lang="en-US" dirty="0"/>
                    </a:p>
                  </a:txBody>
                  <a:tcPr/>
                </a:tc>
              </a:tr>
              <a:tr h="370840">
                <a:tc>
                  <a:txBody>
                    <a:bodyPr/>
                    <a:lstStyle/>
                    <a:p>
                      <a:r>
                        <a:rPr lang="en-US" dirty="0" smtClean="0">
                          <a:latin typeface="+mn-lt"/>
                          <a:cs typeface="Consolas" panose="020B0609020204030204" pitchFamily="49" charset="0"/>
                        </a:rPr>
                        <a:t>Update-</a:t>
                      </a:r>
                      <a:r>
                        <a:rPr lang="en-US" dirty="0" err="1" smtClean="0">
                          <a:latin typeface="+mn-lt"/>
                          <a:cs typeface="Consolas" panose="020B0609020204030204" pitchFamily="49" charset="0"/>
                        </a:rPr>
                        <a:t>PublicFolderMailbox</a:t>
                      </a:r>
                      <a:endParaRPr lang="en-US" dirty="0">
                        <a:latin typeface="+mn-lt"/>
                        <a:cs typeface="Consolas" panose="020B0609020204030204" pitchFamily="49" charset="0"/>
                      </a:endParaRPr>
                    </a:p>
                  </a:txBody>
                  <a:tcPr/>
                </a:tc>
                <a:tc>
                  <a:txBody>
                    <a:bodyPr/>
                    <a:lstStyle/>
                    <a:p>
                      <a:r>
                        <a:rPr lang="en-US" dirty="0" smtClean="0"/>
                        <a:t>Manually update the Public Folder hierarchy</a:t>
                      </a:r>
                      <a:endParaRPr lang="en-US"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latin typeface="+mn-lt"/>
                          <a:cs typeface="Consolas" panose="020B0609020204030204" pitchFamily="49" charset="0"/>
                        </a:rPr>
                        <a:t>New-</a:t>
                      </a:r>
                      <a:r>
                        <a:rPr lang="en-US" dirty="0" err="1" smtClean="0">
                          <a:latin typeface="+mn-lt"/>
                          <a:cs typeface="Consolas" panose="020B0609020204030204" pitchFamily="49" charset="0"/>
                        </a:rPr>
                        <a:t>PublicFolderMoveRequest</a:t>
                      </a:r>
                      <a:endParaRPr lang="en-US" dirty="0" smtClean="0">
                        <a:latin typeface="+mn-lt"/>
                        <a:cs typeface="Consolas" panose="020B0609020204030204" pitchFamily="49" charset="0"/>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Move</a:t>
                      </a:r>
                      <a:r>
                        <a:rPr lang="en-US" baseline="0" dirty="0" smtClean="0"/>
                        <a:t> Public Folders between Public Folder mailboxes</a:t>
                      </a:r>
                      <a:endParaRPr lang="en-US" dirty="0" smtClean="0"/>
                    </a:p>
                  </a:txBody>
                  <a:tcPr/>
                </a:tc>
              </a:tr>
              <a:tr h="370840">
                <a:tc>
                  <a:txBody>
                    <a:bodyPr/>
                    <a:lstStyle/>
                    <a:p>
                      <a:r>
                        <a:rPr lang="en-US" dirty="0" smtClean="0">
                          <a:latin typeface="+mn-lt"/>
                          <a:cs typeface="Consolas" panose="020B0609020204030204" pitchFamily="49" charset="0"/>
                        </a:rPr>
                        <a:t>Set-</a:t>
                      </a:r>
                      <a:r>
                        <a:rPr lang="en-US" dirty="0" err="1" smtClean="0">
                          <a:latin typeface="+mn-lt"/>
                          <a:cs typeface="Consolas" panose="020B0609020204030204" pitchFamily="49" charset="0"/>
                        </a:rPr>
                        <a:t>PublicFolderMoveRequest</a:t>
                      </a:r>
                      <a:r>
                        <a:rPr lang="en-US" dirty="0" smtClean="0">
                          <a:latin typeface="+mn-lt"/>
                          <a:cs typeface="Consolas" panose="020B0609020204030204" pitchFamily="49" charset="0"/>
                        </a:rPr>
                        <a:t> &lt;Request&gt;</a:t>
                      </a:r>
                      <a:r>
                        <a:rPr lang="en-US" baseline="0" dirty="0" smtClean="0">
                          <a:latin typeface="+mn-lt"/>
                          <a:cs typeface="Consolas" panose="020B0609020204030204" pitchFamily="49" charset="0"/>
                        </a:rPr>
                        <a:t> </a:t>
                      </a:r>
                      <a:br>
                        <a:rPr lang="en-US" baseline="0" dirty="0" smtClean="0">
                          <a:latin typeface="+mn-lt"/>
                          <a:cs typeface="Consolas" panose="020B0609020204030204" pitchFamily="49" charset="0"/>
                        </a:rPr>
                      </a:br>
                      <a:r>
                        <a:rPr lang="en-US" b="0" baseline="0" dirty="0" smtClean="0">
                          <a:latin typeface="+mn-lt"/>
                          <a:cs typeface="Consolas" panose="020B0609020204030204" pitchFamily="49" charset="0"/>
                        </a:rPr>
                        <a:t>-</a:t>
                      </a:r>
                      <a:r>
                        <a:rPr lang="en-US" sz="1800" b="0" dirty="0" err="1" smtClean="0">
                          <a:latin typeface="+mn-lt"/>
                          <a:cs typeface="Consolas" panose="020B0609020204030204" pitchFamily="49" charset="0"/>
                        </a:rPr>
                        <a:t>PreventCompletion</a:t>
                      </a:r>
                      <a:r>
                        <a:rPr lang="en-US" sz="1800" b="0" dirty="0" smtClean="0">
                          <a:latin typeface="+mn-lt"/>
                          <a:cs typeface="Consolas" panose="020B0609020204030204" pitchFamily="49" charset="0"/>
                        </a:rPr>
                        <a:t>:$false </a:t>
                      </a:r>
                    </a:p>
                    <a:p>
                      <a:endParaRPr lang="en-US" dirty="0">
                        <a:latin typeface="+mn-lt"/>
                        <a:cs typeface="Consolas" panose="020B0609020204030204" pitchFamily="49" charset="0"/>
                      </a:endParaRPr>
                    </a:p>
                  </a:txBody>
                  <a:tcPr/>
                </a:tc>
                <a:tc>
                  <a:txBody>
                    <a:bodyPr/>
                    <a:lstStyle/>
                    <a:p>
                      <a:endParaRPr lang="en-US" dirty="0" smtClean="0"/>
                    </a:p>
                    <a:p>
                      <a:r>
                        <a:rPr lang="en-US" dirty="0" smtClean="0"/>
                        <a:t>Allows the</a:t>
                      </a:r>
                      <a:r>
                        <a:rPr lang="en-US" baseline="0" dirty="0" smtClean="0"/>
                        <a:t> move request to go beyond 95%, to open up the Public Folder mailbox that was created with –</a:t>
                      </a:r>
                      <a:r>
                        <a:rPr lang="en-US" baseline="0" dirty="0" err="1" smtClean="0"/>
                        <a:t>HoldforMigration</a:t>
                      </a:r>
                      <a:r>
                        <a:rPr lang="en-US" baseline="0" dirty="0" smtClean="0"/>
                        <a:t>. Requires legacy Public Folders to be locked.</a:t>
                      </a:r>
                      <a:endParaRPr lang="en-US" dirty="0"/>
                    </a:p>
                  </a:txBody>
                  <a:tcPr/>
                </a:tc>
              </a:tr>
              <a:tr h="370840">
                <a:tc>
                  <a:txBody>
                    <a:bodyPr/>
                    <a:lstStyle/>
                    <a:p>
                      <a:r>
                        <a:rPr lang="en-US" sz="1800" dirty="0" smtClean="0">
                          <a:latin typeface="+mn-lt"/>
                          <a:cs typeface="Consolas" panose="020B0609020204030204" pitchFamily="49" charset="0"/>
                        </a:rPr>
                        <a:t>Resume-</a:t>
                      </a:r>
                      <a:r>
                        <a:rPr lang="en-US" sz="1800" dirty="0" err="1" smtClean="0">
                          <a:latin typeface="+mn-lt"/>
                          <a:cs typeface="Consolas" panose="020B0609020204030204" pitchFamily="49" charset="0"/>
                        </a:rPr>
                        <a:t>PublicFolderMigrationRequest</a:t>
                      </a:r>
                      <a:endParaRPr lang="en-US" dirty="0">
                        <a:latin typeface="+mn-lt"/>
                        <a:cs typeface="Consolas" panose="020B0609020204030204" pitchFamily="49" charset="0"/>
                      </a:endParaRPr>
                    </a:p>
                  </a:txBody>
                  <a:tcPr/>
                </a:tc>
                <a:tc>
                  <a:txBody>
                    <a:bodyPr/>
                    <a:lstStyle/>
                    <a:p>
                      <a:r>
                        <a:rPr lang="en-US" dirty="0" smtClean="0"/>
                        <a:t>Restart a Public Folder migration request</a:t>
                      </a:r>
                      <a:r>
                        <a:rPr lang="en-US" baseline="0" dirty="0" smtClean="0"/>
                        <a:t> to synchronize any changes that were made until now.</a:t>
                      </a:r>
                      <a:endParaRPr lang="en-US" dirty="0"/>
                    </a:p>
                  </a:txBody>
                  <a:tcPr/>
                </a:tc>
              </a:tr>
              <a:tr h="370840">
                <a:tc>
                  <a:txBody>
                    <a:bodyPr/>
                    <a:lstStyle/>
                    <a:p>
                      <a:r>
                        <a:rPr lang="en-US" dirty="0" smtClean="0">
                          <a:latin typeface="+mn-lt"/>
                          <a:cs typeface="Consolas" panose="020B0609020204030204" pitchFamily="49" charset="0"/>
                        </a:rPr>
                        <a:t>Set-</a:t>
                      </a:r>
                      <a:r>
                        <a:rPr lang="en-US" dirty="0" err="1" smtClean="0">
                          <a:latin typeface="+mn-lt"/>
                          <a:cs typeface="Consolas" panose="020B0609020204030204" pitchFamily="49" charset="0"/>
                        </a:rPr>
                        <a:t>OrganizationConfiguration</a:t>
                      </a:r>
                      <a:r>
                        <a:rPr lang="en-US" baseline="0" dirty="0" smtClean="0">
                          <a:latin typeface="+mn-lt"/>
                          <a:cs typeface="Consolas" panose="020B0609020204030204" pitchFamily="49" charset="0"/>
                        </a:rPr>
                        <a:t> </a:t>
                      </a:r>
                      <a:br>
                        <a:rPr lang="en-US" baseline="0" dirty="0" smtClean="0">
                          <a:latin typeface="+mn-lt"/>
                          <a:cs typeface="Consolas" panose="020B0609020204030204" pitchFamily="49" charset="0"/>
                        </a:rPr>
                      </a:br>
                      <a:r>
                        <a:rPr lang="en-US" baseline="0" dirty="0" smtClean="0">
                          <a:latin typeface="+mn-lt"/>
                          <a:cs typeface="Consolas" panose="020B0609020204030204" pitchFamily="49" charset="0"/>
                        </a:rPr>
                        <a:t>–</a:t>
                      </a:r>
                      <a:r>
                        <a:rPr lang="en-US" baseline="0" dirty="0" err="1" smtClean="0">
                          <a:latin typeface="+mn-lt"/>
                          <a:cs typeface="Consolas" panose="020B0609020204030204" pitchFamily="49" charset="0"/>
                        </a:rPr>
                        <a:t>PublicFoldersLockedForMigration</a:t>
                      </a:r>
                      <a:r>
                        <a:rPr lang="en-US" baseline="0" dirty="0" smtClean="0">
                          <a:latin typeface="+mn-lt"/>
                          <a:cs typeface="Consolas" panose="020B0609020204030204" pitchFamily="49" charset="0"/>
                        </a:rPr>
                        <a:t>: $true</a:t>
                      </a:r>
                    </a:p>
                    <a:p>
                      <a:endParaRPr lang="en-US" baseline="0" dirty="0" smtClean="0">
                        <a:latin typeface="+mn-lt"/>
                        <a:cs typeface="Consolas" panose="020B0609020204030204" pitchFamily="49" charset="0"/>
                      </a:endParaRPr>
                    </a:p>
                    <a:p>
                      <a:endParaRPr lang="en-US" baseline="0" dirty="0" smtClean="0">
                        <a:latin typeface="+mn-lt"/>
                        <a:cs typeface="Consolas" panose="020B0609020204030204" pitchFamily="49" charset="0"/>
                      </a:endParaRPr>
                    </a:p>
                    <a:p>
                      <a:r>
                        <a:rPr lang="en-US" baseline="0" dirty="0" smtClean="0">
                          <a:latin typeface="+mn-lt"/>
                          <a:cs typeface="Consolas" panose="020B0609020204030204" pitchFamily="49" charset="0"/>
                        </a:rPr>
                        <a:t>-</a:t>
                      </a:r>
                      <a:r>
                        <a:rPr lang="en-US" baseline="0" dirty="0" err="1" smtClean="0">
                          <a:latin typeface="+mn-lt"/>
                          <a:cs typeface="Consolas" panose="020B0609020204030204" pitchFamily="49" charset="0"/>
                        </a:rPr>
                        <a:t>PublicFolderMigrationComplete</a:t>
                      </a:r>
                      <a:r>
                        <a:rPr lang="en-US" baseline="0" dirty="0" smtClean="0">
                          <a:latin typeface="+mn-lt"/>
                          <a:cs typeface="Consolas" panose="020B0609020204030204" pitchFamily="49" charset="0"/>
                        </a:rPr>
                        <a:t>: $true</a:t>
                      </a:r>
                      <a:endParaRPr lang="en-US" dirty="0" smtClean="0">
                        <a:latin typeface="+mn-lt"/>
                        <a:cs typeface="Consolas" panose="020B0609020204030204" pitchFamily="49" charset="0"/>
                      </a:endParaRPr>
                    </a:p>
                  </a:txBody>
                  <a:tcPr/>
                </a:tc>
                <a:tc>
                  <a:txBody>
                    <a:bodyPr/>
                    <a:lstStyle/>
                    <a:p>
                      <a:endParaRPr lang="en-US" dirty="0" smtClean="0"/>
                    </a:p>
                    <a:p>
                      <a:r>
                        <a:rPr lang="en-US" dirty="0" smtClean="0"/>
                        <a:t>Locks the access to legacy Public Folders, at the same time allows the Public</a:t>
                      </a:r>
                      <a:r>
                        <a:rPr lang="en-US" baseline="0" dirty="0" smtClean="0"/>
                        <a:t> Folder move request to finish.</a:t>
                      </a:r>
                    </a:p>
                    <a:p>
                      <a:endParaRPr lang="en-US" baseline="0" dirty="0" smtClean="0"/>
                    </a:p>
                    <a:p>
                      <a:r>
                        <a:rPr lang="en-US" dirty="0" smtClean="0"/>
                        <a:t>Enables </a:t>
                      </a:r>
                      <a:r>
                        <a:rPr lang="en-US" baseline="0" dirty="0" smtClean="0"/>
                        <a:t>mail enabled Public Folders to receive e-mails.</a:t>
                      </a:r>
                      <a:endParaRPr lang="en-US" dirty="0" smtClean="0"/>
                    </a:p>
                  </a:txBody>
                  <a:tcPr/>
                </a:tc>
              </a:tr>
              <a:tr h="370840">
                <a:tc>
                  <a:txBody>
                    <a:bodyPr/>
                    <a:lstStyle/>
                    <a:p>
                      <a:r>
                        <a:rPr lang="en-US" dirty="0" smtClean="0"/>
                        <a:t>Get-</a:t>
                      </a:r>
                      <a:r>
                        <a:rPr lang="en-US" dirty="0" err="1" smtClean="0"/>
                        <a:t>PublicFolderMailboxDiagnostics</a:t>
                      </a:r>
                      <a:r>
                        <a:rPr lang="en-US" dirty="0" smtClean="0"/>
                        <a:t> </a:t>
                      </a:r>
                      <a:endParaRPr lang="en-US" dirty="0">
                        <a:latin typeface="+mn-lt"/>
                        <a:cs typeface="Consolas" panose="020B0609020204030204" pitchFamily="49" charset="0"/>
                      </a:endParaRPr>
                    </a:p>
                  </a:txBody>
                  <a:tcPr/>
                </a:tc>
                <a:tc>
                  <a:txBody>
                    <a:bodyPr/>
                    <a:lstStyle/>
                    <a:p>
                      <a:r>
                        <a:rPr lang="en-US" dirty="0" smtClean="0"/>
                        <a:t>Receive diagnostic</a:t>
                      </a:r>
                      <a:r>
                        <a:rPr lang="en-US" baseline="0" dirty="0" smtClean="0"/>
                        <a:t> information about hierarchy syncs, etc.</a:t>
                      </a:r>
                      <a:endParaRPr lang="en-US" dirty="0"/>
                    </a:p>
                  </a:txBody>
                  <a:tcPr/>
                </a:tc>
              </a:tr>
              <a:tr h="370840">
                <a:tc>
                  <a:txBody>
                    <a:bodyPr/>
                    <a:lstStyle/>
                    <a:p>
                      <a:r>
                        <a:rPr lang="en-US" dirty="0" smtClean="0">
                          <a:latin typeface="+mn-lt"/>
                          <a:cs typeface="Consolas" panose="020B0609020204030204" pitchFamily="49" charset="0"/>
                        </a:rPr>
                        <a:t>Split-PublicFolderMailbox.ps1</a:t>
                      </a:r>
                      <a:endParaRPr lang="en-US" dirty="0">
                        <a:latin typeface="+mn-lt"/>
                        <a:cs typeface="Consolas" panose="020B0609020204030204" pitchFamily="49" charset="0"/>
                      </a:endParaRPr>
                    </a:p>
                  </a:txBody>
                  <a:tcPr/>
                </a:tc>
                <a:tc>
                  <a:txBody>
                    <a:bodyPr/>
                    <a:lstStyle/>
                    <a:p>
                      <a:r>
                        <a:rPr lang="en-US" dirty="0" smtClean="0"/>
                        <a:t>Is used</a:t>
                      </a:r>
                      <a:r>
                        <a:rPr lang="en-US" baseline="0" dirty="0" smtClean="0"/>
                        <a:t> to split a Public Folder mailbox that reached a quota of 60% or more into another PF mailbox. Can be found in &lt;Exchange directory&gt;\Scripts folder</a:t>
                      </a:r>
                      <a:endParaRPr lang="en-US" dirty="0"/>
                    </a:p>
                  </a:txBody>
                  <a:tcPr/>
                </a:tc>
              </a:tr>
            </a:tbl>
          </a:graphicData>
        </a:graphic>
      </p:graphicFrame>
    </p:spTree>
    <p:extLst>
      <p:ext uri="{BB962C8B-B14F-4D97-AF65-F5344CB8AC3E}">
        <p14:creationId xmlns:p14="http://schemas.microsoft.com/office/powerpoint/2010/main" val="225723217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Links to remember…</a:t>
            </a:r>
            <a:endParaRPr lang="en-US" dirty="0"/>
          </a:p>
        </p:txBody>
      </p:sp>
      <p:sp>
        <p:nvSpPr>
          <p:cNvPr id="3" name="Text Placeholder 2"/>
          <p:cNvSpPr>
            <a:spLocks noGrp="1"/>
          </p:cNvSpPr>
          <p:nvPr>
            <p:ph type="body" sz="quarter" idx="10"/>
          </p:nvPr>
        </p:nvSpPr>
        <p:spPr>
          <a:xfrm>
            <a:off x="274638" y="1212850"/>
            <a:ext cx="11887200" cy="5238935"/>
          </a:xfrm>
        </p:spPr>
        <p:txBody>
          <a:bodyPr/>
          <a:lstStyle/>
          <a:p>
            <a:pPr marL="293056" indent="-293056">
              <a:spcBef>
                <a:spcPts val="1224"/>
              </a:spcBef>
            </a:pPr>
            <a:r>
              <a:rPr lang="en-US" dirty="0"/>
              <a:t>TechNet Help Article and FAQs</a:t>
            </a:r>
          </a:p>
          <a:p>
            <a:pPr marL="586111" lvl="1" indent="-293056"/>
            <a:r>
              <a:rPr lang="en-US" sz="2040" dirty="0">
                <a:hlinkClick r:id="rId2"/>
              </a:rPr>
              <a:t>http://</a:t>
            </a:r>
            <a:r>
              <a:rPr lang="en-US" sz="2040" dirty="0" smtClean="0">
                <a:hlinkClick r:id="rId2"/>
              </a:rPr>
              <a:t>technet.microsoft.com/en-us/library/jj150538%28v=exchg.150%29</a:t>
            </a:r>
            <a:endParaRPr lang="en-US" b="1" dirty="0" smtClean="0"/>
          </a:p>
          <a:p>
            <a:r>
              <a:rPr lang="en-US" b="1" dirty="0" smtClean="0"/>
              <a:t>Microsoft Exchange 2013 Public Folder Migration Scripts</a:t>
            </a:r>
          </a:p>
          <a:p>
            <a:pPr lvl="2"/>
            <a:r>
              <a:rPr lang="en-US" dirty="0" smtClean="0">
                <a:hlinkClick r:id="rId3"/>
              </a:rPr>
              <a:t>http</a:t>
            </a:r>
            <a:r>
              <a:rPr lang="en-US" dirty="0">
                <a:hlinkClick r:id="rId3"/>
              </a:rPr>
              <a:t>://</a:t>
            </a:r>
            <a:r>
              <a:rPr lang="en-US" dirty="0" smtClean="0">
                <a:hlinkClick r:id="rId3"/>
              </a:rPr>
              <a:t>www.microsoft.com/en-us/download/details.aspx?id=38407</a:t>
            </a:r>
            <a:endParaRPr lang="en-US" b="1" dirty="0" smtClean="0"/>
          </a:p>
          <a:p>
            <a:r>
              <a:rPr lang="en-US" b="1" dirty="0" smtClean="0"/>
              <a:t>Migrate </a:t>
            </a:r>
            <a:r>
              <a:rPr lang="en-US" b="1" dirty="0"/>
              <a:t>Public Folders to Exchange 2013 From Previous </a:t>
            </a:r>
            <a:r>
              <a:rPr lang="en-US" b="1" dirty="0" smtClean="0"/>
              <a:t>Versions</a:t>
            </a:r>
          </a:p>
          <a:p>
            <a:pPr lvl="2"/>
            <a:r>
              <a:rPr lang="en-US" dirty="0">
                <a:hlinkClick r:id="rId4"/>
              </a:rPr>
              <a:t>http://technet.microsoft.com/en-us/library/jj150486(v=exchg.150).aspx </a:t>
            </a:r>
            <a:endParaRPr lang="en-US" dirty="0" smtClean="0"/>
          </a:p>
          <a:p>
            <a:r>
              <a:rPr lang="en-US" b="1" dirty="0"/>
              <a:t>Migrate Legacy Public Folders to Exchange </a:t>
            </a:r>
            <a:r>
              <a:rPr lang="en-US" b="1" dirty="0" smtClean="0"/>
              <a:t>Online</a:t>
            </a:r>
          </a:p>
          <a:p>
            <a:pPr lvl="2"/>
            <a:r>
              <a:rPr lang="en-US" dirty="0">
                <a:hlinkClick r:id="rId5"/>
              </a:rPr>
              <a:t>http://technet.microsoft.com/en-us/library/jj983799(v=exchg.150).aspx </a:t>
            </a:r>
            <a:endParaRPr lang="en-US" dirty="0" smtClean="0"/>
          </a:p>
        </p:txBody>
      </p:sp>
    </p:spTree>
    <p:extLst>
      <p:ext uri="{BB962C8B-B14F-4D97-AF65-F5344CB8AC3E}">
        <p14:creationId xmlns:p14="http://schemas.microsoft.com/office/powerpoint/2010/main" val="415693109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16989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OUC-B322 - Using Windows PowerShell Magic to Manage Microsoft Office </a:t>
            </a:r>
            <a:r>
              <a:rPr lang="en-US" sz="3600" dirty="0" smtClean="0">
                <a:gradFill>
                  <a:gsLst>
                    <a:gs pos="1250">
                      <a:schemeClr val="tx1"/>
                    </a:gs>
                    <a:gs pos="100000">
                      <a:schemeClr val="tx1"/>
                    </a:gs>
                  </a:gsLst>
                  <a:lin ang="5400000" scaled="0"/>
                </a:gradFill>
                <a:latin typeface="+mj-lt"/>
              </a:rPr>
              <a:t>365</a:t>
            </a: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69623" y="3148045"/>
            <a:ext cx="11790169" cy="12003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Exchange Expo (TLC)</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Thursday, 6</a:t>
            </a:r>
            <a:r>
              <a:rPr lang="en-US" sz="3600" baseline="30000" dirty="0" smtClean="0">
                <a:gradFill>
                  <a:gsLst>
                    <a:gs pos="1250">
                      <a:schemeClr val="tx1"/>
                    </a:gs>
                    <a:gs pos="100000">
                      <a:schemeClr val="tx1"/>
                    </a:gs>
                  </a:gsLst>
                  <a:lin ang="5400000" scaled="0"/>
                </a:gradFill>
                <a:latin typeface="+mj-lt"/>
              </a:rPr>
              <a:t>th</a:t>
            </a:r>
            <a:r>
              <a:rPr lang="en-US" sz="3600" dirty="0" smtClean="0">
                <a:gradFill>
                  <a:gsLst>
                    <a:gs pos="1250">
                      <a:schemeClr val="tx1"/>
                    </a:gs>
                    <a:gs pos="100000">
                      <a:schemeClr val="tx1"/>
                    </a:gs>
                  </a:gsLst>
                  <a:lin ang="5400000" scaled="0"/>
                </a:gradFill>
                <a:latin typeface="+mj-lt"/>
              </a:rPr>
              <a:t>: 2:45 </a:t>
            </a:r>
            <a:r>
              <a:rPr lang="en-US" sz="3600" dirty="0">
                <a:gradFill>
                  <a:gsLst>
                    <a:gs pos="1250">
                      <a:schemeClr val="tx1"/>
                    </a:gs>
                    <a:gs pos="100000">
                      <a:schemeClr val="tx1"/>
                    </a:gs>
                  </a:gsLst>
                  <a:lin ang="5400000" scaled="0"/>
                </a:gradFill>
                <a:latin typeface="+mj-lt"/>
              </a:rPr>
              <a:t>PM - </a:t>
            </a:r>
            <a:r>
              <a:rPr lang="en-US" sz="3600" dirty="0" smtClean="0">
                <a:gradFill>
                  <a:gsLst>
                    <a:gs pos="1250">
                      <a:schemeClr val="tx1"/>
                    </a:gs>
                    <a:gs pos="100000">
                      <a:schemeClr val="tx1"/>
                    </a:gs>
                  </a:gsLst>
                  <a:lin ang="5400000" scaled="0"/>
                </a:gradFill>
                <a:latin typeface="+mj-lt"/>
              </a:rPr>
              <a:t>4:00 </a:t>
            </a:r>
            <a:r>
              <a:rPr lang="en-US" sz="3600" dirty="0">
                <a:gradFill>
                  <a:gsLst>
                    <a:gs pos="1250">
                      <a:schemeClr val="tx1"/>
                    </a:gs>
                    <a:gs pos="100000">
                      <a:schemeClr val="tx1"/>
                    </a:gs>
                  </a:gsLst>
                  <a:lin ang="5400000" scaled="0"/>
                </a:gradFill>
                <a:latin typeface="+mj-lt"/>
              </a:rPr>
              <a:t>PM</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769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478" y="1135360"/>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21989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Exchange </a:t>
            </a:r>
            <a:r>
              <a:rPr lang="en-US" sz="2800" dirty="0">
                <a:gradFill>
                  <a:gsLst>
                    <a:gs pos="1250">
                      <a:schemeClr val="tx1"/>
                    </a:gs>
                    <a:gs pos="100000">
                      <a:schemeClr val="tx1"/>
                    </a:gs>
                  </a:gsLst>
                  <a:lin ang="5400000" scaled="0"/>
                </a:gradFill>
                <a:latin typeface="+mj-lt"/>
              </a:rPr>
              <a:t>Team Blog: </a:t>
            </a:r>
          </a:p>
          <a:p>
            <a:pPr lvl="0">
              <a:lnSpc>
                <a:spcPct val="90000"/>
              </a:lnSpc>
              <a:spcBef>
                <a:spcPct val="20000"/>
              </a:spcBef>
              <a:buSzPct val="105000"/>
            </a:pPr>
            <a:r>
              <a:rPr lang="en-US" sz="2800" dirty="0" smtClean="0">
                <a:gradFill>
                  <a:gsLst>
                    <a:gs pos="1250">
                      <a:schemeClr val="tx1"/>
                    </a:gs>
                    <a:gs pos="100000">
                      <a:schemeClr val="tx1"/>
                    </a:gs>
                  </a:gsLst>
                  <a:lin ang="5400000" scaled="0"/>
                </a:gradFill>
                <a:latin typeface="+mj-lt"/>
              </a:rPr>
              <a:t>	http</a:t>
            </a:r>
            <a:r>
              <a:rPr lang="en-US" sz="2800" dirty="0">
                <a:gradFill>
                  <a:gsLst>
                    <a:gs pos="1250">
                      <a:schemeClr val="tx1"/>
                    </a:gs>
                    <a:gs pos="100000">
                      <a:schemeClr val="tx1"/>
                    </a:gs>
                  </a:gsLst>
                  <a:lin ang="5400000" scaled="0"/>
                </a:gradFill>
                <a:latin typeface="+mj-lt"/>
              </a:rPr>
              <a:t>://blogs.technet.com/b/exchange</a:t>
            </a:r>
            <a:r>
              <a:rPr lang="en-US" sz="2800" dirty="0" smtClean="0">
                <a:gradFill>
                  <a:gsLst>
                    <a:gs pos="1250">
                      <a:schemeClr val="tx1"/>
                    </a:gs>
                    <a:gs pos="100000">
                      <a:schemeClr val="tx1"/>
                    </a:gs>
                  </a:gsLst>
                  <a:lin ang="5400000" scaled="0"/>
                </a:gradFill>
                <a:latin typeface="+mj-lt"/>
              </a:rPr>
              <a:t>/</a:t>
            </a: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Twitter</a:t>
            </a:r>
            <a:r>
              <a:rPr lang="en-US" sz="2800" dirty="0">
                <a:gradFill>
                  <a:gsLst>
                    <a:gs pos="1250">
                      <a:schemeClr val="tx1"/>
                    </a:gs>
                    <a:gs pos="100000">
                      <a:schemeClr val="tx1"/>
                    </a:gs>
                  </a:gsLst>
                  <a:lin ang="5400000" scaled="0"/>
                </a:gradFill>
                <a:latin typeface="+mj-lt"/>
              </a:rPr>
              <a:t>:</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Follow </a:t>
            </a:r>
            <a:r>
              <a:rPr lang="en-US" sz="2800" dirty="0">
                <a:latin typeface="+mj-lt"/>
              </a:rPr>
              <a:t>@</a:t>
            </a:r>
            <a:r>
              <a:rPr lang="en-US" sz="2800" dirty="0" err="1" smtClean="0">
                <a:latin typeface="+mj-lt"/>
              </a:rPr>
              <a:t>MSFTExchange</a:t>
            </a:r>
            <a:r>
              <a:rPr lang="en-US" sz="2800" dirty="0" smtClean="0">
                <a:latin typeface="+mj-lt"/>
              </a:rPr>
              <a:t> </a:t>
            </a:r>
          </a:p>
          <a:p>
            <a:pPr>
              <a:lnSpc>
                <a:spcPct val="90000"/>
              </a:lnSpc>
              <a:spcBef>
                <a:spcPct val="20000"/>
              </a:spcBef>
              <a:buSzPct val="105000"/>
            </a:pPr>
            <a:r>
              <a:rPr lang="en-US" sz="2800" dirty="0" smtClean="0">
                <a:latin typeface="+mj-lt"/>
              </a:rPr>
              <a:t>	Join the conversation, use #</a:t>
            </a:r>
            <a:r>
              <a:rPr lang="en-US" sz="2800" dirty="0" err="1" smtClean="0">
                <a:latin typeface="+mj-lt"/>
              </a:rPr>
              <a:t>IamMEC</a:t>
            </a:r>
            <a:endParaRPr lang="en-US" sz="2800" dirty="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Check </a:t>
            </a:r>
            <a:r>
              <a:rPr lang="en-US" sz="2800" dirty="0">
                <a:gradFill>
                  <a:gsLst>
                    <a:gs pos="1250">
                      <a:schemeClr val="tx1"/>
                    </a:gs>
                    <a:gs pos="100000">
                      <a:schemeClr val="tx1"/>
                    </a:gs>
                  </a:gsLst>
                  <a:lin ang="5400000" scaled="0"/>
                </a:gradFill>
                <a:latin typeface="+mj-lt"/>
              </a:rPr>
              <a:t>out: </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Microsoft Exchange </a:t>
            </a:r>
            <a:r>
              <a:rPr lang="en-US" sz="2800" dirty="0" smtClean="0">
                <a:gradFill>
                  <a:gsLst>
                    <a:gs pos="1250">
                      <a:schemeClr val="tx1"/>
                    </a:gs>
                    <a:gs pos="100000">
                      <a:schemeClr val="tx1"/>
                    </a:gs>
                  </a:gsLst>
                  <a:lin ang="5400000" scaled="0"/>
                </a:gradFill>
                <a:latin typeface="+mj-lt"/>
              </a:rPr>
              <a:t>Conference 2014: </a:t>
            </a:r>
            <a:r>
              <a:rPr lang="en-US" sz="2800" dirty="0" smtClean="0">
                <a:latin typeface="+mj-lt"/>
              </a:rPr>
              <a:t> www.iammec.com </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Office 365 </a:t>
            </a:r>
            <a:r>
              <a:rPr lang="en-US" sz="2800" dirty="0" err="1">
                <a:gradFill>
                  <a:gsLst>
                    <a:gs pos="1250">
                      <a:schemeClr val="tx1"/>
                    </a:gs>
                    <a:gs pos="100000">
                      <a:schemeClr val="tx1"/>
                    </a:gs>
                  </a:gsLst>
                  <a:lin ang="5400000" scaled="0"/>
                </a:gradFill>
                <a:latin typeface="+mj-lt"/>
              </a:rPr>
              <a:t>FastTrack</a:t>
            </a:r>
            <a:r>
              <a:rPr lang="en-US" sz="2800" dirty="0">
                <a:latin typeface="+mj-lt"/>
              </a:rPr>
              <a:t>: http://fasttrack.office.com/</a:t>
            </a:r>
            <a:r>
              <a:rPr lang="en-US" sz="2800" dirty="0">
                <a:latin typeface="+mj-lt"/>
                <a:hlinkClick r:id="rId4"/>
              </a:rPr>
              <a:t>/</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Technical Training with Ignite</a:t>
            </a:r>
            <a:r>
              <a:rPr lang="en-US" sz="2800" dirty="0">
                <a:gradFill>
                  <a:gsLst>
                    <a:gs pos="1250">
                      <a:schemeClr val="tx1"/>
                    </a:gs>
                    <a:gs pos="100000">
                      <a:schemeClr val="tx1"/>
                    </a:gs>
                  </a:gsLst>
                  <a:lin ang="5400000" scaled="0"/>
                </a:gradFill>
                <a:latin typeface="+mj-lt"/>
              </a:rPr>
              <a:t>: http://ignite.office.com</a:t>
            </a:r>
            <a:r>
              <a:rPr lang="en-US" sz="2800" dirty="0" smtClean="0">
                <a:gradFill>
                  <a:gsLst>
                    <a:gs pos="1250">
                      <a:schemeClr val="tx1"/>
                    </a:gs>
                    <a:gs pos="100000">
                      <a:schemeClr val="tx1"/>
                    </a:gs>
                  </a:gsLst>
                  <a:lin ang="5400000" scaled="0"/>
                </a:gradFill>
                <a:latin typeface="+mj-lt"/>
              </a:rPr>
              <a:t>/</a:t>
            </a:r>
            <a:endParaRPr lang="en-US" sz="2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589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86833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Modern Public Folder Architecture</a:t>
            </a:r>
            <a:endParaRPr lang="en-US" dirty="0"/>
          </a:p>
        </p:txBody>
      </p:sp>
    </p:spTree>
    <p:extLst>
      <p:ext uri="{BB962C8B-B14F-4D97-AF65-F5344CB8AC3E}">
        <p14:creationId xmlns:p14="http://schemas.microsoft.com/office/powerpoint/2010/main" val="32281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58242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7585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85355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Public </a:t>
            </a:r>
            <a:r>
              <a:rPr lang="en-US" dirty="0"/>
              <a:t>Folders in Exchange 2013</a:t>
            </a:r>
          </a:p>
        </p:txBody>
      </p:sp>
      <p:sp>
        <p:nvSpPr>
          <p:cNvPr id="3" name="Text Placeholder 2"/>
          <p:cNvSpPr>
            <a:spLocks noGrp="1"/>
          </p:cNvSpPr>
          <p:nvPr>
            <p:ph type="body" sz="quarter" idx="10"/>
          </p:nvPr>
        </p:nvSpPr>
        <p:spPr>
          <a:xfrm>
            <a:off x="274638" y="1212850"/>
            <a:ext cx="11887200" cy="4401205"/>
          </a:xfrm>
        </p:spPr>
        <p:txBody>
          <a:bodyPr/>
          <a:lstStyle/>
          <a:p>
            <a:r>
              <a:rPr lang="en-US" dirty="0"/>
              <a:t>User Perspective</a:t>
            </a:r>
          </a:p>
          <a:p>
            <a:pPr lvl="1"/>
            <a:r>
              <a:rPr lang="en-US" dirty="0"/>
              <a:t>No change - same as with legacy public </a:t>
            </a:r>
            <a:r>
              <a:rPr lang="en-US" dirty="0" smtClean="0"/>
              <a:t>folders</a:t>
            </a:r>
          </a:p>
          <a:p>
            <a:pPr lvl="1"/>
            <a:endParaRPr lang="en-US" dirty="0"/>
          </a:p>
          <a:p>
            <a:r>
              <a:rPr lang="en-US" dirty="0" smtClean="0"/>
              <a:t>Admin Perspective</a:t>
            </a:r>
          </a:p>
          <a:p>
            <a:pPr lvl="1"/>
            <a:r>
              <a:rPr lang="en-US" dirty="0" smtClean="0"/>
              <a:t>Public folders are stored </a:t>
            </a:r>
            <a:r>
              <a:rPr lang="en-US" dirty="0"/>
              <a:t>in public folder mailboxes </a:t>
            </a:r>
            <a:endParaRPr lang="en-US" dirty="0" smtClean="0"/>
          </a:p>
          <a:p>
            <a:pPr lvl="1"/>
            <a:r>
              <a:rPr lang="en-US" dirty="0" smtClean="0"/>
              <a:t>Each public folder mailbox includes the complete public folder hierarchy</a:t>
            </a:r>
          </a:p>
          <a:p>
            <a:pPr lvl="1"/>
            <a:r>
              <a:rPr lang="en-US" dirty="0"/>
              <a:t>Multi-master replication is replaced by single-master replication of folder hierarchy </a:t>
            </a:r>
            <a:endParaRPr lang="en-US" dirty="0" smtClean="0"/>
          </a:p>
          <a:p>
            <a:pPr lvl="1"/>
            <a:r>
              <a:rPr lang="en-US" dirty="0" smtClean="0"/>
              <a:t>Public </a:t>
            </a:r>
            <a:r>
              <a:rPr lang="en-US" dirty="0"/>
              <a:t>folder mailboxes are stored in regular mailbox databases</a:t>
            </a:r>
          </a:p>
          <a:p>
            <a:pPr lvl="1"/>
            <a:r>
              <a:rPr lang="en-US" dirty="0" smtClean="0"/>
              <a:t>Use DAGs for high availability and data redundancy</a:t>
            </a:r>
            <a:endParaRPr lang="en-US" dirty="0"/>
          </a:p>
          <a:p>
            <a:pPr lvl="1"/>
            <a:r>
              <a:rPr lang="en-US" dirty="0" smtClean="0"/>
              <a:t>Cannot coexist with legacy public folders</a:t>
            </a:r>
            <a:r>
              <a:rPr lang="en-US" dirty="0"/>
              <a:t/>
            </a:r>
            <a:br>
              <a:rPr lang="en-US" dirty="0"/>
            </a:br>
            <a:endParaRPr lang="en-US" dirty="0"/>
          </a:p>
        </p:txBody>
      </p:sp>
    </p:spTree>
    <p:extLst>
      <p:ext uri="{BB962C8B-B14F-4D97-AF65-F5344CB8AC3E}">
        <p14:creationId xmlns:p14="http://schemas.microsoft.com/office/powerpoint/2010/main" val="38104290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5211357" y="-8342"/>
            <a:ext cx="11889564" cy="917575"/>
          </a:xfrm>
        </p:spPr>
        <p:txBody>
          <a:bodyPr/>
          <a:lstStyle/>
          <a:p>
            <a:r>
              <a:rPr lang="en-US" dirty="0" smtClean="0"/>
              <a:t>Supported versions</a:t>
            </a:r>
            <a:endParaRPr lang="en-US" dirty="0"/>
          </a:p>
        </p:txBody>
      </p:sp>
      <p:graphicFrame>
        <p:nvGraphicFramePr>
          <p:cNvPr id="7" name="Diagram 6"/>
          <p:cNvGraphicFramePr/>
          <p:nvPr>
            <p:extLst>
              <p:ext uri="{D42A27DB-BD31-4B8C-83A1-F6EECF244321}">
                <p14:modId xmlns:p14="http://schemas.microsoft.com/office/powerpoint/2010/main" val="61882995"/>
              </p:ext>
            </p:extLst>
          </p:nvPr>
        </p:nvGraphicFramePr>
        <p:xfrm>
          <a:off x="198437" y="677862"/>
          <a:ext cx="12877800" cy="560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032156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424260968"/>
              </p:ext>
            </p:extLst>
          </p:nvPr>
        </p:nvGraphicFramePr>
        <p:xfrm>
          <a:off x="870819" y="696720"/>
          <a:ext cx="10721700" cy="5338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71397" y="5476594"/>
            <a:ext cx="2086814" cy="478319"/>
          </a:xfrm>
          <a:prstGeom prst="rect">
            <a:avLst/>
          </a:prstGeom>
          <a:noFill/>
        </p:spPr>
        <p:txBody>
          <a:bodyPr wrap="none" lIns="93200" tIns="46602" rIns="93200" bIns="46602" rtlCol="0">
            <a:spAutoFit/>
          </a:bodyPr>
          <a:lstStyle/>
          <a:p>
            <a:r>
              <a:rPr lang="en-US" sz="2448" dirty="0">
                <a:latin typeface="+mj-lt"/>
              </a:rPr>
              <a:t>Site Mailboxes</a:t>
            </a:r>
          </a:p>
        </p:txBody>
      </p:sp>
      <p:sp>
        <p:nvSpPr>
          <p:cNvPr id="7" name="TextBox 6"/>
          <p:cNvSpPr txBox="1"/>
          <p:nvPr/>
        </p:nvSpPr>
        <p:spPr>
          <a:xfrm>
            <a:off x="4956039" y="5480344"/>
            <a:ext cx="2095666" cy="470820"/>
          </a:xfrm>
          <a:prstGeom prst="rect">
            <a:avLst/>
          </a:prstGeom>
          <a:noFill/>
        </p:spPr>
        <p:txBody>
          <a:bodyPr wrap="none" lIns="93200" tIns="46602" rIns="93200" bIns="46602" rtlCol="0">
            <a:spAutoFit/>
          </a:bodyPr>
          <a:lstStyle/>
          <a:p>
            <a:r>
              <a:rPr lang="en-US" sz="2448" dirty="0" smtClean="0">
                <a:latin typeface="+mj-lt"/>
              </a:rPr>
              <a:t>Public Folders </a:t>
            </a:r>
            <a:endParaRPr lang="en-US" sz="2448" dirty="0">
              <a:latin typeface="+mj-lt"/>
            </a:endParaRPr>
          </a:p>
        </p:txBody>
      </p:sp>
      <p:sp>
        <p:nvSpPr>
          <p:cNvPr id="8" name="TextBox 7"/>
          <p:cNvSpPr txBox="1"/>
          <p:nvPr/>
        </p:nvSpPr>
        <p:spPr>
          <a:xfrm>
            <a:off x="8447585" y="5480344"/>
            <a:ext cx="2490710" cy="470820"/>
          </a:xfrm>
          <a:prstGeom prst="rect">
            <a:avLst/>
          </a:prstGeom>
          <a:noFill/>
        </p:spPr>
        <p:txBody>
          <a:bodyPr wrap="none" lIns="93200" tIns="46602" rIns="93200" bIns="46602" rtlCol="0">
            <a:spAutoFit/>
          </a:bodyPr>
          <a:lstStyle/>
          <a:p>
            <a:r>
              <a:rPr lang="en-US" sz="2448" dirty="0" smtClean="0">
                <a:latin typeface="+mj-lt"/>
              </a:rPr>
              <a:t>Shared Mailboxes</a:t>
            </a:r>
            <a:endParaRPr lang="en-US" sz="2448" dirty="0">
              <a:latin typeface="+mj-lt"/>
            </a:endParaRPr>
          </a:p>
        </p:txBody>
      </p:sp>
      <p:sp>
        <p:nvSpPr>
          <p:cNvPr id="10" name="Isosceles Triangle 9"/>
          <p:cNvSpPr/>
          <p:nvPr/>
        </p:nvSpPr>
        <p:spPr>
          <a:xfrm flipV="1">
            <a:off x="1407011" y="4960111"/>
            <a:ext cx="1815586" cy="263493"/>
          </a:xfrm>
          <a:prstGeom prst="triangle">
            <a:avLst/>
          </a:prstGeom>
        </p:spPr>
        <p:style>
          <a:lnRef idx="1">
            <a:schemeClr val="accent1"/>
          </a:lnRef>
          <a:fillRef idx="2">
            <a:schemeClr val="accent1"/>
          </a:fillRef>
          <a:effectRef idx="1">
            <a:schemeClr val="accent1"/>
          </a:effectRef>
          <a:fontRef idx="minor">
            <a:schemeClr val="dk1"/>
          </a:fontRef>
        </p:style>
        <p:txBody>
          <a:bodyPr lIns="93200" tIns="46602" rIns="93200" bIns="46602" rtlCol="0" anchor="ctr"/>
          <a:lstStyle/>
          <a:p>
            <a:pPr algn="ctr"/>
            <a:endParaRPr lang="en-US" sz="2448"/>
          </a:p>
        </p:txBody>
      </p:sp>
      <p:sp>
        <p:nvSpPr>
          <p:cNvPr id="11" name="Isosceles Triangle 10"/>
          <p:cNvSpPr/>
          <p:nvPr/>
        </p:nvSpPr>
        <p:spPr>
          <a:xfrm flipV="1">
            <a:off x="5096079" y="4960111"/>
            <a:ext cx="1815586" cy="263493"/>
          </a:xfrm>
          <a:prstGeom prst="triangle">
            <a:avLst/>
          </a:prstGeom>
        </p:spPr>
        <p:style>
          <a:lnRef idx="1">
            <a:schemeClr val="accent1"/>
          </a:lnRef>
          <a:fillRef idx="2">
            <a:schemeClr val="accent1"/>
          </a:fillRef>
          <a:effectRef idx="1">
            <a:schemeClr val="accent1"/>
          </a:effectRef>
          <a:fontRef idx="minor">
            <a:schemeClr val="dk1"/>
          </a:fontRef>
        </p:style>
        <p:txBody>
          <a:bodyPr lIns="93200" tIns="46602" rIns="93200" bIns="46602" rtlCol="0" anchor="ctr"/>
          <a:lstStyle/>
          <a:p>
            <a:pPr algn="ctr"/>
            <a:endParaRPr lang="en-US" sz="2448"/>
          </a:p>
        </p:txBody>
      </p:sp>
      <p:sp>
        <p:nvSpPr>
          <p:cNvPr id="12" name="Isosceles Triangle 11"/>
          <p:cNvSpPr/>
          <p:nvPr/>
        </p:nvSpPr>
        <p:spPr>
          <a:xfrm flipV="1">
            <a:off x="8785147" y="4902452"/>
            <a:ext cx="1815586" cy="263493"/>
          </a:xfrm>
          <a:prstGeom prst="triangle">
            <a:avLst/>
          </a:prstGeom>
        </p:spPr>
        <p:style>
          <a:lnRef idx="1">
            <a:schemeClr val="accent1"/>
          </a:lnRef>
          <a:fillRef idx="2">
            <a:schemeClr val="accent1"/>
          </a:fillRef>
          <a:effectRef idx="1">
            <a:schemeClr val="accent1"/>
          </a:effectRef>
          <a:fontRef idx="minor">
            <a:schemeClr val="dk1"/>
          </a:fontRef>
        </p:style>
        <p:txBody>
          <a:bodyPr lIns="93200" tIns="46602" rIns="93200" bIns="46602" rtlCol="0" anchor="ctr"/>
          <a:lstStyle/>
          <a:p>
            <a:pPr algn="ctr"/>
            <a:endParaRPr lang="en-US" sz="2448"/>
          </a:p>
        </p:txBody>
      </p:sp>
      <p:sp>
        <p:nvSpPr>
          <p:cNvPr id="3" name="Title 2"/>
          <p:cNvSpPr>
            <a:spLocks noGrp="1"/>
          </p:cNvSpPr>
          <p:nvPr>
            <p:ph type="title"/>
          </p:nvPr>
        </p:nvSpPr>
        <p:spPr/>
        <p:txBody>
          <a:bodyPr/>
          <a:lstStyle/>
          <a:p>
            <a:pPr algn="ctr"/>
            <a:r>
              <a:rPr lang="en-US" dirty="0" smtClean="0"/>
              <a:t>When should you use Public Folders?</a:t>
            </a:r>
            <a:endParaRPr lang="en-US" dirty="0"/>
          </a:p>
        </p:txBody>
      </p:sp>
    </p:spTree>
    <p:extLst>
      <p:ext uri="{BB962C8B-B14F-4D97-AF65-F5344CB8AC3E}">
        <p14:creationId xmlns:p14="http://schemas.microsoft.com/office/powerpoint/2010/main" val="3458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Comparing Legacy vs. Modern Public Folders</a:t>
            </a:r>
            <a:endParaRPr lang="en-US" sz="4800"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308408994"/>
              </p:ext>
            </p:extLst>
          </p:nvPr>
        </p:nvGraphicFramePr>
        <p:xfrm>
          <a:off x="274638" y="1214438"/>
          <a:ext cx="11887200" cy="5090160"/>
        </p:xfrm>
        <a:graphic>
          <a:graphicData uri="http://schemas.openxmlformats.org/drawingml/2006/table">
            <a:tbl>
              <a:tblPr firstRow="1" bandRow="1">
                <a:tableStyleId>{5C22544A-7EE6-4342-B048-85BDC9FD1C3A}</a:tableStyleId>
              </a:tblPr>
              <a:tblGrid>
                <a:gridCol w="3962400"/>
                <a:gridCol w="3962400"/>
                <a:gridCol w="3962400"/>
              </a:tblGrid>
              <a:tr h="370840">
                <a:tc>
                  <a:txBody>
                    <a:bodyPr/>
                    <a:lstStyle/>
                    <a:p>
                      <a:endParaRPr lang="en-US" dirty="0"/>
                    </a:p>
                  </a:txBody>
                  <a:tcPr/>
                </a:tc>
                <a:tc>
                  <a:txBody>
                    <a:bodyPr/>
                    <a:lstStyle/>
                    <a:p>
                      <a:r>
                        <a:rPr lang="en-US" dirty="0" smtClean="0"/>
                        <a:t>Legacy</a:t>
                      </a:r>
                      <a:r>
                        <a:rPr lang="en-US" baseline="0" dirty="0" smtClean="0"/>
                        <a:t> Public Folders</a:t>
                      </a:r>
                      <a:endParaRPr lang="en-US" dirty="0"/>
                    </a:p>
                  </a:txBody>
                  <a:tcPr/>
                </a:tc>
                <a:tc>
                  <a:txBody>
                    <a:bodyPr/>
                    <a:lstStyle/>
                    <a:p>
                      <a:r>
                        <a:rPr lang="en-US" dirty="0" smtClean="0"/>
                        <a:t>Modern Public Folders</a:t>
                      </a:r>
                      <a:endParaRPr lang="en-US" dirty="0"/>
                    </a:p>
                  </a:txBody>
                  <a:tcPr/>
                </a:tc>
              </a:tr>
              <a:tr h="370840">
                <a:tc>
                  <a:txBody>
                    <a:bodyPr/>
                    <a:lstStyle/>
                    <a:p>
                      <a:r>
                        <a:rPr lang="en-US" dirty="0" smtClean="0"/>
                        <a:t>Content</a:t>
                      </a:r>
                      <a:r>
                        <a:rPr lang="en-US" baseline="0" dirty="0" smtClean="0"/>
                        <a:t> s</a:t>
                      </a:r>
                      <a:r>
                        <a:rPr lang="en-US" dirty="0" smtClean="0"/>
                        <a:t>torage</a:t>
                      </a:r>
                      <a:endParaRPr lang="en-US" dirty="0"/>
                    </a:p>
                  </a:txBody>
                  <a:tcPr/>
                </a:tc>
                <a:tc>
                  <a:txBody>
                    <a:bodyPr/>
                    <a:lstStyle/>
                    <a:p>
                      <a:r>
                        <a:rPr lang="en-US" dirty="0" smtClean="0"/>
                        <a:t>Public Folder database</a:t>
                      </a:r>
                      <a:endParaRPr lang="en-US" dirty="0"/>
                    </a:p>
                  </a:txBody>
                  <a:tcPr/>
                </a:tc>
                <a:tc>
                  <a:txBody>
                    <a:bodyPr/>
                    <a:lstStyle/>
                    <a:p>
                      <a:r>
                        <a:rPr lang="en-US" dirty="0" smtClean="0"/>
                        <a:t>Public Folder mailbox</a:t>
                      </a:r>
                      <a:endParaRPr lang="en-US" dirty="0"/>
                    </a:p>
                  </a:txBody>
                  <a:tcPr/>
                </a:tc>
              </a:tr>
              <a:tr h="370840">
                <a:tc>
                  <a:txBody>
                    <a:bodyPr/>
                    <a:lstStyle/>
                    <a:p>
                      <a:r>
                        <a:rPr lang="en-US" dirty="0" smtClean="0"/>
                        <a:t>Public</a:t>
                      </a:r>
                      <a:r>
                        <a:rPr lang="en-US" baseline="0" dirty="0" smtClean="0"/>
                        <a:t> Folder content r</a:t>
                      </a:r>
                      <a:r>
                        <a:rPr lang="en-US" dirty="0" smtClean="0"/>
                        <a:t>eplication</a:t>
                      </a:r>
                      <a:endParaRPr lang="en-US" dirty="0"/>
                    </a:p>
                  </a:txBody>
                  <a:tcPr/>
                </a:tc>
                <a:tc>
                  <a:txBody>
                    <a:bodyPr/>
                    <a:lstStyle/>
                    <a:p>
                      <a:r>
                        <a:rPr lang="en-US" baseline="0" dirty="0" smtClean="0"/>
                        <a:t>Can be replicated between databases</a:t>
                      </a:r>
                      <a:endParaRPr lang="en-US" dirty="0"/>
                    </a:p>
                  </a:txBody>
                  <a:tcPr/>
                </a:tc>
                <a:tc>
                  <a:txBody>
                    <a:bodyPr/>
                    <a:lstStyle/>
                    <a:p>
                      <a:r>
                        <a:rPr lang="en-US" dirty="0" smtClean="0"/>
                        <a:t>Replication</a:t>
                      </a:r>
                      <a:r>
                        <a:rPr lang="en-US" baseline="0" dirty="0" smtClean="0"/>
                        <a:t> is n</a:t>
                      </a:r>
                      <a:r>
                        <a:rPr lang="en-US" dirty="0" smtClean="0"/>
                        <a:t>ot possible</a:t>
                      </a:r>
                      <a:endParaRPr lang="en-US" dirty="0"/>
                    </a:p>
                  </a:txBody>
                  <a:tcPr/>
                </a:tc>
              </a:tr>
              <a:tr h="370840">
                <a:tc>
                  <a:txBody>
                    <a:bodyPr/>
                    <a:lstStyle/>
                    <a:p>
                      <a:r>
                        <a:rPr lang="en-US" dirty="0" smtClean="0"/>
                        <a:t>High</a:t>
                      </a:r>
                      <a:r>
                        <a:rPr lang="en-US" baseline="0" dirty="0" smtClean="0"/>
                        <a:t> availability</a:t>
                      </a:r>
                      <a:endParaRPr lang="en-US" dirty="0"/>
                    </a:p>
                  </a:txBody>
                  <a:tcPr/>
                </a:tc>
                <a:tc>
                  <a:txBody>
                    <a:bodyPr/>
                    <a:lstStyle/>
                    <a:p>
                      <a:r>
                        <a:rPr lang="en-US" dirty="0" smtClean="0"/>
                        <a:t>PF</a:t>
                      </a:r>
                      <a:r>
                        <a:rPr lang="en-US" baseline="0" dirty="0" smtClean="0"/>
                        <a:t> replication</a:t>
                      </a:r>
                      <a:endParaRPr lang="en-US" dirty="0"/>
                    </a:p>
                  </a:txBody>
                  <a:tcPr/>
                </a:tc>
                <a:tc>
                  <a:txBody>
                    <a:bodyPr/>
                    <a:lstStyle/>
                    <a:p>
                      <a:r>
                        <a:rPr lang="en-US" dirty="0" smtClean="0"/>
                        <a:t>DAG</a:t>
                      </a:r>
                      <a:endParaRPr lang="en-US" dirty="0"/>
                    </a:p>
                  </a:txBody>
                  <a:tcPr/>
                </a:tc>
              </a:tr>
              <a:tr h="370840">
                <a:tc>
                  <a:txBody>
                    <a:bodyPr/>
                    <a:lstStyle/>
                    <a:p>
                      <a:r>
                        <a:rPr lang="en-US" dirty="0" smtClean="0"/>
                        <a:t>PF Hierarchy</a:t>
                      </a:r>
                      <a:r>
                        <a:rPr lang="en-US" baseline="0" dirty="0" smtClean="0"/>
                        <a:t> storage</a:t>
                      </a:r>
                      <a:endParaRPr lang="en-US" dirty="0"/>
                    </a:p>
                  </a:txBody>
                  <a:tcPr/>
                </a:tc>
                <a:tc>
                  <a:txBody>
                    <a:bodyPr/>
                    <a:lstStyle/>
                    <a:p>
                      <a:r>
                        <a:rPr lang="en-US" dirty="0" smtClean="0"/>
                        <a:t>One</a:t>
                      </a:r>
                      <a:r>
                        <a:rPr lang="en-US" baseline="0" dirty="0" smtClean="0"/>
                        <a:t> per PF database, multi-master</a:t>
                      </a:r>
                      <a:endParaRPr lang="en-US" dirty="0"/>
                    </a:p>
                  </a:txBody>
                  <a:tcPr/>
                </a:tc>
                <a:tc>
                  <a:txBody>
                    <a:bodyPr/>
                    <a:lstStyle/>
                    <a:p>
                      <a:r>
                        <a:rPr lang="en-US" dirty="0" smtClean="0"/>
                        <a:t>Per</a:t>
                      </a:r>
                      <a:r>
                        <a:rPr lang="en-US" baseline="0" dirty="0" smtClean="0"/>
                        <a:t> PF mailbox, one master only</a:t>
                      </a:r>
                      <a:endParaRPr lang="en-US"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PF Hierarchy synchronization</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aseline="0" dirty="0" smtClean="0"/>
                        <a:t>Based on e-mail</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Direct</a:t>
                      </a:r>
                      <a:r>
                        <a:rPr lang="en-US" baseline="0" dirty="0" smtClean="0"/>
                        <a:t> mailbox sync</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Search</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Items</a:t>
                      </a:r>
                      <a:r>
                        <a:rPr lang="en-US" baseline="0" dirty="0" smtClean="0"/>
                        <a:t> only</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Items</a:t>
                      </a:r>
                      <a:r>
                        <a:rPr lang="en-US" baseline="0" dirty="0" smtClean="0"/>
                        <a:t> and attachments (full-text)</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Public</a:t>
                      </a:r>
                      <a:r>
                        <a:rPr lang="en-US" baseline="0" dirty="0" smtClean="0"/>
                        <a:t> Folder permission management</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Access Control Lists</a:t>
                      </a:r>
                      <a:r>
                        <a:rPr lang="en-US" baseline="0" dirty="0" smtClean="0"/>
                        <a:t> (ACLs)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Role-based Access Control (RBAC)</a:t>
                      </a:r>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Public</a:t>
                      </a:r>
                      <a:r>
                        <a:rPr lang="en-US" baseline="0" dirty="0" smtClean="0"/>
                        <a:t> Folder Client permissions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Access Control Lists</a:t>
                      </a:r>
                      <a:r>
                        <a:rPr lang="en-US" baseline="0" dirty="0" smtClean="0"/>
                        <a:t> (ACLs)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Access Control Lists (ACLs)</a:t>
                      </a:r>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Admin Platform</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PF</a:t>
                      </a:r>
                      <a:r>
                        <a:rPr lang="en-US" baseline="0" dirty="0" smtClean="0"/>
                        <a:t> Management Console  + EMS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EAC + EMS</a:t>
                      </a:r>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Outlook client</a:t>
                      </a:r>
                      <a:r>
                        <a:rPr lang="en-US" baseline="0" dirty="0" smtClean="0"/>
                        <a:t> </a:t>
                      </a:r>
                      <a:r>
                        <a:rPr lang="en-US" dirty="0" smtClean="0"/>
                        <a:t>support</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Any Outlook</a:t>
                      </a:r>
                      <a:r>
                        <a:rPr lang="en-US" baseline="0" dirty="0" smtClean="0"/>
                        <a:t> version</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Outlook 2007 - </a:t>
                      </a:r>
                      <a:r>
                        <a:rPr lang="en-US" baseline="0" dirty="0" smtClean="0"/>
                        <a:t>2013</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OWA support</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OWA 2007, OWA</a:t>
                      </a:r>
                      <a:r>
                        <a:rPr lang="en-US" baseline="0" dirty="0" smtClean="0"/>
                        <a:t> 2010</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OWA</a:t>
                      </a:r>
                      <a:r>
                        <a:rPr lang="en-US" baseline="0" dirty="0" smtClean="0"/>
                        <a:t> 2013</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Exchange Server support</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Exchange 2010</a:t>
                      </a:r>
                      <a:r>
                        <a:rPr lang="en-US" baseline="0" dirty="0" smtClean="0"/>
                        <a:t> or earlier</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Exchange 2013</a:t>
                      </a:r>
                    </a:p>
                  </a:txBody>
                  <a:tcPr/>
                </a:tc>
              </a:tr>
            </a:tbl>
          </a:graphicData>
        </a:graphic>
      </p:graphicFrame>
    </p:spTree>
    <p:extLst>
      <p:ext uri="{BB962C8B-B14F-4D97-AF65-F5344CB8AC3E}">
        <p14:creationId xmlns:p14="http://schemas.microsoft.com/office/powerpoint/2010/main" val="6198782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2617" y="280106"/>
            <a:ext cx="11191240" cy="1165754"/>
          </a:xfrm>
          <a:prstGeom prst="rect">
            <a:avLst/>
          </a:prstGeom>
        </p:spPr>
        <p:txBody>
          <a:bodyPr>
            <a:normAutofit/>
          </a:bodyPr>
          <a:lstStyle>
            <a:lvl1pPr algn="l" defTabSz="1219170" rtl="0" eaLnBrk="1" latinLnBrk="0" hangingPunct="1">
              <a:spcBef>
                <a:spcPct val="0"/>
              </a:spcBef>
              <a:buNone/>
              <a:defRPr sz="5333" kern="1200">
                <a:solidFill>
                  <a:schemeClr val="tx1"/>
                </a:solidFill>
                <a:latin typeface="Segoe UI Light" pitchFamily="34" charset="0"/>
                <a:ea typeface="Segoe UI" pitchFamily="34" charset="0"/>
                <a:cs typeface="Segoe UI" pitchFamily="34" charset="0"/>
              </a:defRPr>
            </a:lvl1pPr>
          </a:lstStyle>
          <a:p>
            <a:r>
              <a:rPr lang="en-US" sz="4896" dirty="0" smtClean="0"/>
              <a:t>Modern Public Folders Architecture</a:t>
            </a:r>
            <a:endParaRPr lang="en-US" sz="4896" dirty="0"/>
          </a:p>
        </p:txBody>
      </p:sp>
      <p:sp>
        <p:nvSpPr>
          <p:cNvPr id="5" name="Rectangle 4"/>
          <p:cNvSpPr/>
          <p:nvPr/>
        </p:nvSpPr>
        <p:spPr>
          <a:xfrm>
            <a:off x="7521887" y="1632057"/>
            <a:ext cx="4291970" cy="4608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200">
              <a:lnSpc>
                <a:spcPct val="90000"/>
              </a:lnSpc>
              <a:spcBef>
                <a:spcPts val="204"/>
              </a:spcBef>
            </a:pPr>
            <a:r>
              <a:rPr lang="en-US" sz="1836" b="1" dirty="0" smtClean="0">
                <a:solidFill>
                  <a:prstClr val="white"/>
                </a:solidFill>
                <a:latin typeface="Segoe UI"/>
              </a:rPr>
              <a:t>Architecture</a:t>
            </a:r>
            <a:endParaRPr lang="en-US" sz="1836" b="1" dirty="0">
              <a:solidFill>
                <a:prstClr val="white"/>
              </a:solidFill>
              <a:latin typeface="Segoe UI"/>
            </a:endParaRPr>
          </a:p>
          <a:p>
            <a:pPr lvl="1" indent="-110098">
              <a:lnSpc>
                <a:spcPct val="90000"/>
              </a:lnSpc>
              <a:spcBef>
                <a:spcPts val="204"/>
              </a:spcBef>
            </a:pPr>
            <a:r>
              <a:rPr lang="en-US" sz="1530" dirty="0" smtClean="0">
                <a:solidFill>
                  <a:prstClr val="white"/>
                </a:solidFill>
                <a:latin typeface="Segoe UI" pitchFamily="34" charset="0"/>
                <a:ea typeface="Segoe UI" pitchFamily="34" charset="0"/>
                <a:cs typeface="Segoe UI" pitchFamily="34" charset="0"/>
              </a:rPr>
              <a:t>  Public folders are based </a:t>
            </a:r>
            <a:r>
              <a:rPr lang="en-US" sz="1530" dirty="0">
                <a:solidFill>
                  <a:prstClr val="white"/>
                </a:solidFill>
                <a:latin typeface="Segoe UI" pitchFamily="34" charset="0"/>
                <a:ea typeface="Segoe UI" pitchFamily="34" charset="0"/>
                <a:cs typeface="Segoe UI" pitchFamily="34" charset="0"/>
              </a:rPr>
              <a:t>on the </a:t>
            </a:r>
            <a:r>
              <a:rPr lang="en-US" sz="1530" dirty="0" smtClean="0">
                <a:solidFill>
                  <a:prstClr val="white"/>
                </a:solidFill>
                <a:latin typeface="Segoe UI" pitchFamily="34" charset="0"/>
                <a:ea typeface="Segoe UI" pitchFamily="34" charset="0"/>
                <a:cs typeface="Segoe UI" pitchFamily="34" charset="0"/>
              </a:rPr>
              <a:t>mailbox architecture</a:t>
            </a:r>
          </a:p>
          <a:p>
            <a:pPr marL="466298" lvl="1">
              <a:lnSpc>
                <a:spcPct val="90000"/>
              </a:lnSpc>
              <a:spcBef>
                <a:spcPts val="204"/>
              </a:spcBef>
            </a:pPr>
            <a:r>
              <a:rPr lang="en-US" sz="1530" dirty="0" smtClean="0">
                <a:solidFill>
                  <a:prstClr val="white"/>
                </a:solidFill>
                <a:latin typeface="Segoe UI" pitchFamily="34" charset="0"/>
                <a:ea typeface="Segoe UI" pitchFamily="34" charset="0"/>
                <a:cs typeface="Segoe UI" pitchFamily="34" charset="0"/>
              </a:rPr>
              <a:t>Hierarchy </a:t>
            </a:r>
            <a:r>
              <a:rPr lang="en-US" sz="1530" dirty="0">
                <a:solidFill>
                  <a:prstClr val="white"/>
                </a:solidFill>
                <a:latin typeface="Segoe UI" pitchFamily="34" charset="0"/>
                <a:ea typeface="Segoe UI" pitchFamily="34" charset="0"/>
                <a:cs typeface="Segoe UI" pitchFamily="34" charset="0"/>
              </a:rPr>
              <a:t>is stored in </a:t>
            </a:r>
            <a:r>
              <a:rPr lang="en-US" sz="1530" dirty="0" smtClean="0">
                <a:solidFill>
                  <a:prstClr val="white"/>
                </a:solidFill>
                <a:latin typeface="Segoe UI" pitchFamily="34" charset="0"/>
                <a:ea typeface="Segoe UI" pitchFamily="34" charset="0"/>
                <a:cs typeface="Segoe UI" pitchFamily="34" charset="0"/>
              </a:rPr>
              <a:t>all public folder mailboxes</a:t>
            </a:r>
            <a:endParaRPr lang="en-US" sz="1530" dirty="0">
              <a:solidFill>
                <a:prstClr val="white"/>
              </a:solidFill>
              <a:latin typeface="Segoe UI" pitchFamily="34" charset="0"/>
              <a:ea typeface="Segoe UI" pitchFamily="34" charset="0"/>
              <a:cs typeface="Segoe UI" pitchFamily="34" charset="0"/>
            </a:endParaRPr>
          </a:p>
          <a:p>
            <a:pPr marL="466298" lvl="1">
              <a:lnSpc>
                <a:spcPct val="90000"/>
              </a:lnSpc>
              <a:spcBef>
                <a:spcPts val="204"/>
              </a:spcBef>
            </a:pPr>
            <a:r>
              <a:rPr lang="en-US" sz="1530" dirty="0">
                <a:solidFill>
                  <a:prstClr val="white"/>
                </a:solidFill>
                <a:latin typeface="Segoe UI" pitchFamily="34" charset="0"/>
                <a:ea typeface="Segoe UI" pitchFamily="34" charset="0"/>
                <a:cs typeface="Segoe UI" pitchFamily="34" charset="0"/>
              </a:rPr>
              <a:t>Content can be broken up and placed </a:t>
            </a:r>
            <a:r>
              <a:rPr lang="en-US" sz="1530" dirty="0" smtClean="0">
                <a:solidFill>
                  <a:prstClr val="white"/>
                </a:solidFill>
                <a:latin typeface="Segoe UI" pitchFamily="34" charset="0"/>
                <a:ea typeface="Segoe UI" pitchFamily="34" charset="0"/>
                <a:cs typeface="Segoe UI" pitchFamily="34" charset="0"/>
              </a:rPr>
              <a:t>across multiple </a:t>
            </a:r>
            <a:r>
              <a:rPr lang="en-US" sz="1530" dirty="0">
                <a:solidFill>
                  <a:prstClr val="white"/>
                </a:solidFill>
                <a:latin typeface="Segoe UI" pitchFamily="34" charset="0"/>
                <a:ea typeface="Segoe UI" pitchFamily="34" charset="0"/>
                <a:cs typeface="Segoe UI" pitchFamily="34" charset="0"/>
              </a:rPr>
              <a:t>mailboxes</a:t>
            </a:r>
          </a:p>
          <a:p>
            <a:pPr marL="466298" lvl="1">
              <a:lnSpc>
                <a:spcPct val="90000"/>
              </a:lnSpc>
              <a:spcBef>
                <a:spcPts val="204"/>
              </a:spcBef>
            </a:pPr>
            <a:r>
              <a:rPr lang="en-US" sz="1530" dirty="0" smtClean="0">
                <a:solidFill>
                  <a:prstClr val="white"/>
                </a:solidFill>
                <a:latin typeface="Segoe UI" pitchFamily="34" charset="0"/>
                <a:ea typeface="Segoe UI" pitchFamily="34" charset="0"/>
                <a:cs typeface="Segoe UI" pitchFamily="34" charset="0"/>
              </a:rPr>
              <a:t>Similar </a:t>
            </a:r>
            <a:r>
              <a:rPr lang="en-US" sz="1530" dirty="0">
                <a:solidFill>
                  <a:prstClr val="white"/>
                </a:solidFill>
                <a:latin typeface="Segoe UI" pitchFamily="34" charset="0"/>
                <a:ea typeface="Segoe UI" pitchFamily="34" charset="0"/>
                <a:cs typeface="Segoe UI" pitchFamily="34" charset="0"/>
              </a:rPr>
              <a:t>administrative </a:t>
            </a:r>
            <a:r>
              <a:rPr lang="en-US" sz="1530" dirty="0" smtClean="0">
                <a:solidFill>
                  <a:prstClr val="white"/>
                </a:solidFill>
                <a:latin typeface="Segoe UI" pitchFamily="34" charset="0"/>
                <a:ea typeface="Segoe UI" pitchFamily="34" charset="0"/>
                <a:cs typeface="Segoe UI" pitchFamily="34" charset="0"/>
              </a:rPr>
              <a:t>features</a:t>
            </a:r>
          </a:p>
          <a:p>
            <a:pPr marL="466298" lvl="1">
              <a:lnSpc>
                <a:spcPct val="90000"/>
              </a:lnSpc>
              <a:spcBef>
                <a:spcPts val="204"/>
              </a:spcBef>
            </a:pPr>
            <a:r>
              <a:rPr lang="en-US" sz="1530" dirty="0" smtClean="0">
                <a:solidFill>
                  <a:prstClr val="white"/>
                </a:solidFill>
                <a:latin typeface="Segoe UI" pitchFamily="34" charset="0"/>
                <a:ea typeface="Segoe UI" pitchFamily="34" charset="0"/>
                <a:cs typeface="Segoe UI" pitchFamily="34" charset="0"/>
              </a:rPr>
              <a:t>Public Folder permission management in RBAC</a:t>
            </a:r>
            <a:endParaRPr lang="en-US" sz="1530" dirty="0">
              <a:solidFill>
                <a:prstClr val="white"/>
              </a:solidFill>
              <a:latin typeface="Segoe UI" pitchFamily="34" charset="0"/>
              <a:ea typeface="Segoe UI" pitchFamily="34" charset="0"/>
              <a:cs typeface="Segoe UI" pitchFamily="34" charset="0"/>
            </a:endParaRPr>
          </a:p>
          <a:p>
            <a:pPr marL="466298" lvl="1">
              <a:lnSpc>
                <a:spcPct val="90000"/>
              </a:lnSpc>
              <a:spcBef>
                <a:spcPts val="204"/>
              </a:spcBef>
            </a:pPr>
            <a:endParaRPr lang="en-US" sz="1530" dirty="0" smtClean="0">
              <a:solidFill>
                <a:prstClr val="white"/>
              </a:solidFill>
              <a:latin typeface="Segoe UI" pitchFamily="34" charset="0"/>
              <a:ea typeface="Segoe UI" pitchFamily="34" charset="0"/>
              <a:cs typeface="Segoe UI" pitchFamily="34" charset="0"/>
            </a:endParaRPr>
          </a:p>
        </p:txBody>
      </p:sp>
      <p:sp>
        <p:nvSpPr>
          <p:cNvPr id="6" name="Rectangle 5"/>
          <p:cNvSpPr/>
          <p:nvPr/>
        </p:nvSpPr>
        <p:spPr>
          <a:xfrm>
            <a:off x="622617" y="1653829"/>
            <a:ext cx="6738620" cy="4586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grpSp>
        <p:nvGrpSpPr>
          <p:cNvPr id="9" name="Group 8"/>
          <p:cNvGrpSpPr/>
          <p:nvPr/>
        </p:nvGrpSpPr>
        <p:grpSpPr>
          <a:xfrm>
            <a:off x="2778971" y="1736519"/>
            <a:ext cx="1991466" cy="1046302"/>
            <a:chOff x="3772650" y="1988385"/>
            <a:chExt cx="772458" cy="497028"/>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2650" y="1988385"/>
              <a:ext cx="772458" cy="497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etern\Desktop\Design Stuff\Icons\Microsoft logos\outlook-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0" t="3171" r="7038" b="11229"/>
            <a:stretch/>
          </p:blipFill>
          <p:spPr bwMode="auto">
            <a:xfrm>
              <a:off x="4021767" y="2064714"/>
              <a:ext cx="274224" cy="26906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886855" y="4560047"/>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prstClr val="white"/>
                </a:solidFill>
                <a:latin typeface="Segoe UI"/>
              </a:rPr>
              <a:t>Red Folder</a:t>
            </a:r>
          </a:p>
          <a:p>
            <a:pPr algn="ctr"/>
            <a:r>
              <a:rPr lang="en-US" sz="1836" dirty="0" smtClean="0">
                <a:solidFill>
                  <a:prstClr val="white"/>
                </a:solidFill>
                <a:latin typeface="Segoe UI"/>
              </a:rPr>
              <a:t>Green Folder</a:t>
            </a:r>
            <a:endParaRPr lang="en-US" sz="1836" dirty="0">
              <a:solidFill>
                <a:prstClr val="white"/>
              </a:solidFill>
              <a:latin typeface="Segoe UI"/>
            </a:endParaRPr>
          </a:p>
        </p:txBody>
      </p:sp>
      <p:sp>
        <p:nvSpPr>
          <p:cNvPr id="11" name="Rectangle 10"/>
          <p:cNvSpPr/>
          <p:nvPr/>
        </p:nvSpPr>
        <p:spPr>
          <a:xfrm>
            <a:off x="886854" y="3407679"/>
            <a:ext cx="6091407" cy="5051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chemeClr val="bg1">
                    <a:lumMod val="50000"/>
                  </a:schemeClr>
                </a:solidFill>
                <a:latin typeface="Segoe UI"/>
              </a:rPr>
              <a:t>CAS 2013</a:t>
            </a:r>
          </a:p>
        </p:txBody>
      </p:sp>
      <p:sp>
        <p:nvSpPr>
          <p:cNvPr id="12" name="Rectangle 11"/>
          <p:cNvSpPr/>
          <p:nvPr/>
        </p:nvSpPr>
        <p:spPr>
          <a:xfrm>
            <a:off x="2967082" y="4565873"/>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prstClr val="white"/>
                </a:solidFill>
                <a:latin typeface="Segoe UI"/>
              </a:rPr>
              <a:t>Blue Folder</a:t>
            </a:r>
          </a:p>
          <a:p>
            <a:pPr algn="ctr"/>
            <a:r>
              <a:rPr lang="en-US" sz="1836" dirty="0" smtClean="0">
                <a:solidFill>
                  <a:prstClr val="white"/>
                </a:solidFill>
                <a:latin typeface="Segoe UI"/>
              </a:rPr>
              <a:t>Pink Folder </a:t>
            </a:r>
            <a:endParaRPr lang="en-US" sz="1836" dirty="0">
              <a:solidFill>
                <a:prstClr val="white"/>
              </a:solidFill>
              <a:latin typeface="Segoe UI"/>
            </a:endParaRPr>
          </a:p>
        </p:txBody>
      </p:sp>
      <p:sp>
        <p:nvSpPr>
          <p:cNvPr id="13" name="Rectangle 12"/>
          <p:cNvSpPr/>
          <p:nvPr/>
        </p:nvSpPr>
        <p:spPr>
          <a:xfrm>
            <a:off x="5002765" y="4563933"/>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prstClr val="white"/>
                </a:solidFill>
                <a:latin typeface="Segoe UI"/>
              </a:rPr>
              <a:t>Yellow Folder</a:t>
            </a:r>
            <a:endParaRPr lang="en-US" sz="1836" dirty="0">
              <a:solidFill>
                <a:prstClr val="white"/>
              </a:solidFill>
              <a:latin typeface="Segoe UI"/>
            </a:endParaRPr>
          </a:p>
        </p:txBody>
      </p:sp>
      <p:sp>
        <p:nvSpPr>
          <p:cNvPr id="14" name="Straight Connector 1024003"/>
          <p:cNvSpPr>
            <a:spLocks noChangeShapeType="1"/>
          </p:cNvSpPr>
          <p:nvPr/>
        </p:nvSpPr>
        <p:spPr bwMode="auto">
          <a:xfrm flipH="1" flipV="1">
            <a:off x="3091429" y="2830581"/>
            <a:ext cx="0" cy="295715"/>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5" name="Straight Connector 1024003"/>
          <p:cNvSpPr>
            <a:spLocks noChangeShapeType="1"/>
          </p:cNvSpPr>
          <p:nvPr/>
        </p:nvSpPr>
        <p:spPr bwMode="auto">
          <a:xfrm rot="16200000" flipH="1" flipV="1">
            <a:off x="2327567" y="2407637"/>
            <a:ext cx="0" cy="1488349"/>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6" name="Straight Connector 1024003"/>
          <p:cNvSpPr>
            <a:spLocks noChangeShapeType="1"/>
          </p:cNvSpPr>
          <p:nvPr/>
        </p:nvSpPr>
        <p:spPr bwMode="auto">
          <a:xfrm rot="5400000" flipH="1">
            <a:off x="1465727" y="3269573"/>
            <a:ext cx="235332"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7" name="Straight Connector 1024003"/>
          <p:cNvSpPr>
            <a:spLocks noChangeShapeType="1"/>
          </p:cNvSpPr>
          <p:nvPr/>
        </p:nvSpPr>
        <p:spPr bwMode="auto">
          <a:xfrm rot="5400000" flipH="1">
            <a:off x="1289476" y="4251556"/>
            <a:ext cx="587834"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4" name="Straight Connector 1024003"/>
          <p:cNvSpPr>
            <a:spLocks noChangeShapeType="1"/>
          </p:cNvSpPr>
          <p:nvPr/>
        </p:nvSpPr>
        <p:spPr bwMode="auto">
          <a:xfrm flipV="1">
            <a:off x="4484924" y="2830581"/>
            <a:ext cx="0" cy="32122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5" name="Straight Connector 1024003"/>
          <p:cNvSpPr>
            <a:spLocks noChangeShapeType="1"/>
          </p:cNvSpPr>
          <p:nvPr/>
        </p:nvSpPr>
        <p:spPr bwMode="auto">
          <a:xfrm rot="5400000" flipH="1" flipV="1">
            <a:off x="5093570" y="2543164"/>
            <a:ext cx="3" cy="1217293"/>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6" name="Straight Connector 1024003"/>
          <p:cNvSpPr>
            <a:spLocks noChangeShapeType="1"/>
          </p:cNvSpPr>
          <p:nvPr/>
        </p:nvSpPr>
        <p:spPr bwMode="auto">
          <a:xfrm rot="16200000">
            <a:off x="5584506" y="3269525"/>
            <a:ext cx="235427" cy="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3" name="Straight Connector 1024003"/>
          <p:cNvSpPr>
            <a:spLocks noChangeShapeType="1"/>
          </p:cNvSpPr>
          <p:nvPr/>
        </p:nvSpPr>
        <p:spPr bwMode="auto">
          <a:xfrm rot="16200000">
            <a:off x="5408448"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8" name="Straight Connector 1024003"/>
          <p:cNvSpPr>
            <a:spLocks noChangeShapeType="1"/>
          </p:cNvSpPr>
          <p:nvPr/>
        </p:nvSpPr>
        <p:spPr bwMode="auto">
          <a:xfrm rot="5400000" flipH="1">
            <a:off x="3388207" y="3108911"/>
            <a:ext cx="556657"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9" name="Straight Connector 1024003"/>
          <p:cNvSpPr>
            <a:spLocks noChangeShapeType="1"/>
          </p:cNvSpPr>
          <p:nvPr/>
        </p:nvSpPr>
        <p:spPr bwMode="auto">
          <a:xfrm rot="5400000" flipH="1">
            <a:off x="3359219"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grpSp>
        <p:nvGrpSpPr>
          <p:cNvPr id="33" name="Group 32"/>
          <p:cNvGrpSpPr/>
          <p:nvPr/>
        </p:nvGrpSpPr>
        <p:grpSpPr>
          <a:xfrm>
            <a:off x="1790062" y="2942114"/>
            <a:ext cx="826674" cy="453474"/>
            <a:chOff x="1952742" y="2991918"/>
            <a:chExt cx="719728" cy="444623"/>
          </a:xfrm>
          <a:solidFill>
            <a:schemeClr val="accent6"/>
          </a:solidFill>
        </p:grpSpPr>
        <p:sp>
          <p:nvSpPr>
            <p:cNvPr id="31" name="Rectangle 30"/>
            <p:cNvSpPr/>
            <p:nvPr/>
          </p:nvSpPr>
          <p:spPr>
            <a:xfrm>
              <a:off x="1952742" y="3015030"/>
              <a:ext cx="719728" cy="4215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schemeClr val="bg2"/>
                </a:solidFill>
                <a:latin typeface="Segoe UI" pitchFamily="34" charset="0"/>
                <a:ea typeface="Segoe UI" pitchFamily="34" charset="0"/>
                <a:cs typeface="Segoe UI" pitchFamily="34" charset="0"/>
              </a:endParaRPr>
            </a:p>
          </p:txBody>
        </p:sp>
        <p:sp>
          <p:nvSpPr>
            <p:cNvPr id="18" name="TextBox 17"/>
            <p:cNvSpPr txBox="1"/>
            <p:nvPr/>
          </p:nvSpPr>
          <p:spPr>
            <a:xfrm>
              <a:off x="1979345" y="2991918"/>
              <a:ext cx="666523" cy="345351"/>
            </a:xfrm>
            <a:prstGeom prst="rect">
              <a:avLst/>
            </a:prstGeom>
            <a:grpFill/>
          </p:spPr>
          <p:txBody>
            <a:bodyPr wrap="square" lIns="0" tIns="0" rIns="0" bIns="0" rtlCol="0" anchor="ctr">
              <a:spAutoFit/>
            </a:bodyPr>
            <a:lstStyle/>
            <a:p>
              <a:pPr algn="ctr"/>
              <a:r>
                <a:rPr lang="en-US" sz="1122" i="1" dirty="0" smtClean="0">
                  <a:solidFill>
                    <a:schemeClr val="bg1">
                      <a:lumMod val="50000"/>
                    </a:schemeClr>
                  </a:solidFill>
                  <a:latin typeface="Segoe UI" pitchFamily="34" charset="0"/>
                  <a:ea typeface="Segoe UI" pitchFamily="34" charset="0"/>
                  <a:cs typeface="Segoe UI" pitchFamily="34" charset="0"/>
                </a:rPr>
                <a:t>Public</a:t>
              </a:r>
              <a:endParaRPr lang="en-US" sz="1122" i="1" dirty="0">
                <a:solidFill>
                  <a:schemeClr val="bg1">
                    <a:lumMod val="50000"/>
                  </a:schemeClr>
                </a:solidFill>
                <a:latin typeface="Segoe UI" pitchFamily="34" charset="0"/>
                <a:ea typeface="Segoe UI" pitchFamily="34" charset="0"/>
                <a:cs typeface="Segoe UI" pitchFamily="34" charset="0"/>
              </a:endParaRPr>
            </a:p>
            <a:p>
              <a:pPr algn="ctr"/>
              <a:r>
                <a:rPr lang="en-US" sz="1122" i="1" dirty="0">
                  <a:solidFill>
                    <a:schemeClr val="bg1">
                      <a:lumMod val="50000"/>
                    </a:schemeClr>
                  </a:solidFill>
                  <a:latin typeface="Segoe UI" pitchFamily="34" charset="0"/>
                  <a:ea typeface="Segoe UI" pitchFamily="34" charset="0"/>
                  <a:cs typeface="Segoe UI" pitchFamily="34" charset="0"/>
                </a:rPr>
                <a:t>logon</a:t>
              </a:r>
            </a:p>
          </p:txBody>
        </p:sp>
      </p:grpSp>
      <p:grpSp>
        <p:nvGrpSpPr>
          <p:cNvPr id="34" name="Group 33"/>
          <p:cNvGrpSpPr/>
          <p:nvPr/>
        </p:nvGrpSpPr>
        <p:grpSpPr>
          <a:xfrm>
            <a:off x="4795322" y="2945579"/>
            <a:ext cx="803130" cy="444521"/>
            <a:chOff x="2198300" y="2845221"/>
            <a:chExt cx="642989" cy="435844"/>
          </a:xfrm>
          <a:solidFill>
            <a:schemeClr val="accent6"/>
          </a:solidFill>
        </p:grpSpPr>
        <p:sp>
          <p:nvSpPr>
            <p:cNvPr id="35" name="Rectangle 34"/>
            <p:cNvSpPr/>
            <p:nvPr/>
          </p:nvSpPr>
          <p:spPr>
            <a:xfrm>
              <a:off x="2218815" y="2845221"/>
              <a:ext cx="601961" cy="435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prstClr val="white"/>
                </a:solidFill>
                <a:latin typeface="Segoe UI" pitchFamily="34" charset="0"/>
                <a:ea typeface="Segoe UI" pitchFamily="34" charset="0"/>
                <a:cs typeface="Segoe UI" pitchFamily="34" charset="0"/>
              </a:endParaRPr>
            </a:p>
          </p:txBody>
        </p:sp>
        <p:sp>
          <p:nvSpPr>
            <p:cNvPr id="36" name="TextBox 35"/>
            <p:cNvSpPr txBox="1"/>
            <p:nvPr/>
          </p:nvSpPr>
          <p:spPr>
            <a:xfrm>
              <a:off x="2198300" y="2856156"/>
              <a:ext cx="642989" cy="345351"/>
            </a:xfrm>
            <a:prstGeom prst="rect">
              <a:avLst/>
            </a:prstGeom>
            <a:grpFill/>
          </p:spPr>
          <p:txBody>
            <a:bodyPr wrap="square" lIns="0" tIns="0" rIns="0" bIns="0" rtlCol="0" anchor="ctr">
              <a:spAutoFit/>
            </a:bodyPr>
            <a:lstStyle/>
            <a:p>
              <a:pPr algn="ctr"/>
              <a:r>
                <a:rPr lang="en-US" sz="1122" i="1" dirty="0">
                  <a:solidFill>
                    <a:schemeClr val="bg1">
                      <a:lumMod val="50000"/>
                    </a:schemeClr>
                  </a:solidFill>
                  <a:latin typeface="Segoe UI" pitchFamily="34" charset="0"/>
                  <a:ea typeface="Segoe UI" pitchFamily="34" charset="0"/>
                  <a:cs typeface="Segoe UI" pitchFamily="34" charset="0"/>
                </a:rPr>
                <a:t>Public</a:t>
              </a:r>
            </a:p>
            <a:p>
              <a:pPr algn="ctr"/>
              <a:r>
                <a:rPr lang="en-US" sz="1122" i="1" dirty="0">
                  <a:solidFill>
                    <a:schemeClr val="bg1">
                      <a:lumMod val="50000"/>
                    </a:schemeClr>
                  </a:solidFill>
                  <a:latin typeface="Segoe UI" pitchFamily="34" charset="0"/>
                  <a:ea typeface="Segoe UI" pitchFamily="34" charset="0"/>
                  <a:cs typeface="Segoe UI" pitchFamily="34" charset="0"/>
                </a:rPr>
                <a:t>logon</a:t>
              </a:r>
            </a:p>
          </p:txBody>
        </p:sp>
      </p:grpSp>
      <p:grpSp>
        <p:nvGrpSpPr>
          <p:cNvPr id="43" name="Group 42"/>
          <p:cNvGrpSpPr/>
          <p:nvPr/>
        </p:nvGrpSpPr>
        <p:grpSpPr>
          <a:xfrm>
            <a:off x="3169148" y="2945579"/>
            <a:ext cx="1237318" cy="257018"/>
            <a:chOff x="1585805" y="2933129"/>
            <a:chExt cx="1067544" cy="252001"/>
          </a:xfrm>
          <a:solidFill>
            <a:schemeClr val="accent6"/>
          </a:solidFill>
        </p:grpSpPr>
        <p:sp>
          <p:nvSpPr>
            <p:cNvPr id="44" name="Rectangle 43"/>
            <p:cNvSpPr/>
            <p:nvPr/>
          </p:nvSpPr>
          <p:spPr>
            <a:xfrm>
              <a:off x="1585805" y="2933129"/>
              <a:ext cx="1067544" cy="25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prstClr val="white"/>
                </a:solidFill>
                <a:latin typeface="Segoe UI" pitchFamily="34" charset="0"/>
                <a:ea typeface="Segoe UI" pitchFamily="34" charset="0"/>
                <a:cs typeface="Segoe UI" pitchFamily="34" charset="0"/>
              </a:endParaRPr>
            </a:p>
          </p:txBody>
        </p:sp>
        <p:sp>
          <p:nvSpPr>
            <p:cNvPr id="45" name="TextBox 44"/>
            <p:cNvSpPr txBox="1"/>
            <p:nvPr/>
          </p:nvSpPr>
          <p:spPr>
            <a:xfrm>
              <a:off x="1585805" y="2946543"/>
              <a:ext cx="1067543" cy="169305"/>
            </a:xfrm>
            <a:prstGeom prst="rect">
              <a:avLst/>
            </a:prstGeom>
            <a:grpFill/>
          </p:spPr>
          <p:txBody>
            <a:bodyPr wrap="square" lIns="0" tIns="0" rIns="0" bIns="0" rtlCol="0" anchor="ctr">
              <a:spAutoFit/>
            </a:bodyPr>
            <a:lstStyle/>
            <a:p>
              <a:pPr algn="ctr"/>
              <a:r>
                <a:rPr lang="en-US" sz="1122" i="1" dirty="0">
                  <a:solidFill>
                    <a:srgbClr val="353435"/>
                  </a:solidFill>
                  <a:latin typeface="Segoe UI" pitchFamily="34" charset="0"/>
                  <a:ea typeface="Segoe UI" pitchFamily="34" charset="0"/>
                  <a:cs typeface="Segoe UI" pitchFamily="34" charset="0"/>
                </a:rPr>
                <a:t>Public Logon</a:t>
              </a:r>
            </a:p>
          </p:txBody>
        </p:sp>
      </p:grpSp>
      <p:sp>
        <p:nvSpPr>
          <p:cNvPr id="2" name="Rectangle 1"/>
          <p:cNvSpPr/>
          <p:nvPr/>
        </p:nvSpPr>
        <p:spPr bwMode="auto">
          <a:xfrm>
            <a:off x="886854" y="4545473"/>
            <a:ext cx="1713207" cy="475789"/>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7" name="Rectangle 36"/>
          <p:cNvSpPr/>
          <p:nvPr/>
        </p:nvSpPr>
        <p:spPr bwMode="auto">
          <a:xfrm>
            <a:off x="2967081" y="4560046"/>
            <a:ext cx="1727156" cy="4757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8" name="Rectangle 37"/>
          <p:cNvSpPr/>
          <p:nvPr/>
        </p:nvSpPr>
        <p:spPr bwMode="auto">
          <a:xfrm>
            <a:off x="5002763" y="4559826"/>
            <a:ext cx="1713207" cy="475789"/>
          </a:xfrm>
          <a:prstGeom prst="rect">
            <a:avLst/>
          </a:prstGeom>
          <a:solidFill>
            <a:schemeClr val="bg2">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19" name="TextBox 18"/>
          <p:cNvSpPr txBox="1"/>
          <p:nvPr/>
        </p:nvSpPr>
        <p:spPr>
          <a:xfrm>
            <a:off x="1007366" y="5703434"/>
            <a:ext cx="1553271"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sp>
        <p:nvSpPr>
          <p:cNvPr id="39" name="TextBox 38"/>
          <p:cNvSpPr txBox="1"/>
          <p:nvPr/>
        </p:nvSpPr>
        <p:spPr>
          <a:xfrm>
            <a:off x="2868180"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gradFill>
                  <a:gsLst>
                    <a:gs pos="2917">
                      <a:schemeClr val="tx1"/>
                    </a:gs>
                    <a:gs pos="30000">
                      <a:schemeClr val="tx1"/>
                    </a:gs>
                  </a:gsLst>
                  <a:lin ang="5400000" scaled="0"/>
                </a:gradFill>
              </a:rPr>
              <a:t>Primary PF Mailbox</a:t>
            </a:r>
          </a:p>
        </p:txBody>
      </p:sp>
      <p:sp>
        <p:nvSpPr>
          <p:cNvPr id="40" name="TextBox 39"/>
          <p:cNvSpPr txBox="1"/>
          <p:nvPr/>
        </p:nvSpPr>
        <p:spPr>
          <a:xfrm>
            <a:off x="4925580"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spTree>
    <p:extLst>
      <p:ext uri="{BB962C8B-B14F-4D97-AF65-F5344CB8AC3E}">
        <p14:creationId xmlns:p14="http://schemas.microsoft.com/office/powerpoint/2010/main" val="25082432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TotalTime>
  <Words>4823</Words>
  <Application>Microsoft Office PowerPoint</Application>
  <PresentationFormat>Custom</PresentationFormat>
  <Paragraphs>536</Paragraphs>
  <Slides>42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Consolas</vt:lpstr>
      <vt:lpstr>Segoe UI</vt:lpstr>
      <vt:lpstr>Segoe UI Light</vt:lpstr>
      <vt:lpstr>Wingdings</vt:lpstr>
      <vt:lpstr>TechEd_2013_Template_16x9</vt:lpstr>
      <vt:lpstr>PowerPoint Presentation</vt:lpstr>
      <vt:lpstr>Modern Public Folders Overview, Migration and Microsoft Office 365 </vt:lpstr>
      <vt:lpstr>Topics in this session…</vt:lpstr>
      <vt:lpstr>Modern Public Folder Architecture</vt:lpstr>
      <vt:lpstr>Modern Public Folders in Exchange 2013</vt:lpstr>
      <vt:lpstr>Supported versions</vt:lpstr>
      <vt:lpstr>When should you use Public Folders?</vt:lpstr>
      <vt:lpstr>Comparing Legacy vs. Modern Public Folders</vt:lpstr>
      <vt:lpstr>PowerPoint Presentation</vt:lpstr>
      <vt:lpstr>Public Folder Hierarchy Synchronization</vt:lpstr>
      <vt:lpstr>Coexistence Matrix</vt:lpstr>
      <vt:lpstr>Deploying Modern Public Folders</vt:lpstr>
      <vt:lpstr>Exchange Online Public Folders</vt:lpstr>
      <vt:lpstr>What is Auto-split (Exchange Online only)</vt:lpstr>
      <vt:lpstr>Backup and Restore Considerations</vt:lpstr>
      <vt:lpstr>How to migrate to Modern Public Folders</vt:lpstr>
      <vt:lpstr>How to Migrate to Modern Public Folders</vt:lpstr>
      <vt:lpstr>Migration requirements</vt:lpstr>
      <vt:lpstr>The PF Migration Process</vt:lpstr>
      <vt:lpstr>Step 1: Prepare &amp; Analyze (1/2)</vt:lpstr>
      <vt:lpstr>Step 1: Prepare &amp; Analyze (2/2)</vt:lpstr>
      <vt:lpstr>Step 2: Create public folder mailboxes</vt:lpstr>
      <vt:lpstr>Step 3: Begin migration</vt:lpstr>
      <vt:lpstr>Step 4: Finalize Migration Request</vt:lpstr>
      <vt:lpstr>Step 5: Finalize Public Folder migration</vt:lpstr>
      <vt:lpstr>Roll-back to legacy Public Folders</vt:lpstr>
      <vt:lpstr>Demo</vt:lpstr>
      <vt:lpstr>What’s different when migrating to Exchange Online?</vt:lpstr>
      <vt:lpstr>Public Folders Experiences</vt:lpstr>
      <vt:lpstr>Public Folder Experience</vt:lpstr>
      <vt:lpstr>How to analyze a large PF structure?</vt:lpstr>
      <vt:lpstr>Public Folder Analysis</vt:lpstr>
      <vt:lpstr>Modern Public Folder Planning Aspects</vt:lpstr>
      <vt:lpstr>How to migrate a large PF structure?</vt:lpstr>
      <vt:lpstr>Cmdlets/Scripts to remember…</vt:lpstr>
      <vt:lpstr>Web Links to remember…</vt:lpstr>
      <vt:lpstr>Related content</vt:lpstr>
      <vt:lpstr>Track resources</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OUC-B329: Modern Public Folders Overview, Migration and Microsoft Office 365</dc:title>
  <dc:subject>TechEd 2013</dc:subject>
  <dc:creator>Siegfried Jagott</dc:creator>
  <cp:keywords>TechEd 2013</cp:keywords>
  <dc:description>Template by: Jordan Cayabyab, Artitudes Design, Inc.
Formatting by: Kate Kuzel, Silver Fox Productions, Inc.
Audience Type: Internal/External</dc:description>
  <cp:lastModifiedBy>Shows</cp:lastModifiedBy>
  <cp:revision>174</cp:revision>
  <dcterms:created xsi:type="dcterms:W3CDTF">2013-05-21T08:56:45Z</dcterms:created>
  <dcterms:modified xsi:type="dcterms:W3CDTF">2013-06-06T19:51:33Z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