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9"/>
  </p:notesMasterIdLst>
  <p:handoutMasterIdLst>
    <p:handoutMasterId r:id="rId60"/>
  </p:handoutMasterIdLst>
  <p:sldIdLst>
    <p:sldId id="1135" r:id="rId5"/>
    <p:sldId id="1054" r:id="rId6"/>
    <p:sldId id="1157" r:id="rId7"/>
    <p:sldId id="1156" r:id="rId8"/>
    <p:sldId id="1172" r:id="rId9"/>
    <p:sldId id="1159" r:id="rId10"/>
    <p:sldId id="1160" r:id="rId11"/>
    <p:sldId id="1161" r:id="rId12"/>
    <p:sldId id="1202" r:id="rId13"/>
    <p:sldId id="1174" r:id="rId14"/>
    <p:sldId id="1173" r:id="rId15"/>
    <p:sldId id="1177" r:id="rId16"/>
    <p:sldId id="1178" r:id="rId17"/>
    <p:sldId id="1180" r:id="rId18"/>
    <p:sldId id="1181" r:id="rId19"/>
    <p:sldId id="1182" r:id="rId20"/>
    <p:sldId id="1183" r:id="rId21"/>
    <p:sldId id="1203" r:id="rId22"/>
    <p:sldId id="1204" r:id="rId23"/>
    <p:sldId id="1205" r:id="rId24"/>
    <p:sldId id="1184" r:id="rId25"/>
    <p:sldId id="1185" r:id="rId26"/>
    <p:sldId id="1186" r:id="rId27"/>
    <p:sldId id="1187" r:id="rId28"/>
    <p:sldId id="1188" r:id="rId29"/>
    <p:sldId id="1189" r:id="rId30"/>
    <p:sldId id="1190" r:id="rId31"/>
    <p:sldId id="1191" r:id="rId32"/>
    <p:sldId id="1192" r:id="rId33"/>
    <p:sldId id="1193" r:id="rId34"/>
    <p:sldId id="1194" r:id="rId35"/>
    <p:sldId id="1195" r:id="rId36"/>
    <p:sldId id="1199" r:id="rId37"/>
    <p:sldId id="1200" r:id="rId38"/>
    <p:sldId id="1206" r:id="rId39"/>
    <p:sldId id="1162" r:id="rId40"/>
    <p:sldId id="1214" r:id="rId41"/>
    <p:sldId id="1207" r:id="rId42"/>
    <p:sldId id="1208" r:id="rId43"/>
    <p:sldId id="1209" r:id="rId44"/>
    <p:sldId id="1210" r:id="rId45"/>
    <p:sldId id="1166" r:id="rId46"/>
    <p:sldId id="1164" r:id="rId47"/>
    <p:sldId id="1211" r:id="rId48"/>
    <p:sldId id="1167" r:id="rId49"/>
    <p:sldId id="1212" r:id="rId50"/>
    <p:sldId id="1213" r:id="rId51"/>
    <p:sldId id="1062" r:id="rId52"/>
    <p:sldId id="1144" r:id="rId53"/>
    <p:sldId id="1145" r:id="rId54"/>
    <p:sldId id="1150" r:id="rId55"/>
    <p:sldId id="1147" r:id="rId56"/>
    <p:sldId id="1215" r:id="rId57"/>
    <p:sldId id="1076" r:id="rId5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ection>
        <p14:section name="Headers and titles" id="{005B02C9-9AC2-4ABD-84CD-46B538D2BA15}">
          <p14:sldIdLst>
            <p14:sldId id="1135"/>
            <p14:sldId id="1054"/>
          </p14:sldIdLst>
        </p14:section>
        <p14:section name="Goals and agenda" id="{7201FF59-1EFE-4293-B4CD-7D63BCDAAFA6}">
          <p14:sldIdLst>
            <p14:sldId id="1157"/>
            <p14:sldId id="1156"/>
          </p14:sldIdLst>
        </p14:section>
        <p14:section name="Interoperability by design" id="{F2072F6C-C281-4478-A1AB-C7CA89CA4C9F}">
          <p14:sldIdLst>
            <p14:sldId id="1172"/>
            <p14:sldId id="1159"/>
            <p14:sldId id="1160"/>
            <p14:sldId id="1161"/>
            <p14:sldId id="1202"/>
          </p14:sldIdLst>
        </p14:section>
        <p14:section name="Interop with Skype" id="{9D472837-3E60-4592-99C8-24FB11C03AD1}">
          <p14:sldIdLst>
            <p14:sldId id="1174"/>
          </p14:sldIdLst>
        </p14:section>
        <p14:section name="Voice interoperability" id="{0F518290-3AF7-458E-826E-2AD83C147955}">
          <p14:sldIdLst>
            <p14:sldId id="1173"/>
            <p14:sldId id="1177"/>
            <p14:sldId id="1178"/>
            <p14:sldId id="1180"/>
            <p14:sldId id="1181"/>
            <p14:sldId id="1182"/>
            <p14:sldId id="1183"/>
            <p14:sldId id="1203"/>
            <p14:sldId id="1204"/>
            <p14:sldId id="1205"/>
            <p14:sldId id="1184"/>
            <p14:sldId id="1185"/>
            <p14:sldId id="1186"/>
            <p14:sldId id="1187"/>
            <p14:sldId id="1188"/>
            <p14:sldId id="1189"/>
            <p14:sldId id="1190"/>
            <p14:sldId id="1191"/>
            <p14:sldId id="1192"/>
            <p14:sldId id="1193"/>
            <p14:sldId id="1194"/>
            <p14:sldId id="1195"/>
            <p14:sldId id="1199"/>
            <p14:sldId id="1200"/>
          </p14:sldIdLst>
        </p14:section>
        <p14:section name="Video interoperability" id="{24CD582D-8A66-427B-AB00-3092C1E3DC0C}">
          <p14:sldIdLst>
            <p14:sldId id="1206"/>
            <p14:sldId id="1162"/>
            <p14:sldId id="1214"/>
            <p14:sldId id="1207"/>
            <p14:sldId id="1208"/>
            <p14:sldId id="1209"/>
            <p14:sldId id="1210"/>
            <p14:sldId id="1166"/>
            <p14:sldId id="1164"/>
            <p14:sldId id="1211"/>
            <p14:sldId id="1167"/>
            <p14:sldId id="1212"/>
            <p14:sldId id="1213"/>
          </p14:sldIdLst>
        </p14:section>
        <p14:section name="Conclusion" id="{99ED8596-E590-4424-9214-F02E12229339}">
          <p14:sldIdLst>
            <p14:sldId id="1062"/>
          </p14:sldIdLst>
        </p14:section>
        <p14:section name="Special content" id="{6925D2A1-AD53-4951-AB34-79DFA02CD676}">
          <p14:sldIdLst>
            <p14:sldId id="1144"/>
            <p14:sldId id="1145"/>
            <p14:sldId id="1150"/>
            <p14:sldId id="1147"/>
            <p14:sldId id="121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6305" autoAdjust="0"/>
  </p:normalViewPr>
  <p:slideViewPr>
    <p:cSldViewPr snapToGrid="0">
      <p:cViewPr varScale="1">
        <p:scale>
          <a:sx n="119" d="100"/>
          <a:sy n="119" d="100"/>
        </p:scale>
        <p:origin x="84" y="14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6/5/2013 3:11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6/5/2013 3:10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6/5/2013 3:10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1297116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886709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3768099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4247198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3084322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3459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3:11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685513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3:11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3:11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789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3:11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6/5/2013 3:10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3:11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3:11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1876190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6/5/2013 3:11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C19A0D-DFD8-466F-910C-8FE6299EC0E0}" type="slidenum">
              <a:rPr lang="en-US" smtClean="0"/>
              <a:t>16</a:t>
            </a:fld>
            <a:endParaRPr lang="en-US"/>
          </a:p>
        </p:txBody>
      </p:sp>
    </p:spTree>
    <p:extLst>
      <p:ext uri="{BB962C8B-B14F-4D97-AF65-F5344CB8AC3E}">
        <p14:creationId xmlns:p14="http://schemas.microsoft.com/office/powerpoint/2010/main" val="3522711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9281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666020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368748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758428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7969B8-8F92-45D9-A3EF-63B89DCBF40F}"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500727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68896E12-D5EE-41CB-8C18-2817BAD2E1E8}" type="slidenum">
              <a:rPr lang="en-US" smtClean="0"/>
              <a:pPr/>
              <a:t>26</a:t>
            </a:fld>
            <a:endParaRPr lang="en-US"/>
          </a:p>
        </p:txBody>
      </p:sp>
    </p:spTree>
    <p:extLst>
      <p:ext uri="{BB962C8B-B14F-4D97-AF65-F5344CB8AC3E}">
        <p14:creationId xmlns:p14="http://schemas.microsoft.com/office/powerpoint/2010/main" val="32357163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887191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537288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302673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and Content_al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1"/>
            <a:ext cx="11400103" cy="56502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008702"/>
            <a:ext cx="11400103" cy="2092881"/>
          </a:xfrm>
        </p:spPr>
        <p:txBody>
          <a:bodyPr/>
          <a:lstStyle>
            <a:lvl1pPr>
              <a:defRPr sz="2856"/>
            </a:lvl1pPr>
            <a:lvl2pPr>
              <a:defRPr sz="2652"/>
            </a:lvl2pPr>
            <a:lvl4pPr>
              <a:defRPr sz="2244"/>
            </a:lvl4pPr>
            <a:lvl5pPr>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3313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 id="2147484194" r:id="rId24"/>
    <p:sldLayoutId id="2147484195" r:id="rId25"/>
    <p:sldLayoutId id="2147484196"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4.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76.emf"/><Relationship Id="rId5" Type="http://schemas.openxmlformats.org/officeDocument/2006/relationships/image" Target="../media/image75.png"/><Relationship Id="rId4" Type="http://schemas.openxmlformats.org/officeDocument/2006/relationships/image" Target="../media/image7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76.emf"/><Relationship Id="rId5" Type="http://schemas.openxmlformats.org/officeDocument/2006/relationships/image" Target="../media/image75.png"/><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6.xml"/><Relationship Id="rId5" Type="http://schemas.openxmlformats.org/officeDocument/2006/relationships/image" Target="../media/image76.emf"/><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6.xml"/><Relationship Id="rId5" Type="http://schemas.openxmlformats.org/officeDocument/2006/relationships/image" Target="../media/image76.emf"/><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emf"/><Relationship Id="rId1" Type="http://schemas.openxmlformats.org/officeDocument/2006/relationships/slideLayout" Target="../slideLayouts/slideLayout24.xml"/><Relationship Id="rId4" Type="http://schemas.openxmlformats.org/officeDocument/2006/relationships/image" Target="../media/image8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4.emf"/><Relationship Id="rId7" Type="http://schemas.openxmlformats.org/officeDocument/2006/relationships/image" Target="../media/image81.png"/><Relationship Id="rId2" Type="http://schemas.openxmlformats.org/officeDocument/2006/relationships/image" Target="../media/image83.emf"/><Relationship Id="rId1" Type="http://schemas.openxmlformats.org/officeDocument/2006/relationships/slideLayout" Target="../slideLayouts/slideLayout10.xml"/><Relationship Id="rId6" Type="http://schemas.openxmlformats.org/officeDocument/2006/relationships/image" Target="../media/image86.emf"/><Relationship Id="rId5" Type="http://schemas.openxmlformats.org/officeDocument/2006/relationships/image" Target="../media/image80.emf"/><Relationship Id="rId4" Type="http://schemas.openxmlformats.org/officeDocument/2006/relationships/image" Target="../media/image85.emf"/><Relationship Id="rId9" Type="http://schemas.openxmlformats.org/officeDocument/2006/relationships/image" Target="../media/image88.emf"/></Relationships>
</file>

<file path=ppt/slides/_rels/slide4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4.emf"/><Relationship Id="rId7" Type="http://schemas.openxmlformats.org/officeDocument/2006/relationships/image" Target="../media/image81.png"/><Relationship Id="rId2" Type="http://schemas.openxmlformats.org/officeDocument/2006/relationships/image" Target="../media/image83.emf"/><Relationship Id="rId1" Type="http://schemas.openxmlformats.org/officeDocument/2006/relationships/slideLayout" Target="../slideLayouts/slideLayout10.xml"/><Relationship Id="rId6" Type="http://schemas.openxmlformats.org/officeDocument/2006/relationships/image" Target="../media/image86.emf"/><Relationship Id="rId5" Type="http://schemas.openxmlformats.org/officeDocument/2006/relationships/image" Target="../media/image80.emf"/><Relationship Id="rId4" Type="http://schemas.openxmlformats.org/officeDocument/2006/relationships/image" Target="../media/image85.emf"/><Relationship Id="rId9" Type="http://schemas.openxmlformats.org/officeDocument/2006/relationships/image" Target="../media/image88.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90.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1.png"/><Relationship Id="rId7" Type="http://schemas.openxmlformats.org/officeDocument/2006/relationships/image" Target="../media/image95.jpe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png"/><Relationship Id="rId9" Type="http://schemas.openxmlformats.org/officeDocument/2006/relationships/image" Target="../media/image97.jpeg"/></Relationships>
</file>

<file path=ppt/slides/_rels/slide5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1.xml"/><Relationship Id="rId1" Type="http://schemas.openxmlformats.org/officeDocument/2006/relationships/slideLayout" Target="../slideLayouts/slideLayout16.xml"/><Relationship Id="rId5" Type="http://schemas.openxmlformats.org/officeDocument/2006/relationships/image" Target="../media/image100.png"/><Relationship Id="rId4" Type="http://schemas.openxmlformats.org/officeDocument/2006/relationships/image" Target="../media/image99.png"/></Relationships>
</file>

<file path=ppt/slides/_rels/slide5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hyperlink" Target="http://www.ovcc.net/" TargetMode="External"/><Relationship Id="rId2" Type="http://schemas.openxmlformats.org/officeDocument/2006/relationships/hyperlink" Target="http://www.ucif.org/" TargetMode="External"/><Relationship Id="rId1" Type="http://schemas.openxmlformats.org/officeDocument/2006/relationships/slideLayout" Target="../slideLayouts/slideLayout24.xml"/><Relationship Id="rId5" Type="http://schemas.openxmlformats.org/officeDocument/2006/relationships/hyperlink" Target="http://technet.microsoft.com/ucoip" TargetMode="External"/><Relationship Id="rId4" Type="http://schemas.openxmlformats.org/officeDocument/2006/relationships/hyperlink" Target="http://msdn.microsoft.com/en-us/library/cc307432(v=office.12).asp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3" Type="http://schemas.openxmlformats.org/officeDocument/2006/relationships/image" Target="../media/image16.jpeg"/><Relationship Id="rId18" Type="http://schemas.openxmlformats.org/officeDocument/2006/relationships/image" Target="../media/image21.jpeg"/><Relationship Id="rId26" Type="http://schemas.openxmlformats.org/officeDocument/2006/relationships/image" Target="../media/image29.jpeg"/><Relationship Id="rId39" Type="http://schemas.openxmlformats.org/officeDocument/2006/relationships/image" Target="../media/image42.png"/><Relationship Id="rId3" Type="http://schemas.openxmlformats.org/officeDocument/2006/relationships/image" Target="../media/image6.jpeg"/><Relationship Id="rId21" Type="http://schemas.openxmlformats.org/officeDocument/2006/relationships/image" Target="../media/image24.jpeg"/><Relationship Id="rId34" Type="http://schemas.openxmlformats.org/officeDocument/2006/relationships/image" Target="../media/image37.jpeg"/><Relationship Id="rId42" Type="http://schemas.openxmlformats.org/officeDocument/2006/relationships/image" Target="../media/image45.jpeg"/><Relationship Id="rId47" Type="http://schemas.openxmlformats.org/officeDocument/2006/relationships/image" Target="../media/image50.png"/><Relationship Id="rId50" Type="http://schemas.openxmlformats.org/officeDocument/2006/relationships/image" Target="../media/image53.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g"/><Relationship Id="rId25" Type="http://schemas.openxmlformats.org/officeDocument/2006/relationships/image" Target="../media/image28.png"/><Relationship Id="rId33" Type="http://schemas.openxmlformats.org/officeDocument/2006/relationships/image" Target="../media/image36.jpeg"/><Relationship Id="rId38" Type="http://schemas.openxmlformats.org/officeDocument/2006/relationships/image" Target="../media/image41.png"/><Relationship Id="rId46" Type="http://schemas.openxmlformats.org/officeDocument/2006/relationships/image" Target="../media/image49.png"/><Relationship Id="rId2" Type="http://schemas.openxmlformats.org/officeDocument/2006/relationships/image" Target="../media/image5.jpeg"/><Relationship Id="rId16" Type="http://schemas.openxmlformats.org/officeDocument/2006/relationships/image" Target="../media/image19.jpeg"/><Relationship Id="rId20" Type="http://schemas.openxmlformats.org/officeDocument/2006/relationships/image" Target="../media/image23.png"/><Relationship Id="rId29" Type="http://schemas.openxmlformats.org/officeDocument/2006/relationships/image" Target="../media/image32.png"/><Relationship Id="rId41" Type="http://schemas.openxmlformats.org/officeDocument/2006/relationships/image" Target="../media/image44.png"/><Relationship Id="rId1" Type="http://schemas.openxmlformats.org/officeDocument/2006/relationships/slideLayout" Target="../slideLayouts/slideLayout11.xml"/><Relationship Id="rId6" Type="http://schemas.openxmlformats.org/officeDocument/2006/relationships/image" Target="../media/image9.png"/><Relationship Id="rId11" Type="http://schemas.openxmlformats.org/officeDocument/2006/relationships/image" Target="../media/image14.jpeg"/><Relationship Id="rId24" Type="http://schemas.openxmlformats.org/officeDocument/2006/relationships/image" Target="../media/image27.jpeg"/><Relationship Id="rId32" Type="http://schemas.openxmlformats.org/officeDocument/2006/relationships/image" Target="../media/image35.jpeg"/><Relationship Id="rId37" Type="http://schemas.openxmlformats.org/officeDocument/2006/relationships/image" Target="../media/image40.png"/><Relationship Id="rId40" Type="http://schemas.openxmlformats.org/officeDocument/2006/relationships/image" Target="../media/image43.png"/><Relationship Id="rId45" Type="http://schemas.openxmlformats.org/officeDocument/2006/relationships/image" Target="../media/image48.jpeg"/><Relationship Id="rId53" Type="http://schemas.openxmlformats.org/officeDocument/2006/relationships/image" Target="../media/image56.gif"/><Relationship Id="rId5" Type="http://schemas.openxmlformats.org/officeDocument/2006/relationships/image" Target="../media/image8.png"/><Relationship Id="rId15" Type="http://schemas.openxmlformats.org/officeDocument/2006/relationships/image" Target="../media/image18.jpeg"/><Relationship Id="rId23" Type="http://schemas.openxmlformats.org/officeDocument/2006/relationships/image" Target="../media/image26.jpeg"/><Relationship Id="rId28" Type="http://schemas.openxmlformats.org/officeDocument/2006/relationships/image" Target="../media/image31.png"/><Relationship Id="rId36" Type="http://schemas.openxmlformats.org/officeDocument/2006/relationships/image" Target="../media/image39.jpeg"/><Relationship Id="rId49" Type="http://schemas.openxmlformats.org/officeDocument/2006/relationships/image" Target="../media/image52.jpeg"/><Relationship Id="rId10" Type="http://schemas.openxmlformats.org/officeDocument/2006/relationships/image" Target="../media/image13.jpeg"/><Relationship Id="rId19" Type="http://schemas.openxmlformats.org/officeDocument/2006/relationships/image" Target="../media/image22.jpeg"/><Relationship Id="rId31" Type="http://schemas.openxmlformats.org/officeDocument/2006/relationships/image" Target="../media/image34.png"/><Relationship Id="rId44" Type="http://schemas.openxmlformats.org/officeDocument/2006/relationships/image" Target="../media/image47.jpeg"/><Relationship Id="rId52" Type="http://schemas.openxmlformats.org/officeDocument/2006/relationships/image" Target="../media/image55.jpe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jpeg"/><Relationship Id="rId22" Type="http://schemas.openxmlformats.org/officeDocument/2006/relationships/image" Target="../media/image25.jpeg"/><Relationship Id="rId27" Type="http://schemas.openxmlformats.org/officeDocument/2006/relationships/image" Target="../media/image30.jpeg"/><Relationship Id="rId30" Type="http://schemas.openxmlformats.org/officeDocument/2006/relationships/image" Target="../media/image33.gif"/><Relationship Id="rId35" Type="http://schemas.openxmlformats.org/officeDocument/2006/relationships/image" Target="../media/image38.jpeg"/><Relationship Id="rId43" Type="http://schemas.openxmlformats.org/officeDocument/2006/relationships/image" Target="../media/image46.jpeg"/><Relationship Id="rId48" Type="http://schemas.openxmlformats.org/officeDocument/2006/relationships/image" Target="../media/image51.jpg"/><Relationship Id="rId8" Type="http://schemas.openxmlformats.org/officeDocument/2006/relationships/image" Target="../media/image11.png"/><Relationship Id="rId51" Type="http://schemas.openxmlformats.org/officeDocument/2006/relationships/image" Target="../media/image5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Federation between Lync and Skype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1214472"/>
            <a:ext cx="5239481" cy="25054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7327" y="1258016"/>
            <a:ext cx="2339527" cy="125666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21" y="4136573"/>
            <a:ext cx="2865665" cy="232835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4576" y="4523827"/>
            <a:ext cx="3664310" cy="958567"/>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60154" y="3130711"/>
            <a:ext cx="5239481" cy="3334215"/>
          </a:xfrm>
          <a:prstGeom prst="rect">
            <a:avLst/>
          </a:prstGeom>
        </p:spPr>
      </p:pic>
      <p:sp>
        <p:nvSpPr>
          <p:cNvPr id="10" name="Rectangle 9"/>
          <p:cNvSpPr/>
          <p:nvPr/>
        </p:nvSpPr>
        <p:spPr>
          <a:xfrm>
            <a:off x="270422" y="6623752"/>
            <a:ext cx="12203384" cy="369332"/>
          </a:xfrm>
          <a:prstGeom prst="rect">
            <a:avLst/>
          </a:prstGeom>
        </p:spPr>
        <p:txBody>
          <a:bodyPr wrap="square">
            <a:spAutoFit/>
          </a:bodyPr>
          <a:lstStyle/>
          <a:p>
            <a:r>
              <a:rPr lang="en-US" dirty="0"/>
              <a:t>https://blogs.technet.com/b/lync/archive/2013/05/23/lync-skype-connectivity-available-today.aspx</a:t>
            </a:r>
          </a:p>
        </p:txBody>
      </p:sp>
    </p:spTree>
    <p:extLst>
      <p:ext uri="{BB962C8B-B14F-4D97-AF65-F5344CB8AC3E}">
        <p14:creationId xmlns:p14="http://schemas.microsoft.com/office/powerpoint/2010/main" val="3066380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b="1" dirty="0" smtClean="0">
                <a:latin typeface="+mn-lt"/>
              </a:rPr>
              <a:t>Voice interoperability</a:t>
            </a:r>
          </a:p>
          <a:p>
            <a:pPr marL="0" lvl="1" indent="0">
              <a:buNone/>
            </a:pPr>
            <a:r>
              <a:rPr lang="en-GB" b="1" dirty="0" smtClean="0"/>
              <a:t>Principles and technical strategy</a:t>
            </a:r>
          </a:p>
          <a:p>
            <a:pPr marL="0" lvl="1" indent="0">
              <a:buNone/>
            </a:pPr>
            <a:r>
              <a:rPr lang="en-GB" b="1" dirty="0" smtClean="0"/>
              <a:t>Technical </a:t>
            </a:r>
            <a:r>
              <a:rPr lang="en-GB" b="1" dirty="0"/>
              <a:t>toolkit: Direct SIP, SBC, Trunking, Media bypass</a:t>
            </a:r>
            <a:r>
              <a:rPr lang="en-GB" b="1" dirty="0" smtClean="0"/>
              <a:t>…</a:t>
            </a:r>
          </a:p>
          <a:p>
            <a:pPr marL="0" lvl="1" indent="0">
              <a:buNone/>
            </a:pPr>
            <a:endParaRPr lang="en-GB" dirty="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06584154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Voice interoperability and coexistence scenarios</a:t>
            </a:r>
          </a:p>
        </p:txBody>
      </p:sp>
    </p:spTree>
    <p:extLst>
      <p:ext uri="{BB962C8B-B14F-4D97-AF65-F5344CB8AC3E}">
        <p14:creationId xmlns:p14="http://schemas.microsoft.com/office/powerpoint/2010/main" val="286356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54890" y="1155700"/>
            <a:ext cx="12635821" cy="5829288"/>
          </a:xfrm>
        </p:spPr>
        <p:txBody>
          <a:bodyPr/>
          <a:lstStyle/>
          <a:p>
            <a:pPr marL="0" lvl="1" indent="0">
              <a:buNone/>
            </a:pPr>
            <a:r>
              <a:rPr lang="en-US" sz="4000" dirty="0" smtClean="0">
                <a:gradFill>
                  <a:gsLst>
                    <a:gs pos="1250">
                      <a:schemeClr val="tx2"/>
                    </a:gs>
                    <a:gs pos="99000">
                      <a:schemeClr val="tx2"/>
                    </a:gs>
                  </a:gsLst>
                  <a:lin ang="5400000" scaled="0"/>
                </a:gradFill>
              </a:rPr>
              <a:t>Enterprise Voice deployments can have different goals</a:t>
            </a:r>
          </a:p>
          <a:p>
            <a:pPr marL="0" lvl="1" indent="0">
              <a:buNone/>
            </a:pPr>
            <a:r>
              <a:rPr lang="en-US" dirty="0"/>
              <a:t>At least during coexistence and migration phase</a:t>
            </a:r>
          </a:p>
          <a:p>
            <a:pPr marL="0" lvl="1" indent="0">
              <a:buNone/>
            </a:pPr>
            <a:r>
              <a:rPr lang="en-US" sz="4000" dirty="0" smtClean="0">
                <a:gradFill>
                  <a:gsLst>
                    <a:gs pos="1250">
                      <a:schemeClr val="tx2"/>
                    </a:gs>
                    <a:gs pos="99000">
                      <a:schemeClr val="tx2"/>
                    </a:gs>
                  </a:gsLst>
                  <a:lin ang="5400000" scaled="0"/>
                </a:gradFill>
              </a:rPr>
              <a:t>Primary business goal, processes, drive approach:</a:t>
            </a:r>
          </a:p>
          <a:p>
            <a:pPr marL="0" lvl="1" indent="0">
              <a:buNone/>
            </a:pPr>
            <a:r>
              <a:rPr lang="en-US" dirty="0"/>
              <a:t>Infrastructure refresh (traditional cycles, budgeting…) </a:t>
            </a:r>
            <a:r>
              <a:rPr lang="en-US" dirty="0">
                <a:sym typeface="Wingdings" panose="05000000000000000000" pitchFamily="2" charset="2"/>
              </a:rPr>
              <a:t> PBX replacement</a:t>
            </a:r>
            <a:endParaRPr lang="en-US" dirty="0"/>
          </a:p>
          <a:p>
            <a:pPr marL="0" lvl="1" indent="0">
              <a:buNone/>
            </a:pPr>
            <a:r>
              <a:rPr lang="en-US" dirty="0"/>
              <a:t>Rapid end user enablement with new technology and experience </a:t>
            </a:r>
            <a:r>
              <a:rPr lang="en-US" dirty="0">
                <a:sym typeface="Wingdings" panose="05000000000000000000" pitchFamily="2" charset="2"/>
              </a:rPr>
              <a:t> Overlay</a:t>
            </a:r>
          </a:p>
          <a:p>
            <a:pPr marL="0" lvl="1" indent="0">
              <a:buNone/>
            </a:pPr>
            <a:r>
              <a:rPr lang="en-US" dirty="0">
                <a:sym typeface="Wingdings" panose="05000000000000000000" pitchFamily="2" charset="2"/>
              </a:rPr>
              <a:t>Initial evaluation at low risk, coexistence by design (risk averse)  Overlay</a:t>
            </a:r>
            <a:endParaRPr lang="en-US" dirty="0"/>
          </a:p>
          <a:p>
            <a:pPr marL="0" lvl="1" indent="0">
              <a:buNone/>
            </a:pPr>
            <a:r>
              <a:rPr lang="en-US" sz="4000" dirty="0">
                <a:gradFill>
                  <a:gsLst>
                    <a:gs pos="1250">
                      <a:schemeClr val="tx2"/>
                    </a:gs>
                    <a:gs pos="99000">
                      <a:schemeClr val="tx2"/>
                    </a:gs>
                  </a:gsLst>
                  <a:lin ang="5400000" scaled="0"/>
                </a:gradFill>
              </a:rPr>
              <a:t>S</a:t>
            </a:r>
            <a:r>
              <a:rPr lang="en-US" sz="4000" dirty="0" smtClean="0">
                <a:gradFill>
                  <a:gsLst>
                    <a:gs pos="1250">
                      <a:schemeClr val="tx2"/>
                    </a:gs>
                    <a:gs pos="99000">
                      <a:schemeClr val="tx2"/>
                    </a:gs>
                  </a:gsLst>
                  <a:lin ang="5400000" scaled="0"/>
                </a:gradFill>
              </a:rPr>
              <a:t>ignificant implications for </a:t>
            </a:r>
            <a:r>
              <a:rPr lang="en-US" sz="4000" dirty="0" err="1" smtClean="0">
                <a:gradFill>
                  <a:gsLst>
                    <a:gs pos="1250">
                      <a:schemeClr val="tx2"/>
                    </a:gs>
                    <a:gs pos="99000">
                      <a:schemeClr val="tx2"/>
                    </a:gs>
                  </a:gsLst>
                  <a:lin ang="5400000" scaled="0"/>
                </a:gradFill>
              </a:rPr>
              <a:t>interop</a:t>
            </a:r>
            <a:r>
              <a:rPr lang="en-US" sz="4000" dirty="0" smtClean="0">
                <a:gradFill>
                  <a:gsLst>
                    <a:gs pos="1250">
                      <a:schemeClr val="tx2"/>
                    </a:gs>
                    <a:gs pos="99000">
                      <a:schemeClr val="tx2"/>
                    </a:gs>
                  </a:gsLst>
                  <a:lin ang="5400000" scaled="0"/>
                </a:gradFill>
              </a:rPr>
              <a:t> and coexistence</a:t>
            </a:r>
          </a:p>
          <a:p>
            <a:pPr marL="0" lvl="1" indent="0">
              <a:buNone/>
            </a:pPr>
            <a:r>
              <a:rPr lang="en-US" dirty="0" smtClean="0"/>
              <a:t>PBX replace: most similar to traditional PBX </a:t>
            </a:r>
            <a:r>
              <a:rPr lang="en-US" dirty="0" err="1" smtClean="0"/>
              <a:t>interop</a:t>
            </a:r>
            <a:r>
              <a:rPr lang="en-US" dirty="0" smtClean="0"/>
              <a:t> approaches</a:t>
            </a:r>
          </a:p>
          <a:p>
            <a:pPr marL="0" lvl="1" indent="0">
              <a:buNone/>
            </a:pPr>
            <a:r>
              <a:rPr lang="en-US" dirty="0" smtClean="0"/>
              <a:t>Overlay:</a:t>
            </a:r>
          </a:p>
          <a:p>
            <a:pPr marL="457200" lvl="2" indent="0">
              <a:buNone/>
            </a:pPr>
            <a:r>
              <a:rPr lang="en-US" sz="2200" dirty="0" smtClean="0"/>
              <a:t>While replacing the phone of the user / migrating their line (can be a great alternative)</a:t>
            </a:r>
          </a:p>
          <a:p>
            <a:pPr marL="457200" lvl="2" indent="0">
              <a:buNone/>
            </a:pPr>
            <a:r>
              <a:rPr lang="en-US" sz="2200" dirty="0" smtClean="0"/>
              <a:t>Without removing the user’s phone (hard, confusing and not recommended)</a:t>
            </a:r>
            <a:endParaRPr lang="en-US" sz="2200" dirty="0"/>
          </a:p>
        </p:txBody>
      </p:sp>
      <p:sp>
        <p:nvSpPr>
          <p:cNvPr id="3" name="Title 2"/>
          <p:cNvSpPr>
            <a:spLocks noGrp="1"/>
          </p:cNvSpPr>
          <p:nvPr>
            <p:ph type="title"/>
          </p:nvPr>
        </p:nvSpPr>
        <p:spPr>
          <a:xfrm>
            <a:off x="165460" y="253353"/>
            <a:ext cx="11889564" cy="917575"/>
          </a:xfrm>
        </p:spPr>
        <p:txBody>
          <a:bodyPr/>
          <a:lstStyle/>
          <a:p>
            <a:r>
              <a:rPr lang="en-GB" dirty="0" smtClean="0"/>
              <a:t>Clarifying the mission statement</a:t>
            </a:r>
            <a:endParaRPr lang="en-GB" dirty="0"/>
          </a:p>
        </p:txBody>
      </p:sp>
    </p:spTree>
    <p:extLst>
      <p:ext uri="{BB962C8B-B14F-4D97-AF65-F5344CB8AC3E}">
        <p14:creationId xmlns:p14="http://schemas.microsoft.com/office/powerpoint/2010/main" val="28756708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319" y="1460500"/>
            <a:ext cx="11889883" cy="4592026"/>
          </a:xfrm>
        </p:spPr>
        <p:txBody>
          <a:bodyPr/>
          <a:lstStyle/>
          <a:p>
            <a:pPr marL="0" lvl="1" indent="0">
              <a:buNone/>
            </a:pPr>
            <a:r>
              <a:rPr lang="en-US" sz="4000" dirty="0">
                <a:gradFill>
                  <a:gsLst>
                    <a:gs pos="1250">
                      <a:schemeClr val="tx2"/>
                    </a:gs>
                    <a:gs pos="99000">
                      <a:schemeClr val="tx2"/>
                    </a:gs>
                  </a:gsLst>
                  <a:lin ang="5400000" scaled="0"/>
                </a:gradFill>
              </a:rPr>
              <a:t>Avoid </a:t>
            </a:r>
            <a:r>
              <a:rPr lang="en-US" sz="4000" dirty="0" smtClean="0">
                <a:gradFill>
                  <a:gsLst>
                    <a:gs pos="1250">
                      <a:schemeClr val="tx2"/>
                    </a:gs>
                    <a:gs pos="99000">
                      <a:schemeClr val="tx2"/>
                    </a:gs>
                  </a:gsLst>
                  <a:lin ang="5400000" scaled="0"/>
                </a:gradFill>
              </a:rPr>
              <a:t>“</a:t>
            </a:r>
            <a:r>
              <a:rPr lang="en-US" sz="4000" dirty="0" err="1">
                <a:gradFill>
                  <a:gsLst>
                    <a:gs pos="1250">
                      <a:schemeClr val="tx2"/>
                    </a:gs>
                    <a:gs pos="99000">
                      <a:schemeClr val="tx2"/>
                    </a:gs>
                  </a:gsLst>
                  <a:lin ang="5400000" scaled="0"/>
                </a:gradFill>
              </a:rPr>
              <a:t>simring</a:t>
            </a:r>
            <a:r>
              <a:rPr lang="en-US" sz="4000" dirty="0" smtClean="0">
                <a:gradFill>
                  <a:gsLst>
                    <a:gs pos="1250">
                      <a:schemeClr val="tx2"/>
                    </a:gs>
                    <a:gs pos="99000">
                      <a:schemeClr val="tx2"/>
                    </a:gs>
                  </a:gsLst>
                  <a:lin ang="5400000" scaled="0"/>
                </a:gradFill>
              </a:rPr>
              <a:t>”, “forking and dual forking</a:t>
            </a:r>
            <a:r>
              <a:rPr lang="en-US" sz="4000" dirty="0">
                <a:gradFill>
                  <a:gsLst>
                    <a:gs pos="1250">
                      <a:schemeClr val="tx2"/>
                    </a:gs>
                    <a:gs pos="99000">
                      <a:schemeClr val="tx2"/>
                    </a:gs>
                  </a:gsLst>
                  <a:lin ang="5400000" scaled="0"/>
                </a:gradFill>
              </a:rPr>
              <a:t>”</a:t>
            </a:r>
          </a:p>
          <a:p>
            <a:pPr marL="0" lvl="1" indent="0">
              <a:buNone/>
            </a:pPr>
            <a:r>
              <a:rPr lang="en-US" dirty="0"/>
              <a:t>Broken scenarios, not designed for, not tested and not </a:t>
            </a:r>
            <a:r>
              <a:rPr lang="en-US" dirty="0" smtClean="0"/>
              <a:t>supported</a:t>
            </a:r>
          </a:p>
          <a:p>
            <a:pPr marL="0" lvl="1" indent="0">
              <a:buNone/>
            </a:pPr>
            <a:r>
              <a:rPr lang="en-US" dirty="0" smtClean="0"/>
              <a:t>What happens when Assistant on PBX phone attempts attended transfer to Boss who is on Lync?</a:t>
            </a:r>
          </a:p>
          <a:p>
            <a:pPr marL="0" lvl="1" indent="0">
              <a:buNone/>
            </a:pPr>
            <a:r>
              <a:rPr lang="en-US" dirty="0" smtClean="0"/>
              <a:t>Where is your voicemail?</a:t>
            </a:r>
          </a:p>
          <a:p>
            <a:pPr marL="0" lvl="1" indent="0">
              <a:buNone/>
            </a:pPr>
            <a:endParaRPr lang="en-US" dirty="0" smtClean="0"/>
          </a:p>
          <a:p>
            <a:pPr marL="0" lvl="1" indent="0">
              <a:buNone/>
            </a:pPr>
            <a:r>
              <a:rPr lang="en-US" sz="4000" dirty="0">
                <a:gradFill>
                  <a:gsLst>
                    <a:gs pos="1250">
                      <a:schemeClr val="tx2"/>
                    </a:gs>
                    <a:gs pos="99000">
                      <a:schemeClr val="tx2"/>
                    </a:gs>
                  </a:gsLst>
                  <a:lin ang="5400000" scaled="0"/>
                </a:gradFill>
              </a:rPr>
              <a:t>For </a:t>
            </a:r>
            <a:r>
              <a:rPr lang="en-US" sz="4000" dirty="0" smtClean="0">
                <a:gradFill>
                  <a:gsLst>
                    <a:gs pos="1250">
                      <a:schemeClr val="tx2"/>
                    </a:gs>
                    <a:gs pos="99000">
                      <a:schemeClr val="tx2"/>
                    </a:gs>
                  </a:gsLst>
                  <a:lin ang="5400000" scaled="0"/>
                </a:gradFill>
              </a:rPr>
              <a:t>Pilots/transition: </a:t>
            </a:r>
            <a:r>
              <a:rPr lang="en-US" sz="4000" dirty="0">
                <a:gradFill>
                  <a:gsLst>
                    <a:gs pos="1250">
                      <a:schemeClr val="tx2"/>
                    </a:gs>
                    <a:gs pos="99000">
                      <a:schemeClr val="tx2"/>
                    </a:gs>
                  </a:gsLst>
                  <a:lin ang="5400000" scaled="0"/>
                </a:gradFill>
              </a:rPr>
              <a:t>permanent forwarding ok</a:t>
            </a:r>
          </a:p>
          <a:p>
            <a:pPr marL="0" lvl="1" indent="0">
              <a:buNone/>
            </a:pPr>
            <a:r>
              <a:rPr lang="en-US" dirty="0"/>
              <a:t>PBX phone permanently forwarded to new DID on Lync (admin set with user override)</a:t>
            </a:r>
          </a:p>
          <a:p>
            <a:pPr marL="0" lvl="1" indent="0">
              <a:buNone/>
            </a:pPr>
            <a:r>
              <a:rPr lang="en-US" dirty="0"/>
              <a:t>Easy to configure, limits user confusion while easing customer concerns</a:t>
            </a:r>
          </a:p>
          <a:p>
            <a:pPr marL="0" lvl="1" indent="0">
              <a:buNone/>
            </a:pPr>
            <a:r>
              <a:rPr lang="en-US" dirty="0"/>
              <a:t>Transition only – not a long term solution</a:t>
            </a:r>
          </a:p>
        </p:txBody>
      </p:sp>
      <p:sp>
        <p:nvSpPr>
          <p:cNvPr id="3" name="Title 2"/>
          <p:cNvSpPr>
            <a:spLocks noGrp="1"/>
          </p:cNvSpPr>
          <p:nvPr>
            <p:ph type="title"/>
          </p:nvPr>
        </p:nvSpPr>
        <p:spPr/>
        <p:txBody>
          <a:bodyPr/>
          <a:lstStyle/>
          <a:p>
            <a:r>
              <a:rPr lang="en-GB" dirty="0" smtClean="0"/>
              <a:t>Should your users really have 2 phones?</a:t>
            </a:r>
            <a:endParaRPr lang="en-GB" dirty="0"/>
          </a:p>
        </p:txBody>
      </p:sp>
    </p:spTree>
    <p:extLst>
      <p:ext uri="{BB962C8B-B14F-4D97-AF65-F5344CB8AC3E}">
        <p14:creationId xmlns:p14="http://schemas.microsoft.com/office/powerpoint/2010/main" val="108730168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0"/>
            <a:ext cx="11272190" cy="4062651"/>
          </a:xfrm>
        </p:spPr>
        <p:txBody>
          <a:bodyPr/>
          <a:lstStyle/>
          <a:p>
            <a:pPr marL="0" lvl="1" indent="0">
              <a:buNone/>
            </a:pPr>
            <a:r>
              <a:rPr lang="en-US" sz="4000" dirty="0" smtClean="0">
                <a:gradFill>
                  <a:gsLst>
                    <a:gs pos="1250">
                      <a:schemeClr val="tx2"/>
                    </a:gs>
                    <a:gs pos="99000">
                      <a:schemeClr val="tx2"/>
                    </a:gs>
                  </a:gsLst>
                  <a:lin ang="5400000" scaled="0"/>
                </a:gradFill>
              </a:rPr>
              <a:t>Recommended deployment: single </a:t>
            </a:r>
            <a:r>
              <a:rPr lang="en-US" sz="4000" dirty="0">
                <a:gradFill>
                  <a:gsLst>
                    <a:gs pos="1250">
                      <a:schemeClr val="tx2"/>
                    </a:gs>
                    <a:gs pos="99000">
                      <a:schemeClr val="tx2"/>
                    </a:gs>
                  </a:gsLst>
                  <a:lin ang="5400000" scaled="0"/>
                </a:gradFill>
              </a:rPr>
              <a:t>system per user, homogeneous groups of </a:t>
            </a:r>
            <a:r>
              <a:rPr lang="en-US" sz="4000" dirty="0" smtClean="0">
                <a:gradFill>
                  <a:gsLst>
                    <a:gs pos="1250">
                      <a:schemeClr val="tx2"/>
                    </a:gs>
                    <a:gs pos="99000">
                      <a:schemeClr val="tx2"/>
                    </a:gs>
                  </a:gsLst>
                  <a:lin ang="5400000" scaled="0"/>
                </a:gradFill>
              </a:rPr>
              <a:t>users:</a:t>
            </a:r>
          </a:p>
          <a:p>
            <a:pPr marL="0" lvl="1" indent="0">
              <a:buNone/>
            </a:pPr>
            <a:endParaRPr lang="en-US" dirty="0" smtClean="0"/>
          </a:p>
          <a:p>
            <a:pPr marL="0" lvl="1" indent="0">
              <a:buNone/>
            </a:pPr>
            <a:r>
              <a:rPr lang="en-US" dirty="0" smtClean="0"/>
              <a:t>Designed for and fully supported</a:t>
            </a:r>
          </a:p>
          <a:p>
            <a:pPr marL="0" lvl="1" indent="0">
              <a:buNone/>
            </a:pPr>
            <a:r>
              <a:rPr lang="en-US" dirty="0" smtClean="0"/>
              <a:t>Predictability </a:t>
            </a:r>
            <a:r>
              <a:rPr lang="en-US" dirty="0"/>
              <a:t>of experience (</a:t>
            </a:r>
            <a:r>
              <a:rPr lang="en-US" dirty="0" smtClean="0"/>
              <a:t>boss/admin, </a:t>
            </a:r>
            <a:r>
              <a:rPr lang="en-US" dirty="0"/>
              <a:t>voice </a:t>
            </a:r>
            <a:r>
              <a:rPr lang="en-US" dirty="0" smtClean="0"/>
              <a:t>mail…)</a:t>
            </a:r>
          </a:p>
          <a:p>
            <a:pPr marL="0" lvl="1" indent="0">
              <a:buNone/>
            </a:pPr>
            <a:r>
              <a:rPr lang="en-US" dirty="0" smtClean="0"/>
              <a:t>Reduces cost; economies of scale at the site/unit level; simpler support scenarios</a:t>
            </a:r>
          </a:p>
          <a:p>
            <a:pPr marL="0" lvl="1" indent="0">
              <a:buNone/>
            </a:pPr>
            <a:r>
              <a:rPr lang="en-US" dirty="0" smtClean="0"/>
              <a:t>Can </a:t>
            </a:r>
            <a:r>
              <a:rPr lang="en-US" dirty="0"/>
              <a:t>be achieved both with </a:t>
            </a:r>
            <a:r>
              <a:rPr lang="en-US" dirty="0" smtClean="0"/>
              <a:t>“PBX replacement” </a:t>
            </a:r>
            <a:r>
              <a:rPr lang="en-US" dirty="0"/>
              <a:t>and with </a:t>
            </a:r>
            <a:r>
              <a:rPr lang="en-US" dirty="0" smtClean="0"/>
              <a:t>“PBX </a:t>
            </a:r>
            <a:r>
              <a:rPr lang="en-US" dirty="0"/>
              <a:t>overlay with individual migration from phone to </a:t>
            </a:r>
            <a:r>
              <a:rPr lang="en-US" dirty="0" smtClean="0"/>
              <a:t>Lync”</a:t>
            </a:r>
          </a:p>
          <a:p>
            <a:pPr marL="0" lvl="1" indent="0">
              <a:buNone/>
            </a:pPr>
            <a:r>
              <a:rPr lang="en-US" dirty="0" smtClean="0"/>
              <a:t>Important to keep groups of users (preferably sites) homogeneous</a:t>
            </a:r>
            <a:endParaRPr lang="en-US" dirty="0"/>
          </a:p>
        </p:txBody>
      </p:sp>
      <p:sp>
        <p:nvSpPr>
          <p:cNvPr id="3" name="Title 2"/>
          <p:cNvSpPr>
            <a:spLocks noGrp="1"/>
          </p:cNvSpPr>
          <p:nvPr>
            <p:ph type="title"/>
          </p:nvPr>
        </p:nvSpPr>
        <p:spPr/>
        <p:txBody>
          <a:bodyPr/>
          <a:lstStyle/>
          <a:p>
            <a:r>
              <a:rPr lang="en-GB" dirty="0" smtClean="0"/>
              <a:t>Pick one: belt or suspenders</a:t>
            </a:r>
            <a:endParaRPr lang="en-GB" dirty="0"/>
          </a:p>
        </p:txBody>
      </p:sp>
    </p:spTree>
    <p:extLst>
      <p:ext uri="{BB962C8B-B14F-4D97-AF65-F5344CB8AC3E}">
        <p14:creationId xmlns:p14="http://schemas.microsoft.com/office/powerpoint/2010/main" val="315479980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a:xfrm>
            <a:off x="274320" y="1476620"/>
            <a:ext cx="11889883" cy="5121402"/>
          </a:xfrm>
          <a:prstGeom prst="rect">
            <a:avLst/>
          </a:prstGeom>
        </p:spPr>
        <p:txBody>
          <a:bodyPr vert="horz" wrap="square" lIns="146304" tIns="91440" rIns="146304" bIns="91440" rtlCol="0">
            <a:spAutoFit/>
          </a:bodyPr>
          <a:lstStyle/>
          <a:p>
            <a:pPr lvl="1"/>
            <a:r>
              <a:rPr lang="en-US" sz="4000" dirty="0">
                <a:gradFill>
                  <a:gsLst>
                    <a:gs pos="1250">
                      <a:schemeClr val="tx2"/>
                    </a:gs>
                    <a:gs pos="99000">
                      <a:schemeClr val="tx2"/>
                    </a:gs>
                  </a:gsLst>
                  <a:lin ang="5400000" scaled="0"/>
                </a:gradFill>
              </a:rPr>
              <a:t>RCC is still in Lync 2013 and supported</a:t>
            </a:r>
          </a:p>
          <a:p>
            <a:pPr lvl="1"/>
            <a:r>
              <a:rPr lang="en-US" sz="2400" dirty="0" smtClean="0"/>
              <a:t>No significant difference with Lync 2010 (March 2012 update)</a:t>
            </a:r>
          </a:p>
          <a:p>
            <a:pPr lvl="1"/>
            <a:r>
              <a:rPr lang="en-US" sz="2400" dirty="0" smtClean="0"/>
              <a:t>In Lync 2013, intended to facilitate migration of existing RCC customers to Enterprise Voice; not targeted at new RCC customers</a:t>
            </a:r>
            <a:endParaRPr lang="en-US" sz="2400" dirty="0"/>
          </a:p>
          <a:p>
            <a:pPr lvl="1"/>
            <a:r>
              <a:rPr lang="en-US" sz="4000" dirty="0">
                <a:gradFill>
                  <a:gsLst>
                    <a:gs pos="1250">
                      <a:schemeClr val="tx2"/>
                    </a:gs>
                    <a:gs pos="99000">
                      <a:schemeClr val="tx2"/>
                    </a:gs>
                  </a:gsLst>
                  <a:lin ang="5400000" scaled="0"/>
                </a:gradFill>
              </a:rPr>
              <a:t>RCC is outdated technology</a:t>
            </a:r>
          </a:p>
          <a:p>
            <a:pPr lvl="1"/>
            <a:r>
              <a:rPr lang="en-US" sz="2400" dirty="0" smtClean="0"/>
              <a:t>Provides click-to-call using PBX handset using TR/87 (CSTA over SIP)</a:t>
            </a:r>
          </a:p>
          <a:p>
            <a:pPr lvl="1"/>
            <a:r>
              <a:rPr lang="en-US" sz="2400" dirty="0" smtClean="0"/>
              <a:t>Developed in 2004 with explicit goal to be a short term transition mechanism until Enterprise Voice, no notable improvement since, no new investment</a:t>
            </a:r>
            <a:endParaRPr lang="en-US" sz="2400" dirty="0"/>
          </a:p>
          <a:p>
            <a:pPr lvl="1"/>
            <a:r>
              <a:rPr lang="en-US" sz="2400" dirty="0" smtClean="0"/>
              <a:t>Poor </a:t>
            </a:r>
            <a:r>
              <a:rPr lang="en-US" sz="2400" dirty="0"/>
              <a:t>track record (cost, topologies, operations, user </a:t>
            </a:r>
            <a:r>
              <a:rPr lang="en-US" sz="2400" dirty="0" smtClean="0"/>
              <a:t>satisfaction); few successful deployment at scale ever;</a:t>
            </a:r>
            <a:r>
              <a:rPr lang="en-US" sz="2400" dirty="0"/>
              <a:t> </a:t>
            </a:r>
            <a:r>
              <a:rPr lang="en-US" sz="2400" dirty="0" smtClean="0"/>
              <a:t>most </a:t>
            </a:r>
            <a:r>
              <a:rPr lang="en-US" sz="2400" dirty="0"/>
              <a:t>customers migrated to Enterprise Voice</a:t>
            </a:r>
            <a:r>
              <a:rPr lang="en-US" sz="2400" dirty="0" smtClean="0"/>
              <a:t> </a:t>
            </a:r>
            <a:endParaRPr lang="en-US" sz="2400" dirty="0"/>
          </a:p>
          <a:p>
            <a:pPr lvl="1"/>
            <a:r>
              <a:rPr lang="en-US" sz="4000" dirty="0" smtClean="0">
                <a:gradFill>
                  <a:gsLst>
                    <a:gs pos="1250">
                      <a:schemeClr val="tx2"/>
                    </a:gs>
                    <a:gs pos="99000">
                      <a:schemeClr val="tx2"/>
                    </a:gs>
                  </a:gsLst>
                  <a:lin ang="5400000" scaled="0"/>
                </a:gradFill>
              </a:rPr>
              <a:t>No </a:t>
            </a:r>
            <a:r>
              <a:rPr lang="en-US" sz="4000" dirty="0" err="1" smtClean="0">
                <a:gradFill>
                  <a:gsLst>
                    <a:gs pos="1250">
                      <a:schemeClr val="tx2"/>
                    </a:gs>
                    <a:gs pos="99000">
                      <a:schemeClr val="tx2"/>
                    </a:gs>
                  </a:gsLst>
                  <a:lin ang="5400000" scaled="0"/>
                </a:gradFill>
              </a:rPr>
              <a:t>interop</a:t>
            </a:r>
            <a:r>
              <a:rPr lang="en-US" sz="4000" dirty="0" smtClean="0">
                <a:gradFill>
                  <a:gsLst>
                    <a:gs pos="1250">
                      <a:schemeClr val="tx2"/>
                    </a:gs>
                    <a:gs pos="99000">
                      <a:schemeClr val="tx2"/>
                    </a:gs>
                  </a:gsLst>
                  <a:lin ang="5400000" scaled="0"/>
                </a:gradFill>
              </a:rPr>
              <a:t> program; CSTA GW partners exiting</a:t>
            </a:r>
            <a:endParaRPr lang="en-US" dirty="0"/>
          </a:p>
        </p:txBody>
      </p:sp>
      <p:sp>
        <p:nvSpPr>
          <p:cNvPr id="6" name="Title 5"/>
          <p:cNvSpPr>
            <a:spLocks noGrp="1"/>
          </p:cNvSpPr>
          <p:nvPr>
            <p:ph type="title"/>
          </p:nvPr>
        </p:nvSpPr>
        <p:spPr/>
        <p:txBody>
          <a:bodyPr/>
          <a:lstStyle/>
          <a:p>
            <a:r>
              <a:rPr lang="en-US" dirty="0" smtClean="0"/>
              <a:t>RCC is not advisable</a:t>
            </a:r>
            <a:endParaRPr lang="en-US" dirty="0"/>
          </a:p>
        </p:txBody>
      </p:sp>
    </p:spTree>
    <p:extLst>
      <p:ext uri="{BB962C8B-B14F-4D97-AF65-F5344CB8AC3E}">
        <p14:creationId xmlns:p14="http://schemas.microsoft.com/office/powerpoint/2010/main" val="68927143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Technical </a:t>
            </a:r>
            <a:r>
              <a:rPr lang="en-US" dirty="0"/>
              <a:t>toolkit</a:t>
            </a:r>
            <a:endParaRPr lang="en-GB" dirty="0"/>
          </a:p>
        </p:txBody>
      </p:sp>
    </p:spTree>
    <p:extLst>
      <p:ext uri="{BB962C8B-B14F-4D97-AF65-F5344CB8AC3E}">
        <p14:creationId xmlns:p14="http://schemas.microsoft.com/office/powerpoint/2010/main" val="64797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082218"/>
            <a:ext cx="12161837" cy="5986254"/>
          </a:xfrm>
        </p:spPr>
        <p:txBody>
          <a:bodyPr/>
          <a:lstStyle/>
          <a:p>
            <a:pPr marL="0" indent="0">
              <a:buNone/>
            </a:pPr>
            <a:r>
              <a:rPr lang="en-GB" dirty="0" smtClean="0">
                <a:latin typeface="+mn-lt"/>
              </a:rPr>
              <a:t>Feature that could change your technical strategy</a:t>
            </a:r>
          </a:p>
          <a:p>
            <a:pPr marL="0" lvl="1" indent="0">
              <a:buNone/>
            </a:pPr>
            <a:r>
              <a:rPr lang="en-GB" dirty="0" smtClean="0"/>
              <a:t>Inter-trunk routing</a:t>
            </a:r>
          </a:p>
          <a:p>
            <a:pPr marL="342900" lvl="1" indent="0">
              <a:buNone/>
            </a:pPr>
            <a:endParaRPr lang="en-GB" dirty="0" smtClean="0"/>
          </a:p>
          <a:p>
            <a:pPr marL="0" indent="0">
              <a:buNone/>
            </a:pPr>
            <a:r>
              <a:rPr lang="en-GB" dirty="0">
                <a:latin typeface="+mn-lt"/>
              </a:rPr>
              <a:t>F</a:t>
            </a:r>
            <a:r>
              <a:rPr lang="en-GB" dirty="0" smtClean="0">
                <a:latin typeface="+mn-lt"/>
              </a:rPr>
              <a:t>acilitate implementation and/or improve resiliency</a:t>
            </a:r>
          </a:p>
          <a:p>
            <a:pPr marL="0" lvl="1" indent="0">
              <a:buNone/>
            </a:pPr>
            <a:r>
              <a:rPr lang="en-GB" dirty="0" smtClean="0"/>
              <a:t>Calling Number Translation</a:t>
            </a:r>
          </a:p>
          <a:p>
            <a:pPr marL="0" lvl="1" indent="0">
              <a:buNone/>
            </a:pPr>
            <a:r>
              <a:rPr lang="en-GB" dirty="0" smtClean="0"/>
              <a:t>Trunk definition, M:N routing</a:t>
            </a:r>
          </a:p>
          <a:p>
            <a:pPr marL="0" lvl="1" indent="0">
              <a:buNone/>
            </a:pPr>
            <a:r>
              <a:rPr lang="en-GB" dirty="0" smtClean="0"/>
              <a:t>Lots of useful “little things” (often with important consequences)</a:t>
            </a:r>
          </a:p>
          <a:p>
            <a:pPr marL="228600" lvl="2" indent="0">
              <a:buNone/>
            </a:pPr>
            <a:r>
              <a:rPr lang="en-US" sz="2200" dirty="0"/>
              <a:t>Using Pool FQDN instead of individual machine FQDN for cert &amp; connection </a:t>
            </a:r>
            <a:r>
              <a:rPr lang="en-US" sz="2200" dirty="0" smtClean="0"/>
              <a:t>checking</a:t>
            </a:r>
            <a:endParaRPr lang="en-US" sz="2200" dirty="0"/>
          </a:p>
          <a:p>
            <a:pPr marL="228600" lvl="2" indent="0">
              <a:buNone/>
            </a:pPr>
            <a:r>
              <a:rPr lang="en-US" sz="2200" dirty="0"/>
              <a:t>Failover Routing and four second socket connection timer from </a:t>
            </a:r>
            <a:r>
              <a:rPr lang="en-US" sz="2200" dirty="0" smtClean="0"/>
              <a:t>Mediation</a:t>
            </a:r>
            <a:endParaRPr lang="en-US" sz="2200" dirty="0"/>
          </a:p>
          <a:p>
            <a:pPr marL="228600" lvl="2" indent="0">
              <a:buNone/>
            </a:pPr>
            <a:r>
              <a:rPr lang="en-US" sz="2200" dirty="0"/>
              <a:t>DNS Load Balancing Support outbound from Mediation to SIP </a:t>
            </a:r>
            <a:r>
              <a:rPr lang="en-US" sz="2200" dirty="0" smtClean="0"/>
              <a:t>peer</a:t>
            </a:r>
            <a:endParaRPr lang="en-US" sz="2200" dirty="0"/>
          </a:p>
          <a:p>
            <a:pPr marL="228600" lvl="2" indent="0">
              <a:buNone/>
            </a:pPr>
            <a:r>
              <a:rPr lang="en-US" sz="2200" dirty="0"/>
              <a:t>Dual Stack </a:t>
            </a:r>
            <a:r>
              <a:rPr lang="en-US" sz="2200" dirty="0" smtClean="0"/>
              <a:t>IPv4/IPv6 [unsupported</a:t>
            </a:r>
            <a:r>
              <a:rPr lang="en-US" sz="2200" dirty="0"/>
              <a:t>: </a:t>
            </a:r>
            <a:r>
              <a:rPr lang="en-US" sz="2200" dirty="0" smtClean="0"/>
              <a:t>v6 </a:t>
            </a:r>
            <a:r>
              <a:rPr lang="en-US" sz="2200" dirty="0"/>
              <a:t>on Mediation </a:t>
            </a:r>
            <a:r>
              <a:rPr lang="en-US" sz="2200" dirty="0" smtClean="0"/>
              <a:t>egress]</a:t>
            </a:r>
            <a:endParaRPr lang="en-US" sz="2200" dirty="0"/>
          </a:p>
          <a:p>
            <a:pPr marL="228600" lvl="2" indent="0">
              <a:buNone/>
            </a:pPr>
            <a:r>
              <a:rPr lang="en-US" sz="2200" dirty="0"/>
              <a:t>Passing Referred-By and History-Info from Mediation to </a:t>
            </a:r>
            <a:r>
              <a:rPr lang="en-US" sz="2200" dirty="0" smtClean="0"/>
              <a:t>Peer</a:t>
            </a:r>
            <a:endParaRPr lang="en-US" sz="2200" dirty="0"/>
          </a:p>
          <a:p>
            <a:pPr marL="228600" lvl="2" indent="0">
              <a:buNone/>
            </a:pPr>
            <a:r>
              <a:rPr lang="en-US" sz="2200" dirty="0"/>
              <a:t>Resiliency enhancements for </a:t>
            </a:r>
            <a:r>
              <a:rPr lang="en-US" sz="2200" dirty="0" err="1"/>
              <a:t>trunking</a:t>
            </a:r>
            <a:r>
              <a:rPr lang="en-US" sz="2200" dirty="0"/>
              <a:t> – bidirectional OPTIONS, peer routing to backup </a:t>
            </a:r>
            <a:r>
              <a:rPr lang="en-US" sz="2200" dirty="0" smtClean="0"/>
              <a:t>pools</a:t>
            </a:r>
            <a:endParaRPr lang="en-GB" sz="2200" dirty="0" smtClean="0"/>
          </a:p>
        </p:txBody>
      </p:sp>
      <p:sp>
        <p:nvSpPr>
          <p:cNvPr id="3" name="Title 2"/>
          <p:cNvSpPr>
            <a:spLocks noGrp="1"/>
          </p:cNvSpPr>
          <p:nvPr>
            <p:ph type="title"/>
          </p:nvPr>
        </p:nvSpPr>
        <p:spPr>
          <a:xfrm>
            <a:off x="274320" y="166265"/>
            <a:ext cx="11889564" cy="917575"/>
          </a:xfrm>
        </p:spPr>
        <p:txBody>
          <a:bodyPr/>
          <a:lstStyle/>
          <a:p>
            <a:r>
              <a:rPr lang="en-GB" dirty="0" smtClean="0"/>
              <a:t>What has changed in Lync 2013</a:t>
            </a:r>
            <a:endParaRPr lang="en-GB" dirty="0"/>
          </a:p>
        </p:txBody>
      </p:sp>
    </p:spTree>
    <p:extLst>
      <p:ext uri="{BB962C8B-B14F-4D97-AF65-F5344CB8AC3E}">
        <p14:creationId xmlns:p14="http://schemas.microsoft.com/office/powerpoint/2010/main" val="9860485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0837" y="1476621"/>
            <a:ext cx="12085638" cy="5382371"/>
          </a:xfrm>
        </p:spPr>
        <p:txBody>
          <a:bodyPr/>
          <a:lstStyle/>
          <a:p>
            <a:r>
              <a:rPr lang="en-US" dirty="0" smtClean="0">
                <a:latin typeface="+mn-lt"/>
              </a:rPr>
              <a:t>Supported: Lync </a:t>
            </a:r>
            <a:r>
              <a:rPr lang="en-US" dirty="0">
                <a:latin typeface="+mn-lt"/>
              </a:rPr>
              <a:t>2010 Mediation with Lync </a:t>
            </a:r>
            <a:r>
              <a:rPr lang="en-US" dirty="0" smtClean="0">
                <a:latin typeface="+mn-lt"/>
              </a:rPr>
              <a:t>2013 pool</a:t>
            </a:r>
            <a:endParaRPr lang="en-US" dirty="0">
              <a:latin typeface="+mn-lt"/>
            </a:endParaRPr>
          </a:p>
          <a:p>
            <a:pPr lvl="1"/>
            <a:r>
              <a:rPr lang="en-US" dirty="0" smtClean="0"/>
              <a:t>Functional at 2010 level of capability</a:t>
            </a:r>
          </a:p>
          <a:p>
            <a:pPr lvl="1"/>
            <a:r>
              <a:rPr lang="en-US" dirty="0" smtClean="0"/>
              <a:t>Great for upgrading to Lync Server 2013 with minimal impact</a:t>
            </a:r>
          </a:p>
          <a:p>
            <a:pPr lvl="1"/>
            <a:r>
              <a:rPr lang="en-US" dirty="0" smtClean="0"/>
              <a:t>2013 Mediation needs to interoperate with 2013 qualified infrastructure</a:t>
            </a:r>
            <a:endParaRPr lang="en-US" dirty="0"/>
          </a:p>
          <a:p>
            <a:pPr lvl="1"/>
            <a:r>
              <a:rPr lang="en-US" sz="4080" spc="-71" dirty="0">
                <a:gradFill>
                  <a:gsLst>
                    <a:gs pos="100000">
                      <a:schemeClr val="tx2"/>
                    </a:gs>
                    <a:gs pos="0">
                      <a:schemeClr val="tx2"/>
                    </a:gs>
                  </a:gsLst>
                  <a:lin ang="5400000" scaled="0"/>
                </a:gradFill>
              </a:rPr>
              <a:t>Timing: When will X be qualified with Lync 2013?</a:t>
            </a:r>
          </a:p>
          <a:p>
            <a:pPr lvl="1"/>
            <a:r>
              <a:rPr lang="en-US" dirty="0" smtClean="0"/>
              <a:t>Interop testing started when 2013 was released in October</a:t>
            </a:r>
          </a:p>
          <a:p>
            <a:pPr lvl="1"/>
            <a:r>
              <a:rPr lang="en-US" dirty="0" smtClean="0"/>
              <a:t>Vendors work to qualify in </a:t>
            </a:r>
            <a:r>
              <a:rPr lang="en-US" dirty="0" err="1" smtClean="0"/>
              <a:t>TekVizion</a:t>
            </a:r>
            <a:r>
              <a:rPr lang="en-US" dirty="0" smtClean="0"/>
              <a:t> &amp; Wipro immediately </a:t>
            </a:r>
          </a:p>
          <a:p>
            <a:pPr lvl="1"/>
            <a:r>
              <a:rPr lang="en-US" dirty="0" smtClean="0"/>
              <a:t>Limited throughput for first six months of release</a:t>
            </a:r>
          </a:p>
          <a:p>
            <a:pPr lvl="1"/>
            <a:r>
              <a:rPr lang="en-US" sz="4080" spc="-71" dirty="0">
                <a:gradFill>
                  <a:gsLst>
                    <a:gs pos="100000">
                      <a:schemeClr val="tx2"/>
                    </a:gs>
                    <a:gs pos="0">
                      <a:schemeClr val="tx2"/>
                    </a:gs>
                  </a:gsLst>
                  <a:lin ang="5400000" scaled="0"/>
                </a:gradFill>
              </a:rPr>
              <a:t>Internal PBX Testing</a:t>
            </a:r>
          </a:p>
          <a:p>
            <a:pPr lvl="1"/>
            <a:r>
              <a:rPr lang="en-US" dirty="0" smtClean="0"/>
              <a:t>Focused on back-level versions of Alcatel, Avaya, Cisco &amp; Siemens</a:t>
            </a:r>
          </a:p>
          <a:p>
            <a:pPr lvl="1"/>
            <a:r>
              <a:rPr lang="en-US" dirty="0" smtClean="0"/>
              <a:t>Still in progress (lots in the pipeline, coming soon)….</a:t>
            </a:r>
            <a:endParaRPr lang="en-US" dirty="0"/>
          </a:p>
        </p:txBody>
      </p:sp>
      <p:sp>
        <p:nvSpPr>
          <p:cNvPr id="3" name="Title 2"/>
          <p:cNvSpPr>
            <a:spLocks noGrp="1"/>
          </p:cNvSpPr>
          <p:nvPr>
            <p:ph type="title"/>
          </p:nvPr>
        </p:nvSpPr>
        <p:spPr/>
        <p:txBody>
          <a:bodyPr/>
          <a:lstStyle/>
          <a:p>
            <a:r>
              <a:rPr lang="en-US" dirty="0" smtClean="0"/>
              <a:t>Lagging Interop with Lync 2013</a:t>
            </a:r>
            <a:endParaRPr lang="en-US" dirty="0"/>
          </a:p>
        </p:txBody>
      </p:sp>
    </p:spTree>
    <p:extLst>
      <p:ext uri="{BB962C8B-B14F-4D97-AF65-F5344CB8AC3E}">
        <p14:creationId xmlns:p14="http://schemas.microsoft.com/office/powerpoint/2010/main" val="5452708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Lync Voice and Video Interoperability</a:t>
            </a:r>
            <a:endParaRPr lang="en-US" dirty="0"/>
          </a:p>
        </p:txBody>
      </p:sp>
      <p:sp>
        <p:nvSpPr>
          <p:cNvPr id="5" name="Text Placeholder 4"/>
          <p:cNvSpPr>
            <a:spLocks noGrp="1"/>
          </p:cNvSpPr>
          <p:nvPr>
            <p:ph type="body" sz="quarter" idx="12"/>
          </p:nvPr>
        </p:nvSpPr>
        <p:spPr/>
        <p:txBody>
          <a:bodyPr/>
          <a:lstStyle/>
          <a:p>
            <a:r>
              <a:rPr lang="en-US" dirty="0" smtClean="0"/>
              <a:t>Francois Doremieux</a:t>
            </a:r>
          </a:p>
          <a:p>
            <a:r>
              <a:rPr lang="en-US" dirty="0" smtClean="0"/>
              <a:t>Lync PG, Skype Division</a:t>
            </a:r>
          </a:p>
          <a:p>
            <a:r>
              <a:rPr lang="en-US" dirty="0" smtClean="0"/>
              <a:t>Microsoft Corporation</a:t>
            </a:r>
            <a:endParaRPr lang="en-US" dirty="0"/>
          </a:p>
        </p:txBody>
      </p:sp>
      <p:sp>
        <p:nvSpPr>
          <p:cNvPr id="14" name="Text Placeholder 13"/>
          <p:cNvSpPr>
            <a:spLocks noGrp="1"/>
          </p:cNvSpPr>
          <p:nvPr>
            <p:ph type="body" sz="quarter" idx="13"/>
          </p:nvPr>
        </p:nvSpPr>
        <p:spPr/>
        <p:txBody>
          <a:bodyPr/>
          <a:lstStyle/>
          <a:p>
            <a:r>
              <a:rPr lang="en-US" dirty="0" smtClean="0"/>
              <a:t>OUC-B331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Voice Routing Coexistence</a:t>
            </a:r>
            <a:endParaRPr lang="en-US" dirty="0"/>
          </a:p>
        </p:txBody>
      </p:sp>
      <p:graphicFrame>
        <p:nvGraphicFramePr>
          <p:cNvPr id="7" name="Table 6"/>
          <p:cNvGraphicFramePr>
            <a:graphicFrameLocks noGrp="1"/>
          </p:cNvGraphicFramePr>
          <p:nvPr>
            <p:extLst/>
          </p:nvPr>
        </p:nvGraphicFramePr>
        <p:xfrm>
          <a:off x="784740" y="1858373"/>
          <a:ext cx="6414175" cy="1909344"/>
        </p:xfrm>
        <a:graphic>
          <a:graphicData uri="http://schemas.openxmlformats.org/drawingml/2006/table">
            <a:tbl>
              <a:tblPr firstRow="1" firstCol="1" bandRow="1">
                <a:tableStyleId>{5C22544A-7EE6-4342-B048-85BDC9FD1C3A}</a:tableStyleId>
              </a:tblPr>
              <a:tblGrid>
                <a:gridCol w="2567185"/>
                <a:gridCol w="1282330"/>
                <a:gridCol w="1282330"/>
                <a:gridCol w="1282330"/>
              </a:tblGrid>
              <a:tr h="370549">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Home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Mediation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7759">
                <a:tc>
                  <a:txBody>
                    <a:bodyPr/>
                    <a:lstStyle/>
                    <a:p>
                      <a:pPr marL="0" marR="0">
                        <a:lnSpc>
                          <a:spcPct val="115000"/>
                        </a:lnSpc>
                        <a:spcBef>
                          <a:spcPts val="0"/>
                        </a:spcBef>
                        <a:spcAft>
                          <a:spcPts val="1000"/>
                        </a:spcAft>
                      </a:pPr>
                      <a:r>
                        <a:rPr lang="en-US" sz="1200" b="0" dirty="0" smtClean="0">
                          <a:effectLst/>
                          <a:latin typeface="+mn-lt"/>
                        </a:rPr>
                        <a:t>Lync Server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kern="1200" dirty="0" smtClean="0">
                          <a:solidFill>
                            <a:schemeClr val="bg1"/>
                          </a:solidFill>
                          <a:effectLst/>
                          <a:latin typeface="+mn-lt"/>
                          <a:ea typeface="+mn-ea"/>
                          <a:cs typeface="+mn-cs"/>
                        </a:rPr>
                        <a:t>Supported </a:t>
                      </a:r>
                      <a:endParaRPr lang="en-US" sz="1200" b="0" kern="1200" dirty="0">
                        <a:solidFill>
                          <a:schemeClr val="bg1"/>
                        </a:solidFill>
                        <a:effectLst/>
                        <a:latin typeface="+mn-lt"/>
                        <a:ea typeface="+mn-ea"/>
                        <a:cs typeface="+mn-cs"/>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a:t>
                      </a:r>
                      <a:r>
                        <a:rPr lang="en-US" sz="1200" b="0" baseline="0" dirty="0" smtClean="0">
                          <a:effectLst/>
                          <a:latin typeface="+mn-lt"/>
                        </a:rPr>
                        <a:t> </a:t>
                      </a:r>
                      <a:r>
                        <a:rPr lang="en-US" sz="1200" b="0" baseline="0" dirty="0" smtClean="0">
                          <a:effectLst/>
                          <a:latin typeface="+mn-lt"/>
                          <a:cs typeface="Times New Roman"/>
                        </a:rPr>
                        <a:t>– </a:t>
                      </a:r>
                      <a:br>
                        <a:rPr lang="en-US" sz="1200" b="0" baseline="0" dirty="0" smtClean="0">
                          <a:effectLst/>
                          <a:latin typeface="+mn-lt"/>
                          <a:cs typeface="Times New Roman"/>
                        </a:rPr>
                      </a:br>
                      <a:r>
                        <a:rPr lang="en-US" sz="1200" b="0" dirty="0" smtClean="0">
                          <a:effectLst/>
                          <a:latin typeface="+mn-lt"/>
                        </a:rPr>
                        <a:t>Lync Server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a:t>
                      </a:r>
                      <a:r>
                        <a:rPr lang="en-US" sz="1200" b="0" baseline="0" dirty="0" smtClean="0">
                          <a:effectLst/>
                          <a:latin typeface="+mn-lt"/>
                        </a:rPr>
                        <a:t> </a:t>
                      </a:r>
                      <a:r>
                        <a:rPr lang="en-US" sz="1200" b="0" baseline="0" dirty="0" smtClean="0">
                          <a:effectLst/>
                          <a:latin typeface="+mn-lt"/>
                          <a:cs typeface="Times New Roman"/>
                        </a:rPr>
                        <a:t>–</a:t>
                      </a:r>
                      <a:r>
                        <a:rPr lang="en-US" sz="1200" b="0" dirty="0" smtClean="0">
                          <a:effectLst/>
                          <a:latin typeface="+mn-lt"/>
                        </a:rPr>
                        <a:t> </a:t>
                      </a:r>
                      <a:br>
                        <a:rPr lang="en-US" sz="1200" b="0" dirty="0" smtClean="0">
                          <a:effectLst/>
                          <a:latin typeface="+mn-lt"/>
                        </a:rPr>
                      </a:br>
                      <a:r>
                        <a:rPr lang="en-US" sz="1200" b="0" dirty="0" smtClean="0">
                          <a:effectLst/>
                          <a:latin typeface="+mn-lt"/>
                        </a:rPr>
                        <a:t>OCS 2007</a:t>
                      </a:r>
                      <a:r>
                        <a:rPr lang="en-US" sz="1200" b="0" baseline="0" dirty="0" smtClean="0">
                          <a:effectLst/>
                          <a:latin typeface="+mn-lt"/>
                        </a:rPr>
                        <a:t>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pPr marL="0" marR="0">
                        <a:lnSpc>
                          <a:spcPct val="115000"/>
                        </a:lnSpc>
                        <a:spcBef>
                          <a:spcPts val="0"/>
                        </a:spcBef>
                        <a:spcAft>
                          <a:spcPts val="1000"/>
                        </a:spcAft>
                      </a:pPr>
                      <a:endParaRPr lang="en-US" sz="1200" dirty="0">
                        <a:effectLst/>
                        <a:latin typeface="Calibri"/>
                        <a:ea typeface="Calibri"/>
                        <a:cs typeface="Times New Roman"/>
                      </a:endParaRPr>
                    </a:p>
                  </a:txBody>
                  <a:tcPr marL="45720" marR="45720" anchor="ct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ctr" defTabSz="914363" rtl="0" eaLnBrk="1" fontAlgn="auto" latinLnBrk="0" hangingPunct="1">
                        <a:lnSpc>
                          <a:spcPct val="115000"/>
                        </a:lnSpc>
                        <a:spcBef>
                          <a:spcPts val="0"/>
                        </a:spcBef>
                        <a:spcAft>
                          <a:spcPts val="1000"/>
                        </a:spcAft>
                        <a:buClrTx/>
                        <a:buSzTx/>
                        <a:buFontTx/>
                        <a:buNone/>
                        <a:tabLst/>
                        <a:defRPr/>
                      </a:pPr>
                      <a:r>
                        <a:rPr lang="en-US" sz="1200" b="0" dirty="0" smtClean="0">
                          <a:solidFill>
                            <a:schemeClr val="bg1"/>
                          </a:solidFill>
                          <a:effectLst/>
                          <a:latin typeface="+mn-lt"/>
                        </a:rPr>
                        <a:t>Not Supported</a:t>
                      </a:r>
                      <a:endParaRPr lang="en-US" sz="1200" b="0" dirty="0" smtClean="0">
                        <a:solidFill>
                          <a:schemeClr val="bg1"/>
                        </a:solidFill>
                        <a:effectLst/>
                        <a:latin typeface="+mn-lt"/>
                        <a:ea typeface="Calibri"/>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bl>
          </a:graphicData>
        </a:graphic>
      </p:graphicFrame>
      <p:graphicFrame>
        <p:nvGraphicFramePr>
          <p:cNvPr id="8" name="Table 7"/>
          <p:cNvGraphicFramePr>
            <a:graphicFrameLocks noGrp="1"/>
          </p:cNvGraphicFramePr>
          <p:nvPr>
            <p:extLst/>
          </p:nvPr>
        </p:nvGraphicFramePr>
        <p:xfrm>
          <a:off x="776433" y="4304609"/>
          <a:ext cx="8741269" cy="1906529"/>
        </p:xfrm>
        <a:graphic>
          <a:graphicData uri="http://schemas.openxmlformats.org/drawingml/2006/table">
            <a:tbl>
              <a:tblPr firstRow="1" firstCol="1" bandRow="1">
                <a:tableStyleId>{5C22544A-7EE6-4342-B048-85BDC9FD1C3A}</a:tableStyleId>
              </a:tblPr>
              <a:tblGrid>
                <a:gridCol w="2567185"/>
                <a:gridCol w="1543521"/>
                <a:gridCol w="1543521"/>
                <a:gridCol w="1543521"/>
                <a:gridCol w="1543521"/>
              </a:tblGrid>
              <a:tr h="367734">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Mediation Server</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Next Hop Server </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Home Server</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7759">
                <a:tc>
                  <a:txBody>
                    <a:bodyPr/>
                    <a:lstStyle/>
                    <a:p>
                      <a:pPr marL="0" marR="0">
                        <a:lnSpc>
                          <a:spcPct val="115000"/>
                        </a:lnSpc>
                        <a:spcBef>
                          <a:spcPts val="0"/>
                        </a:spcBef>
                        <a:spcAft>
                          <a:spcPts val="1000"/>
                        </a:spcAft>
                      </a:pPr>
                      <a:r>
                        <a:rPr lang="en-US" sz="1200" b="0" dirty="0" smtClean="0">
                          <a:effectLst/>
                          <a:latin typeface="+mn-lt"/>
                        </a:rPr>
                        <a:t>Lync Server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 – </a:t>
                      </a:r>
                      <a:br>
                        <a:rPr lang="en-US" sz="1200" b="0" dirty="0" smtClean="0">
                          <a:effectLst/>
                          <a:latin typeface="+mn-lt"/>
                        </a:rPr>
                      </a:br>
                      <a:r>
                        <a:rPr lang="en-US" sz="1200" b="0" dirty="0" smtClean="0">
                          <a:effectLst/>
                          <a:latin typeface="+mn-lt"/>
                        </a:rPr>
                        <a:t>Lync Server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2010</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rowSpan="2">
                  <a:txBody>
                    <a:bodyPr/>
                    <a:lstStyle/>
                    <a:p>
                      <a:pPr marL="0" marR="0" indent="0" algn="l" defTabSz="914363" rtl="0" eaLnBrk="1" fontAlgn="auto" latinLnBrk="0" hangingPunct="1">
                        <a:lnSpc>
                          <a:spcPct val="115000"/>
                        </a:lnSpc>
                        <a:spcBef>
                          <a:spcPts val="0"/>
                        </a:spcBef>
                        <a:spcAft>
                          <a:spcPts val="1000"/>
                        </a:spcAft>
                        <a:buClrTx/>
                        <a:buSzTx/>
                        <a:buFontTx/>
                        <a:buNone/>
                        <a:tabLst/>
                        <a:defRPr/>
                      </a:pPr>
                      <a:r>
                        <a:rPr lang="en-US" sz="1200" b="0" dirty="0" smtClean="0">
                          <a:effectLst/>
                          <a:latin typeface="+mn-lt"/>
                        </a:rPr>
                        <a:t>Lync Server 2013 – </a:t>
                      </a:r>
                      <a:br>
                        <a:rPr lang="en-US" sz="1200" b="0" dirty="0" smtClean="0">
                          <a:effectLst/>
                          <a:latin typeface="+mn-lt"/>
                        </a:rPr>
                      </a:br>
                      <a:r>
                        <a:rPr lang="en-US" sz="1200" b="0" dirty="0" smtClean="0">
                          <a:effectLst/>
                          <a:latin typeface="+mn-lt"/>
                        </a:rPr>
                        <a:t>OCS  2007</a:t>
                      </a:r>
                      <a:r>
                        <a:rPr lang="en-US" sz="1200" b="0" baseline="0" dirty="0" smtClean="0">
                          <a:effectLst/>
                          <a:latin typeface="+mn-lt"/>
                        </a:rPr>
                        <a:t>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307759">
                <a:tc vMerge="1">
                  <a:txBody>
                    <a:bodyPr/>
                    <a:lstStyle/>
                    <a:p>
                      <a:endParaRPr lang="en-US"/>
                    </a:p>
                  </a:txBody>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OCS 2007 R2</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effectLst/>
                          <a:latin typeface="+mn-lt"/>
                        </a:rPr>
                        <a:t>Lync 2013</a:t>
                      </a:r>
                      <a:endParaRPr lang="en-US" sz="1200" b="0" dirty="0">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algn="ctr">
                        <a:lnSpc>
                          <a:spcPct val="115000"/>
                        </a:lnSpc>
                        <a:spcBef>
                          <a:spcPts val="0"/>
                        </a:spcBef>
                        <a:spcAft>
                          <a:spcPts val="1000"/>
                        </a:spcAft>
                      </a:pPr>
                      <a:r>
                        <a:rPr lang="en-US" sz="1200" b="0" dirty="0" smtClean="0">
                          <a:solidFill>
                            <a:schemeClr val="bg1"/>
                          </a:solidFill>
                          <a:effectLst/>
                          <a:latin typeface="+mn-lt"/>
                        </a:rPr>
                        <a:t>Supported </a:t>
                      </a:r>
                      <a:endParaRPr lang="en-US" sz="1200" b="0" dirty="0">
                        <a:solidFill>
                          <a:schemeClr val="bg1"/>
                        </a:solidFill>
                        <a:effectLst/>
                        <a:latin typeface="+mn-lt"/>
                        <a:ea typeface="Calibri"/>
                        <a:cs typeface="Times New Roman"/>
                      </a:endParaRPr>
                    </a:p>
                  </a:txBody>
                  <a:tcPr marL="46630" marR="4663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bl>
          </a:graphicData>
        </a:graphic>
      </p:graphicFrame>
      <p:sp>
        <p:nvSpPr>
          <p:cNvPr id="9" name="Rectangle 8"/>
          <p:cNvSpPr/>
          <p:nvPr/>
        </p:nvSpPr>
        <p:spPr>
          <a:xfrm>
            <a:off x="274639" y="1355135"/>
            <a:ext cx="2531462"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Outbound Calls</a:t>
            </a:r>
          </a:p>
        </p:txBody>
      </p:sp>
      <p:sp>
        <p:nvSpPr>
          <p:cNvPr id="10" name="Rectangle 9"/>
          <p:cNvSpPr/>
          <p:nvPr/>
        </p:nvSpPr>
        <p:spPr>
          <a:xfrm>
            <a:off x="274639" y="3818599"/>
            <a:ext cx="2231701"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Inbound Calls</a:t>
            </a:r>
          </a:p>
        </p:txBody>
      </p:sp>
      <p:sp>
        <p:nvSpPr>
          <p:cNvPr id="2" name="Rectangle 1"/>
          <p:cNvSpPr/>
          <p:nvPr/>
        </p:nvSpPr>
        <p:spPr>
          <a:xfrm>
            <a:off x="781893" y="6282064"/>
            <a:ext cx="10933591" cy="470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pPr defTabSz="932597" fontAlgn="base">
              <a:spcBef>
                <a:spcPct val="0"/>
              </a:spcBef>
              <a:spcAft>
                <a:spcPct val="0"/>
              </a:spcAft>
            </a:pPr>
            <a:r>
              <a:rPr lang="en-US" sz="1224" dirty="0"/>
              <a:t>* Contents from 2010 SBA will write monitoring and archiving contents to Lync 2010 store</a:t>
            </a:r>
          </a:p>
          <a:p>
            <a:pPr defTabSz="932597" fontAlgn="base">
              <a:spcBef>
                <a:spcPct val="0"/>
              </a:spcBef>
              <a:spcAft>
                <a:spcPct val="0"/>
              </a:spcAft>
            </a:pPr>
            <a:r>
              <a:rPr lang="en-US" sz="1224" dirty="0" smtClean="0"/>
              <a:t>** </a:t>
            </a:r>
            <a:r>
              <a:rPr lang="en-US" sz="1224" dirty="0"/>
              <a:t>Assumed certified Gateways for the release of MS shown in the tables above</a:t>
            </a:r>
          </a:p>
        </p:txBody>
      </p:sp>
      <p:graphicFrame>
        <p:nvGraphicFramePr>
          <p:cNvPr id="3" name="Table 2"/>
          <p:cNvGraphicFramePr>
            <a:graphicFrameLocks noGrp="1"/>
          </p:cNvGraphicFramePr>
          <p:nvPr>
            <p:extLst/>
          </p:nvPr>
        </p:nvGraphicFramePr>
        <p:xfrm>
          <a:off x="7366085" y="1858373"/>
          <a:ext cx="4468725" cy="1310826"/>
        </p:xfrm>
        <a:graphic>
          <a:graphicData uri="http://schemas.openxmlformats.org/drawingml/2006/table">
            <a:tbl>
              <a:tblPr firstRow="1" firstCol="1" bandRow="1">
                <a:tableStyleId>{5C22544A-7EE6-4342-B048-85BDC9FD1C3A}</a:tableStyleId>
              </a:tblPr>
              <a:tblGrid>
                <a:gridCol w="1269377"/>
                <a:gridCol w="1599674"/>
                <a:gridCol w="1599674"/>
              </a:tblGrid>
              <a:tr h="466302">
                <a:tc>
                  <a:txBody>
                    <a:bodyPr/>
                    <a:lstStyle/>
                    <a:p>
                      <a:endParaRPr lang="en-US" sz="1200" b="0" dirty="0">
                        <a:effectLst/>
                        <a:latin typeface="+mn-lt"/>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effectLst/>
                          <a:latin typeface="+mn-lt"/>
                        </a:rPr>
                        <a:t>Lync 2010 Pool</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smtClean="0">
                          <a:effectLst/>
                          <a:latin typeface="+mn-lt"/>
                        </a:rPr>
                        <a:t>Lync 2013 Preview </a:t>
                      </a:r>
                      <a:r>
                        <a:rPr lang="en-US" sz="1200" b="0" dirty="0">
                          <a:effectLst/>
                          <a:latin typeface="+mn-lt"/>
                        </a:rPr>
                        <a:t>Pool</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8222">
                <a:tc>
                  <a:txBody>
                    <a:bodyPr/>
                    <a:lstStyle/>
                    <a:p>
                      <a:pPr marL="0" marR="0">
                        <a:spcBef>
                          <a:spcPts val="0"/>
                        </a:spcBef>
                        <a:spcAft>
                          <a:spcPts val="0"/>
                        </a:spcAft>
                      </a:pPr>
                      <a:r>
                        <a:rPr lang="en-US" sz="1200" b="0" dirty="0">
                          <a:effectLst/>
                          <a:latin typeface="+mn-lt"/>
                        </a:rPr>
                        <a:t>Lync 2010 SBA</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solidFill>
                            <a:schemeClr val="bg1"/>
                          </a:solidFill>
                          <a:effectLst/>
                          <a:latin typeface="+mn-lt"/>
                        </a:rPr>
                        <a:t>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marR="0" algn="ctr">
                        <a:spcBef>
                          <a:spcPts val="0"/>
                        </a:spcBef>
                        <a:spcAft>
                          <a:spcPts val="0"/>
                        </a:spcAft>
                      </a:pPr>
                      <a:r>
                        <a:rPr lang="en-US" sz="1200" b="0" dirty="0">
                          <a:solidFill>
                            <a:schemeClr val="bg1"/>
                          </a:solidFill>
                          <a:effectLst/>
                          <a:latin typeface="+mn-lt"/>
                        </a:rPr>
                        <a:t>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466302">
                <a:tc>
                  <a:txBody>
                    <a:bodyPr/>
                    <a:lstStyle/>
                    <a:p>
                      <a:pPr marL="0" marR="0">
                        <a:spcBef>
                          <a:spcPts val="0"/>
                        </a:spcBef>
                        <a:spcAft>
                          <a:spcPts val="0"/>
                        </a:spcAft>
                      </a:pPr>
                      <a:r>
                        <a:rPr lang="en-US" sz="1200" b="0" dirty="0" smtClean="0">
                          <a:effectLst/>
                          <a:latin typeface="+mn-lt"/>
                        </a:rPr>
                        <a:t>Lync 2013</a:t>
                      </a:r>
                      <a:r>
                        <a:rPr lang="en-US" sz="1200" b="0" baseline="0" dirty="0" smtClean="0">
                          <a:effectLst/>
                          <a:latin typeface="+mn-lt"/>
                        </a:rPr>
                        <a:t> </a:t>
                      </a:r>
                      <a:r>
                        <a:rPr lang="en-US" sz="1200" b="0" dirty="0" smtClean="0">
                          <a:effectLst/>
                          <a:latin typeface="+mn-lt"/>
                        </a:rPr>
                        <a:t>SBA</a:t>
                      </a:r>
                      <a:endParaRPr lang="en-US" sz="1200" b="0" dirty="0">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200" b="0" dirty="0">
                          <a:solidFill>
                            <a:schemeClr val="bg1"/>
                          </a:solidFill>
                          <a:effectLst/>
                          <a:latin typeface="+mn-lt"/>
                        </a:rPr>
                        <a:t>Not Supported </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algn="ctr">
                        <a:spcBef>
                          <a:spcPts val="0"/>
                        </a:spcBef>
                        <a:spcAft>
                          <a:spcPts val="0"/>
                        </a:spcAft>
                      </a:pPr>
                      <a:r>
                        <a:rPr lang="en-US" sz="1200" b="0" dirty="0" smtClean="0">
                          <a:solidFill>
                            <a:schemeClr val="bg1"/>
                          </a:solidFill>
                          <a:effectLst/>
                          <a:latin typeface="+mn-lt"/>
                        </a:rPr>
                        <a:t>Supported</a:t>
                      </a:r>
                      <a:endParaRPr lang="en-US" sz="1200" b="0" dirty="0">
                        <a:solidFill>
                          <a:schemeClr val="bg1"/>
                        </a:solidFill>
                        <a:effectLst/>
                        <a:latin typeface="+mn-lt"/>
                        <a:ea typeface="Calibri"/>
                      </a:endParaRPr>
                    </a:p>
                  </a:txBody>
                  <a:tcPr marL="93260" marR="93260"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bl>
          </a:graphicData>
        </a:graphic>
      </p:graphicFrame>
      <p:sp>
        <p:nvSpPr>
          <p:cNvPr id="11" name="Rectangle 10"/>
          <p:cNvSpPr/>
          <p:nvPr/>
        </p:nvSpPr>
        <p:spPr>
          <a:xfrm>
            <a:off x="7270549" y="1355135"/>
            <a:ext cx="4444935" cy="523220"/>
          </a:xfrm>
          <a:prstGeom prst="rect">
            <a:avLst/>
          </a:prstGeom>
        </p:spPr>
        <p:txBody>
          <a:bodyPr wrap="none">
            <a:spAutoFit/>
          </a:bodyPr>
          <a:lstStyle/>
          <a:p>
            <a:r>
              <a:rPr lang="en-US" sz="2800" dirty="0">
                <a:gradFill>
                  <a:gsLst>
                    <a:gs pos="1250">
                      <a:schemeClr val="tx2"/>
                    </a:gs>
                    <a:gs pos="99000">
                      <a:schemeClr val="tx2"/>
                    </a:gs>
                  </a:gsLst>
                  <a:lin ang="5400000" scaled="0"/>
                </a:gradFill>
                <a:latin typeface="+mj-lt"/>
              </a:rPr>
              <a:t>Survivable Branch </a:t>
            </a:r>
            <a:r>
              <a:rPr lang="en-US" sz="2800" dirty="0" smtClean="0">
                <a:gradFill>
                  <a:gsLst>
                    <a:gs pos="1250">
                      <a:schemeClr val="tx2"/>
                    </a:gs>
                    <a:gs pos="99000">
                      <a:schemeClr val="tx2"/>
                    </a:gs>
                  </a:gsLst>
                  <a:lin ang="5400000" scaled="0"/>
                </a:gradFill>
                <a:latin typeface="+mj-lt"/>
              </a:rPr>
              <a:t>Appliance</a:t>
            </a:r>
            <a:endParaRPr lang="en-US" sz="1836" dirty="0">
              <a:solidFill>
                <a:schemeClr val="accent5"/>
              </a:solidFill>
            </a:endParaRPr>
          </a:p>
        </p:txBody>
      </p:sp>
    </p:spTree>
    <p:extLst>
      <p:ext uri="{BB962C8B-B14F-4D97-AF65-F5344CB8AC3E}">
        <p14:creationId xmlns:p14="http://schemas.microsoft.com/office/powerpoint/2010/main" val="301272975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594830"/>
          </a:xfrm>
        </p:spPr>
        <p:txBody>
          <a:bodyPr/>
          <a:lstStyle/>
          <a:p>
            <a:pPr marL="0" indent="0">
              <a:buNone/>
            </a:pPr>
            <a:r>
              <a:rPr lang="en-GB" dirty="0" smtClean="0">
                <a:latin typeface="+mn-lt"/>
              </a:rPr>
              <a:t>SIP based interoperability specification under the “Infrastructure” pillar of OIP</a:t>
            </a:r>
          </a:p>
          <a:p>
            <a:pPr marL="0" lvl="1" indent="0">
              <a:buNone/>
            </a:pPr>
            <a:r>
              <a:rPr lang="en-GB" dirty="0" smtClean="0"/>
              <a:t>(PSTN) gateways and SBA</a:t>
            </a:r>
          </a:p>
          <a:p>
            <a:pPr marL="0" lvl="1" indent="0">
              <a:buNone/>
            </a:pPr>
            <a:r>
              <a:rPr lang="en-GB" dirty="0" smtClean="0"/>
              <a:t>IP-PBX</a:t>
            </a:r>
          </a:p>
          <a:p>
            <a:pPr marL="0" lvl="1" indent="0">
              <a:buNone/>
            </a:pPr>
            <a:r>
              <a:rPr lang="en-GB" dirty="0" smtClean="0"/>
              <a:t>Session Border Controllers</a:t>
            </a:r>
          </a:p>
          <a:p>
            <a:pPr marL="0" indent="0">
              <a:buNone/>
            </a:pPr>
            <a:r>
              <a:rPr lang="en-GB" dirty="0" smtClean="0">
                <a:latin typeface="+mn-lt"/>
              </a:rPr>
              <a:t>Foundation for virtually all voice interoperability</a:t>
            </a:r>
          </a:p>
          <a:p>
            <a:pPr marL="0" lvl="1" indent="0">
              <a:buNone/>
            </a:pPr>
            <a:r>
              <a:rPr lang="en-GB" dirty="0"/>
              <a:t>Important to verify your peer is listed – but also any caveat</a:t>
            </a:r>
          </a:p>
        </p:txBody>
      </p:sp>
      <p:sp>
        <p:nvSpPr>
          <p:cNvPr id="2" name="Title 1"/>
          <p:cNvSpPr>
            <a:spLocks noGrp="1"/>
          </p:cNvSpPr>
          <p:nvPr>
            <p:ph type="title"/>
          </p:nvPr>
        </p:nvSpPr>
        <p:spPr/>
        <p:txBody>
          <a:bodyPr/>
          <a:lstStyle/>
          <a:p>
            <a:r>
              <a:rPr lang="en-GB" dirty="0" smtClean="0"/>
              <a:t>Direct SIP</a:t>
            </a:r>
            <a:endParaRPr lang="en-GB" dirty="0"/>
          </a:p>
        </p:txBody>
      </p:sp>
      <p:pic>
        <p:nvPicPr>
          <p:cNvPr id="4" name="Image 3"/>
          <p:cNvPicPr>
            <a:picLocks noChangeAspect="1"/>
          </p:cNvPicPr>
          <p:nvPr/>
        </p:nvPicPr>
        <p:blipFill>
          <a:blip r:embed="rId3"/>
          <a:stretch>
            <a:fillRect/>
          </a:stretch>
        </p:blipFill>
        <p:spPr>
          <a:xfrm>
            <a:off x="1517649" y="4793406"/>
            <a:ext cx="9401175" cy="3581400"/>
          </a:xfrm>
          <a:prstGeom prst="rect">
            <a:avLst/>
          </a:prstGeom>
        </p:spPr>
      </p:pic>
    </p:spTree>
    <p:extLst>
      <p:ext uri="{BB962C8B-B14F-4D97-AF65-F5344CB8AC3E}">
        <p14:creationId xmlns:p14="http://schemas.microsoft.com/office/powerpoint/2010/main" val="68061074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281446"/>
          </a:xfrm>
        </p:spPr>
        <p:txBody>
          <a:bodyPr/>
          <a:lstStyle/>
          <a:p>
            <a:pPr marL="0" indent="0">
              <a:buNone/>
            </a:pPr>
            <a:r>
              <a:rPr lang="en-GB" dirty="0" smtClean="0">
                <a:latin typeface="+mn-lt"/>
              </a:rPr>
              <a:t>New in 2013</a:t>
            </a:r>
          </a:p>
          <a:p>
            <a:pPr marL="0" indent="0">
              <a:buNone/>
            </a:pPr>
            <a:r>
              <a:rPr lang="en-GB" dirty="0" smtClean="0">
                <a:latin typeface="+mn-lt"/>
              </a:rPr>
              <a:t>Provides basic session management</a:t>
            </a:r>
          </a:p>
          <a:p>
            <a:pPr marL="0" lvl="1" indent="0">
              <a:buNone/>
            </a:pPr>
            <a:r>
              <a:rPr lang="en-GB" dirty="0" smtClean="0"/>
              <a:t>Basic call routing capabilities to, from and between downstream telephony systems</a:t>
            </a:r>
          </a:p>
          <a:p>
            <a:pPr marL="0" lvl="1" indent="0">
              <a:buNone/>
            </a:pPr>
            <a:r>
              <a:rPr lang="en-GB" dirty="0" smtClean="0"/>
              <a:t>Leverages the Direct SIP program for Gateways and IP-PBX, applicable to all devices qualified in program</a:t>
            </a:r>
          </a:p>
          <a:p>
            <a:pPr marL="0" indent="0">
              <a:buNone/>
            </a:pPr>
            <a:r>
              <a:rPr lang="en-GB" dirty="0" smtClean="0">
                <a:latin typeface="+mn-lt"/>
              </a:rPr>
              <a:t>Facilitate migration</a:t>
            </a:r>
          </a:p>
          <a:p>
            <a:pPr marL="0" lvl="1" indent="0">
              <a:buNone/>
            </a:pPr>
            <a:r>
              <a:rPr lang="en-GB" dirty="0" smtClean="0"/>
              <a:t>Position Lync and its PSTN GW as primary, connecting the PBX via Lync</a:t>
            </a:r>
          </a:p>
          <a:p>
            <a:pPr marL="0" indent="0">
              <a:buNone/>
            </a:pPr>
            <a:r>
              <a:rPr lang="en-GB" dirty="0" smtClean="0">
                <a:latin typeface="+mn-lt"/>
              </a:rPr>
              <a:t>Use Lync as your toll bypass solution for existing PBX</a:t>
            </a:r>
            <a:endParaRPr lang="en-GB" dirty="0">
              <a:latin typeface="+mn-lt"/>
            </a:endParaRPr>
          </a:p>
          <a:p>
            <a:pPr marL="0" lvl="1" indent="0">
              <a:buNone/>
            </a:pPr>
            <a:r>
              <a:rPr lang="en-GB" dirty="0"/>
              <a:t>IP-network your existing PBX via and with Lync</a:t>
            </a:r>
          </a:p>
        </p:txBody>
      </p:sp>
      <p:sp>
        <p:nvSpPr>
          <p:cNvPr id="2" name="Title 1"/>
          <p:cNvSpPr>
            <a:spLocks noGrp="1"/>
          </p:cNvSpPr>
          <p:nvPr>
            <p:ph type="title"/>
          </p:nvPr>
        </p:nvSpPr>
        <p:spPr/>
        <p:txBody>
          <a:bodyPr/>
          <a:lstStyle/>
          <a:p>
            <a:r>
              <a:rPr lang="en-GB" dirty="0" smtClean="0"/>
              <a:t>Inter-trunk routing</a:t>
            </a:r>
            <a:endParaRPr lang="en-GB" dirty="0"/>
          </a:p>
        </p:txBody>
      </p:sp>
    </p:spTree>
    <p:extLst>
      <p:ext uri="{BB962C8B-B14F-4D97-AF65-F5344CB8AC3E}">
        <p14:creationId xmlns:p14="http://schemas.microsoft.com/office/powerpoint/2010/main" val="313380109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Inter-trunk routing - migration</a:t>
            </a:r>
            <a:endParaRPr lang="en-GB"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709" y="1284857"/>
            <a:ext cx="9649072" cy="6244853"/>
          </a:xfrm>
          <a:prstGeom prst="rect">
            <a:avLst/>
          </a:prstGeom>
        </p:spPr>
      </p:pic>
    </p:spTree>
    <p:extLst>
      <p:ext uri="{BB962C8B-B14F-4D97-AF65-F5344CB8AC3E}">
        <p14:creationId xmlns:p14="http://schemas.microsoft.com/office/powerpoint/2010/main" val="179759864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Inter-trunk routing – PBX networking</a:t>
            </a:r>
            <a:endParaRPr lang="en-GB"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661" y="1272207"/>
            <a:ext cx="10225135" cy="6257503"/>
          </a:xfrm>
          <a:prstGeom prst="rect">
            <a:avLst/>
          </a:prstGeom>
        </p:spPr>
      </p:pic>
    </p:spTree>
    <p:extLst>
      <p:ext uri="{BB962C8B-B14F-4D97-AF65-F5344CB8AC3E}">
        <p14:creationId xmlns:p14="http://schemas.microsoft.com/office/powerpoint/2010/main" val="227811402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Media Bypass</a:t>
            </a:r>
            <a:endParaRPr lang="en-US" dirty="0"/>
          </a:p>
        </p:txBody>
      </p:sp>
    </p:spTree>
    <p:extLst>
      <p:ext uri="{BB962C8B-B14F-4D97-AF65-F5344CB8AC3E}">
        <p14:creationId xmlns:p14="http://schemas.microsoft.com/office/powerpoint/2010/main" val="17480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Straight Connector 103"/>
          <p:cNvCxnSpPr/>
          <p:nvPr/>
        </p:nvCxnSpPr>
        <p:spPr bwMode="auto">
          <a:xfrm rot="16200000" flipH="1">
            <a:off x="2228562" y="3057829"/>
            <a:ext cx="1626634" cy="14453"/>
          </a:xfrm>
          <a:prstGeom prst="line">
            <a:avLst/>
          </a:prstGeom>
          <a:noFill/>
          <a:ln w="12700" cap="flat" cmpd="sng" algn="ctr">
            <a:solidFill>
              <a:schemeClr val="tx1"/>
            </a:solidFill>
            <a:prstDash val="solid"/>
            <a:round/>
            <a:headEnd type="none" w="med" len="med"/>
            <a:tailEnd type="none" w="med" len="med"/>
          </a:ln>
          <a:effectLst/>
        </p:spPr>
      </p:cxnSp>
      <p:cxnSp>
        <p:nvCxnSpPr>
          <p:cNvPr id="54" name="Straight Connector 100"/>
          <p:cNvCxnSpPr/>
          <p:nvPr/>
        </p:nvCxnSpPr>
        <p:spPr bwMode="auto">
          <a:xfrm rot="16200000" flipH="1">
            <a:off x="1717810" y="3065057"/>
            <a:ext cx="1626634" cy="14453"/>
          </a:xfrm>
          <a:prstGeom prst="line">
            <a:avLst/>
          </a:prstGeom>
          <a:noFill/>
          <a:ln w="12700" cap="flat" cmpd="sng" algn="ctr">
            <a:solidFill>
              <a:schemeClr val="tx1"/>
            </a:solidFill>
            <a:prstDash val="solid"/>
            <a:round/>
            <a:headEnd type="none" w="med" len="med"/>
            <a:tailEnd type="none" w="med" len="med"/>
          </a:ln>
          <a:effectLst/>
        </p:spPr>
      </p:cxnSp>
      <p:cxnSp>
        <p:nvCxnSpPr>
          <p:cNvPr id="55" name="Straight Connector 94"/>
          <p:cNvCxnSpPr/>
          <p:nvPr/>
        </p:nvCxnSpPr>
        <p:spPr bwMode="auto">
          <a:xfrm>
            <a:off x="8624008" y="2085464"/>
            <a:ext cx="14456" cy="1777956"/>
          </a:xfrm>
          <a:prstGeom prst="line">
            <a:avLst/>
          </a:prstGeom>
          <a:noFill/>
          <a:ln w="19050" cap="flat" cmpd="sng" algn="ctr">
            <a:solidFill>
              <a:srgbClr val="00B0F0"/>
            </a:solidFill>
            <a:prstDash val="solid"/>
            <a:round/>
            <a:headEnd type="none" w="med" len="med"/>
            <a:tailEnd type="none" w="med" len="med"/>
          </a:ln>
          <a:effectLst/>
        </p:spPr>
      </p:cxnSp>
      <p:cxnSp>
        <p:nvCxnSpPr>
          <p:cNvPr id="57" name="Straight Connector 90"/>
          <p:cNvCxnSpPr/>
          <p:nvPr/>
        </p:nvCxnSpPr>
        <p:spPr bwMode="auto">
          <a:xfrm>
            <a:off x="3212936" y="1995097"/>
            <a:ext cx="4839147" cy="0"/>
          </a:xfrm>
          <a:prstGeom prst="line">
            <a:avLst/>
          </a:prstGeom>
          <a:noFill/>
          <a:ln w="19050" cap="flat" cmpd="sng" algn="ctr">
            <a:solidFill>
              <a:srgbClr val="00B0F0"/>
            </a:solidFill>
            <a:prstDash val="solid"/>
            <a:round/>
            <a:headEnd type="none" w="med" len="med"/>
            <a:tailEnd type="none" w="med" len="med"/>
          </a:ln>
          <a:effectLst/>
        </p:spPr>
      </p:cxnSp>
      <p:cxnSp>
        <p:nvCxnSpPr>
          <p:cNvPr id="59" name="Straight Connector 84"/>
          <p:cNvCxnSpPr/>
          <p:nvPr/>
        </p:nvCxnSpPr>
        <p:spPr bwMode="auto">
          <a:xfrm flipV="1">
            <a:off x="2921419" y="2107148"/>
            <a:ext cx="3765592" cy="6711"/>
          </a:xfrm>
          <a:prstGeom prst="line">
            <a:avLst/>
          </a:prstGeom>
          <a:noFill/>
          <a:ln w="19050" cap="flat" cmpd="sng" algn="ctr">
            <a:solidFill>
              <a:srgbClr val="FF0000"/>
            </a:solidFill>
            <a:prstDash val="solid"/>
            <a:round/>
            <a:headEnd type="none" w="med" len="med"/>
            <a:tailEnd type="none" w="med" len="med"/>
          </a:ln>
          <a:effectLst/>
        </p:spPr>
      </p:cxnSp>
      <p:cxnSp>
        <p:nvCxnSpPr>
          <p:cNvPr id="61" name="Straight Connector 74"/>
          <p:cNvCxnSpPr/>
          <p:nvPr/>
        </p:nvCxnSpPr>
        <p:spPr bwMode="auto">
          <a:xfrm flipV="1">
            <a:off x="6730381" y="4315382"/>
            <a:ext cx="868772" cy="3993"/>
          </a:xfrm>
          <a:prstGeom prst="line">
            <a:avLst/>
          </a:prstGeom>
          <a:noFill/>
          <a:ln w="19050" cap="flat" cmpd="sng" algn="ctr">
            <a:solidFill>
              <a:srgbClr val="FF0000"/>
            </a:solidFill>
            <a:prstDash val="solid"/>
            <a:round/>
            <a:headEnd type="none" w="med" len="med"/>
            <a:tailEnd type="none" w="med" len="med"/>
          </a:ln>
          <a:effectLst/>
        </p:spPr>
      </p:cxnSp>
      <p:pic>
        <p:nvPicPr>
          <p:cNvPr id="62" name="Picture 8" descr="pbx box.png"/>
          <p:cNvPicPr>
            <a:picLocks noChangeAspect="1"/>
          </p:cNvPicPr>
          <p:nvPr/>
        </p:nvPicPr>
        <p:blipFill>
          <a:blip r:embed="rId3" cstate="print"/>
          <a:stretch>
            <a:fillRect/>
          </a:stretch>
        </p:blipFill>
        <p:spPr>
          <a:xfrm>
            <a:off x="2348027" y="1645383"/>
            <a:ext cx="960773" cy="859743"/>
          </a:xfrm>
          <a:prstGeom prst="rect">
            <a:avLst/>
          </a:prstGeom>
        </p:spPr>
      </p:pic>
      <p:sp>
        <p:nvSpPr>
          <p:cNvPr id="64" name="TextBox 29"/>
          <p:cNvSpPr txBox="1"/>
          <p:nvPr/>
        </p:nvSpPr>
        <p:spPr>
          <a:xfrm>
            <a:off x="794196" y="1881550"/>
            <a:ext cx="1406158" cy="1695079"/>
          </a:xfrm>
          <a:prstGeom prst="rect">
            <a:avLst/>
          </a:prstGeom>
          <a:noFill/>
        </p:spPr>
        <p:txBody>
          <a:bodyPr wrap="none" rtlCol="0">
            <a:spAutoFit/>
          </a:bodyPr>
          <a:lstStyle/>
          <a:p>
            <a:pPr algn="ctr"/>
            <a:r>
              <a:rPr lang="fr-FR" sz="2040" dirty="0"/>
              <a:t>OIP</a:t>
            </a:r>
            <a:br>
              <a:rPr lang="fr-FR" sz="2040" dirty="0"/>
            </a:br>
            <a:r>
              <a:rPr lang="fr-FR" sz="2040" dirty="0" err="1"/>
              <a:t>qualified</a:t>
            </a:r>
            <a:r>
              <a:rPr lang="fr-FR" sz="2040" dirty="0"/>
              <a:t/>
            </a:r>
            <a:br>
              <a:rPr lang="fr-FR" sz="2040" dirty="0"/>
            </a:br>
            <a:r>
              <a:rPr lang="fr-FR" sz="2040" dirty="0"/>
              <a:t>IP-PBX</a:t>
            </a:r>
          </a:p>
          <a:p>
            <a:pPr algn="ctr"/>
            <a:r>
              <a:rPr lang="fr-FR" sz="2040" dirty="0"/>
              <a:t>capable of</a:t>
            </a:r>
            <a:br>
              <a:rPr lang="fr-FR" sz="2040" dirty="0"/>
            </a:br>
            <a:r>
              <a:rPr lang="fr-FR" sz="2040" dirty="0" err="1"/>
              <a:t>bypass</a:t>
            </a:r>
            <a:endParaRPr lang="fr-FR" sz="2040" dirty="0"/>
          </a:p>
        </p:txBody>
      </p:sp>
      <p:pic>
        <p:nvPicPr>
          <p:cNvPr id="66" name="Picture 38" descr="Server.png"/>
          <p:cNvPicPr>
            <a:picLocks noChangeAspect="1"/>
          </p:cNvPicPr>
          <p:nvPr/>
        </p:nvPicPr>
        <p:blipFill>
          <a:blip r:embed="rId4" cstate="print"/>
          <a:stretch>
            <a:fillRect/>
          </a:stretch>
        </p:blipFill>
        <p:spPr>
          <a:xfrm>
            <a:off x="7863042" y="1619153"/>
            <a:ext cx="782627" cy="866055"/>
          </a:xfrm>
          <a:prstGeom prst="rect">
            <a:avLst/>
          </a:prstGeom>
        </p:spPr>
      </p:pic>
      <p:pic>
        <p:nvPicPr>
          <p:cNvPr id="67" name="Picture 43" descr="Server RTC.png"/>
          <p:cNvPicPr>
            <a:picLocks noChangeAspect="1"/>
          </p:cNvPicPr>
          <p:nvPr/>
        </p:nvPicPr>
        <p:blipFill>
          <a:blip r:embed="rId5" cstate="print"/>
          <a:stretch>
            <a:fillRect/>
          </a:stretch>
        </p:blipFill>
        <p:spPr>
          <a:xfrm>
            <a:off x="8223625" y="1624828"/>
            <a:ext cx="887299" cy="941954"/>
          </a:xfrm>
          <a:prstGeom prst="rect">
            <a:avLst/>
          </a:prstGeom>
        </p:spPr>
      </p:pic>
      <p:grpSp>
        <p:nvGrpSpPr>
          <p:cNvPr id="2" name="Group 60"/>
          <p:cNvGrpSpPr/>
          <p:nvPr/>
        </p:nvGrpSpPr>
        <p:grpSpPr>
          <a:xfrm>
            <a:off x="1483130" y="3885601"/>
            <a:ext cx="2876581" cy="1238506"/>
            <a:chOff x="946301" y="4880347"/>
            <a:chExt cx="2115876" cy="1214332"/>
          </a:xfrm>
        </p:grpSpPr>
        <p:pic>
          <p:nvPicPr>
            <p:cNvPr id="69" name="Picture 15" descr="fax machine phone.png"/>
            <p:cNvPicPr>
              <a:picLocks noChangeAspect="1"/>
            </p:cNvPicPr>
            <p:nvPr/>
          </p:nvPicPr>
          <p:blipFill>
            <a:blip r:embed="rId6" cstate="print"/>
            <a:stretch>
              <a:fillRect/>
            </a:stretch>
          </p:blipFill>
          <p:spPr>
            <a:xfrm>
              <a:off x="2144293" y="5108523"/>
              <a:ext cx="556052" cy="484203"/>
            </a:xfrm>
            <a:prstGeom prst="rect">
              <a:avLst/>
            </a:prstGeom>
          </p:spPr>
        </p:pic>
        <p:pic>
          <p:nvPicPr>
            <p:cNvPr id="70" name="Picture 16" descr="standard wireline two line phone.png"/>
            <p:cNvPicPr>
              <a:picLocks noChangeAspect="1"/>
            </p:cNvPicPr>
            <p:nvPr/>
          </p:nvPicPr>
          <p:blipFill>
            <a:blip r:embed="rId7"/>
            <a:stretch>
              <a:fillRect/>
            </a:stretch>
          </p:blipFill>
          <p:spPr>
            <a:xfrm>
              <a:off x="1204510" y="5023132"/>
              <a:ext cx="581825" cy="686553"/>
            </a:xfrm>
            <a:prstGeom prst="rect">
              <a:avLst/>
            </a:prstGeom>
          </p:spPr>
        </p:pic>
        <p:sp>
          <p:nvSpPr>
            <p:cNvPr id="72" name="Rounded Rectangle 47"/>
            <p:cNvSpPr/>
            <p:nvPr/>
          </p:nvSpPr>
          <p:spPr bwMode="auto">
            <a:xfrm>
              <a:off x="946301" y="4880347"/>
              <a:ext cx="2115876" cy="1212110"/>
            </a:xfrm>
            <a:prstGeom prst="roundRect">
              <a:avLst/>
            </a:prstGeom>
            <a:no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kumimoji="1" lang="fr-FR" sz="4080">
                <a:latin typeface="Times New Roman" pitchFamily="18" charset="0"/>
              </a:endParaRPr>
            </a:p>
          </p:txBody>
        </p:sp>
        <p:sp>
          <p:nvSpPr>
            <p:cNvPr id="73" name="TextBox 48"/>
            <p:cNvSpPr txBox="1"/>
            <p:nvPr/>
          </p:nvSpPr>
          <p:spPr>
            <a:xfrm>
              <a:off x="1015265" y="5688414"/>
              <a:ext cx="1475788" cy="406265"/>
            </a:xfrm>
            <a:prstGeom prst="rect">
              <a:avLst/>
            </a:prstGeom>
            <a:noFill/>
          </p:spPr>
          <p:txBody>
            <a:bodyPr wrap="none" rtlCol="0">
              <a:spAutoFit/>
            </a:bodyPr>
            <a:lstStyle/>
            <a:p>
              <a:r>
                <a:rPr lang="fr-FR" sz="2040" dirty="0"/>
                <a:t>PBX end-points</a:t>
              </a:r>
            </a:p>
          </p:txBody>
        </p:sp>
      </p:grpSp>
      <p:sp>
        <p:nvSpPr>
          <p:cNvPr id="74" name="TextBox 49"/>
          <p:cNvSpPr txBox="1"/>
          <p:nvPr/>
        </p:nvSpPr>
        <p:spPr>
          <a:xfrm>
            <a:off x="8764237" y="2660208"/>
            <a:ext cx="1316368" cy="1054716"/>
          </a:xfrm>
          <a:prstGeom prst="rect">
            <a:avLst/>
          </a:prstGeom>
          <a:noFill/>
        </p:spPr>
        <p:txBody>
          <a:bodyPr wrap="none" rtlCol="0">
            <a:spAutoFit/>
          </a:bodyPr>
          <a:lstStyle/>
          <a:p>
            <a:pPr algn="ctr"/>
            <a:r>
              <a:rPr lang="fr-FR" sz="2040" dirty="0"/>
              <a:t>Lync pool</a:t>
            </a:r>
            <a:br>
              <a:rPr lang="fr-FR" sz="2040" dirty="0"/>
            </a:br>
            <a:r>
              <a:rPr lang="fr-FR" sz="2040" dirty="0" err="1"/>
              <a:t>with</a:t>
            </a:r>
            <a:r>
              <a:rPr lang="fr-FR" sz="2040" dirty="0"/>
              <a:t/>
            </a:r>
            <a:br>
              <a:rPr lang="fr-FR" sz="2040" dirty="0"/>
            </a:br>
            <a:r>
              <a:rPr lang="fr-FR" sz="2040" dirty="0"/>
              <a:t>MS </a:t>
            </a:r>
            <a:r>
              <a:rPr lang="fr-FR" sz="2040" dirty="0" err="1"/>
              <a:t>role</a:t>
            </a:r>
            <a:endParaRPr lang="fr-FR" sz="2040" dirty="0"/>
          </a:p>
        </p:txBody>
      </p:sp>
      <p:grpSp>
        <p:nvGrpSpPr>
          <p:cNvPr id="3" name="Group 51"/>
          <p:cNvGrpSpPr/>
          <p:nvPr/>
        </p:nvGrpSpPr>
        <p:grpSpPr>
          <a:xfrm>
            <a:off x="7926804" y="3973682"/>
            <a:ext cx="880059" cy="738830"/>
            <a:chOff x="8077199" y="3180915"/>
            <a:chExt cx="647329" cy="724409"/>
          </a:xfrm>
        </p:grpSpPr>
        <p:pic>
          <p:nvPicPr>
            <p:cNvPr id="83" name="Picture 12" descr="laptop notebook portable Computer.png"/>
            <p:cNvPicPr>
              <a:picLocks noChangeAspect="1"/>
            </p:cNvPicPr>
            <p:nvPr/>
          </p:nvPicPr>
          <p:blipFill>
            <a:blip r:embed="rId8" cstate="print"/>
            <a:stretch>
              <a:fillRect/>
            </a:stretch>
          </p:blipFill>
          <p:spPr>
            <a:xfrm>
              <a:off x="8077199" y="3180915"/>
              <a:ext cx="647329" cy="614133"/>
            </a:xfrm>
            <a:prstGeom prst="rect">
              <a:avLst/>
            </a:prstGeom>
          </p:spPr>
        </p:pic>
        <p:pic>
          <p:nvPicPr>
            <p:cNvPr id="84" name="Picture 46" descr="user blue.png"/>
            <p:cNvPicPr>
              <a:picLocks noChangeAspect="1"/>
            </p:cNvPicPr>
            <p:nvPr/>
          </p:nvPicPr>
          <p:blipFill>
            <a:blip r:embed="rId9" cstate="print"/>
            <a:stretch>
              <a:fillRect/>
            </a:stretch>
          </p:blipFill>
          <p:spPr>
            <a:xfrm>
              <a:off x="8359139" y="3423925"/>
              <a:ext cx="356236" cy="481399"/>
            </a:xfrm>
            <a:prstGeom prst="rect">
              <a:avLst/>
            </a:prstGeom>
          </p:spPr>
        </p:pic>
      </p:grpSp>
      <p:sp>
        <p:nvSpPr>
          <p:cNvPr id="81" name="Rounded Rectangle 57"/>
          <p:cNvSpPr/>
          <p:nvPr/>
        </p:nvSpPr>
        <p:spPr bwMode="auto">
          <a:xfrm>
            <a:off x="7599154" y="3863424"/>
            <a:ext cx="3122323" cy="1322996"/>
          </a:xfrm>
          <a:prstGeom prst="roundRect">
            <a:avLst/>
          </a:prstGeom>
          <a:no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kumimoji="1" lang="fr-FR" sz="4080">
              <a:latin typeface="Times New Roman" pitchFamily="18" charset="0"/>
            </a:endParaRPr>
          </a:p>
        </p:txBody>
      </p:sp>
      <p:sp>
        <p:nvSpPr>
          <p:cNvPr id="82" name="TextBox 59"/>
          <p:cNvSpPr txBox="1"/>
          <p:nvPr/>
        </p:nvSpPr>
        <p:spPr>
          <a:xfrm>
            <a:off x="8052082" y="4778345"/>
            <a:ext cx="2065160" cy="414353"/>
          </a:xfrm>
          <a:prstGeom prst="rect">
            <a:avLst/>
          </a:prstGeom>
          <a:noFill/>
        </p:spPr>
        <p:txBody>
          <a:bodyPr wrap="none" rtlCol="0">
            <a:spAutoFit/>
          </a:bodyPr>
          <a:lstStyle/>
          <a:p>
            <a:r>
              <a:rPr lang="fr-FR" sz="2040" dirty="0" err="1"/>
              <a:t>Lync</a:t>
            </a:r>
            <a:r>
              <a:rPr lang="fr-FR" sz="2040" dirty="0"/>
              <a:t> end-points</a:t>
            </a:r>
          </a:p>
        </p:txBody>
      </p:sp>
      <p:cxnSp>
        <p:nvCxnSpPr>
          <p:cNvPr id="93" name="Straight Connector 70"/>
          <p:cNvCxnSpPr/>
          <p:nvPr/>
        </p:nvCxnSpPr>
        <p:spPr bwMode="auto">
          <a:xfrm rot="16200000" flipH="1">
            <a:off x="5589935" y="3204224"/>
            <a:ext cx="2223062" cy="28910"/>
          </a:xfrm>
          <a:prstGeom prst="line">
            <a:avLst/>
          </a:prstGeom>
          <a:noFill/>
          <a:ln w="19050" cap="flat" cmpd="sng" algn="ctr">
            <a:solidFill>
              <a:srgbClr val="FF0000"/>
            </a:solidFill>
            <a:prstDash val="solid"/>
            <a:round/>
            <a:headEnd type="none" w="med" len="med"/>
            <a:tailEnd type="none" w="med" len="med"/>
          </a:ln>
          <a:effectLst/>
        </p:spPr>
      </p:cxnSp>
      <p:cxnSp>
        <p:nvCxnSpPr>
          <p:cNvPr id="105" name="Straight Connector 86"/>
          <p:cNvCxnSpPr/>
          <p:nvPr/>
        </p:nvCxnSpPr>
        <p:spPr bwMode="auto">
          <a:xfrm>
            <a:off x="2642313" y="5829504"/>
            <a:ext cx="954044" cy="1620"/>
          </a:xfrm>
          <a:prstGeom prst="line">
            <a:avLst/>
          </a:prstGeom>
          <a:noFill/>
          <a:ln w="19050" cap="flat" cmpd="sng" algn="ctr">
            <a:solidFill>
              <a:srgbClr val="FF0000"/>
            </a:solidFill>
            <a:prstDash val="solid"/>
            <a:round/>
            <a:headEnd type="none" w="med" len="med"/>
            <a:tailEnd type="none" w="med" len="med"/>
          </a:ln>
          <a:effectLst/>
        </p:spPr>
      </p:cxnSp>
      <p:cxnSp>
        <p:nvCxnSpPr>
          <p:cNvPr id="106" name="Straight Connector 87"/>
          <p:cNvCxnSpPr/>
          <p:nvPr/>
        </p:nvCxnSpPr>
        <p:spPr bwMode="auto">
          <a:xfrm>
            <a:off x="2656766" y="6154841"/>
            <a:ext cx="954044" cy="1620"/>
          </a:xfrm>
          <a:prstGeom prst="line">
            <a:avLst/>
          </a:prstGeom>
          <a:noFill/>
          <a:ln w="19050" cap="flat" cmpd="sng" algn="ctr">
            <a:solidFill>
              <a:srgbClr val="00B0F0"/>
            </a:solidFill>
            <a:prstDash val="solid"/>
            <a:round/>
            <a:headEnd type="none" w="med" len="med"/>
            <a:tailEnd type="none" w="med" len="med"/>
          </a:ln>
          <a:effectLst/>
        </p:spPr>
      </p:cxnSp>
      <p:sp>
        <p:nvSpPr>
          <p:cNvPr id="107" name="TextBox 88"/>
          <p:cNvSpPr txBox="1"/>
          <p:nvPr/>
        </p:nvSpPr>
        <p:spPr>
          <a:xfrm>
            <a:off x="3678264" y="5652386"/>
            <a:ext cx="925689" cy="414353"/>
          </a:xfrm>
          <a:prstGeom prst="rect">
            <a:avLst/>
          </a:prstGeom>
          <a:noFill/>
        </p:spPr>
        <p:txBody>
          <a:bodyPr wrap="none" rtlCol="0">
            <a:spAutoFit/>
          </a:bodyPr>
          <a:lstStyle/>
          <a:p>
            <a:r>
              <a:rPr lang="fr-FR" sz="2040" dirty="0"/>
              <a:t>Media</a:t>
            </a:r>
          </a:p>
        </p:txBody>
      </p:sp>
      <p:sp>
        <p:nvSpPr>
          <p:cNvPr id="108" name="TextBox 89"/>
          <p:cNvSpPr txBox="1"/>
          <p:nvPr/>
        </p:nvSpPr>
        <p:spPr>
          <a:xfrm>
            <a:off x="3649356" y="5966865"/>
            <a:ext cx="1277195" cy="414353"/>
          </a:xfrm>
          <a:prstGeom prst="rect">
            <a:avLst/>
          </a:prstGeom>
          <a:noFill/>
        </p:spPr>
        <p:txBody>
          <a:bodyPr wrap="none" rtlCol="0">
            <a:spAutoFit/>
          </a:bodyPr>
          <a:lstStyle/>
          <a:p>
            <a:r>
              <a:rPr lang="fr-FR" sz="2040" dirty="0" err="1"/>
              <a:t>Signaling</a:t>
            </a:r>
            <a:endParaRPr lang="fr-FR" sz="2040" dirty="0"/>
          </a:p>
        </p:txBody>
      </p:sp>
      <p:sp>
        <p:nvSpPr>
          <p:cNvPr id="41" name="Title 28"/>
          <p:cNvSpPr txBox="1">
            <a:spLocks/>
          </p:cNvSpPr>
          <p:nvPr/>
        </p:nvSpPr>
        <p:spPr>
          <a:xfrm>
            <a:off x="468800" y="233150"/>
            <a:ext cx="12483151" cy="747897"/>
          </a:xfrm>
          <a:prstGeom prst="rect">
            <a:avLst/>
          </a:prstGeom>
        </p:spPr>
        <p:txBody>
          <a:bodyPr vert="horz" wrap="square" lIns="146304" tIns="91440" rIns="146304" bIns="91440" rtlCol="0" anchor="t">
            <a:noAutofit/>
          </a:bodyPr>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a:t>Direct SIP to IP-PBX with media bypass</a:t>
            </a:r>
          </a:p>
        </p:txBody>
      </p:sp>
      <p:pic>
        <p:nvPicPr>
          <p:cNvPr id="35" name="Picture 34" descr="cx600.png"/>
          <p:cNvPicPr>
            <a:picLocks noChangeAspect="1"/>
          </p:cNvPicPr>
          <p:nvPr/>
        </p:nvPicPr>
        <p:blipFill>
          <a:blip r:embed="rId10"/>
          <a:stretch>
            <a:fillRect/>
          </a:stretch>
        </p:blipFill>
        <p:spPr>
          <a:xfrm>
            <a:off x="8942240" y="3857752"/>
            <a:ext cx="1623810" cy="1047172"/>
          </a:xfrm>
          <a:prstGeom prst="rect">
            <a:avLst/>
          </a:prstGeom>
          <a:effectLst>
            <a:outerShdw blurRad="88900" dir="4860000" sx="102000" sy="102000" kx="-1200000" algn="bl" rotWithShape="0">
              <a:prstClr val="black">
                <a:alpha val="16000"/>
              </a:prstClr>
            </a:outerShdw>
          </a:effectLst>
        </p:spPr>
      </p:pic>
    </p:spTree>
    <p:extLst>
      <p:ext uri="{BB962C8B-B14F-4D97-AF65-F5344CB8AC3E}">
        <p14:creationId xmlns:p14="http://schemas.microsoft.com/office/powerpoint/2010/main" val="951575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7" y="1247774"/>
            <a:ext cx="11745260" cy="5749266"/>
          </a:xfrm>
        </p:spPr>
        <p:txBody>
          <a:bodyPr/>
          <a:lstStyle/>
          <a:p>
            <a:pPr marL="0" indent="0">
              <a:buNone/>
            </a:pPr>
            <a:r>
              <a:rPr lang="en-GB" dirty="0">
                <a:gradFill>
                  <a:gsLst>
                    <a:gs pos="1250">
                      <a:schemeClr val="tx2"/>
                    </a:gs>
                    <a:gs pos="99000">
                      <a:schemeClr val="tx2"/>
                    </a:gs>
                  </a:gsLst>
                  <a:lin ang="5400000" scaled="0"/>
                </a:gradFill>
                <a:latin typeface="+mn-lt"/>
              </a:rPr>
              <a:t>Frees media from transiting via Mediation Server</a:t>
            </a:r>
          </a:p>
          <a:p>
            <a:pPr marL="0" lvl="1" indent="0">
              <a:buNone/>
            </a:pPr>
            <a:r>
              <a:rPr lang="en-GB" dirty="0" err="1" smtClean="0"/>
              <a:t>Signaling</a:t>
            </a:r>
            <a:r>
              <a:rPr lang="en-GB" dirty="0" smtClean="0"/>
              <a:t> continues to transit through Mediation</a:t>
            </a:r>
          </a:p>
          <a:p>
            <a:pPr marL="571500" lvl="2" indent="0">
              <a:buNone/>
            </a:pPr>
            <a:r>
              <a:rPr lang="en-GB" dirty="0" smtClean="0"/>
              <a:t>B2BUA: security </a:t>
            </a:r>
            <a:r>
              <a:rPr lang="en-GB" dirty="0" err="1" smtClean="0"/>
              <a:t>demarc</a:t>
            </a:r>
            <a:r>
              <a:rPr lang="en-GB" dirty="0" smtClean="0"/>
              <a:t>, </a:t>
            </a:r>
            <a:r>
              <a:rPr lang="en-GB" dirty="0" err="1" smtClean="0"/>
              <a:t>interop</a:t>
            </a:r>
            <a:r>
              <a:rPr lang="en-GB" dirty="0" smtClean="0"/>
              <a:t>…</a:t>
            </a:r>
          </a:p>
          <a:p>
            <a:pPr marL="0" lvl="1" indent="0">
              <a:buNone/>
            </a:pPr>
            <a:r>
              <a:rPr lang="en-US" dirty="0"/>
              <a:t>Media goes directly from </a:t>
            </a:r>
            <a:r>
              <a:rPr lang="en-US" dirty="0" err="1"/>
              <a:t>Lync</a:t>
            </a:r>
            <a:r>
              <a:rPr lang="en-US" dirty="0"/>
              <a:t> client to next hop </a:t>
            </a:r>
            <a:r>
              <a:rPr lang="en-GB" dirty="0"/>
              <a:t>(gateway, IP-PBX)</a:t>
            </a:r>
          </a:p>
          <a:p>
            <a:pPr marL="571500" lvl="2" indent="0">
              <a:buNone/>
            </a:pPr>
            <a:r>
              <a:rPr lang="en-GB" dirty="0" smtClean="0"/>
              <a:t>Quality optimization (latency reduction, codec selection, media resiliency)</a:t>
            </a:r>
          </a:p>
          <a:p>
            <a:pPr marL="0" indent="0">
              <a:buNone/>
            </a:pPr>
            <a:r>
              <a:rPr lang="en-GB" dirty="0">
                <a:gradFill>
                  <a:gsLst>
                    <a:gs pos="1250">
                      <a:schemeClr val="tx2"/>
                    </a:gs>
                    <a:gs pos="99000">
                      <a:schemeClr val="tx2"/>
                    </a:gs>
                  </a:gsLst>
                  <a:lin ang="5400000" scaled="0"/>
                </a:gradFill>
                <a:latin typeface="+mn-lt"/>
              </a:rPr>
              <a:t>Based on location of </a:t>
            </a:r>
            <a:r>
              <a:rPr lang="en-GB" dirty="0" err="1">
                <a:gradFill>
                  <a:gsLst>
                    <a:gs pos="1250">
                      <a:schemeClr val="tx2"/>
                    </a:gs>
                    <a:gs pos="99000">
                      <a:schemeClr val="tx2"/>
                    </a:gs>
                  </a:gsLst>
                  <a:lin ang="5400000" scaled="0"/>
                </a:gradFill>
                <a:latin typeface="+mn-lt"/>
              </a:rPr>
              <a:t>Lync</a:t>
            </a:r>
            <a:r>
              <a:rPr lang="en-GB" dirty="0">
                <a:gradFill>
                  <a:gsLst>
                    <a:gs pos="1250">
                      <a:schemeClr val="tx2"/>
                    </a:gs>
                    <a:gs pos="99000">
                      <a:schemeClr val="tx2"/>
                    </a:gs>
                  </a:gsLst>
                  <a:lin ang="5400000" scaled="0"/>
                </a:gradFill>
                <a:latin typeface="+mn-lt"/>
              </a:rPr>
              <a:t> client</a:t>
            </a:r>
          </a:p>
          <a:p>
            <a:pPr marL="0" lvl="1" indent="0">
              <a:buNone/>
            </a:pPr>
            <a:r>
              <a:rPr lang="en-GB" dirty="0"/>
              <a:t>Bypass only occurs if client is “local” to next hop</a:t>
            </a:r>
          </a:p>
          <a:p>
            <a:pPr marL="571500" lvl="2" indent="0">
              <a:buNone/>
            </a:pPr>
            <a:r>
              <a:rPr lang="en-GB" dirty="0" smtClean="0"/>
              <a:t>G.711 direct – optimized for LAN-like conditions; SRTP supported</a:t>
            </a:r>
          </a:p>
          <a:p>
            <a:pPr marL="0" lvl="1" indent="0">
              <a:buNone/>
            </a:pPr>
            <a:r>
              <a:rPr lang="en-GB" dirty="0"/>
              <a:t>When client is not “local”, media goes through Mediation</a:t>
            </a:r>
          </a:p>
          <a:p>
            <a:pPr marL="571500" lvl="2" indent="0">
              <a:buNone/>
            </a:pPr>
            <a:r>
              <a:rPr lang="en-GB" dirty="0" smtClean="0"/>
              <a:t>Mediation provides audio healing</a:t>
            </a:r>
          </a:p>
          <a:p>
            <a:pPr marL="0" indent="0">
              <a:buNone/>
            </a:pPr>
            <a:r>
              <a:rPr lang="en-GB" dirty="0">
                <a:gradFill>
                  <a:gsLst>
                    <a:gs pos="1250">
                      <a:schemeClr val="tx2"/>
                    </a:gs>
                    <a:gs pos="99000">
                      <a:schemeClr val="tx2"/>
                    </a:gs>
                  </a:gsLst>
                  <a:lin ang="5400000" scaled="0"/>
                </a:gradFill>
                <a:latin typeface="+mn-lt"/>
              </a:rPr>
              <a:t>Enables “lightweight” </a:t>
            </a:r>
            <a:r>
              <a:rPr lang="en-GB" dirty="0" smtClean="0">
                <a:gradFill>
                  <a:gsLst>
                    <a:gs pos="1250">
                      <a:schemeClr val="tx2"/>
                    </a:gs>
                    <a:gs pos="99000">
                      <a:schemeClr val="tx2"/>
                    </a:gs>
                  </a:gsLst>
                  <a:lin ang="5400000" scaled="0"/>
                </a:gradFill>
                <a:latin typeface="+mn-lt"/>
              </a:rPr>
              <a:t>Mediation</a:t>
            </a:r>
          </a:p>
          <a:p>
            <a:pPr marL="0" lvl="1" indent="0">
              <a:buNone/>
            </a:pPr>
            <a:r>
              <a:rPr lang="en-GB" dirty="0"/>
              <a:t>Collocation with FE, SBA</a:t>
            </a:r>
          </a:p>
        </p:txBody>
      </p:sp>
      <p:sp>
        <p:nvSpPr>
          <p:cNvPr id="4" name="Title 1"/>
          <p:cNvSpPr txBox="1">
            <a:spLocks/>
          </p:cNvSpPr>
          <p:nvPr/>
        </p:nvSpPr>
        <p:spPr>
          <a:xfrm>
            <a:off x="531948" y="233150"/>
            <a:ext cx="11370961" cy="1495794"/>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Media Bypass definition </a:t>
            </a:r>
            <a:r>
              <a:rPr lang="en-US" dirty="0"/>
              <a:t>and benefits</a:t>
            </a:r>
          </a:p>
        </p:txBody>
      </p:sp>
    </p:spTree>
    <p:extLst>
      <p:ext uri="{BB962C8B-B14F-4D97-AF65-F5344CB8AC3E}">
        <p14:creationId xmlns:p14="http://schemas.microsoft.com/office/powerpoint/2010/main" val="238458156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8" y="1502588"/>
            <a:ext cx="11904527" cy="4993739"/>
          </a:xfrm>
        </p:spPr>
        <p:txBody>
          <a:bodyPr/>
          <a:lstStyle/>
          <a:p>
            <a:pPr marL="0" indent="0">
              <a:buNone/>
            </a:pPr>
            <a:r>
              <a:rPr lang="en-US" dirty="0">
                <a:solidFill>
                  <a:schemeClr val="tx1"/>
                </a:solidFill>
                <a:latin typeface="+mn-lt"/>
              </a:rPr>
              <a:t>PBX, IP-PBX, SBA or GW that supports bypass</a:t>
            </a:r>
          </a:p>
          <a:p>
            <a:pPr marL="0" lvl="1" indent="0">
              <a:buNone/>
            </a:pPr>
            <a:r>
              <a:rPr lang="en-GB" sz="2448" dirty="0">
                <a:solidFill>
                  <a:schemeClr val="tx1"/>
                </a:solidFill>
              </a:rPr>
              <a:t>All qualified SBA support bypass</a:t>
            </a:r>
          </a:p>
          <a:p>
            <a:pPr marL="0" lvl="1" indent="0">
              <a:buNone/>
            </a:pPr>
            <a:r>
              <a:rPr lang="en-GB" sz="2448" dirty="0">
                <a:solidFill>
                  <a:schemeClr val="tx1"/>
                </a:solidFill>
              </a:rPr>
              <a:t>GW qualified at </a:t>
            </a:r>
            <a:r>
              <a:rPr lang="en-GB" sz="2448" dirty="0" err="1">
                <a:solidFill>
                  <a:schemeClr val="tx1"/>
                </a:solidFill>
              </a:rPr>
              <a:t>Lync</a:t>
            </a:r>
            <a:r>
              <a:rPr lang="en-GB" sz="2448" dirty="0">
                <a:solidFill>
                  <a:schemeClr val="tx1"/>
                </a:solidFill>
              </a:rPr>
              <a:t> level support bypass</a:t>
            </a:r>
          </a:p>
          <a:p>
            <a:pPr marL="0" lvl="1" indent="0">
              <a:buNone/>
            </a:pPr>
            <a:r>
              <a:rPr lang="en-GB" sz="2448" dirty="0">
                <a:solidFill>
                  <a:schemeClr val="tx1"/>
                </a:solidFill>
              </a:rPr>
              <a:t>Unfortunately, few PBX or IP-PBX support bypass today (use </a:t>
            </a:r>
            <a:r>
              <a:rPr lang="en-GB" sz="2448" dirty="0" smtClean="0">
                <a:solidFill>
                  <a:schemeClr val="tx1"/>
                </a:solidFill>
              </a:rPr>
              <a:t>SBC, GW </a:t>
            </a:r>
            <a:r>
              <a:rPr lang="en-GB" sz="2448" dirty="0">
                <a:solidFill>
                  <a:schemeClr val="tx1"/>
                </a:solidFill>
              </a:rPr>
              <a:t>if not)</a:t>
            </a:r>
          </a:p>
          <a:p>
            <a:pPr marL="0" indent="0">
              <a:buNone/>
            </a:pPr>
            <a:r>
              <a:rPr lang="en-GB" dirty="0" smtClean="0">
                <a:solidFill>
                  <a:schemeClr val="tx1"/>
                </a:solidFill>
                <a:latin typeface="+mn-lt"/>
              </a:rPr>
              <a:t>Need </a:t>
            </a:r>
            <a:r>
              <a:rPr lang="en-GB" dirty="0">
                <a:solidFill>
                  <a:schemeClr val="tx1"/>
                </a:solidFill>
                <a:latin typeface="+mn-lt"/>
              </a:rPr>
              <a:t>a centralized media processing point</a:t>
            </a:r>
          </a:p>
          <a:p>
            <a:pPr marL="0" lvl="1" indent="0">
              <a:buNone/>
            </a:pPr>
            <a:r>
              <a:rPr lang="en-US" sz="2448" dirty="0">
                <a:solidFill>
                  <a:schemeClr val="tx1"/>
                </a:solidFill>
              </a:rPr>
              <a:t>No bypass direct to endpoint (phone) is supported</a:t>
            </a:r>
          </a:p>
          <a:p>
            <a:pPr marL="0" lvl="1" indent="0">
              <a:buNone/>
            </a:pPr>
            <a:r>
              <a:rPr lang="en-US" sz="2448" dirty="0">
                <a:solidFill>
                  <a:schemeClr val="tx1"/>
                </a:solidFill>
              </a:rPr>
              <a:t>Requires a media aggregation point, e.g. Cisco’s Media Termination Point (MTP)</a:t>
            </a:r>
          </a:p>
          <a:p>
            <a:pPr marL="0" indent="0">
              <a:buNone/>
            </a:pPr>
            <a:r>
              <a:rPr lang="en-US" dirty="0">
                <a:solidFill>
                  <a:schemeClr val="tx1"/>
                </a:solidFill>
                <a:latin typeface="+mn-lt"/>
              </a:rPr>
              <a:t>Not the simplest of </a:t>
            </a:r>
            <a:r>
              <a:rPr lang="en-US" dirty="0" smtClean="0">
                <a:solidFill>
                  <a:schemeClr val="tx1"/>
                </a:solidFill>
                <a:latin typeface="+mn-lt"/>
              </a:rPr>
              <a:t>topics…</a:t>
            </a:r>
            <a:endParaRPr lang="en-US" dirty="0">
              <a:solidFill>
                <a:schemeClr val="tx1"/>
              </a:solidFill>
              <a:latin typeface="+mn-lt"/>
            </a:endParaRPr>
          </a:p>
          <a:p>
            <a:pPr marL="0" lvl="1" indent="0">
              <a:buNone/>
            </a:pPr>
            <a:r>
              <a:rPr lang="en-US" sz="2448" dirty="0">
                <a:solidFill>
                  <a:schemeClr val="tx1"/>
                </a:solidFill>
              </a:rPr>
              <a:t>Skills on 2 systems; routing optimization; resiliency scenarios…</a:t>
            </a:r>
          </a:p>
          <a:p>
            <a:pPr marL="0" lvl="1" indent="0">
              <a:buNone/>
            </a:pPr>
            <a:r>
              <a:rPr lang="en-US" sz="2448" dirty="0">
                <a:solidFill>
                  <a:schemeClr val="tx1"/>
                </a:solidFill>
              </a:rPr>
              <a:t>For complex topologies, recommend an experienced partner</a:t>
            </a:r>
          </a:p>
        </p:txBody>
      </p:sp>
      <p:sp>
        <p:nvSpPr>
          <p:cNvPr id="4" name="Title 1"/>
          <p:cNvSpPr txBox="1">
            <a:spLocks/>
          </p:cNvSpPr>
          <p:nvPr/>
        </p:nvSpPr>
        <p:spPr>
          <a:xfrm>
            <a:off x="531948" y="233151"/>
            <a:ext cx="11370961" cy="1495794"/>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Media Bypass - what </a:t>
            </a:r>
            <a:r>
              <a:rPr lang="en-US" dirty="0"/>
              <a:t>is required</a:t>
            </a:r>
          </a:p>
        </p:txBody>
      </p:sp>
    </p:spTree>
    <p:extLst>
      <p:ext uri="{BB962C8B-B14F-4D97-AF65-F5344CB8AC3E}">
        <p14:creationId xmlns:p14="http://schemas.microsoft.com/office/powerpoint/2010/main" val="35690146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0"/>
            <a:ext cx="11395517" cy="960545"/>
          </a:xfrm>
        </p:spPr>
        <p:txBody>
          <a:bodyPr vert="horz" wrap="square" lIns="146304" tIns="91440" rIns="146304" bIns="91440" rtlCol="0" anchor="t">
            <a:noAutofit/>
          </a:bodyPr>
          <a:lstStyle/>
          <a:p>
            <a:r>
              <a:rPr lang="en-US" dirty="0"/>
              <a:t>Functional topology</a:t>
            </a:r>
            <a:br>
              <a:rPr lang="en-US" dirty="0"/>
            </a:br>
            <a:endParaRPr lang="en-US"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404338" y="2054046"/>
            <a:ext cx="1341568" cy="904826"/>
            <a:chOff x="525735" y="3513548"/>
            <a:chExt cx="1315382"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43"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525735" y="3513548"/>
              <a:ext cx="1315382"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 + MTP1</a:t>
              </a:r>
            </a:p>
          </p:txBody>
        </p:sp>
      </p:grpSp>
      <p:grpSp>
        <p:nvGrpSpPr>
          <p:cNvPr id="5" name="Group 50"/>
          <p:cNvGrpSpPr/>
          <p:nvPr/>
        </p:nvGrpSpPr>
        <p:grpSpPr>
          <a:xfrm>
            <a:off x="1996811" y="1581557"/>
            <a:ext cx="1486788" cy="1429148"/>
            <a:chOff x="1871966" y="1853077"/>
            <a:chExt cx="1457768" cy="1401253"/>
          </a:xfrm>
        </p:grpSpPr>
        <p:sp>
          <p:nvSpPr>
            <p:cNvPr id="48" name="Rounded Rectangle 47"/>
            <p:cNvSpPr/>
            <p:nvPr/>
          </p:nvSpPr>
          <p:spPr bwMode="auto">
            <a:xfrm>
              <a:off x="1871966" y="1853077"/>
              <a:ext cx="1457768"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112772" y="2848728"/>
              <a:ext cx="703933" cy="405602"/>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pic>
          <p:nvPicPr>
            <p:cNvPr id="3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899" y="1960263"/>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61161" y="20027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602677" y="4575256"/>
              <a:ext cx="638915" cy="952779"/>
              <a:chOff x="661275" y="3327249"/>
              <a:chExt cx="638915" cy="952779"/>
            </a:xfrm>
          </p:grpSpPr>
          <p:pic>
            <p:nvPicPr>
              <p:cNvPr id="52"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661275" y="3780170"/>
                <a:ext cx="638915"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8001</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1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714140" y="4372182"/>
              <a:ext cx="592427"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8500</a:t>
              </a:r>
            </a:p>
          </p:txBody>
        </p:sp>
      </p:grpSp>
      <p:grpSp>
        <p:nvGrpSpPr>
          <p:cNvPr id="10" name="Group 72"/>
          <p:cNvGrpSpPr/>
          <p:nvPr/>
        </p:nvGrpSpPr>
        <p:grpSpPr>
          <a:xfrm>
            <a:off x="3899190" y="2021500"/>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714140" y="4372182"/>
              <a:ext cx="592427"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8000</a:t>
              </a:r>
            </a:p>
          </p:txBody>
        </p:sp>
      </p:grp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13" name="Group 89"/>
            <p:cNvGrpSpPr/>
            <p:nvPr/>
          </p:nvGrpSpPr>
          <p:grpSpPr>
            <a:xfrm>
              <a:off x="-1602678" y="4575256"/>
              <a:ext cx="638915" cy="952779"/>
              <a:chOff x="661274" y="3327249"/>
              <a:chExt cx="638915" cy="952779"/>
            </a:xfrm>
          </p:grpSpPr>
          <p:pic>
            <p:nvPicPr>
              <p:cNvPr id="91"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61274" y="3780170"/>
                <a:ext cx="638915"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8501</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95"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830914" y="3513548"/>
              <a:ext cx="705022"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MTP 2</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grpSp>
        <p:nvGrpSpPr>
          <p:cNvPr id="16"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7" name="TextBox 56"/>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60" name="TextBox 59"/>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spTree>
    <p:extLst>
      <p:ext uri="{BB962C8B-B14F-4D97-AF65-F5344CB8AC3E}">
        <p14:creationId xmlns:p14="http://schemas.microsoft.com/office/powerpoint/2010/main" val="1709326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endParaRPr lang="en-US" dirty="0" smtClean="0"/>
          </a:p>
          <a:p>
            <a:r>
              <a:rPr lang="en-US" dirty="0" smtClean="0"/>
              <a:t>Understand Microsoft’s interoperability investments</a:t>
            </a:r>
          </a:p>
          <a:p>
            <a:endParaRPr lang="en-US" dirty="0" smtClean="0"/>
          </a:p>
          <a:p>
            <a:r>
              <a:rPr lang="en-US" dirty="0" smtClean="0"/>
              <a:t>Hear the latest on practical voice </a:t>
            </a:r>
            <a:r>
              <a:rPr lang="en-US" dirty="0" err="1" smtClean="0"/>
              <a:t>interop</a:t>
            </a:r>
            <a:endParaRPr lang="en-US" dirty="0" smtClean="0"/>
          </a:p>
          <a:p>
            <a:endParaRPr lang="en-US" dirty="0"/>
          </a:p>
          <a:p>
            <a:r>
              <a:rPr lang="en-US" dirty="0" smtClean="0"/>
              <a:t>Discover how Lync 2013 changes video </a:t>
            </a:r>
            <a:r>
              <a:rPr lang="en-US" dirty="0" err="1" smtClean="0"/>
              <a:t>interop</a:t>
            </a:r>
            <a:endParaRPr lang="en-US" dirty="0" smtClean="0"/>
          </a:p>
          <a:p>
            <a:endParaRPr lang="en-US" dirty="0"/>
          </a:p>
          <a:p>
            <a:endParaRPr lang="en-US" dirty="0"/>
          </a:p>
        </p:txBody>
      </p:sp>
    </p:spTree>
    <p:extLst>
      <p:ext uri="{BB962C8B-B14F-4D97-AF65-F5344CB8AC3E}">
        <p14:creationId xmlns:p14="http://schemas.microsoft.com/office/powerpoint/2010/main" val="77287489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0"/>
            <a:ext cx="11395517" cy="960545"/>
          </a:xfrm>
        </p:spPr>
        <p:txBody>
          <a:bodyPr vert="horz" wrap="square" lIns="146304" tIns="91440" rIns="146304" bIns="91440" rtlCol="0" anchor="t">
            <a:noAutofit/>
          </a:bodyPr>
          <a:lstStyle/>
          <a:p>
            <a:r>
              <a:rPr lang="en-US" sz="4000" dirty="0" smtClean="0"/>
              <a:t>WAN </a:t>
            </a:r>
            <a:r>
              <a:rPr lang="en-US" sz="4000" dirty="0"/>
              <a:t>call between Lync in branch and Cisco phone via central </a:t>
            </a:r>
            <a:r>
              <a:rPr lang="en-US" sz="4000" dirty="0" smtClean="0"/>
              <a:t>MTP – no Bypass</a:t>
            </a:r>
            <a:endParaRPr lang="en-US" sz="4000"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54046"/>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43"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1"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grpSp>
        <p:nvGrpSpPr>
          <p:cNvPr id="5" name="Group 50"/>
          <p:cNvGrpSpPr/>
          <p:nvPr/>
        </p:nvGrpSpPr>
        <p:grpSpPr>
          <a:xfrm>
            <a:off x="1996811" y="1581557"/>
            <a:ext cx="1486788" cy="1429148"/>
            <a:chOff x="1871966" y="1853077"/>
            <a:chExt cx="1457768" cy="1401253"/>
          </a:xfrm>
        </p:grpSpPr>
        <p:sp>
          <p:nvSpPr>
            <p:cNvPr id="48" name="Rounded Rectangle 47"/>
            <p:cNvSpPr/>
            <p:nvPr/>
          </p:nvSpPr>
          <p:spPr bwMode="auto">
            <a:xfrm>
              <a:off x="1871966" y="1853077"/>
              <a:ext cx="1457768"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112772" y="2848728"/>
              <a:ext cx="703933" cy="405602"/>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pic>
          <p:nvPicPr>
            <p:cNvPr id="3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899" y="1960263"/>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61161" y="20027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6" y="4575256"/>
              <a:ext cx="861732" cy="952779"/>
              <a:chOff x="549866" y="3327249"/>
              <a:chExt cx="861732" cy="952779"/>
            </a:xfrm>
          </p:grpSpPr>
          <p:pic>
            <p:nvPicPr>
              <p:cNvPr id="52"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6" y="3780170"/>
                <a:ext cx="861732"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682881" y="4372182"/>
              <a:ext cx="654945"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client</a:t>
              </a:r>
            </a:p>
          </p:txBody>
        </p:sp>
      </p:grpSp>
      <p:grpSp>
        <p:nvGrpSpPr>
          <p:cNvPr id="10" name="Group 72"/>
          <p:cNvGrpSpPr/>
          <p:nvPr/>
        </p:nvGrpSpPr>
        <p:grpSpPr>
          <a:xfrm>
            <a:off x="3899190" y="2021500"/>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6"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704522" y="4372182"/>
              <a:ext cx="611664"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client</a:t>
              </a:r>
            </a:p>
          </p:txBody>
        </p:sp>
      </p:grp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13" name="Group 89"/>
            <p:cNvGrpSpPr/>
            <p:nvPr/>
          </p:nvGrpSpPr>
          <p:grpSpPr>
            <a:xfrm>
              <a:off x="-1622715" y="4575256"/>
              <a:ext cx="678990" cy="952779"/>
              <a:chOff x="641237" y="3327249"/>
              <a:chExt cx="678990" cy="952779"/>
            </a:xfrm>
          </p:grpSpPr>
          <p:pic>
            <p:nvPicPr>
              <p:cNvPr id="91"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41237" y="3780170"/>
                <a:ext cx="678990"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br>
                  <a:rPr lang="en-US" sz="1224" dirty="0">
                    <a:solidFill>
                      <a:schemeClr val="bg1"/>
                    </a:solidFill>
                    <a:latin typeface="Segoe" pitchFamily="34" charset="0"/>
                  </a:rPr>
                </a:br>
                <a:r>
                  <a:rPr lang="en-US" sz="1224"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dirty="0">
                <a:solidFill>
                  <a:schemeClr val="bg1"/>
                </a:solidFill>
                <a:latin typeface="Segoe" pitchFamily="34" charset="0"/>
              </a:endParaRPr>
            </a:p>
          </p:txBody>
        </p:sp>
        <p:pic>
          <p:nvPicPr>
            <p:cNvPr id="95" name="Picture 16" descr="PBX"/>
            <p:cNvPicPr>
              <a:picLocks noChangeAspect="1" noChangeArrowheads="1"/>
            </p:cNvPicPr>
            <p:nvPr/>
          </p:nvPicPr>
          <p:blipFill>
            <a:blip r:embed="rId3"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ISR (MTP)</a:t>
              </a:r>
            </a:p>
          </p:txBody>
        </p:sp>
      </p:grpSp>
      <p:cxnSp>
        <p:nvCxnSpPr>
          <p:cNvPr id="97" name="Elbow Connector 117"/>
          <p:cNvCxnSpPr>
            <a:stCxn id="42" idx="2"/>
          </p:cNvCxnSpPr>
          <p:nvPr/>
        </p:nvCxnSpPr>
        <p:spPr bwMode="auto">
          <a:xfrm flipH="1">
            <a:off x="1060178" y="2958872"/>
            <a:ext cx="3" cy="12487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sp>
        <p:nvSpPr>
          <p:cNvPr id="100" name="TextBox 99"/>
          <p:cNvSpPr txBox="1"/>
          <p:nvPr/>
        </p:nvSpPr>
        <p:spPr>
          <a:xfrm>
            <a:off x="1986935" y="3468970"/>
            <a:ext cx="818918"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dirty="0">
                <a:solidFill>
                  <a:schemeClr val="tx1"/>
                </a:solidFill>
                <a:latin typeface="Segoe" pitchFamily="34" charset="0"/>
              </a:rPr>
              <a:t>G.711</a:t>
            </a:r>
          </a:p>
        </p:txBody>
      </p:sp>
      <p:cxnSp>
        <p:nvCxnSpPr>
          <p:cNvPr id="64" name="Elbow Connector 117"/>
          <p:cNvCxnSpPr/>
          <p:nvPr/>
        </p:nvCxnSpPr>
        <p:spPr bwMode="auto">
          <a:xfrm flipH="1" flipV="1">
            <a:off x="1493898" y="2958872"/>
            <a:ext cx="911824" cy="1396860"/>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6"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66" name="Elbow Connector 117"/>
          <p:cNvCxnSpPr/>
          <p:nvPr/>
        </p:nvCxnSpPr>
        <p:spPr bwMode="auto">
          <a:xfrm flipV="1">
            <a:off x="3268044" y="2709785"/>
            <a:ext cx="2985129" cy="1592344"/>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cxnSp>
        <p:nvCxnSpPr>
          <p:cNvPr id="67" name="Elbow Connector 117"/>
          <p:cNvCxnSpPr/>
          <p:nvPr/>
        </p:nvCxnSpPr>
        <p:spPr bwMode="auto">
          <a:xfrm flipH="1">
            <a:off x="8282310" y="2210985"/>
            <a:ext cx="2027256" cy="61980"/>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8" name="TextBox 67"/>
          <p:cNvSpPr txBox="1"/>
          <p:nvPr/>
        </p:nvSpPr>
        <p:spPr>
          <a:xfrm>
            <a:off x="5064966" y="2066758"/>
            <a:ext cx="1688398" cy="627855"/>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dirty="0">
                <a:solidFill>
                  <a:schemeClr val="tx1"/>
                </a:solidFill>
                <a:latin typeface="Segoe" pitchFamily="34" charset="0"/>
              </a:rPr>
              <a:t>Codec based</a:t>
            </a:r>
            <a:br>
              <a:rPr lang="en-US" sz="1632" dirty="0">
                <a:solidFill>
                  <a:schemeClr val="tx1"/>
                </a:solidFill>
                <a:latin typeface="Segoe" pitchFamily="34" charset="0"/>
              </a:rPr>
            </a:br>
            <a:r>
              <a:rPr lang="en-US" sz="1632" dirty="0">
                <a:solidFill>
                  <a:schemeClr val="tx1"/>
                </a:solidFill>
                <a:latin typeface="Segoe" pitchFamily="34" charset="0"/>
              </a:rPr>
              <a:t>on </a:t>
            </a:r>
            <a:r>
              <a:rPr lang="en-US" sz="1632" dirty="0" smtClean="0">
                <a:solidFill>
                  <a:schemeClr val="tx1"/>
                </a:solidFill>
                <a:latin typeface="Segoe" pitchFamily="34" charset="0"/>
              </a:rPr>
              <a:t>CAC or RTT</a:t>
            </a:r>
            <a:endParaRPr lang="en-US" sz="1632" dirty="0">
              <a:solidFill>
                <a:schemeClr val="tx1"/>
              </a:solidFill>
              <a:latin typeface="Segoe" pitchFamily="34" charset="0"/>
            </a:endParaRPr>
          </a:p>
        </p:txBody>
      </p:sp>
      <p:sp>
        <p:nvSpPr>
          <p:cNvPr id="4" name="Freeform 3"/>
          <p:cNvSpPr/>
          <p:nvPr/>
        </p:nvSpPr>
        <p:spPr>
          <a:xfrm>
            <a:off x="1220902" y="2466885"/>
            <a:ext cx="9085362" cy="2376680"/>
          </a:xfrm>
          <a:custGeom>
            <a:avLst/>
            <a:gdLst>
              <a:gd name="connsiteX0" fmla="*/ 8908026 w 8908026"/>
              <a:gd name="connsiteY0" fmla="*/ 0 h 2330290"/>
              <a:gd name="connsiteX1" fmla="*/ 5884607 w 8908026"/>
              <a:gd name="connsiteY1" fmla="*/ 457200 h 2330290"/>
              <a:gd name="connsiteX2" fmla="*/ 1519084 w 8908026"/>
              <a:gd name="connsiteY2" fmla="*/ 2330246 h 2330290"/>
              <a:gd name="connsiteX3" fmla="*/ 0 w 8908026"/>
              <a:gd name="connsiteY3" fmla="*/ 501446 h 2330290"/>
            </a:gdLst>
            <a:ahLst/>
            <a:cxnLst>
              <a:cxn ang="0">
                <a:pos x="connsiteX0" y="connsiteY0"/>
              </a:cxn>
              <a:cxn ang="0">
                <a:pos x="connsiteX1" y="connsiteY1"/>
              </a:cxn>
              <a:cxn ang="0">
                <a:pos x="connsiteX2" y="connsiteY2"/>
              </a:cxn>
              <a:cxn ang="0">
                <a:pos x="connsiteX3" y="connsiteY3"/>
              </a:cxn>
            </a:cxnLst>
            <a:rect l="l" t="t" r="r" b="b"/>
            <a:pathLst>
              <a:path w="8908026" h="2330290">
                <a:moveTo>
                  <a:pt x="8908026" y="0"/>
                </a:moveTo>
                <a:cubicBezTo>
                  <a:pt x="8012061" y="34413"/>
                  <a:pt x="7116097" y="68826"/>
                  <a:pt x="5884607" y="457200"/>
                </a:cubicBezTo>
                <a:cubicBezTo>
                  <a:pt x="4653117" y="845574"/>
                  <a:pt x="2499852" y="2322872"/>
                  <a:pt x="1519084" y="2330246"/>
                </a:cubicBezTo>
                <a:cubicBezTo>
                  <a:pt x="538316" y="2337620"/>
                  <a:pt x="269158" y="1419533"/>
                  <a:pt x="0" y="501446"/>
                </a:cubicBezTo>
              </a:path>
            </a:pathLst>
          </a:custGeom>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57" name="TextBox 56"/>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60" name="TextBox 59"/>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spTree>
    <p:extLst>
      <p:ext uri="{BB962C8B-B14F-4D97-AF65-F5344CB8AC3E}">
        <p14:creationId xmlns:p14="http://schemas.microsoft.com/office/powerpoint/2010/main" val="3167420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2"/>
                                        </p:tgtEl>
                                        <p:attrNameLst>
                                          <p:attrName>style.opacity</p:attrName>
                                        </p:attrNameLst>
                                      </p:cBhvr>
                                      <p:to>
                                        <p:strVal val="0.5"/>
                                      </p:to>
                                    </p:set>
                                    <p:animEffect filter="image" prLst="opacity: 0.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par>
                                <p:cTn id="11" presetID="9" presetClass="emph" presetSubtype="0" nodeType="withEffect">
                                  <p:stCondLst>
                                    <p:cond delay="0"/>
                                  </p:stCondLst>
                                  <p:childTnLst>
                                    <p:set>
                                      <p:cBhvr rctx="PPT">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1"/>
            <a:ext cx="11522634" cy="1356064"/>
          </a:xfrm>
        </p:spPr>
        <p:txBody>
          <a:bodyPr vert="horz" wrap="square" lIns="146304" tIns="91440" rIns="146304" bIns="91440" rtlCol="0" anchor="t">
            <a:noAutofit/>
          </a:bodyPr>
          <a:lstStyle/>
          <a:p>
            <a:r>
              <a:rPr lang="en-US" sz="4000" dirty="0" smtClean="0"/>
              <a:t>In-branch </a:t>
            </a:r>
            <a:r>
              <a:rPr lang="en-US" sz="4000" dirty="0"/>
              <a:t>call between Lync endpoint and Cisco phone via branch MTP</a:t>
            </a:r>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69087"/>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43"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2"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sp>
        <p:nvSpPr>
          <p:cNvPr id="48" name="Rounded Rectangle 47"/>
          <p:cNvSpPr/>
          <p:nvPr/>
        </p:nvSpPr>
        <p:spPr bwMode="auto">
          <a:xfrm>
            <a:off x="1996811" y="1581557"/>
            <a:ext cx="1486788" cy="1416914"/>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242411" y="2597029"/>
            <a:ext cx="717946" cy="413676"/>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grpSp>
        <p:nvGrpSpPr>
          <p:cNvPr id="5"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7" y="4575256"/>
              <a:ext cx="861733" cy="952779"/>
              <a:chOff x="549865" y="3327249"/>
              <a:chExt cx="861733" cy="952779"/>
            </a:xfrm>
          </p:grpSpPr>
          <p:pic>
            <p:nvPicPr>
              <p:cNvPr id="52"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5" y="3780170"/>
                <a:ext cx="861733"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546626" y="4372182"/>
              <a:ext cx="927456"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Endpoint</a:t>
              </a:r>
            </a:p>
          </p:txBody>
        </p:sp>
      </p:grpSp>
      <p:grpSp>
        <p:nvGrpSpPr>
          <p:cNvPr id="10" name="Group 72"/>
          <p:cNvGrpSpPr/>
          <p:nvPr/>
        </p:nvGrpSpPr>
        <p:grpSpPr>
          <a:xfrm>
            <a:off x="3899190" y="1600335"/>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579487" y="4372182"/>
              <a:ext cx="861733"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Endpoint</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cxnSp>
        <p:nvCxnSpPr>
          <p:cNvPr id="83" name="Elbow Connector 117"/>
          <p:cNvCxnSpPr>
            <a:stCxn id="96" idx="0"/>
          </p:cNvCxnSpPr>
          <p:nvPr/>
        </p:nvCxnSpPr>
        <p:spPr bwMode="auto">
          <a:xfrm flipV="1">
            <a:off x="9994202" y="2766097"/>
            <a:ext cx="894314" cy="7938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grpSp>
          <p:nvGrpSpPr>
            <p:cNvPr id="13" name="Group 89"/>
            <p:cNvGrpSpPr/>
            <p:nvPr/>
          </p:nvGrpSpPr>
          <p:grpSpPr>
            <a:xfrm>
              <a:off x="-1641951" y="4575256"/>
              <a:ext cx="717463" cy="952779"/>
              <a:chOff x="622001" y="3327249"/>
              <a:chExt cx="717463" cy="952779"/>
            </a:xfrm>
          </p:grpSpPr>
          <p:pic>
            <p:nvPicPr>
              <p:cNvPr id="91"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22001" y="3780170"/>
                <a:ext cx="717463" cy="499858"/>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Cisco</a:t>
                </a:r>
              </a:p>
              <a:p>
                <a:pPr algn="ctr">
                  <a:defRPr/>
                </a:pPr>
                <a:r>
                  <a:rPr lang="en-US" sz="1224" b="1"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95"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ISR (MTP)</a:t>
              </a:r>
            </a:p>
          </p:txBody>
        </p:sp>
      </p:grpSp>
      <p:cxnSp>
        <p:nvCxnSpPr>
          <p:cNvPr id="63" name="Elbow Connector 117"/>
          <p:cNvCxnSpPr>
            <a:stCxn id="94" idx="3"/>
            <a:endCxn id="89" idx="1"/>
          </p:cNvCxnSpPr>
          <p:nvPr/>
        </p:nvCxnSpPr>
        <p:spPr bwMode="auto">
          <a:xfrm>
            <a:off x="10520374" y="4012364"/>
            <a:ext cx="440515" cy="33338"/>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4" name="TextBox 63"/>
          <p:cNvSpPr txBox="1"/>
          <p:nvPr/>
        </p:nvSpPr>
        <p:spPr>
          <a:xfrm>
            <a:off x="10005473" y="3005081"/>
            <a:ext cx="822972"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a:solidFill>
                  <a:schemeClr val="tx1"/>
                </a:solidFill>
                <a:latin typeface="Segoe" pitchFamily="34" charset="0"/>
              </a:rPr>
              <a:t>G.711</a:t>
            </a:r>
          </a:p>
        </p:txBody>
      </p:sp>
      <p:pic>
        <p:nvPicPr>
          <p:cNvPr id="3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0476" y="1690876"/>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7735" y="1734255"/>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54" name="TextBox 53"/>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smtClean="0">
                <a:solidFill>
                  <a:prstClr val="black"/>
                </a:solidFill>
                <a:ea typeface="ＭＳ Ｐゴシック" pitchFamily="-65" charset="-128"/>
              </a:rPr>
              <a:t>Branch</a:t>
            </a:r>
            <a:endParaRPr lang="en-US" sz="1938" b="1" dirty="0">
              <a:solidFill>
                <a:prstClr val="black"/>
              </a:solidFill>
              <a:ea typeface="ＭＳ Ｐゴシック" pitchFamily="-65" charset="-128"/>
            </a:endParaRPr>
          </a:p>
        </p:txBody>
      </p:sp>
      <p:cxnSp>
        <p:nvCxnSpPr>
          <p:cNvPr id="18" name="Straight Connector 17"/>
          <p:cNvCxnSpPr>
            <a:stCxn id="59" idx="1"/>
            <a:endCxn id="49" idx="0"/>
          </p:cNvCxnSpPr>
          <p:nvPr/>
        </p:nvCxnSpPr>
        <p:spPr>
          <a:xfrm flipH="1">
            <a:off x="2783979" y="2210986"/>
            <a:ext cx="7525587" cy="2068449"/>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9" idx="0"/>
            <a:endCxn id="42" idx="2"/>
          </p:cNvCxnSpPr>
          <p:nvPr/>
        </p:nvCxnSpPr>
        <p:spPr>
          <a:xfrm flipH="1" flipV="1">
            <a:off x="1060181" y="2973913"/>
            <a:ext cx="1723799" cy="13055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42" idx="2"/>
            <a:endCxn id="94" idx="1"/>
          </p:cNvCxnSpPr>
          <p:nvPr/>
        </p:nvCxnSpPr>
        <p:spPr>
          <a:xfrm>
            <a:off x="1060181" y="2973914"/>
            <a:ext cx="8377968" cy="103845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872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9176716" y="1420594"/>
            <a:ext cx="3036383" cy="520767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20480" y="233151"/>
            <a:ext cx="11522634" cy="1356064"/>
          </a:xfrm>
        </p:spPr>
        <p:txBody>
          <a:bodyPr vert="horz" wrap="square" lIns="146304" tIns="91440" rIns="146304" bIns="91440" rtlCol="0" anchor="t">
            <a:noAutofit/>
          </a:bodyPr>
          <a:lstStyle/>
          <a:p>
            <a:r>
              <a:rPr lang="en-US" sz="4000" dirty="0" smtClean="0"/>
              <a:t>In-branch </a:t>
            </a:r>
            <a:r>
              <a:rPr lang="en-US" sz="4000" dirty="0"/>
              <a:t>call between Lync endpoint and Cisco phone via branch </a:t>
            </a:r>
            <a:r>
              <a:rPr lang="en-US" sz="4000" dirty="0" smtClean="0"/>
              <a:t>MTP – WAN down, call stays up</a:t>
            </a:r>
            <a:endParaRPr lang="en-US" sz="4000" dirty="0"/>
          </a:p>
        </p:txBody>
      </p:sp>
      <p:sp>
        <p:nvSpPr>
          <p:cNvPr id="8" name="Rectangle 7"/>
          <p:cNvSpPr/>
          <p:nvPr/>
        </p:nvSpPr>
        <p:spPr bwMode="auto">
          <a:xfrm>
            <a:off x="197566" y="1420594"/>
            <a:ext cx="5172826" cy="5183539"/>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grpSp>
        <p:nvGrpSpPr>
          <p:cNvPr id="3" name="Group 53"/>
          <p:cNvGrpSpPr/>
          <p:nvPr/>
        </p:nvGrpSpPr>
        <p:grpSpPr>
          <a:xfrm>
            <a:off x="519068" y="2069087"/>
            <a:ext cx="1082225" cy="904826"/>
            <a:chOff x="638225" y="3513548"/>
            <a:chExt cx="1061101" cy="887165"/>
          </a:xfrm>
        </p:grpSpPr>
        <p:sp>
          <p:nvSpPr>
            <p:cNvPr id="42" name="Rounded Rectangle 41"/>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43"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47" name="TextBox 46"/>
            <p:cNvSpPr txBox="1"/>
            <p:nvPr/>
          </p:nvSpPr>
          <p:spPr>
            <a:xfrm>
              <a:off x="823892" y="3513548"/>
              <a:ext cx="719065" cy="311473"/>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CUCM</a:t>
              </a:r>
            </a:p>
          </p:txBody>
        </p:sp>
      </p:grpSp>
      <p:sp>
        <p:nvSpPr>
          <p:cNvPr id="48" name="Rounded Rectangle 47"/>
          <p:cNvSpPr/>
          <p:nvPr/>
        </p:nvSpPr>
        <p:spPr bwMode="auto">
          <a:xfrm>
            <a:off x="1996811" y="1581557"/>
            <a:ext cx="1486788" cy="1416914"/>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33" name="TextBox 32"/>
          <p:cNvSpPr txBox="1"/>
          <p:nvPr/>
        </p:nvSpPr>
        <p:spPr>
          <a:xfrm>
            <a:off x="2242411" y="2597029"/>
            <a:ext cx="717946" cy="413676"/>
          </a:xfrm>
          <a:prstGeom prst="rect">
            <a:avLst/>
          </a:prstGeom>
          <a:noFill/>
        </p:spPr>
        <p:txBody>
          <a:bodyPr wrap="none" lIns="124326" tIns="62162" rIns="124326" bIns="62162" rtlCol="0">
            <a:spAutoFit/>
          </a:bodyPr>
          <a:lstStyle/>
          <a:p>
            <a:pPr defTabSz="1243245"/>
            <a:r>
              <a:rPr lang="en-US" sz="1836" dirty="0" err="1">
                <a:solidFill>
                  <a:prstClr val="black"/>
                </a:solidFill>
                <a:ea typeface="ＭＳ Ｐゴシック" pitchFamily="-65" charset="-128"/>
              </a:rPr>
              <a:t>Lync</a:t>
            </a:r>
            <a:endParaRPr lang="en-US" sz="1836" dirty="0">
              <a:solidFill>
                <a:prstClr val="black"/>
              </a:solidFill>
              <a:ea typeface="ＭＳ Ｐゴシック" pitchFamily="-65" charset="-128"/>
            </a:endParaRPr>
          </a:p>
        </p:txBody>
      </p:sp>
      <p:grpSp>
        <p:nvGrpSpPr>
          <p:cNvPr id="5" name="Group 49"/>
          <p:cNvGrpSpPr/>
          <p:nvPr/>
        </p:nvGrpSpPr>
        <p:grpSpPr>
          <a:xfrm>
            <a:off x="2127739" y="4279434"/>
            <a:ext cx="1361182" cy="1416914"/>
            <a:chOff x="3300885" y="3147894"/>
            <a:chExt cx="1334613" cy="1389257"/>
          </a:xfrm>
        </p:grpSpPr>
        <p:sp>
          <p:nvSpPr>
            <p:cNvPr id="49" name="Rounded Rectangle 48"/>
            <p:cNvSpPr/>
            <p:nvPr/>
          </p:nvSpPr>
          <p:spPr bwMode="auto">
            <a:xfrm>
              <a:off x="3300885" y="3147894"/>
              <a:ext cx="1286864" cy="1389257"/>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sp>
          <p:nvSpPr>
            <p:cNvPr id="17" name="TextBox 16"/>
            <p:cNvSpPr txBox="1"/>
            <p:nvPr/>
          </p:nvSpPr>
          <p:spPr>
            <a:xfrm>
              <a:off x="3329734" y="4114689"/>
              <a:ext cx="1305764" cy="405602"/>
            </a:xfrm>
            <a:prstGeom prst="rect">
              <a:avLst/>
            </a:prstGeom>
            <a:noFill/>
          </p:spPr>
          <p:txBody>
            <a:bodyPr wrap="none" lIns="124326" tIns="62162" rIns="124326" bIns="62162" rtlCol="0">
              <a:spAutoFit/>
            </a:bodyPr>
            <a:lstStyle/>
            <a:p>
              <a:pPr defTabSz="1243245"/>
              <a:r>
                <a:rPr lang="en-US" sz="1836" dirty="0">
                  <a:solidFill>
                    <a:prstClr val="black"/>
                  </a:solidFill>
                  <a:ea typeface="ＭＳ Ｐゴシック" pitchFamily="-65" charset="-128"/>
                </a:rPr>
                <a:t>Mediation</a:t>
              </a:r>
            </a:p>
          </p:txBody>
        </p:sp>
        <p:pic>
          <p:nvPicPr>
            <p:cNvPr id="38"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8864" y="3242334"/>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61"/>
          <p:cNvGrpSpPr/>
          <p:nvPr/>
        </p:nvGrpSpPr>
        <p:grpSpPr>
          <a:xfrm>
            <a:off x="519066" y="4224367"/>
            <a:ext cx="1082225" cy="1065871"/>
            <a:chOff x="-1813770" y="4514776"/>
            <a:chExt cx="1061101" cy="1045066"/>
          </a:xfrm>
        </p:grpSpPr>
        <p:sp>
          <p:nvSpPr>
            <p:cNvPr id="61" name="Rounded Rectangle 60"/>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grpSp>
          <p:nvGrpSpPr>
            <p:cNvPr id="7" name="Group 56"/>
            <p:cNvGrpSpPr/>
            <p:nvPr/>
          </p:nvGrpSpPr>
          <p:grpSpPr>
            <a:xfrm>
              <a:off x="-1714087" y="4575256"/>
              <a:ext cx="861733" cy="952779"/>
              <a:chOff x="549865" y="3327249"/>
              <a:chExt cx="861733" cy="952779"/>
            </a:xfrm>
          </p:grpSpPr>
          <p:pic>
            <p:nvPicPr>
              <p:cNvPr id="52"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549865" y="3780170"/>
                <a:ext cx="861733" cy="499858"/>
              </a:xfrm>
              <a:prstGeom prst="rect">
                <a:avLst/>
              </a:prstGeom>
              <a:noFill/>
              <a:effectLst/>
            </p:spPr>
            <p:txBody>
              <a:bodyPr wrap="none" lIns="124326" tIns="62162" rIns="124326" bIns="62162">
                <a:spAutoFit/>
              </a:bodyPr>
              <a:lstStyle/>
              <a:p>
                <a:pPr algn="ctr">
                  <a:defRPr/>
                </a:pPr>
                <a:r>
                  <a:rPr lang="en-US" sz="1224" dirty="0">
                    <a:solidFill>
                      <a:schemeClr val="bg1"/>
                    </a:solidFill>
                    <a:latin typeface="Segoe" pitchFamily="34" charset="0"/>
                  </a:rPr>
                  <a:t>Cisco</a:t>
                </a:r>
              </a:p>
              <a:p>
                <a:pPr algn="ctr">
                  <a:defRPr/>
                </a:pPr>
                <a:r>
                  <a:rPr lang="en-US" sz="1224" dirty="0">
                    <a:solidFill>
                      <a:schemeClr val="bg1"/>
                    </a:solidFill>
                    <a:latin typeface="Segoe" pitchFamily="34" charset="0"/>
                  </a:rPr>
                  <a:t>Endpoint</a:t>
                </a:r>
              </a:p>
            </p:txBody>
          </p:sp>
        </p:grpSp>
      </p:grpSp>
      <p:grpSp>
        <p:nvGrpSpPr>
          <p:cNvPr id="9" name="Group 59"/>
          <p:cNvGrpSpPr/>
          <p:nvPr/>
        </p:nvGrpSpPr>
        <p:grpSpPr>
          <a:xfrm>
            <a:off x="10309566" y="1663810"/>
            <a:ext cx="1082225" cy="1094351"/>
            <a:chOff x="1479802" y="3871149"/>
            <a:chExt cx="1061101" cy="1072991"/>
          </a:xfrm>
        </p:grpSpPr>
        <p:sp>
          <p:nvSpPr>
            <p:cNvPr id="59" name="Rounded Rectangle 58"/>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pic>
          <p:nvPicPr>
            <p:cNvPr id="1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56" name="TextBox 55"/>
            <p:cNvSpPr txBox="1"/>
            <p:nvPr/>
          </p:nvSpPr>
          <p:spPr>
            <a:xfrm>
              <a:off x="1546626" y="4372182"/>
              <a:ext cx="927456" cy="499858"/>
            </a:xfrm>
            <a:prstGeom prst="rect">
              <a:avLst/>
            </a:prstGeom>
            <a:noFill/>
            <a:effectLst/>
          </p:spPr>
          <p:txBody>
            <a:bodyPr wrap="none" lIns="124326" tIns="62162" rIns="124326" bIns="62162">
              <a:spAutoFit/>
            </a:bodyPr>
            <a:lstStyle/>
            <a:p>
              <a:pPr algn="ctr">
                <a:defRPr/>
              </a:pPr>
              <a:r>
                <a:rPr lang="en-US" sz="1224" b="1" dirty="0" err="1">
                  <a:solidFill>
                    <a:schemeClr val="bg1"/>
                  </a:solidFill>
                  <a:latin typeface="Segoe" pitchFamily="34" charset="0"/>
                </a:rPr>
                <a:t>Lync</a:t>
              </a:r>
              <a:endParaRPr lang="en-US" sz="1224" b="1" dirty="0">
                <a:solidFill>
                  <a:schemeClr val="bg1"/>
                </a:solidFill>
                <a:latin typeface="Segoe" pitchFamily="34" charset="0"/>
              </a:endParaRPr>
            </a:p>
            <a:p>
              <a:pPr algn="ctr">
                <a:defRPr/>
              </a:pPr>
              <a:r>
                <a:rPr lang="en-US" sz="1224" b="1" dirty="0">
                  <a:solidFill>
                    <a:schemeClr val="bg1"/>
                  </a:solidFill>
                  <a:latin typeface="Segoe" pitchFamily="34" charset="0"/>
                </a:rPr>
                <a:t>Endpoint</a:t>
              </a:r>
            </a:p>
          </p:txBody>
        </p:sp>
      </p:grpSp>
      <p:grpSp>
        <p:nvGrpSpPr>
          <p:cNvPr id="10" name="Group 72"/>
          <p:cNvGrpSpPr/>
          <p:nvPr/>
        </p:nvGrpSpPr>
        <p:grpSpPr>
          <a:xfrm>
            <a:off x="3899190" y="1600335"/>
            <a:ext cx="1082225" cy="1094351"/>
            <a:chOff x="1479802" y="3871149"/>
            <a:chExt cx="1061101" cy="1072991"/>
          </a:xfrm>
        </p:grpSpPr>
        <p:sp>
          <p:nvSpPr>
            <p:cNvPr id="74" name="Rounded Rectangle 73"/>
            <p:cNvSpPr/>
            <p:nvPr/>
          </p:nvSpPr>
          <p:spPr bwMode="auto">
            <a:xfrm>
              <a:off x="1479802" y="3871149"/>
              <a:ext cx="1061101" cy="1072991"/>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124326" tIns="62162" rIns="124326" bIns="62162" anchor="ctr"/>
            <a:lstStyle/>
            <a:p>
              <a:pPr algn="ctr">
                <a:defRPr/>
              </a:pPr>
              <a:endParaRPr lang="en-US" sz="1326" dirty="0">
                <a:solidFill>
                  <a:schemeClr val="tx1"/>
                </a:solidFill>
                <a:latin typeface="Segoe" pitchFamily="34" charset="0"/>
              </a:endParaRPr>
            </a:p>
          </p:txBody>
        </p:sp>
        <p:pic>
          <p:nvPicPr>
            <p:cNvPr id="75" name="Picture 5"/>
            <p:cNvPicPr>
              <a:picLocks noChangeAspect="1" noChangeArrowheads="1"/>
            </p:cNvPicPr>
            <p:nvPr/>
          </p:nvPicPr>
          <p:blipFill>
            <a:blip r:embed="rId5" cstate="print"/>
            <a:srcRect/>
            <a:stretch>
              <a:fillRect/>
            </a:stretch>
          </p:blipFill>
          <p:spPr bwMode="auto">
            <a:xfrm>
              <a:off x="1836832" y="3991810"/>
              <a:ext cx="347043" cy="342900"/>
            </a:xfrm>
            <a:prstGeom prst="rect">
              <a:avLst/>
            </a:prstGeom>
            <a:noFill/>
            <a:ln w="9525">
              <a:noFill/>
              <a:miter lim="800000"/>
              <a:headEnd/>
              <a:tailEnd/>
            </a:ln>
          </p:spPr>
        </p:pic>
        <p:sp>
          <p:nvSpPr>
            <p:cNvPr id="76" name="TextBox 75"/>
            <p:cNvSpPr txBox="1"/>
            <p:nvPr/>
          </p:nvSpPr>
          <p:spPr>
            <a:xfrm>
              <a:off x="1579487" y="4372182"/>
              <a:ext cx="861733" cy="499858"/>
            </a:xfrm>
            <a:prstGeom prst="rect">
              <a:avLst/>
            </a:prstGeom>
            <a:noFill/>
            <a:effectLst/>
          </p:spPr>
          <p:txBody>
            <a:bodyPr wrap="none" lIns="124326" tIns="62162" rIns="124326" bIns="62162">
              <a:spAutoFit/>
            </a:bodyPr>
            <a:lstStyle/>
            <a:p>
              <a:pPr algn="ctr">
                <a:defRPr/>
              </a:pPr>
              <a:r>
                <a:rPr lang="en-US" sz="1224" dirty="0" err="1">
                  <a:solidFill>
                    <a:schemeClr val="bg1"/>
                  </a:solidFill>
                  <a:latin typeface="Segoe" pitchFamily="34" charset="0"/>
                </a:rPr>
                <a:t>Lync</a:t>
              </a:r>
              <a:endParaRPr lang="en-US" sz="1224" dirty="0">
                <a:solidFill>
                  <a:schemeClr val="bg1"/>
                </a:solidFill>
                <a:latin typeface="Segoe" pitchFamily="34" charset="0"/>
              </a:endParaRPr>
            </a:p>
            <a:p>
              <a:pPr algn="ctr">
                <a:defRPr/>
              </a:pPr>
              <a:r>
                <a:rPr lang="en-US" sz="1224" dirty="0">
                  <a:solidFill>
                    <a:schemeClr val="bg1"/>
                  </a:solidFill>
                  <a:latin typeface="Segoe" pitchFamily="34" charset="0"/>
                </a:rPr>
                <a:t>Endpoint</a:t>
              </a:r>
            </a:p>
          </p:txBody>
        </p:sp>
      </p:grpSp>
      <p:sp>
        <p:nvSpPr>
          <p:cNvPr id="81" name="Cloud 80"/>
          <p:cNvSpPr/>
          <p:nvPr/>
        </p:nvSpPr>
        <p:spPr>
          <a:xfrm>
            <a:off x="6246854" y="1821537"/>
            <a:ext cx="2037154" cy="1776495"/>
          </a:xfrm>
          <a:prstGeom prst="cloud">
            <a:avLst/>
          </a:prstGeom>
          <a:ln/>
        </p:spPr>
        <p:style>
          <a:lnRef idx="1">
            <a:schemeClr val="accent6"/>
          </a:lnRef>
          <a:fillRef idx="2">
            <a:schemeClr val="accent6"/>
          </a:fillRef>
          <a:effectRef idx="1">
            <a:schemeClr val="accent6"/>
          </a:effectRef>
          <a:fontRef idx="minor">
            <a:schemeClr val="dk1"/>
          </a:fontRef>
        </p:style>
        <p:txBody>
          <a:bodyPr lIns="124326" tIns="62162" rIns="124326" bIns="62162" anchor="ctr"/>
          <a:lstStyle/>
          <a:p>
            <a:pPr algn="ctr"/>
            <a:r>
              <a:rPr lang="en-US" sz="1836" dirty="0">
                <a:solidFill>
                  <a:schemeClr val="bg1"/>
                </a:solidFill>
              </a:rPr>
              <a:t>WAN</a:t>
            </a:r>
          </a:p>
        </p:txBody>
      </p:sp>
      <p:cxnSp>
        <p:nvCxnSpPr>
          <p:cNvPr id="83" name="Elbow Connector 117"/>
          <p:cNvCxnSpPr>
            <a:stCxn id="96" idx="0"/>
          </p:cNvCxnSpPr>
          <p:nvPr/>
        </p:nvCxnSpPr>
        <p:spPr bwMode="auto">
          <a:xfrm flipV="1">
            <a:off x="9994202" y="2766097"/>
            <a:ext cx="894314" cy="793853"/>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grpSp>
        <p:nvGrpSpPr>
          <p:cNvPr id="12" name="Group 87"/>
          <p:cNvGrpSpPr/>
          <p:nvPr/>
        </p:nvGrpSpPr>
        <p:grpSpPr>
          <a:xfrm>
            <a:off x="10960889" y="3512765"/>
            <a:ext cx="1082225" cy="1065871"/>
            <a:chOff x="-1813770" y="4514776"/>
            <a:chExt cx="1061101" cy="1045066"/>
          </a:xfrm>
        </p:grpSpPr>
        <p:sp>
          <p:nvSpPr>
            <p:cNvPr id="89" name="Rounded Rectangle 88"/>
            <p:cNvSpPr/>
            <p:nvPr/>
          </p:nvSpPr>
          <p:spPr bwMode="auto">
            <a:xfrm>
              <a:off x="-1813770" y="4514776"/>
              <a:ext cx="1061101" cy="1045066"/>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ctr"/>
            <a:lstStyle/>
            <a:p>
              <a:pPr algn="ctr">
                <a:defRPr/>
              </a:pPr>
              <a:endParaRPr lang="en-US" sz="1326" b="1" dirty="0">
                <a:solidFill>
                  <a:schemeClr val="tx1"/>
                </a:solidFill>
                <a:latin typeface="Segoe" pitchFamily="34" charset="0"/>
              </a:endParaRPr>
            </a:p>
          </p:txBody>
        </p:sp>
        <p:grpSp>
          <p:nvGrpSpPr>
            <p:cNvPr id="13" name="Group 89"/>
            <p:cNvGrpSpPr/>
            <p:nvPr/>
          </p:nvGrpSpPr>
          <p:grpSpPr>
            <a:xfrm>
              <a:off x="-1641951" y="4575256"/>
              <a:ext cx="717463" cy="952779"/>
              <a:chOff x="622001" y="3327249"/>
              <a:chExt cx="717463" cy="952779"/>
            </a:xfrm>
          </p:grpSpPr>
          <p:pic>
            <p:nvPicPr>
              <p:cNvPr id="91"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3954" y="3327249"/>
                <a:ext cx="633557" cy="48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622001" y="3780170"/>
                <a:ext cx="717463" cy="499858"/>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Cisco</a:t>
                </a:r>
              </a:p>
              <a:p>
                <a:pPr algn="ctr">
                  <a:defRPr/>
                </a:pPr>
                <a:r>
                  <a:rPr lang="en-US" sz="1224" b="1" dirty="0">
                    <a:solidFill>
                      <a:schemeClr val="bg1"/>
                    </a:solidFill>
                    <a:latin typeface="Segoe" pitchFamily="34" charset="0"/>
                  </a:rPr>
                  <a:t>phone</a:t>
                </a:r>
              </a:p>
            </p:txBody>
          </p:sp>
        </p:grpSp>
      </p:grpSp>
      <p:grpSp>
        <p:nvGrpSpPr>
          <p:cNvPr id="14" name="Group 92"/>
          <p:cNvGrpSpPr/>
          <p:nvPr/>
        </p:nvGrpSpPr>
        <p:grpSpPr>
          <a:xfrm>
            <a:off x="9438149" y="3559950"/>
            <a:ext cx="1082225" cy="904826"/>
            <a:chOff x="638225" y="3513548"/>
            <a:chExt cx="1061101" cy="887165"/>
          </a:xfrm>
        </p:grpSpPr>
        <p:sp>
          <p:nvSpPr>
            <p:cNvPr id="94" name="Rounded Rectangle 93"/>
            <p:cNvSpPr/>
            <p:nvPr/>
          </p:nvSpPr>
          <p:spPr bwMode="auto">
            <a:xfrm>
              <a:off x="638225" y="3513548"/>
              <a:ext cx="1061101" cy="887165"/>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24326" tIns="62162" rIns="124326" bIns="62162" anchor="t"/>
            <a:lstStyle/>
            <a:p>
              <a:pPr algn="ctr">
                <a:defRPr/>
              </a:pPr>
              <a:endParaRPr lang="en-US" sz="1326" b="1" dirty="0">
                <a:solidFill>
                  <a:schemeClr val="bg1"/>
                </a:solidFill>
                <a:latin typeface="Segoe" pitchFamily="34" charset="0"/>
              </a:endParaRPr>
            </a:p>
          </p:txBody>
        </p:sp>
        <p:pic>
          <p:nvPicPr>
            <p:cNvPr id="95" name="Picture 16" descr="PBX"/>
            <p:cNvPicPr>
              <a:picLocks noChangeAspect="1" noChangeArrowheads="1"/>
            </p:cNvPicPr>
            <p:nvPr/>
          </p:nvPicPr>
          <p:blipFill>
            <a:blip r:embed="rId2" cstate="print"/>
            <a:srcRect/>
            <a:stretch>
              <a:fillRect/>
            </a:stretch>
          </p:blipFill>
          <p:spPr bwMode="auto">
            <a:xfrm>
              <a:off x="778564" y="3728195"/>
              <a:ext cx="780421" cy="672502"/>
            </a:xfrm>
            <a:prstGeom prst="rect">
              <a:avLst/>
            </a:prstGeom>
            <a:noFill/>
            <a:ln w="9525">
              <a:noFill/>
              <a:miter lim="800000"/>
              <a:headEnd/>
              <a:tailEnd/>
            </a:ln>
            <a:effectLst/>
          </p:spPr>
        </p:pic>
        <p:sp>
          <p:nvSpPr>
            <p:cNvPr id="96" name="TextBox 95"/>
            <p:cNvSpPr txBox="1"/>
            <p:nvPr/>
          </p:nvSpPr>
          <p:spPr>
            <a:xfrm>
              <a:off x="689240" y="3513548"/>
              <a:ext cx="988370" cy="311473"/>
            </a:xfrm>
            <a:prstGeom prst="rect">
              <a:avLst/>
            </a:prstGeom>
            <a:noFill/>
            <a:effectLst/>
          </p:spPr>
          <p:txBody>
            <a:bodyPr wrap="none" lIns="124326" tIns="62162" rIns="124326" bIns="62162">
              <a:spAutoFit/>
            </a:bodyPr>
            <a:lstStyle/>
            <a:p>
              <a:pPr algn="ctr">
                <a:defRPr/>
              </a:pPr>
              <a:r>
                <a:rPr lang="en-US" sz="1224" b="1" dirty="0">
                  <a:solidFill>
                    <a:schemeClr val="bg1"/>
                  </a:solidFill>
                  <a:latin typeface="Segoe" pitchFamily="34" charset="0"/>
                </a:rPr>
                <a:t>ISR (MTP)</a:t>
              </a:r>
            </a:p>
          </p:txBody>
        </p:sp>
      </p:grpSp>
      <p:cxnSp>
        <p:nvCxnSpPr>
          <p:cNvPr id="63" name="Elbow Connector 117"/>
          <p:cNvCxnSpPr>
            <a:stCxn id="94" idx="3"/>
            <a:endCxn id="89" idx="1"/>
          </p:cNvCxnSpPr>
          <p:nvPr/>
        </p:nvCxnSpPr>
        <p:spPr bwMode="auto">
          <a:xfrm>
            <a:off x="10520374" y="4012364"/>
            <a:ext cx="440515" cy="33338"/>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57150" cap="flat" cmpd="sng" algn="ctr">
            <a:solidFill>
              <a:srgbClr val="FF0000"/>
            </a:solidFill>
            <a:prstDash val="solid"/>
            <a:round/>
            <a:headEnd type="none" w="med" len="med"/>
            <a:tailEnd type="none" w="med" len="med"/>
          </a:ln>
          <a:effectLst/>
        </p:spPr>
      </p:cxnSp>
      <p:sp>
        <p:nvSpPr>
          <p:cNvPr id="64" name="TextBox 63"/>
          <p:cNvSpPr txBox="1"/>
          <p:nvPr/>
        </p:nvSpPr>
        <p:spPr>
          <a:xfrm>
            <a:off x="10005473" y="3005081"/>
            <a:ext cx="822972"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a:solidFill>
                  <a:schemeClr val="tx1"/>
                </a:solidFill>
                <a:latin typeface="Segoe" pitchFamily="34" charset="0"/>
              </a:rPr>
              <a:t>G.711</a:t>
            </a:r>
          </a:p>
        </p:txBody>
      </p:sp>
      <p:pic>
        <p:nvPicPr>
          <p:cNvPr id="3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0476" y="1690876"/>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7735" y="1734255"/>
            <a:ext cx="670309" cy="952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quot;No&quot; Symbol 15"/>
          <p:cNvSpPr/>
          <p:nvPr/>
        </p:nvSpPr>
        <p:spPr bwMode="auto">
          <a:xfrm>
            <a:off x="6322764" y="1786872"/>
            <a:ext cx="1806710" cy="1725893"/>
          </a:xfrm>
          <a:prstGeom prst="noSmoking">
            <a:avLst/>
          </a:prstGeom>
          <a:solidFill>
            <a:srgbClr val="FF0000"/>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chemeClr val="tx1">
                  <a:alpha val="99000"/>
                </a:schemeClr>
              </a:solidFill>
            </a:endParaRPr>
          </a:p>
        </p:txBody>
      </p:sp>
      <p:sp>
        <p:nvSpPr>
          <p:cNvPr id="18" name="TextBox 17"/>
          <p:cNvSpPr txBox="1"/>
          <p:nvPr/>
        </p:nvSpPr>
        <p:spPr>
          <a:xfrm>
            <a:off x="10020485" y="4936702"/>
            <a:ext cx="1409297" cy="288137"/>
          </a:xfrm>
          <a:prstGeom prst="rect">
            <a:avLst/>
          </a:prstGeom>
          <a:noFill/>
        </p:spPr>
        <p:txBody>
          <a:bodyPr wrap="none" lIns="0" tIns="0" rIns="0" bIns="0" rtlCol="0">
            <a:spAutoFit/>
          </a:bodyPr>
          <a:lstStyle/>
          <a:p>
            <a:r>
              <a:rPr lang="en-US" sz="1836" b="1" dirty="0">
                <a:solidFill>
                  <a:srgbClr val="FF0000"/>
                </a:solidFill>
                <a:effectLst>
                  <a:outerShdw blurRad="38100" dist="38100" dir="2700000" algn="tl">
                    <a:srgbClr val="000000">
                      <a:alpha val="43137"/>
                    </a:srgbClr>
                  </a:outerShdw>
                </a:effectLst>
              </a:rPr>
              <a:t>Call stays up</a:t>
            </a:r>
          </a:p>
        </p:txBody>
      </p:sp>
      <p:sp>
        <p:nvSpPr>
          <p:cNvPr id="54" name="TextBox 53"/>
          <p:cNvSpPr txBox="1"/>
          <p:nvPr/>
        </p:nvSpPr>
        <p:spPr>
          <a:xfrm>
            <a:off x="508428" y="6009932"/>
            <a:ext cx="4558207"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HQ Site</a:t>
            </a:r>
          </a:p>
        </p:txBody>
      </p:sp>
      <p:sp>
        <p:nvSpPr>
          <p:cNvPr id="57" name="TextBox 56"/>
          <p:cNvSpPr txBox="1"/>
          <p:nvPr/>
        </p:nvSpPr>
        <p:spPr>
          <a:xfrm>
            <a:off x="9176717" y="6066133"/>
            <a:ext cx="3036381" cy="429699"/>
          </a:xfrm>
          <a:prstGeom prst="rect">
            <a:avLst/>
          </a:prstGeom>
          <a:noFill/>
        </p:spPr>
        <p:txBody>
          <a:bodyPr wrap="square" lIns="124326" tIns="62162" rIns="124326" bIns="62162" rtlCol="0">
            <a:spAutoFit/>
          </a:bodyPr>
          <a:lstStyle/>
          <a:p>
            <a:pPr algn="ctr" defTabSz="1243245"/>
            <a:r>
              <a:rPr lang="en-US" sz="1938" b="1" dirty="0">
                <a:solidFill>
                  <a:prstClr val="black"/>
                </a:solidFill>
                <a:ea typeface="ＭＳ Ｐゴシック" pitchFamily="-65" charset="-128"/>
              </a:rPr>
              <a:t>Atlanta Branch</a:t>
            </a:r>
          </a:p>
        </p:txBody>
      </p:sp>
    </p:spTree>
    <p:extLst>
      <p:ext uri="{BB962C8B-B14F-4D97-AF65-F5344CB8AC3E}">
        <p14:creationId xmlns:p14="http://schemas.microsoft.com/office/powerpoint/2010/main" val="150351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par>
                                <p:cTn id="11" presetID="9" presetClass="emph" presetSubtype="0" nodeType="withEffect">
                                  <p:stCondLst>
                                    <p:cond delay="0"/>
                                  </p:stCondLst>
                                  <p:childTnLst>
                                    <p:set>
                                      <p:cBhvr rctx="PPT">
                                        <p:cTn id="12" dur="indefinite"/>
                                        <p:tgtEl>
                                          <p:spTgt spid="5"/>
                                        </p:tgtEl>
                                        <p:attrNameLst>
                                          <p:attrName>style.opacity</p:attrName>
                                        </p:attrNameLst>
                                      </p:cBhvr>
                                      <p:to>
                                        <p:strVal val="0.5"/>
                                      </p:to>
                                    </p:set>
                                    <p:animEffect filter="image" prLst="opacity: 0.5">
                                      <p:cBhvr rctx="IE">
                                        <p:cTn id="13"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7" y="1200544"/>
            <a:ext cx="11904528" cy="5810822"/>
          </a:xfrm>
        </p:spPr>
        <p:txBody>
          <a:bodyPr/>
          <a:lstStyle/>
          <a:p>
            <a:pPr marL="0" indent="0">
              <a:buNone/>
            </a:pPr>
            <a:r>
              <a:rPr lang="en-GB" dirty="0">
                <a:solidFill>
                  <a:schemeClr val="tx1"/>
                </a:solidFill>
                <a:latin typeface="+mn-lt"/>
              </a:rPr>
              <a:t>Centralized </a:t>
            </a:r>
            <a:r>
              <a:rPr lang="en-GB" dirty="0" smtClean="0">
                <a:solidFill>
                  <a:schemeClr val="tx1"/>
                </a:solidFill>
                <a:latin typeface="+mn-lt"/>
              </a:rPr>
              <a:t>IP-PBX, gateways in branches</a:t>
            </a:r>
            <a:endParaRPr lang="en-GB" dirty="0">
              <a:solidFill>
                <a:schemeClr val="tx1"/>
              </a:solidFill>
              <a:latin typeface="+mn-lt"/>
            </a:endParaRPr>
          </a:p>
          <a:p>
            <a:pPr marL="342900" lvl="1" indent="0">
              <a:buNone/>
            </a:pPr>
            <a:r>
              <a:rPr lang="en-US" dirty="0" smtClean="0">
                <a:solidFill>
                  <a:schemeClr val="tx1"/>
                </a:solidFill>
              </a:rPr>
              <a:t>IP-PBX in HQ</a:t>
            </a:r>
          </a:p>
          <a:p>
            <a:pPr marL="571500" lvl="2" indent="0">
              <a:buNone/>
            </a:pPr>
            <a:r>
              <a:rPr lang="en-US" dirty="0" smtClean="0">
                <a:solidFill>
                  <a:schemeClr val="tx1"/>
                </a:solidFill>
              </a:rPr>
              <a:t>Handles signaling and call control centrally for all users</a:t>
            </a:r>
          </a:p>
          <a:p>
            <a:pPr marL="342900" lvl="1" indent="0">
              <a:buNone/>
            </a:pPr>
            <a:r>
              <a:rPr lang="en-US" dirty="0" smtClean="0">
                <a:solidFill>
                  <a:schemeClr val="tx1"/>
                </a:solidFill>
              </a:rPr>
              <a:t>Local media resources in </a:t>
            </a:r>
            <a:r>
              <a:rPr lang="en-US" dirty="0">
                <a:solidFill>
                  <a:schemeClr val="tx1"/>
                </a:solidFill>
              </a:rPr>
              <a:t>branch </a:t>
            </a:r>
            <a:r>
              <a:rPr lang="en-US" dirty="0" smtClean="0">
                <a:solidFill>
                  <a:schemeClr val="tx1"/>
                </a:solidFill>
              </a:rPr>
              <a:t>sites</a:t>
            </a:r>
          </a:p>
          <a:p>
            <a:pPr marL="571500" lvl="2" indent="0">
              <a:buNone/>
            </a:pPr>
            <a:r>
              <a:rPr lang="en-US" dirty="0" smtClean="0">
                <a:solidFill>
                  <a:schemeClr val="tx1"/>
                </a:solidFill>
              </a:rPr>
              <a:t>Resources that support media connection but don’t provide autonomous call control or external signaling</a:t>
            </a:r>
          </a:p>
          <a:p>
            <a:pPr marL="571500" lvl="2" indent="0">
              <a:buNone/>
            </a:pPr>
            <a:r>
              <a:rPr lang="en-US" dirty="0" smtClean="0">
                <a:solidFill>
                  <a:schemeClr val="tx1"/>
                </a:solidFill>
              </a:rPr>
              <a:t>Often called “media gateways”</a:t>
            </a:r>
          </a:p>
          <a:p>
            <a:pPr marL="571500" lvl="2" indent="0">
              <a:buNone/>
            </a:pPr>
            <a:r>
              <a:rPr lang="en-US" dirty="0" smtClean="0">
                <a:solidFill>
                  <a:schemeClr val="tx1"/>
                </a:solidFill>
              </a:rPr>
              <a:t>Ex</a:t>
            </a:r>
            <a:r>
              <a:rPr lang="en-US" dirty="0">
                <a:solidFill>
                  <a:schemeClr val="tx1"/>
                </a:solidFill>
              </a:rPr>
              <a:t>: Cisco </a:t>
            </a:r>
            <a:r>
              <a:rPr lang="en-US" dirty="0" smtClean="0">
                <a:solidFill>
                  <a:schemeClr val="tx1"/>
                </a:solidFill>
              </a:rPr>
              <a:t>ISR with MTP – hardware or software</a:t>
            </a:r>
          </a:p>
          <a:p>
            <a:pPr marL="0" indent="0">
              <a:buNone/>
            </a:pPr>
            <a:r>
              <a:rPr lang="en-GB" dirty="0" smtClean="0">
                <a:solidFill>
                  <a:schemeClr val="tx1"/>
                </a:solidFill>
                <a:latin typeface="+mn-lt"/>
              </a:rPr>
              <a:t>Lync </a:t>
            </a:r>
            <a:r>
              <a:rPr lang="en-GB" dirty="0">
                <a:solidFill>
                  <a:schemeClr val="tx1"/>
                </a:solidFill>
                <a:latin typeface="+mn-lt"/>
              </a:rPr>
              <a:t>supports media bypass in multiple sites</a:t>
            </a:r>
          </a:p>
          <a:p>
            <a:pPr marL="342900" lvl="1" indent="0">
              <a:buNone/>
            </a:pPr>
            <a:r>
              <a:rPr lang="en-US" dirty="0">
                <a:solidFill>
                  <a:schemeClr val="tx1"/>
                </a:solidFill>
              </a:rPr>
              <a:t>Bypass media to local media resource where client is located</a:t>
            </a:r>
          </a:p>
          <a:p>
            <a:pPr marL="342900" lvl="1" indent="0">
              <a:buNone/>
            </a:pPr>
            <a:r>
              <a:rPr lang="en-US" dirty="0">
                <a:solidFill>
                  <a:schemeClr val="tx1"/>
                </a:solidFill>
              </a:rPr>
              <a:t>Mediation always exchanges signaling with centralized </a:t>
            </a:r>
            <a:r>
              <a:rPr lang="en-US" dirty="0" smtClean="0">
                <a:solidFill>
                  <a:schemeClr val="tx1"/>
                </a:solidFill>
              </a:rPr>
              <a:t>instance</a:t>
            </a:r>
          </a:p>
          <a:p>
            <a:pPr marL="342900" lvl="1" indent="0">
              <a:buNone/>
            </a:pPr>
            <a:r>
              <a:rPr lang="en-US" dirty="0">
                <a:solidFill>
                  <a:schemeClr val="tx1"/>
                </a:solidFill>
              </a:rPr>
              <a:t>Possibly multiple regions with this </a:t>
            </a:r>
            <a:r>
              <a:rPr lang="en-US" dirty="0" smtClean="0">
                <a:solidFill>
                  <a:schemeClr val="tx1"/>
                </a:solidFill>
              </a:rPr>
              <a:t>topology</a:t>
            </a:r>
          </a:p>
          <a:p>
            <a:pPr marL="342900" lvl="1" indent="0">
              <a:buNone/>
            </a:pPr>
            <a:r>
              <a:rPr lang="en-US" dirty="0" smtClean="0">
                <a:solidFill>
                  <a:schemeClr val="tx1"/>
                </a:solidFill>
              </a:rPr>
              <a:t>No need to define the gateways in advance</a:t>
            </a:r>
            <a:endParaRPr lang="en-US" dirty="0">
              <a:solidFill>
                <a:schemeClr val="tx1"/>
              </a:solidFill>
            </a:endParaRPr>
          </a:p>
        </p:txBody>
      </p:sp>
      <p:sp>
        <p:nvSpPr>
          <p:cNvPr id="4" name="Title 1"/>
          <p:cNvSpPr txBox="1">
            <a:spLocks/>
          </p:cNvSpPr>
          <p:nvPr/>
        </p:nvSpPr>
        <p:spPr>
          <a:xfrm>
            <a:off x="531948" y="233150"/>
            <a:ext cx="11370961" cy="2243691"/>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smtClean="0"/>
              <a:t>Multiple </a:t>
            </a:r>
            <a:r>
              <a:rPr lang="en-US" dirty="0"/>
              <a:t>Sites, Centralized </a:t>
            </a:r>
            <a:r>
              <a:rPr lang="en-US" dirty="0" smtClean="0"/>
              <a:t>Signaling</a:t>
            </a:r>
            <a:endParaRPr lang="en-US" dirty="0"/>
          </a:p>
        </p:txBody>
      </p:sp>
    </p:spTree>
    <p:extLst>
      <p:ext uri="{BB962C8B-B14F-4D97-AF65-F5344CB8AC3E}">
        <p14:creationId xmlns:p14="http://schemas.microsoft.com/office/powerpoint/2010/main" val="227324112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7" y="1549530"/>
            <a:ext cx="11564789" cy="5835444"/>
          </a:xfrm>
        </p:spPr>
        <p:txBody>
          <a:bodyPr/>
          <a:lstStyle/>
          <a:p>
            <a:pPr marL="101600" indent="0">
              <a:buNone/>
            </a:pPr>
            <a:r>
              <a:rPr lang="en-US" dirty="0" smtClean="0">
                <a:solidFill>
                  <a:schemeClr val="tx1"/>
                </a:solidFill>
                <a:latin typeface="+mn-lt"/>
              </a:rPr>
              <a:t>Define regions and sites in network topology (same as CAC)</a:t>
            </a:r>
          </a:p>
          <a:p>
            <a:pPr marL="101600" indent="0">
              <a:buNone/>
            </a:pPr>
            <a:r>
              <a:rPr lang="en-US" dirty="0" smtClean="0">
                <a:solidFill>
                  <a:schemeClr val="tx1"/>
                </a:solidFill>
                <a:latin typeface="+mn-lt"/>
              </a:rPr>
              <a:t>Define (virtual) media gateways in topology builder</a:t>
            </a:r>
          </a:p>
          <a:p>
            <a:pPr marL="355600" lvl="1" indent="0">
              <a:buNone/>
            </a:pPr>
            <a:r>
              <a:rPr lang="en-US" dirty="0" smtClean="0">
                <a:solidFill>
                  <a:schemeClr val="tx1"/>
                </a:solidFill>
              </a:rPr>
              <a:t>Associate representative IP address for site to each media gateway</a:t>
            </a:r>
          </a:p>
          <a:p>
            <a:pPr marL="355600" lvl="1" indent="0">
              <a:buNone/>
            </a:pPr>
            <a:r>
              <a:rPr lang="en-US" dirty="0" smtClean="0">
                <a:solidFill>
                  <a:schemeClr val="tx1"/>
                </a:solidFill>
              </a:rPr>
              <a:t>Depending on specific IP-PBX requirements, different listening ports</a:t>
            </a:r>
          </a:p>
          <a:p>
            <a:pPr marL="101600" indent="0">
              <a:buNone/>
            </a:pPr>
            <a:r>
              <a:rPr lang="en-US" dirty="0" smtClean="0">
                <a:solidFill>
                  <a:schemeClr val="tx1"/>
                </a:solidFill>
                <a:latin typeface="+mn-lt"/>
              </a:rPr>
              <a:t>Establish appropriate routing on both systems</a:t>
            </a:r>
          </a:p>
          <a:p>
            <a:pPr marL="355600" lvl="1" indent="0">
              <a:buNone/>
            </a:pPr>
            <a:r>
              <a:rPr lang="en-US" dirty="0" smtClean="0">
                <a:solidFill>
                  <a:schemeClr val="tx1"/>
                </a:solidFill>
              </a:rPr>
              <a:t>Many, many ways to route…</a:t>
            </a:r>
          </a:p>
          <a:p>
            <a:pPr marL="355600" lvl="1" indent="0">
              <a:buNone/>
            </a:pPr>
            <a:r>
              <a:rPr lang="en-US" dirty="0" smtClean="0">
                <a:solidFill>
                  <a:schemeClr val="tx1"/>
                </a:solidFill>
              </a:rPr>
              <a:t>PBX unaware of </a:t>
            </a:r>
            <a:r>
              <a:rPr lang="en-US" dirty="0" err="1" smtClean="0">
                <a:solidFill>
                  <a:schemeClr val="tx1"/>
                </a:solidFill>
              </a:rPr>
              <a:t>Lync</a:t>
            </a:r>
            <a:r>
              <a:rPr lang="en-US" dirty="0" smtClean="0">
                <a:solidFill>
                  <a:schemeClr val="tx1"/>
                </a:solidFill>
              </a:rPr>
              <a:t> client’s dynamic location, hence better outcome by routing all calls from PBX to </a:t>
            </a:r>
            <a:r>
              <a:rPr lang="en-US" dirty="0" err="1" smtClean="0">
                <a:solidFill>
                  <a:schemeClr val="tx1"/>
                </a:solidFill>
              </a:rPr>
              <a:t>Lync</a:t>
            </a:r>
            <a:r>
              <a:rPr lang="en-US" dirty="0" smtClean="0">
                <a:solidFill>
                  <a:schemeClr val="tx1"/>
                </a:solidFill>
              </a:rPr>
              <a:t> to closest trunk</a:t>
            </a:r>
            <a:endParaRPr lang="en-US" dirty="0">
              <a:solidFill>
                <a:schemeClr val="tx1"/>
              </a:solidFill>
            </a:endParaRPr>
          </a:p>
          <a:p>
            <a:pPr marL="101600" indent="0">
              <a:buNone/>
            </a:pPr>
            <a:endParaRPr lang="en-GB" dirty="0">
              <a:solidFill>
                <a:schemeClr val="tx1"/>
              </a:solidFill>
              <a:latin typeface="+mn-lt"/>
            </a:endParaRPr>
          </a:p>
        </p:txBody>
      </p:sp>
      <p:sp>
        <p:nvSpPr>
          <p:cNvPr id="4" name="Title 1"/>
          <p:cNvSpPr txBox="1">
            <a:spLocks/>
          </p:cNvSpPr>
          <p:nvPr/>
        </p:nvSpPr>
        <p:spPr>
          <a:xfrm>
            <a:off x="531948" y="233150"/>
            <a:ext cx="11370961" cy="2243691"/>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54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lang="en-US" dirty="0"/>
              <a:t>Process overview</a:t>
            </a:r>
          </a:p>
        </p:txBody>
      </p:sp>
    </p:spTree>
    <p:extLst>
      <p:ext uri="{BB962C8B-B14F-4D97-AF65-F5344CB8AC3E}">
        <p14:creationId xmlns:p14="http://schemas.microsoft.com/office/powerpoint/2010/main" val="148687167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bypass</a:t>
            </a:r>
            <a:r>
              <a:rPr lang="en-GB" dirty="0" smtClean="0"/>
              <a:t>…</a:t>
            </a:r>
          </a:p>
          <a:p>
            <a:pPr marL="0" lvl="1" indent="0">
              <a:buNone/>
            </a:pPr>
            <a:endParaRPr lang="en-GB" dirty="0"/>
          </a:p>
          <a:p>
            <a:pPr marL="0" indent="0">
              <a:buNone/>
            </a:pPr>
            <a:r>
              <a:rPr lang="en-GB" b="1" dirty="0" smtClean="0">
                <a:latin typeface="+mn-lt"/>
              </a:rPr>
              <a:t>Video interoperability</a:t>
            </a:r>
          </a:p>
          <a:p>
            <a:pPr marL="0" lvl="1" indent="0">
              <a:buNone/>
            </a:pPr>
            <a:r>
              <a:rPr lang="en-GB" b="1" dirty="0" smtClean="0"/>
              <a:t>Towards ubiquitous </a:t>
            </a:r>
            <a:r>
              <a:rPr lang="en-GB" b="1" dirty="0" err="1" smtClean="0"/>
              <a:t>interop</a:t>
            </a:r>
            <a:r>
              <a:rPr lang="en-GB" b="1" dirty="0" smtClean="0"/>
              <a:t> without transcoding</a:t>
            </a:r>
            <a:endParaRPr lang="en-GB" b="1"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65394047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20695"/>
            <a:ext cx="11889564" cy="917575"/>
          </a:xfrm>
        </p:spPr>
        <p:txBody>
          <a:bodyPr/>
          <a:lstStyle/>
          <a:p>
            <a:r>
              <a:rPr lang="en-US" dirty="0" smtClean="0"/>
              <a:t>Lync Video Strategy</a:t>
            </a:r>
            <a:endParaRPr lang="en-US" dirty="0"/>
          </a:p>
        </p:txBody>
      </p:sp>
      <p:sp>
        <p:nvSpPr>
          <p:cNvPr id="3" name="Text Placeholder 2"/>
          <p:cNvSpPr>
            <a:spLocks noGrp="1"/>
          </p:cNvSpPr>
          <p:nvPr>
            <p:ph type="body" sz="quarter" idx="10"/>
          </p:nvPr>
        </p:nvSpPr>
        <p:spPr>
          <a:xfrm>
            <a:off x="274638" y="1136648"/>
            <a:ext cx="11887200" cy="5579989"/>
          </a:xfrm>
        </p:spPr>
        <p:txBody>
          <a:bodyPr/>
          <a:lstStyle/>
          <a:p>
            <a:r>
              <a:rPr lang="en-US" dirty="0">
                <a:latin typeface="+mn-lt"/>
              </a:rPr>
              <a:t>High quality video in every </a:t>
            </a:r>
            <a:r>
              <a:rPr lang="en-US" dirty="0" smtClean="0">
                <a:latin typeface="+mn-lt"/>
              </a:rPr>
              <a:t>desktop</a:t>
            </a:r>
          </a:p>
          <a:p>
            <a:r>
              <a:rPr lang="en-US" sz="2000" dirty="0">
                <a:gradFill>
                  <a:gsLst>
                    <a:gs pos="100000">
                      <a:schemeClr val="tx1"/>
                    </a:gs>
                    <a:gs pos="6000">
                      <a:schemeClr val="tx1"/>
                    </a:gs>
                  </a:gsLst>
                  <a:lin ang="5400000" scaled="0"/>
                </a:gradFill>
                <a:latin typeface="+mn-lt"/>
              </a:rPr>
              <a:t>High resolution at low cost</a:t>
            </a:r>
          </a:p>
          <a:p>
            <a:r>
              <a:rPr lang="en-US" sz="2000" dirty="0">
                <a:gradFill>
                  <a:gsLst>
                    <a:gs pos="100000">
                      <a:schemeClr val="tx1"/>
                    </a:gs>
                    <a:gs pos="6000">
                      <a:schemeClr val="tx1"/>
                    </a:gs>
                  </a:gsLst>
                  <a:lin ang="5400000" scaled="0"/>
                </a:gradFill>
                <a:latin typeface="+mn-lt"/>
              </a:rPr>
              <a:t>Single client experience</a:t>
            </a:r>
          </a:p>
          <a:p>
            <a:r>
              <a:rPr lang="en-US" sz="2000" dirty="0">
                <a:gradFill>
                  <a:gsLst>
                    <a:gs pos="100000">
                      <a:schemeClr val="tx1"/>
                    </a:gs>
                    <a:gs pos="6000">
                      <a:schemeClr val="tx1"/>
                    </a:gs>
                  </a:gsLst>
                  <a:lin ang="5400000" scaled="0"/>
                </a:gradFill>
                <a:latin typeface="+mn-lt"/>
              </a:rPr>
              <a:t>Integration with </a:t>
            </a:r>
            <a:r>
              <a:rPr lang="en-US" sz="2000" dirty="0" smtClean="0">
                <a:gradFill>
                  <a:gsLst>
                    <a:gs pos="100000">
                      <a:schemeClr val="tx1"/>
                    </a:gs>
                    <a:gs pos="6000">
                      <a:schemeClr val="tx1"/>
                    </a:gs>
                  </a:gsLst>
                  <a:lin ang="5400000" scaled="0"/>
                </a:gradFill>
                <a:latin typeface="+mn-lt"/>
              </a:rPr>
              <a:t>applications</a:t>
            </a:r>
          </a:p>
          <a:p>
            <a:endParaRPr lang="en-US" sz="1200" dirty="0">
              <a:gradFill>
                <a:gsLst>
                  <a:gs pos="100000">
                    <a:schemeClr val="tx1"/>
                  </a:gs>
                  <a:gs pos="6000">
                    <a:schemeClr val="tx1"/>
                  </a:gs>
                </a:gsLst>
                <a:lin ang="5400000" scaled="0"/>
              </a:gradFill>
              <a:latin typeface="+mn-lt"/>
            </a:endParaRPr>
          </a:p>
          <a:p>
            <a:r>
              <a:rPr lang="en-US" dirty="0" smtClean="0">
                <a:latin typeface="+mn-lt"/>
              </a:rPr>
              <a:t>Improve </a:t>
            </a:r>
            <a:r>
              <a:rPr lang="en-US" dirty="0">
                <a:latin typeface="+mn-lt"/>
              </a:rPr>
              <a:t>the meeting room </a:t>
            </a:r>
            <a:r>
              <a:rPr lang="en-US" dirty="0" smtClean="0">
                <a:latin typeface="+mn-lt"/>
              </a:rPr>
              <a:t>experience</a:t>
            </a:r>
          </a:p>
          <a:p>
            <a:r>
              <a:rPr lang="en-US" sz="2000" dirty="0">
                <a:gradFill>
                  <a:gsLst>
                    <a:gs pos="100000">
                      <a:schemeClr val="tx1"/>
                    </a:gs>
                    <a:gs pos="6000">
                      <a:schemeClr val="tx1"/>
                    </a:gs>
                  </a:gsLst>
                  <a:lin ang="5400000" scaled="0"/>
                </a:gradFill>
                <a:latin typeface="+mn-lt"/>
              </a:rPr>
              <a:t>Simplify UX, better user experience will bring more adoption</a:t>
            </a:r>
          </a:p>
          <a:p>
            <a:r>
              <a:rPr lang="en-US" sz="2000" dirty="0">
                <a:gradFill>
                  <a:gsLst>
                    <a:gs pos="100000">
                      <a:schemeClr val="tx1"/>
                    </a:gs>
                    <a:gs pos="6000">
                      <a:schemeClr val="tx1"/>
                    </a:gs>
                  </a:gsLst>
                  <a:lin ang="5400000" scaled="0"/>
                </a:gradFill>
                <a:latin typeface="+mn-lt"/>
              </a:rPr>
              <a:t>Integrate conference rooms into the Lync UC environment.</a:t>
            </a:r>
          </a:p>
          <a:p>
            <a:r>
              <a:rPr lang="en-US" sz="2000" dirty="0">
                <a:gradFill>
                  <a:gsLst>
                    <a:gs pos="100000">
                      <a:schemeClr val="tx1"/>
                    </a:gs>
                    <a:gs pos="6000">
                      <a:schemeClr val="tx1"/>
                    </a:gs>
                  </a:gsLst>
                  <a:lin ang="5400000" scaled="0"/>
                </a:gradFill>
                <a:latin typeface="+mn-lt"/>
              </a:rPr>
              <a:t>Improve </a:t>
            </a:r>
            <a:r>
              <a:rPr lang="en-US" sz="2000" dirty="0" smtClean="0">
                <a:gradFill>
                  <a:gsLst>
                    <a:gs pos="100000">
                      <a:schemeClr val="tx1"/>
                    </a:gs>
                    <a:gs pos="6000">
                      <a:schemeClr val="tx1"/>
                    </a:gs>
                  </a:gsLst>
                  <a:lin ang="5400000" scaled="0"/>
                </a:gradFill>
                <a:latin typeface="+mn-lt"/>
              </a:rPr>
              <a:t>productivity</a:t>
            </a:r>
          </a:p>
          <a:p>
            <a:endParaRPr lang="en-US" sz="1200" dirty="0">
              <a:gradFill>
                <a:gsLst>
                  <a:gs pos="100000">
                    <a:schemeClr val="tx1"/>
                  </a:gs>
                  <a:gs pos="6000">
                    <a:schemeClr val="tx1"/>
                  </a:gs>
                </a:gsLst>
                <a:lin ang="5400000" scaled="0"/>
              </a:gradFill>
              <a:latin typeface="+mn-lt"/>
            </a:endParaRPr>
          </a:p>
          <a:p>
            <a:r>
              <a:rPr lang="en-US" dirty="0" smtClean="0">
                <a:latin typeface="+mn-lt"/>
              </a:rPr>
              <a:t>Embrace </a:t>
            </a:r>
            <a:r>
              <a:rPr lang="en-US" dirty="0">
                <a:latin typeface="+mn-lt"/>
              </a:rPr>
              <a:t>and </a:t>
            </a:r>
            <a:r>
              <a:rPr lang="en-US" dirty="0" smtClean="0">
                <a:latin typeface="+mn-lt"/>
              </a:rPr>
              <a:t>lead </a:t>
            </a:r>
            <a:r>
              <a:rPr lang="en-US" dirty="0">
                <a:latin typeface="+mn-lt"/>
              </a:rPr>
              <a:t>i</a:t>
            </a:r>
            <a:r>
              <a:rPr lang="en-US" dirty="0" smtClean="0">
                <a:latin typeface="+mn-lt"/>
              </a:rPr>
              <a:t>nteroperability </a:t>
            </a:r>
            <a:endParaRPr lang="en-US" dirty="0">
              <a:latin typeface="+mn-lt"/>
            </a:endParaRPr>
          </a:p>
          <a:p>
            <a:r>
              <a:rPr lang="en-US" sz="2000" dirty="0">
                <a:gradFill>
                  <a:gsLst>
                    <a:gs pos="100000">
                      <a:schemeClr val="tx1"/>
                    </a:gs>
                    <a:gs pos="6000">
                      <a:schemeClr val="tx1"/>
                    </a:gs>
                  </a:gsLst>
                  <a:lin ang="5400000" scaled="0"/>
                </a:gradFill>
                <a:latin typeface="+mn-lt"/>
              </a:rPr>
              <a:t>Integrate </a:t>
            </a:r>
            <a:r>
              <a:rPr lang="en-US" sz="2000" dirty="0" smtClean="0">
                <a:gradFill>
                  <a:gsLst>
                    <a:gs pos="100000">
                      <a:schemeClr val="tx1"/>
                    </a:gs>
                    <a:gs pos="6000">
                      <a:schemeClr val="tx1"/>
                    </a:gs>
                  </a:gsLst>
                  <a:lin ang="5400000" scaled="0"/>
                </a:gradFill>
                <a:latin typeface="+mn-lt"/>
              </a:rPr>
              <a:t>customers’ </a:t>
            </a:r>
            <a:r>
              <a:rPr lang="en-US" sz="2000" dirty="0">
                <a:gradFill>
                  <a:gsLst>
                    <a:gs pos="100000">
                      <a:schemeClr val="tx1"/>
                    </a:gs>
                    <a:gs pos="6000">
                      <a:schemeClr val="tx1"/>
                    </a:gs>
                  </a:gsLst>
                  <a:lin ang="5400000" scaled="0"/>
                </a:gradFill>
                <a:latin typeface="+mn-lt"/>
              </a:rPr>
              <a:t>existing environment to expand the reach and </a:t>
            </a:r>
            <a:r>
              <a:rPr lang="en-US" sz="2000" dirty="0" smtClean="0">
                <a:gradFill>
                  <a:gsLst>
                    <a:gs pos="100000">
                      <a:schemeClr val="tx1"/>
                    </a:gs>
                    <a:gs pos="6000">
                      <a:schemeClr val="tx1"/>
                    </a:gs>
                  </a:gsLst>
                  <a:lin ang="5400000" scaled="0"/>
                </a:gradFill>
                <a:latin typeface="+mn-lt"/>
              </a:rPr>
              <a:t>coverage</a:t>
            </a:r>
          </a:p>
          <a:p>
            <a:r>
              <a:rPr lang="en-US" sz="2000" dirty="0" smtClean="0">
                <a:gradFill>
                  <a:gsLst>
                    <a:gs pos="100000">
                      <a:schemeClr val="tx1"/>
                    </a:gs>
                    <a:gs pos="6000">
                      <a:schemeClr val="tx1"/>
                    </a:gs>
                  </a:gsLst>
                  <a:lin ang="5400000" scaled="0"/>
                </a:gradFill>
                <a:latin typeface="+mn-lt"/>
              </a:rPr>
              <a:t>Support </a:t>
            </a:r>
            <a:r>
              <a:rPr lang="en-US" sz="2000" dirty="0">
                <a:gradFill>
                  <a:gsLst>
                    <a:gs pos="100000">
                      <a:schemeClr val="tx1"/>
                    </a:gs>
                    <a:gs pos="6000">
                      <a:schemeClr val="tx1"/>
                    </a:gs>
                  </a:gsLst>
                  <a:lin ang="5400000" scaled="0"/>
                </a:gradFill>
                <a:latin typeface="+mn-lt"/>
              </a:rPr>
              <a:t>legacy </a:t>
            </a:r>
            <a:r>
              <a:rPr lang="en-US" sz="2000" dirty="0" smtClean="0">
                <a:gradFill>
                  <a:gsLst>
                    <a:gs pos="100000">
                      <a:schemeClr val="tx1"/>
                    </a:gs>
                    <a:gs pos="6000">
                      <a:schemeClr val="tx1"/>
                    </a:gs>
                  </a:gsLst>
                  <a:lin ang="5400000" scaled="0"/>
                </a:gradFill>
                <a:latin typeface="+mn-lt"/>
              </a:rPr>
              <a:t>devices through </a:t>
            </a:r>
            <a:r>
              <a:rPr lang="en-US" sz="2000" dirty="0">
                <a:gradFill>
                  <a:gsLst>
                    <a:gs pos="100000">
                      <a:schemeClr val="tx1"/>
                    </a:gs>
                    <a:gs pos="6000">
                      <a:schemeClr val="tx1"/>
                    </a:gs>
                  </a:gsLst>
                  <a:lin ang="5400000" scaled="0"/>
                </a:gradFill>
                <a:latin typeface="+mn-lt"/>
              </a:rPr>
              <a:t>gateways</a:t>
            </a:r>
          </a:p>
          <a:p>
            <a:r>
              <a:rPr lang="en-US" sz="2000" dirty="0">
                <a:gradFill>
                  <a:gsLst>
                    <a:gs pos="100000">
                      <a:schemeClr val="tx1"/>
                    </a:gs>
                    <a:gs pos="6000">
                      <a:schemeClr val="tx1"/>
                    </a:gs>
                  </a:gsLst>
                  <a:lin ang="5400000" scaled="0"/>
                </a:gradFill>
                <a:latin typeface="+mn-lt"/>
              </a:rPr>
              <a:t>Develop on market standards and contribute to the success of </a:t>
            </a:r>
            <a:r>
              <a:rPr lang="en-US" sz="2000" dirty="0" smtClean="0">
                <a:gradFill>
                  <a:gsLst>
                    <a:gs pos="100000">
                      <a:schemeClr val="tx1"/>
                    </a:gs>
                    <a:gs pos="6000">
                      <a:schemeClr val="tx1"/>
                    </a:gs>
                  </a:gsLst>
                  <a:lin ang="5400000" scaled="0"/>
                </a:gradFill>
                <a:latin typeface="+mn-lt"/>
              </a:rPr>
              <a:t>UCIF</a:t>
            </a:r>
            <a:endParaRPr lang="en-US" dirty="0">
              <a:latin typeface="+mn-lt"/>
            </a:endParaRPr>
          </a:p>
        </p:txBody>
      </p:sp>
    </p:spTree>
    <p:extLst>
      <p:ext uri="{BB962C8B-B14F-4D97-AF65-F5344CB8AC3E}">
        <p14:creationId xmlns:p14="http://schemas.microsoft.com/office/powerpoint/2010/main" val="126218272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320" y="100949"/>
            <a:ext cx="11889564" cy="917575"/>
          </a:xfrm>
        </p:spPr>
        <p:txBody>
          <a:bodyPr/>
          <a:lstStyle/>
          <a:p>
            <a:r>
              <a:rPr lang="en-US" dirty="0" smtClean="0"/>
              <a:t>Video Qualification to date</a:t>
            </a:r>
            <a:endParaRPr lang="en-US" dirty="0"/>
          </a:p>
        </p:txBody>
      </p:sp>
      <p:sp>
        <p:nvSpPr>
          <p:cNvPr id="4" name="Text Placeholder 3"/>
          <p:cNvSpPr>
            <a:spLocks noGrp="1"/>
          </p:cNvSpPr>
          <p:nvPr>
            <p:ph type="body" sz="quarter" idx="10"/>
          </p:nvPr>
        </p:nvSpPr>
        <p:spPr>
          <a:xfrm>
            <a:off x="274638" y="1000570"/>
            <a:ext cx="11887200" cy="5918543"/>
          </a:xfrm>
        </p:spPr>
        <p:txBody>
          <a:bodyPr/>
          <a:lstStyle/>
          <a:p>
            <a:r>
              <a:rPr lang="en-US" dirty="0">
                <a:latin typeface="+mn-lt"/>
              </a:rPr>
              <a:t>H</a:t>
            </a:r>
            <a:r>
              <a:rPr lang="en-US" dirty="0" smtClean="0">
                <a:latin typeface="+mn-lt"/>
              </a:rPr>
              <a:t>igh bar to ensure end-to-end experience</a:t>
            </a:r>
          </a:p>
          <a:p>
            <a:r>
              <a:rPr lang="en-US" sz="2000" dirty="0" smtClean="0">
                <a:gradFill>
                  <a:gsLst>
                    <a:gs pos="100000">
                      <a:schemeClr val="tx1"/>
                    </a:gs>
                    <a:gs pos="6000">
                      <a:schemeClr val="tx1"/>
                    </a:gs>
                  </a:gsLst>
                  <a:lin ang="5400000" scaled="0"/>
                </a:gradFill>
                <a:latin typeface="+mn-lt"/>
              </a:rPr>
              <a:t>Registering </a:t>
            </a:r>
            <a:r>
              <a:rPr lang="en-US" sz="2000" dirty="0">
                <a:gradFill>
                  <a:gsLst>
                    <a:gs pos="100000">
                      <a:schemeClr val="tx1"/>
                    </a:gs>
                    <a:gs pos="6000">
                      <a:schemeClr val="tx1"/>
                    </a:gs>
                  </a:gsLst>
                  <a:lin ang="5400000" scaled="0"/>
                </a:gradFill>
                <a:latin typeface="+mn-lt"/>
              </a:rPr>
              <a:t>to </a:t>
            </a:r>
            <a:r>
              <a:rPr lang="en-US" sz="2000" dirty="0" smtClean="0">
                <a:gradFill>
                  <a:gsLst>
                    <a:gs pos="100000">
                      <a:schemeClr val="tx1"/>
                    </a:gs>
                    <a:gs pos="6000">
                      <a:schemeClr val="tx1"/>
                    </a:gs>
                  </a:gsLst>
                  <a:lin ang="5400000" scaled="0"/>
                </a:gradFill>
                <a:latin typeface="+mn-lt"/>
              </a:rPr>
              <a:t>Lync and directory, peer to peer calling, conference join</a:t>
            </a:r>
          </a:p>
          <a:p>
            <a:r>
              <a:rPr lang="en-US" sz="2000" dirty="0" smtClean="0">
                <a:gradFill>
                  <a:gsLst>
                    <a:gs pos="100000">
                      <a:schemeClr val="tx1"/>
                    </a:gs>
                    <a:gs pos="6000">
                      <a:schemeClr val="tx1"/>
                    </a:gs>
                  </a:gsLst>
                  <a:lin ang="5400000" scaled="0"/>
                </a:gradFill>
                <a:latin typeface="+mn-lt"/>
              </a:rPr>
              <a:t>Great media capability with Wideband Audio and HD Video support</a:t>
            </a:r>
          </a:p>
          <a:p>
            <a:r>
              <a:rPr lang="en-US" sz="2000" dirty="0" smtClean="0">
                <a:gradFill>
                  <a:gsLst>
                    <a:gs pos="100000">
                      <a:schemeClr val="tx1"/>
                    </a:gs>
                    <a:gs pos="6000">
                      <a:schemeClr val="tx1"/>
                    </a:gs>
                  </a:gsLst>
                  <a:lin ang="5400000" scaled="0"/>
                </a:gradFill>
                <a:latin typeface="+mn-lt"/>
              </a:rPr>
              <a:t>Supporting remote users with Firewall Traversal, Signaling &amp; Media Encryption</a:t>
            </a:r>
          </a:p>
          <a:p>
            <a:endParaRPr lang="en-US" sz="1200" dirty="0">
              <a:gradFill>
                <a:gsLst>
                  <a:gs pos="100000">
                    <a:schemeClr val="tx1"/>
                  </a:gs>
                  <a:gs pos="6000">
                    <a:schemeClr val="tx1"/>
                  </a:gs>
                </a:gsLst>
                <a:lin ang="5400000" scaled="0"/>
              </a:gradFill>
              <a:latin typeface="+mn-lt"/>
            </a:endParaRPr>
          </a:p>
          <a:p>
            <a:r>
              <a:rPr lang="en-US" dirty="0">
                <a:latin typeface="+mn-lt"/>
              </a:rPr>
              <a:t>Video Teleconferencing (VTC) endpoints</a:t>
            </a:r>
          </a:p>
          <a:p>
            <a:r>
              <a:rPr lang="en-US" sz="2000" dirty="0" err="1">
                <a:gradFill>
                  <a:gsLst>
                    <a:gs pos="100000">
                      <a:schemeClr val="tx1"/>
                    </a:gs>
                    <a:gs pos="6000">
                      <a:schemeClr val="tx1"/>
                    </a:gs>
                  </a:gsLst>
                  <a:lin ang="5400000" scaled="0"/>
                </a:gradFill>
                <a:latin typeface="+mn-lt"/>
              </a:rPr>
              <a:t>Lifesize</a:t>
            </a:r>
            <a:r>
              <a:rPr lang="en-US" sz="2000" dirty="0">
                <a:gradFill>
                  <a:gsLst>
                    <a:gs pos="100000">
                      <a:schemeClr val="tx1"/>
                    </a:gs>
                    <a:gs pos="6000">
                      <a:schemeClr val="tx1"/>
                    </a:gs>
                  </a:gsLst>
                  <a:lin ang="5400000" scaled="0"/>
                </a:gradFill>
                <a:latin typeface="+mn-lt"/>
              </a:rPr>
              <a:t> Team 220, Room </a:t>
            </a:r>
            <a:r>
              <a:rPr lang="en-US" sz="2000" dirty="0" smtClean="0">
                <a:gradFill>
                  <a:gsLst>
                    <a:gs pos="100000">
                      <a:schemeClr val="tx1"/>
                    </a:gs>
                    <a:gs pos="6000">
                      <a:schemeClr val="tx1"/>
                    </a:gs>
                  </a:gsLst>
                  <a:lin ang="5400000" scaled="0"/>
                </a:gradFill>
                <a:latin typeface="+mn-lt"/>
              </a:rPr>
              <a:t>220*, </a:t>
            </a:r>
            <a:r>
              <a:rPr lang="en-US" sz="2000" dirty="0">
                <a:gradFill>
                  <a:gsLst>
                    <a:gs pos="100000">
                      <a:schemeClr val="tx1"/>
                    </a:gs>
                    <a:gs pos="6000">
                      <a:schemeClr val="tx1"/>
                    </a:gs>
                  </a:gsLst>
                  <a:lin ang="5400000" scaled="0"/>
                </a:gradFill>
                <a:latin typeface="+mn-lt"/>
              </a:rPr>
              <a:t>Express </a:t>
            </a:r>
            <a:r>
              <a:rPr lang="en-US" sz="2000" dirty="0" smtClean="0">
                <a:gradFill>
                  <a:gsLst>
                    <a:gs pos="100000">
                      <a:schemeClr val="tx1"/>
                    </a:gs>
                    <a:gs pos="6000">
                      <a:schemeClr val="tx1"/>
                    </a:gs>
                  </a:gsLst>
                  <a:lin ang="5400000" scaled="0"/>
                </a:gradFill>
                <a:latin typeface="+mn-lt"/>
              </a:rPr>
              <a:t>220*, Passport*</a:t>
            </a:r>
            <a:endParaRPr lang="en-US" sz="2000" dirty="0">
              <a:gradFill>
                <a:gsLst>
                  <a:gs pos="100000">
                    <a:schemeClr val="tx1"/>
                  </a:gs>
                  <a:gs pos="6000">
                    <a:schemeClr val="tx1"/>
                  </a:gs>
                </a:gsLst>
                <a:lin ang="5400000" scaled="0"/>
              </a:gradFill>
              <a:latin typeface="+mn-lt"/>
            </a:endParaRPr>
          </a:p>
          <a:p>
            <a:r>
              <a:rPr lang="en-US" sz="2000" dirty="0">
                <a:gradFill>
                  <a:gsLst>
                    <a:gs pos="100000">
                      <a:schemeClr val="tx1"/>
                    </a:gs>
                    <a:gs pos="6000">
                      <a:schemeClr val="tx1"/>
                    </a:gs>
                  </a:gsLst>
                  <a:lin ang="5400000" scaled="0"/>
                </a:gradFill>
                <a:latin typeface="+mn-lt"/>
              </a:rPr>
              <a:t>Polycom HDX 4500, 6000, </a:t>
            </a:r>
            <a:r>
              <a:rPr lang="en-US" sz="2000" dirty="0" smtClean="0">
                <a:gradFill>
                  <a:gsLst>
                    <a:gs pos="100000">
                      <a:schemeClr val="tx1"/>
                    </a:gs>
                    <a:gs pos="6000">
                      <a:schemeClr val="tx1"/>
                    </a:gs>
                  </a:gsLst>
                  <a:lin ang="5400000" scaled="0"/>
                </a:gradFill>
                <a:latin typeface="+mn-lt"/>
              </a:rPr>
              <a:t>7000 &amp; 8000</a:t>
            </a:r>
          </a:p>
          <a:p>
            <a:endParaRPr lang="en-US" sz="1200" dirty="0">
              <a:gradFill>
                <a:gsLst>
                  <a:gs pos="100000">
                    <a:schemeClr val="tx1"/>
                  </a:gs>
                  <a:gs pos="6000">
                    <a:schemeClr val="tx1"/>
                  </a:gs>
                </a:gsLst>
                <a:lin ang="5400000" scaled="0"/>
              </a:gradFill>
              <a:latin typeface="+mn-lt"/>
            </a:endParaRPr>
          </a:p>
          <a:p>
            <a:r>
              <a:rPr lang="en-US" dirty="0" smtClean="0">
                <a:latin typeface="+mn-lt"/>
              </a:rPr>
              <a:t>Multipoint Conferencing Unit (MCU)</a:t>
            </a:r>
          </a:p>
          <a:p>
            <a:r>
              <a:rPr lang="en-US" sz="2000" dirty="0">
                <a:gradFill>
                  <a:gsLst>
                    <a:gs pos="100000">
                      <a:schemeClr val="tx1"/>
                    </a:gs>
                    <a:gs pos="6000">
                      <a:schemeClr val="tx1"/>
                    </a:gs>
                  </a:gsLst>
                  <a:lin ang="5400000" scaled="0"/>
                </a:gradFill>
                <a:latin typeface="+mn-lt"/>
              </a:rPr>
              <a:t>Polycom RMX 2000 &amp; </a:t>
            </a:r>
            <a:r>
              <a:rPr lang="en-US" sz="2000" dirty="0" smtClean="0">
                <a:gradFill>
                  <a:gsLst>
                    <a:gs pos="100000">
                      <a:schemeClr val="tx1"/>
                    </a:gs>
                    <a:gs pos="6000">
                      <a:schemeClr val="tx1"/>
                    </a:gs>
                  </a:gsLst>
                  <a:lin ang="5400000" scaled="0"/>
                </a:gradFill>
                <a:latin typeface="+mn-lt"/>
              </a:rPr>
              <a:t>1500</a:t>
            </a:r>
          </a:p>
          <a:p>
            <a:endParaRPr lang="en-US" sz="1200" dirty="0">
              <a:gradFill>
                <a:gsLst>
                  <a:gs pos="100000">
                    <a:schemeClr val="tx1"/>
                  </a:gs>
                  <a:gs pos="6000">
                    <a:schemeClr val="tx1"/>
                  </a:gs>
                </a:gsLst>
                <a:lin ang="5400000" scaled="0"/>
              </a:gradFill>
              <a:latin typeface="+mn-lt"/>
            </a:endParaRPr>
          </a:p>
          <a:p>
            <a:r>
              <a:rPr lang="en-US" dirty="0" smtClean="0">
                <a:latin typeface="+mn-lt"/>
              </a:rPr>
              <a:t>Gateway  </a:t>
            </a:r>
            <a:endParaRPr lang="en-US" dirty="0">
              <a:latin typeface="+mn-lt"/>
            </a:endParaRPr>
          </a:p>
          <a:p>
            <a:r>
              <a:rPr lang="en-US" sz="2000" dirty="0" err="1">
                <a:gradFill>
                  <a:gsLst>
                    <a:gs pos="100000">
                      <a:schemeClr val="tx1"/>
                    </a:gs>
                    <a:gs pos="6000">
                      <a:schemeClr val="tx1"/>
                    </a:gs>
                  </a:gsLst>
                  <a:lin ang="5400000" scaled="0"/>
                </a:gradFill>
                <a:latin typeface="+mn-lt"/>
              </a:rPr>
              <a:t>Radvision</a:t>
            </a:r>
            <a:r>
              <a:rPr lang="en-US" sz="2000" dirty="0">
                <a:gradFill>
                  <a:gsLst>
                    <a:gs pos="100000">
                      <a:schemeClr val="tx1"/>
                    </a:gs>
                    <a:gs pos="6000">
                      <a:schemeClr val="tx1"/>
                    </a:gs>
                  </a:gsLst>
                  <a:lin ang="5400000" scaled="0"/>
                </a:gradFill>
                <a:latin typeface="+mn-lt"/>
              </a:rPr>
              <a:t> SCOPIA Video Gateway for Microsoft Lync</a:t>
            </a:r>
          </a:p>
        </p:txBody>
      </p:sp>
      <p:sp>
        <p:nvSpPr>
          <p:cNvPr id="5" name="Rectangle 4"/>
          <p:cNvSpPr/>
          <p:nvPr/>
        </p:nvSpPr>
        <p:spPr>
          <a:xfrm>
            <a:off x="9647237" y="6469062"/>
            <a:ext cx="2643672" cy="369332"/>
          </a:xfrm>
          <a:prstGeom prst="rect">
            <a:avLst/>
          </a:prstGeom>
        </p:spPr>
        <p:txBody>
          <a:bodyPr wrap="none">
            <a:spAutoFit/>
          </a:bodyPr>
          <a:lstStyle/>
          <a:p>
            <a:r>
              <a:rPr lang="en-US" dirty="0" smtClean="0">
                <a:gradFill>
                  <a:gsLst>
                    <a:gs pos="100000">
                      <a:schemeClr val="tx1"/>
                    </a:gs>
                    <a:gs pos="6000">
                      <a:schemeClr val="tx1"/>
                    </a:gs>
                  </a:gsLst>
                  <a:lin ang="5400000" scaled="0"/>
                </a:gradFill>
              </a:rPr>
              <a:t>* Qualified with 2007 R2</a:t>
            </a:r>
            <a:endParaRPr lang="en-US" dirty="0"/>
          </a:p>
        </p:txBody>
      </p:sp>
    </p:spTree>
    <p:extLst>
      <p:ext uri="{BB962C8B-B14F-4D97-AF65-F5344CB8AC3E}">
        <p14:creationId xmlns:p14="http://schemas.microsoft.com/office/powerpoint/2010/main" val="354839799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Lync 2010 Video Recap</a:t>
            </a:r>
            <a:endParaRPr lang="en-GB" dirty="0"/>
          </a:p>
        </p:txBody>
      </p:sp>
      <p:sp>
        <p:nvSpPr>
          <p:cNvPr id="3" name="Text Placeholder 2"/>
          <p:cNvSpPr>
            <a:spLocks noGrp="1"/>
          </p:cNvSpPr>
          <p:nvPr>
            <p:ph type="body" sz="quarter" idx="10"/>
          </p:nvPr>
        </p:nvSpPr>
        <p:spPr>
          <a:xfrm>
            <a:off x="274638" y="2089150"/>
            <a:ext cx="11887200" cy="3447098"/>
          </a:xfrm>
        </p:spPr>
        <p:txBody>
          <a:bodyPr/>
          <a:lstStyle/>
          <a:p>
            <a:r>
              <a:rPr lang="en-GB" dirty="0" smtClean="0">
                <a:latin typeface="+mn-lt"/>
              </a:rPr>
              <a:t>Point-to-point</a:t>
            </a:r>
          </a:p>
          <a:p>
            <a:pPr lvl="1"/>
            <a:r>
              <a:rPr lang="en-GB" sz="2000" dirty="0" smtClean="0">
                <a:gradFill>
                  <a:gsLst>
                    <a:gs pos="1250">
                      <a:schemeClr val="tx1"/>
                    </a:gs>
                    <a:gs pos="100000">
                      <a:schemeClr val="tx1"/>
                    </a:gs>
                  </a:gsLst>
                  <a:lin ang="5400000" scaled="0"/>
                </a:gradFill>
              </a:rPr>
              <a:t>Up to HD 720p (enabled manually </a:t>
            </a:r>
            <a:r>
              <a:rPr lang="en-GB" dirty="0" smtClean="0"/>
              <a:t>and quad-core CPU 30fps)</a:t>
            </a:r>
          </a:p>
          <a:p>
            <a:pPr lvl="1"/>
            <a:r>
              <a:rPr lang="en-GB" dirty="0" smtClean="0"/>
              <a:t>Supported codecs are </a:t>
            </a:r>
            <a:r>
              <a:rPr lang="en-GB" dirty="0"/>
              <a:t>H.263 (</a:t>
            </a:r>
            <a:r>
              <a:rPr lang="en-GB" dirty="0" smtClean="0"/>
              <a:t>CIF) or </a:t>
            </a:r>
            <a:r>
              <a:rPr lang="en-GB" dirty="0" err="1" smtClean="0"/>
              <a:t>RTVideo</a:t>
            </a:r>
            <a:r>
              <a:rPr lang="en-GB" dirty="0" smtClean="0"/>
              <a:t> (VGA-&gt;HD)</a:t>
            </a:r>
            <a:r>
              <a:rPr lang="en-GB" dirty="0"/>
              <a:t> </a:t>
            </a:r>
            <a:endParaRPr lang="en-GB" dirty="0" smtClean="0"/>
          </a:p>
          <a:p>
            <a:pPr lvl="1"/>
            <a:r>
              <a:rPr lang="en-GB" dirty="0" smtClean="0"/>
              <a:t>Panoramic </a:t>
            </a:r>
            <a:r>
              <a:rPr lang="en-GB" dirty="0"/>
              <a:t>video (up </a:t>
            </a:r>
            <a:r>
              <a:rPr lang="en-GB" dirty="0" smtClean="0"/>
              <a:t>to 1056×144, </a:t>
            </a:r>
            <a:r>
              <a:rPr lang="en-GB" dirty="0"/>
              <a:t>also available in multi-point</a:t>
            </a:r>
            <a:r>
              <a:rPr lang="en-GB" dirty="0" smtClean="0"/>
              <a:t>)</a:t>
            </a:r>
          </a:p>
          <a:p>
            <a:pPr lvl="1"/>
            <a:endParaRPr lang="en-GB" dirty="0"/>
          </a:p>
          <a:p>
            <a:pPr lvl="1"/>
            <a:r>
              <a:rPr lang="en-GB" sz="4000" dirty="0" smtClean="0">
                <a:gradFill>
                  <a:gsLst>
                    <a:gs pos="1250">
                      <a:schemeClr val="tx2"/>
                    </a:gs>
                    <a:gs pos="99000">
                      <a:schemeClr val="tx2"/>
                    </a:gs>
                  </a:gsLst>
                  <a:lin ang="5400000" scaled="0"/>
                </a:gradFill>
              </a:rPr>
              <a:t>Multi-point</a:t>
            </a:r>
            <a:endParaRPr lang="en-GB" sz="4000" dirty="0">
              <a:gradFill>
                <a:gsLst>
                  <a:gs pos="1250">
                    <a:schemeClr val="tx2"/>
                  </a:gs>
                  <a:gs pos="99000">
                    <a:schemeClr val="tx2"/>
                  </a:gs>
                </a:gsLst>
                <a:lin ang="5400000" scaled="0"/>
              </a:gradFill>
            </a:endParaRPr>
          </a:p>
          <a:p>
            <a:r>
              <a:rPr lang="en-GB" sz="2000" dirty="0" smtClean="0">
                <a:gradFill>
                  <a:gsLst>
                    <a:gs pos="1250">
                      <a:schemeClr val="tx1"/>
                    </a:gs>
                    <a:gs pos="100000">
                      <a:schemeClr val="tx1"/>
                    </a:gs>
                  </a:gsLst>
                  <a:lin ang="5400000" scaled="0"/>
                </a:gradFill>
                <a:latin typeface="+mn-lt"/>
              </a:rPr>
              <a:t>Supported codec: </a:t>
            </a:r>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(up to VGA, based upon request where &gt; 60% have capabilities)</a:t>
            </a:r>
          </a:p>
          <a:p>
            <a:r>
              <a:rPr lang="en-US" sz="2000" dirty="0" smtClean="0">
                <a:gradFill>
                  <a:gsLst>
                    <a:gs pos="1250">
                      <a:schemeClr val="tx1"/>
                    </a:gs>
                    <a:gs pos="100000">
                      <a:schemeClr val="tx1"/>
                    </a:gs>
                  </a:gsLst>
                  <a:lin ang="5400000" scaled="0"/>
                </a:gradFill>
                <a:latin typeface="+mn-lt"/>
              </a:rPr>
              <a:t>AVMCU </a:t>
            </a:r>
            <a:r>
              <a:rPr lang="en-US" sz="2000" dirty="0">
                <a:gradFill>
                  <a:gsLst>
                    <a:gs pos="1250">
                      <a:schemeClr val="tx1"/>
                    </a:gs>
                    <a:gs pos="100000">
                      <a:schemeClr val="tx1"/>
                    </a:gs>
                  </a:gsLst>
                  <a:lin ang="5400000" scaled="0"/>
                </a:gradFill>
                <a:latin typeface="+mn-lt"/>
              </a:rPr>
              <a:t>is </a:t>
            </a:r>
            <a:r>
              <a:rPr lang="en-US" sz="2000" dirty="0" smtClean="0">
                <a:gradFill>
                  <a:gsLst>
                    <a:gs pos="1250">
                      <a:schemeClr val="tx1"/>
                    </a:gs>
                    <a:gs pos="100000">
                      <a:schemeClr val="tx1"/>
                    </a:gs>
                  </a:gsLst>
                  <a:lin ang="5400000" scaled="0"/>
                </a:gradFill>
                <a:latin typeface="+mn-lt"/>
              </a:rPr>
              <a:t>performing active speaker switching </a:t>
            </a:r>
            <a:r>
              <a:rPr lang="en-US" sz="2000" dirty="0">
                <a:gradFill>
                  <a:gsLst>
                    <a:gs pos="1250">
                      <a:schemeClr val="tx1"/>
                    </a:gs>
                    <a:gs pos="100000">
                      <a:schemeClr val="tx1"/>
                    </a:gs>
                  </a:gsLst>
                  <a:lin ang="5400000" scaled="0"/>
                </a:gradFill>
                <a:latin typeface="+mn-lt"/>
              </a:rPr>
              <a:t>&amp; rate </a:t>
            </a:r>
            <a:r>
              <a:rPr lang="en-US" sz="2000" dirty="0" smtClean="0">
                <a:gradFill>
                  <a:gsLst>
                    <a:gs pos="1250">
                      <a:schemeClr val="tx1"/>
                    </a:gs>
                    <a:gs pos="100000">
                      <a:schemeClr val="tx1"/>
                    </a:gs>
                  </a:gsLst>
                  <a:lin ang="5400000" scaled="0"/>
                </a:gradFill>
                <a:latin typeface="+mn-lt"/>
              </a:rPr>
              <a:t>matching (based on available client bandwidth)</a:t>
            </a:r>
            <a:endParaRPr lang="en-US" sz="2000" dirty="0">
              <a:gradFill>
                <a:gsLst>
                  <a:gs pos="1250">
                    <a:schemeClr val="tx1"/>
                  </a:gs>
                  <a:gs pos="100000">
                    <a:schemeClr val="tx1"/>
                  </a:gs>
                </a:gsLst>
                <a:lin ang="5400000" scaled="0"/>
              </a:gradFill>
              <a:latin typeface="+mn-lt"/>
            </a:endParaRPr>
          </a:p>
        </p:txBody>
      </p:sp>
      <p:sp>
        <p:nvSpPr>
          <p:cNvPr id="7" name="Freeform 21"/>
          <p:cNvSpPr>
            <a:spLocks noEditPoints="1"/>
          </p:cNvSpPr>
          <p:nvPr/>
        </p:nvSpPr>
        <p:spPr bwMode="black">
          <a:xfrm>
            <a:off x="10898757" y="331663"/>
            <a:ext cx="1263081" cy="1195841"/>
          </a:xfrm>
          <a:custGeom>
            <a:avLst/>
            <a:gdLst>
              <a:gd name="T0" fmla="*/ 64 w 159"/>
              <a:gd name="T1" fmla="*/ 65 h 150"/>
              <a:gd name="T2" fmla="*/ 75 w 159"/>
              <a:gd name="T3" fmla="*/ 54 h 150"/>
              <a:gd name="T4" fmla="*/ 64 w 159"/>
              <a:gd name="T5" fmla="*/ 43 h 150"/>
              <a:gd name="T6" fmla="*/ 53 w 159"/>
              <a:gd name="T7" fmla="*/ 54 h 150"/>
              <a:gd name="T8" fmla="*/ 64 w 159"/>
              <a:gd name="T9" fmla="*/ 65 h 150"/>
              <a:gd name="T10" fmla="*/ 87 w 159"/>
              <a:gd name="T11" fmla="*/ 65 h 150"/>
              <a:gd name="T12" fmla="*/ 98 w 159"/>
              <a:gd name="T13" fmla="*/ 54 h 150"/>
              <a:gd name="T14" fmla="*/ 87 w 159"/>
              <a:gd name="T15" fmla="*/ 43 h 150"/>
              <a:gd name="T16" fmla="*/ 76 w 159"/>
              <a:gd name="T17" fmla="*/ 54 h 150"/>
              <a:gd name="T18" fmla="*/ 87 w 159"/>
              <a:gd name="T19" fmla="*/ 65 h 150"/>
              <a:gd name="T20" fmla="*/ 45 w 159"/>
              <a:gd name="T21" fmla="*/ 68 h 150"/>
              <a:gd name="T22" fmla="*/ 42 w 159"/>
              <a:gd name="T23" fmla="*/ 70 h 150"/>
              <a:gd name="T24" fmla="*/ 42 w 159"/>
              <a:gd name="T25" fmla="*/ 81 h 150"/>
              <a:gd name="T26" fmla="*/ 45 w 159"/>
              <a:gd name="T27" fmla="*/ 84 h 150"/>
              <a:gd name="T28" fmla="*/ 47 w 159"/>
              <a:gd name="T29" fmla="*/ 81 h 150"/>
              <a:gd name="T30" fmla="*/ 47 w 159"/>
              <a:gd name="T31" fmla="*/ 70 h 150"/>
              <a:gd name="T32" fmla="*/ 45 w 159"/>
              <a:gd name="T33" fmla="*/ 68 h 150"/>
              <a:gd name="T34" fmla="*/ 117 w 159"/>
              <a:gd name="T35" fmla="*/ 66 h 150"/>
              <a:gd name="T36" fmla="*/ 117 w 159"/>
              <a:gd name="T37" fmla="*/ 99 h 150"/>
              <a:gd name="T38" fmla="*/ 115 w 159"/>
              <a:gd name="T39" fmla="*/ 100 h 150"/>
              <a:gd name="T40" fmla="*/ 107 w 159"/>
              <a:gd name="T41" fmla="*/ 94 h 150"/>
              <a:gd name="T42" fmla="*/ 106 w 159"/>
              <a:gd name="T43" fmla="*/ 92 h 150"/>
              <a:gd name="T44" fmla="*/ 102 w 159"/>
              <a:gd name="T45" fmla="*/ 92 h 150"/>
              <a:gd name="T46" fmla="*/ 102 w 159"/>
              <a:gd name="T47" fmla="*/ 99 h 150"/>
              <a:gd name="T48" fmla="*/ 99 w 159"/>
              <a:gd name="T49" fmla="*/ 102 h 150"/>
              <a:gd name="T50" fmla="*/ 53 w 159"/>
              <a:gd name="T51" fmla="*/ 102 h 150"/>
              <a:gd name="T52" fmla="*/ 50 w 159"/>
              <a:gd name="T53" fmla="*/ 98 h 150"/>
              <a:gd name="T54" fmla="*/ 50 w 159"/>
              <a:gd name="T55" fmla="*/ 70 h 150"/>
              <a:gd name="T56" fmla="*/ 53 w 159"/>
              <a:gd name="T57" fmla="*/ 66 h 150"/>
              <a:gd name="T58" fmla="*/ 99 w 159"/>
              <a:gd name="T59" fmla="*/ 66 h 150"/>
              <a:gd name="T60" fmla="*/ 102 w 159"/>
              <a:gd name="T61" fmla="*/ 70 h 150"/>
              <a:gd name="T62" fmla="*/ 102 w 159"/>
              <a:gd name="T63" fmla="*/ 73 h 150"/>
              <a:gd name="T64" fmla="*/ 106 w 159"/>
              <a:gd name="T65" fmla="*/ 73 h 150"/>
              <a:gd name="T66" fmla="*/ 107 w 159"/>
              <a:gd name="T67" fmla="*/ 72 h 150"/>
              <a:gd name="T68" fmla="*/ 115 w 159"/>
              <a:gd name="T69" fmla="*/ 65 h 150"/>
              <a:gd name="T70" fmla="*/ 117 w 159"/>
              <a:gd name="T71" fmla="*/ 66 h 150"/>
              <a:gd name="T72" fmla="*/ 79 w 159"/>
              <a:gd name="T73" fmla="*/ 10 h 150"/>
              <a:gd name="T74" fmla="*/ 15 w 159"/>
              <a:gd name="T75" fmla="*/ 66 h 150"/>
              <a:gd name="T76" fmla="*/ 27 w 159"/>
              <a:gd name="T77" fmla="*/ 115 h 150"/>
              <a:gd name="T78" fmla="*/ 71 w 159"/>
              <a:gd name="T79" fmla="*/ 140 h 150"/>
              <a:gd name="T80" fmla="*/ 80 w 159"/>
              <a:gd name="T81" fmla="*/ 140 h 150"/>
              <a:gd name="T82" fmla="*/ 144 w 159"/>
              <a:gd name="T83" fmla="*/ 84 h 150"/>
              <a:gd name="T84" fmla="*/ 88 w 159"/>
              <a:gd name="T85" fmla="*/ 10 h 150"/>
              <a:gd name="T86" fmla="*/ 79 w 159"/>
              <a:gd name="T87" fmla="*/ 10 h 150"/>
              <a:gd name="T88" fmla="*/ 79 w 159"/>
              <a:gd name="T89" fmla="*/ 0 h 150"/>
              <a:gd name="T90" fmla="*/ 89 w 159"/>
              <a:gd name="T91" fmla="*/ 1 h 150"/>
              <a:gd name="T92" fmla="*/ 154 w 159"/>
              <a:gd name="T93" fmla="*/ 85 h 150"/>
              <a:gd name="T94" fmla="*/ 80 w 159"/>
              <a:gd name="T95" fmla="*/ 150 h 150"/>
              <a:gd name="T96" fmla="*/ 69 w 159"/>
              <a:gd name="T97" fmla="*/ 149 h 150"/>
              <a:gd name="T98" fmla="*/ 5 w 159"/>
              <a:gd name="T99" fmla="*/ 65 h 150"/>
              <a:gd name="T100" fmla="*/ 79 w 159"/>
              <a:gd name="T10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150">
                <a:moveTo>
                  <a:pt x="64" y="65"/>
                </a:moveTo>
                <a:cubicBezTo>
                  <a:pt x="70" y="65"/>
                  <a:pt x="75" y="60"/>
                  <a:pt x="75" y="54"/>
                </a:cubicBezTo>
                <a:cubicBezTo>
                  <a:pt x="75" y="48"/>
                  <a:pt x="70" y="43"/>
                  <a:pt x="64" y="43"/>
                </a:cubicBezTo>
                <a:cubicBezTo>
                  <a:pt x="58" y="43"/>
                  <a:pt x="53" y="48"/>
                  <a:pt x="53" y="54"/>
                </a:cubicBezTo>
                <a:cubicBezTo>
                  <a:pt x="53" y="60"/>
                  <a:pt x="58" y="65"/>
                  <a:pt x="64" y="65"/>
                </a:cubicBezTo>
                <a:moveTo>
                  <a:pt x="87" y="65"/>
                </a:moveTo>
                <a:cubicBezTo>
                  <a:pt x="93" y="65"/>
                  <a:pt x="98" y="60"/>
                  <a:pt x="98" y="54"/>
                </a:cubicBezTo>
                <a:cubicBezTo>
                  <a:pt x="98" y="48"/>
                  <a:pt x="93" y="43"/>
                  <a:pt x="87" y="43"/>
                </a:cubicBezTo>
                <a:cubicBezTo>
                  <a:pt x="81" y="43"/>
                  <a:pt x="76" y="48"/>
                  <a:pt x="76" y="54"/>
                </a:cubicBezTo>
                <a:cubicBezTo>
                  <a:pt x="76" y="60"/>
                  <a:pt x="81" y="65"/>
                  <a:pt x="87" y="65"/>
                </a:cubicBezTo>
                <a:moveTo>
                  <a:pt x="45" y="68"/>
                </a:moveTo>
                <a:cubicBezTo>
                  <a:pt x="43" y="68"/>
                  <a:pt x="42" y="69"/>
                  <a:pt x="42" y="70"/>
                </a:cubicBezTo>
                <a:cubicBezTo>
                  <a:pt x="42" y="81"/>
                  <a:pt x="42" y="81"/>
                  <a:pt x="42" y="81"/>
                </a:cubicBezTo>
                <a:cubicBezTo>
                  <a:pt x="42" y="82"/>
                  <a:pt x="43" y="84"/>
                  <a:pt x="45" y="84"/>
                </a:cubicBezTo>
                <a:cubicBezTo>
                  <a:pt x="46" y="84"/>
                  <a:pt x="47" y="82"/>
                  <a:pt x="47" y="81"/>
                </a:cubicBezTo>
                <a:cubicBezTo>
                  <a:pt x="47" y="70"/>
                  <a:pt x="47" y="70"/>
                  <a:pt x="47" y="70"/>
                </a:cubicBezTo>
                <a:cubicBezTo>
                  <a:pt x="47" y="69"/>
                  <a:pt x="46" y="68"/>
                  <a:pt x="45" y="68"/>
                </a:cubicBezTo>
                <a:moveTo>
                  <a:pt x="117" y="66"/>
                </a:moveTo>
                <a:cubicBezTo>
                  <a:pt x="117" y="99"/>
                  <a:pt x="117" y="99"/>
                  <a:pt x="117" y="99"/>
                </a:cubicBezTo>
                <a:cubicBezTo>
                  <a:pt x="117" y="101"/>
                  <a:pt x="116" y="101"/>
                  <a:pt x="115" y="100"/>
                </a:cubicBezTo>
                <a:cubicBezTo>
                  <a:pt x="107" y="94"/>
                  <a:pt x="107" y="94"/>
                  <a:pt x="107" y="94"/>
                </a:cubicBezTo>
                <a:cubicBezTo>
                  <a:pt x="106" y="93"/>
                  <a:pt x="106" y="93"/>
                  <a:pt x="106" y="92"/>
                </a:cubicBezTo>
                <a:cubicBezTo>
                  <a:pt x="102" y="92"/>
                  <a:pt x="102" y="92"/>
                  <a:pt x="102" y="92"/>
                </a:cubicBezTo>
                <a:cubicBezTo>
                  <a:pt x="102" y="99"/>
                  <a:pt x="102" y="99"/>
                  <a:pt x="102" y="99"/>
                </a:cubicBezTo>
                <a:cubicBezTo>
                  <a:pt x="102" y="101"/>
                  <a:pt x="101" y="102"/>
                  <a:pt x="99" y="102"/>
                </a:cubicBezTo>
                <a:cubicBezTo>
                  <a:pt x="53" y="102"/>
                  <a:pt x="53" y="102"/>
                  <a:pt x="53" y="102"/>
                </a:cubicBezTo>
                <a:cubicBezTo>
                  <a:pt x="51" y="102"/>
                  <a:pt x="50" y="100"/>
                  <a:pt x="50" y="98"/>
                </a:cubicBezTo>
                <a:cubicBezTo>
                  <a:pt x="50" y="70"/>
                  <a:pt x="50" y="70"/>
                  <a:pt x="50" y="70"/>
                </a:cubicBezTo>
                <a:cubicBezTo>
                  <a:pt x="50" y="68"/>
                  <a:pt x="51" y="66"/>
                  <a:pt x="53" y="66"/>
                </a:cubicBezTo>
                <a:cubicBezTo>
                  <a:pt x="99" y="66"/>
                  <a:pt x="99" y="66"/>
                  <a:pt x="99" y="66"/>
                </a:cubicBezTo>
                <a:cubicBezTo>
                  <a:pt x="101" y="66"/>
                  <a:pt x="102" y="68"/>
                  <a:pt x="102" y="70"/>
                </a:cubicBezTo>
                <a:cubicBezTo>
                  <a:pt x="102" y="73"/>
                  <a:pt x="102" y="73"/>
                  <a:pt x="102" y="73"/>
                </a:cubicBezTo>
                <a:cubicBezTo>
                  <a:pt x="106" y="73"/>
                  <a:pt x="106" y="73"/>
                  <a:pt x="106" y="73"/>
                </a:cubicBezTo>
                <a:cubicBezTo>
                  <a:pt x="106" y="73"/>
                  <a:pt x="107" y="72"/>
                  <a:pt x="107" y="72"/>
                </a:cubicBezTo>
                <a:cubicBezTo>
                  <a:pt x="115" y="65"/>
                  <a:pt x="115" y="65"/>
                  <a:pt x="115" y="65"/>
                </a:cubicBezTo>
                <a:cubicBezTo>
                  <a:pt x="116" y="64"/>
                  <a:pt x="117" y="65"/>
                  <a:pt x="117" y="66"/>
                </a:cubicBezTo>
                <a:moveTo>
                  <a:pt x="79" y="10"/>
                </a:moveTo>
                <a:cubicBezTo>
                  <a:pt x="47" y="10"/>
                  <a:pt x="19" y="34"/>
                  <a:pt x="15" y="66"/>
                </a:cubicBezTo>
                <a:cubicBezTo>
                  <a:pt x="12" y="84"/>
                  <a:pt x="17" y="101"/>
                  <a:pt x="27" y="115"/>
                </a:cubicBezTo>
                <a:cubicBezTo>
                  <a:pt x="38" y="129"/>
                  <a:pt x="53" y="138"/>
                  <a:pt x="71" y="140"/>
                </a:cubicBezTo>
                <a:cubicBezTo>
                  <a:pt x="74" y="140"/>
                  <a:pt x="77" y="140"/>
                  <a:pt x="80" y="140"/>
                </a:cubicBezTo>
                <a:cubicBezTo>
                  <a:pt x="112" y="140"/>
                  <a:pt x="140" y="116"/>
                  <a:pt x="144" y="84"/>
                </a:cubicBezTo>
                <a:cubicBezTo>
                  <a:pt x="149" y="48"/>
                  <a:pt x="124" y="15"/>
                  <a:pt x="88" y="10"/>
                </a:cubicBezTo>
                <a:cubicBezTo>
                  <a:pt x="85" y="10"/>
                  <a:pt x="82" y="10"/>
                  <a:pt x="79" y="10"/>
                </a:cubicBezTo>
                <a:moveTo>
                  <a:pt x="79" y="0"/>
                </a:moveTo>
                <a:cubicBezTo>
                  <a:pt x="83" y="0"/>
                  <a:pt x="86" y="0"/>
                  <a:pt x="89" y="1"/>
                </a:cubicBezTo>
                <a:cubicBezTo>
                  <a:pt x="130" y="6"/>
                  <a:pt x="159" y="44"/>
                  <a:pt x="154" y="85"/>
                </a:cubicBezTo>
                <a:cubicBezTo>
                  <a:pt x="149" y="123"/>
                  <a:pt x="116" y="150"/>
                  <a:pt x="80" y="150"/>
                </a:cubicBezTo>
                <a:cubicBezTo>
                  <a:pt x="76" y="150"/>
                  <a:pt x="73" y="150"/>
                  <a:pt x="69" y="149"/>
                </a:cubicBezTo>
                <a:cubicBezTo>
                  <a:pt x="28" y="144"/>
                  <a:pt x="0" y="106"/>
                  <a:pt x="5" y="65"/>
                </a:cubicBezTo>
                <a:cubicBezTo>
                  <a:pt x="10" y="28"/>
                  <a:pt x="42" y="0"/>
                  <a:pt x="79" y="0"/>
                </a:cubicBezTo>
              </a:path>
            </a:pathLst>
          </a:custGeom>
          <a:solidFill>
            <a:srgbClr val="505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81530944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Lync 2013 Video Improvements</a:t>
            </a:r>
          </a:p>
        </p:txBody>
      </p:sp>
      <p:sp>
        <p:nvSpPr>
          <p:cNvPr id="3" name="Text Placeholder 2"/>
          <p:cNvSpPr>
            <a:spLocks noGrp="1"/>
          </p:cNvSpPr>
          <p:nvPr>
            <p:ph type="body" sz="quarter" idx="10"/>
          </p:nvPr>
        </p:nvSpPr>
        <p:spPr>
          <a:xfrm>
            <a:off x="274638" y="2070100"/>
            <a:ext cx="11887200" cy="3447098"/>
          </a:xfrm>
        </p:spPr>
        <p:txBody>
          <a:bodyPr/>
          <a:lstStyle/>
          <a:p>
            <a:r>
              <a:rPr lang="en-GB" dirty="0" smtClean="0">
                <a:latin typeface="+mn-lt"/>
              </a:rPr>
              <a:t>Point-to-point</a:t>
            </a:r>
          </a:p>
          <a:p>
            <a:pPr lvl="1"/>
            <a:r>
              <a:rPr lang="en-GB" sz="2000" dirty="0" smtClean="0">
                <a:gradFill>
                  <a:gsLst>
                    <a:gs pos="1250">
                      <a:schemeClr val="tx1"/>
                    </a:gs>
                    <a:gs pos="100000">
                      <a:schemeClr val="tx1"/>
                    </a:gs>
                  </a:gsLst>
                  <a:lin ang="5400000" scaled="0"/>
                </a:gradFill>
              </a:rPr>
              <a:t>Up to HD 1080p (</a:t>
            </a:r>
            <a:r>
              <a:rPr lang="en-GB" dirty="0" smtClean="0"/>
              <a:t>requiring </a:t>
            </a:r>
            <a:r>
              <a:rPr lang="en-GB" sz="2000" dirty="0" smtClean="0">
                <a:gradFill>
                  <a:gsLst>
                    <a:gs pos="1250">
                      <a:schemeClr val="tx1"/>
                    </a:gs>
                    <a:gs pos="100000">
                      <a:schemeClr val="tx1"/>
                    </a:gs>
                  </a:gsLst>
                  <a:lin ang="5400000" scaled="0"/>
                </a:gradFill>
              </a:rPr>
              <a:t>dual-core CPU together with hardware acceleration</a:t>
            </a:r>
            <a:r>
              <a:rPr lang="en-GB" dirty="0" smtClean="0"/>
              <a:t>)</a:t>
            </a:r>
          </a:p>
          <a:p>
            <a:pPr lvl="1"/>
            <a:r>
              <a:rPr lang="en-GB" dirty="0" smtClean="0"/>
              <a:t>Supported codecs are </a:t>
            </a:r>
            <a:r>
              <a:rPr lang="en-GB" dirty="0" err="1" smtClean="0"/>
              <a:t>RTVideo</a:t>
            </a:r>
            <a:r>
              <a:rPr lang="en-GB" dirty="0" smtClean="0"/>
              <a:t> (up to HD 720p) or H.264 SVC (up to HD 1080p)</a:t>
            </a:r>
          </a:p>
          <a:p>
            <a:pPr lvl="1"/>
            <a:r>
              <a:rPr lang="en-GB" dirty="0"/>
              <a:t>Panoramic video (up to </a:t>
            </a:r>
            <a:r>
              <a:rPr lang="en-GB" dirty="0" smtClean="0"/>
              <a:t>1920x288, also available in multi-point)</a:t>
            </a:r>
          </a:p>
          <a:p>
            <a:pPr lvl="1"/>
            <a:endParaRPr lang="en-GB" dirty="0"/>
          </a:p>
          <a:p>
            <a:pPr lvl="1"/>
            <a:r>
              <a:rPr lang="en-GB" sz="4000" dirty="0" smtClean="0">
                <a:gradFill>
                  <a:gsLst>
                    <a:gs pos="1250">
                      <a:schemeClr val="tx2"/>
                    </a:gs>
                    <a:gs pos="99000">
                      <a:schemeClr val="tx2"/>
                    </a:gs>
                  </a:gsLst>
                  <a:lin ang="5400000" scaled="0"/>
                </a:gradFill>
              </a:rPr>
              <a:t>Multi-point</a:t>
            </a:r>
            <a:endParaRPr lang="en-GB" sz="4000" dirty="0">
              <a:gradFill>
                <a:gsLst>
                  <a:gs pos="1250">
                    <a:schemeClr val="tx2"/>
                  </a:gs>
                  <a:gs pos="99000">
                    <a:schemeClr val="tx2"/>
                  </a:gs>
                </a:gsLst>
                <a:lin ang="5400000" scaled="0"/>
              </a:gradFill>
            </a:endParaRPr>
          </a:p>
          <a:p>
            <a:r>
              <a:rPr lang="en-GB" sz="2000" dirty="0" smtClean="0">
                <a:gradFill>
                  <a:gsLst>
                    <a:gs pos="1250">
                      <a:schemeClr val="tx1"/>
                    </a:gs>
                    <a:gs pos="100000">
                      <a:schemeClr val="tx1"/>
                    </a:gs>
                  </a:gsLst>
                  <a:lin ang="5400000" scaled="0"/>
                </a:gradFill>
                <a:latin typeface="+mn-lt"/>
              </a:rPr>
              <a:t>Supported codecs are </a:t>
            </a:r>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(up to VGA) or H.264 SVC (up to 1080p)</a:t>
            </a:r>
          </a:p>
          <a:p>
            <a:r>
              <a:rPr lang="en-GB" sz="2000" dirty="0" smtClean="0">
                <a:gradFill>
                  <a:gsLst>
                    <a:gs pos="1250">
                      <a:schemeClr val="tx1"/>
                    </a:gs>
                    <a:gs pos="100000">
                      <a:schemeClr val="tx1"/>
                    </a:gs>
                  </a:gsLst>
                  <a:lin ang="5400000" scaled="0"/>
                </a:gradFill>
                <a:latin typeface="+mn-lt"/>
              </a:rPr>
              <a:t>AVMCU can provide up to 5 active speakers (or manual selection), video cropping and rate matching</a:t>
            </a:r>
            <a:endParaRPr lang="en-GB" dirty="0" smtClean="0">
              <a:latin typeface="+mn-lt"/>
            </a:endParaRPr>
          </a:p>
        </p:txBody>
      </p:sp>
      <p:sp>
        <p:nvSpPr>
          <p:cNvPr id="6" name="Freeform 21"/>
          <p:cNvSpPr>
            <a:spLocks noEditPoints="1"/>
          </p:cNvSpPr>
          <p:nvPr/>
        </p:nvSpPr>
        <p:spPr bwMode="black">
          <a:xfrm>
            <a:off x="10898757" y="331663"/>
            <a:ext cx="1263081" cy="1195841"/>
          </a:xfrm>
          <a:custGeom>
            <a:avLst/>
            <a:gdLst>
              <a:gd name="T0" fmla="*/ 64 w 159"/>
              <a:gd name="T1" fmla="*/ 65 h 150"/>
              <a:gd name="T2" fmla="*/ 75 w 159"/>
              <a:gd name="T3" fmla="*/ 54 h 150"/>
              <a:gd name="T4" fmla="*/ 64 w 159"/>
              <a:gd name="T5" fmla="*/ 43 h 150"/>
              <a:gd name="T6" fmla="*/ 53 w 159"/>
              <a:gd name="T7" fmla="*/ 54 h 150"/>
              <a:gd name="T8" fmla="*/ 64 w 159"/>
              <a:gd name="T9" fmla="*/ 65 h 150"/>
              <a:gd name="T10" fmla="*/ 87 w 159"/>
              <a:gd name="T11" fmla="*/ 65 h 150"/>
              <a:gd name="T12" fmla="*/ 98 w 159"/>
              <a:gd name="T13" fmla="*/ 54 h 150"/>
              <a:gd name="T14" fmla="*/ 87 w 159"/>
              <a:gd name="T15" fmla="*/ 43 h 150"/>
              <a:gd name="T16" fmla="*/ 76 w 159"/>
              <a:gd name="T17" fmla="*/ 54 h 150"/>
              <a:gd name="T18" fmla="*/ 87 w 159"/>
              <a:gd name="T19" fmla="*/ 65 h 150"/>
              <a:gd name="T20" fmla="*/ 45 w 159"/>
              <a:gd name="T21" fmla="*/ 68 h 150"/>
              <a:gd name="T22" fmla="*/ 42 w 159"/>
              <a:gd name="T23" fmla="*/ 70 h 150"/>
              <a:gd name="T24" fmla="*/ 42 w 159"/>
              <a:gd name="T25" fmla="*/ 81 h 150"/>
              <a:gd name="T26" fmla="*/ 45 w 159"/>
              <a:gd name="T27" fmla="*/ 84 h 150"/>
              <a:gd name="T28" fmla="*/ 47 w 159"/>
              <a:gd name="T29" fmla="*/ 81 h 150"/>
              <a:gd name="T30" fmla="*/ 47 w 159"/>
              <a:gd name="T31" fmla="*/ 70 h 150"/>
              <a:gd name="T32" fmla="*/ 45 w 159"/>
              <a:gd name="T33" fmla="*/ 68 h 150"/>
              <a:gd name="T34" fmla="*/ 117 w 159"/>
              <a:gd name="T35" fmla="*/ 66 h 150"/>
              <a:gd name="T36" fmla="*/ 117 w 159"/>
              <a:gd name="T37" fmla="*/ 99 h 150"/>
              <a:gd name="T38" fmla="*/ 115 w 159"/>
              <a:gd name="T39" fmla="*/ 100 h 150"/>
              <a:gd name="T40" fmla="*/ 107 w 159"/>
              <a:gd name="T41" fmla="*/ 94 h 150"/>
              <a:gd name="T42" fmla="*/ 106 w 159"/>
              <a:gd name="T43" fmla="*/ 92 h 150"/>
              <a:gd name="T44" fmla="*/ 102 w 159"/>
              <a:gd name="T45" fmla="*/ 92 h 150"/>
              <a:gd name="T46" fmla="*/ 102 w 159"/>
              <a:gd name="T47" fmla="*/ 99 h 150"/>
              <a:gd name="T48" fmla="*/ 99 w 159"/>
              <a:gd name="T49" fmla="*/ 102 h 150"/>
              <a:gd name="T50" fmla="*/ 53 w 159"/>
              <a:gd name="T51" fmla="*/ 102 h 150"/>
              <a:gd name="T52" fmla="*/ 50 w 159"/>
              <a:gd name="T53" fmla="*/ 98 h 150"/>
              <a:gd name="T54" fmla="*/ 50 w 159"/>
              <a:gd name="T55" fmla="*/ 70 h 150"/>
              <a:gd name="T56" fmla="*/ 53 w 159"/>
              <a:gd name="T57" fmla="*/ 66 h 150"/>
              <a:gd name="T58" fmla="*/ 99 w 159"/>
              <a:gd name="T59" fmla="*/ 66 h 150"/>
              <a:gd name="T60" fmla="*/ 102 w 159"/>
              <a:gd name="T61" fmla="*/ 70 h 150"/>
              <a:gd name="T62" fmla="*/ 102 w 159"/>
              <a:gd name="T63" fmla="*/ 73 h 150"/>
              <a:gd name="T64" fmla="*/ 106 w 159"/>
              <a:gd name="T65" fmla="*/ 73 h 150"/>
              <a:gd name="T66" fmla="*/ 107 w 159"/>
              <a:gd name="T67" fmla="*/ 72 h 150"/>
              <a:gd name="T68" fmla="*/ 115 w 159"/>
              <a:gd name="T69" fmla="*/ 65 h 150"/>
              <a:gd name="T70" fmla="*/ 117 w 159"/>
              <a:gd name="T71" fmla="*/ 66 h 150"/>
              <a:gd name="T72" fmla="*/ 79 w 159"/>
              <a:gd name="T73" fmla="*/ 10 h 150"/>
              <a:gd name="T74" fmla="*/ 15 w 159"/>
              <a:gd name="T75" fmla="*/ 66 h 150"/>
              <a:gd name="T76" fmla="*/ 27 w 159"/>
              <a:gd name="T77" fmla="*/ 115 h 150"/>
              <a:gd name="T78" fmla="*/ 71 w 159"/>
              <a:gd name="T79" fmla="*/ 140 h 150"/>
              <a:gd name="T80" fmla="*/ 80 w 159"/>
              <a:gd name="T81" fmla="*/ 140 h 150"/>
              <a:gd name="T82" fmla="*/ 144 w 159"/>
              <a:gd name="T83" fmla="*/ 84 h 150"/>
              <a:gd name="T84" fmla="*/ 88 w 159"/>
              <a:gd name="T85" fmla="*/ 10 h 150"/>
              <a:gd name="T86" fmla="*/ 79 w 159"/>
              <a:gd name="T87" fmla="*/ 10 h 150"/>
              <a:gd name="T88" fmla="*/ 79 w 159"/>
              <a:gd name="T89" fmla="*/ 0 h 150"/>
              <a:gd name="T90" fmla="*/ 89 w 159"/>
              <a:gd name="T91" fmla="*/ 1 h 150"/>
              <a:gd name="T92" fmla="*/ 154 w 159"/>
              <a:gd name="T93" fmla="*/ 85 h 150"/>
              <a:gd name="T94" fmla="*/ 80 w 159"/>
              <a:gd name="T95" fmla="*/ 150 h 150"/>
              <a:gd name="T96" fmla="*/ 69 w 159"/>
              <a:gd name="T97" fmla="*/ 149 h 150"/>
              <a:gd name="T98" fmla="*/ 5 w 159"/>
              <a:gd name="T99" fmla="*/ 65 h 150"/>
              <a:gd name="T100" fmla="*/ 79 w 159"/>
              <a:gd name="T10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150">
                <a:moveTo>
                  <a:pt x="64" y="65"/>
                </a:moveTo>
                <a:cubicBezTo>
                  <a:pt x="70" y="65"/>
                  <a:pt x="75" y="60"/>
                  <a:pt x="75" y="54"/>
                </a:cubicBezTo>
                <a:cubicBezTo>
                  <a:pt x="75" y="48"/>
                  <a:pt x="70" y="43"/>
                  <a:pt x="64" y="43"/>
                </a:cubicBezTo>
                <a:cubicBezTo>
                  <a:pt x="58" y="43"/>
                  <a:pt x="53" y="48"/>
                  <a:pt x="53" y="54"/>
                </a:cubicBezTo>
                <a:cubicBezTo>
                  <a:pt x="53" y="60"/>
                  <a:pt x="58" y="65"/>
                  <a:pt x="64" y="65"/>
                </a:cubicBezTo>
                <a:moveTo>
                  <a:pt x="87" y="65"/>
                </a:moveTo>
                <a:cubicBezTo>
                  <a:pt x="93" y="65"/>
                  <a:pt x="98" y="60"/>
                  <a:pt x="98" y="54"/>
                </a:cubicBezTo>
                <a:cubicBezTo>
                  <a:pt x="98" y="48"/>
                  <a:pt x="93" y="43"/>
                  <a:pt x="87" y="43"/>
                </a:cubicBezTo>
                <a:cubicBezTo>
                  <a:pt x="81" y="43"/>
                  <a:pt x="76" y="48"/>
                  <a:pt x="76" y="54"/>
                </a:cubicBezTo>
                <a:cubicBezTo>
                  <a:pt x="76" y="60"/>
                  <a:pt x="81" y="65"/>
                  <a:pt x="87" y="65"/>
                </a:cubicBezTo>
                <a:moveTo>
                  <a:pt x="45" y="68"/>
                </a:moveTo>
                <a:cubicBezTo>
                  <a:pt x="43" y="68"/>
                  <a:pt x="42" y="69"/>
                  <a:pt x="42" y="70"/>
                </a:cubicBezTo>
                <a:cubicBezTo>
                  <a:pt x="42" y="81"/>
                  <a:pt x="42" y="81"/>
                  <a:pt x="42" y="81"/>
                </a:cubicBezTo>
                <a:cubicBezTo>
                  <a:pt x="42" y="82"/>
                  <a:pt x="43" y="84"/>
                  <a:pt x="45" y="84"/>
                </a:cubicBezTo>
                <a:cubicBezTo>
                  <a:pt x="46" y="84"/>
                  <a:pt x="47" y="82"/>
                  <a:pt x="47" y="81"/>
                </a:cubicBezTo>
                <a:cubicBezTo>
                  <a:pt x="47" y="70"/>
                  <a:pt x="47" y="70"/>
                  <a:pt x="47" y="70"/>
                </a:cubicBezTo>
                <a:cubicBezTo>
                  <a:pt x="47" y="69"/>
                  <a:pt x="46" y="68"/>
                  <a:pt x="45" y="68"/>
                </a:cubicBezTo>
                <a:moveTo>
                  <a:pt x="117" y="66"/>
                </a:moveTo>
                <a:cubicBezTo>
                  <a:pt x="117" y="99"/>
                  <a:pt x="117" y="99"/>
                  <a:pt x="117" y="99"/>
                </a:cubicBezTo>
                <a:cubicBezTo>
                  <a:pt x="117" y="101"/>
                  <a:pt x="116" y="101"/>
                  <a:pt x="115" y="100"/>
                </a:cubicBezTo>
                <a:cubicBezTo>
                  <a:pt x="107" y="94"/>
                  <a:pt x="107" y="94"/>
                  <a:pt x="107" y="94"/>
                </a:cubicBezTo>
                <a:cubicBezTo>
                  <a:pt x="106" y="93"/>
                  <a:pt x="106" y="93"/>
                  <a:pt x="106" y="92"/>
                </a:cubicBezTo>
                <a:cubicBezTo>
                  <a:pt x="102" y="92"/>
                  <a:pt x="102" y="92"/>
                  <a:pt x="102" y="92"/>
                </a:cubicBezTo>
                <a:cubicBezTo>
                  <a:pt x="102" y="99"/>
                  <a:pt x="102" y="99"/>
                  <a:pt x="102" y="99"/>
                </a:cubicBezTo>
                <a:cubicBezTo>
                  <a:pt x="102" y="101"/>
                  <a:pt x="101" y="102"/>
                  <a:pt x="99" y="102"/>
                </a:cubicBezTo>
                <a:cubicBezTo>
                  <a:pt x="53" y="102"/>
                  <a:pt x="53" y="102"/>
                  <a:pt x="53" y="102"/>
                </a:cubicBezTo>
                <a:cubicBezTo>
                  <a:pt x="51" y="102"/>
                  <a:pt x="50" y="100"/>
                  <a:pt x="50" y="98"/>
                </a:cubicBezTo>
                <a:cubicBezTo>
                  <a:pt x="50" y="70"/>
                  <a:pt x="50" y="70"/>
                  <a:pt x="50" y="70"/>
                </a:cubicBezTo>
                <a:cubicBezTo>
                  <a:pt x="50" y="68"/>
                  <a:pt x="51" y="66"/>
                  <a:pt x="53" y="66"/>
                </a:cubicBezTo>
                <a:cubicBezTo>
                  <a:pt x="99" y="66"/>
                  <a:pt x="99" y="66"/>
                  <a:pt x="99" y="66"/>
                </a:cubicBezTo>
                <a:cubicBezTo>
                  <a:pt x="101" y="66"/>
                  <a:pt x="102" y="68"/>
                  <a:pt x="102" y="70"/>
                </a:cubicBezTo>
                <a:cubicBezTo>
                  <a:pt x="102" y="73"/>
                  <a:pt x="102" y="73"/>
                  <a:pt x="102" y="73"/>
                </a:cubicBezTo>
                <a:cubicBezTo>
                  <a:pt x="106" y="73"/>
                  <a:pt x="106" y="73"/>
                  <a:pt x="106" y="73"/>
                </a:cubicBezTo>
                <a:cubicBezTo>
                  <a:pt x="106" y="73"/>
                  <a:pt x="107" y="72"/>
                  <a:pt x="107" y="72"/>
                </a:cubicBezTo>
                <a:cubicBezTo>
                  <a:pt x="115" y="65"/>
                  <a:pt x="115" y="65"/>
                  <a:pt x="115" y="65"/>
                </a:cubicBezTo>
                <a:cubicBezTo>
                  <a:pt x="116" y="64"/>
                  <a:pt x="117" y="65"/>
                  <a:pt x="117" y="66"/>
                </a:cubicBezTo>
                <a:moveTo>
                  <a:pt x="79" y="10"/>
                </a:moveTo>
                <a:cubicBezTo>
                  <a:pt x="47" y="10"/>
                  <a:pt x="19" y="34"/>
                  <a:pt x="15" y="66"/>
                </a:cubicBezTo>
                <a:cubicBezTo>
                  <a:pt x="12" y="84"/>
                  <a:pt x="17" y="101"/>
                  <a:pt x="27" y="115"/>
                </a:cubicBezTo>
                <a:cubicBezTo>
                  <a:pt x="38" y="129"/>
                  <a:pt x="53" y="138"/>
                  <a:pt x="71" y="140"/>
                </a:cubicBezTo>
                <a:cubicBezTo>
                  <a:pt x="74" y="140"/>
                  <a:pt x="77" y="140"/>
                  <a:pt x="80" y="140"/>
                </a:cubicBezTo>
                <a:cubicBezTo>
                  <a:pt x="112" y="140"/>
                  <a:pt x="140" y="116"/>
                  <a:pt x="144" y="84"/>
                </a:cubicBezTo>
                <a:cubicBezTo>
                  <a:pt x="149" y="48"/>
                  <a:pt x="124" y="15"/>
                  <a:pt x="88" y="10"/>
                </a:cubicBezTo>
                <a:cubicBezTo>
                  <a:pt x="85" y="10"/>
                  <a:pt x="82" y="10"/>
                  <a:pt x="79" y="10"/>
                </a:cubicBezTo>
                <a:moveTo>
                  <a:pt x="79" y="0"/>
                </a:moveTo>
                <a:cubicBezTo>
                  <a:pt x="83" y="0"/>
                  <a:pt x="86" y="0"/>
                  <a:pt x="89" y="1"/>
                </a:cubicBezTo>
                <a:cubicBezTo>
                  <a:pt x="130" y="6"/>
                  <a:pt x="159" y="44"/>
                  <a:pt x="154" y="85"/>
                </a:cubicBezTo>
                <a:cubicBezTo>
                  <a:pt x="149" y="123"/>
                  <a:pt x="116" y="150"/>
                  <a:pt x="80" y="150"/>
                </a:cubicBezTo>
                <a:cubicBezTo>
                  <a:pt x="76" y="150"/>
                  <a:pt x="73" y="150"/>
                  <a:pt x="69" y="149"/>
                </a:cubicBezTo>
                <a:cubicBezTo>
                  <a:pt x="28" y="144"/>
                  <a:pt x="0" y="106"/>
                  <a:pt x="5" y="65"/>
                </a:cubicBezTo>
                <a:cubicBezTo>
                  <a:pt x="10" y="28"/>
                  <a:pt x="42" y="0"/>
                  <a:pt x="79" y="0"/>
                </a:cubicBezTo>
              </a:path>
            </a:pathLst>
          </a:custGeom>
          <a:solidFill>
            <a:srgbClr val="505050"/>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64166966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dirty="0" smtClean="0">
                <a:latin typeface="+mn-lt"/>
              </a:rPr>
              <a:t>Introduction</a:t>
            </a:r>
          </a:p>
          <a:p>
            <a:pPr marL="0" lvl="1" indent="0">
              <a:buNone/>
            </a:pPr>
            <a:r>
              <a:rPr lang="en-GB" dirty="0" smtClean="0"/>
              <a:t>Lync: interoperability by design</a:t>
            </a:r>
          </a:p>
          <a:p>
            <a:pPr marL="0" lvl="1" indent="0">
              <a:buNone/>
            </a:pPr>
            <a:r>
              <a:rPr lang="en-GB"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bypass</a:t>
            </a:r>
            <a:r>
              <a:rPr lang="en-GB" dirty="0" smtClean="0"/>
              <a:t>…</a:t>
            </a:r>
          </a:p>
          <a:p>
            <a:pPr marL="0" lvl="1" indent="0">
              <a:buNone/>
            </a:pPr>
            <a:endParaRPr lang="en-GB" dirty="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3574584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about mobility?</a:t>
            </a:r>
            <a:endParaRPr lang="en-GB" dirty="0"/>
          </a:p>
        </p:txBody>
      </p:sp>
      <p:sp>
        <p:nvSpPr>
          <p:cNvPr id="3" name="Text Placeholder 2"/>
          <p:cNvSpPr>
            <a:spLocks noGrp="1"/>
          </p:cNvSpPr>
          <p:nvPr>
            <p:ph type="body" sz="quarter" idx="10"/>
          </p:nvPr>
        </p:nvSpPr>
        <p:spPr>
          <a:xfrm>
            <a:off x="274638" y="1212850"/>
            <a:ext cx="11887200" cy="5139869"/>
          </a:xfrm>
        </p:spPr>
        <p:txBody>
          <a:bodyPr/>
          <a:lstStyle/>
          <a:p>
            <a:r>
              <a:rPr lang="en-GB" dirty="0" smtClean="0">
                <a:solidFill>
                  <a:schemeClr val="tx1"/>
                </a:solidFill>
                <a:latin typeface="+mn-lt"/>
              </a:rPr>
              <a:t>Lync 2010 Mobile</a:t>
            </a:r>
          </a:p>
          <a:p>
            <a:r>
              <a:rPr lang="en-GB" sz="2000" dirty="0" smtClean="0">
                <a:solidFill>
                  <a:schemeClr val="tx1"/>
                </a:solidFill>
                <a:latin typeface="+mn-lt"/>
              </a:rPr>
              <a:t>No Voice/Video over IP experience</a:t>
            </a:r>
            <a:endParaRPr lang="en-GB" dirty="0">
              <a:solidFill>
                <a:schemeClr val="tx1"/>
              </a:solidFill>
              <a:latin typeface="+mn-lt"/>
            </a:endParaRPr>
          </a:p>
          <a:p>
            <a:r>
              <a:rPr lang="en-GB" dirty="0" smtClean="0">
                <a:solidFill>
                  <a:schemeClr val="tx1"/>
                </a:solidFill>
                <a:latin typeface="+mn-lt"/>
              </a:rPr>
              <a:t>Windows 8/RT Modern UI</a:t>
            </a:r>
            <a:endParaRPr lang="en-GB" dirty="0">
              <a:solidFill>
                <a:schemeClr val="tx1"/>
              </a:solidFill>
              <a:latin typeface="+mn-lt"/>
            </a:endParaRPr>
          </a:p>
          <a:p>
            <a:pPr lvl="0"/>
            <a:r>
              <a:rPr lang="en-GB" sz="2000" dirty="0">
                <a:solidFill>
                  <a:schemeClr val="tx1"/>
                </a:solidFill>
                <a:latin typeface="+mn-lt"/>
              </a:rPr>
              <a:t>Point-to-point video</a:t>
            </a:r>
          </a:p>
          <a:p>
            <a:pPr lvl="0"/>
            <a:r>
              <a:rPr lang="en-GB" sz="2000" dirty="0">
                <a:solidFill>
                  <a:schemeClr val="tx1"/>
                </a:solidFill>
                <a:latin typeface="+mn-lt"/>
              </a:rPr>
              <a:t>Multi-party video </a:t>
            </a:r>
            <a:r>
              <a:rPr lang="en-GB" sz="2000" dirty="0" smtClean="0">
                <a:solidFill>
                  <a:schemeClr val="tx1"/>
                </a:solidFill>
                <a:latin typeface="+mn-lt"/>
              </a:rPr>
              <a:t>(Gallery View)</a:t>
            </a:r>
            <a:endParaRPr lang="en-GB" sz="2000" dirty="0">
              <a:solidFill>
                <a:schemeClr val="tx1"/>
              </a:solidFill>
              <a:latin typeface="+mn-lt"/>
            </a:endParaRPr>
          </a:p>
          <a:p>
            <a:pPr lvl="0"/>
            <a:r>
              <a:rPr lang="en-GB" sz="2000" dirty="0">
                <a:solidFill>
                  <a:schemeClr val="tx1"/>
                </a:solidFill>
                <a:latin typeface="+mn-lt"/>
              </a:rPr>
              <a:t>Leveraging H.264 SVC</a:t>
            </a:r>
          </a:p>
          <a:p>
            <a:pPr lvl="0"/>
            <a:r>
              <a:rPr lang="en-GB" sz="2000" dirty="0">
                <a:solidFill>
                  <a:schemeClr val="tx1"/>
                </a:solidFill>
                <a:latin typeface="+mn-lt"/>
              </a:rPr>
              <a:t>H.264 encoding within ARM chipsets </a:t>
            </a:r>
            <a:endParaRPr lang="en-GB" dirty="0" smtClean="0">
              <a:solidFill>
                <a:schemeClr val="tx1"/>
              </a:solidFill>
              <a:latin typeface="+mn-lt"/>
            </a:endParaRPr>
          </a:p>
          <a:p>
            <a:r>
              <a:rPr lang="en-GB" dirty="0" smtClean="0">
                <a:solidFill>
                  <a:schemeClr val="tx1"/>
                </a:solidFill>
                <a:latin typeface="+mn-lt"/>
              </a:rPr>
              <a:t>Lync 2013 Mobile</a:t>
            </a:r>
          </a:p>
          <a:p>
            <a:pPr lvl="0"/>
            <a:r>
              <a:rPr lang="en-GB" sz="2000" dirty="0" smtClean="0">
                <a:solidFill>
                  <a:schemeClr val="tx1"/>
                </a:solidFill>
                <a:latin typeface="+mn-lt"/>
              </a:rPr>
              <a:t>Point-to-point video</a:t>
            </a:r>
          </a:p>
          <a:p>
            <a:pPr lvl="0"/>
            <a:r>
              <a:rPr lang="en-GB" sz="2000" dirty="0" smtClean="0">
                <a:solidFill>
                  <a:schemeClr val="tx1"/>
                </a:solidFill>
                <a:latin typeface="+mn-lt"/>
              </a:rPr>
              <a:t>Multi-party video (single active speaker)</a:t>
            </a:r>
          </a:p>
          <a:p>
            <a:pPr lvl="0"/>
            <a:r>
              <a:rPr lang="en-GB" sz="2000" dirty="0" smtClean="0">
                <a:solidFill>
                  <a:schemeClr val="tx1"/>
                </a:solidFill>
                <a:latin typeface="+mn-lt"/>
              </a:rPr>
              <a:t>Leveraging H.264 SVC</a:t>
            </a:r>
          </a:p>
          <a:p>
            <a:pPr lvl="0"/>
            <a:r>
              <a:rPr lang="en-GB" sz="2000" dirty="0" smtClean="0">
                <a:solidFill>
                  <a:schemeClr val="tx1"/>
                </a:solidFill>
                <a:latin typeface="+mn-lt"/>
              </a:rPr>
              <a:t>H.264 encoding within ARM chipsets </a:t>
            </a:r>
          </a:p>
        </p:txBody>
      </p:sp>
      <p:pic>
        <p:nvPicPr>
          <p:cNvPr id="5" name="Picture 4"/>
          <p:cNvPicPr>
            <a:picLocks noChangeAspect="1"/>
          </p:cNvPicPr>
          <p:nvPr/>
        </p:nvPicPr>
        <p:blipFill>
          <a:blip r:embed="rId2"/>
          <a:stretch>
            <a:fillRect/>
          </a:stretch>
        </p:blipFill>
        <p:spPr>
          <a:xfrm>
            <a:off x="7946429" y="1337022"/>
            <a:ext cx="2914853" cy="4685455"/>
          </a:xfrm>
          <a:prstGeom prst="rect">
            <a:avLst/>
          </a:prstGeom>
        </p:spPr>
      </p:pic>
    </p:spTree>
    <p:extLst>
      <p:ext uri="{BB962C8B-B14F-4D97-AF65-F5344CB8AC3E}">
        <p14:creationId xmlns:p14="http://schemas.microsoft.com/office/powerpoint/2010/main" val="286575615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H.264 SVC?</a:t>
            </a:r>
            <a:endParaRPr lang="en-GB" dirty="0"/>
          </a:p>
        </p:txBody>
      </p:sp>
      <p:sp>
        <p:nvSpPr>
          <p:cNvPr id="3" name="Text Placeholder 2"/>
          <p:cNvSpPr>
            <a:spLocks noGrp="1"/>
          </p:cNvSpPr>
          <p:nvPr>
            <p:ph type="body" sz="quarter" idx="10"/>
          </p:nvPr>
        </p:nvSpPr>
        <p:spPr>
          <a:xfrm>
            <a:off x="274638" y="1212850"/>
            <a:ext cx="11887200" cy="5355312"/>
          </a:xfrm>
        </p:spPr>
        <p:txBody>
          <a:bodyPr/>
          <a:lstStyle/>
          <a:p>
            <a:r>
              <a:rPr lang="en-GB" dirty="0" smtClean="0">
                <a:latin typeface="+mn-lt"/>
              </a:rPr>
              <a:t>Experience</a:t>
            </a:r>
          </a:p>
          <a:p>
            <a:r>
              <a:rPr lang="en-GB" sz="2000" dirty="0" smtClean="0">
                <a:gradFill>
                  <a:gsLst>
                    <a:gs pos="1250">
                      <a:schemeClr val="tx1"/>
                    </a:gs>
                    <a:gs pos="100000">
                      <a:schemeClr val="tx1"/>
                    </a:gs>
                  </a:gsLst>
                  <a:lin ang="5400000" scaled="0"/>
                </a:gradFill>
                <a:latin typeface="+mn-lt"/>
              </a:rPr>
              <a:t>Gallery View capability with a non-transcoding MCU</a:t>
            </a:r>
          </a:p>
          <a:p>
            <a:r>
              <a:rPr lang="en-GB" sz="2000" dirty="0" smtClean="0">
                <a:gradFill>
                  <a:gsLst>
                    <a:gs pos="1250">
                      <a:schemeClr val="tx1"/>
                    </a:gs>
                    <a:gs pos="100000">
                      <a:schemeClr val="tx1"/>
                    </a:gs>
                  </a:gsLst>
                  <a:lin ang="5400000" scaled="0"/>
                </a:gradFill>
                <a:latin typeface="+mn-lt"/>
              </a:rPr>
              <a:t>Dynamic layouts, by giving endpoints the ability to control their received video</a:t>
            </a:r>
          </a:p>
          <a:p>
            <a:r>
              <a:rPr lang="en-GB" sz="2000" dirty="0" smtClean="0">
                <a:gradFill>
                  <a:gsLst>
                    <a:gs pos="1250">
                      <a:schemeClr val="tx1"/>
                    </a:gs>
                    <a:gs pos="100000">
                      <a:schemeClr val="tx1"/>
                    </a:gs>
                  </a:gsLst>
                  <a:lin ang="5400000" scaled="0"/>
                </a:gradFill>
                <a:latin typeface="+mn-lt"/>
              </a:rPr>
              <a:t>HD 1080p 30fps video without the need for high-end processing, taking advantage of CPUs with Accelerated Processing Units (Intel </a:t>
            </a:r>
            <a:r>
              <a:rPr lang="en-GB" sz="2000" dirty="0" err="1" smtClean="0">
                <a:gradFill>
                  <a:gsLst>
                    <a:gs pos="1250">
                      <a:schemeClr val="tx1"/>
                    </a:gs>
                    <a:gs pos="100000">
                      <a:schemeClr val="tx1"/>
                    </a:gs>
                  </a:gsLst>
                  <a:lin ang="5400000" scaled="0"/>
                </a:gradFill>
                <a:latin typeface="+mn-lt"/>
              </a:rPr>
              <a:t>Sandybridge</a:t>
            </a:r>
            <a:r>
              <a:rPr lang="en-GB" sz="2000" dirty="0" smtClean="0">
                <a:gradFill>
                  <a:gsLst>
                    <a:gs pos="1250">
                      <a:schemeClr val="tx1"/>
                    </a:gs>
                    <a:gs pos="100000">
                      <a:schemeClr val="tx1"/>
                    </a:gs>
                  </a:gsLst>
                  <a:lin ang="5400000" scaled="0"/>
                </a:gradFill>
                <a:latin typeface="+mn-lt"/>
              </a:rPr>
              <a:t>, </a:t>
            </a:r>
          </a:p>
          <a:p>
            <a:r>
              <a:rPr lang="en-GB" sz="2000" dirty="0" err="1" smtClean="0">
                <a:gradFill>
                  <a:gsLst>
                    <a:gs pos="1250">
                      <a:schemeClr val="tx1"/>
                    </a:gs>
                    <a:gs pos="100000">
                      <a:schemeClr val="tx1"/>
                    </a:gs>
                  </a:gsLst>
                  <a:lin ang="5400000" scaled="0"/>
                </a:gradFill>
                <a:latin typeface="+mn-lt"/>
              </a:rPr>
              <a:t>Ivybridge</a:t>
            </a:r>
            <a:r>
              <a:rPr lang="en-GB" sz="2000" dirty="0" smtClean="0">
                <a:gradFill>
                  <a:gsLst>
                    <a:gs pos="1250">
                      <a:schemeClr val="tx1"/>
                    </a:gs>
                    <a:gs pos="100000">
                      <a:schemeClr val="tx1"/>
                    </a:gs>
                  </a:gsLst>
                  <a:lin ang="5400000" scaled="0"/>
                </a:gradFill>
                <a:latin typeface="+mn-lt"/>
              </a:rPr>
              <a:t> and AMD Fusion)</a:t>
            </a:r>
            <a:endParaRPr lang="en-GB" dirty="0" smtClean="0">
              <a:latin typeface="+mn-lt"/>
            </a:endParaRPr>
          </a:p>
          <a:p>
            <a:endParaRPr lang="en-GB" dirty="0" smtClean="0">
              <a:latin typeface="+mn-lt"/>
            </a:endParaRPr>
          </a:p>
          <a:p>
            <a:r>
              <a:rPr lang="en-GB" dirty="0" smtClean="0">
                <a:latin typeface="+mn-lt"/>
              </a:rPr>
              <a:t>Standards-based</a:t>
            </a:r>
          </a:p>
          <a:p>
            <a:r>
              <a:rPr lang="en-GB" sz="2000" dirty="0" smtClean="0">
                <a:gradFill>
                  <a:gsLst>
                    <a:gs pos="1250">
                      <a:schemeClr val="tx1"/>
                    </a:gs>
                    <a:gs pos="100000">
                      <a:schemeClr val="tx1"/>
                    </a:gs>
                  </a:gsLst>
                  <a:lin ang="5400000" scaled="0"/>
                </a:gradFill>
                <a:latin typeface="+mn-lt"/>
              </a:rPr>
              <a:t>Based upon Unified </a:t>
            </a:r>
            <a:r>
              <a:rPr lang="en-GB" sz="2000" dirty="0">
                <a:gradFill>
                  <a:gsLst>
                    <a:gs pos="1250">
                      <a:schemeClr val="tx1"/>
                    </a:gs>
                    <a:gs pos="100000">
                      <a:schemeClr val="tx1"/>
                    </a:gs>
                  </a:gsLst>
                  <a:lin ang="5400000" scaled="0"/>
                </a:gradFill>
                <a:latin typeface="+mn-lt"/>
              </a:rPr>
              <a:t>Communications Interoperability Forum (UCIF) </a:t>
            </a:r>
            <a:r>
              <a:rPr lang="en-GB" sz="2000" dirty="0" smtClean="0">
                <a:gradFill>
                  <a:gsLst>
                    <a:gs pos="1250">
                      <a:schemeClr val="tx1"/>
                    </a:gs>
                    <a:gs pos="100000">
                      <a:schemeClr val="tx1"/>
                    </a:gs>
                  </a:gsLst>
                  <a:lin ang="5400000" scaled="0"/>
                </a:gradFill>
                <a:latin typeface="+mn-lt"/>
              </a:rPr>
              <a:t>specification for </a:t>
            </a:r>
            <a:r>
              <a:rPr lang="en-GB" sz="2000" dirty="0">
                <a:gradFill>
                  <a:gsLst>
                    <a:gs pos="1250">
                      <a:schemeClr val="tx1"/>
                    </a:gs>
                    <a:gs pos="100000">
                      <a:schemeClr val="tx1"/>
                    </a:gs>
                  </a:gsLst>
                  <a:lin ang="5400000" scaled="0"/>
                </a:gradFill>
                <a:latin typeface="+mn-lt"/>
              </a:rPr>
              <a:t>video, transport and </a:t>
            </a:r>
            <a:r>
              <a:rPr lang="en-GB" sz="2000" dirty="0" smtClean="0">
                <a:gradFill>
                  <a:gsLst>
                    <a:gs pos="1250">
                      <a:schemeClr val="tx1"/>
                    </a:gs>
                    <a:gs pos="100000">
                      <a:schemeClr val="tx1"/>
                    </a:gs>
                  </a:gsLst>
                  <a:lin ang="5400000" scaled="0"/>
                </a:gradFill>
                <a:latin typeface="+mn-lt"/>
              </a:rPr>
              <a:t>signalling</a:t>
            </a:r>
          </a:p>
          <a:p>
            <a:r>
              <a:rPr lang="en-GB" sz="2000" dirty="0" smtClean="0">
                <a:gradFill>
                  <a:gsLst>
                    <a:gs pos="1250">
                      <a:schemeClr val="tx1"/>
                    </a:gs>
                    <a:gs pos="100000">
                      <a:schemeClr val="tx1"/>
                    </a:gs>
                  </a:gsLst>
                  <a:lin ang="5400000" scaled="0"/>
                </a:gradFill>
                <a:latin typeface="+mn-lt"/>
              </a:rPr>
              <a:t>Bit </a:t>
            </a:r>
            <a:r>
              <a:rPr lang="en-GB" sz="2000" dirty="0">
                <a:gradFill>
                  <a:gsLst>
                    <a:gs pos="1250">
                      <a:schemeClr val="tx1"/>
                    </a:gs>
                    <a:gs pos="100000">
                      <a:schemeClr val="tx1"/>
                    </a:gs>
                  </a:gsLst>
                  <a:lin ang="5400000" scaled="0"/>
                </a:gradFill>
                <a:latin typeface="+mn-lt"/>
              </a:rPr>
              <a:t>stream compatible with other </a:t>
            </a:r>
            <a:r>
              <a:rPr lang="en-GB" sz="2000" dirty="0" smtClean="0">
                <a:gradFill>
                  <a:gsLst>
                    <a:gs pos="1250">
                      <a:schemeClr val="tx1"/>
                    </a:gs>
                    <a:gs pos="100000">
                      <a:schemeClr val="tx1"/>
                    </a:gs>
                  </a:gsLst>
                  <a:lin ang="5400000" scaled="0"/>
                </a:gradFill>
                <a:latin typeface="+mn-lt"/>
              </a:rPr>
              <a:t>video conferencing vendors</a:t>
            </a:r>
          </a:p>
          <a:p>
            <a:r>
              <a:rPr lang="en-GB" sz="2000" dirty="0" smtClean="0">
                <a:gradFill>
                  <a:gsLst>
                    <a:gs pos="1250">
                      <a:schemeClr val="tx1"/>
                    </a:gs>
                    <a:gs pos="100000">
                      <a:schemeClr val="tx1"/>
                    </a:gs>
                  </a:gsLst>
                  <a:lin ang="5400000" scaled="0"/>
                </a:gradFill>
                <a:latin typeface="+mn-lt"/>
              </a:rPr>
              <a:t>Reduced need for “heavy lifting” where interoperability is required</a:t>
            </a:r>
          </a:p>
          <a:p>
            <a:r>
              <a:rPr lang="en-GB" sz="2000" dirty="0" err="1" smtClean="0">
                <a:gradFill>
                  <a:gsLst>
                    <a:gs pos="1250">
                      <a:schemeClr val="tx1"/>
                    </a:gs>
                    <a:gs pos="100000">
                      <a:schemeClr val="tx1"/>
                    </a:gs>
                  </a:gsLst>
                  <a:lin ang="5400000" scaled="0"/>
                </a:gradFill>
                <a:latin typeface="+mn-lt"/>
              </a:rPr>
              <a:t>RTVideo</a:t>
            </a:r>
            <a:r>
              <a:rPr lang="en-GB" sz="2000" dirty="0" smtClean="0">
                <a:gradFill>
                  <a:gsLst>
                    <a:gs pos="1250">
                      <a:schemeClr val="tx1"/>
                    </a:gs>
                    <a:gs pos="100000">
                      <a:schemeClr val="tx1"/>
                    </a:gs>
                  </a:gsLst>
                  <a:lin ang="5400000" scaled="0"/>
                </a:gradFill>
                <a:latin typeface="+mn-lt"/>
              </a:rPr>
              <a:t> is a legacy codec, H.264 SVC is now preferred</a:t>
            </a:r>
            <a:endParaRPr lang="en-GB" sz="2000" dirty="0">
              <a:gradFill>
                <a:gsLst>
                  <a:gs pos="1250">
                    <a:schemeClr val="tx1"/>
                  </a:gs>
                  <a:gs pos="100000">
                    <a:schemeClr val="tx1"/>
                  </a:gs>
                </a:gsLst>
                <a:lin ang="5400000" scaled="0"/>
              </a:gradFill>
              <a:latin typeface="+mn-lt"/>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8371" t="24667" r="20104" b="48695"/>
          <a:stretch/>
        </p:blipFill>
        <p:spPr>
          <a:xfrm>
            <a:off x="6938317" y="2993206"/>
            <a:ext cx="5040560" cy="16539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5" name="Picture 4"/>
          <p:cNvPicPr>
            <a:picLocks noChangeAspect="1"/>
          </p:cNvPicPr>
          <p:nvPr/>
        </p:nvPicPr>
        <p:blipFill>
          <a:blip r:embed="rId3"/>
          <a:stretch>
            <a:fillRect/>
          </a:stretch>
        </p:blipFill>
        <p:spPr>
          <a:xfrm>
            <a:off x="10646065" y="295275"/>
            <a:ext cx="1519132" cy="1473796"/>
          </a:xfrm>
          <a:prstGeom prst="rect">
            <a:avLst/>
          </a:prstGeom>
        </p:spPr>
      </p:pic>
    </p:spTree>
    <p:extLst>
      <p:ext uri="{BB962C8B-B14F-4D97-AF65-F5344CB8AC3E}">
        <p14:creationId xmlns:p14="http://schemas.microsoft.com/office/powerpoint/2010/main" val="90217056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Removing H.263 in Lync 2013</a:t>
            </a:r>
            <a:endParaRPr lang="en-US" dirty="0"/>
          </a:p>
        </p:txBody>
      </p:sp>
      <p:sp>
        <p:nvSpPr>
          <p:cNvPr id="3" name="Text Placeholder 2"/>
          <p:cNvSpPr>
            <a:spLocks noGrp="1"/>
          </p:cNvSpPr>
          <p:nvPr>
            <p:ph type="body" sz="quarter" idx="10"/>
          </p:nvPr>
        </p:nvSpPr>
        <p:spPr>
          <a:xfrm>
            <a:off x="274638" y="1212850"/>
            <a:ext cx="11887200" cy="5016758"/>
          </a:xfrm>
        </p:spPr>
        <p:txBody>
          <a:bodyPr/>
          <a:lstStyle/>
          <a:p>
            <a:pPr lvl="0"/>
            <a:r>
              <a:rPr lang="en-US" dirty="0" smtClean="0">
                <a:latin typeface="+mn-lt"/>
              </a:rPr>
              <a:t/>
            </a:r>
            <a:br>
              <a:rPr lang="en-US" dirty="0" smtClean="0">
                <a:latin typeface="+mn-lt"/>
              </a:rPr>
            </a:br>
            <a:r>
              <a:rPr lang="en-US" dirty="0" smtClean="0">
                <a:latin typeface="+mn-lt"/>
              </a:rPr>
              <a:t>H.263 </a:t>
            </a:r>
            <a:r>
              <a:rPr lang="en-US" dirty="0">
                <a:latin typeface="+mn-lt"/>
              </a:rPr>
              <a:t>is a low quality codec w/ </a:t>
            </a:r>
            <a:r>
              <a:rPr lang="en-US" dirty="0" smtClean="0">
                <a:latin typeface="+mn-lt"/>
              </a:rPr>
              <a:t>CIF quality video</a:t>
            </a:r>
            <a:endParaRPr lang="en-US" dirty="0">
              <a:latin typeface="+mn-lt"/>
            </a:endParaRPr>
          </a:p>
          <a:p>
            <a:pPr lvl="0"/>
            <a:endParaRPr lang="en-US" sz="2000" dirty="0" smtClean="0">
              <a:latin typeface="+mn-lt"/>
            </a:endParaRPr>
          </a:p>
          <a:p>
            <a:pPr lvl="0"/>
            <a:r>
              <a:rPr lang="en-US" dirty="0" smtClean="0">
                <a:latin typeface="+mn-lt"/>
              </a:rPr>
              <a:t>Better </a:t>
            </a:r>
            <a:r>
              <a:rPr lang="en-US" dirty="0">
                <a:latin typeface="+mn-lt"/>
              </a:rPr>
              <a:t>alternative </a:t>
            </a:r>
            <a:r>
              <a:rPr lang="en-US" dirty="0" smtClean="0">
                <a:latin typeface="+mn-lt"/>
              </a:rPr>
              <a:t>with H.264 AVC</a:t>
            </a:r>
          </a:p>
          <a:p>
            <a:pPr lvl="0"/>
            <a:endParaRPr lang="en-US" sz="2000" dirty="0" smtClean="0">
              <a:latin typeface="+mn-lt"/>
            </a:endParaRPr>
          </a:p>
          <a:p>
            <a:pPr lvl="0"/>
            <a:r>
              <a:rPr lang="en-US" dirty="0" smtClean="0">
                <a:latin typeface="+mn-lt"/>
              </a:rPr>
              <a:t>Backwards </a:t>
            </a:r>
            <a:r>
              <a:rPr lang="en-US" dirty="0">
                <a:latin typeface="+mn-lt"/>
              </a:rPr>
              <a:t>compatibility is satisfied </a:t>
            </a:r>
            <a:r>
              <a:rPr lang="en-US" dirty="0" smtClean="0">
                <a:latin typeface="+mn-lt"/>
              </a:rPr>
              <a:t>with </a:t>
            </a:r>
            <a:r>
              <a:rPr lang="en-US" dirty="0" err="1" smtClean="0">
                <a:latin typeface="+mn-lt"/>
              </a:rPr>
              <a:t>RTVideo</a:t>
            </a:r>
            <a:endParaRPr lang="en-US" dirty="0" smtClean="0">
              <a:latin typeface="+mn-lt"/>
            </a:endParaRPr>
          </a:p>
          <a:p>
            <a:pPr lvl="0"/>
            <a:endParaRPr lang="en-US" sz="2000" dirty="0">
              <a:latin typeface="+mn-lt"/>
            </a:endParaRPr>
          </a:p>
          <a:p>
            <a:pPr lvl="0"/>
            <a:r>
              <a:rPr lang="en-US" dirty="0" smtClean="0">
                <a:latin typeface="+mn-lt"/>
              </a:rPr>
              <a:t>In rare cases, partner solutions</a:t>
            </a:r>
            <a:endParaRPr lang="en-US" dirty="0">
              <a:latin typeface="+mn-lt"/>
            </a:endParaRPr>
          </a:p>
          <a:p>
            <a:endParaRPr lang="en-US" dirty="0">
              <a:latin typeface="+mn-lt"/>
            </a:endParaRPr>
          </a:p>
        </p:txBody>
      </p:sp>
    </p:spTree>
    <p:extLst>
      <p:ext uri="{BB962C8B-B14F-4D97-AF65-F5344CB8AC3E}">
        <p14:creationId xmlns:p14="http://schemas.microsoft.com/office/powerpoint/2010/main" val="309733321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476620"/>
            <a:ext cx="11370961" cy="5816977"/>
          </a:xfrm>
        </p:spPr>
        <p:txBody>
          <a:bodyPr/>
          <a:lstStyle/>
          <a:p>
            <a:r>
              <a:rPr lang="en-US" dirty="0" smtClean="0">
                <a:latin typeface="+mn-lt"/>
              </a:rPr>
              <a:t>H.264 Video Codec</a:t>
            </a:r>
            <a:endParaRPr lang="en-US" dirty="0">
              <a:latin typeface="+mn-lt"/>
            </a:endParaRPr>
          </a:p>
          <a:p>
            <a:pPr lvl="1"/>
            <a:r>
              <a:rPr lang="en-US" dirty="0" smtClean="0"/>
              <a:t>Provides another codec for traditional VTC and Telepresence to connect</a:t>
            </a:r>
          </a:p>
          <a:p>
            <a:pPr lvl="1"/>
            <a:r>
              <a:rPr lang="en-US" dirty="0" smtClean="0"/>
              <a:t>Partners will support H.264 and </a:t>
            </a:r>
            <a:r>
              <a:rPr lang="en-US" dirty="0" err="1" smtClean="0"/>
              <a:t>RTVideo</a:t>
            </a:r>
            <a:r>
              <a:rPr lang="en-US" dirty="0" smtClean="0"/>
              <a:t> in Lync 2013</a:t>
            </a:r>
          </a:p>
          <a:p>
            <a:pPr lvl="1"/>
            <a:r>
              <a:rPr lang="en-US" dirty="0" err="1" smtClean="0"/>
              <a:t>RTVideo</a:t>
            </a:r>
            <a:r>
              <a:rPr lang="en-US" dirty="0" smtClean="0"/>
              <a:t> is required for Lync 2010</a:t>
            </a:r>
          </a:p>
          <a:p>
            <a:pPr lvl="1"/>
            <a:endParaRPr lang="en-US" sz="1200" dirty="0" smtClean="0"/>
          </a:p>
          <a:p>
            <a:r>
              <a:rPr lang="en-US" dirty="0" smtClean="0">
                <a:latin typeface="+mn-lt"/>
              </a:rPr>
              <a:t>Video enhancements in signaling</a:t>
            </a:r>
          </a:p>
          <a:p>
            <a:pPr lvl="1"/>
            <a:r>
              <a:rPr lang="en-US" dirty="0" smtClean="0"/>
              <a:t>To take advantage, partners need additions in signaling</a:t>
            </a:r>
          </a:p>
          <a:p>
            <a:pPr lvl="1"/>
            <a:r>
              <a:rPr lang="en-US" dirty="0" smtClean="0"/>
              <a:t>Changes documented in Microsoft Office Protocols Documents</a:t>
            </a:r>
          </a:p>
          <a:p>
            <a:pPr lvl="1"/>
            <a:r>
              <a:rPr lang="en-US" dirty="0" smtClean="0"/>
              <a:t> </a:t>
            </a:r>
            <a:endParaRPr lang="en-US" sz="1200" dirty="0" smtClean="0"/>
          </a:p>
          <a:p>
            <a:r>
              <a:rPr lang="en-US" dirty="0">
                <a:latin typeface="+mn-lt"/>
              </a:rPr>
              <a:t>Unified Communications </a:t>
            </a:r>
            <a:r>
              <a:rPr lang="en-US" dirty="0" err="1">
                <a:latin typeface="+mn-lt"/>
              </a:rPr>
              <a:t>Interop</a:t>
            </a:r>
            <a:r>
              <a:rPr lang="en-US" dirty="0">
                <a:latin typeface="+mn-lt"/>
              </a:rPr>
              <a:t> Forum (UCIF</a:t>
            </a:r>
            <a:r>
              <a:rPr lang="en-US" dirty="0" smtClean="0">
                <a:latin typeface="+mn-lt"/>
              </a:rPr>
              <a:t>)</a:t>
            </a:r>
          </a:p>
          <a:p>
            <a:pPr lvl="1"/>
            <a:r>
              <a:rPr lang="en-US" dirty="0" smtClean="0"/>
              <a:t>Continue work in UCIF for interoperability </a:t>
            </a:r>
          </a:p>
          <a:p>
            <a:pPr lvl="1"/>
            <a:r>
              <a:rPr lang="en-US" dirty="0" smtClean="0"/>
              <a:t>Partners will support same UCIF adopted UC </a:t>
            </a:r>
            <a:r>
              <a:rPr lang="en-US" dirty="0"/>
              <a:t>mode </a:t>
            </a:r>
            <a:r>
              <a:rPr lang="en-US" dirty="0" smtClean="0"/>
              <a:t>0 and UC </a:t>
            </a:r>
            <a:r>
              <a:rPr lang="en-US" dirty="0"/>
              <a:t>mode </a:t>
            </a:r>
            <a:r>
              <a:rPr lang="en-US" dirty="0" smtClean="0"/>
              <a:t>1</a:t>
            </a:r>
          </a:p>
          <a:p>
            <a:endParaRPr lang="en-US" dirty="0" smtClean="0">
              <a:latin typeface="+mn-lt"/>
            </a:endParaRPr>
          </a:p>
        </p:txBody>
      </p:sp>
      <p:sp>
        <p:nvSpPr>
          <p:cNvPr id="3" name="Title 2"/>
          <p:cNvSpPr>
            <a:spLocks noGrp="1"/>
          </p:cNvSpPr>
          <p:nvPr>
            <p:ph type="title"/>
          </p:nvPr>
        </p:nvSpPr>
        <p:spPr/>
        <p:txBody>
          <a:bodyPr/>
          <a:lstStyle/>
          <a:p>
            <a:r>
              <a:rPr lang="en-US" dirty="0" smtClean="0"/>
              <a:t>Video Interoperability Direction</a:t>
            </a:r>
            <a:endParaRPr lang="en-US" dirty="0"/>
          </a:p>
        </p:txBody>
      </p:sp>
    </p:spTree>
    <p:extLst>
      <p:ext uri="{BB962C8B-B14F-4D97-AF65-F5344CB8AC3E}">
        <p14:creationId xmlns:p14="http://schemas.microsoft.com/office/powerpoint/2010/main" val="1570940980"/>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Lync 2013 Interoperability </a:t>
            </a:r>
            <a:r>
              <a:rPr lang="en-US" dirty="0"/>
              <a:t>Use Cases</a:t>
            </a:r>
          </a:p>
        </p:txBody>
      </p:sp>
      <p:sp>
        <p:nvSpPr>
          <p:cNvPr id="6" name="Text Placeholder 5"/>
          <p:cNvSpPr>
            <a:spLocks noGrp="1"/>
          </p:cNvSpPr>
          <p:nvPr>
            <p:ph type="body" sz="quarter" idx="10"/>
          </p:nvPr>
        </p:nvSpPr>
        <p:spPr>
          <a:xfrm>
            <a:off x="274638" y="1403350"/>
            <a:ext cx="11887200" cy="4801314"/>
          </a:xfrm>
        </p:spPr>
        <p:txBody>
          <a:bodyPr/>
          <a:lstStyle/>
          <a:p>
            <a:r>
              <a:rPr lang="en-US" dirty="0" smtClean="0">
                <a:latin typeface="+mn-lt"/>
              </a:rPr>
              <a:t>Qualified </a:t>
            </a:r>
            <a:r>
              <a:rPr lang="en-US" dirty="0">
                <a:latin typeface="+mn-lt"/>
              </a:rPr>
              <a:t>Systems</a:t>
            </a:r>
          </a:p>
          <a:p>
            <a:pPr lvl="1"/>
            <a:r>
              <a:rPr lang="en-US" dirty="0" smtClean="0"/>
              <a:t>H.264 SVC </a:t>
            </a:r>
            <a:r>
              <a:rPr lang="en-US" dirty="0" err="1" smtClean="0"/>
              <a:t>UCConfig</a:t>
            </a:r>
            <a:r>
              <a:rPr lang="en-US" dirty="0" smtClean="0"/>
              <a:t> Mode 1 and RTV </a:t>
            </a:r>
            <a:r>
              <a:rPr lang="en-US" dirty="0"/>
              <a:t>Support</a:t>
            </a:r>
          </a:p>
          <a:p>
            <a:pPr lvl="1"/>
            <a:r>
              <a:rPr lang="en-US" dirty="0"/>
              <a:t>Centralized Conferencing Control Protocol </a:t>
            </a:r>
            <a:r>
              <a:rPr lang="en-US" dirty="0" smtClean="0"/>
              <a:t>Support</a:t>
            </a:r>
          </a:p>
          <a:p>
            <a:pPr lvl="1"/>
            <a:r>
              <a:rPr lang="en-US" dirty="0" smtClean="0"/>
              <a:t>Multiparty Gallery view and Face Detection with Smart Framing</a:t>
            </a:r>
            <a:endParaRPr lang="en-US" dirty="0"/>
          </a:p>
          <a:p>
            <a:r>
              <a:rPr lang="en-US" dirty="0" smtClean="0">
                <a:latin typeface="+mn-lt"/>
              </a:rPr>
              <a:t>Compatible Systems</a:t>
            </a:r>
          </a:p>
          <a:p>
            <a:pPr lvl="1"/>
            <a:r>
              <a:rPr lang="en-US" dirty="0" smtClean="0"/>
              <a:t>Require updates to support changes in Lync signaling and transport protocol</a:t>
            </a:r>
          </a:p>
          <a:p>
            <a:pPr lvl="1"/>
            <a:r>
              <a:rPr lang="en-US" dirty="0"/>
              <a:t>RTV is required </a:t>
            </a:r>
            <a:r>
              <a:rPr lang="en-US" dirty="0" smtClean="0"/>
              <a:t>as H.263 codec support dropped</a:t>
            </a:r>
          </a:p>
          <a:p>
            <a:pPr lvl="1"/>
            <a:r>
              <a:rPr lang="en-US" dirty="0" smtClean="0"/>
              <a:t>H.264 AVC or SVC interop possible</a:t>
            </a:r>
          </a:p>
          <a:p>
            <a:r>
              <a:rPr lang="en-US" dirty="0">
                <a:latin typeface="+mn-lt"/>
              </a:rPr>
              <a:t>Standard Systems</a:t>
            </a:r>
          </a:p>
          <a:p>
            <a:pPr lvl="1"/>
            <a:r>
              <a:rPr lang="en-US" dirty="0"/>
              <a:t>No native Microsoft protocol or codec </a:t>
            </a:r>
            <a:r>
              <a:rPr lang="en-US" dirty="0" smtClean="0"/>
              <a:t>support</a:t>
            </a:r>
          </a:p>
          <a:p>
            <a:pPr lvl="1"/>
            <a:r>
              <a:rPr lang="en-US" dirty="0" smtClean="0"/>
              <a:t>Need new gateway to provide signaling interop and H.264 and RTV video</a:t>
            </a:r>
            <a:endParaRPr lang="en-US" dirty="0"/>
          </a:p>
        </p:txBody>
      </p:sp>
      <p:sp>
        <p:nvSpPr>
          <p:cNvPr id="7" name="Rectangle 6"/>
          <p:cNvSpPr/>
          <p:nvPr/>
        </p:nvSpPr>
        <p:spPr bwMode="auto">
          <a:xfrm>
            <a:off x="10180842" y="1592262"/>
            <a:ext cx="1558944" cy="155894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10180637" y="3192462"/>
            <a:ext cx="1558944" cy="15589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i="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9" name="Rectangle 8"/>
          <p:cNvSpPr/>
          <p:nvPr/>
        </p:nvSpPr>
        <p:spPr bwMode="auto">
          <a:xfrm>
            <a:off x="10180637" y="4792662"/>
            <a:ext cx="1558944" cy="1558944"/>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1600"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pic>
        <p:nvPicPr>
          <p:cNvPr id="10" name="Picture 9"/>
          <p:cNvPicPr>
            <a:picLocks noChangeAspect="1"/>
          </p:cNvPicPr>
          <p:nvPr/>
        </p:nvPicPr>
        <p:blipFill>
          <a:blip r:embed="rId2"/>
          <a:stretch>
            <a:fillRect/>
          </a:stretch>
        </p:blipFill>
        <p:spPr>
          <a:xfrm>
            <a:off x="10353721" y="4986957"/>
            <a:ext cx="1221332" cy="1161074"/>
          </a:xfrm>
          <a:prstGeom prst="rect">
            <a:avLst/>
          </a:prstGeom>
        </p:spPr>
      </p:pic>
      <p:pic>
        <p:nvPicPr>
          <p:cNvPr id="11" name="Picture 10"/>
          <p:cNvPicPr>
            <a:picLocks noChangeAspect="1"/>
          </p:cNvPicPr>
          <p:nvPr/>
        </p:nvPicPr>
        <p:blipFill>
          <a:blip r:embed="rId3">
            <a:clrChange>
              <a:clrFrom>
                <a:srgbClr val="000000"/>
              </a:clrFrom>
              <a:clrTo>
                <a:srgbClr val="000000">
                  <a:alpha val="0"/>
                </a:srgbClr>
              </a:clrTo>
            </a:clrChange>
          </a:blip>
          <a:stretch>
            <a:fillRect/>
          </a:stretch>
        </p:blipFill>
        <p:spPr>
          <a:xfrm>
            <a:off x="10413971" y="3440949"/>
            <a:ext cx="1092277" cy="10922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2679" y="1624304"/>
            <a:ext cx="1494860" cy="1494860"/>
          </a:xfrm>
          <a:prstGeom prst="rect">
            <a:avLst/>
          </a:prstGeom>
        </p:spPr>
      </p:pic>
    </p:spTree>
    <p:extLst>
      <p:ext uri="{BB962C8B-B14F-4D97-AF65-F5344CB8AC3E}">
        <p14:creationId xmlns:p14="http://schemas.microsoft.com/office/powerpoint/2010/main" val="21888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Interoperability</a:t>
            </a:r>
            <a:endParaRPr lang="en-US" dirty="0"/>
          </a:p>
        </p:txBody>
      </p:sp>
      <p:sp>
        <p:nvSpPr>
          <p:cNvPr id="3" name="Text Placeholder 2"/>
          <p:cNvSpPr>
            <a:spLocks noGrp="1"/>
          </p:cNvSpPr>
          <p:nvPr>
            <p:ph type="body" sz="quarter" idx="10"/>
          </p:nvPr>
        </p:nvSpPr>
        <p:spPr>
          <a:xfrm>
            <a:off x="274638" y="1668462"/>
            <a:ext cx="11887200" cy="3662541"/>
          </a:xfrm>
        </p:spPr>
        <p:txBody>
          <a:bodyPr/>
          <a:lstStyle/>
          <a:p>
            <a:r>
              <a:rPr lang="en-US" dirty="0" smtClean="0">
                <a:latin typeface="+mn-lt"/>
              </a:rPr>
              <a:t>Announced at Lync Conference</a:t>
            </a:r>
          </a:p>
          <a:p>
            <a:r>
              <a:rPr lang="en-US" sz="2000" dirty="0">
                <a:latin typeface="+mn-lt"/>
              </a:rPr>
              <a:t/>
            </a:r>
            <a:br>
              <a:rPr lang="en-US" sz="2000" dirty="0">
                <a:latin typeface="+mn-lt"/>
              </a:rPr>
            </a:br>
            <a:r>
              <a:rPr lang="en-US" dirty="0">
                <a:latin typeface="+mn-lt"/>
              </a:rPr>
              <a:t>Make rich video more pervasive and accessible </a:t>
            </a:r>
          </a:p>
          <a:p>
            <a:pPr lvl="0"/>
            <a:endParaRPr lang="en-US" sz="2000" dirty="0" smtClean="0">
              <a:latin typeface="+mn-lt"/>
            </a:endParaRPr>
          </a:p>
          <a:p>
            <a:pPr lvl="0"/>
            <a:r>
              <a:rPr lang="en-US" dirty="0" smtClean="0">
                <a:latin typeface="+mn-lt"/>
              </a:rPr>
              <a:t>Interoperability </a:t>
            </a:r>
            <a:r>
              <a:rPr lang="en-US" dirty="0">
                <a:latin typeface="+mn-lt"/>
              </a:rPr>
              <a:t>between Lync and </a:t>
            </a:r>
            <a:r>
              <a:rPr lang="en-US" dirty="0" smtClean="0">
                <a:latin typeface="+mn-lt"/>
              </a:rPr>
              <a:t>Cisco VTCs</a:t>
            </a:r>
            <a:endParaRPr lang="en-US" dirty="0">
              <a:latin typeface="+mn-lt"/>
            </a:endParaRPr>
          </a:p>
          <a:p>
            <a:pPr lvl="0"/>
            <a:endParaRPr lang="en-US" sz="2000" dirty="0" smtClean="0">
              <a:latin typeface="+mn-lt"/>
            </a:endParaRPr>
          </a:p>
          <a:p>
            <a:pPr lvl="0"/>
            <a:r>
              <a:rPr lang="en-US" dirty="0" smtClean="0">
                <a:latin typeface="+mn-lt"/>
              </a:rPr>
              <a:t>Video Interoperability Server forthcoming</a:t>
            </a:r>
            <a:endParaRPr lang="en-US" dirty="0">
              <a:latin typeface="+mn-lt"/>
            </a:endParaRPr>
          </a:p>
        </p:txBody>
      </p:sp>
    </p:spTree>
    <p:extLst>
      <p:ext uri="{BB962C8B-B14F-4D97-AF65-F5344CB8AC3E}">
        <p14:creationId xmlns:p14="http://schemas.microsoft.com/office/powerpoint/2010/main" val="3032369860"/>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txBox="1">
            <a:spLocks/>
          </p:cNvSpPr>
          <p:nvPr/>
        </p:nvSpPr>
        <p:spPr>
          <a:xfrm>
            <a:off x="274639" y="295274"/>
            <a:ext cx="11889564" cy="9175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5400" dirty="0" smtClean="0"/>
              <a:t>Lync </a:t>
            </a:r>
            <a:r>
              <a:rPr lang="en-US" sz="5400" dirty="0"/>
              <a:t>Server </a:t>
            </a:r>
            <a:r>
              <a:rPr lang="en-US" sz="5400" dirty="0" smtClean="0"/>
              <a:t>2013 Interop</a:t>
            </a:r>
            <a:endParaRPr lang="en-US" sz="5400" dirty="0"/>
          </a:p>
        </p:txBody>
      </p:sp>
      <p:pic>
        <p:nvPicPr>
          <p:cNvPr id="6" name="Picture 5"/>
          <p:cNvPicPr>
            <a:picLocks noChangeAspect="1"/>
          </p:cNvPicPr>
          <p:nvPr/>
        </p:nvPicPr>
        <p:blipFill>
          <a:blip r:embed="rId2"/>
          <a:stretch>
            <a:fillRect/>
          </a:stretch>
        </p:blipFill>
        <p:spPr>
          <a:xfrm>
            <a:off x="3385865" y="2278062"/>
            <a:ext cx="809250" cy="796800"/>
          </a:xfrm>
          <a:prstGeom prst="rect">
            <a:avLst/>
          </a:prstGeom>
        </p:spPr>
      </p:pic>
      <p:pic>
        <p:nvPicPr>
          <p:cNvPr id="16" name="Picture 15"/>
          <p:cNvPicPr>
            <a:picLocks noChangeAspect="1"/>
          </p:cNvPicPr>
          <p:nvPr/>
        </p:nvPicPr>
        <p:blipFill>
          <a:blip r:embed="rId3"/>
          <a:stretch>
            <a:fillRect/>
          </a:stretch>
        </p:blipFill>
        <p:spPr>
          <a:xfrm>
            <a:off x="7124278" y="2067526"/>
            <a:ext cx="633750" cy="796800"/>
          </a:xfrm>
          <a:prstGeom prst="rect">
            <a:avLst/>
          </a:prstGeom>
        </p:spPr>
      </p:pic>
      <p:sp>
        <p:nvSpPr>
          <p:cNvPr id="18" name="TextBox 17"/>
          <p:cNvSpPr txBox="1"/>
          <p:nvPr/>
        </p:nvSpPr>
        <p:spPr>
          <a:xfrm>
            <a:off x="3753192" y="18208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Clients</a:t>
            </a:r>
          </a:p>
        </p:txBody>
      </p:sp>
      <p:sp>
        <p:nvSpPr>
          <p:cNvPr id="19" name="TextBox 18"/>
          <p:cNvSpPr txBox="1"/>
          <p:nvPr/>
        </p:nvSpPr>
        <p:spPr>
          <a:xfrm>
            <a:off x="7486992" y="17941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Server</a:t>
            </a:r>
          </a:p>
        </p:txBody>
      </p:sp>
      <p:sp>
        <p:nvSpPr>
          <p:cNvPr id="22" name="TextBox 21"/>
          <p:cNvSpPr txBox="1"/>
          <p:nvPr/>
        </p:nvSpPr>
        <p:spPr>
          <a:xfrm>
            <a:off x="9856624"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Standard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4" name="TextBox 23"/>
          <p:cNvSpPr txBox="1"/>
          <p:nvPr/>
        </p:nvSpPr>
        <p:spPr>
          <a:xfrm>
            <a:off x="2789237"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Qualified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5" name="TextBox 24"/>
          <p:cNvSpPr txBox="1"/>
          <p:nvPr/>
        </p:nvSpPr>
        <p:spPr>
          <a:xfrm>
            <a:off x="10595819" y="1820862"/>
            <a:ext cx="171841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smtClean="0">
                <a:gradFill>
                  <a:gsLst>
                    <a:gs pos="2917">
                      <a:schemeClr val="tx1"/>
                    </a:gs>
                    <a:gs pos="30000">
                      <a:schemeClr val="tx1"/>
                    </a:gs>
                  </a:gsLst>
                  <a:lin ang="5400000" scaled="0"/>
                </a:gradFill>
              </a:rPr>
              <a:t>Qualified</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Gateway</a:t>
            </a:r>
          </a:p>
        </p:txBody>
      </p:sp>
      <p:cxnSp>
        <p:nvCxnSpPr>
          <p:cNvPr id="30" name="Straight Connector 29"/>
          <p:cNvCxnSpPr/>
          <p:nvPr/>
        </p:nvCxnSpPr>
        <p:spPr>
          <a:xfrm flipV="1">
            <a:off x="4057992" y="2887662"/>
            <a:ext cx="3035567" cy="2542244"/>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9113837" y="830262"/>
            <a:ext cx="1600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Signaling</a:t>
            </a:r>
            <a:endParaRPr lang="en-US" sz="1600" dirty="0" smtClean="0">
              <a:solidFill>
                <a:srgbClr val="FFFFFF"/>
              </a:solidFill>
            </a:endParaRPr>
          </a:p>
        </p:txBody>
      </p:sp>
      <p:cxnSp>
        <p:nvCxnSpPr>
          <p:cNvPr id="33" name="Straight Connector 32"/>
          <p:cNvCxnSpPr/>
          <p:nvPr/>
        </p:nvCxnSpPr>
        <p:spPr>
          <a:xfrm>
            <a:off x="10104437" y="1061094"/>
            <a:ext cx="1905000" cy="2232"/>
          </a:xfrm>
          <a:prstGeom prst="line">
            <a:avLst/>
          </a:prstGeom>
          <a:ln w="9525">
            <a:solidFill>
              <a:srgbClr val="FFFFFF"/>
            </a:solidFill>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8" name="TextBox 37"/>
          <p:cNvSpPr txBox="1"/>
          <p:nvPr/>
        </p:nvSpPr>
        <p:spPr>
          <a:xfrm>
            <a:off x="9190037" y="1135062"/>
            <a:ext cx="9144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Media</a:t>
            </a:r>
            <a:endParaRPr lang="en-US" sz="1600" dirty="0" smtClean="0">
              <a:solidFill>
                <a:srgbClr val="FFFFFF"/>
              </a:solidFill>
            </a:endParaRPr>
          </a:p>
        </p:txBody>
      </p:sp>
      <p:cxnSp>
        <p:nvCxnSpPr>
          <p:cNvPr id="39" name="Straight Connector 38"/>
          <p:cNvCxnSpPr/>
          <p:nvPr/>
        </p:nvCxnSpPr>
        <p:spPr>
          <a:xfrm>
            <a:off x="10104437" y="1365894"/>
            <a:ext cx="1905000" cy="2232"/>
          </a:xfrm>
          <a:prstGeom prst="line">
            <a:avLst/>
          </a:prstGeom>
          <a:ln w="38100">
            <a:solidFill>
              <a:srgbClr val="FFFFFF"/>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41" name="Straight Connector 40"/>
          <p:cNvCxnSpPr/>
          <p:nvPr/>
        </p:nvCxnSpPr>
        <p:spPr>
          <a:xfrm flipV="1">
            <a:off x="4289827" y="2788126"/>
            <a:ext cx="2712141" cy="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47" name="Straight Connector 46"/>
          <p:cNvCxnSpPr/>
          <p:nvPr/>
        </p:nvCxnSpPr>
        <p:spPr>
          <a:xfrm flipV="1">
            <a:off x="3814221" y="3147964"/>
            <a:ext cx="0" cy="2330498"/>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50" name="TextBox 49"/>
          <p:cNvSpPr txBox="1"/>
          <p:nvPr/>
        </p:nvSpPr>
        <p:spPr>
          <a:xfrm>
            <a:off x="3703637" y="4106862"/>
            <a:ext cx="878244"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472D0"/>
                </a:solidFill>
              </a:rPr>
              <a:t>H.264 SVC</a:t>
            </a:r>
            <a:endParaRPr lang="en-US" sz="1600" b="1" dirty="0" smtClean="0">
              <a:solidFill>
                <a:srgbClr val="F472D0"/>
              </a:solidFill>
            </a:endParaRPr>
          </a:p>
        </p:txBody>
      </p:sp>
      <p:sp>
        <p:nvSpPr>
          <p:cNvPr id="54" name="TextBox 53"/>
          <p:cNvSpPr txBox="1"/>
          <p:nvPr/>
        </p:nvSpPr>
        <p:spPr>
          <a:xfrm>
            <a:off x="5720447" y="4857657"/>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endParaRPr lang="en-US" sz="1600" b="1" dirty="0" smtClean="0">
              <a:solidFill>
                <a:srgbClr val="BAD80A"/>
              </a:solidFill>
            </a:endParaRPr>
          </a:p>
        </p:txBody>
      </p:sp>
      <p:cxnSp>
        <p:nvCxnSpPr>
          <p:cNvPr id="55" name="Straight Connector 54"/>
          <p:cNvCxnSpPr/>
          <p:nvPr/>
        </p:nvCxnSpPr>
        <p:spPr>
          <a:xfrm flipH="1" flipV="1">
            <a:off x="7456967" y="2961901"/>
            <a:ext cx="16796" cy="251656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9" name="Straight Connector 58"/>
          <p:cNvCxnSpPr/>
          <p:nvPr/>
        </p:nvCxnSpPr>
        <p:spPr>
          <a:xfrm>
            <a:off x="7893930" y="2788128"/>
            <a:ext cx="2549691" cy="21598"/>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65" name="Straight Connector 64"/>
          <p:cNvCxnSpPr/>
          <p:nvPr/>
        </p:nvCxnSpPr>
        <p:spPr>
          <a:xfrm flipV="1">
            <a:off x="11018837" y="3147964"/>
            <a:ext cx="0" cy="2330498"/>
          </a:xfrm>
          <a:prstGeom prst="line">
            <a:avLst/>
          </a:prstGeom>
          <a:ln>
            <a:solidFill>
              <a:schemeClr val="tx1"/>
            </a:solidFill>
            <a:headEnd type="none"/>
            <a:tailEnd type="none"/>
          </a:ln>
        </p:spPr>
        <p:style>
          <a:lnRef idx="1">
            <a:schemeClr val="accent6"/>
          </a:lnRef>
          <a:fillRef idx="0">
            <a:schemeClr val="accent6"/>
          </a:fillRef>
          <a:effectRef idx="0">
            <a:schemeClr val="accent6"/>
          </a:effectRef>
          <a:fontRef idx="minor">
            <a:schemeClr val="tx1"/>
          </a:fontRef>
        </p:style>
      </p:cxnSp>
      <p:cxnSp>
        <p:nvCxnSpPr>
          <p:cNvPr id="73" name="Straight Connector 72"/>
          <p:cNvCxnSpPr/>
          <p:nvPr/>
        </p:nvCxnSpPr>
        <p:spPr>
          <a:xfrm flipH="1" flipV="1">
            <a:off x="4133321" y="3112616"/>
            <a:ext cx="2962000" cy="2400136"/>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75" name="Straight Connector 74"/>
          <p:cNvCxnSpPr/>
          <p:nvPr/>
        </p:nvCxnSpPr>
        <p:spPr>
          <a:xfrm flipH="1" flipV="1">
            <a:off x="4286592" y="3040062"/>
            <a:ext cx="6137236" cy="14789"/>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81" name="Straight Connector 80"/>
          <p:cNvCxnSpPr/>
          <p:nvPr/>
        </p:nvCxnSpPr>
        <p:spPr>
          <a:xfrm flipV="1">
            <a:off x="10866437" y="3164829"/>
            <a:ext cx="0" cy="2281883"/>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92" name="TextBox 91"/>
          <p:cNvSpPr txBox="1"/>
          <p:nvPr/>
        </p:nvSpPr>
        <p:spPr>
          <a:xfrm>
            <a:off x="7970837" y="2959397"/>
            <a:ext cx="745406"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p>
        </p:txBody>
      </p:sp>
      <p:sp>
        <p:nvSpPr>
          <p:cNvPr id="108" name="Rectangle 107"/>
          <p:cNvSpPr/>
          <p:nvPr/>
        </p:nvSpPr>
        <p:spPr bwMode="auto">
          <a:xfrm>
            <a:off x="808242" y="19383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Qualified Systems</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09" name="Rectangle 108"/>
          <p:cNvSpPr/>
          <p:nvPr/>
        </p:nvSpPr>
        <p:spPr bwMode="auto">
          <a:xfrm>
            <a:off x="808037" y="35385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Compatible Systems</a:t>
            </a: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600" i="1" spc="-71" dirty="0" smtClean="0">
                <a:solidFill>
                  <a:srgbClr val="00B050"/>
                </a:solidFill>
                <a:latin typeface="Segoe UI" pitchFamily="34" charset="0"/>
                <a:ea typeface="Segoe UI" pitchFamily="34" charset="0"/>
                <a:cs typeface="Segoe UI" pitchFamily="34" charset="0"/>
              </a:rPr>
              <a:t>Option 1</a:t>
            </a:r>
          </a:p>
          <a:p>
            <a:pPr defTabSz="932472" fontAlgn="base">
              <a:lnSpc>
                <a:spcPct val="90000"/>
              </a:lnSpc>
              <a:spcBef>
                <a:spcPct val="0"/>
              </a:spcBef>
              <a:spcAft>
                <a:spcPts val="300"/>
              </a:spcAft>
            </a:pPr>
            <a:r>
              <a:rPr lang="en-US" sz="1600" i="1" spc="-71" dirty="0" smtClean="0">
                <a:solidFill>
                  <a:schemeClr val="accent6"/>
                </a:solidFill>
                <a:latin typeface="Segoe UI" pitchFamily="34" charset="0"/>
                <a:ea typeface="Segoe UI" pitchFamily="34" charset="0"/>
                <a:cs typeface="Segoe UI" pitchFamily="34" charset="0"/>
              </a:rPr>
              <a:t>Option 2</a:t>
            </a:r>
          </a:p>
        </p:txBody>
      </p:sp>
      <p:sp>
        <p:nvSpPr>
          <p:cNvPr id="110" name="Rectangle 109"/>
          <p:cNvSpPr/>
          <p:nvPr/>
        </p:nvSpPr>
        <p:spPr bwMode="auto">
          <a:xfrm>
            <a:off x="808037" y="51387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Standard</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Systems</a:t>
            </a:r>
          </a:p>
          <a:p>
            <a:pPr defTabSz="932472" fontAlgn="base">
              <a:lnSpc>
                <a:spcPct val="90000"/>
              </a:lnSpc>
              <a:spcBef>
                <a:spcPct val="0"/>
              </a:spcBef>
              <a:spcAft>
                <a:spcPts val="300"/>
              </a:spcAft>
            </a:pP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600" i="1" spc="-71" dirty="0" smtClean="0">
                <a:solidFill>
                  <a:srgbClr val="00B050"/>
                </a:solidFill>
                <a:latin typeface="Segoe UI" pitchFamily="34" charset="0"/>
                <a:ea typeface="Segoe UI" pitchFamily="34" charset="0"/>
                <a:cs typeface="Segoe UI" pitchFamily="34" charset="0"/>
              </a:rPr>
              <a:t>Option 1</a:t>
            </a:r>
          </a:p>
          <a:p>
            <a:pPr defTabSz="932472" fontAlgn="base">
              <a:lnSpc>
                <a:spcPct val="90000"/>
              </a:lnSpc>
              <a:spcBef>
                <a:spcPct val="0"/>
              </a:spcBef>
              <a:spcAft>
                <a:spcPts val="300"/>
              </a:spcAft>
            </a:pPr>
            <a:r>
              <a:rPr lang="en-US" sz="1600" i="1" spc="-71" dirty="0" smtClean="0">
                <a:solidFill>
                  <a:schemeClr val="accent6"/>
                </a:solidFill>
                <a:latin typeface="Segoe UI" pitchFamily="34" charset="0"/>
                <a:ea typeface="Segoe UI" pitchFamily="34" charset="0"/>
                <a:cs typeface="Segoe UI" pitchFamily="34" charset="0"/>
              </a:rPr>
              <a:t>Option 2</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cxnSp>
        <p:nvCxnSpPr>
          <p:cNvPr id="140" name="Straight Connector 139"/>
          <p:cNvCxnSpPr/>
          <p:nvPr/>
        </p:nvCxnSpPr>
        <p:spPr>
          <a:xfrm flipH="1" flipV="1">
            <a:off x="4324692" y="3040062"/>
            <a:ext cx="6061036" cy="14606"/>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pic>
        <p:nvPicPr>
          <p:cNvPr id="164" name="Picture 163"/>
          <p:cNvPicPr>
            <a:picLocks noChangeAspect="1"/>
          </p:cNvPicPr>
          <p:nvPr/>
        </p:nvPicPr>
        <p:blipFill>
          <a:blip r:embed="rId4"/>
          <a:stretch>
            <a:fillRect/>
          </a:stretch>
        </p:blipFill>
        <p:spPr>
          <a:xfrm>
            <a:off x="10503046" y="2379751"/>
            <a:ext cx="838500" cy="710400"/>
          </a:xfrm>
          <a:prstGeom prst="rect">
            <a:avLst/>
          </a:prstGeom>
        </p:spPr>
      </p:pic>
      <p:grpSp>
        <p:nvGrpSpPr>
          <p:cNvPr id="174" name="Group 173"/>
          <p:cNvGrpSpPr/>
          <p:nvPr/>
        </p:nvGrpSpPr>
        <p:grpSpPr>
          <a:xfrm>
            <a:off x="3417160" y="5554662"/>
            <a:ext cx="793232" cy="828282"/>
            <a:chOff x="3405683" y="5178508"/>
            <a:chExt cx="793232" cy="828282"/>
          </a:xfrm>
        </p:grpSpPr>
        <p:pic>
          <p:nvPicPr>
            <p:cNvPr id="15" name="Picture 14"/>
            <p:cNvPicPr>
              <a:picLocks noChangeAspect="1"/>
            </p:cNvPicPr>
            <p:nvPr/>
          </p:nvPicPr>
          <p:blipFill>
            <a:blip r:embed="rId5"/>
            <a:stretch>
              <a:fillRect/>
            </a:stretch>
          </p:blipFill>
          <p:spPr>
            <a:xfrm>
              <a:off x="3585522" y="5178508"/>
              <a:ext cx="613393" cy="583130"/>
            </a:xfrm>
            <a:prstGeom prst="rect">
              <a:avLst/>
            </a:prstGeom>
          </p:spPr>
        </p:pic>
        <p:pic>
          <p:nvPicPr>
            <p:cNvPr id="167" name="Picture 166"/>
            <p:cNvPicPr>
              <a:picLocks noChangeAspect="1"/>
            </p:cNvPicPr>
            <p:nvPr/>
          </p:nvPicPr>
          <p:blipFill>
            <a:blip r:embed="rId6"/>
            <a:stretch>
              <a:fillRect/>
            </a:stretch>
          </p:blipFill>
          <p:spPr>
            <a:xfrm>
              <a:off x="3405683" y="5538820"/>
              <a:ext cx="577128" cy="467970"/>
            </a:xfrm>
            <a:prstGeom prst="rect">
              <a:avLst/>
            </a:prstGeom>
          </p:spPr>
        </p:pic>
      </p:grpSp>
      <p:grpSp>
        <p:nvGrpSpPr>
          <p:cNvPr id="172" name="Group 171"/>
          <p:cNvGrpSpPr/>
          <p:nvPr/>
        </p:nvGrpSpPr>
        <p:grpSpPr>
          <a:xfrm>
            <a:off x="10454205" y="5554662"/>
            <a:ext cx="793232" cy="828282"/>
            <a:chOff x="10409237" y="5178508"/>
            <a:chExt cx="793232" cy="828282"/>
          </a:xfrm>
        </p:grpSpPr>
        <p:pic>
          <p:nvPicPr>
            <p:cNvPr id="170" name="Picture 169"/>
            <p:cNvPicPr>
              <a:picLocks noChangeAspect="1"/>
            </p:cNvPicPr>
            <p:nvPr/>
          </p:nvPicPr>
          <p:blipFill>
            <a:blip r:embed="rId5"/>
            <a:stretch>
              <a:fillRect/>
            </a:stretch>
          </p:blipFill>
          <p:spPr>
            <a:xfrm>
              <a:off x="10589076" y="5178508"/>
              <a:ext cx="613393" cy="583130"/>
            </a:xfrm>
            <a:prstGeom prst="rect">
              <a:avLst/>
            </a:prstGeom>
          </p:spPr>
        </p:pic>
        <p:pic>
          <p:nvPicPr>
            <p:cNvPr id="171" name="Picture 170"/>
            <p:cNvPicPr>
              <a:picLocks noChangeAspect="1"/>
            </p:cNvPicPr>
            <p:nvPr/>
          </p:nvPicPr>
          <p:blipFill>
            <a:blip r:embed="rId6"/>
            <a:stretch>
              <a:fillRect/>
            </a:stretch>
          </p:blipFill>
          <p:spPr>
            <a:xfrm>
              <a:off x="10409237" y="5538820"/>
              <a:ext cx="577128" cy="467970"/>
            </a:xfrm>
            <a:prstGeom prst="rect">
              <a:avLst/>
            </a:prstGeom>
          </p:spPr>
        </p:pic>
      </p:grpSp>
      <p:sp>
        <p:nvSpPr>
          <p:cNvPr id="53" name="TextBox 52"/>
          <p:cNvSpPr txBox="1"/>
          <p:nvPr/>
        </p:nvSpPr>
        <p:spPr>
          <a:xfrm>
            <a:off x="10066337" y="4393398"/>
            <a:ext cx="91440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a:t>
            </a:r>
            <a:br>
              <a:rPr lang="en-US" sz="1200" b="1" dirty="0" smtClean="0">
                <a:solidFill>
                  <a:schemeClr val="accent6"/>
                </a:solidFill>
              </a:rPr>
            </a:br>
            <a:r>
              <a:rPr lang="en-US" sz="1200" b="1" dirty="0" smtClean="0">
                <a:solidFill>
                  <a:schemeClr val="accent6"/>
                </a:solidFill>
              </a:rPr>
              <a:t>AVC</a:t>
            </a:r>
            <a:endParaRPr lang="en-US" sz="1600" b="1" dirty="0" smtClean="0">
              <a:solidFill>
                <a:schemeClr val="accent6"/>
              </a:solidFill>
            </a:endParaRPr>
          </a:p>
        </p:txBody>
      </p:sp>
      <p:sp>
        <p:nvSpPr>
          <p:cNvPr id="56" name="TextBox 55"/>
          <p:cNvSpPr txBox="1"/>
          <p:nvPr/>
        </p:nvSpPr>
        <p:spPr>
          <a:xfrm>
            <a:off x="8656637" y="2965747"/>
            <a:ext cx="1651278"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472D0"/>
                </a:solidFill>
              </a:rPr>
              <a:t>H.264 SVC </a:t>
            </a:r>
            <a:r>
              <a:rPr lang="en-US" sz="1200" b="1" dirty="0">
                <a:solidFill>
                  <a:schemeClr val="accent6"/>
                </a:solidFill>
              </a:rPr>
              <a:t>/ AVC</a:t>
            </a:r>
            <a:endParaRPr lang="en-US" sz="1600" b="1" dirty="0">
              <a:solidFill>
                <a:schemeClr val="accent6"/>
              </a:solidFill>
            </a:endParaRPr>
          </a:p>
        </p:txBody>
      </p:sp>
      <p:sp>
        <p:nvSpPr>
          <p:cNvPr id="60" name="Freeform 10"/>
          <p:cNvSpPr>
            <a:spLocks noEditPoints="1"/>
          </p:cNvSpPr>
          <p:nvPr/>
        </p:nvSpPr>
        <p:spPr bwMode="black">
          <a:xfrm>
            <a:off x="11428701" y="2634085"/>
            <a:ext cx="413897" cy="413896"/>
          </a:xfrm>
          <a:custGeom>
            <a:avLst/>
            <a:gdLst>
              <a:gd name="T0" fmla="*/ 81 w 149"/>
              <a:gd name="T1" fmla="*/ 87 h 149"/>
              <a:gd name="T2" fmla="*/ 62 w 149"/>
              <a:gd name="T3" fmla="*/ 81 h 149"/>
              <a:gd name="T4" fmla="*/ 68 w 149"/>
              <a:gd name="T5" fmla="*/ 62 h 149"/>
              <a:gd name="T6" fmla="*/ 87 w 149"/>
              <a:gd name="T7" fmla="*/ 68 h 149"/>
              <a:gd name="T8" fmla="*/ 81 w 149"/>
              <a:gd name="T9" fmla="*/ 87 h 149"/>
              <a:gd name="T10" fmla="*/ 105 w 149"/>
              <a:gd name="T11" fmla="*/ 72 h 149"/>
              <a:gd name="T12" fmla="*/ 102 w 149"/>
              <a:gd name="T13" fmla="*/ 62 h 149"/>
              <a:gd name="T14" fmla="*/ 94 w 149"/>
              <a:gd name="T15" fmla="*/ 63 h 149"/>
              <a:gd name="T16" fmla="*/ 91 w 149"/>
              <a:gd name="T17" fmla="*/ 59 h 149"/>
              <a:gd name="T18" fmla="*/ 94 w 149"/>
              <a:gd name="T19" fmla="*/ 51 h 149"/>
              <a:gd name="T20" fmla="*/ 85 w 149"/>
              <a:gd name="T21" fmla="*/ 46 h 149"/>
              <a:gd name="T22" fmla="*/ 80 w 149"/>
              <a:gd name="T23" fmla="*/ 53 h 149"/>
              <a:gd name="T24" fmla="*/ 74 w 149"/>
              <a:gd name="T25" fmla="*/ 52 h 149"/>
              <a:gd name="T26" fmla="*/ 71 w 149"/>
              <a:gd name="T27" fmla="*/ 44 h 149"/>
              <a:gd name="T28" fmla="*/ 61 w 149"/>
              <a:gd name="T29" fmla="*/ 47 h 149"/>
              <a:gd name="T30" fmla="*/ 62 w 149"/>
              <a:gd name="T31" fmla="*/ 55 h 149"/>
              <a:gd name="T32" fmla="*/ 59 w 149"/>
              <a:gd name="T33" fmla="*/ 58 h 149"/>
              <a:gd name="T34" fmla="*/ 51 w 149"/>
              <a:gd name="T35" fmla="*/ 55 h 149"/>
              <a:gd name="T36" fmla="*/ 46 w 149"/>
              <a:gd name="T37" fmla="*/ 64 h 149"/>
              <a:gd name="T38" fmla="*/ 52 w 149"/>
              <a:gd name="T39" fmla="*/ 69 h 149"/>
              <a:gd name="T40" fmla="*/ 51 w 149"/>
              <a:gd name="T41" fmla="*/ 74 h 149"/>
              <a:gd name="T42" fmla="*/ 44 w 149"/>
              <a:gd name="T43" fmla="*/ 77 h 149"/>
              <a:gd name="T44" fmla="*/ 47 w 149"/>
              <a:gd name="T45" fmla="*/ 87 h 149"/>
              <a:gd name="T46" fmla="*/ 55 w 149"/>
              <a:gd name="T47" fmla="*/ 86 h 149"/>
              <a:gd name="T48" fmla="*/ 58 w 149"/>
              <a:gd name="T49" fmla="*/ 91 h 149"/>
              <a:gd name="T50" fmla="*/ 55 w 149"/>
              <a:gd name="T51" fmla="*/ 98 h 149"/>
              <a:gd name="T52" fmla="*/ 64 w 149"/>
              <a:gd name="T53" fmla="*/ 103 h 149"/>
              <a:gd name="T54" fmla="*/ 69 w 149"/>
              <a:gd name="T55" fmla="*/ 97 h 149"/>
              <a:gd name="T56" fmla="*/ 74 w 149"/>
              <a:gd name="T57" fmla="*/ 97 h 149"/>
              <a:gd name="T58" fmla="*/ 77 w 149"/>
              <a:gd name="T59" fmla="*/ 105 h 149"/>
              <a:gd name="T60" fmla="*/ 87 w 149"/>
              <a:gd name="T61" fmla="*/ 102 h 149"/>
              <a:gd name="T62" fmla="*/ 86 w 149"/>
              <a:gd name="T63" fmla="*/ 94 h 149"/>
              <a:gd name="T64" fmla="*/ 90 w 149"/>
              <a:gd name="T65" fmla="*/ 91 h 149"/>
              <a:gd name="T66" fmla="*/ 98 w 149"/>
              <a:gd name="T67" fmla="*/ 94 h 149"/>
              <a:gd name="T68" fmla="*/ 103 w 149"/>
              <a:gd name="T69" fmla="*/ 85 h 149"/>
              <a:gd name="T70" fmla="*/ 96 w 149"/>
              <a:gd name="T71" fmla="*/ 80 h 149"/>
              <a:gd name="T72" fmla="*/ 97 w 149"/>
              <a:gd name="T73" fmla="*/ 75 h 149"/>
              <a:gd name="T74" fmla="*/ 105 w 149"/>
              <a:gd name="T75" fmla="*/ 72 h 149"/>
              <a:gd name="T76" fmla="*/ 79 w 149"/>
              <a:gd name="T77" fmla="*/ 72 h 149"/>
              <a:gd name="T78" fmla="*/ 72 w 149"/>
              <a:gd name="T79" fmla="*/ 70 h 149"/>
              <a:gd name="T80" fmla="*/ 70 w 149"/>
              <a:gd name="T81" fmla="*/ 77 h 149"/>
              <a:gd name="T82" fmla="*/ 77 w 149"/>
              <a:gd name="T83" fmla="*/ 79 h 149"/>
              <a:gd name="T84" fmla="*/ 79 w 149"/>
              <a:gd name="T85" fmla="*/ 72 h 149"/>
              <a:gd name="T86" fmla="*/ 74 w 149"/>
              <a:gd name="T87" fmla="*/ 9 h 149"/>
              <a:gd name="T88" fmla="*/ 9 w 149"/>
              <a:gd name="T89" fmla="*/ 75 h 149"/>
              <a:gd name="T90" fmla="*/ 74 w 149"/>
              <a:gd name="T91" fmla="*/ 140 h 149"/>
              <a:gd name="T92" fmla="*/ 140 w 149"/>
              <a:gd name="T93" fmla="*/ 75 h 149"/>
              <a:gd name="T94" fmla="*/ 74 w 149"/>
              <a:gd name="T95" fmla="*/ 9 h 149"/>
              <a:gd name="T96" fmla="*/ 74 w 149"/>
              <a:gd name="T97" fmla="*/ 0 h 149"/>
              <a:gd name="T98" fmla="*/ 149 w 149"/>
              <a:gd name="T99" fmla="*/ 75 h 149"/>
              <a:gd name="T100" fmla="*/ 74 w 149"/>
              <a:gd name="T101" fmla="*/ 149 h 149"/>
              <a:gd name="T102" fmla="*/ 0 w 149"/>
              <a:gd name="T103" fmla="*/ 75 h 149"/>
              <a:gd name="T104" fmla="*/ 74 w 149"/>
              <a:gd name="T10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9">
                <a:moveTo>
                  <a:pt x="81" y="87"/>
                </a:moveTo>
                <a:cubicBezTo>
                  <a:pt x="74" y="91"/>
                  <a:pt x="65" y="88"/>
                  <a:pt x="62" y="81"/>
                </a:cubicBezTo>
                <a:cubicBezTo>
                  <a:pt x="58" y="74"/>
                  <a:pt x="61" y="66"/>
                  <a:pt x="68" y="62"/>
                </a:cubicBezTo>
                <a:cubicBezTo>
                  <a:pt x="75" y="58"/>
                  <a:pt x="83" y="61"/>
                  <a:pt x="87" y="68"/>
                </a:cubicBezTo>
                <a:cubicBezTo>
                  <a:pt x="91" y="75"/>
                  <a:pt x="88" y="84"/>
                  <a:pt x="81" y="87"/>
                </a:cubicBezTo>
                <a:moveTo>
                  <a:pt x="105" y="72"/>
                </a:moveTo>
                <a:cubicBezTo>
                  <a:pt x="102" y="62"/>
                  <a:pt x="102" y="62"/>
                  <a:pt x="102" y="62"/>
                </a:cubicBezTo>
                <a:cubicBezTo>
                  <a:pt x="94" y="63"/>
                  <a:pt x="94" y="63"/>
                  <a:pt x="94" y="63"/>
                </a:cubicBezTo>
                <a:cubicBezTo>
                  <a:pt x="93" y="62"/>
                  <a:pt x="92" y="60"/>
                  <a:pt x="91" y="59"/>
                </a:cubicBezTo>
                <a:cubicBezTo>
                  <a:pt x="94" y="51"/>
                  <a:pt x="94" y="51"/>
                  <a:pt x="94" y="51"/>
                </a:cubicBezTo>
                <a:cubicBezTo>
                  <a:pt x="85" y="46"/>
                  <a:pt x="85" y="46"/>
                  <a:pt x="85" y="46"/>
                </a:cubicBezTo>
                <a:cubicBezTo>
                  <a:pt x="80" y="53"/>
                  <a:pt x="80" y="53"/>
                  <a:pt x="80" y="53"/>
                </a:cubicBezTo>
                <a:cubicBezTo>
                  <a:pt x="78" y="52"/>
                  <a:pt x="76" y="52"/>
                  <a:pt x="74" y="52"/>
                </a:cubicBezTo>
                <a:cubicBezTo>
                  <a:pt x="71" y="44"/>
                  <a:pt x="71" y="44"/>
                  <a:pt x="71" y="44"/>
                </a:cubicBezTo>
                <a:cubicBezTo>
                  <a:pt x="61" y="47"/>
                  <a:pt x="61" y="47"/>
                  <a:pt x="61" y="47"/>
                </a:cubicBezTo>
                <a:cubicBezTo>
                  <a:pt x="62" y="55"/>
                  <a:pt x="62" y="55"/>
                  <a:pt x="62" y="55"/>
                </a:cubicBezTo>
                <a:cubicBezTo>
                  <a:pt x="61" y="56"/>
                  <a:pt x="60" y="57"/>
                  <a:pt x="59" y="58"/>
                </a:cubicBezTo>
                <a:cubicBezTo>
                  <a:pt x="51" y="55"/>
                  <a:pt x="51" y="55"/>
                  <a:pt x="51" y="55"/>
                </a:cubicBezTo>
                <a:cubicBezTo>
                  <a:pt x="46" y="64"/>
                  <a:pt x="46" y="64"/>
                  <a:pt x="46" y="64"/>
                </a:cubicBezTo>
                <a:cubicBezTo>
                  <a:pt x="52" y="69"/>
                  <a:pt x="52" y="69"/>
                  <a:pt x="52" y="69"/>
                </a:cubicBezTo>
                <a:cubicBezTo>
                  <a:pt x="52" y="71"/>
                  <a:pt x="51" y="72"/>
                  <a:pt x="51" y="74"/>
                </a:cubicBezTo>
                <a:cubicBezTo>
                  <a:pt x="44" y="77"/>
                  <a:pt x="44" y="77"/>
                  <a:pt x="44" y="77"/>
                </a:cubicBezTo>
                <a:cubicBezTo>
                  <a:pt x="47" y="87"/>
                  <a:pt x="47" y="87"/>
                  <a:pt x="47" y="87"/>
                </a:cubicBezTo>
                <a:cubicBezTo>
                  <a:pt x="55" y="86"/>
                  <a:pt x="55" y="86"/>
                  <a:pt x="55" y="86"/>
                </a:cubicBezTo>
                <a:cubicBezTo>
                  <a:pt x="56" y="88"/>
                  <a:pt x="57" y="89"/>
                  <a:pt x="58" y="91"/>
                </a:cubicBezTo>
                <a:cubicBezTo>
                  <a:pt x="55" y="98"/>
                  <a:pt x="55" y="98"/>
                  <a:pt x="55" y="98"/>
                </a:cubicBezTo>
                <a:cubicBezTo>
                  <a:pt x="64" y="103"/>
                  <a:pt x="64" y="103"/>
                  <a:pt x="64" y="103"/>
                </a:cubicBezTo>
                <a:cubicBezTo>
                  <a:pt x="69" y="97"/>
                  <a:pt x="69" y="97"/>
                  <a:pt x="69" y="97"/>
                </a:cubicBezTo>
                <a:cubicBezTo>
                  <a:pt x="70" y="97"/>
                  <a:pt x="72" y="97"/>
                  <a:pt x="74" y="97"/>
                </a:cubicBezTo>
                <a:cubicBezTo>
                  <a:pt x="77" y="105"/>
                  <a:pt x="77" y="105"/>
                  <a:pt x="77" y="105"/>
                </a:cubicBezTo>
                <a:cubicBezTo>
                  <a:pt x="87" y="102"/>
                  <a:pt x="87" y="102"/>
                  <a:pt x="87" y="102"/>
                </a:cubicBezTo>
                <a:cubicBezTo>
                  <a:pt x="86" y="94"/>
                  <a:pt x="86" y="94"/>
                  <a:pt x="86" y="94"/>
                </a:cubicBezTo>
                <a:cubicBezTo>
                  <a:pt x="88" y="93"/>
                  <a:pt x="89" y="92"/>
                  <a:pt x="90" y="91"/>
                </a:cubicBezTo>
                <a:cubicBezTo>
                  <a:pt x="98" y="94"/>
                  <a:pt x="98" y="94"/>
                  <a:pt x="98" y="94"/>
                </a:cubicBezTo>
                <a:cubicBezTo>
                  <a:pt x="103" y="85"/>
                  <a:pt x="103" y="85"/>
                  <a:pt x="103" y="85"/>
                </a:cubicBezTo>
                <a:cubicBezTo>
                  <a:pt x="96" y="80"/>
                  <a:pt x="96" y="80"/>
                  <a:pt x="96" y="80"/>
                </a:cubicBezTo>
                <a:cubicBezTo>
                  <a:pt x="97" y="78"/>
                  <a:pt x="97" y="77"/>
                  <a:pt x="97" y="75"/>
                </a:cubicBezTo>
                <a:lnTo>
                  <a:pt x="105" y="72"/>
                </a:lnTo>
                <a:close/>
                <a:moveTo>
                  <a:pt x="79" y="72"/>
                </a:moveTo>
                <a:cubicBezTo>
                  <a:pt x="78" y="70"/>
                  <a:pt x="75" y="69"/>
                  <a:pt x="72" y="70"/>
                </a:cubicBezTo>
                <a:cubicBezTo>
                  <a:pt x="70" y="71"/>
                  <a:pt x="69" y="74"/>
                  <a:pt x="70" y="77"/>
                </a:cubicBezTo>
                <a:cubicBezTo>
                  <a:pt x="71" y="80"/>
                  <a:pt x="74" y="81"/>
                  <a:pt x="77" y="79"/>
                </a:cubicBezTo>
                <a:cubicBezTo>
                  <a:pt x="79" y="78"/>
                  <a:pt x="80" y="75"/>
                  <a:pt x="79" y="72"/>
                </a:cubicBezTo>
                <a:moveTo>
                  <a:pt x="74" y="9"/>
                </a:moveTo>
                <a:cubicBezTo>
                  <a:pt x="38" y="9"/>
                  <a:pt x="9" y="39"/>
                  <a:pt x="9" y="75"/>
                </a:cubicBezTo>
                <a:cubicBezTo>
                  <a:pt x="9" y="111"/>
                  <a:pt x="38" y="140"/>
                  <a:pt x="74" y="140"/>
                </a:cubicBezTo>
                <a:cubicBezTo>
                  <a:pt x="110" y="140"/>
                  <a:pt x="140" y="111"/>
                  <a:pt x="140" y="75"/>
                </a:cubicBezTo>
                <a:cubicBezTo>
                  <a:pt x="140" y="39"/>
                  <a:pt x="110" y="9"/>
                  <a:pt x="74" y="9"/>
                </a:cubicBezTo>
                <a:moveTo>
                  <a:pt x="74" y="0"/>
                </a:moveTo>
                <a:cubicBezTo>
                  <a:pt x="116" y="0"/>
                  <a:pt x="149" y="33"/>
                  <a:pt x="149" y="75"/>
                </a:cubicBezTo>
                <a:cubicBezTo>
                  <a:pt x="149" y="116"/>
                  <a:pt x="116" y="149"/>
                  <a:pt x="74" y="149"/>
                </a:cubicBezTo>
                <a:cubicBezTo>
                  <a:pt x="33" y="149"/>
                  <a:pt x="0" y="116"/>
                  <a:pt x="0" y="75"/>
                </a:cubicBezTo>
                <a:cubicBezTo>
                  <a:pt x="0" y="33"/>
                  <a:pt x="33"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8" name="TextBox 57"/>
          <p:cNvSpPr txBox="1"/>
          <p:nvPr/>
        </p:nvSpPr>
        <p:spPr>
          <a:xfrm>
            <a:off x="6267792" y="6263798"/>
            <a:ext cx="2362200"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Compatible</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 &amp; Clients</a:t>
            </a:r>
          </a:p>
        </p:txBody>
      </p:sp>
      <p:grpSp>
        <p:nvGrpSpPr>
          <p:cNvPr id="61" name="Group 60"/>
          <p:cNvGrpSpPr/>
          <p:nvPr/>
        </p:nvGrpSpPr>
        <p:grpSpPr>
          <a:xfrm>
            <a:off x="7340942" y="5754472"/>
            <a:ext cx="601877" cy="628471"/>
            <a:chOff x="7143603" y="5178508"/>
            <a:chExt cx="793232" cy="828282"/>
          </a:xfrm>
        </p:grpSpPr>
        <p:pic>
          <p:nvPicPr>
            <p:cNvPr id="62" name="Picture 61"/>
            <p:cNvPicPr>
              <a:picLocks noChangeAspect="1"/>
            </p:cNvPicPr>
            <p:nvPr/>
          </p:nvPicPr>
          <p:blipFill>
            <a:blip r:embed="rId5"/>
            <a:stretch>
              <a:fillRect/>
            </a:stretch>
          </p:blipFill>
          <p:spPr>
            <a:xfrm>
              <a:off x="7323442" y="5178508"/>
              <a:ext cx="613393" cy="583130"/>
            </a:xfrm>
            <a:prstGeom prst="rect">
              <a:avLst/>
            </a:prstGeom>
          </p:spPr>
        </p:pic>
        <p:pic>
          <p:nvPicPr>
            <p:cNvPr id="63" name="Picture 62"/>
            <p:cNvPicPr>
              <a:picLocks noChangeAspect="1"/>
            </p:cNvPicPr>
            <p:nvPr/>
          </p:nvPicPr>
          <p:blipFill>
            <a:blip r:embed="rId6"/>
            <a:stretch>
              <a:fillRect/>
            </a:stretch>
          </p:blipFill>
          <p:spPr>
            <a:xfrm>
              <a:off x="7143603" y="5538820"/>
              <a:ext cx="577128" cy="467970"/>
            </a:xfrm>
            <a:prstGeom prst="rect">
              <a:avLst/>
            </a:prstGeom>
          </p:spPr>
        </p:pic>
      </p:grpSp>
      <p:pic>
        <p:nvPicPr>
          <p:cNvPr id="64" name="Picture 63"/>
          <p:cNvPicPr>
            <a:picLocks noChangeAspect="1"/>
          </p:cNvPicPr>
          <p:nvPr/>
        </p:nvPicPr>
        <p:blipFill>
          <a:blip r:embed="rId7">
            <a:clrChange>
              <a:clrFrom>
                <a:srgbClr val="000000"/>
              </a:clrFrom>
              <a:clrTo>
                <a:srgbClr val="000000">
                  <a:alpha val="0"/>
                </a:srgbClr>
              </a:clrTo>
            </a:clrChange>
          </a:blip>
          <a:stretch>
            <a:fillRect/>
          </a:stretch>
        </p:blipFill>
        <p:spPr>
          <a:xfrm>
            <a:off x="7125042" y="5573712"/>
            <a:ext cx="393496" cy="393496"/>
          </a:xfrm>
          <a:prstGeom prst="rect">
            <a:avLst/>
          </a:prstGeom>
        </p:spPr>
      </p:pic>
      <p:sp>
        <p:nvSpPr>
          <p:cNvPr id="72" name="Text Placeholder 5"/>
          <p:cNvSpPr txBox="1">
            <a:spLocks/>
          </p:cNvSpPr>
          <p:nvPr/>
        </p:nvSpPr>
        <p:spPr>
          <a:xfrm>
            <a:off x="350836" y="1212850"/>
            <a:ext cx="5943601" cy="72782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accent4"/>
                </a:solidFill>
              </a:rPr>
              <a:t>Peer-to-Peer Scenarios</a:t>
            </a:r>
          </a:p>
        </p:txBody>
      </p:sp>
      <p:cxnSp>
        <p:nvCxnSpPr>
          <p:cNvPr id="74" name="Straight Connector 73"/>
          <p:cNvCxnSpPr/>
          <p:nvPr/>
        </p:nvCxnSpPr>
        <p:spPr>
          <a:xfrm flipH="1" flipV="1">
            <a:off x="4075583" y="3192462"/>
            <a:ext cx="2962000" cy="2400136"/>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76" name="TextBox 75"/>
          <p:cNvSpPr txBox="1"/>
          <p:nvPr/>
        </p:nvSpPr>
        <p:spPr>
          <a:xfrm>
            <a:off x="6100387" y="4346273"/>
            <a:ext cx="91440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a:t>
            </a:r>
            <a:br>
              <a:rPr lang="en-US" sz="1200" b="1" dirty="0" smtClean="0">
                <a:solidFill>
                  <a:schemeClr val="accent6"/>
                </a:solidFill>
              </a:rPr>
            </a:br>
            <a:r>
              <a:rPr lang="en-US" sz="1200" b="1" dirty="0" smtClean="0">
                <a:solidFill>
                  <a:schemeClr val="accent6"/>
                </a:solidFill>
              </a:rPr>
              <a:t>AVC</a:t>
            </a:r>
            <a:endParaRPr lang="en-US" sz="1600" b="1" dirty="0" smtClean="0">
              <a:solidFill>
                <a:schemeClr val="accent6"/>
              </a:solidFill>
            </a:endParaRPr>
          </a:p>
        </p:txBody>
      </p:sp>
      <p:pic>
        <p:nvPicPr>
          <p:cNvPr id="3" name="Picture 2"/>
          <p:cNvPicPr>
            <a:picLocks noChangeAspect="1"/>
          </p:cNvPicPr>
          <p:nvPr/>
        </p:nvPicPr>
        <p:blipFill>
          <a:blip r:embed="rId8"/>
          <a:stretch>
            <a:fillRect/>
          </a:stretch>
        </p:blipFill>
        <p:spPr>
          <a:xfrm>
            <a:off x="3620294" y="2561908"/>
            <a:ext cx="485774" cy="290381"/>
          </a:xfrm>
          <a:prstGeom prst="rect">
            <a:avLst/>
          </a:prstGeom>
        </p:spPr>
      </p:pic>
      <p:pic>
        <p:nvPicPr>
          <p:cNvPr id="4" name="Picture 3"/>
          <p:cNvPicPr>
            <a:picLocks noChangeAspect="1"/>
          </p:cNvPicPr>
          <p:nvPr/>
        </p:nvPicPr>
        <p:blipFill>
          <a:blip r:embed="rId9"/>
          <a:stretch>
            <a:fillRect/>
          </a:stretch>
        </p:blipFill>
        <p:spPr>
          <a:xfrm>
            <a:off x="3730121" y="2578100"/>
            <a:ext cx="287841" cy="261038"/>
          </a:xfrm>
          <a:prstGeom prst="rect">
            <a:avLst/>
          </a:prstGeom>
        </p:spPr>
      </p:pic>
      <p:cxnSp>
        <p:nvCxnSpPr>
          <p:cNvPr id="51" name="Straight Connector 50"/>
          <p:cNvCxnSpPr/>
          <p:nvPr/>
        </p:nvCxnSpPr>
        <p:spPr>
          <a:xfrm flipH="1" flipV="1">
            <a:off x="4287837" y="3040062"/>
            <a:ext cx="6137236" cy="14789"/>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8870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9">
                                            <p:txEl>
                                              <p:pRg st="0" end="0"/>
                                            </p:txEl>
                                          </p:spTgt>
                                        </p:tgtEl>
                                        <p:attrNameLst>
                                          <p:attrName>style.visibility</p:attrName>
                                        </p:attrNameLst>
                                      </p:cBhvr>
                                      <p:to>
                                        <p:strVal val="visible"/>
                                      </p:to>
                                    </p:set>
                                    <p:animEffect transition="in" filter="fade">
                                      <p:cBhvr>
                                        <p:cTn id="18" dur="500"/>
                                        <p:tgtEl>
                                          <p:spTgt spid="109">
                                            <p:txEl>
                                              <p:pRg st="0" end="0"/>
                                            </p:txEl>
                                          </p:spTgt>
                                        </p:tgtEl>
                                      </p:cBhvr>
                                    </p:animEffect>
                                  </p:childTnLst>
                                </p:cTn>
                              </p:par>
                              <p:par>
                                <p:cTn id="19" presetID="2" presetClass="entr" presetSubtype="8" fill="hold" nodeType="withEffect">
                                  <p:stCondLst>
                                    <p:cond delay="0"/>
                                  </p:stCondLst>
                                  <p:childTnLst>
                                    <p:set>
                                      <p:cBhvr>
                                        <p:cTn id="20" dur="1" fill="hold">
                                          <p:stCondLst>
                                            <p:cond delay="0"/>
                                          </p:stCondLst>
                                        </p:cTn>
                                        <p:tgtEl>
                                          <p:spTgt spid="109">
                                            <p:txEl>
                                              <p:pRg st="2" end="2"/>
                                            </p:txEl>
                                          </p:spTgt>
                                        </p:tgtEl>
                                        <p:attrNameLst>
                                          <p:attrName>style.visibility</p:attrName>
                                        </p:attrNameLst>
                                      </p:cBhvr>
                                      <p:to>
                                        <p:strVal val="visible"/>
                                      </p:to>
                                    </p:set>
                                    <p:anim calcmode="lin" valueType="num">
                                      <p:cBhvr additive="base">
                                        <p:cTn id="21" dur="500" fill="hold"/>
                                        <p:tgtEl>
                                          <p:spTgt spid="109">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09">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2" end="2"/>
                                            </p:txEl>
                                          </p:spTgt>
                                        </p:tgtEl>
                                        <p:attrNameLst>
                                          <p:attrName>style.visibility</p:attrName>
                                        </p:attrNameLst>
                                      </p:cBhvr>
                                      <p:to>
                                        <p:strVal val="hidden"/>
                                      </p:to>
                                    </p:set>
                                  </p:subTnLst>
                                </p:cTn>
                              </p:par>
                              <p:par>
                                <p:cTn id="23" presetID="9" presetClass="emph" presetSubtype="0" grpId="1" nodeType="withEffect">
                                  <p:stCondLst>
                                    <p:cond delay="0"/>
                                  </p:stCondLst>
                                  <p:childTnLst>
                                    <p:set>
                                      <p:cBhvr rctx="PPT">
                                        <p:cTn id="24" dur="indefinite"/>
                                        <p:tgtEl>
                                          <p:spTgt spid="108"/>
                                        </p:tgtEl>
                                        <p:attrNameLst>
                                          <p:attrName>style.opacity</p:attrName>
                                        </p:attrNameLst>
                                      </p:cBhvr>
                                      <p:to>
                                        <p:strVal val="0.15"/>
                                      </p:to>
                                    </p:set>
                                    <p:animEffect filter="image" prLst="opacity: 0.15">
                                      <p:cBhvr rctx="IE">
                                        <p:cTn id="25" dur="indefinite"/>
                                        <p:tgtEl>
                                          <p:spTgt spid="108"/>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09"/>
                                        </p:tgtEl>
                                        <p:attrNameLst>
                                          <p:attrName>style.visibility</p:attrName>
                                        </p:attrNameLst>
                                      </p:cBhvr>
                                      <p:to>
                                        <p:strVal val="visible"/>
                                      </p:to>
                                    </p:se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childTnLst>
                                  <p:subTnLst>
                                    <p:set>
                                      <p:cBhvr override="childStyle">
                                        <p:cTn dur="1" fill="hold" display="0" masterRel="nextClick" afterEffect="1"/>
                                        <p:tgtEl>
                                          <p:spTgt spid="54"/>
                                        </p:tgtEl>
                                        <p:attrNameLst>
                                          <p:attrName>style.visibility</p:attrName>
                                        </p:attrNameLst>
                                      </p:cBhvr>
                                      <p:to>
                                        <p:strVal val="hidden"/>
                                      </p:to>
                                    </p:set>
                                  </p:sub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09">
                                            <p:txEl>
                                              <p:pRg st="3" end="3"/>
                                            </p:txEl>
                                          </p:spTgt>
                                        </p:tgtEl>
                                        <p:attrNameLst>
                                          <p:attrName>style.visibility</p:attrName>
                                        </p:attrNameLst>
                                      </p:cBhvr>
                                      <p:to>
                                        <p:strVal val="visible"/>
                                      </p:to>
                                    </p:set>
                                    <p:anim calcmode="lin" valueType="num">
                                      <p:cBhvr additive="base">
                                        <p:cTn id="38" dur="500" fill="hold"/>
                                        <p:tgtEl>
                                          <p:spTgt spid="109">
                                            <p:txEl>
                                              <p:pRg st="3" end="3"/>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109">
                                            <p:txEl>
                                              <p:pRg st="3" end="3"/>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3" end="3"/>
                                            </p:txEl>
                                          </p:spTgt>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childTnLst>
                                  <p:subTnLst>
                                    <p:set>
                                      <p:cBhvr override="childStyle">
                                        <p:cTn dur="1" fill="hold" display="0" masterRel="nextClick" afterEffect="1"/>
                                        <p:tgtEl>
                                          <p:spTgt spid="73"/>
                                        </p:tgtEl>
                                        <p:attrNameLst>
                                          <p:attrName>style.visibility</p:attrName>
                                        </p:attrNameLst>
                                      </p:cBhvr>
                                      <p:to>
                                        <p:strVal val="hidden"/>
                                      </p:to>
                                    </p:set>
                                  </p:subTnLst>
                                </p:cTn>
                              </p:par>
                              <p:par>
                                <p:cTn id="43" presetID="10" presetClass="entr" presetSubtype="0" fill="hold" grpId="0"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1000"/>
                                        <p:tgtEl>
                                          <p:spTgt spid="76"/>
                                        </p:tgtEl>
                                      </p:cBhvr>
                                    </p:animEffect>
                                  </p:childTnLst>
                                  <p:subTnLst>
                                    <p:set>
                                      <p:cBhvr override="childStyle">
                                        <p:cTn dur="1" fill="hold" display="0" masterRel="nextClick" afterEffect="1"/>
                                        <p:tgtEl>
                                          <p:spTgt spid="76"/>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9" presetClass="emph" presetSubtype="0" grpId="1" nodeType="clickEffect">
                                  <p:stCondLst>
                                    <p:cond delay="0"/>
                                  </p:stCondLst>
                                  <p:childTnLst>
                                    <p:set>
                                      <p:cBhvr rctx="PPT">
                                        <p:cTn id="49" dur="indefinite"/>
                                        <p:tgtEl>
                                          <p:spTgt spid="109">
                                            <p:bg/>
                                          </p:spTgt>
                                        </p:tgtEl>
                                        <p:attrNameLst>
                                          <p:attrName>style.opacity</p:attrName>
                                        </p:attrNameLst>
                                      </p:cBhvr>
                                      <p:to>
                                        <p:strVal val="0.15"/>
                                      </p:to>
                                    </p:set>
                                    <p:animEffect filter="image" prLst="opacity: 0.15">
                                      <p:cBhvr rctx="IE">
                                        <p:cTn id="50" dur="indefinite"/>
                                        <p:tgtEl>
                                          <p:spTgt spid="109">
                                            <p:bg/>
                                          </p:spTgt>
                                        </p:tgtEl>
                                      </p:cBhvr>
                                    </p:animEffect>
                                  </p:childTnLst>
                                </p:cTn>
                              </p:par>
                              <p:par>
                                <p:cTn id="51" presetID="9" presetClass="emph" presetSubtype="0" grpId="1" nodeType="withEffect">
                                  <p:stCondLst>
                                    <p:cond delay="0"/>
                                  </p:stCondLst>
                                  <p:childTnLst>
                                    <p:set>
                                      <p:cBhvr rctx="PPT">
                                        <p:cTn id="52" dur="indefinite"/>
                                        <p:tgtEl>
                                          <p:spTgt spid="109">
                                            <p:txEl>
                                              <p:pRg st="0" end="0"/>
                                            </p:txEl>
                                          </p:spTgt>
                                        </p:tgtEl>
                                        <p:attrNameLst>
                                          <p:attrName>style.opacity</p:attrName>
                                        </p:attrNameLst>
                                      </p:cBhvr>
                                      <p:to>
                                        <p:strVal val="0.15"/>
                                      </p:to>
                                    </p:set>
                                    <p:animEffect filter="image" prLst="opacity: 0.15">
                                      <p:cBhvr rctx="IE">
                                        <p:cTn id="53" dur="indefinite"/>
                                        <p:tgtEl>
                                          <p:spTgt spid="109">
                                            <p:txEl>
                                              <p:pRg st="0" end="0"/>
                                            </p:txEl>
                                          </p:spTgt>
                                        </p:tgtEl>
                                      </p:cBhvr>
                                    </p:animEffect>
                                  </p:childTnLst>
                                </p:cTn>
                              </p:par>
                              <p:par>
                                <p:cTn id="54" presetID="9" presetClass="emph" presetSubtype="0" grpId="1" nodeType="withEffect">
                                  <p:stCondLst>
                                    <p:cond delay="0"/>
                                  </p:stCondLst>
                                  <p:childTnLst>
                                    <p:set>
                                      <p:cBhvr rctx="PPT">
                                        <p:cTn id="55" dur="indefinite"/>
                                        <p:tgtEl>
                                          <p:spTgt spid="109">
                                            <p:txEl>
                                              <p:pRg st="2" end="2"/>
                                            </p:txEl>
                                          </p:spTgt>
                                        </p:tgtEl>
                                        <p:attrNameLst>
                                          <p:attrName>style.opacity</p:attrName>
                                        </p:attrNameLst>
                                      </p:cBhvr>
                                      <p:to>
                                        <p:strVal val="0.15"/>
                                      </p:to>
                                    </p:set>
                                    <p:animEffect filter="image" prLst="opacity: 0.15">
                                      <p:cBhvr rctx="IE">
                                        <p:cTn id="56" dur="indefinite"/>
                                        <p:tgtEl>
                                          <p:spTgt spid="109">
                                            <p:txEl>
                                              <p:pRg st="2" end="2"/>
                                            </p:txEl>
                                          </p:spTgt>
                                        </p:tgtEl>
                                      </p:cBhvr>
                                    </p:animEffect>
                                  </p:childTnLst>
                                </p:cTn>
                              </p:par>
                              <p:par>
                                <p:cTn id="57" presetID="9" presetClass="emph" presetSubtype="0" grpId="1" nodeType="withEffect">
                                  <p:stCondLst>
                                    <p:cond delay="0"/>
                                  </p:stCondLst>
                                  <p:childTnLst>
                                    <p:set>
                                      <p:cBhvr rctx="PPT">
                                        <p:cTn id="58" dur="indefinite"/>
                                        <p:tgtEl>
                                          <p:spTgt spid="109">
                                            <p:txEl>
                                              <p:pRg st="3" end="3"/>
                                            </p:txEl>
                                          </p:spTgt>
                                        </p:tgtEl>
                                        <p:attrNameLst>
                                          <p:attrName>style.opacity</p:attrName>
                                        </p:attrNameLst>
                                      </p:cBhvr>
                                      <p:to>
                                        <p:strVal val="0.15"/>
                                      </p:to>
                                    </p:set>
                                    <p:animEffect filter="image" prLst="opacity: 0.15">
                                      <p:cBhvr rctx="IE">
                                        <p:cTn id="59" dur="indefinite"/>
                                        <p:tgtEl>
                                          <p:spTgt spid="109">
                                            <p:txEl>
                                              <p:pRg st="3" end="3"/>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10"/>
                                        </p:tgtEl>
                                        <p:attrNameLst>
                                          <p:attrName>style.visibility</p:attrName>
                                        </p:attrNameLst>
                                      </p:cBhvr>
                                      <p:to>
                                        <p:strVal val="visible"/>
                                      </p:to>
                                    </p:set>
                                    <p:animEffect transition="in" filter="fade">
                                      <p:cBhvr>
                                        <p:cTn id="62" dur="500"/>
                                        <p:tgtEl>
                                          <p:spTgt spid="110"/>
                                        </p:tgtEl>
                                      </p:cBhvr>
                                    </p:animEffect>
                                  </p:childTnLst>
                                </p:cTn>
                              </p:par>
                              <p:par>
                                <p:cTn id="63" presetID="10" presetClass="entr" presetSubtype="0" fill="hold" nodeType="withEffect">
                                  <p:stCondLst>
                                    <p:cond delay="0"/>
                                  </p:stCondLst>
                                  <p:childTnLst>
                                    <p:set>
                                      <p:cBhvr>
                                        <p:cTn id="64" dur="1" fill="hold">
                                          <p:stCondLst>
                                            <p:cond delay="0"/>
                                          </p:stCondLst>
                                        </p:cTn>
                                        <p:tgtEl>
                                          <p:spTgt spid="110">
                                            <p:txEl>
                                              <p:pRg st="0" end="0"/>
                                            </p:txEl>
                                          </p:spTgt>
                                        </p:tgtEl>
                                        <p:attrNameLst>
                                          <p:attrName>style.visibility</p:attrName>
                                        </p:attrNameLst>
                                      </p:cBhvr>
                                      <p:to>
                                        <p:strVal val="visible"/>
                                      </p:to>
                                    </p:set>
                                    <p:animEffect transition="in" filter="fade">
                                      <p:cBhvr>
                                        <p:cTn id="65" dur="500"/>
                                        <p:tgtEl>
                                          <p:spTgt spid="110">
                                            <p:txEl>
                                              <p:pRg st="0" end="0"/>
                                            </p:txEl>
                                          </p:spTgt>
                                        </p:tgtEl>
                                      </p:cBhvr>
                                    </p:animEffect>
                                  </p:childTnLst>
                                </p:cTn>
                              </p:par>
                              <p:par>
                                <p:cTn id="66" presetID="2" presetClass="entr" presetSubtype="8" fill="hold" nodeType="withEffect">
                                  <p:stCondLst>
                                    <p:cond delay="0"/>
                                  </p:stCondLst>
                                  <p:childTnLst>
                                    <p:set>
                                      <p:cBhvr>
                                        <p:cTn id="67" dur="1" fill="hold">
                                          <p:stCondLst>
                                            <p:cond delay="0"/>
                                          </p:stCondLst>
                                        </p:cTn>
                                        <p:tgtEl>
                                          <p:spTgt spid="110">
                                            <p:txEl>
                                              <p:pRg st="2" end="2"/>
                                            </p:txEl>
                                          </p:spTgt>
                                        </p:tgtEl>
                                        <p:attrNameLst>
                                          <p:attrName>style.visibility</p:attrName>
                                        </p:attrNameLst>
                                      </p:cBhvr>
                                      <p:to>
                                        <p:strVal val="visible"/>
                                      </p:to>
                                    </p:set>
                                    <p:anim calcmode="lin" valueType="num">
                                      <p:cBhvr additive="base">
                                        <p:cTn id="68" dur="500" fill="hold"/>
                                        <p:tgtEl>
                                          <p:spTgt spid="110">
                                            <p:txEl>
                                              <p:pRg st="2" end="2"/>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110">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0">
                                            <p:txEl>
                                              <p:pRg st="2" end="2"/>
                                            </p:txEl>
                                          </p:spTgt>
                                        </p:tgtEl>
                                        <p:attrNameLst>
                                          <p:attrName>style.visibility</p:attrName>
                                        </p:attrNameLst>
                                      </p:cBhvr>
                                      <p:to>
                                        <p:strVal val="hidden"/>
                                      </p:to>
                                    </p:set>
                                  </p:subTnLst>
                                </p:cTn>
                              </p:par>
                              <p:par>
                                <p:cTn id="70" presetID="10" presetClass="entr" presetSubtype="0" fill="hold" grpId="0" nodeType="with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1000"/>
                                        <p:tgtEl>
                                          <p:spTgt spid="92"/>
                                        </p:tgtEl>
                                      </p:cBhvr>
                                    </p:animEffect>
                                  </p:childTnLst>
                                  <p:subTnLst>
                                    <p:set>
                                      <p:cBhvr override="childStyle">
                                        <p:cTn dur="1" fill="hold" display="0" masterRel="nextClick" afterEffect="1"/>
                                        <p:tgtEl>
                                          <p:spTgt spid="92"/>
                                        </p:tgtEl>
                                        <p:attrNameLst>
                                          <p:attrName>style.visibility</p:attrName>
                                        </p:attrNameLst>
                                      </p:cBhvr>
                                      <p:to>
                                        <p:strVal val="hidden"/>
                                      </p:to>
                                    </p:set>
                                  </p:subTnLst>
                                </p:cTn>
                              </p:par>
                              <p:par>
                                <p:cTn id="73" presetID="10" presetClass="entr" presetSubtype="0" fill="hold" nodeType="with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1000"/>
                                        <p:tgtEl>
                                          <p:spTgt spid="75"/>
                                        </p:tgtEl>
                                      </p:cBhvr>
                                    </p:animEffect>
                                  </p:childTnLst>
                                  <p:subTnLst>
                                    <p:set>
                                      <p:cBhvr override="childStyle">
                                        <p:cTn dur="1" fill="hold" display="0" masterRel="nextClick" afterEffect="1"/>
                                        <p:tgtEl>
                                          <p:spTgt spid="75"/>
                                        </p:tgtEl>
                                        <p:attrNameLst>
                                          <p:attrName>style.visibility</p:attrName>
                                        </p:attrNameLst>
                                      </p:cBhvr>
                                      <p:to>
                                        <p:strVal val="hidden"/>
                                      </p:to>
                                    </p:set>
                                  </p:subTnLst>
                                </p:cTn>
                              </p:par>
                              <p:par>
                                <p:cTn id="76" presetID="10" presetClass="entr" presetSubtype="0" fill="hold" grpId="0"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10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1000"/>
                                        <p:tgtEl>
                                          <p:spTgt spid="53"/>
                                        </p:tgtEl>
                                      </p:cBhvr>
                                    </p:animEffect>
                                  </p:childTnLst>
                                </p:cTn>
                              </p:par>
                              <p:par>
                                <p:cTn id="82" presetID="10" presetClass="entr" presetSubtype="0" fill="hold"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fade">
                                      <p:cBhvr>
                                        <p:cTn id="84" dur="1000"/>
                                        <p:tgtEl>
                                          <p:spTgt spid="81"/>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110">
                                            <p:txEl>
                                              <p:pRg st="3" end="3"/>
                                            </p:txEl>
                                          </p:spTgt>
                                        </p:tgtEl>
                                        <p:attrNameLst>
                                          <p:attrName>style.visibility</p:attrName>
                                        </p:attrNameLst>
                                      </p:cBhvr>
                                      <p:to>
                                        <p:strVal val="visible"/>
                                      </p:to>
                                    </p:set>
                                    <p:anim calcmode="lin" valueType="num">
                                      <p:cBhvr additive="base">
                                        <p:cTn id="89" dur="500" fill="hold"/>
                                        <p:tgtEl>
                                          <p:spTgt spid="110">
                                            <p:txEl>
                                              <p:pRg st="3" end="3"/>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110">
                                            <p:txEl>
                                              <p:pRg st="3" end="3"/>
                                            </p:txEl>
                                          </p:spTgt>
                                        </p:tgtEl>
                                        <p:attrNameLst>
                                          <p:attrName>ppt_y</p:attrName>
                                        </p:attrNameLst>
                                      </p:cBhvr>
                                      <p:tavLst>
                                        <p:tav tm="0">
                                          <p:val>
                                            <p:strVal val="#ppt_y"/>
                                          </p:val>
                                        </p:tav>
                                        <p:tav tm="100000">
                                          <p:val>
                                            <p:strVal val="#ppt_y"/>
                                          </p:val>
                                        </p:tav>
                                      </p:tavLst>
                                    </p:anim>
                                  </p:childTnLst>
                                </p:cTn>
                              </p:par>
                              <p:par>
                                <p:cTn id="91" presetID="10" presetClass="entr" presetSubtype="0" fill="hold"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fade">
                                      <p:cBhvr>
                                        <p:cTn id="93" dur="1000"/>
                                        <p:tgtEl>
                                          <p:spTgt spid="14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fade">
                                      <p:cBhvr>
                                        <p:cTn id="96" dur="1000"/>
                                        <p:tgtEl>
                                          <p:spTgt spid="56"/>
                                        </p:tgtEl>
                                      </p:cBhvr>
                                    </p:animEffect>
                                  </p:childTnLst>
                                </p:cTn>
                              </p:par>
                              <p:par>
                                <p:cTn id="97" presetID="10" presetClass="entr" presetSubtype="0" fill="hold" nodeType="with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fade">
                                      <p:cBhvr>
                                        <p:cTn id="99"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4" grpId="0"/>
      <p:bldP spid="92" grpId="0"/>
      <p:bldP spid="108" grpId="0" animBg="1"/>
      <p:bldP spid="108" grpId="1" animBg="1"/>
      <p:bldP spid="109" grpId="0" animBg="1"/>
      <p:bldP spid="109" grpId="1" build="allAtOnce" animBg="1"/>
      <p:bldP spid="110" grpId="0" animBg="1"/>
      <p:bldP spid="53" grpId="0"/>
      <p:bldP spid="56" grpId="0"/>
      <p:bldP spid="60" grpId="0" animBg="1"/>
      <p:bldP spid="7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txBox="1">
            <a:spLocks/>
          </p:cNvSpPr>
          <p:nvPr/>
        </p:nvSpPr>
        <p:spPr>
          <a:xfrm>
            <a:off x="274639" y="295274"/>
            <a:ext cx="11889564" cy="9175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5400" dirty="0" smtClean="0"/>
              <a:t>Lync </a:t>
            </a:r>
            <a:r>
              <a:rPr lang="en-US" sz="5400" dirty="0"/>
              <a:t>Server </a:t>
            </a:r>
            <a:r>
              <a:rPr lang="en-US" sz="5400" dirty="0" smtClean="0"/>
              <a:t>2013 Interop</a:t>
            </a:r>
            <a:endParaRPr lang="en-US" sz="5400" dirty="0"/>
          </a:p>
        </p:txBody>
      </p:sp>
      <p:pic>
        <p:nvPicPr>
          <p:cNvPr id="6" name="Picture 5"/>
          <p:cNvPicPr>
            <a:picLocks noChangeAspect="1"/>
          </p:cNvPicPr>
          <p:nvPr/>
        </p:nvPicPr>
        <p:blipFill>
          <a:blip r:embed="rId2"/>
          <a:stretch>
            <a:fillRect/>
          </a:stretch>
        </p:blipFill>
        <p:spPr>
          <a:xfrm>
            <a:off x="3385865" y="2278062"/>
            <a:ext cx="809250" cy="796800"/>
          </a:xfrm>
          <a:prstGeom prst="rect">
            <a:avLst/>
          </a:prstGeom>
        </p:spPr>
      </p:pic>
      <p:pic>
        <p:nvPicPr>
          <p:cNvPr id="16" name="Picture 15"/>
          <p:cNvPicPr>
            <a:picLocks noChangeAspect="1"/>
          </p:cNvPicPr>
          <p:nvPr/>
        </p:nvPicPr>
        <p:blipFill>
          <a:blip r:embed="rId3"/>
          <a:stretch>
            <a:fillRect/>
          </a:stretch>
        </p:blipFill>
        <p:spPr>
          <a:xfrm>
            <a:off x="7124278" y="2067526"/>
            <a:ext cx="633750" cy="796800"/>
          </a:xfrm>
          <a:prstGeom prst="rect">
            <a:avLst/>
          </a:prstGeom>
        </p:spPr>
      </p:pic>
      <p:sp>
        <p:nvSpPr>
          <p:cNvPr id="18" name="TextBox 17"/>
          <p:cNvSpPr txBox="1"/>
          <p:nvPr/>
        </p:nvSpPr>
        <p:spPr>
          <a:xfrm>
            <a:off x="3753192" y="18208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Client</a:t>
            </a:r>
          </a:p>
        </p:txBody>
      </p:sp>
      <p:sp>
        <p:nvSpPr>
          <p:cNvPr id="19" name="TextBox 18"/>
          <p:cNvSpPr txBox="1"/>
          <p:nvPr/>
        </p:nvSpPr>
        <p:spPr>
          <a:xfrm>
            <a:off x="7486992" y="1794162"/>
            <a:ext cx="1600200" cy="738664"/>
          </a:xfrm>
          <a:prstGeom prst="rect">
            <a:avLst/>
          </a:prstGeom>
          <a:noFill/>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Lync 2013 Server</a:t>
            </a:r>
          </a:p>
        </p:txBody>
      </p:sp>
      <p:sp>
        <p:nvSpPr>
          <p:cNvPr id="22" name="TextBox 21"/>
          <p:cNvSpPr txBox="1"/>
          <p:nvPr/>
        </p:nvSpPr>
        <p:spPr>
          <a:xfrm>
            <a:off x="9856624"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Standard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a:t>
            </a:r>
          </a:p>
        </p:txBody>
      </p:sp>
      <p:sp>
        <p:nvSpPr>
          <p:cNvPr id="24" name="TextBox 23"/>
          <p:cNvSpPr txBox="1"/>
          <p:nvPr/>
        </p:nvSpPr>
        <p:spPr>
          <a:xfrm>
            <a:off x="2789237" y="6263798"/>
            <a:ext cx="204996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Qualified</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a:t>
            </a:r>
          </a:p>
        </p:txBody>
      </p:sp>
      <p:sp>
        <p:nvSpPr>
          <p:cNvPr id="25" name="TextBox 24"/>
          <p:cNvSpPr txBox="1"/>
          <p:nvPr/>
        </p:nvSpPr>
        <p:spPr>
          <a:xfrm>
            <a:off x="10595819" y="1820862"/>
            <a:ext cx="1718418"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smtClean="0">
                <a:gradFill>
                  <a:gsLst>
                    <a:gs pos="2917">
                      <a:schemeClr val="tx1"/>
                    </a:gs>
                    <a:gs pos="30000">
                      <a:schemeClr val="tx1"/>
                    </a:gs>
                  </a:gsLst>
                  <a:lin ang="5400000" scaled="0"/>
                </a:gradFill>
              </a:rPr>
              <a:t>Qualified</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Gateway</a:t>
            </a:r>
          </a:p>
        </p:txBody>
      </p:sp>
      <p:cxnSp>
        <p:nvCxnSpPr>
          <p:cNvPr id="30" name="Straight Connector 29"/>
          <p:cNvCxnSpPr/>
          <p:nvPr/>
        </p:nvCxnSpPr>
        <p:spPr>
          <a:xfrm flipV="1">
            <a:off x="4057992" y="2887662"/>
            <a:ext cx="3035567" cy="2542244"/>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9113837" y="830262"/>
            <a:ext cx="1600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Signaling</a:t>
            </a:r>
            <a:endParaRPr lang="en-US" sz="1600" dirty="0" smtClean="0">
              <a:solidFill>
                <a:srgbClr val="FFFFFF"/>
              </a:solidFill>
            </a:endParaRPr>
          </a:p>
        </p:txBody>
      </p:sp>
      <p:cxnSp>
        <p:nvCxnSpPr>
          <p:cNvPr id="33" name="Straight Connector 32"/>
          <p:cNvCxnSpPr/>
          <p:nvPr/>
        </p:nvCxnSpPr>
        <p:spPr>
          <a:xfrm>
            <a:off x="10104437" y="1061094"/>
            <a:ext cx="1905000" cy="2232"/>
          </a:xfrm>
          <a:prstGeom prst="line">
            <a:avLst/>
          </a:prstGeom>
          <a:ln w="9525">
            <a:solidFill>
              <a:srgbClr val="FFFFFF"/>
            </a:solidFill>
            <a:prstDash val="solid"/>
            <a:headEnd type="none"/>
            <a:tailEnd type="none"/>
          </a:ln>
        </p:spPr>
        <p:style>
          <a:lnRef idx="1">
            <a:schemeClr val="accent4"/>
          </a:lnRef>
          <a:fillRef idx="0">
            <a:schemeClr val="accent4"/>
          </a:fillRef>
          <a:effectRef idx="0">
            <a:schemeClr val="accent4"/>
          </a:effectRef>
          <a:fontRef idx="minor">
            <a:schemeClr val="tx1"/>
          </a:fontRef>
        </p:style>
      </p:cxnSp>
      <p:sp>
        <p:nvSpPr>
          <p:cNvPr id="38" name="TextBox 37"/>
          <p:cNvSpPr txBox="1"/>
          <p:nvPr/>
        </p:nvSpPr>
        <p:spPr>
          <a:xfrm>
            <a:off x="9190037" y="1135062"/>
            <a:ext cx="9144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Media</a:t>
            </a:r>
            <a:endParaRPr lang="en-US" sz="1600" dirty="0" smtClean="0">
              <a:solidFill>
                <a:srgbClr val="FFFFFF"/>
              </a:solidFill>
            </a:endParaRPr>
          </a:p>
        </p:txBody>
      </p:sp>
      <p:cxnSp>
        <p:nvCxnSpPr>
          <p:cNvPr id="39" name="Straight Connector 38"/>
          <p:cNvCxnSpPr/>
          <p:nvPr/>
        </p:nvCxnSpPr>
        <p:spPr>
          <a:xfrm>
            <a:off x="10104437" y="1365894"/>
            <a:ext cx="1905000" cy="2232"/>
          </a:xfrm>
          <a:prstGeom prst="line">
            <a:avLst/>
          </a:prstGeom>
          <a:ln w="38100">
            <a:solidFill>
              <a:srgbClr val="FFFFFF"/>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41" name="Straight Connector 40"/>
          <p:cNvCxnSpPr/>
          <p:nvPr/>
        </p:nvCxnSpPr>
        <p:spPr>
          <a:xfrm flipV="1">
            <a:off x="4289827" y="2788126"/>
            <a:ext cx="2712141" cy="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5" name="Straight Connector 54"/>
          <p:cNvCxnSpPr/>
          <p:nvPr/>
        </p:nvCxnSpPr>
        <p:spPr>
          <a:xfrm flipH="1" flipV="1">
            <a:off x="7456967" y="2961901"/>
            <a:ext cx="16796" cy="2516561"/>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59" name="Straight Connector 58"/>
          <p:cNvCxnSpPr/>
          <p:nvPr/>
        </p:nvCxnSpPr>
        <p:spPr>
          <a:xfrm>
            <a:off x="7893930" y="2788128"/>
            <a:ext cx="2549691" cy="21598"/>
          </a:xfrm>
          <a:prstGeom prst="line">
            <a:avLst/>
          </a:prstGeom>
          <a:ln w="9525">
            <a:prstDash val="solid"/>
            <a:headEnd type="none"/>
            <a:tailEnd type="none"/>
          </a:ln>
        </p:spPr>
        <p:style>
          <a:lnRef idx="1">
            <a:schemeClr val="accent4"/>
          </a:lnRef>
          <a:fillRef idx="0">
            <a:schemeClr val="accent4"/>
          </a:fillRef>
          <a:effectRef idx="0">
            <a:schemeClr val="accent4"/>
          </a:effectRef>
          <a:fontRef idx="minor">
            <a:schemeClr val="tx1"/>
          </a:fontRef>
        </p:style>
      </p:cxnSp>
      <p:cxnSp>
        <p:nvCxnSpPr>
          <p:cNvPr id="65" name="Straight Connector 64"/>
          <p:cNvCxnSpPr/>
          <p:nvPr/>
        </p:nvCxnSpPr>
        <p:spPr>
          <a:xfrm flipV="1">
            <a:off x="11016583" y="3147964"/>
            <a:ext cx="0" cy="2330498"/>
          </a:xfrm>
          <a:prstGeom prst="line">
            <a:avLst/>
          </a:prstGeom>
          <a:ln>
            <a:solidFill>
              <a:schemeClr val="tx1"/>
            </a:solidFill>
            <a:headEnd type="none"/>
            <a:tailEnd type="none"/>
          </a:ln>
        </p:spPr>
        <p:style>
          <a:lnRef idx="1">
            <a:schemeClr val="accent6"/>
          </a:lnRef>
          <a:fillRef idx="0">
            <a:schemeClr val="accent6"/>
          </a:fillRef>
          <a:effectRef idx="0">
            <a:schemeClr val="accent6"/>
          </a:effectRef>
          <a:fontRef idx="minor">
            <a:schemeClr val="tx1"/>
          </a:fontRef>
        </p:style>
      </p:cxnSp>
      <p:cxnSp>
        <p:nvCxnSpPr>
          <p:cNvPr id="101" name="Straight Connector 100"/>
          <p:cNvCxnSpPr/>
          <p:nvPr/>
        </p:nvCxnSpPr>
        <p:spPr>
          <a:xfrm flipV="1">
            <a:off x="4172270" y="3024217"/>
            <a:ext cx="3011169" cy="2529762"/>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04" name="TextBox 103"/>
          <p:cNvSpPr txBox="1"/>
          <p:nvPr/>
        </p:nvSpPr>
        <p:spPr>
          <a:xfrm>
            <a:off x="4787112" y="4856702"/>
            <a:ext cx="1268431"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rgbClr val="F472D0"/>
              </a:solidFill>
            </a:endParaRPr>
          </a:p>
        </p:txBody>
      </p:sp>
      <p:sp>
        <p:nvSpPr>
          <p:cNvPr id="108" name="Rectangle 107"/>
          <p:cNvSpPr/>
          <p:nvPr/>
        </p:nvSpPr>
        <p:spPr bwMode="auto">
          <a:xfrm>
            <a:off x="808242" y="19383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Qualified Systems</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sp>
        <p:nvSpPr>
          <p:cNvPr id="109" name="Rectangle 108"/>
          <p:cNvSpPr/>
          <p:nvPr/>
        </p:nvSpPr>
        <p:spPr bwMode="auto">
          <a:xfrm>
            <a:off x="808037" y="35385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Compatible Systems</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RTV Client Joins</a:t>
            </a: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2013 Clients add RTV Stream</a:t>
            </a:r>
          </a:p>
        </p:txBody>
      </p:sp>
      <p:sp>
        <p:nvSpPr>
          <p:cNvPr id="110" name="Rectangle 109"/>
          <p:cNvSpPr/>
          <p:nvPr/>
        </p:nvSpPr>
        <p:spPr bwMode="auto">
          <a:xfrm>
            <a:off x="808037" y="5138718"/>
            <a:ext cx="1558944" cy="1558944"/>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Standard</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t>Systems</a:t>
            </a:r>
            <a:br>
              <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rPr>
            </a:br>
            <a:endParaRPr lang="en-US" sz="1600" b="1" spc="-71" dirty="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a:p>
            <a:pPr defTabSz="932472" fontAlgn="base">
              <a:lnSpc>
                <a:spcPct val="90000"/>
              </a:lnSpc>
              <a:spcBef>
                <a:spcPct val="0"/>
              </a:spcBef>
              <a:spcAft>
                <a:spcPts val="300"/>
              </a:spcAft>
            </a:pPr>
            <a:r>
              <a:rPr lang="en-US" sz="1400" i="1" spc="-71" dirty="0" smtClean="0">
                <a:solidFill>
                  <a:srgbClr val="00B050"/>
                </a:solidFill>
                <a:latin typeface="Segoe UI" pitchFamily="34" charset="0"/>
                <a:ea typeface="Segoe UI" pitchFamily="34" charset="0"/>
                <a:cs typeface="Segoe UI" pitchFamily="34" charset="0"/>
              </a:rPr>
              <a:t>Media Transcoding</a:t>
            </a:r>
          </a:p>
          <a:p>
            <a:pPr defTabSz="932472" fontAlgn="base">
              <a:lnSpc>
                <a:spcPct val="90000"/>
              </a:lnSpc>
              <a:spcBef>
                <a:spcPct val="0"/>
              </a:spcBef>
              <a:spcAft>
                <a:spcPts val="300"/>
              </a:spcAft>
            </a:pPr>
            <a:r>
              <a:rPr lang="en-US" sz="1400" i="1" spc="-71" dirty="0" smtClean="0">
                <a:solidFill>
                  <a:schemeClr val="accent6"/>
                </a:solidFill>
                <a:latin typeface="Segoe UI" pitchFamily="34" charset="0"/>
                <a:ea typeface="Segoe UI" pitchFamily="34" charset="0"/>
                <a:cs typeface="Segoe UI" pitchFamily="34" charset="0"/>
              </a:rPr>
              <a:t>Media Relay</a:t>
            </a:r>
          </a:p>
          <a:p>
            <a:pPr defTabSz="932472" fontAlgn="base">
              <a:lnSpc>
                <a:spcPct val="90000"/>
              </a:lnSpc>
              <a:spcBef>
                <a:spcPct val="0"/>
              </a:spcBef>
              <a:spcAft>
                <a:spcPts val="300"/>
              </a:spcAft>
            </a:pPr>
            <a:endParaRPr lang="en-US" sz="1600" b="1" spc="-71" dirty="0" smtClean="0">
              <a:gradFill>
                <a:gsLst>
                  <a:gs pos="14167">
                    <a:srgbClr val="000000"/>
                  </a:gs>
                  <a:gs pos="27000">
                    <a:srgbClr val="000000"/>
                  </a:gs>
                </a:gsLst>
                <a:lin ang="5400000" scaled="0"/>
              </a:gradFill>
              <a:latin typeface="Segoe UI" pitchFamily="34" charset="0"/>
              <a:ea typeface="Segoe UI" pitchFamily="34" charset="0"/>
              <a:cs typeface="Segoe UI" pitchFamily="34" charset="0"/>
            </a:endParaRPr>
          </a:p>
        </p:txBody>
      </p:sp>
      <p:cxnSp>
        <p:nvCxnSpPr>
          <p:cNvPr id="142" name="Straight Connector 141"/>
          <p:cNvCxnSpPr/>
          <p:nvPr/>
        </p:nvCxnSpPr>
        <p:spPr>
          <a:xfrm flipH="1">
            <a:off x="7894637" y="2582862"/>
            <a:ext cx="2551405" cy="0"/>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45" name="TextBox 144"/>
          <p:cNvSpPr txBox="1"/>
          <p:nvPr/>
        </p:nvSpPr>
        <p:spPr>
          <a:xfrm>
            <a:off x="9350645" y="2201862"/>
            <a:ext cx="1896792"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chemeClr val="accent6"/>
              </a:solidFill>
            </a:endParaRPr>
          </a:p>
        </p:txBody>
      </p:sp>
      <p:cxnSp>
        <p:nvCxnSpPr>
          <p:cNvPr id="150" name="Straight Connector 149"/>
          <p:cNvCxnSpPr/>
          <p:nvPr/>
        </p:nvCxnSpPr>
        <p:spPr>
          <a:xfrm flipH="1">
            <a:off x="4286593" y="2582862"/>
            <a:ext cx="2715375" cy="0"/>
          </a:xfrm>
          <a:prstGeom prst="line">
            <a:avLst/>
          </a:prstGeom>
          <a:ln w="38100">
            <a:solidFill>
              <a:srgbClr val="F472D0"/>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154" name="TextBox 153"/>
          <p:cNvSpPr txBox="1"/>
          <p:nvPr/>
        </p:nvSpPr>
        <p:spPr>
          <a:xfrm>
            <a:off x="5077569" y="2201862"/>
            <a:ext cx="1190223"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472D0"/>
                </a:solidFill>
              </a:rPr>
              <a:t>H.264 SVC</a:t>
            </a:r>
            <a:endParaRPr lang="en-US" sz="1600" b="1" dirty="0" smtClean="0">
              <a:solidFill>
                <a:srgbClr val="BAD80A"/>
              </a:solidFill>
            </a:endParaRPr>
          </a:p>
        </p:txBody>
      </p:sp>
      <p:pic>
        <p:nvPicPr>
          <p:cNvPr id="164" name="Picture 163"/>
          <p:cNvPicPr>
            <a:picLocks noChangeAspect="1"/>
          </p:cNvPicPr>
          <p:nvPr/>
        </p:nvPicPr>
        <p:blipFill>
          <a:blip r:embed="rId4"/>
          <a:stretch>
            <a:fillRect/>
          </a:stretch>
        </p:blipFill>
        <p:spPr>
          <a:xfrm>
            <a:off x="10503046" y="2379751"/>
            <a:ext cx="838500" cy="710400"/>
          </a:xfrm>
          <a:prstGeom prst="rect">
            <a:avLst/>
          </a:prstGeom>
        </p:spPr>
      </p:pic>
      <p:grpSp>
        <p:nvGrpSpPr>
          <p:cNvPr id="174" name="Group 173"/>
          <p:cNvGrpSpPr/>
          <p:nvPr/>
        </p:nvGrpSpPr>
        <p:grpSpPr>
          <a:xfrm>
            <a:off x="3417160" y="5554662"/>
            <a:ext cx="793232" cy="828282"/>
            <a:chOff x="3405683" y="5178508"/>
            <a:chExt cx="793232" cy="828282"/>
          </a:xfrm>
        </p:grpSpPr>
        <p:pic>
          <p:nvPicPr>
            <p:cNvPr id="15" name="Picture 14"/>
            <p:cNvPicPr>
              <a:picLocks noChangeAspect="1"/>
            </p:cNvPicPr>
            <p:nvPr/>
          </p:nvPicPr>
          <p:blipFill>
            <a:blip r:embed="rId5"/>
            <a:stretch>
              <a:fillRect/>
            </a:stretch>
          </p:blipFill>
          <p:spPr>
            <a:xfrm>
              <a:off x="3585522" y="5178508"/>
              <a:ext cx="613393" cy="583130"/>
            </a:xfrm>
            <a:prstGeom prst="rect">
              <a:avLst/>
            </a:prstGeom>
          </p:spPr>
        </p:pic>
        <p:pic>
          <p:nvPicPr>
            <p:cNvPr id="167" name="Picture 166"/>
            <p:cNvPicPr>
              <a:picLocks noChangeAspect="1"/>
            </p:cNvPicPr>
            <p:nvPr/>
          </p:nvPicPr>
          <p:blipFill>
            <a:blip r:embed="rId6"/>
            <a:stretch>
              <a:fillRect/>
            </a:stretch>
          </p:blipFill>
          <p:spPr>
            <a:xfrm>
              <a:off x="3405683" y="5538820"/>
              <a:ext cx="577128" cy="467970"/>
            </a:xfrm>
            <a:prstGeom prst="rect">
              <a:avLst/>
            </a:prstGeom>
          </p:spPr>
        </p:pic>
      </p:grpSp>
      <p:sp>
        <p:nvSpPr>
          <p:cNvPr id="60" name="Freeform 10"/>
          <p:cNvSpPr>
            <a:spLocks noEditPoints="1"/>
          </p:cNvSpPr>
          <p:nvPr/>
        </p:nvSpPr>
        <p:spPr bwMode="black">
          <a:xfrm>
            <a:off x="11428701" y="2634085"/>
            <a:ext cx="413897" cy="413896"/>
          </a:xfrm>
          <a:custGeom>
            <a:avLst/>
            <a:gdLst>
              <a:gd name="T0" fmla="*/ 81 w 149"/>
              <a:gd name="T1" fmla="*/ 87 h 149"/>
              <a:gd name="T2" fmla="*/ 62 w 149"/>
              <a:gd name="T3" fmla="*/ 81 h 149"/>
              <a:gd name="T4" fmla="*/ 68 w 149"/>
              <a:gd name="T5" fmla="*/ 62 h 149"/>
              <a:gd name="T6" fmla="*/ 87 w 149"/>
              <a:gd name="T7" fmla="*/ 68 h 149"/>
              <a:gd name="T8" fmla="*/ 81 w 149"/>
              <a:gd name="T9" fmla="*/ 87 h 149"/>
              <a:gd name="T10" fmla="*/ 105 w 149"/>
              <a:gd name="T11" fmla="*/ 72 h 149"/>
              <a:gd name="T12" fmla="*/ 102 w 149"/>
              <a:gd name="T13" fmla="*/ 62 h 149"/>
              <a:gd name="T14" fmla="*/ 94 w 149"/>
              <a:gd name="T15" fmla="*/ 63 h 149"/>
              <a:gd name="T16" fmla="*/ 91 w 149"/>
              <a:gd name="T17" fmla="*/ 59 h 149"/>
              <a:gd name="T18" fmla="*/ 94 w 149"/>
              <a:gd name="T19" fmla="*/ 51 h 149"/>
              <a:gd name="T20" fmla="*/ 85 w 149"/>
              <a:gd name="T21" fmla="*/ 46 h 149"/>
              <a:gd name="T22" fmla="*/ 80 w 149"/>
              <a:gd name="T23" fmla="*/ 53 h 149"/>
              <a:gd name="T24" fmla="*/ 74 w 149"/>
              <a:gd name="T25" fmla="*/ 52 h 149"/>
              <a:gd name="T26" fmla="*/ 71 w 149"/>
              <a:gd name="T27" fmla="*/ 44 h 149"/>
              <a:gd name="T28" fmla="*/ 61 w 149"/>
              <a:gd name="T29" fmla="*/ 47 h 149"/>
              <a:gd name="T30" fmla="*/ 62 w 149"/>
              <a:gd name="T31" fmla="*/ 55 h 149"/>
              <a:gd name="T32" fmla="*/ 59 w 149"/>
              <a:gd name="T33" fmla="*/ 58 h 149"/>
              <a:gd name="T34" fmla="*/ 51 w 149"/>
              <a:gd name="T35" fmla="*/ 55 h 149"/>
              <a:gd name="T36" fmla="*/ 46 w 149"/>
              <a:gd name="T37" fmla="*/ 64 h 149"/>
              <a:gd name="T38" fmla="*/ 52 w 149"/>
              <a:gd name="T39" fmla="*/ 69 h 149"/>
              <a:gd name="T40" fmla="*/ 51 w 149"/>
              <a:gd name="T41" fmla="*/ 74 h 149"/>
              <a:gd name="T42" fmla="*/ 44 w 149"/>
              <a:gd name="T43" fmla="*/ 77 h 149"/>
              <a:gd name="T44" fmla="*/ 47 w 149"/>
              <a:gd name="T45" fmla="*/ 87 h 149"/>
              <a:gd name="T46" fmla="*/ 55 w 149"/>
              <a:gd name="T47" fmla="*/ 86 h 149"/>
              <a:gd name="T48" fmla="*/ 58 w 149"/>
              <a:gd name="T49" fmla="*/ 91 h 149"/>
              <a:gd name="T50" fmla="*/ 55 w 149"/>
              <a:gd name="T51" fmla="*/ 98 h 149"/>
              <a:gd name="T52" fmla="*/ 64 w 149"/>
              <a:gd name="T53" fmla="*/ 103 h 149"/>
              <a:gd name="T54" fmla="*/ 69 w 149"/>
              <a:gd name="T55" fmla="*/ 97 h 149"/>
              <a:gd name="T56" fmla="*/ 74 w 149"/>
              <a:gd name="T57" fmla="*/ 97 h 149"/>
              <a:gd name="T58" fmla="*/ 77 w 149"/>
              <a:gd name="T59" fmla="*/ 105 h 149"/>
              <a:gd name="T60" fmla="*/ 87 w 149"/>
              <a:gd name="T61" fmla="*/ 102 h 149"/>
              <a:gd name="T62" fmla="*/ 86 w 149"/>
              <a:gd name="T63" fmla="*/ 94 h 149"/>
              <a:gd name="T64" fmla="*/ 90 w 149"/>
              <a:gd name="T65" fmla="*/ 91 h 149"/>
              <a:gd name="T66" fmla="*/ 98 w 149"/>
              <a:gd name="T67" fmla="*/ 94 h 149"/>
              <a:gd name="T68" fmla="*/ 103 w 149"/>
              <a:gd name="T69" fmla="*/ 85 h 149"/>
              <a:gd name="T70" fmla="*/ 96 w 149"/>
              <a:gd name="T71" fmla="*/ 80 h 149"/>
              <a:gd name="T72" fmla="*/ 97 w 149"/>
              <a:gd name="T73" fmla="*/ 75 h 149"/>
              <a:gd name="T74" fmla="*/ 105 w 149"/>
              <a:gd name="T75" fmla="*/ 72 h 149"/>
              <a:gd name="T76" fmla="*/ 79 w 149"/>
              <a:gd name="T77" fmla="*/ 72 h 149"/>
              <a:gd name="T78" fmla="*/ 72 w 149"/>
              <a:gd name="T79" fmla="*/ 70 h 149"/>
              <a:gd name="T80" fmla="*/ 70 w 149"/>
              <a:gd name="T81" fmla="*/ 77 h 149"/>
              <a:gd name="T82" fmla="*/ 77 w 149"/>
              <a:gd name="T83" fmla="*/ 79 h 149"/>
              <a:gd name="T84" fmla="*/ 79 w 149"/>
              <a:gd name="T85" fmla="*/ 72 h 149"/>
              <a:gd name="T86" fmla="*/ 74 w 149"/>
              <a:gd name="T87" fmla="*/ 9 h 149"/>
              <a:gd name="T88" fmla="*/ 9 w 149"/>
              <a:gd name="T89" fmla="*/ 75 h 149"/>
              <a:gd name="T90" fmla="*/ 74 w 149"/>
              <a:gd name="T91" fmla="*/ 140 h 149"/>
              <a:gd name="T92" fmla="*/ 140 w 149"/>
              <a:gd name="T93" fmla="*/ 75 h 149"/>
              <a:gd name="T94" fmla="*/ 74 w 149"/>
              <a:gd name="T95" fmla="*/ 9 h 149"/>
              <a:gd name="T96" fmla="*/ 74 w 149"/>
              <a:gd name="T97" fmla="*/ 0 h 149"/>
              <a:gd name="T98" fmla="*/ 149 w 149"/>
              <a:gd name="T99" fmla="*/ 75 h 149"/>
              <a:gd name="T100" fmla="*/ 74 w 149"/>
              <a:gd name="T101" fmla="*/ 149 h 149"/>
              <a:gd name="T102" fmla="*/ 0 w 149"/>
              <a:gd name="T103" fmla="*/ 75 h 149"/>
              <a:gd name="T104" fmla="*/ 74 w 149"/>
              <a:gd name="T10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9">
                <a:moveTo>
                  <a:pt x="81" y="87"/>
                </a:moveTo>
                <a:cubicBezTo>
                  <a:pt x="74" y="91"/>
                  <a:pt x="65" y="88"/>
                  <a:pt x="62" y="81"/>
                </a:cubicBezTo>
                <a:cubicBezTo>
                  <a:pt x="58" y="74"/>
                  <a:pt x="61" y="66"/>
                  <a:pt x="68" y="62"/>
                </a:cubicBezTo>
                <a:cubicBezTo>
                  <a:pt x="75" y="58"/>
                  <a:pt x="83" y="61"/>
                  <a:pt x="87" y="68"/>
                </a:cubicBezTo>
                <a:cubicBezTo>
                  <a:pt x="91" y="75"/>
                  <a:pt x="88" y="84"/>
                  <a:pt x="81" y="87"/>
                </a:cubicBezTo>
                <a:moveTo>
                  <a:pt x="105" y="72"/>
                </a:moveTo>
                <a:cubicBezTo>
                  <a:pt x="102" y="62"/>
                  <a:pt x="102" y="62"/>
                  <a:pt x="102" y="62"/>
                </a:cubicBezTo>
                <a:cubicBezTo>
                  <a:pt x="94" y="63"/>
                  <a:pt x="94" y="63"/>
                  <a:pt x="94" y="63"/>
                </a:cubicBezTo>
                <a:cubicBezTo>
                  <a:pt x="93" y="62"/>
                  <a:pt x="92" y="60"/>
                  <a:pt x="91" y="59"/>
                </a:cubicBezTo>
                <a:cubicBezTo>
                  <a:pt x="94" y="51"/>
                  <a:pt x="94" y="51"/>
                  <a:pt x="94" y="51"/>
                </a:cubicBezTo>
                <a:cubicBezTo>
                  <a:pt x="85" y="46"/>
                  <a:pt x="85" y="46"/>
                  <a:pt x="85" y="46"/>
                </a:cubicBezTo>
                <a:cubicBezTo>
                  <a:pt x="80" y="53"/>
                  <a:pt x="80" y="53"/>
                  <a:pt x="80" y="53"/>
                </a:cubicBezTo>
                <a:cubicBezTo>
                  <a:pt x="78" y="52"/>
                  <a:pt x="76" y="52"/>
                  <a:pt x="74" y="52"/>
                </a:cubicBezTo>
                <a:cubicBezTo>
                  <a:pt x="71" y="44"/>
                  <a:pt x="71" y="44"/>
                  <a:pt x="71" y="44"/>
                </a:cubicBezTo>
                <a:cubicBezTo>
                  <a:pt x="61" y="47"/>
                  <a:pt x="61" y="47"/>
                  <a:pt x="61" y="47"/>
                </a:cubicBezTo>
                <a:cubicBezTo>
                  <a:pt x="62" y="55"/>
                  <a:pt x="62" y="55"/>
                  <a:pt x="62" y="55"/>
                </a:cubicBezTo>
                <a:cubicBezTo>
                  <a:pt x="61" y="56"/>
                  <a:pt x="60" y="57"/>
                  <a:pt x="59" y="58"/>
                </a:cubicBezTo>
                <a:cubicBezTo>
                  <a:pt x="51" y="55"/>
                  <a:pt x="51" y="55"/>
                  <a:pt x="51" y="55"/>
                </a:cubicBezTo>
                <a:cubicBezTo>
                  <a:pt x="46" y="64"/>
                  <a:pt x="46" y="64"/>
                  <a:pt x="46" y="64"/>
                </a:cubicBezTo>
                <a:cubicBezTo>
                  <a:pt x="52" y="69"/>
                  <a:pt x="52" y="69"/>
                  <a:pt x="52" y="69"/>
                </a:cubicBezTo>
                <a:cubicBezTo>
                  <a:pt x="52" y="71"/>
                  <a:pt x="51" y="72"/>
                  <a:pt x="51" y="74"/>
                </a:cubicBezTo>
                <a:cubicBezTo>
                  <a:pt x="44" y="77"/>
                  <a:pt x="44" y="77"/>
                  <a:pt x="44" y="77"/>
                </a:cubicBezTo>
                <a:cubicBezTo>
                  <a:pt x="47" y="87"/>
                  <a:pt x="47" y="87"/>
                  <a:pt x="47" y="87"/>
                </a:cubicBezTo>
                <a:cubicBezTo>
                  <a:pt x="55" y="86"/>
                  <a:pt x="55" y="86"/>
                  <a:pt x="55" y="86"/>
                </a:cubicBezTo>
                <a:cubicBezTo>
                  <a:pt x="56" y="88"/>
                  <a:pt x="57" y="89"/>
                  <a:pt x="58" y="91"/>
                </a:cubicBezTo>
                <a:cubicBezTo>
                  <a:pt x="55" y="98"/>
                  <a:pt x="55" y="98"/>
                  <a:pt x="55" y="98"/>
                </a:cubicBezTo>
                <a:cubicBezTo>
                  <a:pt x="64" y="103"/>
                  <a:pt x="64" y="103"/>
                  <a:pt x="64" y="103"/>
                </a:cubicBezTo>
                <a:cubicBezTo>
                  <a:pt x="69" y="97"/>
                  <a:pt x="69" y="97"/>
                  <a:pt x="69" y="97"/>
                </a:cubicBezTo>
                <a:cubicBezTo>
                  <a:pt x="70" y="97"/>
                  <a:pt x="72" y="97"/>
                  <a:pt x="74" y="97"/>
                </a:cubicBezTo>
                <a:cubicBezTo>
                  <a:pt x="77" y="105"/>
                  <a:pt x="77" y="105"/>
                  <a:pt x="77" y="105"/>
                </a:cubicBezTo>
                <a:cubicBezTo>
                  <a:pt x="87" y="102"/>
                  <a:pt x="87" y="102"/>
                  <a:pt x="87" y="102"/>
                </a:cubicBezTo>
                <a:cubicBezTo>
                  <a:pt x="86" y="94"/>
                  <a:pt x="86" y="94"/>
                  <a:pt x="86" y="94"/>
                </a:cubicBezTo>
                <a:cubicBezTo>
                  <a:pt x="88" y="93"/>
                  <a:pt x="89" y="92"/>
                  <a:pt x="90" y="91"/>
                </a:cubicBezTo>
                <a:cubicBezTo>
                  <a:pt x="98" y="94"/>
                  <a:pt x="98" y="94"/>
                  <a:pt x="98" y="94"/>
                </a:cubicBezTo>
                <a:cubicBezTo>
                  <a:pt x="103" y="85"/>
                  <a:pt x="103" y="85"/>
                  <a:pt x="103" y="85"/>
                </a:cubicBezTo>
                <a:cubicBezTo>
                  <a:pt x="96" y="80"/>
                  <a:pt x="96" y="80"/>
                  <a:pt x="96" y="80"/>
                </a:cubicBezTo>
                <a:cubicBezTo>
                  <a:pt x="97" y="78"/>
                  <a:pt x="97" y="77"/>
                  <a:pt x="97" y="75"/>
                </a:cubicBezTo>
                <a:lnTo>
                  <a:pt x="105" y="72"/>
                </a:lnTo>
                <a:close/>
                <a:moveTo>
                  <a:pt x="79" y="72"/>
                </a:moveTo>
                <a:cubicBezTo>
                  <a:pt x="78" y="70"/>
                  <a:pt x="75" y="69"/>
                  <a:pt x="72" y="70"/>
                </a:cubicBezTo>
                <a:cubicBezTo>
                  <a:pt x="70" y="71"/>
                  <a:pt x="69" y="74"/>
                  <a:pt x="70" y="77"/>
                </a:cubicBezTo>
                <a:cubicBezTo>
                  <a:pt x="71" y="80"/>
                  <a:pt x="74" y="81"/>
                  <a:pt x="77" y="79"/>
                </a:cubicBezTo>
                <a:cubicBezTo>
                  <a:pt x="79" y="78"/>
                  <a:pt x="80" y="75"/>
                  <a:pt x="79" y="72"/>
                </a:cubicBezTo>
                <a:moveTo>
                  <a:pt x="74" y="9"/>
                </a:moveTo>
                <a:cubicBezTo>
                  <a:pt x="38" y="9"/>
                  <a:pt x="9" y="39"/>
                  <a:pt x="9" y="75"/>
                </a:cubicBezTo>
                <a:cubicBezTo>
                  <a:pt x="9" y="111"/>
                  <a:pt x="38" y="140"/>
                  <a:pt x="74" y="140"/>
                </a:cubicBezTo>
                <a:cubicBezTo>
                  <a:pt x="110" y="140"/>
                  <a:pt x="140" y="111"/>
                  <a:pt x="140" y="75"/>
                </a:cubicBezTo>
                <a:cubicBezTo>
                  <a:pt x="140" y="39"/>
                  <a:pt x="110" y="9"/>
                  <a:pt x="74" y="9"/>
                </a:cubicBezTo>
                <a:moveTo>
                  <a:pt x="74" y="0"/>
                </a:moveTo>
                <a:cubicBezTo>
                  <a:pt x="116" y="0"/>
                  <a:pt x="149" y="33"/>
                  <a:pt x="149" y="75"/>
                </a:cubicBezTo>
                <a:cubicBezTo>
                  <a:pt x="149" y="116"/>
                  <a:pt x="116" y="149"/>
                  <a:pt x="74" y="149"/>
                </a:cubicBezTo>
                <a:cubicBezTo>
                  <a:pt x="33" y="149"/>
                  <a:pt x="0" y="116"/>
                  <a:pt x="0" y="75"/>
                </a:cubicBezTo>
                <a:cubicBezTo>
                  <a:pt x="0" y="33"/>
                  <a:pt x="33"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8" name="TextBox 57"/>
          <p:cNvSpPr txBox="1"/>
          <p:nvPr/>
        </p:nvSpPr>
        <p:spPr>
          <a:xfrm>
            <a:off x="6267792" y="6263798"/>
            <a:ext cx="2362200"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b="1" i="1" dirty="0" smtClean="0">
                <a:gradFill>
                  <a:gsLst>
                    <a:gs pos="2917">
                      <a:schemeClr val="tx1"/>
                    </a:gs>
                    <a:gs pos="30000">
                      <a:schemeClr val="tx1"/>
                    </a:gs>
                  </a:gsLst>
                  <a:lin ang="5400000" scaled="0"/>
                </a:gradFill>
              </a:rPr>
              <a:t>Compatible</a:t>
            </a:r>
            <a:r>
              <a:rPr lang="en-US" sz="1600" b="1" dirty="0" smtClean="0">
                <a:gradFill>
                  <a:gsLst>
                    <a:gs pos="2917">
                      <a:schemeClr val="tx1"/>
                    </a:gs>
                    <a:gs pos="30000">
                      <a:schemeClr val="tx1"/>
                    </a:gs>
                  </a:gsLst>
                  <a:lin ang="5400000" scaled="0"/>
                </a:gradFill>
              </a:rPr>
              <a:t/>
            </a:r>
            <a:br>
              <a:rPr lang="en-US" sz="1600" b="1" dirty="0" smtClean="0">
                <a:gradFill>
                  <a:gsLst>
                    <a:gs pos="2917">
                      <a:schemeClr val="tx1"/>
                    </a:gs>
                    <a:gs pos="30000">
                      <a:schemeClr val="tx1"/>
                    </a:gs>
                  </a:gsLst>
                  <a:lin ang="5400000" scaled="0"/>
                </a:gradFill>
              </a:rPr>
            </a:br>
            <a:r>
              <a:rPr lang="en-US" sz="1600" b="1" dirty="0" smtClean="0">
                <a:gradFill>
                  <a:gsLst>
                    <a:gs pos="2917">
                      <a:schemeClr val="tx1"/>
                    </a:gs>
                    <a:gs pos="30000">
                      <a:schemeClr val="tx1"/>
                    </a:gs>
                  </a:gsLst>
                  <a:lin ang="5400000" scaled="0"/>
                </a:gradFill>
              </a:rPr>
              <a:t>Systems &amp; Clients</a:t>
            </a:r>
          </a:p>
        </p:txBody>
      </p:sp>
      <p:grpSp>
        <p:nvGrpSpPr>
          <p:cNvPr id="61" name="Group 60"/>
          <p:cNvGrpSpPr/>
          <p:nvPr/>
        </p:nvGrpSpPr>
        <p:grpSpPr>
          <a:xfrm>
            <a:off x="7340942" y="5754472"/>
            <a:ext cx="601877" cy="628471"/>
            <a:chOff x="7143603" y="5178508"/>
            <a:chExt cx="793232" cy="828282"/>
          </a:xfrm>
        </p:grpSpPr>
        <p:pic>
          <p:nvPicPr>
            <p:cNvPr id="62" name="Picture 61"/>
            <p:cNvPicPr>
              <a:picLocks noChangeAspect="1"/>
            </p:cNvPicPr>
            <p:nvPr/>
          </p:nvPicPr>
          <p:blipFill>
            <a:blip r:embed="rId5"/>
            <a:stretch>
              <a:fillRect/>
            </a:stretch>
          </p:blipFill>
          <p:spPr>
            <a:xfrm>
              <a:off x="7323442" y="5178508"/>
              <a:ext cx="613393" cy="583130"/>
            </a:xfrm>
            <a:prstGeom prst="rect">
              <a:avLst/>
            </a:prstGeom>
          </p:spPr>
        </p:pic>
        <p:pic>
          <p:nvPicPr>
            <p:cNvPr id="63" name="Picture 62"/>
            <p:cNvPicPr>
              <a:picLocks noChangeAspect="1"/>
            </p:cNvPicPr>
            <p:nvPr/>
          </p:nvPicPr>
          <p:blipFill>
            <a:blip r:embed="rId6"/>
            <a:stretch>
              <a:fillRect/>
            </a:stretch>
          </p:blipFill>
          <p:spPr>
            <a:xfrm>
              <a:off x="7143603" y="5538820"/>
              <a:ext cx="577128" cy="467970"/>
            </a:xfrm>
            <a:prstGeom prst="rect">
              <a:avLst/>
            </a:prstGeom>
          </p:spPr>
        </p:pic>
      </p:grpSp>
      <p:pic>
        <p:nvPicPr>
          <p:cNvPr id="64" name="Picture 63"/>
          <p:cNvPicPr>
            <a:picLocks noChangeAspect="1"/>
          </p:cNvPicPr>
          <p:nvPr/>
        </p:nvPicPr>
        <p:blipFill>
          <a:blip r:embed="rId7">
            <a:clrChange>
              <a:clrFrom>
                <a:srgbClr val="000000"/>
              </a:clrFrom>
              <a:clrTo>
                <a:srgbClr val="000000">
                  <a:alpha val="0"/>
                </a:srgbClr>
              </a:clrTo>
            </a:clrChange>
          </a:blip>
          <a:stretch>
            <a:fillRect/>
          </a:stretch>
        </p:blipFill>
        <p:spPr>
          <a:xfrm>
            <a:off x="7125042" y="5573712"/>
            <a:ext cx="393496" cy="393496"/>
          </a:xfrm>
          <a:prstGeom prst="rect">
            <a:avLst/>
          </a:prstGeom>
        </p:spPr>
      </p:pic>
      <p:cxnSp>
        <p:nvCxnSpPr>
          <p:cNvPr id="66" name="Straight Connector 65"/>
          <p:cNvCxnSpPr/>
          <p:nvPr/>
        </p:nvCxnSpPr>
        <p:spPr>
          <a:xfrm flipH="1">
            <a:off x="4289016" y="2663008"/>
            <a:ext cx="2712952" cy="0"/>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67" name="TextBox 66"/>
          <p:cNvSpPr txBox="1"/>
          <p:nvPr/>
        </p:nvSpPr>
        <p:spPr>
          <a:xfrm>
            <a:off x="5879353" y="2207426"/>
            <a:ext cx="998039"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 RTV</a:t>
            </a:r>
          </a:p>
        </p:txBody>
      </p:sp>
      <p:cxnSp>
        <p:nvCxnSpPr>
          <p:cNvPr id="68" name="Straight Connector 67"/>
          <p:cNvCxnSpPr/>
          <p:nvPr/>
        </p:nvCxnSpPr>
        <p:spPr>
          <a:xfrm flipV="1">
            <a:off x="7334592" y="2973098"/>
            <a:ext cx="0" cy="2487363"/>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69" name="TextBox 68"/>
          <p:cNvSpPr txBox="1"/>
          <p:nvPr/>
        </p:nvSpPr>
        <p:spPr>
          <a:xfrm>
            <a:off x="6727691" y="4080940"/>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endParaRPr lang="en-US" sz="1600" b="1" dirty="0" smtClean="0">
              <a:solidFill>
                <a:srgbClr val="BAD80A"/>
              </a:solidFill>
            </a:endParaRPr>
          </a:p>
        </p:txBody>
      </p:sp>
      <p:cxnSp>
        <p:nvCxnSpPr>
          <p:cNvPr id="70" name="Straight Connector 69"/>
          <p:cNvCxnSpPr/>
          <p:nvPr/>
        </p:nvCxnSpPr>
        <p:spPr>
          <a:xfrm flipV="1">
            <a:off x="4122644" y="2963862"/>
            <a:ext cx="3011169" cy="2529762"/>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71" name="TextBox 70"/>
          <p:cNvSpPr txBox="1"/>
          <p:nvPr/>
        </p:nvSpPr>
        <p:spPr>
          <a:xfrm>
            <a:off x="4914664" y="5028575"/>
            <a:ext cx="979605"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 RTV</a:t>
            </a:r>
            <a:endParaRPr lang="en-US" sz="1600" b="1" dirty="0" smtClean="0">
              <a:solidFill>
                <a:srgbClr val="BAD80A"/>
              </a:solidFill>
            </a:endParaRPr>
          </a:p>
        </p:txBody>
      </p:sp>
      <p:sp>
        <p:nvSpPr>
          <p:cNvPr id="72" name="Text Placeholder 5"/>
          <p:cNvSpPr txBox="1">
            <a:spLocks/>
          </p:cNvSpPr>
          <p:nvPr/>
        </p:nvSpPr>
        <p:spPr>
          <a:xfrm>
            <a:off x="350836" y="1212850"/>
            <a:ext cx="5943601" cy="72782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accent4"/>
                </a:solidFill>
              </a:rPr>
              <a:t>Multiparty Scenarios</a:t>
            </a:r>
          </a:p>
        </p:txBody>
      </p:sp>
      <p:grpSp>
        <p:nvGrpSpPr>
          <p:cNvPr id="79" name="Group 78"/>
          <p:cNvGrpSpPr/>
          <p:nvPr/>
        </p:nvGrpSpPr>
        <p:grpSpPr>
          <a:xfrm>
            <a:off x="10454205" y="5554661"/>
            <a:ext cx="793232" cy="828282"/>
            <a:chOff x="10409237" y="5178508"/>
            <a:chExt cx="793232" cy="828282"/>
          </a:xfrm>
        </p:grpSpPr>
        <p:pic>
          <p:nvPicPr>
            <p:cNvPr id="80" name="Picture 79"/>
            <p:cNvPicPr>
              <a:picLocks noChangeAspect="1"/>
            </p:cNvPicPr>
            <p:nvPr/>
          </p:nvPicPr>
          <p:blipFill>
            <a:blip r:embed="rId5"/>
            <a:stretch>
              <a:fillRect/>
            </a:stretch>
          </p:blipFill>
          <p:spPr>
            <a:xfrm>
              <a:off x="10589076" y="5178508"/>
              <a:ext cx="613393" cy="583130"/>
            </a:xfrm>
            <a:prstGeom prst="rect">
              <a:avLst/>
            </a:prstGeom>
          </p:spPr>
        </p:pic>
        <p:pic>
          <p:nvPicPr>
            <p:cNvPr id="82" name="Picture 81"/>
            <p:cNvPicPr>
              <a:picLocks noChangeAspect="1"/>
            </p:cNvPicPr>
            <p:nvPr/>
          </p:nvPicPr>
          <p:blipFill>
            <a:blip r:embed="rId6"/>
            <a:stretch>
              <a:fillRect/>
            </a:stretch>
          </p:blipFill>
          <p:spPr>
            <a:xfrm>
              <a:off x="10409237" y="5538820"/>
              <a:ext cx="577128" cy="467970"/>
            </a:xfrm>
            <a:prstGeom prst="rect">
              <a:avLst/>
            </a:prstGeom>
          </p:spPr>
        </p:pic>
      </p:grpSp>
      <p:cxnSp>
        <p:nvCxnSpPr>
          <p:cNvPr id="83" name="Straight Connector 82"/>
          <p:cNvCxnSpPr/>
          <p:nvPr/>
        </p:nvCxnSpPr>
        <p:spPr>
          <a:xfrm flipV="1">
            <a:off x="10866437" y="3147964"/>
            <a:ext cx="0" cy="2330499"/>
          </a:xfrm>
          <a:prstGeom prst="line">
            <a:avLst/>
          </a:prstGeom>
          <a:ln w="38100">
            <a:solidFill>
              <a:schemeClr val="accent6"/>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cxnSp>
        <p:nvCxnSpPr>
          <p:cNvPr id="85" name="Straight Connector 84"/>
          <p:cNvCxnSpPr/>
          <p:nvPr/>
        </p:nvCxnSpPr>
        <p:spPr>
          <a:xfrm flipH="1">
            <a:off x="7894637" y="2659062"/>
            <a:ext cx="2551405" cy="0"/>
          </a:xfrm>
          <a:prstGeom prst="line">
            <a:avLst/>
          </a:prstGeom>
          <a:ln w="38100">
            <a:solidFill>
              <a:srgbClr val="BAD80A"/>
            </a:solidFill>
            <a:prstDash val="sysDot"/>
            <a:headEnd type="none"/>
            <a:tailEnd type="none"/>
          </a:ln>
        </p:spPr>
        <p:style>
          <a:lnRef idx="1">
            <a:schemeClr val="accent4"/>
          </a:lnRef>
          <a:fillRef idx="0">
            <a:schemeClr val="accent4"/>
          </a:fillRef>
          <a:effectRef idx="0">
            <a:schemeClr val="accent4"/>
          </a:effectRef>
          <a:fontRef idx="minor">
            <a:schemeClr val="tx1"/>
          </a:fontRef>
        </p:style>
      </p:cxnSp>
      <p:sp>
        <p:nvSpPr>
          <p:cNvPr id="86" name="TextBox 85"/>
          <p:cNvSpPr txBox="1"/>
          <p:nvPr/>
        </p:nvSpPr>
        <p:spPr>
          <a:xfrm>
            <a:off x="8885237" y="2201862"/>
            <a:ext cx="998039"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BAD80A"/>
                </a:solidFill>
              </a:rPr>
              <a:t>RTV</a:t>
            </a:r>
          </a:p>
        </p:txBody>
      </p:sp>
      <p:sp>
        <p:nvSpPr>
          <p:cNvPr id="88" name="TextBox 87"/>
          <p:cNvSpPr txBox="1"/>
          <p:nvPr/>
        </p:nvSpPr>
        <p:spPr>
          <a:xfrm>
            <a:off x="9725180" y="4183062"/>
            <a:ext cx="1293657"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chemeClr val="accent6"/>
                </a:solidFill>
              </a:rPr>
              <a:t>H.264 AVC</a:t>
            </a:r>
          </a:p>
        </p:txBody>
      </p:sp>
      <p:pic>
        <p:nvPicPr>
          <p:cNvPr id="56" name="Picture 55"/>
          <p:cNvPicPr>
            <a:picLocks noChangeAspect="1"/>
          </p:cNvPicPr>
          <p:nvPr/>
        </p:nvPicPr>
        <p:blipFill>
          <a:blip r:embed="rId8"/>
          <a:stretch>
            <a:fillRect/>
          </a:stretch>
        </p:blipFill>
        <p:spPr>
          <a:xfrm>
            <a:off x="3620294" y="2561908"/>
            <a:ext cx="485774" cy="290381"/>
          </a:xfrm>
          <a:prstGeom prst="rect">
            <a:avLst/>
          </a:prstGeom>
        </p:spPr>
      </p:pic>
      <p:pic>
        <p:nvPicPr>
          <p:cNvPr id="73" name="Picture 72"/>
          <p:cNvPicPr>
            <a:picLocks noChangeAspect="1"/>
          </p:cNvPicPr>
          <p:nvPr/>
        </p:nvPicPr>
        <p:blipFill>
          <a:blip r:embed="rId9"/>
          <a:stretch>
            <a:fillRect/>
          </a:stretch>
        </p:blipFill>
        <p:spPr>
          <a:xfrm>
            <a:off x="3730121" y="2578100"/>
            <a:ext cx="287841" cy="261038"/>
          </a:xfrm>
          <a:prstGeom prst="rect">
            <a:avLst/>
          </a:prstGeom>
        </p:spPr>
      </p:pic>
    </p:spTree>
    <p:extLst>
      <p:ext uri="{BB962C8B-B14F-4D97-AF65-F5344CB8AC3E}">
        <p14:creationId xmlns:p14="http://schemas.microsoft.com/office/powerpoint/2010/main" val="3605706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1000"/>
                                        <p:tgtEl>
                                          <p:spTgt spid="1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4"/>
                                        </p:tgtEl>
                                        <p:attrNameLst>
                                          <p:attrName>style.visibility</p:attrName>
                                        </p:attrNameLst>
                                      </p:cBhvr>
                                      <p:to>
                                        <p:strVal val="visible"/>
                                      </p:to>
                                    </p:set>
                                    <p:animEffect transition="in" filter="fade">
                                      <p:cBhvr>
                                        <p:cTn id="10" dur="1000"/>
                                        <p:tgtEl>
                                          <p:spTgt spid="154"/>
                                        </p:tgtEl>
                                      </p:cBhvr>
                                    </p:animEffect>
                                  </p:childTnLst>
                                </p:cTn>
                              </p:par>
                              <p:par>
                                <p:cTn id="11" presetID="10" presetClass="entr" presetSubtype="0" fill="hold" nodeType="with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childTnLst>
                                </p:cTn>
                              </p:par>
                              <p:par>
                                <p:cTn id="14" presetID="10" presetClass="entr" presetSubtype="0"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1000"/>
                                        <p:tgtEl>
                                          <p:spTgt spid="10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1000"/>
                                        <p:tgtEl>
                                          <p:spTgt spid="10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9">
                                            <p:txEl>
                                              <p:pRg st="0" end="0"/>
                                            </p:txEl>
                                          </p:spTgt>
                                        </p:tgtEl>
                                        <p:attrNameLst>
                                          <p:attrName>style.visibility</p:attrName>
                                        </p:attrNameLst>
                                      </p:cBhvr>
                                      <p:to>
                                        <p:strVal val="visible"/>
                                      </p:to>
                                    </p:set>
                                    <p:animEffect transition="in" filter="fade">
                                      <p:cBhvr>
                                        <p:cTn id="24" dur="500"/>
                                        <p:tgtEl>
                                          <p:spTgt spid="109">
                                            <p:txEl>
                                              <p:pRg st="0" end="0"/>
                                            </p:txEl>
                                          </p:spTgt>
                                        </p:tgtEl>
                                      </p:cBhvr>
                                    </p:animEffect>
                                  </p:childTnLst>
                                </p:cTn>
                              </p:par>
                              <p:par>
                                <p:cTn id="25" presetID="2" presetClass="entr" presetSubtype="8" fill="hold" nodeType="withEffect">
                                  <p:stCondLst>
                                    <p:cond delay="0"/>
                                  </p:stCondLst>
                                  <p:childTnLst>
                                    <p:set>
                                      <p:cBhvr>
                                        <p:cTn id="26" dur="1" fill="hold">
                                          <p:stCondLst>
                                            <p:cond delay="0"/>
                                          </p:stCondLst>
                                        </p:cTn>
                                        <p:tgtEl>
                                          <p:spTgt spid="109">
                                            <p:txEl>
                                              <p:pRg st="1" end="1"/>
                                            </p:txEl>
                                          </p:spTgt>
                                        </p:tgtEl>
                                        <p:attrNameLst>
                                          <p:attrName>style.visibility</p:attrName>
                                        </p:attrNameLst>
                                      </p:cBhvr>
                                      <p:to>
                                        <p:strVal val="visible"/>
                                      </p:to>
                                    </p:set>
                                    <p:anim calcmode="lin" valueType="num">
                                      <p:cBhvr additive="base">
                                        <p:cTn id="27" dur="500" fill="hold"/>
                                        <p:tgtEl>
                                          <p:spTgt spid="109">
                                            <p:txEl>
                                              <p:pRg st="1" end="1"/>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09">
                                            <p:txEl>
                                              <p:pRg st="1" end="1"/>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1" end="1"/>
                                            </p:txEl>
                                          </p:spTgt>
                                        </p:tgtEl>
                                        <p:attrNameLst>
                                          <p:attrName>style.visibility</p:attrName>
                                        </p:attrNameLst>
                                      </p:cBhvr>
                                      <p:to>
                                        <p:strVal val="hidden"/>
                                      </p:to>
                                    </p:set>
                                  </p:subTnLst>
                                </p:cTn>
                              </p:par>
                              <p:par>
                                <p:cTn id="29" presetID="9" presetClass="emph" presetSubtype="0" grpId="1" nodeType="withEffect">
                                  <p:stCondLst>
                                    <p:cond delay="0"/>
                                  </p:stCondLst>
                                  <p:childTnLst>
                                    <p:set>
                                      <p:cBhvr rctx="PPT">
                                        <p:cTn id="30" dur="indefinite"/>
                                        <p:tgtEl>
                                          <p:spTgt spid="108"/>
                                        </p:tgtEl>
                                        <p:attrNameLst>
                                          <p:attrName>style.opacity</p:attrName>
                                        </p:attrNameLst>
                                      </p:cBhvr>
                                      <p:to>
                                        <p:strVal val="0.15"/>
                                      </p:to>
                                    </p:set>
                                    <p:animEffect filter="image" prLst="opacity: 0.15">
                                      <p:cBhvr rctx="IE">
                                        <p:cTn id="31" dur="indefinite"/>
                                        <p:tgtEl>
                                          <p:spTgt spid="108"/>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109"/>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109">
                                            <p:txEl>
                                              <p:pRg st="2" end="2"/>
                                            </p:txEl>
                                          </p:spTgt>
                                        </p:tgtEl>
                                        <p:attrNameLst>
                                          <p:attrName>style.visibility</p:attrName>
                                        </p:attrNameLst>
                                      </p:cBhvr>
                                      <p:to>
                                        <p:strVal val="visible"/>
                                      </p:to>
                                    </p:set>
                                    <p:anim calcmode="lin" valueType="num">
                                      <p:cBhvr additive="base">
                                        <p:cTn id="44" dur="500" fill="hold"/>
                                        <p:tgtEl>
                                          <p:spTgt spid="109">
                                            <p:txEl>
                                              <p:pRg st="2" end="2"/>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109">
                                            <p:txEl>
                                              <p:pRg st="2" end="2"/>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9">
                                            <p:txEl>
                                              <p:pRg st="2" end="2"/>
                                            </p:txEl>
                                          </p:spTgt>
                                        </p:tgtEl>
                                        <p:attrNameLst>
                                          <p:attrName>style.visibility</p:attrName>
                                        </p:attrNameLst>
                                      </p:cBhvr>
                                      <p:to>
                                        <p:strVal val="hidden"/>
                                      </p:to>
                                    </p:set>
                                  </p:subTnLst>
                                </p:cTn>
                              </p:par>
                              <p:par>
                                <p:cTn id="46" presetID="10" presetClass="entr" presetSubtype="0"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1000"/>
                                        <p:tgtEl>
                                          <p:spTgt spid="67"/>
                                        </p:tgtEl>
                                      </p:cBhvr>
                                    </p:animEffect>
                                  </p:childTnLst>
                                </p:cTn>
                              </p:par>
                              <p:par>
                                <p:cTn id="49" presetID="10" presetClass="entr" presetSubtype="0"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1000"/>
                                        <p:tgtEl>
                                          <p:spTgt spid="66"/>
                                        </p:tgtEl>
                                      </p:cBhvr>
                                    </p:animEffect>
                                  </p:childTnLst>
                                </p:cTn>
                              </p:par>
                              <p:par>
                                <p:cTn id="52" presetID="10" presetClass="entr" presetSubtype="0"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mph" presetSubtype="0" grpId="1" nodeType="clickEffect">
                                  <p:stCondLst>
                                    <p:cond delay="0"/>
                                  </p:stCondLst>
                                  <p:childTnLst>
                                    <p:set>
                                      <p:cBhvr rctx="PPT">
                                        <p:cTn id="61" dur="indefinite"/>
                                        <p:tgtEl>
                                          <p:spTgt spid="109">
                                            <p:bg/>
                                          </p:spTgt>
                                        </p:tgtEl>
                                        <p:attrNameLst>
                                          <p:attrName>style.opacity</p:attrName>
                                        </p:attrNameLst>
                                      </p:cBhvr>
                                      <p:to>
                                        <p:strVal val="0.15"/>
                                      </p:to>
                                    </p:set>
                                    <p:animEffect filter="image" prLst="opacity: 0.15">
                                      <p:cBhvr rctx="IE">
                                        <p:cTn id="62" dur="indefinite"/>
                                        <p:tgtEl>
                                          <p:spTgt spid="109">
                                            <p:bg/>
                                          </p:spTgt>
                                        </p:tgtEl>
                                      </p:cBhvr>
                                    </p:animEffect>
                                  </p:childTnLst>
                                </p:cTn>
                              </p:par>
                              <p:par>
                                <p:cTn id="63" presetID="9" presetClass="emph" presetSubtype="0" grpId="1" nodeType="withEffect">
                                  <p:stCondLst>
                                    <p:cond delay="0"/>
                                  </p:stCondLst>
                                  <p:childTnLst>
                                    <p:set>
                                      <p:cBhvr rctx="PPT">
                                        <p:cTn id="64" dur="indefinite"/>
                                        <p:tgtEl>
                                          <p:spTgt spid="109">
                                            <p:txEl>
                                              <p:pRg st="0" end="0"/>
                                            </p:txEl>
                                          </p:spTgt>
                                        </p:tgtEl>
                                        <p:attrNameLst>
                                          <p:attrName>style.opacity</p:attrName>
                                        </p:attrNameLst>
                                      </p:cBhvr>
                                      <p:to>
                                        <p:strVal val="0.15"/>
                                      </p:to>
                                    </p:set>
                                    <p:animEffect filter="image" prLst="opacity: 0.15">
                                      <p:cBhvr rctx="IE">
                                        <p:cTn id="65" dur="indefinite"/>
                                        <p:tgtEl>
                                          <p:spTgt spid="109">
                                            <p:txEl>
                                              <p:pRg st="0" end="0"/>
                                            </p:txEl>
                                          </p:spTgt>
                                        </p:tgtEl>
                                      </p:cBhvr>
                                    </p:animEffect>
                                  </p:childTnLst>
                                </p:cTn>
                              </p:par>
                              <p:par>
                                <p:cTn id="66" presetID="9" presetClass="emph" presetSubtype="0" grpId="1" nodeType="withEffect">
                                  <p:stCondLst>
                                    <p:cond delay="0"/>
                                  </p:stCondLst>
                                  <p:childTnLst>
                                    <p:set>
                                      <p:cBhvr rctx="PPT">
                                        <p:cTn id="67" dur="indefinite"/>
                                        <p:tgtEl>
                                          <p:spTgt spid="109">
                                            <p:txEl>
                                              <p:pRg st="1" end="1"/>
                                            </p:txEl>
                                          </p:spTgt>
                                        </p:tgtEl>
                                        <p:attrNameLst>
                                          <p:attrName>style.opacity</p:attrName>
                                        </p:attrNameLst>
                                      </p:cBhvr>
                                      <p:to>
                                        <p:strVal val="0.15"/>
                                      </p:to>
                                    </p:set>
                                    <p:animEffect filter="image" prLst="opacity: 0.15">
                                      <p:cBhvr rctx="IE">
                                        <p:cTn id="68" dur="indefinite"/>
                                        <p:tgtEl>
                                          <p:spTgt spid="109">
                                            <p:txEl>
                                              <p:pRg st="1" end="1"/>
                                            </p:txEl>
                                          </p:spTgt>
                                        </p:tgtEl>
                                      </p:cBhvr>
                                    </p:animEffect>
                                  </p:childTnLst>
                                </p:cTn>
                              </p:par>
                              <p:par>
                                <p:cTn id="69" presetID="9" presetClass="emph" presetSubtype="0" grpId="1" nodeType="withEffect">
                                  <p:stCondLst>
                                    <p:cond delay="0"/>
                                  </p:stCondLst>
                                  <p:childTnLst>
                                    <p:set>
                                      <p:cBhvr rctx="PPT">
                                        <p:cTn id="70" dur="indefinite"/>
                                        <p:tgtEl>
                                          <p:spTgt spid="109">
                                            <p:txEl>
                                              <p:pRg st="2" end="2"/>
                                            </p:txEl>
                                          </p:spTgt>
                                        </p:tgtEl>
                                        <p:attrNameLst>
                                          <p:attrName>style.opacity</p:attrName>
                                        </p:attrNameLst>
                                      </p:cBhvr>
                                      <p:to>
                                        <p:strVal val="0.15"/>
                                      </p:to>
                                    </p:set>
                                    <p:animEffect filter="image" prLst="opacity: 0.15">
                                      <p:cBhvr rctx="IE">
                                        <p:cTn id="71" dur="indefinite"/>
                                        <p:tgtEl>
                                          <p:spTgt spid="109">
                                            <p:txEl>
                                              <p:pRg st="2" end="2"/>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10"/>
                                        </p:tgtEl>
                                        <p:attrNameLst>
                                          <p:attrName>style.visibility</p:attrName>
                                        </p:attrNameLst>
                                      </p:cBhvr>
                                      <p:to>
                                        <p:strVal val="visible"/>
                                      </p:to>
                                    </p:set>
                                    <p:animEffect transition="in" filter="fade">
                                      <p:cBhvr>
                                        <p:cTn id="74" dur="500"/>
                                        <p:tgtEl>
                                          <p:spTgt spid="110"/>
                                        </p:tgtEl>
                                      </p:cBhvr>
                                    </p:animEffect>
                                  </p:childTnLst>
                                </p:cTn>
                              </p:par>
                              <p:par>
                                <p:cTn id="75" presetID="10" presetClass="entr" presetSubtype="0" fill="hold" nodeType="withEffect">
                                  <p:stCondLst>
                                    <p:cond delay="0"/>
                                  </p:stCondLst>
                                  <p:childTnLst>
                                    <p:set>
                                      <p:cBhvr>
                                        <p:cTn id="76" dur="1" fill="hold">
                                          <p:stCondLst>
                                            <p:cond delay="0"/>
                                          </p:stCondLst>
                                        </p:cTn>
                                        <p:tgtEl>
                                          <p:spTgt spid="110">
                                            <p:txEl>
                                              <p:pRg st="0" end="0"/>
                                            </p:txEl>
                                          </p:spTgt>
                                        </p:tgtEl>
                                        <p:attrNameLst>
                                          <p:attrName>style.visibility</p:attrName>
                                        </p:attrNameLst>
                                      </p:cBhvr>
                                      <p:to>
                                        <p:strVal val="visible"/>
                                      </p:to>
                                    </p:set>
                                    <p:animEffect transition="in" filter="fade">
                                      <p:cBhvr>
                                        <p:cTn id="77" dur="500"/>
                                        <p:tgtEl>
                                          <p:spTgt spid="110">
                                            <p:txEl>
                                              <p:pRg st="0" end="0"/>
                                            </p:txEl>
                                          </p:spTgt>
                                        </p:tgtEl>
                                      </p:cBhvr>
                                    </p:animEffect>
                                  </p:childTnLst>
                                </p:cTn>
                              </p:par>
                              <p:par>
                                <p:cTn id="78" presetID="2" presetClass="entr" presetSubtype="8" fill="hold" nodeType="withEffect">
                                  <p:stCondLst>
                                    <p:cond delay="0"/>
                                  </p:stCondLst>
                                  <p:childTnLst>
                                    <p:set>
                                      <p:cBhvr>
                                        <p:cTn id="79" dur="1" fill="hold">
                                          <p:stCondLst>
                                            <p:cond delay="0"/>
                                          </p:stCondLst>
                                        </p:cTn>
                                        <p:tgtEl>
                                          <p:spTgt spid="110">
                                            <p:txEl>
                                              <p:pRg st="1" end="1"/>
                                            </p:txEl>
                                          </p:spTgt>
                                        </p:tgtEl>
                                        <p:attrNameLst>
                                          <p:attrName>style.visibility</p:attrName>
                                        </p:attrNameLst>
                                      </p:cBhvr>
                                      <p:to>
                                        <p:strVal val="visible"/>
                                      </p:to>
                                    </p:set>
                                    <p:anim calcmode="lin" valueType="num">
                                      <p:cBhvr additive="base">
                                        <p:cTn id="80" dur="500" fill="hold"/>
                                        <p:tgtEl>
                                          <p:spTgt spid="110">
                                            <p:txEl>
                                              <p:pRg st="1" end="1"/>
                                            </p:txEl>
                                          </p:spTgt>
                                        </p:tgtEl>
                                        <p:attrNameLst>
                                          <p:attrName>ppt_x</p:attrName>
                                        </p:attrNameLst>
                                      </p:cBhvr>
                                      <p:tavLst>
                                        <p:tav tm="0">
                                          <p:val>
                                            <p:strVal val="0-#ppt_w/2"/>
                                          </p:val>
                                        </p:tav>
                                        <p:tav tm="100000">
                                          <p:val>
                                            <p:strVal val="#ppt_x"/>
                                          </p:val>
                                        </p:tav>
                                      </p:tavLst>
                                    </p:anim>
                                    <p:anim calcmode="lin" valueType="num">
                                      <p:cBhvr additive="base">
                                        <p:cTn id="81" dur="500" fill="hold"/>
                                        <p:tgtEl>
                                          <p:spTgt spid="110">
                                            <p:txEl>
                                              <p:pRg st="1" end="1"/>
                                            </p:txEl>
                                          </p:spTgt>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0">
                                            <p:txEl>
                                              <p:pRg st="1" end="1"/>
                                            </p:txEl>
                                          </p:spTgt>
                                        </p:tgtEl>
                                        <p:attrNameLst>
                                          <p:attrName>style.visibility</p:attrName>
                                        </p:attrNameLst>
                                      </p:cBhvr>
                                      <p:to>
                                        <p:strVal val="hidden"/>
                                      </p:to>
                                    </p:set>
                                  </p:subTnLst>
                                </p:cTn>
                              </p:par>
                              <p:par>
                                <p:cTn id="82" presetID="10" presetClass="entr" presetSubtype="0"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10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par>
                                <p:cTn id="85" presetID="10" presetClass="entr" presetSubtype="0" fill="hold" nodeType="with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fade">
                                      <p:cBhvr>
                                        <p:cTn id="87" dur="1000"/>
                                        <p:tgtEl>
                                          <p:spTgt spid="85"/>
                                        </p:tgtEl>
                                      </p:cBhvr>
                                    </p:animEffect>
                                  </p:childTnLst>
                                  <p:subTnLst>
                                    <p:set>
                                      <p:cBhvr override="childStyle">
                                        <p:cTn dur="1" fill="hold" display="0" masterRel="nextClick" afterEffect="1"/>
                                        <p:tgtEl>
                                          <p:spTgt spid="85"/>
                                        </p:tgtEl>
                                        <p:attrNameLst>
                                          <p:attrName>style.visibility</p:attrName>
                                        </p:attrNameLst>
                                      </p:cBhvr>
                                      <p:to>
                                        <p:strVal val="hidden"/>
                                      </p:to>
                                    </p:set>
                                  </p:subTnLst>
                                </p:cTn>
                              </p:par>
                              <p:par>
                                <p:cTn id="88" presetID="10" presetClass="entr" presetSubtype="0" fill="hold" grpId="0" nodeType="with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childTnLst>
                                  <p:subTnLst>
                                    <p:set>
                                      <p:cBhvr override="childStyle">
                                        <p:cTn dur="1" fill="hold" display="0" masterRel="nextClick" afterEffect="1"/>
                                        <p:tgtEl>
                                          <p:spTgt spid="86"/>
                                        </p:tgtEl>
                                        <p:attrNameLst>
                                          <p:attrName>style.visibility</p:attrName>
                                        </p:attrNameLst>
                                      </p:cBhvr>
                                      <p:to>
                                        <p:strVal val="hidden"/>
                                      </p:to>
                                    </p:set>
                                  </p:subTnLst>
                                </p:cTn>
                              </p:par>
                              <p:par>
                                <p:cTn id="91" presetID="10" presetClass="entr" presetSubtype="0" fill="hold"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1000"/>
                                        <p:tgtEl>
                                          <p:spTgt spid="88"/>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nodeType="clickEffect">
                                  <p:stCondLst>
                                    <p:cond delay="0"/>
                                  </p:stCondLst>
                                  <p:childTnLst>
                                    <p:set>
                                      <p:cBhvr>
                                        <p:cTn id="100" dur="1" fill="hold">
                                          <p:stCondLst>
                                            <p:cond delay="0"/>
                                          </p:stCondLst>
                                        </p:cTn>
                                        <p:tgtEl>
                                          <p:spTgt spid="110">
                                            <p:txEl>
                                              <p:pRg st="2" end="2"/>
                                            </p:txEl>
                                          </p:spTgt>
                                        </p:tgtEl>
                                        <p:attrNameLst>
                                          <p:attrName>style.visibility</p:attrName>
                                        </p:attrNameLst>
                                      </p:cBhvr>
                                      <p:to>
                                        <p:strVal val="visible"/>
                                      </p:to>
                                    </p:set>
                                    <p:anim calcmode="lin" valueType="num">
                                      <p:cBhvr additive="base">
                                        <p:cTn id="101" dur="500" fill="hold"/>
                                        <p:tgtEl>
                                          <p:spTgt spid="110">
                                            <p:txEl>
                                              <p:pRg st="2" end="2"/>
                                            </p:txEl>
                                          </p:spTgt>
                                        </p:tgtEl>
                                        <p:attrNameLst>
                                          <p:attrName>ppt_x</p:attrName>
                                        </p:attrNameLst>
                                      </p:cBhvr>
                                      <p:tavLst>
                                        <p:tav tm="0">
                                          <p:val>
                                            <p:strVal val="0-#ppt_w/2"/>
                                          </p:val>
                                        </p:tav>
                                        <p:tav tm="100000">
                                          <p:val>
                                            <p:strVal val="#ppt_x"/>
                                          </p:val>
                                        </p:tav>
                                      </p:tavLst>
                                    </p:anim>
                                    <p:anim calcmode="lin" valueType="num">
                                      <p:cBhvr additive="base">
                                        <p:cTn id="102" dur="500" fill="hold"/>
                                        <p:tgtEl>
                                          <p:spTgt spid="110">
                                            <p:txEl>
                                              <p:pRg st="2" end="2"/>
                                            </p:txEl>
                                          </p:spTgt>
                                        </p:tgtEl>
                                        <p:attrNameLst>
                                          <p:attrName>ppt_y</p:attrName>
                                        </p:attrNameLst>
                                      </p:cBhvr>
                                      <p:tavLst>
                                        <p:tav tm="0">
                                          <p:val>
                                            <p:strVal val="#ppt_y"/>
                                          </p:val>
                                        </p:tav>
                                        <p:tav tm="100000">
                                          <p:val>
                                            <p:strVal val="#ppt_y"/>
                                          </p:val>
                                        </p:tav>
                                      </p:tavLst>
                                    </p:anim>
                                  </p:childTnLst>
                                </p:cTn>
                              </p:par>
                              <p:par>
                                <p:cTn id="103" presetID="10" presetClass="entr" presetSubtype="0" fill="hold" nodeType="withEffect">
                                  <p:stCondLst>
                                    <p:cond delay="0"/>
                                  </p:stCondLst>
                                  <p:childTnLst>
                                    <p:set>
                                      <p:cBhvr>
                                        <p:cTn id="104" dur="1" fill="hold">
                                          <p:stCondLst>
                                            <p:cond delay="0"/>
                                          </p:stCondLst>
                                        </p:cTn>
                                        <p:tgtEl>
                                          <p:spTgt spid="142"/>
                                        </p:tgtEl>
                                        <p:attrNameLst>
                                          <p:attrName>style.visibility</p:attrName>
                                        </p:attrNameLst>
                                      </p:cBhvr>
                                      <p:to>
                                        <p:strVal val="visible"/>
                                      </p:to>
                                    </p:set>
                                    <p:animEffect transition="in" filter="fade">
                                      <p:cBhvr>
                                        <p:cTn id="105" dur="1000"/>
                                        <p:tgtEl>
                                          <p:spTgt spid="14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45"/>
                                        </p:tgtEl>
                                        <p:attrNameLst>
                                          <p:attrName>style.visibility</p:attrName>
                                        </p:attrNameLst>
                                      </p:cBhvr>
                                      <p:to>
                                        <p:strVal val="visible"/>
                                      </p:to>
                                    </p:set>
                                    <p:animEffect transition="in" filter="fade">
                                      <p:cBhvr>
                                        <p:cTn id="108" dur="10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8" grpId="0" animBg="1"/>
      <p:bldP spid="108" grpId="1" animBg="1"/>
      <p:bldP spid="109" grpId="0" animBg="1"/>
      <p:bldP spid="109" grpId="1" build="allAtOnce" animBg="1"/>
      <p:bldP spid="110" grpId="0" animBg="1"/>
      <p:bldP spid="145" grpId="0"/>
      <p:bldP spid="154" grpId="0"/>
      <p:bldP spid="60" grpId="0" animBg="1"/>
      <p:bldP spid="67" grpId="0"/>
      <p:bldP spid="69" grpId="0"/>
      <p:bldP spid="71" grpId="0"/>
      <p:bldP spid="86" grpId="0"/>
      <p:bldP spid="8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Text Placeholder 2"/>
          <p:cNvSpPr>
            <a:spLocks noGrp="1"/>
          </p:cNvSpPr>
          <p:nvPr>
            <p:ph type="body" sz="quarter" idx="10"/>
          </p:nvPr>
        </p:nvSpPr>
        <p:spPr>
          <a:xfrm>
            <a:off x="274638" y="1803400"/>
            <a:ext cx="11887200" cy="3582519"/>
          </a:xfrm>
        </p:spPr>
        <p:txBody>
          <a:bodyPr/>
          <a:lstStyle/>
          <a:p>
            <a:r>
              <a:rPr lang="en-US" dirty="0" smtClean="0"/>
              <a:t>Lync 2013 continues with deep commitment to </a:t>
            </a:r>
            <a:r>
              <a:rPr lang="en-US" dirty="0" err="1" smtClean="0"/>
              <a:t>interop</a:t>
            </a:r>
            <a:endParaRPr lang="en-US" dirty="0" smtClean="0"/>
          </a:p>
          <a:p>
            <a:r>
              <a:rPr lang="en-US" dirty="0" smtClean="0"/>
              <a:t>Scenarios, programs, documentation</a:t>
            </a:r>
          </a:p>
          <a:p>
            <a:r>
              <a:rPr lang="en-US" dirty="0" smtClean="0"/>
              <a:t>Voice scenarios enriched</a:t>
            </a:r>
          </a:p>
          <a:p>
            <a:pPr lvl="1"/>
            <a:r>
              <a:rPr lang="en-US" sz="2400" dirty="0" err="1"/>
              <a:t>I</a:t>
            </a:r>
            <a:r>
              <a:rPr lang="en-US" sz="2400" dirty="0" err="1" smtClean="0"/>
              <a:t>ntertrunk</a:t>
            </a:r>
            <a:r>
              <a:rPr lang="en-US" sz="2400" dirty="0" smtClean="0"/>
              <a:t> routing</a:t>
            </a:r>
          </a:p>
          <a:p>
            <a:r>
              <a:rPr lang="en-US" dirty="0" smtClean="0"/>
              <a:t>Video scenarios drastically expanded</a:t>
            </a:r>
          </a:p>
          <a:p>
            <a:pPr lvl="1"/>
            <a:r>
              <a:rPr lang="en-US" sz="2400" dirty="0"/>
              <a:t>H.264 SVC, no/limited transcoding</a:t>
            </a:r>
          </a:p>
        </p:txBody>
      </p:sp>
    </p:spTree>
    <p:extLst>
      <p:ext uri="{BB962C8B-B14F-4D97-AF65-F5344CB8AC3E}">
        <p14:creationId xmlns:p14="http://schemas.microsoft.com/office/powerpoint/2010/main" val="31820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OUC-B401 Dial Plan</a:t>
            </a:r>
            <a:endParaRPr lang="en-US" sz="3600" dirty="0">
              <a:gradFill>
                <a:gsLst>
                  <a:gs pos="1250">
                    <a:schemeClr val="tx1"/>
                  </a:gs>
                  <a:gs pos="100000">
                    <a:schemeClr val="tx1"/>
                  </a:gs>
                </a:gsLst>
                <a:lin ang="5400000" scaled="0"/>
              </a:gradFill>
              <a:latin typeface="+mj-lt"/>
            </a:endParaRPr>
          </a:p>
        </p:txBody>
      </p:sp>
      <p:sp>
        <p:nvSpPr>
          <p:cNvPr id="14" name="Rectangle 13"/>
          <p:cNvSpPr/>
          <p:nvPr/>
        </p:nvSpPr>
        <p:spPr bwMode="invGray">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OUC-B204 Network Design</a:t>
            </a:r>
            <a:endParaRPr lang="en-US" sz="36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397905"/>
            <a:ext cx="11887200" cy="4936736"/>
          </a:xfrm>
        </p:spPr>
        <p:txBody>
          <a:bodyPr/>
          <a:lstStyle/>
          <a:p>
            <a:pPr marL="0" indent="0">
              <a:buNone/>
            </a:pPr>
            <a:r>
              <a:rPr lang="en-GB" b="1" dirty="0" smtClean="0">
                <a:latin typeface="+mn-lt"/>
              </a:rPr>
              <a:t>Introduction</a:t>
            </a:r>
          </a:p>
          <a:p>
            <a:pPr marL="0" lvl="1" indent="0">
              <a:buNone/>
            </a:pPr>
            <a:r>
              <a:rPr lang="en-GB" b="1" dirty="0" smtClean="0"/>
              <a:t>Lync: interoperability by design</a:t>
            </a:r>
          </a:p>
          <a:p>
            <a:pPr marL="0" lvl="1" indent="0">
              <a:buNone/>
            </a:pPr>
            <a:r>
              <a:rPr lang="en-GB" b="1" dirty="0" smtClean="0"/>
              <a:t>Lync - Skype federation</a:t>
            </a:r>
          </a:p>
          <a:p>
            <a:pPr marL="0" lvl="1" indent="0">
              <a:buNone/>
            </a:pPr>
            <a:endParaRPr lang="en-GB" dirty="0" smtClean="0"/>
          </a:p>
          <a:p>
            <a:pPr marL="0" indent="0">
              <a:buNone/>
            </a:pPr>
            <a:r>
              <a:rPr lang="en-GB" dirty="0" smtClean="0">
                <a:latin typeface="+mn-lt"/>
              </a:rPr>
              <a:t>Voice interoperability</a:t>
            </a:r>
          </a:p>
          <a:p>
            <a:pPr marL="0" lvl="1" indent="0">
              <a:buNone/>
            </a:pPr>
            <a:r>
              <a:rPr lang="en-GB" dirty="0"/>
              <a:t>Principles and technical strategy </a:t>
            </a:r>
            <a:endParaRPr lang="en-GB" dirty="0" smtClean="0"/>
          </a:p>
          <a:p>
            <a:pPr marL="0" lvl="1" indent="0">
              <a:buNone/>
            </a:pPr>
            <a:r>
              <a:rPr lang="en-GB" dirty="0" smtClean="0"/>
              <a:t>Technical </a:t>
            </a:r>
            <a:r>
              <a:rPr lang="en-GB" dirty="0"/>
              <a:t>toolkit: Direct SIP, SBC, Trunking, Media </a:t>
            </a:r>
            <a:r>
              <a:rPr lang="en-GB" dirty="0" smtClean="0"/>
              <a:t>bypass…</a:t>
            </a:r>
          </a:p>
          <a:p>
            <a:pPr marL="0" lvl="1" indent="0">
              <a:buNone/>
            </a:pPr>
            <a:endParaRPr lang="en-GB" dirty="0" smtClean="0"/>
          </a:p>
          <a:p>
            <a:pPr marL="0" indent="0">
              <a:buNone/>
            </a:pPr>
            <a:r>
              <a:rPr lang="en-GB" dirty="0" smtClean="0">
                <a:latin typeface="+mn-lt"/>
              </a:rPr>
              <a:t>Video interoperability</a:t>
            </a:r>
          </a:p>
          <a:p>
            <a:pPr marL="0" lvl="1" indent="0">
              <a:buNone/>
            </a:pPr>
            <a:r>
              <a:rPr lang="en-GB" dirty="0" smtClean="0"/>
              <a:t>Towards ubiquitous </a:t>
            </a:r>
            <a:r>
              <a:rPr lang="en-GB" dirty="0" err="1" smtClean="0"/>
              <a:t>interop</a:t>
            </a:r>
            <a:r>
              <a:rPr lang="en-GB" dirty="0" smtClean="0"/>
              <a:t> without transcoding</a:t>
            </a:r>
            <a:endParaRPr lang="en-GB" dirty="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179134255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7440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178135685"/>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320" y="1324673"/>
            <a:ext cx="11889564" cy="4801314"/>
          </a:xfrm>
        </p:spPr>
        <p:txBody>
          <a:bodyPr/>
          <a:lstStyle/>
          <a:p>
            <a:r>
              <a:rPr lang="en-US" dirty="0"/>
              <a:t>Interop and coexistence critical for deployments</a:t>
            </a:r>
          </a:p>
          <a:p>
            <a:pPr lvl="1"/>
            <a:r>
              <a:rPr lang="en-US" dirty="0">
                <a:solidFill>
                  <a:srgbClr val="FFFFFF"/>
                </a:solidFill>
                <a:latin typeface="+mj-lt"/>
              </a:rPr>
              <a:t>Long tailed migration and </a:t>
            </a:r>
            <a:r>
              <a:rPr lang="en-US" dirty="0" smtClean="0">
                <a:solidFill>
                  <a:srgbClr val="FFFFFF"/>
                </a:solidFill>
                <a:latin typeface="+mj-lt"/>
              </a:rPr>
              <a:t>coexistence, no rip and replace - work with what enterprises have today</a:t>
            </a:r>
          </a:p>
          <a:p>
            <a:pPr lvl="1"/>
            <a:endParaRPr lang="en-US" dirty="0">
              <a:solidFill>
                <a:srgbClr val="FFFFFF"/>
              </a:solidFill>
            </a:endParaRPr>
          </a:p>
          <a:p>
            <a:r>
              <a:rPr lang="en-US" dirty="0" smtClean="0"/>
              <a:t>Interoperability by design in Lync</a:t>
            </a:r>
            <a:endParaRPr lang="en-US" dirty="0"/>
          </a:p>
          <a:p>
            <a:pPr lvl="1"/>
            <a:r>
              <a:rPr lang="en-US" dirty="0" smtClean="0">
                <a:solidFill>
                  <a:srgbClr val="FFFFFF"/>
                </a:solidFill>
                <a:latin typeface="+mj-lt"/>
              </a:rPr>
              <a:t>Well defined, documented scenarios that persist across releases to protect customer investments</a:t>
            </a:r>
          </a:p>
          <a:p>
            <a:pPr lvl="1"/>
            <a:r>
              <a:rPr lang="en-US" dirty="0" smtClean="0">
                <a:solidFill>
                  <a:srgbClr val="FFFFFF"/>
                </a:solidFill>
                <a:latin typeface="+mj-lt"/>
              </a:rPr>
              <a:t>From Planning through Spec, </a:t>
            </a:r>
            <a:r>
              <a:rPr lang="en-US" dirty="0" err="1" smtClean="0">
                <a:solidFill>
                  <a:srgbClr val="FFFFFF"/>
                </a:solidFill>
                <a:latin typeface="+mj-lt"/>
              </a:rPr>
              <a:t>Dev</a:t>
            </a:r>
            <a:r>
              <a:rPr lang="en-US" dirty="0" smtClean="0">
                <a:solidFill>
                  <a:srgbClr val="FFFFFF"/>
                </a:solidFill>
                <a:latin typeface="+mj-lt"/>
              </a:rPr>
              <a:t>, Test, Doc and Sustained Engineering</a:t>
            </a:r>
            <a:endParaRPr lang="en-US" dirty="0">
              <a:solidFill>
                <a:srgbClr val="FFFFFF"/>
              </a:solidFill>
              <a:latin typeface="+mj-lt"/>
            </a:endParaRPr>
          </a:p>
          <a:p>
            <a:pPr lvl="1"/>
            <a:endParaRPr lang="en-US" dirty="0" smtClean="0">
              <a:solidFill>
                <a:srgbClr val="FFFFFF"/>
              </a:solidFill>
              <a:latin typeface="+mj-lt"/>
            </a:endParaRPr>
          </a:p>
          <a:p>
            <a:r>
              <a:rPr lang="en-US" dirty="0" smtClean="0"/>
              <a:t>Three key externally facing channels</a:t>
            </a:r>
            <a:endParaRPr lang="en-US" dirty="0"/>
          </a:p>
          <a:p>
            <a:pPr lvl="1"/>
            <a:r>
              <a:rPr lang="en-US" dirty="0">
                <a:solidFill>
                  <a:srgbClr val="FFFFFF"/>
                </a:solidFill>
                <a:latin typeface="+mj-lt"/>
              </a:rPr>
              <a:t>Industry Alliances and Workgroups – </a:t>
            </a:r>
            <a:r>
              <a:rPr lang="en-US" dirty="0">
                <a:solidFill>
                  <a:srgbClr val="FFFFFF"/>
                </a:solidFill>
                <a:latin typeface="+mj-lt"/>
                <a:hlinkClick r:id="rId2"/>
              </a:rPr>
              <a:t>UCI Forum</a:t>
            </a:r>
            <a:r>
              <a:rPr lang="en-US" dirty="0">
                <a:solidFill>
                  <a:srgbClr val="FFFFFF"/>
                </a:solidFill>
                <a:latin typeface="+mj-lt"/>
              </a:rPr>
              <a:t>, </a:t>
            </a:r>
            <a:r>
              <a:rPr lang="en-US" dirty="0">
                <a:solidFill>
                  <a:srgbClr val="FFFFFF"/>
                </a:solidFill>
                <a:latin typeface="+mj-lt"/>
                <a:hlinkClick r:id="rId3"/>
              </a:rPr>
              <a:t>OVCC</a:t>
            </a:r>
            <a:r>
              <a:rPr lang="en-US" dirty="0">
                <a:solidFill>
                  <a:srgbClr val="FFFFFF"/>
                </a:solidFill>
                <a:latin typeface="+mj-lt"/>
              </a:rPr>
              <a:t>, ATIS, IETF, ETSI, and 802.11</a:t>
            </a:r>
          </a:p>
          <a:p>
            <a:pPr lvl="1"/>
            <a:r>
              <a:rPr lang="en-US" dirty="0">
                <a:solidFill>
                  <a:srgbClr val="FFFFFF"/>
                </a:solidFill>
                <a:latin typeface="+mj-lt"/>
              </a:rPr>
              <a:t>Protocol documentation (all client-server protocols) – </a:t>
            </a:r>
            <a:r>
              <a:rPr lang="en-US" dirty="0">
                <a:solidFill>
                  <a:srgbClr val="FFFFFF"/>
                </a:solidFill>
                <a:latin typeface="+mj-lt"/>
                <a:hlinkClick r:id="rId4"/>
              </a:rPr>
              <a:t>Office Protocol Docs</a:t>
            </a:r>
            <a:endParaRPr lang="en-US" dirty="0">
              <a:solidFill>
                <a:srgbClr val="FFFFFF"/>
              </a:solidFill>
              <a:latin typeface="+mj-lt"/>
            </a:endParaRPr>
          </a:p>
          <a:p>
            <a:pPr lvl="1"/>
            <a:r>
              <a:rPr lang="en-US" dirty="0">
                <a:solidFill>
                  <a:srgbClr val="FFFFFF"/>
                </a:solidFill>
                <a:latin typeface="+mj-lt"/>
              </a:rPr>
              <a:t>Scale programs – UC Open Interoperability Program </a:t>
            </a:r>
            <a:r>
              <a:rPr lang="en-US" dirty="0">
                <a:solidFill>
                  <a:srgbClr val="FFFFFF"/>
                </a:solidFill>
                <a:latin typeface="+mj-lt"/>
                <a:hlinkClick r:id="rId5"/>
              </a:rPr>
              <a:t>technet.microsoft.com/UCOIP</a:t>
            </a:r>
            <a:endParaRPr lang="en-US" dirty="0">
              <a:solidFill>
                <a:srgbClr val="FFFFFF"/>
              </a:solidFill>
              <a:latin typeface="+mj-lt"/>
            </a:endParaRPr>
          </a:p>
        </p:txBody>
      </p:sp>
      <p:sp>
        <p:nvSpPr>
          <p:cNvPr id="2" name="Title 1"/>
          <p:cNvSpPr>
            <a:spLocks noGrp="1"/>
          </p:cNvSpPr>
          <p:nvPr>
            <p:ph type="title"/>
          </p:nvPr>
        </p:nvSpPr>
        <p:spPr>
          <a:xfrm>
            <a:off x="274320" y="296897"/>
            <a:ext cx="11889564" cy="917575"/>
          </a:xfrm>
        </p:spPr>
        <p:txBody>
          <a:bodyPr vert="horz" wrap="square" lIns="146304" tIns="91440" rIns="146304" bIns="91440" rtlCol="0" anchor="t">
            <a:noAutofit/>
          </a:bodyPr>
          <a:lstStyle/>
          <a:p>
            <a:r>
              <a:rPr lang="en-US" dirty="0"/>
              <a:t>Principles of Interoperability in Lync</a:t>
            </a:r>
          </a:p>
        </p:txBody>
      </p:sp>
    </p:spTree>
    <p:extLst>
      <p:ext uri="{BB962C8B-B14F-4D97-AF65-F5344CB8AC3E}">
        <p14:creationId xmlns:p14="http://schemas.microsoft.com/office/powerpoint/2010/main" val="322593123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358148"/>
            <a:ext cx="11904527" cy="3792385"/>
          </a:xfrm>
        </p:spPr>
        <p:txBody>
          <a:bodyPr/>
          <a:lstStyle/>
          <a:p>
            <a:pPr lvl="0" defTabSz="800100"/>
            <a:r>
              <a:rPr lang="en-US" dirty="0">
                <a:gradFill>
                  <a:gsLst>
                    <a:gs pos="1250">
                      <a:srgbClr val="0072C6"/>
                    </a:gs>
                    <a:gs pos="99000">
                      <a:srgbClr val="0072C6"/>
                    </a:gs>
                  </a:gsLst>
                  <a:lin ang="5400000" scaled="0"/>
                </a:gradFill>
              </a:rPr>
              <a:t>Audio  </a:t>
            </a:r>
            <a:r>
              <a:rPr lang="en-US" dirty="0" smtClean="0">
                <a:gradFill>
                  <a:gsLst>
                    <a:gs pos="1250">
                      <a:srgbClr val="0072C6"/>
                    </a:gs>
                    <a:gs pos="99000">
                      <a:srgbClr val="0072C6"/>
                    </a:gs>
                  </a:gsLst>
                  <a:lin ang="5400000" scaled="0"/>
                </a:gradFill>
              </a:rPr>
              <a:t>			</a:t>
            </a:r>
            <a:r>
              <a:rPr lang="en-US" sz="2000" dirty="0" smtClean="0">
                <a:solidFill>
                  <a:schemeClr val="tx1"/>
                </a:solidFill>
                <a:latin typeface="Segoe UI"/>
              </a:rPr>
              <a:t>Phones, Endpoints</a:t>
            </a:r>
            <a:r>
              <a:rPr lang="en-US" sz="2000" dirty="0">
                <a:solidFill>
                  <a:schemeClr val="tx1"/>
                </a:solidFill>
                <a:latin typeface="Segoe UI"/>
              </a:rPr>
              <a:t>, </a:t>
            </a:r>
            <a:r>
              <a:rPr lang="en-US" sz="2000" dirty="0" smtClean="0">
                <a:solidFill>
                  <a:schemeClr val="tx1"/>
                </a:solidFill>
                <a:latin typeface="Segoe UI"/>
              </a:rPr>
              <a:t>Handsets, Wireless </a:t>
            </a:r>
            <a:r>
              <a:rPr lang="en-US" sz="2000" dirty="0">
                <a:solidFill>
                  <a:schemeClr val="tx1"/>
                </a:solidFill>
                <a:latin typeface="Segoe UI"/>
              </a:rPr>
              <a:t>clients</a:t>
            </a:r>
          </a:p>
          <a:p>
            <a:pPr lvl="0" defTabSz="800100"/>
            <a:r>
              <a:rPr lang="en-US" dirty="0">
                <a:gradFill>
                  <a:gsLst>
                    <a:gs pos="1250">
                      <a:srgbClr val="0072C6"/>
                    </a:gs>
                    <a:gs pos="99000">
                      <a:srgbClr val="0072C6"/>
                    </a:gs>
                  </a:gsLst>
                  <a:lin ang="5400000" scaled="0"/>
                </a:gradFill>
              </a:rPr>
              <a:t>Video  </a:t>
            </a:r>
            <a:r>
              <a:rPr lang="en-US" dirty="0" smtClean="0">
                <a:gradFill>
                  <a:gsLst>
                    <a:gs pos="1250">
                      <a:srgbClr val="0072C6"/>
                    </a:gs>
                    <a:gs pos="99000">
                      <a:srgbClr val="0072C6"/>
                    </a:gs>
                  </a:gsLst>
                  <a:lin ang="5400000" scaled="0"/>
                </a:gradFill>
              </a:rPr>
              <a:t>			</a:t>
            </a:r>
            <a:r>
              <a:rPr lang="en-US" sz="2000" dirty="0" smtClean="0">
                <a:solidFill>
                  <a:schemeClr val="tx1"/>
                </a:solidFill>
                <a:latin typeface="Segoe UI"/>
              </a:rPr>
              <a:t>Video Teleconferencing (VTCs), Multipoint Control Units (MCUs), </a:t>
            </a:r>
            <a:r>
              <a:rPr lang="en-US" sz="2000" dirty="0">
                <a:solidFill>
                  <a:schemeClr val="tx1"/>
                </a:solidFill>
                <a:latin typeface="Segoe UI"/>
              </a:rPr>
              <a:t>Gateways</a:t>
            </a:r>
          </a:p>
          <a:p>
            <a:pPr defTabSz="800100"/>
            <a:r>
              <a:rPr lang="en-US" dirty="0" smtClean="0">
                <a:gradFill>
                  <a:gsLst>
                    <a:gs pos="1250">
                      <a:srgbClr val="0072C6"/>
                    </a:gs>
                    <a:gs pos="99000">
                      <a:srgbClr val="0072C6"/>
                    </a:gs>
                  </a:gsLst>
                  <a:lin ang="5400000" scaled="0"/>
                </a:gradFill>
              </a:rPr>
              <a:t>Infrastructure</a:t>
            </a:r>
            <a:r>
              <a:rPr lang="en-US" dirty="0"/>
              <a:t>	</a:t>
            </a:r>
            <a:r>
              <a:rPr lang="en-US" sz="2000" dirty="0" smtClean="0">
                <a:solidFill>
                  <a:schemeClr val="tx1"/>
                </a:solidFill>
                <a:latin typeface="Segoe UI"/>
              </a:rPr>
              <a:t>Network</a:t>
            </a:r>
            <a:r>
              <a:rPr lang="en-US" sz="2000" dirty="0">
                <a:solidFill>
                  <a:schemeClr val="tx1"/>
                </a:solidFill>
                <a:latin typeface="Segoe UI"/>
              </a:rPr>
              <a:t>, </a:t>
            </a:r>
            <a:r>
              <a:rPr lang="en-US" sz="2000" dirty="0" smtClean="0">
                <a:solidFill>
                  <a:schemeClr val="tx1"/>
                </a:solidFill>
                <a:latin typeface="Segoe UI"/>
              </a:rPr>
              <a:t>PBX, </a:t>
            </a:r>
            <a:r>
              <a:rPr lang="en-US" sz="2000" dirty="0">
                <a:solidFill>
                  <a:schemeClr val="tx1"/>
                </a:solidFill>
                <a:latin typeface="Segoe UI"/>
              </a:rPr>
              <a:t>Gateways</a:t>
            </a:r>
            <a:r>
              <a:rPr lang="en-US" sz="2000" dirty="0">
                <a:solidFill>
                  <a:schemeClr val="tx1"/>
                </a:solidFill>
                <a:latin typeface="+mn-lt"/>
              </a:rPr>
              <a:t>, Branch </a:t>
            </a:r>
            <a:r>
              <a:rPr lang="en-US" sz="2000" dirty="0" smtClean="0">
                <a:solidFill>
                  <a:schemeClr val="tx1"/>
                </a:solidFill>
                <a:latin typeface="+mn-lt"/>
              </a:rPr>
              <a:t>Survivability, Session </a:t>
            </a:r>
            <a:r>
              <a:rPr lang="en-US" sz="2000" dirty="0">
                <a:solidFill>
                  <a:schemeClr val="tx1"/>
                </a:solidFill>
                <a:latin typeface="+mn-lt"/>
              </a:rPr>
              <a:t>Border Controllers</a:t>
            </a:r>
          </a:p>
          <a:p>
            <a:pPr defTabSz="800100"/>
            <a:r>
              <a:rPr lang="en-US" dirty="0">
                <a:gradFill>
                  <a:gsLst>
                    <a:gs pos="1250">
                      <a:srgbClr val="0072C6"/>
                    </a:gs>
                    <a:gs pos="99000">
                      <a:srgbClr val="0072C6"/>
                    </a:gs>
                  </a:gsLst>
                  <a:lin ang="5400000" scaled="0"/>
                </a:gradFill>
              </a:rPr>
              <a:t>Services </a:t>
            </a:r>
            <a:r>
              <a:rPr lang="en-US" dirty="0"/>
              <a:t>	</a:t>
            </a:r>
            <a:r>
              <a:rPr lang="en-US" dirty="0" smtClean="0"/>
              <a:t>	</a:t>
            </a:r>
            <a:r>
              <a:rPr lang="en-US" sz="2000" dirty="0" smtClean="0">
                <a:solidFill>
                  <a:schemeClr val="tx1"/>
                </a:solidFill>
                <a:latin typeface="+mn-lt"/>
              </a:rPr>
              <a:t>SIP </a:t>
            </a:r>
            <a:r>
              <a:rPr lang="en-US" sz="2000" dirty="0" err="1" smtClean="0">
                <a:solidFill>
                  <a:schemeClr val="tx1"/>
                </a:solidFill>
                <a:latin typeface="+mn-lt"/>
              </a:rPr>
              <a:t>Trunking</a:t>
            </a:r>
            <a:r>
              <a:rPr lang="en-US" sz="2000" dirty="0">
                <a:solidFill>
                  <a:schemeClr val="tx1"/>
                </a:solidFill>
                <a:latin typeface="+mn-lt"/>
              </a:rPr>
              <a:t>,</a:t>
            </a:r>
            <a:r>
              <a:rPr lang="en-US" sz="2000" dirty="0" smtClean="0">
                <a:solidFill>
                  <a:schemeClr val="tx1"/>
                </a:solidFill>
                <a:latin typeface="+mn-lt"/>
              </a:rPr>
              <a:t> E911 Routing</a:t>
            </a:r>
          </a:p>
          <a:p>
            <a:pPr lvl="0" defTabSz="800100"/>
            <a:r>
              <a:rPr lang="en-US" dirty="0" smtClean="0">
                <a:gradFill>
                  <a:gsLst>
                    <a:gs pos="1250">
                      <a:srgbClr val="0072C6"/>
                    </a:gs>
                    <a:gs pos="99000">
                      <a:srgbClr val="0072C6"/>
                    </a:gs>
                  </a:gsLst>
                  <a:lin ang="5400000" scaled="0"/>
                </a:gradFill>
              </a:rPr>
              <a:t>Online  		</a:t>
            </a:r>
            <a:r>
              <a:rPr lang="en-US" sz="2000" dirty="0" smtClean="0">
                <a:solidFill>
                  <a:schemeClr val="tx1"/>
                </a:solidFill>
                <a:latin typeface="Segoe UI"/>
              </a:rPr>
              <a:t>Products qualified with Lync Online D</a:t>
            </a:r>
            <a:endParaRPr lang="en-US" sz="2000" u="sng" dirty="0">
              <a:solidFill>
                <a:schemeClr val="tx1"/>
              </a:solidFill>
              <a:latin typeface="Segoe UI"/>
            </a:endParaRPr>
          </a:p>
          <a:p>
            <a:endParaRPr lang="en-US" sz="2040" dirty="0">
              <a:gradFill>
                <a:gsLst>
                  <a:gs pos="100000">
                    <a:schemeClr val="tx1"/>
                  </a:gs>
                  <a:gs pos="6000">
                    <a:schemeClr val="tx1"/>
                  </a:gs>
                </a:gsLst>
                <a:lin ang="5400000" scaled="0"/>
              </a:gradFill>
              <a:latin typeface="+mn-lt"/>
            </a:endParaRPr>
          </a:p>
        </p:txBody>
      </p:sp>
      <p:sp>
        <p:nvSpPr>
          <p:cNvPr id="2" name="Title 1"/>
          <p:cNvSpPr>
            <a:spLocks noGrp="1"/>
          </p:cNvSpPr>
          <p:nvPr>
            <p:ph type="title"/>
          </p:nvPr>
        </p:nvSpPr>
        <p:spPr>
          <a:xfrm>
            <a:off x="350837" y="233151"/>
            <a:ext cx="11370961" cy="762786"/>
          </a:xfrm>
        </p:spPr>
        <p:txBody>
          <a:bodyPr vert="horz" wrap="square" lIns="146304" tIns="91440" rIns="146304" bIns="91440" rtlCol="0" anchor="t">
            <a:noAutofit/>
          </a:bodyPr>
          <a:lstStyle/>
          <a:p>
            <a:r>
              <a:rPr lang="en-US" dirty="0"/>
              <a:t>UC Open Interoperability Program</a:t>
            </a:r>
          </a:p>
        </p:txBody>
      </p:sp>
      <p:sp>
        <p:nvSpPr>
          <p:cNvPr id="4" name="Rectangle 3"/>
          <p:cNvSpPr/>
          <p:nvPr/>
        </p:nvSpPr>
        <p:spPr>
          <a:xfrm>
            <a:off x="1393809" y="5236080"/>
            <a:ext cx="9647237" cy="1118805"/>
          </a:xfrm>
          <a:prstGeom prst="rect">
            <a:avLst/>
          </a:prstGeom>
        </p:spPr>
        <p:txBody>
          <a:bodyPr wrap="square">
            <a:spAutoFit/>
          </a:bodyPr>
          <a:lstStyle/>
          <a:p>
            <a:r>
              <a:rPr lang="en-US" sz="3264" spc="-71" dirty="0">
                <a:latin typeface="+mj-lt"/>
              </a:rPr>
              <a:t>Ensuring that customers have seamless experiences with setup, support, and use of qualified products &amp; services</a:t>
            </a:r>
          </a:p>
        </p:txBody>
      </p:sp>
    </p:spTree>
    <p:extLst>
      <p:ext uri="{BB962C8B-B14F-4D97-AF65-F5344CB8AC3E}">
        <p14:creationId xmlns:p14="http://schemas.microsoft.com/office/powerpoint/2010/main" val="51228941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ounded Rectangle 82"/>
          <p:cNvSpPr/>
          <p:nvPr/>
        </p:nvSpPr>
        <p:spPr bwMode="auto">
          <a:xfrm>
            <a:off x="2499" y="1033328"/>
            <a:ext cx="12431470" cy="5856381"/>
          </a:xfrm>
          <a:prstGeom prst="roundRect">
            <a:avLst>
              <a:gd name="adj" fmla="val 290"/>
            </a:avLst>
          </a:prstGeom>
          <a:gradFill flip="none" rotWithShape="1">
            <a:gsLst>
              <a:gs pos="0">
                <a:srgbClr val="808DA9">
                  <a:lumMod val="60000"/>
                  <a:lumOff val="40000"/>
                  <a:tint val="66000"/>
                  <a:satMod val="160000"/>
                </a:srgbClr>
              </a:gs>
              <a:gs pos="50000">
                <a:srgbClr val="808DA9">
                  <a:lumMod val="60000"/>
                  <a:lumOff val="40000"/>
                  <a:tint val="44500"/>
                  <a:satMod val="160000"/>
                </a:srgbClr>
              </a:gs>
              <a:gs pos="100000">
                <a:srgbClr val="808DA9">
                  <a:lumMod val="60000"/>
                  <a:lumOff val="40000"/>
                  <a:tint val="23500"/>
                  <a:satMod val="160000"/>
                </a:srgbClr>
              </a:gs>
            </a:gsLst>
            <a:path path="circle">
              <a:fillToRect l="50000" t="50000" r="50000" b="50000"/>
            </a:path>
            <a:tileRect/>
          </a:gradFill>
          <a:ln>
            <a:noFill/>
            <a:headEnd type="none" w="med" len="med"/>
            <a:tailEnd type="none" w="med" len="med"/>
          </a:ln>
          <a:effectLst>
            <a:outerShdw blurRad="101600" dist="63500" dir="2700000" algn="tl" rotWithShape="0">
              <a:prstClr val="black">
                <a:alpha val="20000"/>
              </a:prstClr>
            </a:outerShdw>
          </a:effectLst>
          <a:scene3d>
            <a:camera prst="orthographicFront">
              <a:rot lat="0" lon="0" rev="0"/>
            </a:camera>
            <a:lightRig rig="threePt" dir="t">
              <a:rot lat="0" lon="0" rev="1200000"/>
            </a:lightRig>
          </a:scene3d>
          <a:sp3d/>
        </p:spPr>
        <p:txBody>
          <a:bodyPr vert="horz" wrap="square" lIns="93256" tIns="46628" rIns="93256" bIns="46628" numCol="1" rtlCol="0" anchor="ctr" anchorCtr="0" compatLnSpc="1">
            <a:prstTxWarp prst="textNoShape">
              <a:avLst/>
            </a:prstTxWarp>
          </a:bodyPr>
          <a:lstStyle/>
          <a:p>
            <a:pPr algn="ctr" defTabSz="932290">
              <a:defRPr/>
            </a:pPr>
            <a:endParaRPr lang="en-US" sz="1836" kern="0" dirty="0">
              <a:solidFill>
                <a:schemeClr val="bg1"/>
              </a:soli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274639" y="100916"/>
            <a:ext cx="11889564" cy="917575"/>
          </a:xfrm>
        </p:spPr>
        <p:txBody>
          <a:bodyPr/>
          <a:lstStyle/>
          <a:p>
            <a:r>
              <a:rPr lang="en-US" dirty="0" smtClean="0"/>
              <a:t>UC Open Interop: Audio &amp; Video Devices</a:t>
            </a:r>
            <a:endParaRPr lang="en-US" dirty="0"/>
          </a:p>
        </p:txBody>
      </p:sp>
      <p:pic>
        <p:nvPicPr>
          <p:cNvPr id="4" name="Picture 2" descr="C:\Users\jyotib\AppData\Local\Microsoft\Windows\Temporary Internet Files\Content.Outlook\XL18KYXB\snom Aries-KWP.jpg"/>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691447" y="2079440"/>
            <a:ext cx="929752" cy="8314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jyotib\AppData\Local\Microsoft\Windows\Temporary Internet Files\Content.Outlook\XL18KYXB\snom Aries-CAP.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645924" y="1433626"/>
            <a:ext cx="894493" cy="795743"/>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7455944" y="2412665"/>
            <a:ext cx="1796404" cy="1097504"/>
            <a:chOff x="3530074" y="3304886"/>
            <a:chExt cx="3084688" cy="1727369"/>
          </a:xfrm>
        </p:grpSpPr>
        <p:sp>
          <p:nvSpPr>
            <p:cNvPr id="12" name="TextBox 11"/>
            <p:cNvSpPr txBox="1"/>
            <p:nvPr/>
          </p:nvSpPr>
          <p:spPr>
            <a:xfrm>
              <a:off x="3776968" y="4657287"/>
              <a:ext cx="2837794" cy="374968"/>
            </a:xfrm>
            <a:prstGeom prst="rect">
              <a:avLst/>
            </a:prstGeom>
            <a:noFill/>
          </p:spPr>
          <p:txBody>
            <a:bodyPr wrap="square" rtlCol="0">
              <a:spAutoFit/>
            </a:bodyPr>
            <a:lstStyle/>
            <a:p>
              <a:pPr algn="ctr">
                <a:lnSpc>
                  <a:spcPct val="90000"/>
                </a:lnSpc>
              </a:pPr>
              <a:r>
                <a:rPr lang="en-US" sz="1020" dirty="0">
                  <a:solidFill>
                    <a:schemeClr val="bg1"/>
                  </a:solidFill>
                </a:rPr>
                <a:t>Aastra 6725 iP</a:t>
              </a:r>
            </a:p>
          </p:txBody>
        </p:sp>
        <p:pic>
          <p:nvPicPr>
            <p:cNvPr id="13" name="Picture 12" descr="6721ip.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30074" y="3304886"/>
              <a:ext cx="2379774" cy="1490628"/>
            </a:xfrm>
            <a:prstGeom prst="rect">
              <a:avLst/>
            </a:prstGeom>
            <a:effectLst>
              <a:outerShdw blurRad="88900" dir="4860000" sx="102000" sy="102000" kx="-1200000" algn="bl" rotWithShape="0">
                <a:prstClr val="black">
                  <a:alpha val="16000"/>
                </a:prstClr>
              </a:outerShdw>
            </a:effectLst>
          </p:spPr>
        </p:pic>
      </p:grpSp>
      <p:grpSp>
        <p:nvGrpSpPr>
          <p:cNvPr id="14" name="Group 13"/>
          <p:cNvGrpSpPr/>
          <p:nvPr/>
        </p:nvGrpSpPr>
        <p:grpSpPr>
          <a:xfrm>
            <a:off x="2846497" y="2336136"/>
            <a:ext cx="1881873" cy="1095917"/>
            <a:chOff x="1779961" y="4576129"/>
            <a:chExt cx="3219761" cy="1862432"/>
          </a:xfrm>
        </p:grpSpPr>
        <p:sp>
          <p:nvSpPr>
            <p:cNvPr id="15" name="TextBox 14"/>
            <p:cNvSpPr txBox="1"/>
            <p:nvPr/>
          </p:nvSpPr>
          <p:spPr>
            <a:xfrm>
              <a:off x="2161933" y="6033689"/>
              <a:ext cx="2837789" cy="404872"/>
            </a:xfrm>
            <a:prstGeom prst="rect">
              <a:avLst/>
            </a:prstGeom>
            <a:noFill/>
          </p:spPr>
          <p:txBody>
            <a:bodyPr wrap="square" rtlCol="0">
              <a:spAutoFit/>
            </a:bodyPr>
            <a:lstStyle/>
            <a:p>
              <a:pPr algn="ctr">
                <a:lnSpc>
                  <a:spcPct val="90000"/>
                </a:lnSpc>
              </a:pPr>
              <a:r>
                <a:rPr lang="en-US" sz="1020" dirty="0">
                  <a:solidFill>
                    <a:schemeClr val="bg1"/>
                  </a:solidFill>
                </a:rPr>
                <a:t>Aastra 6721 iP</a:t>
              </a:r>
            </a:p>
          </p:txBody>
        </p:sp>
        <p:pic>
          <p:nvPicPr>
            <p:cNvPr id="16" name="Picture 15" descr="6725ip.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79961" y="4576129"/>
              <a:ext cx="2334003" cy="1510239"/>
            </a:xfrm>
            <a:prstGeom prst="rect">
              <a:avLst/>
            </a:prstGeom>
            <a:effectLst>
              <a:outerShdw blurRad="88900" dir="4860000" sx="102000" sy="102000" kx="-1200000" algn="bl" rotWithShape="0">
                <a:prstClr val="black">
                  <a:alpha val="16000"/>
                </a:prstClr>
              </a:outerShdw>
            </a:effectLst>
          </p:spPr>
        </p:pic>
      </p:grpSp>
      <p:grpSp>
        <p:nvGrpSpPr>
          <p:cNvPr id="17" name="Group 16"/>
          <p:cNvGrpSpPr/>
          <p:nvPr/>
        </p:nvGrpSpPr>
        <p:grpSpPr>
          <a:xfrm>
            <a:off x="5005690" y="2362075"/>
            <a:ext cx="1885973" cy="1069282"/>
            <a:chOff x="1322457" y="2803788"/>
            <a:chExt cx="2854678" cy="2043811"/>
          </a:xfrm>
        </p:grpSpPr>
        <p:pic>
          <p:nvPicPr>
            <p:cNvPr id="18" name="Picture 17" descr="cx600.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22457" y="2803788"/>
              <a:ext cx="2452265" cy="1581431"/>
            </a:xfrm>
            <a:prstGeom prst="rect">
              <a:avLst/>
            </a:prstGeom>
            <a:effectLst>
              <a:outerShdw blurRad="88900" dir="4860000" sx="102000" sy="102000" kx="-1200000" algn="bl" rotWithShape="0">
                <a:prstClr val="black">
                  <a:alpha val="16000"/>
                </a:prstClr>
              </a:outerShdw>
            </a:effectLst>
          </p:spPr>
        </p:pic>
        <p:sp>
          <p:nvSpPr>
            <p:cNvPr id="19" name="TextBox 18"/>
            <p:cNvSpPr txBox="1"/>
            <p:nvPr/>
          </p:nvSpPr>
          <p:spPr>
            <a:xfrm>
              <a:off x="1339341" y="4392230"/>
              <a:ext cx="2837794" cy="455369"/>
            </a:xfrm>
            <a:prstGeom prst="rect">
              <a:avLst/>
            </a:prstGeom>
            <a:noFill/>
          </p:spPr>
          <p:txBody>
            <a:bodyPr wrap="square" rtlCol="0">
              <a:spAutoFit/>
            </a:bodyPr>
            <a:lstStyle/>
            <a:p>
              <a:pPr algn="ctr">
                <a:lnSpc>
                  <a:spcPct val="90000"/>
                </a:lnSpc>
              </a:pPr>
              <a:r>
                <a:rPr lang="en-US" sz="1020" dirty="0">
                  <a:solidFill>
                    <a:schemeClr val="bg1"/>
                  </a:solidFill>
                </a:rPr>
                <a:t>Polycom CX600</a:t>
              </a:r>
            </a:p>
          </p:txBody>
        </p:sp>
      </p:grpSp>
      <p:grpSp>
        <p:nvGrpSpPr>
          <p:cNvPr id="20" name="Group 19"/>
          <p:cNvGrpSpPr/>
          <p:nvPr/>
        </p:nvGrpSpPr>
        <p:grpSpPr>
          <a:xfrm>
            <a:off x="3761937" y="1400746"/>
            <a:ext cx="2174494" cy="1285778"/>
            <a:chOff x="81783" y="4083315"/>
            <a:chExt cx="3183680" cy="2095570"/>
          </a:xfrm>
        </p:grpSpPr>
        <p:sp>
          <p:nvSpPr>
            <p:cNvPr id="21" name="TextBox 20"/>
            <p:cNvSpPr txBox="1"/>
            <p:nvPr/>
          </p:nvSpPr>
          <p:spPr>
            <a:xfrm>
              <a:off x="81783" y="5772162"/>
              <a:ext cx="3183680" cy="406723"/>
            </a:xfrm>
            <a:prstGeom prst="rect">
              <a:avLst/>
            </a:prstGeom>
            <a:noFill/>
          </p:spPr>
          <p:txBody>
            <a:bodyPr wrap="square" rtlCol="0">
              <a:spAutoFit/>
            </a:bodyPr>
            <a:lstStyle/>
            <a:p>
              <a:pPr algn="ctr">
                <a:lnSpc>
                  <a:spcPct val="90000"/>
                </a:lnSpc>
              </a:pPr>
              <a:r>
                <a:rPr lang="en-US" sz="1071" dirty="0">
                  <a:solidFill>
                    <a:schemeClr val="bg1"/>
                  </a:solidFill>
                </a:rPr>
                <a:t>Polycom CX500</a:t>
              </a:r>
            </a:p>
          </p:txBody>
        </p:sp>
        <p:pic>
          <p:nvPicPr>
            <p:cNvPr id="22" name="Picture 21" descr="cs500.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54912" y="4083315"/>
              <a:ext cx="2193078" cy="1696239"/>
            </a:xfrm>
            <a:prstGeom prst="rect">
              <a:avLst/>
            </a:prstGeom>
            <a:effectLst>
              <a:outerShdw blurRad="88900" dir="4860000" sx="102000" sy="102000" kx="-1200000" algn="bl" rotWithShape="0">
                <a:prstClr val="black">
                  <a:alpha val="16000"/>
                </a:prstClr>
              </a:outerShdw>
            </a:effectLst>
          </p:spPr>
        </p:pic>
      </p:grpSp>
      <p:grpSp>
        <p:nvGrpSpPr>
          <p:cNvPr id="23" name="Group 22"/>
          <p:cNvGrpSpPr/>
          <p:nvPr/>
        </p:nvGrpSpPr>
        <p:grpSpPr>
          <a:xfrm>
            <a:off x="651315" y="2077937"/>
            <a:ext cx="2951872" cy="1324086"/>
            <a:chOff x="-316687" y="2105276"/>
            <a:chExt cx="2894255" cy="1298239"/>
          </a:xfrm>
        </p:grpSpPr>
        <p:pic>
          <p:nvPicPr>
            <p:cNvPr id="24" name="snom 300 UC edition"/>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5976" y="2105276"/>
              <a:ext cx="1304795" cy="1143000"/>
            </a:xfrm>
            <a:prstGeom prst="rect">
              <a:avLst/>
            </a:prstGeom>
          </p:spPr>
        </p:pic>
        <p:sp>
          <p:nvSpPr>
            <p:cNvPr id="25" name="TextBox 24"/>
            <p:cNvSpPr txBox="1"/>
            <p:nvPr/>
          </p:nvSpPr>
          <p:spPr>
            <a:xfrm>
              <a:off x="-316687" y="3169925"/>
              <a:ext cx="2894255" cy="233590"/>
            </a:xfrm>
            <a:prstGeom prst="rect">
              <a:avLst/>
            </a:prstGeom>
            <a:noFill/>
          </p:spPr>
          <p:txBody>
            <a:bodyPr wrap="square" rtlCol="0">
              <a:spAutoFit/>
            </a:bodyPr>
            <a:lstStyle/>
            <a:p>
              <a:pPr algn="ctr">
                <a:lnSpc>
                  <a:spcPct val="90000"/>
                </a:lnSpc>
              </a:pPr>
              <a:r>
                <a:rPr lang="en-US" sz="1020" dirty="0">
                  <a:solidFill>
                    <a:schemeClr val="bg1"/>
                  </a:solidFill>
                </a:rPr>
                <a:t>snom 300 UC Edition</a:t>
              </a:r>
              <a:endParaRPr lang="en-US" sz="1020" baseline="30000" dirty="0">
                <a:solidFill>
                  <a:schemeClr val="bg1"/>
                </a:solidFill>
                <a:latin typeface="Segoe Semibold" pitchFamily="34" charset="0"/>
              </a:endParaRPr>
            </a:p>
          </p:txBody>
        </p:sp>
      </p:grpSp>
      <p:cxnSp>
        <p:nvCxnSpPr>
          <p:cNvPr id="26" name="Straight Connector 25"/>
          <p:cNvCxnSpPr/>
          <p:nvPr/>
        </p:nvCxnSpPr>
        <p:spPr>
          <a:xfrm>
            <a:off x="1504181" y="3526788"/>
            <a:ext cx="9816202" cy="0"/>
          </a:xfrm>
          <a:prstGeom prst="line">
            <a:avLst/>
          </a:prstGeom>
          <a:ln w="28575">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946346" y="3591700"/>
            <a:ext cx="769927" cy="267074"/>
          </a:xfrm>
          <a:prstGeom prst="rect">
            <a:avLst/>
          </a:prstGeom>
          <a:noFill/>
        </p:spPr>
        <p:txBody>
          <a:bodyPr wrap="square" lIns="93252" tIns="46627" rIns="93252" bIns="46627" rtlCol="0" anchor="ctr">
            <a:spAutoFit/>
          </a:bodyPr>
          <a:lstStyle/>
          <a:p>
            <a:pPr algn="r">
              <a:lnSpc>
                <a:spcPct val="90000"/>
              </a:lnSpc>
            </a:pPr>
            <a:r>
              <a:rPr lang="en-US" sz="1224" b="1" dirty="0">
                <a:solidFill>
                  <a:schemeClr val="bg1"/>
                </a:solidFill>
              </a:rPr>
              <a:t>$850+</a:t>
            </a:r>
          </a:p>
        </p:txBody>
      </p:sp>
      <p:sp>
        <p:nvSpPr>
          <p:cNvPr id="28" name="TextBox 27"/>
          <p:cNvSpPr txBox="1"/>
          <p:nvPr/>
        </p:nvSpPr>
        <p:spPr>
          <a:xfrm>
            <a:off x="6824067" y="3611148"/>
            <a:ext cx="970828" cy="267074"/>
          </a:xfrm>
          <a:prstGeom prst="rect">
            <a:avLst/>
          </a:prstGeom>
          <a:noFill/>
        </p:spPr>
        <p:txBody>
          <a:bodyPr wrap="square" lIns="93252" tIns="46627" rIns="93252" bIns="46627" rtlCol="0" anchor="ctr">
            <a:spAutoFit/>
          </a:bodyPr>
          <a:lstStyle/>
          <a:p>
            <a:pPr algn="r">
              <a:lnSpc>
                <a:spcPct val="90000"/>
              </a:lnSpc>
            </a:pPr>
            <a:r>
              <a:rPr lang="en-US" sz="1224" b="1" dirty="0">
                <a:solidFill>
                  <a:schemeClr val="bg1"/>
                </a:solidFill>
              </a:rPr>
              <a:t>$200-300</a:t>
            </a:r>
          </a:p>
        </p:txBody>
      </p:sp>
      <p:sp>
        <p:nvSpPr>
          <p:cNvPr id="29" name="TextBox 28"/>
          <p:cNvSpPr txBox="1"/>
          <p:nvPr/>
        </p:nvSpPr>
        <p:spPr>
          <a:xfrm>
            <a:off x="4344699" y="3591700"/>
            <a:ext cx="1027923" cy="267074"/>
          </a:xfrm>
          <a:prstGeom prst="rect">
            <a:avLst/>
          </a:prstGeom>
          <a:noFill/>
        </p:spPr>
        <p:txBody>
          <a:bodyPr wrap="square" lIns="93252" tIns="46627" rIns="93252" bIns="46627" rtlCol="0" anchor="ctr">
            <a:spAutoFit/>
          </a:bodyPr>
          <a:lstStyle/>
          <a:p>
            <a:pPr algn="r">
              <a:lnSpc>
                <a:spcPct val="90000"/>
              </a:lnSpc>
            </a:pPr>
            <a:r>
              <a:rPr lang="en-US" sz="1224" b="1" smtClean="0">
                <a:solidFill>
                  <a:schemeClr val="bg1"/>
                </a:solidFill>
              </a:rPr>
              <a:t>$150-200</a:t>
            </a:r>
            <a:endParaRPr lang="en-US" sz="1224" b="1" dirty="0">
              <a:solidFill>
                <a:schemeClr val="bg1"/>
              </a:solidFill>
            </a:endParaRPr>
          </a:p>
        </p:txBody>
      </p:sp>
      <p:cxnSp>
        <p:nvCxnSpPr>
          <p:cNvPr id="30" name="Straight Connector 29"/>
          <p:cNvCxnSpPr/>
          <p:nvPr/>
        </p:nvCxnSpPr>
        <p:spPr>
          <a:xfrm flipV="1">
            <a:off x="2337996"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880719" y="3596506"/>
            <a:ext cx="768658" cy="257460"/>
          </a:xfrm>
          <a:prstGeom prst="rect">
            <a:avLst/>
          </a:prstGeom>
          <a:noFill/>
        </p:spPr>
        <p:txBody>
          <a:bodyPr wrap="square" lIns="93252" tIns="46627" rIns="93252" bIns="46627" rtlCol="0" anchor="ctr">
            <a:spAutoFit/>
          </a:bodyPr>
          <a:lstStyle/>
          <a:p>
            <a:pPr algn="r">
              <a:lnSpc>
                <a:spcPct val="85000"/>
              </a:lnSpc>
            </a:pPr>
            <a:r>
              <a:rPr lang="en-US" sz="1224" b="1" dirty="0">
                <a:solidFill>
                  <a:schemeClr val="bg1"/>
                </a:solidFill>
              </a:rPr>
              <a:t>$100+</a:t>
            </a:r>
          </a:p>
        </p:txBody>
      </p:sp>
      <p:cxnSp>
        <p:nvCxnSpPr>
          <p:cNvPr id="32" name="Straight Connector 31"/>
          <p:cNvCxnSpPr/>
          <p:nvPr/>
        </p:nvCxnSpPr>
        <p:spPr>
          <a:xfrm flipV="1">
            <a:off x="4790217"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0282187" y="3426324"/>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7186430" y="3413335"/>
            <a:ext cx="0" cy="18652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56152" y="2252776"/>
            <a:ext cx="925741" cy="269608"/>
          </a:xfrm>
          <a:prstGeom prst="rect">
            <a:avLst/>
          </a:prstGeom>
          <a:noFill/>
        </p:spPr>
        <p:txBody>
          <a:bodyPr wrap="square" lIns="124326" tIns="62162" rIns="124326" bIns="62162" rtlCol="0">
            <a:spAutoFit/>
          </a:bodyPr>
          <a:lstStyle/>
          <a:p>
            <a:pPr algn="ctr">
              <a:lnSpc>
                <a:spcPct val="90000"/>
              </a:lnSpc>
            </a:pPr>
            <a:r>
              <a:rPr lang="en-US" sz="1020" dirty="0">
                <a:solidFill>
                  <a:schemeClr val="bg1"/>
                </a:solidFill>
              </a:rPr>
              <a:t>HP 4110</a:t>
            </a:r>
            <a:endParaRPr lang="en-US" sz="1020" dirty="0">
              <a:solidFill>
                <a:schemeClr val="bg1"/>
              </a:solidFill>
              <a:latin typeface="Segoe Semibold" pitchFamily="34" charset="0"/>
            </a:endParaRPr>
          </a:p>
        </p:txBody>
      </p:sp>
      <p:sp>
        <p:nvSpPr>
          <p:cNvPr id="36" name="TextBox 35"/>
          <p:cNvSpPr txBox="1"/>
          <p:nvPr/>
        </p:nvSpPr>
        <p:spPr>
          <a:xfrm>
            <a:off x="6653652" y="2912892"/>
            <a:ext cx="925741" cy="269608"/>
          </a:xfrm>
          <a:prstGeom prst="rect">
            <a:avLst/>
          </a:prstGeom>
          <a:noFill/>
        </p:spPr>
        <p:txBody>
          <a:bodyPr wrap="square" lIns="124326" tIns="62162" rIns="124326" bIns="62162" rtlCol="0">
            <a:spAutoFit/>
          </a:bodyPr>
          <a:lstStyle/>
          <a:p>
            <a:pPr algn="ctr">
              <a:lnSpc>
                <a:spcPct val="90000"/>
              </a:lnSpc>
            </a:pPr>
            <a:r>
              <a:rPr lang="en-US" sz="1020" dirty="0">
                <a:solidFill>
                  <a:schemeClr val="bg1"/>
                </a:solidFill>
              </a:rPr>
              <a:t>HP 4120</a:t>
            </a:r>
            <a:endParaRPr lang="en-US" sz="1020" dirty="0">
              <a:solidFill>
                <a:schemeClr val="bg1"/>
              </a:solidFill>
              <a:latin typeface="Segoe Semibold" pitchFamily="34" charset="0"/>
            </a:endParaRPr>
          </a:p>
        </p:txBody>
      </p:sp>
      <p:sp>
        <p:nvSpPr>
          <p:cNvPr id="37" name="TextBox 36"/>
          <p:cNvSpPr txBox="1"/>
          <p:nvPr/>
        </p:nvSpPr>
        <p:spPr>
          <a:xfrm>
            <a:off x="5378087" y="2199208"/>
            <a:ext cx="1996800" cy="276802"/>
          </a:xfrm>
          <a:prstGeom prst="rect">
            <a:avLst/>
          </a:prstGeom>
          <a:noFill/>
        </p:spPr>
        <p:txBody>
          <a:bodyPr wrap="square" lIns="124326" tIns="62162" rIns="124326" bIns="62162" rtlCol="0">
            <a:spAutoFit/>
          </a:bodyPr>
          <a:lstStyle/>
          <a:p>
            <a:pPr>
              <a:lnSpc>
                <a:spcPct val="90000"/>
              </a:lnSpc>
            </a:pPr>
            <a:r>
              <a:rPr lang="en-US" sz="1071" dirty="0">
                <a:solidFill>
                  <a:schemeClr val="bg1"/>
                </a:solidFill>
              </a:rPr>
              <a:t>snom 821 UC Edition</a:t>
            </a:r>
          </a:p>
        </p:txBody>
      </p:sp>
      <p:pic>
        <p:nvPicPr>
          <p:cNvPr id="38" name="Snom 821 UC edition"/>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359985" y="1349340"/>
            <a:ext cx="1177386" cy="932603"/>
          </a:xfrm>
          <a:prstGeom prst="rect">
            <a:avLst/>
          </a:prstGeom>
        </p:spPr>
      </p:pic>
      <p:grpSp>
        <p:nvGrpSpPr>
          <p:cNvPr id="41" name="Group 40"/>
          <p:cNvGrpSpPr/>
          <p:nvPr/>
        </p:nvGrpSpPr>
        <p:grpSpPr>
          <a:xfrm>
            <a:off x="9639306" y="2544359"/>
            <a:ext cx="1384005" cy="947105"/>
            <a:chOff x="6678192" y="1092774"/>
            <a:chExt cx="1018008" cy="776820"/>
          </a:xfrm>
        </p:grpSpPr>
        <p:pic>
          <p:nvPicPr>
            <p:cNvPr id="42" name="Picture 41"/>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39965" y="1092774"/>
              <a:ext cx="956235" cy="548640"/>
            </a:xfrm>
            <a:prstGeom prst="rect">
              <a:avLst/>
            </a:prstGeom>
          </p:spPr>
        </p:pic>
        <p:sp>
          <p:nvSpPr>
            <p:cNvPr id="43" name="TextBox 42"/>
            <p:cNvSpPr txBox="1"/>
            <p:nvPr/>
          </p:nvSpPr>
          <p:spPr>
            <a:xfrm>
              <a:off x="6678192" y="1674188"/>
              <a:ext cx="1018008" cy="195406"/>
            </a:xfrm>
            <a:prstGeom prst="rect">
              <a:avLst/>
            </a:prstGeom>
            <a:noFill/>
          </p:spPr>
          <p:txBody>
            <a:bodyPr wrap="square" rtlCol="0">
              <a:spAutoFit/>
            </a:bodyPr>
            <a:lstStyle/>
            <a:p>
              <a:pPr algn="ctr">
                <a:lnSpc>
                  <a:spcPct val="90000"/>
                </a:lnSpc>
              </a:pPr>
              <a:r>
                <a:rPr lang="en-US" sz="1020" dirty="0">
                  <a:solidFill>
                    <a:schemeClr val="bg1"/>
                  </a:solidFill>
                </a:rPr>
                <a:t>Polycom CX3000</a:t>
              </a:r>
              <a:endParaRPr lang="en-US" sz="1020" dirty="0">
                <a:solidFill>
                  <a:schemeClr val="bg1"/>
                </a:solidFill>
                <a:latin typeface="Segoe Semibold" pitchFamily="34" charset="0"/>
              </a:endParaRPr>
            </a:p>
          </p:txBody>
        </p:sp>
      </p:grpSp>
      <p:sp>
        <p:nvSpPr>
          <p:cNvPr id="44" name="Rectangle 43"/>
          <p:cNvSpPr>
            <a:spLocks noChangeAspect="1"/>
          </p:cNvSpPr>
          <p:nvPr/>
        </p:nvSpPr>
        <p:spPr bwMode="auto">
          <a:xfrm>
            <a:off x="177325" y="1504262"/>
            <a:ext cx="1020723" cy="8863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rPr>
              <a:t>IP Phones</a:t>
            </a:r>
          </a:p>
        </p:txBody>
      </p:sp>
      <p:sp>
        <p:nvSpPr>
          <p:cNvPr id="45" name="Rectangle 44"/>
          <p:cNvSpPr>
            <a:spLocks noChangeAspect="1"/>
          </p:cNvSpPr>
          <p:nvPr/>
        </p:nvSpPr>
        <p:spPr bwMode="auto">
          <a:xfrm>
            <a:off x="177325" y="4085114"/>
            <a:ext cx="1004993" cy="870618"/>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24320" tIns="62160" rIns="124320" bIns="62160" numCol="1" rtlCol="0" anchor="ctr" anchorCtr="0" compatLnSpc="1">
            <a:prstTxWarp prst="textNoShape">
              <a:avLst/>
            </a:prstTxWarp>
          </a:bodyPr>
          <a:lstStyle/>
          <a:p>
            <a:pPr algn="ctr" defTabSz="1242835"/>
            <a:r>
              <a:rPr lang="en-US" sz="1428" dirty="0"/>
              <a:t>USB Audio &amp; Video Devices</a:t>
            </a:r>
          </a:p>
        </p:txBody>
      </p:sp>
      <p:pic>
        <p:nvPicPr>
          <p:cNvPr id="70" name="Picture 69"/>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537750" y="6317417"/>
            <a:ext cx="952441" cy="497388"/>
          </a:xfrm>
          <a:prstGeom prst="rect">
            <a:avLst/>
          </a:prstGeom>
        </p:spPr>
      </p:pic>
      <p:pic>
        <p:nvPicPr>
          <p:cNvPr id="71" name="Picture 70"/>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38530" y="6474005"/>
            <a:ext cx="1922392" cy="248694"/>
          </a:xfrm>
          <a:prstGeom prst="rect">
            <a:avLst/>
          </a:prstGeom>
        </p:spPr>
      </p:pic>
      <p:pic>
        <p:nvPicPr>
          <p:cNvPr id="72" name="Picture 71"/>
          <p:cNvPicPr>
            <a:picLocks noChangeAspect="1"/>
          </p:cNvPicPr>
          <p:nvPr/>
        </p:nvPicPr>
        <p:blipFill>
          <a:blip r:embed="rId13" cstate="email">
            <a:clrChange>
              <a:clrFrom>
                <a:srgbClr val="FEFCFD"/>
              </a:clrFrom>
              <a:clrTo>
                <a:srgbClr val="FEFCFD">
                  <a:alpha val="0"/>
                </a:srgbClr>
              </a:clrTo>
            </a:clrChange>
            <a:extLst>
              <a:ext uri="{28A0092B-C50C-407E-A947-70E740481C1C}">
                <a14:useLocalDpi xmlns:a14="http://schemas.microsoft.com/office/drawing/2010/main"/>
              </a:ext>
            </a:extLst>
          </a:blip>
          <a:stretch>
            <a:fillRect/>
          </a:stretch>
        </p:blipFill>
        <p:spPr>
          <a:xfrm>
            <a:off x="2768137" y="6276960"/>
            <a:ext cx="664075" cy="621736"/>
          </a:xfrm>
          <a:prstGeom prst="rect">
            <a:avLst/>
          </a:prstGeom>
        </p:spPr>
      </p:pic>
      <p:pic>
        <p:nvPicPr>
          <p:cNvPr id="73" name="Picture 72"/>
          <p:cNvPicPr>
            <a:picLocks noChangeAspect="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1041772" y="6242307"/>
            <a:ext cx="1243149" cy="746083"/>
          </a:xfrm>
          <a:prstGeom prst="rect">
            <a:avLst/>
          </a:prstGeom>
        </p:spPr>
      </p:pic>
      <p:pic>
        <p:nvPicPr>
          <p:cNvPr id="74" name="Picture 73"/>
          <p:cNvPicPr>
            <a:picLocks noChangeAspect="1"/>
          </p:cNvPicPr>
          <p:nvPr/>
        </p:nvPicPr>
        <p:blipFill>
          <a:blip r:embed="rId15" cstate="email">
            <a:clrChange>
              <a:clrFrom>
                <a:srgbClr val="FFFFFD"/>
              </a:clrFrom>
              <a:clrTo>
                <a:srgbClr val="FFFFFD">
                  <a:alpha val="0"/>
                </a:srgbClr>
              </a:clrTo>
            </a:clrChange>
            <a:extLst>
              <a:ext uri="{28A0092B-C50C-407E-A947-70E740481C1C}">
                <a14:useLocalDpi xmlns:a14="http://schemas.microsoft.com/office/drawing/2010/main"/>
              </a:ext>
            </a:extLst>
          </a:blip>
          <a:stretch>
            <a:fillRect/>
          </a:stretch>
        </p:blipFill>
        <p:spPr>
          <a:xfrm>
            <a:off x="4716439" y="6380963"/>
            <a:ext cx="1695843" cy="373041"/>
          </a:xfrm>
          <a:prstGeom prst="rect">
            <a:avLst/>
          </a:prstGeom>
        </p:spPr>
      </p:pic>
      <p:pic>
        <p:nvPicPr>
          <p:cNvPr id="75" name="Picture 74"/>
          <p:cNvPicPr>
            <a:picLocks noChangeAspect="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764493" y="6474005"/>
            <a:ext cx="2241016" cy="227647"/>
          </a:xfrm>
          <a:prstGeom prst="rect">
            <a:avLst/>
          </a:prstGeom>
        </p:spPr>
      </p:pic>
      <p:pic>
        <p:nvPicPr>
          <p:cNvPr id="76" name="Picture 75"/>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814502" y="6304172"/>
            <a:ext cx="844421" cy="497388"/>
          </a:xfrm>
          <a:prstGeom prst="rect">
            <a:avLst/>
          </a:prstGeom>
        </p:spPr>
      </p:pic>
      <p:pic>
        <p:nvPicPr>
          <p:cNvPr id="80" name="Picture 79"/>
          <p:cNvPicPr>
            <a:picLocks noChangeAspect="1"/>
          </p:cNvPicPr>
          <p:nvPr/>
        </p:nvPicPr>
        <p:blipFill>
          <a:blip r:embed="rId1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9262" y="6068723"/>
            <a:ext cx="994518" cy="994777"/>
          </a:xfrm>
          <a:prstGeom prst="rect">
            <a:avLst/>
          </a:prstGeom>
        </p:spPr>
      </p:pic>
      <p:pic>
        <p:nvPicPr>
          <p:cNvPr id="52" name="snom 370 UC edition"/>
          <p:cNvPicPr>
            <a:picLocks noChangeAspect="1"/>
          </p:cNvPicPr>
          <p:nvPr/>
        </p:nvPicPr>
        <p:blipFill>
          <a:blip r:embed="rId19"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68739" y="1289178"/>
            <a:ext cx="1546758" cy="1119124"/>
          </a:xfrm>
          <a:prstGeom prst="rect">
            <a:avLst/>
          </a:prstGeom>
        </p:spPr>
      </p:pic>
      <p:sp>
        <p:nvSpPr>
          <p:cNvPr id="84" name="TextBox 83"/>
          <p:cNvSpPr txBox="1"/>
          <p:nvPr/>
        </p:nvSpPr>
        <p:spPr>
          <a:xfrm>
            <a:off x="7924862" y="2286795"/>
            <a:ext cx="1600780" cy="269608"/>
          </a:xfrm>
          <a:prstGeom prst="rect">
            <a:avLst/>
          </a:prstGeom>
          <a:noFill/>
        </p:spPr>
        <p:txBody>
          <a:bodyPr wrap="square" lIns="124326" tIns="62162" rIns="124326" bIns="62162" rtlCol="0">
            <a:spAutoFit/>
          </a:bodyPr>
          <a:lstStyle/>
          <a:p>
            <a:pPr>
              <a:lnSpc>
                <a:spcPct val="90000"/>
              </a:lnSpc>
            </a:pPr>
            <a:r>
              <a:rPr lang="en-US" sz="1020" dirty="0">
                <a:solidFill>
                  <a:schemeClr val="bg1"/>
                </a:solidFill>
              </a:rPr>
              <a:t>snom 370 UC Edition</a:t>
            </a:r>
          </a:p>
        </p:txBody>
      </p:sp>
      <p:pic>
        <p:nvPicPr>
          <p:cNvPr id="94" name="Picture 93"/>
          <p:cNvPicPr>
            <a:picLocks noChangeAspect="1"/>
          </p:cNvPicPr>
          <p:nvPr/>
        </p:nvPicPr>
        <p:blipFill>
          <a:blip r:embed="rId20"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66454" y="5108132"/>
            <a:ext cx="1216865" cy="932603"/>
          </a:xfrm>
          <a:prstGeom prst="rect">
            <a:avLst/>
          </a:prstGeom>
        </p:spPr>
      </p:pic>
      <p:pic>
        <p:nvPicPr>
          <p:cNvPr id="97" name="Picture 9" descr="E:\Users\sdorn\Desktop\headsets and handsets\Savi Go Voyager Pro_D_cmyk.jpg"/>
          <p:cNvPicPr>
            <a:picLocks noChangeAspect="1" noChangeArrowheads="1"/>
          </p:cNvPicPr>
          <p:nvPr/>
        </p:nvPicPr>
        <p:blipFill>
          <a:blip r:embed="rId21" cstate="screen">
            <a:clrChange>
              <a:clrFrom>
                <a:srgbClr val="FFFFFE"/>
              </a:clrFrom>
              <a:clrTo>
                <a:srgbClr val="FFFFFE">
                  <a:alpha val="0"/>
                </a:srgbClr>
              </a:clrTo>
            </a:clrChange>
            <a:extLst>
              <a:ext uri="{28A0092B-C50C-407E-A947-70E740481C1C}">
                <a14:useLocalDpi xmlns:a14="http://schemas.microsoft.com/office/drawing/2010/main"/>
              </a:ext>
            </a:extLst>
          </a:blip>
          <a:srcRect/>
          <a:stretch>
            <a:fillRect/>
          </a:stretch>
        </p:blipFill>
        <p:spPr bwMode="auto">
          <a:xfrm>
            <a:off x="7639119" y="3600432"/>
            <a:ext cx="1205995" cy="746083"/>
          </a:xfrm>
          <a:prstGeom prst="rect">
            <a:avLst/>
          </a:prstGeom>
          <a:noFill/>
          <a:ln w="9525">
            <a:noFill/>
            <a:miter lim="800000"/>
            <a:headEnd/>
            <a:tailEnd/>
          </a:ln>
        </p:spPr>
      </p:pic>
      <p:pic>
        <p:nvPicPr>
          <p:cNvPr id="99" name="Picture 98"/>
          <p:cNvPicPr>
            <a:picLocks noChangeAspect="1"/>
          </p:cNvPicPr>
          <p:nvPr/>
        </p:nvPicPr>
        <p:blipFill>
          <a:blip r:embed="rId2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78000" y="3675243"/>
            <a:ext cx="495691" cy="559562"/>
          </a:xfrm>
          <a:prstGeom prst="rect">
            <a:avLst/>
          </a:prstGeom>
        </p:spPr>
      </p:pic>
      <p:pic>
        <p:nvPicPr>
          <p:cNvPr id="102" name="Picture 2" descr="C:\Users\V-degear\Documents\BUSINESS - UC\LYNC DEVICE PARTNERS\TECH NET\Device Images\Logitech BH870 Wireless Bluetooth Headset_Earhook_1.jpg"/>
          <p:cNvPicPr>
            <a:picLocks noChangeAspect="1" noChangeArrowheads="1"/>
          </p:cNvPicPr>
          <p:nvPr/>
        </p:nvPicPr>
        <p:blipFill>
          <a:blip r:embed="rId2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80002" y="4359507"/>
            <a:ext cx="767066" cy="652822"/>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C:\Users\V-degear\Documents\BUSINESS - UC\LYNC DEVICE PARTNERS\TECH NET\Device Images\Jabra GO 6430_resize doc small.jpg"/>
          <p:cNvPicPr>
            <a:picLocks noChangeAspect="1" noChangeArrowheads="1"/>
          </p:cNvPicPr>
          <p:nvPr/>
        </p:nvPicPr>
        <p:blipFill>
          <a:blip r:embed="rId24" cstate="screen">
            <a:clrChange>
              <a:clrFrom>
                <a:srgbClr val="F0F0F2"/>
              </a:clrFrom>
              <a:clrTo>
                <a:srgbClr val="F0F0F2">
                  <a:alpha val="0"/>
                </a:srgbClr>
              </a:clrTo>
            </a:clrChange>
            <a:extLst>
              <a:ext uri="{28A0092B-C50C-407E-A947-70E740481C1C}">
                <a14:useLocalDpi xmlns:a14="http://schemas.microsoft.com/office/drawing/2010/main"/>
              </a:ext>
            </a:extLst>
          </a:blip>
          <a:srcRect/>
          <a:stretch>
            <a:fillRect/>
          </a:stretch>
        </p:blipFill>
        <p:spPr bwMode="auto">
          <a:xfrm>
            <a:off x="10913784" y="5366388"/>
            <a:ext cx="665034" cy="466302"/>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7" descr="C:\Users\V-degear\Documents\BUSINESS - UC\LYNC DEVICE PARTNERS\TECH NET\Device Images\Microsoft LifeChat_LX-4000_resize.png"/>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2392870" y="3663685"/>
            <a:ext cx="774917" cy="839343"/>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descr="C:\Users\V-degear\Documents\BUSINESS - UC\LYNC DEVICE PARTNERS\TECH NET\Device Images\Logitech B530_web small.jpg"/>
          <p:cNvPicPr>
            <a:picLocks noChangeAspect="1" noChangeArrowheads="1"/>
          </p:cNvPicPr>
          <p:nvPr/>
        </p:nvPicPr>
        <p:blipFill>
          <a:blip r:embed="rId2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64930" y="3663686"/>
            <a:ext cx="714930" cy="9326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3" descr="C:\Users\V-degear\Documents\BUSINESS - UC\LYNC DEVICE PARTNERS\TECH NET\Device Images\Jabra PRO 930.jpg"/>
          <p:cNvPicPr>
            <a:picLocks noChangeAspect="1" noChangeArrowheads="1"/>
          </p:cNvPicPr>
          <p:nvPr/>
        </p:nvPicPr>
        <p:blipFill>
          <a:blip r:embed="rId2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426037" y="4054120"/>
            <a:ext cx="1065913" cy="932603"/>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113"/>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9663385" y="3999456"/>
            <a:ext cx="960996" cy="466302"/>
          </a:xfrm>
          <a:prstGeom prst="rect">
            <a:avLst/>
          </a:prstGeom>
        </p:spPr>
      </p:pic>
      <p:pic>
        <p:nvPicPr>
          <p:cNvPr id="117" name="Sennheiser DW Pro1" descr="C:\Users\V-degear\Documents\BUSINESS - UC\LYNC DEVICE PARTNERS\TECH NET\Device Images\Sennheiser DW Pro 1.png"/>
          <p:cNvPicPr>
            <a:picLocks noChangeAspect="1" noChangeArrowheads="1"/>
          </p:cNvPicPr>
          <p:nvPr/>
        </p:nvPicPr>
        <p:blipFill>
          <a:blip r:embed="rId29" cstate="print">
            <a:extLst>
              <a:ext uri="{28A0092B-C50C-407E-A947-70E740481C1C}">
                <a14:useLocalDpi xmlns:a14="http://schemas.microsoft.com/office/drawing/2010/main"/>
              </a:ext>
            </a:extLst>
          </a:blip>
          <a:srcRect/>
          <a:stretch>
            <a:fillRect/>
          </a:stretch>
        </p:blipFill>
        <p:spPr bwMode="auto">
          <a:xfrm>
            <a:off x="10785958" y="3578970"/>
            <a:ext cx="877389" cy="1145858"/>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 descr="C:\Users\V-degear\Documents\BUSINESS - UC\LYNC DEVICE PARTNERS\TECH NET\Device Images\Plantronics Savi W430-M.gif"/>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8733300" y="5154762"/>
            <a:ext cx="989987" cy="839343"/>
          </a:xfrm>
          <a:prstGeom prst="rect">
            <a:avLst/>
          </a:prstGeom>
          <a:noFill/>
          <a:extLst>
            <a:ext uri="{909E8E84-426E-40DD-AFC4-6F175D3DCCD1}">
              <a14:hiddenFill xmlns:a14="http://schemas.microsoft.com/office/drawing/2010/main">
                <a:solidFill>
                  <a:srgbClr val="FFFFFF"/>
                </a:solidFill>
              </a14:hiddenFill>
            </a:ext>
          </a:extLst>
        </p:spPr>
      </p:pic>
      <p:pic>
        <p:nvPicPr>
          <p:cNvPr id="124" name="Logitech BH320 USB Stereo Earbuds"/>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7424493" y="4232607"/>
            <a:ext cx="848671" cy="932603"/>
          </a:xfrm>
          <a:prstGeom prst="rect">
            <a:avLst/>
          </a:prstGeom>
        </p:spPr>
      </p:pic>
      <p:pic>
        <p:nvPicPr>
          <p:cNvPr id="125" name="Picture 124"/>
          <p:cNvPicPr>
            <a:picLocks noChangeAspect="1"/>
          </p:cNvPicPr>
          <p:nvPr/>
        </p:nvPicPr>
        <p:blipFill>
          <a:blip r:embed="rId3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813162" y="3790232"/>
            <a:ext cx="1192528" cy="1212384"/>
          </a:xfrm>
          <a:prstGeom prst="rect">
            <a:avLst/>
          </a:prstGeom>
        </p:spPr>
      </p:pic>
      <p:pic>
        <p:nvPicPr>
          <p:cNvPr id="126" name="Picture 2" descr="C:\Users\V-degear\Documents\BUSINESS - UC\LYNC DEVICE PARTNERS\TECH NET\Device Images\Jabra_uc_voice_550_rgb.jpg"/>
          <p:cNvPicPr>
            <a:picLocks noChangeAspect="1" noChangeArrowheads="1"/>
          </p:cNvPicPr>
          <p:nvPr/>
        </p:nvPicPr>
        <p:blipFill>
          <a:blip r:embed="rId3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02807" y="4601282"/>
            <a:ext cx="1176681" cy="158542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4" descr="C:\Users\V-degear\Documents\BUSINESS - UC\LYNC DEVICE PARTNERS\TECH NET\Device Images\Jabra_UC_VOICE_250_RGB.JPG"/>
          <p:cNvPicPr>
            <a:picLocks noChangeAspect="1" noChangeArrowheads="1"/>
          </p:cNvPicPr>
          <p:nvPr/>
        </p:nvPicPr>
        <p:blipFill>
          <a:blip r:embed="rId3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89430" y="4468516"/>
            <a:ext cx="1439706" cy="1771946"/>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4" descr="C:\Users\V-degear\Documents\BUSINESS - UC\LYNC DEVICE PARTNERS\TECH NET\Device Images\Plantronics savi_w740_resize for web large.jpg"/>
          <p:cNvPicPr>
            <a:picLocks noChangeAspect="1" noChangeArrowheads="1"/>
          </p:cNvPicPr>
          <p:nvPr/>
        </p:nvPicPr>
        <p:blipFill>
          <a:blip r:embed="rId3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80857" y="5254105"/>
            <a:ext cx="849664" cy="932603"/>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descr="C:\Users\V-degear\Documents\BUSINESS - UC\LYNC DEVICE PARTNERS\TECH NET\Device Images\Plantronics blackwire_435_a_rgb_resize web large.jpg"/>
          <p:cNvPicPr>
            <a:picLocks noChangeAspect="1" noChangeArrowheads="1"/>
          </p:cNvPicPr>
          <p:nvPr/>
        </p:nvPicPr>
        <p:blipFill>
          <a:blip r:embed="rId3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18903" y="4030645"/>
            <a:ext cx="1019951" cy="746083"/>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11" descr="C:\Users\V-degear\Documents\BUSINESS - UC\LYNC DEVICE PARTNERS\TECH NET\Device Images\Sennheiser DW Pro 2a.png"/>
          <p:cNvPicPr>
            <a:picLocks noChangeAspect="1" noChangeArrowheads="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10037066" y="5081985"/>
            <a:ext cx="621345" cy="932603"/>
          </a:xfrm>
          <a:prstGeom prst="rect">
            <a:avLst/>
          </a:prstGeom>
          <a:noFill/>
          <a:extLst>
            <a:ext uri="{909E8E84-426E-40DD-AFC4-6F175D3DCCD1}">
              <a14:hiddenFill xmlns:a14="http://schemas.microsoft.com/office/drawing/2010/main">
                <a:solidFill>
                  <a:srgbClr val="FFFFFF"/>
                </a:solidFill>
              </a14:hiddenFill>
            </a:ext>
          </a:extLst>
        </p:spPr>
      </p:pic>
      <p:grpSp>
        <p:nvGrpSpPr>
          <p:cNvPr id="142" name="Group 141"/>
          <p:cNvGrpSpPr/>
          <p:nvPr/>
        </p:nvGrpSpPr>
        <p:grpSpPr>
          <a:xfrm>
            <a:off x="9341048" y="1347963"/>
            <a:ext cx="990260" cy="932603"/>
            <a:chOff x="7089640" y="4570420"/>
            <a:chExt cx="728388" cy="628349"/>
          </a:xfrm>
        </p:grpSpPr>
        <p:pic>
          <p:nvPicPr>
            <p:cNvPr id="143" name="Picture 26" descr="C:\Users\V-degear\Documents\BUSINESS - UC\LYNC DEVICE PARTNERS\TECH NET\Device Images\NDA_Not Released\Polycom devices\KIRK-5040_face.png"/>
            <p:cNvPicPr>
              <a:picLocks noChangeAspect="1" noChangeArrowheads="1"/>
            </p:cNvPicPr>
            <p:nvPr/>
          </p:nvPicPr>
          <p:blipFill>
            <a:blip r:embed="rId38" cstate="email">
              <a:extLst>
                <a:ext uri="{28A0092B-C50C-407E-A947-70E740481C1C}">
                  <a14:useLocalDpi xmlns:a14="http://schemas.microsoft.com/office/drawing/2010/main"/>
                </a:ext>
              </a:extLst>
            </a:blip>
            <a:srcRect/>
            <a:stretch>
              <a:fillRect/>
            </a:stretch>
          </p:blipFill>
          <p:spPr bwMode="auto">
            <a:xfrm>
              <a:off x="7089640" y="4589551"/>
              <a:ext cx="204417" cy="590086"/>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7" descr="C:\Users\V-degear\Documents\BUSINESS - UC\LYNC DEVICE PARTNERS\TECH NET\Device Images\NDA_Not Released\Polycom devices\KIRK-6040-face_02.png"/>
            <p:cNvPicPr>
              <a:picLocks noChangeAspect="1" noChangeArrowheads="1"/>
            </p:cNvPicPr>
            <p:nvPr/>
          </p:nvPicPr>
          <p:blipFill>
            <a:blip r:embed="rId39" cstate="email">
              <a:extLst>
                <a:ext uri="{28A0092B-C50C-407E-A947-70E740481C1C}">
                  <a14:useLocalDpi xmlns:a14="http://schemas.microsoft.com/office/drawing/2010/main"/>
                </a:ext>
              </a:extLst>
            </a:blip>
            <a:srcRect/>
            <a:stretch>
              <a:fillRect/>
            </a:stretch>
          </p:blipFill>
          <p:spPr bwMode="auto">
            <a:xfrm>
              <a:off x="7326736" y="4581312"/>
              <a:ext cx="225261" cy="606564"/>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28" descr="C:\Users\V-degear\Documents\BUSINESS - UC\LYNC DEVICE PARTNERS\TECH NET\Device Images\NDA_Not Released\Polycom devices\KIRK-6020-face_02.png"/>
            <p:cNvPicPr>
              <a:picLocks noChangeAspect="1" noChangeArrowheads="1"/>
            </p:cNvPicPr>
            <p:nvPr/>
          </p:nvPicPr>
          <p:blipFill>
            <a:blip r:embed="rId40" cstate="email">
              <a:extLst>
                <a:ext uri="{28A0092B-C50C-407E-A947-70E740481C1C}">
                  <a14:useLocalDpi xmlns:a14="http://schemas.microsoft.com/office/drawing/2010/main"/>
                </a:ext>
              </a:extLst>
            </a:blip>
            <a:srcRect/>
            <a:stretch>
              <a:fillRect/>
            </a:stretch>
          </p:blipFill>
          <p:spPr bwMode="auto">
            <a:xfrm>
              <a:off x="7584677" y="4570420"/>
              <a:ext cx="233351" cy="628349"/>
            </a:xfrm>
            <a:prstGeom prst="rect">
              <a:avLst/>
            </a:prstGeom>
            <a:noFill/>
            <a:extLst>
              <a:ext uri="{909E8E84-426E-40DD-AFC4-6F175D3DCCD1}">
                <a14:hiddenFill xmlns:a14="http://schemas.microsoft.com/office/drawing/2010/main">
                  <a:solidFill>
                    <a:srgbClr val="FFFFFF"/>
                  </a:solidFill>
                </a14:hiddenFill>
              </a:ext>
            </a:extLst>
          </p:spPr>
        </p:pic>
      </p:grpSp>
      <p:sp>
        <p:nvSpPr>
          <p:cNvPr id="146" name="TextBox 145"/>
          <p:cNvSpPr txBox="1"/>
          <p:nvPr/>
        </p:nvSpPr>
        <p:spPr>
          <a:xfrm>
            <a:off x="9252348" y="2264929"/>
            <a:ext cx="2068034" cy="269608"/>
          </a:xfrm>
          <a:prstGeom prst="rect">
            <a:avLst/>
          </a:prstGeom>
          <a:noFill/>
        </p:spPr>
        <p:txBody>
          <a:bodyPr wrap="square" lIns="124326" tIns="62162" rIns="124326" bIns="62162" rtlCol="0">
            <a:spAutoFit/>
          </a:bodyPr>
          <a:lstStyle/>
          <a:p>
            <a:pPr>
              <a:lnSpc>
                <a:spcPct val="90000"/>
              </a:lnSpc>
            </a:pPr>
            <a:r>
              <a:rPr lang="en-US" sz="1020" dirty="0">
                <a:solidFill>
                  <a:schemeClr val="bg1"/>
                </a:solidFill>
              </a:rPr>
              <a:t>Polycom KIRK DECT Wireless</a:t>
            </a:r>
          </a:p>
        </p:txBody>
      </p:sp>
      <p:pic>
        <p:nvPicPr>
          <p:cNvPr id="82" name="DW Office" descr="C:\Users\V-degear\Documents\BUSINESS - UC\LYNC DEVICE PARTNERS\TECH NET\Device Images\Sennheiser DW Office.png"/>
          <p:cNvPicPr>
            <a:picLocks noChangeAspect="1" noChangeArrowheads="1"/>
          </p:cNvPicPr>
          <p:nvPr/>
        </p:nvPicPr>
        <p:blipFill>
          <a:blip r:embed="rId41" cstate="screen">
            <a:extLst>
              <a:ext uri="{28A0092B-C50C-407E-A947-70E740481C1C}">
                <a14:useLocalDpi xmlns:a14="http://schemas.microsoft.com/office/drawing/2010/main"/>
              </a:ext>
            </a:extLst>
          </a:blip>
          <a:srcRect/>
          <a:stretch>
            <a:fillRect/>
          </a:stretch>
        </p:blipFill>
        <p:spPr bwMode="auto">
          <a:xfrm>
            <a:off x="10602916" y="4301765"/>
            <a:ext cx="621736" cy="932603"/>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47"/>
          <p:cNvPicPr>
            <a:picLocks noChangeAspect="1"/>
          </p:cNvPicPr>
          <p:nvPr/>
        </p:nvPicPr>
        <p:blipFill>
          <a:blip r:embed="rId4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12543" y="3643373"/>
            <a:ext cx="873464" cy="559562"/>
          </a:xfrm>
          <a:prstGeom prst="rect">
            <a:avLst/>
          </a:prstGeom>
        </p:spPr>
      </p:pic>
      <p:pic>
        <p:nvPicPr>
          <p:cNvPr id="149" name="snom UC600 USB Desk Phone"/>
          <p:cNvPicPr>
            <a:picLocks noChangeAspect="1"/>
          </p:cNvPicPr>
          <p:nvPr/>
        </p:nvPicPr>
        <p:blipFill>
          <a:blip r:embed="rId4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5424" y="5321890"/>
            <a:ext cx="848267" cy="746083"/>
          </a:xfrm>
          <a:prstGeom prst="rect">
            <a:avLst/>
          </a:prstGeom>
        </p:spPr>
      </p:pic>
      <p:pic>
        <p:nvPicPr>
          <p:cNvPr id="150" name="Picture 149"/>
          <p:cNvPicPr>
            <a:picLocks noChangeAspect="1"/>
          </p:cNvPicPr>
          <p:nvPr/>
        </p:nvPicPr>
        <p:blipFill>
          <a:blip r:embed="rId4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50723" y="4684070"/>
            <a:ext cx="575758" cy="559562"/>
          </a:xfrm>
          <a:prstGeom prst="rect">
            <a:avLst/>
          </a:prstGeom>
        </p:spPr>
      </p:pic>
      <p:pic>
        <p:nvPicPr>
          <p:cNvPr id="151" name="Picture 150"/>
          <p:cNvPicPr>
            <a:picLocks noChangeAspect="1"/>
          </p:cNvPicPr>
          <p:nvPr/>
        </p:nvPicPr>
        <p:blipFill>
          <a:blip r:embed="rId4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625846" y="4311029"/>
            <a:ext cx="681581" cy="932603"/>
          </a:xfrm>
          <a:prstGeom prst="rect">
            <a:avLst/>
          </a:prstGeom>
        </p:spPr>
      </p:pic>
      <p:pic>
        <p:nvPicPr>
          <p:cNvPr id="152" name="Picture 151"/>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4772328" y="4030645"/>
            <a:ext cx="690819" cy="373041"/>
          </a:xfrm>
          <a:prstGeom prst="rect">
            <a:avLst/>
          </a:prstGeom>
        </p:spPr>
      </p:pic>
      <p:pic>
        <p:nvPicPr>
          <p:cNvPr id="153" name="Logitech BCC950 ConferenceCam"/>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5526481" y="4716068"/>
            <a:ext cx="1080122" cy="1305645"/>
          </a:xfrm>
          <a:prstGeom prst="rect">
            <a:avLst/>
          </a:prstGeom>
        </p:spPr>
      </p:pic>
      <p:pic>
        <p:nvPicPr>
          <p:cNvPr id="1024" name="Picture 1023"/>
          <p:cNvPicPr>
            <a:picLocks noChangeAspect="1"/>
          </p:cNvPicPr>
          <p:nvPr/>
        </p:nvPicPr>
        <p:blipFill>
          <a:blip r:embed="rId48" cstate="screen">
            <a:clrChange>
              <a:clrFrom>
                <a:srgbClr val="FFFFFE"/>
              </a:clrFrom>
              <a:clrTo>
                <a:srgbClr val="FFFFFE">
                  <a:alpha val="0"/>
                </a:srgbClr>
              </a:clrTo>
            </a:clrChange>
            <a:extLst>
              <a:ext uri="{28A0092B-C50C-407E-A947-70E740481C1C}">
                <a14:useLocalDpi xmlns:a14="http://schemas.microsoft.com/office/drawing/2010/main"/>
              </a:ext>
            </a:extLst>
          </a:blip>
          <a:stretch>
            <a:fillRect/>
          </a:stretch>
        </p:blipFill>
        <p:spPr>
          <a:xfrm>
            <a:off x="3030295" y="4662313"/>
            <a:ext cx="588872" cy="839343"/>
          </a:xfrm>
          <a:prstGeom prst="rect">
            <a:avLst/>
          </a:prstGeom>
        </p:spPr>
      </p:pic>
      <p:pic>
        <p:nvPicPr>
          <p:cNvPr id="155" name="Picture 154"/>
          <p:cNvPicPr>
            <a:picLocks noChangeAspect="1"/>
          </p:cNvPicPr>
          <p:nvPr/>
        </p:nvPicPr>
        <p:blipFill>
          <a:blip r:embed="rId49"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214654" y="4903072"/>
            <a:ext cx="621736" cy="466302"/>
          </a:xfrm>
          <a:prstGeom prst="rect">
            <a:avLst/>
          </a:prstGeom>
        </p:spPr>
      </p:pic>
      <p:pic>
        <p:nvPicPr>
          <p:cNvPr id="156" name="Picture 155"/>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11604889" y="4660313"/>
            <a:ext cx="451705" cy="652822"/>
          </a:xfrm>
          <a:prstGeom prst="rect">
            <a:avLst/>
          </a:prstGeom>
        </p:spPr>
      </p:pic>
      <p:pic>
        <p:nvPicPr>
          <p:cNvPr id="157" name="Picture 156"/>
          <p:cNvPicPr>
            <a:picLocks noChangeAspect="1"/>
          </p:cNvPicPr>
          <p:nvPr/>
        </p:nvPicPr>
        <p:blipFill>
          <a:blip r:embed="rId51" cstate="screen">
            <a:extLst>
              <a:ext uri="{28A0092B-C50C-407E-A947-70E740481C1C}">
                <a14:useLocalDpi xmlns:a14="http://schemas.microsoft.com/office/drawing/2010/main"/>
              </a:ext>
            </a:extLst>
          </a:blip>
          <a:stretch>
            <a:fillRect/>
          </a:stretch>
        </p:blipFill>
        <p:spPr>
          <a:xfrm>
            <a:off x="6279351" y="4503028"/>
            <a:ext cx="418133" cy="559562"/>
          </a:xfrm>
          <a:prstGeom prst="rect">
            <a:avLst/>
          </a:prstGeom>
        </p:spPr>
      </p:pic>
      <p:pic>
        <p:nvPicPr>
          <p:cNvPr id="158" name="Picture 157"/>
          <p:cNvPicPr>
            <a:picLocks noChangeAspect="1"/>
          </p:cNvPicPr>
          <p:nvPr/>
        </p:nvPicPr>
        <p:blipFill>
          <a:blip r:embed="rId5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47032" y="3766305"/>
            <a:ext cx="878609" cy="559562"/>
          </a:xfrm>
          <a:prstGeom prst="rect">
            <a:avLst/>
          </a:prstGeom>
        </p:spPr>
      </p:pic>
      <p:pic>
        <p:nvPicPr>
          <p:cNvPr id="6" name="Picture 5"/>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198890" y="6357233"/>
            <a:ext cx="457572" cy="457572"/>
          </a:xfrm>
          <a:prstGeom prst="rect">
            <a:avLst/>
          </a:prstGeom>
        </p:spPr>
      </p:pic>
    </p:spTree>
    <p:extLst>
      <p:ext uri="{BB962C8B-B14F-4D97-AF65-F5344CB8AC3E}">
        <p14:creationId xmlns:p14="http://schemas.microsoft.com/office/powerpoint/2010/main" val="101111612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87462"/>
            <a:ext cx="11904527" cy="5498621"/>
          </a:xfrm>
        </p:spPr>
        <p:txBody>
          <a:bodyPr/>
          <a:lstStyle/>
          <a:p>
            <a:r>
              <a:rPr lang="en-US" dirty="0" smtClean="0"/>
              <a:t>Networking</a:t>
            </a:r>
          </a:p>
          <a:p>
            <a:r>
              <a:rPr lang="en-US" sz="2000" dirty="0" smtClean="0">
                <a:gradFill>
                  <a:gsLst>
                    <a:gs pos="1250">
                      <a:schemeClr val="tx1"/>
                    </a:gs>
                    <a:gs pos="100000">
                      <a:schemeClr val="tx1"/>
                    </a:gs>
                  </a:gsLst>
                  <a:lin ang="5400000" scaled="0"/>
                </a:gradFill>
                <a:latin typeface="+mn-lt"/>
              </a:rPr>
              <a:t>Wired and Wi-Fi</a:t>
            </a:r>
            <a:endParaRPr lang="en-US" sz="2000" dirty="0">
              <a:gradFill>
                <a:gsLst>
                  <a:gs pos="1250">
                    <a:schemeClr val="tx1"/>
                  </a:gs>
                  <a:gs pos="100000">
                    <a:schemeClr val="tx1"/>
                  </a:gs>
                </a:gsLst>
                <a:lin ang="5400000" scaled="0"/>
              </a:gradFill>
              <a:latin typeface="+mn-lt"/>
            </a:endParaRPr>
          </a:p>
          <a:p>
            <a:r>
              <a:rPr lang="en-US" dirty="0" smtClean="0"/>
              <a:t>IP-PBXs</a:t>
            </a:r>
          </a:p>
          <a:p>
            <a:pPr lvl="1"/>
            <a:r>
              <a:rPr lang="en-US" dirty="0" smtClean="0"/>
              <a:t>Tested: Legacy IP-PBXs largely non standards compliant; generally internal testing with caveats</a:t>
            </a:r>
          </a:p>
          <a:p>
            <a:pPr lvl="1"/>
            <a:r>
              <a:rPr lang="en-US" dirty="0" smtClean="0"/>
              <a:t>Qualified: IP-PBX vendor chooses to test their latest product and passes requirements</a:t>
            </a:r>
            <a:endParaRPr lang="en-US" dirty="0"/>
          </a:p>
          <a:p>
            <a:r>
              <a:rPr lang="en-US" dirty="0" smtClean="0"/>
              <a:t>Gateways</a:t>
            </a:r>
          </a:p>
          <a:p>
            <a:r>
              <a:rPr lang="en-US" sz="2040" dirty="0" smtClean="0">
                <a:gradFill>
                  <a:gsLst>
                    <a:gs pos="100000">
                      <a:schemeClr val="tx1"/>
                    </a:gs>
                    <a:gs pos="6000">
                      <a:schemeClr val="tx1"/>
                    </a:gs>
                  </a:gsLst>
                  <a:lin ang="5400000" scaled="0"/>
                </a:gradFill>
                <a:latin typeface="+mn-lt"/>
              </a:rPr>
              <a:t>Circuits </a:t>
            </a:r>
            <a:r>
              <a:rPr lang="en-US" sz="2040" dirty="0">
                <a:gradFill>
                  <a:gsLst>
                    <a:gs pos="100000">
                      <a:schemeClr val="tx1"/>
                    </a:gs>
                    <a:gs pos="6000">
                      <a:schemeClr val="tx1"/>
                    </a:gs>
                  </a:gsLst>
                  <a:lin ang="5400000" scaled="0"/>
                </a:gradFill>
                <a:latin typeface="+mn-lt"/>
              </a:rPr>
              <a:t>on one side, packets with SIP on the other </a:t>
            </a:r>
            <a:r>
              <a:rPr lang="en-US" sz="2040" dirty="0" smtClean="0">
                <a:gradFill>
                  <a:gsLst>
                    <a:gs pos="100000">
                      <a:schemeClr val="tx1"/>
                    </a:gs>
                    <a:gs pos="6000">
                      <a:schemeClr val="tx1"/>
                    </a:gs>
                  </a:gsLst>
                  <a:lin ang="5400000" scaled="0"/>
                </a:gradFill>
                <a:latin typeface="+mn-lt"/>
              </a:rPr>
              <a:t>side</a:t>
            </a:r>
            <a:endParaRPr lang="en-US" dirty="0" smtClean="0"/>
          </a:p>
          <a:p>
            <a:pPr lvl="0"/>
            <a:r>
              <a:rPr lang="en-US" dirty="0"/>
              <a:t>Session Border Controller</a:t>
            </a:r>
            <a:r>
              <a:rPr lang="en-US" sz="2040" dirty="0">
                <a:gradFill>
                  <a:gsLst>
                    <a:gs pos="100000">
                      <a:srgbClr val="FFFFFF"/>
                    </a:gs>
                    <a:gs pos="6000">
                      <a:srgbClr val="FFFFFF"/>
                    </a:gs>
                  </a:gsLst>
                  <a:lin ang="5400000" scaled="0"/>
                </a:gradFill>
                <a:latin typeface="Segoe UI"/>
              </a:rPr>
              <a:t> </a:t>
            </a:r>
            <a:endParaRPr lang="en-US" sz="2040" dirty="0" smtClean="0">
              <a:gradFill>
                <a:gsLst>
                  <a:gs pos="100000">
                    <a:srgbClr val="FFFFFF"/>
                  </a:gs>
                  <a:gs pos="6000">
                    <a:srgbClr val="FFFFFF"/>
                  </a:gs>
                </a:gsLst>
                <a:lin ang="5400000" scaled="0"/>
              </a:gradFill>
              <a:latin typeface="Segoe UI"/>
            </a:endParaRPr>
          </a:p>
          <a:p>
            <a:pPr lvl="0"/>
            <a:r>
              <a:rPr lang="en-US" sz="2040" dirty="0" smtClean="0">
                <a:solidFill>
                  <a:schemeClr val="tx1"/>
                </a:solidFill>
                <a:latin typeface="Segoe UI"/>
              </a:rPr>
              <a:t>Packet </a:t>
            </a:r>
            <a:r>
              <a:rPr lang="en-US" sz="2040" dirty="0">
                <a:solidFill>
                  <a:schemeClr val="tx1"/>
                </a:solidFill>
                <a:latin typeface="Segoe UI"/>
              </a:rPr>
              <a:t>on one side, different packet on the </a:t>
            </a:r>
            <a:r>
              <a:rPr lang="en-US" sz="2040" dirty="0" smtClean="0">
                <a:solidFill>
                  <a:schemeClr val="tx1"/>
                </a:solidFill>
                <a:latin typeface="Segoe UI"/>
              </a:rPr>
              <a:t>other</a:t>
            </a:r>
            <a:endParaRPr lang="en-US" dirty="0">
              <a:solidFill>
                <a:schemeClr val="tx1"/>
              </a:solidFill>
            </a:endParaRPr>
          </a:p>
          <a:p>
            <a:r>
              <a:rPr lang="en-US" dirty="0" smtClean="0"/>
              <a:t>Survivable Branch Appliances </a:t>
            </a:r>
          </a:p>
          <a:p>
            <a:r>
              <a:rPr lang="en-US" sz="2040" dirty="0" smtClean="0">
                <a:solidFill>
                  <a:schemeClr val="tx1"/>
                </a:solidFill>
                <a:latin typeface="Segoe UI"/>
              </a:rPr>
              <a:t>Gateways </a:t>
            </a:r>
            <a:r>
              <a:rPr lang="en-US" sz="2040" dirty="0">
                <a:solidFill>
                  <a:schemeClr val="tx1"/>
                </a:solidFill>
                <a:latin typeface="Segoe UI"/>
              </a:rPr>
              <a:t>with Lync </a:t>
            </a:r>
            <a:r>
              <a:rPr lang="en-US" sz="2040" dirty="0" smtClean="0">
                <a:solidFill>
                  <a:schemeClr val="tx1"/>
                </a:solidFill>
                <a:latin typeface="Segoe UI"/>
              </a:rPr>
              <a:t>software </a:t>
            </a:r>
            <a:r>
              <a:rPr lang="en-US" sz="2040" dirty="0">
                <a:solidFill>
                  <a:schemeClr val="tx1"/>
                </a:solidFill>
                <a:latin typeface="Segoe UI"/>
              </a:rPr>
              <a:t>for s</a:t>
            </a:r>
            <a:r>
              <a:rPr lang="en-US" sz="2040" dirty="0" smtClean="0">
                <a:solidFill>
                  <a:schemeClr val="tx1"/>
                </a:solidFill>
                <a:latin typeface="Segoe UI"/>
              </a:rPr>
              <a:t>urvivability in case of WAN outage</a:t>
            </a:r>
          </a:p>
        </p:txBody>
      </p:sp>
      <p:sp>
        <p:nvSpPr>
          <p:cNvPr id="3" name="Title 2"/>
          <p:cNvSpPr>
            <a:spLocks noGrp="1"/>
          </p:cNvSpPr>
          <p:nvPr>
            <p:ph type="title"/>
          </p:nvPr>
        </p:nvSpPr>
        <p:spPr/>
        <p:txBody>
          <a:bodyPr/>
          <a:lstStyle/>
          <a:p>
            <a:r>
              <a:rPr lang="en-US" dirty="0" smtClean="0"/>
              <a:t>Open Interop Program: Infrastructure</a:t>
            </a:r>
            <a:endParaRPr lang="en-US" dirty="0"/>
          </a:p>
        </p:txBody>
      </p:sp>
    </p:spTree>
    <p:extLst>
      <p:ext uri="{BB962C8B-B14F-4D97-AF65-F5344CB8AC3E}">
        <p14:creationId xmlns:p14="http://schemas.microsoft.com/office/powerpoint/2010/main" val="371663727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431</TotalTime>
  <Words>4409</Words>
  <Application>Microsoft Office PowerPoint</Application>
  <PresentationFormat>Custom</PresentationFormat>
  <Paragraphs>624</Paragraphs>
  <Slides>54</Slides>
  <Notes>22</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54</vt:i4>
      </vt:variant>
    </vt:vector>
  </HeadingPairs>
  <TitlesOfParts>
    <vt:vector size="65" baseType="lpstr">
      <vt:lpstr>MS PGothic</vt:lpstr>
      <vt:lpstr>Arial</vt:lpstr>
      <vt:lpstr>Calibri</vt:lpstr>
      <vt:lpstr>Consolas</vt:lpstr>
      <vt:lpstr>Segoe</vt:lpstr>
      <vt:lpstr>Segoe Semibold</vt:lpstr>
      <vt:lpstr>Segoe UI</vt:lpstr>
      <vt:lpstr>Segoe UI Light</vt:lpstr>
      <vt:lpstr>Times New Roman</vt:lpstr>
      <vt:lpstr>Wingdings</vt:lpstr>
      <vt:lpstr>TechEd_2013_Template_16x9</vt:lpstr>
      <vt:lpstr>PowerPoint Presentation</vt:lpstr>
      <vt:lpstr>Lync Voice and Video Interoperability</vt:lpstr>
      <vt:lpstr>Goals</vt:lpstr>
      <vt:lpstr>Agenda</vt:lpstr>
      <vt:lpstr>Agenda</vt:lpstr>
      <vt:lpstr>Principles of Interoperability in Lync</vt:lpstr>
      <vt:lpstr>UC Open Interoperability Program</vt:lpstr>
      <vt:lpstr>UC Open Interop: Audio &amp; Video Devices</vt:lpstr>
      <vt:lpstr>Open Interop Program: Infrastructure</vt:lpstr>
      <vt:lpstr>New: Federation between Lync and Skype</vt:lpstr>
      <vt:lpstr>Agenda</vt:lpstr>
      <vt:lpstr>Voice interoperability and coexistence scenarios</vt:lpstr>
      <vt:lpstr>Clarifying the mission statement</vt:lpstr>
      <vt:lpstr>Should your users really have 2 phones?</vt:lpstr>
      <vt:lpstr>Pick one: belt or suspenders</vt:lpstr>
      <vt:lpstr>RCC is not advisable</vt:lpstr>
      <vt:lpstr>Technical toolkit</vt:lpstr>
      <vt:lpstr>What has changed in Lync 2013</vt:lpstr>
      <vt:lpstr>Lagging Interop with Lync 2013</vt:lpstr>
      <vt:lpstr>Voice Routing Coexistence</vt:lpstr>
      <vt:lpstr>Direct SIP</vt:lpstr>
      <vt:lpstr>Inter-trunk routing</vt:lpstr>
      <vt:lpstr>Inter-trunk routing - migration</vt:lpstr>
      <vt:lpstr>Inter-trunk routing – PBX networking</vt:lpstr>
      <vt:lpstr>Media Bypass</vt:lpstr>
      <vt:lpstr>PowerPoint Presentation</vt:lpstr>
      <vt:lpstr>PowerPoint Presentation</vt:lpstr>
      <vt:lpstr>PowerPoint Presentation</vt:lpstr>
      <vt:lpstr>Functional topology </vt:lpstr>
      <vt:lpstr>WAN call between Lync in branch and Cisco phone via central MTP – no Bypass</vt:lpstr>
      <vt:lpstr>In-branch call between Lync endpoint and Cisco phone via branch MTP</vt:lpstr>
      <vt:lpstr>In-branch call between Lync endpoint and Cisco phone via branch MTP – WAN down, call stays up</vt:lpstr>
      <vt:lpstr>PowerPoint Presentation</vt:lpstr>
      <vt:lpstr>PowerPoint Presentation</vt:lpstr>
      <vt:lpstr>Agenda</vt:lpstr>
      <vt:lpstr>Lync Video Strategy</vt:lpstr>
      <vt:lpstr>Video Qualification to date</vt:lpstr>
      <vt:lpstr>Lync 2010 Video Recap</vt:lpstr>
      <vt:lpstr>Lync 2013 Video Improvements</vt:lpstr>
      <vt:lpstr>What about mobility?</vt:lpstr>
      <vt:lpstr>Why H.264 SVC?</vt:lpstr>
      <vt:lpstr>Removing H.263 in Lync 2013</vt:lpstr>
      <vt:lpstr>Video Interoperability Direction</vt:lpstr>
      <vt:lpstr>Lync 2013 Interoperability Use Cases</vt:lpstr>
      <vt:lpstr>Cisco Interoperability</vt:lpstr>
      <vt:lpstr>PowerPoint Presentation</vt:lpstr>
      <vt:lpstr>PowerPoint Presentation</vt:lpstr>
      <vt:lpstr>Conclusion</vt:lpstr>
      <vt:lpstr>Related content</vt:lpstr>
      <vt:lpstr>Track resources</vt:lpstr>
      <vt:lpstr>Resources</vt:lpstr>
      <vt:lpstr>Complete an evaluation on CommNet and enter to win!</vt:lpstr>
      <vt:lpstr>Evaluate this session</vt:lpstr>
      <vt:lpstr>PowerPoint Presentation</vt:lpstr>
    </vt:vector>
  </TitlesOfParts>
  <Manager>&lt;Comms manager/speech writer&gt;</Manager>
  <Company>Microsoft 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OUC-B331: Lync Voice and Video Interoperability</dc:title>
  <dc:subject>TechEd 2013</dc:subject>
  <dc:creator>Francois Doremieux</dc:creator>
  <cp:keywords>TechEd 2013</cp:keywords>
  <dc:description>Template by: Jordan Cayabyab, Artitudes Design, Inc.
Formatting by: Jeremy Jenkins, Silver Fox Productions, Inc.
Audience Type: Internal/External</dc:description>
  <cp:lastModifiedBy>Shows</cp:lastModifiedBy>
  <cp:revision>58</cp:revision>
  <dcterms:created xsi:type="dcterms:W3CDTF">2013-05-18T03:54:58Z</dcterms:created>
  <dcterms:modified xsi:type="dcterms:W3CDTF">2013-06-05T20:12:06Z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