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Lst>
  <p:notesMasterIdLst>
    <p:notesMasterId r:id="rId75"/>
  </p:notesMasterIdLst>
  <p:handoutMasterIdLst>
    <p:handoutMasterId r:id="rId76"/>
  </p:handoutMasterIdLst>
  <p:sldIdLst>
    <p:sldId id="1135" r:id="rId5"/>
    <p:sldId id="1222" r:id="rId6"/>
    <p:sldId id="1211" r:id="rId7"/>
    <p:sldId id="1209" r:id="rId8"/>
    <p:sldId id="1210" r:id="rId9"/>
    <p:sldId id="1206" r:id="rId10"/>
    <p:sldId id="1216" r:id="rId11"/>
    <p:sldId id="1207" r:id="rId12"/>
    <p:sldId id="1214" r:id="rId13"/>
    <p:sldId id="1215" r:id="rId14"/>
    <p:sldId id="1205" r:id="rId15"/>
    <p:sldId id="1204" r:id="rId16"/>
    <p:sldId id="1212" r:id="rId17"/>
    <p:sldId id="1213" r:id="rId18"/>
    <p:sldId id="1208" r:id="rId19"/>
    <p:sldId id="1054" r:id="rId20"/>
    <p:sldId id="1151" r:id="rId21"/>
    <p:sldId id="1156" r:id="rId22"/>
    <p:sldId id="1171" r:id="rId23"/>
    <p:sldId id="1170" r:id="rId24"/>
    <p:sldId id="1168" r:id="rId25"/>
    <p:sldId id="1218" r:id="rId26"/>
    <p:sldId id="1157" r:id="rId27"/>
    <p:sldId id="1169" r:id="rId28"/>
    <p:sldId id="1172" r:id="rId29"/>
    <p:sldId id="1173" r:id="rId30"/>
    <p:sldId id="1174" r:id="rId31"/>
    <p:sldId id="1179" r:id="rId32"/>
    <p:sldId id="1175" r:id="rId33"/>
    <p:sldId id="1176" r:id="rId34"/>
    <p:sldId id="1158" r:id="rId35"/>
    <p:sldId id="1177" r:id="rId36"/>
    <p:sldId id="1178" r:id="rId37"/>
    <p:sldId id="1180" r:id="rId38"/>
    <p:sldId id="1181" r:id="rId39"/>
    <p:sldId id="1182" r:id="rId40"/>
    <p:sldId id="1183" r:id="rId41"/>
    <p:sldId id="1219" r:id="rId42"/>
    <p:sldId id="1220" r:id="rId43"/>
    <p:sldId id="1159" r:id="rId44"/>
    <p:sldId id="1184" r:id="rId45"/>
    <p:sldId id="1221" r:id="rId46"/>
    <p:sldId id="1185" r:id="rId47"/>
    <p:sldId id="1186" r:id="rId48"/>
    <p:sldId id="1187" r:id="rId49"/>
    <p:sldId id="1160" r:id="rId50"/>
    <p:sldId id="1188" r:id="rId51"/>
    <p:sldId id="1161" r:id="rId52"/>
    <p:sldId id="1189" r:id="rId53"/>
    <p:sldId id="1162" r:id="rId54"/>
    <p:sldId id="1190" r:id="rId55"/>
    <p:sldId id="1163" r:id="rId56"/>
    <p:sldId id="1191" r:id="rId57"/>
    <p:sldId id="1192" r:id="rId58"/>
    <p:sldId id="1193" r:id="rId59"/>
    <p:sldId id="1194" r:id="rId60"/>
    <p:sldId id="1164" r:id="rId61"/>
    <p:sldId id="1198" r:id="rId62"/>
    <p:sldId id="1201" r:id="rId63"/>
    <p:sldId id="1195" r:id="rId64"/>
    <p:sldId id="1202" r:id="rId65"/>
    <p:sldId id="1196" r:id="rId66"/>
    <p:sldId id="1200" r:id="rId67"/>
    <p:sldId id="1203" r:id="rId68"/>
    <p:sldId id="1217" r:id="rId69"/>
    <p:sldId id="1144" r:id="rId70"/>
    <p:sldId id="1150" r:id="rId71"/>
    <p:sldId id="1147" r:id="rId72"/>
    <p:sldId id="1223" r:id="rId73"/>
    <p:sldId id="1076" r:id="rId74"/>
  </p:sldIdLst>
  <p:sldSz cx="12436475" cy="6994525"/>
  <p:notesSz cx="6858000" cy="9144000"/>
  <p:embeddedFontLst>
    <p:embeddedFont>
      <p:font typeface="Segoe UI Light" panose="020B0502040204020203" pitchFamily="34" charset="0"/>
      <p:regular r:id="rId77"/>
      <p:italic r:id="rId78"/>
    </p:embeddedFont>
    <p:embeddedFont>
      <p:font typeface="Segoe UI" panose="020B0502040204020203" pitchFamily="34" charset="0"/>
      <p:regular r:id="rId79"/>
      <p:bold r:id="rId80"/>
      <p:italic r:id="rId81"/>
      <p:boldItalic r:id="rId82"/>
    </p:embeddedFont>
    <p:embeddedFont>
      <p:font typeface="Consolas" panose="020B0609020204030204" pitchFamily="49" charset="0"/>
      <p:regular r:id="rId83"/>
      <p:bold r:id="rId84"/>
      <p:italic r:id="rId85"/>
      <p:boldItalic r:id="rId86"/>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222"/>
            <p14:sldId id="1211"/>
            <p14:sldId id="1209"/>
            <p14:sldId id="1210"/>
            <p14:sldId id="1206"/>
            <p14:sldId id="1216"/>
            <p14:sldId id="1207"/>
            <p14:sldId id="1214"/>
            <p14:sldId id="1215"/>
            <p14:sldId id="1205"/>
            <p14:sldId id="1204"/>
            <p14:sldId id="1212"/>
            <p14:sldId id="1213"/>
            <p14:sldId id="1208"/>
            <p14:sldId id="1054"/>
            <p14:sldId id="1151"/>
            <p14:sldId id="1156"/>
            <p14:sldId id="1171"/>
            <p14:sldId id="1170"/>
            <p14:sldId id="1168"/>
            <p14:sldId id="1218"/>
            <p14:sldId id="1157"/>
            <p14:sldId id="1169"/>
            <p14:sldId id="1172"/>
            <p14:sldId id="1173"/>
            <p14:sldId id="1174"/>
            <p14:sldId id="1179"/>
            <p14:sldId id="1175"/>
            <p14:sldId id="1176"/>
            <p14:sldId id="1158"/>
            <p14:sldId id="1177"/>
            <p14:sldId id="1178"/>
            <p14:sldId id="1180"/>
            <p14:sldId id="1181"/>
            <p14:sldId id="1182"/>
            <p14:sldId id="1183"/>
            <p14:sldId id="1219"/>
            <p14:sldId id="1220"/>
            <p14:sldId id="1159"/>
            <p14:sldId id="1184"/>
            <p14:sldId id="1221"/>
            <p14:sldId id="1185"/>
            <p14:sldId id="1186"/>
            <p14:sldId id="1187"/>
            <p14:sldId id="1160"/>
            <p14:sldId id="1188"/>
            <p14:sldId id="1161"/>
            <p14:sldId id="1189"/>
            <p14:sldId id="1162"/>
            <p14:sldId id="1190"/>
            <p14:sldId id="1163"/>
            <p14:sldId id="1191"/>
            <p14:sldId id="1192"/>
            <p14:sldId id="1193"/>
            <p14:sldId id="1194"/>
            <p14:sldId id="1164"/>
            <p14:sldId id="1198"/>
            <p14:sldId id="1201"/>
            <p14:sldId id="1195"/>
            <p14:sldId id="1202"/>
            <p14:sldId id="1196"/>
            <p14:sldId id="1200"/>
            <p14:sldId id="1203"/>
            <p14:sldId id="1217"/>
          </p14:sldIdLst>
        </p14:section>
        <p14:section name="Special content" id="{6925D2A1-AD53-4951-AB34-79DFA02CD676}">
          <p14:sldIdLst>
            <p14:sldId id="1144"/>
            <p14:sldId id="1150"/>
            <p14:sldId id="1147"/>
            <p14:sldId id="1223"/>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85" autoAdjust="0"/>
    <p:restoredTop sz="88534" autoAdjust="0"/>
  </p:normalViewPr>
  <p:slideViewPr>
    <p:cSldViewPr snapToGrid="0">
      <p:cViewPr varScale="1">
        <p:scale>
          <a:sx n="84" d="100"/>
          <a:sy n="84" d="100"/>
        </p:scale>
        <p:origin x="60" y="90"/>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2952" y="-53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handoutMaster" Target="handoutMasters/handoutMaster1.xml"/><Relationship Id="rId84" Type="http://schemas.openxmlformats.org/officeDocument/2006/relationships/font" Target="fonts/font8.fntdata"/><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font" Target="fonts/font3.fntdata"/><Relationship Id="rId87"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6.fntdata"/><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6/3/2013 5:34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6/3/2013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r>
              <a:rPr lang="en-US" dirty="0" smtClean="0"/>
              <a:t>TechEd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313802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24003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15732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491721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613710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52</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972266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57</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898294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59</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329453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63</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993465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66</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6/3/2013 5:34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dirty="0"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929165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686665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DFDA5C7-BBAE-481E-8BF7-731156A2E2C1}" type="datetime8">
              <a:rPr lang="en-US" smtClean="0"/>
              <a:t>6/3/2013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1692367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6/3/2013 5:34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571803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70</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6/3/2013 5:34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01429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4217553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474664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726547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
        <p:nvSpPr>
          <p:cNvPr id="10" name="Date Placeholder 9"/>
          <p:cNvSpPr>
            <a:spLocks noGrp="1"/>
          </p:cNvSpPr>
          <p:nvPr>
            <p:ph type="dt" idx="13"/>
          </p:nvPr>
        </p:nvSpPr>
        <p:spPr/>
        <p:txBody>
          <a:bodyPr/>
          <a:lstStyle/>
          <a:p>
            <a:fld id="{BBAE7D8C-9E2F-45FA-96B6-A943807ADE88}" type="datetime8">
              <a:rPr lang="en-US" smtClean="0"/>
              <a:t>6/3/2013 5:34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9794273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hyperlink" Target="http://microsoft.com/msdn" TargetMode="External"/><Relationship Id="rId7"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hyperlink" Target="http://microsoft.com/technet" TargetMode="External"/><Relationship Id="rId5" Type="http://schemas.openxmlformats.org/officeDocument/2006/relationships/hyperlink" Target="http://channel9.msdn.com/Events/TechEd" TargetMode="External"/><Relationship Id="rId4" Type="http://schemas.openxmlformats.org/officeDocument/2006/relationships/hyperlink" Target="http://www.microsoft.com/learning" TargetMode="External"/></Relationships>
</file>

<file path=ppt/slides/_rels/slide6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 Id="rId9" Type="http://schemas.openxmlformats.org/officeDocument/2006/relationships/image" Target="../media/image27.jpeg"/></Relationships>
</file>

<file path=ppt/slides/_rels/slide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3852" y="0"/>
            <a:ext cx="5828771" cy="6994525"/>
          </a:xfrm>
          <a:prstGeom prst="rect">
            <a:avLst/>
          </a:prstGeom>
        </p:spPr>
      </p:pic>
      <p:sp>
        <p:nvSpPr>
          <p:cNvPr id="7" name="Rectangle 6"/>
          <p:cNvSpPr/>
          <p:nvPr/>
        </p:nvSpPr>
        <p:spPr>
          <a:xfrm>
            <a:off x="10837960" y="6348194"/>
            <a:ext cx="1598515" cy="646331"/>
          </a:xfrm>
          <a:prstGeom prst="rect">
            <a:avLst/>
          </a:prstGeom>
        </p:spPr>
        <p:txBody>
          <a:bodyPr wrap="none">
            <a:spAutoFit/>
          </a:bodyPr>
          <a:lstStyle/>
          <a:p>
            <a:pPr algn="r"/>
            <a:r>
              <a:rPr lang="en-GB" dirty="0" smtClean="0"/>
              <a:t>Source:</a:t>
            </a:r>
          </a:p>
          <a:p>
            <a:pPr algn="r"/>
            <a:r>
              <a:rPr lang="en-GB" dirty="0" smtClean="0"/>
              <a:t>buzzfeed.com</a:t>
            </a:r>
            <a:endParaRPr lang="en-GB" dirty="0"/>
          </a:p>
        </p:txBody>
      </p:sp>
    </p:spTree>
    <p:extLst>
      <p:ext uri="{BB962C8B-B14F-4D97-AF65-F5344CB8AC3E}">
        <p14:creationId xmlns:p14="http://schemas.microsoft.com/office/powerpoint/2010/main" val="10099385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9725" y="17088"/>
            <a:ext cx="9717024" cy="6960348"/>
          </a:xfrm>
          <a:prstGeom prst="rect">
            <a:avLst/>
          </a:prstGeom>
        </p:spPr>
      </p:pic>
      <p:sp>
        <p:nvSpPr>
          <p:cNvPr id="5" name="Rectangle 4"/>
          <p:cNvSpPr/>
          <p:nvPr/>
        </p:nvSpPr>
        <p:spPr>
          <a:xfrm>
            <a:off x="9303886" y="6346956"/>
            <a:ext cx="3132589" cy="646331"/>
          </a:xfrm>
          <a:prstGeom prst="rect">
            <a:avLst/>
          </a:prstGeom>
        </p:spPr>
        <p:txBody>
          <a:bodyPr wrap="none">
            <a:spAutoFit/>
          </a:bodyPr>
          <a:lstStyle/>
          <a:p>
            <a:pPr algn="r"/>
            <a:r>
              <a:rPr lang="en-GB" dirty="0" smtClean="0"/>
              <a:t>Source:</a:t>
            </a:r>
            <a:br>
              <a:rPr lang="en-GB" dirty="0" smtClean="0"/>
            </a:br>
            <a:r>
              <a:rPr lang="en-GB" dirty="0" smtClean="0"/>
              <a:t>thelife-animal.blogspot.co.uk</a:t>
            </a:r>
            <a:endParaRPr lang="en-GB" dirty="0"/>
          </a:p>
        </p:txBody>
      </p:sp>
    </p:spTree>
    <p:extLst>
      <p:ext uri="{BB962C8B-B14F-4D97-AF65-F5344CB8AC3E}">
        <p14:creationId xmlns:p14="http://schemas.microsoft.com/office/powerpoint/2010/main" val="163001544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Quiz!</a:t>
            </a:r>
            <a:endParaRPr lang="en-GB" dirty="0"/>
          </a:p>
        </p:txBody>
      </p:sp>
      <p:sp>
        <p:nvSpPr>
          <p:cNvPr id="4" name="Rectangle 3"/>
          <p:cNvSpPr/>
          <p:nvPr/>
        </p:nvSpPr>
        <p:spPr bwMode="auto">
          <a:xfrm>
            <a:off x="381277" y="3979672"/>
            <a:ext cx="1923011" cy="6289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 Placeholder 2"/>
          <p:cNvSpPr>
            <a:spLocks noGrp="1"/>
          </p:cNvSpPr>
          <p:nvPr>
            <p:ph type="body" sz="quarter" idx="10"/>
          </p:nvPr>
        </p:nvSpPr>
        <p:spPr>
          <a:xfrm>
            <a:off x="274638" y="1212850"/>
            <a:ext cx="11887200" cy="3447098"/>
          </a:xfrm>
        </p:spPr>
        <p:txBody>
          <a:bodyPr/>
          <a:lstStyle/>
          <a:p>
            <a:r>
              <a:rPr lang="en-GB" dirty="0" smtClean="0"/>
              <a:t>How species of spiders are there in Australia?</a:t>
            </a:r>
          </a:p>
          <a:p>
            <a:endParaRPr lang="en-GB" dirty="0"/>
          </a:p>
          <a:p>
            <a:r>
              <a:rPr lang="en-GB" dirty="0" smtClean="0"/>
              <a:t>A – 10</a:t>
            </a:r>
          </a:p>
          <a:p>
            <a:r>
              <a:rPr lang="en-GB" dirty="0" smtClean="0"/>
              <a:t>B – 500</a:t>
            </a:r>
          </a:p>
          <a:p>
            <a:r>
              <a:rPr lang="en-GB" dirty="0" smtClean="0"/>
              <a:t>C - 2000</a:t>
            </a:r>
            <a:endParaRPr lang="en-GB" dirty="0"/>
          </a:p>
        </p:txBody>
      </p:sp>
    </p:spTree>
    <p:extLst>
      <p:ext uri="{BB962C8B-B14F-4D97-AF65-F5344CB8AC3E}">
        <p14:creationId xmlns:p14="http://schemas.microsoft.com/office/powerpoint/2010/main" val="3967573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435" y="0"/>
            <a:ext cx="11675605" cy="6994525"/>
          </a:xfrm>
          <a:prstGeom prst="rect">
            <a:avLst/>
          </a:prstGeom>
        </p:spPr>
      </p:pic>
      <p:sp>
        <p:nvSpPr>
          <p:cNvPr id="5" name="Rectangle 4"/>
          <p:cNvSpPr/>
          <p:nvPr/>
        </p:nvSpPr>
        <p:spPr>
          <a:xfrm>
            <a:off x="10719145" y="6348194"/>
            <a:ext cx="1717330" cy="646331"/>
          </a:xfrm>
          <a:prstGeom prst="rect">
            <a:avLst/>
          </a:prstGeom>
        </p:spPr>
        <p:txBody>
          <a:bodyPr wrap="none">
            <a:spAutoFit/>
          </a:bodyPr>
          <a:lstStyle/>
          <a:p>
            <a:pPr algn="r"/>
            <a:r>
              <a:rPr lang="en-GB" dirty="0" smtClean="0"/>
              <a:t>Source:</a:t>
            </a:r>
            <a:br>
              <a:rPr lang="en-GB" dirty="0" smtClean="0"/>
            </a:br>
            <a:r>
              <a:rPr lang="en-GB" dirty="0" smtClean="0"/>
              <a:t> Wikimedia.org</a:t>
            </a:r>
            <a:endParaRPr lang="en-GB" dirty="0"/>
          </a:p>
        </p:txBody>
      </p:sp>
    </p:spTree>
    <p:extLst>
      <p:ext uri="{BB962C8B-B14F-4D97-AF65-F5344CB8AC3E}">
        <p14:creationId xmlns:p14="http://schemas.microsoft.com/office/powerpoint/2010/main" val="405908071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854" y="-69049"/>
            <a:ext cx="10716767" cy="7132623"/>
          </a:xfrm>
          <a:prstGeom prst="rect">
            <a:avLst/>
          </a:prstGeom>
        </p:spPr>
      </p:pic>
      <p:sp>
        <p:nvSpPr>
          <p:cNvPr id="5" name="Rectangle 4"/>
          <p:cNvSpPr/>
          <p:nvPr/>
        </p:nvSpPr>
        <p:spPr>
          <a:xfrm>
            <a:off x="10295953" y="6348194"/>
            <a:ext cx="2140522" cy="646331"/>
          </a:xfrm>
          <a:prstGeom prst="rect">
            <a:avLst/>
          </a:prstGeom>
        </p:spPr>
        <p:txBody>
          <a:bodyPr wrap="none">
            <a:spAutoFit/>
          </a:bodyPr>
          <a:lstStyle/>
          <a:p>
            <a:pPr algn="r"/>
            <a:r>
              <a:rPr lang="en-GB" dirty="0" smtClean="0"/>
              <a:t>Source:</a:t>
            </a:r>
            <a:br>
              <a:rPr lang="en-GB" dirty="0" smtClean="0"/>
            </a:br>
            <a:r>
              <a:rPr lang="en-GB" dirty="0" smtClean="0"/>
              <a:t>thechinawatch.com</a:t>
            </a:r>
            <a:endParaRPr lang="en-GB" dirty="0"/>
          </a:p>
        </p:txBody>
      </p:sp>
    </p:spTree>
    <p:extLst>
      <p:ext uri="{BB962C8B-B14F-4D97-AF65-F5344CB8AC3E}">
        <p14:creationId xmlns:p14="http://schemas.microsoft.com/office/powerpoint/2010/main" val="213154981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7277" y="46578"/>
            <a:ext cx="7741920" cy="6901369"/>
          </a:xfrm>
          <a:prstGeom prst="rect">
            <a:avLst/>
          </a:prstGeom>
        </p:spPr>
      </p:pic>
      <p:sp>
        <p:nvSpPr>
          <p:cNvPr id="5" name="Rectangle 4"/>
          <p:cNvSpPr/>
          <p:nvPr/>
        </p:nvSpPr>
        <p:spPr>
          <a:xfrm>
            <a:off x="10193810" y="6301616"/>
            <a:ext cx="2242665" cy="646331"/>
          </a:xfrm>
          <a:prstGeom prst="rect">
            <a:avLst/>
          </a:prstGeom>
        </p:spPr>
        <p:txBody>
          <a:bodyPr wrap="none">
            <a:spAutoFit/>
          </a:bodyPr>
          <a:lstStyle/>
          <a:p>
            <a:pPr algn="r"/>
            <a:r>
              <a:rPr lang="en-GB" dirty="0" smtClean="0"/>
              <a:t>Source:</a:t>
            </a:r>
          </a:p>
          <a:p>
            <a:pPr algn="r"/>
            <a:r>
              <a:rPr lang="en-GB" dirty="0" smtClean="0"/>
              <a:t>rosettathurman.com</a:t>
            </a:r>
            <a:endParaRPr lang="en-GB" dirty="0"/>
          </a:p>
        </p:txBody>
      </p:sp>
    </p:spTree>
    <p:extLst>
      <p:ext uri="{BB962C8B-B14F-4D97-AF65-F5344CB8AC3E}">
        <p14:creationId xmlns:p14="http://schemas.microsoft.com/office/powerpoint/2010/main" val="260403808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smtClean="0"/>
              <a:t>Migration and Coexistence with Microsoft Lync Server 2013</a:t>
            </a:r>
            <a:endParaRPr lang="en-US" sz="5400" dirty="0"/>
          </a:p>
        </p:txBody>
      </p:sp>
      <p:sp>
        <p:nvSpPr>
          <p:cNvPr id="5" name="Text Placeholder 4"/>
          <p:cNvSpPr>
            <a:spLocks noGrp="1"/>
          </p:cNvSpPr>
          <p:nvPr>
            <p:ph type="body" sz="quarter" idx="12"/>
          </p:nvPr>
        </p:nvSpPr>
        <p:spPr/>
        <p:txBody>
          <a:bodyPr/>
          <a:lstStyle/>
          <a:p>
            <a:r>
              <a:rPr lang="en-US" sz="3300" dirty="0" smtClean="0"/>
              <a:t>Justin Morris</a:t>
            </a:r>
          </a:p>
          <a:p>
            <a:r>
              <a:rPr lang="en-US" sz="3300" dirty="0" smtClean="0"/>
              <a:t>Lync MVP and Senior Consultant</a:t>
            </a:r>
          </a:p>
          <a:p>
            <a:r>
              <a:rPr lang="en-US" sz="3300" dirty="0" smtClean="0"/>
              <a:t>Modality Systems</a:t>
            </a:r>
            <a:endParaRPr lang="en-US" sz="3300" dirty="0"/>
          </a:p>
        </p:txBody>
      </p:sp>
      <p:sp>
        <p:nvSpPr>
          <p:cNvPr id="14" name="Text Placeholder 13"/>
          <p:cNvSpPr>
            <a:spLocks noGrp="1"/>
          </p:cNvSpPr>
          <p:nvPr>
            <p:ph type="body" sz="quarter" idx="13"/>
          </p:nvPr>
        </p:nvSpPr>
        <p:spPr/>
        <p:txBody>
          <a:bodyPr/>
          <a:lstStyle/>
          <a:p>
            <a:r>
              <a:rPr lang="en-US" dirty="0" smtClean="0"/>
              <a:t>OUC-B334</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Migration and Coexistence with Microsoft Lync Server 2013</a:t>
            </a:r>
          </a:p>
        </p:txBody>
      </p:sp>
      <p:sp>
        <p:nvSpPr>
          <p:cNvPr id="5" name="Text Placeholder 4"/>
          <p:cNvSpPr>
            <a:spLocks noGrp="1"/>
          </p:cNvSpPr>
          <p:nvPr>
            <p:ph type="body" sz="quarter" idx="12"/>
          </p:nvPr>
        </p:nvSpPr>
        <p:spPr/>
        <p:txBody>
          <a:bodyPr/>
          <a:lstStyle/>
          <a:p>
            <a:r>
              <a:rPr lang="en-US" sz="3300" dirty="0"/>
              <a:t>Justin Morris</a:t>
            </a:r>
          </a:p>
          <a:p>
            <a:r>
              <a:rPr lang="en-US" sz="3300" dirty="0"/>
              <a:t>Lync MVP and Senior Consultant</a:t>
            </a:r>
          </a:p>
          <a:p>
            <a:r>
              <a:rPr lang="en-US" sz="3300" dirty="0"/>
              <a:t>Modality Systems</a:t>
            </a:r>
          </a:p>
          <a:p>
            <a:endParaRPr lang="en-US" sz="3300" dirty="0"/>
          </a:p>
        </p:txBody>
      </p:sp>
      <p:sp>
        <p:nvSpPr>
          <p:cNvPr id="9" name="Text Placeholder 8"/>
          <p:cNvSpPr>
            <a:spLocks noGrp="1"/>
          </p:cNvSpPr>
          <p:nvPr>
            <p:ph type="body" sz="quarter" idx="13"/>
          </p:nvPr>
        </p:nvSpPr>
        <p:spPr>
          <a:xfrm>
            <a:off x="6492620" y="434695"/>
            <a:ext cx="5486400" cy="923330"/>
          </a:xfrm>
        </p:spPr>
        <p:txBody>
          <a:bodyPr/>
          <a:lstStyle/>
          <a:p>
            <a:r>
              <a:rPr lang="en-US" dirty="0" smtClean="0"/>
              <a:t>OUC-B334</a:t>
            </a:r>
            <a:endParaRPr lang="en-US" dirty="0"/>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Agenda</a:t>
            </a:r>
            <a:endParaRPr lang="nb-NO" dirty="0"/>
          </a:p>
        </p:txBody>
      </p:sp>
    </p:spTree>
    <p:extLst>
      <p:ext uri="{BB962C8B-B14F-4D97-AF65-F5344CB8AC3E}">
        <p14:creationId xmlns:p14="http://schemas.microsoft.com/office/powerpoint/2010/main" val="311318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274638" y="1212850"/>
            <a:ext cx="11887200" cy="5826210"/>
          </a:xfrm>
        </p:spPr>
        <p:txBody>
          <a:bodyPr/>
          <a:lstStyle/>
          <a:p>
            <a:r>
              <a:rPr lang="nb-NO" sz="2500" dirty="0"/>
              <a:t>Initial Migration Considerations</a:t>
            </a:r>
          </a:p>
          <a:p>
            <a:r>
              <a:rPr lang="nb-NO" sz="2500" dirty="0"/>
              <a:t>Migrating from OCS 2007 R2</a:t>
            </a:r>
          </a:p>
          <a:p>
            <a:r>
              <a:rPr lang="nb-NO" sz="2500" dirty="0"/>
              <a:t>Migrating from Lync Server </a:t>
            </a:r>
            <a:r>
              <a:rPr lang="nb-NO" sz="2500" dirty="0" smtClean="0"/>
              <a:t>2010</a:t>
            </a:r>
          </a:p>
          <a:p>
            <a:r>
              <a:rPr lang="nb-NO" sz="2500" dirty="0" smtClean="0"/>
              <a:t>What about R2+2010 Environments?</a:t>
            </a:r>
            <a:endParaRPr lang="nb-NO" sz="2500" dirty="0"/>
          </a:p>
          <a:p>
            <a:r>
              <a:rPr lang="nb-NO" sz="2500" dirty="0"/>
              <a:t>Client Coexistence and Interoperability</a:t>
            </a:r>
          </a:p>
          <a:p>
            <a:r>
              <a:rPr lang="nb-NO" sz="2500" dirty="0"/>
              <a:t>Understanding the Autodiscover Service</a:t>
            </a:r>
          </a:p>
          <a:p>
            <a:r>
              <a:rPr lang="nb-NO" sz="2500" dirty="0"/>
              <a:t>Edge Server Migration</a:t>
            </a:r>
          </a:p>
          <a:p>
            <a:r>
              <a:rPr lang="nb-NO" sz="2500" dirty="0"/>
              <a:t>External Web Services </a:t>
            </a:r>
            <a:r>
              <a:rPr lang="en-GB" sz="2500" dirty="0"/>
              <a:t>Migration</a:t>
            </a:r>
          </a:p>
          <a:p>
            <a:r>
              <a:rPr lang="nb-NO" sz="2500" dirty="0"/>
              <a:t>Group Chat </a:t>
            </a:r>
            <a:r>
              <a:rPr lang="nb-NO" sz="2500" dirty="0" smtClean="0"/>
              <a:t>Migration</a:t>
            </a:r>
          </a:p>
          <a:p>
            <a:r>
              <a:rPr lang="nb-NO" sz="2500" dirty="0" smtClean="0"/>
              <a:t>Mobility Coexistence</a:t>
            </a:r>
            <a:endParaRPr lang="nb-NO" sz="2500" dirty="0"/>
          </a:p>
          <a:p>
            <a:r>
              <a:rPr lang="nb-NO" sz="2500" dirty="0"/>
              <a:t>Lync Management during Coexistence</a:t>
            </a:r>
          </a:p>
          <a:p>
            <a:r>
              <a:rPr lang="nb-NO" sz="2500" dirty="0"/>
              <a:t>Bespoke Migration Scenarios</a:t>
            </a:r>
          </a:p>
          <a:p>
            <a:r>
              <a:rPr lang="nb-NO" sz="2500" dirty="0"/>
              <a:t>Key </a:t>
            </a:r>
            <a:r>
              <a:rPr lang="nb-NO" sz="2500" dirty="0" smtClean="0"/>
              <a:t>Takeaways</a:t>
            </a:r>
            <a:endParaRPr lang="nb-NO" sz="2500" dirty="0"/>
          </a:p>
        </p:txBody>
      </p:sp>
    </p:spTree>
    <p:extLst>
      <p:ext uri="{BB962C8B-B14F-4D97-AF65-F5344CB8AC3E}">
        <p14:creationId xmlns:p14="http://schemas.microsoft.com/office/powerpoint/2010/main" val="28149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Migration and Coexistence with Microsoft Lync Server 2013</a:t>
            </a:r>
          </a:p>
        </p:txBody>
      </p:sp>
      <p:sp>
        <p:nvSpPr>
          <p:cNvPr id="5" name="Text Placeholder 4"/>
          <p:cNvSpPr>
            <a:spLocks noGrp="1"/>
          </p:cNvSpPr>
          <p:nvPr>
            <p:ph type="body" sz="quarter" idx="12"/>
          </p:nvPr>
        </p:nvSpPr>
        <p:spPr/>
        <p:txBody>
          <a:bodyPr/>
          <a:lstStyle/>
          <a:p>
            <a:r>
              <a:rPr lang="en-US" dirty="0" smtClean="0"/>
              <a:t>Justin Morris</a:t>
            </a:r>
            <a:endParaRPr lang="en-US" dirty="0"/>
          </a:p>
        </p:txBody>
      </p:sp>
      <p:sp>
        <p:nvSpPr>
          <p:cNvPr id="6" name="Text Placeholder 5"/>
          <p:cNvSpPr>
            <a:spLocks noGrp="1"/>
          </p:cNvSpPr>
          <p:nvPr>
            <p:ph type="body" sz="quarter" idx="13"/>
          </p:nvPr>
        </p:nvSpPr>
        <p:spPr/>
        <p:txBody>
          <a:bodyPr/>
          <a:lstStyle/>
          <a:p>
            <a:r>
              <a:rPr lang="en-US" dirty="0" smtClean="0"/>
              <a:t>OUC-B334</a:t>
            </a:r>
            <a:endParaRPr lang="en-US" dirty="0"/>
          </a:p>
        </p:txBody>
      </p:sp>
    </p:spTree>
    <p:extLst>
      <p:ext uri="{BB962C8B-B14F-4D97-AF65-F5344CB8AC3E}">
        <p14:creationId xmlns:p14="http://schemas.microsoft.com/office/powerpoint/2010/main" val="24684006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Initial Migration Considerations</a:t>
            </a:r>
          </a:p>
        </p:txBody>
      </p:sp>
    </p:spTree>
    <p:extLst>
      <p:ext uri="{BB962C8B-B14F-4D97-AF65-F5344CB8AC3E}">
        <p14:creationId xmlns:p14="http://schemas.microsoft.com/office/powerpoint/2010/main" val="1248247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Initial Migration Considerations</a:t>
            </a:r>
          </a:p>
        </p:txBody>
      </p:sp>
      <p:sp>
        <p:nvSpPr>
          <p:cNvPr id="6" name="Text Placeholder 5"/>
          <p:cNvSpPr>
            <a:spLocks noGrp="1"/>
          </p:cNvSpPr>
          <p:nvPr>
            <p:ph type="body" sz="quarter" idx="10"/>
          </p:nvPr>
        </p:nvSpPr>
        <p:spPr>
          <a:xfrm>
            <a:off x="274638" y="1212850"/>
            <a:ext cx="11887200" cy="2769989"/>
          </a:xfrm>
        </p:spPr>
        <p:txBody>
          <a:bodyPr/>
          <a:lstStyle/>
          <a:p>
            <a:r>
              <a:rPr lang="nb-NO" dirty="0"/>
              <a:t>What version are you migrating </a:t>
            </a:r>
            <a:r>
              <a:rPr lang="nb-NO" dirty="0" smtClean="0"/>
              <a:t>from?</a:t>
            </a:r>
          </a:p>
          <a:p>
            <a:r>
              <a:rPr lang="nb-NO" dirty="0"/>
              <a:t>Which features/what topology will you deploy?</a:t>
            </a:r>
          </a:p>
          <a:p>
            <a:r>
              <a:rPr lang="nb-NO" dirty="0"/>
              <a:t>Deploy and migrate ”inside-out</a:t>
            </a:r>
            <a:r>
              <a:rPr lang="nb-NO" dirty="0" smtClean="0"/>
              <a:t>”</a:t>
            </a:r>
          </a:p>
          <a:p>
            <a:pPr lvl="1"/>
            <a:r>
              <a:rPr lang="nb-NO" dirty="0" smtClean="0"/>
              <a:t>Internal servers first (Front End pool, Mediation Servers, etc)</a:t>
            </a:r>
          </a:p>
          <a:p>
            <a:pPr lvl="1"/>
            <a:r>
              <a:rPr lang="nb-NO" dirty="0" smtClean="0"/>
              <a:t>Edge Servers last</a:t>
            </a:r>
            <a:endParaRPr lang="nb-NO" dirty="0"/>
          </a:p>
        </p:txBody>
      </p:sp>
    </p:spTree>
    <p:extLst>
      <p:ext uri="{BB962C8B-B14F-4D97-AF65-F5344CB8AC3E}">
        <p14:creationId xmlns:p14="http://schemas.microsoft.com/office/powerpoint/2010/main" val="244705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Migration Considerations</a:t>
            </a:r>
            <a:endParaRPr lang="en-GB" dirty="0"/>
          </a:p>
        </p:txBody>
      </p:sp>
      <p:sp>
        <p:nvSpPr>
          <p:cNvPr id="3" name="Text Placeholder 2"/>
          <p:cNvSpPr>
            <a:spLocks noGrp="1"/>
          </p:cNvSpPr>
          <p:nvPr>
            <p:ph type="body" sz="quarter" idx="10"/>
          </p:nvPr>
        </p:nvSpPr>
        <p:spPr>
          <a:xfrm>
            <a:off x="274638" y="1212850"/>
            <a:ext cx="11887200" cy="3200876"/>
          </a:xfrm>
        </p:spPr>
        <p:txBody>
          <a:bodyPr/>
          <a:lstStyle/>
          <a:p>
            <a:r>
              <a:rPr lang="en-US" dirty="0" smtClean="0"/>
              <a:t>A/V Conferencing Server and Monitoring Server are now collocated</a:t>
            </a:r>
          </a:p>
          <a:p>
            <a:r>
              <a:rPr lang="en-US" dirty="0" smtClean="0"/>
              <a:t>New </a:t>
            </a:r>
            <a:r>
              <a:rPr lang="en-US" dirty="0"/>
              <a:t>SQL databases cannot be deployed on existing instances used by previous versions</a:t>
            </a:r>
            <a:endParaRPr lang="nb-NO" dirty="0"/>
          </a:p>
          <a:p>
            <a:r>
              <a:rPr lang="nb-NO" dirty="0"/>
              <a:t>Tri-existence is not </a:t>
            </a:r>
            <a:r>
              <a:rPr lang="nb-NO" dirty="0" smtClean="0"/>
              <a:t>supported</a:t>
            </a:r>
            <a:endParaRPr lang="nb-NO" dirty="0"/>
          </a:p>
        </p:txBody>
      </p:sp>
    </p:spTree>
    <p:extLst>
      <p:ext uri="{BB962C8B-B14F-4D97-AF65-F5344CB8AC3E}">
        <p14:creationId xmlns:p14="http://schemas.microsoft.com/office/powerpoint/2010/main" val="879642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Migrating from </a:t>
            </a:r>
            <a:r>
              <a:rPr lang="nb-NO" dirty="0" smtClean="0"/>
              <a:t/>
            </a:r>
            <a:br>
              <a:rPr lang="nb-NO" dirty="0" smtClean="0"/>
            </a:br>
            <a:r>
              <a:rPr lang="nb-NO" dirty="0" smtClean="0"/>
              <a:t>OCS </a:t>
            </a:r>
            <a:r>
              <a:rPr lang="nb-NO" dirty="0"/>
              <a:t>2007 R2</a:t>
            </a:r>
            <a:endParaRPr lang="en-US" dirty="0"/>
          </a:p>
        </p:txBody>
      </p:sp>
    </p:spTree>
    <p:extLst>
      <p:ext uri="{BB962C8B-B14F-4D97-AF65-F5344CB8AC3E}">
        <p14:creationId xmlns:p14="http://schemas.microsoft.com/office/powerpoint/2010/main" val="3150103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66813" y="3096557"/>
            <a:ext cx="10073723" cy="367473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Title 16"/>
          <p:cNvSpPr>
            <a:spLocks noGrp="1"/>
          </p:cNvSpPr>
          <p:nvPr>
            <p:ph type="title"/>
          </p:nvPr>
        </p:nvSpPr>
        <p:spPr/>
        <p:txBody>
          <a:bodyPr/>
          <a:lstStyle/>
          <a:p>
            <a:r>
              <a:rPr lang="en-US" dirty="0"/>
              <a:t>Migrating from OCS 2007 R2</a:t>
            </a:r>
          </a:p>
        </p:txBody>
      </p:sp>
      <p:sp>
        <p:nvSpPr>
          <p:cNvPr id="6" name="Text Placeholder 5"/>
          <p:cNvSpPr>
            <a:spLocks noGrp="1"/>
          </p:cNvSpPr>
          <p:nvPr>
            <p:ph type="body" sz="quarter" idx="10"/>
          </p:nvPr>
        </p:nvSpPr>
        <p:spPr>
          <a:xfrm>
            <a:off x="274638" y="1212850"/>
            <a:ext cx="11887200" cy="5558445"/>
          </a:xfrm>
        </p:spPr>
        <p:txBody>
          <a:bodyPr/>
          <a:lstStyle/>
          <a:p>
            <a:pPr marL="514350" indent="-514350">
              <a:buFont typeface="+mj-lt"/>
              <a:buAutoNum type="arabicPeriod"/>
            </a:pPr>
            <a:r>
              <a:rPr lang="en-US" sz="3600" dirty="0"/>
              <a:t>Install latest cumulative updates on OCS 2007 R2 servers</a:t>
            </a:r>
          </a:p>
          <a:p>
            <a:pPr marL="514350" indent="-514350">
              <a:buFont typeface="+mj-lt"/>
              <a:buAutoNum type="arabicPeriod"/>
            </a:pPr>
            <a:r>
              <a:rPr lang="en-US" sz="3600" dirty="0"/>
              <a:t>Apply AD updates and define Lync topology</a:t>
            </a:r>
          </a:p>
          <a:p>
            <a:pPr marL="514350" indent="-514350">
              <a:buFont typeface="+mj-lt"/>
              <a:buAutoNum type="arabicPeriod"/>
            </a:pPr>
            <a:r>
              <a:rPr lang="en-US" sz="3600" dirty="0"/>
              <a:t>Deploy Lync Server 2013 pool</a:t>
            </a:r>
          </a:p>
          <a:p>
            <a:pPr marL="514350" indent="-514350">
              <a:buFont typeface="+mj-lt"/>
              <a:buAutoNum type="arabicPeriod"/>
            </a:pPr>
            <a:r>
              <a:rPr lang="en-US" sz="3600" dirty="0"/>
              <a:t>Merge OCS 2007 R2 topology into Lync topology</a:t>
            </a:r>
          </a:p>
          <a:p>
            <a:pPr marL="514350" indent="-514350">
              <a:buFont typeface="+mj-lt"/>
              <a:buAutoNum type="arabicPeriod"/>
            </a:pPr>
            <a:r>
              <a:rPr lang="en-US" sz="3600" dirty="0"/>
              <a:t>Import legacy policies and settings</a:t>
            </a:r>
          </a:p>
          <a:p>
            <a:pPr marL="514350" indent="-514350">
              <a:buFont typeface="+mj-lt"/>
              <a:buAutoNum type="arabicPeriod"/>
            </a:pPr>
            <a:r>
              <a:rPr lang="en-US" sz="3600" dirty="0"/>
              <a:t>Configure Lync Server 2013 pool</a:t>
            </a:r>
          </a:p>
          <a:p>
            <a:pPr marL="514350" indent="-514350">
              <a:buFont typeface="+mj-lt"/>
              <a:buAutoNum type="arabicPeriod"/>
            </a:pPr>
            <a:r>
              <a:rPr lang="en-US" sz="3600" dirty="0"/>
              <a:t>Migrate users</a:t>
            </a:r>
          </a:p>
          <a:p>
            <a:pPr marL="514350" indent="-514350">
              <a:buFont typeface="+mj-lt"/>
              <a:buAutoNum type="arabicPeriod"/>
            </a:pPr>
            <a:r>
              <a:rPr lang="en-US" sz="3600" dirty="0"/>
              <a:t>Complete Post-Migration Tasks</a:t>
            </a:r>
          </a:p>
          <a:p>
            <a:pPr marL="514350" indent="-514350">
              <a:buFont typeface="+mj-lt"/>
              <a:buAutoNum type="arabicPeriod"/>
            </a:pPr>
            <a:r>
              <a:rPr lang="en-US" sz="3600" dirty="0"/>
              <a:t>Decommission OCS 2007 R2</a:t>
            </a:r>
          </a:p>
        </p:txBody>
      </p:sp>
    </p:spTree>
    <p:extLst>
      <p:ext uri="{BB962C8B-B14F-4D97-AF65-F5344CB8AC3E}">
        <p14:creationId xmlns:p14="http://schemas.microsoft.com/office/powerpoint/2010/main" val="408917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 OCS 2007 R2 Topology</a:t>
            </a:r>
            <a:endParaRPr lang="en-GB" dirty="0"/>
          </a:p>
        </p:txBody>
      </p:sp>
      <p:sp>
        <p:nvSpPr>
          <p:cNvPr id="3" name="Text Placeholder 2"/>
          <p:cNvSpPr>
            <a:spLocks noGrp="1"/>
          </p:cNvSpPr>
          <p:nvPr>
            <p:ph type="body" sz="quarter" idx="10"/>
          </p:nvPr>
        </p:nvSpPr>
        <p:spPr>
          <a:xfrm>
            <a:off x="274638" y="1212850"/>
            <a:ext cx="5770562" cy="4308872"/>
          </a:xfrm>
        </p:spPr>
        <p:txBody>
          <a:bodyPr/>
          <a:lstStyle/>
          <a:p>
            <a:r>
              <a:rPr lang="en-US" dirty="0"/>
              <a:t>Populates Lync topology with all legacy OCS 2007 R2 </a:t>
            </a:r>
            <a:r>
              <a:rPr lang="en-US" dirty="0" smtClean="0"/>
              <a:t>servers</a:t>
            </a:r>
            <a:endParaRPr lang="en-US" dirty="0"/>
          </a:p>
          <a:p>
            <a:r>
              <a:rPr lang="en-US" dirty="0"/>
              <a:t>Creates </a:t>
            </a:r>
            <a:r>
              <a:rPr lang="en-US" dirty="0" smtClean="0"/>
              <a:t>BackCompat</a:t>
            </a:r>
            <a:r>
              <a:rPr lang="en-US" dirty="0"/>
              <a:t>S</a:t>
            </a:r>
            <a:r>
              <a:rPr lang="en-US" dirty="0" smtClean="0"/>
              <a:t>ite</a:t>
            </a:r>
            <a:endParaRPr lang="en-US" dirty="0"/>
          </a:p>
          <a:p>
            <a:r>
              <a:rPr lang="en-US" dirty="0"/>
              <a:t>WMI Backwards Compatibility Package </a:t>
            </a:r>
            <a:r>
              <a:rPr lang="en-US" dirty="0" smtClean="0"/>
              <a:t>required</a:t>
            </a:r>
            <a:endParaRPr lang="en-US" dirty="0"/>
          </a:p>
        </p:txBody>
      </p:sp>
      <p:pic>
        <p:nvPicPr>
          <p:cNvPr id="4" name="Picture 3" descr="Screen Shot 2013-01-20 at 16.58.2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8118" y="1413932"/>
            <a:ext cx="4875882" cy="4993983"/>
          </a:xfrm>
          <a:prstGeom prst="rect">
            <a:avLst/>
          </a:prstGeom>
        </p:spPr>
      </p:pic>
      <p:sp>
        <p:nvSpPr>
          <p:cNvPr id="5" name="Rectangle 4"/>
          <p:cNvSpPr/>
          <p:nvPr/>
        </p:nvSpPr>
        <p:spPr>
          <a:xfrm>
            <a:off x="10469975" y="6348194"/>
            <a:ext cx="1966500" cy="646331"/>
          </a:xfrm>
          <a:prstGeom prst="rect">
            <a:avLst/>
          </a:prstGeom>
        </p:spPr>
        <p:txBody>
          <a:bodyPr wrap="none">
            <a:spAutoFit/>
          </a:bodyPr>
          <a:lstStyle/>
          <a:p>
            <a:pPr algn="r"/>
            <a:r>
              <a:rPr lang="en-GB" dirty="0" smtClean="0"/>
              <a:t>Source:</a:t>
            </a:r>
            <a:br>
              <a:rPr lang="en-GB" dirty="0" smtClean="0"/>
            </a:br>
            <a:r>
              <a:rPr lang="en-GB" dirty="0" smtClean="0"/>
              <a:t>Modality Systems</a:t>
            </a:r>
            <a:endParaRPr lang="en-GB" dirty="0"/>
          </a:p>
        </p:txBody>
      </p:sp>
    </p:spTree>
    <p:extLst>
      <p:ext uri="{BB962C8B-B14F-4D97-AF65-F5344CB8AC3E}">
        <p14:creationId xmlns:p14="http://schemas.microsoft.com/office/powerpoint/2010/main" val="15219384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Importing Legacy Policies and Settings</a:t>
            </a:r>
            <a:endParaRPr lang="en-GB" dirty="0"/>
          </a:p>
        </p:txBody>
      </p:sp>
      <p:sp>
        <p:nvSpPr>
          <p:cNvPr id="3" name="Text Placeholder 2"/>
          <p:cNvSpPr>
            <a:spLocks noGrp="1"/>
          </p:cNvSpPr>
          <p:nvPr>
            <p:ph type="body" sz="quarter" idx="10"/>
          </p:nvPr>
        </p:nvSpPr>
        <p:spPr>
          <a:xfrm>
            <a:off x="274638" y="1212850"/>
            <a:ext cx="11887200" cy="3754874"/>
          </a:xfrm>
        </p:spPr>
        <p:txBody>
          <a:bodyPr/>
          <a:lstStyle/>
          <a:p>
            <a:r>
              <a:rPr lang="en-US" dirty="0" smtClean="0"/>
              <a:t>Import </a:t>
            </a:r>
            <a:r>
              <a:rPr lang="en-US" dirty="0"/>
              <a:t>OCS 2007 R2 voice, conferencing, external access and archiving policies into Lync Server </a:t>
            </a:r>
            <a:r>
              <a:rPr lang="en-US" dirty="0" smtClean="0"/>
              <a:t>2013</a:t>
            </a:r>
            <a:endParaRPr lang="en-US" dirty="0"/>
          </a:p>
          <a:p>
            <a:r>
              <a:rPr lang="en-US" dirty="0"/>
              <a:t>Run cmdlet </a:t>
            </a:r>
            <a:r>
              <a:rPr lang="en-US" i="1" dirty="0"/>
              <a:t>Import-CsLegacyConfiguration</a:t>
            </a:r>
            <a:r>
              <a:rPr lang="en-US" dirty="0"/>
              <a:t> after topology has been </a:t>
            </a:r>
            <a:r>
              <a:rPr lang="en-US" dirty="0" smtClean="0"/>
              <a:t>merged</a:t>
            </a:r>
            <a:endParaRPr lang="en-US" dirty="0"/>
          </a:p>
          <a:p>
            <a:r>
              <a:rPr lang="en-US" dirty="0"/>
              <a:t>Once imported, legacy policies can be viewed in Lync Server Control </a:t>
            </a:r>
            <a:r>
              <a:rPr lang="en-US" dirty="0" smtClean="0"/>
              <a:t>Panel</a:t>
            </a:r>
            <a:endParaRPr lang="en-US" dirty="0"/>
          </a:p>
        </p:txBody>
      </p:sp>
    </p:spTree>
    <p:extLst>
      <p:ext uri="{BB962C8B-B14F-4D97-AF65-F5344CB8AC3E}">
        <p14:creationId xmlns:p14="http://schemas.microsoft.com/office/powerpoint/2010/main" val="3388319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Configure Lync Server 2013 Pool</a:t>
            </a:r>
            <a:endParaRPr lang="en-GB" dirty="0"/>
          </a:p>
        </p:txBody>
      </p:sp>
      <p:sp>
        <p:nvSpPr>
          <p:cNvPr id="3" name="Text Placeholder 2"/>
          <p:cNvSpPr>
            <a:spLocks noGrp="1"/>
          </p:cNvSpPr>
          <p:nvPr>
            <p:ph type="body" sz="quarter" idx="10"/>
          </p:nvPr>
        </p:nvSpPr>
        <p:spPr>
          <a:xfrm>
            <a:off x="274638" y="1212850"/>
            <a:ext cx="11887200" cy="2646878"/>
          </a:xfrm>
        </p:spPr>
        <p:txBody>
          <a:bodyPr/>
          <a:lstStyle/>
          <a:p>
            <a:r>
              <a:rPr lang="en-US" dirty="0" smtClean="0"/>
              <a:t>Connect </a:t>
            </a:r>
            <a:r>
              <a:rPr lang="en-US" dirty="0"/>
              <a:t>to Legacy Edge Servers in Topology </a:t>
            </a:r>
            <a:r>
              <a:rPr lang="en-US" dirty="0" smtClean="0"/>
              <a:t>Builder</a:t>
            </a:r>
            <a:endParaRPr lang="en-US" dirty="0"/>
          </a:p>
          <a:p>
            <a:r>
              <a:rPr lang="en-US" dirty="0"/>
              <a:t>Configure Legacy Edge Servers to allow connections from Lync Server 2013 </a:t>
            </a:r>
            <a:r>
              <a:rPr lang="en-US" dirty="0" smtClean="0"/>
              <a:t>pool</a:t>
            </a:r>
          </a:p>
          <a:p>
            <a:r>
              <a:rPr lang="en-US" dirty="0"/>
              <a:t>Configure any new </a:t>
            </a:r>
            <a:r>
              <a:rPr lang="en-US" dirty="0" smtClean="0"/>
              <a:t>policies and configurations</a:t>
            </a:r>
            <a:endParaRPr lang="en-US" dirty="0"/>
          </a:p>
        </p:txBody>
      </p:sp>
    </p:spTree>
    <p:extLst>
      <p:ext uri="{BB962C8B-B14F-4D97-AF65-F5344CB8AC3E}">
        <p14:creationId xmlns:p14="http://schemas.microsoft.com/office/powerpoint/2010/main" val="3312807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Migrate Users</a:t>
            </a:r>
            <a:endParaRPr lang="en-GB" dirty="0"/>
          </a:p>
        </p:txBody>
      </p:sp>
      <p:sp>
        <p:nvSpPr>
          <p:cNvPr id="3" name="Text Placeholder 2"/>
          <p:cNvSpPr>
            <a:spLocks noGrp="1"/>
          </p:cNvSpPr>
          <p:nvPr>
            <p:ph type="body" sz="quarter" idx="10"/>
          </p:nvPr>
        </p:nvSpPr>
        <p:spPr>
          <a:xfrm>
            <a:off x="274638" y="1212850"/>
            <a:ext cx="11887200" cy="2769989"/>
          </a:xfrm>
        </p:spPr>
        <p:txBody>
          <a:bodyPr/>
          <a:lstStyle/>
          <a:p>
            <a:r>
              <a:rPr lang="en-GB" dirty="0" smtClean="0"/>
              <a:t>Move-CsLegacyUser</a:t>
            </a:r>
          </a:p>
          <a:p>
            <a:r>
              <a:rPr lang="en-GB" dirty="0" smtClean="0"/>
              <a:t>How will you migrate – scripting?</a:t>
            </a:r>
          </a:p>
          <a:p>
            <a:r>
              <a:rPr lang="en-GB" dirty="0" smtClean="0"/>
              <a:t>Assign any new policies</a:t>
            </a:r>
          </a:p>
          <a:p>
            <a:r>
              <a:rPr lang="en-GB" dirty="0" smtClean="0"/>
              <a:t>Send communication and provide training</a:t>
            </a:r>
          </a:p>
        </p:txBody>
      </p:sp>
    </p:spTree>
    <p:extLst>
      <p:ext uri="{BB962C8B-B14F-4D97-AF65-F5344CB8AC3E}">
        <p14:creationId xmlns:p14="http://schemas.microsoft.com/office/powerpoint/2010/main" val="2990129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Complete Post-Migration Tasks</a:t>
            </a:r>
            <a:endParaRPr lang="en-GB" dirty="0"/>
          </a:p>
        </p:txBody>
      </p:sp>
      <p:sp>
        <p:nvSpPr>
          <p:cNvPr id="3" name="Text Placeholder 2"/>
          <p:cNvSpPr>
            <a:spLocks noGrp="1"/>
          </p:cNvSpPr>
          <p:nvPr>
            <p:ph type="body" sz="quarter" idx="10"/>
          </p:nvPr>
        </p:nvSpPr>
        <p:spPr>
          <a:xfrm>
            <a:off x="274638" y="1212850"/>
            <a:ext cx="11887200" cy="4124206"/>
          </a:xfrm>
        </p:spPr>
        <p:txBody>
          <a:bodyPr/>
          <a:lstStyle/>
          <a:p>
            <a:r>
              <a:rPr lang="en-US" dirty="0"/>
              <a:t>Migrate Response Groups</a:t>
            </a:r>
          </a:p>
          <a:p>
            <a:r>
              <a:rPr lang="en-US" dirty="0"/>
              <a:t>Migrate Dial-In Access Numbers</a:t>
            </a:r>
          </a:p>
          <a:p>
            <a:r>
              <a:rPr lang="en-US" dirty="0"/>
              <a:t>Migrate Voice Routes</a:t>
            </a:r>
          </a:p>
          <a:p>
            <a:r>
              <a:rPr lang="en-US" dirty="0"/>
              <a:t>Move Exchange UM Contact Objects</a:t>
            </a:r>
          </a:p>
          <a:p>
            <a:r>
              <a:rPr lang="en-US" dirty="0"/>
              <a:t>Remove Legacy Archiving and Monitoring Servers</a:t>
            </a:r>
          </a:p>
          <a:p>
            <a:r>
              <a:rPr lang="en-US" dirty="0"/>
              <a:t>Deploy Lync 2013 Clients</a:t>
            </a:r>
          </a:p>
        </p:txBody>
      </p:sp>
    </p:spTree>
    <p:extLst>
      <p:ext uri="{BB962C8B-B14F-4D97-AF65-F5344CB8AC3E}">
        <p14:creationId xmlns:p14="http://schemas.microsoft.com/office/powerpoint/2010/main" val="20559626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197" y="10012"/>
            <a:ext cx="10546080" cy="6974500"/>
          </a:xfrm>
          <a:prstGeom prst="rect">
            <a:avLst/>
          </a:prstGeom>
        </p:spPr>
      </p:pic>
      <p:sp>
        <p:nvSpPr>
          <p:cNvPr id="5" name="Rectangle 4"/>
          <p:cNvSpPr/>
          <p:nvPr/>
        </p:nvSpPr>
        <p:spPr>
          <a:xfrm>
            <a:off x="7924662" y="6615180"/>
            <a:ext cx="4511813" cy="369332"/>
          </a:xfrm>
          <a:prstGeom prst="rect">
            <a:avLst/>
          </a:prstGeom>
        </p:spPr>
        <p:txBody>
          <a:bodyPr wrap="none">
            <a:spAutoFit/>
          </a:bodyPr>
          <a:lstStyle/>
          <a:p>
            <a:r>
              <a:rPr lang="en-GB" dirty="0" smtClean="0"/>
              <a:t>Source: walkaboutbydesign.blogspot.co.uk</a:t>
            </a:r>
            <a:endParaRPr lang="en-GB" dirty="0"/>
          </a:p>
        </p:txBody>
      </p:sp>
    </p:spTree>
    <p:extLst>
      <p:ext uri="{BB962C8B-B14F-4D97-AF65-F5344CB8AC3E}">
        <p14:creationId xmlns:p14="http://schemas.microsoft.com/office/powerpoint/2010/main" val="147572949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Decommission OCS 2007 R2</a:t>
            </a:r>
            <a:endParaRPr lang="en-GB" dirty="0"/>
          </a:p>
        </p:txBody>
      </p:sp>
      <p:sp>
        <p:nvSpPr>
          <p:cNvPr id="3" name="Text Placeholder 2"/>
          <p:cNvSpPr>
            <a:spLocks noGrp="1"/>
          </p:cNvSpPr>
          <p:nvPr>
            <p:ph type="body" sz="quarter" idx="10"/>
          </p:nvPr>
        </p:nvSpPr>
        <p:spPr>
          <a:xfrm>
            <a:off x="274638" y="1212850"/>
            <a:ext cx="11887200" cy="2769989"/>
          </a:xfrm>
        </p:spPr>
        <p:txBody>
          <a:bodyPr/>
          <a:lstStyle/>
          <a:p>
            <a:r>
              <a:rPr lang="en-US" dirty="0"/>
              <a:t>Move Conference Directories</a:t>
            </a:r>
          </a:p>
          <a:p>
            <a:r>
              <a:rPr lang="en-US" dirty="0"/>
              <a:t>Update DNS SRV Records</a:t>
            </a:r>
          </a:p>
          <a:p>
            <a:r>
              <a:rPr lang="en-US" dirty="0"/>
              <a:t>Decommission OCS 2007 R2 Servers</a:t>
            </a:r>
          </a:p>
          <a:p>
            <a:r>
              <a:rPr lang="en-US" dirty="0"/>
              <a:t>Remove BackCompatSite from </a:t>
            </a:r>
            <a:r>
              <a:rPr lang="en-US" dirty="0" smtClean="0"/>
              <a:t>Topology</a:t>
            </a:r>
            <a:endParaRPr lang="en-US" dirty="0"/>
          </a:p>
        </p:txBody>
      </p:sp>
    </p:spTree>
    <p:extLst>
      <p:ext uri="{BB962C8B-B14F-4D97-AF65-F5344CB8AC3E}">
        <p14:creationId xmlns:p14="http://schemas.microsoft.com/office/powerpoint/2010/main" val="3718020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Migrating from </a:t>
            </a:r>
            <a:r>
              <a:rPr lang="nb-NO" dirty="0" smtClean="0"/>
              <a:t/>
            </a:r>
            <a:br>
              <a:rPr lang="nb-NO" dirty="0" smtClean="0"/>
            </a:br>
            <a:r>
              <a:rPr lang="nb-NO" dirty="0" smtClean="0"/>
              <a:t>Lync </a:t>
            </a:r>
            <a:r>
              <a:rPr lang="nb-NO" dirty="0"/>
              <a:t>Server 2010</a:t>
            </a:r>
          </a:p>
        </p:txBody>
      </p:sp>
    </p:spTree>
    <p:extLst>
      <p:ext uri="{BB962C8B-B14F-4D97-AF65-F5344CB8AC3E}">
        <p14:creationId xmlns:p14="http://schemas.microsoft.com/office/powerpoint/2010/main" val="4087957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69085" y="4394200"/>
            <a:ext cx="7428715" cy="205085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Migrating from Lync Server 2010</a:t>
            </a:r>
            <a:endParaRPr lang="en-GB" dirty="0"/>
          </a:p>
        </p:txBody>
      </p:sp>
      <p:sp>
        <p:nvSpPr>
          <p:cNvPr id="3" name="Text Placeholder 2"/>
          <p:cNvSpPr>
            <a:spLocks noGrp="1"/>
          </p:cNvSpPr>
          <p:nvPr>
            <p:ph type="body" sz="quarter" idx="10"/>
          </p:nvPr>
        </p:nvSpPr>
        <p:spPr>
          <a:xfrm>
            <a:off x="274638" y="1212850"/>
            <a:ext cx="11887200" cy="5232202"/>
          </a:xfrm>
        </p:spPr>
        <p:txBody>
          <a:bodyPr/>
          <a:lstStyle/>
          <a:p>
            <a:pPr marL="514350" indent="-514350">
              <a:buFont typeface="+mj-lt"/>
              <a:buAutoNum type="arabicPeriod"/>
            </a:pPr>
            <a:r>
              <a:rPr lang="en-US" dirty="0"/>
              <a:t>Install latest cumulative updates on all Lync Server 2010 servers</a:t>
            </a:r>
          </a:p>
          <a:p>
            <a:pPr marL="514350" indent="-514350">
              <a:buFont typeface="+mj-lt"/>
              <a:buAutoNum type="arabicPeriod"/>
            </a:pPr>
            <a:r>
              <a:rPr lang="en-US" dirty="0"/>
              <a:t>Apply AD updates and download topology from existing deployment</a:t>
            </a:r>
          </a:p>
          <a:p>
            <a:pPr marL="514350" indent="-514350">
              <a:buFont typeface="+mj-lt"/>
              <a:buAutoNum type="arabicPeriod"/>
            </a:pPr>
            <a:r>
              <a:rPr lang="en-US" dirty="0"/>
              <a:t>Define and deploy Lync Server 2013 pool</a:t>
            </a:r>
          </a:p>
          <a:p>
            <a:pPr marL="514350" indent="-514350">
              <a:buFont typeface="+mj-lt"/>
              <a:buAutoNum type="arabicPeriod"/>
            </a:pPr>
            <a:r>
              <a:rPr lang="en-US" dirty="0"/>
              <a:t>Migrate users</a:t>
            </a:r>
          </a:p>
          <a:p>
            <a:pPr marL="514350" indent="-514350">
              <a:buFont typeface="+mj-lt"/>
              <a:buAutoNum type="arabicPeriod"/>
            </a:pPr>
            <a:r>
              <a:rPr lang="en-US" dirty="0"/>
              <a:t>Complete Post-Migration Tasks</a:t>
            </a:r>
          </a:p>
          <a:p>
            <a:pPr marL="514350" indent="-514350">
              <a:buFont typeface="+mj-lt"/>
              <a:buAutoNum type="arabicPeriod"/>
            </a:pPr>
            <a:r>
              <a:rPr lang="en-US" dirty="0"/>
              <a:t>Decommission Lync Server 2010</a:t>
            </a:r>
          </a:p>
        </p:txBody>
      </p:sp>
    </p:spTree>
    <p:extLst>
      <p:ext uri="{BB962C8B-B14F-4D97-AF65-F5344CB8AC3E}">
        <p14:creationId xmlns:p14="http://schemas.microsoft.com/office/powerpoint/2010/main" val="1257805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Migrate Users</a:t>
            </a:r>
            <a:endParaRPr lang="en-GB" dirty="0"/>
          </a:p>
        </p:txBody>
      </p:sp>
      <p:sp>
        <p:nvSpPr>
          <p:cNvPr id="3" name="Text Placeholder 2"/>
          <p:cNvSpPr>
            <a:spLocks noGrp="1"/>
          </p:cNvSpPr>
          <p:nvPr>
            <p:ph type="body" sz="quarter" idx="10"/>
          </p:nvPr>
        </p:nvSpPr>
        <p:spPr>
          <a:xfrm>
            <a:off x="274638" y="1212850"/>
            <a:ext cx="11887200" cy="2769989"/>
          </a:xfrm>
        </p:spPr>
        <p:txBody>
          <a:bodyPr/>
          <a:lstStyle/>
          <a:p>
            <a:r>
              <a:rPr lang="en-GB" dirty="0"/>
              <a:t>Move-CsUser -MoveConferenceData</a:t>
            </a:r>
          </a:p>
          <a:p>
            <a:r>
              <a:rPr lang="en-GB" dirty="0" smtClean="0"/>
              <a:t>How </a:t>
            </a:r>
            <a:r>
              <a:rPr lang="en-GB" dirty="0"/>
              <a:t>will you migrate – scripting?</a:t>
            </a:r>
          </a:p>
          <a:p>
            <a:r>
              <a:rPr lang="en-GB" dirty="0"/>
              <a:t>Assign any new </a:t>
            </a:r>
            <a:r>
              <a:rPr lang="en-GB" dirty="0" smtClean="0"/>
              <a:t>policies</a:t>
            </a:r>
          </a:p>
          <a:p>
            <a:r>
              <a:rPr lang="en-GB" dirty="0"/>
              <a:t>Send communication and provide </a:t>
            </a:r>
            <a:r>
              <a:rPr lang="en-GB" dirty="0" smtClean="0"/>
              <a:t>training</a:t>
            </a:r>
            <a:endParaRPr lang="en-GB" dirty="0"/>
          </a:p>
        </p:txBody>
      </p:sp>
    </p:spTree>
    <p:extLst>
      <p:ext uri="{BB962C8B-B14F-4D97-AF65-F5344CB8AC3E}">
        <p14:creationId xmlns:p14="http://schemas.microsoft.com/office/powerpoint/2010/main" val="4084364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69085" y="4635500"/>
            <a:ext cx="8508215" cy="6223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Complete Post-Migration Tasks</a:t>
            </a:r>
            <a:endParaRPr lang="en-GB" dirty="0"/>
          </a:p>
        </p:txBody>
      </p:sp>
      <p:sp>
        <p:nvSpPr>
          <p:cNvPr id="3" name="Text Placeholder 2"/>
          <p:cNvSpPr>
            <a:spLocks noGrp="1"/>
          </p:cNvSpPr>
          <p:nvPr>
            <p:ph type="body" sz="quarter" idx="10"/>
          </p:nvPr>
        </p:nvSpPr>
        <p:spPr>
          <a:xfrm>
            <a:off x="274638" y="1212850"/>
            <a:ext cx="11887200" cy="4801314"/>
          </a:xfrm>
        </p:spPr>
        <p:txBody>
          <a:bodyPr/>
          <a:lstStyle/>
          <a:p>
            <a:r>
              <a:rPr lang="en-US" dirty="0"/>
              <a:t>Migrate Existing Meetings and Meeting Content</a:t>
            </a:r>
          </a:p>
          <a:p>
            <a:r>
              <a:rPr lang="en-US" dirty="0"/>
              <a:t>Migrate Dial-In Access Numbers</a:t>
            </a:r>
          </a:p>
          <a:p>
            <a:r>
              <a:rPr lang="en-US" dirty="0"/>
              <a:t>Migrate Call Park Settings</a:t>
            </a:r>
          </a:p>
          <a:p>
            <a:r>
              <a:rPr lang="en-US" dirty="0"/>
              <a:t>Migrate Response Groups</a:t>
            </a:r>
          </a:p>
          <a:p>
            <a:r>
              <a:rPr lang="en-US" dirty="0"/>
              <a:t>Migrate Common Area Phones and Analogue Devices</a:t>
            </a:r>
          </a:p>
          <a:p>
            <a:r>
              <a:rPr lang="en-US" dirty="0"/>
              <a:t>Redeploy Survivable Branch Appliances</a:t>
            </a:r>
          </a:p>
          <a:p>
            <a:r>
              <a:rPr lang="en-US" dirty="0"/>
              <a:t>Deploy Lync 2013 </a:t>
            </a:r>
            <a:r>
              <a:rPr lang="en-US" dirty="0" smtClean="0"/>
              <a:t>Clients</a:t>
            </a:r>
            <a:endParaRPr lang="en-US" dirty="0"/>
          </a:p>
        </p:txBody>
      </p:sp>
    </p:spTree>
    <p:extLst>
      <p:ext uri="{BB962C8B-B14F-4D97-AF65-F5344CB8AC3E}">
        <p14:creationId xmlns:p14="http://schemas.microsoft.com/office/powerpoint/2010/main" val="1616837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Redeploy Survivable Branch Appliances</a:t>
            </a:r>
            <a:endParaRPr lang="en-GB" dirty="0"/>
          </a:p>
        </p:txBody>
      </p:sp>
      <p:sp>
        <p:nvSpPr>
          <p:cNvPr id="3" name="Text Placeholder 2"/>
          <p:cNvSpPr>
            <a:spLocks noGrp="1"/>
          </p:cNvSpPr>
          <p:nvPr>
            <p:ph type="body" sz="quarter" idx="10"/>
          </p:nvPr>
        </p:nvSpPr>
        <p:spPr>
          <a:xfrm>
            <a:off x="274638" y="1212850"/>
            <a:ext cx="11887200" cy="3323987"/>
          </a:xfrm>
        </p:spPr>
        <p:txBody>
          <a:bodyPr/>
          <a:lstStyle/>
          <a:p>
            <a:r>
              <a:rPr lang="en-US" dirty="0"/>
              <a:t>Move branch users to another </a:t>
            </a:r>
            <a:r>
              <a:rPr lang="en-US" dirty="0" smtClean="0"/>
              <a:t>pool</a:t>
            </a:r>
            <a:endParaRPr lang="en-US" dirty="0"/>
          </a:p>
          <a:p>
            <a:r>
              <a:rPr lang="en-US" dirty="0"/>
              <a:t>Remove Lync Server 2010 SBA from </a:t>
            </a:r>
            <a:r>
              <a:rPr lang="en-US" dirty="0" smtClean="0"/>
              <a:t>topology</a:t>
            </a:r>
            <a:endParaRPr lang="en-US" dirty="0"/>
          </a:p>
          <a:p>
            <a:r>
              <a:rPr lang="en-US" dirty="0"/>
              <a:t>Add Lync Server 2013 SBA to topology and configure FE pool as Backup </a:t>
            </a:r>
            <a:r>
              <a:rPr lang="en-US" dirty="0" smtClean="0"/>
              <a:t>Registrar</a:t>
            </a:r>
            <a:endParaRPr lang="en-US" dirty="0"/>
          </a:p>
          <a:p>
            <a:r>
              <a:rPr lang="en-US" dirty="0"/>
              <a:t>Move users back to the new </a:t>
            </a:r>
            <a:r>
              <a:rPr lang="en-US" dirty="0" smtClean="0"/>
              <a:t>SBA</a:t>
            </a:r>
            <a:endParaRPr lang="en-US" dirty="0"/>
          </a:p>
        </p:txBody>
      </p:sp>
    </p:spTree>
    <p:extLst>
      <p:ext uri="{BB962C8B-B14F-4D97-AF65-F5344CB8AC3E}">
        <p14:creationId xmlns:p14="http://schemas.microsoft.com/office/powerpoint/2010/main" val="20849451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94485" y="1917700"/>
            <a:ext cx="7504915" cy="6223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Decommission Lync Server 2010</a:t>
            </a:r>
            <a:endParaRPr lang="en-GB" dirty="0"/>
          </a:p>
        </p:txBody>
      </p:sp>
      <p:sp>
        <p:nvSpPr>
          <p:cNvPr id="3" name="Text Placeholder 2"/>
          <p:cNvSpPr>
            <a:spLocks noGrp="1"/>
          </p:cNvSpPr>
          <p:nvPr>
            <p:ph type="body" sz="quarter" idx="10"/>
          </p:nvPr>
        </p:nvSpPr>
        <p:spPr>
          <a:xfrm>
            <a:off x="274638" y="1212850"/>
            <a:ext cx="11887200" cy="3323987"/>
          </a:xfrm>
        </p:spPr>
        <p:txBody>
          <a:bodyPr/>
          <a:lstStyle/>
          <a:p>
            <a:r>
              <a:rPr lang="en-US" dirty="0"/>
              <a:t>Update DNS SRV Records</a:t>
            </a:r>
          </a:p>
          <a:p>
            <a:r>
              <a:rPr lang="en-US" dirty="0"/>
              <a:t>Move the CMS to Lync Server 2013</a:t>
            </a:r>
          </a:p>
          <a:p>
            <a:r>
              <a:rPr lang="en-US" dirty="0"/>
              <a:t>Remove Archiving and Monitoring </a:t>
            </a:r>
            <a:r>
              <a:rPr lang="en-US" dirty="0" smtClean="0"/>
              <a:t>Servers</a:t>
            </a:r>
            <a:endParaRPr lang="en-US" dirty="0"/>
          </a:p>
          <a:p>
            <a:r>
              <a:rPr lang="en-US" dirty="0"/>
              <a:t>Remove Lync Server 2010 Pool and SQL Server </a:t>
            </a:r>
            <a:r>
              <a:rPr lang="en-US" dirty="0" smtClean="0"/>
              <a:t>databases</a:t>
            </a:r>
            <a:endParaRPr lang="en-US" dirty="0"/>
          </a:p>
        </p:txBody>
      </p:sp>
    </p:spTree>
    <p:extLst>
      <p:ext uri="{BB962C8B-B14F-4D97-AF65-F5344CB8AC3E}">
        <p14:creationId xmlns:p14="http://schemas.microsoft.com/office/powerpoint/2010/main" val="1613063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Migrating the CMS to Lync Server 2013</a:t>
            </a:r>
            <a:endParaRPr lang="en-GB" dirty="0"/>
          </a:p>
        </p:txBody>
      </p:sp>
      <p:sp>
        <p:nvSpPr>
          <p:cNvPr id="3" name="Text Placeholder 2"/>
          <p:cNvSpPr>
            <a:spLocks noGrp="1"/>
          </p:cNvSpPr>
          <p:nvPr>
            <p:ph type="body" sz="quarter" idx="10"/>
          </p:nvPr>
        </p:nvSpPr>
        <p:spPr>
          <a:xfrm>
            <a:off x="274638" y="1212850"/>
            <a:ext cx="11887200" cy="4678204"/>
          </a:xfrm>
        </p:spPr>
        <p:txBody>
          <a:bodyPr/>
          <a:lstStyle/>
          <a:p>
            <a:r>
              <a:rPr lang="en-US" dirty="0"/>
              <a:t>Prepare the Lync Server 2013 pool for the CMS:</a:t>
            </a:r>
          </a:p>
          <a:p>
            <a:pPr lvl="1"/>
            <a:r>
              <a:rPr lang="en-US" dirty="0"/>
              <a:t>Install-CsDatabase -CentralManagementDatabase -SQLServerFQDN &lt;FQDN of your SQL Server&gt; -SQLInstanceName &lt;name of instance&gt;</a:t>
            </a:r>
          </a:p>
          <a:p>
            <a:r>
              <a:rPr lang="en-US" dirty="0"/>
              <a:t>Move the CMS from 2010 to 2013 pool:</a:t>
            </a:r>
          </a:p>
          <a:p>
            <a:pPr lvl="1"/>
            <a:r>
              <a:rPr lang="en-US" dirty="0" smtClean="0"/>
              <a:t>Move-CsManagementServer</a:t>
            </a:r>
            <a:endParaRPr lang="en-US" dirty="0"/>
          </a:p>
          <a:p>
            <a:r>
              <a:rPr lang="en-US" dirty="0"/>
              <a:t>Verify replication has completed:</a:t>
            </a:r>
          </a:p>
          <a:p>
            <a:pPr lvl="1"/>
            <a:r>
              <a:rPr lang="en-US" dirty="0" smtClean="0"/>
              <a:t>Get-CsManagementStoreReplicationStatus</a:t>
            </a:r>
            <a:endParaRPr lang="en-US" dirty="0"/>
          </a:p>
          <a:p>
            <a:r>
              <a:rPr lang="en-US" dirty="0"/>
              <a:t>Remove the CMS databases from the 2010 pool:</a:t>
            </a:r>
          </a:p>
          <a:p>
            <a:pPr lvl="1"/>
            <a:r>
              <a:rPr lang="en-US" dirty="0"/>
              <a:t>Uninstall-CsDatabase -CentralManagementDatabase -SqlServerFqdn &lt;FQDN of SQL Server&gt; -SqlInstanceName &lt;Name of source server&gt; </a:t>
            </a:r>
          </a:p>
        </p:txBody>
      </p:sp>
    </p:spTree>
    <p:extLst>
      <p:ext uri="{BB962C8B-B14F-4D97-AF65-F5344CB8AC3E}">
        <p14:creationId xmlns:p14="http://schemas.microsoft.com/office/powerpoint/2010/main" val="3091436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about R2+2010 Environments?</a:t>
            </a:r>
            <a:endParaRPr lang="en-GB" dirty="0"/>
          </a:p>
        </p:txBody>
      </p:sp>
    </p:spTree>
    <p:extLst>
      <p:ext uri="{BB962C8B-B14F-4D97-AF65-F5344CB8AC3E}">
        <p14:creationId xmlns:p14="http://schemas.microsoft.com/office/powerpoint/2010/main" val="346775981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about R2+2010 Environments?</a:t>
            </a:r>
            <a:endParaRPr lang="en-GB" dirty="0"/>
          </a:p>
        </p:txBody>
      </p:sp>
      <p:sp>
        <p:nvSpPr>
          <p:cNvPr id="3" name="Text Placeholder 2"/>
          <p:cNvSpPr>
            <a:spLocks noGrp="1"/>
          </p:cNvSpPr>
          <p:nvPr>
            <p:ph type="body" sz="quarter" idx="10"/>
          </p:nvPr>
        </p:nvSpPr>
        <p:spPr>
          <a:xfrm>
            <a:off x="274638" y="1212850"/>
            <a:ext cx="11887200" cy="738664"/>
          </a:xfrm>
        </p:spPr>
        <p:txBody>
          <a:bodyPr/>
          <a:lstStyle/>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2361396725"/>
              </p:ext>
            </p:extLst>
          </p:nvPr>
        </p:nvGraphicFramePr>
        <p:xfrm>
          <a:off x="274320" y="1212850"/>
          <a:ext cx="11887518" cy="5002953"/>
        </p:xfrm>
        <a:graphic>
          <a:graphicData uri="http://schemas.openxmlformats.org/drawingml/2006/table">
            <a:tbl>
              <a:tblPr firstRow="1" bandRow="1">
                <a:tableStyleId>{2A488322-F2BA-4B5B-9748-0D474271808F}</a:tableStyleId>
              </a:tblPr>
              <a:tblGrid>
                <a:gridCol w="1775051"/>
                <a:gridCol w="5016447"/>
                <a:gridCol w="5096020"/>
              </a:tblGrid>
              <a:tr h="400973">
                <a:tc>
                  <a:txBody>
                    <a:bodyPr/>
                    <a:lstStyle/>
                    <a:p>
                      <a:endParaRPr lang="en-US" sz="1600" dirty="0"/>
                    </a:p>
                  </a:txBody>
                  <a:tcPr marL="89642" marR="89642" marT="44821" marB="44821">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600" dirty="0" smtClean="0"/>
                        <a:t>Decommission Lync 2010, Move to</a:t>
                      </a:r>
                      <a:r>
                        <a:rPr lang="en-US" sz="1600" baseline="0" dirty="0" smtClean="0"/>
                        <a:t> Lync 2013</a:t>
                      </a:r>
                      <a:endParaRPr lang="en-US" sz="1600" dirty="0"/>
                    </a:p>
                  </a:txBody>
                  <a:tcPr marL="89642" marR="89642" marT="44821" marB="44821">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600" dirty="0" smtClean="0"/>
                        <a:t>Move to 2010, Decommission R2</a:t>
                      </a:r>
                      <a:r>
                        <a:rPr lang="en-US" sz="1600" baseline="0" dirty="0" smtClean="0"/>
                        <a:t> and Move to 2013</a:t>
                      </a:r>
                      <a:endParaRPr lang="en-US" sz="1600" dirty="0"/>
                    </a:p>
                  </a:txBody>
                  <a:tcPr marL="89642" marR="89642" marT="44821" marB="44821">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530359">
                <a:tc>
                  <a:txBody>
                    <a:bodyPr/>
                    <a:lstStyle/>
                    <a:p>
                      <a:r>
                        <a:rPr lang="en-US" sz="1800" dirty="0" smtClean="0"/>
                        <a:t>Client Strategy</a:t>
                      </a:r>
                      <a:endParaRPr lang="en-US" sz="1800" b="1" dirty="0"/>
                    </a:p>
                  </a:txBody>
                  <a:tcPr marL="89642" marR="89642" marT="44821" marB="44821">
                    <a:lnT w="12700" cap="flat" cmpd="sng" algn="ctr">
                      <a:solidFill>
                        <a:schemeClr val="tx1"/>
                      </a:solidFill>
                      <a:prstDash val="solid"/>
                      <a:round/>
                      <a:headEnd type="none" w="med" len="med"/>
                      <a:tailEnd type="none" w="med" len="med"/>
                    </a:lnT>
                  </a:tcPr>
                </a:tc>
                <a:tc>
                  <a:txBody>
                    <a:bodyPr/>
                    <a:lstStyle/>
                    <a:p>
                      <a:pPr marL="285750" indent="-285750">
                        <a:buFont typeface="Arial" panose="020B0604020202020204" pitchFamily="34" charset="0"/>
                        <a:buChar char="•"/>
                      </a:pPr>
                      <a:r>
                        <a:rPr lang="en-US" sz="1600" dirty="0" smtClean="0"/>
                        <a:t>R2 clients can use 2013 server for IM/P</a:t>
                      </a:r>
                    </a:p>
                    <a:p>
                      <a:pPr marL="285750" indent="-285750">
                        <a:buFont typeface="Arial" panose="020B0604020202020204" pitchFamily="34" charset="0"/>
                        <a:buChar char="•"/>
                      </a:pPr>
                      <a:r>
                        <a:rPr lang="en-US" sz="1600" dirty="0" smtClean="0"/>
                        <a:t>Live Meeting console</a:t>
                      </a:r>
                      <a:r>
                        <a:rPr lang="en-US" sz="1600" baseline="0" dirty="0" smtClean="0"/>
                        <a:t> will NOT work against 2013 server</a:t>
                      </a:r>
                    </a:p>
                    <a:p>
                      <a:pPr marL="285750" indent="-285750">
                        <a:buFont typeface="Arial" panose="020B0604020202020204" pitchFamily="34" charset="0"/>
                        <a:buChar char="•"/>
                      </a:pPr>
                      <a:r>
                        <a:rPr lang="en-US" sz="1600" baseline="0" dirty="0" smtClean="0"/>
                        <a:t>Lync Client will need to be deployed at migration</a:t>
                      </a:r>
                    </a:p>
                    <a:p>
                      <a:pPr marL="285750" indent="-285750">
                        <a:buFont typeface="Arial" panose="020B0604020202020204" pitchFamily="34" charset="0"/>
                        <a:buChar char="•"/>
                      </a:pPr>
                      <a:r>
                        <a:rPr lang="en-US" sz="1600" baseline="0" dirty="0" smtClean="0"/>
                        <a:t>Live Meeting meetings will need to be rescheduled</a:t>
                      </a:r>
                    </a:p>
                    <a:p>
                      <a:pPr marL="285750" indent="-285750">
                        <a:buFont typeface="Arial" panose="020B0604020202020204" pitchFamily="34" charset="0"/>
                        <a:buChar char="•"/>
                      </a:pPr>
                      <a:r>
                        <a:rPr lang="en-US" sz="1600" baseline="0" dirty="0" smtClean="0"/>
                        <a:t>R2 users can attend Lync meetings via LWA</a:t>
                      </a:r>
                      <a:endParaRPr lang="en-US" sz="1600" dirty="0"/>
                    </a:p>
                  </a:txBody>
                  <a:tcPr marL="89642" marR="89642" marT="44821" marB="44821">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600" dirty="0" smtClean="0"/>
                        <a:t>R2 clients can use 2010 server for IM/P/Live Meeting</a:t>
                      </a:r>
                      <a:r>
                        <a:rPr lang="en-US" sz="1600" baseline="0" dirty="0" smtClean="0"/>
                        <a:t> meetings</a:t>
                      </a:r>
                      <a:endParaRPr lang="en-US" sz="1600" dirty="0" smtClean="0"/>
                    </a:p>
                    <a:p>
                      <a:pPr marL="285750" indent="-285750">
                        <a:buFont typeface="Arial" panose="020B0604020202020204" pitchFamily="34" charset="0"/>
                        <a:buChar char="•"/>
                      </a:pPr>
                      <a:r>
                        <a:rPr lang="en-US" sz="1600" dirty="0" smtClean="0"/>
                        <a:t>Live Meeting console client will work against 2010 Server</a:t>
                      </a:r>
                    </a:p>
                    <a:p>
                      <a:pPr marL="285750" indent="-285750">
                        <a:buFont typeface="Arial" panose="020B0604020202020204" pitchFamily="34" charset="0"/>
                        <a:buChar char="•"/>
                      </a:pPr>
                      <a:r>
                        <a:rPr lang="en-US" sz="1600" dirty="0" smtClean="0"/>
                        <a:t>Live Meeting meetings will need to be rescheduled</a:t>
                      </a:r>
                      <a:endParaRPr lang="en-US" sz="1600" dirty="0"/>
                    </a:p>
                  </a:txBody>
                  <a:tcPr marL="89642" marR="89642" marT="44821" marB="44821">
                    <a:lnT w="12700" cap="flat" cmpd="sng" algn="ctr">
                      <a:solidFill>
                        <a:schemeClr val="tx1"/>
                      </a:solidFill>
                      <a:prstDash val="solid"/>
                      <a:round/>
                      <a:headEnd type="none" w="med" len="med"/>
                      <a:tailEnd type="none" w="med" len="med"/>
                    </a:lnT>
                  </a:tcPr>
                </a:tc>
              </a:tr>
              <a:tr h="965666">
                <a:tc>
                  <a:txBody>
                    <a:bodyPr/>
                    <a:lstStyle/>
                    <a:p>
                      <a:r>
                        <a:rPr lang="en-US" sz="1800" dirty="0" smtClean="0"/>
                        <a:t>Server Strategy</a:t>
                      </a:r>
                      <a:endParaRPr lang="en-US" sz="1800" b="1" dirty="0"/>
                    </a:p>
                  </a:txBody>
                  <a:tcPr marL="89642" marR="89642" marT="44821" marB="44821"/>
                </a:tc>
                <a:tc>
                  <a:txBody>
                    <a:bodyPr/>
                    <a:lstStyle/>
                    <a:p>
                      <a:pPr marL="285750" indent="-285750">
                        <a:buFont typeface="Arial" panose="020B0604020202020204" pitchFamily="34" charset="0"/>
                        <a:buChar char="•"/>
                      </a:pPr>
                      <a:r>
                        <a:rPr lang="en-US" sz="1600" dirty="0" smtClean="0"/>
                        <a:t>Decommission Lync 2010</a:t>
                      </a:r>
                    </a:p>
                    <a:p>
                      <a:pPr marL="285750" indent="-285750">
                        <a:buFont typeface="Arial" panose="020B0604020202020204" pitchFamily="34" charset="0"/>
                        <a:buChar char="•"/>
                      </a:pPr>
                      <a:r>
                        <a:rPr lang="en-US" sz="1600" dirty="0" smtClean="0"/>
                        <a:t>Build parallel 2013 server infrastructure</a:t>
                      </a:r>
                      <a:endParaRPr lang="en-US" sz="1600" baseline="0" dirty="0" smtClean="0"/>
                    </a:p>
                    <a:p>
                      <a:pPr marL="285750" indent="-285750">
                        <a:buFont typeface="Arial" panose="020B0604020202020204" pitchFamily="34" charset="0"/>
                        <a:buChar char="•"/>
                      </a:pPr>
                      <a:r>
                        <a:rPr lang="en-US" sz="1600" baseline="0" dirty="0" smtClean="0"/>
                        <a:t>Migrate OCS 2007 R2 users to 2013</a:t>
                      </a:r>
                      <a:endParaRPr lang="en-US" sz="1600" dirty="0"/>
                    </a:p>
                  </a:txBody>
                  <a:tcPr marL="89642" marR="89642" marT="44821" marB="44821">
                    <a:lnT w="12700" cap="flat" cmpd="sng" algn="ctr">
                      <a:solidFill>
                        <a:schemeClr val="tx1"/>
                      </a:solidFill>
                      <a:prstDash val="solid"/>
                      <a:round/>
                      <a:headEnd type="none" w="med" len="med"/>
                      <a:tailEnd type="none" w="med" len="med"/>
                    </a:lnT>
                  </a:tcPr>
                </a:tc>
                <a:tc>
                  <a:txBody>
                    <a:bodyPr/>
                    <a:lstStyle/>
                    <a:p>
                      <a:pPr marL="285750" indent="-285750">
                        <a:buFont typeface="Arial" panose="020B0604020202020204" pitchFamily="34" charset="0"/>
                        <a:buChar char="•"/>
                      </a:pPr>
                      <a:r>
                        <a:rPr lang="en-US" sz="1600" dirty="0" smtClean="0"/>
                        <a:t>Migrate R2 users to 2010</a:t>
                      </a:r>
                    </a:p>
                    <a:p>
                      <a:pPr marL="285750" indent="-285750">
                        <a:buFont typeface="Arial" panose="020B0604020202020204" pitchFamily="34" charset="0"/>
                        <a:buChar char="•"/>
                      </a:pPr>
                      <a:r>
                        <a:rPr lang="en-US" sz="1600" dirty="0" smtClean="0"/>
                        <a:t>Decommission OCS 2007</a:t>
                      </a:r>
                      <a:r>
                        <a:rPr lang="en-US" sz="1600" baseline="0" dirty="0" smtClean="0"/>
                        <a:t> R2</a:t>
                      </a:r>
                    </a:p>
                    <a:p>
                      <a:pPr marL="285750" indent="-285750">
                        <a:buFont typeface="Arial" panose="020B0604020202020204" pitchFamily="34" charset="0"/>
                        <a:buChar char="•"/>
                      </a:pPr>
                      <a:r>
                        <a:rPr lang="en-US" sz="1600" baseline="0" dirty="0" smtClean="0"/>
                        <a:t>Migrate 2010 users to 2013</a:t>
                      </a:r>
                      <a:endParaRPr lang="en-US" sz="1600" dirty="0"/>
                    </a:p>
                  </a:txBody>
                  <a:tcPr marL="89642" marR="89642" marT="44821" marB="44821"/>
                </a:tc>
              </a:tr>
              <a:tr h="441308">
                <a:tc>
                  <a:txBody>
                    <a:bodyPr/>
                    <a:lstStyle/>
                    <a:p>
                      <a:r>
                        <a:rPr lang="en-US" sz="1800" dirty="0" smtClean="0"/>
                        <a:t>Advantages</a:t>
                      </a:r>
                      <a:endParaRPr lang="en-US" sz="1800" b="1" dirty="0"/>
                    </a:p>
                  </a:txBody>
                  <a:tcPr marL="89642" marR="89642" marT="44821" marB="44821"/>
                </a:tc>
                <a:tc>
                  <a:txBody>
                    <a:bodyPr/>
                    <a:lstStyle/>
                    <a:p>
                      <a:pPr marL="285750" indent="-285750">
                        <a:buFont typeface="Arial" panose="020B0604020202020204" pitchFamily="34" charset="0"/>
                        <a:buChar char="•"/>
                      </a:pPr>
                      <a:r>
                        <a:rPr lang="en-US" sz="1600" dirty="0" smtClean="0"/>
                        <a:t>Single Server Migration</a:t>
                      </a:r>
                      <a:endParaRPr lang="en-US" sz="1600" dirty="0"/>
                    </a:p>
                  </a:txBody>
                  <a:tcPr marL="89642" marR="89642" marT="44821" marB="44821"/>
                </a:tc>
                <a:tc>
                  <a:txBody>
                    <a:bodyPr/>
                    <a:lstStyle/>
                    <a:p>
                      <a:pPr marL="285750" indent="-285750">
                        <a:buFont typeface="Arial" panose="020B0604020202020204" pitchFamily="34" charset="0"/>
                        <a:buChar char="•"/>
                      </a:pPr>
                      <a:r>
                        <a:rPr lang="en-US" sz="1600" dirty="0" smtClean="0"/>
                        <a:t>Managed migration for Live Meeting meetings</a:t>
                      </a:r>
                    </a:p>
                  </a:txBody>
                  <a:tcPr marL="89642" marR="89642" marT="44821" marB="44821"/>
                </a:tc>
              </a:tr>
              <a:tr h="683319">
                <a:tc>
                  <a:txBody>
                    <a:bodyPr/>
                    <a:lstStyle/>
                    <a:p>
                      <a:r>
                        <a:rPr lang="en-US" sz="1800" dirty="0" smtClean="0"/>
                        <a:t>Disadvantages</a:t>
                      </a:r>
                      <a:endParaRPr lang="en-US" sz="1800" b="1" dirty="0"/>
                    </a:p>
                  </a:txBody>
                  <a:tcPr marL="89642" marR="89642" marT="44821" marB="44821"/>
                </a:tc>
                <a:tc>
                  <a:txBody>
                    <a:bodyPr/>
                    <a:lstStyle/>
                    <a:p>
                      <a:pPr marL="285750" indent="-285750">
                        <a:buFont typeface="Arial" panose="020B0604020202020204" pitchFamily="34" charset="0"/>
                        <a:buChar char="•"/>
                      </a:pPr>
                      <a:r>
                        <a:rPr lang="en-US" sz="1600" dirty="0" smtClean="0"/>
                        <a:t>Multiple client migrations</a:t>
                      </a:r>
                    </a:p>
                    <a:p>
                      <a:pPr marL="285750" indent="-285750">
                        <a:buFont typeface="Arial" panose="020B0604020202020204" pitchFamily="34" charset="0"/>
                        <a:buChar char="•"/>
                      </a:pPr>
                      <a:r>
                        <a:rPr lang="en-US" sz="1600" dirty="0" smtClean="0"/>
                        <a:t>Requires decommission</a:t>
                      </a:r>
                      <a:r>
                        <a:rPr lang="en-US" sz="1600" baseline="0" dirty="0" smtClean="0"/>
                        <a:t> </a:t>
                      </a:r>
                      <a:r>
                        <a:rPr lang="en-US" sz="1600" dirty="0" smtClean="0"/>
                        <a:t>and rollback of all 2010 clients</a:t>
                      </a:r>
                      <a:endParaRPr lang="en-US" sz="1600" dirty="0"/>
                    </a:p>
                  </a:txBody>
                  <a:tcPr marL="89642" marR="89642" marT="44821" marB="44821"/>
                </a:tc>
                <a:tc>
                  <a:txBody>
                    <a:bodyPr/>
                    <a:lstStyle/>
                    <a:p>
                      <a:pPr marL="285750" indent="-285750">
                        <a:buFont typeface="Arial" panose="020B0604020202020204" pitchFamily="34" charset="0"/>
                        <a:buChar char="•"/>
                      </a:pPr>
                      <a:r>
                        <a:rPr lang="en-US" sz="1600" dirty="0" smtClean="0"/>
                        <a:t>Two server migration</a:t>
                      </a:r>
                      <a:endParaRPr lang="en-US" sz="1600" dirty="0"/>
                    </a:p>
                  </a:txBody>
                  <a:tcPr marL="89642" marR="89642" marT="44821" marB="44821"/>
                </a:tc>
              </a:tr>
              <a:tr h="763990">
                <a:tc>
                  <a:txBody>
                    <a:bodyPr/>
                    <a:lstStyle/>
                    <a:p>
                      <a:r>
                        <a:rPr lang="en-US" sz="1800" dirty="0" smtClean="0"/>
                        <a:t>Recommended Approach</a:t>
                      </a:r>
                      <a:endParaRPr lang="en-US" sz="1800" b="1" dirty="0"/>
                    </a:p>
                  </a:txBody>
                  <a:tcPr marL="89642" marR="89642" marT="44821" marB="44821">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600" dirty="0" smtClean="0"/>
                        <a:t>Recommended</a:t>
                      </a:r>
                      <a:r>
                        <a:rPr lang="en-US" sz="1600" baseline="0" dirty="0" smtClean="0"/>
                        <a:t> for customers who are not heavy users of conferencing features in OCS 2007 R2 today</a:t>
                      </a:r>
                      <a:endParaRPr lang="en-US" sz="1600" b="1" dirty="0"/>
                    </a:p>
                  </a:txBody>
                  <a:tcPr marL="89642" marR="89642" marT="44821" marB="44821">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600" dirty="0" smtClean="0"/>
                        <a:t>Recommended for customers who are heavy users of</a:t>
                      </a:r>
                      <a:r>
                        <a:rPr lang="en-US" sz="1600" baseline="0" dirty="0" smtClean="0"/>
                        <a:t> conferencing features in OCS 2007 R2 today</a:t>
                      </a:r>
                      <a:endParaRPr lang="en-US" sz="1600" b="1" dirty="0"/>
                    </a:p>
                  </a:txBody>
                  <a:tcPr marL="89642" marR="89642" marT="44821" marB="44821">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755878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5709" y="13876"/>
            <a:ext cx="6925056" cy="6966773"/>
          </a:xfrm>
          <a:prstGeom prst="rect">
            <a:avLst/>
          </a:prstGeom>
        </p:spPr>
      </p:pic>
      <p:sp>
        <p:nvSpPr>
          <p:cNvPr id="5" name="Rectangle 4"/>
          <p:cNvSpPr/>
          <p:nvPr/>
        </p:nvSpPr>
        <p:spPr>
          <a:xfrm>
            <a:off x="11100788" y="6334318"/>
            <a:ext cx="1335687" cy="646331"/>
          </a:xfrm>
          <a:prstGeom prst="rect">
            <a:avLst/>
          </a:prstGeom>
        </p:spPr>
        <p:txBody>
          <a:bodyPr wrap="none">
            <a:spAutoFit/>
          </a:bodyPr>
          <a:lstStyle/>
          <a:p>
            <a:pPr algn="r"/>
            <a:r>
              <a:rPr lang="en-GB" dirty="0" smtClean="0"/>
              <a:t>Source:</a:t>
            </a:r>
          </a:p>
          <a:p>
            <a:pPr algn="r"/>
            <a:r>
              <a:rPr lang="en-GB" dirty="0" smtClean="0"/>
              <a:t>tumblr.com</a:t>
            </a:r>
            <a:endParaRPr lang="en-GB" dirty="0"/>
          </a:p>
        </p:txBody>
      </p:sp>
    </p:spTree>
    <p:extLst>
      <p:ext uri="{BB962C8B-B14F-4D97-AF65-F5344CB8AC3E}">
        <p14:creationId xmlns:p14="http://schemas.microsoft.com/office/powerpoint/2010/main" val="335233625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Client Coexistence and Interoperability</a:t>
            </a:r>
          </a:p>
        </p:txBody>
      </p:sp>
    </p:spTree>
    <p:extLst>
      <p:ext uri="{BB962C8B-B14F-4D97-AF65-F5344CB8AC3E}">
        <p14:creationId xmlns:p14="http://schemas.microsoft.com/office/powerpoint/2010/main" val="67065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 Coexistence and Interoperability</a:t>
            </a:r>
            <a:endParaRPr lang="en-GB" dirty="0"/>
          </a:p>
        </p:txBody>
      </p:sp>
      <p:sp>
        <p:nvSpPr>
          <p:cNvPr id="3" name="Text Placeholder 2"/>
          <p:cNvSpPr>
            <a:spLocks noGrp="1"/>
          </p:cNvSpPr>
          <p:nvPr>
            <p:ph type="body" sz="quarter" idx="10"/>
          </p:nvPr>
        </p:nvSpPr>
        <p:spPr/>
        <p:txBody>
          <a:bodyPr/>
          <a:lstStyle/>
          <a:p>
            <a:endParaRPr lang="en-GB" dirty="0"/>
          </a:p>
        </p:txBody>
      </p:sp>
      <p:graphicFrame>
        <p:nvGraphicFramePr>
          <p:cNvPr id="4" name="Content Placeholder 4"/>
          <p:cNvGraphicFramePr>
            <a:graphicFrameLocks/>
          </p:cNvGraphicFramePr>
          <p:nvPr>
            <p:extLst>
              <p:ext uri="{D42A27DB-BD31-4B8C-83A1-F6EECF244321}">
                <p14:modId xmlns:p14="http://schemas.microsoft.com/office/powerpoint/2010/main" val="392939028"/>
              </p:ext>
            </p:extLst>
          </p:nvPr>
        </p:nvGraphicFramePr>
        <p:xfrm>
          <a:off x="274320" y="1212845"/>
          <a:ext cx="11887520" cy="5568954"/>
        </p:xfrm>
        <a:graphic>
          <a:graphicData uri="http://schemas.openxmlformats.org/drawingml/2006/table">
            <a:tbl>
              <a:tblPr firstRow="1" bandRow="1">
                <a:tableStyleId>{5C22544A-7EE6-4342-B048-85BDC9FD1C3A}</a:tableStyleId>
              </a:tblPr>
              <a:tblGrid>
                <a:gridCol w="2971880"/>
                <a:gridCol w="2971880"/>
                <a:gridCol w="2971880"/>
                <a:gridCol w="2971880"/>
              </a:tblGrid>
              <a:tr h="608172">
                <a:tc>
                  <a:txBody>
                    <a:bodyPr/>
                    <a:lstStyle/>
                    <a:p>
                      <a:r>
                        <a:rPr lang="en-US" sz="1600" dirty="0" smtClean="0"/>
                        <a:t>Client</a:t>
                      </a:r>
                      <a:endParaRPr lang="en-US" sz="1600" dirty="0"/>
                    </a:p>
                  </a:txBody>
                  <a:tcPr/>
                </a:tc>
                <a:tc>
                  <a:txBody>
                    <a:bodyPr/>
                    <a:lstStyle/>
                    <a:p>
                      <a:r>
                        <a:rPr lang="en-US" sz="1600" dirty="0" smtClean="0"/>
                        <a:t>Lync Server 2013</a:t>
                      </a:r>
                      <a:endParaRPr lang="en-US" sz="1600" dirty="0"/>
                    </a:p>
                  </a:txBody>
                  <a:tcPr/>
                </a:tc>
                <a:tc>
                  <a:txBody>
                    <a:bodyPr/>
                    <a:lstStyle/>
                    <a:p>
                      <a:r>
                        <a:rPr lang="en-US" sz="1600" dirty="0" smtClean="0"/>
                        <a:t>Lync Server 2010</a:t>
                      </a:r>
                      <a:endParaRPr lang="en-US" sz="1600" dirty="0"/>
                    </a:p>
                  </a:txBody>
                  <a:tcPr/>
                </a:tc>
                <a:tc>
                  <a:txBody>
                    <a:bodyPr/>
                    <a:lstStyle/>
                    <a:p>
                      <a:r>
                        <a:rPr lang="en-US" sz="1600" dirty="0" smtClean="0"/>
                        <a:t>Office Communications Server 2007 R2</a:t>
                      </a:r>
                      <a:endParaRPr lang="en-US" sz="1600" dirty="0"/>
                    </a:p>
                  </a:txBody>
                  <a:tcPr/>
                </a:tc>
              </a:tr>
              <a:tr h="435261">
                <a:tc>
                  <a:txBody>
                    <a:bodyPr/>
                    <a:lstStyle/>
                    <a:p>
                      <a:r>
                        <a:rPr lang="en-US" sz="1600" dirty="0" smtClean="0"/>
                        <a:t>Lync 2013</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435261">
                <a:tc>
                  <a:txBody>
                    <a:bodyPr/>
                    <a:lstStyle/>
                    <a:p>
                      <a:r>
                        <a:rPr lang="en-US" sz="1600" dirty="0" smtClean="0"/>
                        <a:t>Lync Web App 2013</a:t>
                      </a:r>
                      <a:endParaRPr lang="en-US" sz="1600" dirty="0"/>
                    </a:p>
                  </a:txBody>
                  <a:tcPr/>
                </a:tc>
                <a:tc>
                  <a:txBody>
                    <a:bodyPr/>
                    <a:lstStyle/>
                    <a:p>
                      <a:r>
                        <a:rPr lang="en-US" sz="1600" dirty="0" smtClean="0"/>
                        <a:t>Supported</a:t>
                      </a:r>
                      <a:endParaRPr lang="en-US" sz="1600" dirty="0"/>
                    </a:p>
                  </a:txBody>
                  <a:tcPr/>
                </a:tc>
                <a:tc>
                  <a:txBody>
                    <a:bodyPr/>
                    <a:lstStyle/>
                    <a:p>
                      <a:pPr marL="0" marR="0" indent="0" algn="l" defTabSz="609585" rtl="0" eaLnBrk="1" fontAlgn="auto" latinLnBrk="0" hangingPunct="1">
                        <a:lnSpc>
                          <a:spcPct val="100000"/>
                        </a:lnSpc>
                        <a:spcBef>
                          <a:spcPts val="0"/>
                        </a:spcBef>
                        <a:spcAft>
                          <a:spcPts val="0"/>
                        </a:spcAft>
                        <a:buClrTx/>
                        <a:buSzTx/>
                        <a:buFontTx/>
                        <a:buNone/>
                        <a:tabLst/>
                        <a:defRPr/>
                      </a:pPr>
                      <a:r>
                        <a:rPr lang="en-US" sz="1600" dirty="0" smtClean="0"/>
                        <a:t>Not Supported</a:t>
                      </a:r>
                    </a:p>
                  </a:txBody>
                  <a:tcPr/>
                </a:tc>
                <a:tc>
                  <a:txBody>
                    <a:bodyPr/>
                    <a:lstStyle/>
                    <a:p>
                      <a:pPr marL="0" marR="0" indent="0" algn="l" defTabSz="609585" rtl="0" eaLnBrk="1" fontAlgn="auto" latinLnBrk="0" hangingPunct="1">
                        <a:lnSpc>
                          <a:spcPct val="100000"/>
                        </a:lnSpc>
                        <a:spcBef>
                          <a:spcPts val="0"/>
                        </a:spcBef>
                        <a:spcAft>
                          <a:spcPts val="0"/>
                        </a:spcAft>
                        <a:buClrTx/>
                        <a:buSzTx/>
                        <a:buFontTx/>
                        <a:buNone/>
                        <a:tabLst/>
                        <a:defRPr/>
                      </a:pPr>
                      <a:r>
                        <a:rPr lang="en-US" sz="1600" dirty="0" smtClean="0"/>
                        <a:t>Not Supported</a:t>
                      </a:r>
                    </a:p>
                  </a:txBody>
                  <a:tcPr/>
                </a:tc>
              </a:tr>
              <a:tr h="435261">
                <a:tc>
                  <a:txBody>
                    <a:bodyPr/>
                    <a:lstStyle/>
                    <a:p>
                      <a:r>
                        <a:rPr lang="en-US" sz="1600" dirty="0" smtClean="0"/>
                        <a:t>Lync 2010</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435261">
                <a:tc>
                  <a:txBody>
                    <a:bodyPr/>
                    <a:lstStyle/>
                    <a:p>
                      <a:r>
                        <a:rPr lang="en-US" sz="1600" dirty="0" smtClean="0"/>
                        <a:t>Lync 2010 Attendant</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608172">
                <a:tc>
                  <a:txBody>
                    <a:bodyPr/>
                    <a:lstStyle/>
                    <a:p>
                      <a:r>
                        <a:rPr lang="en-US" sz="1600" dirty="0" smtClean="0"/>
                        <a:t>Lync 2010 Group Chat</a:t>
                      </a:r>
                      <a:endParaRPr lang="en-US" sz="1600" dirty="0"/>
                    </a:p>
                  </a:txBody>
                  <a:tcPr/>
                </a:tc>
                <a:tc>
                  <a:txBody>
                    <a:bodyPr/>
                    <a:lstStyle/>
                    <a:p>
                      <a:r>
                        <a:rPr lang="en-US" sz="1600" dirty="0" smtClean="0"/>
                        <a:t>Interoperable, manual config required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435261">
                <a:tc>
                  <a:txBody>
                    <a:bodyPr/>
                    <a:lstStyle/>
                    <a:p>
                      <a:r>
                        <a:rPr lang="en-US" sz="1600" dirty="0" smtClean="0"/>
                        <a:t>Lync Web App 2010</a:t>
                      </a:r>
                      <a:endParaRPr lang="en-US" sz="1600" dirty="0"/>
                    </a:p>
                  </a:txBody>
                  <a:tcPr/>
                </a:tc>
                <a:tc>
                  <a:txBody>
                    <a:bodyPr/>
                    <a:lstStyle/>
                    <a:p>
                      <a:r>
                        <a:rPr lang="en-US" sz="1600" dirty="0" smtClean="0"/>
                        <a:t>Not 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435261">
                <a:tc>
                  <a:txBody>
                    <a:bodyPr/>
                    <a:lstStyle/>
                    <a:p>
                      <a:r>
                        <a:rPr lang="en-US" sz="1600" dirty="0" smtClean="0"/>
                        <a:t>Lync 2010 Attendee</a:t>
                      </a:r>
                      <a:endParaRPr lang="en-US" sz="1600" dirty="0"/>
                    </a:p>
                  </a:txBody>
                  <a:tcPr/>
                </a:tc>
                <a:tc>
                  <a:txBody>
                    <a:bodyPr/>
                    <a:lstStyle/>
                    <a:p>
                      <a:r>
                        <a:rPr lang="en-US" sz="1600" dirty="0" smtClean="0"/>
                        <a:t>Not 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Not Supported</a:t>
                      </a:r>
                      <a:endParaRPr lang="en-US" sz="1600" dirty="0"/>
                    </a:p>
                  </a:txBody>
                  <a:tcPr/>
                </a:tc>
              </a:tr>
              <a:tr h="435261">
                <a:tc>
                  <a:txBody>
                    <a:bodyPr/>
                    <a:lstStyle/>
                    <a:p>
                      <a:r>
                        <a:rPr lang="en-US" sz="1600" dirty="0" smtClean="0"/>
                        <a:t>Office Communicator</a:t>
                      </a:r>
                      <a:r>
                        <a:rPr lang="en-US" sz="1600" baseline="0" dirty="0" smtClean="0"/>
                        <a:t> 2007 R2</a:t>
                      </a:r>
                      <a:endParaRPr lang="en-US" sz="1600" dirty="0"/>
                    </a:p>
                  </a:txBody>
                  <a:tcPr/>
                </a:tc>
                <a:tc>
                  <a:txBody>
                    <a:bodyPr/>
                    <a:lstStyle/>
                    <a:p>
                      <a:r>
                        <a:rPr lang="en-US" sz="1600" dirty="0" smtClean="0"/>
                        <a:t>Interoperable, only</a:t>
                      </a:r>
                      <a:r>
                        <a:rPr lang="en-US" sz="1600" baseline="0" dirty="0" smtClean="0"/>
                        <a:t> for IM</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r>
              <a:tr h="435261">
                <a:tc>
                  <a:txBody>
                    <a:bodyPr/>
                    <a:lstStyle/>
                    <a:p>
                      <a:r>
                        <a:rPr lang="en-US" sz="1600" dirty="0" smtClean="0"/>
                        <a:t>OCS 2007 R2 Attendant</a:t>
                      </a:r>
                      <a:endParaRPr lang="en-US" sz="1600" dirty="0"/>
                    </a:p>
                  </a:txBody>
                  <a:tcPr/>
                </a:tc>
                <a:tc>
                  <a:txBody>
                    <a:bodyPr/>
                    <a:lstStyle/>
                    <a:p>
                      <a:r>
                        <a:rPr lang="en-US" sz="1600" dirty="0" smtClean="0"/>
                        <a:t>Not 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r>
              <a:tr h="435261">
                <a:tc>
                  <a:txBody>
                    <a:bodyPr/>
                    <a:lstStyle/>
                    <a:p>
                      <a:r>
                        <a:rPr lang="en-US" sz="1600" dirty="0" smtClean="0"/>
                        <a:t>Office Communicator 2007</a:t>
                      </a:r>
                      <a:endParaRPr lang="en-US" sz="1600" dirty="0"/>
                    </a:p>
                  </a:txBody>
                  <a:tcPr/>
                </a:tc>
                <a:tc>
                  <a:txBody>
                    <a:bodyPr/>
                    <a:lstStyle/>
                    <a:p>
                      <a:r>
                        <a:rPr lang="en-US" sz="1600" dirty="0" smtClean="0"/>
                        <a:t>Not 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r>
              <a:tr h="435261">
                <a:tc>
                  <a:txBody>
                    <a:bodyPr/>
                    <a:lstStyle/>
                    <a:p>
                      <a:r>
                        <a:rPr lang="en-US" sz="1600" dirty="0" smtClean="0"/>
                        <a:t>Live Meeting 2007</a:t>
                      </a:r>
                      <a:endParaRPr lang="en-US" sz="1600" dirty="0"/>
                    </a:p>
                  </a:txBody>
                  <a:tcPr/>
                </a:tc>
                <a:tc>
                  <a:txBody>
                    <a:bodyPr/>
                    <a:lstStyle/>
                    <a:p>
                      <a:r>
                        <a:rPr lang="en-US" sz="1600" dirty="0" smtClean="0"/>
                        <a:t>Not Supported</a:t>
                      </a:r>
                      <a:endParaRPr lang="en-US" sz="1600" dirty="0"/>
                    </a:p>
                  </a:txBody>
                  <a:tcPr/>
                </a:tc>
                <a:tc>
                  <a:txBody>
                    <a:bodyPr/>
                    <a:lstStyle/>
                    <a:p>
                      <a:r>
                        <a:rPr lang="en-US" sz="1600" dirty="0" smtClean="0"/>
                        <a:t>Supported</a:t>
                      </a:r>
                      <a:endParaRPr lang="en-US" sz="1600" dirty="0"/>
                    </a:p>
                  </a:txBody>
                  <a:tcPr/>
                </a:tc>
                <a:tc>
                  <a:txBody>
                    <a:bodyPr/>
                    <a:lstStyle/>
                    <a:p>
                      <a:r>
                        <a:rPr lang="en-US" sz="1600" dirty="0" smtClean="0"/>
                        <a:t>Supported</a:t>
                      </a:r>
                      <a:endParaRPr lang="en-US" sz="1600" dirty="0"/>
                    </a:p>
                  </a:txBody>
                  <a:tcPr/>
                </a:tc>
              </a:tr>
            </a:tbl>
          </a:graphicData>
        </a:graphic>
      </p:graphicFrame>
    </p:spTree>
    <p:extLst>
      <p:ext uri="{BB962C8B-B14F-4D97-AF65-F5344CB8AC3E}">
        <p14:creationId xmlns:p14="http://schemas.microsoft.com/office/powerpoint/2010/main" val="201926528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Lync 2013 Client Considerations</a:t>
            </a:r>
            <a:endParaRPr lang="en-GB" dirty="0"/>
          </a:p>
        </p:txBody>
      </p:sp>
      <p:sp>
        <p:nvSpPr>
          <p:cNvPr id="3" name="Text Placeholder 2"/>
          <p:cNvSpPr>
            <a:spLocks noGrp="1"/>
          </p:cNvSpPr>
          <p:nvPr>
            <p:ph type="body" sz="quarter" idx="10"/>
          </p:nvPr>
        </p:nvSpPr>
        <p:spPr>
          <a:xfrm>
            <a:off x="274638" y="1212850"/>
            <a:ext cx="11887200" cy="3447098"/>
          </a:xfrm>
        </p:spPr>
        <p:txBody>
          <a:bodyPr/>
          <a:lstStyle/>
          <a:p>
            <a:r>
              <a:rPr lang="en-GB" dirty="0" smtClean="0"/>
              <a:t>Lync 2013 not supported on Windows XP or Vista</a:t>
            </a:r>
          </a:p>
          <a:p>
            <a:r>
              <a:rPr lang="en-GB" dirty="0" smtClean="0"/>
              <a:t>Office 2007 not supported</a:t>
            </a:r>
          </a:p>
          <a:p>
            <a:r>
              <a:rPr lang="en-GB" dirty="0" smtClean="0"/>
              <a:t>Live Meeting not supported against Lync Server 2013</a:t>
            </a:r>
          </a:p>
          <a:p>
            <a:r>
              <a:rPr lang="en-GB" dirty="0" smtClean="0"/>
              <a:t>No Gallery View on OC 2007 R2 or Lync 2010</a:t>
            </a:r>
          </a:p>
          <a:p>
            <a:endParaRPr lang="en-GB" dirty="0"/>
          </a:p>
        </p:txBody>
      </p:sp>
    </p:spTree>
    <p:extLst>
      <p:ext uri="{BB962C8B-B14F-4D97-AF65-F5344CB8AC3E}">
        <p14:creationId xmlns:p14="http://schemas.microsoft.com/office/powerpoint/2010/main" val="1263197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 or Client First? You </a:t>
            </a:r>
            <a:r>
              <a:rPr lang="en-US" dirty="0" smtClean="0"/>
              <a:t>decide</a:t>
            </a:r>
            <a:endParaRPr lang="en-GB" dirty="0"/>
          </a:p>
        </p:txBody>
      </p:sp>
      <p:sp>
        <p:nvSpPr>
          <p:cNvPr id="3" name="Text Placeholder 2"/>
          <p:cNvSpPr>
            <a:spLocks noGrp="1"/>
          </p:cNvSpPr>
          <p:nvPr>
            <p:ph type="body" sz="quarter" idx="10"/>
          </p:nvPr>
        </p:nvSpPr>
        <p:spPr>
          <a:xfrm>
            <a:off x="274638" y="1212850"/>
            <a:ext cx="11887200" cy="3877985"/>
          </a:xfrm>
        </p:spPr>
        <p:txBody>
          <a:bodyPr/>
          <a:lstStyle/>
          <a:p>
            <a:r>
              <a:rPr lang="en-US" dirty="0"/>
              <a:t>Lync 2013 can connect to Lync Server </a:t>
            </a:r>
            <a:r>
              <a:rPr lang="en-US" dirty="0" smtClean="0"/>
              <a:t>2010</a:t>
            </a:r>
            <a:endParaRPr lang="en-US" dirty="0"/>
          </a:p>
          <a:p>
            <a:r>
              <a:rPr lang="en-US" dirty="0"/>
              <a:t>Lync 2010 can connect to Lync Server </a:t>
            </a:r>
            <a:r>
              <a:rPr lang="en-US" dirty="0" smtClean="0"/>
              <a:t>2013</a:t>
            </a:r>
            <a:endParaRPr lang="en-US" dirty="0"/>
          </a:p>
          <a:p>
            <a:r>
              <a:rPr lang="en-US" dirty="0"/>
              <a:t>Provides added flexibility when planning client migration – independent of server </a:t>
            </a:r>
            <a:r>
              <a:rPr lang="en-US" dirty="0" smtClean="0"/>
              <a:t>migration</a:t>
            </a:r>
            <a:endParaRPr lang="en-US" dirty="0"/>
          </a:p>
          <a:p>
            <a:r>
              <a:rPr lang="en-US" dirty="0"/>
              <a:t>N.B. User will only see Lync 2013 features when homed on a 2013 </a:t>
            </a:r>
            <a:r>
              <a:rPr lang="en-US" dirty="0" smtClean="0"/>
              <a:t>pool</a:t>
            </a:r>
            <a:endParaRPr lang="en-US" dirty="0"/>
          </a:p>
        </p:txBody>
      </p:sp>
    </p:spTree>
    <p:extLst>
      <p:ext uri="{BB962C8B-B14F-4D97-AF65-F5344CB8AC3E}">
        <p14:creationId xmlns:p14="http://schemas.microsoft.com/office/powerpoint/2010/main" val="2159392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happens to Attendee?</a:t>
            </a:r>
            <a:endParaRPr lang="en-GB" dirty="0"/>
          </a:p>
        </p:txBody>
      </p:sp>
      <p:sp>
        <p:nvSpPr>
          <p:cNvPr id="3" name="Text Placeholder 2"/>
          <p:cNvSpPr>
            <a:spLocks noGrp="1"/>
          </p:cNvSpPr>
          <p:nvPr>
            <p:ph type="body" sz="quarter" idx="10"/>
          </p:nvPr>
        </p:nvSpPr>
        <p:spPr>
          <a:xfrm>
            <a:off x="274638" y="1212850"/>
            <a:ext cx="11887200" cy="1969770"/>
          </a:xfrm>
        </p:spPr>
        <p:txBody>
          <a:bodyPr/>
          <a:lstStyle/>
          <a:p>
            <a:r>
              <a:rPr lang="en-US" dirty="0"/>
              <a:t>Lync Attendee no longer </a:t>
            </a:r>
            <a:r>
              <a:rPr lang="en-US" dirty="0" smtClean="0"/>
              <a:t>necessary</a:t>
            </a:r>
            <a:endParaRPr lang="en-US" dirty="0"/>
          </a:p>
          <a:p>
            <a:r>
              <a:rPr lang="en-US" dirty="0"/>
              <a:t>All </a:t>
            </a:r>
            <a:r>
              <a:rPr lang="en-US" dirty="0" smtClean="0"/>
              <a:t>attendees joining conferences without </a:t>
            </a:r>
            <a:r>
              <a:rPr lang="en-US" dirty="0"/>
              <a:t>Lync 2013 installed will use Lync Web App </a:t>
            </a:r>
            <a:r>
              <a:rPr lang="en-US" dirty="0" smtClean="0"/>
              <a:t>2013</a:t>
            </a:r>
            <a:endParaRPr lang="en-US" dirty="0"/>
          </a:p>
        </p:txBody>
      </p:sp>
    </p:spTree>
    <p:extLst>
      <p:ext uri="{BB962C8B-B14F-4D97-AF65-F5344CB8AC3E}">
        <p14:creationId xmlns:p14="http://schemas.microsoft.com/office/powerpoint/2010/main" val="291211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a:t>
            </a:r>
            <a:r>
              <a:rPr lang="en-US" dirty="0"/>
              <a:t>Lync Phone Edition</a:t>
            </a:r>
            <a:endParaRPr lang="en-GB" dirty="0"/>
          </a:p>
        </p:txBody>
      </p:sp>
      <p:sp>
        <p:nvSpPr>
          <p:cNvPr id="3" name="Text Placeholder 2"/>
          <p:cNvSpPr>
            <a:spLocks noGrp="1"/>
          </p:cNvSpPr>
          <p:nvPr>
            <p:ph type="body" sz="quarter" idx="10"/>
          </p:nvPr>
        </p:nvSpPr>
        <p:spPr>
          <a:xfrm>
            <a:off x="274638" y="1212850"/>
            <a:ext cx="11887200" cy="3323987"/>
          </a:xfrm>
        </p:spPr>
        <p:txBody>
          <a:bodyPr/>
          <a:lstStyle/>
          <a:p>
            <a:r>
              <a:rPr lang="en-US" dirty="0"/>
              <a:t>No new devices </a:t>
            </a:r>
            <a:r>
              <a:rPr lang="en-US" dirty="0" smtClean="0"/>
              <a:t>expected</a:t>
            </a:r>
          </a:p>
          <a:p>
            <a:r>
              <a:rPr lang="en-US" dirty="0" smtClean="0"/>
              <a:t>Existing Aries </a:t>
            </a:r>
            <a:r>
              <a:rPr lang="en-US" dirty="0"/>
              <a:t>devices will work with </a:t>
            </a:r>
            <a:r>
              <a:rPr lang="en-US" dirty="0" smtClean="0"/>
              <a:t>Lync Server 2013</a:t>
            </a:r>
            <a:endParaRPr lang="en-US" dirty="0"/>
          </a:p>
          <a:p>
            <a:r>
              <a:rPr lang="en-US" dirty="0"/>
              <a:t>Latest firmware works with both Lync Server 2010 and </a:t>
            </a:r>
            <a:r>
              <a:rPr lang="en-US" dirty="0" smtClean="0"/>
              <a:t>2013</a:t>
            </a:r>
          </a:p>
          <a:p>
            <a:r>
              <a:rPr lang="en-US" dirty="0" smtClean="0"/>
              <a:t>3PIP – 3</a:t>
            </a:r>
            <a:r>
              <a:rPr lang="en-US" baseline="30000" dirty="0" smtClean="0"/>
              <a:t>rd</a:t>
            </a:r>
            <a:r>
              <a:rPr lang="en-US" dirty="0" smtClean="0"/>
              <a:t> Party IP Phone. Story is developing</a:t>
            </a:r>
            <a:endParaRPr lang="en-US" dirty="0"/>
          </a:p>
        </p:txBody>
      </p:sp>
    </p:spTree>
    <p:extLst>
      <p:ext uri="{BB962C8B-B14F-4D97-AF65-F5344CB8AC3E}">
        <p14:creationId xmlns:p14="http://schemas.microsoft.com/office/powerpoint/2010/main" val="280462024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Understanding the Autodiscover </a:t>
            </a:r>
            <a:r>
              <a:rPr lang="nb-NO" dirty="0" smtClean="0"/>
              <a:t>Service</a:t>
            </a:r>
            <a:endParaRPr lang="en-GB" dirty="0"/>
          </a:p>
        </p:txBody>
      </p:sp>
    </p:spTree>
    <p:extLst>
      <p:ext uri="{BB962C8B-B14F-4D97-AF65-F5344CB8AC3E}">
        <p14:creationId xmlns:p14="http://schemas.microsoft.com/office/powerpoint/2010/main" val="1006098044"/>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the Autodiscover Service</a:t>
            </a:r>
            <a:endParaRPr lang="en-GB" dirty="0"/>
          </a:p>
        </p:txBody>
      </p:sp>
      <p:sp>
        <p:nvSpPr>
          <p:cNvPr id="3" name="Text Placeholder 2"/>
          <p:cNvSpPr>
            <a:spLocks noGrp="1"/>
          </p:cNvSpPr>
          <p:nvPr>
            <p:ph type="body" sz="quarter" idx="10"/>
          </p:nvPr>
        </p:nvSpPr>
        <p:spPr>
          <a:xfrm>
            <a:off x="274638" y="1212850"/>
            <a:ext cx="11887200" cy="4431983"/>
          </a:xfrm>
        </p:spPr>
        <p:txBody>
          <a:bodyPr/>
          <a:lstStyle/>
          <a:p>
            <a:r>
              <a:rPr lang="en-US" dirty="0"/>
              <a:t>Lync 2013 clients (including Windows 8 app) will attempt to connect to:</a:t>
            </a:r>
          </a:p>
          <a:p>
            <a:pPr lvl="1"/>
            <a:r>
              <a:rPr lang="en-US" dirty="0"/>
              <a:t>lyncdiscoverinternal.contoso.com</a:t>
            </a:r>
          </a:p>
          <a:p>
            <a:pPr lvl="1"/>
            <a:r>
              <a:rPr lang="en-US" dirty="0"/>
              <a:t>lyncdiscover.contoso.com</a:t>
            </a:r>
          </a:p>
          <a:p>
            <a:r>
              <a:rPr lang="en-US" dirty="0"/>
              <a:t>New clients use Autodiscover service to locate their registrar. SRV record is being </a:t>
            </a:r>
            <a:r>
              <a:rPr lang="en-US" dirty="0" smtClean="0"/>
              <a:t>de-emphasized</a:t>
            </a:r>
            <a:endParaRPr lang="en-US" dirty="0"/>
          </a:p>
          <a:p>
            <a:r>
              <a:rPr lang="en-US" i="1" dirty="0"/>
              <a:t>lyncdiscoverinternal </a:t>
            </a:r>
            <a:r>
              <a:rPr lang="en-US" dirty="0"/>
              <a:t>A record must point to internal </a:t>
            </a:r>
            <a:r>
              <a:rPr lang="en-US" dirty="0" smtClean="0"/>
              <a:t>pool</a:t>
            </a:r>
            <a:endParaRPr lang="en-US" dirty="0"/>
          </a:p>
        </p:txBody>
      </p:sp>
    </p:spTree>
    <p:extLst>
      <p:ext uri="{BB962C8B-B14F-4D97-AF65-F5344CB8AC3E}">
        <p14:creationId xmlns:p14="http://schemas.microsoft.com/office/powerpoint/2010/main" val="2958832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Edge Server Migration</a:t>
            </a:r>
          </a:p>
        </p:txBody>
      </p:sp>
    </p:spTree>
    <p:extLst>
      <p:ext uri="{BB962C8B-B14F-4D97-AF65-F5344CB8AC3E}">
        <p14:creationId xmlns:p14="http://schemas.microsoft.com/office/powerpoint/2010/main" val="201472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Edge Server Migration</a:t>
            </a:r>
            <a:endParaRPr lang="en-GB" dirty="0"/>
          </a:p>
        </p:txBody>
      </p:sp>
      <p:sp>
        <p:nvSpPr>
          <p:cNvPr id="3" name="Text Placeholder 2"/>
          <p:cNvSpPr>
            <a:spLocks noGrp="1"/>
          </p:cNvSpPr>
          <p:nvPr>
            <p:ph type="body" sz="quarter" idx="10"/>
          </p:nvPr>
        </p:nvSpPr>
        <p:spPr>
          <a:xfrm>
            <a:off x="274638" y="1212850"/>
            <a:ext cx="11887200" cy="3447098"/>
          </a:xfrm>
        </p:spPr>
        <p:txBody>
          <a:bodyPr/>
          <a:lstStyle/>
          <a:p>
            <a:r>
              <a:rPr lang="en-US" dirty="0"/>
              <a:t>Two o</a:t>
            </a:r>
            <a:r>
              <a:rPr lang="en-US" dirty="0" smtClean="0"/>
              <a:t>ptions:</a:t>
            </a:r>
          </a:p>
          <a:p>
            <a:pPr lvl="1"/>
            <a:r>
              <a:rPr lang="en-US" dirty="0" smtClean="0"/>
              <a:t>Rip </a:t>
            </a:r>
            <a:r>
              <a:rPr lang="en-US" dirty="0"/>
              <a:t>and Replace</a:t>
            </a:r>
          </a:p>
          <a:p>
            <a:pPr lvl="1"/>
            <a:r>
              <a:rPr lang="en-US" dirty="0"/>
              <a:t>Side by Side </a:t>
            </a:r>
            <a:r>
              <a:rPr lang="en-US" dirty="0" smtClean="0"/>
              <a:t>Transition</a:t>
            </a:r>
            <a:endParaRPr lang="en-US" dirty="0"/>
          </a:p>
          <a:p>
            <a:r>
              <a:rPr lang="en-US" dirty="0"/>
              <a:t>Federation</a:t>
            </a:r>
          </a:p>
          <a:p>
            <a:pPr lvl="1"/>
            <a:r>
              <a:rPr lang="en-US" dirty="0"/>
              <a:t>Using closed federation? Update your partner </a:t>
            </a:r>
            <a:r>
              <a:rPr lang="en-US" dirty="0" smtClean="0"/>
              <a:t>organizations</a:t>
            </a:r>
          </a:p>
          <a:p>
            <a:r>
              <a:rPr lang="en-US" dirty="0" smtClean="0"/>
              <a:t>Public IM Connectivity</a:t>
            </a:r>
          </a:p>
          <a:p>
            <a:pPr lvl="1"/>
            <a:r>
              <a:rPr lang="en-US" dirty="0" smtClean="0"/>
              <a:t>Providers need to be notified if Access Edge FQDN changes</a:t>
            </a:r>
            <a:endParaRPr lang="en-US" dirty="0"/>
          </a:p>
        </p:txBody>
      </p:sp>
    </p:spTree>
    <p:extLst>
      <p:ext uri="{BB962C8B-B14F-4D97-AF65-F5344CB8AC3E}">
        <p14:creationId xmlns:p14="http://schemas.microsoft.com/office/powerpoint/2010/main" val="1891482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101" y="-12802"/>
            <a:ext cx="10558272" cy="7020128"/>
          </a:xfrm>
          <a:prstGeom prst="rect">
            <a:avLst/>
          </a:prstGeom>
        </p:spPr>
      </p:pic>
      <p:sp>
        <p:nvSpPr>
          <p:cNvPr id="5" name="Rectangle 4"/>
          <p:cNvSpPr/>
          <p:nvPr/>
        </p:nvSpPr>
        <p:spPr>
          <a:xfrm>
            <a:off x="10687023" y="6212844"/>
            <a:ext cx="1620700" cy="646331"/>
          </a:xfrm>
          <a:prstGeom prst="rect">
            <a:avLst/>
          </a:prstGeom>
        </p:spPr>
        <p:txBody>
          <a:bodyPr wrap="none">
            <a:spAutoFit/>
          </a:bodyPr>
          <a:lstStyle/>
          <a:p>
            <a:pPr algn="r"/>
            <a:r>
              <a:rPr lang="en-GB" dirty="0"/>
              <a:t>Source: </a:t>
            </a:r>
            <a:endParaRPr lang="en-GB" dirty="0" smtClean="0"/>
          </a:p>
          <a:p>
            <a:pPr algn="r"/>
            <a:r>
              <a:rPr lang="en-GB" dirty="0" smtClean="0"/>
              <a:t>girlonraw.com</a:t>
            </a:r>
            <a:endParaRPr lang="en-GB" dirty="0"/>
          </a:p>
        </p:txBody>
      </p:sp>
    </p:spTree>
    <p:extLst>
      <p:ext uri="{BB962C8B-B14F-4D97-AF65-F5344CB8AC3E}">
        <p14:creationId xmlns:p14="http://schemas.microsoft.com/office/powerpoint/2010/main" val="181718962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External Web Services </a:t>
            </a:r>
            <a:r>
              <a:rPr lang="en-GB" dirty="0"/>
              <a:t>Migration</a:t>
            </a:r>
          </a:p>
        </p:txBody>
      </p:sp>
    </p:spTree>
    <p:extLst>
      <p:ext uri="{BB962C8B-B14F-4D97-AF65-F5344CB8AC3E}">
        <p14:creationId xmlns:p14="http://schemas.microsoft.com/office/powerpoint/2010/main" val="93729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Web Services Migration</a:t>
            </a:r>
            <a:endParaRPr lang="en-GB" dirty="0"/>
          </a:p>
        </p:txBody>
      </p:sp>
      <p:sp>
        <p:nvSpPr>
          <p:cNvPr id="3" name="Text Placeholder 2"/>
          <p:cNvSpPr>
            <a:spLocks noGrp="1"/>
          </p:cNvSpPr>
          <p:nvPr>
            <p:ph type="body" sz="quarter" idx="10"/>
          </p:nvPr>
        </p:nvSpPr>
        <p:spPr>
          <a:xfrm>
            <a:off x="274638" y="1212850"/>
            <a:ext cx="11887200" cy="2646878"/>
          </a:xfrm>
        </p:spPr>
        <p:txBody>
          <a:bodyPr/>
          <a:lstStyle/>
          <a:p>
            <a:r>
              <a:rPr lang="en-US" dirty="0"/>
              <a:t>Create </a:t>
            </a:r>
            <a:r>
              <a:rPr lang="en-US" dirty="0" smtClean="0"/>
              <a:t>two new web </a:t>
            </a:r>
            <a:r>
              <a:rPr lang="en-US" dirty="0"/>
              <a:t>publishing </a:t>
            </a:r>
            <a:r>
              <a:rPr lang="en-US" dirty="0" smtClean="0"/>
              <a:t>rules: </a:t>
            </a:r>
          </a:p>
          <a:p>
            <a:pPr lvl="1"/>
            <a:r>
              <a:rPr lang="en-US" dirty="0" smtClean="0"/>
              <a:t>One that </a:t>
            </a:r>
            <a:r>
              <a:rPr lang="en-US" dirty="0"/>
              <a:t>publishes external web services URL of the </a:t>
            </a:r>
            <a:r>
              <a:rPr lang="en-US" dirty="0" smtClean="0"/>
              <a:t>Lync Server 2013 pool</a:t>
            </a:r>
          </a:p>
          <a:p>
            <a:pPr lvl="1"/>
            <a:r>
              <a:rPr lang="en-US" dirty="0" smtClean="0"/>
              <a:t>One that publishes external web farm URL of Office Web Apps pool</a:t>
            </a:r>
            <a:endParaRPr lang="en-US" dirty="0"/>
          </a:p>
          <a:p>
            <a:r>
              <a:rPr lang="en-US" dirty="0"/>
              <a:t>Point Simple URLs at Lync Server 2013 Director/Front End Pool Virtual </a:t>
            </a:r>
            <a:r>
              <a:rPr lang="en-US" dirty="0" smtClean="0"/>
              <a:t>IP</a:t>
            </a:r>
            <a:endParaRPr lang="en-US" dirty="0"/>
          </a:p>
        </p:txBody>
      </p:sp>
    </p:spTree>
    <p:extLst>
      <p:ext uri="{BB962C8B-B14F-4D97-AF65-F5344CB8AC3E}">
        <p14:creationId xmlns:p14="http://schemas.microsoft.com/office/powerpoint/2010/main" val="1468665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Group Chat Migration</a:t>
            </a:r>
          </a:p>
        </p:txBody>
      </p:sp>
    </p:spTree>
    <p:extLst>
      <p:ext uri="{BB962C8B-B14F-4D97-AF65-F5344CB8AC3E}">
        <p14:creationId xmlns:p14="http://schemas.microsoft.com/office/powerpoint/2010/main" val="417779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Chat Migration</a:t>
            </a:r>
            <a:endParaRPr lang="en-GB" dirty="0"/>
          </a:p>
        </p:txBody>
      </p:sp>
      <p:sp>
        <p:nvSpPr>
          <p:cNvPr id="3" name="Text Placeholder 2"/>
          <p:cNvSpPr>
            <a:spLocks noGrp="1"/>
          </p:cNvSpPr>
          <p:nvPr>
            <p:ph type="body" sz="quarter" idx="10"/>
          </p:nvPr>
        </p:nvSpPr>
        <p:spPr>
          <a:xfrm>
            <a:off x="274638" y="1212850"/>
            <a:ext cx="11887200" cy="2092881"/>
          </a:xfrm>
        </p:spPr>
        <p:txBody>
          <a:bodyPr/>
          <a:lstStyle/>
          <a:p>
            <a:r>
              <a:rPr lang="en-US" dirty="0"/>
              <a:t>Deploy the Lync 2013 Persistent Chat </a:t>
            </a:r>
            <a:r>
              <a:rPr lang="en-US" dirty="0" smtClean="0"/>
              <a:t>Server</a:t>
            </a:r>
            <a:endParaRPr lang="en-US" dirty="0"/>
          </a:p>
          <a:p>
            <a:r>
              <a:rPr lang="en-US" dirty="0"/>
              <a:t>Migrate legacy chat room </a:t>
            </a:r>
            <a:r>
              <a:rPr lang="en-US" dirty="0" smtClean="0"/>
              <a:t>data</a:t>
            </a:r>
            <a:endParaRPr lang="en-US" dirty="0"/>
          </a:p>
          <a:p>
            <a:r>
              <a:rPr lang="en-US" dirty="0"/>
              <a:t>Decommission the legacy Group Chat </a:t>
            </a:r>
            <a:r>
              <a:rPr lang="en-US" dirty="0" smtClean="0"/>
              <a:t>servers</a:t>
            </a:r>
            <a:endParaRPr lang="en-US" dirty="0"/>
          </a:p>
        </p:txBody>
      </p:sp>
    </p:spTree>
    <p:extLst>
      <p:ext uri="{BB962C8B-B14F-4D97-AF65-F5344CB8AC3E}">
        <p14:creationId xmlns:p14="http://schemas.microsoft.com/office/powerpoint/2010/main" val="130206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Migrating Legacy Chat Room Data</a:t>
            </a:r>
            <a:endParaRPr lang="en-GB" dirty="0"/>
          </a:p>
        </p:txBody>
      </p:sp>
      <p:sp>
        <p:nvSpPr>
          <p:cNvPr id="3" name="Text Placeholder 2"/>
          <p:cNvSpPr>
            <a:spLocks noGrp="1"/>
          </p:cNvSpPr>
          <p:nvPr>
            <p:ph type="body" sz="quarter" idx="10"/>
          </p:nvPr>
        </p:nvSpPr>
        <p:spPr>
          <a:xfrm>
            <a:off x="274638" y="1212850"/>
            <a:ext cx="11887200" cy="2985433"/>
          </a:xfrm>
        </p:spPr>
        <p:txBody>
          <a:bodyPr/>
          <a:lstStyle/>
          <a:p>
            <a:r>
              <a:rPr lang="en-US" dirty="0"/>
              <a:t>Stop services on all legacy Group Chat </a:t>
            </a:r>
            <a:r>
              <a:rPr lang="en-US" dirty="0" smtClean="0"/>
              <a:t>servers</a:t>
            </a:r>
            <a:endParaRPr lang="en-US" dirty="0"/>
          </a:p>
          <a:p>
            <a:r>
              <a:rPr lang="en-US" dirty="0"/>
              <a:t>Export all legacy chat room data:</a:t>
            </a:r>
          </a:p>
          <a:p>
            <a:pPr lvl="1"/>
            <a:r>
              <a:rPr lang="en-US" dirty="0"/>
              <a:t>Export-CsPersistentChatData -DbInstance &lt;LegacySQLServerFQDN&gt; -Filename &lt;filepath&gt;</a:t>
            </a:r>
          </a:p>
          <a:p>
            <a:r>
              <a:rPr lang="en-US" dirty="0"/>
              <a:t>Stop services on all Lync Server 2013 Persistent Chat </a:t>
            </a:r>
            <a:r>
              <a:rPr lang="en-US" dirty="0" smtClean="0"/>
              <a:t>servers</a:t>
            </a:r>
            <a:endParaRPr lang="en-US" dirty="0"/>
          </a:p>
        </p:txBody>
      </p:sp>
    </p:spTree>
    <p:extLst>
      <p:ext uri="{BB962C8B-B14F-4D97-AF65-F5344CB8AC3E}">
        <p14:creationId xmlns:p14="http://schemas.microsoft.com/office/powerpoint/2010/main" val="31660924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Migrating Legacy Chat Room Data</a:t>
            </a:r>
            <a:endParaRPr lang="en-GB" dirty="0"/>
          </a:p>
        </p:txBody>
      </p:sp>
      <p:sp>
        <p:nvSpPr>
          <p:cNvPr id="3" name="Text Placeholder 2"/>
          <p:cNvSpPr>
            <a:spLocks noGrp="1"/>
          </p:cNvSpPr>
          <p:nvPr>
            <p:ph type="body" sz="quarter" idx="10"/>
          </p:nvPr>
        </p:nvSpPr>
        <p:spPr>
          <a:xfrm>
            <a:off x="274638" y="1212850"/>
            <a:ext cx="11887200" cy="3662541"/>
          </a:xfrm>
        </p:spPr>
        <p:txBody>
          <a:bodyPr/>
          <a:lstStyle/>
          <a:p>
            <a:r>
              <a:rPr lang="en-US" dirty="0"/>
              <a:t>Import legacy chat room data:</a:t>
            </a:r>
          </a:p>
          <a:p>
            <a:pPr lvl="1"/>
            <a:r>
              <a:rPr lang="en-US" dirty="0"/>
              <a:t>Import-CsPersistentChatData -DbInstance &lt;NewSQLServerFQDN&gt; -Filename &lt;filepath&gt;</a:t>
            </a:r>
          </a:p>
          <a:p>
            <a:r>
              <a:rPr lang="en-US" dirty="0"/>
              <a:t>Port the Lookup Server URI to Lync Server 2013</a:t>
            </a:r>
          </a:p>
          <a:p>
            <a:pPr lvl="1"/>
            <a:r>
              <a:rPr lang="en-US" dirty="0"/>
              <a:t>Delete </a:t>
            </a:r>
            <a:r>
              <a:rPr lang="en-US" i="1" dirty="0"/>
              <a:t>ocschat@domain.com</a:t>
            </a:r>
          </a:p>
          <a:p>
            <a:pPr lvl="1"/>
            <a:r>
              <a:rPr lang="en-US" dirty="0"/>
              <a:t>New-CsPersistentChatEndpoint with same URI</a:t>
            </a:r>
          </a:p>
          <a:p>
            <a:r>
              <a:rPr lang="en-US" dirty="0"/>
              <a:t>Start services on Lync Server 2013 Persistent Chat </a:t>
            </a:r>
            <a:r>
              <a:rPr lang="en-US" dirty="0" smtClean="0"/>
              <a:t>servers</a:t>
            </a:r>
            <a:endParaRPr lang="en-US" dirty="0"/>
          </a:p>
        </p:txBody>
      </p:sp>
    </p:spTree>
    <p:extLst>
      <p:ext uri="{BB962C8B-B14F-4D97-AF65-F5344CB8AC3E}">
        <p14:creationId xmlns:p14="http://schemas.microsoft.com/office/powerpoint/2010/main" val="1564079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Decommission Legacy Group Chat Servers</a:t>
            </a:r>
            <a:endParaRPr lang="en-GB" sz="4800" dirty="0"/>
          </a:p>
        </p:txBody>
      </p:sp>
      <p:sp>
        <p:nvSpPr>
          <p:cNvPr id="3" name="Text Placeholder 2"/>
          <p:cNvSpPr>
            <a:spLocks noGrp="1"/>
          </p:cNvSpPr>
          <p:nvPr>
            <p:ph type="body" sz="quarter" idx="10"/>
          </p:nvPr>
        </p:nvSpPr>
        <p:spPr>
          <a:xfrm>
            <a:off x="274638" y="1212850"/>
            <a:ext cx="11887200" cy="1969770"/>
          </a:xfrm>
        </p:spPr>
        <p:txBody>
          <a:bodyPr/>
          <a:lstStyle/>
          <a:p>
            <a:r>
              <a:rPr lang="en-US" dirty="0"/>
              <a:t>Uninstall Group Chat from legacy </a:t>
            </a:r>
            <a:r>
              <a:rPr lang="en-US" dirty="0" smtClean="0"/>
              <a:t>servers</a:t>
            </a:r>
            <a:endParaRPr lang="en-US" dirty="0"/>
          </a:p>
          <a:p>
            <a:r>
              <a:rPr lang="en-US" dirty="0"/>
              <a:t>Remove trusted application and trusted application pool entries from </a:t>
            </a:r>
            <a:r>
              <a:rPr lang="en-US" dirty="0" smtClean="0"/>
              <a:t>topology</a:t>
            </a:r>
            <a:endParaRPr lang="en-US" dirty="0"/>
          </a:p>
        </p:txBody>
      </p:sp>
    </p:spTree>
    <p:extLst>
      <p:ext uri="{BB962C8B-B14F-4D97-AF65-F5344CB8AC3E}">
        <p14:creationId xmlns:p14="http://schemas.microsoft.com/office/powerpoint/2010/main" val="5628672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Mobility Coexistence</a:t>
            </a:r>
            <a:endParaRPr lang="nb-NO" dirty="0"/>
          </a:p>
        </p:txBody>
      </p:sp>
    </p:spTree>
    <p:extLst>
      <p:ext uri="{BB962C8B-B14F-4D97-AF65-F5344CB8AC3E}">
        <p14:creationId xmlns:p14="http://schemas.microsoft.com/office/powerpoint/2010/main" val="348062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Mobility Coexistence</a:t>
            </a:r>
            <a:endParaRPr lang="en-GB" sz="4800" dirty="0"/>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77195772"/>
              </p:ext>
            </p:extLst>
          </p:nvPr>
        </p:nvGraphicFramePr>
        <p:xfrm>
          <a:off x="274320" y="1212850"/>
          <a:ext cx="11887517" cy="5391149"/>
        </p:xfrm>
        <a:graphic>
          <a:graphicData uri="http://schemas.openxmlformats.org/drawingml/2006/table">
            <a:tbl>
              <a:tblPr firstRow="1" bandCol="1">
                <a:tableStyleId>{5C22544A-7EE6-4342-B048-85BDC9FD1C3A}</a:tableStyleId>
              </a:tblPr>
              <a:tblGrid>
                <a:gridCol w="2455455"/>
                <a:gridCol w="2429749"/>
                <a:gridCol w="2286283"/>
                <a:gridCol w="2358015"/>
                <a:gridCol w="2358015"/>
              </a:tblGrid>
              <a:tr h="1843530">
                <a:tc>
                  <a:txBody>
                    <a:bodyPr/>
                    <a:lstStyle/>
                    <a:p>
                      <a:pPr algn="ctr" fontAlgn="b"/>
                      <a:endParaRPr lang="en-US" sz="6000" b="1" i="1" u="none" strike="noStrike" kern="1200" spc="-140" baseline="0" dirty="0">
                        <a:solidFill>
                          <a:schemeClr val="bg1"/>
                        </a:solidFill>
                        <a:latin typeface="+mn-lt"/>
                        <a:ea typeface="Segoe UI" pitchFamily="34" charset="0"/>
                        <a:cs typeface="Arial" panose="020B0604020202020204" pitchFamily="34" charset="0"/>
                      </a:endParaRPr>
                    </a:p>
                  </a:txBody>
                  <a:tcPr marL="38496" marR="38496" marT="19291" marB="19291" anchor="ctr"/>
                </a:tc>
                <a:tc>
                  <a:txBody>
                    <a:bodyPr/>
                    <a:lstStyle/>
                    <a:p>
                      <a:pPr algn="ctr" fontAlgn="b"/>
                      <a:r>
                        <a:rPr lang="en-US" sz="2000" u="none" strike="noStrike" kern="1200" baseline="0" dirty="0" smtClean="0"/>
                        <a:t>Lync Server 2010 with Mobility Service</a:t>
                      </a:r>
                      <a:endParaRPr lang="en-US" sz="2000" b="1" u="none" strike="noStrike" kern="1200" dirty="0" smtClean="0">
                        <a:solidFill>
                          <a:schemeClr val="bg1"/>
                        </a:solidFill>
                        <a:latin typeface="+mn-lt"/>
                        <a:ea typeface="Segoe UI" pitchFamily="34" charset="0"/>
                        <a:cs typeface="Arial" panose="020B0604020202020204" pitchFamily="34" charset="0"/>
                      </a:endParaRPr>
                    </a:p>
                  </a:txBody>
                  <a:tcPr marL="38496" marR="38496" marT="19291" marB="19291" anchor="ctr"/>
                </a:tc>
                <a:tc>
                  <a:txBody>
                    <a:bodyPr/>
                    <a:lstStyle/>
                    <a:p>
                      <a:pPr algn="ctr" fontAlgn="b"/>
                      <a:r>
                        <a:rPr lang="en-US" sz="2000" u="none" strike="noStrike" kern="1200" dirty="0" smtClean="0"/>
                        <a:t>Lync Server 2013 (prior</a:t>
                      </a:r>
                      <a:r>
                        <a:rPr lang="en-US" sz="2000" u="none" strike="noStrike" kern="1200" baseline="0" dirty="0" smtClean="0"/>
                        <a:t> to CU1 update)</a:t>
                      </a:r>
                      <a:endParaRPr lang="en-US" sz="2000" b="1" u="none" strike="noStrike" kern="1200" dirty="0" smtClean="0">
                        <a:solidFill>
                          <a:schemeClr val="bg1"/>
                        </a:solidFill>
                        <a:latin typeface="+mn-lt"/>
                        <a:ea typeface="Segoe UI" pitchFamily="34" charset="0"/>
                        <a:cs typeface="Arial" panose="020B0604020202020204" pitchFamily="34" charset="0"/>
                      </a:endParaRPr>
                    </a:p>
                  </a:txBody>
                  <a:tcPr marL="38496" marR="38496" marT="19291" marB="19291" anchor="ctr"/>
                </a:tc>
                <a:tc>
                  <a:txBody>
                    <a:bodyPr/>
                    <a:lstStyle/>
                    <a:p>
                      <a:pPr algn="ctr" fontAlgn="b"/>
                      <a:r>
                        <a:rPr lang="en-US" sz="2000" u="none" strike="noStrike" kern="1200" dirty="0" smtClean="0"/>
                        <a:t>Lync Server 2013, CU1 – Mobility Enabled</a:t>
                      </a:r>
                      <a:endParaRPr lang="en-US" sz="2000" b="1" i="1" u="none" strike="noStrike" kern="1200" dirty="0" smtClean="0">
                        <a:solidFill>
                          <a:schemeClr val="bg1"/>
                        </a:solidFill>
                        <a:latin typeface="+mn-lt"/>
                        <a:ea typeface="Segoe UI" pitchFamily="34" charset="0"/>
                        <a:cs typeface="Arial" panose="020B0604020202020204" pitchFamily="34" charset="0"/>
                      </a:endParaRPr>
                    </a:p>
                  </a:txBody>
                  <a:tcPr marL="38496" marR="38496" marT="19291" marB="19291" anchor="ctr"/>
                </a:tc>
                <a:tc>
                  <a:txBody>
                    <a:bodyPr/>
                    <a:lstStyle/>
                    <a:p>
                      <a:pPr algn="ctr" fontAlgn="b"/>
                      <a:r>
                        <a:rPr lang="en-US" sz="2000" u="none" strike="noStrike" kern="1200" dirty="0" smtClean="0"/>
                        <a:t>Lync Server 2013, CU1 – Mobility Disabled</a:t>
                      </a:r>
                      <a:endParaRPr lang="en-US" sz="2000" b="1" i="1" u="none" strike="noStrike" kern="1200" dirty="0" smtClean="0">
                        <a:solidFill>
                          <a:schemeClr val="bg1"/>
                        </a:solidFill>
                        <a:latin typeface="+mn-lt"/>
                        <a:ea typeface="Segoe UI" pitchFamily="34" charset="0"/>
                        <a:cs typeface="Arial" panose="020B0604020202020204" pitchFamily="34" charset="0"/>
                      </a:endParaRPr>
                    </a:p>
                  </a:txBody>
                  <a:tcPr marL="38496" marR="38496" marT="19291" marB="19291" anchor="ctr"/>
                </a:tc>
              </a:tr>
              <a:tr h="2055265">
                <a:tc>
                  <a:txBody>
                    <a:bodyPr/>
                    <a:lstStyle/>
                    <a:p>
                      <a:pPr marL="0" algn="ctr" defTabSz="914400" rtl="0" eaLnBrk="1" fontAlgn="b" latinLnBrk="0" hangingPunct="1"/>
                      <a:r>
                        <a:rPr lang="en-US" sz="2000" u="none" strike="noStrike" kern="1200" dirty="0" smtClean="0">
                          <a:ln>
                            <a:noFill/>
                          </a:ln>
                        </a:rPr>
                        <a:t>Lync</a:t>
                      </a:r>
                      <a:r>
                        <a:rPr lang="en-US" sz="2000" u="none" strike="noStrike" kern="1200" baseline="0" dirty="0" smtClean="0">
                          <a:ln>
                            <a:noFill/>
                          </a:ln>
                        </a:rPr>
                        <a:t> </a:t>
                      </a:r>
                      <a:r>
                        <a:rPr lang="en-US" sz="2000" u="none" strike="noStrike" kern="1200" dirty="0" smtClean="0">
                          <a:ln>
                            <a:noFill/>
                          </a:ln>
                        </a:rPr>
                        <a:t>2010 mobile clients</a:t>
                      </a:r>
                      <a:endParaRPr lang="en-US" sz="2000" b="1" u="none" strike="noStrike" kern="1200" dirty="0" smtClean="0">
                        <a:ln>
                          <a:noFill/>
                        </a:ln>
                        <a:solidFill>
                          <a:schemeClr val="tx1"/>
                        </a:solidFill>
                        <a:latin typeface="+mn-lt"/>
                        <a:cs typeface="Arial" panose="020B0604020202020204" pitchFamily="34" charset="0"/>
                      </a:endParaRPr>
                    </a:p>
                  </a:txBody>
                  <a:tcPr marL="38496" marR="38496" marT="19291" marB="19291" anchor="ctr"/>
                </a:tc>
                <a:tc>
                  <a:txBody>
                    <a:bodyPr/>
                    <a:lstStyle/>
                    <a:p>
                      <a:pPr algn="ctr"/>
                      <a:endParaRPr lang="en-US" sz="1800" b="1" dirty="0">
                        <a:solidFill>
                          <a:schemeClr val="tx1"/>
                        </a:solidFill>
                        <a:latin typeface="+mn-lt"/>
                        <a:cs typeface="Arial" panose="020B0604020202020204" pitchFamily="34" charset="0"/>
                      </a:endParaRPr>
                    </a:p>
                  </a:txBody>
                  <a:tcPr marL="38496" marR="38496" marT="19291" marB="19291" anchor="ctr" anchorCtr="1"/>
                </a:tc>
                <a:tc>
                  <a:txBody>
                    <a:bodyPr/>
                    <a:lstStyle/>
                    <a:p>
                      <a:endParaRPr lang="en-US" sz="1800" b="1" dirty="0">
                        <a:solidFill>
                          <a:schemeClr val="tx1"/>
                        </a:solidFill>
                        <a:latin typeface="+mn-lt"/>
                        <a:cs typeface="Arial" panose="020B0604020202020204" pitchFamily="34" charset="0"/>
                      </a:endParaRPr>
                    </a:p>
                  </a:txBody>
                  <a:tcPr marL="38496" marR="38496" marT="19291" marB="19291" anchor="ctr" anchorCtr="1"/>
                </a:tc>
                <a:tc>
                  <a:txBody>
                    <a:bodyPr/>
                    <a:lstStyle/>
                    <a:p>
                      <a:pPr algn="ctr"/>
                      <a:endParaRPr lang="en-US" sz="1800" dirty="0" smtClean="0"/>
                    </a:p>
                    <a:p>
                      <a:pPr algn="ctr"/>
                      <a:endParaRPr lang="en-US" sz="1800" dirty="0" smtClean="0"/>
                    </a:p>
                    <a:p>
                      <a:pPr algn="ctr"/>
                      <a:r>
                        <a:rPr lang="en-US" sz="1800" dirty="0" smtClean="0"/>
                        <a:t>Notification to </a:t>
                      </a:r>
                      <a:r>
                        <a:rPr lang="en-US" sz="1800" baseline="0" dirty="0" smtClean="0"/>
                        <a:t>upgrade to the latest version of the mobility client.</a:t>
                      </a:r>
                      <a:endParaRPr lang="en-US" sz="1800" b="1" dirty="0">
                        <a:solidFill>
                          <a:schemeClr val="tx1"/>
                        </a:solidFill>
                        <a:latin typeface="+mn-lt"/>
                        <a:cs typeface="Arial" panose="020B0604020202020204" pitchFamily="34" charset="0"/>
                      </a:endParaRPr>
                    </a:p>
                  </a:txBody>
                  <a:tcPr marL="38496" marR="38496" marT="19291" marB="19291" anchor="ctr" anchorCtr="1"/>
                </a:tc>
                <a:tc>
                  <a:txBody>
                    <a:bodyPr/>
                    <a:lstStyle/>
                    <a:p>
                      <a:pPr algn="ctr"/>
                      <a:r>
                        <a:rPr lang="en-US" sz="1800" dirty="0" smtClean="0"/>
                        <a:t>Error: “</a:t>
                      </a:r>
                      <a:r>
                        <a:rPr lang="en-US" sz="1800" kern="1200" dirty="0" smtClean="0"/>
                        <a:t>Can’t sign in because you are not setup to use Lync 2013. Please contact your support team.””</a:t>
                      </a:r>
                      <a:endParaRPr lang="en-US" sz="1800" b="1" kern="1200" dirty="0">
                        <a:solidFill>
                          <a:schemeClr val="tx1"/>
                        </a:solidFill>
                        <a:latin typeface="+mn-lt"/>
                        <a:ea typeface="+mn-ea"/>
                        <a:cs typeface="Arial" panose="020B0604020202020204" pitchFamily="34" charset="0"/>
                      </a:endParaRPr>
                    </a:p>
                  </a:txBody>
                  <a:tcPr marL="38496" marR="38496" marT="19291" marB="19291" anchor="ctr" anchorCtr="1"/>
                </a:tc>
              </a:tr>
              <a:tr h="1492354">
                <a:tc>
                  <a:txBody>
                    <a:bodyPr/>
                    <a:lstStyle/>
                    <a:p>
                      <a:pPr marL="0" algn="ctr" defTabSz="914400" rtl="0" eaLnBrk="1" fontAlgn="b" latinLnBrk="0" hangingPunct="1"/>
                      <a:r>
                        <a:rPr lang="en-US" sz="2000" u="none" strike="noStrike" kern="1200" dirty="0" smtClean="0">
                          <a:ln>
                            <a:noFill/>
                          </a:ln>
                        </a:rPr>
                        <a:t>Lync</a:t>
                      </a:r>
                      <a:r>
                        <a:rPr lang="en-US" sz="2000" u="none" strike="noStrike" kern="1200" baseline="0" dirty="0" smtClean="0">
                          <a:ln>
                            <a:noFill/>
                          </a:ln>
                        </a:rPr>
                        <a:t> </a:t>
                      </a:r>
                      <a:r>
                        <a:rPr lang="en-US" sz="2000" u="none" strike="noStrike" kern="1200" dirty="0" smtClean="0">
                          <a:ln>
                            <a:noFill/>
                          </a:ln>
                        </a:rPr>
                        <a:t>2013 mobile clients</a:t>
                      </a:r>
                      <a:endParaRPr lang="en-US" sz="2000" b="1" u="none" strike="noStrike" kern="1200" dirty="0" smtClean="0">
                        <a:ln>
                          <a:noFill/>
                        </a:ln>
                        <a:solidFill>
                          <a:schemeClr val="tx1"/>
                        </a:solidFill>
                        <a:latin typeface="+mn-lt"/>
                        <a:cs typeface="Arial" panose="020B0604020202020204" pitchFamily="34" charset="0"/>
                      </a:endParaRPr>
                    </a:p>
                  </a:txBody>
                  <a:tcPr marL="38496" marR="38496" marT="19291" marB="19291" anchor="ctr"/>
                </a:tc>
                <a:tc>
                  <a:txBody>
                    <a:bodyPr/>
                    <a:lstStyle/>
                    <a:p>
                      <a:pPr algn="ctr"/>
                      <a:r>
                        <a:rPr lang="en-US" sz="1800" kern="1200" baseline="0" dirty="0" smtClean="0"/>
                        <a:t>Error: “You can't sign in with this version of Lync. Please install Lync 2010.”</a:t>
                      </a:r>
                      <a:endParaRPr lang="en-US" sz="1800" b="1" kern="1200" baseline="0" dirty="0">
                        <a:solidFill>
                          <a:schemeClr val="tx1"/>
                        </a:solidFill>
                        <a:latin typeface="+mn-lt"/>
                        <a:ea typeface="+mn-ea"/>
                        <a:cs typeface="Arial" panose="020B0604020202020204" pitchFamily="34" charset="0"/>
                      </a:endParaRPr>
                    </a:p>
                  </a:txBody>
                  <a:tcPr marL="38496" marR="38496" marT="19291" marB="19291" anchor="ctr" anchorCtr="1"/>
                </a:tc>
                <a:tc>
                  <a:txBody>
                    <a:bodyPr/>
                    <a:lstStyle/>
                    <a:p>
                      <a:r>
                        <a:rPr lang="en-US" sz="1800" kern="1200" baseline="0" dirty="0" smtClean="0"/>
                        <a:t>Error: “You can't sign in with this version of Lync. Please install Lync 2010.”</a:t>
                      </a:r>
                      <a:endParaRPr lang="en-US" sz="1800" b="1" dirty="0">
                        <a:solidFill>
                          <a:schemeClr val="tx1"/>
                        </a:solidFill>
                        <a:latin typeface="+mn-lt"/>
                        <a:cs typeface="Arial" panose="020B0604020202020204" pitchFamily="34" charset="0"/>
                      </a:endParaRPr>
                    </a:p>
                  </a:txBody>
                  <a:tcPr marL="38496" marR="38496" marT="19291" marB="19291" anchor="ctr" anchorCtr="1"/>
                </a:tc>
                <a:tc>
                  <a:txBody>
                    <a:bodyPr/>
                    <a:lstStyle/>
                    <a:p>
                      <a:pPr algn="ctr"/>
                      <a:endParaRPr lang="en-US" sz="1800" b="1" dirty="0">
                        <a:solidFill>
                          <a:schemeClr val="tx1"/>
                        </a:solidFill>
                        <a:latin typeface="+mn-lt"/>
                        <a:cs typeface="Arial" panose="020B0604020202020204" pitchFamily="34" charset="0"/>
                      </a:endParaRPr>
                    </a:p>
                  </a:txBody>
                  <a:tcPr marL="38496" marR="38496" marT="19291" marB="19291" anchor="ctr" anchorCtr="1"/>
                </a:tc>
                <a:tc>
                  <a:txBody>
                    <a:bodyPr/>
                    <a:lstStyle/>
                    <a:p>
                      <a:pPr algn="ctr"/>
                      <a:r>
                        <a:rPr lang="en-US" sz="1800" dirty="0" smtClean="0"/>
                        <a:t>Error: “</a:t>
                      </a:r>
                      <a:r>
                        <a:rPr lang="en-US" sz="1800" kern="1200" dirty="0" smtClean="0"/>
                        <a:t>Can’t sign in because you are not setup to use Lync 2013. Please contact your support team.””</a:t>
                      </a:r>
                      <a:endParaRPr lang="en-US" sz="1800" b="1" dirty="0">
                        <a:solidFill>
                          <a:schemeClr val="tx1"/>
                        </a:solidFill>
                        <a:latin typeface="+mn-lt"/>
                        <a:cs typeface="Arial" panose="020B0604020202020204" pitchFamily="34" charset="0"/>
                      </a:endParaRPr>
                    </a:p>
                  </a:txBody>
                  <a:tcPr marL="38496" marR="38496" marT="19291" marB="19291" anchor="ctr" anchorCtr="1"/>
                </a:tc>
              </a:tr>
            </a:tbl>
          </a:graphicData>
        </a:graphic>
      </p:graphicFrame>
      <p:pic>
        <p:nvPicPr>
          <p:cNvPr id="5" name="Picture 4"/>
          <p:cNvPicPr/>
          <p:nvPr/>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harpenSoften amount="100000"/>
                    </a14:imgEffect>
                    <a14:imgEffect>
                      <a14:colorTemperature colorTemp="47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518527" y="3599335"/>
            <a:ext cx="913773" cy="858365"/>
          </a:xfrm>
          <a:prstGeom prst="rect">
            <a:avLst/>
          </a:prstGeom>
          <a:ln>
            <a:noFill/>
          </a:ln>
        </p:spPr>
      </p:pic>
      <p:pic>
        <p:nvPicPr>
          <p:cNvPr id="6" name="Picture 5"/>
          <p:cNvPicPr/>
          <p:nvPr/>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harpenSoften amount="100000"/>
                    </a14:imgEffect>
                    <a14:imgEffect>
                      <a14:colorTemperature colorTemp="47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837551" y="3599334"/>
            <a:ext cx="913773" cy="858365"/>
          </a:xfrm>
          <a:prstGeom prst="rect">
            <a:avLst/>
          </a:prstGeom>
          <a:ln>
            <a:noFill/>
          </a:ln>
        </p:spPr>
      </p:pic>
      <p:pic>
        <p:nvPicPr>
          <p:cNvPr id="7" name="Picture 6"/>
          <p:cNvPicPr/>
          <p:nvPr/>
        </p:nvPicPr>
        <p:blipFill>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harpenSoften amount="100000"/>
                    </a14:imgEffect>
                    <a14:imgEffect>
                      <a14:colorTemperature colorTemp="47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8255627" y="5428135"/>
            <a:ext cx="913773" cy="858365"/>
          </a:xfrm>
          <a:prstGeom prst="rect">
            <a:avLst/>
          </a:prstGeom>
          <a:ln>
            <a:noFill/>
          </a:ln>
        </p:spPr>
      </p:pic>
    </p:spTree>
    <p:extLst>
      <p:ext uri="{BB962C8B-B14F-4D97-AF65-F5344CB8AC3E}">
        <p14:creationId xmlns:p14="http://schemas.microsoft.com/office/powerpoint/2010/main" val="69896696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Lync Management During Coexistence</a:t>
            </a:r>
          </a:p>
        </p:txBody>
      </p:sp>
    </p:spTree>
    <p:extLst>
      <p:ext uri="{BB962C8B-B14F-4D97-AF65-F5344CB8AC3E}">
        <p14:creationId xmlns:p14="http://schemas.microsoft.com/office/powerpoint/2010/main" val="1974174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677" y="-7275"/>
            <a:ext cx="10485120" cy="7009075"/>
          </a:xfrm>
          <a:prstGeom prst="rect">
            <a:avLst/>
          </a:prstGeom>
        </p:spPr>
      </p:pic>
      <p:sp>
        <p:nvSpPr>
          <p:cNvPr id="5" name="Rectangle 4"/>
          <p:cNvSpPr/>
          <p:nvPr/>
        </p:nvSpPr>
        <p:spPr>
          <a:xfrm>
            <a:off x="10633391" y="6188460"/>
            <a:ext cx="1654812" cy="646331"/>
          </a:xfrm>
          <a:prstGeom prst="rect">
            <a:avLst/>
          </a:prstGeom>
        </p:spPr>
        <p:txBody>
          <a:bodyPr wrap="none">
            <a:spAutoFit/>
          </a:bodyPr>
          <a:lstStyle/>
          <a:p>
            <a:pPr algn="r"/>
            <a:r>
              <a:rPr lang="en-GB" dirty="0" smtClean="0">
                <a:solidFill>
                  <a:schemeClr val="accent4"/>
                </a:solidFill>
              </a:rPr>
              <a:t>Source: </a:t>
            </a:r>
          </a:p>
          <a:p>
            <a:pPr algn="r"/>
            <a:r>
              <a:rPr lang="en-GB" dirty="0" smtClean="0">
                <a:solidFill>
                  <a:schemeClr val="accent4"/>
                </a:solidFill>
              </a:rPr>
              <a:t>Wikimedia.org</a:t>
            </a:r>
            <a:endParaRPr lang="en-GB" dirty="0">
              <a:solidFill>
                <a:schemeClr val="accent4"/>
              </a:solidFill>
            </a:endParaRPr>
          </a:p>
        </p:txBody>
      </p:sp>
    </p:spTree>
    <p:extLst>
      <p:ext uri="{BB962C8B-B14F-4D97-AF65-F5344CB8AC3E}">
        <p14:creationId xmlns:p14="http://schemas.microsoft.com/office/powerpoint/2010/main" val="2290818662"/>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Lync Management during Coexistence</a:t>
            </a:r>
            <a:endParaRPr lang="en-GB" sz="4800" dirty="0"/>
          </a:p>
        </p:txBody>
      </p:sp>
      <p:sp>
        <p:nvSpPr>
          <p:cNvPr id="3" name="Text Placeholder 2"/>
          <p:cNvSpPr>
            <a:spLocks noGrp="1"/>
          </p:cNvSpPr>
          <p:nvPr>
            <p:ph type="body" sz="quarter" idx="10"/>
          </p:nvPr>
        </p:nvSpPr>
        <p:spPr>
          <a:xfrm>
            <a:off x="274638" y="1212850"/>
            <a:ext cx="11887200" cy="2523768"/>
          </a:xfrm>
        </p:spPr>
        <p:txBody>
          <a:bodyPr/>
          <a:lstStyle/>
          <a:p>
            <a:r>
              <a:rPr lang="en-US" dirty="0"/>
              <a:t>Any new changes to OCS 2007 R2 topology require </a:t>
            </a:r>
            <a:r>
              <a:rPr lang="en-US" dirty="0" smtClean="0"/>
              <a:t>re-merge</a:t>
            </a:r>
            <a:endParaRPr lang="en-US" dirty="0"/>
          </a:p>
          <a:p>
            <a:r>
              <a:rPr lang="en-US" dirty="0"/>
              <a:t>Once Lync Server 2013 has been deployed, Lync Server 2010 tools can no longer be </a:t>
            </a:r>
            <a:r>
              <a:rPr lang="en-US" dirty="0" smtClean="0"/>
              <a:t>used</a:t>
            </a:r>
            <a:endParaRPr lang="en-US" dirty="0"/>
          </a:p>
        </p:txBody>
      </p:sp>
    </p:spTree>
    <p:extLst>
      <p:ext uri="{BB962C8B-B14F-4D97-AF65-F5344CB8AC3E}">
        <p14:creationId xmlns:p14="http://schemas.microsoft.com/office/powerpoint/2010/main" val="15175001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Bespoke Migration Scenarios</a:t>
            </a:r>
            <a:endParaRPr lang="en-GB" dirty="0"/>
          </a:p>
        </p:txBody>
      </p:sp>
    </p:spTree>
    <p:extLst>
      <p:ext uri="{BB962C8B-B14F-4D97-AF65-F5344CB8AC3E}">
        <p14:creationId xmlns:p14="http://schemas.microsoft.com/office/powerpoint/2010/main" val="208836270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Bespoke Migration Scenarios</a:t>
            </a:r>
            <a:endParaRPr lang="en-GB" sz="4800" dirty="0"/>
          </a:p>
        </p:txBody>
      </p:sp>
      <p:sp>
        <p:nvSpPr>
          <p:cNvPr id="3" name="Text Placeholder 2"/>
          <p:cNvSpPr>
            <a:spLocks noGrp="1"/>
          </p:cNvSpPr>
          <p:nvPr>
            <p:ph type="body" sz="quarter" idx="10"/>
          </p:nvPr>
        </p:nvSpPr>
        <p:spPr>
          <a:xfrm>
            <a:off x="274638" y="1212850"/>
            <a:ext cx="11887200" cy="2646878"/>
          </a:xfrm>
        </p:spPr>
        <p:txBody>
          <a:bodyPr/>
          <a:lstStyle/>
          <a:p>
            <a:r>
              <a:rPr lang="en-US" dirty="0"/>
              <a:t>Situations where Front End pools cannot be easily migrated (cross-forest, mergers/acquisitions)</a:t>
            </a:r>
          </a:p>
          <a:p>
            <a:r>
              <a:rPr lang="en-US" dirty="0"/>
              <a:t>Leverage dbimpexp.exe and Import-CsUserData</a:t>
            </a:r>
          </a:p>
          <a:p>
            <a:r>
              <a:rPr lang="en-US" dirty="0"/>
              <a:t>Group Chat Database </a:t>
            </a:r>
            <a:r>
              <a:rPr lang="en-US" dirty="0" smtClean="0"/>
              <a:t>Lift-and-Shift</a:t>
            </a:r>
            <a:endParaRPr lang="en-US" dirty="0"/>
          </a:p>
        </p:txBody>
      </p:sp>
    </p:spTree>
    <p:extLst>
      <p:ext uri="{BB962C8B-B14F-4D97-AF65-F5344CB8AC3E}">
        <p14:creationId xmlns:p14="http://schemas.microsoft.com/office/powerpoint/2010/main" val="2383993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Key Takeaways</a:t>
            </a:r>
          </a:p>
        </p:txBody>
      </p:sp>
    </p:spTree>
    <p:extLst>
      <p:ext uri="{BB962C8B-B14F-4D97-AF65-F5344CB8AC3E}">
        <p14:creationId xmlns:p14="http://schemas.microsoft.com/office/powerpoint/2010/main" val="2120816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Key Takeaways</a:t>
            </a:r>
            <a:endParaRPr lang="en-GB" sz="4800" dirty="0"/>
          </a:p>
        </p:txBody>
      </p:sp>
      <p:sp>
        <p:nvSpPr>
          <p:cNvPr id="3" name="Text Placeholder 2"/>
          <p:cNvSpPr>
            <a:spLocks noGrp="1"/>
          </p:cNvSpPr>
          <p:nvPr>
            <p:ph type="body" sz="quarter" idx="10"/>
          </p:nvPr>
        </p:nvSpPr>
        <p:spPr>
          <a:xfrm>
            <a:off x="274638" y="1212850"/>
            <a:ext cx="11887200" cy="2646878"/>
          </a:xfrm>
        </p:spPr>
        <p:txBody>
          <a:bodyPr/>
          <a:lstStyle/>
          <a:p>
            <a:r>
              <a:rPr lang="en-US" dirty="0"/>
              <a:t>Tri-existence is not supported, so know before you go</a:t>
            </a:r>
          </a:p>
          <a:p>
            <a:r>
              <a:rPr lang="en-US" dirty="0"/>
              <a:t>Plan your client/server deployments and migrations well. Do you need to double hop?</a:t>
            </a:r>
          </a:p>
          <a:p>
            <a:r>
              <a:rPr lang="en-US" dirty="0"/>
              <a:t>Understand new client access via Autodiscover service</a:t>
            </a:r>
          </a:p>
        </p:txBody>
      </p:sp>
    </p:spTree>
    <p:extLst>
      <p:ext uri="{BB962C8B-B14F-4D97-AF65-F5344CB8AC3E}">
        <p14:creationId xmlns:p14="http://schemas.microsoft.com/office/powerpoint/2010/main" val="10146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274638" y="2125662"/>
            <a:ext cx="11887200" cy="18319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nb-NO" sz="8800" dirty="0" smtClean="0"/>
              <a:t>Q&amp;A</a:t>
            </a:r>
            <a:endParaRPr lang="nb-NO" sz="8800" dirty="0"/>
          </a:p>
        </p:txBody>
      </p:sp>
    </p:spTree>
    <p:extLst>
      <p:ext uri="{BB962C8B-B14F-4D97-AF65-F5344CB8AC3E}">
        <p14:creationId xmlns:p14="http://schemas.microsoft.com/office/powerpoint/2010/main" val="2405343701"/>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74320" y="1214472"/>
            <a:ext cx="11887518" cy="548319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a:xfrm>
            <a:off x="371669" y="1395987"/>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Breakout Sessions (session codes and titles)</a:t>
            </a:r>
            <a:endParaRPr lang="en-US" sz="3600" dirty="0">
              <a:gradFill>
                <a:gsLst>
                  <a:gs pos="1250">
                    <a:schemeClr val="tx1"/>
                  </a:gs>
                  <a:gs pos="100000">
                    <a:schemeClr val="tx1"/>
                  </a:gs>
                </a:gsLst>
                <a:lin ang="5400000" scaled="0"/>
              </a:gradFill>
              <a:latin typeface="+mj-lt"/>
            </a:endParaRPr>
          </a:p>
        </p:txBody>
      </p:sp>
      <p:sp>
        <p:nvSpPr>
          <p:cNvPr id="8" name="Rectangle 7"/>
          <p:cNvSpPr/>
          <p:nvPr/>
        </p:nvSpPr>
        <p:spPr>
          <a:xfrm>
            <a:off x="371669" y="2307618"/>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Hands-on Labs (session codes and titles)</a:t>
            </a:r>
            <a:endParaRPr lang="en-US" sz="3600" dirty="0">
              <a:gradFill>
                <a:gsLst>
                  <a:gs pos="1250">
                    <a:schemeClr val="tx1"/>
                  </a:gs>
                  <a:gs pos="100000">
                    <a:schemeClr val="tx1"/>
                  </a:gs>
                </a:gsLst>
                <a:lin ang="5400000" scaled="0"/>
              </a:gradFill>
              <a:latin typeface="+mj-lt"/>
            </a:endParaRPr>
          </a:p>
        </p:txBody>
      </p:sp>
      <p:sp>
        <p:nvSpPr>
          <p:cNvPr id="9" name="Rectangle 8"/>
          <p:cNvSpPr/>
          <p:nvPr/>
        </p:nvSpPr>
        <p:spPr>
          <a:xfrm>
            <a:off x="371669" y="3219249"/>
            <a:ext cx="11790169" cy="590931"/>
          </a:xfrm>
          <a:prstGeom prst="rect">
            <a:avLst/>
          </a:prstGeom>
        </p:spPr>
        <p:txBody>
          <a:bodyPr wrap="square">
            <a:spAutoFit/>
          </a:bodyPr>
          <a:lstStyle/>
          <a:p>
            <a:pPr marL="571500" lvl="0" indent="-571500">
              <a:lnSpc>
                <a:spcPct val="90000"/>
              </a:lnSpc>
              <a:spcBef>
                <a:spcPct val="20000"/>
              </a:spcBef>
              <a:buSzPct val="105000"/>
              <a:buBlip>
                <a:blip r:embed="rId3"/>
              </a:buBlip>
            </a:pPr>
            <a:r>
              <a:rPr lang="en-US" sz="3600" dirty="0">
                <a:gradFill>
                  <a:gsLst>
                    <a:gs pos="1250">
                      <a:schemeClr val="tx1"/>
                    </a:gs>
                    <a:gs pos="100000">
                      <a:schemeClr val="tx1"/>
                    </a:gs>
                  </a:gsLst>
                  <a:lin ang="5400000" scaled="0"/>
                </a:gradFill>
                <a:latin typeface="+mj-lt"/>
              </a:rPr>
              <a:t>Book - Lync Server 2013 Unleashed</a:t>
            </a:r>
          </a:p>
        </p:txBody>
      </p:sp>
      <p:sp>
        <p:nvSpPr>
          <p:cNvPr id="10" name="Rectangle 9"/>
          <p:cNvSpPr/>
          <p:nvPr/>
        </p:nvSpPr>
        <p:spPr>
          <a:xfrm>
            <a:off x="371669" y="4130880"/>
            <a:ext cx="11790169" cy="590931"/>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Related Certification Exam</a:t>
            </a:r>
            <a:endParaRPr lang="en-US" sz="3600" dirty="0">
              <a:gradFill>
                <a:gsLst>
                  <a:gs pos="1250">
                    <a:schemeClr val="tx1"/>
                  </a:gs>
                  <a:gs pos="100000">
                    <a:schemeClr val="tx1"/>
                  </a:gs>
                </a:gsLst>
                <a:lin ang="5400000" scaled="0"/>
              </a:gradFill>
              <a:latin typeface="+mj-lt"/>
            </a:endParaRPr>
          </a:p>
        </p:txBody>
      </p:sp>
      <p:sp>
        <p:nvSpPr>
          <p:cNvPr id="12" name="Rectangle 11"/>
          <p:cNvSpPr/>
          <p:nvPr/>
        </p:nvSpPr>
        <p:spPr>
          <a:xfrm>
            <a:off x="371668" y="5042512"/>
            <a:ext cx="11790169" cy="1698927"/>
          </a:xfrm>
          <a:prstGeom prst="rect">
            <a:avLst/>
          </a:prstGeom>
        </p:spPr>
        <p:txBody>
          <a:bodyPr wrap="square">
            <a:spAutoFit/>
          </a:bodyPr>
          <a:lstStyle/>
          <a:p>
            <a:pPr marL="571500" indent="-571500">
              <a:lnSpc>
                <a:spcPct val="90000"/>
              </a:lnSpc>
              <a:spcBef>
                <a:spcPct val="20000"/>
              </a:spcBef>
              <a:buSzPct val="105000"/>
              <a:buBlip>
                <a:blip r:embed="rId3"/>
              </a:buBlip>
            </a:pPr>
            <a:r>
              <a:rPr lang="en-US" sz="3600" dirty="0" smtClean="0">
                <a:gradFill>
                  <a:gsLst>
                    <a:gs pos="1250">
                      <a:schemeClr val="tx1"/>
                    </a:gs>
                    <a:gs pos="100000">
                      <a:schemeClr val="tx1"/>
                    </a:gs>
                  </a:gsLst>
                  <a:lin ang="5400000" scaled="0"/>
                </a:gradFill>
                <a:latin typeface="+mj-lt"/>
              </a:rPr>
              <a:t>Find Me Later at the Lync booth and on Twitter @</a:t>
            </a:r>
            <a:r>
              <a:rPr lang="en-US" sz="3600" dirty="0" err="1" smtClean="0">
                <a:gradFill>
                  <a:gsLst>
                    <a:gs pos="1250">
                      <a:schemeClr val="tx1"/>
                    </a:gs>
                    <a:gs pos="100000">
                      <a:schemeClr val="tx1"/>
                    </a:gs>
                  </a:gsLst>
                  <a:lin ang="5400000" scaled="0"/>
                </a:gradFill>
                <a:latin typeface="+mj-lt"/>
              </a:rPr>
              <a:t>justimorris</a:t>
            </a:r>
            <a:endParaRPr lang="en-US" sz="3600" dirty="0" smtClean="0">
              <a:gradFill>
                <a:gsLst>
                  <a:gs pos="1250">
                    <a:schemeClr val="tx1"/>
                  </a:gs>
                  <a:gs pos="100000">
                    <a:schemeClr val="tx1"/>
                  </a:gs>
                </a:gsLst>
                <a:lin ang="5400000" scaled="0"/>
              </a:gradFill>
              <a:latin typeface="+mj-lt"/>
            </a:endParaRPr>
          </a:p>
          <a:p>
            <a:pPr marL="571500" indent="-571500">
              <a:lnSpc>
                <a:spcPct val="90000"/>
              </a:lnSpc>
              <a:spcBef>
                <a:spcPct val="20000"/>
              </a:spcBef>
              <a:buSzPct val="105000"/>
              <a:buBlip>
                <a:blip r:embed="rId3"/>
              </a:buBlip>
            </a:pPr>
            <a:endParaRPr lang="en-US" sz="3600" dirty="0">
              <a:gradFill>
                <a:gsLst>
                  <a:gs pos="1250">
                    <a:schemeClr val="tx1"/>
                  </a:gs>
                  <a:gs pos="100000">
                    <a:schemeClr val="tx1"/>
                  </a:gs>
                </a:gsLst>
                <a:lin ang="5400000" scaled="0"/>
              </a:gradFill>
              <a:latin typeface="+mj-lt"/>
            </a:endParaRPr>
          </a:p>
        </p:txBody>
      </p:sp>
      <p:sp useBgFill="1">
        <p:nvSpPr>
          <p:cNvPr id="11" name="Freeform 10"/>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Tile"/>
          <p:cNvSpPr/>
          <p:nvPr/>
        </p:nvSpPr>
        <p:spPr bwMode="gray">
          <a:xfrm>
            <a:off x="5997647" y="3946350"/>
            <a:ext cx="5481387" cy="1835295"/>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grpSp>
        <p:nvGrpSpPr>
          <p:cNvPr id="34" name="MSDN Link"/>
          <p:cNvGrpSpPr/>
          <p:nvPr/>
        </p:nvGrpSpPr>
        <p:grpSpPr>
          <a:xfrm>
            <a:off x="5980243" y="5766010"/>
            <a:ext cx="5498792" cy="914399"/>
            <a:chOff x="6158906" y="5021924"/>
            <a:chExt cx="4997786"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6" name="Rectangle 35"/>
            <p:cNvSpPr/>
            <p:nvPr/>
          </p:nvSpPr>
          <p:spPr>
            <a:xfrm>
              <a:off x="6158906" y="5076615"/>
              <a:ext cx="2330654"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Developers</a:t>
              </a:r>
            </a:p>
          </p:txBody>
        </p:sp>
        <p:sp>
          <p:nvSpPr>
            <p:cNvPr id="37" name="Rectangle 36"/>
            <p:cNvSpPr/>
            <p:nvPr/>
          </p:nvSpPr>
          <p:spPr bwMode="white">
            <a:xfrm>
              <a:off x="6165582" y="5388275"/>
              <a:ext cx="4991109" cy="328531"/>
            </a:xfrm>
            <a:prstGeom prst="rect">
              <a:avLst/>
            </a:prstGeom>
          </p:spPr>
          <p:txBody>
            <a:bodyPr wrap="square" lIns="182880">
              <a:spAutoFit/>
            </a:bodyPr>
            <a:lstStyle/>
            <a:p>
              <a:r>
                <a:rPr lang="en-US" dirty="0">
                  <a:solidFill>
                    <a:srgbClr val="FFFFFF"/>
                  </a:solidFill>
                  <a:hlinkClick r:id="rId3"/>
                </a:rPr>
                <a:t>http://microsoft.com/msdn </a:t>
              </a:r>
              <a:endParaRPr lang="en-US" dirty="0">
                <a:solidFill>
                  <a:srgbClr val="FFFFFF"/>
                </a:solidFill>
              </a:endParaRPr>
            </a:p>
          </p:txBody>
        </p:sp>
      </p:grpSp>
      <p:sp>
        <p:nvSpPr>
          <p:cNvPr id="12" name="Arrow Bar"/>
          <p:cNvSpPr/>
          <p:nvPr/>
        </p:nvSpPr>
        <p:spPr bwMode="gray">
          <a:xfrm>
            <a:off x="5997647" y="1214472"/>
            <a:ext cx="5486400" cy="1841377"/>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grpSp>
        <p:nvGrpSpPr>
          <p:cNvPr id="17" name="MS Learning Link"/>
          <p:cNvGrpSpPr/>
          <p:nvPr/>
        </p:nvGrpSpPr>
        <p:grpSpPr>
          <a:xfrm>
            <a:off x="5982656" y="3040063"/>
            <a:ext cx="5501390" cy="916641"/>
            <a:chOff x="6161986" y="2595282"/>
            <a:chExt cx="5010840" cy="813384"/>
          </a:xfrm>
        </p:grpSpPr>
        <p:sp>
          <p:nvSpPr>
            <p:cNvPr id="18" name="Rectangle 17"/>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9" name="Rectangle 18"/>
            <p:cNvSpPr/>
            <p:nvPr/>
          </p:nvSpPr>
          <p:spPr>
            <a:xfrm>
              <a:off x="6161986" y="2649973"/>
              <a:ext cx="3863978" cy="300417"/>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Microsoft Certification &amp; Training Resources</a:t>
              </a:r>
            </a:p>
          </p:txBody>
        </p:sp>
        <p:sp>
          <p:nvSpPr>
            <p:cNvPr id="20" name="Rectangle 19"/>
            <p:cNvSpPr/>
            <p:nvPr/>
          </p:nvSpPr>
          <p:spPr bwMode="white">
            <a:xfrm>
              <a:off x="6181717" y="2961633"/>
              <a:ext cx="4991109" cy="327728"/>
            </a:xfrm>
            <a:prstGeom prst="rect">
              <a:avLst/>
            </a:prstGeom>
          </p:spPr>
          <p:txBody>
            <a:bodyPr wrap="square" lIns="182880">
              <a:spAutoFit/>
            </a:bodyPr>
            <a:lstStyle/>
            <a:p>
              <a:r>
                <a:rPr lang="en-US" dirty="0">
                  <a:solidFill>
                    <a:srgbClr val="FFFFFF"/>
                  </a:solidFill>
                  <a:hlinkClick r:id="rId4"/>
                </a:rPr>
                <a:t>www.microsoft.com/learning </a:t>
              </a:r>
              <a:endParaRPr lang="en-US" sz="1600" dirty="0"/>
            </a:p>
          </p:txBody>
        </p:sp>
      </p:grpSp>
      <p:sp>
        <p:nvSpPr>
          <p:cNvPr id="5" name="TechEd Tile"/>
          <p:cNvSpPr/>
          <p:nvPr/>
        </p:nvSpPr>
        <p:spPr bwMode="ltGray">
          <a:xfrm>
            <a:off x="274638" y="1214472"/>
            <a:ext cx="5476342" cy="1841394"/>
          </a:xfrm>
          <a:prstGeom prst="rect">
            <a:avLst/>
          </a:prstGeom>
          <a:solidFill>
            <a:srgbClr val="0072C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2" name="TechEd Tile"/>
          <p:cNvSpPr/>
          <p:nvPr/>
        </p:nvSpPr>
        <p:spPr bwMode="gray">
          <a:xfrm>
            <a:off x="274639" y="3947146"/>
            <a:ext cx="5486399" cy="1834500"/>
          </a:xfrm>
          <a:prstGeom prst="rect">
            <a:avLst/>
          </a:prstGeom>
          <a:solidFill>
            <a:srgbClr val="DC3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Resources</a:t>
            </a:r>
            <a:endParaRPr lang="en-US" dirty="0"/>
          </a:p>
        </p:txBody>
      </p:sp>
      <p:grpSp>
        <p:nvGrpSpPr>
          <p:cNvPr id="7" name="myTechEd Link"/>
          <p:cNvGrpSpPr/>
          <p:nvPr/>
        </p:nvGrpSpPr>
        <p:grpSpPr>
          <a:xfrm>
            <a:off x="272820" y="3040063"/>
            <a:ext cx="5478161" cy="916885"/>
            <a:chOff x="1020415" y="2595282"/>
            <a:chExt cx="4992768" cy="813384"/>
          </a:xfrm>
        </p:grpSpPr>
        <p:sp>
          <p:nvSpPr>
            <p:cNvPr id="8" name="Rectangle 7"/>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9" name="Rectangle 8"/>
            <p:cNvSpPr/>
            <p:nvPr/>
          </p:nvSpPr>
          <p:spPr>
            <a:xfrm>
              <a:off x="1020415" y="2649973"/>
              <a:ext cx="1963250" cy="300337"/>
            </a:xfrm>
            <a:prstGeom prst="rect">
              <a:avLst/>
            </a:prstGeom>
          </p:spPr>
          <p:txBody>
            <a:bodyPr wrap="none" lIns="182880">
              <a:spAutoFit/>
            </a:bodyPr>
            <a:lstStyle/>
            <a:p>
              <a:pPr marL="0" lvl="1">
                <a:tabLst>
                  <a:tab pos="1828800" algn="l"/>
                </a:tabLst>
              </a:pPr>
              <a:r>
                <a:rPr lang="en-US" sz="1600" dirty="0" smtClean="0">
                  <a:gradFill>
                    <a:gsLst>
                      <a:gs pos="1250">
                        <a:schemeClr val="bg2"/>
                      </a:gs>
                      <a:gs pos="100000">
                        <a:schemeClr val="bg2"/>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white">
            <a:xfrm>
              <a:off x="1022073" y="2961633"/>
              <a:ext cx="4991109" cy="327641"/>
            </a:xfrm>
            <a:prstGeom prst="rect">
              <a:avLst/>
            </a:prstGeom>
          </p:spPr>
          <p:txBody>
            <a:bodyPr wrap="square" lIns="182880">
              <a:spAutoFit/>
            </a:bodyPr>
            <a:lstStyle/>
            <a:p>
              <a:r>
                <a:rPr lang="en-US" u="sng" dirty="0">
                  <a:hlinkClick r:id="rId5"/>
                </a:rPr>
                <a:t>http://channel9.msdn.com/Events/TechEd</a:t>
              </a:r>
              <a:endParaRPr lang="en-US" dirty="0"/>
            </a:p>
          </p:txBody>
        </p:sp>
      </p:grpSp>
      <p:grpSp>
        <p:nvGrpSpPr>
          <p:cNvPr id="27" name="MS TechNet Link"/>
          <p:cNvGrpSpPr/>
          <p:nvPr/>
        </p:nvGrpSpPr>
        <p:grpSpPr>
          <a:xfrm>
            <a:off x="274639" y="5766010"/>
            <a:ext cx="5476339" cy="914399"/>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9" name="Rectangle 28"/>
            <p:cNvSpPr/>
            <p:nvPr/>
          </p:nvSpPr>
          <p:spPr>
            <a:xfrm>
              <a:off x="1027759" y="5076615"/>
              <a:ext cx="2680236" cy="301153"/>
            </a:xfrm>
            <a:prstGeom prst="rect">
              <a:avLst/>
            </a:prstGeom>
          </p:spPr>
          <p:txBody>
            <a:bodyPr wrap="none" lIns="182880">
              <a:spAutoFit/>
            </a:bodyPr>
            <a:lstStyle/>
            <a:p>
              <a:pPr marL="0" lvl="1">
                <a:tabLst>
                  <a:tab pos="1828800" algn="l"/>
                </a:tabLst>
              </a:pPr>
              <a:r>
                <a:rPr lang="en-US" sz="1600" dirty="0">
                  <a:gradFill>
                    <a:gsLst>
                      <a:gs pos="1250">
                        <a:schemeClr val="bg2"/>
                      </a:gs>
                      <a:gs pos="100000">
                        <a:schemeClr val="bg2"/>
                      </a:gs>
                    </a:gsLst>
                    <a:lin ang="5400000" scaled="0"/>
                  </a:gradFill>
                  <a:latin typeface="Segoe UI" pitchFamily="34" charset="0"/>
                  <a:ea typeface="Segoe UI" pitchFamily="34" charset="0"/>
                  <a:cs typeface="Segoe UI" pitchFamily="34" charset="0"/>
                </a:rPr>
                <a:t>Resources for IT Professionals</a:t>
              </a:r>
            </a:p>
          </p:txBody>
        </p:sp>
        <p:sp>
          <p:nvSpPr>
            <p:cNvPr id="30" name="Rectangle 29"/>
            <p:cNvSpPr/>
            <p:nvPr/>
          </p:nvSpPr>
          <p:spPr bwMode="white">
            <a:xfrm>
              <a:off x="1022074" y="5388275"/>
              <a:ext cx="4991109" cy="328531"/>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6"/>
                </a:rPr>
                <a:t>http://microsoft.com/technet  </a:t>
              </a:r>
              <a:endParaRPr lang="en-US" dirty="0">
                <a:solidFill>
                  <a:srgbClr val="FFFFFF"/>
                </a:solidFill>
              </a:endParaRPr>
            </a:p>
          </p:txBody>
        </p:sp>
      </p:grpSp>
      <p:sp>
        <p:nvSpPr>
          <p:cNvPr id="43" name="Rectangle 42"/>
          <p:cNvSpPr/>
          <p:nvPr/>
        </p:nvSpPr>
        <p:spPr bwMode="auto">
          <a:xfrm>
            <a:off x="5750977" y="-1"/>
            <a:ext cx="273890"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50120"/>
          <a:stretch/>
        </p:blipFill>
        <p:spPr>
          <a:xfrm>
            <a:off x="526107" y="1485017"/>
            <a:ext cx="2695575" cy="1273289"/>
          </a:xfrm>
          <a:prstGeom prst="rect">
            <a:avLst/>
          </a:prstGeom>
        </p:spPr>
      </p:pic>
      <p:sp useBgFill="1">
        <p:nvSpPr>
          <p:cNvPr id="39" name="Freeform 38"/>
          <p:cNvSpPr/>
          <p:nvPr/>
        </p:nvSpPr>
        <p:spPr bwMode="auto">
          <a:xfrm>
            <a:off x="0" y="0"/>
            <a:ext cx="12436475" cy="6994525"/>
          </a:xfrm>
          <a:custGeom>
            <a:avLst/>
            <a:gdLst>
              <a:gd name="connsiteX0" fmla="*/ 0 w 12436475"/>
              <a:gd name="connsiteY0" fmla="*/ 0 h 6994525"/>
              <a:gd name="connsiteX1" fmla="*/ 274638 w 12436475"/>
              <a:gd name="connsiteY1" fmla="*/ 0 h 6994525"/>
              <a:gd name="connsiteX2" fmla="*/ 274638 w 12436475"/>
              <a:gd name="connsiteY2" fmla="*/ 6697663 h 6994525"/>
              <a:gd name="connsiteX3" fmla="*/ 12436475 w 12436475"/>
              <a:gd name="connsiteY3" fmla="*/ 6697663 h 6994525"/>
              <a:gd name="connsiteX4" fmla="*/ 12436475 w 12436475"/>
              <a:gd name="connsiteY4" fmla="*/ 6994525 h 6994525"/>
              <a:gd name="connsiteX5" fmla="*/ 274638 w 12436475"/>
              <a:gd name="connsiteY5" fmla="*/ 6994525 h 6994525"/>
              <a:gd name="connsiteX6" fmla="*/ 1 w 12436475"/>
              <a:gd name="connsiteY6" fmla="*/ 6994525 h 6994525"/>
              <a:gd name="connsiteX7" fmla="*/ 0 w 12436475"/>
              <a:gd name="connsiteY7"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6994525">
                <a:moveTo>
                  <a:pt x="0" y="0"/>
                </a:moveTo>
                <a:lnTo>
                  <a:pt x="274638" y="0"/>
                </a:lnTo>
                <a:lnTo>
                  <a:pt x="274638" y="6697663"/>
                </a:lnTo>
                <a:lnTo>
                  <a:pt x="12436475" y="6697663"/>
                </a:lnTo>
                <a:lnTo>
                  <a:pt x="12436475" y="6994525"/>
                </a:lnTo>
                <a:lnTo>
                  <a:pt x="274638" y="6994525"/>
                </a:lnTo>
                <a:lnTo>
                  <a:pt x="1" y="6994525"/>
                </a:lnTo>
                <a:lnTo>
                  <a:pt x="0" y="6994525"/>
                </a:lnTo>
                <a:close/>
              </a:path>
            </a:pathLst>
          </a:cu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52156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0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0-#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0-#ppt_w/2"/>
                                          </p:val>
                                        </p:tav>
                                        <p:tav tm="100000">
                                          <p:val>
                                            <p:strVal val="#ppt_x"/>
                                          </p:val>
                                        </p:tav>
                                      </p:tavLst>
                                    </p:anim>
                                    <p:anim calcmode="lin" valueType="num">
                                      <p:cBhvr additive="base">
                                        <p:cTn id="28" dur="10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2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000" fill="hold"/>
                                        <p:tgtEl>
                                          <p:spTgt spid="32"/>
                                        </p:tgtEl>
                                        <p:attrNameLst>
                                          <p:attrName>ppt_x</p:attrName>
                                        </p:attrNameLst>
                                      </p:cBhvr>
                                      <p:tavLst>
                                        <p:tav tm="0">
                                          <p:val>
                                            <p:strVal val="0-#ppt_w/2"/>
                                          </p:val>
                                        </p:tav>
                                        <p:tav tm="100000">
                                          <p:val>
                                            <p:strVal val="#ppt_x"/>
                                          </p:val>
                                        </p:tav>
                                      </p:tavLst>
                                    </p:anim>
                                    <p:anim calcmode="lin" valueType="num">
                                      <p:cBhvr additive="base">
                                        <p:cTn id="36" dur="10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000" fill="hold"/>
                                        <p:tgtEl>
                                          <p:spTgt spid="34"/>
                                        </p:tgtEl>
                                        <p:attrNameLst>
                                          <p:attrName>ppt_x</p:attrName>
                                        </p:attrNameLst>
                                      </p:cBhvr>
                                      <p:tavLst>
                                        <p:tav tm="0">
                                          <p:val>
                                            <p:strVal val="0-#ppt_w/2"/>
                                          </p:val>
                                        </p:tav>
                                        <p:tav tm="100000">
                                          <p:val>
                                            <p:strVal val="#ppt_x"/>
                                          </p:val>
                                        </p:tav>
                                      </p:tavLst>
                                    </p:anim>
                                    <p:anim calcmode="lin" valueType="num">
                                      <p:cBhvr additive="base">
                                        <p:cTn id="40"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5" grpId="0" animBg="1"/>
      <p:bldP spid="2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an evaluation on CommNet and enter to win!</a:t>
            </a:r>
            <a:endParaRPr lang="en-US" dirty="0"/>
          </a:p>
        </p:txBody>
      </p:sp>
      <p:sp>
        <p:nvSpPr>
          <p:cNvPr id="5" name="Rectangle 4"/>
          <p:cNvSpPr/>
          <p:nvPr/>
        </p:nvSpPr>
        <p:spPr bwMode="auto">
          <a:xfrm>
            <a:off x="4459854" y="2125662"/>
            <a:ext cx="7701983"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6" name="Best Buy gc" descr="\\192.168.1.51\Shared\ADI_Projects\Microsoft\MS_11-01457_TechEd_2012_Template\Working_Art\Eval-prizes\bestbuy-gc.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77148" y="2607703"/>
            <a:ext cx="1881043" cy="122476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8" y="2125663"/>
            <a:ext cx="4032817" cy="4585903"/>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pic>
        <p:nvPicPr>
          <p:cNvPr id="8" name="Xbox kinect" descr="\\192.168.1.51\Shared\ADI_Projects\Microsoft\MS_11-01457_TechEd_2012_Template\Working_Art\Eval-prizes\Xbox360_Matte_Sensor_7-8View.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3655" y="2529186"/>
            <a:ext cx="3614782" cy="3887912"/>
          </a:xfrm>
          <a:prstGeom prst="rect">
            <a:avLst/>
          </a:prstGeom>
          <a:noFill/>
          <a:extLst>
            <a:ext uri="{909E8E84-426E-40DD-AFC4-6F175D3DCCD1}">
              <a14:hiddenFill xmlns:a14="http://schemas.microsoft.com/office/drawing/2010/main">
                <a:solidFill>
                  <a:srgbClr val="FFFFFF"/>
                </a:solidFill>
              </a14:hiddenFill>
            </a:ext>
          </a:extLst>
        </p:spPr>
      </p:pic>
      <p:pic>
        <p:nvPicPr>
          <p:cNvPr id="9" name="hat" descr="\\192.168.1.51\Shared\ADI_Projects\Microsoft\MS_11-01457_TechEd_2012_Template\Working_Art\Eval-prizes\Geek-military-ha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412535" y="4750235"/>
            <a:ext cx="1355377" cy="1694221"/>
          </a:xfrm>
          <a:prstGeom prst="rect">
            <a:avLst/>
          </a:prstGeom>
          <a:noFill/>
          <a:extLst>
            <a:ext uri="{909E8E84-426E-40DD-AFC4-6F175D3DCCD1}">
              <a14:hiddenFill xmlns:a14="http://schemas.microsoft.com/office/drawing/2010/main">
                <a:solidFill>
                  <a:srgbClr val="FFFFFF"/>
                </a:solidFill>
              </a14:hiddenFill>
            </a:ext>
          </a:extLst>
        </p:spPr>
      </p:pic>
      <p:pic>
        <p:nvPicPr>
          <p:cNvPr id="10" name="usb hub" descr="\\192.168.1.51\Shared\ADI_Projects\Microsoft\MS_11-01457_TechEd_2012_Template\Working_Art\Eval-prizes\Geek-usb-hub.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892060" y="4750234"/>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1" name="flashlight" descr="\\192.168.1.51\Shared\ADI_Projects\Microsoft\MS_11-01457_TechEd_2012_Template\Working_Art\Eval-prizes\LED-flashlight.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683123" y="4766996"/>
            <a:ext cx="1341968" cy="1677460"/>
          </a:xfrm>
          <a:prstGeom prst="rect">
            <a:avLst/>
          </a:prstGeom>
          <a:noFill/>
          <a:extLst>
            <a:ext uri="{909E8E84-426E-40DD-AFC4-6F175D3DCCD1}">
              <a14:hiddenFill xmlns:a14="http://schemas.microsoft.com/office/drawing/2010/main">
                <a:solidFill>
                  <a:srgbClr val="FFFFFF"/>
                </a:solidFill>
              </a14:hiddenFill>
            </a:ext>
          </a:extLst>
        </p:spPr>
      </p:pic>
      <p:pic>
        <p:nvPicPr>
          <p:cNvPr id="12" name="Accessory bag" descr="\\192.168.1.51\Shared\ADI_Projects\Microsoft\MS_11-01457_TechEd_2012_Template\Working_Art\Eval-prizes\Neoprene-accessory-case.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3123" y="2372973"/>
            <a:ext cx="1355378" cy="1694222"/>
          </a:xfrm>
          <a:prstGeom prst="rect">
            <a:avLst/>
          </a:prstGeom>
          <a:noFill/>
          <a:extLst>
            <a:ext uri="{909E8E84-426E-40DD-AFC4-6F175D3DCCD1}">
              <a14:hiddenFill xmlns:a14="http://schemas.microsoft.com/office/drawing/2010/main">
                <a:solidFill>
                  <a:srgbClr val="FFFFFF"/>
                </a:solidFill>
              </a14:hiddenFill>
            </a:ext>
          </a:extLst>
        </p:spPr>
      </p:pic>
      <p:pic>
        <p:nvPicPr>
          <p:cNvPr id="13" name="shirt" descr="\\192.168.1.51\Shared\ADI_Projects\Microsoft\MS_11-01457_TechEd_2012_Template\Working_Art\Eval-prizes\Cloud-power-shirt.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86190" y="2372974"/>
            <a:ext cx="1355377" cy="1694222"/>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8"/>
          <p:cNvSpPr/>
          <p:nvPr/>
        </p:nvSpPr>
        <p:spPr bwMode="auto">
          <a:xfrm>
            <a:off x="0" y="0"/>
            <a:ext cx="12436475" cy="6994525"/>
          </a:xfrm>
          <a:custGeom>
            <a:avLst/>
            <a:gdLst>
              <a:gd name="connsiteX0" fmla="*/ 4459854 w 12436475"/>
              <a:gd name="connsiteY0" fmla="*/ 4500064 h 6994525"/>
              <a:gd name="connsiteX1" fmla="*/ 4459854 w 12436475"/>
              <a:gd name="connsiteY1" fmla="*/ 6697663 h 6994525"/>
              <a:gd name="connsiteX2" fmla="*/ 12161837 w 12436475"/>
              <a:gd name="connsiteY2" fmla="*/ 6697663 h 6994525"/>
              <a:gd name="connsiteX3" fmla="*/ 12161837 w 12436475"/>
              <a:gd name="connsiteY3" fmla="*/ 4500064 h 6994525"/>
              <a:gd name="connsiteX4" fmla="*/ 0 w 12436475"/>
              <a:gd name="connsiteY4" fmla="*/ 0 h 6994525"/>
              <a:gd name="connsiteX5" fmla="*/ 274638 w 12436475"/>
              <a:gd name="connsiteY5" fmla="*/ 0 h 6994525"/>
              <a:gd name="connsiteX6" fmla="*/ 274638 w 12436475"/>
              <a:gd name="connsiteY6" fmla="*/ 6697663 h 6994525"/>
              <a:gd name="connsiteX7" fmla="*/ 4307455 w 12436475"/>
              <a:gd name="connsiteY7" fmla="*/ 6697663 h 6994525"/>
              <a:gd name="connsiteX8" fmla="*/ 4307455 w 12436475"/>
              <a:gd name="connsiteY8" fmla="*/ 4500064 h 6994525"/>
              <a:gd name="connsiteX9" fmla="*/ 4307455 w 12436475"/>
              <a:gd name="connsiteY9" fmla="*/ 4320223 h 6994525"/>
              <a:gd name="connsiteX10" fmla="*/ 4307455 w 12436475"/>
              <a:gd name="connsiteY10" fmla="*/ 2125663 h 6994525"/>
              <a:gd name="connsiteX11" fmla="*/ 4459854 w 12436475"/>
              <a:gd name="connsiteY11" fmla="*/ 2125663 h 6994525"/>
              <a:gd name="connsiteX12" fmla="*/ 4459854 w 12436475"/>
              <a:gd name="connsiteY12" fmla="*/ 4320223 h 6994525"/>
              <a:gd name="connsiteX13" fmla="*/ 12161837 w 12436475"/>
              <a:gd name="connsiteY13" fmla="*/ 4320223 h 6994525"/>
              <a:gd name="connsiteX14" fmla="*/ 12161837 w 12436475"/>
              <a:gd name="connsiteY14" fmla="*/ 0 h 6994525"/>
              <a:gd name="connsiteX15" fmla="*/ 12436475 w 12436475"/>
              <a:gd name="connsiteY15" fmla="*/ 0 h 6994525"/>
              <a:gd name="connsiteX16" fmla="*/ 12436475 w 12436475"/>
              <a:gd name="connsiteY16" fmla="*/ 4320223 h 6994525"/>
              <a:gd name="connsiteX17" fmla="*/ 12436475 w 12436475"/>
              <a:gd name="connsiteY17" fmla="*/ 4500064 h 6994525"/>
              <a:gd name="connsiteX18" fmla="*/ 12436475 w 12436475"/>
              <a:gd name="connsiteY18" fmla="*/ 6697663 h 6994525"/>
              <a:gd name="connsiteX19" fmla="*/ 12436475 w 12436475"/>
              <a:gd name="connsiteY19" fmla="*/ 6994525 h 6994525"/>
              <a:gd name="connsiteX20" fmla="*/ 12161837 w 12436475"/>
              <a:gd name="connsiteY20" fmla="*/ 6994525 h 6994525"/>
              <a:gd name="connsiteX21" fmla="*/ 4459854 w 12436475"/>
              <a:gd name="connsiteY21" fmla="*/ 6994525 h 6994525"/>
              <a:gd name="connsiteX22" fmla="*/ 4307455 w 12436475"/>
              <a:gd name="connsiteY22" fmla="*/ 6994525 h 6994525"/>
              <a:gd name="connsiteX23" fmla="*/ 274638 w 12436475"/>
              <a:gd name="connsiteY23" fmla="*/ 6994525 h 6994525"/>
              <a:gd name="connsiteX24" fmla="*/ 1 w 12436475"/>
              <a:gd name="connsiteY24" fmla="*/ 6994525 h 6994525"/>
              <a:gd name="connsiteX25" fmla="*/ 0 w 12436475"/>
              <a:gd name="connsiteY25" fmla="*/ 6994525 h 699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436475" h="6994525">
                <a:moveTo>
                  <a:pt x="4459854" y="4500064"/>
                </a:moveTo>
                <a:lnTo>
                  <a:pt x="4459854" y="6697663"/>
                </a:lnTo>
                <a:lnTo>
                  <a:pt x="12161837" y="6697663"/>
                </a:lnTo>
                <a:lnTo>
                  <a:pt x="12161837" y="4500064"/>
                </a:lnTo>
                <a:close/>
                <a:moveTo>
                  <a:pt x="0" y="0"/>
                </a:moveTo>
                <a:lnTo>
                  <a:pt x="274638" y="0"/>
                </a:lnTo>
                <a:lnTo>
                  <a:pt x="274638" y="6697663"/>
                </a:lnTo>
                <a:lnTo>
                  <a:pt x="4307455" y="6697663"/>
                </a:lnTo>
                <a:lnTo>
                  <a:pt x="4307455" y="4500064"/>
                </a:lnTo>
                <a:lnTo>
                  <a:pt x="4307455" y="4320223"/>
                </a:lnTo>
                <a:lnTo>
                  <a:pt x="4307455" y="2125663"/>
                </a:lnTo>
                <a:lnTo>
                  <a:pt x="4459854" y="2125663"/>
                </a:lnTo>
                <a:lnTo>
                  <a:pt x="4459854" y="4320223"/>
                </a:lnTo>
                <a:lnTo>
                  <a:pt x="12161837" y="4320223"/>
                </a:lnTo>
                <a:lnTo>
                  <a:pt x="12161837" y="0"/>
                </a:lnTo>
                <a:lnTo>
                  <a:pt x="12436475" y="0"/>
                </a:lnTo>
                <a:lnTo>
                  <a:pt x="12436475" y="4320223"/>
                </a:lnTo>
                <a:lnTo>
                  <a:pt x="12436475" y="4500064"/>
                </a:lnTo>
                <a:lnTo>
                  <a:pt x="12436475" y="6697663"/>
                </a:lnTo>
                <a:lnTo>
                  <a:pt x="12436475" y="6994525"/>
                </a:lnTo>
                <a:lnTo>
                  <a:pt x="12161837" y="6994525"/>
                </a:lnTo>
                <a:lnTo>
                  <a:pt x="4459854" y="6994525"/>
                </a:lnTo>
                <a:lnTo>
                  <a:pt x="4307455" y="6994525"/>
                </a:lnTo>
                <a:lnTo>
                  <a:pt x="274638" y="6994525"/>
                </a:lnTo>
                <a:lnTo>
                  <a:pt x="1" y="6994525"/>
                </a:lnTo>
                <a:lnTo>
                  <a:pt x="0" y="6994525"/>
                </a:ln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3548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decel="100000" fill="hold" grpId="0" nodeType="withEffect">
                                  <p:stCondLst>
                                    <p:cond delay="1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2" decel="10000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4" decel="100000" fill="hold" nodeType="withEffect">
                                  <p:stCondLst>
                                    <p:cond delay="1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decel="100000" fill="hold" nodeType="withEffect">
                                  <p:stCondLst>
                                    <p:cond delay="1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7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4" decel="100000"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92249" y="2143592"/>
            <a:ext cx="4572318" cy="4561249"/>
          </a:xfrm>
          <a:prstGeom prst="rect">
            <a:avLst/>
          </a:prstGeom>
          <a:noFill/>
        </p:spPr>
        <p:txBody>
          <a:bodyPr wrap="square" lIns="182880" tIns="146304" rIns="182880" bIns="146304" rtlCol="0">
            <a:spAutoFit/>
          </a:bodyPr>
          <a:lstStyle/>
          <a:p>
            <a:pPr>
              <a:lnSpc>
                <a:spcPct val="90000"/>
              </a:lnSpc>
              <a:spcAft>
                <a:spcPts val="600"/>
              </a:spcAft>
            </a:pPr>
            <a:r>
              <a:rPr lang="en-US" sz="4400" b="1" dirty="0" smtClean="0">
                <a:gradFill>
                  <a:gsLst>
                    <a:gs pos="1250">
                      <a:srgbClr val="FFFFFF"/>
                    </a:gs>
                    <a:gs pos="100000">
                      <a:srgbClr val="FFFFFF"/>
                    </a:gs>
                  </a:gsLst>
                  <a:lin ang="5400000" scaled="0"/>
                </a:gradFill>
              </a:rPr>
              <a:t>Scan this QR code </a:t>
            </a:r>
            <a:r>
              <a:rPr lang="en-US" sz="4400" dirty="0" smtClean="0">
                <a:gradFill>
                  <a:gsLst>
                    <a:gs pos="1250">
                      <a:srgbClr val="FFFFFF"/>
                    </a:gs>
                    <a:gs pos="100000">
                      <a:srgbClr val="FFFFFF"/>
                    </a:gs>
                  </a:gsLst>
                  <a:lin ang="5400000" scaled="0"/>
                </a:gradFill>
              </a:rPr>
              <a:t>to evaluate this session and be automatically entered in a drawing to </a:t>
            </a:r>
            <a:br>
              <a:rPr lang="en-US" sz="4400" dirty="0" smtClean="0">
                <a:gradFill>
                  <a:gsLst>
                    <a:gs pos="1250">
                      <a:srgbClr val="FFFFFF"/>
                    </a:gs>
                    <a:gs pos="100000">
                      <a:srgbClr val="FFFFFF"/>
                    </a:gs>
                  </a:gsLst>
                  <a:lin ang="5400000" scaled="0"/>
                </a:gradFill>
              </a:rPr>
            </a:br>
            <a:r>
              <a:rPr lang="en-US" sz="4400" dirty="0" smtClean="0">
                <a:gradFill>
                  <a:gsLst>
                    <a:gs pos="1250">
                      <a:srgbClr val="FFFFFF"/>
                    </a:gs>
                    <a:gs pos="100000">
                      <a:srgbClr val="FFFFFF"/>
                    </a:gs>
                  </a:gsLst>
                  <a:lin ang="5400000" scaled="0"/>
                </a:gradFill>
              </a:rPr>
              <a:t>win a prize</a:t>
            </a:r>
            <a:endParaRPr lang="en-US" sz="4400" b="1" dirty="0" smtClean="0">
              <a:gradFill>
                <a:gsLst>
                  <a:gs pos="1250">
                    <a:srgbClr val="FFFFFF"/>
                  </a:gs>
                  <a:gs pos="100000">
                    <a:srgbClr val="FFFFFF"/>
                  </a:gs>
                </a:gsLst>
                <a:lin ang="5400000" scaled="0"/>
              </a:gradFill>
            </a:endParaRP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139319068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0494" y="-18883"/>
            <a:ext cx="8095487" cy="7032290"/>
          </a:xfrm>
          <a:prstGeom prst="rect">
            <a:avLst/>
          </a:prstGeom>
        </p:spPr>
      </p:pic>
      <p:sp>
        <p:nvSpPr>
          <p:cNvPr id="5" name="Rectangle 4"/>
          <p:cNvSpPr/>
          <p:nvPr/>
        </p:nvSpPr>
        <p:spPr>
          <a:xfrm>
            <a:off x="10515628" y="6237228"/>
            <a:ext cx="1920847" cy="646331"/>
          </a:xfrm>
          <a:prstGeom prst="rect">
            <a:avLst/>
          </a:prstGeom>
        </p:spPr>
        <p:txBody>
          <a:bodyPr wrap="none">
            <a:spAutoFit/>
          </a:bodyPr>
          <a:lstStyle/>
          <a:p>
            <a:pPr algn="r"/>
            <a:r>
              <a:rPr lang="en-GB" dirty="0" smtClean="0"/>
              <a:t>Source: </a:t>
            </a:r>
          </a:p>
          <a:p>
            <a:pPr algn="r"/>
            <a:r>
              <a:rPr lang="en-GB" dirty="0" smtClean="0"/>
              <a:t>eat-drink-fly.com</a:t>
            </a:r>
            <a:endParaRPr lang="en-GB" dirty="0"/>
          </a:p>
        </p:txBody>
      </p:sp>
    </p:spTree>
    <p:extLst>
      <p:ext uri="{BB962C8B-B14F-4D97-AF65-F5344CB8AC3E}">
        <p14:creationId xmlns:p14="http://schemas.microsoft.com/office/powerpoint/2010/main" val="4142297978"/>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
        <p:nvSpPr>
          <p:cNvPr id="5" name="Rectangle 4"/>
          <p:cNvSpPr/>
          <p:nvPr/>
        </p:nvSpPr>
        <p:spPr>
          <a:xfrm>
            <a:off x="10119366" y="6348194"/>
            <a:ext cx="2317109" cy="646331"/>
          </a:xfrm>
          <a:prstGeom prst="rect">
            <a:avLst/>
          </a:prstGeom>
        </p:spPr>
        <p:txBody>
          <a:bodyPr wrap="none">
            <a:spAutoFit/>
          </a:bodyPr>
          <a:lstStyle/>
          <a:p>
            <a:pPr algn="r"/>
            <a:r>
              <a:rPr lang="en-GB" dirty="0" smtClean="0"/>
              <a:t>Source:</a:t>
            </a:r>
          </a:p>
          <a:p>
            <a:pPr algn="r"/>
            <a:r>
              <a:rPr lang="en-GB" dirty="0" smtClean="0"/>
              <a:t>lhs204.stellpflug.com</a:t>
            </a:r>
            <a:endParaRPr lang="en-GB" dirty="0"/>
          </a:p>
        </p:txBody>
      </p:sp>
    </p:spTree>
    <p:extLst>
      <p:ext uri="{BB962C8B-B14F-4D97-AF65-F5344CB8AC3E}">
        <p14:creationId xmlns:p14="http://schemas.microsoft.com/office/powerpoint/2010/main" val="96363326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p:txBody>
          <a:bodyPr/>
          <a:lstStyle/>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6989" y="6966"/>
            <a:ext cx="9302496" cy="6980593"/>
          </a:xfrm>
          <a:prstGeom prst="rect">
            <a:avLst/>
          </a:prstGeom>
        </p:spPr>
      </p:pic>
    </p:spTree>
    <p:extLst>
      <p:ext uri="{BB962C8B-B14F-4D97-AF65-F5344CB8AC3E}">
        <p14:creationId xmlns:p14="http://schemas.microsoft.com/office/powerpoint/2010/main" val="36670956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_2013_Template_r0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3463</TotalTime>
  <Words>4609</Words>
  <Application>Microsoft Office PowerPoint</Application>
  <PresentationFormat>Custom</PresentationFormat>
  <Paragraphs>412</Paragraphs>
  <Slides>70</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70</vt:i4>
      </vt:variant>
    </vt:vector>
  </HeadingPairs>
  <TitlesOfParts>
    <vt:vector size="76" baseType="lpstr">
      <vt:lpstr>Wingdings</vt:lpstr>
      <vt:lpstr>Arial</vt:lpstr>
      <vt:lpstr>Segoe UI Light</vt:lpstr>
      <vt:lpstr>Segoe UI</vt:lpstr>
      <vt:lpstr>Consolas</vt:lpstr>
      <vt:lpstr>TechEd_2013_Template_r09</vt:lpstr>
      <vt:lpstr>PowerPoint Presentation</vt:lpstr>
      <vt:lpstr>Migration and Coexistence with Microsoft Lync Server 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Quiz!</vt:lpstr>
      <vt:lpstr>PowerPoint Presentation</vt:lpstr>
      <vt:lpstr>PowerPoint Presentation</vt:lpstr>
      <vt:lpstr>PowerPoint Presentation</vt:lpstr>
      <vt:lpstr>Migration and Coexistence with Microsoft Lync Server 2013</vt:lpstr>
      <vt:lpstr>Migration and Coexistence with Microsoft Lync Server 2013</vt:lpstr>
      <vt:lpstr>Agenda</vt:lpstr>
      <vt:lpstr>Agenda</vt:lpstr>
      <vt:lpstr>Initial Migration Considerations</vt:lpstr>
      <vt:lpstr>Initial Migration Considerations</vt:lpstr>
      <vt:lpstr>Initial Migration Considerations</vt:lpstr>
      <vt:lpstr>Migrating from  OCS 2007 R2</vt:lpstr>
      <vt:lpstr>Migrating from OCS 2007 R2</vt:lpstr>
      <vt:lpstr>Merge OCS 2007 R2 Topology</vt:lpstr>
      <vt:lpstr>Importing Legacy Policies and Settings</vt:lpstr>
      <vt:lpstr>Configure Lync Server 2013 Pool</vt:lpstr>
      <vt:lpstr>Migrate Users</vt:lpstr>
      <vt:lpstr>Complete Post-Migration Tasks</vt:lpstr>
      <vt:lpstr>Decommission OCS 2007 R2</vt:lpstr>
      <vt:lpstr>Migrating from  Lync Server 2010</vt:lpstr>
      <vt:lpstr>Migrating from Lync Server 2010</vt:lpstr>
      <vt:lpstr>Migrate Users</vt:lpstr>
      <vt:lpstr>Complete Post-Migration Tasks</vt:lpstr>
      <vt:lpstr>Redeploy Survivable Branch Appliances</vt:lpstr>
      <vt:lpstr>Decommission Lync Server 2010</vt:lpstr>
      <vt:lpstr>Migrating the CMS to Lync Server 2013</vt:lpstr>
      <vt:lpstr>What about R2+2010 Environments?</vt:lpstr>
      <vt:lpstr>What about R2+2010 Environments?</vt:lpstr>
      <vt:lpstr>Client Coexistence and Interoperability</vt:lpstr>
      <vt:lpstr>Client Coexistence and Interoperability</vt:lpstr>
      <vt:lpstr>Lync 2013 Client Considerations</vt:lpstr>
      <vt:lpstr>Server or Client First? You decide</vt:lpstr>
      <vt:lpstr>What happens to Attendee?</vt:lpstr>
      <vt:lpstr>Changes to Lync Phone Edition</vt:lpstr>
      <vt:lpstr>Understanding the Autodiscover Service</vt:lpstr>
      <vt:lpstr>Understanding the Autodiscover Service</vt:lpstr>
      <vt:lpstr>Edge Server Migration</vt:lpstr>
      <vt:lpstr>Edge Server Migration</vt:lpstr>
      <vt:lpstr>External Web Services Migration</vt:lpstr>
      <vt:lpstr>External Web Services Migration</vt:lpstr>
      <vt:lpstr>Group Chat Migration</vt:lpstr>
      <vt:lpstr>Group Chat Migration</vt:lpstr>
      <vt:lpstr>Migrating Legacy Chat Room Data</vt:lpstr>
      <vt:lpstr>Migrating Legacy Chat Room Data</vt:lpstr>
      <vt:lpstr>Decommission Legacy Group Chat Servers</vt:lpstr>
      <vt:lpstr>Mobility Coexistence</vt:lpstr>
      <vt:lpstr>Mobility Coexistence</vt:lpstr>
      <vt:lpstr>Lync Management During Coexistence</vt:lpstr>
      <vt:lpstr>Lync Management during Coexistence</vt:lpstr>
      <vt:lpstr>Bespoke Migration Scenarios</vt:lpstr>
      <vt:lpstr>Bespoke Migration Scenarios</vt:lpstr>
      <vt:lpstr>Key Takeaways</vt:lpstr>
      <vt:lpstr>Key Takeaways</vt:lpstr>
      <vt:lpstr>PowerPoint Presentation</vt:lpstr>
      <vt:lpstr>Related content</vt:lpstr>
      <vt:lpstr>Resources</vt:lpstr>
      <vt:lpstr>Complete an evaluation on CommNet and enter to win!</vt:lpstr>
      <vt:lpstr>Evaluate this session</vt:lpstr>
      <vt:lpstr>PowerPoint Presentation</vt:lpstr>
    </vt:vector>
  </TitlesOfParts>
  <Manager>&lt;Comms manager/speech writer&gt;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OUC-B334 Migration and Coexistence with Microsoft Lync Server </dc:title>
  <dc:subject>TechEd 2013</dc:subject>
  <dc:creator>Justin Morris</dc:creator>
  <cp:keywords>TechEd 2013</cp:keywords>
  <dc:description>Template by: Jordan Cayabyab, Artitudes Design, Inc.
Formatting by: Brett Perry Silver Fox Productions
Audience Type: Internal/External</dc:description>
  <cp:lastModifiedBy>Shows</cp:lastModifiedBy>
  <cp:revision>73</cp:revision>
  <dcterms:created xsi:type="dcterms:W3CDTF">2013-04-28T19:05:24Z</dcterms:created>
  <dcterms:modified xsi:type="dcterms:W3CDTF">2013-06-03T22:35:00Z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