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74"/>
  </p:notesMasterIdLst>
  <p:handoutMasterIdLst>
    <p:handoutMasterId r:id="rId75"/>
  </p:handoutMasterIdLst>
  <p:sldIdLst>
    <p:sldId id="1135" r:id="rId5"/>
    <p:sldId id="1054" r:id="rId6"/>
    <p:sldId id="1156" r:id="rId7"/>
    <p:sldId id="1157" r:id="rId8"/>
    <p:sldId id="1158" r:id="rId9"/>
    <p:sldId id="1159" r:id="rId10"/>
    <p:sldId id="1160" r:id="rId11"/>
    <p:sldId id="1161" r:id="rId12"/>
    <p:sldId id="1162" r:id="rId13"/>
    <p:sldId id="1163" r:id="rId14"/>
    <p:sldId id="1164" r:id="rId15"/>
    <p:sldId id="1165" r:id="rId16"/>
    <p:sldId id="1166" r:id="rId17"/>
    <p:sldId id="1167" r:id="rId18"/>
    <p:sldId id="1168" r:id="rId19"/>
    <p:sldId id="1169" r:id="rId20"/>
    <p:sldId id="1170" r:id="rId21"/>
    <p:sldId id="1171" r:id="rId22"/>
    <p:sldId id="1172" r:id="rId23"/>
    <p:sldId id="1173" r:id="rId24"/>
    <p:sldId id="1174" r:id="rId25"/>
    <p:sldId id="1175" r:id="rId26"/>
    <p:sldId id="1176" r:id="rId27"/>
    <p:sldId id="1177" r:id="rId28"/>
    <p:sldId id="1178" r:id="rId29"/>
    <p:sldId id="1179" r:id="rId30"/>
    <p:sldId id="1180" r:id="rId31"/>
    <p:sldId id="1181" r:id="rId32"/>
    <p:sldId id="1182" r:id="rId33"/>
    <p:sldId id="1183" r:id="rId34"/>
    <p:sldId id="1184" r:id="rId35"/>
    <p:sldId id="1185" r:id="rId36"/>
    <p:sldId id="1186" r:id="rId37"/>
    <p:sldId id="1187" r:id="rId38"/>
    <p:sldId id="1188" r:id="rId39"/>
    <p:sldId id="1189" r:id="rId40"/>
    <p:sldId id="1190" r:id="rId41"/>
    <p:sldId id="1191" r:id="rId42"/>
    <p:sldId id="1192" r:id="rId43"/>
    <p:sldId id="1193" r:id="rId44"/>
    <p:sldId id="1194" r:id="rId45"/>
    <p:sldId id="1195" r:id="rId46"/>
    <p:sldId id="1196" r:id="rId47"/>
    <p:sldId id="1197" r:id="rId48"/>
    <p:sldId id="1198" r:id="rId49"/>
    <p:sldId id="1199" r:id="rId50"/>
    <p:sldId id="1200" r:id="rId51"/>
    <p:sldId id="1201" r:id="rId52"/>
    <p:sldId id="1202" r:id="rId53"/>
    <p:sldId id="1203" r:id="rId54"/>
    <p:sldId id="1204" r:id="rId55"/>
    <p:sldId id="1205" r:id="rId56"/>
    <p:sldId id="1206" r:id="rId57"/>
    <p:sldId id="1207" r:id="rId58"/>
    <p:sldId id="1208" r:id="rId59"/>
    <p:sldId id="1209" r:id="rId60"/>
    <p:sldId id="1210" r:id="rId61"/>
    <p:sldId id="1211" r:id="rId62"/>
    <p:sldId id="1212" r:id="rId63"/>
    <p:sldId id="1213" r:id="rId64"/>
    <p:sldId id="1214" r:id="rId65"/>
    <p:sldId id="1215" r:id="rId66"/>
    <p:sldId id="1216" r:id="rId67"/>
    <p:sldId id="1217" r:id="rId68"/>
    <p:sldId id="1218" r:id="rId69"/>
    <p:sldId id="1150" r:id="rId70"/>
    <p:sldId id="1147" r:id="rId71"/>
    <p:sldId id="1220" r:id="rId72"/>
    <p:sldId id="1076" r:id="rId7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3"/>
            <p14:sldId id="1214"/>
            <p14:sldId id="1215"/>
            <p14:sldId id="1216"/>
            <p14:sldId id="1217"/>
            <p14:sldId id="1218"/>
          </p14:sldIdLst>
        </p14:section>
        <p14:section name="Special content" id="{6925D2A1-AD53-4951-AB34-79DFA02CD676}">
          <p14:sldIdLst>
            <p14:sldId id="1150"/>
            <p14:sldId id="1147"/>
            <p14:sldId id="1220"/>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532" autoAdjust="0"/>
    <p:restoredTop sz="94434" autoAdjust="0"/>
  </p:normalViewPr>
  <p:slideViewPr>
    <p:cSldViewPr snapToGrid="0">
      <p:cViewPr varScale="1">
        <p:scale>
          <a:sx n="79" d="100"/>
          <a:sy n="79" d="100"/>
        </p:scale>
        <p:origin x="54"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3" d="100"/>
        <a:sy n="63" d="100"/>
      </p:scale>
      <p:origin x="0" y="-10878"/>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11:43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11:43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11:43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F991C14-D054-4188-96EB-61397A496FB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665802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AB9FBA1-45A0-492E-AADE-EE6BDB3BB5A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034660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1DC4A-1E60-4049-82B9-9C475FBFB57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06343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1E91A8-CF71-4B24-B05D-F909071DBBE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204679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C8EA95-47B0-4875-A752-549DE058116D}"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08007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785C6BE-C32C-4BEB-98D0-29B9C8C1FF4D}"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4254109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24C6D6-7CFC-4FCC-8E2B-C5A4655F9AA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990809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521924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263752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8477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11:43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2927231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9AA73A-636C-479D-8AA0-0DD91312065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252079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5CA0F2-425C-415F-A618-57E53224B61F}"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437362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170167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A371AB-02B4-4A46-BBDE-B0463A500E2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105950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F2EA45-CDDB-4E03-AF99-B44253FCCA9E}"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5078484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904728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F8F45E-2866-4791-A9E7-EE4F14D8526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4252463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FD71B4C-C5A0-404E-8627-0A114D14D6D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44542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999F8A-944D-4069-8D7A-66776F420A3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622056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646712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C0AF22-9D5F-4CD3-9FE7-13D947DDECA5}"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9714685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D4CFCA-2BAF-4F42-A84C-334D11D0452F}"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045394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8063846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E3C94-16C8-45F0-ABA4-BC1C0BB32D2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2199975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5D1301B-FDC5-48D6-B2C0-7F38438BB9A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3475116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B2D472-F319-429E-B1BE-A2F6588091C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2950910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39C3B4-2A43-44D5-A633-50E9FEE69C4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42428084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F8FC2E-BE53-4F9F-AF5D-748A8ACEB13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6423589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6B371A-96DD-4EF5-B480-B2BA3873C28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4852671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1DDEBB-B24A-46E8-9DA5-89C660D8C53D}"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1216529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F324FDD-1F72-4FBE-B7D2-E8A93A18240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5681282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B06A5C-53DA-4A95-9138-03055EB0AF6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5637232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B06A5C-53DA-4A95-9138-03055EB0AF6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28170379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58B89D-D68F-45E1-9D39-0BDF2B1C407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13446710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2432045-6805-4B0D-81CD-42DF234FC5A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25013562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B76FE9-0386-4D4D-B337-123A2AB3B8F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21344705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BD9033E-EAFC-4141-97A1-867DC5AF1E3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20734626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BD9033E-EAFC-4141-97A1-867DC5AF1E3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14086647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709F36-995A-4051-87DD-1813B397F9A7}"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28632068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7D7073-5F6A-4579-AF55-8AEAA2674438}"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21114439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925B6D-725D-4B90-AED1-B79BD3C45E9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135871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29CC16-4524-40DF-8B29-6C98F600500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877565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52B267-6C5B-4509-B1C9-65A49FE68904}"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22752092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BEE314-CC94-4E1E-94D3-1B67F80FA670}"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10910257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0F8833-0A16-4C4A-AFF9-80561ADE40BF}"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39920384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BD9033E-EAFC-4141-97A1-867DC5AF1E3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22964418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E8BB29-2868-4ED2-B73F-582C50FDB8C5}"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5409785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843C52-82E2-415E-8701-6987AF39FE2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361409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0E0316-9838-408C-AEA2-3A5EDC68BAD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3532124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7FC549-4F0A-475A-93BA-33818453435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25701581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4C615B-F874-4FA4-A374-DE48D77B714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27148958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3CBFABE-1AF0-4BD9-A23B-41B3DC304772}"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1449570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EDA277-3A5C-4927-929F-D1449F3F1F1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1225884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11:43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11:43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11:43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128767522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69</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11:43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304319F-A0C3-4DD2-8CCD-668226AC070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764000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12FB22-4259-4373-888F-4AF8F36BB61D}"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420590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FFE1F65-8EE2-4449-9C1F-1276A788028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6388600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506090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hyperlink" Target="http://technet.microsoft.com/en-us/library/hh847842.aspx"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11.xml"/><Relationship Id="rId5" Type="http://schemas.openxmlformats.org/officeDocument/2006/relationships/image" Target="../media/image32.png"/><Relationship Id="rId4" Type="http://schemas.openxmlformats.org/officeDocument/2006/relationships/image" Target="../media/image31.png"/></Relationships>
</file>

<file path=ppt/slides/_rels/slide48.xml.rels><?xml version="1.0" encoding="UTF-8" standalone="yes"?>
<Relationships xmlns="http://schemas.openxmlformats.org/package/2006/relationships"><Relationship Id="rId3" Type="http://schemas.openxmlformats.org/officeDocument/2006/relationships/hyperlink" Target="http://bit.ly/o5w0h2" TargetMode="External"/><Relationship Id="rId2" Type="http://schemas.openxmlformats.org/officeDocument/2006/relationships/notesSlide" Target="../notesSlides/notesSlide43.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67.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61.xml"/><Relationship Id="rId1" Type="http://schemas.openxmlformats.org/officeDocument/2006/relationships/slideLayout" Target="../slideLayouts/slideLayout1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png"/><Relationship Id="rId9" Type="http://schemas.openxmlformats.org/officeDocument/2006/relationships/image" Target="../media/image42.jpeg"/></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2.xml"/><Relationship Id="rId1" Type="http://schemas.openxmlformats.org/officeDocument/2006/relationships/slideLayout" Target="../slideLayouts/slideLayout16.xml"/><Relationship Id="rId5" Type="http://schemas.openxmlformats.org/officeDocument/2006/relationships/image" Target="../media/image45.png"/><Relationship Id="rId4" Type="http://schemas.openxmlformats.org/officeDocument/2006/relationships/image" Target="../media/image44.png"/></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hyperlink" Target="http://technet.microsoft.com/en-us/library/ee176927.aspx#EIAA"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Remote Connections</a:t>
            </a:r>
            <a:endParaRPr lang="en-US" dirty="0"/>
          </a:p>
        </p:txBody>
      </p:sp>
      <p:sp>
        <p:nvSpPr>
          <p:cNvPr id="4" name="Text Placeholder 3"/>
          <p:cNvSpPr>
            <a:spLocks noGrp="1"/>
          </p:cNvSpPr>
          <p:nvPr>
            <p:ph type="body" sz="quarter" idx="10"/>
          </p:nvPr>
        </p:nvSpPr>
        <p:spPr>
          <a:xfrm>
            <a:off x="274638" y="1212850"/>
            <a:ext cx="11887200" cy="3447098"/>
          </a:xfrm>
        </p:spPr>
        <p:txBody>
          <a:bodyPr/>
          <a:lstStyle/>
          <a:p>
            <a:r>
              <a:rPr lang="en-US" dirty="0" smtClean="0"/>
              <a:t>To connect to other servers such as Lync or Exchange</a:t>
            </a:r>
          </a:p>
          <a:p>
            <a:r>
              <a:rPr lang="en-US" dirty="0" smtClean="0"/>
              <a:t>Run commands against multiple systems</a:t>
            </a:r>
          </a:p>
          <a:p>
            <a:r>
              <a:rPr lang="en-US" dirty="0"/>
              <a:t>	</a:t>
            </a:r>
            <a:r>
              <a:rPr lang="en-US" dirty="0" smtClean="0"/>
              <a:t>Get Credentials for the session</a:t>
            </a:r>
          </a:p>
          <a:p>
            <a:r>
              <a:rPr lang="en-US" dirty="0" smtClean="0"/>
              <a:t>	Configure the session variables</a:t>
            </a:r>
          </a:p>
          <a:p>
            <a:r>
              <a:rPr lang="en-US" dirty="0" smtClean="0"/>
              <a:t>	Import the session</a:t>
            </a:r>
          </a:p>
        </p:txBody>
      </p:sp>
    </p:spTree>
    <p:extLst>
      <p:ext uri="{BB962C8B-B14F-4D97-AF65-F5344CB8AC3E}">
        <p14:creationId xmlns:p14="http://schemas.microsoft.com/office/powerpoint/2010/main" val="327393939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Prompting for Credentials</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pPr marL="571500" indent="-571500">
              <a:buFont typeface="Arial" panose="020B0604020202020204" pitchFamily="34" charset="0"/>
              <a:buChar char="•"/>
            </a:pPr>
            <a:r>
              <a:rPr lang="en-US" dirty="0">
                <a:solidFill>
                  <a:srgbClr val="FF0000"/>
                </a:solidFill>
              </a:rPr>
              <a:t>$</a:t>
            </a:r>
            <a:r>
              <a:rPr lang="en-US" dirty="0" err="1">
                <a:solidFill>
                  <a:srgbClr val="FF0000"/>
                </a:solidFill>
              </a:rPr>
              <a:t>usercredential</a:t>
            </a:r>
            <a:r>
              <a:rPr lang="en-US" dirty="0">
                <a:solidFill>
                  <a:srgbClr val="FF0000"/>
                </a:solidFill>
              </a:rPr>
              <a:t>= get-credential</a:t>
            </a:r>
          </a:p>
          <a:p>
            <a:endParaRPr lang="en-US" dirty="0"/>
          </a:p>
        </p:txBody>
      </p:sp>
      <p:pic>
        <p:nvPicPr>
          <p:cNvPr id="4" name="Picture 3"/>
          <p:cNvPicPr>
            <a:picLocks noChangeAspect="1"/>
          </p:cNvPicPr>
          <p:nvPr/>
        </p:nvPicPr>
        <p:blipFill>
          <a:blip r:embed="rId3"/>
          <a:stretch>
            <a:fillRect/>
          </a:stretch>
        </p:blipFill>
        <p:spPr>
          <a:xfrm>
            <a:off x="503237" y="1930383"/>
            <a:ext cx="5791200" cy="4446382"/>
          </a:xfrm>
          <a:prstGeom prst="rect">
            <a:avLst/>
          </a:prstGeom>
        </p:spPr>
      </p:pic>
    </p:spTree>
    <p:extLst>
      <p:ext uri="{BB962C8B-B14F-4D97-AF65-F5344CB8AC3E}">
        <p14:creationId xmlns:p14="http://schemas.microsoft.com/office/powerpoint/2010/main" val="36489625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Configure the Session</a:t>
            </a:r>
            <a:endParaRPr lang="en-US" dirty="0"/>
          </a:p>
        </p:txBody>
      </p:sp>
      <p:sp>
        <p:nvSpPr>
          <p:cNvPr id="3" name="Text Placeholder 2"/>
          <p:cNvSpPr>
            <a:spLocks noGrp="1"/>
          </p:cNvSpPr>
          <p:nvPr>
            <p:ph type="body" sz="quarter" idx="10"/>
          </p:nvPr>
        </p:nvSpPr>
        <p:spPr>
          <a:xfrm>
            <a:off x="274638" y="1212850"/>
            <a:ext cx="11887200" cy="2523768"/>
          </a:xfrm>
        </p:spPr>
        <p:txBody>
          <a:bodyPr/>
          <a:lstStyle/>
          <a:p>
            <a:pPr marL="571500" indent="-571500">
              <a:buFont typeface="Arial" panose="020B0604020202020204" pitchFamily="34" charset="0"/>
              <a:buChar char="•"/>
            </a:pPr>
            <a:r>
              <a:rPr lang="en-US" dirty="0">
                <a:solidFill>
                  <a:srgbClr val="FF0000"/>
                </a:solidFill>
              </a:rPr>
              <a:t>$</a:t>
            </a:r>
            <a:r>
              <a:rPr lang="en-US" dirty="0" err="1">
                <a:solidFill>
                  <a:srgbClr val="FF0000"/>
                </a:solidFill>
              </a:rPr>
              <a:t>lyncsession</a:t>
            </a:r>
            <a:r>
              <a:rPr lang="en-US" dirty="0">
                <a:solidFill>
                  <a:srgbClr val="FF0000"/>
                </a:solidFill>
              </a:rPr>
              <a:t> = new-</a:t>
            </a:r>
            <a:r>
              <a:rPr lang="en-US" dirty="0" err="1">
                <a:solidFill>
                  <a:srgbClr val="FF0000"/>
                </a:solidFill>
              </a:rPr>
              <a:t>pssession</a:t>
            </a:r>
            <a:r>
              <a:rPr lang="en-US" dirty="0">
                <a:solidFill>
                  <a:srgbClr val="FF0000"/>
                </a:solidFill>
              </a:rPr>
              <a:t> -</a:t>
            </a:r>
            <a:r>
              <a:rPr lang="en-US" dirty="0" err="1">
                <a:solidFill>
                  <a:srgbClr val="FF0000"/>
                </a:solidFill>
              </a:rPr>
              <a:t>connectionuri</a:t>
            </a:r>
            <a:r>
              <a:rPr lang="en-US" dirty="0">
                <a:solidFill>
                  <a:srgbClr val="FF0000"/>
                </a:solidFill>
              </a:rPr>
              <a:t> https://&lt;LyncFQDN&gt;/ocspowershell -credential $</a:t>
            </a:r>
            <a:r>
              <a:rPr lang="en-US" dirty="0" err="1">
                <a:solidFill>
                  <a:srgbClr val="FF0000"/>
                </a:solidFill>
              </a:rPr>
              <a:t>usercredential</a:t>
            </a:r>
            <a:endParaRPr lang="en-US" dirty="0">
              <a:solidFill>
                <a:srgbClr val="FF0000"/>
              </a:solidFill>
            </a:endParaRPr>
          </a:p>
          <a:p>
            <a:endParaRPr lang="en-US" dirty="0"/>
          </a:p>
        </p:txBody>
      </p:sp>
      <p:pic>
        <p:nvPicPr>
          <p:cNvPr id="4" name="Picture 3"/>
          <p:cNvPicPr>
            <a:picLocks noChangeAspect="1"/>
          </p:cNvPicPr>
          <p:nvPr/>
        </p:nvPicPr>
        <p:blipFill>
          <a:blip r:embed="rId3"/>
          <a:stretch>
            <a:fillRect/>
          </a:stretch>
        </p:blipFill>
        <p:spPr>
          <a:xfrm>
            <a:off x="655637" y="3268662"/>
            <a:ext cx="8229600" cy="2793380"/>
          </a:xfrm>
          <a:prstGeom prst="rect">
            <a:avLst/>
          </a:prstGeom>
        </p:spPr>
      </p:pic>
    </p:spTree>
    <p:extLst>
      <p:ext uri="{BB962C8B-B14F-4D97-AF65-F5344CB8AC3E}">
        <p14:creationId xmlns:p14="http://schemas.microsoft.com/office/powerpoint/2010/main" val="317776807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the Session</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a:solidFill>
                  <a:srgbClr val="FF0000"/>
                </a:solidFill>
              </a:rPr>
              <a:t>Import-</a:t>
            </a:r>
            <a:r>
              <a:rPr lang="en-US" dirty="0" err="1">
                <a:solidFill>
                  <a:srgbClr val="FF0000"/>
                </a:solidFill>
              </a:rPr>
              <a:t>PSSession</a:t>
            </a:r>
            <a:r>
              <a:rPr lang="en-US" dirty="0">
                <a:solidFill>
                  <a:srgbClr val="FF0000"/>
                </a:solidFill>
              </a:rPr>
              <a:t> $</a:t>
            </a:r>
            <a:r>
              <a:rPr lang="en-US" dirty="0" err="1">
                <a:solidFill>
                  <a:srgbClr val="FF0000"/>
                </a:solidFill>
              </a:rPr>
              <a:t>lyncsession</a:t>
            </a:r>
            <a:endParaRPr lang="en-US" dirty="0">
              <a:solidFill>
                <a:srgbClr val="FF0000"/>
              </a:solidFill>
            </a:endParaRPr>
          </a:p>
          <a:p>
            <a:endParaRPr lang="en-US" dirty="0"/>
          </a:p>
        </p:txBody>
      </p:sp>
      <p:pic>
        <p:nvPicPr>
          <p:cNvPr id="4" name="Picture 3"/>
          <p:cNvPicPr>
            <a:picLocks noChangeAspect="1"/>
          </p:cNvPicPr>
          <p:nvPr/>
        </p:nvPicPr>
        <p:blipFill>
          <a:blip r:embed="rId3"/>
          <a:stretch>
            <a:fillRect/>
          </a:stretch>
        </p:blipFill>
        <p:spPr>
          <a:xfrm>
            <a:off x="369888" y="1920736"/>
            <a:ext cx="8034664" cy="2643326"/>
          </a:xfrm>
          <a:prstGeom prst="rect">
            <a:avLst/>
          </a:prstGeom>
        </p:spPr>
      </p:pic>
      <p:pic>
        <p:nvPicPr>
          <p:cNvPr id="5" name="Picture 4"/>
          <p:cNvPicPr>
            <a:picLocks noChangeAspect="1"/>
          </p:cNvPicPr>
          <p:nvPr/>
        </p:nvPicPr>
        <p:blipFill>
          <a:blip r:embed="rId4"/>
          <a:stretch>
            <a:fillRect/>
          </a:stretch>
        </p:blipFill>
        <p:spPr>
          <a:xfrm>
            <a:off x="797415" y="2430462"/>
            <a:ext cx="8189259" cy="2667000"/>
          </a:xfrm>
          <a:prstGeom prst="rect">
            <a:avLst/>
          </a:prstGeom>
        </p:spPr>
      </p:pic>
      <p:pic>
        <p:nvPicPr>
          <p:cNvPr id="6" name="Picture 5"/>
          <p:cNvPicPr>
            <a:picLocks noChangeAspect="1"/>
          </p:cNvPicPr>
          <p:nvPr/>
        </p:nvPicPr>
        <p:blipFill>
          <a:blip r:embed="rId5"/>
          <a:stretch>
            <a:fillRect/>
          </a:stretch>
        </p:blipFill>
        <p:spPr>
          <a:xfrm>
            <a:off x="1493837" y="2811461"/>
            <a:ext cx="8153400" cy="3975863"/>
          </a:xfrm>
          <a:prstGeom prst="rect">
            <a:avLst/>
          </a:prstGeom>
        </p:spPr>
      </p:pic>
    </p:spTree>
    <p:extLst>
      <p:ext uri="{BB962C8B-B14F-4D97-AF65-F5344CB8AC3E}">
        <p14:creationId xmlns:p14="http://schemas.microsoft.com/office/powerpoint/2010/main" val="6549185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for Creating Scripts	</a:t>
            </a:r>
            <a:endParaRPr lang="en-US" dirty="0"/>
          </a:p>
        </p:txBody>
      </p:sp>
      <p:sp>
        <p:nvSpPr>
          <p:cNvPr id="3" name="Text Placeholder 2"/>
          <p:cNvSpPr>
            <a:spLocks noGrp="1"/>
          </p:cNvSpPr>
          <p:nvPr>
            <p:ph type="body" sz="quarter" idx="10"/>
          </p:nvPr>
        </p:nvSpPr>
        <p:spPr>
          <a:xfrm>
            <a:off x="274638" y="1212850"/>
            <a:ext cx="11887200" cy="4838248"/>
          </a:xfrm>
        </p:spPr>
        <p:txBody>
          <a:bodyPr/>
          <a:lstStyle/>
          <a:p>
            <a:pPr marL="571500" indent="-571500">
              <a:buFont typeface="Arial" panose="020B0604020202020204" pitchFamily="34" charset="0"/>
              <a:buChar char="•"/>
            </a:pPr>
            <a:r>
              <a:rPr lang="en-US" sz="3600" dirty="0" smtClean="0"/>
              <a:t>Use an Editor like PowerShell ISE</a:t>
            </a:r>
          </a:p>
          <a:p>
            <a:pPr marL="571500" indent="-571500">
              <a:buFont typeface="Arial" panose="020B0604020202020204" pitchFamily="34" charset="0"/>
              <a:buChar char="•"/>
            </a:pPr>
            <a:r>
              <a:rPr lang="en-US" sz="3600" dirty="0" smtClean="0"/>
              <a:t>Test your commands directly in PowerShell </a:t>
            </a:r>
          </a:p>
          <a:p>
            <a:pPr marL="571500" indent="-571500">
              <a:buFont typeface="Arial" panose="020B0604020202020204" pitchFamily="34" charset="0"/>
              <a:buChar char="•"/>
            </a:pPr>
            <a:r>
              <a:rPr lang="en-US" sz="3600" dirty="0" smtClean="0"/>
              <a:t>Comment your code </a:t>
            </a:r>
          </a:p>
          <a:p>
            <a:pPr marL="571500" indent="-571500">
              <a:buFont typeface="Arial" panose="020B0604020202020204" pitchFamily="34" charset="0"/>
              <a:buChar char="•"/>
            </a:pPr>
            <a:r>
              <a:rPr lang="en-US" sz="3600" dirty="0" smtClean="0"/>
              <a:t>Test In Lab</a:t>
            </a:r>
          </a:p>
          <a:p>
            <a:pPr marL="571500" indent="-571500">
              <a:buFont typeface="Arial" panose="020B0604020202020204" pitchFamily="34" charset="0"/>
              <a:buChar char="•"/>
            </a:pPr>
            <a:r>
              <a:rPr lang="en-US" sz="3600" dirty="0" smtClean="0"/>
              <a:t>Always use Transcript options and –Verbose to capture what your code did</a:t>
            </a:r>
          </a:p>
          <a:p>
            <a:pPr marL="571500" indent="-571500">
              <a:buFont typeface="Arial" panose="020B0604020202020204" pitchFamily="34" charset="0"/>
              <a:buChar char="•"/>
            </a:pPr>
            <a:r>
              <a:rPr lang="en-US" sz="3600" dirty="0" smtClean="0"/>
              <a:t>Sign your scripts with a certificate </a:t>
            </a:r>
          </a:p>
          <a:p>
            <a:pPr marL="571500" indent="-571500">
              <a:buFont typeface="Arial" panose="020B0604020202020204" pitchFamily="34" charset="0"/>
              <a:buChar char="•"/>
            </a:pPr>
            <a:r>
              <a:rPr lang="en-US" sz="3600" dirty="0" smtClean="0"/>
              <a:t>Save as .ps1</a:t>
            </a:r>
            <a:endParaRPr lang="en-US" sz="3600" dirty="0"/>
          </a:p>
        </p:txBody>
      </p:sp>
    </p:spTree>
    <p:extLst>
      <p:ext uri="{BB962C8B-B14F-4D97-AF65-F5344CB8AC3E}">
        <p14:creationId xmlns:p14="http://schemas.microsoft.com/office/powerpoint/2010/main" val="271368779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Storing and Using Information</a:t>
            </a:r>
            <a:endParaRPr lang="en-US" dirty="0"/>
          </a:p>
        </p:txBody>
      </p:sp>
    </p:spTree>
    <p:extLst>
      <p:ext uri="{BB962C8B-B14F-4D97-AF65-F5344CB8AC3E}">
        <p14:creationId xmlns:p14="http://schemas.microsoft.com/office/powerpoint/2010/main" val="292213603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Variables</a:t>
            </a:r>
            <a:endParaRPr lang="en-US" dirty="0"/>
          </a:p>
        </p:txBody>
      </p:sp>
      <p:sp>
        <p:nvSpPr>
          <p:cNvPr id="4" name="Text Placeholder 3"/>
          <p:cNvSpPr>
            <a:spLocks noGrp="1"/>
          </p:cNvSpPr>
          <p:nvPr>
            <p:ph type="body" sz="quarter" idx="10"/>
          </p:nvPr>
        </p:nvSpPr>
        <p:spPr>
          <a:xfrm>
            <a:off x="274638" y="1212850"/>
            <a:ext cx="11887200" cy="6586418"/>
          </a:xfrm>
        </p:spPr>
        <p:txBody>
          <a:bodyPr/>
          <a:lstStyle/>
          <a:p>
            <a:r>
              <a:rPr lang="en-US" dirty="0" smtClean="0"/>
              <a:t>Allows you to store static or dynamic content</a:t>
            </a:r>
          </a:p>
          <a:p>
            <a:r>
              <a:rPr lang="en-US" dirty="0" smtClean="0"/>
              <a:t>Define information in a script, store results from a command, or to store user input</a:t>
            </a:r>
            <a:endParaRPr lang="en-US" dirty="0"/>
          </a:p>
          <a:p>
            <a:r>
              <a:rPr lang="en-US" b="1" dirty="0" smtClean="0"/>
              <a:t>Examples:</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LyncServer</a:t>
            </a:r>
            <a:r>
              <a:rPr lang="en-US" dirty="0" smtClean="0">
                <a:solidFill>
                  <a:srgbClr val="FF0000"/>
                </a:solidFill>
              </a:rPr>
              <a:t> = “FE1.ocsguy.local”</a:t>
            </a:r>
          </a:p>
          <a:p>
            <a:pPr marL="571500" indent="-571500">
              <a:buFont typeface="Arial" panose="020B0604020202020204" pitchFamily="34" charset="0"/>
              <a:buChar char="•"/>
            </a:pPr>
            <a:r>
              <a:rPr lang="en-US" dirty="0" smtClean="0">
                <a:solidFill>
                  <a:srgbClr val="FF0000"/>
                </a:solidFill>
              </a:rPr>
              <a:t>$Date = Get-Date</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FileName</a:t>
            </a:r>
            <a:r>
              <a:rPr lang="en-US" dirty="0" smtClean="0">
                <a:solidFill>
                  <a:srgbClr val="FF0000"/>
                </a:solidFill>
              </a:rPr>
              <a:t> </a:t>
            </a:r>
            <a:r>
              <a:rPr lang="en-US" dirty="0">
                <a:solidFill>
                  <a:srgbClr val="FF0000"/>
                </a:solidFill>
              </a:rPr>
              <a:t>= $(Read-Host -prompt </a:t>
            </a:r>
            <a:r>
              <a:rPr lang="en-US" dirty="0" smtClean="0">
                <a:solidFill>
                  <a:srgbClr val="FF0000"/>
                </a:solidFill>
              </a:rPr>
              <a:t>“Enter </a:t>
            </a:r>
            <a:r>
              <a:rPr lang="en-US" dirty="0">
                <a:solidFill>
                  <a:srgbClr val="FF0000"/>
                </a:solidFill>
              </a:rPr>
              <a:t>file name</a:t>
            </a:r>
            <a:r>
              <a:rPr lang="en-US" dirty="0" smtClean="0">
                <a:solidFill>
                  <a:srgbClr val="FF0000"/>
                </a:solidFill>
              </a:rPr>
              <a:t>")</a:t>
            </a:r>
          </a:p>
          <a:p>
            <a:endParaRPr lang="en-US" dirty="0" smtClean="0">
              <a:solidFill>
                <a:srgbClr val="FF0000"/>
              </a:solidFill>
            </a:endParaRPr>
          </a:p>
          <a:p>
            <a:endParaRPr lang="en-US" dirty="0"/>
          </a:p>
        </p:txBody>
      </p:sp>
    </p:spTree>
    <p:extLst>
      <p:ext uri="{BB962C8B-B14F-4D97-AF65-F5344CB8AC3E}">
        <p14:creationId xmlns:p14="http://schemas.microsoft.com/office/powerpoint/2010/main" val="2605318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Variables	</a:t>
            </a:r>
            <a:endParaRPr lang="en-US" dirty="0"/>
          </a:p>
        </p:txBody>
      </p:sp>
      <p:sp>
        <p:nvSpPr>
          <p:cNvPr id="3" name="Text Placeholder 2"/>
          <p:cNvSpPr>
            <a:spLocks noGrp="1"/>
          </p:cNvSpPr>
          <p:nvPr>
            <p:ph type="body" sz="quarter" idx="10"/>
          </p:nvPr>
        </p:nvSpPr>
        <p:spPr>
          <a:xfrm>
            <a:off x="274638" y="1212850"/>
            <a:ext cx="11887200" cy="6032421"/>
          </a:xfrm>
        </p:spPr>
        <p:txBody>
          <a:bodyPr/>
          <a:lstStyle/>
          <a:p>
            <a:r>
              <a:rPr lang="en-US" dirty="0" smtClean="0"/>
              <a:t>Variables that are not user defined:</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LastExitCode</a:t>
            </a:r>
            <a:r>
              <a:rPr lang="en-US" dirty="0" smtClean="0">
                <a:solidFill>
                  <a:srgbClr val="FF0000"/>
                </a:solidFill>
              </a:rPr>
              <a:t> </a:t>
            </a:r>
            <a:r>
              <a:rPr lang="en-US" dirty="0" smtClean="0"/>
              <a:t>– Shows the resulting exit code from the last command</a:t>
            </a:r>
          </a:p>
          <a:p>
            <a:pPr marL="571500" indent="-571500">
              <a:buFont typeface="Arial" panose="020B0604020202020204" pitchFamily="34" charset="0"/>
              <a:buChar char="•"/>
            </a:pPr>
            <a:r>
              <a:rPr lang="en-US" dirty="0">
                <a:solidFill>
                  <a:srgbClr val="FF0000"/>
                </a:solidFill>
              </a:rPr>
              <a:t>$</a:t>
            </a:r>
            <a:r>
              <a:rPr lang="en-US" dirty="0" smtClean="0">
                <a:solidFill>
                  <a:srgbClr val="FF0000"/>
                </a:solidFill>
              </a:rPr>
              <a:t>Home – </a:t>
            </a:r>
            <a:r>
              <a:rPr lang="en-US" dirty="0" smtClean="0"/>
              <a:t>Specifics the user’s home directory</a:t>
            </a:r>
          </a:p>
          <a:p>
            <a:pPr marL="571500" indent="-571500">
              <a:buFont typeface="Arial" panose="020B0604020202020204" pitchFamily="34" charset="0"/>
              <a:buChar char="•"/>
            </a:pPr>
            <a:r>
              <a:rPr lang="en-US" dirty="0" smtClean="0">
                <a:solidFill>
                  <a:srgbClr val="FF0000"/>
                </a:solidFill>
              </a:rPr>
              <a:t>$_</a:t>
            </a:r>
            <a:r>
              <a:rPr lang="en-US" dirty="0" smtClean="0"/>
              <a:t> - Contains the object in the current pipeline</a:t>
            </a:r>
          </a:p>
          <a:p>
            <a:endParaRPr lang="en-US" dirty="0"/>
          </a:p>
          <a:p>
            <a:r>
              <a:rPr lang="en-US" dirty="0" smtClean="0"/>
              <a:t>View the Full List from </a:t>
            </a:r>
            <a:r>
              <a:rPr lang="en-US" dirty="0" err="1" smtClean="0"/>
              <a:t>Powershell</a:t>
            </a:r>
            <a:r>
              <a:rPr lang="en-US" dirty="0" smtClean="0"/>
              <a:t>:</a:t>
            </a:r>
          </a:p>
          <a:p>
            <a:pPr marL="571500" indent="-571500">
              <a:buFont typeface="Arial" panose="020B0604020202020204" pitchFamily="34" charset="0"/>
              <a:buChar char="•"/>
            </a:pPr>
            <a:r>
              <a:rPr lang="en-US" dirty="0">
                <a:solidFill>
                  <a:srgbClr val="FF0000"/>
                </a:solidFill>
              </a:rPr>
              <a:t>Get-Help </a:t>
            </a:r>
            <a:r>
              <a:rPr lang="en-US" dirty="0" err="1">
                <a:solidFill>
                  <a:srgbClr val="FF0000"/>
                </a:solidFill>
              </a:rPr>
              <a:t>About</a:t>
            </a:r>
            <a:r>
              <a:rPr lang="en-US" b="1" dirty="0" err="1">
                <a:solidFill>
                  <a:srgbClr val="FF0000"/>
                </a:solidFill>
              </a:rPr>
              <a:t>_</a:t>
            </a:r>
            <a:r>
              <a:rPr lang="en-US" dirty="0" err="1">
                <a:solidFill>
                  <a:srgbClr val="FF0000"/>
                </a:solidFill>
              </a:rPr>
              <a:t>Automatic</a:t>
            </a:r>
            <a:r>
              <a:rPr lang="en-US" b="1" dirty="0" err="1">
                <a:solidFill>
                  <a:srgbClr val="FF0000"/>
                </a:solidFill>
              </a:rPr>
              <a:t>_</a:t>
            </a:r>
            <a:r>
              <a:rPr lang="en-US" dirty="0" err="1">
                <a:solidFill>
                  <a:srgbClr val="FF0000"/>
                </a:solidFill>
              </a:rPr>
              <a:t>Variables</a:t>
            </a:r>
            <a:endParaRPr lang="en-US" dirty="0">
              <a:solidFill>
                <a:srgbClr val="FF0000"/>
              </a:solidFill>
            </a:endParaRPr>
          </a:p>
          <a:p>
            <a:endParaRPr lang="en-US" dirty="0">
              <a:solidFill>
                <a:srgbClr val="FF0000"/>
              </a:solidFill>
            </a:endParaRPr>
          </a:p>
        </p:txBody>
      </p:sp>
    </p:spTree>
    <p:extLst>
      <p:ext uri="{BB962C8B-B14F-4D97-AF65-F5344CB8AC3E}">
        <p14:creationId xmlns:p14="http://schemas.microsoft.com/office/powerpoint/2010/main" val="61338035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Array</a:t>
            </a:r>
            <a:endParaRPr lang="en-US" dirty="0"/>
          </a:p>
        </p:txBody>
      </p:sp>
      <p:sp>
        <p:nvSpPr>
          <p:cNvPr id="4" name="Text Placeholder 3"/>
          <p:cNvSpPr>
            <a:spLocks noGrp="1"/>
          </p:cNvSpPr>
          <p:nvPr>
            <p:ph type="body" sz="quarter" idx="10"/>
          </p:nvPr>
        </p:nvSpPr>
        <p:spPr>
          <a:xfrm>
            <a:off x="274638" y="1212850"/>
            <a:ext cx="11887200" cy="5355312"/>
          </a:xfrm>
        </p:spPr>
        <p:txBody>
          <a:bodyPr/>
          <a:lstStyle/>
          <a:p>
            <a:r>
              <a:rPr lang="en-US" dirty="0" smtClean="0"/>
              <a:t>Allows you to store information in an index </a:t>
            </a:r>
          </a:p>
          <a:p>
            <a:r>
              <a:rPr lang="en-US" dirty="0" smtClean="0"/>
              <a:t>Items are assigned numbers (0,1,2,3) </a:t>
            </a:r>
            <a:r>
              <a:rPr lang="en-US" dirty="0" err="1" smtClean="0"/>
              <a:t>etc</a:t>
            </a:r>
            <a:endParaRPr lang="en-US" dirty="0" smtClean="0"/>
          </a:p>
          <a:p>
            <a:endParaRPr lang="en-US" dirty="0" smtClean="0">
              <a:solidFill>
                <a:srgbClr val="FF0000"/>
              </a:solidFill>
            </a:endParaRPr>
          </a:p>
          <a:p>
            <a:r>
              <a:rPr lang="en-US" b="1" dirty="0" smtClean="0"/>
              <a:t>Example:</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LyncServers</a:t>
            </a:r>
            <a:r>
              <a:rPr lang="en-US" dirty="0" smtClean="0">
                <a:solidFill>
                  <a:srgbClr val="FF0000"/>
                </a:solidFill>
              </a:rPr>
              <a:t> = @(“Server1”,”Server2”,”Server3”)</a:t>
            </a:r>
          </a:p>
          <a:p>
            <a:r>
              <a:rPr lang="en-US" dirty="0" smtClean="0"/>
              <a:t>Use the $</a:t>
            </a:r>
            <a:r>
              <a:rPr lang="en-US" dirty="0" err="1" smtClean="0"/>
              <a:t>LyncServers</a:t>
            </a:r>
            <a:r>
              <a:rPr lang="en-US" dirty="0" smtClean="0"/>
              <a:t> array to run commands against multiple Lync Servers with a </a:t>
            </a:r>
            <a:r>
              <a:rPr lang="en-US" dirty="0" err="1" smtClean="0"/>
              <a:t>ForEach</a:t>
            </a:r>
            <a:endParaRPr lang="en-US" dirty="0" smtClean="0"/>
          </a:p>
          <a:p>
            <a:endParaRPr lang="en-US" dirty="0"/>
          </a:p>
        </p:txBody>
      </p:sp>
    </p:spTree>
    <p:extLst>
      <p:ext uri="{BB962C8B-B14F-4D97-AF65-F5344CB8AC3E}">
        <p14:creationId xmlns:p14="http://schemas.microsoft.com/office/powerpoint/2010/main" val="381284165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Using Applications </a:t>
            </a:r>
            <a:r>
              <a:rPr lang="en-US" dirty="0"/>
              <a:t>within Scripts</a:t>
            </a:r>
          </a:p>
        </p:txBody>
      </p:sp>
    </p:spTree>
    <p:extLst>
      <p:ext uri="{BB962C8B-B14F-4D97-AF65-F5344CB8AC3E}">
        <p14:creationId xmlns:p14="http://schemas.microsoft.com/office/powerpoint/2010/main" val="361124888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Lync Automation and Scripting</a:t>
            </a:r>
            <a:endParaRPr lang="en-US" dirty="0"/>
          </a:p>
        </p:txBody>
      </p:sp>
      <p:sp>
        <p:nvSpPr>
          <p:cNvPr id="5" name="Text Placeholder 4"/>
          <p:cNvSpPr>
            <a:spLocks noGrp="1"/>
          </p:cNvSpPr>
          <p:nvPr>
            <p:ph type="body" sz="quarter" idx="12"/>
          </p:nvPr>
        </p:nvSpPr>
        <p:spPr/>
        <p:txBody>
          <a:bodyPr/>
          <a:lstStyle/>
          <a:p>
            <a:r>
              <a:rPr lang="en-US" dirty="0" smtClean="0"/>
              <a:t>Kevin Peters – MCSM/MCM</a:t>
            </a:r>
          </a:p>
          <a:p>
            <a:r>
              <a:rPr lang="en-US" sz="3200" dirty="0" smtClean="0"/>
              <a:t>Managing Architect Unify Square</a:t>
            </a:r>
            <a:endParaRPr lang="en-US" sz="3200" dirty="0"/>
          </a:p>
        </p:txBody>
      </p:sp>
      <p:sp>
        <p:nvSpPr>
          <p:cNvPr id="14" name="Text Placeholder 13"/>
          <p:cNvSpPr>
            <a:spLocks noGrp="1"/>
          </p:cNvSpPr>
          <p:nvPr>
            <p:ph type="body" sz="quarter" idx="13"/>
          </p:nvPr>
        </p:nvSpPr>
        <p:spPr/>
        <p:txBody>
          <a:bodyPr/>
          <a:lstStyle/>
          <a:p>
            <a:r>
              <a:rPr lang="en-US" dirty="0" smtClean="0"/>
              <a:t>OUC-B335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Using Other Applications </a:t>
            </a:r>
            <a:r>
              <a:rPr lang="en-US" dirty="0"/>
              <a:t>W</a:t>
            </a:r>
            <a:r>
              <a:rPr lang="en-US" dirty="0" smtClean="0"/>
              <a:t>ithin </a:t>
            </a:r>
            <a:r>
              <a:rPr lang="en-US" dirty="0"/>
              <a:t>A</a:t>
            </a:r>
            <a:r>
              <a:rPr lang="en-US" dirty="0" smtClean="0"/>
              <a:t> </a:t>
            </a:r>
            <a:r>
              <a:rPr lang="en-US" dirty="0"/>
              <a:t>S</a:t>
            </a:r>
            <a:r>
              <a:rPr lang="en-US" dirty="0" smtClean="0"/>
              <a:t>cript</a:t>
            </a:r>
            <a:endParaRPr lang="en-US" dirty="0"/>
          </a:p>
        </p:txBody>
      </p:sp>
      <p:sp>
        <p:nvSpPr>
          <p:cNvPr id="4" name="Text Placeholder 3"/>
          <p:cNvSpPr>
            <a:spLocks noGrp="1"/>
          </p:cNvSpPr>
          <p:nvPr>
            <p:ph type="body" sz="quarter" idx="10"/>
          </p:nvPr>
        </p:nvSpPr>
        <p:spPr>
          <a:xfrm>
            <a:off x="274638" y="1212850"/>
            <a:ext cx="11887200" cy="5232202"/>
          </a:xfrm>
        </p:spPr>
        <p:txBody>
          <a:bodyPr/>
          <a:lstStyle/>
          <a:p>
            <a:r>
              <a:rPr lang="en-US" dirty="0" smtClean="0"/>
              <a:t>Commonly used to incorporate other applications within your script</a:t>
            </a:r>
          </a:p>
          <a:p>
            <a:endParaRPr lang="en-US" dirty="0"/>
          </a:p>
          <a:p>
            <a:r>
              <a:rPr lang="en-US" b="1" dirty="0" smtClean="0"/>
              <a:t>Examples:</a:t>
            </a:r>
          </a:p>
          <a:p>
            <a:pPr marL="571500" indent="-571500">
              <a:buFont typeface="Arial" panose="020B0604020202020204" pitchFamily="34" charset="0"/>
              <a:buChar char="•"/>
            </a:pPr>
            <a:r>
              <a:rPr lang="en-US" dirty="0" smtClean="0">
                <a:solidFill>
                  <a:srgbClr val="FF0000"/>
                </a:solidFill>
              </a:rPr>
              <a:t>Invoke-expression c:\scripts\Test.ps1</a:t>
            </a:r>
          </a:p>
          <a:p>
            <a:pPr marL="571500" indent="-571500">
              <a:buFont typeface="Arial" panose="020B0604020202020204" pitchFamily="34" charset="0"/>
              <a:buChar char="•"/>
            </a:pPr>
            <a:r>
              <a:rPr lang="en-US" dirty="0" smtClean="0">
                <a:solidFill>
                  <a:srgbClr val="FF0000"/>
                </a:solidFill>
              </a:rPr>
              <a:t>Invoke-command –</a:t>
            </a:r>
            <a:r>
              <a:rPr lang="en-US" dirty="0" err="1" smtClean="0">
                <a:solidFill>
                  <a:srgbClr val="FF0000"/>
                </a:solidFill>
              </a:rPr>
              <a:t>filepath</a:t>
            </a:r>
            <a:r>
              <a:rPr lang="en-US" dirty="0" smtClean="0">
                <a:solidFill>
                  <a:srgbClr val="FF0000"/>
                </a:solidFill>
              </a:rPr>
              <a:t> c:\scripts\Test.ps1 </a:t>
            </a:r>
            <a:r>
              <a:rPr lang="en-US" dirty="0">
                <a:solidFill>
                  <a:srgbClr val="FF0000"/>
                </a:solidFill>
              </a:rPr>
              <a:t>-</a:t>
            </a:r>
            <a:r>
              <a:rPr lang="en-US" dirty="0" err="1">
                <a:solidFill>
                  <a:srgbClr val="FF0000"/>
                </a:solidFill>
              </a:rPr>
              <a:t>ComputerName</a:t>
            </a:r>
            <a:r>
              <a:rPr lang="en-US" dirty="0">
                <a:solidFill>
                  <a:srgbClr val="FF0000"/>
                </a:solidFill>
              </a:rPr>
              <a:t> </a:t>
            </a:r>
            <a:r>
              <a:rPr lang="en-US" dirty="0" smtClean="0">
                <a:solidFill>
                  <a:srgbClr val="FF0000"/>
                </a:solidFill>
              </a:rPr>
              <a:t>Server1</a:t>
            </a:r>
          </a:p>
          <a:p>
            <a:pPr marL="571500" indent="-571500">
              <a:buFont typeface="Arial" panose="020B0604020202020204" pitchFamily="34" charset="0"/>
              <a:buChar char="•"/>
            </a:pPr>
            <a:r>
              <a:rPr lang="en-US" dirty="0" smtClean="0">
                <a:solidFill>
                  <a:srgbClr val="FF0000"/>
                </a:solidFill>
              </a:rPr>
              <a:t>.\c:\Apps\MyEXE.exe</a:t>
            </a:r>
            <a:endParaRPr lang="en-US" dirty="0">
              <a:solidFill>
                <a:srgbClr val="FF0000"/>
              </a:solidFill>
            </a:endParaRPr>
          </a:p>
        </p:txBody>
      </p:sp>
    </p:spTree>
    <p:extLst>
      <p:ext uri="{BB962C8B-B14F-4D97-AF65-F5344CB8AC3E}">
        <p14:creationId xmlns:p14="http://schemas.microsoft.com/office/powerpoint/2010/main" val="395631615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Redirecting Output </a:t>
            </a:r>
            <a:endParaRPr lang="en-US" dirty="0"/>
          </a:p>
        </p:txBody>
      </p:sp>
      <p:sp>
        <p:nvSpPr>
          <p:cNvPr id="4" name="Text Placeholder 3"/>
          <p:cNvSpPr>
            <a:spLocks noGrp="1"/>
          </p:cNvSpPr>
          <p:nvPr>
            <p:ph type="body" sz="quarter" idx="10"/>
          </p:nvPr>
        </p:nvSpPr>
        <p:spPr>
          <a:xfrm>
            <a:off x="274638" y="1212850"/>
            <a:ext cx="11887200" cy="5355312"/>
          </a:xfrm>
        </p:spPr>
        <p:txBody>
          <a:bodyPr/>
          <a:lstStyle/>
          <a:p>
            <a:r>
              <a:rPr lang="en-US" dirty="0" smtClean="0"/>
              <a:t>Send EXE output from PowerShell to standard output</a:t>
            </a:r>
          </a:p>
          <a:p>
            <a:endParaRPr lang="en-US" dirty="0"/>
          </a:p>
          <a:p>
            <a:r>
              <a:rPr lang="en-US" b="1" dirty="0" smtClean="0"/>
              <a:t>Example:</a:t>
            </a:r>
          </a:p>
          <a:p>
            <a:pPr marL="571500" indent="-571500">
              <a:buFont typeface="Arial" panose="020B0604020202020204" pitchFamily="34" charset="0"/>
              <a:buChar char="•"/>
            </a:pPr>
            <a:r>
              <a:rPr lang="en-US" dirty="0">
                <a:solidFill>
                  <a:srgbClr val="FF0000"/>
                </a:solidFill>
              </a:rPr>
              <a:t>.\MyEXE.exe 2&gt;&amp;</a:t>
            </a:r>
            <a:r>
              <a:rPr lang="en-US" dirty="0" smtClean="0">
                <a:solidFill>
                  <a:srgbClr val="FF0000"/>
                </a:solidFill>
              </a:rPr>
              <a:t>1</a:t>
            </a:r>
          </a:p>
          <a:p>
            <a:pPr marL="571500" indent="-571500">
              <a:buFont typeface="Arial" panose="020B0604020202020204" pitchFamily="34" charset="0"/>
              <a:buChar char="•"/>
            </a:pPr>
            <a:r>
              <a:rPr lang="en-US" dirty="0">
                <a:solidFill>
                  <a:srgbClr val="FF0000"/>
                </a:solidFill>
              </a:rPr>
              <a:t>[string]$</a:t>
            </a:r>
            <a:r>
              <a:rPr lang="en-US" dirty="0" err="1">
                <a:solidFill>
                  <a:srgbClr val="FF0000"/>
                </a:solidFill>
              </a:rPr>
              <a:t>CommandOutput</a:t>
            </a:r>
            <a:r>
              <a:rPr lang="en-US" dirty="0">
                <a:solidFill>
                  <a:srgbClr val="FF0000"/>
                </a:solidFill>
              </a:rPr>
              <a:t> = .\CallFwdConfig.exe $</a:t>
            </a:r>
            <a:r>
              <a:rPr lang="en-US" dirty="0" err="1">
                <a:solidFill>
                  <a:srgbClr val="FF0000"/>
                </a:solidFill>
              </a:rPr>
              <a:t>SIPAddress</a:t>
            </a:r>
            <a:r>
              <a:rPr lang="en-US" dirty="0">
                <a:solidFill>
                  <a:srgbClr val="FF0000"/>
                </a:solidFill>
              </a:rPr>
              <a:t> /Forward $Setting 2&gt;&amp;1</a:t>
            </a:r>
          </a:p>
          <a:p>
            <a:endParaRPr lang="en-US" dirty="0"/>
          </a:p>
          <a:p>
            <a:endParaRPr lang="en-US" dirty="0"/>
          </a:p>
        </p:txBody>
      </p:sp>
    </p:spTree>
    <p:extLst>
      <p:ext uri="{BB962C8B-B14F-4D97-AF65-F5344CB8AC3E}">
        <p14:creationId xmlns:p14="http://schemas.microsoft.com/office/powerpoint/2010/main" val="149507254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Bulk Changes</a:t>
            </a:r>
            <a:br>
              <a:rPr lang="en-US" dirty="0"/>
            </a:br>
            <a:endParaRPr lang="en-US" dirty="0"/>
          </a:p>
        </p:txBody>
      </p:sp>
    </p:spTree>
    <p:extLst>
      <p:ext uri="{BB962C8B-B14F-4D97-AF65-F5344CB8AC3E}">
        <p14:creationId xmlns:p14="http://schemas.microsoft.com/office/powerpoint/2010/main" val="276301500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to do things in Bulk</a:t>
            </a:r>
            <a:endParaRPr lang="en-US" dirty="0"/>
          </a:p>
        </p:txBody>
      </p:sp>
      <p:sp>
        <p:nvSpPr>
          <p:cNvPr id="4" name="Text Placeholder 3"/>
          <p:cNvSpPr>
            <a:spLocks noGrp="1"/>
          </p:cNvSpPr>
          <p:nvPr>
            <p:ph type="body" sz="quarter" idx="10"/>
          </p:nvPr>
        </p:nvSpPr>
        <p:spPr>
          <a:xfrm>
            <a:off x="274638" y="1212850"/>
            <a:ext cx="11887200" cy="5109091"/>
          </a:xfrm>
        </p:spPr>
        <p:txBody>
          <a:bodyPr/>
          <a:lstStyle/>
          <a:p>
            <a:r>
              <a:rPr lang="en-US" dirty="0" err="1" smtClean="0"/>
              <a:t>ForEach</a:t>
            </a:r>
            <a:r>
              <a:rPr lang="en-US" dirty="0" smtClean="0"/>
              <a:t> Loop – Executes script block for each item in a collection, array or variable</a:t>
            </a:r>
          </a:p>
          <a:p>
            <a:r>
              <a:rPr lang="en-US" dirty="0" smtClean="0"/>
              <a:t>Common Input Types</a:t>
            </a:r>
          </a:p>
          <a:p>
            <a:pPr marL="571500" indent="-571500">
              <a:buFont typeface="Arial" panose="020B0604020202020204" pitchFamily="34" charset="0"/>
              <a:buChar char="•"/>
            </a:pPr>
            <a:r>
              <a:rPr lang="en-US" dirty="0" smtClean="0"/>
              <a:t>CSV Files for Input – Formatted input that can be used for bulk administration, typically comma separated</a:t>
            </a:r>
          </a:p>
          <a:p>
            <a:pPr marL="571500" indent="-571500">
              <a:buFont typeface="Arial" panose="020B0604020202020204" pitchFamily="34" charset="0"/>
              <a:buChar char="•"/>
            </a:pPr>
            <a:r>
              <a:rPr lang="en-US" dirty="0" smtClean="0"/>
              <a:t>Pipeline</a:t>
            </a:r>
          </a:p>
          <a:p>
            <a:pPr marL="571500" indent="-571500">
              <a:buFont typeface="Arial" panose="020B0604020202020204" pitchFamily="34" charset="0"/>
              <a:buChar char="•"/>
            </a:pPr>
            <a:r>
              <a:rPr lang="en-US" dirty="0" smtClean="0"/>
              <a:t>Variable holding results from another command</a:t>
            </a:r>
            <a:endParaRPr lang="en-US" dirty="0"/>
          </a:p>
        </p:txBody>
      </p:sp>
    </p:spTree>
    <p:extLst>
      <p:ext uri="{BB962C8B-B14F-4D97-AF65-F5344CB8AC3E}">
        <p14:creationId xmlns:p14="http://schemas.microsoft.com/office/powerpoint/2010/main" val="398457101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 Operators</a:t>
            </a:r>
            <a:endParaRPr lang="en-US" dirty="0"/>
          </a:p>
        </p:txBody>
      </p:sp>
      <p:sp>
        <p:nvSpPr>
          <p:cNvPr id="3" name="Text Placeholder 2"/>
          <p:cNvSpPr>
            <a:spLocks noGrp="1"/>
          </p:cNvSpPr>
          <p:nvPr>
            <p:ph type="body" sz="quarter" idx="10"/>
          </p:nvPr>
        </p:nvSpPr>
        <p:spPr>
          <a:xfrm>
            <a:off x="274638" y="1212850"/>
            <a:ext cx="11887200" cy="5423023"/>
          </a:xfrm>
        </p:spPr>
        <p:txBody>
          <a:bodyPr/>
          <a:lstStyle/>
          <a:p>
            <a:r>
              <a:rPr lang="en-US" dirty="0" smtClean="0"/>
              <a:t>Use </a:t>
            </a:r>
            <a:r>
              <a:rPr lang="en-US" dirty="0"/>
              <a:t>o</a:t>
            </a:r>
            <a:r>
              <a:rPr lang="en-US" dirty="0" smtClean="0"/>
              <a:t>perators with If statements, -Filter or Where-Object commands</a:t>
            </a:r>
          </a:p>
          <a:p>
            <a:r>
              <a:rPr lang="en-US" sz="3200" dirty="0" smtClean="0"/>
              <a:t>-</a:t>
            </a:r>
            <a:r>
              <a:rPr lang="en-US" sz="3200" dirty="0" err="1"/>
              <a:t>eq</a:t>
            </a:r>
            <a:r>
              <a:rPr lang="en-US" sz="3200" dirty="0"/>
              <a:t> Equal </a:t>
            </a:r>
            <a:endParaRPr lang="en-US" sz="3200" dirty="0" smtClean="0"/>
          </a:p>
          <a:p>
            <a:r>
              <a:rPr lang="en-US" sz="3200" dirty="0" smtClean="0"/>
              <a:t>-</a:t>
            </a:r>
            <a:r>
              <a:rPr lang="en-US" sz="3200" dirty="0"/>
              <a:t>ne Not equal </a:t>
            </a:r>
            <a:endParaRPr lang="en-US" sz="3200" dirty="0" smtClean="0"/>
          </a:p>
          <a:p>
            <a:r>
              <a:rPr lang="en-US" sz="3200" dirty="0" smtClean="0"/>
              <a:t>-</a:t>
            </a:r>
            <a:r>
              <a:rPr lang="en-US" sz="3200" dirty="0" err="1"/>
              <a:t>ge</a:t>
            </a:r>
            <a:r>
              <a:rPr lang="en-US" sz="3200" dirty="0"/>
              <a:t> Greater than or equal </a:t>
            </a:r>
            <a:endParaRPr lang="en-US" sz="3200" dirty="0" smtClean="0"/>
          </a:p>
          <a:p>
            <a:r>
              <a:rPr lang="en-US" sz="3200" dirty="0" smtClean="0"/>
              <a:t>-</a:t>
            </a:r>
            <a:r>
              <a:rPr lang="en-US" sz="3200" dirty="0" err="1"/>
              <a:t>gt</a:t>
            </a:r>
            <a:r>
              <a:rPr lang="en-US" sz="3200" dirty="0"/>
              <a:t> Greater than </a:t>
            </a:r>
            <a:endParaRPr lang="en-US" sz="3200" dirty="0" smtClean="0"/>
          </a:p>
          <a:p>
            <a:r>
              <a:rPr lang="en-US" sz="3200" dirty="0" smtClean="0"/>
              <a:t>-</a:t>
            </a:r>
            <a:r>
              <a:rPr lang="en-US" sz="3200" dirty="0" err="1"/>
              <a:t>lt</a:t>
            </a:r>
            <a:r>
              <a:rPr lang="en-US" sz="3200" dirty="0"/>
              <a:t> Less than </a:t>
            </a:r>
            <a:endParaRPr lang="en-US" sz="3200" dirty="0" smtClean="0"/>
          </a:p>
          <a:p>
            <a:r>
              <a:rPr lang="en-US" sz="3200" dirty="0" smtClean="0"/>
              <a:t>-</a:t>
            </a:r>
            <a:r>
              <a:rPr lang="en-US" sz="3200" dirty="0"/>
              <a:t>le Less than or equal </a:t>
            </a:r>
            <a:endParaRPr lang="en-US" sz="3200" dirty="0" smtClean="0"/>
          </a:p>
          <a:p>
            <a:endParaRPr lang="en-US" sz="3200" dirty="0" smtClean="0"/>
          </a:p>
          <a:p>
            <a:r>
              <a:rPr lang="en-US" sz="2000" dirty="0" smtClean="0"/>
              <a:t>Ref</a:t>
            </a:r>
            <a:r>
              <a:rPr lang="en-US" sz="2000" dirty="0"/>
              <a:t>: </a:t>
            </a:r>
            <a:r>
              <a:rPr lang="en-US" sz="2000" dirty="0">
                <a:hlinkClick r:id="rId3"/>
              </a:rPr>
              <a:t>http://</a:t>
            </a:r>
            <a:r>
              <a:rPr lang="en-US" sz="2000" dirty="0" smtClean="0">
                <a:hlinkClick r:id="rId3"/>
              </a:rPr>
              <a:t>technet.microsoft.com/en-us/library/hh847842.aspx</a:t>
            </a:r>
            <a:r>
              <a:rPr lang="en-US" sz="2000" dirty="0"/>
              <a:t> or get-help </a:t>
            </a:r>
            <a:r>
              <a:rPr lang="en-US" sz="2000" dirty="0" err="1"/>
              <a:t>about_Comparison_Operators</a:t>
            </a:r>
            <a:endParaRPr lang="en-US" sz="2000" dirty="0"/>
          </a:p>
        </p:txBody>
      </p:sp>
    </p:spTree>
    <p:extLst>
      <p:ext uri="{BB962C8B-B14F-4D97-AF65-F5344CB8AC3E}">
        <p14:creationId xmlns:p14="http://schemas.microsoft.com/office/powerpoint/2010/main" val="386725719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Ways to Check Variables</a:t>
            </a:r>
            <a:endParaRPr lang="en-US" dirty="0"/>
          </a:p>
        </p:txBody>
      </p:sp>
      <p:sp>
        <p:nvSpPr>
          <p:cNvPr id="3" name="Text Placeholder 2"/>
          <p:cNvSpPr>
            <a:spLocks noGrp="1"/>
          </p:cNvSpPr>
          <p:nvPr>
            <p:ph type="body" sz="quarter" idx="10"/>
          </p:nvPr>
        </p:nvSpPr>
        <p:spPr>
          <a:xfrm>
            <a:off x="274638" y="1212850"/>
            <a:ext cx="11887200" cy="3200876"/>
          </a:xfrm>
        </p:spPr>
        <p:txBody>
          <a:bodyPr/>
          <a:lstStyle/>
          <a:p>
            <a:pPr marL="571500" indent="-571500">
              <a:buFont typeface="Arial" panose="020B0604020202020204" pitchFamily="34" charset="0"/>
              <a:buChar char="•"/>
            </a:pPr>
            <a:r>
              <a:rPr lang="en-US" dirty="0" smtClean="0"/>
              <a:t>If (variable)  - checks that variable is not null </a:t>
            </a:r>
            <a:r>
              <a:rPr lang="en-US" dirty="0"/>
              <a:t>or evaluates to true</a:t>
            </a:r>
            <a:endParaRPr lang="en-US" dirty="0" smtClean="0"/>
          </a:p>
          <a:p>
            <a:pPr marL="571500" indent="-571500">
              <a:buFont typeface="Arial" panose="020B0604020202020204" pitchFamily="34" charset="0"/>
              <a:buChar char="•"/>
            </a:pPr>
            <a:r>
              <a:rPr lang="en-US" dirty="0" smtClean="0"/>
              <a:t>If (!(variable)) – checks that variable is null </a:t>
            </a:r>
            <a:r>
              <a:rPr lang="en-US" dirty="0"/>
              <a:t>or evaluates to false</a:t>
            </a:r>
            <a:endParaRPr lang="en-US" dirty="0" smtClean="0"/>
          </a:p>
          <a:p>
            <a:pPr marL="571500" indent="-571500">
              <a:buFont typeface="Arial" panose="020B0604020202020204" pitchFamily="34" charset="0"/>
              <a:buChar char="•"/>
            </a:pPr>
            <a:r>
              <a:rPr lang="en-US" dirty="0" smtClean="0"/>
              <a:t>If(</a:t>
            </a:r>
            <a:r>
              <a:rPr lang="en-US" dirty="0" err="1" smtClean="0"/>
              <a:t>variable.contains</a:t>
            </a:r>
            <a:r>
              <a:rPr lang="en-US" dirty="0" smtClean="0"/>
              <a:t>(“Pattern1”))</a:t>
            </a:r>
            <a:endParaRPr lang="en-US" dirty="0"/>
          </a:p>
        </p:txBody>
      </p:sp>
    </p:spTree>
    <p:extLst>
      <p:ext uri="{BB962C8B-B14F-4D97-AF65-F5344CB8AC3E}">
        <p14:creationId xmlns:p14="http://schemas.microsoft.com/office/powerpoint/2010/main" val="107171214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ForEach</a:t>
            </a:r>
            <a:r>
              <a:rPr lang="en-US" dirty="0" smtClean="0"/>
              <a:t> Loop Example #1</a:t>
            </a:r>
            <a:endParaRPr lang="en-US" dirty="0"/>
          </a:p>
        </p:txBody>
      </p:sp>
      <p:sp>
        <p:nvSpPr>
          <p:cNvPr id="4" name="Text Placeholder 3"/>
          <p:cNvSpPr>
            <a:spLocks noGrp="1"/>
          </p:cNvSpPr>
          <p:nvPr>
            <p:ph type="body" sz="quarter" idx="10"/>
          </p:nvPr>
        </p:nvSpPr>
        <p:spPr>
          <a:xfrm>
            <a:off x="274638" y="1212850"/>
            <a:ext cx="11887200" cy="4678204"/>
          </a:xfrm>
        </p:spPr>
        <p:txBody>
          <a:bodyPr/>
          <a:lstStyle/>
          <a:p>
            <a:r>
              <a:rPr lang="en-US" dirty="0" smtClean="0"/>
              <a:t>Find and display enabled users:</a:t>
            </a:r>
            <a:endParaRPr lang="en-US" dirty="0" smtClean="0">
              <a:solidFill>
                <a:srgbClr val="FF0000"/>
              </a:solidFill>
            </a:endParaRPr>
          </a:p>
          <a:p>
            <a:pPr marL="571500" indent="-571500">
              <a:buFont typeface="Arial" panose="020B0604020202020204" pitchFamily="34" charset="0"/>
              <a:buChar char="•"/>
            </a:pPr>
            <a:r>
              <a:rPr lang="en-US" dirty="0" smtClean="0">
                <a:solidFill>
                  <a:srgbClr val="FF0000"/>
                </a:solidFill>
              </a:rPr>
              <a:t>$Users = Get-</a:t>
            </a:r>
            <a:r>
              <a:rPr lang="en-US" dirty="0" err="1" smtClean="0">
                <a:solidFill>
                  <a:srgbClr val="FF0000"/>
                </a:solidFill>
              </a:rPr>
              <a:t>CSUser</a:t>
            </a:r>
            <a:r>
              <a:rPr lang="en-US" dirty="0" smtClean="0">
                <a:solidFill>
                  <a:srgbClr val="FF0000"/>
                </a:solidFill>
              </a:rPr>
              <a:t> | Where-Object {$_.Enabled –</a:t>
            </a:r>
            <a:r>
              <a:rPr lang="en-US" dirty="0" err="1" smtClean="0">
                <a:solidFill>
                  <a:srgbClr val="FF0000"/>
                </a:solidFill>
              </a:rPr>
              <a:t>eq</a:t>
            </a:r>
            <a:r>
              <a:rPr lang="en-US" dirty="0" smtClean="0">
                <a:solidFill>
                  <a:srgbClr val="FF0000"/>
                </a:solidFill>
              </a:rPr>
              <a:t> $True}</a:t>
            </a:r>
          </a:p>
          <a:p>
            <a:pPr marL="571500" indent="-571500">
              <a:buFont typeface="Arial" panose="020B0604020202020204" pitchFamily="34" charset="0"/>
              <a:buChar char="•"/>
            </a:pPr>
            <a:r>
              <a:rPr lang="en-US" dirty="0" err="1" smtClean="0">
                <a:solidFill>
                  <a:srgbClr val="FF0000"/>
                </a:solidFill>
              </a:rPr>
              <a:t>ForEach</a:t>
            </a:r>
            <a:r>
              <a:rPr lang="en-US" dirty="0" smtClean="0">
                <a:solidFill>
                  <a:srgbClr val="FF0000"/>
                </a:solidFill>
              </a:rPr>
              <a:t> ($User in $Users) </a:t>
            </a:r>
          </a:p>
          <a:p>
            <a:r>
              <a:rPr lang="en-US" dirty="0">
                <a:solidFill>
                  <a:srgbClr val="FF0000"/>
                </a:solidFill>
              </a:rPr>
              <a:t>	</a:t>
            </a:r>
            <a:r>
              <a:rPr lang="en-US" dirty="0" smtClean="0">
                <a:solidFill>
                  <a:srgbClr val="FF0000"/>
                </a:solidFill>
              </a:rPr>
              <a:t>{</a:t>
            </a:r>
          </a:p>
          <a:p>
            <a:r>
              <a:rPr lang="en-US" dirty="0" smtClean="0">
                <a:solidFill>
                  <a:srgbClr val="FF0000"/>
                </a:solidFill>
              </a:rPr>
              <a:t>	write-host $</a:t>
            </a:r>
            <a:r>
              <a:rPr lang="en-US" dirty="0" err="1" smtClean="0">
                <a:solidFill>
                  <a:srgbClr val="FF0000"/>
                </a:solidFill>
              </a:rPr>
              <a:t>User.SamAccountName</a:t>
            </a:r>
            <a:r>
              <a:rPr lang="en-US" dirty="0" smtClean="0">
                <a:solidFill>
                  <a:srgbClr val="FF0000"/>
                </a:solidFill>
              </a:rPr>
              <a:t> “is enabled”</a:t>
            </a:r>
          </a:p>
          <a:p>
            <a:r>
              <a:rPr lang="en-US" dirty="0" smtClean="0">
                <a:solidFill>
                  <a:srgbClr val="FF0000"/>
                </a:solidFill>
              </a:rPr>
              <a:t>	}</a:t>
            </a:r>
            <a:endParaRPr lang="en-US" dirty="0">
              <a:solidFill>
                <a:srgbClr val="FF0000"/>
              </a:solidFill>
            </a:endParaRPr>
          </a:p>
        </p:txBody>
      </p:sp>
    </p:spTree>
    <p:extLst>
      <p:ext uri="{BB962C8B-B14F-4D97-AF65-F5344CB8AC3E}">
        <p14:creationId xmlns:p14="http://schemas.microsoft.com/office/powerpoint/2010/main" val="38251390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CSV and </a:t>
            </a:r>
            <a:r>
              <a:rPr lang="en-US" dirty="0" err="1" smtClean="0"/>
              <a:t>ForEach</a:t>
            </a:r>
            <a:r>
              <a:rPr lang="en-US" dirty="0" smtClean="0"/>
              <a:t> Example</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CSV Contains Data in fields:</a:t>
            </a:r>
          </a:p>
          <a:p>
            <a:endParaRPr lang="en-US" dirty="0"/>
          </a:p>
        </p:txBody>
      </p:sp>
      <p:pic>
        <p:nvPicPr>
          <p:cNvPr id="5" name="Picture 4"/>
          <p:cNvPicPr>
            <a:picLocks noChangeAspect="1"/>
          </p:cNvPicPr>
          <p:nvPr/>
        </p:nvPicPr>
        <p:blipFill>
          <a:blip r:embed="rId3"/>
          <a:stretch>
            <a:fillRect/>
          </a:stretch>
        </p:blipFill>
        <p:spPr>
          <a:xfrm>
            <a:off x="2332037" y="2268536"/>
            <a:ext cx="5767387" cy="3767053"/>
          </a:xfrm>
          <a:prstGeom prst="rect">
            <a:avLst/>
          </a:prstGeom>
        </p:spPr>
      </p:pic>
    </p:spTree>
    <p:extLst>
      <p:ext uri="{BB962C8B-B14F-4D97-AF65-F5344CB8AC3E}">
        <p14:creationId xmlns:p14="http://schemas.microsoft.com/office/powerpoint/2010/main" val="215731930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CSV and </a:t>
            </a:r>
            <a:r>
              <a:rPr lang="en-US" dirty="0" err="1" smtClean="0"/>
              <a:t>ForEach</a:t>
            </a:r>
            <a:r>
              <a:rPr lang="en-US" dirty="0" smtClean="0"/>
              <a:t> Example</a:t>
            </a:r>
            <a:endParaRPr lang="en-US" dirty="0"/>
          </a:p>
        </p:txBody>
      </p:sp>
      <p:sp>
        <p:nvSpPr>
          <p:cNvPr id="3" name="Text Placeholder 2"/>
          <p:cNvSpPr>
            <a:spLocks noGrp="1"/>
          </p:cNvSpPr>
          <p:nvPr>
            <p:ph type="body" sz="quarter" idx="10"/>
          </p:nvPr>
        </p:nvSpPr>
        <p:spPr>
          <a:xfrm>
            <a:off x="274638" y="1212850"/>
            <a:ext cx="11887200" cy="5355312"/>
          </a:xfrm>
        </p:spPr>
        <p:txBody>
          <a:bodyPr/>
          <a:lstStyle/>
          <a:p>
            <a:r>
              <a:rPr lang="en-US" dirty="0" smtClean="0"/>
              <a:t>Import the CSV as part of your script</a:t>
            </a:r>
          </a:p>
          <a:p>
            <a:endParaRPr lang="en-US" dirty="0" smtClean="0"/>
          </a:p>
          <a:p>
            <a:r>
              <a:rPr lang="en-US" b="1" dirty="0" smtClean="0"/>
              <a:t>Examples:</a:t>
            </a:r>
            <a:endParaRPr lang="en-US" dirty="0" smtClean="0"/>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UserList</a:t>
            </a:r>
            <a:r>
              <a:rPr lang="en-US" dirty="0" smtClean="0">
                <a:solidFill>
                  <a:srgbClr val="FF0000"/>
                </a:solidFill>
              </a:rPr>
              <a:t> = Import-CSV c:\scripts\users.csv</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FileName</a:t>
            </a:r>
            <a:r>
              <a:rPr lang="en-US" dirty="0" smtClean="0">
                <a:solidFill>
                  <a:srgbClr val="FF0000"/>
                </a:solidFill>
              </a:rPr>
              <a:t> = </a:t>
            </a:r>
            <a:r>
              <a:rPr lang="en-US" dirty="0">
                <a:solidFill>
                  <a:srgbClr val="FF0000"/>
                </a:solidFill>
              </a:rPr>
              <a:t>$(Read-Host -prompt “Enter file name</a:t>
            </a:r>
            <a:r>
              <a:rPr lang="en-US" dirty="0" smtClean="0">
                <a:solidFill>
                  <a:srgbClr val="FF0000"/>
                </a:solidFill>
              </a:rPr>
              <a:t>") </a:t>
            </a:r>
          </a:p>
          <a:p>
            <a:r>
              <a:rPr lang="en-US" dirty="0">
                <a:solidFill>
                  <a:srgbClr val="FF0000"/>
                </a:solidFill>
              </a:rPr>
              <a:t> </a:t>
            </a:r>
            <a:r>
              <a:rPr lang="en-US" dirty="0" smtClean="0">
                <a:solidFill>
                  <a:srgbClr val="FF0000"/>
                </a:solidFill>
              </a:rPr>
              <a:t>   $</a:t>
            </a:r>
            <a:r>
              <a:rPr lang="en-US" dirty="0" err="1" smtClean="0">
                <a:solidFill>
                  <a:srgbClr val="FF0000"/>
                </a:solidFill>
              </a:rPr>
              <a:t>UserList</a:t>
            </a:r>
            <a:r>
              <a:rPr lang="en-US" dirty="0" smtClean="0">
                <a:solidFill>
                  <a:srgbClr val="FF0000"/>
                </a:solidFill>
              </a:rPr>
              <a:t> = Import-CSV $</a:t>
            </a:r>
            <a:r>
              <a:rPr lang="en-US" dirty="0" err="1" smtClean="0">
                <a:solidFill>
                  <a:srgbClr val="FF0000"/>
                </a:solidFill>
              </a:rPr>
              <a:t>FileName</a:t>
            </a:r>
            <a:endParaRPr lang="en-US" dirty="0" smtClean="0">
              <a:solidFill>
                <a:srgbClr val="FF0000"/>
              </a:solidFill>
            </a:endParaRPr>
          </a:p>
          <a:p>
            <a:endParaRPr lang="en-US" dirty="0"/>
          </a:p>
        </p:txBody>
      </p:sp>
    </p:spTree>
    <p:extLst>
      <p:ext uri="{BB962C8B-B14F-4D97-AF65-F5344CB8AC3E}">
        <p14:creationId xmlns:p14="http://schemas.microsoft.com/office/powerpoint/2010/main" val="359675303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ForEach</a:t>
            </a:r>
            <a:r>
              <a:rPr lang="en-US" dirty="0" smtClean="0"/>
              <a:t> Loop Example #2</a:t>
            </a:r>
            <a:endParaRPr lang="en-US" dirty="0"/>
          </a:p>
        </p:txBody>
      </p:sp>
      <p:sp>
        <p:nvSpPr>
          <p:cNvPr id="4" name="Text Placeholder 3"/>
          <p:cNvSpPr>
            <a:spLocks noGrp="1"/>
          </p:cNvSpPr>
          <p:nvPr>
            <p:ph type="body" sz="quarter" idx="10"/>
          </p:nvPr>
        </p:nvSpPr>
        <p:spPr>
          <a:xfrm>
            <a:off x="274638" y="1212850"/>
            <a:ext cx="11887200" cy="5232202"/>
          </a:xfrm>
        </p:spPr>
        <p:txBody>
          <a:bodyPr/>
          <a:lstStyle/>
          <a:p>
            <a:r>
              <a:rPr lang="en-US" dirty="0"/>
              <a:t>Find </a:t>
            </a:r>
            <a:r>
              <a:rPr lang="en-US" dirty="0" smtClean="0"/>
              <a:t>disabled users and enable them</a:t>
            </a:r>
            <a:endParaRPr lang="en-US" dirty="0" smtClean="0">
              <a:solidFill>
                <a:srgbClr val="FF0000"/>
              </a:solidFill>
            </a:endParaRPr>
          </a:p>
          <a:p>
            <a:pPr marL="571500" indent="-571500">
              <a:buFont typeface="Arial" panose="020B0604020202020204" pitchFamily="34" charset="0"/>
              <a:buChar char="•"/>
            </a:pPr>
            <a:r>
              <a:rPr lang="en-US" dirty="0" smtClean="0">
                <a:solidFill>
                  <a:srgbClr val="FF0000"/>
                </a:solidFill>
              </a:rPr>
              <a:t>$</a:t>
            </a:r>
            <a:r>
              <a:rPr lang="en-US" dirty="0">
                <a:solidFill>
                  <a:srgbClr val="FF0000"/>
                </a:solidFill>
              </a:rPr>
              <a:t>Users = Get-</a:t>
            </a:r>
            <a:r>
              <a:rPr lang="en-US" dirty="0" err="1">
                <a:solidFill>
                  <a:srgbClr val="FF0000"/>
                </a:solidFill>
              </a:rPr>
              <a:t>CSUser</a:t>
            </a:r>
            <a:r>
              <a:rPr lang="en-US" dirty="0">
                <a:solidFill>
                  <a:srgbClr val="FF0000"/>
                </a:solidFill>
              </a:rPr>
              <a:t> | Where-Object {$_.Enabled </a:t>
            </a:r>
            <a:r>
              <a:rPr lang="en-US" dirty="0" smtClean="0">
                <a:solidFill>
                  <a:srgbClr val="FF0000"/>
                </a:solidFill>
              </a:rPr>
              <a:t>–</a:t>
            </a:r>
            <a:r>
              <a:rPr lang="en-US" dirty="0" err="1" smtClean="0">
                <a:solidFill>
                  <a:srgbClr val="FF0000"/>
                </a:solidFill>
              </a:rPr>
              <a:t>eq</a:t>
            </a:r>
            <a:r>
              <a:rPr lang="en-US" dirty="0" smtClean="0">
                <a:solidFill>
                  <a:srgbClr val="FF0000"/>
                </a:solidFill>
              </a:rPr>
              <a:t> $false}</a:t>
            </a:r>
            <a:endParaRPr lang="en-US" dirty="0">
              <a:solidFill>
                <a:srgbClr val="FF0000"/>
              </a:solidFill>
            </a:endParaRPr>
          </a:p>
          <a:p>
            <a:pPr marL="571500" indent="-571500">
              <a:buFont typeface="Arial" panose="020B0604020202020204" pitchFamily="34" charset="0"/>
              <a:buChar char="•"/>
            </a:pPr>
            <a:r>
              <a:rPr lang="en-US" dirty="0" err="1">
                <a:solidFill>
                  <a:srgbClr val="FF0000"/>
                </a:solidFill>
              </a:rPr>
              <a:t>ForEach</a:t>
            </a:r>
            <a:r>
              <a:rPr lang="en-US" dirty="0">
                <a:solidFill>
                  <a:srgbClr val="FF0000"/>
                </a:solidFill>
              </a:rPr>
              <a:t> ($User in $Users) </a:t>
            </a:r>
          </a:p>
          <a:p>
            <a:r>
              <a:rPr lang="en-US" dirty="0">
                <a:solidFill>
                  <a:srgbClr val="FF0000"/>
                </a:solidFill>
              </a:rPr>
              <a:t>	{</a:t>
            </a:r>
          </a:p>
          <a:p>
            <a:r>
              <a:rPr lang="en-US" dirty="0">
                <a:solidFill>
                  <a:srgbClr val="FF0000"/>
                </a:solidFill>
              </a:rPr>
              <a:t>	</a:t>
            </a:r>
            <a:r>
              <a:rPr lang="en-US" dirty="0" smtClean="0">
                <a:solidFill>
                  <a:srgbClr val="FF0000"/>
                </a:solidFill>
              </a:rPr>
              <a:t>Set-</a:t>
            </a:r>
            <a:r>
              <a:rPr lang="en-US" dirty="0" err="1" smtClean="0">
                <a:solidFill>
                  <a:srgbClr val="FF0000"/>
                </a:solidFill>
              </a:rPr>
              <a:t>CSUser</a:t>
            </a:r>
            <a:r>
              <a:rPr lang="en-US" dirty="0" smtClean="0">
                <a:solidFill>
                  <a:srgbClr val="FF0000"/>
                </a:solidFill>
              </a:rPr>
              <a:t> –Identity $</a:t>
            </a:r>
            <a:r>
              <a:rPr lang="en-US" dirty="0" err="1" smtClean="0">
                <a:solidFill>
                  <a:srgbClr val="FF0000"/>
                </a:solidFill>
              </a:rPr>
              <a:t>User.SamAccountName</a:t>
            </a:r>
            <a:r>
              <a:rPr lang="en-US" dirty="0" smtClean="0">
                <a:solidFill>
                  <a:srgbClr val="FF0000"/>
                </a:solidFill>
              </a:rPr>
              <a:t> –enabled $true</a:t>
            </a:r>
            <a:endParaRPr lang="en-US" dirty="0">
              <a:solidFill>
                <a:srgbClr val="FF0000"/>
              </a:solidFill>
            </a:endParaRPr>
          </a:p>
          <a:p>
            <a:r>
              <a:rPr lang="en-US" dirty="0">
                <a:solidFill>
                  <a:srgbClr val="FF0000"/>
                </a:solidFill>
              </a:rPr>
              <a:t>	}</a:t>
            </a:r>
          </a:p>
        </p:txBody>
      </p:sp>
    </p:spTree>
    <p:extLst>
      <p:ext uri="{BB962C8B-B14F-4D97-AF65-F5344CB8AC3E}">
        <p14:creationId xmlns:p14="http://schemas.microsoft.com/office/powerpoint/2010/main" val="28725849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Topics</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PowerShell and Lync Management Shell Tips</a:t>
            </a:r>
          </a:p>
          <a:p>
            <a:r>
              <a:rPr lang="en-US" dirty="0" smtClean="0"/>
              <a:t>Storing Information</a:t>
            </a:r>
          </a:p>
          <a:p>
            <a:r>
              <a:rPr lang="en-US" dirty="0" smtClean="0"/>
              <a:t>Using Applications within Scripts</a:t>
            </a:r>
          </a:p>
          <a:p>
            <a:r>
              <a:rPr lang="en-US" dirty="0" smtClean="0"/>
              <a:t>Bulk Changes</a:t>
            </a:r>
          </a:p>
          <a:p>
            <a:r>
              <a:rPr lang="en-US" dirty="0"/>
              <a:t>Output and Error Checking </a:t>
            </a:r>
            <a:endParaRPr lang="en-US" dirty="0" smtClean="0"/>
          </a:p>
          <a:p>
            <a:r>
              <a:rPr lang="en-US" dirty="0" smtClean="0"/>
              <a:t>Using GUIs</a:t>
            </a:r>
          </a:p>
        </p:txBody>
      </p:sp>
    </p:spTree>
    <p:extLst>
      <p:ext uri="{BB962C8B-B14F-4D97-AF65-F5344CB8AC3E}">
        <p14:creationId xmlns:p14="http://schemas.microsoft.com/office/powerpoint/2010/main" val="5046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Data from the CSV</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Once imported, view a column or the entire CSV</a:t>
            </a:r>
          </a:p>
          <a:p>
            <a:endParaRPr lang="en-US" dirty="0"/>
          </a:p>
          <a:p>
            <a:r>
              <a:rPr lang="en-US" dirty="0" smtClean="0"/>
              <a:t>Example: </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UserList.SamAccountName</a:t>
            </a:r>
            <a:endParaRPr lang="en-US" dirty="0" smtClean="0">
              <a:solidFill>
                <a:srgbClr val="FF0000"/>
              </a:solidFill>
            </a:endParaRPr>
          </a:p>
          <a:p>
            <a:r>
              <a:rPr lang="en-US" dirty="0" smtClean="0"/>
              <a:t> </a:t>
            </a:r>
            <a:endParaRPr lang="en-US" dirty="0"/>
          </a:p>
        </p:txBody>
      </p:sp>
      <p:pic>
        <p:nvPicPr>
          <p:cNvPr id="6" name="Picture 5"/>
          <p:cNvPicPr>
            <a:picLocks noChangeAspect="1"/>
          </p:cNvPicPr>
          <p:nvPr/>
        </p:nvPicPr>
        <p:blipFill>
          <a:blip r:embed="rId3"/>
          <a:stretch>
            <a:fillRect/>
          </a:stretch>
        </p:blipFill>
        <p:spPr>
          <a:xfrm>
            <a:off x="3017837" y="3895121"/>
            <a:ext cx="4567338" cy="2983223"/>
          </a:xfrm>
          <a:prstGeom prst="rect">
            <a:avLst/>
          </a:prstGeom>
        </p:spPr>
      </p:pic>
      <p:pic>
        <p:nvPicPr>
          <p:cNvPr id="4" name="Picture 3"/>
          <p:cNvPicPr>
            <a:picLocks noChangeAspect="1"/>
          </p:cNvPicPr>
          <p:nvPr/>
        </p:nvPicPr>
        <p:blipFill>
          <a:blip r:embed="rId4"/>
          <a:stretch>
            <a:fillRect/>
          </a:stretch>
        </p:blipFill>
        <p:spPr>
          <a:xfrm>
            <a:off x="1036637" y="4030662"/>
            <a:ext cx="9296400" cy="2847682"/>
          </a:xfrm>
          <a:prstGeom prst="rect">
            <a:avLst/>
          </a:prstGeom>
        </p:spPr>
      </p:pic>
    </p:spTree>
    <p:extLst>
      <p:ext uri="{BB962C8B-B14F-4D97-AF65-F5344CB8AC3E}">
        <p14:creationId xmlns:p14="http://schemas.microsoft.com/office/powerpoint/2010/main" val="35155874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CSV Example #1 </a:t>
            </a:r>
            <a:endParaRPr lang="en-US" dirty="0"/>
          </a:p>
        </p:txBody>
      </p:sp>
      <p:sp>
        <p:nvSpPr>
          <p:cNvPr id="3" name="Text Placeholder 2"/>
          <p:cNvSpPr>
            <a:spLocks noGrp="1"/>
          </p:cNvSpPr>
          <p:nvPr>
            <p:ph type="body" sz="quarter" idx="10"/>
          </p:nvPr>
        </p:nvSpPr>
        <p:spPr>
          <a:xfrm>
            <a:off x="274638" y="1212850"/>
            <a:ext cx="11887200" cy="5909310"/>
          </a:xfrm>
        </p:spPr>
        <p:txBody>
          <a:bodyPr/>
          <a:lstStyle/>
          <a:p>
            <a:r>
              <a:rPr lang="en-US" dirty="0"/>
              <a:t>Enable Users from </a:t>
            </a:r>
            <a:r>
              <a:rPr lang="en-US" dirty="0" smtClean="0"/>
              <a:t>CSV</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UserList</a:t>
            </a:r>
            <a:r>
              <a:rPr lang="en-US" dirty="0" smtClean="0">
                <a:solidFill>
                  <a:srgbClr val="FF0000"/>
                </a:solidFill>
              </a:rPr>
              <a:t> </a:t>
            </a:r>
            <a:r>
              <a:rPr lang="en-US" dirty="0">
                <a:solidFill>
                  <a:srgbClr val="FF0000"/>
                </a:solidFill>
              </a:rPr>
              <a:t>= Import-CSV c:\scripts\users.csv</a:t>
            </a:r>
          </a:p>
          <a:p>
            <a:pPr marL="571500" indent="-571500">
              <a:buFont typeface="Arial" panose="020B0604020202020204" pitchFamily="34" charset="0"/>
              <a:buChar char="•"/>
            </a:pPr>
            <a:r>
              <a:rPr lang="en-US" dirty="0" err="1" smtClean="0">
                <a:solidFill>
                  <a:srgbClr val="FF0000"/>
                </a:solidFill>
              </a:rPr>
              <a:t>ForEach</a:t>
            </a:r>
            <a:r>
              <a:rPr lang="en-US" dirty="0" smtClean="0">
                <a:solidFill>
                  <a:srgbClr val="FF0000"/>
                </a:solidFill>
              </a:rPr>
              <a:t> ($User in $</a:t>
            </a:r>
            <a:r>
              <a:rPr lang="en-US" dirty="0" err="1" smtClean="0">
                <a:solidFill>
                  <a:srgbClr val="FF0000"/>
                </a:solidFill>
              </a:rPr>
              <a:t>UserList</a:t>
            </a:r>
            <a:r>
              <a:rPr lang="en-US" dirty="0" smtClean="0">
                <a:solidFill>
                  <a:srgbClr val="FF0000"/>
                </a:solidFill>
              </a:rPr>
              <a:t>) </a:t>
            </a:r>
          </a:p>
          <a:p>
            <a:r>
              <a:rPr lang="en-US" dirty="0">
                <a:solidFill>
                  <a:srgbClr val="FF0000"/>
                </a:solidFill>
              </a:rPr>
              <a:t>	</a:t>
            </a:r>
            <a:r>
              <a:rPr lang="en-US" dirty="0" smtClean="0">
                <a:solidFill>
                  <a:srgbClr val="FF0000"/>
                </a:solidFill>
              </a:rPr>
              <a:t>{</a:t>
            </a:r>
          </a:p>
          <a:p>
            <a:r>
              <a:rPr lang="en-US" dirty="0">
                <a:solidFill>
                  <a:srgbClr val="FF0000"/>
                </a:solidFill>
              </a:rPr>
              <a:t>	</a:t>
            </a:r>
            <a:r>
              <a:rPr lang="en-US" dirty="0" smtClean="0">
                <a:solidFill>
                  <a:srgbClr val="FF0000"/>
                </a:solidFill>
              </a:rPr>
              <a:t>Enable-</a:t>
            </a:r>
            <a:r>
              <a:rPr lang="en-US" dirty="0" err="1" smtClean="0">
                <a:solidFill>
                  <a:srgbClr val="FF0000"/>
                </a:solidFill>
              </a:rPr>
              <a:t>CSUser</a:t>
            </a:r>
            <a:r>
              <a:rPr lang="en-US" dirty="0" smtClean="0">
                <a:solidFill>
                  <a:srgbClr val="FF0000"/>
                </a:solidFill>
              </a:rPr>
              <a:t> –Identity $</a:t>
            </a:r>
            <a:r>
              <a:rPr lang="en-US" dirty="0" err="1" smtClean="0">
                <a:solidFill>
                  <a:srgbClr val="FF0000"/>
                </a:solidFill>
              </a:rPr>
              <a:t>User.SamAccountName</a:t>
            </a:r>
            <a:r>
              <a:rPr lang="en-US" dirty="0" smtClean="0">
                <a:solidFill>
                  <a:srgbClr val="FF0000"/>
                </a:solidFill>
              </a:rPr>
              <a:t> –</a:t>
            </a:r>
            <a:r>
              <a:rPr lang="en-US" dirty="0" err="1" smtClean="0">
                <a:solidFill>
                  <a:srgbClr val="FF0000"/>
                </a:solidFill>
              </a:rPr>
              <a:t>SipAddress</a:t>
            </a:r>
            <a:r>
              <a:rPr lang="en-US" dirty="0" smtClean="0">
                <a:solidFill>
                  <a:srgbClr val="FF0000"/>
                </a:solidFill>
              </a:rPr>
              <a:t> $</a:t>
            </a:r>
            <a:r>
              <a:rPr lang="en-US" dirty="0" err="1" smtClean="0">
                <a:solidFill>
                  <a:srgbClr val="FF0000"/>
                </a:solidFill>
              </a:rPr>
              <a:t>User.SIPURI</a:t>
            </a:r>
            <a:r>
              <a:rPr lang="en-US" dirty="0" smtClean="0">
                <a:solidFill>
                  <a:srgbClr val="FF0000"/>
                </a:solidFill>
              </a:rPr>
              <a:t> –</a:t>
            </a:r>
            <a:r>
              <a:rPr lang="en-US" dirty="0" err="1" smtClean="0">
                <a:solidFill>
                  <a:srgbClr val="FF0000"/>
                </a:solidFill>
              </a:rPr>
              <a:t>RegistrarPool</a:t>
            </a:r>
            <a:r>
              <a:rPr lang="en-US" dirty="0" smtClean="0">
                <a:solidFill>
                  <a:srgbClr val="FF0000"/>
                </a:solidFill>
              </a:rPr>
              <a:t> FE1.ocsguy.local</a:t>
            </a:r>
          </a:p>
          <a:p>
            <a:r>
              <a:rPr lang="en-US" dirty="0" smtClean="0">
                <a:solidFill>
                  <a:srgbClr val="FF0000"/>
                </a:solidFill>
              </a:rPr>
              <a:t>	}</a:t>
            </a:r>
          </a:p>
          <a:p>
            <a:endParaRPr lang="en-US" dirty="0"/>
          </a:p>
        </p:txBody>
      </p:sp>
    </p:spTree>
    <p:extLst>
      <p:ext uri="{BB962C8B-B14F-4D97-AF65-F5344CB8AC3E}">
        <p14:creationId xmlns:p14="http://schemas.microsoft.com/office/powerpoint/2010/main" val="137114731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Combining CSV Data with Text</a:t>
            </a:r>
            <a:endParaRPr lang="en-US" dirty="0"/>
          </a:p>
        </p:txBody>
      </p:sp>
      <p:sp>
        <p:nvSpPr>
          <p:cNvPr id="3" name="Text Placeholder 2"/>
          <p:cNvSpPr>
            <a:spLocks noGrp="1"/>
          </p:cNvSpPr>
          <p:nvPr>
            <p:ph type="body" sz="quarter" idx="10"/>
          </p:nvPr>
        </p:nvSpPr>
        <p:spPr>
          <a:xfrm>
            <a:off x="274638" y="1212850"/>
            <a:ext cx="11887200" cy="1969770"/>
          </a:xfrm>
        </p:spPr>
        <p:txBody>
          <a:bodyPr/>
          <a:lstStyle/>
          <a:p>
            <a:r>
              <a:rPr lang="en-US" dirty="0" smtClean="0"/>
              <a:t>In some cases you may need to add text to the data you are given to format it for commands</a:t>
            </a:r>
          </a:p>
          <a:p>
            <a:endParaRPr lang="en-US" dirty="0"/>
          </a:p>
        </p:txBody>
      </p:sp>
      <p:pic>
        <p:nvPicPr>
          <p:cNvPr id="4" name="Picture 3"/>
          <p:cNvPicPr>
            <a:picLocks noChangeAspect="1"/>
          </p:cNvPicPr>
          <p:nvPr/>
        </p:nvPicPr>
        <p:blipFill>
          <a:blip r:embed="rId3"/>
          <a:stretch>
            <a:fillRect/>
          </a:stretch>
        </p:blipFill>
        <p:spPr>
          <a:xfrm>
            <a:off x="1951037" y="2887662"/>
            <a:ext cx="6553200" cy="3079050"/>
          </a:xfrm>
          <a:prstGeom prst="rect">
            <a:avLst/>
          </a:prstGeom>
        </p:spPr>
      </p:pic>
    </p:spTree>
    <p:extLst>
      <p:ext uri="{BB962C8B-B14F-4D97-AF65-F5344CB8AC3E}">
        <p14:creationId xmlns:p14="http://schemas.microsoft.com/office/powerpoint/2010/main" val="413406890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Combining CSV Data with Text</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Add “tel:+” to a phone number field</a:t>
            </a:r>
          </a:p>
          <a:p>
            <a:endParaRPr lang="en-US" dirty="0"/>
          </a:p>
          <a:p>
            <a:r>
              <a:rPr lang="en-US" dirty="0" smtClean="0"/>
              <a:t>Example:</a:t>
            </a:r>
            <a:endParaRPr lang="en-US" dirty="0"/>
          </a:p>
          <a:p>
            <a:pPr marL="571500" indent="-571500">
              <a:buFont typeface="Arial" panose="020B0604020202020204" pitchFamily="34" charset="0"/>
              <a:buChar char="•"/>
            </a:pPr>
            <a:r>
              <a:rPr lang="en-US" dirty="0" smtClean="0">
                <a:solidFill>
                  <a:srgbClr val="FF0000"/>
                </a:solidFill>
              </a:rPr>
              <a:t>$FullE164Number = “tel</a:t>
            </a:r>
            <a:r>
              <a:rPr lang="en-US" smtClean="0">
                <a:solidFill>
                  <a:srgbClr val="FF0000"/>
                </a:solidFill>
              </a:rPr>
              <a:t>:+”+$UserList.LineURI </a:t>
            </a:r>
            <a:endParaRPr lang="en-US" dirty="0" smtClean="0">
              <a:solidFill>
                <a:srgbClr val="FF0000"/>
              </a:solidFill>
            </a:endParaRPr>
          </a:p>
          <a:p>
            <a:pPr marL="571500" indent="-571500">
              <a:buFont typeface="Arial" panose="020B0604020202020204" pitchFamily="34" charset="0"/>
              <a:buChar char="•"/>
            </a:pPr>
            <a:endParaRPr lang="en-US" dirty="0">
              <a:solidFill>
                <a:srgbClr val="FF0000"/>
              </a:solidFill>
            </a:endParaRPr>
          </a:p>
          <a:p>
            <a:endParaRPr lang="en-US" dirty="0" smtClean="0">
              <a:solidFill>
                <a:srgbClr val="FF0000"/>
              </a:solidFill>
            </a:endParaRPr>
          </a:p>
          <a:p>
            <a:endParaRPr lang="en-US" dirty="0"/>
          </a:p>
        </p:txBody>
      </p:sp>
    </p:spTree>
    <p:extLst>
      <p:ext uri="{BB962C8B-B14F-4D97-AF65-F5344CB8AC3E}">
        <p14:creationId xmlns:p14="http://schemas.microsoft.com/office/powerpoint/2010/main" val="318305920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CSV Example #2  </a:t>
            </a:r>
            <a:endParaRPr lang="en-US" dirty="0"/>
          </a:p>
        </p:txBody>
      </p:sp>
      <p:sp>
        <p:nvSpPr>
          <p:cNvPr id="3" name="Text Placeholder 2"/>
          <p:cNvSpPr>
            <a:spLocks noGrp="1"/>
          </p:cNvSpPr>
          <p:nvPr>
            <p:ph type="body" sz="quarter" idx="10"/>
          </p:nvPr>
        </p:nvSpPr>
        <p:spPr>
          <a:xfrm>
            <a:off x="274638" y="1212850"/>
            <a:ext cx="11887200" cy="6586418"/>
          </a:xfrm>
        </p:spPr>
        <p:txBody>
          <a:bodyPr/>
          <a:lstStyle/>
          <a:p>
            <a:r>
              <a:rPr lang="en-US" dirty="0" smtClean="0"/>
              <a:t>Modify </a:t>
            </a:r>
            <a:r>
              <a:rPr lang="en-US" dirty="0" err="1" smtClean="0"/>
              <a:t>LineURI</a:t>
            </a:r>
            <a:r>
              <a:rPr lang="en-US" dirty="0" smtClean="0"/>
              <a:t> from CSV and Enable Users for EV</a:t>
            </a:r>
          </a:p>
          <a:p>
            <a:pPr marL="571500" indent="-571500">
              <a:buFont typeface="Arial" panose="020B0604020202020204" pitchFamily="34" charset="0"/>
              <a:buChar char="•"/>
            </a:pPr>
            <a:r>
              <a:rPr lang="en-US" dirty="0">
                <a:solidFill>
                  <a:srgbClr val="FF0000"/>
                </a:solidFill>
              </a:rPr>
              <a:t>$</a:t>
            </a:r>
            <a:r>
              <a:rPr lang="en-US" dirty="0" err="1">
                <a:solidFill>
                  <a:srgbClr val="FF0000"/>
                </a:solidFill>
              </a:rPr>
              <a:t>UserList</a:t>
            </a:r>
            <a:r>
              <a:rPr lang="en-US" dirty="0">
                <a:solidFill>
                  <a:srgbClr val="FF0000"/>
                </a:solidFill>
              </a:rPr>
              <a:t> = Import-CSV c:\scripts\users.csv</a:t>
            </a:r>
          </a:p>
          <a:p>
            <a:pPr marL="571500" indent="-571500">
              <a:buFont typeface="Arial" panose="020B0604020202020204" pitchFamily="34" charset="0"/>
              <a:buChar char="•"/>
            </a:pPr>
            <a:r>
              <a:rPr lang="en-US" dirty="0" err="1" smtClean="0">
                <a:solidFill>
                  <a:srgbClr val="FF0000"/>
                </a:solidFill>
              </a:rPr>
              <a:t>ForEach</a:t>
            </a:r>
            <a:r>
              <a:rPr lang="en-US" dirty="0" smtClean="0">
                <a:solidFill>
                  <a:srgbClr val="FF0000"/>
                </a:solidFill>
              </a:rPr>
              <a:t> ($User in $</a:t>
            </a:r>
            <a:r>
              <a:rPr lang="en-US" dirty="0" err="1" smtClean="0">
                <a:solidFill>
                  <a:srgbClr val="FF0000"/>
                </a:solidFill>
              </a:rPr>
              <a:t>UserList</a:t>
            </a:r>
            <a:r>
              <a:rPr lang="en-US" dirty="0" smtClean="0">
                <a:solidFill>
                  <a:srgbClr val="FF0000"/>
                </a:solidFill>
              </a:rPr>
              <a:t>) </a:t>
            </a:r>
          </a:p>
          <a:p>
            <a:r>
              <a:rPr lang="en-US" dirty="0">
                <a:solidFill>
                  <a:srgbClr val="FF0000"/>
                </a:solidFill>
              </a:rPr>
              <a:t>	</a:t>
            </a:r>
            <a:r>
              <a:rPr lang="en-US" dirty="0" smtClean="0">
                <a:solidFill>
                  <a:srgbClr val="FF0000"/>
                </a:solidFill>
              </a:rPr>
              <a:t>{</a:t>
            </a:r>
          </a:p>
          <a:p>
            <a:r>
              <a:rPr lang="en-US" dirty="0">
                <a:solidFill>
                  <a:srgbClr val="FF0000"/>
                </a:solidFill>
              </a:rPr>
              <a:t>	$FullE164Number = “tel:+”+$</a:t>
            </a:r>
            <a:r>
              <a:rPr lang="en-US" dirty="0" err="1" smtClean="0">
                <a:solidFill>
                  <a:srgbClr val="FF0000"/>
                </a:solidFill>
              </a:rPr>
              <a:t>User.LineURI</a:t>
            </a:r>
            <a:endParaRPr lang="en-US" dirty="0" smtClean="0">
              <a:solidFill>
                <a:srgbClr val="FF0000"/>
              </a:solidFill>
            </a:endParaRPr>
          </a:p>
          <a:p>
            <a:r>
              <a:rPr lang="en-US" dirty="0" smtClean="0">
                <a:solidFill>
                  <a:srgbClr val="FF0000"/>
                </a:solidFill>
              </a:rPr>
              <a:t>	Set-</a:t>
            </a:r>
            <a:r>
              <a:rPr lang="en-US" dirty="0" err="1" smtClean="0">
                <a:solidFill>
                  <a:srgbClr val="FF0000"/>
                </a:solidFill>
              </a:rPr>
              <a:t>CSUser</a:t>
            </a:r>
            <a:r>
              <a:rPr lang="en-US" dirty="0" smtClean="0">
                <a:solidFill>
                  <a:srgbClr val="FF0000"/>
                </a:solidFill>
              </a:rPr>
              <a:t> –Identity $</a:t>
            </a:r>
            <a:r>
              <a:rPr lang="en-US" dirty="0" err="1" smtClean="0">
                <a:solidFill>
                  <a:srgbClr val="FF0000"/>
                </a:solidFill>
              </a:rPr>
              <a:t>User.SamAccountName</a:t>
            </a:r>
            <a:r>
              <a:rPr lang="en-US" dirty="0" smtClean="0">
                <a:solidFill>
                  <a:srgbClr val="FF0000"/>
                </a:solidFill>
              </a:rPr>
              <a:t> –</a:t>
            </a:r>
            <a:r>
              <a:rPr lang="en-US" dirty="0" err="1" smtClean="0">
                <a:solidFill>
                  <a:srgbClr val="FF0000"/>
                </a:solidFill>
              </a:rPr>
              <a:t>LineURI</a:t>
            </a:r>
            <a:r>
              <a:rPr lang="en-US" dirty="0" smtClean="0">
                <a:solidFill>
                  <a:srgbClr val="FF0000"/>
                </a:solidFill>
              </a:rPr>
              <a:t> </a:t>
            </a:r>
            <a:r>
              <a:rPr lang="en-US" dirty="0">
                <a:solidFill>
                  <a:srgbClr val="FF0000"/>
                </a:solidFill>
              </a:rPr>
              <a:t>$FullE164Number </a:t>
            </a:r>
            <a:r>
              <a:rPr lang="en-US" dirty="0" smtClean="0">
                <a:solidFill>
                  <a:srgbClr val="FF0000"/>
                </a:solidFill>
              </a:rPr>
              <a:t>–</a:t>
            </a:r>
            <a:r>
              <a:rPr lang="en-US" dirty="0" err="1" smtClean="0">
                <a:solidFill>
                  <a:srgbClr val="FF0000"/>
                </a:solidFill>
              </a:rPr>
              <a:t>EnterpriseVoiceEnabled</a:t>
            </a:r>
            <a:r>
              <a:rPr lang="en-US" dirty="0" smtClean="0">
                <a:solidFill>
                  <a:srgbClr val="FF0000"/>
                </a:solidFill>
              </a:rPr>
              <a:t> $true</a:t>
            </a:r>
          </a:p>
          <a:p>
            <a:r>
              <a:rPr lang="en-US" dirty="0" smtClean="0">
                <a:solidFill>
                  <a:srgbClr val="FF0000"/>
                </a:solidFill>
              </a:rPr>
              <a:t>	}</a:t>
            </a:r>
          </a:p>
          <a:p>
            <a:endParaRPr lang="en-US" dirty="0"/>
          </a:p>
        </p:txBody>
      </p:sp>
    </p:spTree>
    <p:extLst>
      <p:ext uri="{BB962C8B-B14F-4D97-AF65-F5344CB8AC3E}">
        <p14:creationId xmlns:p14="http://schemas.microsoft.com/office/powerpoint/2010/main" val="44132196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Output and Error Checking </a:t>
            </a:r>
            <a:r>
              <a:rPr lang="en-US" dirty="0"/>
              <a:t/>
            </a:r>
            <a:br>
              <a:rPr lang="en-US" dirty="0"/>
            </a:br>
            <a:endParaRPr lang="en-US" dirty="0"/>
          </a:p>
        </p:txBody>
      </p:sp>
    </p:spTree>
    <p:extLst>
      <p:ext uri="{BB962C8B-B14F-4D97-AF65-F5344CB8AC3E}">
        <p14:creationId xmlns:p14="http://schemas.microsoft.com/office/powerpoint/2010/main" val="89055847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Creating a Transcript	</a:t>
            </a:r>
            <a:endParaRPr lang="en-US" dirty="0"/>
          </a:p>
        </p:txBody>
      </p:sp>
      <p:sp>
        <p:nvSpPr>
          <p:cNvPr id="4" name="Text Placeholder 3"/>
          <p:cNvSpPr>
            <a:spLocks noGrp="1"/>
          </p:cNvSpPr>
          <p:nvPr>
            <p:ph type="body" sz="quarter" idx="10"/>
          </p:nvPr>
        </p:nvSpPr>
        <p:spPr>
          <a:xfrm>
            <a:off x="274638" y="1212850"/>
            <a:ext cx="11887200" cy="5909310"/>
          </a:xfrm>
        </p:spPr>
        <p:txBody>
          <a:bodyPr/>
          <a:lstStyle/>
          <a:p>
            <a:r>
              <a:rPr lang="en-US" dirty="0" smtClean="0"/>
              <a:t>To verify the commands you ran inside of your script and their output use:</a:t>
            </a:r>
          </a:p>
          <a:p>
            <a:endParaRPr lang="en-US" dirty="0" smtClean="0"/>
          </a:p>
          <a:p>
            <a:r>
              <a:rPr lang="en-US" b="1" dirty="0" smtClean="0"/>
              <a:t>Example:</a:t>
            </a:r>
            <a:endParaRPr lang="en-US" b="1" dirty="0"/>
          </a:p>
          <a:p>
            <a:pPr marL="571500" indent="-571500">
              <a:buFont typeface="Arial" panose="020B0604020202020204" pitchFamily="34" charset="0"/>
              <a:buChar char="•"/>
            </a:pPr>
            <a:r>
              <a:rPr lang="en-US" dirty="0" smtClean="0">
                <a:solidFill>
                  <a:srgbClr val="FF0000"/>
                </a:solidFill>
              </a:rPr>
              <a:t>Start-Transcript Mylog.txt</a:t>
            </a:r>
          </a:p>
          <a:p>
            <a:pPr marL="571500" indent="-571500">
              <a:buFont typeface="Arial" panose="020B0604020202020204" pitchFamily="34" charset="0"/>
              <a:buChar char="•"/>
            </a:pPr>
            <a:r>
              <a:rPr lang="en-US" dirty="0" smtClean="0">
                <a:solidFill>
                  <a:srgbClr val="FF0000"/>
                </a:solidFill>
              </a:rPr>
              <a:t>{ Code Block Here }</a:t>
            </a:r>
          </a:p>
          <a:p>
            <a:pPr marL="571500" indent="-571500">
              <a:buFont typeface="Arial" panose="020B0604020202020204" pitchFamily="34" charset="0"/>
              <a:buChar char="•"/>
            </a:pPr>
            <a:r>
              <a:rPr lang="en-US" dirty="0" smtClean="0">
                <a:solidFill>
                  <a:srgbClr val="FF0000"/>
                </a:solidFill>
              </a:rPr>
              <a:t>Stop-Transcript</a:t>
            </a:r>
          </a:p>
          <a:p>
            <a:r>
              <a:rPr lang="en-US" dirty="0" smtClean="0">
                <a:solidFill>
                  <a:schemeClr val="tx1"/>
                </a:solidFill>
              </a:rPr>
              <a:t>*** Don’t forget to use –Verbose on all commands within the script ***</a:t>
            </a:r>
            <a:endParaRPr lang="en-US" dirty="0">
              <a:solidFill>
                <a:schemeClr val="tx1"/>
              </a:solidFill>
            </a:endParaRPr>
          </a:p>
        </p:txBody>
      </p:sp>
    </p:spTree>
    <p:extLst>
      <p:ext uri="{BB962C8B-B14F-4D97-AF65-F5344CB8AC3E}">
        <p14:creationId xmlns:p14="http://schemas.microsoft.com/office/powerpoint/2010/main" val="252969824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Transcript Example</a:t>
            </a:r>
            <a:endParaRPr lang="en-US" dirty="0"/>
          </a:p>
        </p:txBody>
      </p:sp>
      <p:sp>
        <p:nvSpPr>
          <p:cNvPr id="4" name="Text Placeholder 3"/>
          <p:cNvSpPr>
            <a:spLocks noGrp="1"/>
          </p:cNvSpPr>
          <p:nvPr>
            <p:ph type="body" sz="quarter" idx="10"/>
          </p:nvPr>
        </p:nvSpPr>
        <p:spPr>
          <a:xfrm>
            <a:off x="274638" y="1212850"/>
            <a:ext cx="11887200" cy="738664"/>
          </a:xfrm>
        </p:spPr>
        <p:txBody>
          <a:bodyPr/>
          <a:lstStyle/>
          <a:p>
            <a:r>
              <a:rPr lang="en-US" dirty="0" smtClean="0"/>
              <a:t>Using Text and Formatted Date for Transcript Name</a:t>
            </a:r>
            <a:endParaRPr lang="en-US" dirty="0"/>
          </a:p>
        </p:txBody>
      </p:sp>
      <p:pic>
        <p:nvPicPr>
          <p:cNvPr id="6" name="Picture 5"/>
          <p:cNvPicPr>
            <a:picLocks noChangeAspect="1"/>
          </p:cNvPicPr>
          <p:nvPr/>
        </p:nvPicPr>
        <p:blipFill>
          <a:blip r:embed="rId3"/>
          <a:stretch>
            <a:fillRect/>
          </a:stretch>
        </p:blipFill>
        <p:spPr>
          <a:xfrm>
            <a:off x="579437" y="2125662"/>
            <a:ext cx="8863085" cy="2278062"/>
          </a:xfrm>
          <a:prstGeom prst="rect">
            <a:avLst/>
          </a:prstGeom>
        </p:spPr>
      </p:pic>
      <p:pic>
        <p:nvPicPr>
          <p:cNvPr id="7" name="Picture 6"/>
          <p:cNvPicPr>
            <a:picLocks noChangeAspect="1"/>
          </p:cNvPicPr>
          <p:nvPr/>
        </p:nvPicPr>
        <p:blipFill>
          <a:blip r:embed="rId4"/>
          <a:stretch>
            <a:fillRect/>
          </a:stretch>
        </p:blipFill>
        <p:spPr>
          <a:xfrm>
            <a:off x="1112837" y="2582862"/>
            <a:ext cx="6495221" cy="2538499"/>
          </a:xfrm>
          <a:prstGeom prst="rect">
            <a:avLst/>
          </a:prstGeom>
        </p:spPr>
      </p:pic>
      <p:pic>
        <p:nvPicPr>
          <p:cNvPr id="8" name="Picture 7"/>
          <p:cNvPicPr>
            <a:picLocks noChangeAspect="1"/>
          </p:cNvPicPr>
          <p:nvPr/>
        </p:nvPicPr>
        <p:blipFill>
          <a:blip r:embed="rId5"/>
          <a:stretch>
            <a:fillRect/>
          </a:stretch>
        </p:blipFill>
        <p:spPr>
          <a:xfrm>
            <a:off x="1660814" y="3963611"/>
            <a:ext cx="7781708" cy="880226"/>
          </a:xfrm>
          <a:prstGeom prst="rect">
            <a:avLst/>
          </a:prstGeom>
        </p:spPr>
      </p:pic>
      <p:pic>
        <p:nvPicPr>
          <p:cNvPr id="9" name="Picture 8"/>
          <p:cNvPicPr>
            <a:picLocks noChangeAspect="1"/>
          </p:cNvPicPr>
          <p:nvPr/>
        </p:nvPicPr>
        <p:blipFill>
          <a:blip r:embed="rId6"/>
          <a:stretch>
            <a:fillRect/>
          </a:stretch>
        </p:blipFill>
        <p:spPr>
          <a:xfrm>
            <a:off x="2023240" y="1951514"/>
            <a:ext cx="7445654" cy="4883189"/>
          </a:xfrm>
          <a:prstGeom prst="rect">
            <a:avLst/>
          </a:prstGeom>
        </p:spPr>
      </p:pic>
    </p:spTree>
    <p:extLst>
      <p:ext uri="{BB962C8B-B14F-4D97-AF65-F5344CB8AC3E}">
        <p14:creationId xmlns:p14="http://schemas.microsoft.com/office/powerpoint/2010/main" val="2078978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Add-Content and Output-CSV</a:t>
            </a:r>
            <a:endParaRPr lang="en-US" dirty="0"/>
          </a:p>
        </p:txBody>
      </p:sp>
      <p:sp>
        <p:nvSpPr>
          <p:cNvPr id="3" name="Text Placeholder 2"/>
          <p:cNvSpPr>
            <a:spLocks noGrp="1"/>
          </p:cNvSpPr>
          <p:nvPr>
            <p:ph type="body" sz="quarter" idx="10"/>
          </p:nvPr>
        </p:nvSpPr>
        <p:spPr>
          <a:xfrm>
            <a:off x="274638" y="1212850"/>
            <a:ext cx="11887200" cy="2646878"/>
          </a:xfrm>
        </p:spPr>
        <p:txBody>
          <a:bodyPr/>
          <a:lstStyle/>
          <a:p>
            <a:r>
              <a:rPr lang="en-US" dirty="0" smtClean="0"/>
              <a:t>You can use a combination of Add-Content and Output-CSV to create a formatted output file</a:t>
            </a:r>
          </a:p>
          <a:p>
            <a:r>
              <a:rPr lang="en-US" dirty="0" smtClean="0"/>
              <a:t>This can be used as input for other scripts</a:t>
            </a:r>
          </a:p>
          <a:p>
            <a:r>
              <a:rPr lang="en-US" dirty="0" smtClean="0"/>
              <a:t>Can be formatted to make reading easier</a:t>
            </a:r>
            <a:endParaRPr lang="en-US" dirty="0"/>
          </a:p>
        </p:txBody>
      </p:sp>
    </p:spTree>
    <p:extLst>
      <p:ext uri="{BB962C8B-B14F-4D97-AF65-F5344CB8AC3E}">
        <p14:creationId xmlns:p14="http://schemas.microsoft.com/office/powerpoint/2010/main" val="403665353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Add-Content Example</a:t>
            </a:r>
            <a:endParaRPr lang="en-US" dirty="0"/>
          </a:p>
        </p:txBody>
      </p:sp>
      <p:sp>
        <p:nvSpPr>
          <p:cNvPr id="3" name="Text Placeholder 2"/>
          <p:cNvSpPr>
            <a:spLocks noGrp="1"/>
          </p:cNvSpPr>
          <p:nvPr>
            <p:ph type="body" sz="quarter" idx="10"/>
          </p:nvPr>
        </p:nvSpPr>
        <p:spPr>
          <a:xfrm>
            <a:off x="274638" y="1212850"/>
            <a:ext cx="11887200" cy="3754874"/>
          </a:xfrm>
        </p:spPr>
        <p:txBody>
          <a:bodyPr/>
          <a:lstStyle/>
          <a:p>
            <a:r>
              <a:rPr lang="en-US" dirty="0" smtClean="0"/>
              <a:t>Prepare the CSV Format:</a:t>
            </a:r>
          </a:p>
          <a:p>
            <a:pPr marL="571500" indent="-571500">
              <a:buFont typeface="Arial" panose="020B0604020202020204" pitchFamily="34" charset="0"/>
              <a:buChar char="•"/>
            </a:pPr>
            <a:r>
              <a:rPr lang="en-US" dirty="0">
                <a:solidFill>
                  <a:srgbClr val="FF0000"/>
                </a:solidFill>
              </a:rPr>
              <a:t>$</a:t>
            </a:r>
            <a:r>
              <a:rPr lang="en-US" dirty="0" err="1">
                <a:solidFill>
                  <a:srgbClr val="FF0000"/>
                </a:solidFill>
              </a:rPr>
              <a:t>OutputCSV</a:t>
            </a:r>
            <a:r>
              <a:rPr lang="en-US" dirty="0">
                <a:solidFill>
                  <a:srgbClr val="FF0000"/>
                </a:solidFill>
              </a:rPr>
              <a:t> = "</a:t>
            </a:r>
            <a:r>
              <a:rPr lang="en-US" dirty="0" err="1">
                <a:solidFill>
                  <a:srgbClr val="FF0000"/>
                </a:solidFill>
              </a:rPr>
              <a:t>CFCU_Bulk_Config</a:t>
            </a:r>
            <a:r>
              <a:rPr lang="en-US" dirty="0">
                <a:solidFill>
                  <a:srgbClr val="FF0000"/>
                </a:solidFill>
              </a:rPr>
              <a:t>" + (Get-Date -Format s).Replace(":","-") +".</a:t>
            </a:r>
            <a:r>
              <a:rPr lang="en-US" dirty="0" err="1">
                <a:solidFill>
                  <a:srgbClr val="FF0000"/>
                </a:solidFill>
              </a:rPr>
              <a:t>csv</a:t>
            </a:r>
            <a:r>
              <a:rPr lang="en-US" dirty="0">
                <a:solidFill>
                  <a:srgbClr val="FF0000"/>
                </a:solidFill>
              </a:rPr>
              <a:t>" </a:t>
            </a:r>
          </a:p>
          <a:p>
            <a:pPr marL="571500" indent="-571500">
              <a:buFont typeface="Arial" panose="020B0604020202020204" pitchFamily="34" charset="0"/>
              <a:buChar char="•"/>
            </a:pPr>
            <a:r>
              <a:rPr lang="en-US" dirty="0">
                <a:solidFill>
                  <a:srgbClr val="FF0000"/>
                </a:solidFill>
              </a:rPr>
              <a:t>{"SIPAddress,Function,Setting,Result,ExitCode,FailureMessage,Delegates" | add-content .\$</a:t>
            </a:r>
            <a:r>
              <a:rPr lang="en-US" dirty="0" err="1" smtClean="0">
                <a:solidFill>
                  <a:srgbClr val="FF0000"/>
                </a:solidFill>
              </a:rPr>
              <a:t>OutputCSV</a:t>
            </a:r>
            <a:r>
              <a:rPr lang="en-US" dirty="0" smtClean="0">
                <a:solidFill>
                  <a:srgbClr val="FF0000"/>
                </a:solidFill>
              </a:rPr>
              <a:t> -append}</a:t>
            </a:r>
            <a:endParaRPr lang="en-US" dirty="0">
              <a:solidFill>
                <a:srgbClr val="FF0000"/>
              </a:solidFill>
            </a:endParaRPr>
          </a:p>
        </p:txBody>
      </p:sp>
    </p:spTree>
    <p:extLst>
      <p:ext uri="{BB962C8B-B14F-4D97-AF65-F5344CB8AC3E}">
        <p14:creationId xmlns:p14="http://schemas.microsoft.com/office/powerpoint/2010/main" val="173503716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PowerShell </a:t>
            </a:r>
            <a:r>
              <a:rPr lang="en-US" dirty="0"/>
              <a:t>and Lync Management Shell Tips</a:t>
            </a:r>
            <a:br>
              <a:rPr lang="en-US" dirty="0"/>
            </a:br>
            <a:endParaRPr lang="en-US" dirty="0"/>
          </a:p>
        </p:txBody>
      </p:sp>
    </p:spTree>
    <p:extLst>
      <p:ext uri="{BB962C8B-B14F-4D97-AF65-F5344CB8AC3E}">
        <p14:creationId xmlns:p14="http://schemas.microsoft.com/office/powerpoint/2010/main" val="342592417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Add-Content Example	</a:t>
            </a:r>
            <a:endParaRPr lang="en-US" dirty="0"/>
          </a:p>
        </p:txBody>
      </p:sp>
      <p:sp>
        <p:nvSpPr>
          <p:cNvPr id="3" name="Text Placeholder 2"/>
          <p:cNvSpPr>
            <a:spLocks noGrp="1"/>
          </p:cNvSpPr>
          <p:nvPr>
            <p:ph type="body" sz="quarter" idx="10"/>
          </p:nvPr>
        </p:nvSpPr>
        <p:spPr>
          <a:xfrm>
            <a:off x="274638" y="1212850"/>
            <a:ext cx="11887200" cy="5663089"/>
          </a:xfrm>
        </p:spPr>
        <p:txBody>
          <a:bodyPr/>
          <a:lstStyle/>
          <a:p>
            <a:r>
              <a:rPr lang="en-US" dirty="0" smtClean="0"/>
              <a:t>Using the results of a command to populate the CSV</a:t>
            </a:r>
          </a:p>
          <a:p>
            <a:r>
              <a:rPr lang="en-US" dirty="0">
                <a:solidFill>
                  <a:srgbClr val="FF0000"/>
                </a:solidFill>
              </a:rPr>
              <a:t>if ($</a:t>
            </a:r>
            <a:r>
              <a:rPr lang="en-US" dirty="0" err="1">
                <a:solidFill>
                  <a:srgbClr val="FF0000"/>
                </a:solidFill>
              </a:rPr>
              <a:t>CommandOutput.Contains</a:t>
            </a:r>
            <a:r>
              <a:rPr lang="en-US" dirty="0">
                <a:solidFill>
                  <a:srgbClr val="FF0000"/>
                </a:solidFill>
              </a:rPr>
              <a:t>("was modified</a:t>
            </a:r>
            <a:r>
              <a:rPr lang="en-US" dirty="0" smtClean="0">
                <a:solidFill>
                  <a:srgbClr val="FF0000"/>
                </a:solidFill>
              </a:rPr>
              <a:t>")){           </a:t>
            </a:r>
          </a:p>
          <a:p>
            <a:r>
              <a:rPr lang="en-US" dirty="0" smtClean="0">
                <a:solidFill>
                  <a:srgbClr val="FF0000"/>
                </a:solidFill>
              </a:rPr>
              <a:t>write-host </a:t>
            </a:r>
            <a:r>
              <a:rPr lang="en-US" dirty="0">
                <a:solidFill>
                  <a:srgbClr val="FF0000"/>
                </a:solidFill>
              </a:rPr>
              <a:t>-</a:t>
            </a:r>
            <a:r>
              <a:rPr lang="en-US" dirty="0" err="1">
                <a:solidFill>
                  <a:srgbClr val="FF0000"/>
                </a:solidFill>
              </a:rPr>
              <a:t>ForegroundColor</a:t>
            </a:r>
            <a:r>
              <a:rPr lang="en-US" dirty="0">
                <a:solidFill>
                  <a:srgbClr val="FF0000"/>
                </a:solidFill>
              </a:rPr>
              <a:t> Green $</a:t>
            </a:r>
            <a:r>
              <a:rPr lang="en-US" dirty="0" err="1">
                <a:solidFill>
                  <a:srgbClr val="FF0000"/>
                </a:solidFill>
              </a:rPr>
              <a:t>CFCUConfig.SIPAddress</a:t>
            </a:r>
            <a:r>
              <a:rPr lang="en-US" dirty="0">
                <a:solidFill>
                  <a:srgbClr val="FF0000"/>
                </a:solidFill>
              </a:rPr>
              <a:t> "is having forwarding setting applied:" $</a:t>
            </a:r>
            <a:r>
              <a:rPr lang="en-US" dirty="0" err="1">
                <a:solidFill>
                  <a:srgbClr val="FF0000"/>
                </a:solidFill>
              </a:rPr>
              <a:t>CFCUConfig.Setting</a:t>
            </a:r>
            <a:r>
              <a:rPr lang="en-US" dirty="0">
                <a:solidFill>
                  <a:srgbClr val="FF0000"/>
                </a:solidFill>
              </a:rPr>
              <a:t>  " ***** </a:t>
            </a:r>
            <a:r>
              <a:rPr lang="en-US" dirty="0" smtClean="0">
                <a:solidFill>
                  <a:srgbClr val="FF0000"/>
                </a:solidFill>
              </a:rPr>
              <a:t>“</a:t>
            </a:r>
          </a:p>
          <a:p>
            <a:r>
              <a:rPr lang="en-US" dirty="0" smtClean="0">
                <a:solidFill>
                  <a:srgbClr val="FF0000"/>
                </a:solidFill>
              </a:rPr>
              <a:t>         </a:t>
            </a:r>
            <a:r>
              <a:rPr lang="en-US" dirty="0">
                <a:solidFill>
                  <a:srgbClr val="FF0000"/>
                </a:solidFill>
              </a:rPr>
              <a:t>"$</a:t>
            </a:r>
            <a:r>
              <a:rPr lang="en-US" dirty="0" err="1">
                <a:solidFill>
                  <a:srgbClr val="FF0000"/>
                </a:solidFill>
              </a:rPr>
              <a:t>SIPAddress,Forward,$Setting,Success,$LASTEXITCODE</a:t>
            </a:r>
            <a:r>
              <a:rPr lang="en-US" dirty="0">
                <a:solidFill>
                  <a:srgbClr val="FF0000"/>
                </a:solidFill>
              </a:rPr>
              <a:t>" | Add-Content .\$</a:t>
            </a:r>
            <a:r>
              <a:rPr lang="en-US" dirty="0" err="1" smtClean="0">
                <a:solidFill>
                  <a:srgbClr val="FF0000"/>
                </a:solidFill>
              </a:rPr>
              <a:t>OutputCSV</a:t>
            </a:r>
            <a:endParaRPr lang="en-US" dirty="0" smtClean="0">
              <a:solidFill>
                <a:srgbClr val="FF0000"/>
              </a:solidFill>
            </a:endParaRPr>
          </a:p>
          <a:p>
            <a:r>
              <a:rPr lang="en-US" dirty="0">
                <a:solidFill>
                  <a:srgbClr val="FF0000"/>
                </a:solidFill>
              </a:rPr>
              <a:t>}</a:t>
            </a:r>
          </a:p>
        </p:txBody>
      </p:sp>
    </p:spTree>
    <p:extLst>
      <p:ext uri="{BB962C8B-B14F-4D97-AF65-F5344CB8AC3E}">
        <p14:creationId xmlns:p14="http://schemas.microsoft.com/office/powerpoint/2010/main" val="113585581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Add-Content Example</a:t>
            </a:r>
          </a:p>
        </p:txBody>
      </p:sp>
      <p:pic>
        <p:nvPicPr>
          <p:cNvPr id="4" name="Picture 3"/>
          <p:cNvPicPr>
            <a:picLocks noChangeAspect="1"/>
          </p:cNvPicPr>
          <p:nvPr/>
        </p:nvPicPr>
        <p:blipFill>
          <a:blip r:embed="rId3"/>
          <a:stretch>
            <a:fillRect/>
          </a:stretch>
        </p:blipFill>
        <p:spPr>
          <a:xfrm>
            <a:off x="350837" y="2735262"/>
            <a:ext cx="11549149" cy="2362200"/>
          </a:xfrm>
          <a:prstGeom prst="rect">
            <a:avLst/>
          </a:prstGeom>
        </p:spPr>
      </p:pic>
      <p:sp>
        <p:nvSpPr>
          <p:cNvPr id="3" name="Text Placeholder 2"/>
          <p:cNvSpPr>
            <a:spLocks noGrp="1"/>
          </p:cNvSpPr>
          <p:nvPr>
            <p:ph type="body" sz="quarter" idx="10"/>
          </p:nvPr>
        </p:nvSpPr>
        <p:spPr>
          <a:xfrm>
            <a:off x="274638" y="1212850"/>
            <a:ext cx="11887200" cy="738664"/>
          </a:xfrm>
        </p:spPr>
        <p:txBody>
          <a:bodyPr/>
          <a:lstStyle/>
          <a:p>
            <a:r>
              <a:rPr lang="en-US" dirty="0" smtClean="0"/>
              <a:t>Sample from a bulk script using If and Else</a:t>
            </a:r>
            <a:endParaRPr lang="en-US" dirty="0"/>
          </a:p>
        </p:txBody>
      </p:sp>
    </p:spTree>
    <p:extLst>
      <p:ext uri="{BB962C8B-B14F-4D97-AF65-F5344CB8AC3E}">
        <p14:creationId xmlns:p14="http://schemas.microsoft.com/office/powerpoint/2010/main" val="108217259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Errors – Default Options	</a:t>
            </a:r>
            <a:endParaRPr lang="en-US" dirty="0"/>
          </a:p>
        </p:txBody>
      </p:sp>
      <p:sp>
        <p:nvSpPr>
          <p:cNvPr id="3" name="Text Placeholder 2"/>
          <p:cNvSpPr>
            <a:spLocks noGrp="1"/>
          </p:cNvSpPr>
          <p:nvPr>
            <p:ph type="body" sz="quarter" idx="10"/>
          </p:nvPr>
        </p:nvSpPr>
        <p:spPr>
          <a:xfrm>
            <a:off x="274638" y="1212850"/>
            <a:ext cx="11887200" cy="5663089"/>
          </a:xfrm>
        </p:spPr>
        <p:txBody>
          <a:bodyPr/>
          <a:lstStyle/>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LastExitCode</a:t>
            </a:r>
            <a:r>
              <a:rPr lang="en-US" dirty="0" smtClean="0">
                <a:solidFill>
                  <a:srgbClr val="FF0000"/>
                </a:solidFill>
              </a:rPr>
              <a:t> </a:t>
            </a:r>
            <a:r>
              <a:rPr lang="en-US" dirty="0" smtClean="0"/>
              <a:t>– Contains the exit code of the last execution</a:t>
            </a:r>
          </a:p>
          <a:p>
            <a:pPr marL="571500" indent="-571500">
              <a:buFont typeface="Arial" panose="020B0604020202020204" pitchFamily="34" charset="0"/>
              <a:buChar char="•"/>
            </a:pPr>
            <a:r>
              <a:rPr lang="en-US" dirty="0" smtClean="0">
                <a:solidFill>
                  <a:srgbClr val="FF0000"/>
                </a:solidFill>
              </a:rPr>
              <a:t>$Error </a:t>
            </a:r>
            <a:r>
              <a:rPr lang="en-US" dirty="0" smtClean="0"/>
              <a:t>– Every time an error occurs it is stored in this variable – Circular buffer of 256 errors stored as an array</a:t>
            </a:r>
          </a:p>
          <a:p>
            <a:pPr marL="571500" indent="-571500">
              <a:buFont typeface="Arial" panose="020B0604020202020204" pitchFamily="34" charset="0"/>
              <a:buChar char="•"/>
            </a:pPr>
            <a:r>
              <a:rPr lang="en-US" dirty="0" smtClean="0">
                <a:solidFill>
                  <a:srgbClr val="FF0000"/>
                </a:solidFill>
              </a:rPr>
              <a:t>$Error[0] </a:t>
            </a:r>
            <a:r>
              <a:rPr lang="en-US" dirty="0" smtClean="0"/>
              <a:t>– View the most recent error in the array</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MaximumErrorCount</a:t>
            </a:r>
            <a:r>
              <a:rPr lang="en-US" dirty="0" smtClean="0">
                <a:solidFill>
                  <a:srgbClr val="FF0000"/>
                </a:solidFill>
              </a:rPr>
              <a:t> </a:t>
            </a:r>
            <a:r>
              <a:rPr lang="en-US" dirty="0" smtClean="0"/>
              <a:t>– Increase the buffer used for $Error to larger size</a:t>
            </a:r>
          </a:p>
          <a:p>
            <a:pPr marL="571500" indent="-571500">
              <a:buFont typeface="Arial" panose="020B0604020202020204" pitchFamily="34" charset="0"/>
              <a:buChar char="•"/>
            </a:pPr>
            <a:r>
              <a:rPr lang="en-US" dirty="0" smtClean="0">
                <a:solidFill>
                  <a:srgbClr val="FF0000"/>
                </a:solidFill>
              </a:rPr>
              <a:t>$</a:t>
            </a:r>
            <a:r>
              <a:rPr lang="en-US" dirty="0" err="1" smtClean="0">
                <a:solidFill>
                  <a:srgbClr val="FF0000"/>
                </a:solidFill>
              </a:rPr>
              <a:t>Error.Clear</a:t>
            </a:r>
            <a:r>
              <a:rPr lang="en-US" dirty="0" smtClean="0">
                <a:solidFill>
                  <a:srgbClr val="FF0000"/>
                </a:solidFill>
              </a:rPr>
              <a:t>() </a:t>
            </a:r>
            <a:r>
              <a:rPr lang="en-US" dirty="0" smtClean="0"/>
              <a:t>– Clears the error buffer</a:t>
            </a:r>
          </a:p>
        </p:txBody>
      </p:sp>
    </p:spTree>
    <p:extLst>
      <p:ext uri="{BB962C8B-B14F-4D97-AF65-F5344CB8AC3E}">
        <p14:creationId xmlns:p14="http://schemas.microsoft.com/office/powerpoint/2010/main" val="378996725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Your Own Error Variables</a:t>
            </a:r>
            <a:endParaRPr lang="en-US" dirty="0"/>
          </a:p>
        </p:txBody>
      </p:sp>
      <p:sp>
        <p:nvSpPr>
          <p:cNvPr id="3" name="Text Placeholder 2"/>
          <p:cNvSpPr>
            <a:spLocks noGrp="1"/>
          </p:cNvSpPr>
          <p:nvPr>
            <p:ph type="body" sz="quarter" idx="10"/>
          </p:nvPr>
        </p:nvSpPr>
        <p:spPr>
          <a:xfrm>
            <a:off x="274638" y="1212850"/>
            <a:ext cx="11887200" cy="4001095"/>
          </a:xfrm>
        </p:spPr>
        <p:txBody>
          <a:bodyPr/>
          <a:lstStyle/>
          <a:p>
            <a:r>
              <a:rPr lang="en-US" dirty="0" smtClean="0"/>
              <a:t>You can store your errors in any variable </a:t>
            </a:r>
          </a:p>
          <a:p>
            <a:r>
              <a:rPr lang="en-US" dirty="0"/>
              <a:t>U</a:t>
            </a:r>
            <a:r>
              <a:rPr lang="en-US" dirty="0" smtClean="0"/>
              <a:t>se the variable for onscreen, CSV or transcript output</a:t>
            </a:r>
          </a:p>
          <a:p>
            <a:endParaRPr lang="en-US" dirty="0"/>
          </a:p>
          <a:p>
            <a:r>
              <a:rPr lang="en-US" dirty="0" smtClean="0"/>
              <a:t>Example:</a:t>
            </a:r>
          </a:p>
          <a:p>
            <a:pPr marL="571500" indent="-571500">
              <a:buFont typeface="Arial" panose="020B0604020202020204" pitchFamily="34" charset="0"/>
              <a:buChar char="•"/>
            </a:pPr>
            <a:r>
              <a:rPr lang="en-US" dirty="0" smtClean="0">
                <a:solidFill>
                  <a:srgbClr val="FF0000"/>
                </a:solidFill>
              </a:rPr>
              <a:t>Set-</a:t>
            </a:r>
            <a:r>
              <a:rPr lang="en-US" dirty="0" err="1" smtClean="0">
                <a:solidFill>
                  <a:srgbClr val="FF0000"/>
                </a:solidFill>
              </a:rPr>
              <a:t>CSUser</a:t>
            </a:r>
            <a:r>
              <a:rPr lang="en-US" dirty="0" smtClean="0">
                <a:solidFill>
                  <a:srgbClr val="FF0000"/>
                </a:solidFill>
              </a:rPr>
              <a:t> –identity Alan –</a:t>
            </a:r>
            <a:r>
              <a:rPr lang="en-US" dirty="0" err="1" smtClean="0">
                <a:solidFill>
                  <a:srgbClr val="FF0000"/>
                </a:solidFill>
              </a:rPr>
              <a:t>LineURI</a:t>
            </a:r>
            <a:r>
              <a:rPr lang="en-US" dirty="0" smtClean="0">
                <a:solidFill>
                  <a:srgbClr val="FF0000"/>
                </a:solidFill>
              </a:rPr>
              <a:t> 123 –</a:t>
            </a:r>
            <a:r>
              <a:rPr lang="en-US" dirty="0" err="1" smtClean="0">
                <a:solidFill>
                  <a:srgbClr val="FF0000"/>
                </a:solidFill>
              </a:rPr>
              <a:t>ErrorVariable</a:t>
            </a:r>
            <a:r>
              <a:rPr lang="en-US" dirty="0" smtClean="0">
                <a:solidFill>
                  <a:srgbClr val="FF0000"/>
                </a:solidFill>
              </a:rPr>
              <a:t> $</a:t>
            </a:r>
            <a:r>
              <a:rPr lang="en-US" dirty="0" err="1" smtClean="0">
                <a:solidFill>
                  <a:srgbClr val="FF0000"/>
                </a:solidFill>
              </a:rPr>
              <a:t>MyError</a:t>
            </a:r>
            <a:endParaRPr lang="en-US" dirty="0">
              <a:solidFill>
                <a:srgbClr val="FF0000"/>
              </a:solidFill>
            </a:endParaRPr>
          </a:p>
        </p:txBody>
      </p:sp>
    </p:spTree>
    <p:extLst>
      <p:ext uri="{BB962C8B-B14F-4D97-AF65-F5344CB8AC3E}">
        <p14:creationId xmlns:p14="http://schemas.microsoft.com/office/powerpoint/2010/main" val="399714368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to the Event Log</a:t>
            </a:r>
            <a:endParaRPr lang="en-US" dirty="0"/>
          </a:p>
        </p:txBody>
      </p:sp>
      <p:sp>
        <p:nvSpPr>
          <p:cNvPr id="3" name="Text Placeholder 2"/>
          <p:cNvSpPr>
            <a:spLocks noGrp="1"/>
          </p:cNvSpPr>
          <p:nvPr>
            <p:ph type="body" sz="quarter" idx="10"/>
          </p:nvPr>
        </p:nvSpPr>
        <p:spPr>
          <a:xfrm>
            <a:off x="274638" y="1212850"/>
            <a:ext cx="11887200" cy="3437864"/>
          </a:xfrm>
        </p:spPr>
        <p:txBody>
          <a:bodyPr/>
          <a:lstStyle/>
          <a:p>
            <a:pPr marL="571500" indent="-571500">
              <a:buFont typeface="Arial" panose="020B0604020202020204" pitchFamily="34" charset="0"/>
              <a:buChar char="•"/>
            </a:pPr>
            <a:r>
              <a:rPr lang="en-US" dirty="0" smtClean="0"/>
              <a:t>Use “Write-</a:t>
            </a:r>
            <a:r>
              <a:rPr lang="en-US" dirty="0" err="1" smtClean="0"/>
              <a:t>EventLog</a:t>
            </a:r>
            <a:r>
              <a:rPr lang="en-US" dirty="0" smtClean="0"/>
              <a:t>” to create entries in the event log</a:t>
            </a:r>
          </a:p>
          <a:p>
            <a:pPr marL="571500" indent="-571500">
              <a:buFont typeface="Arial" panose="020B0604020202020204" pitchFamily="34" charset="0"/>
              <a:buChar char="•"/>
            </a:pPr>
            <a:r>
              <a:rPr lang="en-US" dirty="0" smtClean="0"/>
              <a:t>Useful for having SCOM monitor scripts that are run frequently to check environment such as:</a:t>
            </a:r>
          </a:p>
          <a:p>
            <a:pPr marL="1257300" lvl="4" indent="-571500">
              <a:buFont typeface="Arial" panose="020B0604020202020204" pitchFamily="34" charset="0"/>
              <a:buChar char="•"/>
            </a:pPr>
            <a:r>
              <a:rPr lang="en-US" dirty="0" smtClean="0"/>
              <a:t>Synthetic Transactions (</a:t>
            </a:r>
            <a:r>
              <a:rPr lang="en-US" dirty="0" err="1" smtClean="0"/>
              <a:t>SynTx</a:t>
            </a:r>
            <a:r>
              <a:rPr lang="en-US" dirty="0" smtClean="0"/>
              <a:t>)</a:t>
            </a:r>
          </a:p>
          <a:p>
            <a:pPr marL="1257300" lvl="4" indent="-571500">
              <a:buFont typeface="Arial" panose="020B0604020202020204" pitchFamily="34" charset="0"/>
              <a:buChar char="•"/>
            </a:pPr>
            <a:r>
              <a:rPr lang="en-US" dirty="0" smtClean="0"/>
              <a:t>Counts for Certificate Store on edge</a:t>
            </a:r>
          </a:p>
          <a:p>
            <a:pPr marL="1257300" lvl="4" indent="-571500">
              <a:buFont typeface="Arial" panose="020B0604020202020204" pitchFamily="34" charset="0"/>
              <a:buChar char="•"/>
            </a:pPr>
            <a:r>
              <a:rPr lang="en-US" dirty="0" smtClean="0"/>
              <a:t>Backup Scripts</a:t>
            </a:r>
            <a:endParaRPr lang="en-US" dirty="0"/>
          </a:p>
        </p:txBody>
      </p:sp>
    </p:spTree>
    <p:extLst>
      <p:ext uri="{BB962C8B-B14F-4D97-AF65-F5344CB8AC3E}">
        <p14:creationId xmlns:p14="http://schemas.microsoft.com/office/powerpoint/2010/main" val="98866532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to the Event Log</a:t>
            </a:r>
            <a:endParaRPr lang="en-US" dirty="0"/>
          </a:p>
        </p:txBody>
      </p:sp>
      <p:sp>
        <p:nvSpPr>
          <p:cNvPr id="3" name="Text Placeholder 2"/>
          <p:cNvSpPr>
            <a:spLocks noGrp="1"/>
          </p:cNvSpPr>
          <p:nvPr>
            <p:ph type="body" sz="quarter" idx="10"/>
          </p:nvPr>
        </p:nvSpPr>
        <p:spPr>
          <a:xfrm>
            <a:off x="274638" y="1212850"/>
            <a:ext cx="11887200" cy="1846659"/>
          </a:xfrm>
        </p:spPr>
        <p:txBody>
          <a:bodyPr/>
          <a:lstStyle/>
          <a:p>
            <a:r>
              <a:rPr lang="en-US" dirty="0">
                <a:solidFill>
                  <a:srgbClr val="FF0000"/>
                </a:solidFill>
              </a:rPr>
              <a:t>Write-</a:t>
            </a:r>
            <a:r>
              <a:rPr lang="en-US" dirty="0" err="1">
                <a:solidFill>
                  <a:srgbClr val="FF0000"/>
                </a:solidFill>
              </a:rPr>
              <a:t>EventLog</a:t>
            </a:r>
            <a:r>
              <a:rPr lang="en-US" dirty="0">
                <a:solidFill>
                  <a:srgbClr val="FF0000"/>
                </a:solidFill>
              </a:rPr>
              <a:t> -</a:t>
            </a:r>
            <a:r>
              <a:rPr lang="en-US" dirty="0" err="1">
                <a:solidFill>
                  <a:srgbClr val="FF0000"/>
                </a:solidFill>
              </a:rPr>
              <a:t>LogName</a:t>
            </a:r>
            <a:r>
              <a:rPr lang="en-US" dirty="0">
                <a:solidFill>
                  <a:srgbClr val="FF0000"/>
                </a:solidFill>
              </a:rPr>
              <a:t> "Lync Server" -Source "LS Protocol Stack" -</a:t>
            </a:r>
            <a:r>
              <a:rPr lang="en-US" dirty="0" err="1">
                <a:solidFill>
                  <a:srgbClr val="FF0000"/>
                </a:solidFill>
              </a:rPr>
              <a:t>EntryType</a:t>
            </a:r>
            <a:r>
              <a:rPr lang="en-US" dirty="0">
                <a:solidFill>
                  <a:srgbClr val="FF0000"/>
                </a:solidFill>
              </a:rPr>
              <a:t> Information -</a:t>
            </a:r>
            <a:r>
              <a:rPr lang="en-US" dirty="0" err="1">
                <a:solidFill>
                  <a:srgbClr val="FF0000"/>
                </a:solidFill>
              </a:rPr>
              <a:t>EventId</a:t>
            </a:r>
            <a:r>
              <a:rPr lang="en-US" dirty="0">
                <a:solidFill>
                  <a:srgbClr val="FF0000"/>
                </a:solidFill>
              </a:rPr>
              <a:t> 65020 -Message </a:t>
            </a:r>
            <a:r>
              <a:rPr lang="en-US" dirty="0" smtClean="0">
                <a:solidFill>
                  <a:srgbClr val="FF0000"/>
                </a:solidFill>
              </a:rPr>
              <a:t>“Your Message Text Here”</a:t>
            </a:r>
            <a:endParaRPr lang="en-US" dirty="0">
              <a:solidFill>
                <a:srgbClr val="FF0000"/>
              </a:solidFill>
            </a:endParaRPr>
          </a:p>
        </p:txBody>
      </p:sp>
    </p:spTree>
    <p:extLst>
      <p:ext uri="{BB962C8B-B14F-4D97-AF65-F5344CB8AC3E}">
        <p14:creationId xmlns:p14="http://schemas.microsoft.com/office/powerpoint/2010/main" val="207604157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GUIs</a:t>
            </a:r>
            <a:br>
              <a:rPr lang="en-US" dirty="0"/>
            </a:br>
            <a:r>
              <a:rPr lang="en-US" dirty="0"/>
              <a:t/>
            </a:r>
            <a:br>
              <a:rPr lang="en-US" dirty="0"/>
            </a:br>
            <a:endParaRPr lang="en-US" dirty="0"/>
          </a:p>
        </p:txBody>
      </p:sp>
    </p:spTree>
    <p:extLst>
      <p:ext uri="{BB962C8B-B14F-4D97-AF65-F5344CB8AC3E}">
        <p14:creationId xmlns:p14="http://schemas.microsoft.com/office/powerpoint/2010/main" val="238191096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User Interface</a:t>
            </a:r>
            <a:endParaRPr lang="en-US"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Use </a:t>
            </a:r>
            <a:r>
              <a:rPr lang="en-US" dirty="0" err="1" smtClean="0"/>
              <a:t>.Net</a:t>
            </a:r>
            <a:r>
              <a:rPr lang="en-US" dirty="0" smtClean="0"/>
              <a:t> Framework within PowerShell to create a GUI</a:t>
            </a:r>
          </a:p>
          <a:p>
            <a:endParaRPr lang="en-US" dirty="0"/>
          </a:p>
          <a:p>
            <a:endParaRPr lang="en-US" dirty="0"/>
          </a:p>
        </p:txBody>
      </p:sp>
      <p:pic>
        <p:nvPicPr>
          <p:cNvPr id="4" name="Picture 3"/>
          <p:cNvPicPr>
            <a:picLocks noChangeAspect="1"/>
          </p:cNvPicPr>
          <p:nvPr/>
        </p:nvPicPr>
        <p:blipFill>
          <a:blip r:embed="rId3"/>
          <a:stretch>
            <a:fillRect/>
          </a:stretch>
        </p:blipFill>
        <p:spPr>
          <a:xfrm>
            <a:off x="3475037" y="2083077"/>
            <a:ext cx="4972050" cy="4419600"/>
          </a:xfrm>
          <a:prstGeom prst="rect">
            <a:avLst/>
          </a:prstGeom>
        </p:spPr>
      </p:pic>
      <p:pic>
        <p:nvPicPr>
          <p:cNvPr id="6" name="Picture 5"/>
          <p:cNvPicPr>
            <a:picLocks noChangeAspect="1"/>
          </p:cNvPicPr>
          <p:nvPr/>
        </p:nvPicPr>
        <p:blipFill>
          <a:blip r:embed="rId4"/>
          <a:stretch>
            <a:fillRect/>
          </a:stretch>
        </p:blipFill>
        <p:spPr>
          <a:xfrm>
            <a:off x="3236048" y="2083076"/>
            <a:ext cx="4810989" cy="3266324"/>
          </a:xfrm>
          <a:prstGeom prst="rect">
            <a:avLst/>
          </a:prstGeom>
        </p:spPr>
      </p:pic>
      <p:pic>
        <p:nvPicPr>
          <p:cNvPr id="7" name="Picture 6"/>
          <p:cNvPicPr>
            <a:picLocks noChangeAspect="1"/>
          </p:cNvPicPr>
          <p:nvPr/>
        </p:nvPicPr>
        <p:blipFill>
          <a:blip r:embed="rId5"/>
          <a:stretch>
            <a:fillRect/>
          </a:stretch>
        </p:blipFill>
        <p:spPr>
          <a:xfrm>
            <a:off x="3025159" y="2048099"/>
            <a:ext cx="5448300" cy="4067175"/>
          </a:xfrm>
          <a:prstGeom prst="rect">
            <a:avLst/>
          </a:prstGeom>
        </p:spPr>
      </p:pic>
    </p:spTree>
    <p:extLst>
      <p:ext uri="{BB962C8B-B14F-4D97-AF65-F5344CB8AC3E}">
        <p14:creationId xmlns:p14="http://schemas.microsoft.com/office/powerpoint/2010/main" val="34213218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Scripts for Download</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a:hlinkClick r:id="rId3"/>
              </a:rPr>
              <a:t>http://</a:t>
            </a:r>
            <a:r>
              <a:rPr lang="en-US" dirty="0" smtClean="0">
                <a:hlinkClick r:id="rId3"/>
              </a:rPr>
              <a:t>bit.ly/o5w0h2</a:t>
            </a:r>
            <a:endParaRPr lang="en-US" dirty="0" smtClean="0"/>
          </a:p>
          <a:p>
            <a:endParaRPr lang="en-US" dirty="0"/>
          </a:p>
        </p:txBody>
      </p:sp>
      <p:pic>
        <p:nvPicPr>
          <p:cNvPr id="5" name="Picture 4"/>
          <p:cNvPicPr>
            <a:picLocks noChangeAspect="1"/>
          </p:cNvPicPr>
          <p:nvPr/>
        </p:nvPicPr>
        <p:blipFill>
          <a:blip r:embed="rId4"/>
          <a:stretch>
            <a:fillRect/>
          </a:stretch>
        </p:blipFill>
        <p:spPr>
          <a:xfrm>
            <a:off x="655637" y="2201862"/>
            <a:ext cx="8782050" cy="3533775"/>
          </a:xfrm>
          <a:prstGeom prst="rect">
            <a:avLst/>
          </a:prstGeom>
        </p:spPr>
      </p:pic>
    </p:spTree>
    <p:extLst>
      <p:ext uri="{BB962C8B-B14F-4D97-AF65-F5344CB8AC3E}">
        <p14:creationId xmlns:p14="http://schemas.microsoft.com/office/powerpoint/2010/main" val="323569880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Example 1 </a:t>
            </a:r>
            <a:br>
              <a:rPr lang="en-US" dirty="0" smtClean="0"/>
            </a:br>
            <a:r>
              <a:rPr lang="en-US" sz="4800" dirty="0" smtClean="0"/>
              <a:t>Checking the Cert Store Count and Reporting</a:t>
            </a:r>
            <a:br>
              <a:rPr lang="en-US" sz="4800" dirty="0" smtClean="0"/>
            </a:br>
            <a:r>
              <a:rPr lang="en-US" sz="4800" dirty="0" smtClean="0"/>
              <a:t/>
            </a:r>
            <a:br>
              <a:rPr lang="en-US" sz="4800" dirty="0" smtClean="0"/>
            </a:br>
            <a:r>
              <a:rPr lang="en-US" sz="4800" dirty="0" smtClean="0"/>
              <a:t/>
            </a:r>
            <a:br>
              <a:rPr lang="en-US" sz="4800" dirty="0" smtClean="0"/>
            </a:br>
            <a:r>
              <a:rPr lang="en-US" sz="4800" dirty="0" smtClean="0"/>
              <a:t/>
            </a:r>
            <a:br>
              <a:rPr lang="en-US" sz="4800" dirty="0" smtClean="0"/>
            </a:br>
            <a:r>
              <a:rPr lang="en-US" sz="2400" dirty="0"/>
              <a:t>This example is available on the SkyDrive via http://bit.ly/o5w0h2</a:t>
            </a:r>
            <a:br>
              <a:rPr lang="en-US" sz="2400" dirty="0"/>
            </a:br>
            <a:endParaRPr lang="en-US" sz="4800" dirty="0"/>
          </a:p>
        </p:txBody>
      </p:sp>
    </p:spTree>
    <p:extLst>
      <p:ext uri="{BB962C8B-B14F-4D97-AF65-F5344CB8AC3E}">
        <p14:creationId xmlns:p14="http://schemas.microsoft.com/office/powerpoint/2010/main" val="289723641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Syntax Help </a:t>
            </a:r>
            <a:endParaRPr lang="en-US" dirty="0"/>
          </a:p>
        </p:txBody>
      </p:sp>
      <p:sp>
        <p:nvSpPr>
          <p:cNvPr id="4" name="Text Placeholder 3"/>
          <p:cNvSpPr>
            <a:spLocks noGrp="1"/>
          </p:cNvSpPr>
          <p:nvPr>
            <p:ph type="body" sz="quarter" idx="10"/>
          </p:nvPr>
        </p:nvSpPr>
        <p:spPr>
          <a:xfrm>
            <a:off x="274638" y="1212850"/>
            <a:ext cx="11887200" cy="2092881"/>
          </a:xfrm>
        </p:spPr>
        <p:txBody>
          <a:bodyPr/>
          <a:lstStyle/>
          <a:p>
            <a:r>
              <a:rPr lang="en-US" dirty="0" smtClean="0"/>
              <a:t>Get-help for command help and conceptual help</a:t>
            </a:r>
          </a:p>
          <a:p>
            <a:endParaRPr lang="en-US" dirty="0" smtClean="0"/>
          </a:p>
          <a:p>
            <a:endParaRPr lang="en-US" b="1" dirty="0"/>
          </a:p>
        </p:txBody>
      </p:sp>
      <p:pic>
        <p:nvPicPr>
          <p:cNvPr id="2" name="Picture 1"/>
          <p:cNvPicPr>
            <a:picLocks noChangeAspect="1"/>
          </p:cNvPicPr>
          <p:nvPr/>
        </p:nvPicPr>
        <p:blipFill>
          <a:blip r:embed="rId3"/>
          <a:stretch>
            <a:fillRect/>
          </a:stretch>
        </p:blipFill>
        <p:spPr>
          <a:xfrm>
            <a:off x="427036" y="2125662"/>
            <a:ext cx="6434667" cy="1524000"/>
          </a:xfrm>
          <a:prstGeom prst="rect">
            <a:avLst/>
          </a:prstGeom>
        </p:spPr>
      </p:pic>
      <p:pic>
        <p:nvPicPr>
          <p:cNvPr id="5" name="Picture 4"/>
          <p:cNvPicPr>
            <a:picLocks noChangeAspect="1"/>
          </p:cNvPicPr>
          <p:nvPr/>
        </p:nvPicPr>
        <p:blipFill>
          <a:blip r:embed="rId4"/>
          <a:stretch>
            <a:fillRect/>
          </a:stretch>
        </p:blipFill>
        <p:spPr>
          <a:xfrm>
            <a:off x="448937" y="2461182"/>
            <a:ext cx="10820272" cy="4533343"/>
          </a:xfrm>
          <a:prstGeom prst="rect">
            <a:avLst/>
          </a:prstGeom>
        </p:spPr>
      </p:pic>
      <p:pic>
        <p:nvPicPr>
          <p:cNvPr id="6" name="Picture 5"/>
          <p:cNvPicPr>
            <a:picLocks noChangeAspect="1"/>
          </p:cNvPicPr>
          <p:nvPr/>
        </p:nvPicPr>
        <p:blipFill>
          <a:blip r:embed="rId5"/>
          <a:stretch>
            <a:fillRect/>
          </a:stretch>
        </p:blipFill>
        <p:spPr>
          <a:xfrm>
            <a:off x="489384" y="2887662"/>
            <a:ext cx="11457708" cy="3502413"/>
          </a:xfrm>
          <a:prstGeom prst="rect">
            <a:avLst/>
          </a:prstGeom>
        </p:spPr>
      </p:pic>
    </p:spTree>
    <p:extLst>
      <p:ext uri="{BB962C8B-B14F-4D97-AF65-F5344CB8AC3E}">
        <p14:creationId xmlns:p14="http://schemas.microsoft.com/office/powerpoint/2010/main" val="1424521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 – Alert on Certificate Store		</a:t>
            </a:r>
            <a:endParaRPr lang="en-US" dirty="0"/>
          </a:p>
        </p:txBody>
      </p:sp>
      <p:sp>
        <p:nvSpPr>
          <p:cNvPr id="3" name="Text Placeholder 2"/>
          <p:cNvSpPr>
            <a:spLocks noGrp="1"/>
          </p:cNvSpPr>
          <p:nvPr>
            <p:ph type="body" sz="quarter" idx="10"/>
          </p:nvPr>
        </p:nvSpPr>
        <p:spPr>
          <a:xfrm>
            <a:off x="274638" y="1212850"/>
            <a:ext cx="11887200" cy="5084469"/>
          </a:xfrm>
        </p:spPr>
        <p:txBody>
          <a:bodyPr/>
          <a:lstStyle/>
          <a:p>
            <a:pPr marL="571500" indent="-571500">
              <a:buFont typeface="Arial" panose="020B0604020202020204" pitchFamily="34" charset="0"/>
              <a:buChar char="•"/>
            </a:pPr>
            <a:r>
              <a:rPr lang="en-US" dirty="0" smtClean="0">
                <a:solidFill>
                  <a:srgbClr val="C00000"/>
                </a:solidFill>
              </a:rPr>
              <a:t>Edge server certificate stores are filling up on Lync 2010 Edges (Server 2008 R2)</a:t>
            </a:r>
          </a:p>
          <a:p>
            <a:pPr marL="571500" indent="-571500">
              <a:buFont typeface="Arial" panose="020B0604020202020204" pitchFamily="34" charset="0"/>
              <a:buChar char="•"/>
            </a:pPr>
            <a:r>
              <a:rPr lang="en-US" dirty="0" smtClean="0">
                <a:solidFill>
                  <a:srgbClr val="C00000"/>
                </a:solidFill>
              </a:rPr>
              <a:t>When this happens service availability is impacted</a:t>
            </a:r>
          </a:p>
          <a:p>
            <a:pPr marL="571500" indent="-571500">
              <a:buFont typeface="Arial" panose="020B0604020202020204" pitchFamily="34" charset="0"/>
              <a:buChar char="•"/>
            </a:pPr>
            <a:r>
              <a:rPr lang="en-US" dirty="0" smtClean="0">
                <a:solidFill>
                  <a:srgbClr val="C00000"/>
                </a:solidFill>
              </a:rPr>
              <a:t>Need a method to monitor this with SCOM</a:t>
            </a:r>
          </a:p>
          <a:p>
            <a:pPr marL="571500" indent="-571500">
              <a:buFont typeface="Arial" panose="020B0604020202020204" pitchFamily="34" charset="0"/>
              <a:buChar char="•"/>
            </a:pPr>
            <a:endParaRPr lang="en-US" dirty="0">
              <a:solidFill>
                <a:srgbClr val="C00000"/>
              </a:solidFill>
            </a:endParaRPr>
          </a:p>
          <a:p>
            <a:pPr marL="571500" indent="-571500">
              <a:buFont typeface="Arial" panose="020B0604020202020204" pitchFamily="34" charset="0"/>
              <a:buChar char="•"/>
            </a:pPr>
            <a:endParaRPr lang="en-US" dirty="0" smtClean="0">
              <a:solidFill>
                <a:srgbClr val="C00000"/>
              </a:solidFill>
            </a:endParaRPr>
          </a:p>
          <a:p>
            <a:pPr marL="571500" indent="-571500">
              <a:buFont typeface="Arial" panose="020B0604020202020204" pitchFamily="34" charset="0"/>
              <a:buChar char="•"/>
            </a:pPr>
            <a:endParaRPr lang="en-US" dirty="0">
              <a:solidFill>
                <a:srgbClr val="C00000"/>
              </a:solidFill>
            </a:endParaRPr>
          </a:p>
          <a:p>
            <a:r>
              <a:rPr lang="en-US" sz="2400" dirty="0" smtClean="0">
                <a:solidFill>
                  <a:srgbClr val="C00000"/>
                </a:solidFill>
              </a:rPr>
              <a:t>Note – this can be done from within Lync in 2013</a:t>
            </a:r>
            <a:endParaRPr lang="en-US" sz="2400" dirty="0">
              <a:solidFill>
                <a:srgbClr val="C00000"/>
              </a:solidFill>
            </a:endParaRPr>
          </a:p>
        </p:txBody>
      </p:sp>
    </p:spTree>
    <p:extLst>
      <p:ext uri="{BB962C8B-B14F-4D97-AF65-F5344CB8AC3E}">
        <p14:creationId xmlns:p14="http://schemas.microsoft.com/office/powerpoint/2010/main" val="36050306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Checking the size of the certificate store	</a:t>
            </a:r>
            <a:endParaRPr lang="en-US" dirty="0"/>
          </a:p>
        </p:txBody>
      </p:sp>
      <p:sp>
        <p:nvSpPr>
          <p:cNvPr id="3" name="Text Placeholder 2"/>
          <p:cNvSpPr>
            <a:spLocks noGrp="1"/>
          </p:cNvSpPr>
          <p:nvPr>
            <p:ph type="body" sz="quarter" idx="10"/>
          </p:nvPr>
        </p:nvSpPr>
        <p:spPr>
          <a:xfrm>
            <a:off x="274638" y="1212850"/>
            <a:ext cx="11887200" cy="4062651"/>
          </a:xfrm>
        </p:spPr>
        <p:txBody>
          <a:bodyPr/>
          <a:lstStyle/>
          <a:p>
            <a:r>
              <a:rPr lang="en-US" dirty="0">
                <a:solidFill>
                  <a:srgbClr val="FF0000"/>
                </a:solidFill>
              </a:rPr>
              <a:t>$</a:t>
            </a:r>
            <a:r>
              <a:rPr lang="en-US" dirty="0" err="1">
                <a:solidFill>
                  <a:srgbClr val="FF0000"/>
                </a:solidFill>
              </a:rPr>
              <a:t>regkeycount</a:t>
            </a:r>
            <a:r>
              <a:rPr lang="en-US" dirty="0">
                <a:solidFill>
                  <a:srgbClr val="FF0000"/>
                </a:solidFill>
              </a:rPr>
              <a:t> = get-</a:t>
            </a:r>
            <a:r>
              <a:rPr lang="en-US" dirty="0" err="1">
                <a:solidFill>
                  <a:srgbClr val="FF0000"/>
                </a:solidFill>
              </a:rPr>
              <a:t>childitem</a:t>
            </a:r>
            <a:r>
              <a:rPr lang="en-US" dirty="0">
                <a:solidFill>
                  <a:srgbClr val="FF0000"/>
                </a:solidFill>
              </a:rPr>
              <a:t> -Path 'HKLM:\software\Microsoft\Cryptography\Services\</a:t>
            </a:r>
            <a:r>
              <a:rPr lang="en-US" dirty="0" err="1">
                <a:solidFill>
                  <a:srgbClr val="FF0000"/>
                </a:solidFill>
              </a:rPr>
              <a:t>RtcSrv</a:t>
            </a:r>
            <a:r>
              <a:rPr lang="en-US" dirty="0">
                <a:solidFill>
                  <a:srgbClr val="FF0000"/>
                </a:solidFill>
              </a:rPr>
              <a:t>\</a:t>
            </a:r>
            <a:r>
              <a:rPr lang="en-US" dirty="0" err="1">
                <a:solidFill>
                  <a:srgbClr val="FF0000"/>
                </a:solidFill>
              </a:rPr>
              <a:t>SystemCertificates</a:t>
            </a:r>
            <a:r>
              <a:rPr lang="en-US" dirty="0">
                <a:solidFill>
                  <a:srgbClr val="FF0000"/>
                </a:solidFill>
              </a:rPr>
              <a:t>\Accepted Certificates' | Where-Object -</a:t>
            </a:r>
            <a:r>
              <a:rPr lang="en-US" dirty="0" err="1">
                <a:solidFill>
                  <a:srgbClr val="FF0000"/>
                </a:solidFill>
              </a:rPr>
              <a:t>FilterScript</a:t>
            </a:r>
            <a:r>
              <a:rPr lang="en-US" dirty="0">
                <a:solidFill>
                  <a:srgbClr val="FF0000"/>
                </a:solidFill>
              </a:rPr>
              <a:t> {($_.Name -</a:t>
            </a:r>
            <a:r>
              <a:rPr lang="en-US" dirty="0" err="1">
                <a:solidFill>
                  <a:srgbClr val="FF0000"/>
                </a:solidFill>
              </a:rPr>
              <a:t>eq</a:t>
            </a:r>
            <a:r>
              <a:rPr lang="en-US" dirty="0">
                <a:solidFill>
                  <a:srgbClr val="FF0000"/>
                </a:solidFill>
              </a:rPr>
              <a:t> "HKEY_LOCAL_MACHINE\SOFTWARE\Microsoft\Cryptography\Services\</a:t>
            </a:r>
            <a:r>
              <a:rPr lang="en-US" dirty="0" err="1">
                <a:solidFill>
                  <a:srgbClr val="FF0000"/>
                </a:solidFill>
              </a:rPr>
              <a:t>RtcSrv</a:t>
            </a:r>
            <a:r>
              <a:rPr lang="en-US" dirty="0">
                <a:solidFill>
                  <a:srgbClr val="FF0000"/>
                </a:solidFill>
              </a:rPr>
              <a:t>\</a:t>
            </a:r>
            <a:r>
              <a:rPr lang="en-US" dirty="0" err="1">
                <a:solidFill>
                  <a:srgbClr val="FF0000"/>
                </a:solidFill>
              </a:rPr>
              <a:t>SystemCertificates</a:t>
            </a:r>
            <a:r>
              <a:rPr lang="en-US" dirty="0">
                <a:solidFill>
                  <a:srgbClr val="FF0000"/>
                </a:solidFill>
              </a:rPr>
              <a:t>\Accepted Certificates\Certificates")}</a:t>
            </a:r>
          </a:p>
        </p:txBody>
      </p:sp>
    </p:spTree>
    <p:extLst>
      <p:ext uri="{BB962C8B-B14F-4D97-AF65-F5344CB8AC3E}">
        <p14:creationId xmlns:p14="http://schemas.microsoft.com/office/powerpoint/2010/main" val="1760899186"/>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Message from Variables and Text</a:t>
            </a:r>
            <a:endParaRPr lang="en-US" dirty="0"/>
          </a:p>
        </p:txBody>
      </p:sp>
      <p:sp>
        <p:nvSpPr>
          <p:cNvPr id="3" name="Text Placeholder 2"/>
          <p:cNvSpPr>
            <a:spLocks noGrp="1"/>
          </p:cNvSpPr>
          <p:nvPr>
            <p:ph type="body" sz="quarter" idx="10"/>
          </p:nvPr>
        </p:nvSpPr>
        <p:spPr>
          <a:xfrm>
            <a:off x="274638" y="1212850"/>
            <a:ext cx="11887200" cy="5367623"/>
          </a:xfrm>
        </p:spPr>
        <p:txBody>
          <a:bodyPr/>
          <a:lstStyle/>
          <a:p>
            <a:r>
              <a:rPr lang="en-US" dirty="0">
                <a:solidFill>
                  <a:srgbClr val="FF0000"/>
                </a:solidFill>
              </a:rPr>
              <a:t>$</a:t>
            </a:r>
            <a:r>
              <a:rPr lang="en-US" dirty="0" err="1">
                <a:solidFill>
                  <a:srgbClr val="FF0000"/>
                </a:solidFill>
              </a:rPr>
              <a:t>EventMessage</a:t>
            </a:r>
            <a:r>
              <a:rPr lang="en-US" dirty="0">
                <a:solidFill>
                  <a:srgbClr val="FF0000"/>
                </a:solidFill>
              </a:rPr>
              <a:t> = </a:t>
            </a:r>
            <a:r>
              <a:rPr lang="en-US" dirty="0">
                <a:solidFill>
                  <a:srgbClr val="0070C0"/>
                </a:solidFill>
              </a:rPr>
              <a:t>"There are " </a:t>
            </a:r>
            <a:r>
              <a:rPr lang="en-US" dirty="0">
                <a:solidFill>
                  <a:srgbClr val="FF0000"/>
                </a:solidFill>
              </a:rPr>
              <a:t>+$</a:t>
            </a:r>
            <a:r>
              <a:rPr lang="en-US" dirty="0" err="1">
                <a:solidFill>
                  <a:srgbClr val="FF0000"/>
                </a:solidFill>
              </a:rPr>
              <a:t>regkeycount.SubKeyCount</a:t>
            </a:r>
            <a:r>
              <a:rPr lang="en-US" dirty="0">
                <a:solidFill>
                  <a:srgbClr val="FF0000"/>
                </a:solidFill>
              </a:rPr>
              <a:t>+ </a:t>
            </a:r>
            <a:r>
              <a:rPr lang="en-US" dirty="0">
                <a:solidFill>
                  <a:srgbClr val="0070C0"/>
                </a:solidFill>
              </a:rPr>
              <a:t>" certificates in the Accepted Store</a:t>
            </a:r>
            <a:r>
              <a:rPr lang="en-US" dirty="0" smtClean="0">
                <a:solidFill>
                  <a:srgbClr val="0070C0"/>
                </a:solidFill>
              </a:rPr>
              <a:t>.”</a:t>
            </a:r>
          </a:p>
          <a:p>
            <a:endParaRPr lang="en-US" dirty="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a:solidFill>
                <a:srgbClr val="FF0000"/>
              </a:solidFill>
            </a:endParaRPr>
          </a:p>
          <a:p>
            <a:endParaRPr lang="en-US" sz="2400" dirty="0" smtClean="0">
              <a:solidFill>
                <a:srgbClr val="282828"/>
              </a:solidFill>
            </a:endParaRPr>
          </a:p>
          <a:p>
            <a:r>
              <a:rPr lang="en-US" sz="2400" dirty="0" smtClean="0">
                <a:solidFill>
                  <a:srgbClr val="282828"/>
                </a:solidFill>
              </a:rPr>
              <a:t>Blue font represents text, red represents variables</a:t>
            </a:r>
            <a:endParaRPr lang="en-US" sz="2400" dirty="0">
              <a:solidFill>
                <a:srgbClr val="282828"/>
              </a:solidFill>
            </a:endParaRPr>
          </a:p>
        </p:txBody>
      </p:sp>
    </p:spTree>
    <p:extLst>
      <p:ext uri="{BB962C8B-B14F-4D97-AF65-F5344CB8AC3E}">
        <p14:creationId xmlns:p14="http://schemas.microsoft.com/office/powerpoint/2010/main" val="1776918718"/>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Comparison </a:t>
            </a:r>
            <a:endParaRPr lang="en-US" dirty="0"/>
          </a:p>
        </p:txBody>
      </p:sp>
      <p:sp>
        <p:nvSpPr>
          <p:cNvPr id="3" name="Text Placeholder 2"/>
          <p:cNvSpPr>
            <a:spLocks noGrp="1"/>
          </p:cNvSpPr>
          <p:nvPr>
            <p:ph type="body" sz="quarter" idx="10"/>
          </p:nvPr>
        </p:nvSpPr>
        <p:spPr>
          <a:xfrm>
            <a:off x="274638" y="1212850"/>
            <a:ext cx="11887200" cy="5539978"/>
          </a:xfrm>
        </p:spPr>
        <p:txBody>
          <a:bodyPr/>
          <a:lstStyle/>
          <a:p>
            <a:r>
              <a:rPr lang="en-US" dirty="0">
                <a:solidFill>
                  <a:srgbClr val="FF0000"/>
                </a:solidFill>
              </a:rPr>
              <a:t>if ($</a:t>
            </a:r>
            <a:r>
              <a:rPr lang="en-US" dirty="0" err="1">
                <a:solidFill>
                  <a:srgbClr val="FF0000"/>
                </a:solidFill>
              </a:rPr>
              <a:t>regkeycount.SubKeyCount</a:t>
            </a:r>
            <a:r>
              <a:rPr lang="en-US" dirty="0">
                <a:solidFill>
                  <a:srgbClr val="FF0000"/>
                </a:solidFill>
              </a:rPr>
              <a:t> -</a:t>
            </a:r>
            <a:r>
              <a:rPr lang="en-US" dirty="0" err="1">
                <a:solidFill>
                  <a:srgbClr val="FF0000"/>
                </a:solidFill>
              </a:rPr>
              <a:t>lt</a:t>
            </a:r>
            <a:r>
              <a:rPr lang="en-US" dirty="0">
                <a:solidFill>
                  <a:srgbClr val="FF0000"/>
                </a:solidFill>
              </a:rPr>
              <a:t> 299) </a:t>
            </a:r>
          </a:p>
          <a:p>
            <a:r>
              <a:rPr lang="en-US" dirty="0" smtClean="0">
                <a:solidFill>
                  <a:srgbClr val="FF0000"/>
                </a:solidFill>
              </a:rPr>
              <a:t>	{    </a:t>
            </a:r>
            <a:r>
              <a:rPr lang="en-US" dirty="0" smtClean="0">
                <a:solidFill>
                  <a:schemeClr val="accent1"/>
                </a:solidFill>
              </a:rPr>
              <a:t>Write Informational Message   </a:t>
            </a:r>
            <a:r>
              <a:rPr lang="en-US" dirty="0" smtClean="0">
                <a:solidFill>
                  <a:srgbClr val="FF0000"/>
                </a:solidFill>
              </a:rPr>
              <a:t>}</a:t>
            </a:r>
          </a:p>
          <a:p>
            <a:r>
              <a:rPr lang="en-US" dirty="0">
                <a:solidFill>
                  <a:srgbClr val="FF0000"/>
                </a:solidFill>
              </a:rPr>
              <a:t>Else if ($</a:t>
            </a:r>
            <a:r>
              <a:rPr lang="en-US" dirty="0" err="1">
                <a:solidFill>
                  <a:srgbClr val="FF0000"/>
                </a:solidFill>
              </a:rPr>
              <a:t>regkeycount.SubKeyCount</a:t>
            </a:r>
            <a:r>
              <a:rPr lang="en-US" dirty="0">
                <a:solidFill>
                  <a:srgbClr val="FF0000"/>
                </a:solidFill>
              </a:rPr>
              <a:t> -</a:t>
            </a:r>
            <a:r>
              <a:rPr lang="en-US" dirty="0" err="1">
                <a:solidFill>
                  <a:srgbClr val="FF0000"/>
                </a:solidFill>
              </a:rPr>
              <a:t>lt</a:t>
            </a:r>
            <a:r>
              <a:rPr lang="en-US" dirty="0">
                <a:solidFill>
                  <a:srgbClr val="FF0000"/>
                </a:solidFill>
              </a:rPr>
              <a:t> 399</a:t>
            </a:r>
            <a:r>
              <a:rPr lang="en-US" dirty="0" smtClean="0">
                <a:solidFill>
                  <a:srgbClr val="FF0000"/>
                </a:solidFill>
              </a:rPr>
              <a:t>)</a:t>
            </a:r>
          </a:p>
          <a:p>
            <a:r>
              <a:rPr lang="en-US" dirty="0">
                <a:solidFill>
                  <a:srgbClr val="FF0000"/>
                </a:solidFill>
              </a:rPr>
              <a:t>	</a:t>
            </a:r>
            <a:r>
              <a:rPr lang="en-US" dirty="0" smtClean="0">
                <a:solidFill>
                  <a:srgbClr val="FF0000"/>
                </a:solidFill>
              </a:rPr>
              <a:t>{  </a:t>
            </a:r>
            <a:r>
              <a:rPr lang="en-US" dirty="0" smtClean="0">
                <a:solidFill>
                  <a:schemeClr val="accent1"/>
                </a:solidFill>
              </a:rPr>
              <a:t>Write Warning Message    </a:t>
            </a:r>
            <a:r>
              <a:rPr lang="en-US" dirty="0" smtClean="0">
                <a:solidFill>
                  <a:srgbClr val="FF0000"/>
                </a:solidFill>
              </a:rPr>
              <a:t>}</a:t>
            </a:r>
          </a:p>
          <a:p>
            <a:r>
              <a:rPr lang="en-US" dirty="0" smtClean="0">
                <a:solidFill>
                  <a:srgbClr val="FF0000"/>
                </a:solidFill>
              </a:rPr>
              <a:t>Else </a:t>
            </a:r>
          </a:p>
          <a:p>
            <a:r>
              <a:rPr lang="en-US" dirty="0">
                <a:solidFill>
                  <a:srgbClr val="FF0000"/>
                </a:solidFill>
              </a:rPr>
              <a:t>	</a:t>
            </a:r>
            <a:r>
              <a:rPr lang="en-US" dirty="0" smtClean="0">
                <a:solidFill>
                  <a:srgbClr val="FF0000"/>
                </a:solidFill>
              </a:rPr>
              <a:t>{   </a:t>
            </a:r>
            <a:r>
              <a:rPr lang="en-US" dirty="0" smtClean="0">
                <a:solidFill>
                  <a:schemeClr val="accent1"/>
                </a:solidFill>
              </a:rPr>
              <a:t>Write Error Message   </a:t>
            </a:r>
            <a:r>
              <a:rPr lang="en-US" dirty="0" smtClean="0">
                <a:solidFill>
                  <a:srgbClr val="FF0000"/>
                </a:solidFill>
              </a:rPr>
              <a:t>}</a:t>
            </a:r>
          </a:p>
          <a:p>
            <a:endParaRPr lang="en-US" dirty="0">
              <a:solidFill>
                <a:srgbClr val="FF0000"/>
              </a:solidFill>
            </a:endParaRPr>
          </a:p>
          <a:p>
            <a:r>
              <a:rPr lang="en-US" sz="2400" dirty="0" smtClean="0">
                <a:solidFill>
                  <a:srgbClr val="FF0000"/>
                </a:solidFill>
              </a:rPr>
              <a:t>Replace blue text with script blocks containing actual Write-</a:t>
            </a:r>
            <a:r>
              <a:rPr lang="en-US" sz="2400" dirty="0" err="1" smtClean="0">
                <a:solidFill>
                  <a:srgbClr val="FF0000"/>
                </a:solidFill>
              </a:rPr>
              <a:t>EventLog</a:t>
            </a:r>
            <a:r>
              <a:rPr lang="en-US" sz="2400" dirty="0" smtClean="0">
                <a:solidFill>
                  <a:srgbClr val="FF0000"/>
                </a:solidFill>
              </a:rPr>
              <a:t> syntax from next 3 slides</a:t>
            </a:r>
            <a:endParaRPr lang="en-US" sz="2400" dirty="0">
              <a:solidFill>
                <a:srgbClr val="FF0000"/>
              </a:solidFill>
            </a:endParaRPr>
          </a:p>
        </p:txBody>
      </p:sp>
    </p:spTree>
    <p:extLst>
      <p:ext uri="{BB962C8B-B14F-4D97-AF65-F5344CB8AC3E}">
        <p14:creationId xmlns:p14="http://schemas.microsoft.com/office/powerpoint/2010/main" val="2493238992"/>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to the Event Log – Example Info</a:t>
            </a:r>
            <a:endParaRPr lang="en-US" dirty="0"/>
          </a:p>
        </p:txBody>
      </p:sp>
      <p:sp>
        <p:nvSpPr>
          <p:cNvPr id="3" name="Text Placeholder 2"/>
          <p:cNvSpPr>
            <a:spLocks noGrp="1"/>
          </p:cNvSpPr>
          <p:nvPr>
            <p:ph type="body" sz="quarter" idx="10"/>
          </p:nvPr>
        </p:nvSpPr>
        <p:spPr>
          <a:xfrm>
            <a:off x="274638" y="1212850"/>
            <a:ext cx="11887200" cy="4961358"/>
          </a:xfrm>
        </p:spPr>
        <p:txBody>
          <a:bodyPr/>
          <a:lstStyle/>
          <a:p>
            <a:r>
              <a:rPr lang="en-US" dirty="0">
                <a:solidFill>
                  <a:srgbClr val="FF0000"/>
                </a:solidFill>
              </a:rPr>
              <a:t>if ($</a:t>
            </a:r>
            <a:r>
              <a:rPr lang="en-US" dirty="0" err="1">
                <a:solidFill>
                  <a:srgbClr val="FF0000"/>
                </a:solidFill>
              </a:rPr>
              <a:t>regkeycount.SubKeyCount</a:t>
            </a:r>
            <a:r>
              <a:rPr lang="en-US" dirty="0">
                <a:solidFill>
                  <a:srgbClr val="FF0000"/>
                </a:solidFill>
              </a:rPr>
              <a:t> -</a:t>
            </a:r>
            <a:r>
              <a:rPr lang="en-US" dirty="0" err="1">
                <a:solidFill>
                  <a:srgbClr val="FF0000"/>
                </a:solidFill>
              </a:rPr>
              <a:t>lt</a:t>
            </a:r>
            <a:r>
              <a:rPr lang="en-US" dirty="0">
                <a:solidFill>
                  <a:srgbClr val="FF0000"/>
                </a:solidFill>
              </a:rPr>
              <a:t> 299) </a:t>
            </a:r>
            <a:endParaRPr lang="en-US" dirty="0" smtClean="0">
              <a:solidFill>
                <a:srgbClr val="FF0000"/>
              </a:solidFill>
            </a:endParaRPr>
          </a:p>
          <a:p>
            <a:r>
              <a:rPr lang="en-US" dirty="0" smtClean="0">
                <a:solidFill>
                  <a:srgbClr val="FF0000"/>
                </a:solidFill>
              </a:rPr>
              <a:t>{</a:t>
            </a:r>
          </a:p>
          <a:p>
            <a:r>
              <a:rPr lang="en-US" dirty="0" smtClean="0">
                <a:solidFill>
                  <a:srgbClr val="FF0000"/>
                </a:solidFill>
              </a:rPr>
              <a:t>Write-</a:t>
            </a:r>
            <a:r>
              <a:rPr lang="en-US" dirty="0" err="1" smtClean="0">
                <a:solidFill>
                  <a:srgbClr val="FF0000"/>
                </a:solidFill>
              </a:rPr>
              <a:t>EventLog</a:t>
            </a:r>
            <a:r>
              <a:rPr lang="en-US" dirty="0" smtClean="0">
                <a:solidFill>
                  <a:srgbClr val="FF0000"/>
                </a:solidFill>
              </a:rPr>
              <a:t> -</a:t>
            </a:r>
            <a:r>
              <a:rPr lang="en-US" dirty="0" err="1" smtClean="0">
                <a:solidFill>
                  <a:srgbClr val="FF0000"/>
                </a:solidFill>
              </a:rPr>
              <a:t>LogName</a:t>
            </a:r>
            <a:r>
              <a:rPr lang="en-US" dirty="0" smtClean="0">
                <a:solidFill>
                  <a:srgbClr val="FF0000"/>
                </a:solidFill>
              </a:rPr>
              <a:t> "Lync Server" -Source "LS Protocol Stack" -</a:t>
            </a:r>
            <a:r>
              <a:rPr lang="en-US" dirty="0" err="1" smtClean="0">
                <a:solidFill>
                  <a:srgbClr val="FF0000"/>
                </a:solidFill>
              </a:rPr>
              <a:t>EntryType</a:t>
            </a:r>
            <a:r>
              <a:rPr lang="en-US" dirty="0" smtClean="0">
                <a:solidFill>
                  <a:srgbClr val="FF0000"/>
                </a:solidFill>
              </a:rPr>
              <a:t> Information -</a:t>
            </a:r>
            <a:r>
              <a:rPr lang="en-US" dirty="0" err="1" smtClean="0">
                <a:solidFill>
                  <a:srgbClr val="FF0000"/>
                </a:solidFill>
              </a:rPr>
              <a:t>EventId</a:t>
            </a:r>
            <a:r>
              <a:rPr lang="en-US" dirty="0" smtClean="0">
                <a:solidFill>
                  <a:srgbClr val="FF0000"/>
                </a:solidFill>
              </a:rPr>
              <a:t> 65020 -Message $</a:t>
            </a:r>
            <a:r>
              <a:rPr lang="en-US" dirty="0" err="1" smtClean="0">
                <a:solidFill>
                  <a:srgbClr val="FF0000"/>
                </a:solidFill>
              </a:rPr>
              <a:t>EventMessage</a:t>
            </a:r>
            <a:endParaRPr lang="en-US" dirty="0" smtClean="0">
              <a:solidFill>
                <a:srgbClr val="FF0000"/>
              </a:solidFill>
            </a:endParaRPr>
          </a:p>
          <a:p>
            <a:r>
              <a:rPr lang="en-US" dirty="0">
                <a:solidFill>
                  <a:srgbClr val="FF0000"/>
                </a:solidFill>
              </a:rPr>
              <a:t>}</a:t>
            </a:r>
          </a:p>
          <a:p>
            <a:endParaRPr lang="en-US" dirty="0" smtClean="0">
              <a:solidFill>
                <a:srgbClr val="FF0000"/>
              </a:solidFill>
            </a:endParaRPr>
          </a:p>
          <a:p>
            <a:r>
              <a:rPr lang="en-US" sz="2400" dirty="0" smtClean="0">
                <a:solidFill>
                  <a:srgbClr val="FF0000"/>
                </a:solidFill>
              </a:rPr>
              <a:t>Assumes $</a:t>
            </a:r>
            <a:r>
              <a:rPr lang="en-US" sz="2400" dirty="0" err="1" smtClean="0">
                <a:solidFill>
                  <a:srgbClr val="FF0000"/>
                </a:solidFill>
              </a:rPr>
              <a:t>EventMessage</a:t>
            </a:r>
            <a:r>
              <a:rPr lang="en-US" sz="2400" dirty="0" smtClean="0">
                <a:solidFill>
                  <a:srgbClr val="FF0000"/>
                </a:solidFill>
              </a:rPr>
              <a:t> is error or information captured from command output</a:t>
            </a:r>
          </a:p>
        </p:txBody>
      </p:sp>
    </p:spTree>
    <p:extLst>
      <p:ext uri="{BB962C8B-B14F-4D97-AF65-F5344CB8AC3E}">
        <p14:creationId xmlns:p14="http://schemas.microsoft.com/office/powerpoint/2010/main" val="32578046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to the Event Log – Example Warning</a:t>
            </a:r>
            <a:endParaRPr lang="en-US" dirty="0"/>
          </a:p>
        </p:txBody>
      </p:sp>
      <p:sp>
        <p:nvSpPr>
          <p:cNvPr id="3" name="Text Placeholder 2"/>
          <p:cNvSpPr>
            <a:spLocks noGrp="1"/>
          </p:cNvSpPr>
          <p:nvPr>
            <p:ph type="body" sz="quarter" idx="10"/>
          </p:nvPr>
        </p:nvSpPr>
        <p:spPr>
          <a:xfrm>
            <a:off x="274638" y="1820862"/>
            <a:ext cx="11887200" cy="4961358"/>
          </a:xfrm>
        </p:spPr>
        <p:txBody>
          <a:bodyPr/>
          <a:lstStyle/>
          <a:p>
            <a:r>
              <a:rPr lang="en-US" dirty="0" err="1">
                <a:solidFill>
                  <a:srgbClr val="FF0000"/>
                </a:solidFill>
              </a:rPr>
              <a:t>elseif</a:t>
            </a:r>
            <a:r>
              <a:rPr lang="en-US" dirty="0">
                <a:solidFill>
                  <a:srgbClr val="FF0000"/>
                </a:solidFill>
              </a:rPr>
              <a:t> ($</a:t>
            </a:r>
            <a:r>
              <a:rPr lang="en-US" dirty="0" err="1">
                <a:solidFill>
                  <a:srgbClr val="FF0000"/>
                </a:solidFill>
              </a:rPr>
              <a:t>regkeycount.SubKeyCount</a:t>
            </a:r>
            <a:r>
              <a:rPr lang="en-US" dirty="0">
                <a:solidFill>
                  <a:srgbClr val="FF0000"/>
                </a:solidFill>
              </a:rPr>
              <a:t> -</a:t>
            </a:r>
            <a:r>
              <a:rPr lang="en-US" dirty="0" err="1">
                <a:solidFill>
                  <a:srgbClr val="FF0000"/>
                </a:solidFill>
              </a:rPr>
              <a:t>lt</a:t>
            </a:r>
            <a:r>
              <a:rPr lang="en-US" dirty="0">
                <a:solidFill>
                  <a:srgbClr val="FF0000"/>
                </a:solidFill>
              </a:rPr>
              <a:t> 399</a:t>
            </a:r>
            <a:r>
              <a:rPr lang="en-US" dirty="0" smtClean="0">
                <a:solidFill>
                  <a:srgbClr val="FF0000"/>
                </a:solidFill>
              </a:rPr>
              <a:t>)</a:t>
            </a:r>
          </a:p>
          <a:p>
            <a:r>
              <a:rPr lang="en-US" dirty="0">
                <a:solidFill>
                  <a:srgbClr val="FF0000"/>
                </a:solidFill>
              </a:rPr>
              <a:t>{</a:t>
            </a:r>
            <a:endParaRPr lang="en-US" dirty="0" smtClean="0">
              <a:solidFill>
                <a:srgbClr val="FF0000"/>
              </a:solidFill>
            </a:endParaRPr>
          </a:p>
          <a:p>
            <a:r>
              <a:rPr lang="en-US" dirty="0">
                <a:solidFill>
                  <a:srgbClr val="FF0000"/>
                </a:solidFill>
              </a:rPr>
              <a:t>Write-</a:t>
            </a:r>
            <a:r>
              <a:rPr lang="en-US" dirty="0" err="1">
                <a:solidFill>
                  <a:srgbClr val="FF0000"/>
                </a:solidFill>
              </a:rPr>
              <a:t>EventLog</a:t>
            </a:r>
            <a:r>
              <a:rPr lang="en-US" dirty="0">
                <a:solidFill>
                  <a:srgbClr val="FF0000"/>
                </a:solidFill>
              </a:rPr>
              <a:t> -</a:t>
            </a:r>
            <a:r>
              <a:rPr lang="en-US" dirty="0" err="1">
                <a:solidFill>
                  <a:srgbClr val="FF0000"/>
                </a:solidFill>
              </a:rPr>
              <a:t>LogName</a:t>
            </a:r>
            <a:r>
              <a:rPr lang="en-US" dirty="0">
                <a:solidFill>
                  <a:srgbClr val="FF0000"/>
                </a:solidFill>
              </a:rPr>
              <a:t> "Lync Server" -Source "LS Protocol Stack"  -</a:t>
            </a:r>
            <a:r>
              <a:rPr lang="en-US" dirty="0" err="1">
                <a:solidFill>
                  <a:srgbClr val="FF0000"/>
                </a:solidFill>
              </a:rPr>
              <a:t>EntryType</a:t>
            </a:r>
            <a:r>
              <a:rPr lang="en-US" dirty="0">
                <a:solidFill>
                  <a:srgbClr val="FF0000"/>
                </a:solidFill>
              </a:rPr>
              <a:t> Warning -</a:t>
            </a:r>
            <a:r>
              <a:rPr lang="en-US" dirty="0" err="1">
                <a:solidFill>
                  <a:srgbClr val="FF0000"/>
                </a:solidFill>
              </a:rPr>
              <a:t>EventId</a:t>
            </a:r>
            <a:r>
              <a:rPr lang="en-US" dirty="0">
                <a:solidFill>
                  <a:srgbClr val="FF0000"/>
                </a:solidFill>
              </a:rPr>
              <a:t> 65021 -Message $</a:t>
            </a:r>
            <a:r>
              <a:rPr lang="en-US" dirty="0" err="1">
                <a:solidFill>
                  <a:srgbClr val="FF0000"/>
                </a:solidFill>
              </a:rPr>
              <a:t>EventMessage</a:t>
            </a:r>
            <a:endParaRPr lang="en-US" dirty="0" smtClean="0">
              <a:solidFill>
                <a:srgbClr val="FF0000"/>
              </a:solidFill>
            </a:endParaRPr>
          </a:p>
          <a:p>
            <a:r>
              <a:rPr lang="en-US" dirty="0" smtClean="0">
                <a:solidFill>
                  <a:srgbClr val="FF0000"/>
                </a:solidFill>
              </a:rPr>
              <a:t>}</a:t>
            </a:r>
            <a:endParaRPr lang="en-US" dirty="0">
              <a:solidFill>
                <a:srgbClr val="FF0000"/>
              </a:solidFill>
            </a:endParaRPr>
          </a:p>
          <a:p>
            <a:endParaRPr lang="en-US" dirty="0" smtClean="0">
              <a:solidFill>
                <a:srgbClr val="FF0000"/>
              </a:solidFill>
            </a:endParaRPr>
          </a:p>
          <a:p>
            <a:r>
              <a:rPr lang="en-US" sz="2400" dirty="0" smtClean="0">
                <a:solidFill>
                  <a:srgbClr val="FF0000"/>
                </a:solidFill>
              </a:rPr>
              <a:t>Assumes $</a:t>
            </a:r>
            <a:r>
              <a:rPr lang="en-US" sz="2400" dirty="0" err="1" smtClean="0">
                <a:solidFill>
                  <a:srgbClr val="FF0000"/>
                </a:solidFill>
              </a:rPr>
              <a:t>EventMessage</a:t>
            </a:r>
            <a:r>
              <a:rPr lang="en-US" sz="2400" dirty="0" smtClean="0">
                <a:solidFill>
                  <a:srgbClr val="FF0000"/>
                </a:solidFill>
              </a:rPr>
              <a:t> is error or information captured from command output</a:t>
            </a:r>
          </a:p>
        </p:txBody>
      </p:sp>
    </p:spTree>
    <p:extLst>
      <p:ext uri="{BB962C8B-B14F-4D97-AF65-F5344CB8AC3E}">
        <p14:creationId xmlns:p14="http://schemas.microsoft.com/office/powerpoint/2010/main" val="1337074334"/>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to the Event Log – Example Error</a:t>
            </a:r>
            <a:endParaRPr lang="en-US" dirty="0"/>
          </a:p>
        </p:txBody>
      </p:sp>
      <p:sp>
        <p:nvSpPr>
          <p:cNvPr id="3" name="Text Placeholder 2"/>
          <p:cNvSpPr>
            <a:spLocks noGrp="1"/>
          </p:cNvSpPr>
          <p:nvPr>
            <p:ph type="body" sz="quarter" idx="10"/>
          </p:nvPr>
        </p:nvSpPr>
        <p:spPr>
          <a:xfrm>
            <a:off x="274639" y="1212849"/>
            <a:ext cx="11887200" cy="4284250"/>
          </a:xfrm>
        </p:spPr>
        <p:txBody>
          <a:bodyPr/>
          <a:lstStyle/>
          <a:p>
            <a:endParaRPr lang="en-US" dirty="0" smtClean="0">
              <a:solidFill>
                <a:srgbClr val="FF0000"/>
              </a:solidFill>
            </a:endParaRPr>
          </a:p>
          <a:p>
            <a:r>
              <a:rPr lang="en-US" dirty="0">
                <a:solidFill>
                  <a:srgbClr val="FF0000"/>
                </a:solidFill>
              </a:rPr>
              <a:t>Write-</a:t>
            </a:r>
            <a:r>
              <a:rPr lang="en-US" dirty="0" err="1">
                <a:solidFill>
                  <a:srgbClr val="FF0000"/>
                </a:solidFill>
              </a:rPr>
              <a:t>EventLog</a:t>
            </a:r>
            <a:r>
              <a:rPr lang="en-US" dirty="0">
                <a:solidFill>
                  <a:srgbClr val="FF0000"/>
                </a:solidFill>
              </a:rPr>
              <a:t> -</a:t>
            </a:r>
            <a:r>
              <a:rPr lang="en-US" dirty="0" err="1">
                <a:solidFill>
                  <a:srgbClr val="FF0000"/>
                </a:solidFill>
              </a:rPr>
              <a:t>LogName</a:t>
            </a:r>
            <a:r>
              <a:rPr lang="en-US" dirty="0">
                <a:solidFill>
                  <a:srgbClr val="FF0000"/>
                </a:solidFill>
              </a:rPr>
              <a:t> "Lync Server" -Source "LS Protocol Stack"  -</a:t>
            </a:r>
            <a:r>
              <a:rPr lang="en-US" dirty="0" err="1">
                <a:solidFill>
                  <a:srgbClr val="FF0000"/>
                </a:solidFill>
              </a:rPr>
              <a:t>EntryType</a:t>
            </a:r>
            <a:r>
              <a:rPr lang="en-US" dirty="0">
                <a:solidFill>
                  <a:srgbClr val="FF0000"/>
                </a:solidFill>
              </a:rPr>
              <a:t> Error -</a:t>
            </a:r>
            <a:r>
              <a:rPr lang="en-US" dirty="0" err="1">
                <a:solidFill>
                  <a:srgbClr val="FF0000"/>
                </a:solidFill>
              </a:rPr>
              <a:t>EventId</a:t>
            </a:r>
            <a:r>
              <a:rPr lang="en-US" dirty="0">
                <a:solidFill>
                  <a:srgbClr val="FF0000"/>
                </a:solidFill>
              </a:rPr>
              <a:t> 65022 -Message $</a:t>
            </a:r>
            <a:r>
              <a:rPr lang="en-US" dirty="0" err="1">
                <a:solidFill>
                  <a:srgbClr val="FF0000"/>
                </a:solidFill>
              </a:rPr>
              <a:t>EventMessage</a:t>
            </a:r>
            <a:endParaRPr lang="en-US" dirty="0">
              <a:solidFill>
                <a:srgbClr val="FF0000"/>
              </a:solidFill>
            </a:endParaRPr>
          </a:p>
          <a:p>
            <a:endParaRPr lang="en-US" dirty="0" smtClean="0">
              <a:solidFill>
                <a:srgbClr val="FF0000"/>
              </a:solidFill>
            </a:endParaRPr>
          </a:p>
          <a:p>
            <a:endParaRPr lang="en-US" dirty="0" smtClean="0">
              <a:solidFill>
                <a:srgbClr val="FF0000"/>
              </a:solidFill>
            </a:endParaRPr>
          </a:p>
          <a:p>
            <a:r>
              <a:rPr lang="en-US" sz="2400" dirty="0" smtClean="0">
                <a:solidFill>
                  <a:srgbClr val="FF0000"/>
                </a:solidFill>
              </a:rPr>
              <a:t>Assumes $</a:t>
            </a:r>
            <a:r>
              <a:rPr lang="en-US" sz="2400" dirty="0" err="1" smtClean="0">
                <a:solidFill>
                  <a:srgbClr val="FF0000"/>
                </a:solidFill>
              </a:rPr>
              <a:t>EventMessage</a:t>
            </a:r>
            <a:r>
              <a:rPr lang="en-US" sz="2400" dirty="0" smtClean="0">
                <a:solidFill>
                  <a:srgbClr val="FF0000"/>
                </a:solidFill>
              </a:rPr>
              <a:t> is error or information captured from command output</a:t>
            </a:r>
          </a:p>
        </p:txBody>
      </p:sp>
    </p:spTree>
    <p:extLst>
      <p:ext uri="{BB962C8B-B14F-4D97-AF65-F5344CB8AC3E}">
        <p14:creationId xmlns:p14="http://schemas.microsoft.com/office/powerpoint/2010/main" val="715061702"/>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Example –  Cert Store Count</a:t>
            </a:r>
            <a:endParaRPr lang="en-US" dirty="0"/>
          </a:p>
        </p:txBody>
      </p:sp>
      <p:sp>
        <p:nvSpPr>
          <p:cNvPr id="3" name="Text Placeholder 2"/>
          <p:cNvSpPr>
            <a:spLocks noGrp="1"/>
          </p:cNvSpPr>
          <p:nvPr>
            <p:ph type="body" sz="quarter" idx="10"/>
          </p:nvPr>
        </p:nvSpPr>
        <p:spPr>
          <a:xfrm>
            <a:off x="122237" y="1209827"/>
            <a:ext cx="11887200" cy="5453801"/>
          </a:xfrm>
        </p:spPr>
        <p:txBody>
          <a:bodyPr/>
          <a:lstStyle/>
          <a:p>
            <a:r>
              <a:rPr lang="en-US" sz="1600" b="1" dirty="0" smtClean="0">
                <a:solidFill>
                  <a:srgbClr val="FF0000"/>
                </a:solidFill>
              </a:rPr>
              <a:t>#Counts certificates in Accepted Certificates store and writes to event log</a:t>
            </a:r>
          </a:p>
          <a:p>
            <a:r>
              <a:rPr lang="en-US" sz="1600" b="1" dirty="0" smtClean="0">
                <a:solidFill>
                  <a:srgbClr val="FF0000"/>
                </a:solidFill>
              </a:rPr>
              <a:t>$</a:t>
            </a:r>
            <a:r>
              <a:rPr lang="en-US" sz="1600" b="1" dirty="0" err="1">
                <a:solidFill>
                  <a:srgbClr val="FF0000"/>
                </a:solidFill>
              </a:rPr>
              <a:t>regkeycount</a:t>
            </a:r>
            <a:r>
              <a:rPr lang="en-US" sz="1600" b="1" dirty="0">
                <a:solidFill>
                  <a:srgbClr val="FF0000"/>
                </a:solidFill>
              </a:rPr>
              <a:t> = get-</a:t>
            </a:r>
            <a:r>
              <a:rPr lang="en-US" sz="1600" b="1" dirty="0" err="1">
                <a:solidFill>
                  <a:srgbClr val="FF0000"/>
                </a:solidFill>
              </a:rPr>
              <a:t>childitem</a:t>
            </a:r>
            <a:r>
              <a:rPr lang="en-US" sz="1600" b="1" dirty="0">
                <a:solidFill>
                  <a:srgbClr val="FF0000"/>
                </a:solidFill>
              </a:rPr>
              <a:t> -Path 'HKLM:\software\Microsoft\Cryptography\Services\</a:t>
            </a:r>
            <a:r>
              <a:rPr lang="en-US" sz="1600" b="1" dirty="0" err="1">
                <a:solidFill>
                  <a:srgbClr val="FF0000"/>
                </a:solidFill>
              </a:rPr>
              <a:t>RtcSrv</a:t>
            </a:r>
            <a:r>
              <a:rPr lang="en-US" sz="1600" b="1" dirty="0">
                <a:solidFill>
                  <a:srgbClr val="FF0000"/>
                </a:solidFill>
              </a:rPr>
              <a:t>\</a:t>
            </a:r>
            <a:r>
              <a:rPr lang="en-US" sz="1600" b="1" dirty="0" err="1">
                <a:solidFill>
                  <a:srgbClr val="FF0000"/>
                </a:solidFill>
              </a:rPr>
              <a:t>SystemCertificates</a:t>
            </a:r>
            <a:r>
              <a:rPr lang="en-US" sz="1600" b="1" dirty="0">
                <a:solidFill>
                  <a:srgbClr val="FF0000"/>
                </a:solidFill>
              </a:rPr>
              <a:t>\Accepted Certificates' | Where-Object -</a:t>
            </a:r>
            <a:r>
              <a:rPr lang="en-US" sz="1600" b="1" dirty="0" err="1">
                <a:solidFill>
                  <a:srgbClr val="FF0000"/>
                </a:solidFill>
              </a:rPr>
              <a:t>FilterScript</a:t>
            </a:r>
            <a:r>
              <a:rPr lang="en-US" sz="1600" b="1" dirty="0">
                <a:solidFill>
                  <a:srgbClr val="FF0000"/>
                </a:solidFill>
              </a:rPr>
              <a:t> {($_.Name -</a:t>
            </a:r>
            <a:r>
              <a:rPr lang="en-US" sz="1600" b="1" dirty="0" err="1">
                <a:solidFill>
                  <a:srgbClr val="FF0000"/>
                </a:solidFill>
              </a:rPr>
              <a:t>eq</a:t>
            </a:r>
            <a:r>
              <a:rPr lang="en-US" sz="1600" b="1" dirty="0">
                <a:solidFill>
                  <a:srgbClr val="FF0000"/>
                </a:solidFill>
              </a:rPr>
              <a:t> "HKEY_LOCAL_MACHINE\SOFTWARE\Microsoft\Cryptography\Services\</a:t>
            </a:r>
            <a:r>
              <a:rPr lang="en-US" sz="1600" b="1" dirty="0" err="1">
                <a:solidFill>
                  <a:srgbClr val="FF0000"/>
                </a:solidFill>
              </a:rPr>
              <a:t>RtcSrv</a:t>
            </a:r>
            <a:r>
              <a:rPr lang="en-US" sz="1600" b="1" dirty="0">
                <a:solidFill>
                  <a:srgbClr val="FF0000"/>
                </a:solidFill>
              </a:rPr>
              <a:t>\</a:t>
            </a:r>
            <a:r>
              <a:rPr lang="en-US" sz="1600" b="1" dirty="0" err="1">
                <a:solidFill>
                  <a:srgbClr val="FF0000"/>
                </a:solidFill>
              </a:rPr>
              <a:t>SystemCertificates</a:t>
            </a:r>
            <a:r>
              <a:rPr lang="en-US" sz="1600" b="1" dirty="0">
                <a:solidFill>
                  <a:srgbClr val="FF0000"/>
                </a:solidFill>
              </a:rPr>
              <a:t>\Accepted Certificates\Certificates</a:t>
            </a:r>
            <a:r>
              <a:rPr lang="en-US" sz="1600" b="1" dirty="0" smtClean="0">
                <a:solidFill>
                  <a:srgbClr val="FF0000"/>
                </a:solidFill>
              </a:rPr>
              <a:t>")}</a:t>
            </a:r>
            <a:endParaRPr lang="en-US" sz="1600" b="1" dirty="0">
              <a:solidFill>
                <a:srgbClr val="FF0000"/>
              </a:solidFill>
            </a:endParaRPr>
          </a:p>
          <a:p>
            <a:endParaRPr lang="en-US" sz="1600" b="1" dirty="0" smtClean="0">
              <a:solidFill>
                <a:srgbClr val="FF0000"/>
              </a:solidFill>
            </a:endParaRPr>
          </a:p>
          <a:p>
            <a:r>
              <a:rPr lang="en-US" sz="1600" b="1" dirty="0" smtClean="0">
                <a:solidFill>
                  <a:srgbClr val="FF0000"/>
                </a:solidFill>
              </a:rPr>
              <a:t>if </a:t>
            </a:r>
            <a:r>
              <a:rPr lang="en-US" sz="1600" b="1" dirty="0">
                <a:solidFill>
                  <a:srgbClr val="FF0000"/>
                </a:solidFill>
              </a:rPr>
              <a:t>($</a:t>
            </a:r>
            <a:r>
              <a:rPr lang="en-US" sz="1600" b="1" dirty="0" err="1">
                <a:solidFill>
                  <a:srgbClr val="FF0000"/>
                </a:solidFill>
              </a:rPr>
              <a:t>regkeycount.SubKeyCount</a:t>
            </a:r>
            <a:r>
              <a:rPr lang="en-US" sz="1600" b="1" dirty="0">
                <a:solidFill>
                  <a:srgbClr val="FF0000"/>
                </a:solidFill>
              </a:rPr>
              <a:t> -</a:t>
            </a:r>
            <a:r>
              <a:rPr lang="en-US" sz="1600" b="1" dirty="0" err="1">
                <a:solidFill>
                  <a:srgbClr val="FF0000"/>
                </a:solidFill>
              </a:rPr>
              <a:t>lt</a:t>
            </a:r>
            <a:r>
              <a:rPr lang="en-US" sz="1600" b="1" dirty="0">
                <a:solidFill>
                  <a:srgbClr val="FF0000"/>
                </a:solidFill>
              </a:rPr>
              <a:t> 299) </a:t>
            </a:r>
          </a:p>
          <a:p>
            <a:r>
              <a:rPr lang="en-US" sz="1600" b="1" dirty="0">
                <a:solidFill>
                  <a:srgbClr val="FF0000"/>
                </a:solidFill>
              </a:rPr>
              <a:t>{</a:t>
            </a:r>
          </a:p>
          <a:p>
            <a:r>
              <a:rPr lang="en-US" sz="1600" b="1" dirty="0" smtClean="0">
                <a:solidFill>
                  <a:srgbClr val="FF0000"/>
                </a:solidFill>
              </a:rPr>
              <a:t>$</a:t>
            </a:r>
            <a:r>
              <a:rPr lang="en-US" sz="1600" b="1" dirty="0" err="1">
                <a:solidFill>
                  <a:srgbClr val="FF0000"/>
                </a:solidFill>
              </a:rPr>
              <a:t>EventMessage</a:t>
            </a:r>
            <a:r>
              <a:rPr lang="en-US" sz="1600" b="1" dirty="0">
                <a:solidFill>
                  <a:srgbClr val="FF0000"/>
                </a:solidFill>
              </a:rPr>
              <a:t> = "There are " +$</a:t>
            </a:r>
            <a:r>
              <a:rPr lang="en-US" sz="1600" b="1" dirty="0" err="1">
                <a:solidFill>
                  <a:srgbClr val="FF0000"/>
                </a:solidFill>
              </a:rPr>
              <a:t>regkeycount.SubKeyCount</a:t>
            </a:r>
            <a:r>
              <a:rPr lang="en-US" sz="1600" b="1" dirty="0">
                <a:solidFill>
                  <a:srgbClr val="FF0000"/>
                </a:solidFill>
              </a:rPr>
              <a:t>+ " certificates in the Accepted Store.  No action is needed."</a:t>
            </a:r>
          </a:p>
          <a:p>
            <a:r>
              <a:rPr lang="en-US" sz="1600" b="1" dirty="0" smtClean="0">
                <a:solidFill>
                  <a:srgbClr val="FF0000"/>
                </a:solidFill>
              </a:rPr>
              <a:t>Write-</a:t>
            </a:r>
            <a:r>
              <a:rPr lang="en-US" sz="1600" b="1" dirty="0" err="1" smtClean="0">
                <a:solidFill>
                  <a:srgbClr val="FF0000"/>
                </a:solidFill>
              </a:rPr>
              <a:t>EventLog</a:t>
            </a:r>
            <a:r>
              <a:rPr lang="en-US" sz="1600" b="1" dirty="0" smtClean="0">
                <a:solidFill>
                  <a:srgbClr val="FF0000"/>
                </a:solidFill>
              </a:rPr>
              <a:t> </a:t>
            </a:r>
            <a:r>
              <a:rPr lang="en-US" sz="1600" b="1" dirty="0">
                <a:solidFill>
                  <a:srgbClr val="FF0000"/>
                </a:solidFill>
              </a:rPr>
              <a:t>-</a:t>
            </a:r>
            <a:r>
              <a:rPr lang="en-US" sz="1600" b="1" dirty="0" err="1">
                <a:solidFill>
                  <a:srgbClr val="FF0000"/>
                </a:solidFill>
              </a:rPr>
              <a:t>LogName</a:t>
            </a:r>
            <a:r>
              <a:rPr lang="en-US" sz="1600" b="1" dirty="0">
                <a:solidFill>
                  <a:srgbClr val="FF0000"/>
                </a:solidFill>
              </a:rPr>
              <a:t> "Lync Server" -Source "LS Protocol Stack" -</a:t>
            </a:r>
            <a:r>
              <a:rPr lang="en-US" sz="1600" b="1" dirty="0" err="1">
                <a:solidFill>
                  <a:srgbClr val="FF0000"/>
                </a:solidFill>
              </a:rPr>
              <a:t>EntryType</a:t>
            </a:r>
            <a:r>
              <a:rPr lang="en-US" sz="1600" b="1" dirty="0">
                <a:solidFill>
                  <a:srgbClr val="FF0000"/>
                </a:solidFill>
              </a:rPr>
              <a:t> Information -</a:t>
            </a:r>
            <a:r>
              <a:rPr lang="en-US" sz="1600" b="1" dirty="0" err="1">
                <a:solidFill>
                  <a:srgbClr val="FF0000"/>
                </a:solidFill>
              </a:rPr>
              <a:t>EventId</a:t>
            </a:r>
            <a:r>
              <a:rPr lang="en-US" sz="1600" b="1" dirty="0">
                <a:solidFill>
                  <a:srgbClr val="FF0000"/>
                </a:solidFill>
              </a:rPr>
              <a:t> 65020 -Message $</a:t>
            </a:r>
            <a:r>
              <a:rPr lang="en-US" sz="1600" b="1" dirty="0" err="1">
                <a:solidFill>
                  <a:srgbClr val="FF0000"/>
                </a:solidFill>
              </a:rPr>
              <a:t>EventMessage</a:t>
            </a:r>
            <a:endParaRPr lang="en-US" sz="1600" b="1" dirty="0">
              <a:solidFill>
                <a:srgbClr val="FF0000"/>
              </a:solidFill>
            </a:endParaRPr>
          </a:p>
          <a:p>
            <a:r>
              <a:rPr lang="en-US" sz="1600" b="1" dirty="0">
                <a:solidFill>
                  <a:srgbClr val="FF0000"/>
                </a:solidFill>
              </a:rPr>
              <a:t>}</a:t>
            </a:r>
          </a:p>
          <a:p>
            <a:r>
              <a:rPr lang="en-US" sz="1600" b="1" dirty="0" err="1">
                <a:solidFill>
                  <a:srgbClr val="FF0000"/>
                </a:solidFill>
              </a:rPr>
              <a:t>elseif</a:t>
            </a:r>
            <a:r>
              <a:rPr lang="en-US" sz="1600" b="1" dirty="0">
                <a:solidFill>
                  <a:srgbClr val="FF0000"/>
                </a:solidFill>
              </a:rPr>
              <a:t> ($</a:t>
            </a:r>
            <a:r>
              <a:rPr lang="en-US" sz="1600" b="1" dirty="0" err="1">
                <a:solidFill>
                  <a:srgbClr val="FF0000"/>
                </a:solidFill>
              </a:rPr>
              <a:t>regkeycount.SubKeyCount</a:t>
            </a:r>
            <a:r>
              <a:rPr lang="en-US" sz="1600" b="1" dirty="0">
                <a:solidFill>
                  <a:srgbClr val="FF0000"/>
                </a:solidFill>
              </a:rPr>
              <a:t> -</a:t>
            </a:r>
            <a:r>
              <a:rPr lang="en-US" sz="1600" b="1" dirty="0" err="1">
                <a:solidFill>
                  <a:srgbClr val="FF0000"/>
                </a:solidFill>
              </a:rPr>
              <a:t>lt</a:t>
            </a:r>
            <a:r>
              <a:rPr lang="en-US" sz="1600" b="1" dirty="0">
                <a:solidFill>
                  <a:srgbClr val="FF0000"/>
                </a:solidFill>
              </a:rPr>
              <a:t> 399)</a:t>
            </a:r>
          </a:p>
          <a:p>
            <a:r>
              <a:rPr lang="en-US" sz="1600" b="1" dirty="0">
                <a:solidFill>
                  <a:srgbClr val="FF0000"/>
                </a:solidFill>
              </a:rPr>
              <a:t>{</a:t>
            </a:r>
          </a:p>
          <a:p>
            <a:r>
              <a:rPr lang="en-US" sz="1600" b="1" dirty="0" smtClean="0">
                <a:solidFill>
                  <a:srgbClr val="FF0000"/>
                </a:solidFill>
              </a:rPr>
              <a:t>$</a:t>
            </a:r>
            <a:r>
              <a:rPr lang="en-US" sz="1600" b="1" dirty="0" err="1">
                <a:solidFill>
                  <a:srgbClr val="FF0000"/>
                </a:solidFill>
              </a:rPr>
              <a:t>EventMessage</a:t>
            </a:r>
            <a:r>
              <a:rPr lang="en-US" sz="1600" b="1" dirty="0">
                <a:solidFill>
                  <a:srgbClr val="FF0000"/>
                </a:solidFill>
              </a:rPr>
              <a:t> = "There are " +$</a:t>
            </a:r>
            <a:r>
              <a:rPr lang="en-US" sz="1600" b="1" dirty="0" err="1">
                <a:solidFill>
                  <a:srgbClr val="FF0000"/>
                </a:solidFill>
              </a:rPr>
              <a:t>regkeycount.SubKeyCount</a:t>
            </a:r>
            <a:r>
              <a:rPr lang="en-US" sz="1600" b="1" dirty="0">
                <a:solidFill>
                  <a:srgbClr val="FF0000"/>
                </a:solidFill>
              </a:rPr>
              <a:t>+ " certificates in the Accepted Store.  This number is high."</a:t>
            </a:r>
          </a:p>
          <a:p>
            <a:r>
              <a:rPr lang="en-US" sz="1600" b="1" dirty="0" smtClean="0">
                <a:solidFill>
                  <a:srgbClr val="FF0000"/>
                </a:solidFill>
              </a:rPr>
              <a:t>Write-</a:t>
            </a:r>
            <a:r>
              <a:rPr lang="en-US" sz="1600" b="1" dirty="0" err="1" smtClean="0">
                <a:solidFill>
                  <a:srgbClr val="FF0000"/>
                </a:solidFill>
              </a:rPr>
              <a:t>EventLog</a:t>
            </a:r>
            <a:r>
              <a:rPr lang="en-US" sz="1600" b="1" dirty="0" smtClean="0">
                <a:solidFill>
                  <a:srgbClr val="FF0000"/>
                </a:solidFill>
              </a:rPr>
              <a:t> </a:t>
            </a:r>
            <a:r>
              <a:rPr lang="en-US" sz="1600" b="1" dirty="0">
                <a:solidFill>
                  <a:srgbClr val="FF0000"/>
                </a:solidFill>
              </a:rPr>
              <a:t>-</a:t>
            </a:r>
            <a:r>
              <a:rPr lang="en-US" sz="1600" b="1" dirty="0" err="1">
                <a:solidFill>
                  <a:srgbClr val="FF0000"/>
                </a:solidFill>
              </a:rPr>
              <a:t>LogName</a:t>
            </a:r>
            <a:r>
              <a:rPr lang="en-US" sz="1600" b="1" dirty="0">
                <a:solidFill>
                  <a:srgbClr val="FF0000"/>
                </a:solidFill>
              </a:rPr>
              <a:t> "Lync Server" -Source "LS Protocol Stack"  -</a:t>
            </a:r>
            <a:r>
              <a:rPr lang="en-US" sz="1600" b="1" dirty="0" err="1">
                <a:solidFill>
                  <a:srgbClr val="FF0000"/>
                </a:solidFill>
              </a:rPr>
              <a:t>EntryType</a:t>
            </a:r>
            <a:r>
              <a:rPr lang="en-US" sz="1600" b="1" dirty="0">
                <a:solidFill>
                  <a:srgbClr val="FF0000"/>
                </a:solidFill>
              </a:rPr>
              <a:t> Warning -</a:t>
            </a:r>
            <a:r>
              <a:rPr lang="en-US" sz="1600" b="1" dirty="0" err="1">
                <a:solidFill>
                  <a:srgbClr val="FF0000"/>
                </a:solidFill>
              </a:rPr>
              <a:t>EventId</a:t>
            </a:r>
            <a:r>
              <a:rPr lang="en-US" sz="1600" b="1" dirty="0">
                <a:solidFill>
                  <a:srgbClr val="FF0000"/>
                </a:solidFill>
              </a:rPr>
              <a:t> 65021 -Message $</a:t>
            </a:r>
            <a:r>
              <a:rPr lang="en-US" sz="1600" b="1" dirty="0" err="1">
                <a:solidFill>
                  <a:srgbClr val="FF0000"/>
                </a:solidFill>
              </a:rPr>
              <a:t>EventMessage</a:t>
            </a:r>
            <a:endParaRPr lang="en-US" sz="1600" b="1" dirty="0">
              <a:solidFill>
                <a:srgbClr val="FF0000"/>
              </a:solidFill>
            </a:endParaRPr>
          </a:p>
          <a:p>
            <a:r>
              <a:rPr lang="en-US" sz="1600" b="1" dirty="0">
                <a:solidFill>
                  <a:srgbClr val="FF0000"/>
                </a:solidFill>
              </a:rPr>
              <a:t>}</a:t>
            </a:r>
          </a:p>
          <a:p>
            <a:r>
              <a:rPr lang="en-US" sz="1600" b="1" dirty="0">
                <a:solidFill>
                  <a:srgbClr val="FF0000"/>
                </a:solidFill>
              </a:rPr>
              <a:t>else</a:t>
            </a:r>
          </a:p>
          <a:p>
            <a:r>
              <a:rPr lang="en-US" sz="1600" b="1" dirty="0">
                <a:solidFill>
                  <a:srgbClr val="FF0000"/>
                </a:solidFill>
              </a:rPr>
              <a:t>{</a:t>
            </a:r>
          </a:p>
          <a:p>
            <a:r>
              <a:rPr lang="en-US" sz="1600" b="1" dirty="0" smtClean="0">
                <a:solidFill>
                  <a:srgbClr val="FF0000"/>
                </a:solidFill>
              </a:rPr>
              <a:t>$</a:t>
            </a:r>
            <a:r>
              <a:rPr lang="en-US" sz="1600" b="1" dirty="0" err="1">
                <a:solidFill>
                  <a:srgbClr val="FF0000"/>
                </a:solidFill>
              </a:rPr>
              <a:t>EventMessage</a:t>
            </a:r>
            <a:r>
              <a:rPr lang="en-US" sz="1600" b="1" dirty="0">
                <a:solidFill>
                  <a:srgbClr val="FF0000"/>
                </a:solidFill>
              </a:rPr>
              <a:t> = "There are " +$</a:t>
            </a:r>
            <a:r>
              <a:rPr lang="en-US" sz="1600" b="1" dirty="0" err="1">
                <a:solidFill>
                  <a:srgbClr val="FF0000"/>
                </a:solidFill>
              </a:rPr>
              <a:t>regkeycount.SubKeyCount</a:t>
            </a:r>
            <a:r>
              <a:rPr lang="en-US" sz="1600" b="1" dirty="0">
                <a:solidFill>
                  <a:srgbClr val="FF0000"/>
                </a:solidFill>
              </a:rPr>
              <a:t>+ " certificates in the Accepted Store.  Please clear the store."</a:t>
            </a:r>
          </a:p>
          <a:p>
            <a:r>
              <a:rPr lang="en-US" sz="1600" b="1" dirty="0" smtClean="0">
                <a:solidFill>
                  <a:srgbClr val="FF0000"/>
                </a:solidFill>
              </a:rPr>
              <a:t>Write-</a:t>
            </a:r>
            <a:r>
              <a:rPr lang="en-US" sz="1600" b="1" dirty="0" err="1" smtClean="0">
                <a:solidFill>
                  <a:srgbClr val="FF0000"/>
                </a:solidFill>
              </a:rPr>
              <a:t>EventLog</a:t>
            </a:r>
            <a:r>
              <a:rPr lang="en-US" sz="1600" b="1" dirty="0" smtClean="0">
                <a:solidFill>
                  <a:srgbClr val="FF0000"/>
                </a:solidFill>
              </a:rPr>
              <a:t> </a:t>
            </a:r>
            <a:r>
              <a:rPr lang="en-US" sz="1600" b="1" dirty="0">
                <a:solidFill>
                  <a:srgbClr val="FF0000"/>
                </a:solidFill>
              </a:rPr>
              <a:t>-</a:t>
            </a:r>
            <a:r>
              <a:rPr lang="en-US" sz="1600" b="1" dirty="0" err="1">
                <a:solidFill>
                  <a:srgbClr val="FF0000"/>
                </a:solidFill>
              </a:rPr>
              <a:t>LogName</a:t>
            </a:r>
            <a:r>
              <a:rPr lang="en-US" sz="1600" b="1" dirty="0">
                <a:solidFill>
                  <a:srgbClr val="FF0000"/>
                </a:solidFill>
              </a:rPr>
              <a:t> "Lync Server" -Source "LS Protocol Stack"  -</a:t>
            </a:r>
            <a:r>
              <a:rPr lang="en-US" sz="1600" b="1" dirty="0" err="1">
                <a:solidFill>
                  <a:srgbClr val="FF0000"/>
                </a:solidFill>
              </a:rPr>
              <a:t>EntryType</a:t>
            </a:r>
            <a:r>
              <a:rPr lang="en-US" sz="1600" b="1" dirty="0">
                <a:solidFill>
                  <a:srgbClr val="FF0000"/>
                </a:solidFill>
              </a:rPr>
              <a:t> Error -</a:t>
            </a:r>
            <a:r>
              <a:rPr lang="en-US" sz="1600" b="1" dirty="0" err="1">
                <a:solidFill>
                  <a:srgbClr val="FF0000"/>
                </a:solidFill>
              </a:rPr>
              <a:t>EventId</a:t>
            </a:r>
            <a:r>
              <a:rPr lang="en-US" sz="1600" b="1" dirty="0">
                <a:solidFill>
                  <a:srgbClr val="FF0000"/>
                </a:solidFill>
              </a:rPr>
              <a:t> 65022 -Message $</a:t>
            </a:r>
            <a:r>
              <a:rPr lang="en-US" sz="1600" b="1" dirty="0" err="1">
                <a:solidFill>
                  <a:srgbClr val="FF0000"/>
                </a:solidFill>
              </a:rPr>
              <a:t>EventMessage</a:t>
            </a:r>
            <a:endParaRPr lang="en-US" sz="1600" b="1" dirty="0">
              <a:solidFill>
                <a:srgbClr val="FF0000"/>
              </a:solidFill>
            </a:endParaRPr>
          </a:p>
          <a:p>
            <a:r>
              <a:rPr lang="en-US" sz="1600" b="1" dirty="0">
                <a:solidFill>
                  <a:srgbClr val="FF0000"/>
                </a:solidFill>
              </a:rPr>
              <a:t>}</a:t>
            </a:r>
          </a:p>
        </p:txBody>
      </p:sp>
    </p:spTree>
    <p:extLst>
      <p:ext uri="{BB962C8B-B14F-4D97-AF65-F5344CB8AC3E}">
        <p14:creationId xmlns:p14="http://schemas.microsoft.com/office/powerpoint/2010/main" val="2845922511"/>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Example 2 </a:t>
            </a:r>
            <a:br>
              <a:rPr lang="en-US" dirty="0" smtClean="0"/>
            </a:br>
            <a:r>
              <a:rPr lang="en-US" sz="4800" dirty="0" smtClean="0"/>
              <a:t>Bulk Adding Allowed Federated Partners</a:t>
            </a:r>
            <a:br>
              <a:rPr lang="en-US" sz="4800" dirty="0" smtClean="0"/>
            </a:br>
            <a:r>
              <a:rPr lang="en-US" sz="4800" dirty="0"/>
              <a:t/>
            </a:r>
            <a:br>
              <a:rPr lang="en-US" sz="4800" dirty="0"/>
            </a:br>
            <a:r>
              <a:rPr lang="en-US" sz="4800" dirty="0" smtClean="0"/>
              <a:t/>
            </a:r>
            <a:br>
              <a:rPr lang="en-US" sz="4800" dirty="0" smtClean="0"/>
            </a:br>
            <a:r>
              <a:rPr lang="en-US" sz="4800" dirty="0"/>
              <a:t/>
            </a:r>
            <a:br>
              <a:rPr lang="en-US" sz="4800" dirty="0"/>
            </a:br>
            <a:r>
              <a:rPr lang="en-US" sz="2400" dirty="0"/>
              <a:t>This example is available on the SkyDrive via http://bit.ly/o5w0h2</a:t>
            </a:r>
          </a:p>
        </p:txBody>
      </p:sp>
    </p:spTree>
    <p:extLst>
      <p:ext uri="{BB962C8B-B14F-4D97-AF65-F5344CB8AC3E}">
        <p14:creationId xmlns:p14="http://schemas.microsoft.com/office/powerpoint/2010/main" val="2110845362"/>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 2 – Bulk Add Federated Partners</a:t>
            </a:r>
            <a:br>
              <a:rPr lang="en-US" dirty="0" smtClean="0"/>
            </a:br>
            <a:r>
              <a:rPr lang="en-US" dirty="0" smtClean="0"/>
              <a:t>		</a:t>
            </a:r>
            <a:endParaRPr lang="en-US" dirty="0"/>
          </a:p>
        </p:txBody>
      </p:sp>
      <p:sp>
        <p:nvSpPr>
          <p:cNvPr id="3" name="Text Placeholder 2"/>
          <p:cNvSpPr>
            <a:spLocks noGrp="1"/>
          </p:cNvSpPr>
          <p:nvPr>
            <p:ph type="body" sz="quarter" idx="10"/>
          </p:nvPr>
        </p:nvSpPr>
        <p:spPr>
          <a:xfrm>
            <a:off x="274639" y="2049462"/>
            <a:ext cx="11887200" cy="3200876"/>
          </a:xfrm>
        </p:spPr>
        <p:txBody>
          <a:bodyPr/>
          <a:lstStyle/>
          <a:p>
            <a:pPr marL="571500" indent="-571500">
              <a:buFont typeface="Arial" panose="020B0604020202020204" pitchFamily="34" charset="0"/>
              <a:buChar char="•"/>
            </a:pPr>
            <a:r>
              <a:rPr lang="en-US" dirty="0" smtClean="0">
                <a:solidFill>
                  <a:srgbClr val="FF0000"/>
                </a:solidFill>
              </a:rPr>
              <a:t>Organization is moving to closed federation model</a:t>
            </a:r>
          </a:p>
          <a:p>
            <a:pPr marL="571500" indent="-571500">
              <a:buFont typeface="Arial" panose="020B0604020202020204" pitchFamily="34" charset="0"/>
              <a:buChar char="•"/>
            </a:pPr>
            <a:r>
              <a:rPr lang="en-US" dirty="0" smtClean="0">
                <a:solidFill>
                  <a:srgbClr val="FF0000"/>
                </a:solidFill>
              </a:rPr>
              <a:t>Large number of requests are expected to add partner domains</a:t>
            </a:r>
          </a:p>
          <a:p>
            <a:pPr marL="571500" indent="-571500">
              <a:buFont typeface="Arial" panose="020B0604020202020204" pitchFamily="34" charset="0"/>
              <a:buChar char="•"/>
            </a:pPr>
            <a:r>
              <a:rPr lang="en-US" dirty="0" smtClean="0">
                <a:solidFill>
                  <a:srgbClr val="FF0000"/>
                </a:solidFill>
              </a:rPr>
              <a:t>Need automated method based on output from SharePoint (coming in CSV)</a:t>
            </a:r>
            <a:endParaRPr lang="en-US" dirty="0">
              <a:solidFill>
                <a:srgbClr val="FF0000"/>
              </a:solidFill>
            </a:endParaRPr>
          </a:p>
        </p:txBody>
      </p:sp>
    </p:spTree>
    <p:extLst>
      <p:ext uri="{BB962C8B-B14F-4D97-AF65-F5344CB8AC3E}">
        <p14:creationId xmlns:p14="http://schemas.microsoft.com/office/powerpoint/2010/main" val="132645608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Tab Complete</a:t>
            </a:r>
            <a:endParaRPr lang="en-US" dirty="0"/>
          </a:p>
        </p:txBody>
      </p:sp>
      <p:sp>
        <p:nvSpPr>
          <p:cNvPr id="4" name="Text Placeholder 3"/>
          <p:cNvSpPr>
            <a:spLocks noGrp="1"/>
          </p:cNvSpPr>
          <p:nvPr>
            <p:ph type="body" sz="quarter" idx="10"/>
          </p:nvPr>
        </p:nvSpPr>
        <p:spPr>
          <a:xfrm>
            <a:off x="274638" y="1212850"/>
            <a:ext cx="11887200" cy="1415772"/>
          </a:xfrm>
        </p:spPr>
        <p:txBody>
          <a:bodyPr/>
          <a:lstStyle/>
          <a:p>
            <a:r>
              <a:rPr lang="en-US" dirty="0" smtClean="0"/>
              <a:t>Type the first part of your command</a:t>
            </a:r>
          </a:p>
          <a:p>
            <a:r>
              <a:rPr lang="en-US" dirty="0" smtClean="0"/>
              <a:t>Press Tab – Other commands will be shown</a:t>
            </a:r>
          </a:p>
        </p:txBody>
      </p:sp>
      <p:pic>
        <p:nvPicPr>
          <p:cNvPr id="5" name="Picture 4"/>
          <p:cNvPicPr>
            <a:picLocks noChangeAspect="1"/>
          </p:cNvPicPr>
          <p:nvPr/>
        </p:nvPicPr>
        <p:blipFill>
          <a:blip r:embed="rId3"/>
          <a:stretch>
            <a:fillRect/>
          </a:stretch>
        </p:blipFill>
        <p:spPr>
          <a:xfrm>
            <a:off x="579437" y="2628622"/>
            <a:ext cx="5512272" cy="1630640"/>
          </a:xfrm>
          <a:prstGeom prst="rect">
            <a:avLst/>
          </a:prstGeom>
        </p:spPr>
      </p:pic>
      <p:pic>
        <p:nvPicPr>
          <p:cNvPr id="6" name="Picture 5"/>
          <p:cNvPicPr>
            <a:picLocks noChangeAspect="1"/>
          </p:cNvPicPr>
          <p:nvPr/>
        </p:nvPicPr>
        <p:blipFill>
          <a:blip r:embed="rId4"/>
          <a:stretch>
            <a:fillRect/>
          </a:stretch>
        </p:blipFill>
        <p:spPr>
          <a:xfrm>
            <a:off x="1189037" y="3404455"/>
            <a:ext cx="6424959" cy="1878065"/>
          </a:xfrm>
          <a:prstGeom prst="rect">
            <a:avLst/>
          </a:prstGeom>
        </p:spPr>
      </p:pic>
      <p:pic>
        <p:nvPicPr>
          <p:cNvPr id="7" name="Picture 6"/>
          <p:cNvPicPr>
            <a:picLocks noChangeAspect="1"/>
          </p:cNvPicPr>
          <p:nvPr/>
        </p:nvPicPr>
        <p:blipFill>
          <a:blip r:embed="rId5"/>
          <a:stretch>
            <a:fillRect/>
          </a:stretch>
        </p:blipFill>
        <p:spPr>
          <a:xfrm>
            <a:off x="1874837" y="4240438"/>
            <a:ext cx="7557470" cy="1937267"/>
          </a:xfrm>
          <a:prstGeom prst="rect">
            <a:avLst/>
          </a:prstGeom>
        </p:spPr>
      </p:pic>
      <p:pic>
        <p:nvPicPr>
          <p:cNvPr id="8" name="Picture 7"/>
          <p:cNvPicPr>
            <a:picLocks noChangeAspect="1"/>
          </p:cNvPicPr>
          <p:nvPr/>
        </p:nvPicPr>
        <p:blipFill>
          <a:blip r:embed="rId6"/>
          <a:stretch>
            <a:fillRect/>
          </a:stretch>
        </p:blipFill>
        <p:spPr>
          <a:xfrm>
            <a:off x="2484437" y="5201608"/>
            <a:ext cx="8095656" cy="1692728"/>
          </a:xfrm>
          <a:prstGeom prst="rect">
            <a:avLst/>
          </a:prstGeom>
        </p:spPr>
      </p:pic>
    </p:spTree>
    <p:extLst>
      <p:ext uri="{BB962C8B-B14F-4D97-AF65-F5344CB8AC3E}">
        <p14:creationId xmlns:p14="http://schemas.microsoft.com/office/powerpoint/2010/main" val="2352044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a Source CSV Example</a:t>
            </a:r>
            <a:endParaRPr lang="en-US" dirty="0"/>
          </a:p>
        </p:txBody>
      </p:sp>
      <p:sp>
        <p:nvSpPr>
          <p:cNvPr id="3" name="Text Placeholder 2"/>
          <p:cNvSpPr>
            <a:spLocks noGrp="1"/>
          </p:cNvSpPr>
          <p:nvPr>
            <p:ph type="body" sz="quarter" idx="10"/>
          </p:nvPr>
        </p:nvSpPr>
        <p:spPr>
          <a:xfrm>
            <a:off x="274638" y="1212850"/>
            <a:ext cx="11887200" cy="517065"/>
          </a:xfrm>
        </p:spPr>
        <p:txBody>
          <a:bodyPr/>
          <a:lstStyle/>
          <a:p>
            <a:r>
              <a:rPr lang="en-US" sz="2400" dirty="0">
                <a:solidFill>
                  <a:srgbClr val="FF0000"/>
                </a:solidFill>
              </a:rPr>
              <a:t> </a:t>
            </a:r>
          </a:p>
        </p:txBody>
      </p:sp>
      <p:pic>
        <p:nvPicPr>
          <p:cNvPr id="4" name="Picture 3"/>
          <p:cNvPicPr>
            <a:picLocks noChangeAspect="1"/>
          </p:cNvPicPr>
          <p:nvPr/>
        </p:nvPicPr>
        <p:blipFill>
          <a:blip r:embed="rId3"/>
          <a:stretch>
            <a:fillRect/>
          </a:stretch>
        </p:blipFill>
        <p:spPr>
          <a:xfrm>
            <a:off x="2789237" y="1516062"/>
            <a:ext cx="6705600" cy="4677015"/>
          </a:xfrm>
          <a:prstGeom prst="rect">
            <a:avLst/>
          </a:prstGeom>
        </p:spPr>
      </p:pic>
    </p:spTree>
    <p:extLst>
      <p:ext uri="{BB962C8B-B14F-4D97-AF65-F5344CB8AC3E}">
        <p14:creationId xmlns:p14="http://schemas.microsoft.com/office/powerpoint/2010/main" val="1914637796"/>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 Box for Choosing a Source CSV</a:t>
            </a:r>
            <a:endParaRPr lang="en-US" dirty="0"/>
          </a:p>
        </p:txBody>
      </p:sp>
      <p:sp>
        <p:nvSpPr>
          <p:cNvPr id="3" name="Text Placeholder 2"/>
          <p:cNvSpPr>
            <a:spLocks noGrp="1"/>
          </p:cNvSpPr>
          <p:nvPr>
            <p:ph type="body" sz="quarter" idx="10"/>
          </p:nvPr>
        </p:nvSpPr>
        <p:spPr>
          <a:xfrm>
            <a:off x="274638" y="1212850"/>
            <a:ext cx="11887200" cy="4173450"/>
          </a:xfrm>
        </p:spPr>
        <p:txBody>
          <a:bodyPr/>
          <a:lstStyle/>
          <a:p>
            <a:r>
              <a:rPr lang="en-US" sz="2400" dirty="0">
                <a:solidFill>
                  <a:srgbClr val="FF0000"/>
                </a:solidFill>
              </a:rPr>
              <a:t> #Get Path and </a:t>
            </a:r>
            <a:r>
              <a:rPr lang="en-US" sz="2400" dirty="0" err="1">
                <a:solidFill>
                  <a:srgbClr val="FF0000"/>
                </a:solidFill>
              </a:rPr>
              <a:t>FileName</a:t>
            </a:r>
            <a:endParaRPr lang="en-US" sz="2400" dirty="0">
              <a:solidFill>
                <a:srgbClr val="FF0000"/>
              </a:solidFill>
            </a:endParaRPr>
          </a:p>
          <a:p>
            <a:r>
              <a:rPr lang="en-US" sz="2400" dirty="0">
                <a:solidFill>
                  <a:srgbClr val="FF0000"/>
                </a:solidFill>
              </a:rPr>
              <a:t>[void] [</a:t>
            </a:r>
            <a:r>
              <a:rPr lang="en-US" sz="2400" dirty="0" err="1">
                <a:solidFill>
                  <a:srgbClr val="FF0000"/>
                </a:solidFill>
              </a:rPr>
              <a:t>System.Reflection.Assembly</a:t>
            </a:r>
            <a:r>
              <a:rPr lang="en-US" sz="2400" dirty="0">
                <a:solidFill>
                  <a:srgbClr val="FF0000"/>
                </a:solidFill>
              </a:rPr>
              <a:t>]::</a:t>
            </a:r>
            <a:r>
              <a:rPr lang="en-US" sz="2400" dirty="0" err="1">
                <a:solidFill>
                  <a:srgbClr val="FF0000"/>
                </a:solidFill>
              </a:rPr>
              <a:t>LoadWithPartialName</a:t>
            </a:r>
            <a:r>
              <a:rPr lang="en-US" sz="2400" dirty="0">
                <a:solidFill>
                  <a:srgbClr val="FF0000"/>
                </a:solidFill>
              </a:rPr>
              <a:t>("</a:t>
            </a:r>
            <a:r>
              <a:rPr lang="en-US" sz="2400" dirty="0" err="1">
                <a:solidFill>
                  <a:srgbClr val="FF0000"/>
                </a:solidFill>
              </a:rPr>
              <a:t>System.Windows.Forms</a:t>
            </a:r>
            <a:r>
              <a:rPr lang="en-US" sz="2400" dirty="0">
                <a:solidFill>
                  <a:srgbClr val="FF0000"/>
                </a:solidFill>
              </a:rPr>
              <a:t>")</a:t>
            </a:r>
          </a:p>
          <a:p>
            <a:r>
              <a:rPr lang="en-US" sz="2400" dirty="0">
                <a:solidFill>
                  <a:srgbClr val="FF0000"/>
                </a:solidFill>
              </a:rPr>
              <a:t>$</a:t>
            </a:r>
            <a:r>
              <a:rPr lang="en-US" sz="2400" dirty="0" err="1">
                <a:solidFill>
                  <a:srgbClr val="FF0000"/>
                </a:solidFill>
              </a:rPr>
              <a:t>ofd</a:t>
            </a:r>
            <a:r>
              <a:rPr lang="en-US" sz="2400" dirty="0">
                <a:solidFill>
                  <a:srgbClr val="FF0000"/>
                </a:solidFill>
              </a:rPr>
              <a:t> = New-Object </a:t>
            </a:r>
            <a:r>
              <a:rPr lang="en-US" sz="2400" dirty="0" err="1">
                <a:solidFill>
                  <a:srgbClr val="FF0000"/>
                </a:solidFill>
              </a:rPr>
              <a:t>System.Windows.Forms.OpenFileDialog</a:t>
            </a:r>
            <a:endParaRPr lang="en-US" sz="2400" dirty="0">
              <a:solidFill>
                <a:srgbClr val="FF0000"/>
              </a:solidFill>
            </a:endParaRPr>
          </a:p>
          <a:p>
            <a:r>
              <a:rPr lang="en-US" sz="2400" dirty="0">
                <a:solidFill>
                  <a:srgbClr val="FF0000"/>
                </a:solidFill>
              </a:rPr>
              <a:t># $</a:t>
            </a:r>
            <a:r>
              <a:rPr lang="en-US" sz="2400" dirty="0" err="1">
                <a:solidFill>
                  <a:srgbClr val="FF0000"/>
                </a:solidFill>
              </a:rPr>
              <a:t>ofd.InitialDirectory</a:t>
            </a:r>
            <a:r>
              <a:rPr lang="en-US" sz="2400" dirty="0">
                <a:solidFill>
                  <a:srgbClr val="FF0000"/>
                </a:solidFill>
              </a:rPr>
              <a:t> = $(</a:t>
            </a:r>
            <a:r>
              <a:rPr lang="en-US" sz="2400" dirty="0" err="1">
                <a:solidFill>
                  <a:srgbClr val="FF0000"/>
                </a:solidFill>
              </a:rPr>
              <a:t>pwd</a:t>
            </a:r>
            <a:r>
              <a:rPr lang="en-US" sz="2400" dirty="0">
                <a:solidFill>
                  <a:srgbClr val="FF0000"/>
                </a:solidFill>
              </a:rPr>
              <a:t>).path</a:t>
            </a:r>
          </a:p>
          <a:p>
            <a:r>
              <a:rPr lang="en-US" sz="2400" dirty="0">
                <a:solidFill>
                  <a:srgbClr val="FF0000"/>
                </a:solidFill>
              </a:rPr>
              <a:t>$</a:t>
            </a:r>
            <a:r>
              <a:rPr lang="en-US" sz="2400" dirty="0" err="1">
                <a:solidFill>
                  <a:srgbClr val="FF0000"/>
                </a:solidFill>
              </a:rPr>
              <a:t>ofd.InitialDirectory</a:t>
            </a:r>
            <a:r>
              <a:rPr lang="en-US" sz="2400" dirty="0">
                <a:solidFill>
                  <a:srgbClr val="FF0000"/>
                </a:solidFill>
              </a:rPr>
              <a:t> = (Split-Path -Path $</a:t>
            </a:r>
            <a:r>
              <a:rPr lang="en-US" sz="2400" dirty="0" err="1">
                <a:solidFill>
                  <a:srgbClr val="FF0000"/>
                </a:solidFill>
              </a:rPr>
              <a:t>MyInvocation.MyCommand.Definition</a:t>
            </a:r>
            <a:r>
              <a:rPr lang="en-US" sz="2400" dirty="0">
                <a:solidFill>
                  <a:srgbClr val="FF0000"/>
                </a:solidFill>
              </a:rPr>
              <a:t> -Parent)</a:t>
            </a:r>
          </a:p>
          <a:p>
            <a:r>
              <a:rPr lang="en-US" sz="2400" dirty="0">
                <a:solidFill>
                  <a:srgbClr val="FF0000"/>
                </a:solidFill>
              </a:rPr>
              <a:t>#Replace the text in quotes with instructions for the user on what file to select</a:t>
            </a:r>
          </a:p>
          <a:p>
            <a:r>
              <a:rPr lang="en-US" sz="2400" dirty="0">
                <a:solidFill>
                  <a:srgbClr val="FF0000"/>
                </a:solidFill>
              </a:rPr>
              <a:t>$</a:t>
            </a:r>
            <a:r>
              <a:rPr lang="en-US" sz="2400" dirty="0" err="1">
                <a:solidFill>
                  <a:srgbClr val="FF0000"/>
                </a:solidFill>
              </a:rPr>
              <a:t>ofd.title</a:t>
            </a:r>
            <a:r>
              <a:rPr lang="en-US" sz="2400" dirty="0">
                <a:solidFill>
                  <a:srgbClr val="FF0000"/>
                </a:solidFill>
              </a:rPr>
              <a:t> = "Select the CSV containing the list of federated peers"</a:t>
            </a:r>
          </a:p>
          <a:p>
            <a:r>
              <a:rPr lang="en-US" sz="2400" dirty="0">
                <a:solidFill>
                  <a:srgbClr val="FF0000"/>
                </a:solidFill>
              </a:rPr>
              <a:t>$</a:t>
            </a:r>
            <a:r>
              <a:rPr lang="en-US" sz="2400" dirty="0" err="1">
                <a:solidFill>
                  <a:srgbClr val="FF0000"/>
                </a:solidFill>
              </a:rPr>
              <a:t>ofd.ShowHelp</a:t>
            </a:r>
            <a:r>
              <a:rPr lang="en-US" sz="2400" dirty="0">
                <a:solidFill>
                  <a:srgbClr val="FF0000"/>
                </a:solidFill>
              </a:rPr>
              <a:t>=$true</a:t>
            </a:r>
          </a:p>
          <a:p>
            <a:r>
              <a:rPr lang="en-US" sz="2400" dirty="0">
                <a:solidFill>
                  <a:srgbClr val="FF0000"/>
                </a:solidFill>
              </a:rPr>
              <a:t>if($</a:t>
            </a:r>
            <a:r>
              <a:rPr lang="en-US" sz="2400" dirty="0" err="1">
                <a:solidFill>
                  <a:srgbClr val="FF0000"/>
                </a:solidFill>
              </a:rPr>
              <a:t>ofd.ShowDialog</a:t>
            </a:r>
            <a:r>
              <a:rPr lang="en-US" sz="2400" dirty="0">
                <a:solidFill>
                  <a:srgbClr val="FF0000"/>
                </a:solidFill>
              </a:rPr>
              <a:t>() -</a:t>
            </a:r>
            <a:r>
              <a:rPr lang="en-US" sz="2400" dirty="0" err="1">
                <a:solidFill>
                  <a:srgbClr val="FF0000"/>
                </a:solidFill>
              </a:rPr>
              <a:t>eq</a:t>
            </a:r>
            <a:r>
              <a:rPr lang="en-US" sz="2400" dirty="0">
                <a:solidFill>
                  <a:srgbClr val="FF0000"/>
                </a:solidFill>
              </a:rPr>
              <a:t> "OK") { $</a:t>
            </a:r>
            <a:r>
              <a:rPr lang="en-US" sz="2400" dirty="0" err="1">
                <a:solidFill>
                  <a:srgbClr val="FF0000"/>
                </a:solidFill>
              </a:rPr>
              <a:t>ofd.FileName</a:t>
            </a:r>
            <a:r>
              <a:rPr lang="en-US" sz="2400" dirty="0">
                <a:solidFill>
                  <a:srgbClr val="FF0000"/>
                </a:solidFill>
              </a:rPr>
              <a:t> }</a:t>
            </a:r>
          </a:p>
          <a:p>
            <a:r>
              <a:rPr lang="en-US" sz="2400" dirty="0">
                <a:solidFill>
                  <a:srgbClr val="FF0000"/>
                </a:solidFill>
              </a:rPr>
              <a:t>$</a:t>
            </a:r>
            <a:r>
              <a:rPr lang="en-US" sz="2400" dirty="0" err="1">
                <a:solidFill>
                  <a:srgbClr val="FF0000"/>
                </a:solidFill>
              </a:rPr>
              <a:t>FileName</a:t>
            </a:r>
            <a:r>
              <a:rPr lang="en-US" sz="2400" dirty="0">
                <a:solidFill>
                  <a:srgbClr val="FF0000"/>
                </a:solidFill>
              </a:rPr>
              <a:t> = $</a:t>
            </a:r>
            <a:r>
              <a:rPr lang="en-US" sz="2400" dirty="0" err="1">
                <a:solidFill>
                  <a:srgbClr val="FF0000"/>
                </a:solidFill>
              </a:rPr>
              <a:t>ofd.FileName</a:t>
            </a:r>
            <a:endParaRPr lang="en-US" sz="2400" dirty="0">
              <a:solidFill>
                <a:srgbClr val="282828"/>
              </a:solidFill>
            </a:endParaRPr>
          </a:p>
        </p:txBody>
      </p:sp>
    </p:spTree>
    <p:extLst>
      <p:ext uri="{BB962C8B-B14F-4D97-AF65-F5344CB8AC3E}">
        <p14:creationId xmlns:p14="http://schemas.microsoft.com/office/powerpoint/2010/main" val="2836193506"/>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the CSV and Start Transcript</a:t>
            </a:r>
            <a:endParaRPr lang="en-US" dirty="0"/>
          </a:p>
        </p:txBody>
      </p:sp>
      <p:sp>
        <p:nvSpPr>
          <p:cNvPr id="3" name="Text Placeholder 2"/>
          <p:cNvSpPr>
            <a:spLocks noGrp="1"/>
          </p:cNvSpPr>
          <p:nvPr>
            <p:ph type="body" sz="quarter" idx="10"/>
          </p:nvPr>
        </p:nvSpPr>
        <p:spPr>
          <a:xfrm>
            <a:off x="274638" y="1212850"/>
            <a:ext cx="11887200" cy="5761577"/>
          </a:xfrm>
        </p:spPr>
        <p:txBody>
          <a:bodyPr/>
          <a:lstStyle/>
          <a:p>
            <a:r>
              <a:rPr lang="en-US" dirty="0" smtClean="0">
                <a:solidFill>
                  <a:srgbClr val="FF0000"/>
                </a:solidFill>
              </a:rPr>
              <a:t> </a:t>
            </a:r>
            <a:r>
              <a:rPr lang="en-US" dirty="0">
                <a:solidFill>
                  <a:srgbClr val="FF0000"/>
                </a:solidFill>
              </a:rPr>
              <a:t>$Feds = import-</a:t>
            </a:r>
            <a:r>
              <a:rPr lang="en-US" dirty="0" err="1">
                <a:solidFill>
                  <a:srgbClr val="FF0000"/>
                </a:solidFill>
              </a:rPr>
              <a:t>csv</a:t>
            </a:r>
            <a:r>
              <a:rPr lang="en-US" dirty="0">
                <a:solidFill>
                  <a:srgbClr val="FF0000"/>
                </a:solidFill>
              </a:rPr>
              <a:t> $</a:t>
            </a:r>
            <a:r>
              <a:rPr lang="en-US" dirty="0" err="1">
                <a:solidFill>
                  <a:srgbClr val="FF0000"/>
                </a:solidFill>
              </a:rPr>
              <a:t>FileName</a:t>
            </a:r>
            <a:r>
              <a:rPr lang="en-US" dirty="0">
                <a:solidFill>
                  <a:srgbClr val="FF0000"/>
                </a:solidFill>
              </a:rPr>
              <a:t> </a:t>
            </a:r>
          </a:p>
          <a:p>
            <a:endParaRPr lang="en-US" dirty="0" smtClean="0">
              <a:solidFill>
                <a:srgbClr val="FF0000"/>
              </a:solidFill>
            </a:endParaRPr>
          </a:p>
          <a:p>
            <a:r>
              <a:rPr lang="en-US" dirty="0">
                <a:solidFill>
                  <a:srgbClr val="FF0000"/>
                </a:solidFill>
              </a:rPr>
              <a:t> $</a:t>
            </a:r>
            <a:r>
              <a:rPr lang="en-US" dirty="0" err="1">
                <a:solidFill>
                  <a:srgbClr val="FF0000"/>
                </a:solidFill>
              </a:rPr>
              <a:t>transcriptname</a:t>
            </a:r>
            <a:r>
              <a:rPr lang="en-US" dirty="0">
                <a:solidFill>
                  <a:srgbClr val="FF0000"/>
                </a:solidFill>
              </a:rPr>
              <a:t> = "</a:t>
            </a:r>
            <a:r>
              <a:rPr lang="en-US" dirty="0" err="1">
                <a:solidFill>
                  <a:srgbClr val="FF0000"/>
                </a:solidFill>
              </a:rPr>
              <a:t>AddNewFederationPartners</a:t>
            </a:r>
            <a:r>
              <a:rPr lang="en-US" dirty="0">
                <a:solidFill>
                  <a:srgbClr val="FF0000"/>
                </a:solidFill>
              </a:rPr>
              <a:t>_" + (Get-Date -Format s).Replace(":","-") +".txt" </a:t>
            </a:r>
          </a:p>
          <a:p>
            <a:endParaRPr lang="en-US" dirty="0" smtClean="0">
              <a:solidFill>
                <a:srgbClr val="FF0000"/>
              </a:solidFill>
            </a:endParaRPr>
          </a:p>
          <a:p>
            <a:r>
              <a:rPr lang="en-US" dirty="0" smtClean="0">
                <a:solidFill>
                  <a:srgbClr val="FF0000"/>
                </a:solidFill>
              </a:rPr>
              <a:t>Start-Transcript </a:t>
            </a:r>
            <a:r>
              <a:rPr lang="en-US" dirty="0">
                <a:solidFill>
                  <a:srgbClr val="FF0000"/>
                </a:solidFill>
              </a:rPr>
              <a:t>$</a:t>
            </a:r>
            <a:r>
              <a:rPr lang="en-US" dirty="0" err="1">
                <a:solidFill>
                  <a:srgbClr val="FF0000"/>
                </a:solidFill>
              </a:rPr>
              <a:t>transcriptname</a:t>
            </a:r>
            <a:r>
              <a:rPr lang="en-US" dirty="0">
                <a:solidFill>
                  <a:srgbClr val="FF0000"/>
                </a:solidFill>
              </a:rPr>
              <a:t>  </a:t>
            </a:r>
          </a:p>
          <a:p>
            <a:endParaRPr lang="en-US" dirty="0" smtClean="0">
              <a:solidFill>
                <a:srgbClr val="FF0000"/>
              </a:solidFill>
            </a:endParaRPr>
          </a:p>
          <a:p>
            <a:endParaRPr lang="en-US" dirty="0">
              <a:solidFill>
                <a:srgbClr val="FF0000"/>
              </a:solidFill>
            </a:endParaRPr>
          </a:p>
          <a:p>
            <a:endParaRPr lang="en-US" sz="2400" dirty="0" smtClean="0">
              <a:solidFill>
                <a:srgbClr val="282828"/>
              </a:solidFill>
            </a:endParaRPr>
          </a:p>
        </p:txBody>
      </p:sp>
    </p:spTree>
    <p:extLst>
      <p:ext uri="{BB962C8B-B14F-4D97-AF65-F5344CB8AC3E}">
        <p14:creationId xmlns:p14="http://schemas.microsoft.com/office/powerpoint/2010/main" val="159946155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 a Loop For Each Object in the CSV</a:t>
            </a:r>
            <a:endParaRPr lang="en-US" dirty="0"/>
          </a:p>
        </p:txBody>
      </p:sp>
      <p:sp>
        <p:nvSpPr>
          <p:cNvPr id="3" name="Text Placeholder 2"/>
          <p:cNvSpPr>
            <a:spLocks noGrp="1"/>
          </p:cNvSpPr>
          <p:nvPr>
            <p:ph type="body" sz="quarter" idx="10"/>
          </p:nvPr>
        </p:nvSpPr>
        <p:spPr>
          <a:xfrm>
            <a:off x="274638" y="1212850"/>
            <a:ext cx="11887200" cy="5909310"/>
          </a:xfrm>
        </p:spPr>
        <p:txBody>
          <a:bodyPr/>
          <a:lstStyle/>
          <a:p>
            <a:r>
              <a:rPr lang="en-US" dirty="0">
                <a:solidFill>
                  <a:srgbClr val="FF0000"/>
                </a:solidFill>
              </a:rPr>
              <a:t> </a:t>
            </a:r>
            <a:r>
              <a:rPr lang="en-US" dirty="0" err="1">
                <a:solidFill>
                  <a:srgbClr val="FF0000"/>
                </a:solidFill>
              </a:rPr>
              <a:t>foreach</a:t>
            </a:r>
            <a:r>
              <a:rPr lang="en-US" dirty="0">
                <a:solidFill>
                  <a:srgbClr val="FF0000"/>
                </a:solidFill>
              </a:rPr>
              <a:t> ($F in $Feds) </a:t>
            </a:r>
          </a:p>
          <a:p>
            <a:r>
              <a:rPr lang="en-US" dirty="0">
                <a:solidFill>
                  <a:srgbClr val="FF0000"/>
                </a:solidFill>
              </a:rPr>
              <a:t>    { </a:t>
            </a:r>
          </a:p>
          <a:p>
            <a:r>
              <a:rPr lang="en-US" dirty="0">
                <a:solidFill>
                  <a:srgbClr val="FF0000"/>
                </a:solidFill>
              </a:rPr>
              <a:t>    new-</a:t>
            </a:r>
            <a:r>
              <a:rPr lang="en-US" dirty="0" err="1">
                <a:solidFill>
                  <a:srgbClr val="FF0000"/>
                </a:solidFill>
              </a:rPr>
              <a:t>csalloweddomain</a:t>
            </a:r>
            <a:r>
              <a:rPr lang="en-US" dirty="0">
                <a:solidFill>
                  <a:srgbClr val="FF0000"/>
                </a:solidFill>
              </a:rPr>
              <a:t> -domain $</a:t>
            </a:r>
            <a:r>
              <a:rPr lang="en-US" dirty="0" err="1" smtClean="0">
                <a:solidFill>
                  <a:srgbClr val="FF0000"/>
                </a:solidFill>
              </a:rPr>
              <a:t>F.Domain</a:t>
            </a:r>
            <a:r>
              <a:rPr lang="en-US" dirty="0" smtClean="0">
                <a:solidFill>
                  <a:srgbClr val="FF0000"/>
                </a:solidFill>
              </a:rPr>
              <a:t> </a:t>
            </a:r>
            <a:r>
              <a:rPr lang="en-US" dirty="0">
                <a:solidFill>
                  <a:srgbClr val="FF0000"/>
                </a:solidFill>
              </a:rPr>
              <a:t>-</a:t>
            </a:r>
            <a:r>
              <a:rPr lang="en-US" dirty="0" err="1">
                <a:solidFill>
                  <a:srgbClr val="FF0000"/>
                </a:solidFill>
              </a:rPr>
              <a:t>ProxyFQDN</a:t>
            </a:r>
            <a:r>
              <a:rPr lang="en-US" dirty="0">
                <a:solidFill>
                  <a:srgbClr val="FF0000"/>
                </a:solidFill>
              </a:rPr>
              <a:t> $</a:t>
            </a:r>
            <a:r>
              <a:rPr lang="en-US" dirty="0" err="1" smtClean="0">
                <a:solidFill>
                  <a:srgbClr val="FF0000"/>
                </a:solidFill>
              </a:rPr>
              <a:t>F.Gateway</a:t>
            </a:r>
            <a:r>
              <a:rPr lang="en-US" dirty="0" smtClean="0">
                <a:solidFill>
                  <a:srgbClr val="FF0000"/>
                </a:solidFill>
              </a:rPr>
              <a:t> </a:t>
            </a:r>
            <a:r>
              <a:rPr lang="en-US" dirty="0">
                <a:solidFill>
                  <a:srgbClr val="FF0000"/>
                </a:solidFill>
              </a:rPr>
              <a:t>-comment $</a:t>
            </a:r>
            <a:r>
              <a:rPr lang="en-US" dirty="0" err="1" smtClean="0">
                <a:solidFill>
                  <a:srgbClr val="FF0000"/>
                </a:solidFill>
              </a:rPr>
              <a:t>F.Comment</a:t>
            </a:r>
            <a:r>
              <a:rPr lang="en-US" dirty="0" smtClean="0">
                <a:solidFill>
                  <a:srgbClr val="FF0000"/>
                </a:solidFill>
              </a:rPr>
              <a:t> </a:t>
            </a:r>
            <a:r>
              <a:rPr lang="en-US" dirty="0">
                <a:solidFill>
                  <a:srgbClr val="FF0000"/>
                </a:solidFill>
              </a:rPr>
              <a:t>-verbose </a:t>
            </a:r>
          </a:p>
          <a:p>
            <a:r>
              <a:rPr lang="en-US" dirty="0">
                <a:solidFill>
                  <a:srgbClr val="FF0000"/>
                </a:solidFill>
              </a:rPr>
              <a:t>    } </a:t>
            </a:r>
          </a:p>
          <a:p>
            <a:endParaRPr lang="en-US" dirty="0">
              <a:solidFill>
                <a:srgbClr val="FF0000"/>
              </a:solidFill>
            </a:endParaRPr>
          </a:p>
          <a:p>
            <a:r>
              <a:rPr lang="en-US" dirty="0">
                <a:solidFill>
                  <a:srgbClr val="FF0000"/>
                </a:solidFill>
              </a:rPr>
              <a:t>stop-transcript </a:t>
            </a:r>
          </a:p>
          <a:p>
            <a:endParaRPr lang="en-US" dirty="0"/>
          </a:p>
        </p:txBody>
      </p:sp>
    </p:spTree>
    <p:extLst>
      <p:ext uri="{BB962C8B-B14F-4D97-AF65-F5344CB8AC3E}">
        <p14:creationId xmlns:p14="http://schemas.microsoft.com/office/powerpoint/2010/main" val="746377839"/>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Example 2 – Bulk Adding Partners</a:t>
            </a:r>
            <a:endParaRPr lang="en-US" dirty="0"/>
          </a:p>
        </p:txBody>
      </p:sp>
      <p:sp>
        <p:nvSpPr>
          <p:cNvPr id="3" name="Text Placeholder 2"/>
          <p:cNvSpPr>
            <a:spLocks noGrp="1"/>
          </p:cNvSpPr>
          <p:nvPr>
            <p:ph type="body" sz="quarter" idx="10"/>
          </p:nvPr>
        </p:nvSpPr>
        <p:spPr>
          <a:xfrm>
            <a:off x="274638" y="1212850"/>
            <a:ext cx="11887200" cy="6093976"/>
          </a:xfrm>
        </p:spPr>
        <p:txBody>
          <a:bodyPr/>
          <a:lstStyle/>
          <a:p>
            <a:r>
              <a:rPr lang="en-US" sz="1600" b="1" dirty="0" smtClean="0">
                <a:solidFill>
                  <a:srgbClr val="FF0000"/>
                </a:solidFill>
              </a:rPr>
              <a:t>#</a:t>
            </a:r>
            <a:r>
              <a:rPr lang="en-US" sz="1600" b="1" dirty="0">
                <a:solidFill>
                  <a:srgbClr val="FF0000"/>
                </a:solidFill>
              </a:rPr>
              <a:t>Import-Module </a:t>
            </a:r>
            <a:r>
              <a:rPr lang="en-US" sz="1600" b="1" dirty="0" smtClean="0">
                <a:solidFill>
                  <a:srgbClr val="FF0000"/>
                </a:solidFill>
              </a:rPr>
              <a:t>Lync</a:t>
            </a:r>
            <a:endParaRPr lang="en-US" sz="1600" b="1" dirty="0">
              <a:solidFill>
                <a:srgbClr val="FF0000"/>
              </a:solidFill>
            </a:endParaRPr>
          </a:p>
          <a:p>
            <a:r>
              <a:rPr lang="en-US" sz="1600" b="1" dirty="0">
                <a:solidFill>
                  <a:srgbClr val="FF0000"/>
                </a:solidFill>
              </a:rPr>
              <a:t>#Get Path and </a:t>
            </a:r>
            <a:r>
              <a:rPr lang="en-US" sz="1600" b="1" dirty="0" err="1">
                <a:solidFill>
                  <a:srgbClr val="FF0000"/>
                </a:solidFill>
              </a:rPr>
              <a:t>FileName</a:t>
            </a:r>
            <a:endParaRPr lang="en-US" sz="1600" b="1" dirty="0">
              <a:solidFill>
                <a:srgbClr val="FF0000"/>
              </a:solidFill>
            </a:endParaRPr>
          </a:p>
          <a:p>
            <a:r>
              <a:rPr lang="en-US" sz="1600" b="1" dirty="0">
                <a:solidFill>
                  <a:srgbClr val="FF0000"/>
                </a:solidFill>
              </a:rPr>
              <a:t>[void] [</a:t>
            </a:r>
            <a:r>
              <a:rPr lang="en-US" sz="1600" b="1" dirty="0" err="1">
                <a:solidFill>
                  <a:srgbClr val="FF0000"/>
                </a:solidFill>
              </a:rPr>
              <a:t>System.Reflection.Assembly</a:t>
            </a:r>
            <a:r>
              <a:rPr lang="en-US" sz="1600" b="1" dirty="0">
                <a:solidFill>
                  <a:srgbClr val="FF0000"/>
                </a:solidFill>
              </a:rPr>
              <a:t>]::</a:t>
            </a:r>
            <a:r>
              <a:rPr lang="en-US" sz="1600" b="1" dirty="0" err="1">
                <a:solidFill>
                  <a:srgbClr val="FF0000"/>
                </a:solidFill>
              </a:rPr>
              <a:t>LoadWithPartialName</a:t>
            </a:r>
            <a:r>
              <a:rPr lang="en-US" sz="1600" b="1" dirty="0">
                <a:solidFill>
                  <a:srgbClr val="FF0000"/>
                </a:solidFill>
              </a:rPr>
              <a:t>("</a:t>
            </a:r>
            <a:r>
              <a:rPr lang="en-US" sz="1600" b="1" dirty="0" err="1">
                <a:solidFill>
                  <a:srgbClr val="FF0000"/>
                </a:solidFill>
              </a:rPr>
              <a:t>System.Windows.Forms</a:t>
            </a:r>
            <a:r>
              <a:rPr lang="en-US" sz="1600" b="1" dirty="0">
                <a:solidFill>
                  <a:srgbClr val="FF0000"/>
                </a:solidFill>
              </a:rPr>
              <a:t>")</a:t>
            </a:r>
          </a:p>
          <a:p>
            <a:r>
              <a:rPr lang="en-US" sz="1600" b="1" dirty="0">
                <a:solidFill>
                  <a:srgbClr val="FF0000"/>
                </a:solidFill>
              </a:rPr>
              <a:t>$</a:t>
            </a:r>
            <a:r>
              <a:rPr lang="en-US" sz="1600" b="1" dirty="0" err="1">
                <a:solidFill>
                  <a:srgbClr val="FF0000"/>
                </a:solidFill>
              </a:rPr>
              <a:t>ofd</a:t>
            </a:r>
            <a:r>
              <a:rPr lang="en-US" sz="1600" b="1" dirty="0">
                <a:solidFill>
                  <a:srgbClr val="FF0000"/>
                </a:solidFill>
              </a:rPr>
              <a:t> = New-Object </a:t>
            </a:r>
            <a:r>
              <a:rPr lang="en-US" sz="1600" b="1" dirty="0" err="1">
                <a:solidFill>
                  <a:srgbClr val="FF0000"/>
                </a:solidFill>
              </a:rPr>
              <a:t>System.Windows.Forms.OpenFileDialog</a:t>
            </a:r>
            <a:endParaRPr lang="en-US" sz="1600" b="1" dirty="0">
              <a:solidFill>
                <a:srgbClr val="FF0000"/>
              </a:solidFill>
            </a:endParaRPr>
          </a:p>
          <a:p>
            <a:r>
              <a:rPr lang="en-US" sz="1600" b="1" dirty="0">
                <a:solidFill>
                  <a:srgbClr val="FF0000"/>
                </a:solidFill>
              </a:rPr>
              <a:t># $</a:t>
            </a:r>
            <a:r>
              <a:rPr lang="en-US" sz="1600" b="1" dirty="0" err="1">
                <a:solidFill>
                  <a:srgbClr val="FF0000"/>
                </a:solidFill>
              </a:rPr>
              <a:t>ofd.InitialDirectory</a:t>
            </a:r>
            <a:r>
              <a:rPr lang="en-US" sz="1600" b="1" dirty="0">
                <a:solidFill>
                  <a:srgbClr val="FF0000"/>
                </a:solidFill>
              </a:rPr>
              <a:t> = $(</a:t>
            </a:r>
            <a:r>
              <a:rPr lang="en-US" sz="1600" b="1" dirty="0" err="1">
                <a:solidFill>
                  <a:srgbClr val="FF0000"/>
                </a:solidFill>
              </a:rPr>
              <a:t>pwd</a:t>
            </a:r>
            <a:r>
              <a:rPr lang="en-US" sz="1600" b="1" dirty="0">
                <a:solidFill>
                  <a:srgbClr val="FF0000"/>
                </a:solidFill>
              </a:rPr>
              <a:t>).path</a:t>
            </a:r>
          </a:p>
          <a:p>
            <a:r>
              <a:rPr lang="en-US" sz="1600" b="1" dirty="0">
                <a:solidFill>
                  <a:srgbClr val="FF0000"/>
                </a:solidFill>
              </a:rPr>
              <a:t>$</a:t>
            </a:r>
            <a:r>
              <a:rPr lang="en-US" sz="1600" b="1" dirty="0" err="1">
                <a:solidFill>
                  <a:srgbClr val="FF0000"/>
                </a:solidFill>
              </a:rPr>
              <a:t>ofd.InitialDirectory</a:t>
            </a:r>
            <a:r>
              <a:rPr lang="en-US" sz="1600" b="1" dirty="0">
                <a:solidFill>
                  <a:srgbClr val="FF0000"/>
                </a:solidFill>
              </a:rPr>
              <a:t> = (Split-Path -Path $</a:t>
            </a:r>
            <a:r>
              <a:rPr lang="en-US" sz="1600" b="1" dirty="0" err="1">
                <a:solidFill>
                  <a:srgbClr val="FF0000"/>
                </a:solidFill>
              </a:rPr>
              <a:t>MyInvocation.MyCommand.Definition</a:t>
            </a:r>
            <a:r>
              <a:rPr lang="en-US" sz="1600" b="1" dirty="0">
                <a:solidFill>
                  <a:srgbClr val="FF0000"/>
                </a:solidFill>
              </a:rPr>
              <a:t> -Parent)</a:t>
            </a:r>
          </a:p>
          <a:p>
            <a:r>
              <a:rPr lang="en-US" sz="1600" b="1" dirty="0">
                <a:solidFill>
                  <a:srgbClr val="FF0000"/>
                </a:solidFill>
              </a:rPr>
              <a:t>#Replace the text in quotes with instructions for the user on what file to select</a:t>
            </a:r>
          </a:p>
          <a:p>
            <a:r>
              <a:rPr lang="en-US" sz="1600" b="1" dirty="0">
                <a:solidFill>
                  <a:srgbClr val="FF0000"/>
                </a:solidFill>
              </a:rPr>
              <a:t>$</a:t>
            </a:r>
            <a:r>
              <a:rPr lang="en-US" sz="1600" b="1" dirty="0" err="1">
                <a:solidFill>
                  <a:srgbClr val="FF0000"/>
                </a:solidFill>
              </a:rPr>
              <a:t>ofd.title</a:t>
            </a:r>
            <a:r>
              <a:rPr lang="en-US" sz="1600" b="1" dirty="0">
                <a:solidFill>
                  <a:srgbClr val="FF0000"/>
                </a:solidFill>
              </a:rPr>
              <a:t> = "Select the CSV containing the list of federated peers"</a:t>
            </a:r>
          </a:p>
          <a:p>
            <a:r>
              <a:rPr lang="en-US" sz="1600" b="1" dirty="0">
                <a:solidFill>
                  <a:srgbClr val="FF0000"/>
                </a:solidFill>
              </a:rPr>
              <a:t>$</a:t>
            </a:r>
            <a:r>
              <a:rPr lang="en-US" sz="1600" b="1" dirty="0" err="1">
                <a:solidFill>
                  <a:srgbClr val="FF0000"/>
                </a:solidFill>
              </a:rPr>
              <a:t>ofd.ShowHelp</a:t>
            </a:r>
            <a:r>
              <a:rPr lang="en-US" sz="1600" b="1" dirty="0">
                <a:solidFill>
                  <a:srgbClr val="FF0000"/>
                </a:solidFill>
              </a:rPr>
              <a:t>=$true</a:t>
            </a:r>
          </a:p>
          <a:p>
            <a:r>
              <a:rPr lang="en-US" sz="1600" b="1" dirty="0">
                <a:solidFill>
                  <a:srgbClr val="FF0000"/>
                </a:solidFill>
              </a:rPr>
              <a:t>if($</a:t>
            </a:r>
            <a:r>
              <a:rPr lang="en-US" sz="1600" b="1" dirty="0" err="1">
                <a:solidFill>
                  <a:srgbClr val="FF0000"/>
                </a:solidFill>
              </a:rPr>
              <a:t>ofd.ShowDialog</a:t>
            </a:r>
            <a:r>
              <a:rPr lang="en-US" sz="1600" b="1" dirty="0">
                <a:solidFill>
                  <a:srgbClr val="FF0000"/>
                </a:solidFill>
              </a:rPr>
              <a:t>() -</a:t>
            </a:r>
            <a:r>
              <a:rPr lang="en-US" sz="1600" b="1" dirty="0" err="1">
                <a:solidFill>
                  <a:srgbClr val="FF0000"/>
                </a:solidFill>
              </a:rPr>
              <a:t>eq</a:t>
            </a:r>
            <a:r>
              <a:rPr lang="en-US" sz="1600" b="1" dirty="0">
                <a:solidFill>
                  <a:srgbClr val="FF0000"/>
                </a:solidFill>
              </a:rPr>
              <a:t> "OK") { $</a:t>
            </a:r>
            <a:r>
              <a:rPr lang="en-US" sz="1600" b="1" dirty="0" err="1">
                <a:solidFill>
                  <a:srgbClr val="FF0000"/>
                </a:solidFill>
              </a:rPr>
              <a:t>ofd.FileName</a:t>
            </a:r>
            <a:r>
              <a:rPr lang="en-US" sz="1600" b="1" dirty="0">
                <a:solidFill>
                  <a:srgbClr val="FF0000"/>
                </a:solidFill>
              </a:rPr>
              <a:t> }</a:t>
            </a:r>
          </a:p>
          <a:p>
            <a:r>
              <a:rPr lang="en-US" sz="1600" b="1" dirty="0">
                <a:solidFill>
                  <a:srgbClr val="FF0000"/>
                </a:solidFill>
              </a:rPr>
              <a:t>$</a:t>
            </a:r>
            <a:r>
              <a:rPr lang="en-US" sz="1600" b="1" dirty="0" err="1">
                <a:solidFill>
                  <a:srgbClr val="FF0000"/>
                </a:solidFill>
              </a:rPr>
              <a:t>FileName</a:t>
            </a:r>
            <a:r>
              <a:rPr lang="en-US" sz="1600" b="1" dirty="0">
                <a:solidFill>
                  <a:srgbClr val="FF0000"/>
                </a:solidFill>
              </a:rPr>
              <a:t> = $</a:t>
            </a:r>
            <a:r>
              <a:rPr lang="en-US" sz="1600" b="1" dirty="0" err="1">
                <a:solidFill>
                  <a:srgbClr val="FF0000"/>
                </a:solidFill>
              </a:rPr>
              <a:t>ofd.FileName</a:t>
            </a:r>
            <a:endParaRPr lang="en-US" sz="1600" b="1" dirty="0">
              <a:solidFill>
                <a:srgbClr val="FF0000"/>
              </a:solidFill>
            </a:endParaRPr>
          </a:p>
          <a:p>
            <a:endParaRPr lang="en-US" sz="1600" b="1" dirty="0">
              <a:solidFill>
                <a:srgbClr val="FF0000"/>
              </a:solidFill>
            </a:endParaRPr>
          </a:p>
          <a:p>
            <a:r>
              <a:rPr lang="en-US" sz="1600" b="1" dirty="0">
                <a:solidFill>
                  <a:srgbClr val="FF0000"/>
                </a:solidFill>
              </a:rPr>
              <a:t>$Feds = import-</a:t>
            </a:r>
            <a:r>
              <a:rPr lang="en-US" sz="1600" b="1" dirty="0" err="1">
                <a:solidFill>
                  <a:srgbClr val="FF0000"/>
                </a:solidFill>
              </a:rPr>
              <a:t>csv</a:t>
            </a:r>
            <a:r>
              <a:rPr lang="en-US" sz="1600" b="1" dirty="0">
                <a:solidFill>
                  <a:srgbClr val="FF0000"/>
                </a:solidFill>
              </a:rPr>
              <a:t> $</a:t>
            </a:r>
            <a:r>
              <a:rPr lang="en-US" sz="1600" b="1" dirty="0" err="1" smtClean="0">
                <a:solidFill>
                  <a:srgbClr val="FF0000"/>
                </a:solidFill>
              </a:rPr>
              <a:t>ofd.FileName</a:t>
            </a:r>
            <a:endParaRPr lang="en-US" sz="1600" b="1" dirty="0">
              <a:solidFill>
                <a:srgbClr val="FF0000"/>
              </a:solidFill>
            </a:endParaRPr>
          </a:p>
          <a:p>
            <a:r>
              <a:rPr lang="en-US" sz="1600" b="1" dirty="0">
                <a:solidFill>
                  <a:srgbClr val="FF0000"/>
                </a:solidFill>
              </a:rPr>
              <a:t>$</a:t>
            </a:r>
            <a:r>
              <a:rPr lang="en-US" sz="1600" b="1" dirty="0" err="1">
                <a:solidFill>
                  <a:srgbClr val="FF0000"/>
                </a:solidFill>
              </a:rPr>
              <a:t>transcriptname</a:t>
            </a:r>
            <a:r>
              <a:rPr lang="en-US" sz="1600" b="1" dirty="0">
                <a:solidFill>
                  <a:srgbClr val="FF0000"/>
                </a:solidFill>
              </a:rPr>
              <a:t> = "</a:t>
            </a:r>
            <a:r>
              <a:rPr lang="en-US" sz="1600" b="1" dirty="0" err="1">
                <a:solidFill>
                  <a:srgbClr val="FF0000"/>
                </a:solidFill>
              </a:rPr>
              <a:t>AddNewFederationPartners</a:t>
            </a:r>
            <a:r>
              <a:rPr lang="en-US" sz="1600" b="1" dirty="0">
                <a:solidFill>
                  <a:srgbClr val="FF0000"/>
                </a:solidFill>
              </a:rPr>
              <a:t>_" + (Get-Date -Format s).Replace(":","-") +".txt" </a:t>
            </a:r>
          </a:p>
          <a:p>
            <a:r>
              <a:rPr lang="en-US" sz="1600" b="1" dirty="0">
                <a:solidFill>
                  <a:srgbClr val="FF0000"/>
                </a:solidFill>
              </a:rPr>
              <a:t>Start-Transcript $</a:t>
            </a:r>
            <a:r>
              <a:rPr lang="en-US" sz="1600" b="1" dirty="0" err="1">
                <a:solidFill>
                  <a:srgbClr val="FF0000"/>
                </a:solidFill>
              </a:rPr>
              <a:t>transcriptname</a:t>
            </a:r>
            <a:r>
              <a:rPr lang="en-US" sz="1600" b="1" dirty="0">
                <a:solidFill>
                  <a:srgbClr val="FF0000"/>
                </a:solidFill>
              </a:rPr>
              <a:t> </a:t>
            </a:r>
          </a:p>
          <a:p>
            <a:r>
              <a:rPr lang="en-US" sz="1600" b="1" dirty="0" err="1">
                <a:solidFill>
                  <a:srgbClr val="FF0000"/>
                </a:solidFill>
              </a:rPr>
              <a:t>foreach</a:t>
            </a:r>
            <a:r>
              <a:rPr lang="en-US" sz="1600" b="1" dirty="0">
                <a:solidFill>
                  <a:srgbClr val="FF0000"/>
                </a:solidFill>
              </a:rPr>
              <a:t> ($F in $Feds) </a:t>
            </a:r>
          </a:p>
          <a:p>
            <a:r>
              <a:rPr lang="en-US" sz="1600" b="1" dirty="0">
                <a:solidFill>
                  <a:srgbClr val="FF0000"/>
                </a:solidFill>
              </a:rPr>
              <a:t>    { </a:t>
            </a:r>
          </a:p>
          <a:p>
            <a:r>
              <a:rPr lang="en-US" sz="1600" b="1" dirty="0">
                <a:solidFill>
                  <a:srgbClr val="FF0000"/>
                </a:solidFill>
              </a:rPr>
              <a:t>    new-</a:t>
            </a:r>
            <a:r>
              <a:rPr lang="en-US" sz="1600" b="1" dirty="0" err="1">
                <a:solidFill>
                  <a:srgbClr val="FF0000"/>
                </a:solidFill>
              </a:rPr>
              <a:t>csalloweddomain</a:t>
            </a:r>
            <a:r>
              <a:rPr lang="en-US" sz="1600" b="1" dirty="0">
                <a:solidFill>
                  <a:srgbClr val="FF0000"/>
                </a:solidFill>
              </a:rPr>
              <a:t> -domain $</a:t>
            </a:r>
            <a:r>
              <a:rPr lang="en-US" sz="1600" b="1" dirty="0" err="1">
                <a:solidFill>
                  <a:srgbClr val="FF0000"/>
                </a:solidFill>
              </a:rPr>
              <a:t>F.Domain</a:t>
            </a:r>
            <a:r>
              <a:rPr lang="en-US" sz="1600" b="1" dirty="0">
                <a:solidFill>
                  <a:srgbClr val="FF0000"/>
                </a:solidFill>
              </a:rPr>
              <a:t> -</a:t>
            </a:r>
            <a:r>
              <a:rPr lang="en-US" sz="1600" b="1" dirty="0" err="1">
                <a:solidFill>
                  <a:srgbClr val="FF0000"/>
                </a:solidFill>
              </a:rPr>
              <a:t>ProxyFQDN</a:t>
            </a:r>
            <a:r>
              <a:rPr lang="en-US" sz="1600" b="1" dirty="0">
                <a:solidFill>
                  <a:srgbClr val="FF0000"/>
                </a:solidFill>
              </a:rPr>
              <a:t> $</a:t>
            </a:r>
            <a:r>
              <a:rPr lang="en-US" sz="1600" b="1" dirty="0" err="1">
                <a:solidFill>
                  <a:srgbClr val="FF0000"/>
                </a:solidFill>
              </a:rPr>
              <a:t>F.Gateway</a:t>
            </a:r>
            <a:r>
              <a:rPr lang="en-US" sz="1600" b="1" dirty="0">
                <a:solidFill>
                  <a:srgbClr val="FF0000"/>
                </a:solidFill>
              </a:rPr>
              <a:t> -comment $</a:t>
            </a:r>
            <a:r>
              <a:rPr lang="en-US" sz="1600" b="1" dirty="0" err="1">
                <a:solidFill>
                  <a:srgbClr val="FF0000"/>
                </a:solidFill>
              </a:rPr>
              <a:t>F.Comment</a:t>
            </a:r>
            <a:r>
              <a:rPr lang="en-US" sz="1600" b="1" dirty="0">
                <a:solidFill>
                  <a:srgbClr val="FF0000"/>
                </a:solidFill>
              </a:rPr>
              <a:t> -verbose </a:t>
            </a:r>
          </a:p>
          <a:p>
            <a:r>
              <a:rPr lang="en-US" sz="1600" b="1" dirty="0">
                <a:solidFill>
                  <a:srgbClr val="FF0000"/>
                </a:solidFill>
              </a:rPr>
              <a:t>    } </a:t>
            </a:r>
          </a:p>
          <a:p>
            <a:r>
              <a:rPr lang="en-US" sz="1600" b="1" dirty="0">
                <a:solidFill>
                  <a:srgbClr val="FF0000"/>
                </a:solidFill>
              </a:rPr>
              <a:t>stop-transcript</a:t>
            </a:r>
          </a:p>
          <a:p>
            <a:endParaRPr lang="en-US" sz="1600" b="1" dirty="0">
              <a:solidFill>
                <a:srgbClr val="FF0000"/>
              </a:solidFill>
            </a:endParaRPr>
          </a:p>
          <a:p>
            <a:endParaRPr lang="en-US" sz="1600" b="1" dirty="0">
              <a:solidFill>
                <a:srgbClr val="FF0000"/>
              </a:solidFill>
            </a:endParaRPr>
          </a:p>
        </p:txBody>
      </p:sp>
    </p:spTree>
    <p:extLst>
      <p:ext uri="{BB962C8B-B14F-4D97-AF65-F5344CB8AC3E}">
        <p14:creationId xmlns:p14="http://schemas.microsoft.com/office/powerpoint/2010/main" val="1947802173"/>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36121848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3606308127"/>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PowerShell ISE on Win 8 and Server 2012</a:t>
            </a:r>
            <a:endParaRPr lang="en-US" dirty="0"/>
          </a:p>
        </p:txBody>
      </p:sp>
      <p:sp>
        <p:nvSpPr>
          <p:cNvPr id="4" name="Text Placeholder 3"/>
          <p:cNvSpPr>
            <a:spLocks noGrp="1"/>
          </p:cNvSpPr>
          <p:nvPr>
            <p:ph type="body" sz="quarter" idx="10"/>
          </p:nvPr>
        </p:nvSpPr>
        <p:spPr>
          <a:xfrm>
            <a:off x="274638" y="1212850"/>
            <a:ext cx="11887200" cy="1415772"/>
          </a:xfrm>
        </p:spPr>
        <p:txBody>
          <a:bodyPr/>
          <a:lstStyle/>
          <a:p>
            <a:r>
              <a:rPr lang="en-US" dirty="0" smtClean="0"/>
              <a:t>Use the IntelliSense menu to see available commands</a:t>
            </a:r>
          </a:p>
          <a:p>
            <a:endParaRPr lang="en-US" dirty="0"/>
          </a:p>
        </p:txBody>
      </p:sp>
      <p:pic>
        <p:nvPicPr>
          <p:cNvPr id="5" name="Picture 4"/>
          <p:cNvPicPr>
            <a:picLocks noChangeAspect="1"/>
          </p:cNvPicPr>
          <p:nvPr/>
        </p:nvPicPr>
        <p:blipFill>
          <a:blip r:embed="rId3"/>
          <a:stretch>
            <a:fillRect/>
          </a:stretch>
        </p:blipFill>
        <p:spPr>
          <a:xfrm>
            <a:off x="884237" y="1945455"/>
            <a:ext cx="6479364" cy="4335341"/>
          </a:xfrm>
          <a:prstGeom prst="rect">
            <a:avLst/>
          </a:prstGeom>
        </p:spPr>
      </p:pic>
      <p:pic>
        <p:nvPicPr>
          <p:cNvPr id="6" name="Picture 5"/>
          <p:cNvPicPr>
            <a:picLocks noChangeAspect="1"/>
          </p:cNvPicPr>
          <p:nvPr/>
        </p:nvPicPr>
        <p:blipFill>
          <a:blip r:embed="rId4"/>
          <a:stretch>
            <a:fillRect/>
          </a:stretch>
        </p:blipFill>
        <p:spPr>
          <a:xfrm>
            <a:off x="6220732" y="3816533"/>
            <a:ext cx="5210175" cy="638175"/>
          </a:xfrm>
          <a:prstGeom prst="rect">
            <a:avLst/>
          </a:prstGeom>
        </p:spPr>
      </p:pic>
    </p:spTree>
    <p:extLst>
      <p:ext uri="{BB962C8B-B14F-4D97-AF65-F5344CB8AC3E}">
        <p14:creationId xmlns:p14="http://schemas.microsoft.com/office/powerpoint/2010/main" val="4262845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Importing Modules</a:t>
            </a:r>
            <a:endParaRPr lang="en-US" dirty="0"/>
          </a:p>
        </p:txBody>
      </p:sp>
      <p:sp>
        <p:nvSpPr>
          <p:cNvPr id="4" name="Text Placeholder 3"/>
          <p:cNvSpPr>
            <a:spLocks noGrp="1"/>
          </p:cNvSpPr>
          <p:nvPr>
            <p:ph type="body" sz="quarter" idx="10"/>
          </p:nvPr>
        </p:nvSpPr>
        <p:spPr>
          <a:xfrm>
            <a:off x="274638" y="1212850"/>
            <a:ext cx="11887200" cy="3323987"/>
          </a:xfrm>
        </p:spPr>
        <p:txBody>
          <a:bodyPr/>
          <a:lstStyle/>
          <a:p>
            <a:r>
              <a:rPr lang="en-US" dirty="0" smtClean="0"/>
              <a:t>Run Lync, Exchange, AD or other application management modules from PowerShell </a:t>
            </a:r>
            <a:endParaRPr lang="en-US" dirty="0"/>
          </a:p>
          <a:p>
            <a:r>
              <a:rPr lang="en-US" dirty="0" smtClean="0"/>
              <a:t>Not necessary for local shells on 2012/Win8</a:t>
            </a:r>
          </a:p>
          <a:p>
            <a:endParaRPr lang="en-US" dirty="0" smtClean="0"/>
          </a:p>
          <a:p>
            <a:endParaRPr lang="en-US" dirty="0"/>
          </a:p>
        </p:txBody>
      </p:sp>
      <p:pic>
        <p:nvPicPr>
          <p:cNvPr id="2" name="Picture 1"/>
          <p:cNvPicPr>
            <a:picLocks noChangeAspect="1"/>
          </p:cNvPicPr>
          <p:nvPr/>
        </p:nvPicPr>
        <p:blipFill>
          <a:blip r:embed="rId3"/>
          <a:stretch>
            <a:fillRect/>
          </a:stretch>
        </p:blipFill>
        <p:spPr>
          <a:xfrm>
            <a:off x="274767" y="3268662"/>
            <a:ext cx="7291330" cy="1447800"/>
          </a:xfrm>
          <a:prstGeom prst="rect">
            <a:avLst/>
          </a:prstGeom>
        </p:spPr>
      </p:pic>
      <p:pic>
        <p:nvPicPr>
          <p:cNvPr id="5" name="Picture 4"/>
          <p:cNvPicPr>
            <a:picLocks noChangeAspect="1"/>
          </p:cNvPicPr>
          <p:nvPr/>
        </p:nvPicPr>
        <p:blipFill>
          <a:blip r:embed="rId4"/>
          <a:stretch>
            <a:fillRect/>
          </a:stretch>
        </p:blipFill>
        <p:spPr>
          <a:xfrm>
            <a:off x="960437" y="3952371"/>
            <a:ext cx="8187315" cy="1602291"/>
          </a:xfrm>
          <a:prstGeom prst="rect">
            <a:avLst/>
          </a:prstGeom>
        </p:spPr>
      </p:pic>
      <p:pic>
        <p:nvPicPr>
          <p:cNvPr id="6" name="Picture 5"/>
          <p:cNvPicPr>
            <a:picLocks noChangeAspect="1"/>
          </p:cNvPicPr>
          <p:nvPr/>
        </p:nvPicPr>
        <p:blipFill>
          <a:blip r:embed="rId5"/>
          <a:stretch>
            <a:fillRect/>
          </a:stretch>
        </p:blipFill>
        <p:spPr>
          <a:xfrm>
            <a:off x="1797455" y="5135008"/>
            <a:ext cx="8841565" cy="1607557"/>
          </a:xfrm>
          <a:prstGeom prst="rect">
            <a:avLst/>
          </a:prstGeom>
        </p:spPr>
      </p:pic>
    </p:spTree>
    <p:extLst>
      <p:ext uri="{BB962C8B-B14F-4D97-AF65-F5344CB8AC3E}">
        <p14:creationId xmlns:p14="http://schemas.microsoft.com/office/powerpoint/2010/main" val="4148057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Pipe “|” in PowerShell</a:t>
            </a:r>
            <a:endParaRPr lang="en-US" dirty="0"/>
          </a:p>
        </p:txBody>
      </p:sp>
      <p:sp>
        <p:nvSpPr>
          <p:cNvPr id="3" name="Text Placeholder 2"/>
          <p:cNvSpPr>
            <a:spLocks noGrp="1"/>
          </p:cNvSpPr>
          <p:nvPr>
            <p:ph type="body" sz="quarter" idx="10"/>
          </p:nvPr>
        </p:nvSpPr>
        <p:spPr>
          <a:xfrm>
            <a:off x="274638" y="1212850"/>
            <a:ext cx="11887200" cy="5693866"/>
          </a:xfrm>
        </p:spPr>
        <p:txBody>
          <a:bodyPr/>
          <a:lstStyle/>
          <a:p>
            <a:r>
              <a:rPr lang="en-US" dirty="0" smtClean="0"/>
              <a:t>Pipe is used to combine multiple commands</a:t>
            </a:r>
          </a:p>
          <a:p>
            <a:r>
              <a:rPr lang="en-US" dirty="0" smtClean="0"/>
              <a:t>Can be used for filtering results</a:t>
            </a:r>
          </a:p>
          <a:p>
            <a:r>
              <a:rPr lang="en-US" dirty="0" smtClean="0"/>
              <a:t>Multiple pipes can be used in a single statement</a:t>
            </a:r>
            <a:endParaRPr lang="en-US" dirty="0"/>
          </a:p>
          <a:p>
            <a:r>
              <a:rPr lang="en-US" b="1" dirty="0" smtClean="0"/>
              <a:t>Examples:</a:t>
            </a:r>
          </a:p>
          <a:p>
            <a:pPr marL="571500" indent="-571500">
              <a:buFont typeface="Arial" panose="020B0604020202020204" pitchFamily="34" charset="0"/>
              <a:buChar char="•"/>
            </a:pPr>
            <a:r>
              <a:rPr lang="en-US" dirty="0">
                <a:solidFill>
                  <a:srgbClr val="FF0000"/>
                </a:solidFill>
              </a:rPr>
              <a:t>Get-</a:t>
            </a:r>
            <a:r>
              <a:rPr lang="en-US" dirty="0" err="1">
                <a:solidFill>
                  <a:srgbClr val="FF0000"/>
                </a:solidFill>
              </a:rPr>
              <a:t>CsUser</a:t>
            </a:r>
            <a:r>
              <a:rPr lang="en-US" dirty="0">
                <a:solidFill>
                  <a:srgbClr val="FF0000"/>
                </a:solidFill>
              </a:rPr>
              <a:t> | Where-Object {$_.Enabled -</a:t>
            </a:r>
            <a:r>
              <a:rPr lang="en-US" dirty="0" err="1">
                <a:solidFill>
                  <a:srgbClr val="FF0000"/>
                </a:solidFill>
              </a:rPr>
              <a:t>eq</a:t>
            </a:r>
            <a:r>
              <a:rPr lang="en-US" dirty="0">
                <a:solidFill>
                  <a:srgbClr val="FF0000"/>
                </a:solidFill>
              </a:rPr>
              <a:t> "True</a:t>
            </a:r>
            <a:r>
              <a:rPr lang="en-US" dirty="0" smtClean="0">
                <a:solidFill>
                  <a:srgbClr val="FF0000"/>
                </a:solidFill>
              </a:rPr>
              <a:t>"}</a:t>
            </a:r>
          </a:p>
          <a:p>
            <a:pPr marL="571500" indent="-571500">
              <a:buFont typeface="Arial" panose="020B0604020202020204" pitchFamily="34" charset="0"/>
              <a:buChar char="•"/>
            </a:pPr>
            <a:r>
              <a:rPr lang="en-US" dirty="0">
                <a:solidFill>
                  <a:srgbClr val="FF0000"/>
                </a:solidFill>
              </a:rPr>
              <a:t>Get-</a:t>
            </a:r>
            <a:r>
              <a:rPr lang="en-US" dirty="0" err="1">
                <a:solidFill>
                  <a:srgbClr val="FF0000"/>
                </a:solidFill>
              </a:rPr>
              <a:t>CsUser</a:t>
            </a:r>
            <a:r>
              <a:rPr lang="en-US" dirty="0">
                <a:solidFill>
                  <a:srgbClr val="FF0000"/>
                </a:solidFill>
              </a:rPr>
              <a:t> | Where-Object {$_.Enabled -</a:t>
            </a:r>
            <a:r>
              <a:rPr lang="en-US" dirty="0" err="1">
                <a:solidFill>
                  <a:srgbClr val="FF0000"/>
                </a:solidFill>
              </a:rPr>
              <a:t>eq</a:t>
            </a:r>
            <a:r>
              <a:rPr lang="en-US" dirty="0">
                <a:solidFill>
                  <a:srgbClr val="FF0000"/>
                </a:solidFill>
              </a:rPr>
              <a:t> "True</a:t>
            </a:r>
            <a:r>
              <a:rPr lang="en-US" dirty="0" smtClean="0">
                <a:solidFill>
                  <a:srgbClr val="FF0000"/>
                </a:solidFill>
              </a:rPr>
              <a:t>"} | </a:t>
            </a:r>
            <a:r>
              <a:rPr lang="en-US" dirty="0">
                <a:solidFill>
                  <a:srgbClr val="FF0000"/>
                </a:solidFill>
              </a:rPr>
              <a:t>Export-</a:t>
            </a:r>
            <a:r>
              <a:rPr lang="en-US" dirty="0" err="1">
                <a:solidFill>
                  <a:srgbClr val="FF0000"/>
                </a:solidFill>
              </a:rPr>
              <a:t>Csv</a:t>
            </a:r>
            <a:r>
              <a:rPr lang="en-US" dirty="0">
                <a:solidFill>
                  <a:srgbClr val="FF0000"/>
                </a:solidFill>
              </a:rPr>
              <a:t> </a:t>
            </a:r>
            <a:r>
              <a:rPr lang="en-US" dirty="0" smtClean="0">
                <a:solidFill>
                  <a:srgbClr val="FF0000"/>
                </a:solidFill>
              </a:rPr>
              <a:t>MyCSV.CSV</a:t>
            </a:r>
          </a:p>
          <a:p>
            <a:endParaRPr lang="en-US" dirty="0" smtClean="0">
              <a:solidFill>
                <a:srgbClr val="FF0000"/>
              </a:solidFill>
            </a:endParaRPr>
          </a:p>
          <a:p>
            <a:r>
              <a:rPr lang="en-US" sz="2000" dirty="0">
                <a:solidFill>
                  <a:schemeClr val="tx1">
                    <a:lumMod val="40000"/>
                    <a:lumOff val="60000"/>
                  </a:schemeClr>
                </a:solidFill>
              </a:rPr>
              <a:t>ref: </a:t>
            </a:r>
            <a:r>
              <a:rPr lang="en-US" sz="2000" dirty="0">
                <a:solidFill>
                  <a:schemeClr val="tx1">
                    <a:lumMod val="40000"/>
                    <a:lumOff val="60000"/>
                  </a:schemeClr>
                </a:solidFill>
                <a:hlinkClick r:id="rId3"/>
              </a:rPr>
              <a:t>http://</a:t>
            </a:r>
            <a:r>
              <a:rPr lang="en-US" sz="2000" dirty="0" smtClean="0">
                <a:solidFill>
                  <a:schemeClr val="tx1">
                    <a:lumMod val="40000"/>
                    <a:lumOff val="60000"/>
                  </a:schemeClr>
                </a:solidFill>
                <a:hlinkClick r:id="rId3"/>
              </a:rPr>
              <a:t>technet.microsoft.com/en-us/library/ee176927.aspx#EIAA</a:t>
            </a:r>
            <a:r>
              <a:rPr lang="en-US" sz="2000" dirty="0" smtClean="0">
                <a:solidFill>
                  <a:schemeClr val="tx1">
                    <a:lumMod val="40000"/>
                    <a:lumOff val="60000"/>
                  </a:schemeClr>
                </a:solidFill>
              </a:rPr>
              <a:t> or get-help </a:t>
            </a:r>
            <a:r>
              <a:rPr lang="en-US" sz="2000" dirty="0" err="1" smtClean="0">
                <a:solidFill>
                  <a:schemeClr val="tx1">
                    <a:lumMod val="40000"/>
                    <a:lumOff val="60000"/>
                  </a:schemeClr>
                </a:solidFill>
              </a:rPr>
              <a:t>about_pipeline</a:t>
            </a:r>
            <a:endParaRPr lang="en-US" sz="2000" dirty="0">
              <a:solidFill>
                <a:schemeClr val="tx1">
                  <a:lumMod val="40000"/>
                  <a:lumOff val="60000"/>
                </a:schemeClr>
              </a:solidFill>
            </a:endParaRPr>
          </a:p>
        </p:txBody>
      </p:sp>
    </p:spTree>
    <p:extLst>
      <p:ext uri="{BB962C8B-B14F-4D97-AF65-F5344CB8AC3E}">
        <p14:creationId xmlns:p14="http://schemas.microsoft.com/office/powerpoint/2010/main" val="9205192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18</TotalTime>
  <Words>9948</Words>
  <Application>Microsoft Office PowerPoint</Application>
  <PresentationFormat>Custom</PresentationFormat>
  <Paragraphs>659</Paragraphs>
  <Slides>69</Slides>
  <Notes>63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Arial</vt:lpstr>
      <vt:lpstr>Consolas</vt:lpstr>
      <vt:lpstr>Segoe UI</vt:lpstr>
      <vt:lpstr>Segoe UI Light</vt:lpstr>
      <vt:lpstr>Wingdings</vt:lpstr>
      <vt:lpstr>TechEd_2013_Template_16x9</vt:lpstr>
      <vt:lpstr>PowerPoint Presentation</vt:lpstr>
      <vt:lpstr>Lync Automation and Scripting</vt:lpstr>
      <vt:lpstr>Session Topics</vt:lpstr>
      <vt:lpstr>PowerShell and Lync Management Shell Tips </vt:lpstr>
      <vt:lpstr>Syntax Help </vt:lpstr>
      <vt:lpstr>Tab Complete</vt:lpstr>
      <vt:lpstr>PowerShell ISE on Win 8 and Server 2012</vt:lpstr>
      <vt:lpstr>Importing Modules</vt:lpstr>
      <vt:lpstr>Using the Pipe “|” in PowerShell</vt:lpstr>
      <vt:lpstr>Remote Connections</vt:lpstr>
      <vt:lpstr>Prompting for Credentials</vt:lpstr>
      <vt:lpstr>Configure the Session</vt:lpstr>
      <vt:lpstr>Import the Session</vt:lpstr>
      <vt:lpstr>Tips for Creating Scripts </vt:lpstr>
      <vt:lpstr>Storing and Using Information</vt:lpstr>
      <vt:lpstr>Variables</vt:lpstr>
      <vt:lpstr>Special Variables </vt:lpstr>
      <vt:lpstr>Array</vt:lpstr>
      <vt:lpstr>Using Applications within Scripts</vt:lpstr>
      <vt:lpstr>Using Other Applications Within A Script</vt:lpstr>
      <vt:lpstr>Redirecting Output </vt:lpstr>
      <vt:lpstr>Bulk Changes </vt:lpstr>
      <vt:lpstr>How to do things in Bulk</vt:lpstr>
      <vt:lpstr>PowerShell Operators</vt:lpstr>
      <vt:lpstr>Other Ways to Check Variables</vt:lpstr>
      <vt:lpstr>ForEach Loop Example #1</vt:lpstr>
      <vt:lpstr>CSV and ForEach Example</vt:lpstr>
      <vt:lpstr>CSV and ForEach Example</vt:lpstr>
      <vt:lpstr>ForEach Loop Example #2</vt:lpstr>
      <vt:lpstr>Viewing Data from the CSV</vt:lpstr>
      <vt:lpstr>CSV Example #1 </vt:lpstr>
      <vt:lpstr>Combining CSV Data with Text</vt:lpstr>
      <vt:lpstr>Combining CSV Data with Text</vt:lpstr>
      <vt:lpstr>CSV Example #2  </vt:lpstr>
      <vt:lpstr>Output and Error Checking  </vt:lpstr>
      <vt:lpstr>Creating a Transcript </vt:lpstr>
      <vt:lpstr>Transcript Example</vt:lpstr>
      <vt:lpstr>Add-Content and Output-CSV</vt:lpstr>
      <vt:lpstr>Add-Content Example</vt:lpstr>
      <vt:lpstr>Add-Content Example </vt:lpstr>
      <vt:lpstr>Add-Content Example</vt:lpstr>
      <vt:lpstr>Viewing Errors – Default Options </vt:lpstr>
      <vt:lpstr>Creating Your Own Error Variables</vt:lpstr>
      <vt:lpstr>Writing to the Event Log</vt:lpstr>
      <vt:lpstr>Writing to the Event Log</vt:lpstr>
      <vt:lpstr>Using GUIs  </vt:lpstr>
      <vt:lpstr>Creating a User Interface</vt:lpstr>
      <vt:lpstr>Example Scripts for Download</vt:lpstr>
      <vt:lpstr>Example 1  Checking the Cert Store Count and Reporting    This example is available on the SkyDrive via http://bit.ly/o5w0h2 </vt:lpstr>
      <vt:lpstr>Assignment – Alert on Certificate Store  </vt:lpstr>
      <vt:lpstr>Checking the size of the certificate store </vt:lpstr>
      <vt:lpstr>Creating Message from Variables and Text</vt:lpstr>
      <vt:lpstr>Creating Comparison </vt:lpstr>
      <vt:lpstr>Writing to the Event Log – Example Info</vt:lpstr>
      <vt:lpstr>Writing to the Event Log – Example Warning</vt:lpstr>
      <vt:lpstr>Writing to the Event Log – Example Error</vt:lpstr>
      <vt:lpstr>Full Example –  Cert Store Count</vt:lpstr>
      <vt:lpstr>Example 2  Bulk Adding Allowed Federated Partners    This example is available on the SkyDrive via http://bit.ly/o5w0h2</vt:lpstr>
      <vt:lpstr>Assignment 2 – Bulk Add Federated Partners   </vt:lpstr>
      <vt:lpstr>Create a Source CSV Example</vt:lpstr>
      <vt:lpstr>Select Box for Choosing a Source CSV</vt:lpstr>
      <vt:lpstr>Import the CSV and Start Transcript</vt:lpstr>
      <vt:lpstr>Run a Loop For Each Object in the CSV</vt:lpstr>
      <vt:lpstr>Full Example 2 – Bulk Adding Partners</vt:lpstr>
      <vt:lpstr>Demo</vt:lpstr>
      <vt:lpstr>Resources</vt:lpstr>
      <vt:lpstr>Complete an evaluation on CommNet and enter to win!</vt:lpstr>
      <vt:lpstr>Evaluate this session</vt:lpstr>
      <vt:lpstr>PowerPoint Presentation</vt:lpstr>
    </vt:vector>
  </TitlesOfParts>
  <Manager>&lt;Comms manager/speech writer&gt;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OUC-B335: Lync Automation and Scripting</dc:title>
  <dc:subject>TechEd 2013</dc:subject>
  <dc:creator>Kevin Peters</dc:creator>
  <cp:keywords>TechEd 2013</cp:keywords>
  <dc:description>Template by: Jordan Cayabyab, Artitudes Design, Inc.
Formatting by: Brett Perry, Silver Fox Productions Inc.
Audience Type: Internal/External</dc:description>
  <cp:lastModifiedBy>Shows</cp:lastModifiedBy>
  <cp:revision>5</cp:revision>
  <dcterms:created xsi:type="dcterms:W3CDTF">2013-05-23T16:03:38Z</dcterms:created>
  <dcterms:modified xsi:type="dcterms:W3CDTF">2013-06-06T16:44:43Z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