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6" r:id="rId5"/>
  </p:sldMasterIdLst>
  <p:notesMasterIdLst>
    <p:notesMasterId r:id="rId51"/>
  </p:notesMasterIdLst>
  <p:handoutMasterIdLst>
    <p:handoutMasterId r:id="rId52"/>
  </p:handoutMasterIdLst>
  <p:sldIdLst>
    <p:sldId id="256" r:id="rId6"/>
    <p:sldId id="259" r:id="rId7"/>
    <p:sldId id="363" r:id="rId8"/>
    <p:sldId id="364" r:id="rId9"/>
    <p:sldId id="365" r:id="rId10"/>
    <p:sldId id="366" r:id="rId11"/>
    <p:sldId id="367" r:id="rId12"/>
    <p:sldId id="305" r:id="rId13"/>
    <p:sldId id="360" r:id="rId14"/>
    <p:sldId id="357" r:id="rId15"/>
    <p:sldId id="356" r:id="rId16"/>
    <p:sldId id="371" r:id="rId17"/>
    <p:sldId id="361" r:id="rId18"/>
    <p:sldId id="307" r:id="rId19"/>
    <p:sldId id="308" r:id="rId20"/>
    <p:sldId id="323" r:id="rId21"/>
    <p:sldId id="324" r:id="rId22"/>
    <p:sldId id="313" r:id="rId23"/>
    <p:sldId id="286" r:id="rId24"/>
    <p:sldId id="327" r:id="rId25"/>
    <p:sldId id="375" r:id="rId26"/>
    <p:sldId id="329" r:id="rId27"/>
    <p:sldId id="330" r:id="rId28"/>
    <p:sldId id="291" r:id="rId29"/>
    <p:sldId id="355" r:id="rId30"/>
    <p:sldId id="332" r:id="rId31"/>
    <p:sldId id="333" r:id="rId32"/>
    <p:sldId id="334" r:id="rId33"/>
    <p:sldId id="335" r:id="rId34"/>
    <p:sldId id="336" r:id="rId35"/>
    <p:sldId id="373" r:id="rId36"/>
    <p:sldId id="362" r:id="rId37"/>
    <p:sldId id="312" r:id="rId38"/>
    <p:sldId id="309" r:id="rId39"/>
    <p:sldId id="353" r:id="rId40"/>
    <p:sldId id="298" r:id="rId41"/>
    <p:sldId id="299" r:id="rId42"/>
    <p:sldId id="337" r:id="rId43"/>
    <p:sldId id="338" r:id="rId44"/>
    <p:sldId id="339" r:id="rId45"/>
    <p:sldId id="376" r:id="rId46"/>
    <p:sldId id="341" r:id="rId47"/>
    <p:sldId id="354" r:id="rId48"/>
    <p:sldId id="351" r:id="rId49"/>
    <p:sldId id="352"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DD5C800-9A2C-4823-B056-4AFFC9A97500}">
          <p14:sldIdLst>
            <p14:sldId id="256"/>
            <p14:sldId id="259"/>
            <p14:sldId id="363"/>
            <p14:sldId id="364"/>
            <p14:sldId id="365"/>
            <p14:sldId id="366"/>
            <p14:sldId id="367"/>
          </p14:sldIdLst>
        </p14:section>
        <p14:section name="Pilot Process" id="{F7FC5EFE-560B-4E06-B208-FE2E30715CAD}">
          <p14:sldIdLst>
            <p14:sldId id="305"/>
            <p14:sldId id="360"/>
            <p14:sldId id="357"/>
            <p14:sldId id="356"/>
          </p14:sldIdLst>
        </p14:section>
        <p14:section name="Deploy Process" id="{220F96B2-D706-44ED-800F-07A05432F6C2}">
          <p14:sldIdLst>
            <p14:sldId id="371"/>
            <p14:sldId id="361"/>
            <p14:sldId id="307"/>
            <p14:sldId id="308"/>
            <p14:sldId id="323"/>
            <p14:sldId id="324"/>
            <p14:sldId id="313"/>
          </p14:sldIdLst>
        </p14:section>
        <p14:section name="Tools" id="{9020BBCD-A86F-497B-AE06-25AB31ED40B6}">
          <p14:sldIdLst>
            <p14:sldId id="286"/>
            <p14:sldId id="327"/>
            <p14:sldId id="375"/>
            <p14:sldId id="329"/>
            <p14:sldId id="330"/>
            <p14:sldId id="291"/>
            <p14:sldId id="355"/>
            <p14:sldId id="332"/>
            <p14:sldId id="333"/>
            <p14:sldId id="334"/>
            <p14:sldId id="335"/>
            <p14:sldId id="336"/>
          </p14:sldIdLst>
        </p14:section>
        <p14:section name="Enhance Process" id="{C325B800-2197-470A-91D3-F28B6708146E}">
          <p14:sldIdLst>
            <p14:sldId id="373"/>
            <p14:sldId id="362"/>
            <p14:sldId id="312"/>
            <p14:sldId id="309"/>
            <p14:sldId id="353"/>
          </p14:sldIdLst>
        </p14:section>
        <p14:section name="Summary" id="{9935AE56-7EFE-440E-B4D5-69396111E07F}">
          <p14:sldIdLst>
            <p14:sldId id="298"/>
            <p14:sldId id="299"/>
            <p14:sldId id="337"/>
            <p14:sldId id="338"/>
            <p14:sldId id="339"/>
            <p14:sldId id="376"/>
            <p14:sldId id="341"/>
          </p14:sldIdLst>
        </p14:section>
        <p14:section name="Appendix" id="{11D2D3F0-BD03-4EA3-B0E4-2E6F9A6F7449}">
          <p14:sldIdLst>
            <p14:sldId id="354"/>
            <p14:sldId id="351"/>
            <p14:sldId id="352"/>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2148">
          <p15:clr>
            <a:srgbClr val="A4A3A4"/>
          </p15:clr>
        </p15:guide>
        <p15:guide id="4" orient="horz" pos="4235">
          <p15:clr>
            <a:srgbClr val="A4A3A4"/>
          </p15:clr>
        </p15:guide>
        <p15:guide id="5" orient="horz" pos="907">
          <p15:clr>
            <a:srgbClr val="A4A3A4"/>
          </p15:clr>
        </p15:guide>
        <p15:guide id="6" orient="horz" pos="1196">
          <p15:clr>
            <a:srgbClr val="A4A3A4"/>
          </p15:clr>
        </p15:guide>
        <p15:guide id="7" orient="horz" pos="1625">
          <p15:clr>
            <a:srgbClr val="A4A3A4"/>
          </p15:clr>
        </p15:guide>
        <p15:guide id="8" orient="horz" pos="3612">
          <p15:clr>
            <a:srgbClr val="A4A3A4"/>
          </p15:clr>
        </p15:guide>
        <p15:guide id="9" orient="horz" pos="1792">
          <p15:clr>
            <a:srgbClr val="A4A3A4"/>
          </p15:clr>
        </p15:guide>
        <p15:guide id="10" orient="horz" pos="2901">
          <p15:clr>
            <a:srgbClr val="A4A3A4"/>
          </p15:clr>
        </p15:guide>
        <p15:guide id="11" orient="horz" pos="3458">
          <p15:clr>
            <a:srgbClr val="A4A3A4"/>
          </p15:clr>
        </p15:guide>
        <p15:guide id="12" orient="horz" pos="3660">
          <p15:clr>
            <a:srgbClr val="A4A3A4"/>
          </p15:clr>
        </p15:guide>
        <p15:guide id="13" orient="horz" pos="4405">
          <p15:clr>
            <a:srgbClr val="A4A3A4"/>
          </p15:clr>
        </p15:guide>
        <p15:guide id="14" orient="horz" pos="1239">
          <p15:clr>
            <a:srgbClr val="A4A3A4"/>
          </p15:clr>
        </p15:guide>
        <p15:guide id="15" orient="horz" pos="2778">
          <p15:clr>
            <a:srgbClr val="A4A3A4"/>
          </p15:clr>
        </p15:guide>
        <p15:guide id="16" pos="173">
          <p15:clr>
            <a:srgbClr val="A4A3A4"/>
          </p15:clr>
        </p15:guide>
        <p15:guide id="17" pos="7661">
          <p15:clr>
            <a:srgbClr val="A4A3A4"/>
          </p15:clr>
        </p15:guide>
        <p15:guide id="18" pos="287">
          <p15:clr>
            <a:srgbClr val="A4A3A4"/>
          </p15:clr>
        </p15:guide>
        <p15:guide id="19" pos="606">
          <p15:clr>
            <a:srgbClr val="A4A3A4"/>
          </p15:clr>
        </p15:guide>
        <p15:guide id="20" pos="7230">
          <p15:clr>
            <a:srgbClr val="A4A3A4"/>
          </p15:clr>
        </p15:guide>
        <p15:guide id="21" pos="1335">
          <p15:clr>
            <a:srgbClr val="A4A3A4"/>
          </p15:clr>
        </p15:guide>
        <p15:guide id="22" pos="6857">
          <p15:clr>
            <a:srgbClr val="A4A3A4"/>
          </p15:clr>
        </p15:guide>
        <p15:guide id="23" pos="3862">
          <p15:clr>
            <a:srgbClr val="A4A3A4"/>
          </p15:clr>
        </p15:guide>
        <p15:guide id="24" pos="4834">
          <p15:clr>
            <a:srgbClr val="A4A3A4"/>
          </p15:clr>
        </p15:guide>
        <p15:guide id="25" pos="6311">
          <p15:clr>
            <a:srgbClr val="A4A3A4"/>
          </p15:clr>
        </p15:guide>
        <p15:guide id="26" pos="7544">
          <p15:clr>
            <a:srgbClr val="A4A3A4"/>
          </p15:clr>
        </p15:guide>
        <p15:guide id="27" pos="3976">
          <p15:clr>
            <a:srgbClr val="A4A3A4"/>
          </p15:clr>
        </p15:guide>
        <p15:guide id="28" pos="78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oyinaminia Norwood" initials="TN"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33"/>
    <a:srgbClr val="004BBB"/>
    <a:srgbClr val="0072C6"/>
    <a:srgbClr val="FFFFFF"/>
    <a:srgbClr val="000000"/>
    <a:srgbClr val="DC3C00"/>
    <a:srgbClr val="7FBA00"/>
    <a:srgbClr val="B4009E"/>
    <a:srgbClr val="B0B186"/>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12" autoAdjust="0"/>
    <p:restoredTop sz="92639" autoAdjust="0"/>
  </p:normalViewPr>
  <p:slideViewPr>
    <p:cSldViewPr snapToGrid="0">
      <p:cViewPr varScale="1">
        <p:scale>
          <a:sx n="88" d="100"/>
          <a:sy n="88" d="100"/>
        </p:scale>
        <p:origin x="66" y="90"/>
      </p:cViewPr>
      <p:guideLst>
        <p:guide orient="horz" pos="2203"/>
        <p:guide pos="3917"/>
        <p:guide orient="horz" pos="2148"/>
        <p:guide orient="horz" pos="4235"/>
        <p:guide orient="horz" pos="907"/>
        <p:guide orient="horz" pos="1196"/>
        <p:guide orient="horz" pos="1625"/>
        <p:guide orient="horz" pos="3612"/>
        <p:guide orient="horz" pos="1792"/>
        <p:guide orient="horz" pos="2901"/>
        <p:guide orient="horz" pos="3458"/>
        <p:guide orient="horz" pos="3660"/>
        <p:guide orient="horz" pos="4405"/>
        <p:guide orient="horz" pos="1239"/>
        <p:guide orient="horz" pos="2778"/>
        <p:guide pos="173"/>
        <p:guide pos="7661"/>
        <p:guide pos="287"/>
        <p:guide pos="606"/>
        <p:guide pos="7230"/>
        <p:guide pos="1335"/>
        <p:guide pos="6857"/>
        <p:guide pos="3862"/>
        <p:guide pos="4834"/>
        <p:guide pos="6311"/>
        <p:guide pos="7544"/>
        <p:guide pos="3976"/>
        <p:guide pos="782"/>
      </p:guideLst>
    </p:cSldViewPr>
  </p:slideViewPr>
  <p:outlineViewPr>
    <p:cViewPr>
      <p:scale>
        <a:sx n="33" d="100"/>
        <a:sy n="33" d="100"/>
      </p:scale>
      <p:origin x="0" y="0"/>
    </p:cViewPr>
  </p:outlineViewPr>
  <p:notesTextViewPr>
    <p:cViewPr>
      <p:scale>
        <a:sx n="3" d="2"/>
        <a:sy n="3" d="2"/>
      </p:scale>
      <p:origin x="0" y="0"/>
    </p:cViewPr>
  </p:notesTextViewPr>
  <p:sorterViewPr>
    <p:cViewPr>
      <p:scale>
        <a:sx n="20" d="100"/>
        <a:sy n="20"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60454F-9A42-4EF6-831F-4E5F8737C09E}" type="doc">
      <dgm:prSet loTypeId="urn:microsoft.com/office/officeart/2005/8/layout/process1" loCatId="process" qsTypeId="urn:microsoft.com/office/officeart/2005/8/quickstyle/simple1" qsCatId="simple" csTypeId="urn:microsoft.com/office/officeart/2005/8/colors/accent5_2" csCatId="accent5" phldr="1"/>
      <dgm:spPr/>
    </dgm:pt>
    <dgm:pt modelId="{53242688-97CB-4623-97B0-7458F7BB08F0}">
      <dgm:prSet phldrT="[Text]"/>
      <dgm:spPr/>
      <dgm:t>
        <a:bodyPr/>
        <a:lstStyle/>
        <a:p>
          <a:r>
            <a:rPr lang="en-US" dirty="0" smtClean="0"/>
            <a:t>Pre-Deployment</a:t>
          </a:r>
          <a:endParaRPr lang="en-US" dirty="0"/>
        </a:p>
      </dgm:t>
    </dgm:pt>
    <dgm:pt modelId="{212A43BD-5FAD-454A-8D30-95719FB99FDD}" type="parTrans" cxnId="{565F7644-9628-4275-ACBB-7A943430945F}">
      <dgm:prSet/>
      <dgm:spPr/>
      <dgm:t>
        <a:bodyPr/>
        <a:lstStyle/>
        <a:p>
          <a:endParaRPr lang="en-US"/>
        </a:p>
      </dgm:t>
    </dgm:pt>
    <dgm:pt modelId="{F1F39D03-BD50-4E48-AB8E-CF05FD2CE01D}" type="sibTrans" cxnId="{565F7644-9628-4275-ACBB-7A943430945F}">
      <dgm:prSet/>
      <dgm:spPr/>
      <dgm:t>
        <a:bodyPr/>
        <a:lstStyle/>
        <a:p>
          <a:endParaRPr lang="en-US" dirty="0"/>
        </a:p>
      </dgm:t>
    </dgm:pt>
    <dgm:pt modelId="{A5DE2126-0546-4EB1-A510-57E31052C8C4}">
      <dgm:prSet phldrT="[Text]"/>
      <dgm:spPr/>
      <dgm:t>
        <a:bodyPr/>
        <a:lstStyle/>
        <a:p>
          <a:r>
            <a:rPr lang="en-US" dirty="0" smtClean="0"/>
            <a:t>Plan</a:t>
          </a:r>
          <a:endParaRPr lang="en-US" dirty="0"/>
        </a:p>
      </dgm:t>
    </dgm:pt>
    <dgm:pt modelId="{A15E98E0-ACFE-48EC-8A25-FEEB6E9B425D}" type="parTrans" cxnId="{9DD1D98E-0DA1-4D78-B1D4-44858EBB7298}">
      <dgm:prSet/>
      <dgm:spPr/>
      <dgm:t>
        <a:bodyPr/>
        <a:lstStyle/>
        <a:p>
          <a:endParaRPr lang="en-US"/>
        </a:p>
      </dgm:t>
    </dgm:pt>
    <dgm:pt modelId="{90ED8FAF-06DA-43E0-BAD8-428EF397D5E1}" type="sibTrans" cxnId="{9DD1D98E-0DA1-4D78-B1D4-44858EBB7298}">
      <dgm:prSet/>
      <dgm:spPr/>
      <dgm:t>
        <a:bodyPr/>
        <a:lstStyle/>
        <a:p>
          <a:endParaRPr lang="en-US" dirty="0"/>
        </a:p>
      </dgm:t>
    </dgm:pt>
    <dgm:pt modelId="{76586A4D-C6E7-4C43-934D-82A15C152B1B}">
      <dgm:prSet phldrT="[Text]"/>
      <dgm:spPr/>
      <dgm:t>
        <a:bodyPr/>
        <a:lstStyle/>
        <a:p>
          <a:r>
            <a:rPr lang="en-US" dirty="0" smtClean="0"/>
            <a:t>Prepare</a:t>
          </a:r>
          <a:endParaRPr lang="en-US" dirty="0"/>
        </a:p>
      </dgm:t>
    </dgm:pt>
    <dgm:pt modelId="{782C830B-DFE5-449C-8D02-59EB82CD7C88}" type="parTrans" cxnId="{63805D7E-032B-4FC9-AA11-81B7B1EB2F97}">
      <dgm:prSet/>
      <dgm:spPr/>
      <dgm:t>
        <a:bodyPr/>
        <a:lstStyle/>
        <a:p>
          <a:endParaRPr lang="en-US"/>
        </a:p>
      </dgm:t>
    </dgm:pt>
    <dgm:pt modelId="{5EEEADE9-6DCA-4CCD-9DF8-C9140CB7668D}" type="sibTrans" cxnId="{63805D7E-032B-4FC9-AA11-81B7B1EB2F97}">
      <dgm:prSet/>
      <dgm:spPr/>
      <dgm:t>
        <a:bodyPr/>
        <a:lstStyle/>
        <a:p>
          <a:endParaRPr lang="en-US" dirty="0"/>
        </a:p>
      </dgm:t>
    </dgm:pt>
    <dgm:pt modelId="{EFD2875B-593F-4D5D-B188-AA1A0C035665}">
      <dgm:prSet phldrT="[Text]"/>
      <dgm:spPr/>
      <dgm:t>
        <a:bodyPr/>
        <a:lstStyle/>
        <a:p>
          <a:r>
            <a:rPr lang="en-US" dirty="0" smtClean="0"/>
            <a:t>Migrate</a:t>
          </a:r>
          <a:endParaRPr lang="en-US" dirty="0"/>
        </a:p>
      </dgm:t>
    </dgm:pt>
    <dgm:pt modelId="{6084C1BE-CA3B-4F14-89B1-45F5B5C2615A}" type="parTrans" cxnId="{DE474376-5560-4BC4-B8A1-0420940ECE3F}">
      <dgm:prSet/>
      <dgm:spPr/>
      <dgm:t>
        <a:bodyPr/>
        <a:lstStyle/>
        <a:p>
          <a:endParaRPr lang="en-US"/>
        </a:p>
      </dgm:t>
    </dgm:pt>
    <dgm:pt modelId="{D80E7709-E34C-4161-A2A6-823810B50D1F}" type="sibTrans" cxnId="{DE474376-5560-4BC4-B8A1-0420940ECE3F}">
      <dgm:prSet/>
      <dgm:spPr/>
      <dgm:t>
        <a:bodyPr/>
        <a:lstStyle/>
        <a:p>
          <a:endParaRPr lang="en-US" dirty="0"/>
        </a:p>
      </dgm:t>
    </dgm:pt>
    <dgm:pt modelId="{B48EC200-B515-4B32-A91F-199AAB0D4EE5}">
      <dgm:prSet phldrT="[Text]"/>
      <dgm:spPr/>
      <dgm:t>
        <a:bodyPr/>
        <a:lstStyle/>
        <a:p>
          <a:r>
            <a:rPr lang="en-US" dirty="0" smtClean="0"/>
            <a:t>Post-Deployment</a:t>
          </a:r>
          <a:endParaRPr lang="en-US" dirty="0"/>
        </a:p>
      </dgm:t>
    </dgm:pt>
    <dgm:pt modelId="{6132D594-093B-4BE5-ABAA-528D47907AAD}" type="parTrans" cxnId="{61CC00EB-BE4E-46CC-B59D-9EC5484D4399}">
      <dgm:prSet/>
      <dgm:spPr/>
      <dgm:t>
        <a:bodyPr/>
        <a:lstStyle/>
        <a:p>
          <a:endParaRPr lang="en-US"/>
        </a:p>
      </dgm:t>
    </dgm:pt>
    <dgm:pt modelId="{9167A103-6B09-4647-879E-9976DAB41CC5}" type="sibTrans" cxnId="{61CC00EB-BE4E-46CC-B59D-9EC5484D4399}">
      <dgm:prSet/>
      <dgm:spPr/>
      <dgm:t>
        <a:bodyPr/>
        <a:lstStyle/>
        <a:p>
          <a:endParaRPr lang="en-US"/>
        </a:p>
      </dgm:t>
    </dgm:pt>
    <dgm:pt modelId="{8632EBE7-4975-44F6-989E-202BC5F62BBB}" type="pres">
      <dgm:prSet presAssocID="{EF60454F-9A42-4EF6-831F-4E5F8737C09E}" presName="Name0" presStyleCnt="0">
        <dgm:presLayoutVars>
          <dgm:dir/>
          <dgm:resizeHandles val="exact"/>
        </dgm:presLayoutVars>
      </dgm:prSet>
      <dgm:spPr/>
    </dgm:pt>
    <dgm:pt modelId="{8B2FA1FF-F48F-432C-ADE4-CA57C4CB430D}" type="pres">
      <dgm:prSet presAssocID="{53242688-97CB-4623-97B0-7458F7BB08F0}" presName="node" presStyleLbl="node1" presStyleIdx="0" presStyleCnt="5">
        <dgm:presLayoutVars>
          <dgm:bulletEnabled val="1"/>
        </dgm:presLayoutVars>
      </dgm:prSet>
      <dgm:spPr/>
      <dgm:t>
        <a:bodyPr/>
        <a:lstStyle/>
        <a:p>
          <a:endParaRPr lang="en-US"/>
        </a:p>
      </dgm:t>
    </dgm:pt>
    <dgm:pt modelId="{890987E1-17CF-435C-A9AF-C4CA17B10EF9}" type="pres">
      <dgm:prSet presAssocID="{F1F39D03-BD50-4E48-AB8E-CF05FD2CE01D}" presName="sibTrans" presStyleLbl="sibTrans2D1" presStyleIdx="0" presStyleCnt="4"/>
      <dgm:spPr/>
      <dgm:t>
        <a:bodyPr/>
        <a:lstStyle/>
        <a:p>
          <a:endParaRPr lang="en-US"/>
        </a:p>
      </dgm:t>
    </dgm:pt>
    <dgm:pt modelId="{1C80AF08-78CA-4593-8378-0D94A5279AF1}" type="pres">
      <dgm:prSet presAssocID="{F1F39D03-BD50-4E48-AB8E-CF05FD2CE01D}" presName="connectorText" presStyleLbl="sibTrans2D1" presStyleIdx="0" presStyleCnt="4"/>
      <dgm:spPr/>
      <dgm:t>
        <a:bodyPr/>
        <a:lstStyle/>
        <a:p>
          <a:endParaRPr lang="en-US"/>
        </a:p>
      </dgm:t>
    </dgm:pt>
    <dgm:pt modelId="{FAEE8B99-DF19-415E-9CD5-1B42FBB69B46}" type="pres">
      <dgm:prSet presAssocID="{A5DE2126-0546-4EB1-A510-57E31052C8C4}" presName="node" presStyleLbl="node1" presStyleIdx="1" presStyleCnt="5">
        <dgm:presLayoutVars>
          <dgm:bulletEnabled val="1"/>
        </dgm:presLayoutVars>
      </dgm:prSet>
      <dgm:spPr/>
      <dgm:t>
        <a:bodyPr/>
        <a:lstStyle/>
        <a:p>
          <a:endParaRPr lang="en-US"/>
        </a:p>
      </dgm:t>
    </dgm:pt>
    <dgm:pt modelId="{5DEF73C6-ADBF-4941-86BA-CE87135FD82B}" type="pres">
      <dgm:prSet presAssocID="{90ED8FAF-06DA-43E0-BAD8-428EF397D5E1}" presName="sibTrans" presStyleLbl="sibTrans2D1" presStyleIdx="1" presStyleCnt="4"/>
      <dgm:spPr/>
      <dgm:t>
        <a:bodyPr/>
        <a:lstStyle/>
        <a:p>
          <a:endParaRPr lang="en-US"/>
        </a:p>
      </dgm:t>
    </dgm:pt>
    <dgm:pt modelId="{54BFAD7F-E306-4584-A064-57F60AADB8FC}" type="pres">
      <dgm:prSet presAssocID="{90ED8FAF-06DA-43E0-BAD8-428EF397D5E1}" presName="connectorText" presStyleLbl="sibTrans2D1" presStyleIdx="1" presStyleCnt="4"/>
      <dgm:spPr/>
      <dgm:t>
        <a:bodyPr/>
        <a:lstStyle/>
        <a:p>
          <a:endParaRPr lang="en-US"/>
        </a:p>
      </dgm:t>
    </dgm:pt>
    <dgm:pt modelId="{6BE2C7ED-0442-4CCC-8EAA-9B1682D51CB6}" type="pres">
      <dgm:prSet presAssocID="{76586A4D-C6E7-4C43-934D-82A15C152B1B}" presName="node" presStyleLbl="node1" presStyleIdx="2" presStyleCnt="5">
        <dgm:presLayoutVars>
          <dgm:bulletEnabled val="1"/>
        </dgm:presLayoutVars>
      </dgm:prSet>
      <dgm:spPr/>
      <dgm:t>
        <a:bodyPr/>
        <a:lstStyle/>
        <a:p>
          <a:endParaRPr lang="en-US"/>
        </a:p>
      </dgm:t>
    </dgm:pt>
    <dgm:pt modelId="{576BEBC8-9050-4353-A75A-6592F44FEB88}" type="pres">
      <dgm:prSet presAssocID="{5EEEADE9-6DCA-4CCD-9DF8-C9140CB7668D}" presName="sibTrans" presStyleLbl="sibTrans2D1" presStyleIdx="2" presStyleCnt="4"/>
      <dgm:spPr/>
      <dgm:t>
        <a:bodyPr/>
        <a:lstStyle/>
        <a:p>
          <a:endParaRPr lang="en-US"/>
        </a:p>
      </dgm:t>
    </dgm:pt>
    <dgm:pt modelId="{4583DD22-F17B-499F-99B8-F5C91C510927}" type="pres">
      <dgm:prSet presAssocID="{5EEEADE9-6DCA-4CCD-9DF8-C9140CB7668D}" presName="connectorText" presStyleLbl="sibTrans2D1" presStyleIdx="2" presStyleCnt="4"/>
      <dgm:spPr/>
      <dgm:t>
        <a:bodyPr/>
        <a:lstStyle/>
        <a:p>
          <a:endParaRPr lang="en-US"/>
        </a:p>
      </dgm:t>
    </dgm:pt>
    <dgm:pt modelId="{5456C13D-3B2D-440C-AAF9-46C7430ACD46}" type="pres">
      <dgm:prSet presAssocID="{EFD2875B-593F-4D5D-B188-AA1A0C035665}" presName="node" presStyleLbl="node1" presStyleIdx="3" presStyleCnt="5">
        <dgm:presLayoutVars>
          <dgm:bulletEnabled val="1"/>
        </dgm:presLayoutVars>
      </dgm:prSet>
      <dgm:spPr/>
      <dgm:t>
        <a:bodyPr/>
        <a:lstStyle/>
        <a:p>
          <a:endParaRPr lang="en-US"/>
        </a:p>
      </dgm:t>
    </dgm:pt>
    <dgm:pt modelId="{2B3F3F46-A961-455B-8DEE-E96622BACF95}" type="pres">
      <dgm:prSet presAssocID="{D80E7709-E34C-4161-A2A6-823810B50D1F}" presName="sibTrans" presStyleLbl="sibTrans2D1" presStyleIdx="3" presStyleCnt="4"/>
      <dgm:spPr/>
      <dgm:t>
        <a:bodyPr/>
        <a:lstStyle/>
        <a:p>
          <a:endParaRPr lang="en-US"/>
        </a:p>
      </dgm:t>
    </dgm:pt>
    <dgm:pt modelId="{E19A46F1-40AE-4B08-AD17-A7B6F5D976B1}" type="pres">
      <dgm:prSet presAssocID="{D80E7709-E34C-4161-A2A6-823810B50D1F}" presName="connectorText" presStyleLbl="sibTrans2D1" presStyleIdx="3" presStyleCnt="4"/>
      <dgm:spPr/>
      <dgm:t>
        <a:bodyPr/>
        <a:lstStyle/>
        <a:p>
          <a:endParaRPr lang="en-US"/>
        </a:p>
      </dgm:t>
    </dgm:pt>
    <dgm:pt modelId="{14BE0A4A-9BA0-4206-9945-D2D39600E384}" type="pres">
      <dgm:prSet presAssocID="{B48EC200-B515-4B32-A91F-199AAB0D4EE5}" presName="node" presStyleLbl="node1" presStyleIdx="4" presStyleCnt="5">
        <dgm:presLayoutVars>
          <dgm:bulletEnabled val="1"/>
        </dgm:presLayoutVars>
      </dgm:prSet>
      <dgm:spPr/>
      <dgm:t>
        <a:bodyPr/>
        <a:lstStyle/>
        <a:p>
          <a:endParaRPr lang="en-US"/>
        </a:p>
      </dgm:t>
    </dgm:pt>
  </dgm:ptLst>
  <dgm:cxnLst>
    <dgm:cxn modelId="{FFB78778-7E68-43E2-BCA3-E482C4AA79FB}" type="presOf" srcId="{5EEEADE9-6DCA-4CCD-9DF8-C9140CB7668D}" destId="{4583DD22-F17B-499F-99B8-F5C91C510927}" srcOrd="1" destOrd="0" presId="urn:microsoft.com/office/officeart/2005/8/layout/process1"/>
    <dgm:cxn modelId="{63805D7E-032B-4FC9-AA11-81B7B1EB2F97}" srcId="{EF60454F-9A42-4EF6-831F-4E5F8737C09E}" destId="{76586A4D-C6E7-4C43-934D-82A15C152B1B}" srcOrd="2" destOrd="0" parTransId="{782C830B-DFE5-449C-8D02-59EB82CD7C88}" sibTransId="{5EEEADE9-6DCA-4CCD-9DF8-C9140CB7668D}"/>
    <dgm:cxn modelId="{0B5FD865-055D-42A5-9DD2-91E098F954AA}" type="presOf" srcId="{5EEEADE9-6DCA-4CCD-9DF8-C9140CB7668D}" destId="{576BEBC8-9050-4353-A75A-6592F44FEB88}" srcOrd="0" destOrd="0" presId="urn:microsoft.com/office/officeart/2005/8/layout/process1"/>
    <dgm:cxn modelId="{B82AC6A0-44A3-47D0-A8A2-43C6BB099F9E}" type="presOf" srcId="{90ED8FAF-06DA-43E0-BAD8-428EF397D5E1}" destId="{54BFAD7F-E306-4584-A064-57F60AADB8FC}" srcOrd="1" destOrd="0" presId="urn:microsoft.com/office/officeart/2005/8/layout/process1"/>
    <dgm:cxn modelId="{61CC00EB-BE4E-46CC-B59D-9EC5484D4399}" srcId="{EF60454F-9A42-4EF6-831F-4E5F8737C09E}" destId="{B48EC200-B515-4B32-A91F-199AAB0D4EE5}" srcOrd="4" destOrd="0" parTransId="{6132D594-093B-4BE5-ABAA-528D47907AAD}" sibTransId="{9167A103-6B09-4647-879E-9976DAB41CC5}"/>
    <dgm:cxn modelId="{6E2F2E1C-A315-41B6-96F9-1F875525552A}" type="presOf" srcId="{90ED8FAF-06DA-43E0-BAD8-428EF397D5E1}" destId="{5DEF73C6-ADBF-4941-86BA-CE87135FD82B}" srcOrd="0" destOrd="0" presId="urn:microsoft.com/office/officeart/2005/8/layout/process1"/>
    <dgm:cxn modelId="{9DD1D98E-0DA1-4D78-B1D4-44858EBB7298}" srcId="{EF60454F-9A42-4EF6-831F-4E5F8737C09E}" destId="{A5DE2126-0546-4EB1-A510-57E31052C8C4}" srcOrd="1" destOrd="0" parTransId="{A15E98E0-ACFE-48EC-8A25-FEEB6E9B425D}" sibTransId="{90ED8FAF-06DA-43E0-BAD8-428EF397D5E1}"/>
    <dgm:cxn modelId="{48826C4E-0B40-42B6-9D0A-A180F1C147FA}" type="presOf" srcId="{D80E7709-E34C-4161-A2A6-823810B50D1F}" destId="{2B3F3F46-A961-455B-8DEE-E96622BACF95}" srcOrd="0" destOrd="0" presId="urn:microsoft.com/office/officeart/2005/8/layout/process1"/>
    <dgm:cxn modelId="{3DEFE6E6-B9F4-4E7C-BDCC-1D700227B92F}" type="presOf" srcId="{B48EC200-B515-4B32-A91F-199AAB0D4EE5}" destId="{14BE0A4A-9BA0-4206-9945-D2D39600E384}" srcOrd="0" destOrd="0" presId="urn:microsoft.com/office/officeart/2005/8/layout/process1"/>
    <dgm:cxn modelId="{9C899F60-E9C8-401B-8A2B-71930434788F}" type="presOf" srcId="{76586A4D-C6E7-4C43-934D-82A15C152B1B}" destId="{6BE2C7ED-0442-4CCC-8EAA-9B1682D51CB6}" srcOrd="0" destOrd="0" presId="urn:microsoft.com/office/officeart/2005/8/layout/process1"/>
    <dgm:cxn modelId="{D3815E8A-B059-4238-8D9A-2AD066E83CEA}" type="presOf" srcId="{F1F39D03-BD50-4E48-AB8E-CF05FD2CE01D}" destId="{890987E1-17CF-435C-A9AF-C4CA17B10EF9}" srcOrd="0" destOrd="0" presId="urn:microsoft.com/office/officeart/2005/8/layout/process1"/>
    <dgm:cxn modelId="{94AF2EB3-538B-453B-BC80-A4AC0CFE9878}" type="presOf" srcId="{D80E7709-E34C-4161-A2A6-823810B50D1F}" destId="{E19A46F1-40AE-4B08-AD17-A7B6F5D976B1}" srcOrd="1" destOrd="0" presId="urn:microsoft.com/office/officeart/2005/8/layout/process1"/>
    <dgm:cxn modelId="{A300863B-D362-42FB-9AE8-2CF7DE471633}" type="presOf" srcId="{F1F39D03-BD50-4E48-AB8E-CF05FD2CE01D}" destId="{1C80AF08-78CA-4593-8378-0D94A5279AF1}" srcOrd="1" destOrd="0" presId="urn:microsoft.com/office/officeart/2005/8/layout/process1"/>
    <dgm:cxn modelId="{C1481809-DE1C-4473-85B5-D4413FD8C2A2}" type="presOf" srcId="{53242688-97CB-4623-97B0-7458F7BB08F0}" destId="{8B2FA1FF-F48F-432C-ADE4-CA57C4CB430D}" srcOrd="0" destOrd="0" presId="urn:microsoft.com/office/officeart/2005/8/layout/process1"/>
    <dgm:cxn modelId="{0D0B83BC-2CB3-44D1-B2D7-904B9EE525C8}" type="presOf" srcId="{EF60454F-9A42-4EF6-831F-4E5F8737C09E}" destId="{8632EBE7-4975-44F6-989E-202BC5F62BBB}" srcOrd="0" destOrd="0" presId="urn:microsoft.com/office/officeart/2005/8/layout/process1"/>
    <dgm:cxn modelId="{91691483-9620-4BD0-986B-AFF088D18E54}" type="presOf" srcId="{A5DE2126-0546-4EB1-A510-57E31052C8C4}" destId="{FAEE8B99-DF19-415E-9CD5-1B42FBB69B46}" srcOrd="0" destOrd="0" presId="urn:microsoft.com/office/officeart/2005/8/layout/process1"/>
    <dgm:cxn modelId="{565F7644-9628-4275-ACBB-7A943430945F}" srcId="{EF60454F-9A42-4EF6-831F-4E5F8737C09E}" destId="{53242688-97CB-4623-97B0-7458F7BB08F0}" srcOrd="0" destOrd="0" parTransId="{212A43BD-5FAD-454A-8D30-95719FB99FDD}" sibTransId="{F1F39D03-BD50-4E48-AB8E-CF05FD2CE01D}"/>
    <dgm:cxn modelId="{DE474376-5560-4BC4-B8A1-0420940ECE3F}" srcId="{EF60454F-9A42-4EF6-831F-4E5F8737C09E}" destId="{EFD2875B-593F-4D5D-B188-AA1A0C035665}" srcOrd="3" destOrd="0" parTransId="{6084C1BE-CA3B-4F14-89B1-45F5B5C2615A}" sibTransId="{D80E7709-E34C-4161-A2A6-823810B50D1F}"/>
    <dgm:cxn modelId="{90EBB58F-1C72-4DC4-B9A0-A189EA811BBA}" type="presOf" srcId="{EFD2875B-593F-4D5D-B188-AA1A0C035665}" destId="{5456C13D-3B2D-440C-AAF9-46C7430ACD46}" srcOrd="0" destOrd="0" presId="urn:microsoft.com/office/officeart/2005/8/layout/process1"/>
    <dgm:cxn modelId="{EA89F6A5-302D-4CD0-A1A2-D64BB60C31A1}" type="presParOf" srcId="{8632EBE7-4975-44F6-989E-202BC5F62BBB}" destId="{8B2FA1FF-F48F-432C-ADE4-CA57C4CB430D}" srcOrd="0" destOrd="0" presId="urn:microsoft.com/office/officeart/2005/8/layout/process1"/>
    <dgm:cxn modelId="{6FF427AC-5CE6-4AD2-BF0F-3383B9CB816E}" type="presParOf" srcId="{8632EBE7-4975-44F6-989E-202BC5F62BBB}" destId="{890987E1-17CF-435C-A9AF-C4CA17B10EF9}" srcOrd="1" destOrd="0" presId="urn:microsoft.com/office/officeart/2005/8/layout/process1"/>
    <dgm:cxn modelId="{3FC62599-88BA-4B2A-BC0D-A954CB3843F8}" type="presParOf" srcId="{890987E1-17CF-435C-A9AF-C4CA17B10EF9}" destId="{1C80AF08-78CA-4593-8378-0D94A5279AF1}" srcOrd="0" destOrd="0" presId="urn:microsoft.com/office/officeart/2005/8/layout/process1"/>
    <dgm:cxn modelId="{B54E08B5-F076-4819-A59A-FE121AC30B60}" type="presParOf" srcId="{8632EBE7-4975-44F6-989E-202BC5F62BBB}" destId="{FAEE8B99-DF19-415E-9CD5-1B42FBB69B46}" srcOrd="2" destOrd="0" presId="urn:microsoft.com/office/officeart/2005/8/layout/process1"/>
    <dgm:cxn modelId="{E404EB24-33EE-4970-90F4-A15BF803E17E}" type="presParOf" srcId="{8632EBE7-4975-44F6-989E-202BC5F62BBB}" destId="{5DEF73C6-ADBF-4941-86BA-CE87135FD82B}" srcOrd="3" destOrd="0" presId="urn:microsoft.com/office/officeart/2005/8/layout/process1"/>
    <dgm:cxn modelId="{E2EDD15C-F1F1-4878-8AD2-757E42A491E1}" type="presParOf" srcId="{5DEF73C6-ADBF-4941-86BA-CE87135FD82B}" destId="{54BFAD7F-E306-4584-A064-57F60AADB8FC}" srcOrd="0" destOrd="0" presId="urn:microsoft.com/office/officeart/2005/8/layout/process1"/>
    <dgm:cxn modelId="{71C8CC2F-02DF-4FD6-B96F-29BA67374C4C}" type="presParOf" srcId="{8632EBE7-4975-44F6-989E-202BC5F62BBB}" destId="{6BE2C7ED-0442-4CCC-8EAA-9B1682D51CB6}" srcOrd="4" destOrd="0" presId="urn:microsoft.com/office/officeart/2005/8/layout/process1"/>
    <dgm:cxn modelId="{8920E693-1B1E-4466-86C0-56BC77561CB5}" type="presParOf" srcId="{8632EBE7-4975-44F6-989E-202BC5F62BBB}" destId="{576BEBC8-9050-4353-A75A-6592F44FEB88}" srcOrd="5" destOrd="0" presId="urn:microsoft.com/office/officeart/2005/8/layout/process1"/>
    <dgm:cxn modelId="{E94C096C-2B9C-4D57-8262-E7BB06893858}" type="presParOf" srcId="{576BEBC8-9050-4353-A75A-6592F44FEB88}" destId="{4583DD22-F17B-499F-99B8-F5C91C510927}" srcOrd="0" destOrd="0" presId="urn:microsoft.com/office/officeart/2005/8/layout/process1"/>
    <dgm:cxn modelId="{B79145A9-36A4-4923-B0E2-E4063DFB67B8}" type="presParOf" srcId="{8632EBE7-4975-44F6-989E-202BC5F62BBB}" destId="{5456C13D-3B2D-440C-AAF9-46C7430ACD46}" srcOrd="6" destOrd="0" presId="urn:microsoft.com/office/officeart/2005/8/layout/process1"/>
    <dgm:cxn modelId="{D775C75A-5B81-4388-8673-0BA99063FEE8}" type="presParOf" srcId="{8632EBE7-4975-44F6-989E-202BC5F62BBB}" destId="{2B3F3F46-A961-455B-8DEE-E96622BACF95}" srcOrd="7" destOrd="0" presId="urn:microsoft.com/office/officeart/2005/8/layout/process1"/>
    <dgm:cxn modelId="{5F234F27-24C9-4C37-9B28-07BD559D2A4C}" type="presParOf" srcId="{2B3F3F46-A961-455B-8DEE-E96622BACF95}" destId="{E19A46F1-40AE-4B08-AD17-A7B6F5D976B1}" srcOrd="0" destOrd="0" presId="urn:microsoft.com/office/officeart/2005/8/layout/process1"/>
    <dgm:cxn modelId="{AF98BD87-38DA-4909-AD69-0163828D5143}" type="presParOf" srcId="{8632EBE7-4975-44F6-989E-202BC5F62BBB}" destId="{14BE0A4A-9BA0-4206-9945-D2D39600E384}"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5:42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1E67F25-F615-437D-9787-BF2BA74CF284}" type="datetime1">
              <a:rPr lang="en-US" smtClean="0"/>
              <a:t>6/3/2013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13</a:t>
            </a:fld>
            <a:endParaRPr lang="en-US" dirty="0"/>
          </a:p>
        </p:txBody>
      </p:sp>
      <p:sp>
        <p:nvSpPr>
          <p:cNvPr id="6" name="Header Placeholder 5"/>
          <p:cNvSpPr>
            <a:spLocks noGrp="1"/>
          </p:cNvSpPr>
          <p:nvPr>
            <p:ph type="hdr" sz="quarter" idx="12"/>
          </p:nvPr>
        </p:nvSpPr>
        <p:spPr/>
        <p:txBody>
          <a:bodyPr/>
          <a:lstStyle/>
          <a:p>
            <a:r>
              <a:rPr lang="en-US" dirty="0"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09346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14</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15</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16</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17</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021177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AD8F481-B763-4E79-B8AE-44FEFFD7E830}" type="datetime1">
              <a:rPr lang="en-US" smtClean="0"/>
              <a:t>6/3/2013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20</a:t>
            </a:fld>
            <a:endParaRPr lang="en-US" dirty="0"/>
          </a:p>
        </p:txBody>
      </p:sp>
      <p:sp>
        <p:nvSpPr>
          <p:cNvPr id="6" name="Header Placeholder 5"/>
          <p:cNvSpPr>
            <a:spLocks noGrp="1"/>
          </p:cNvSpPr>
          <p:nvPr>
            <p:ph type="hdr" sz="quarter" idx="12"/>
          </p:nvPr>
        </p:nvSpPr>
        <p:spPr/>
        <p:txBody>
          <a:bodyPr/>
          <a:lstStyle/>
          <a:p>
            <a:r>
              <a:rPr lang="en-US" dirty="0" smtClean="0"/>
              <a:t>Microsoft Exchange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98240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1083392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33</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34</a:t>
            </a:fld>
            <a:endParaRPr lang="en-US" dirty="0"/>
          </a:p>
        </p:txBody>
      </p:sp>
    </p:spTree>
    <p:extLst>
      <p:ext uri="{BB962C8B-B14F-4D97-AF65-F5344CB8AC3E}">
        <p14:creationId xmlns:p14="http://schemas.microsoft.com/office/powerpoint/2010/main" val="763708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5:42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423116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5:42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5:42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5:42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6/3/2013</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56213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5:42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6389552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5:42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55D76F5-6291-4A45-875A-9053AAC0B907}" type="datetime1">
              <a:rPr lang="en-US" smtClean="0">
                <a:solidFill>
                  <a:prstClr val="black"/>
                </a:solidFill>
              </a:rPr>
              <a:pPr/>
              <a:t>6/3/2013</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26349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972099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CA68938-B745-4987-AE84-94670EE76573}" type="datetime1">
              <a:rPr lang="en-US" smtClean="0">
                <a:solidFill>
                  <a:prstClr val="black"/>
                </a:solidFill>
              </a:rPr>
              <a:pPr/>
              <a:t>6/3/2013</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37930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56591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5FC97F3-9809-4D66-BD04-197666877D12}" type="datetime1">
              <a:rPr lang="en-US" smtClean="0"/>
              <a:t>6/3/2013</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9</a:t>
            </a:fld>
            <a:endParaRPr lang="en-US" dirty="0"/>
          </a:p>
        </p:txBody>
      </p:sp>
      <p:sp>
        <p:nvSpPr>
          <p:cNvPr id="6" name="Header Placeholder 5"/>
          <p:cNvSpPr>
            <a:spLocks noGrp="1"/>
          </p:cNvSpPr>
          <p:nvPr>
            <p:ph type="hdr" sz="quarter" idx="12"/>
          </p:nvPr>
        </p:nvSpPr>
        <p:spPr/>
        <p:txBody>
          <a:bodyPr/>
          <a:lstStyle/>
          <a:p>
            <a:r>
              <a:rPr lang="en-US" dirty="0" smtClean="0"/>
              <a:t>Microsoft Office365</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85266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9D32ADF8-0514-4889-88E5-BE584ACE911A}" type="slidenum">
              <a:rPr lang="en-US" smtClean="0"/>
              <a:t>11</a:t>
            </a:fld>
            <a:endParaRPr lang="en-US" dirty="0"/>
          </a:p>
        </p:txBody>
      </p:sp>
    </p:spTree>
    <p:extLst>
      <p:ext uri="{BB962C8B-B14F-4D97-AF65-F5344CB8AC3E}">
        <p14:creationId xmlns:p14="http://schemas.microsoft.com/office/powerpoint/2010/main" val="2537702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ch Ed 2013_Mai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4379180"/>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solidFill>
                  <a:schemeClr val="tx2"/>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281559733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ech Ed 2013_Main Layout">
    <p:spTree>
      <p:nvGrpSpPr>
        <p:cNvPr id="1" name=""/>
        <p:cNvGrpSpPr/>
        <p:nvPr/>
      </p:nvGrpSpPr>
      <p:grpSpPr>
        <a:xfrm>
          <a:off x="0" y="0"/>
          <a:ext cx="0" cy="0"/>
          <a:chOff x="0" y="0"/>
          <a:chExt cx="0" cy="0"/>
        </a:xfrm>
      </p:grpSpPr>
      <p:sp>
        <p:nvSpPr>
          <p:cNvPr id="4" name="Rectangle 3"/>
          <p:cNvSpPr/>
          <p:nvPr userDrawn="1"/>
        </p:nvSpPr>
        <p:spPr bwMode="auto">
          <a:xfrm>
            <a:off x="5690686" y="0"/>
            <a:ext cx="621213"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auto">
          <a:xfrm>
            <a:off x="0" y="0"/>
            <a:ext cx="6124575"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320" y="296897"/>
            <a:ext cx="5666105" cy="917575"/>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636088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2124448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953" y="5133290"/>
            <a:ext cx="5542600" cy="1919175"/>
          </a:xfrm>
          <a:prstGeom prst="rect">
            <a:avLst/>
          </a:prstGeom>
        </p:spPr>
      </p:pic>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7293951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71591046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508514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4539576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273538338"/>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5874710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4403689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403659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77331081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400046072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8420290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97152944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413866592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14176519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99889298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8706015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47375232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44732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627491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189752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Punchy Slide Blue">
    <p:bg>
      <p:bgPr>
        <a:solidFill>
          <a:srgbClr val="00188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a:prstGeom prst="rect">
            <a:avLst/>
          </a:prstGeom>
        </p:spPr>
        <p:txBody>
          <a:bodyPr anchor="b" anchorCtr="0"/>
          <a:lstStyle>
            <a:lvl1pPr>
              <a:defRPr sz="8975"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39528518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_Color Block text w/Photo on Right">
    <p:spTree>
      <p:nvGrpSpPr>
        <p:cNvPr id="1" name=""/>
        <p:cNvGrpSpPr/>
        <p:nvPr/>
      </p:nvGrpSpPr>
      <p:grpSpPr>
        <a:xfrm>
          <a:off x="0" y="0"/>
          <a:ext cx="0" cy="0"/>
          <a:chOff x="0" y="0"/>
          <a:chExt cx="0" cy="0"/>
        </a:xfrm>
      </p:grpSpPr>
      <p:sp>
        <p:nvSpPr>
          <p:cNvPr id="7" name="Rectangle 6"/>
          <p:cNvSpPr/>
          <p:nvPr/>
        </p:nvSpPr>
        <p:spPr bwMode="white">
          <a:xfrm>
            <a:off x="2"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0"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161587273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2" y="1476626"/>
            <a:ext cx="11375536" cy="20128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774541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a:lvl3pPr>
            <a:lvl4pPr marL="457019" indent="0">
              <a:buNone/>
              <a:defRPr/>
            </a:lvl4pPr>
            <a:lvl5pPr marL="68552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170927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2" y="2875738"/>
            <a:ext cx="11375536" cy="1243058"/>
          </a:xfrm>
        </p:spPr>
        <p:txBody>
          <a:bodyPr anchor="b" anchorCtr="0"/>
          <a:lstStyle>
            <a:lvl1pPr>
              <a:defRPr sz="897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131439647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theme" Target="../theme/theme2.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092" r:id="rId1"/>
    <p:sldLayoutId id="2147484183" r:id="rId2"/>
    <p:sldLayoutId id="2147484188" r:id="rId3"/>
    <p:sldLayoutId id="2147484189" r:id="rId4"/>
    <p:sldLayoutId id="2147484105" r:id="rId5"/>
    <p:sldLayoutId id="2147484185" r:id="rId6"/>
    <p:sldLayoutId id="2147484182" r:id="rId7"/>
    <p:sldLayoutId id="2147484186" r:id="rId8"/>
    <p:sldLayoutId id="2147484130" r:id="rId9"/>
    <p:sldLayoutId id="2147484101" r:id="rId10"/>
    <p:sldLayoutId id="2147484102" r:id="rId11"/>
    <p:sldLayoutId id="2147484093" r:id="rId12"/>
    <p:sldLayoutId id="2147484127" r:id="rId13"/>
    <p:sldLayoutId id="2147484128" r:id="rId14"/>
    <p:sldLayoutId id="2147484129" r:id="rId15"/>
    <p:sldLayoutId id="2147484094" r:id="rId16"/>
    <p:sldLayoutId id="2147484096" r:id="rId17"/>
    <p:sldLayoutId id="2147484192" r:id="rId18"/>
    <p:sldLayoutId id="2147484193" r:id="rId19"/>
    <p:sldLayoutId id="2147484194" r:id="rId20"/>
    <p:sldLayoutId id="2147484195" r:id="rId2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5764425"/>
      </p:ext>
    </p:extLst>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 id="2147484209" r:id="rId13"/>
    <p:sldLayoutId id="2147484210" r:id="rId14"/>
    <p:sldLayoutId id="2147484211" r:id="rId15"/>
    <p:sldLayoutId id="2147484212" r:id="rId16"/>
    <p:sldLayoutId id="2147484213" r:id="rId17"/>
    <p:sldLayoutId id="2147484214" r:id="rId18"/>
    <p:sldLayoutId id="2147484215" r:id="rId19"/>
    <p:sldLayoutId id="2147484216" r:id="rId20"/>
    <p:sldLayoutId id="2147484217" r:id="rId21"/>
    <p:sldLayoutId id="2147484218" r:id="rId22"/>
    <p:sldLayoutId id="2147484219" r:id="rId23"/>
    <p:sldLayoutId id="2147484220" r:id="rId24"/>
    <p:sldLayoutId id="2147484221" r:id="rId25"/>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10.jpeg"/><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image" Target="../media/image8.png"/><Relationship Id="rId9"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fasttrack.office.co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34.jpeg"/></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1.xml"/><Relationship Id="rId5" Type="http://schemas.openxmlformats.org/officeDocument/2006/relationships/image" Target="../media/image37.png"/><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5.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hyperlink" Target="mailto:Jane@contoso.com"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633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FastTrack Pilot</a:t>
            </a:r>
            <a:endParaRPr lang="en-US" dirty="0"/>
          </a:p>
        </p:txBody>
      </p:sp>
    </p:spTree>
    <p:extLst>
      <p:ext uri="{BB962C8B-B14F-4D97-AF65-F5344CB8AC3E}">
        <p14:creationId xmlns:p14="http://schemas.microsoft.com/office/powerpoint/2010/main" val="651306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Start FastTrack</a:t>
            </a:r>
            <a:br>
              <a:rPr lang="en-US" dirty="0" smtClean="0"/>
            </a:br>
            <a:r>
              <a:rPr lang="en-US" sz="3600" dirty="0" smtClean="0"/>
              <a:t>Pilot</a:t>
            </a:r>
            <a:endParaRPr lang="en-US" sz="3600" dirty="0"/>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Enhance</a:t>
            </a:r>
          </a:p>
        </p:txBody>
      </p:sp>
      <p:sp>
        <p:nvSpPr>
          <p:cNvPr id="30" name="Rectangle 29"/>
          <p:cNvSpPr/>
          <p:nvPr/>
        </p:nvSpPr>
        <p:spPr bwMode="auto">
          <a:xfrm>
            <a:off x="11151570" y="1898650"/>
            <a:ext cx="4572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896" y="2604551"/>
            <a:ext cx="1090557" cy="106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bwMode="auto">
          <a:xfrm>
            <a:off x="1917391" y="1898650"/>
            <a:ext cx="91440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p>
        </p:txBody>
      </p:sp>
      <p:cxnSp>
        <p:nvCxnSpPr>
          <p:cNvPr id="57" name="Straight Connector 56"/>
          <p:cNvCxnSpPr/>
          <p:nvPr/>
        </p:nvCxnSpPr>
        <p:spPr>
          <a:xfrm>
            <a:off x="2994243" y="3082608"/>
            <a:ext cx="0" cy="1083989"/>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994243" y="4156869"/>
            <a:ext cx="146384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Pilot users use the service in about an </a:t>
            </a:r>
            <a:r>
              <a:rPr lang="en-US" sz="2000" dirty="0" smtClean="0">
                <a:gradFill>
                  <a:gsLst>
                    <a:gs pos="0">
                      <a:srgbClr val="FFFFFF"/>
                    </a:gs>
                    <a:gs pos="100000">
                      <a:srgbClr val="FFFFFF"/>
                    </a:gs>
                  </a:gsLst>
                  <a:lin ang="5400000" scaled="0"/>
                </a:gradFill>
                <a:ea typeface="Segoe UI" pitchFamily="34" charset="0"/>
                <a:cs typeface="Segoe UI" pitchFamily="34" charset="0"/>
              </a:rPr>
              <a:t>hour</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Start with a clean mailbox or with their own </a:t>
            </a:r>
            <a:r>
              <a:rPr lang="en-US" sz="2000" dirty="0" smtClean="0">
                <a:gradFill>
                  <a:gsLst>
                    <a:gs pos="0">
                      <a:srgbClr val="FFFFFF"/>
                    </a:gs>
                    <a:gs pos="100000">
                      <a:srgbClr val="FFFFFF"/>
                    </a:gs>
                  </a:gsLst>
                  <a:lin ang="5400000" scaled="0"/>
                </a:gradFill>
                <a:ea typeface="Segoe UI" pitchFamily="34" charset="0"/>
                <a:cs typeface="Segoe UI" pitchFamily="34" charset="0"/>
              </a:rPr>
              <a:t>data</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119313" y="2579688"/>
            <a:ext cx="1749860" cy="502920"/>
          </a:xfrm>
          <a:prstGeom prst="rect">
            <a:avLst/>
          </a:prstGeom>
          <a:solidFill>
            <a:schemeClr val="accent5"/>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Cloud ID</a:t>
            </a:r>
          </a:p>
        </p:txBody>
      </p:sp>
      <p:sp>
        <p:nvSpPr>
          <p:cNvPr id="47" name="Rectangle 46"/>
          <p:cNvSpPr/>
          <p:nvPr/>
        </p:nvSpPr>
        <p:spPr bwMode="auto">
          <a:xfrm>
            <a:off x="4458085" y="3021595"/>
            <a:ext cx="1749860" cy="502920"/>
          </a:xfrm>
          <a:prstGeom prst="rect">
            <a:avLst/>
          </a:prstGeom>
          <a:solidFill>
            <a:schemeClr val="accent5"/>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grpSp>
        <p:nvGrpSpPr>
          <p:cNvPr id="16" name="Group 15"/>
          <p:cNvGrpSpPr/>
          <p:nvPr/>
        </p:nvGrpSpPr>
        <p:grpSpPr>
          <a:xfrm>
            <a:off x="6796857" y="2579688"/>
            <a:ext cx="1749860" cy="1386734"/>
            <a:chOff x="6796857" y="2579688"/>
            <a:chExt cx="1749860" cy="1386734"/>
          </a:xfrm>
        </p:grpSpPr>
        <p:sp>
          <p:nvSpPr>
            <p:cNvPr id="66" name="Rectangle 65"/>
            <p:cNvSpPr/>
            <p:nvPr/>
          </p:nvSpPr>
          <p:spPr bwMode="auto">
            <a:xfrm>
              <a:off x="6796857" y="2579688"/>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85" name="Rectangle 84"/>
            <p:cNvSpPr/>
            <p:nvPr/>
          </p:nvSpPr>
          <p:spPr bwMode="auto">
            <a:xfrm>
              <a:off x="6796857" y="3463502"/>
              <a:ext cx="1749860" cy="502920"/>
            </a:xfrm>
            <a:prstGeom prst="rect">
              <a:avLst/>
            </a:prstGeom>
            <a:solidFill>
              <a:schemeClr val="accent5"/>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Connected </a:t>
              </a:r>
              <a:r>
                <a:rPr lang="en-US" sz="1400" dirty="0" smtClean="0">
                  <a:gradFill>
                    <a:gsLst>
                      <a:gs pos="0">
                        <a:srgbClr val="FFFFFF"/>
                      </a:gs>
                      <a:gs pos="100000">
                        <a:srgbClr val="FFFFFF"/>
                      </a:gs>
                    </a:gsLst>
                    <a:lin ang="5400000" scaled="0"/>
                  </a:gradFill>
                  <a:ea typeface="Segoe UI" pitchFamily="34" charset="0"/>
                  <a:cs typeface="Segoe UI" pitchFamily="34" charset="0"/>
                </a:rPr>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account</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94" name="Rectangle 93"/>
          <p:cNvSpPr/>
          <p:nvPr/>
        </p:nvSpPr>
        <p:spPr bwMode="auto">
          <a:xfrm>
            <a:off x="4458085" y="4789223"/>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grpSp>
        <p:nvGrpSpPr>
          <p:cNvPr id="17" name="Group 16"/>
          <p:cNvGrpSpPr/>
          <p:nvPr/>
        </p:nvGrpSpPr>
        <p:grpSpPr>
          <a:xfrm>
            <a:off x="6796857" y="4347316"/>
            <a:ext cx="1749860" cy="1386734"/>
            <a:chOff x="6796857" y="4347316"/>
            <a:chExt cx="1749860" cy="1386734"/>
          </a:xfrm>
        </p:grpSpPr>
        <p:sp>
          <p:nvSpPr>
            <p:cNvPr id="90" name="Rectangle 89"/>
            <p:cNvSpPr/>
            <p:nvPr/>
          </p:nvSpPr>
          <p:spPr bwMode="auto">
            <a:xfrm>
              <a:off x="6796857" y="434731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6796857" y="5231130"/>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grpSp>
      <p:cxnSp>
        <p:nvCxnSpPr>
          <p:cNvPr id="97" name="Straight Connector 96"/>
          <p:cNvCxnSpPr>
            <a:endCxn id="47" idx="2"/>
          </p:cNvCxnSpPr>
          <p:nvPr/>
        </p:nvCxnSpPr>
        <p:spPr>
          <a:xfrm flipV="1">
            <a:off x="5333015" y="3524515"/>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333015" y="4408329"/>
            <a:ext cx="0" cy="390622"/>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6207945" y="3273056"/>
            <a:ext cx="281446"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6489391" y="2831148"/>
            <a:ext cx="0" cy="90525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489391" y="284480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6489391" y="372110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6207945" y="5034546"/>
            <a:ext cx="281446"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6489391" y="4592638"/>
            <a:ext cx="0" cy="90525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6489391" y="460629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6489391" y="548259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Diamond 83"/>
          <p:cNvSpPr/>
          <p:nvPr/>
        </p:nvSpPr>
        <p:spPr bwMode="auto">
          <a:xfrm>
            <a:off x="4458085" y="3822176"/>
            <a:ext cx="1749860" cy="669386"/>
          </a:xfrm>
          <a:prstGeom prst="diamond">
            <a:avLst/>
          </a:prstGeom>
          <a:solidFill>
            <a:schemeClr val="accent5"/>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grpSp>
        <p:nvGrpSpPr>
          <p:cNvPr id="32" name="Group 31"/>
          <p:cNvGrpSpPr/>
          <p:nvPr/>
        </p:nvGrpSpPr>
        <p:grpSpPr>
          <a:xfrm>
            <a:off x="515841" y="3986156"/>
            <a:ext cx="1216666" cy="1234968"/>
            <a:chOff x="596134" y="3375039"/>
            <a:chExt cx="1216666" cy="1234968"/>
          </a:xfrm>
        </p:grpSpPr>
        <p:pic>
          <p:nvPicPr>
            <p:cNvPr id="3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6616"/>
            <a:stretch/>
          </p:blipFill>
          <p:spPr bwMode="auto">
            <a:xfrm>
              <a:off x="596134" y="3375039"/>
              <a:ext cx="1090557" cy="89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261" y="4171099"/>
              <a:ext cx="682539" cy="43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extBox 3"/>
          <p:cNvSpPr txBox="1"/>
          <p:nvPr/>
        </p:nvSpPr>
        <p:spPr>
          <a:xfrm>
            <a:off x="505058" y="5189539"/>
            <a:ext cx="113088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Others</a:t>
            </a:r>
          </a:p>
        </p:txBody>
      </p:sp>
    </p:spTree>
    <p:extLst>
      <p:ext uri="{BB962C8B-B14F-4D97-AF65-F5344CB8AC3E}">
        <p14:creationId xmlns:p14="http://schemas.microsoft.com/office/powerpoint/2010/main" val="3393083390"/>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look at deploy</a:t>
            </a:r>
            <a:endParaRPr lang="en-US" dirty="0"/>
          </a:p>
        </p:txBody>
      </p:sp>
      <p:sp>
        <p:nvSpPr>
          <p:cNvPr id="3" name="Rectangle 2"/>
          <p:cNvSpPr/>
          <p:nvPr/>
        </p:nvSpPr>
        <p:spPr bwMode="auto">
          <a:xfrm>
            <a:off x="455613" y="3680354"/>
            <a:ext cx="3819671" cy="603504"/>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91440" rIns="18288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Pilot</a:t>
            </a:r>
          </a:p>
        </p:txBody>
      </p:sp>
      <p:sp>
        <p:nvSpPr>
          <p:cNvPr id="4" name="Rectangle 3"/>
          <p:cNvSpPr/>
          <p:nvPr/>
        </p:nvSpPr>
        <p:spPr bwMode="auto">
          <a:xfrm>
            <a:off x="4398891" y="3680354"/>
            <a:ext cx="3819671" cy="603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Deploy</a:t>
            </a:r>
          </a:p>
        </p:txBody>
      </p:sp>
      <p:sp>
        <p:nvSpPr>
          <p:cNvPr id="5" name="Rectangle 4"/>
          <p:cNvSpPr/>
          <p:nvPr/>
        </p:nvSpPr>
        <p:spPr bwMode="auto">
          <a:xfrm>
            <a:off x="8342167" y="3680354"/>
            <a:ext cx="3819671" cy="603504"/>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Enhance</a:t>
            </a:r>
          </a:p>
        </p:txBody>
      </p:sp>
      <p:sp>
        <p:nvSpPr>
          <p:cNvPr id="6" name="Oval 5"/>
          <p:cNvSpPr/>
          <p:nvPr/>
        </p:nvSpPr>
        <p:spPr bwMode="auto">
          <a:xfrm>
            <a:off x="5776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7" name="Oval 6"/>
          <p:cNvSpPr/>
          <p:nvPr/>
        </p:nvSpPr>
        <p:spPr bwMode="auto">
          <a:xfrm>
            <a:off x="45400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a:t>
            </a:r>
          </a:p>
        </p:txBody>
      </p:sp>
      <p:sp>
        <p:nvSpPr>
          <p:cNvPr id="8" name="Oval 7"/>
          <p:cNvSpPr/>
          <p:nvPr/>
        </p:nvSpPr>
        <p:spPr bwMode="auto">
          <a:xfrm>
            <a:off x="8475566"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3</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14050" b="14047"/>
          <a:stretch/>
        </p:blipFill>
        <p:spPr>
          <a:xfrm>
            <a:off x="3240601" y="3680354"/>
            <a:ext cx="962967" cy="603504"/>
          </a:xfrm>
          <a:prstGeom prst="rect">
            <a:avLst/>
          </a:prstGeom>
          <a:noFill/>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9321" r="14754" b="8777"/>
          <a:stretch/>
        </p:blipFill>
        <p:spPr>
          <a:xfrm>
            <a:off x="11075332" y="3680354"/>
            <a:ext cx="1086506" cy="603504"/>
          </a:xfrm>
          <a:prstGeom prst="rect">
            <a:avLst/>
          </a:prstGeom>
          <a:noFill/>
        </p:spPr>
      </p:pic>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1191" t="13293" r="7920" b="21163"/>
          <a:stretch/>
        </p:blipFill>
        <p:spPr bwMode="auto">
          <a:xfrm>
            <a:off x="6606988" y="3680354"/>
            <a:ext cx="1611575" cy="603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338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Deploy Experience – what’s added</a:t>
            </a:r>
            <a:endParaRPr lang="en-US" dirty="0"/>
          </a:p>
        </p:txBody>
      </p:sp>
      <p:sp>
        <p:nvSpPr>
          <p:cNvPr id="8" name="Straight Connector 7"/>
          <p:cNvSpPr/>
          <p:nvPr/>
        </p:nvSpPr>
        <p:spPr>
          <a:xfrm>
            <a:off x="4757017" y="5960747"/>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Straight Connector 8"/>
          <p:cNvSpPr/>
          <p:nvPr/>
        </p:nvSpPr>
        <p:spPr>
          <a:xfrm>
            <a:off x="4757017" y="5356551"/>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Straight Connector 9"/>
          <p:cNvSpPr/>
          <p:nvPr/>
        </p:nvSpPr>
        <p:spPr>
          <a:xfrm>
            <a:off x="4757017" y="4769380"/>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10"/>
          <p:cNvSpPr/>
          <p:nvPr/>
        </p:nvSpPr>
        <p:spPr>
          <a:xfrm>
            <a:off x="4757017" y="3748637"/>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11"/>
          <p:cNvSpPr/>
          <p:nvPr/>
        </p:nvSpPr>
        <p:spPr>
          <a:xfrm>
            <a:off x="4757017" y="2028944"/>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Straight Connector 12"/>
          <p:cNvSpPr/>
          <p:nvPr/>
        </p:nvSpPr>
        <p:spPr>
          <a:xfrm>
            <a:off x="4757017" y="1455749"/>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632841" y="1136267"/>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087" tIns="31087" rIns="31087" bIns="31087" numCol="1" spcCol="1270" anchor="b" anchorCtr="0">
            <a:noAutofit/>
          </a:bodyPr>
          <a:lstStyle/>
          <a:p>
            <a:pPr defTabSz="725353">
              <a:lnSpc>
                <a:spcPct val="90000"/>
              </a:lnSpc>
              <a:spcBef>
                <a:spcPct val="0"/>
              </a:spcBef>
              <a:spcAft>
                <a:spcPct val="35000"/>
              </a:spcAft>
            </a:pPr>
            <a:r>
              <a:rPr lang="en-US" sz="1632" dirty="0"/>
              <a:t>Integrated identity management</a:t>
            </a:r>
          </a:p>
        </p:txBody>
      </p:sp>
      <p:sp>
        <p:nvSpPr>
          <p:cNvPr id="15" name="Freeform 14"/>
          <p:cNvSpPr/>
          <p:nvPr/>
        </p:nvSpPr>
        <p:spPr>
          <a:xfrm>
            <a:off x="4757017" y="1136267"/>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665" tIns="55665" rIns="55665" bIns="31087" numCol="1" spcCol="1270" anchor="ctr" anchorCtr="0">
            <a:noAutofit/>
          </a:bodyPr>
          <a:lstStyle/>
          <a:p>
            <a:pPr algn="ctr" defTabSz="725353">
              <a:lnSpc>
                <a:spcPct val="90000"/>
              </a:lnSpc>
              <a:spcBef>
                <a:spcPct val="0"/>
              </a:spcBef>
              <a:spcAft>
                <a:spcPct val="35000"/>
              </a:spcAft>
            </a:pPr>
            <a:r>
              <a:rPr lang="en-US" sz="1632" dirty="0"/>
              <a:t>Sign-on</a:t>
            </a:r>
          </a:p>
        </p:txBody>
      </p:sp>
      <p:sp>
        <p:nvSpPr>
          <p:cNvPr id="16" name="Freeform 15"/>
          <p:cNvSpPr/>
          <p:nvPr/>
        </p:nvSpPr>
        <p:spPr>
          <a:xfrm>
            <a:off x="4757017" y="1482020"/>
            <a:ext cx="7214714" cy="183578"/>
          </a:xfrm>
          <a:custGeom>
            <a:avLst/>
            <a:gdLst>
              <a:gd name="connsiteX0" fmla="*/ 0 w 7073891"/>
              <a:gd name="connsiteY0" fmla="*/ 0 h 179995"/>
              <a:gd name="connsiteX1" fmla="*/ 7073891 w 7073891"/>
              <a:gd name="connsiteY1" fmla="*/ 0 h 179995"/>
              <a:gd name="connsiteX2" fmla="*/ 7073891 w 7073891"/>
              <a:gd name="connsiteY2" fmla="*/ 179995 h 179995"/>
              <a:gd name="connsiteX3" fmla="*/ 0 w 7073891"/>
              <a:gd name="connsiteY3" fmla="*/ 179995 h 179995"/>
              <a:gd name="connsiteX4" fmla="*/ 0 w 7073891"/>
              <a:gd name="connsiteY4" fmla="*/ 0 h 17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179995">
                <a:moveTo>
                  <a:pt x="0" y="0"/>
                </a:moveTo>
                <a:lnTo>
                  <a:pt x="7073891" y="0"/>
                </a:lnTo>
                <a:lnTo>
                  <a:pt x="7073891" y="179995"/>
                </a:lnTo>
                <a:lnTo>
                  <a:pt x="0" y="1799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Sign-on with the same user and password as on premises</a:t>
            </a:r>
          </a:p>
        </p:txBody>
      </p:sp>
      <p:sp>
        <p:nvSpPr>
          <p:cNvPr id="17" name="Freeform 16"/>
          <p:cNvSpPr/>
          <p:nvPr/>
        </p:nvSpPr>
        <p:spPr>
          <a:xfrm>
            <a:off x="6632841" y="1709463"/>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Integrated mail flow and migration</a:t>
            </a:r>
          </a:p>
        </p:txBody>
      </p:sp>
      <p:sp>
        <p:nvSpPr>
          <p:cNvPr id="18" name="Freeform 17"/>
          <p:cNvSpPr/>
          <p:nvPr/>
        </p:nvSpPr>
        <p:spPr>
          <a:xfrm>
            <a:off x="4757017" y="1709463"/>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Mail</a:t>
            </a:r>
          </a:p>
        </p:txBody>
      </p:sp>
      <p:sp>
        <p:nvSpPr>
          <p:cNvPr id="19" name="Freeform 18"/>
          <p:cNvSpPr/>
          <p:nvPr/>
        </p:nvSpPr>
        <p:spPr>
          <a:xfrm>
            <a:off x="4757017" y="2055215"/>
            <a:ext cx="7214714" cy="619025"/>
          </a:xfrm>
          <a:custGeom>
            <a:avLst/>
            <a:gdLst>
              <a:gd name="connsiteX0" fmla="*/ 0 w 7073891"/>
              <a:gd name="connsiteY0" fmla="*/ 0 h 606942"/>
              <a:gd name="connsiteX1" fmla="*/ 7073891 w 7073891"/>
              <a:gd name="connsiteY1" fmla="*/ 0 h 606942"/>
              <a:gd name="connsiteX2" fmla="*/ 7073891 w 7073891"/>
              <a:gd name="connsiteY2" fmla="*/ 606942 h 606942"/>
              <a:gd name="connsiteX3" fmla="*/ 0 w 7073891"/>
              <a:gd name="connsiteY3" fmla="*/ 606942 h 606942"/>
              <a:gd name="connsiteX4" fmla="*/ 0 w 7073891"/>
              <a:gd name="connsiteY4" fmla="*/ 0 h 606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06942">
                <a:moveTo>
                  <a:pt x="0" y="0"/>
                </a:moveTo>
                <a:lnTo>
                  <a:pt x="7073891" y="0"/>
                </a:lnTo>
                <a:lnTo>
                  <a:pt x="7073891" y="606942"/>
                </a:lnTo>
                <a:lnTo>
                  <a:pt x="0" y="6069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Global address list </a:t>
            </a:r>
          </a:p>
          <a:p>
            <a:pPr marL="0" lvl="1" defTabSz="362676">
              <a:lnSpc>
                <a:spcPct val="90000"/>
              </a:lnSpc>
              <a:spcBef>
                <a:spcPct val="0"/>
              </a:spcBef>
              <a:spcAft>
                <a:spcPct val="15000"/>
              </a:spcAft>
            </a:pPr>
            <a:r>
              <a:rPr lang="en-US" sz="1400" dirty="0"/>
              <a:t>Full mail content migration – mail, calendar, contacts</a:t>
            </a:r>
          </a:p>
        </p:txBody>
      </p:sp>
      <p:sp>
        <p:nvSpPr>
          <p:cNvPr id="20" name="Freeform 19"/>
          <p:cNvSpPr/>
          <p:nvPr/>
        </p:nvSpPr>
        <p:spPr>
          <a:xfrm>
            <a:off x="6632841" y="3429272"/>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Sharing and working with others</a:t>
            </a:r>
          </a:p>
        </p:txBody>
      </p:sp>
      <p:sp>
        <p:nvSpPr>
          <p:cNvPr id="21" name="Freeform 20"/>
          <p:cNvSpPr/>
          <p:nvPr/>
        </p:nvSpPr>
        <p:spPr>
          <a:xfrm>
            <a:off x="4757017" y="3429272"/>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Collaboration</a:t>
            </a:r>
          </a:p>
        </p:txBody>
      </p:sp>
      <p:sp>
        <p:nvSpPr>
          <p:cNvPr id="22" name="Freeform 21"/>
          <p:cNvSpPr/>
          <p:nvPr/>
        </p:nvSpPr>
        <p:spPr>
          <a:xfrm>
            <a:off x="4757017" y="3788160"/>
            <a:ext cx="7214714" cy="627412"/>
          </a:xfrm>
          <a:custGeom>
            <a:avLst/>
            <a:gdLst>
              <a:gd name="connsiteX0" fmla="*/ 0 w 7073891"/>
              <a:gd name="connsiteY0" fmla="*/ 0 h 615166"/>
              <a:gd name="connsiteX1" fmla="*/ 7073891 w 7073891"/>
              <a:gd name="connsiteY1" fmla="*/ 0 h 615166"/>
              <a:gd name="connsiteX2" fmla="*/ 7073891 w 7073891"/>
              <a:gd name="connsiteY2" fmla="*/ 615166 h 615166"/>
              <a:gd name="connsiteX3" fmla="*/ 0 w 7073891"/>
              <a:gd name="connsiteY3" fmla="*/ 615166 h 615166"/>
              <a:gd name="connsiteX4" fmla="*/ 0 w 7073891"/>
              <a:gd name="connsiteY4" fmla="*/ 0 h 615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15166">
                <a:moveTo>
                  <a:pt x="0" y="0"/>
                </a:moveTo>
                <a:lnTo>
                  <a:pt x="7073891" y="0"/>
                </a:lnTo>
                <a:lnTo>
                  <a:pt x="7073891" y="615166"/>
                </a:lnTo>
                <a:lnTo>
                  <a:pt x="0" y="6151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Lync business partner federation</a:t>
            </a:r>
          </a:p>
          <a:p>
            <a:pPr marL="0" lvl="1" defTabSz="362676">
              <a:lnSpc>
                <a:spcPct val="90000"/>
              </a:lnSpc>
              <a:spcBef>
                <a:spcPct val="0"/>
              </a:spcBef>
              <a:spcAft>
                <a:spcPct val="15000"/>
              </a:spcAft>
            </a:pPr>
            <a:r>
              <a:rPr lang="en-US" sz="1400" dirty="0"/>
              <a:t>Site governance and provisioning support</a:t>
            </a:r>
          </a:p>
          <a:p>
            <a:pPr marL="0" lvl="1" defTabSz="362676">
              <a:lnSpc>
                <a:spcPct val="90000"/>
              </a:lnSpc>
              <a:spcBef>
                <a:spcPct val="0"/>
              </a:spcBef>
              <a:spcAft>
                <a:spcPct val="15000"/>
              </a:spcAft>
            </a:pPr>
            <a:r>
              <a:rPr lang="en-US" sz="1400" dirty="0"/>
              <a:t>Setup of Apps for Office corporate app catalog</a:t>
            </a:r>
          </a:p>
        </p:txBody>
      </p:sp>
      <p:sp>
        <p:nvSpPr>
          <p:cNvPr id="23" name="Freeform 22"/>
          <p:cNvSpPr/>
          <p:nvPr/>
        </p:nvSpPr>
        <p:spPr>
          <a:xfrm>
            <a:off x="6632841" y="4450016"/>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IT managed client productivity</a:t>
            </a:r>
          </a:p>
        </p:txBody>
      </p:sp>
      <p:sp>
        <p:nvSpPr>
          <p:cNvPr id="24" name="Freeform 23"/>
          <p:cNvSpPr/>
          <p:nvPr/>
        </p:nvSpPr>
        <p:spPr>
          <a:xfrm>
            <a:off x="4757017" y="4450016"/>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Clients</a:t>
            </a:r>
          </a:p>
        </p:txBody>
      </p:sp>
      <p:sp>
        <p:nvSpPr>
          <p:cNvPr id="25" name="Freeform 24"/>
          <p:cNvSpPr/>
          <p:nvPr/>
        </p:nvSpPr>
        <p:spPr>
          <a:xfrm>
            <a:off x="4757017" y="4808903"/>
            <a:ext cx="7214714" cy="371900"/>
          </a:xfrm>
          <a:custGeom>
            <a:avLst/>
            <a:gdLst>
              <a:gd name="connsiteX0" fmla="*/ 0 w 7073891"/>
              <a:gd name="connsiteY0" fmla="*/ 0 h 364641"/>
              <a:gd name="connsiteX1" fmla="*/ 7073891 w 7073891"/>
              <a:gd name="connsiteY1" fmla="*/ 0 h 364641"/>
              <a:gd name="connsiteX2" fmla="*/ 7073891 w 7073891"/>
              <a:gd name="connsiteY2" fmla="*/ 364641 h 364641"/>
              <a:gd name="connsiteX3" fmla="*/ 0 w 7073891"/>
              <a:gd name="connsiteY3" fmla="*/ 364641 h 364641"/>
              <a:gd name="connsiteX4" fmla="*/ 0 w 7073891"/>
              <a:gd name="connsiteY4" fmla="*/ 0 h 364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64641">
                <a:moveTo>
                  <a:pt x="0" y="0"/>
                </a:moveTo>
                <a:lnTo>
                  <a:pt x="7073891" y="0"/>
                </a:lnTo>
                <a:lnTo>
                  <a:pt x="7073891" y="364641"/>
                </a:lnTo>
                <a:lnTo>
                  <a:pt x="0" y="36464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Office 365 ProPlus deployed to user desktop via IT process</a:t>
            </a:r>
          </a:p>
        </p:txBody>
      </p:sp>
      <p:sp>
        <p:nvSpPr>
          <p:cNvPr id="26" name="Freeform 25"/>
          <p:cNvSpPr/>
          <p:nvPr/>
        </p:nvSpPr>
        <p:spPr>
          <a:xfrm>
            <a:off x="6632841" y="5037069"/>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Managed mobile connectivity</a:t>
            </a:r>
          </a:p>
        </p:txBody>
      </p:sp>
      <p:sp>
        <p:nvSpPr>
          <p:cNvPr id="27" name="Freeform 26"/>
          <p:cNvSpPr/>
          <p:nvPr/>
        </p:nvSpPr>
        <p:spPr>
          <a:xfrm>
            <a:off x="4757017" y="5037069"/>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Mobile</a:t>
            </a:r>
          </a:p>
        </p:txBody>
      </p:sp>
      <p:sp>
        <p:nvSpPr>
          <p:cNvPr id="28" name="Freeform 27"/>
          <p:cNvSpPr/>
          <p:nvPr/>
        </p:nvSpPr>
        <p:spPr>
          <a:xfrm>
            <a:off x="4757017" y="5409092"/>
            <a:ext cx="7214714" cy="364560"/>
          </a:xfrm>
          <a:custGeom>
            <a:avLst/>
            <a:gdLst>
              <a:gd name="connsiteX0" fmla="*/ 0 w 7073891"/>
              <a:gd name="connsiteY0" fmla="*/ 0 h 357444"/>
              <a:gd name="connsiteX1" fmla="*/ 7073891 w 7073891"/>
              <a:gd name="connsiteY1" fmla="*/ 0 h 357444"/>
              <a:gd name="connsiteX2" fmla="*/ 7073891 w 7073891"/>
              <a:gd name="connsiteY2" fmla="*/ 357444 h 357444"/>
              <a:gd name="connsiteX3" fmla="*/ 0 w 7073891"/>
              <a:gd name="connsiteY3" fmla="*/ 357444 h 357444"/>
              <a:gd name="connsiteX4" fmla="*/ 0 w 7073891"/>
              <a:gd name="connsiteY4" fmla="*/ 0 h 357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57444">
                <a:moveTo>
                  <a:pt x="0" y="0"/>
                </a:moveTo>
                <a:lnTo>
                  <a:pt x="7073891" y="0"/>
                </a:lnTo>
                <a:lnTo>
                  <a:pt x="7073891" y="357444"/>
                </a:lnTo>
                <a:lnTo>
                  <a:pt x="0" y="3574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Send and receive mail from mobile device as on-prem email</a:t>
            </a:r>
          </a:p>
        </p:txBody>
      </p:sp>
      <p:sp>
        <p:nvSpPr>
          <p:cNvPr id="29" name="Freeform 28"/>
          <p:cNvSpPr/>
          <p:nvPr/>
        </p:nvSpPr>
        <p:spPr>
          <a:xfrm>
            <a:off x="6632841" y="5644975"/>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Control &amp; monitor</a:t>
            </a:r>
          </a:p>
        </p:txBody>
      </p:sp>
      <p:sp>
        <p:nvSpPr>
          <p:cNvPr id="30" name="Freeform 29"/>
          <p:cNvSpPr/>
          <p:nvPr/>
        </p:nvSpPr>
        <p:spPr>
          <a:xfrm>
            <a:off x="4757017" y="5644975"/>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Administration</a:t>
            </a:r>
          </a:p>
        </p:txBody>
      </p:sp>
      <p:sp>
        <p:nvSpPr>
          <p:cNvPr id="31" name="Freeform 30"/>
          <p:cNvSpPr/>
          <p:nvPr/>
        </p:nvSpPr>
        <p:spPr>
          <a:xfrm>
            <a:off x="4757017" y="6016998"/>
            <a:ext cx="7214714" cy="476316"/>
          </a:xfrm>
          <a:custGeom>
            <a:avLst/>
            <a:gdLst>
              <a:gd name="connsiteX0" fmla="*/ 0 w 7073891"/>
              <a:gd name="connsiteY0" fmla="*/ 0 h 467019"/>
              <a:gd name="connsiteX1" fmla="*/ 7073891 w 7073891"/>
              <a:gd name="connsiteY1" fmla="*/ 0 h 467019"/>
              <a:gd name="connsiteX2" fmla="*/ 7073891 w 7073891"/>
              <a:gd name="connsiteY2" fmla="*/ 467019 h 467019"/>
              <a:gd name="connsiteX3" fmla="*/ 0 w 7073891"/>
              <a:gd name="connsiteY3" fmla="*/ 467019 h 467019"/>
              <a:gd name="connsiteX4" fmla="*/ 0 w 7073891"/>
              <a:gd name="connsiteY4" fmla="*/ 0 h 46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467019">
                <a:moveTo>
                  <a:pt x="0" y="0"/>
                </a:moveTo>
                <a:lnTo>
                  <a:pt x="7073891" y="0"/>
                </a:lnTo>
                <a:lnTo>
                  <a:pt x="7073891" y="467019"/>
                </a:lnTo>
                <a:lnTo>
                  <a:pt x="0" y="46701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Data loss prevention configuration (limited)</a:t>
            </a:r>
          </a:p>
          <a:p>
            <a:pPr marL="0" lvl="1" defTabSz="362676">
              <a:lnSpc>
                <a:spcPct val="90000"/>
              </a:lnSpc>
              <a:spcBef>
                <a:spcPct val="0"/>
              </a:spcBef>
              <a:spcAft>
                <a:spcPct val="15000"/>
              </a:spcAft>
            </a:pPr>
            <a:r>
              <a:rPr lang="en-US" sz="1400" dirty="0"/>
              <a:t>Exchange Online Protection mail protection configuration (limited)</a:t>
            </a:r>
          </a:p>
        </p:txBody>
      </p:sp>
      <p:sp>
        <p:nvSpPr>
          <p:cNvPr id="32" name="Text Placeholder 3"/>
          <p:cNvSpPr txBox="1">
            <a:spLocks/>
          </p:cNvSpPr>
          <p:nvPr/>
        </p:nvSpPr>
        <p:spPr>
          <a:xfrm>
            <a:off x="170964" y="1175816"/>
            <a:ext cx="4586053" cy="201526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64" dirty="0">
                <a:solidFill>
                  <a:schemeClr val="tx1"/>
                </a:solidFill>
              </a:rPr>
              <a:t>Setup in days</a:t>
            </a:r>
          </a:p>
          <a:p>
            <a:pPr marL="0" indent="0">
              <a:buNone/>
            </a:pPr>
            <a:r>
              <a:rPr lang="en-US" sz="3264" dirty="0">
                <a:solidFill>
                  <a:schemeClr val="tx1"/>
                </a:solidFill>
              </a:rPr>
              <a:t>Adds on-premises integration</a:t>
            </a:r>
          </a:p>
          <a:p>
            <a:pPr marL="0" indent="0">
              <a:buNone/>
            </a:pPr>
            <a:r>
              <a:rPr lang="en-US" sz="3264" dirty="0">
                <a:solidFill>
                  <a:schemeClr val="tx1"/>
                </a:solidFill>
              </a:rPr>
              <a:t>Pilot user and info is sustained</a:t>
            </a:r>
          </a:p>
          <a:p>
            <a:pPr marL="0" indent="0">
              <a:buNone/>
            </a:pPr>
            <a:r>
              <a:rPr lang="en-US" sz="3264" dirty="0">
                <a:solidFill>
                  <a:schemeClr val="tx1"/>
                </a:solidFill>
              </a:rPr>
              <a:t>IT driven migration</a:t>
            </a:r>
          </a:p>
          <a:p>
            <a:pPr marL="0" indent="0">
              <a:buNone/>
            </a:pPr>
            <a:r>
              <a:rPr lang="en-US" sz="3264" dirty="0">
                <a:solidFill>
                  <a:schemeClr val="tx1"/>
                </a:solidFill>
              </a:rPr>
              <a:t>Mail migration that best fits environment</a:t>
            </a:r>
          </a:p>
          <a:p>
            <a:pPr marL="0" indent="0">
              <a:buNone/>
            </a:pPr>
            <a:endParaRPr lang="en-US" sz="3672" dirty="0">
              <a:solidFill>
                <a:schemeClr val="tx1"/>
              </a:solidFill>
            </a:endParaRPr>
          </a:p>
        </p:txBody>
      </p:sp>
      <p:sp>
        <p:nvSpPr>
          <p:cNvPr id="4" name="Rectangle 3"/>
          <p:cNvSpPr/>
          <p:nvPr/>
        </p:nvSpPr>
        <p:spPr bwMode="auto">
          <a:xfrm>
            <a:off x="4757016" y="2508680"/>
            <a:ext cx="2284878" cy="81768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400" b="1" dirty="0">
                <a:gradFill>
                  <a:gsLst>
                    <a:gs pos="0">
                      <a:srgbClr val="FFFFFF"/>
                    </a:gs>
                    <a:gs pos="100000">
                      <a:srgbClr val="FFFFFF"/>
                    </a:gs>
                  </a:gsLst>
                  <a:lin ang="5400000" scaled="0"/>
                </a:gradFill>
                <a:ea typeface="Segoe UI" pitchFamily="34" charset="0"/>
                <a:cs typeface="Segoe UI" pitchFamily="34" charset="0"/>
              </a:rPr>
              <a:t>From EX </a:t>
            </a:r>
            <a:r>
              <a:rPr lang="en-US" sz="1400" b="1" dirty="0" smtClean="0">
                <a:gradFill>
                  <a:gsLst>
                    <a:gs pos="0">
                      <a:srgbClr val="FFFFFF"/>
                    </a:gs>
                    <a:gs pos="100000">
                      <a:srgbClr val="FFFFFF"/>
                    </a:gs>
                  </a:gsLst>
                  <a:lin ang="5400000" scaled="0"/>
                </a:gradFill>
                <a:ea typeface="Segoe UI" pitchFamily="34" charset="0"/>
                <a:cs typeface="Segoe UI" pitchFamily="34" charset="0"/>
              </a:rPr>
              <a:t>2010:</a:t>
            </a:r>
            <a:endParaRPr lang="en-US" sz="1400" b="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Managed mail moves (MRS)</a:t>
            </a: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Free/busy cross premises</a:t>
            </a: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Use existing OST</a:t>
            </a:r>
          </a:p>
        </p:txBody>
      </p:sp>
      <p:sp>
        <p:nvSpPr>
          <p:cNvPr id="33" name="Rectangle 32"/>
          <p:cNvSpPr/>
          <p:nvPr/>
        </p:nvSpPr>
        <p:spPr bwMode="auto">
          <a:xfrm>
            <a:off x="7082407" y="2508679"/>
            <a:ext cx="2284878" cy="81768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400" b="1" dirty="0">
                <a:gradFill>
                  <a:gsLst>
                    <a:gs pos="0">
                      <a:srgbClr val="FFFFFF"/>
                    </a:gs>
                    <a:gs pos="100000">
                      <a:srgbClr val="FFFFFF"/>
                    </a:gs>
                  </a:gsLst>
                  <a:lin ang="5400000" scaled="0"/>
                </a:gradFill>
                <a:ea typeface="Segoe UI" pitchFamily="34" charset="0"/>
                <a:cs typeface="Segoe UI" pitchFamily="34" charset="0"/>
              </a:rPr>
              <a:t>From EX </a:t>
            </a:r>
            <a:r>
              <a:rPr lang="en-US" sz="1400" b="1" dirty="0" smtClean="0">
                <a:gradFill>
                  <a:gsLst>
                    <a:gs pos="0">
                      <a:srgbClr val="FFFFFF"/>
                    </a:gs>
                    <a:gs pos="100000">
                      <a:srgbClr val="FFFFFF"/>
                    </a:gs>
                  </a:gsLst>
                  <a:lin ang="5400000" scaled="0"/>
                </a:gradFill>
                <a:ea typeface="Segoe UI" pitchFamily="34" charset="0"/>
                <a:cs typeface="Segoe UI" pitchFamily="34" charset="0"/>
              </a:rPr>
              <a:t>2007/03:</a:t>
            </a:r>
            <a:endParaRPr lang="en-US" sz="1400" b="1"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Staged mail migration</a:t>
            </a: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New mail file download</a:t>
            </a:r>
          </a:p>
        </p:txBody>
      </p:sp>
      <p:sp>
        <p:nvSpPr>
          <p:cNvPr id="34" name="Rectangle 33"/>
          <p:cNvSpPr/>
          <p:nvPr/>
        </p:nvSpPr>
        <p:spPr bwMode="auto">
          <a:xfrm>
            <a:off x="9407797" y="2508678"/>
            <a:ext cx="2284878" cy="81768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290" fontAlgn="base">
              <a:spcBef>
                <a:spcPct val="0"/>
              </a:spcBef>
              <a:spcAft>
                <a:spcPct val="0"/>
              </a:spcAft>
            </a:pPr>
            <a:r>
              <a:rPr lang="en-US" sz="1400" b="1" dirty="0">
                <a:gradFill>
                  <a:gsLst>
                    <a:gs pos="0">
                      <a:srgbClr val="FFFFFF"/>
                    </a:gs>
                    <a:gs pos="100000">
                      <a:srgbClr val="FFFFFF"/>
                    </a:gs>
                  </a:gsLst>
                  <a:lin ang="5400000" scaled="0"/>
                </a:gradFill>
                <a:ea typeface="Segoe UI" pitchFamily="34" charset="0"/>
                <a:cs typeface="Segoe UI" pitchFamily="34" charset="0"/>
              </a:rPr>
              <a:t>From Others:</a:t>
            </a: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User migration (PST import) or IMAP Migration</a:t>
            </a:r>
          </a:p>
          <a:p>
            <a:pPr defTabSz="932290" fontAlgn="base">
              <a:spcBef>
                <a:spcPct val="0"/>
              </a:spcBef>
              <a:spcAft>
                <a:spcPct val="0"/>
              </a:spcAft>
            </a:pPr>
            <a:r>
              <a:rPr lang="en-US" sz="1122" dirty="0">
                <a:gradFill>
                  <a:gsLst>
                    <a:gs pos="0">
                      <a:srgbClr val="FFFFFF"/>
                    </a:gs>
                    <a:gs pos="100000">
                      <a:srgbClr val="FFFFFF"/>
                    </a:gs>
                  </a:gsLst>
                  <a:lin ang="5400000" scaled="0"/>
                </a:gradFill>
                <a:ea typeface="Segoe UI" pitchFamily="34" charset="0"/>
                <a:cs typeface="Segoe UI" pitchFamily="34" charset="0"/>
              </a:rPr>
              <a:t>New mail file</a:t>
            </a:r>
          </a:p>
        </p:txBody>
      </p:sp>
    </p:spTree>
    <p:extLst>
      <p:ext uri="{BB962C8B-B14F-4D97-AF65-F5344CB8AC3E}">
        <p14:creationId xmlns:p14="http://schemas.microsoft.com/office/powerpoint/2010/main" val="34106581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Exchange 2003/2007 Scenario</a:t>
            </a:r>
            <a:br>
              <a:rPr lang="en-US" dirty="0" smtClean="0"/>
            </a:br>
            <a:r>
              <a:rPr lang="en-US" sz="3600" dirty="0" smtClean="0"/>
              <a:t>Deploy	</a:t>
            </a:r>
            <a:r>
              <a:rPr lang="en-US" sz="3600" dirty="0" smtClean="0">
                <a:solidFill>
                  <a:srgbClr val="FFC000"/>
                </a:solidFill>
              </a:rPr>
              <a:t>Cloud identity</a:t>
            </a:r>
            <a:endParaRPr lang="en-US" sz="3600" dirty="0">
              <a:solidFill>
                <a:srgbClr val="FFC000"/>
              </a:solidFill>
            </a:endParaRPr>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Enhance</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134" y="3375039"/>
            <a:ext cx="1090557" cy="106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bwMode="auto">
          <a:xfrm>
            <a:off x="2464770" y="1898650"/>
            <a:ext cx="91440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75" name="Rectangle 74"/>
          <p:cNvSpPr/>
          <p:nvPr/>
        </p:nvSpPr>
        <p:spPr bwMode="auto">
          <a:xfrm>
            <a:off x="1917391"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99"/>
          <p:cNvSpPr>
            <a:spLocks/>
          </p:cNvSpPr>
          <p:nvPr/>
        </p:nvSpPr>
        <p:spPr bwMode="black">
          <a:xfrm>
            <a:off x="1876526" y="1273049"/>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cxnSp>
        <p:nvCxnSpPr>
          <p:cNvPr id="61" name="Straight Connector 60"/>
          <p:cNvCxnSpPr/>
          <p:nvPr/>
        </p:nvCxnSpPr>
        <p:spPr>
          <a:xfrm>
            <a:off x="4448357" y="4156869"/>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bwMode="auto">
          <a:xfrm>
            <a:off x="2698497"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sp>
        <p:nvSpPr>
          <p:cNvPr id="63" name="Rectangle 62"/>
          <p:cNvSpPr/>
          <p:nvPr/>
        </p:nvSpPr>
        <p:spPr bwMode="auto">
          <a:xfrm>
            <a:off x="5037269"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66" name="Rectangle 65"/>
          <p:cNvSpPr/>
          <p:nvPr/>
        </p:nvSpPr>
        <p:spPr bwMode="auto">
          <a:xfrm>
            <a:off x="7376041"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68" name="Rectangle 67"/>
          <p:cNvSpPr/>
          <p:nvPr/>
        </p:nvSpPr>
        <p:spPr bwMode="auto">
          <a:xfrm>
            <a:off x="5037269" y="4789223"/>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76" name="Rectangle 75"/>
          <p:cNvSpPr/>
          <p:nvPr/>
        </p:nvSpPr>
        <p:spPr bwMode="auto">
          <a:xfrm>
            <a:off x="7376041" y="434731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7376041" y="5231130"/>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IMAP migration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80" name="Straight Connector 79"/>
          <p:cNvCxnSpPr>
            <a:endCxn id="63" idx="2"/>
          </p:cNvCxnSpPr>
          <p:nvPr/>
        </p:nvCxnSpPr>
        <p:spPr>
          <a:xfrm flipV="1">
            <a:off x="5912199" y="3524515"/>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912199" y="4408329"/>
            <a:ext cx="0" cy="390622"/>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787129" y="5034546"/>
            <a:ext cx="281446"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068575" y="4592638"/>
            <a:ext cx="0" cy="90525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7068575" y="460629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7068575" y="5482590"/>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2464770" y="4156869"/>
            <a:ext cx="233727"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6792877" y="3273055"/>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 quickly using cloud identity</a:t>
            </a: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Option to expedite with use of a new or </a:t>
            </a:r>
            <a:r>
              <a:rPr lang="en-US" sz="2000" dirty="0">
                <a:gradFill>
                  <a:gsLst>
                    <a:gs pos="0">
                      <a:srgbClr val="FFFFFF"/>
                    </a:gs>
                    <a:gs pos="100000">
                      <a:srgbClr val="FFFFFF"/>
                    </a:gs>
                  </a:gsLst>
                  <a:lin ang="5400000" scaled="0"/>
                </a:gradFill>
                <a:ea typeface="Segoe UI" pitchFamily="34" charset="0"/>
                <a:cs typeface="Segoe UI" pitchFamily="34" charset="0"/>
              </a:rPr>
              <a:t>shared namespace with limited </a:t>
            </a:r>
            <a:r>
              <a:rPr lang="en-US" sz="2000" dirty="0" smtClean="0">
                <a:gradFill>
                  <a:gsLst>
                    <a:gs pos="0">
                      <a:srgbClr val="FFFFFF"/>
                    </a:gs>
                    <a:gs pos="100000">
                      <a:srgbClr val="FFFFFF"/>
                    </a:gs>
                  </a:gsLst>
                  <a:lin ang="5400000" scaled="0"/>
                </a:gradFill>
                <a:ea typeface="Segoe UI" pitchFamily="34" charset="0"/>
                <a:cs typeface="Segoe UI" pitchFamily="34" charset="0"/>
              </a:rPr>
              <a:t>GAL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4" name="Diamond 63"/>
          <p:cNvSpPr/>
          <p:nvPr/>
        </p:nvSpPr>
        <p:spPr bwMode="auto">
          <a:xfrm>
            <a:off x="5037269" y="3852603"/>
            <a:ext cx="1749860" cy="608533"/>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Tree>
    <p:extLst>
      <p:ext uri="{BB962C8B-B14F-4D97-AF65-F5344CB8AC3E}">
        <p14:creationId xmlns:p14="http://schemas.microsoft.com/office/powerpoint/2010/main" val="2025651493"/>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Exchange 2003/2007 Scenario</a:t>
            </a:r>
            <a:br>
              <a:rPr lang="en-US" dirty="0" smtClean="0"/>
            </a:br>
            <a:r>
              <a:rPr lang="en-US" sz="3600" dirty="0"/>
              <a:t>Deploy	</a:t>
            </a:r>
            <a:r>
              <a:rPr lang="en-US" sz="3600" dirty="0">
                <a:solidFill>
                  <a:srgbClr val="FFC000"/>
                </a:solidFill>
              </a:rPr>
              <a:t>Synchronized i</a:t>
            </a:r>
            <a:r>
              <a:rPr lang="en-US" sz="3600" dirty="0" smtClean="0">
                <a:solidFill>
                  <a:srgbClr val="FFC000"/>
                </a:solidFill>
              </a:rPr>
              <a:t>dentity</a:t>
            </a:r>
            <a:endParaRPr lang="en-US" sz="3600" dirty="0"/>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Enhance</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134" y="3375039"/>
            <a:ext cx="1090557" cy="106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bwMode="auto">
          <a:xfrm>
            <a:off x="2464770" y="1898650"/>
            <a:ext cx="91440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75" name="Rectangle 74"/>
          <p:cNvSpPr/>
          <p:nvPr/>
        </p:nvSpPr>
        <p:spPr bwMode="auto">
          <a:xfrm>
            <a:off x="1917391"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Freeform 99"/>
          <p:cNvSpPr>
            <a:spLocks/>
          </p:cNvSpPr>
          <p:nvPr/>
        </p:nvSpPr>
        <p:spPr bwMode="black">
          <a:xfrm>
            <a:off x="1876526" y="1273049"/>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cxnSp>
        <p:nvCxnSpPr>
          <p:cNvPr id="23" name="Straight Connector 22"/>
          <p:cNvCxnSpPr>
            <a:endCxn id="26" idx="2"/>
          </p:cNvCxnSpPr>
          <p:nvPr/>
        </p:nvCxnSpPr>
        <p:spPr>
          <a:xfrm flipV="1">
            <a:off x="5912199" y="4408329"/>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2698497"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Synchronized ID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with password sync</a:t>
            </a:r>
          </a:p>
        </p:txBody>
      </p:sp>
      <p:sp>
        <p:nvSpPr>
          <p:cNvPr id="26" name="Rectangle 25"/>
          <p:cNvSpPr/>
          <p:nvPr/>
        </p:nvSpPr>
        <p:spPr bwMode="auto">
          <a:xfrm>
            <a:off x="5037269"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5037269" y="4789223"/>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41" name="Straight Connector 40"/>
          <p:cNvCxnSpPr/>
          <p:nvPr/>
        </p:nvCxnSpPr>
        <p:spPr>
          <a:xfrm>
            <a:off x="3573427" y="3273055"/>
            <a:ext cx="0" cy="63235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bwMode="auto">
          <a:xfrm>
            <a:off x="2698497" y="277013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cxnSp>
        <p:nvCxnSpPr>
          <p:cNvPr id="52" name="Straight Connector 51"/>
          <p:cNvCxnSpPr/>
          <p:nvPr/>
        </p:nvCxnSpPr>
        <p:spPr>
          <a:xfrm>
            <a:off x="3573427" y="4398601"/>
            <a:ext cx="0" cy="642082"/>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3573427" y="5040683"/>
            <a:ext cx="146384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bwMode="auto">
          <a:xfrm>
            <a:off x="7376041"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Staged migration</a:t>
            </a:r>
          </a:p>
        </p:txBody>
      </p:sp>
      <p:cxnSp>
        <p:nvCxnSpPr>
          <p:cNvPr id="56" name="Straight Connector 55"/>
          <p:cNvCxnSpPr>
            <a:endCxn id="55" idx="1"/>
          </p:cNvCxnSpPr>
          <p:nvPr/>
        </p:nvCxnSpPr>
        <p:spPr>
          <a:xfrm>
            <a:off x="6787129" y="4156869"/>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 the service </a:t>
            </a:r>
            <a:r>
              <a:rPr lang="en-US" sz="2000" dirty="0">
                <a:gradFill>
                  <a:gsLst>
                    <a:gs pos="0">
                      <a:srgbClr val="FFFFFF"/>
                    </a:gs>
                    <a:gs pos="100000">
                      <a:srgbClr val="FFFFFF"/>
                    </a:gs>
                  </a:gsLst>
                  <a:lin ang="5400000" scaled="0"/>
                </a:gradFill>
                <a:ea typeface="Segoe UI" pitchFamily="34" charset="0"/>
                <a:cs typeface="Segoe UI" pitchFamily="34" charset="0"/>
              </a:rPr>
              <a:t>within days post migration of mail data with full </a:t>
            </a:r>
            <a:r>
              <a:rPr lang="en-US" sz="2000" dirty="0" smtClean="0">
                <a:gradFill>
                  <a:gsLst>
                    <a:gs pos="0">
                      <a:srgbClr val="FFFFFF"/>
                    </a:gs>
                    <a:gs pos="100000">
                      <a:srgbClr val="FFFFFF"/>
                    </a:gs>
                  </a:gsLst>
                  <a:lin ang="5400000" scaled="0"/>
                </a:gradFill>
                <a:ea typeface="Segoe UI" pitchFamily="34" charset="0"/>
                <a:cs typeface="Segoe UI" pitchFamily="34" charset="0"/>
              </a:rPr>
              <a:t>GAL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9941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Exchange 2010/2013 Scenario</a:t>
            </a:r>
            <a:br>
              <a:rPr lang="en-US" dirty="0" smtClean="0"/>
            </a:br>
            <a:r>
              <a:rPr lang="en-US" sz="3600" dirty="0" smtClean="0"/>
              <a:t>Deploy	</a:t>
            </a:r>
            <a:r>
              <a:rPr lang="en-US" sz="3600" dirty="0">
                <a:solidFill>
                  <a:srgbClr val="FFC000"/>
                </a:solidFill>
              </a:rPr>
              <a:t>C</a:t>
            </a:r>
            <a:r>
              <a:rPr lang="en-US" sz="3600" dirty="0" smtClean="0">
                <a:solidFill>
                  <a:srgbClr val="FFC000"/>
                </a:solidFill>
              </a:rPr>
              <a:t>loud identity</a:t>
            </a:r>
            <a:endParaRPr lang="en-US" sz="3600" dirty="0">
              <a:solidFill>
                <a:srgbClr val="FFC000"/>
              </a:solidFill>
            </a:endParaRPr>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Enhance</a:t>
            </a:r>
          </a:p>
        </p:txBody>
      </p:sp>
      <p:sp>
        <p:nvSpPr>
          <p:cNvPr id="31" name="Rectangle 30"/>
          <p:cNvSpPr/>
          <p:nvPr/>
        </p:nvSpPr>
        <p:spPr bwMode="auto">
          <a:xfrm>
            <a:off x="2464770" y="1898650"/>
            <a:ext cx="91440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75" name="Rectangle 74"/>
          <p:cNvSpPr/>
          <p:nvPr/>
        </p:nvSpPr>
        <p:spPr bwMode="auto">
          <a:xfrm>
            <a:off x="1917391"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99"/>
          <p:cNvSpPr>
            <a:spLocks/>
          </p:cNvSpPr>
          <p:nvPr/>
        </p:nvSpPr>
        <p:spPr bwMode="black">
          <a:xfrm>
            <a:off x="1876526" y="1273049"/>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cxnSp>
        <p:nvCxnSpPr>
          <p:cNvPr id="61" name="Straight Connector 60"/>
          <p:cNvCxnSpPr/>
          <p:nvPr/>
        </p:nvCxnSpPr>
        <p:spPr>
          <a:xfrm>
            <a:off x="4448357" y="4156869"/>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bwMode="auto">
          <a:xfrm>
            <a:off x="2698497"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sp>
        <p:nvSpPr>
          <p:cNvPr id="63" name="Rectangle 62"/>
          <p:cNvSpPr/>
          <p:nvPr/>
        </p:nvSpPr>
        <p:spPr bwMode="auto">
          <a:xfrm>
            <a:off x="5037269"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IT driven</a:t>
            </a:r>
          </a:p>
        </p:txBody>
      </p:sp>
      <p:sp>
        <p:nvSpPr>
          <p:cNvPr id="64" name="Rectangle 63"/>
          <p:cNvSpPr/>
          <p:nvPr/>
        </p:nvSpPr>
        <p:spPr bwMode="auto">
          <a:xfrm>
            <a:off x="5037269"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grpSp>
        <p:nvGrpSpPr>
          <p:cNvPr id="74" name="Group 73"/>
          <p:cNvGrpSpPr/>
          <p:nvPr/>
        </p:nvGrpSpPr>
        <p:grpSpPr>
          <a:xfrm>
            <a:off x="7376041" y="2579688"/>
            <a:ext cx="1749860" cy="1386734"/>
            <a:chOff x="6796857" y="4347316"/>
            <a:chExt cx="1749860" cy="1386734"/>
          </a:xfrm>
        </p:grpSpPr>
        <p:sp>
          <p:nvSpPr>
            <p:cNvPr id="76" name="Rectangle 75"/>
            <p:cNvSpPr/>
            <p:nvPr/>
          </p:nvSpPr>
          <p:spPr bwMode="auto">
            <a:xfrm>
              <a:off x="6796857" y="434731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6796857" y="5231130"/>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grpSp>
      <p:cxnSp>
        <p:nvCxnSpPr>
          <p:cNvPr id="80" name="Straight Connector 79"/>
          <p:cNvCxnSpPr>
            <a:stCxn id="64" idx="0"/>
            <a:endCxn id="63" idx="2"/>
          </p:cNvCxnSpPr>
          <p:nvPr/>
        </p:nvCxnSpPr>
        <p:spPr>
          <a:xfrm flipV="1">
            <a:off x="5912199" y="3524515"/>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787129" y="3266918"/>
            <a:ext cx="281446"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7068575" y="2825010"/>
            <a:ext cx="0" cy="905256"/>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7068575" y="2838662"/>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7068575" y="3714962"/>
            <a:ext cx="31321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2464770" y="4156869"/>
            <a:ext cx="233727"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Users can start using the service within hours to days post-data migration depending on requirements of new </a:t>
            </a:r>
            <a:r>
              <a:rPr lang="en-US" sz="2000" dirty="0" smtClean="0">
                <a:gradFill>
                  <a:gsLst>
                    <a:gs pos="0">
                      <a:srgbClr val="FFFFFF"/>
                    </a:gs>
                    <a:gs pos="100000">
                      <a:srgbClr val="FFFFFF"/>
                    </a:gs>
                  </a:gsLst>
                  <a:lin ang="5400000" scaled="0"/>
                </a:gradFill>
                <a:ea typeface="Segoe UI" pitchFamily="34" charset="0"/>
                <a:cs typeface="Segoe UI" pitchFamily="34" charset="0"/>
              </a:rPr>
              <a:t>or </a:t>
            </a:r>
            <a:r>
              <a:rPr lang="en-US" sz="2000" dirty="0">
                <a:gradFill>
                  <a:gsLst>
                    <a:gs pos="0">
                      <a:srgbClr val="FFFFFF"/>
                    </a:gs>
                    <a:gs pos="100000">
                      <a:srgbClr val="FFFFFF"/>
                    </a:gs>
                  </a:gsLst>
                  <a:lin ang="5400000" scaled="0"/>
                </a:gradFill>
                <a:ea typeface="Segoe UI" pitchFamily="34" charset="0"/>
                <a:cs typeface="Segoe UI" pitchFamily="34" charset="0"/>
              </a:rPr>
              <a:t>shared namespace with limited </a:t>
            </a:r>
            <a:r>
              <a:rPr lang="en-US" sz="2000" dirty="0" smtClean="0">
                <a:gradFill>
                  <a:gsLst>
                    <a:gs pos="0">
                      <a:srgbClr val="FFFFFF"/>
                    </a:gs>
                    <a:gs pos="100000">
                      <a:srgbClr val="FFFFFF"/>
                    </a:gs>
                  </a:gsLst>
                  <a:lin ang="5400000" scaled="0"/>
                </a:gradFill>
                <a:ea typeface="Segoe UI" pitchFamily="34" charset="0"/>
                <a:cs typeface="Segoe UI" pitchFamily="34" charset="0"/>
              </a:rPr>
              <a:t>GAL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p:nvGrpSpPr>
        <p:grpSpPr>
          <a:xfrm>
            <a:off x="596134" y="3375039"/>
            <a:ext cx="1216666" cy="1234968"/>
            <a:chOff x="596134" y="3375039"/>
            <a:chExt cx="1216666" cy="1234968"/>
          </a:xfrm>
        </p:grpSpPr>
        <p:pic>
          <p:nvPicPr>
            <p:cNvPr id="3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6616"/>
            <a:stretch/>
          </p:blipFill>
          <p:spPr bwMode="auto">
            <a:xfrm>
              <a:off x="596134" y="3375039"/>
              <a:ext cx="1090557" cy="89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261" y="4171099"/>
              <a:ext cx="682539" cy="43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689261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Exchange 2010/2013 Scenario</a:t>
            </a:r>
            <a:br>
              <a:rPr lang="en-US" dirty="0" smtClean="0"/>
            </a:br>
            <a:r>
              <a:rPr lang="en-US" sz="3600" dirty="0"/>
              <a:t>Deploy	</a:t>
            </a:r>
            <a:r>
              <a:rPr lang="en-US" sz="3600" dirty="0">
                <a:solidFill>
                  <a:srgbClr val="FFC000"/>
                </a:solidFill>
              </a:rPr>
              <a:t>Synchronized identity</a:t>
            </a:r>
            <a:endParaRPr lang="en-US" sz="3600" dirty="0"/>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chemeClr val="tx1"/>
                </a:solidFill>
                <a:ea typeface="Segoe UI" pitchFamily="34" charset="0"/>
                <a:cs typeface="Segoe UI" pitchFamily="34" charset="0"/>
              </a:rPr>
              <a:t>Enhance</a:t>
            </a:r>
          </a:p>
        </p:txBody>
      </p:sp>
      <p:sp>
        <p:nvSpPr>
          <p:cNvPr id="31" name="Rectangle 30"/>
          <p:cNvSpPr/>
          <p:nvPr/>
        </p:nvSpPr>
        <p:spPr bwMode="auto">
          <a:xfrm>
            <a:off x="2464770" y="1898650"/>
            <a:ext cx="91440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75" name="Rectangle 74"/>
          <p:cNvSpPr/>
          <p:nvPr/>
        </p:nvSpPr>
        <p:spPr bwMode="auto">
          <a:xfrm>
            <a:off x="1917391"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Freeform 99"/>
          <p:cNvSpPr>
            <a:spLocks/>
          </p:cNvSpPr>
          <p:nvPr/>
        </p:nvSpPr>
        <p:spPr bwMode="black">
          <a:xfrm>
            <a:off x="1876526" y="1273049"/>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
        <p:nvSpPr>
          <p:cNvPr id="24" name="Rectangle 23"/>
          <p:cNvSpPr/>
          <p:nvPr/>
        </p:nvSpPr>
        <p:spPr bwMode="auto">
          <a:xfrm>
            <a:off x="2698497" y="362059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Synchronized ID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with password sync</a:t>
            </a:r>
          </a:p>
        </p:txBody>
      </p:sp>
      <p:cxnSp>
        <p:nvCxnSpPr>
          <p:cNvPr id="41" name="Straight Connector 40"/>
          <p:cNvCxnSpPr/>
          <p:nvPr/>
        </p:nvCxnSpPr>
        <p:spPr>
          <a:xfrm>
            <a:off x="3573427" y="2988245"/>
            <a:ext cx="0" cy="63235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bwMode="auto">
          <a:xfrm>
            <a:off x="2698497" y="248532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sp>
        <p:nvSpPr>
          <p:cNvPr id="55" name="Rectangle 54"/>
          <p:cNvSpPr/>
          <p:nvPr/>
        </p:nvSpPr>
        <p:spPr bwMode="auto">
          <a:xfrm>
            <a:off x="7223641" y="5343853"/>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sp>
        <p:nvSpPr>
          <p:cNvPr id="59" name="Rectangle 58"/>
          <p:cNvSpPr/>
          <p:nvPr/>
        </p:nvSpPr>
        <p:spPr bwMode="auto">
          <a:xfrm>
            <a:off x="449922"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Users can start using the service within days post-introduction of SP3 or later with HCW, full GAL, </a:t>
            </a:r>
            <a:br>
              <a:rPr lang="en-US" sz="2000" dirty="0">
                <a:gradFill>
                  <a:gsLst>
                    <a:gs pos="0">
                      <a:srgbClr val="FFFFFF"/>
                    </a:gs>
                    <a:gs pos="100000">
                      <a:srgbClr val="FFFFFF"/>
                    </a:gs>
                  </a:gsLst>
                  <a:lin ang="5400000" scaled="0"/>
                </a:gradFill>
                <a:ea typeface="Segoe UI" pitchFamily="34" charset="0"/>
                <a:cs typeface="Segoe UI" pitchFamily="34" charset="0"/>
              </a:rPr>
            </a:br>
            <a:r>
              <a:rPr lang="en-US" sz="2000" dirty="0">
                <a:gradFill>
                  <a:gsLst>
                    <a:gs pos="0">
                      <a:srgbClr val="FFFFFF"/>
                    </a:gs>
                    <a:gs pos="100000">
                      <a:srgbClr val="FFFFFF"/>
                    </a:gs>
                  </a:gsLst>
                  <a:lin ang="5400000" scaled="0"/>
                </a:gradFill>
                <a:ea typeface="Segoe UI" pitchFamily="34" charset="0"/>
                <a:cs typeface="Segoe UI" pitchFamily="34" charset="0"/>
              </a:rPr>
              <a:t>post-data </a:t>
            </a:r>
            <a:r>
              <a:rPr lang="en-US" sz="2000" dirty="0" smtClean="0">
                <a:gradFill>
                  <a:gsLst>
                    <a:gs pos="0">
                      <a:srgbClr val="FFFFFF"/>
                    </a:gs>
                    <a:gs pos="100000">
                      <a:srgbClr val="FFFFFF"/>
                    </a:gs>
                  </a:gsLst>
                  <a:lin ang="5400000" scaled="0"/>
                </a:gradFill>
                <a:ea typeface="Segoe UI" pitchFamily="34" charset="0"/>
                <a:cs typeface="Segoe UI" pitchFamily="34" charset="0"/>
              </a:rPr>
              <a:t>move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5037269" y="357622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42" name="Rectangle 41"/>
          <p:cNvSpPr/>
          <p:nvPr/>
        </p:nvSpPr>
        <p:spPr bwMode="auto">
          <a:xfrm>
            <a:off x="5037269" y="5343853"/>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cxnSp>
        <p:nvCxnSpPr>
          <p:cNvPr id="43" name="Straight Connector 42"/>
          <p:cNvCxnSpPr>
            <a:endCxn id="39" idx="2"/>
          </p:cNvCxnSpPr>
          <p:nvPr/>
        </p:nvCxnSpPr>
        <p:spPr>
          <a:xfrm flipV="1">
            <a:off x="5912199" y="4079145"/>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912199" y="4962959"/>
            <a:ext cx="0" cy="390622"/>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a:xfrm>
            <a:off x="596134" y="3375039"/>
            <a:ext cx="1216666" cy="1234968"/>
            <a:chOff x="596134" y="3375039"/>
            <a:chExt cx="1216666" cy="1234968"/>
          </a:xfrm>
        </p:grpSpPr>
        <p:pic>
          <p:nvPicPr>
            <p:cNvPr id="4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6616"/>
            <a:stretch/>
          </p:blipFill>
          <p:spPr bwMode="auto">
            <a:xfrm>
              <a:off x="596134" y="3375039"/>
              <a:ext cx="1090557" cy="892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261" y="4171099"/>
              <a:ext cx="682539" cy="43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50" name="Straight Connector 49"/>
          <p:cNvCxnSpPr>
            <a:stCxn id="42" idx="3"/>
            <a:endCxn id="55" idx="1"/>
          </p:cNvCxnSpPr>
          <p:nvPr/>
        </p:nvCxnSpPr>
        <p:spPr>
          <a:xfrm>
            <a:off x="6787129" y="5595313"/>
            <a:ext cx="4365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Diamond 39"/>
          <p:cNvSpPr/>
          <p:nvPr/>
        </p:nvSpPr>
        <p:spPr bwMode="auto">
          <a:xfrm>
            <a:off x="5037269" y="4407233"/>
            <a:ext cx="1749860" cy="608533"/>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5" name="Elbow Connector 4"/>
          <p:cNvCxnSpPr>
            <a:stCxn id="24" idx="2"/>
            <a:endCxn id="40" idx="1"/>
          </p:cNvCxnSpPr>
          <p:nvPr/>
        </p:nvCxnSpPr>
        <p:spPr>
          <a:xfrm rot="16200000" flipH="1">
            <a:off x="4011358" y="3685588"/>
            <a:ext cx="587981" cy="1463842"/>
          </a:xfrm>
          <a:prstGeom prst="bentConnector2">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auto">
          <a:xfrm>
            <a:off x="7223641" y="357622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cxnSp>
        <p:nvCxnSpPr>
          <p:cNvPr id="28" name="Straight Connector 27"/>
          <p:cNvCxnSpPr>
            <a:stCxn id="39" idx="3"/>
            <a:endCxn id="26" idx="1"/>
          </p:cNvCxnSpPr>
          <p:nvPr/>
        </p:nvCxnSpPr>
        <p:spPr>
          <a:xfrm>
            <a:off x="6787129" y="3827685"/>
            <a:ext cx="4365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088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2 Deploy</a:t>
            </a:r>
            <a:br>
              <a:rPr lang="en-US" dirty="0" smtClean="0"/>
            </a:br>
            <a:r>
              <a:rPr lang="en-US" sz="3600" dirty="0" smtClean="0"/>
              <a:t>Recap</a:t>
            </a:r>
            <a:endParaRPr lang="en-US" sz="3600" dirty="0"/>
          </a:p>
        </p:txBody>
      </p:sp>
      <p:sp>
        <p:nvSpPr>
          <p:cNvPr id="3" name="Content Placeholder 2"/>
          <p:cNvSpPr txBox="1">
            <a:spLocks/>
          </p:cNvSpPr>
          <p:nvPr/>
        </p:nvSpPr>
        <p:spPr>
          <a:xfrm>
            <a:off x="274638" y="1892886"/>
            <a:ext cx="11612562" cy="219752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2800" dirty="0" smtClean="0">
                <a:gradFill>
                  <a:gsLst>
                    <a:gs pos="1250">
                      <a:schemeClr val="tx2"/>
                    </a:gs>
                    <a:gs pos="99000">
                      <a:schemeClr val="tx2"/>
                    </a:gs>
                  </a:gsLst>
                  <a:lin ang="5400000" scaled="0"/>
                </a:gradFill>
              </a:rPr>
              <a:t>Transition pilot service</a:t>
            </a:r>
            <a:endParaRPr lang="en-US" sz="2800" dirty="0">
              <a:gradFill>
                <a:gsLst>
                  <a:gs pos="1250">
                    <a:schemeClr val="tx2"/>
                  </a:gs>
                  <a:gs pos="99000">
                    <a:schemeClr val="tx2"/>
                  </a:gs>
                </a:gsLst>
                <a:lin ang="5400000" scaled="0"/>
              </a:gradFill>
            </a:endParaRPr>
          </a:p>
          <a:p>
            <a:pPr marL="0" indent="0">
              <a:spcBef>
                <a:spcPts val="0"/>
              </a:spcBef>
              <a:spcAft>
                <a:spcPts val="1200"/>
              </a:spcAft>
              <a:buNone/>
            </a:pPr>
            <a:r>
              <a:rPr lang="en-US" sz="2800" dirty="0">
                <a:gradFill>
                  <a:gsLst>
                    <a:gs pos="1250">
                      <a:schemeClr val="tx2"/>
                    </a:gs>
                    <a:gs pos="99000">
                      <a:schemeClr val="tx2"/>
                    </a:gs>
                  </a:gsLst>
                  <a:lin ang="5400000" scaled="0"/>
                </a:gradFill>
              </a:rPr>
              <a:t>Deployment </a:t>
            </a:r>
            <a:r>
              <a:rPr lang="en-US" sz="2800" dirty="0" smtClean="0">
                <a:gradFill>
                  <a:gsLst>
                    <a:gs pos="1250">
                      <a:schemeClr val="tx2"/>
                    </a:gs>
                    <a:gs pos="99000">
                      <a:schemeClr val="tx2"/>
                    </a:gs>
                  </a:gsLst>
                  <a:lin ang="5400000" scaled="0"/>
                </a:gradFill>
              </a:rPr>
              <a:t>options </a:t>
            </a:r>
            <a:r>
              <a:rPr lang="en-US" sz="2800" dirty="0">
                <a:gradFill>
                  <a:gsLst>
                    <a:gs pos="1250">
                      <a:schemeClr val="tx2"/>
                    </a:gs>
                    <a:gs pos="99000">
                      <a:schemeClr val="tx2"/>
                    </a:gs>
                  </a:gsLst>
                  <a:lin ang="5400000" scaled="0"/>
                </a:gradFill>
              </a:rPr>
              <a:t>to meet your </a:t>
            </a:r>
            <a:r>
              <a:rPr lang="en-US" sz="2800" dirty="0" smtClean="0">
                <a:gradFill>
                  <a:gsLst>
                    <a:gs pos="1250">
                      <a:schemeClr val="tx2"/>
                    </a:gs>
                    <a:gs pos="99000">
                      <a:schemeClr val="tx2"/>
                    </a:gs>
                  </a:gsLst>
                  <a:lin ang="5400000" scaled="0"/>
                </a:gradFill>
              </a:rPr>
              <a:t>requirements</a:t>
            </a:r>
          </a:p>
          <a:p>
            <a:pPr marL="0" indent="0">
              <a:spcBef>
                <a:spcPts val="0"/>
              </a:spcBef>
              <a:spcAft>
                <a:spcPts val="1200"/>
              </a:spcAft>
              <a:buNone/>
            </a:pPr>
            <a:r>
              <a:rPr lang="en-US" sz="2800" dirty="0">
                <a:gradFill>
                  <a:gsLst>
                    <a:gs pos="1250">
                      <a:schemeClr val="tx2"/>
                    </a:gs>
                    <a:gs pos="99000">
                      <a:schemeClr val="tx2"/>
                    </a:gs>
                  </a:gsLst>
                  <a:lin ang="5400000" scaled="0"/>
                </a:gradFill>
              </a:rPr>
              <a:t>Leverage </a:t>
            </a:r>
            <a:r>
              <a:rPr lang="en-US" sz="2800" dirty="0" smtClean="0">
                <a:gradFill>
                  <a:gsLst>
                    <a:gs pos="1250">
                      <a:schemeClr val="tx2"/>
                    </a:gs>
                    <a:gs pos="99000">
                      <a:schemeClr val="tx2"/>
                    </a:gs>
                  </a:gsLst>
                  <a:lin ang="5400000" scaled="0"/>
                </a:gradFill>
              </a:rPr>
              <a:t>staged migration for </a:t>
            </a:r>
            <a:r>
              <a:rPr lang="en-US" sz="2800" dirty="0">
                <a:gradFill>
                  <a:gsLst>
                    <a:gs pos="1250">
                      <a:schemeClr val="tx2"/>
                    </a:gs>
                    <a:gs pos="99000">
                      <a:schemeClr val="tx2"/>
                    </a:gs>
                  </a:gsLst>
                  <a:lin ang="5400000" scaled="0"/>
                </a:gradFill>
              </a:rPr>
              <a:t>IT led </a:t>
            </a:r>
            <a:r>
              <a:rPr lang="en-US" sz="2800" dirty="0" smtClean="0">
                <a:gradFill>
                  <a:gsLst>
                    <a:gs pos="1250">
                      <a:schemeClr val="tx2"/>
                    </a:gs>
                    <a:gs pos="99000">
                      <a:schemeClr val="tx2"/>
                    </a:gs>
                  </a:gsLst>
                  <a:lin ang="5400000" scaled="0"/>
                </a:gradFill>
              </a:rPr>
              <a:t>migration</a:t>
            </a:r>
            <a:endParaRPr lang="en-US" sz="2800" dirty="0">
              <a:gradFill>
                <a:gsLst>
                  <a:gs pos="1250">
                    <a:schemeClr val="tx2"/>
                  </a:gs>
                  <a:gs pos="99000">
                    <a:schemeClr val="tx2"/>
                  </a:gs>
                </a:gsLst>
                <a:lin ang="5400000" scaled="0"/>
              </a:gradFill>
            </a:endParaRPr>
          </a:p>
          <a:p>
            <a:pPr marL="0" indent="0">
              <a:spcBef>
                <a:spcPts val="0"/>
              </a:spcBef>
              <a:spcAft>
                <a:spcPts val="1200"/>
              </a:spcAft>
              <a:buNone/>
            </a:pPr>
            <a:r>
              <a:rPr lang="en-US" sz="2800" dirty="0">
                <a:gradFill>
                  <a:gsLst>
                    <a:gs pos="1250">
                      <a:schemeClr val="tx2"/>
                    </a:gs>
                    <a:gs pos="99000">
                      <a:schemeClr val="tx2"/>
                    </a:gs>
                  </a:gsLst>
                  <a:lin ang="5400000" scaled="0"/>
                </a:gradFill>
              </a:rPr>
              <a:t>Optionally enhance service over time</a:t>
            </a:r>
            <a:endParaRPr lang="en-US" sz="2800" dirty="0"/>
          </a:p>
        </p:txBody>
      </p:sp>
      <p:sp>
        <p:nvSpPr>
          <p:cNvPr id="5" name="Rectangle 4"/>
          <p:cNvSpPr/>
          <p:nvPr/>
        </p:nvSpPr>
        <p:spPr>
          <a:xfrm>
            <a:off x="455613" y="4414200"/>
            <a:ext cx="5675312" cy="1677382"/>
          </a:xfrm>
          <a:prstGeom prst="rect">
            <a:avLst/>
          </a:prstGeom>
        </p:spPr>
        <p:txBody>
          <a:bodyPr wrap="square">
            <a:spAutoFit/>
          </a:bodyPr>
          <a:lstStyle/>
          <a:p>
            <a:pPr marL="284163">
              <a:spcAft>
                <a:spcPts val="600"/>
              </a:spcAft>
            </a:pPr>
            <a:r>
              <a:rPr lang="en-US" sz="2800" dirty="0" smtClean="0">
                <a:solidFill>
                  <a:srgbClr val="FFC000"/>
                </a:solidFill>
                <a:latin typeface="+mj-lt"/>
              </a:rPr>
              <a:t>Decision points</a:t>
            </a:r>
          </a:p>
          <a:p>
            <a:pPr marL="346075">
              <a:spcAft>
                <a:spcPts val="600"/>
              </a:spcAft>
            </a:pPr>
            <a:r>
              <a:rPr lang="en-US" sz="2000" dirty="0" smtClean="0"/>
              <a:t>Identity type</a:t>
            </a:r>
          </a:p>
          <a:p>
            <a:pPr marL="346075">
              <a:spcAft>
                <a:spcPts val="600"/>
              </a:spcAft>
            </a:pPr>
            <a:r>
              <a:rPr lang="en-US" sz="2000" dirty="0" smtClean="0"/>
              <a:t>Namespace</a:t>
            </a:r>
          </a:p>
          <a:p>
            <a:pPr marL="346075">
              <a:spcAft>
                <a:spcPts val="600"/>
              </a:spcAft>
            </a:pPr>
            <a:r>
              <a:rPr lang="en-US" sz="2000" dirty="0" smtClean="0"/>
              <a:t>Migration approach</a:t>
            </a:r>
          </a:p>
        </p:txBody>
      </p:sp>
      <p:sp>
        <p:nvSpPr>
          <p:cNvPr id="7" name="Freeform 99"/>
          <p:cNvSpPr>
            <a:spLocks/>
          </p:cNvSpPr>
          <p:nvPr/>
        </p:nvSpPr>
        <p:spPr bwMode="black">
          <a:xfrm>
            <a:off x="455613" y="4597400"/>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Tree>
    <p:extLst>
      <p:ext uri="{BB962C8B-B14F-4D97-AF65-F5344CB8AC3E}">
        <p14:creationId xmlns:p14="http://schemas.microsoft.com/office/powerpoint/2010/main" val="1456055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Aft>
                <a:spcPts val="1200"/>
              </a:spcAft>
            </a:pPr>
            <a:r>
              <a:rPr lang="en-US" dirty="0" smtClean="0">
                <a:solidFill>
                  <a:schemeClr val="tx1"/>
                </a:solidFill>
              </a:rPr>
              <a:t>FastTrack enablers</a:t>
            </a:r>
            <a:r>
              <a:rPr lang="en-US" dirty="0">
                <a:solidFill>
                  <a:schemeClr val="tx1"/>
                </a:solidFill>
              </a:rPr>
              <a:t/>
            </a:r>
            <a:br>
              <a:rPr lang="en-US" dirty="0">
                <a:solidFill>
                  <a:schemeClr val="tx1"/>
                </a:solidFill>
              </a:rPr>
            </a:br>
            <a:r>
              <a:rPr lang="en-US" sz="3600" spc="0" dirty="0" smtClean="0">
                <a:solidFill>
                  <a:schemeClr val="tx1"/>
                </a:solidFill>
              </a:rPr>
              <a:t>Engineering enhancements</a:t>
            </a:r>
            <a:endParaRPr lang="en-US" sz="3600" spc="0" dirty="0">
              <a:solidFill>
                <a:schemeClr val="tx1"/>
              </a:solidFill>
            </a:endParaRPr>
          </a:p>
        </p:txBody>
      </p:sp>
    </p:spTree>
    <p:extLst>
      <p:ext uri="{BB962C8B-B14F-4D97-AF65-F5344CB8AC3E}">
        <p14:creationId xmlns:p14="http://schemas.microsoft.com/office/powerpoint/2010/main" val="1177865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Deployment</a:t>
            </a:r>
            <a:endParaRPr lang="en-US" dirty="0"/>
          </a:p>
        </p:txBody>
      </p:sp>
      <p:sp>
        <p:nvSpPr>
          <p:cNvPr id="5" name="Text Placeholder 4"/>
          <p:cNvSpPr>
            <a:spLocks noGrp="1"/>
          </p:cNvSpPr>
          <p:nvPr>
            <p:ph type="body" sz="quarter" idx="12"/>
          </p:nvPr>
        </p:nvSpPr>
        <p:spPr/>
        <p:txBody>
          <a:bodyPr/>
          <a:lstStyle/>
          <a:p>
            <a:r>
              <a:rPr lang="en-US" dirty="0" smtClean="0"/>
              <a:t>Keith Laborde</a:t>
            </a:r>
          </a:p>
          <a:p>
            <a:r>
              <a:rPr lang="en-US" sz="2400" dirty="0" smtClean="0"/>
              <a:t>Principal Service Engineer</a:t>
            </a:r>
          </a:p>
          <a:p>
            <a:r>
              <a:rPr lang="en-US" dirty="0" smtClean="0"/>
              <a:t>Brian Shiers</a:t>
            </a:r>
          </a:p>
          <a:p>
            <a:r>
              <a:rPr lang="en-US" sz="2400" dirty="0" smtClean="0"/>
              <a:t>Technical Product Manager</a:t>
            </a:r>
            <a:endParaRPr lang="en-US" dirty="0"/>
          </a:p>
        </p:txBody>
      </p:sp>
      <p:sp>
        <p:nvSpPr>
          <p:cNvPr id="14" name="Text Placeholder 13"/>
          <p:cNvSpPr>
            <a:spLocks noGrp="1"/>
          </p:cNvSpPr>
          <p:nvPr>
            <p:ph type="body" sz="quarter" idx="13"/>
          </p:nvPr>
        </p:nvSpPr>
        <p:spPr/>
        <p:txBody>
          <a:bodyPr/>
          <a:lstStyle/>
          <a:p>
            <a:r>
              <a:rPr lang="en-US" dirty="0" smtClean="0"/>
              <a:t>OUC-B340</a:t>
            </a:r>
            <a:endParaRPr lang="en-US" dirty="0"/>
          </a:p>
        </p:txBody>
      </p:sp>
    </p:spTree>
    <p:extLst>
      <p:ext uri="{BB962C8B-B14F-4D97-AF65-F5344CB8AC3E}">
        <p14:creationId xmlns:p14="http://schemas.microsoft.com/office/powerpoint/2010/main" val="1183156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cs typeface="Arial" charset="0"/>
              </a:rPr>
              <a:t>Office 365 setup tool</a:t>
            </a:r>
            <a:endParaRPr lang="en-US" dirty="0"/>
          </a:p>
        </p:txBody>
      </p:sp>
      <p:sp>
        <p:nvSpPr>
          <p:cNvPr id="10" name="Rectangle 9"/>
          <p:cNvSpPr/>
          <p:nvPr/>
        </p:nvSpPr>
        <p:spPr>
          <a:xfrm>
            <a:off x="454126" y="1439863"/>
            <a:ext cx="11521974" cy="1692771"/>
          </a:xfrm>
          <a:prstGeom prst="rect">
            <a:avLst/>
          </a:prstGeom>
        </p:spPr>
        <p:txBody>
          <a:bodyPr wrap="square" lIns="0" tIns="91440">
            <a:spAutoFit/>
          </a:bodyPr>
          <a:lstStyle/>
          <a:p>
            <a:pPr>
              <a:spcAft>
                <a:spcPts val="600"/>
              </a:spcAft>
            </a:pPr>
            <a:r>
              <a:rPr lang="en-US" sz="3200" dirty="0">
                <a:latin typeface="+mj-lt"/>
              </a:rPr>
              <a:t>Guidance tailored to meet </a:t>
            </a:r>
            <a:r>
              <a:rPr lang="en-US" sz="3200" dirty="0" smtClean="0">
                <a:latin typeface="+mj-lt"/>
              </a:rPr>
              <a:t>your </a:t>
            </a:r>
            <a:r>
              <a:rPr lang="en-US" sz="3200" dirty="0">
                <a:latin typeface="+mj-lt"/>
              </a:rPr>
              <a:t>environment</a:t>
            </a:r>
          </a:p>
          <a:p>
            <a:pPr>
              <a:spcAft>
                <a:spcPts val="600"/>
              </a:spcAft>
            </a:pPr>
            <a:r>
              <a:rPr lang="en-US" sz="3200" dirty="0">
                <a:latin typeface="+mj-lt"/>
              </a:rPr>
              <a:t>Environmental checks to aid </a:t>
            </a:r>
            <a:r>
              <a:rPr lang="en-US" sz="3200" dirty="0" smtClean="0">
                <a:latin typeface="+mj-lt"/>
              </a:rPr>
              <a:t>in </a:t>
            </a:r>
            <a:r>
              <a:rPr lang="en-US" sz="3200" dirty="0">
                <a:latin typeface="+mj-lt"/>
              </a:rPr>
              <a:t>identifying remediation </a:t>
            </a:r>
            <a:r>
              <a:rPr lang="en-US" sz="3200" dirty="0" smtClean="0">
                <a:latin typeface="+mj-lt"/>
              </a:rPr>
              <a:t>tasks </a:t>
            </a:r>
            <a:br>
              <a:rPr lang="en-US" sz="3200" dirty="0" smtClean="0">
                <a:latin typeface="+mj-lt"/>
              </a:rPr>
            </a:br>
            <a:r>
              <a:rPr lang="en-US" sz="3200" dirty="0" smtClean="0">
                <a:latin typeface="+mj-lt"/>
              </a:rPr>
              <a:t>to </a:t>
            </a:r>
            <a:r>
              <a:rPr lang="en-US" sz="3200" dirty="0">
                <a:latin typeface="+mj-lt"/>
              </a:rPr>
              <a:t>ensure successful onboarding </a:t>
            </a:r>
          </a:p>
        </p:txBody>
      </p:sp>
      <p:pic>
        <p:nvPicPr>
          <p:cNvPr id="14" name="Picture 13"/>
          <p:cNvPicPr>
            <a:picLocks noChangeAspect="1"/>
          </p:cNvPicPr>
          <p:nvPr/>
        </p:nvPicPr>
        <p:blipFill rotWithShape="1">
          <a:blip r:embed="rId3"/>
          <a:srcRect l="273"/>
          <a:stretch/>
        </p:blipFill>
        <p:spPr>
          <a:xfrm>
            <a:off x="2242115" y="3409950"/>
            <a:ext cx="7952244" cy="3314051"/>
          </a:xfrm>
          <a:prstGeom prst="rect">
            <a:avLst/>
          </a:prstGeom>
          <a:noFill/>
          <a:ln>
            <a:noFill/>
          </a:ln>
        </p:spPr>
      </p:pic>
      <p:sp>
        <p:nvSpPr>
          <p:cNvPr id="3" name="Rectangle 2"/>
          <p:cNvSpPr/>
          <p:nvPr/>
        </p:nvSpPr>
        <p:spPr bwMode="auto">
          <a:xfrm>
            <a:off x="6955277" y="4232457"/>
            <a:ext cx="2752927" cy="2188724"/>
          </a:xfrm>
          <a:prstGeom prst="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Freeform 16"/>
          <p:cNvSpPr>
            <a:spLocks noEditPoints="1"/>
          </p:cNvSpPr>
          <p:nvPr/>
        </p:nvSpPr>
        <p:spPr bwMode="black">
          <a:xfrm flipH="1">
            <a:off x="8186283" y="6080956"/>
            <a:ext cx="271457" cy="27145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36" tIns="46618" rIns="93236" bIns="46618" numCol="1" anchor="t" anchorCtr="0" compatLnSpc="1">
            <a:prstTxWarp prst="textNoShape">
              <a:avLst/>
            </a:prstTxWarp>
          </a:bodyPr>
          <a:lstStyle/>
          <a:p>
            <a:endParaRPr lang="en-US" sz="1836" dirty="0"/>
          </a:p>
        </p:txBody>
      </p:sp>
    </p:spTree>
    <p:extLst>
      <p:ext uri="{BB962C8B-B14F-4D97-AF65-F5344CB8AC3E}">
        <p14:creationId xmlns:p14="http://schemas.microsoft.com/office/powerpoint/2010/main" val="1275133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Setup with FastTrack</a:t>
            </a:r>
            <a:endParaRPr lang="en-US" dirty="0"/>
          </a:p>
        </p:txBody>
      </p:sp>
    </p:spTree>
    <p:extLst>
      <p:ext uri="{BB962C8B-B14F-4D97-AF65-F5344CB8AC3E}">
        <p14:creationId xmlns:p14="http://schemas.microsoft.com/office/powerpoint/2010/main" val="3265296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IdFix-Dirsync </a:t>
            </a:r>
            <a:r>
              <a:rPr lang="en-US" dirty="0" smtClean="0"/>
              <a:t>error remediation tool</a:t>
            </a:r>
            <a:endParaRPr lang="en-US" dirty="0"/>
          </a:p>
        </p:txBody>
      </p:sp>
      <p:sp>
        <p:nvSpPr>
          <p:cNvPr id="3" name="Content Placeholder 2"/>
          <p:cNvSpPr txBox="1">
            <a:spLocks/>
          </p:cNvSpPr>
          <p:nvPr/>
        </p:nvSpPr>
        <p:spPr>
          <a:xfrm>
            <a:off x="274638" y="1439863"/>
            <a:ext cx="11612562" cy="500752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gradFill>
                  <a:gsLst>
                    <a:gs pos="1250">
                      <a:schemeClr val="tx2"/>
                    </a:gs>
                    <a:gs pos="99000">
                      <a:schemeClr val="tx2"/>
                    </a:gs>
                  </a:gsLst>
                  <a:lin ang="5400000" scaled="0"/>
                </a:gradFill>
              </a:rPr>
              <a:t>Identifies and remediates AD object issues that will fail Windows Azure AD Dirsync</a:t>
            </a:r>
          </a:p>
          <a:p>
            <a:pPr marL="0" indent="0">
              <a:spcBef>
                <a:spcPts val="0"/>
              </a:spcBef>
              <a:spcAft>
                <a:spcPts val="1200"/>
              </a:spcAft>
              <a:buNone/>
            </a:pPr>
            <a:r>
              <a:rPr lang="en-US" sz="3200" dirty="0">
                <a:gradFill>
                  <a:gsLst>
                    <a:gs pos="1250">
                      <a:schemeClr val="tx2"/>
                    </a:gs>
                    <a:gs pos="99000">
                      <a:schemeClr val="tx2"/>
                    </a:gs>
                  </a:gsLst>
                  <a:lin ang="5400000" scaled="0"/>
                </a:gradFill>
              </a:rPr>
              <a:t>Built on analysis of Dirsync daily error volumes and is targeted at fixing the majority of errors quickly </a:t>
            </a:r>
          </a:p>
          <a:p>
            <a:pPr marL="0" indent="0">
              <a:spcBef>
                <a:spcPts val="0"/>
              </a:spcBef>
              <a:spcAft>
                <a:spcPts val="1200"/>
              </a:spcAft>
              <a:buNone/>
            </a:pPr>
            <a:r>
              <a:rPr lang="en-US" sz="3200" dirty="0">
                <a:gradFill>
                  <a:gsLst>
                    <a:gs pos="1250">
                      <a:schemeClr val="tx2"/>
                    </a:gs>
                    <a:gs pos="99000">
                      <a:schemeClr val="tx2"/>
                    </a:gs>
                  </a:gsLst>
                  <a:lin ang="5400000" scaled="0"/>
                </a:gradFill>
              </a:rPr>
              <a:t>Provides a datagrid with the ability to scroll, sort and edit</a:t>
            </a:r>
          </a:p>
          <a:p>
            <a:pPr marL="0" indent="0">
              <a:spcBef>
                <a:spcPts val="0"/>
              </a:spcBef>
              <a:spcAft>
                <a:spcPts val="1200"/>
              </a:spcAft>
              <a:buNone/>
            </a:pPr>
            <a:r>
              <a:rPr lang="en-US" sz="3200" dirty="0">
                <a:gradFill>
                  <a:gsLst>
                    <a:gs pos="1250">
                      <a:schemeClr val="tx2"/>
                    </a:gs>
                    <a:gs pos="99000">
                      <a:schemeClr val="tx2"/>
                    </a:gs>
                  </a:gsLst>
                  <a:lin ang="5400000" scaled="0"/>
                </a:gradFill>
              </a:rPr>
              <a:t>Suggested fixes are provided for known errors</a:t>
            </a:r>
          </a:p>
          <a:p>
            <a:pPr marL="0" indent="0">
              <a:spcBef>
                <a:spcPts val="0"/>
              </a:spcBef>
              <a:spcAft>
                <a:spcPts val="1200"/>
              </a:spcAft>
              <a:buNone/>
            </a:pPr>
            <a:r>
              <a:rPr lang="en-US" sz="3200" dirty="0">
                <a:gradFill>
                  <a:gsLst>
                    <a:gs pos="1250">
                      <a:schemeClr val="tx2"/>
                    </a:gs>
                    <a:gs pos="99000">
                      <a:schemeClr val="tx2"/>
                    </a:gs>
                  </a:gsLst>
                  <a:lin ang="5400000" scaled="0"/>
                </a:gradFill>
              </a:rPr>
              <a:t>Customer change confirmation change and undo/rollback functionality</a:t>
            </a:r>
          </a:p>
          <a:p>
            <a:pPr marL="0" indent="0">
              <a:spcBef>
                <a:spcPts val="0"/>
              </a:spcBef>
              <a:spcAft>
                <a:spcPts val="1200"/>
              </a:spcAft>
              <a:buNone/>
            </a:pPr>
            <a:r>
              <a:rPr lang="en-US" sz="3200" dirty="0">
                <a:gradFill>
                  <a:gsLst>
                    <a:gs pos="1250">
                      <a:schemeClr val="tx2"/>
                    </a:gs>
                    <a:gs pos="99000">
                      <a:schemeClr val="tx2"/>
                    </a:gs>
                  </a:gsLst>
                  <a:lin ang="5400000" scaled="0"/>
                </a:gradFill>
              </a:rPr>
              <a:t>Available for download from </a:t>
            </a:r>
            <a:r>
              <a:rPr lang="en-US" sz="3200" u="sng" dirty="0">
                <a:solidFill>
                  <a:schemeClr val="accent5"/>
                </a:solidFill>
              </a:rPr>
              <a:t>TechNet</a:t>
            </a:r>
          </a:p>
        </p:txBody>
      </p:sp>
    </p:spTree>
    <p:extLst>
      <p:ext uri="{BB962C8B-B14F-4D97-AF65-F5344CB8AC3E}">
        <p14:creationId xmlns:p14="http://schemas.microsoft.com/office/powerpoint/2010/main" val="100749178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IdFix-Dirsync </a:t>
            </a:r>
            <a:r>
              <a:rPr lang="en-US" dirty="0" smtClean="0"/>
              <a:t>error remediation tool</a:t>
            </a:r>
            <a:endParaRPr lang="en-US" dirty="0"/>
          </a:p>
        </p:txBody>
      </p:sp>
      <p:sp>
        <p:nvSpPr>
          <p:cNvPr id="3" name="Content Placeholder 2"/>
          <p:cNvSpPr txBox="1">
            <a:spLocks/>
          </p:cNvSpPr>
          <p:nvPr/>
        </p:nvSpPr>
        <p:spPr>
          <a:xfrm>
            <a:off x="274638" y="1439863"/>
            <a:ext cx="11612562" cy="401340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gradFill>
                  <a:gsLst>
                    <a:gs pos="1250">
                      <a:schemeClr val="tx2"/>
                    </a:gs>
                    <a:gs pos="99000">
                      <a:schemeClr val="tx2"/>
                    </a:gs>
                  </a:gsLst>
                  <a:lin ang="5400000" scaled="0"/>
                </a:gradFill>
              </a:rPr>
              <a:t>Across all objects:</a:t>
            </a:r>
          </a:p>
          <a:p>
            <a:pPr marL="288925" indent="0">
              <a:lnSpc>
                <a:spcPct val="100000"/>
              </a:lnSpc>
              <a:spcBef>
                <a:spcPts val="0"/>
              </a:spcBef>
              <a:spcAft>
                <a:spcPts val="600"/>
              </a:spcAft>
              <a:buNone/>
            </a:pPr>
            <a:r>
              <a:rPr lang="en-US" sz="2400" dirty="0">
                <a:gradFill>
                  <a:gsLst>
                    <a:gs pos="1250">
                      <a:schemeClr val="tx2"/>
                    </a:gs>
                    <a:gs pos="99000">
                      <a:schemeClr val="tx2"/>
                    </a:gs>
                  </a:gsLst>
                  <a:lin ang="5400000" scaled="0"/>
                </a:gradFill>
              </a:rPr>
              <a:t>Well know exclusions (“Admini*”, “CAS_{“, etc.)</a:t>
            </a:r>
          </a:p>
          <a:p>
            <a:pPr marL="288925" indent="0">
              <a:lnSpc>
                <a:spcPct val="100000"/>
              </a:lnSpc>
              <a:spcBef>
                <a:spcPts val="0"/>
              </a:spcBef>
              <a:spcAft>
                <a:spcPts val="600"/>
              </a:spcAft>
              <a:buNone/>
            </a:pPr>
            <a:r>
              <a:rPr lang="en-US" sz="2400" dirty="0" smtClean="0">
                <a:gradFill>
                  <a:gsLst>
                    <a:gs pos="1250">
                      <a:schemeClr val="tx2"/>
                    </a:gs>
                    <a:gs pos="99000">
                      <a:schemeClr val="tx2"/>
                    </a:gs>
                  </a:gsLst>
                  <a:lin ang="5400000" scaled="0"/>
                </a:gradFill>
              </a:rPr>
              <a:t>Distinguished </a:t>
            </a:r>
            <a:r>
              <a:rPr lang="en-US" sz="2400" dirty="0">
                <a:gradFill>
                  <a:gsLst>
                    <a:gs pos="1250">
                      <a:schemeClr val="tx2"/>
                    </a:gs>
                    <a:gs pos="99000">
                      <a:schemeClr val="tx2"/>
                    </a:gs>
                  </a:gsLst>
                  <a:lin ang="5400000" scaled="0"/>
                </a:gradFill>
              </a:rPr>
              <a:t>name contains “\OACNF:”</a:t>
            </a:r>
          </a:p>
          <a:p>
            <a:pPr marL="288925" indent="0">
              <a:lnSpc>
                <a:spcPct val="100000"/>
              </a:lnSpc>
              <a:spcBef>
                <a:spcPts val="0"/>
              </a:spcBef>
              <a:spcAft>
                <a:spcPts val="600"/>
              </a:spcAft>
              <a:buNone/>
            </a:pPr>
            <a:r>
              <a:rPr lang="en-US" sz="2400" dirty="0" smtClean="0">
                <a:gradFill>
                  <a:gsLst>
                    <a:gs pos="1250">
                      <a:schemeClr val="tx2"/>
                    </a:gs>
                    <a:gs pos="99000">
                      <a:schemeClr val="tx2"/>
                    </a:gs>
                  </a:gsLst>
                  <a:lin ang="5400000" scaled="0"/>
                </a:gradFill>
              </a:rPr>
              <a:t>isCriticalSystemObject</a:t>
            </a:r>
            <a:endParaRPr lang="en-US" sz="2400" dirty="0">
              <a:gradFill>
                <a:gsLst>
                  <a:gs pos="1250">
                    <a:schemeClr val="tx2"/>
                  </a:gs>
                  <a:gs pos="99000">
                    <a:schemeClr val="tx2"/>
                  </a:gs>
                </a:gsLst>
                <a:lin ang="5400000" scaled="0"/>
              </a:gradFill>
            </a:endParaRPr>
          </a:p>
          <a:p>
            <a:pPr marL="0" indent="0">
              <a:spcBef>
                <a:spcPts val="600"/>
              </a:spcBef>
              <a:spcAft>
                <a:spcPts val="1200"/>
              </a:spcAft>
              <a:buNone/>
            </a:pPr>
            <a:r>
              <a:rPr lang="en-US" sz="3200" dirty="0">
                <a:gradFill>
                  <a:gsLst>
                    <a:gs pos="1250">
                      <a:schemeClr val="tx2"/>
                    </a:gs>
                    <a:gs pos="99000">
                      <a:schemeClr val="tx2"/>
                    </a:gs>
                  </a:gsLst>
                  <a:lin ang="5400000" scaled="0"/>
                </a:gradFill>
              </a:rPr>
              <a:t>Looks for invalid characters, checks length constraints, format and duplicate values across:</a:t>
            </a:r>
          </a:p>
          <a:p>
            <a:pPr marL="288925" indent="0">
              <a:spcBef>
                <a:spcPts val="0"/>
              </a:spcBef>
              <a:spcAft>
                <a:spcPts val="600"/>
              </a:spcAft>
              <a:buNone/>
            </a:pPr>
            <a:r>
              <a:rPr lang="en-US" sz="2400" dirty="0">
                <a:gradFill>
                  <a:gsLst>
                    <a:gs pos="1250">
                      <a:schemeClr val="tx2"/>
                    </a:gs>
                    <a:gs pos="99000">
                      <a:schemeClr val="tx2"/>
                    </a:gs>
                  </a:gsLst>
                  <a:lin ang="5400000" scaled="0"/>
                </a:gradFill>
              </a:rPr>
              <a:t>c, co, displayName, givenName, Mail, mailNickName, proxyAddress, sAMAccountName, sn, targetAddress, userPrincipalName</a:t>
            </a:r>
          </a:p>
        </p:txBody>
      </p:sp>
    </p:spTree>
    <p:extLst>
      <p:ext uri="{BB962C8B-B14F-4D97-AF65-F5344CB8AC3E}">
        <p14:creationId xmlns:p14="http://schemas.microsoft.com/office/powerpoint/2010/main" val="344617495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IdFix </a:t>
            </a:r>
            <a:r>
              <a:rPr lang="en-US" dirty="0"/>
              <a:t>T</a:t>
            </a:r>
            <a:r>
              <a:rPr lang="en-US" dirty="0" smtClean="0"/>
              <a:t>ool</a:t>
            </a:r>
            <a:endParaRPr lang="en-US" dirty="0"/>
          </a:p>
        </p:txBody>
      </p:sp>
      <p:pic>
        <p:nvPicPr>
          <p:cNvPr id="5" name="Picture 4"/>
          <p:cNvPicPr>
            <a:picLocks noChangeAspect="1"/>
          </p:cNvPicPr>
          <p:nvPr/>
        </p:nvPicPr>
        <p:blipFill>
          <a:blip r:embed="rId2"/>
          <a:stretch>
            <a:fillRect/>
          </a:stretch>
        </p:blipFill>
        <p:spPr>
          <a:xfrm>
            <a:off x="2848371" y="1648031"/>
            <a:ext cx="6739732" cy="4866864"/>
          </a:xfrm>
          <a:prstGeom prst="rect">
            <a:avLst/>
          </a:prstGeom>
        </p:spPr>
      </p:pic>
    </p:spTree>
    <p:extLst>
      <p:ext uri="{BB962C8B-B14F-4D97-AF65-F5344CB8AC3E}">
        <p14:creationId xmlns:p14="http://schemas.microsoft.com/office/powerpoint/2010/main" val="1075511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IdFix</a:t>
            </a:r>
            <a:endParaRPr lang="en-US" dirty="0"/>
          </a:p>
        </p:txBody>
      </p:sp>
    </p:spTree>
    <p:extLst>
      <p:ext uri="{BB962C8B-B14F-4D97-AF65-F5344CB8AC3E}">
        <p14:creationId xmlns:p14="http://schemas.microsoft.com/office/powerpoint/2010/main" val="3072862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Azure AD Dirsync </a:t>
            </a:r>
            <a:r>
              <a:rPr lang="en-US" dirty="0" smtClean="0"/>
              <a:t>scoping options</a:t>
            </a:r>
            <a:endParaRPr lang="en-US" dirty="0"/>
          </a:p>
        </p:txBody>
      </p:sp>
      <p:sp>
        <p:nvSpPr>
          <p:cNvPr id="3" name="Content Placeholder 2"/>
          <p:cNvSpPr txBox="1">
            <a:spLocks/>
          </p:cNvSpPr>
          <p:nvPr/>
        </p:nvSpPr>
        <p:spPr>
          <a:xfrm>
            <a:off x="274638" y="1439863"/>
            <a:ext cx="11612562" cy="373640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gradFill>
                  <a:gsLst>
                    <a:gs pos="1250">
                      <a:schemeClr val="tx2"/>
                    </a:gs>
                    <a:gs pos="99000">
                      <a:schemeClr val="tx2"/>
                    </a:gs>
                  </a:gsLst>
                  <a:lin ang="5400000" scaled="0"/>
                </a:gradFill>
              </a:rPr>
              <a:t>Ability to Dirsync to Windows Azure AD only a subset </a:t>
            </a:r>
            <a:r>
              <a:rPr lang="en-US" sz="3200" dirty="0" smtClean="0">
                <a:gradFill>
                  <a:gsLst>
                    <a:gs pos="1250">
                      <a:schemeClr val="tx2"/>
                    </a:gs>
                    <a:gs pos="99000">
                      <a:schemeClr val="tx2"/>
                    </a:gs>
                  </a:gsLst>
                  <a:lin ang="5400000" scaled="0"/>
                </a:gradFill>
              </a:rPr>
              <a:t/>
            </a:r>
            <a:br>
              <a:rPr lang="en-US" sz="3200" dirty="0" smtClean="0">
                <a:gradFill>
                  <a:gsLst>
                    <a:gs pos="1250">
                      <a:schemeClr val="tx2"/>
                    </a:gs>
                    <a:gs pos="99000">
                      <a:schemeClr val="tx2"/>
                    </a:gs>
                  </a:gsLst>
                  <a:lin ang="5400000" scaled="0"/>
                </a:gradFill>
              </a:rPr>
            </a:br>
            <a:r>
              <a:rPr lang="en-US" sz="3200" dirty="0" smtClean="0">
                <a:gradFill>
                  <a:gsLst>
                    <a:gs pos="1250">
                      <a:schemeClr val="tx2"/>
                    </a:gs>
                    <a:gs pos="99000">
                      <a:schemeClr val="tx2"/>
                    </a:gs>
                  </a:gsLst>
                  <a:lin ang="5400000" scaled="0"/>
                </a:gradFill>
              </a:rPr>
              <a:t>of </a:t>
            </a:r>
            <a:r>
              <a:rPr lang="en-US" sz="3200" dirty="0">
                <a:gradFill>
                  <a:gsLst>
                    <a:gs pos="1250">
                      <a:schemeClr val="tx2"/>
                    </a:gs>
                    <a:gs pos="99000">
                      <a:schemeClr val="tx2"/>
                    </a:gs>
                  </a:gsLst>
                  <a:lin ang="5400000" scaled="0"/>
                </a:gradFill>
              </a:rPr>
              <a:t>your users</a:t>
            </a:r>
          </a:p>
          <a:p>
            <a:pPr marL="0" indent="0">
              <a:spcBef>
                <a:spcPts val="0"/>
              </a:spcBef>
              <a:spcAft>
                <a:spcPts val="1200"/>
              </a:spcAft>
              <a:buNone/>
            </a:pPr>
            <a:r>
              <a:rPr lang="en-US" sz="3200" dirty="0">
                <a:gradFill>
                  <a:gsLst>
                    <a:gs pos="1250">
                      <a:schemeClr val="tx2"/>
                    </a:gs>
                    <a:gs pos="99000">
                      <a:schemeClr val="tx2"/>
                    </a:gs>
                  </a:gsLst>
                  <a:lin ang="5400000" scaled="0"/>
                </a:gradFill>
              </a:rPr>
              <a:t>Options for Filtering</a:t>
            </a:r>
          </a:p>
          <a:p>
            <a:pPr marL="576263" indent="-287338">
              <a:spcBef>
                <a:spcPts val="0"/>
              </a:spcBef>
              <a:spcAft>
                <a:spcPts val="600"/>
              </a:spcAft>
            </a:pPr>
            <a:r>
              <a:rPr lang="en-US" sz="2800" dirty="0">
                <a:gradFill>
                  <a:gsLst>
                    <a:gs pos="1250">
                      <a:schemeClr val="tx2"/>
                    </a:gs>
                    <a:gs pos="99000">
                      <a:schemeClr val="tx2"/>
                    </a:gs>
                  </a:gsLst>
                  <a:lin ang="5400000" scaled="0"/>
                </a:gradFill>
              </a:rPr>
              <a:t>OU </a:t>
            </a:r>
          </a:p>
          <a:p>
            <a:pPr marL="576263" indent="-287338">
              <a:spcBef>
                <a:spcPts val="0"/>
              </a:spcBef>
              <a:spcAft>
                <a:spcPts val="600"/>
              </a:spcAft>
            </a:pPr>
            <a:r>
              <a:rPr lang="en-US" sz="2800" dirty="0">
                <a:gradFill>
                  <a:gsLst>
                    <a:gs pos="1250">
                      <a:schemeClr val="tx2"/>
                    </a:gs>
                    <a:gs pos="99000">
                      <a:schemeClr val="tx2"/>
                    </a:gs>
                  </a:gsLst>
                  <a:lin ang="5400000" scaled="0"/>
                </a:gradFill>
              </a:rPr>
              <a:t>Domain-based </a:t>
            </a:r>
          </a:p>
          <a:p>
            <a:pPr marL="576263" indent="-287338">
              <a:spcBef>
                <a:spcPts val="0"/>
              </a:spcBef>
              <a:spcAft>
                <a:spcPts val="600"/>
              </a:spcAft>
            </a:pPr>
            <a:r>
              <a:rPr lang="en-US" sz="2800" dirty="0">
                <a:gradFill>
                  <a:gsLst>
                    <a:gs pos="1250">
                      <a:schemeClr val="tx2"/>
                    </a:gs>
                    <a:gs pos="99000">
                      <a:schemeClr val="tx2"/>
                    </a:gs>
                  </a:gsLst>
                  <a:lin ang="5400000" scaled="0"/>
                </a:gradFill>
              </a:rPr>
              <a:t>User </a:t>
            </a:r>
            <a:r>
              <a:rPr lang="en-US" sz="2800" dirty="0" smtClean="0">
                <a:gradFill>
                  <a:gsLst>
                    <a:gs pos="1250">
                      <a:schemeClr val="tx2"/>
                    </a:gs>
                    <a:gs pos="99000">
                      <a:schemeClr val="tx2"/>
                    </a:gs>
                  </a:gsLst>
                  <a:lin ang="5400000" scaled="0"/>
                </a:gradFill>
              </a:rPr>
              <a:t>attribute </a:t>
            </a:r>
            <a:endParaRPr lang="en-US" sz="2800" dirty="0">
              <a:gradFill>
                <a:gsLst>
                  <a:gs pos="1250">
                    <a:schemeClr val="tx2"/>
                  </a:gs>
                  <a:gs pos="99000">
                    <a:schemeClr val="tx2"/>
                  </a:gs>
                </a:gsLst>
                <a:lin ang="5400000" scaled="0"/>
              </a:gradFill>
            </a:endParaRPr>
          </a:p>
          <a:p>
            <a:pPr marL="0" indent="0">
              <a:spcBef>
                <a:spcPts val="600"/>
              </a:spcBef>
              <a:spcAft>
                <a:spcPts val="1200"/>
              </a:spcAft>
              <a:buNone/>
            </a:pPr>
            <a:r>
              <a:rPr lang="en-US" sz="3200" dirty="0" smtClean="0">
                <a:gradFill>
                  <a:gsLst>
                    <a:gs pos="1250">
                      <a:schemeClr val="tx2"/>
                    </a:gs>
                    <a:gs pos="99000">
                      <a:schemeClr val="tx2"/>
                    </a:gs>
                  </a:gsLst>
                  <a:lin ang="5400000" scaled="0"/>
                </a:gradFill>
              </a:rPr>
              <a:t>Step-by-step </a:t>
            </a:r>
            <a:r>
              <a:rPr lang="en-US" sz="3200" dirty="0">
                <a:gradFill>
                  <a:gsLst>
                    <a:gs pos="1250">
                      <a:schemeClr val="tx2"/>
                    </a:gs>
                    <a:gs pos="99000">
                      <a:schemeClr val="tx2"/>
                    </a:gs>
                  </a:gsLst>
                  <a:lin ang="5400000" scaled="0"/>
                </a:gradFill>
              </a:rPr>
              <a:t>instructions available on </a:t>
            </a:r>
            <a:r>
              <a:rPr lang="en-US" sz="3200" u="sng" dirty="0" smtClean="0">
                <a:solidFill>
                  <a:schemeClr val="accent5"/>
                </a:solidFill>
              </a:rPr>
              <a:t>TechNet</a:t>
            </a:r>
            <a:endParaRPr lang="en-US" sz="3200" u="sng" dirty="0">
              <a:solidFill>
                <a:schemeClr val="accent5"/>
              </a:solidFill>
            </a:endParaRPr>
          </a:p>
        </p:txBody>
      </p:sp>
    </p:spTree>
    <p:extLst>
      <p:ext uri="{BB962C8B-B14F-4D97-AF65-F5344CB8AC3E}">
        <p14:creationId xmlns:p14="http://schemas.microsoft.com/office/powerpoint/2010/main" val="206904033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Password </a:t>
            </a:r>
            <a:r>
              <a:rPr lang="en-US" dirty="0" smtClean="0"/>
              <a:t>Sync</a:t>
            </a:r>
            <a:br>
              <a:rPr lang="en-US" dirty="0" smtClean="0"/>
            </a:br>
            <a:r>
              <a:rPr lang="en-US" sz="3600" dirty="0" smtClean="0">
                <a:solidFill>
                  <a:schemeClr val="accent5"/>
                </a:solidFill>
                <a:ea typeface="Segoe UI" pitchFamily="34" charset="0"/>
              </a:rPr>
              <a:t>Available today</a:t>
            </a:r>
            <a:r>
              <a:rPr lang="en-US" sz="3600" dirty="0">
                <a:gradFill>
                  <a:gsLst>
                    <a:gs pos="0">
                      <a:srgbClr val="FFFFFF"/>
                    </a:gs>
                    <a:gs pos="100000">
                      <a:srgbClr val="FFFFFF"/>
                    </a:gs>
                  </a:gsLst>
                  <a:lin ang="5400000" scaled="0"/>
                </a:gradFill>
                <a:ea typeface="Segoe UI" pitchFamily="34" charset="0"/>
              </a:rPr>
              <a:t/>
            </a:r>
            <a:br>
              <a:rPr lang="en-US" sz="3600" dirty="0">
                <a:gradFill>
                  <a:gsLst>
                    <a:gs pos="0">
                      <a:srgbClr val="FFFFFF"/>
                    </a:gs>
                    <a:gs pos="100000">
                      <a:srgbClr val="FFFFFF"/>
                    </a:gs>
                  </a:gsLst>
                  <a:lin ang="5400000" scaled="0"/>
                </a:gradFill>
                <a:ea typeface="Segoe UI" pitchFamily="34" charset="0"/>
              </a:rPr>
            </a:br>
            <a:endParaRPr lang="en-US" sz="3600" dirty="0"/>
          </a:p>
        </p:txBody>
      </p:sp>
      <p:sp>
        <p:nvSpPr>
          <p:cNvPr id="3" name="Content Placeholder 2"/>
          <p:cNvSpPr txBox="1">
            <a:spLocks/>
          </p:cNvSpPr>
          <p:nvPr/>
        </p:nvSpPr>
        <p:spPr>
          <a:xfrm>
            <a:off x="274638" y="1898650"/>
            <a:ext cx="11612562" cy="478900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1"/>
                </a:solidFill>
              </a:rPr>
              <a:t>New feature of Windows Azure Directory Sync as an alternative to Federated Authentication</a:t>
            </a:r>
          </a:p>
          <a:p>
            <a:pPr marL="0" indent="0">
              <a:spcBef>
                <a:spcPts val="0"/>
              </a:spcBef>
              <a:spcAft>
                <a:spcPts val="1200"/>
              </a:spcAft>
              <a:buNone/>
            </a:pPr>
            <a:r>
              <a:rPr lang="en-US" sz="3200" dirty="0">
                <a:solidFill>
                  <a:schemeClr val="tx1"/>
                </a:solidFill>
              </a:rPr>
              <a:t>Customer </a:t>
            </a:r>
            <a:r>
              <a:rPr lang="en-US" sz="3200" dirty="0" smtClean="0">
                <a:solidFill>
                  <a:schemeClr val="tx1"/>
                </a:solidFill>
              </a:rPr>
              <a:t>benefits</a:t>
            </a:r>
            <a:r>
              <a:rPr lang="en-US" sz="3200" dirty="0">
                <a:solidFill>
                  <a:schemeClr val="tx1"/>
                </a:solidFill>
              </a:rPr>
              <a:t>:</a:t>
            </a:r>
          </a:p>
          <a:p>
            <a:pPr marL="576263" indent="-287338">
              <a:spcBef>
                <a:spcPts val="0"/>
              </a:spcBef>
              <a:spcAft>
                <a:spcPts val="600"/>
              </a:spcAft>
            </a:pPr>
            <a:r>
              <a:rPr lang="en-US" sz="2400" dirty="0">
                <a:solidFill>
                  <a:schemeClr val="tx1"/>
                </a:solidFill>
                <a:latin typeface="+mn-lt"/>
              </a:rPr>
              <a:t>Customer can use a “single set of credentials” (same username and password) to access both on-premises and online resources</a:t>
            </a:r>
          </a:p>
          <a:p>
            <a:pPr marL="576263" indent="-287338">
              <a:spcBef>
                <a:spcPts val="0"/>
              </a:spcBef>
              <a:spcAft>
                <a:spcPts val="600"/>
              </a:spcAft>
            </a:pPr>
            <a:r>
              <a:rPr lang="en-US" sz="2400" dirty="0">
                <a:solidFill>
                  <a:schemeClr val="tx1"/>
                </a:solidFill>
                <a:latin typeface="+mn-lt"/>
              </a:rPr>
              <a:t>This single set of credentials is managed in the customer’s Active Directory and is synchronized with Office 365 (username + password)</a:t>
            </a:r>
          </a:p>
          <a:p>
            <a:pPr marL="576263" indent="-287338">
              <a:spcBef>
                <a:spcPts val="0"/>
              </a:spcBef>
              <a:spcAft>
                <a:spcPts val="600"/>
              </a:spcAft>
            </a:pPr>
            <a:r>
              <a:rPr lang="en-US" sz="2400" dirty="0">
                <a:solidFill>
                  <a:schemeClr val="tx1"/>
                </a:solidFill>
                <a:latin typeface="+mn-lt"/>
              </a:rPr>
              <a:t>Password Sync is fully integrated in the Dirsync appliance, no additional sw/hw, or changes to the on-premises AD are required</a:t>
            </a:r>
          </a:p>
          <a:p>
            <a:pPr marL="576263" indent="-287338">
              <a:spcBef>
                <a:spcPts val="0"/>
              </a:spcBef>
              <a:spcAft>
                <a:spcPts val="600"/>
              </a:spcAft>
              <a:tabLst>
                <a:tab pos="2457450" algn="l"/>
              </a:tabLst>
            </a:pPr>
            <a:r>
              <a:rPr lang="en-US" sz="2400" dirty="0">
                <a:solidFill>
                  <a:schemeClr val="tx1"/>
                </a:solidFill>
                <a:latin typeface="+mn-lt"/>
              </a:rPr>
              <a:t>No requirement to deploy and maintain Active Directory Federation Services.</a:t>
            </a:r>
          </a:p>
          <a:p>
            <a:pPr marL="576263" indent="-287338">
              <a:spcBef>
                <a:spcPts val="0"/>
              </a:spcBef>
              <a:spcAft>
                <a:spcPts val="600"/>
              </a:spcAft>
            </a:pPr>
            <a:r>
              <a:rPr lang="en-US" sz="2400" dirty="0">
                <a:solidFill>
                  <a:schemeClr val="tx1"/>
                </a:solidFill>
                <a:latin typeface="+mn-lt"/>
              </a:rPr>
              <a:t>Keeps the deployment simple and </a:t>
            </a:r>
            <a:r>
              <a:rPr lang="en-US" sz="2400" dirty="0">
                <a:gradFill>
                  <a:gsLst>
                    <a:gs pos="1250">
                      <a:schemeClr val="tx2"/>
                    </a:gs>
                    <a:gs pos="99000">
                      <a:schemeClr val="tx2"/>
                    </a:gs>
                  </a:gsLst>
                  <a:lin ang="5400000" scaled="0"/>
                </a:gradFill>
                <a:latin typeface="+mn-lt"/>
              </a:rPr>
              <a:t>eliminates IT costs associated with ADFS</a:t>
            </a:r>
          </a:p>
        </p:txBody>
      </p:sp>
      <p:sp>
        <p:nvSpPr>
          <p:cNvPr id="4" name="Rectangle 3"/>
          <p:cNvSpPr/>
          <p:nvPr/>
        </p:nvSpPr>
        <p:spPr bwMode="auto">
          <a:xfrm rot="20963244">
            <a:off x="5651294" y="602936"/>
            <a:ext cx="6625652" cy="83944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Attend OUC-B211 - Tuesday @ 8:30 </a:t>
            </a:r>
            <a:r>
              <a:rPr lang="en-US" sz="2400" dirty="0" smtClean="0">
                <a:gradFill>
                  <a:gsLst>
                    <a:gs pos="0">
                      <a:srgbClr val="FFFFFF"/>
                    </a:gs>
                    <a:gs pos="100000">
                      <a:srgbClr val="FFFFFF"/>
                    </a:gs>
                  </a:gsLst>
                  <a:lin ang="5400000" scaled="0"/>
                </a:gradFill>
                <a:ea typeface="Segoe UI" pitchFamily="34" charset="0"/>
                <a:cs typeface="Segoe UI" pitchFamily="34" charset="0"/>
              </a:rPr>
              <a:t>AM</a:t>
            </a:r>
          </a:p>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Overview of Microsoft Office 365 Identity </a:t>
            </a:r>
            <a:r>
              <a:rPr lang="en-US" sz="2000" dirty="0" smtClean="0">
                <a:gradFill>
                  <a:gsLst>
                    <a:gs pos="0">
                      <a:srgbClr val="FFFFFF"/>
                    </a:gs>
                    <a:gs pos="100000">
                      <a:srgbClr val="FFFFFF"/>
                    </a:gs>
                  </a:gsLst>
                  <a:lin ang="5400000" scaled="0"/>
                </a:gradFill>
                <a:ea typeface="Segoe UI" pitchFamily="34" charset="0"/>
                <a:cs typeface="Segoe UI" pitchFamily="34" charset="0"/>
              </a:rPr>
              <a:t>Management</a:t>
            </a:r>
          </a:p>
        </p:txBody>
      </p:sp>
    </p:spTree>
    <p:extLst>
      <p:ext uri="{BB962C8B-B14F-4D97-AF65-F5344CB8AC3E}">
        <p14:creationId xmlns:p14="http://schemas.microsoft.com/office/powerpoint/2010/main" val="1118589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Password </a:t>
            </a:r>
            <a:r>
              <a:rPr lang="en-US" dirty="0" smtClean="0"/>
              <a:t>Sync security</a:t>
            </a:r>
            <a:endParaRPr lang="en-US" sz="3600" dirty="0"/>
          </a:p>
        </p:txBody>
      </p:sp>
      <p:sp>
        <p:nvSpPr>
          <p:cNvPr id="3" name="Content Placeholder 2"/>
          <p:cNvSpPr txBox="1">
            <a:spLocks/>
          </p:cNvSpPr>
          <p:nvPr/>
        </p:nvSpPr>
        <p:spPr>
          <a:xfrm>
            <a:off x="274638" y="1439863"/>
            <a:ext cx="11612562" cy="330552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1"/>
                </a:solidFill>
              </a:rPr>
              <a:t>Does not require nor access the plain text password</a:t>
            </a:r>
          </a:p>
          <a:p>
            <a:pPr marL="0" indent="0">
              <a:spcBef>
                <a:spcPts val="0"/>
              </a:spcBef>
              <a:spcAft>
                <a:spcPts val="1200"/>
              </a:spcAft>
              <a:buNone/>
            </a:pPr>
            <a:r>
              <a:rPr lang="en-US" sz="3200" dirty="0">
                <a:solidFill>
                  <a:schemeClr val="tx1"/>
                </a:solidFill>
              </a:rPr>
              <a:t>No requirement for AD reversible encrypted format</a:t>
            </a:r>
          </a:p>
          <a:p>
            <a:pPr marL="0" indent="0">
              <a:spcBef>
                <a:spcPts val="0"/>
              </a:spcBef>
              <a:spcAft>
                <a:spcPts val="1200"/>
              </a:spcAft>
              <a:buNone/>
            </a:pPr>
            <a:r>
              <a:rPr lang="en-US" sz="3200" dirty="0">
                <a:solidFill>
                  <a:schemeClr val="tx1"/>
                </a:solidFill>
              </a:rPr>
              <a:t>AD user password hash is hashed again using a non-reversible encryption function and digest is synchronized into Azure AD</a:t>
            </a:r>
          </a:p>
          <a:p>
            <a:pPr marL="0" indent="0">
              <a:spcBef>
                <a:spcPts val="0"/>
              </a:spcBef>
              <a:spcAft>
                <a:spcPts val="1200"/>
              </a:spcAft>
              <a:buNone/>
            </a:pPr>
            <a:r>
              <a:rPr lang="en-US" sz="3200" dirty="0">
                <a:solidFill>
                  <a:schemeClr val="tx1"/>
                </a:solidFill>
              </a:rPr>
              <a:t>The digest in Azure AD cannot be used to access resources in the customer’s on-premises environment</a:t>
            </a:r>
          </a:p>
        </p:txBody>
      </p:sp>
    </p:spTree>
    <p:extLst>
      <p:ext uri="{BB962C8B-B14F-4D97-AF65-F5344CB8AC3E}">
        <p14:creationId xmlns:p14="http://schemas.microsoft.com/office/powerpoint/2010/main" val="67146478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Password </a:t>
            </a:r>
            <a:r>
              <a:rPr lang="en-US" dirty="0" smtClean="0"/>
              <a:t>Sync key password policies</a:t>
            </a:r>
            <a:endParaRPr lang="en-US" sz="3600" dirty="0"/>
          </a:p>
        </p:txBody>
      </p:sp>
      <p:sp>
        <p:nvSpPr>
          <p:cNvPr id="3" name="Content Placeholder 2"/>
          <p:cNvSpPr txBox="1">
            <a:spLocks/>
          </p:cNvSpPr>
          <p:nvPr/>
        </p:nvSpPr>
        <p:spPr>
          <a:xfrm>
            <a:off x="274638" y="1439863"/>
            <a:ext cx="11612562" cy="419191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1"/>
                </a:solidFill>
              </a:rPr>
              <a:t>Password Sync is one-way synchronization from on-premises </a:t>
            </a:r>
            <a:r>
              <a:rPr lang="en-US" sz="3200" dirty="0" smtClean="0">
                <a:solidFill>
                  <a:schemeClr val="tx1"/>
                </a:solidFill>
              </a:rPr>
              <a:t/>
            </a:r>
            <a:br>
              <a:rPr lang="en-US" sz="3200" dirty="0" smtClean="0">
                <a:solidFill>
                  <a:schemeClr val="tx1"/>
                </a:solidFill>
              </a:rPr>
            </a:br>
            <a:r>
              <a:rPr lang="en-US" sz="3200" dirty="0" smtClean="0">
                <a:solidFill>
                  <a:schemeClr val="tx1"/>
                </a:solidFill>
              </a:rPr>
              <a:t>to </a:t>
            </a:r>
            <a:r>
              <a:rPr lang="en-US" sz="3200" dirty="0">
                <a:solidFill>
                  <a:schemeClr val="tx1"/>
                </a:solidFill>
              </a:rPr>
              <a:t>the cloud</a:t>
            </a:r>
          </a:p>
          <a:p>
            <a:pPr marL="0" indent="0">
              <a:spcBef>
                <a:spcPts val="0"/>
              </a:spcBef>
              <a:spcAft>
                <a:spcPts val="1200"/>
              </a:spcAft>
              <a:buNone/>
            </a:pPr>
            <a:r>
              <a:rPr lang="en-US" sz="3200" dirty="0">
                <a:solidFill>
                  <a:schemeClr val="tx1"/>
                </a:solidFill>
              </a:rPr>
              <a:t>Password Complexity Policy implemented in the </a:t>
            </a:r>
            <a:r>
              <a:rPr lang="en-US" sz="3200" dirty="0" smtClean="0">
                <a:solidFill>
                  <a:schemeClr val="tx1"/>
                </a:solidFill>
              </a:rPr>
              <a:t>on-premises </a:t>
            </a:r>
            <a:r>
              <a:rPr lang="en-US" sz="3200" dirty="0">
                <a:solidFill>
                  <a:schemeClr val="tx1"/>
                </a:solidFill>
              </a:rPr>
              <a:t>AD </a:t>
            </a:r>
            <a:r>
              <a:rPr lang="en-US" sz="3200" dirty="0" smtClean="0">
                <a:solidFill>
                  <a:schemeClr val="tx1"/>
                </a:solidFill>
              </a:rPr>
              <a:t/>
            </a:r>
            <a:br>
              <a:rPr lang="en-US" sz="3200" dirty="0" smtClean="0">
                <a:solidFill>
                  <a:schemeClr val="tx1"/>
                </a:solidFill>
              </a:rPr>
            </a:br>
            <a:r>
              <a:rPr lang="en-US" sz="3200" dirty="0" smtClean="0">
                <a:solidFill>
                  <a:schemeClr val="tx1"/>
                </a:solidFill>
              </a:rPr>
              <a:t>is </a:t>
            </a:r>
            <a:r>
              <a:rPr lang="en-US" sz="3200" dirty="0">
                <a:solidFill>
                  <a:schemeClr val="tx1"/>
                </a:solidFill>
              </a:rPr>
              <a:t>the master policy</a:t>
            </a:r>
          </a:p>
          <a:p>
            <a:pPr marL="0" indent="0">
              <a:spcBef>
                <a:spcPts val="0"/>
              </a:spcBef>
              <a:spcAft>
                <a:spcPts val="1200"/>
              </a:spcAft>
              <a:buNone/>
            </a:pPr>
            <a:r>
              <a:rPr lang="en-US" sz="3200" dirty="0">
                <a:solidFill>
                  <a:schemeClr val="tx1"/>
                </a:solidFill>
              </a:rPr>
              <a:t>Password Expiration Policy on the Azure AD is set </a:t>
            </a:r>
            <a:r>
              <a:rPr lang="en-US" sz="3200" dirty="0" smtClean="0">
                <a:solidFill>
                  <a:schemeClr val="tx1"/>
                </a:solidFill>
              </a:rPr>
              <a:t/>
            </a:r>
            <a:br>
              <a:rPr lang="en-US" sz="3200" dirty="0" smtClean="0">
                <a:solidFill>
                  <a:schemeClr val="tx1"/>
                </a:solidFill>
              </a:rPr>
            </a:br>
            <a:r>
              <a:rPr lang="en-US" sz="3200" dirty="0" smtClean="0">
                <a:solidFill>
                  <a:schemeClr val="tx1"/>
                </a:solidFill>
              </a:rPr>
              <a:t>to </a:t>
            </a:r>
            <a:r>
              <a:rPr lang="en-US" sz="3200" dirty="0">
                <a:solidFill>
                  <a:schemeClr val="tx1"/>
                </a:solidFill>
              </a:rPr>
              <a:t>“Never Expire”  </a:t>
            </a:r>
          </a:p>
          <a:p>
            <a:pPr marL="0" indent="0">
              <a:spcBef>
                <a:spcPts val="0"/>
              </a:spcBef>
              <a:spcAft>
                <a:spcPts val="1200"/>
              </a:spcAft>
              <a:buNone/>
            </a:pPr>
            <a:r>
              <a:rPr lang="en-US" sz="3200" dirty="0">
                <a:solidFill>
                  <a:schemeClr val="tx1"/>
                </a:solidFill>
              </a:rPr>
              <a:t>Password </a:t>
            </a:r>
            <a:r>
              <a:rPr lang="en-US" sz="3200" dirty="0" smtClean="0">
                <a:solidFill>
                  <a:schemeClr val="tx1"/>
                </a:solidFill>
              </a:rPr>
              <a:t>expiration </a:t>
            </a:r>
            <a:r>
              <a:rPr lang="en-US" sz="3200" dirty="0">
                <a:solidFill>
                  <a:schemeClr val="tx1"/>
                </a:solidFill>
              </a:rPr>
              <a:t>and sync to Azure AD is driven </a:t>
            </a:r>
            <a:r>
              <a:rPr lang="en-US" sz="3200" dirty="0" smtClean="0">
                <a:solidFill>
                  <a:schemeClr val="tx1"/>
                </a:solidFill>
              </a:rPr>
              <a:t/>
            </a:r>
            <a:br>
              <a:rPr lang="en-US" sz="3200" dirty="0" smtClean="0">
                <a:solidFill>
                  <a:schemeClr val="tx1"/>
                </a:solidFill>
              </a:rPr>
            </a:br>
            <a:r>
              <a:rPr lang="en-US" sz="3200" dirty="0" smtClean="0">
                <a:solidFill>
                  <a:schemeClr val="tx1"/>
                </a:solidFill>
              </a:rPr>
              <a:t>by </a:t>
            </a:r>
            <a:r>
              <a:rPr lang="en-US" sz="3200" dirty="0">
                <a:solidFill>
                  <a:schemeClr val="tx1"/>
                </a:solidFill>
              </a:rPr>
              <a:t>on-premises </a:t>
            </a:r>
            <a:r>
              <a:rPr lang="en-US" sz="3200" dirty="0" smtClean="0">
                <a:solidFill>
                  <a:schemeClr val="tx1"/>
                </a:solidFill>
              </a:rPr>
              <a:t>events</a:t>
            </a:r>
          </a:p>
        </p:txBody>
      </p:sp>
    </p:spTree>
    <p:extLst>
      <p:ext uri="{BB962C8B-B14F-4D97-AF65-F5344CB8AC3E}">
        <p14:creationId xmlns:p14="http://schemas.microsoft.com/office/powerpoint/2010/main" val="22895751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896" dirty="0"/>
              <a:t>Transform how you run your business</a:t>
            </a:r>
          </a:p>
        </p:txBody>
      </p:sp>
      <p:grpSp>
        <p:nvGrpSpPr>
          <p:cNvPr id="10" name="Group 9"/>
          <p:cNvGrpSpPr/>
          <p:nvPr/>
        </p:nvGrpSpPr>
        <p:grpSpPr>
          <a:xfrm>
            <a:off x="417726" y="1031586"/>
            <a:ext cx="2800607" cy="3646026"/>
            <a:chOff x="493712" y="1226611"/>
            <a:chExt cx="2745942" cy="3574860"/>
          </a:xfrm>
        </p:grpSpPr>
        <p:grpSp>
          <p:nvGrpSpPr>
            <p:cNvPr id="4" name="Group 3"/>
            <p:cNvGrpSpPr/>
            <p:nvPr/>
          </p:nvGrpSpPr>
          <p:grpSpPr>
            <a:xfrm>
              <a:off x="493712" y="1226611"/>
              <a:ext cx="2745942" cy="3574860"/>
              <a:chOff x="493712" y="1226611"/>
              <a:chExt cx="2745942" cy="3574860"/>
            </a:xfrm>
          </p:grpSpPr>
          <p:sp>
            <p:nvSpPr>
              <p:cNvPr id="37" name="Rectangle 36"/>
              <p:cNvSpPr/>
              <p:nvPr/>
            </p:nvSpPr>
            <p:spPr bwMode="auto">
              <a:xfrm>
                <a:off x="493712" y="3887071"/>
                <a:ext cx="2745941" cy="9144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Devices</a:t>
                </a:r>
              </a:p>
            </p:txBody>
          </p:sp>
          <p:pic>
            <p:nvPicPr>
              <p:cNvPr id="38" name="Picture 37"/>
              <p:cNvPicPr>
                <a:picLocks noChangeArrowheads="1"/>
              </p:cNvPicPr>
              <p:nvPr/>
            </p:nvPicPr>
            <p:blipFill rotWithShape="1">
              <a:blip r:embed="rId3">
                <a:extLst>
                  <a:ext uri="{28A0092B-C50C-407E-A947-70E740481C1C}">
                    <a14:useLocalDpi xmlns:a14="http://schemas.microsoft.com/office/drawing/2010/main" val="0"/>
                  </a:ext>
                </a:extLst>
              </a:blip>
              <a:srcRect t="-408"/>
              <a:stretch/>
            </p:blipFill>
            <p:spPr bwMode="auto">
              <a:xfrm>
                <a:off x="496454" y="1226611"/>
                <a:ext cx="2743200" cy="2743200"/>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4876" y="4120846"/>
              <a:ext cx="823034" cy="532262"/>
            </a:xfrm>
            <a:prstGeom prst="rect">
              <a:avLst/>
            </a:prstGeom>
          </p:spPr>
        </p:pic>
      </p:grpSp>
      <p:grpSp>
        <p:nvGrpSpPr>
          <p:cNvPr id="8" name="Group 7"/>
          <p:cNvGrpSpPr/>
          <p:nvPr/>
        </p:nvGrpSpPr>
        <p:grpSpPr>
          <a:xfrm>
            <a:off x="6274775" y="1037689"/>
            <a:ext cx="2800607" cy="3647537"/>
            <a:chOff x="6219568" y="1705134"/>
            <a:chExt cx="2745942" cy="3576341"/>
          </a:xfrm>
        </p:grpSpPr>
        <p:sp>
          <p:nvSpPr>
            <p:cNvPr id="59" name="Rectangle 58"/>
            <p:cNvSpPr/>
            <p:nvPr/>
          </p:nvSpPr>
          <p:spPr bwMode="auto">
            <a:xfrm>
              <a:off x="6219569" y="4451874"/>
              <a:ext cx="2745941" cy="8296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Social</a:t>
              </a:r>
            </a:p>
          </p:txBody>
        </p:sp>
        <p:grpSp>
          <p:nvGrpSpPr>
            <p:cNvPr id="2" name="Group 1"/>
            <p:cNvGrpSpPr/>
            <p:nvPr/>
          </p:nvGrpSpPr>
          <p:grpSpPr>
            <a:xfrm>
              <a:off x="8062754" y="4553228"/>
              <a:ext cx="639749" cy="598446"/>
              <a:chOff x="7962395" y="4519775"/>
              <a:chExt cx="639749" cy="598446"/>
            </a:xfrm>
          </p:grpSpPr>
          <p:grpSp>
            <p:nvGrpSpPr>
              <p:cNvPr id="60" name="Group 59"/>
              <p:cNvGrpSpPr/>
              <p:nvPr/>
            </p:nvGrpSpPr>
            <p:grpSpPr>
              <a:xfrm>
                <a:off x="7962395" y="4519775"/>
                <a:ext cx="639749" cy="592391"/>
                <a:chOff x="4823943" y="3934642"/>
                <a:chExt cx="639749" cy="592391"/>
              </a:xfrm>
            </p:grpSpPr>
            <p:sp>
              <p:nvSpPr>
                <p:cNvPr id="61" name="Freeform 114"/>
                <p:cNvSpPr>
                  <a:spLocks noChangeAspect="1" noEditPoints="1"/>
                </p:cNvSpPr>
                <p:nvPr/>
              </p:nvSpPr>
              <p:spPr bwMode="black">
                <a:xfrm>
                  <a:off x="5175824" y="3934642"/>
                  <a:ext cx="287868" cy="227451"/>
                </a:xfrm>
                <a:custGeom>
                  <a:avLst/>
                  <a:gdLst>
                    <a:gd name="T0" fmla="*/ 22 w 75"/>
                    <a:gd name="T1" fmla="*/ 22 h 59"/>
                    <a:gd name="T2" fmla="*/ 33 w 75"/>
                    <a:gd name="T3" fmla="*/ 11 h 59"/>
                    <a:gd name="T4" fmla="*/ 22 w 75"/>
                    <a:gd name="T5" fmla="*/ 0 h 59"/>
                    <a:gd name="T6" fmla="*/ 11 w 75"/>
                    <a:gd name="T7" fmla="*/ 11 h 59"/>
                    <a:gd name="T8" fmla="*/ 22 w 75"/>
                    <a:gd name="T9" fmla="*/ 22 h 59"/>
                    <a:gd name="T10" fmla="*/ 45 w 75"/>
                    <a:gd name="T11" fmla="*/ 22 h 59"/>
                    <a:gd name="T12" fmla="*/ 56 w 75"/>
                    <a:gd name="T13" fmla="*/ 11 h 59"/>
                    <a:gd name="T14" fmla="*/ 45 w 75"/>
                    <a:gd name="T15" fmla="*/ 0 h 59"/>
                    <a:gd name="T16" fmla="*/ 34 w 75"/>
                    <a:gd name="T17" fmla="*/ 11 h 59"/>
                    <a:gd name="T18" fmla="*/ 45 w 75"/>
                    <a:gd name="T19" fmla="*/ 22 h 59"/>
                    <a:gd name="T20" fmla="*/ 3 w 75"/>
                    <a:gd name="T21" fmla="*/ 25 h 59"/>
                    <a:gd name="T22" fmla="*/ 0 w 75"/>
                    <a:gd name="T23" fmla="*/ 27 h 59"/>
                    <a:gd name="T24" fmla="*/ 0 w 75"/>
                    <a:gd name="T25" fmla="*/ 38 h 59"/>
                    <a:gd name="T26" fmla="*/ 3 w 75"/>
                    <a:gd name="T27" fmla="*/ 41 h 59"/>
                    <a:gd name="T28" fmla="*/ 5 w 75"/>
                    <a:gd name="T29" fmla="*/ 38 h 59"/>
                    <a:gd name="T30" fmla="*/ 5 w 75"/>
                    <a:gd name="T31" fmla="*/ 27 h 59"/>
                    <a:gd name="T32" fmla="*/ 3 w 75"/>
                    <a:gd name="T33" fmla="*/ 25 h 59"/>
                    <a:gd name="T34" fmla="*/ 75 w 75"/>
                    <a:gd name="T35" fmla="*/ 23 h 59"/>
                    <a:gd name="T36" fmla="*/ 75 w 75"/>
                    <a:gd name="T37" fmla="*/ 56 h 59"/>
                    <a:gd name="T38" fmla="*/ 73 w 75"/>
                    <a:gd name="T39" fmla="*/ 57 h 59"/>
                    <a:gd name="T40" fmla="*/ 65 w 75"/>
                    <a:gd name="T41" fmla="*/ 51 h 59"/>
                    <a:gd name="T42" fmla="*/ 64 w 75"/>
                    <a:gd name="T43" fmla="*/ 49 h 59"/>
                    <a:gd name="T44" fmla="*/ 60 w 75"/>
                    <a:gd name="T45" fmla="*/ 49 h 59"/>
                    <a:gd name="T46" fmla="*/ 60 w 75"/>
                    <a:gd name="T47" fmla="*/ 56 h 59"/>
                    <a:gd name="T48" fmla="*/ 57 w 75"/>
                    <a:gd name="T49" fmla="*/ 59 h 59"/>
                    <a:gd name="T50" fmla="*/ 11 w 75"/>
                    <a:gd name="T51" fmla="*/ 59 h 59"/>
                    <a:gd name="T52" fmla="*/ 8 w 75"/>
                    <a:gd name="T53" fmla="*/ 55 h 59"/>
                    <a:gd name="T54" fmla="*/ 8 w 75"/>
                    <a:gd name="T55" fmla="*/ 27 h 59"/>
                    <a:gd name="T56" fmla="*/ 11 w 75"/>
                    <a:gd name="T57" fmla="*/ 23 h 59"/>
                    <a:gd name="T58" fmla="*/ 57 w 75"/>
                    <a:gd name="T59" fmla="*/ 23 h 59"/>
                    <a:gd name="T60" fmla="*/ 60 w 75"/>
                    <a:gd name="T61" fmla="*/ 27 h 59"/>
                    <a:gd name="T62" fmla="*/ 60 w 75"/>
                    <a:gd name="T63" fmla="*/ 30 h 59"/>
                    <a:gd name="T64" fmla="*/ 64 w 75"/>
                    <a:gd name="T65" fmla="*/ 30 h 59"/>
                    <a:gd name="T66" fmla="*/ 65 w 75"/>
                    <a:gd name="T67" fmla="*/ 29 h 59"/>
                    <a:gd name="T68" fmla="*/ 73 w 75"/>
                    <a:gd name="T69" fmla="*/ 22 h 59"/>
                    <a:gd name="T70" fmla="*/ 75 w 75"/>
                    <a:gd name="T7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59">
                      <a:moveTo>
                        <a:pt x="22" y="22"/>
                      </a:moveTo>
                      <a:cubicBezTo>
                        <a:pt x="28" y="22"/>
                        <a:pt x="33" y="17"/>
                        <a:pt x="33" y="11"/>
                      </a:cubicBezTo>
                      <a:cubicBezTo>
                        <a:pt x="33" y="5"/>
                        <a:pt x="28" y="0"/>
                        <a:pt x="22" y="0"/>
                      </a:cubicBezTo>
                      <a:cubicBezTo>
                        <a:pt x="16" y="0"/>
                        <a:pt x="11" y="5"/>
                        <a:pt x="11" y="11"/>
                      </a:cubicBezTo>
                      <a:cubicBezTo>
                        <a:pt x="11" y="17"/>
                        <a:pt x="16" y="22"/>
                        <a:pt x="22" y="22"/>
                      </a:cubicBezTo>
                      <a:moveTo>
                        <a:pt x="45" y="22"/>
                      </a:moveTo>
                      <a:cubicBezTo>
                        <a:pt x="51" y="22"/>
                        <a:pt x="56" y="17"/>
                        <a:pt x="56" y="11"/>
                      </a:cubicBezTo>
                      <a:cubicBezTo>
                        <a:pt x="56" y="5"/>
                        <a:pt x="51" y="0"/>
                        <a:pt x="45" y="0"/>
                      </a:cubicBezTo>
                      <a:cubicBezTo>
                        <a:pt x="39" y="0"/>
                        <a:pt x="34" y="5"/>
                        <a:pt x="34" y="11"/>
                      </a:cubicBezTo>
                      <a:cubicBezTo>
                        <a:pt x="34" y="17"/>
                        <a:pt x="39" y="22"/>
                        <a:pt x="45" y="22"/>
                      </a:cubicBezTo>
                      <a:moveTo>
                        <a:pt x="3" y="25"/>
                      </a:moveTo>
                      <a:cubicBezTo>
                        <a:pt x="1" y="25"/>
                        <a:pt x="0" y="26"/>
                        <a:pt x="0" y="27"/>
                      </a:cubicBezTo>
                      <a:cubicBezTo>
                        <a:pt x="0" y="38"/>
                        <a:pt x="0" y="38"/>
                        <a:pt x="0" y="38"/>
                      </a:cubicBezTo>
                      <a:cubicBezTo>
                        <a:pt x="0" y="39"/>
                        <a:pt x="1" y="41"/>
                        <a:pt x="3" y="41"/>
                      </a:cubicBezTo>
                      <a:cubicBezTo>
                        <a:pt x="4" y="41"/>
                        <a:pt x="5" y="39"/>
                        <a:pt x="5" y="38"/>
                      </a:cubicBezTo>
                      <a:cubicBezTo>
                        <a:pt x="5" y="27"/>
                        <a:pt x="5" y="27"/>
                        <a:pt x="5" y="27"/>
                      </a:cubicBezTo>
                      <a:cubicBezTo>
                        <a:pt x="5" y="26"/>
                        <a:pt x="4" y="25"/>
                        <a:pt x="3" y="25"/>
                      </a:cubicBezTo>
                      <a:moveTo>
                        <a:pt x="75" y="23"/>
                      </a:moveTo>
                      <a:cubicBezTo>
                        <a:pt x="75" y="56"/>
                        <a:pt x="75" y="56"/>
                        <a:pt x="75" y="56"/>
                      </a:cubicBezTo>
                      <a:cubicBezTo>
                        <a:pt x="75" y="58"/>
                        <a:pt x="74" y="58"/>
                        <a:pt x="73" y="57"/>
                      </a:cubicBezTo>
                      <a:cubicBezTo>
                        <a:pt x="65" y="51"/>
                        <a:pt x="65" y="51"/>
                        <a:pt x="65" y="51"/>
                      </a:cubicBezTo>
                      <a:cubicBezTo>
                        <a:pt x="64" y="50"/>
                        <a:pt x="64" y="50"/>
                        <a:pt x="64" y="49"/>
                      </a:cubicBezTo>
                      <a:cubicBezTo>
                        <a:pt x="60" y="49"/>
                        <a:pt x="60" y="49"/>
                        <a:pt x="60" y="49"/>
                      </a:cubicBezTo>
                      <a:cubicBezTo>
                        <a:pt x="60" y="56"/>
                        <a:pt x="60" y="56"/>
                        <a:pt x="60" y="56"/>
                      </a:cubicBezTo>
                      <a:cubicBezTo>
                        <a:pt x="60" y="58"/>
                        <a:pt x="59" y="59"/>
                        <a:pt x="57" y="59"/>
                      </a:cubicBezTo>
                      <a:cubicBezTo>
                        <a:pt x="11" y="59"/>
                        <a:pt x="11" y="59"/>
                        <a:pt x="11" y="59"/>
                      </a:cubicBezTo>
                      <a:cubicBezTo>
                        <a:pt x="9" y="59"/>
                        <a:pt x="8" y="57"/>
                        <a:pt x="8" y="55"/>
                      </a:cubicBezTo>
                      <a:cubicBezTo>
                        <a:pt x="8" y="27"/>
                        <a:pt x="8" y="27"/>
                        <a:pt x="8" y="27"/>
                      </a:cubicBezTo>
                      <a:cubicBezTo>
                        <a:pt x="8" y="25"/>
                        <a:pt x="9" y="23"/>
                        <a:pt x="11" y="23"/>
                      </a:cubicBezTo>
                      <a:cubicBezTo>
                        <a:pt x="57" y="23"/>
                        <a:pt x="57" y="23"/>
                        <a:pt x="57" y="23"/>
                      </a:cubicBezTo>
                      <a:cubicBezTo>
                        <a:pt x="59" y="23"/>
                        <a:pt x="60" y="25"/>
                        <a:pt x="60" y="27"/>
                      </a:cubicBezTo>
                      <a:cubicBezTo>
                        <a:pt x="60" y="30"/>
                        <a:pt x="60" y="30"/>
                        <a:pt x="60" y="30"/>
                      </a:cubicBezTo>
                      <a:cubicBezTo>
                        <a:pt x="64" y="30"/>
                        <a:pt x="64" y="30"/>
                        <a:pt x="64" y="30"/>
                      </a:cubicBezTo>
                      <a:cubicBezTo>
                        <a:pt x="64" y="30"/>
                        <a:pt x="64" y="29"/>
                        <a:pt x="65" y="29"/>
                      </a:cubicBezTo>
                      <a:cubicBezTo>
                        <a:pt x="73" y="22"/>
                        <a:pt x="73" y="22"/>
                        <a:pt x="73" y="22"/>
                      </a:cubicBezTo>
                      <a:cubicBezTo>
                        <a:pt x="74" y="21"/>
                        <a:pt x="75" y="21"/>
                        <a:pt x="75" y="2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2" name="Freeform 12"/>
                <p:cNvSpPr>
                  <a:spLocks noChangeAspect="1"/>
                </p:cNvSpPr>
                <p:nvPr/>
              </p:nvSpPr>
              <p:spPr bwMode="black">
                <a:xfrm>
                  <a:off x="5249438" y="4257751"/>
                  <a:ext cx="193895" cy="269282"/>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pPr defTabSz="932559"/>
                  <a:endParaRPr lang="en-US" sz="1632" dirty="0">
                    <a:solidFill>
                      <a:srgbClr val="000000"/>
                    </a:solidFill>
                  </a:endParaRPr>
                </a:p>
              </p:txBody>
            </p:sp>
            <p:sp>
              <p:nvSpPr>
                <p:cNvPr id="63" name="Freeform 95"/>
                <p:cNvSpPr>
                  <a:spLocks/>
                </p:cNvSpPr>
                <p:nvPr/>
              </p:nvSpPr>
              <p:spPr bwMode="black">
                <a:xfrm>
                  <a:off x="4823943" y="3965320"/>
                  <a:ext cx="268767" cy="236704"/>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grpSp>
          <p:sp>
            <p:nvSpPr>
              <p:cNvPr id="73" name="Freeform 14"/>
              <p:cNvSpPr>
                <a:spLocks noEditPoints="1"/>
              </p:cNvSpPr>
              <p:nvPr/>
            </p:nvSpPr>
            <p:spPr bwMode="black">
              <a:xfrm>
                <a:off x="7991518" y="4859152"/>
                <a:ext cx="244800" cy="259069"/>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020" spc="-124" dirty="0">
                  <a:solidFill>
                    <a:srgbClr val="000000">
                      <a:lumMod val="50000"/>
                    </a:srgbClr>
                  </a:solidFill>
                  <a:latin typeface="Segoe Light" pitchFamily="34" charset="0"/>
                </a:endParaRPr>
              </a:p>
            </p:txBody>
          </p:sp>
        </p:grpSp>
        <p:pic>
          <p:nvPicPr>
            <p:cNvPr id="5122" name="Picture 2" descr="C:\Users\v-junyo\Documents\Jun_Mesh\Microsoft Files\DesignTools\Brand Photos\Office Brand - No_exp\NEW\OFF12_Joi_01.png"/>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6219568" y="1705134"/>
              <a:ext cx="2745941" cy="27467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346251" y="1037692"/>
            <a:ext cx="2800606" cy="3639924"/>
            <a:chOff x="3365076" y="1232597"/>
            <a:chExt cx="2745941" cy="3568877"/>
          </a:xfrm>
        </p:grpSpPr>
        <p:pic>
          <p:nvPicPr>
            <p:cNvPr id="39" name="Picture 4" descr="http://farm7.staticflickr.com/6198/6149648253_a3f453cb9e_z.jpg"/>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1" t="5733" r="18331" b="39762"/>
            <a:stretch/>
          </p:blipFill>
          <p:spPr bwMode="auto">
            <a:xfrm>
              <a:off x="3365076" y="1232597"/>
              <a:ext cx="2745941" cy="274673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3365076" y="3979336"/>
              <a:ext cx="2745941" cy="822138"/>
              <a:chOff x="3346615" y="4451875"/>
              <a:chExt cx="2745941" cy="822138"/>
            </a:xfrm>
          </p:grpSpPr>
          <p:sp>
            <p:nvSpPr>
              <p:cNvPr id="53" name="Rectangle 52"/>
              <p:cNvSpPr/>
              <p:nvPr/>
            </p:nvSpPr>
            <p:spPr bwMode="auto">
              <a:xfrm>
                <a:off x="3346615" y="4451875"/>
                <a:ext cx="2745941" cy="82213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Cloud</a:t>
                </a:r>
              </a:p>
            </p:txBody>
          </p:sp>
          <p:pic>
            <p:nvPicPr>
              <p:cNvPr id="72" name="Picture 71" descr="C:\Users\chrisw\Desktop\Cloud Services 3.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936006" y="4538785"/>
                <a:ext cx="904219" cy="62347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0" name="Rectangle 29"/>
          <p:cNvSpPr/>
          <p:nvPr/>
        </p:nvSpPr>
        <p:spPr bwMode="auto">
          <a:xfrm>
            <a:off x="408595" y="4591035"/>
            <a:ext cx="2793138" cy="19369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Fast and fluid experience with touch, pen, mouse &amp; keyboard</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Immersive touch-optimized Windows 8 apps</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Support for Windows phone, iOS &amp; Android phones</a:t>
            </a:r>
          </a:p>
        </p:txBody>
      </p:sp>
      <p:sp>
        <p:nvSpPr>
          <p:cNvPr id="31" name="Rectangle 30"/>
          <p:cNvSpPr/>
          <p:nvPr/>
        </p:nvSpPr>
        <p:spPr bwMode="auto">
          <a:xfrm>
            <a:off x="3334630" y="4591035"/>
            <a:ext cx="2400806" cy="20027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Office - on demand,  roaming &amp; up-to-date</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New cloud app development model</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Enterprise-grade reliability  and standards</a:t>
            </a:r>
          </a:p>
        </p:txBody>
      </p:sp>
      <p:sp>
        <p:nvSpPr>
          <p:cNvPr id="33" name="Rectangle 32"/>
          <p:cNvSpPr/>
          <p:nvPr/>
        </p:nvSpPr>
        <p:spPr bwMode="auto">
          <a:xfrm>
            <a:off x="6258931" y="4591034"/>
            <a:ext cx="2739735" cy="193699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Newsfeeds &amp; microblogging, extend with Yammer</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Pervasive social capabilities across Office</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Multiparty HD video &amp; Skype federation</a:t>
            </a:r>
          </a:p>
        </p:txBody>
      </p:sp>
      <p:sp>
        <p:nvSpPr>
          <p:cNvPr id="34" name="Rectangle 33"/>
          <p:cNvSpPr/>
          <p:nvPr/>
        </p:nvSpPr>
        <p:spPr bwMode="auto">
          <a:xfrm>
            <a:off x="9208278" y="4591035"/>
            <a:ext cx="2634205" cy="184530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DLP, data retention &amp; unified eDiscovery</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Reimagined deployment model for Office apps</a:t>
            </a:r>
          </a:p>
          <a:p>
            <a:pPr defTabSz="932290" fontAlgn="base">
              <a:lnSpc>
                <a:spcPct val="90000"/>
              </a:lnSpc>
              <a:spcBef>
                <a:spcPct val="0"/>
              </a:spcBef>
              <a:spcAft>
                <a:spcPts val="1224"/>
              </a:spcAft>
            </a:pPr>
            <a:r>
              <a:rPr lang="en-US" sz="1632" spc="-71" dirty="0">
                <a:gradFill>
                  <a:gsLst>
                    <a:gs pos="100000">
                      <a:srgbClr val="797A7D"/>
                    </a:gs>
                    <a:gs pos="0">
                      <a:srgbClr val="797A7D"/>
                    </a:gs>
                  </a:gsLst>
                  <a:lin ang="5400000" scaled="0"/>
                </a:gradFill>
                <a:ea typeface="Segoe UI" pitchFamily="34" charset="0"/>
                <a:cs typeface="Segoe UI" pitchFamily="34" charset="0"/>
              </a:rPr>
              <a:t>Common management experience across Office 365</a:t>
            </a:r>
          </a:p>
        </p:txBody>
      </p:sp>
      <p:grpSp>
        <p:nvGrpSpPr>
          <p:cNvPr id="3" name="Group 2"/>
          <p:cNvGrpSpPr/>
          <p:nvPr/>
        </p:nvGrpSpPr>
        <p:grpSpPr>
          <a:xfrm>
            <a:off x="9203302" y="1037689"/>
            <a:ext cx="2800606" cy="3637967"/>
            <a:chOff x="9107804" y="1232595"/>
            <a:chExt cx="2745941" cy="3566958"/>
          </a:xfrm>
        </p:grpSpPr>
        <p:grpSp>
          <p:nvGrpSpPr>
            <p:cNvPr id="6" name="Group 5"/>
            <p:cNvGrpSpPr/>
            <p:nvPr/>
          </p:nvGrpSpPr>
          <p:grpSpPr>
            <a:xfrm>
              <a:off x="9107804" y="1232595"/>
              <a:ext cx="2745941" cy="3566958"/>
              <a:chOff x="9107804" y="1705134"/>
              <a:chExt cx="2745941" cy="3566958"/>
            </a:xfrm>
          </p:grpSpPr>
          <p:sp>
            <p:nvSpPr>
              <p:cNvPr id="65" name="Rectangle 64"/>
              <p:cNvSpPr/>
              <p:nvPr/>
            </p:nvSpPr>
            <p:spPr bwMode="auto">
              <a:xfrm>
                <a:off x="9107804" y="4451873"/>
                <a:ext cx="2745941" cy="8202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Control</a:t>
                </a:r>
              </a:p>
            </p:txBody>
          </p:sp>
          <p:pic>
            <p:nvPicPr>
              <p:cNvPr id="5123" name="Picture 3" descr="C:\Users\v-junyo\Documents\Jun_Mesh\Microsoft Files\DesignTools\Brand Photos\Windows 7\Commercial\COMMERCIAL\WIN12_Kiki_01.png"/>
              <p:cNvPicPr>
                <a:picLocks noChangeAspect="1" noChangeArrowheads="1"/>
              </p:cNvPicPr>
              <p:nvPr/>
            </p:nvPicPr>
            <p:blipFill rotWithShape="1">
              <a:blip r:embed="rId10">
                <a:extLst>
                  <a:ext uri="{28A0092B-C50C-407E-A947-70E740481C1C}">
                    <a14:useLocalDpi xmlns:a14="http://schemas.microsoft.com/office/drawing/2010/main" val="0"/>
                  </a:ext>
                </a:extLst>
              </a:blip>
              <a:srcRect/>
              <a:stretch/>
            </p:blipFill>
            <p:spPr bwMode="auto">
              <a:xfrm>
                <a:off x="9107804" y="1705134"/>
                <a:ext cx="2745941" cy="2746739"/>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7" descr="\\MAGNUM\Projects\Microsoft\Cloud Power FY12\Design\ICONS_PNG\Secure.png"/>
            <p:cNvPicPr>
              <a:picLocks noChangeAspect="1" noChangeArrowheads="1"/>
            </p:cNvPicPr>
            <p:nvPr/>
          </p:nvPicPr>
          <p:blipFill>
            <a:blip r:embed="rId11" cstate="print">
              <a:biLevel thresh="25000"/>
              <a:extLst>
                <a:ext uri="{28A0092B-C50C-407E-A947-70E740481C1C}">
                  <a14:useLocalDpi xmlns:a14="http://schemas.microsoft.com/office/drawing/2010/main" val="0"/>
                </a:ext>
              </a:extLst>
            </a:blip>
            <a:srcRect/>
            <a:stretch>
              <a:fillRect/>
            </a:stretch>
          </p:blipFill>
          <p:spPr bwMode="auto">
            <a:xfrm>
              <a:off x="11054479" y="3968185"/>
              <a:ext cx="799266" cy="799266"/>
            </a:xfrm>
            <a:prstGeom prst="rect">
              <a:avLst/>
            </a:prstGeom>
            <a:noFill/>
          </p:spPr>
        </p:pic>
      </p:grpSp>
    </p:spTree>
    <p:extLst>
      <p:ext uri="{BB962C8B-B14F-4D97-AF65-F5344CB8AC3E}">
        <p14:creationId xmlns:p14="http://schemas.microsoft.com/office/powerpoint/2010/main" val="30696150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Exchange 2010 SP3 </a:t>
            </a:r>
            <a:r>
              <a:rPr lang="en-US" dirty="0" smtClean="0"/>
              <a:t>hybrid</a:t>
            </a:r>
            <a:endParaRPr lang="en-US" sz="3600" dirty="0"/>
          </a:p>
        </p:txBody>
      </p:sp>
      <p:sp>
        <p:nvSpPr>
          <p:cNvPr id="3" name="Content Placeholder 2"/>
          <p:cNvSpPr txBox="1">
            <a:spLocks/>
          </p:cNvSpPr>
          <p:nvPr/>
        </p:nvSpPr>
        <p:spPr>
          <a:xfrm>
            <a:off x="274638" y="1439863"/>
            <a:ext cx="11612562" cy="330552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3200" dirty="0">
                <a:solidFill>
                  <a:schemeClr val="tx2"/>
                </a:solidFill>
              </a:rPr>
              <a:t>Customers with Exchange 2010 SP3 or Exchange 2013 on-premises can </a:t>
            </a:r>
            <a:r>
              <a:rPr lang="en-US" sz="3200" dirty="0" smtClean="0">
                <a:solidFill>
                  <a:schemeClr val="tx2"/>
                </a:solidFill>
              </a:rPr>
              <a:t>deploy </a:t>
            </a:r>
            <a:r>
              <a:rPr lang="en-US" sz="3200" dirty="0">
                <a:solidFill>
                  <a:schemeClr val="tx2"/>
                </a:solidFill>
              </a:rPr>
              <a:t>Exchange </a:t>
            </a:r>
            <a:r>
              <a:rPr lang="en-US" sz="3200" dirty="0" smtClean="0">
                <a:solidFill>
                  <a:schemeClr val="tx2"/>
                </a:solidFill>
              </a:rPr>
              <a:t>hybrid </a:t>
            </a:r>
            <a:r>
              <a:rPr lang="en-US" sz="3200" dirty="0">
                <a:solidFill>
                  <a:schemeClr val="tx2"/>
                </a:solidFill>
              </a:rPr>
              <a:t>in </a:t>
            </a:r>
            <a:r>
              <a:rPr lang="en-US" sz="3200" dirty="0" smtClean="0">
                <a:solidFill>
                  <a:schemeClr val="tx2"/>
                </a:solidFill>
              </a:rPr>
              <a:t>step </a:t>
            </a:r>
            <a:r>
              <a:rPr lang="en-US" sz="3200" dirty="0">
                <a:solidFill>
                  <a:schemeClr val="tx2"/>
                </a:solidFill>
              </a:rPr>
              <a:t>2</a:t>
            </a:r>
          </a:p>
          <a:p>
            <a:pPr marL="0" indent="0">
              <a:spcBef>
                <a:spcPts val="0"/>
              </a:spcBef>
              <a:spcAft>
                <a:spcPts val="1200"/>
              </a:spcAft>
              <a:buNone/>
            </a:pPr>
            <a:r>
              <a:rPr lang="en-US" sz="3200" dirty="0">
                <a:solidFill>
                  <a:schemeClr val="tx2"/>
                </a:solidFill>
              </a:rPr>
              <a:t>The built in Hybrid Configuration Wizard automates the process </a:t>
            </a:r>
          </a:p>
          <a:p>
            <a:pPr marL="0" indent="0">
              <a:spcBef>
                <a:spcPts val="0"/>
              </a:spcBef>
              <a:spcAft>
                <a:spcPts val="1200"/>
              </a:spcAft>
              <a:buNone/>
            </a:pPr>
            <a:r>
              <a:rPr lang="en-US" sz="3200" dirty="0">
                <a:solidFill>
                  <a:schemeClr val="tx2"/>
                </a:solidFill>
              </a:rPr>
              <a:t>Enables hybrid configuration to be completed within timelines and effort requirements of </a:t>
            </a:r>
            <a:r>
              <a:rPr lang="en-US" sz="3200" dirty="0" smtClean="0">
                <a:solidFill>
                  <a:schemeClr val="tx2"/>
                </a:solidFill>
              </a:rPr>
              <a:t>step </a:t>
            </a:r>
            <a:r>
              <a:rPr lang="en-US" sz="3200" dirty="0">
                <a:solidFill>
                  <a:schemeClr val="tx2"/>
                </a:solidFill>
              </a:rPr>
              <a:t>2</a:t>
            </a:r>
          </a:p>
          <a:p>
            <a:pPr marL="0" indent="0">
              <a:spcBef>
                <a:spcPts val="0"/>
              </a:spcBef>
              <a:spcAft>
                <a:spcPts val="1200"/>
              </a:spcAft>
              <a:buNone/>
            </a:pPr>
            <a:r>
              <a:rPr lang="en-US" sz="3200" dirty="0">
                <a:solidFill>
                  <a:schemeClr val="tx2"/>
                </a:solidFill>
              </a:rPr>
              <a:t>Details are available on </a:t>
            </a:r>
            <a:r>
              <a:rPr lang="en-US" sz="3200" u="sng" dirty="0" smtClean="0">
                <a:solidFill>
                  <a:schemeClr val="accent5"/>
                </a:solidFill>
              </a:rPr>
              <a:t>TechNet</a:t>
            </a:r>
            <a:endParaRPr lang="en-US" sz="3200" u="sng" dirty="0">
              <a:solidFill>
                <a:schemeClr val="accent5"/>
              </a:solidFill>
            </a:endParaRPr>
          </a:p>
        </p:txBody>
      </p:sp>
    </p:spTree>
    <p:extLst>
      <p:ext uri="{BB962C8B-B14F-4D97-AF65-F5344CB8AC3E}">
        <p14:creationId xmlns:p14="http://schemas.microsoft.com/office/powerpoint/2010/main" val="76728727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see how it works</a:t>
            </a:r>
            <a:endParaRPr lang="en-US" dirty="0"/>
          </a:p>
        </p:txBody>
      </p:sp>
      <p:sp>
        <p:nvSpPr>
          <p:cNvPr id="3" name="Rectangle 2"/>
          <p:cNvSpPr/>
          <p:nvPr/>
        </p:nvSpPr>
        <p:spPr bwMode="auto">
          <a:xfrm>
            <a:off x="455613" y="3680354"/>
            <a:ext cx="3819671" cy="603504"/>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91440" rIns="18288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Pilot</a:t>
            </a:r>
          </a:p>
        </p:txBody>
      </p:sp>
      <p:sp>
        <p:nvSpPr>
          <p:cNvPr id="4" name="Rectangle 3"/>
          <p:cNvSpPr/>
          <p:nvPr/>
        </p:nvSpPr>
        <p:spPr bwMode="auto">
          <a:xfrm>
            <a:off x="4398891" y="3680354"/>
            <a:ext cx="3819671" cy="603504"/>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Deploy</a:t>
            </a:r>
          </a:p>
        </p:txBody>
      </p:sp>
      <p:sp>
        <p:nvSpPr>
          <p:cNvPr id="5" name="Rectangle 4"/>
          <p:cNvSpPr/>
          <p:nvPr/>
        </p:nvSpPr>
        <p:spPr bwMode="auto">
          <a:xfrm>
            <a:off x="8342167" y="3680354"/>
            <a:ext cx="3819671" cy="603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Enhance</a:t>
            </a:r>
          </a:p>
        </p:txBody>
      </p:sp>
      <p:sp>
        <p:nvSpPr>
          <p:cNvPr id="6" name="Oval 5"/>
          <p:cNvSpPr/>
          <p:nvPr/>
        </p:nvSpPr>
        <p:spPr bwMode="auto">
          <a:xfrm>
            <a:off x="5776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7" name="Oval 6"/>
          <p:cNvSpPr/>
          <p:nvPr/>
        </p:nvSpPr>
        <p:spPr bwMode="auto">
          <a:xfrm>
            <a:off x="45400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a:t>
            </a:r>
          </a:p>
        </p:txBody>
      </p:sp>
      <p:sp>
        <p:nvSpPr>
          <p:cNvPr id="8" name="Oval 7"/>
          <p:cNvSpPr/>
          <p:nvPr/>
        </p:nvSpPr>
        <p:spPr bwMode="auto">
          <a:xfrm>
            <a:off x="8475566"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3</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14050" b="14047"/>
          <a:stretch/>
        </p:blipFill>
        <p:spPr>
          <a:xfrm>
            <a:off x="3240601" y="3680354"/>
            <a:ext cx="962967" cy="603504"/>
          </a:xfrm>
          <a:prstGeom prst="rect">
            <a:avLst/>
          </a:prstGeom>
          <a:noFill/>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9321" r="14754" b="8777"/>
          <a:stretch/>
        </p:blipFill>
        <p:spPr>
          <a:xfrm>
            <a:off x="11075332" y="3680354"/>
            <a:ext cx="1086506" cy="603504"/>
          </a:xfrm>
          <a:prstGeom prst="rect">
            <a:avLst/>
          </a:prstGeom>
          <a:noFill/>
        </p:spPr>
      </p:pic>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1191" t="13293" r="7920" b="21163"/>
          <a:stretch/>
        </p:blipFill>
        <p:spPr bwMode="auto">
          <a:xfrm>
            <a:off x="6606988" y="3680354"/>
            <a:ext cx="1611575" cy="603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317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Enhance- What’s added</a:t>
            </a:r>
            <a:endParaRPr lang="en-US" dirty="0"/>
          </a:p>
        </p:txBody>
      </p:sp>
      <p:sp>
        <p:nvSpPr>
          <p:cNvPr id="8" name="Straight Connector 7"/>
          <p:cNvSpPr/>
          <p:nvPr/>
        </p:nvSpPr>
        <p:spPr>
          <a:xfrm>
            <a:off x="4757017" y="5174307"/>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Straight Connector 8"/>
          <p:cNvSpPr/>
          <p:nvPr/>
        </p:nvSpPr>
        <p:spPr>
          <a:xfrm>
            <a:off x="4757017" y="4513810"/>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Straight Connector 9"/>
          <p:cNvSpPr/>
          <p:nvPr/>
        </p:nvSpPr>
        <p:spPr>
          <a:xfrm>
            <a:off x="4757017" y="3926987"/>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10"/>
          <p:cNvSpPr/>
          <p:nvPr/>
        </p:nvSpPr>
        <p:spPr>
          <a:xfrm>
            <a:off x="4757017" y="3133254"/>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11"/>
          <p:cNvSpPr/>
          <p:nvPr/>
        </p:nvSpPr>
        <p:spPr>
          <a:xfrm>
            <a:off x="4757017" y="2295245"/>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Straight Connector 12"/>
          <p:cNvSpPr/>
          <p:nvPr/>
        </p:nvSpPr>
        <p:spPr>
          <a:xfrm>
            <a:off x="4757017" y="1455516"/>
            <a:ext cx="7214714" cy="0"/>
          </a:xfrm>
          <a:prstGeom prst="line">
            <a:avLst/>
          </a:prstGeom>
          <a:ln>
            <a:solidFill>
              <a:schemeClr val="accent1"/>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632841" y="1136267"/>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087" tIns="31087" rIns="31087" bIns="31087" numCol="1" spcCol="1270" anchor="b" anchorCtr="0">
            <a:noAutofit/>
          </a:bodyPr>
          <a:lstStyle/>
          <a:p>
            <a:pPr defTabSz="725353">
              <a:lnSpc>
                <a:spcPct val="90000"/>
              </a:lnSpc>
              <a:spcBef>
                <a:spcPct val="0"/>
              </a:spcBef>
              <a:spcAft>
                <a:spcPct val="35000"/>
              </a:spcAft>
            </a:pPr>
            <a:r>
              <a:rPr lang="en-US" sz="1632" dirty="0"/>
              <a:t>Advanced integration</a:t>
            </a:r>
          </a:p>
        </p:txBody>
      </p:sp>
      <p:sp>
        <p:nvSpPr>
          <p:cNvPr id="15" name="Freeform 14"/>
          <p:cNvSpPr/>
          <p:nvPr/>
        </p:nvSpPr>
        <p:spPr>
          <a:xfrm>
            <a:off x="4757017" y="1136267"/>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665" tIns="55665" rIns="55665" bIns="31087" numCol="1" spcCol="1270" anchor="ctr" anchorCtr="0">
            <a:noAutofit/>
          </a:bodyPr>
          <a:lstStyle/>
          <a:p>
            <a:pPr algn="ctr" defTabSz="725353">
              <a:lnSpc>
                <a:spcPct val="90000"/>
              </a:lnSpc>
              <a:spcBef>
                <a:spcPct val="0"/>
              </a:spcBef>
              <a:spcAft>
                <a:spcPct val="35000"/>
              </a:spcAft>
            </a:pPr>
            <a:r>
              <a:rPr lang="en-US" sz="1632" dirty="0"/>
              <a:t>Sign-on</a:t>
            </a:r>
          </a:p>
        </p:txBody>
      </p:sp>
      <p:sp>
        <p:nvSpPr>
          <p:cNvPr id="16" name="Freeform 15"/>
          <p:cNvSpPr/>
          <p:nvPr/>
        </p:nvSpPr>
        <p:spPr>
          <a:xfrm>
            <a:off x="4757017" y="1508291"/>
            <a:ext cx="7214714" cy="183578"/>
          </a:xfrm>
          <a:custGeom>
            <a:avLst/>
            <a:gdLst>
              <a:gd name="connsiteX0" fmla="*/ 0 w 7073891"/>
              <a:gd name="connsiteY0" fmla="*/ 0 h 179995"/>
              <a:gd name="connsiteX1" fmla="*/ 7073891 w 7073891"/>
              <a:gd name="connsiteY1" fmla="*/ 0 h 179995"/>
              <a:gd name="connsiteX2" fmla="*/ 7073891 w 7073891"/>
              <a:gd name="connsiteY2" fmla="*/ 179995 h 179995"/>
              <a:gd name="connsiteX3" fmla="*/ 0 w 7073891"/>
              <a:gd name="connsiteY3" fmla="*/ 179995 h 179995"/>
              <a:gd name="connsiteX4" fmla="*/ 0 w 7073891"/>
              <a:gd name="connsiteY4" fmla="*/ 0 h 17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179995">
                <a:moveTo>
                  <a:pt x="0" y="0"/>
                </a:moveTo>
                <a:lnTo>
                  <a:pt x="7073891" y="0"/>
                </a:lnTo>
                <a:lnTo>
                  <a:pt x="7073891" y="179995"/>
                </a:lnTo>
                <a:lnTo>
                  <a:pt x="0" y="1799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Single sign-on / ADFS</a:t>
            </a:r>
          </a:p>
          <a:p>
            <a:pPr marL="0" lvl="1" defTabSz="362676">
              <a:lnSpc>
                <a:spcPct val="90000"/>
              </a:lnSpc>
              <a:spcBef>
                <a:spcPct val="0"/>
              </a:spcBef>
              <a:spcAft>
                <a:spcPct val="15000"/>
              </a:spcAft>
            </a:pPr>
            <a:r>
              <a:rPr lang="en-US" sz="1400" dirty="0"/>
              <a:t>3</a:t>
            </a:r>
            <a:r>
              <a:rPr lang="en-US" sz="1400" baseline="30000" dirty="0"/>
              <a:t>rd</a:t>
            </a:r>
            <a:r>
              <a:rPr lang="en-US" sz="1400" dirty="0"/>
              <a:t> Party identity providers – “Works with program”</a:t>
            </a:r>
          </a:p>
        </p:txBody>
      </p:sp>
      <p:sp>
        <p:nvSpPr>
          <p:cNvPr id="17" name="Freeform 16"/>
          <p:cNvSpPr/>
          <p:nvPr/>
        </p:nvSpPr>
        <p:spPr>
          <a:xfrm>
            <a:off x="6632841" y="1962744"/>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Advance migration scenarios</a:t>
            </a:r>
          </a:p>
        </p:txBody>
      </p:sp>
      <p:sp>
        <p:nvSpPr>
          <p:cNvPr id="18" name="Freeform 17"/>
          <p:cNvSpPr/>
          <p:nvPr/>
        </p:nvSpPr>
        <p:spPr>
          <a:xfrm>
            <a:off x="4757017" y="1962744"/>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Mail</a:t>
            </a:r>
          </a:p>
        </p:txBody>
      </p:sp>
      <p:sp>
        <p:nvSpPr>
          <p:cNvPr id="19" name="Freeform 18"/>
          <p:cNvSpPr/>
          <p:nvPr/>
        </p:nvSpPr>
        <p:spPr>
          <a:xfrm>
            <a:off x="4757017" y="2334767"/>
            <a:ext cx="7214714" cy="619025"/>
          </a:xfrm>
          <a:custGeom>
            <a:avLst/>
            <a:gdLst>
              <a:gd name="connsiteX0" fmla="*/ 0 w 7073891"/>
              <a:gd name="connsiteY0" fmla="*/ 0 h 606942"/>
              <a:gd name="connsiteX1" fmla="*/ 7073891 w 7073891"/>
              <a:gd name="connsiteY1" fmla="*/ 0 h 606942"/>
              <a:gd name="connsiteX2" fmla="*/ 7073891 w 7073891"/>
              <a:gd name="connsiteY2" fmla="*/ 606942 h 606942"/>
              <a:gd name="connsiteX3" fmla="*/ 0 w 7073891"/>
              <a:gd name="connsiteY3" fmla="*/ 606942 h 606942"/>
              <a:gd name="connsiteX4" fmla="*/ 0 w 7073891"/>
              <a:gd name="connsiteY4" fmla="*/ 0 h 606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06942">
                <a:moveTo>
                  <a:pt x="0" y="0"/>
                </a:moveTo>
                <a:lnTo>
                  <a:pt x="7073891" y="0"/>
                </a:lnTo>
                <a:lnTo>
                  <a:pt x="7073891" y="606942"/>
                </a:lnTo>
                <a:lnTo>
                  <a:pt x="0" y="6069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Notes migrations</a:t>
            </a:r>
          </a:p>
          <a:p>
            <a:pPr marL="0" lvl="1" defTabSz="362676">
              <a:lnSpc>
                <a:spcPct val="90000"/>
              </a:lnSpc>
              <a:spcBef>
                <a:spcPct val="0"/>
              </a:spcBef>
              <a:spcAft>
                <a:spcPct val="15000"/>
              </a:spcAft>
            </a:pPr>
            <a:r>
              <a:rPr lang="en-US" sz="1400" dirty="0"/>
              <a:t>Hybrid Exchange for 2007 or 2003</a:t>
            </a:r>
          </a:p>
        </p:txBody>
      </p:sp>
      <p:sp>
        <p:nvSpPr>
          <p:cNvPr id="20" name="Freeform 19"/>
          <p:cNvSpPr/>
          <p:nvPr/>
        </p:nvSpPr>
        <p:spPr>
          <a:xfrm>
            <a:off x="6632841" y="2800637"/>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Advanced integration and solution building</a:t>
            </a:r>
          </a:p>
        </p:txBody>
      </p:sp>
      <p:sp>
        <p:nvSpPr>
          <p:cNvPr id="21" name="Freeform 20"/>
          <p:cNvSpPr/>
          <p:nvPr/>
        </p:nvSpPr>
        <p:spPr>
          <a:xfrm>
            <a:off x="4757017" y="2800637"/>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Collaboration</a:t>
            </a:r>
          </a:p>
        </p:txBody>
      </p:sp>
      <p:sp>
        <p:nvSpPr>
          <p:cNvPr id="22" name="Freeform 21"/>
          <p:cNvSpPr/>
          <p:nvPr/>
        </p:nvSpPr>
        <p:spPr>
          <a:xfrm>
            <a:off x="4757017" y="3159525"/>
            <a:ext cx="7214714" cy="627412"/>
          </a:xfrm>
          <a:custGeom>
            <a:avLst/>
            <a:gdLst>
              <a:gd name="connsiteX0" fmla="*/ 0 w 7073891"/>
              <a:gd name="connsiteY0" fmla="*/ 0 h 615166"/>
              <a:gd name="connsiteX1" fmla="*/ 7073891 w 7073891"/>
              <a:gd name="connsiteY1" fmla="*/ 0 h 615166"/>
              <a:gd name="connsiteX2" fmla="*/ 7073891 w 7073891"/>
              <a:gd name="connsiteY2" fmla="*/ 615166 h 615166"/>
              <a:gd name="connsiteX3" fmla="*/ 0 w 7073891"/>
              <a:gd name="connsiteY3" fmla="*/ 615166 h 615166"/>
              <a:gd name="connsiteX4" fmla="*/ 0 w 7073891"/>
              <a:gd name="connsiteY4" fmla="*/ 0 h 615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15166">
                <a:moveTo>
                  <a:pt x="0" y="0"/>
                </a:moveTo>
                <a:lnTo>
                  <a:pt x="7073891" y="0"/>
                </a:lnTo>
                <a:lnTo>
                  <a:pt x="7073891" y="615166"/>
                </a:lnTo>
                <a:lnTo>
                  <a:pt x="0" y="6151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Lync or SharePoint hybrid</a:t>
            </a:r>
          </a:p>
          <a:p>
            <a:pPr marL="0" lvl="1" defTabSz="362676">
              <a:lnSpc>
                <a:spcPct val="90000"/>
              </a:lnSpc>
              <a:spcBef>
                <a:spcPct val="0"/>
              </a:spcBef>
              <a:spcAft>
                <a:spcPct val="15000"/>
              </a:spcAft>
            </a:pPr>
            <a:r>
              <a:rPr lang="en-US" sz="1400" dirty="0"/>
              <a:t>SharePoint solutions – including BCS, Duet, etc.</a:t>
            </a:r>
          </a:p>
        </p:txBody>
      </p:sp>
      <p:sp>
        <p:nvSpPr>
          <p:cNvPr id="23" name="Freeform 22"/>
          <p:cNvSpPr/>
          <p:nvPr/>
        </p:nvSpPr>
        <p:spPr>
          <a:xfrm>
            <a:off x="6632841" y="3594371"/>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Advanced client management capabilities</a:t>
            </a:r>
          </a:p>
        </p:txBody>
      </p:sp>
      <p:sp>
        <p:nvSpPr>
          <p:cNvPr id="24" name="Freeform 23"/>
          <p:cNvSpPr/>
          <p:nvPr/>
        </p:nvSpPr>
        <p:spPr>
          <a:xfrm>
            <a:off x="4757017" y="3594371"/>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Clients</a:t>
            </a:r>
          </a:p>
        </p:txBody>
      </p:sp>
      <p:sp>
        <p:nvSpPr>
          <p:cNvPr id="25" name="Freeform 24"/>
          <p:cNvSpPr/>
          <p:nvPr/>
        </p:nvSpPr>
        <p:spPr>
          <a:xfrm>
            <a:off x="4757017" y="3953259"/>
            <a:ext cx="7214714" cy="371900"/>
          </a:xfrm>
          <a:custGeom>
            <a:avLst/>
            <a:gdLst>
              <a:gd name="connsiteX0" fmla="*/ 0 w 7073891"/>
              <a:gd name="connsiteY0" fmla="*/ 0 h 364641"/>
              <a:gd name="connsiteX1" fmla="*/ 7073891 w 7073891"/>
              <a:gd name="connsiteY1" fmla="*/ 0 h 364641"/>
              <a:gd name="connsiteX2" fmla="*/ 7073891 w 7073891"/>
              <a:gd name="connsiteY2" fmla="*/ 364641 h 364641"/>
              <a:gd name="connsiteX3" fmla="*/ 0 w 7073891"/>
              <a:gd name="connsiteY3" fmla="*/ 364641 h 364641"/>
              <a:gd name="connsiteX4" fmla="*/ 0 w 7073891"/>
              <a:gd name="connsiteY4" fmla="*/ 0 h 364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64641">
                <a:moveTo>
                  <a:pt x="0" y="0"/>
                </a:moveTo>
                <a:lnTo>
                  <a:pt x="7073891" y="0"/>
                </a:lnTo>
                <a:lnTo>
                  <a:pt x="7073891" y="364641"/>
                </a:lnTo>
                <a:lnTo>
                  <a:pt x="0" y="36464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Virtual desktop and virtual application scenarios</a:t>
            </a:r>
          </a:p>
        </p:txBody>
      </p:sp>
      <p:sp>
        <p:nvSpPr>
          <p:cNvPr id="26" name="Freeform 25"/>
          <p:cNvSpPr/>
          <p:nvPr/>
        </p:nvSpPr>
        <p:spPr>
          <a:xfrm>
            <a:off x="6632841" y="4194562"/>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Connect to the service</a:t>
            </a:r>
          </a:p>
        </p:txBody>
      </p:sp>
      <p:sp>
        <p:nvSpPr>
          <p:cNvPr id="27" name="Freeform 26"/>
          <p:cNvSpPr/>
          <p:nvPr/>
        </p:nvSpPr>
        <p:spPr>
          <a:xfrm>
            <a:off x="4757017" y="4194562"/>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Mobile</a:t>
            </a:r>
          </a:p>
        </p:txBody>
      </p:sp>
      <p:sp>
        <p:nvSpPr>
          <p:cNvPr id="28" name="Freeform 27"/>
          <p:cNvSpPr/>
          <p:nvPr/>
        </p:nvSpPr>
        <p:spPr>
          <a:xfrm>
            <a:off x="4757017" y="4566585"/>
            <a:ext cx="7214714" cy="364560"/>
          </a:xfrm>
          <a:custGeom>
            <a:avLst/>
            <a:gdLst>
              <a:gd name="connsiteX0" fmla="*/ 0 w 7073891"/>
              <a:gd name="connsiteY0" fmla="*/ 0 h 357444"/>
              <a:gd name="connsiteX1" fmla="*/ 7073891 w 7073891"/>
              <a:gd name="connsiteY1" fmla="*/ 0 h 357444"/>
              <a:gd name="connsiteX2" fmla="*/ 7073891 w 7073891"/>
              <a:gd name="connsiteY2" fmla="*/ 357444 h 357444"/>
              <a:gd name="connsiteX3" fmla="*/ 0 w 7073891"/>
              <a:gd name="connsiteY3" fmla="*/ 357444 h 357444"/>
              <a:gd name="connsiteX4" fmla="*/ 0 w 7073891"/>
              <a:gd name="connsiteY4" fmla="*/ 0 h 357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57444">
                <a:moveTo>
                  <a:pt x="0" y="0"/>
                </a:moveTo>
                <a:lnTo>
                  <a:pt x="7073891" y="0"/>
                </a:lnTo>
                <a:lnTo>
                  <a:pt x="7073891" y="357444"/>
                </a:lnTo>
                <a:lnTo>
                  <a:pt x="0" y="3574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Blackberry Enterprise Sever integration</a:t>
            </a:r>
          </a:p>
        </p:txBody>
      </p:sp>
      <p:sp>
        <p:nvSpPr>
          <p:cNvPr id="29" name="Freeform 28"/>
          <p:cNvSpPr/>
          <p:nvPr/>
        </p:nvSpPr>
        <p:spPr>
          <a:xfrm>
            <a:off x="6632841" y="4841808"/>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Leverage advanced service controls</a:t>
            </a:r>
          </a:p>
        </p:txBody>
      </p:sp>
      <p:sp>
        <p:nvSpPr>
          <p:cNvPr id="30" name="Freeform 29"/>
          <p:cNvSpPr/>
          <p:nvPr/>
        </p:nvSpPr>
        <p:spPr>
          <a:xfrm>
            <a:off x="4757017" y="4841808"/>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Administration</a:t>
            </a:r>
          </a:p>
        </p:txBody>
      </p:sp>
      <p:sp>
        <p:nvSpPr>
          <p:cNvPr id="31" name="Freeform 30"/>
          <p:cNvSpPr/>
          <p:nvPr/>
        </p:nvSpPr>
        <p:spPr>
          <a:xfrm>
            <a:off x="4757017" y="5213831"/>
            <a:ext cx="7214714" cy="476316"/>
          </a:xfrm>
          <a:custGeom>
            <a:avLst/>
            <a:gdLst>
              <a:gd name="connsiteX0" fmla="*/ 0 w 7073891"/>
              <a:gd name="connsiteY0" fmla="*/ 0 h 467019"/>
              <a:gd name="connsiteX1" fmla="*/ 7073891 w 7073891"/>
              <a:gd name="connsiteY1" fmla="*/ 0 h 467019"/>
              <a:gd name="connsiteX2" fmla="*/ 7073891 w 7073891"/>
              <a:gd name="connsiteY2" fmla="*/ 467019 h 467019"/>
              <a:gd name="connsiteX3" fmla="*/ 0 w 7073891"/>
              <a:gd name="connsiteY3" fmla="*/ 467019 h 467019"/>
              <a:gd name="connsiteX4" fmla="*/ 0 w 7073891"/>
              <a:gd name="connsiteY4" fmla="*/ 0 h 46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467019">
                <a:moveTo>
                  <a:pt x="0" y="0"/>
                </a:moveTo>
                <a:lnTo>
                  <a:pt x="7073891" y="0"/>
                </a:lnTo>
                <a:lnTo>
                  <a:pt x="7073891" y="467019"/>
                </a:lnTo>
                <a:lnTo>
                  <a:pt x="0" y="46701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Data loss prevention configuration </a:t>
            </a:r>
          </a:p>
          <a:p>
            <a:pPr marL="0" lvl="1" defTabSz="362676">
              <a:lnSpc>
                <a:spcPct val="90000"/>
              </a:lnSpc>
              <a:spcBef>
                <a:spcPct val="0"/>
              </a:spcBef>
              <a:spcAft>
                <a:spcPct val="15000"/>
              </a:spcAft>
            </a:pPr>
            <a:r>
              <a:rPr lang="en-US" sz="1400" dirty="0"/>
              <a:t>Exchange Online Protection mail protection configuration </a:t>
            </a:r>
          </a:p>
        </p:txBody>
      </p:sp>
      <p:sp>
        <p:nvSpPr>
          <p:cNvPr id="32" name="Text Placeholder 3"/>
          <p:cNvSpPr txBox="1">
            <a:spLocks/>
          </p:cNvSpPr>
          <p:nvPr/>
        </p:nvSpPr>
        <p:spPr>
          <a:xfrm>
            <a:off x="170964" y="1219281"/>
            <a:ext cx="4586053" cy="201526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64" dirty="0">
                <a:solidFill>
                  <a:schemeClr val="tx1"/>
                </a:solidFill>
              </a:rPr>
              <a:t>Adds scenarios</a:t>
            </a:r>
          </a:p>
          <a:p>
            <a:pPr marL="0" indent="0">
              <a:buNone/>
            </a:pPr>
            <a:r>
              <a:rPr lang="en-US" sz="3264" dirty="0">
                <a:solidFill>
                  <a:schemeClr val="tx1"/>
                </a:solidFill>
              </a:rPr>
              <a:t>Extended durations</a:t>
            </a:r>
          </a:p>
          <a:p>
            <a:pPr marL="0" indent="0">
              <a:buNone/>
            </a:pPr>
            <a:r>
              <a:rPr lang="en-US" sz="3264" dirty="0">
                <a:solidFill>
                  <a:schemeClr val="tx1"/>
                </a:solidFill>
              </a:rPr>
              <a:t>Customer specific implementation</a:t>
            </a:r>
          </a:p>
          <a:p>
            <a:pPr marL="0" indent="0">
              <a:buNone/>
            </a:pPr>
            <a:r>
              <a:rPr lang="en-US" sz="3264" dirty="0">
                <a:solidFill>
                  <a:schemeClr val="tx1"/>
                </a:solidFill>
              </a:rPr>
              <a:t>Ability to add to deployed clients at point in the future</a:t>
            </a:r>
          </a:p>
          <a:p>
            <a:pPr marL="0" indent="0">
              <a:buNone/>
            </a:pPr>
            <a:endParaRPr lang="en-US" sz="3672" dirty="0">
              <a:solidFill>
                <a:schemeClr val="tx1"/>
              </a:solidFill>
            </a:endParaRPr>
          </a:p>
        </p:txBody>
      </p:sp>
    </p:spTree>
    <p:extLst>
      <p:ext uri="{BB962C8B-B14F-4D97-AF65-F5344CB8AC3E}">
        <p14:creationId xmlns:p14="http://schemas.microsoft.com/office/powerpoint/2010/main" val="163003880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Enhance Identity</a:t>
            </a:r>
            <a:br>
              <a:rPr lang="en-US" dirty="0" smtClean="0"/>
            </a:br>
            <a:r>
              <a:rPr lang="en-US" sz="3600" dirty="0" smtClean="0"/>
              <a:t>Enhance    Deploy    </a:t>
            </a:r>
            <a:r>
              <a:rPr lang="en-US" sz="3600" dirty="0" smtClean="0">
                <a:solidFill>
                  <a:srgbClr val="FFC000"/>
                </a:solidFill>
              </a:rPr>
              <a:t>Synchronized </a:t>
            </a:r>
            <a:r>
              <a:rPr lang="en-US" sz="3600" dirty="0">
                <a:solidFill>
                  <a:srgbClr val="FFC000"/>
                </a:solidFill>
              </a:rPr>
              <a:t>identity</a:t>
            </a:r>
            <a:endParaRPr lang="en-US" sz="3600" dirty="0"/>
          </a:p>
        </p:txBody>
      </p:sp>
      <p:sp>
        <p:nvSpPr>
          <p:cNvPr id="31" name="Rectangle 30"/>
          <p:cNvSpPr/>
          <p:nvPr/>
        </p:nvSpPr>
        <p:spPr bwMode="auto">
          <a:xfrm>
            <a:off x="2095241" y="1898650"/>
            <a:ext cx="10060907"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chemeClr val="tx2"/>
                </a:solidFill>
                <a:ea typeface="Segoe UI" pitchFamily="34" charset="0"/>
                <a:cs typeface="Segoe UI" pitchFamily="34" charset="0"/>
              </a:rPr>
              <a:t>Enhance</a:t>
            </a:r>
          </a:p>
        </p:txBody>
      </p:sp>
      <p:sp>
        <p:nvSpPr>
          <p:cNvPr id="75" name="Rectangle 74"/>
          <p:cNvSpPr/>
          <p:nvPr/>
        </p:nvSpPr>
        <p:spPr bwMode="auto">
          <a:xfrm>
            <a:off x="1000483"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1547862" y="1898650"/>
            <a:ext cx="4572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Users can start using the </a:t>
            </a:r>
            <a:r>
              <a:rPr lang="en-US" sz="2000" dirty="0">
                <a:gradFill>
                  <a:gsLst>
                    <a:gs pos="0">
                      <a:srgbClr val="FFFFFF"/>
                    </a:gs>
                    <a:gs pos="100000">
                      <a:srgbClr val="FFFFFF"/>
                    </a:gs>
                  </a:gsLst>
                  <a:lin ang="5400000" scaled="0"/>
                </a:gradFill>
                <a:ea typeface="Segoe UI" pitchFamily="34" charset="0"/>
                <a:cs typeface="Segoe UI" pitchFamily="34" charset="0"/>
              </a:rPr>
              <a:t>service within weeks post-introduction of hybrid servers, full GA, </a:t>
            </a:r>
            <a:br>
              <a:rPr lang="en-US" sz="2000" dirty="0">
                <a:gradFill>
                  <a:gsLst>
                    <a:gs pos="0">
                      <a:srgbClr val="FFFFFF"/>
                    </a:gs>
                    <a:gs pos="100000">
                      <a:srgbClr val="FFFFFF"/>
                    </a:gs>
                  </a:gsLst>
                  <a:lin ang="5400000" scaled="0"/>
                </a:gradFill>
                <a:ea typeface="Segoe UI" pitchFamily="34" charset="0"/>
                <a:cs typeface="Segoe UI" pitchFamily="34" charset="0"/>
              </a:rPr>
            </a:br>
            <a:r>
              <a:rPr lang="en-US" sz="2000" dirty="0">
                <a:gradFill>
                  <a:gsLst>
                    <a:gs pos="0">
                      <a:srgbClr val="FFFFFF"/>
                    </a:gs>
                    <a:gs pos="100000">
                      <a:srgbClr val="FFFFFF"/>
                    </a:gs>
                  </a:gsLst>
                  <a:lin ang="5400000" scaled="0"/>
                </a:gradFill>
                <a:ea typeface="Segoe UI" pitchFamily="34" charset="0"/>
                <a:cs typeface="Segoe UI" pitchFamily="34" charset="0"/>
              </a:rPr>
              <a:t>and SSO post-data </a:t>
            </a:r>
            <a:r>
              <a:rPr lang="en-US" sz="2000" dirty="0" smtClean="0">
                <a:gradFill>
                  <a:gsLst>
                    <a:gs pos="0">
                      <a:srgbClr val="FFFFFF"/>
                    </a:gs>
                    <a:gs pos="100000">
                      <a:srgbClr val="FFFFFF"/>
                    </a:gs>
                  </a:gsLst>
                  <a:lin ang="5400000" scaled="0"/>
                </a:gradFill>
                <a:ea typeface="Segoe UI" pitchFamily="34" charset="0"/>
                <a:cs typeface="Segoe UI" pitchFamily="34" charset="0"/>
              </a:rPr>
              <a:t>move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3245313"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Federated ID</a:t>
            </a:r>
          </a:p>
        </p:txBody>
      </p:sp>
      <p:cxnSp>
        <p:nvCxnSpPr>
          <p:cNvPr id="38" name="Straight Connector 37"/>
          <p:cNvCxnSpPr/>
          <p:nvPr/>
        </p:nvCxnSpPr>
        <p:spPr>
          <a:xfrm>
            <a:off x="2095241" y="3273055"/>
            <a:ext cx="115007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120243" y="3524515"/>
            <a:ext cx="0" cy="642082"/>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120243" y="4156869"/>
            <a:ext cx="146384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7918723" y="479062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Connector 24"/>
          <p:cNvCxnSpPr/>
          <p:nvPr/>
        </p:nvCxnSpPr>
        <p:spPr>
          <a:xfrm>
            <a:off x="6454256" y="4491562"/>
            <a:ext cx="4759" cy="560252"/>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454881" y="5042086"/>
            <a:ext cx="146384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10247767" y="426310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Staged migration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Freeform 99"/>
          <p:cNvSpPr>
            <a:spLocks/>
          </p:cNvSpPr>
          <p:nvPr/>
        </p:nvSpPr>
        <p:spPr bwMode="black">
          <a:xfrm>
            <a:off x="3759281" y="1263414"/>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
        <p:nvSpPr>
          <p:cNvPr id="27" name="Diamond 26"/>
          <p:cNvSpPr/>
          <p:nvPr/>
        </p:nvSpPr>
        <p:spPr bwMode="auto">
          <a:xfrm>
            <a:off x="5579326" y="3822176"/>
            <a:ext cx="174986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
        <p:nvSpPr>
          <p:cNvPr id="28" name="Rectangle 27"/>
          <p:cNvSpPr/>
          <p:nvPr/>
        </p:nvSpPr>
        <p:spPr bwMode="auto">
          <a:xfrm>
            <a:off x="7918723"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6" name="Elbow Connector 5"/>
          <p:cNvCxnSpPr>
            <a:endCxn id="28" idx="1"/>
          </p:cNvCxnSpPr>
          <p:nvPr/>
        </p:nvCxnSpPr>
        <p:spPr>
          <a:xfrm flipV="1">
            <a:off x="6454256" y="3273055"/>
            <a:ext cx="1464467" cy="549121"/>
          </a:xfrm>
          <a:prstGeom prst="bentConnector3">
            <a:avLst>
              <a:gd name="adj1" fmla="val 49"/>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auto">
          <a:xfrm>
            <a:off x="10253361" y="5293546"/>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2" name="Elbow Connector 31"/>
          <p:cNvCxnSpPr>
            <a:stCxn id="24" idx="0"/>
            <a:endCxn id="44" idx="1"/>
          </p:cNvCxnSpPr>
          <p:nvPr/>
        </p:nvCxnSpPr>
        <p:spPr>
          <a:xfrm rot="5400000" flipH="1" flipV="1">
            <a:off x="9382680" y="3925539"/>
            <a:ext cx="276060" cy="1454114"/>
          </a:xfrm>
          <a:prstGeom prst="bentConnector2">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4" idx="2"/>
            <a:endCxn id="29" idx="1"/>
          </p:cNvCxnSpPr>
          <p:nvPr/>
        </p:nvCxnSpPr>
        <p:spPr>
          <a:xfrm rot="16200000" flipH="1">
            <a:off x="9397777" y="4689422"/>
            <a:ext cx="251460" cy="1459708"/>
          </a:xfrm>
          <a:prstGeom prst="bentConnector2">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4" name="Freeform 99"/>
          <p:cNvSpPr>
            <a:spLocks/>
          </p:cNvSpPr>
          <p:nvPr/>
        </p:nvSpPr>
        <p:spPr bwMode="black">
          <a:xfrm>
            <a:off x="2017413" y="1263414"/>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chemeClr val="tx1"/>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
        <p:nvSpPr>
          <p:cNvPr id="37" name="Rectangle 36"/>
          <p:cNvSpPr/>
          <p:nvPr/>
        </p:nvSpPr>
        <p:spPr bwMode="auto">
          <a:xfrm>
            <a:off x="455613" y="1898650"/>
            <a:ext cx="4572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Source</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50456235"/>
      </p:ext>
    </p:extLst>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Exchange 2007 Scenario</a:t>
            </a:r>
            <a:br>
              <a:rPr lang="en-US" dirty="0" smtClean="0"/>
            </a:br>
            <a:r>
              <a:rPr lang="en-US" sz="3600" dirty="0" smtClean="0"/>
              <a:t>Enhance    Deploy    </a:t>
            </a:r>
            <a:r>
              <a:rPr lang="en-US" sz="3600" dirty="0" smtClean="0">
                <a:solidFill>
                  <a:srgbClr val="FFC000"/>
                </a:solidFill>
              </a:rPr>
              <a:t>Hybrid mail</a:t>
            </a:r>
            <a:endParaRPr lang="en-US" sz="3600" dirty="0"/>
          </a:p>
        </p:txBody>
      </p:sp>
      <p:sp>
        <p:nvSpPr>
          <p:cNvPr id="3" name="Rectangle 2"/>
          <p:cNvSpPr/>
          <p:nvPr/>
        </p:nvSpPr>
        <p:spPr bwMode="auto">
          <a:xfrm>
            <a:off x="455612" y="1898650"/>
            <a:ext cx="1371600" cy="40227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Source</a:t>
            </a:r>
          </a:p>
        </p:txBody>
      </p:sp>
      <p:sp>
        <p:nvSpPr>
          <p:cNvPr id="27" name="Rectangle 26"/>
          <p:cNvSpPr/>
          <p:nvPr/>
        </p:nvSpPr>
        <p:spPr bwMode="auto">
          <a:xfrm>
            <a:off x="11698948" y="1898650"/>
            <a:ext cx="457200" cy="4022725"/>
          </a:xfrm>
          <a:prstGeom prst="rect">
            <a:avLst/>
          </a:prstGeom>
          <a:solidFill>
            <a:schemeClr val="accent4"/>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chemeClr val="accent3"/>
                </a:solidFill>
                <a:ea typeface="Segoe UI" pitchFamily="34" charset="0"/>
                <a:cs typeface="Segoe UI" pitchFamily="34" charset="0"/>
              </a:rPr>
              <a:t>Enhance</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134" y="3375039"/>
            <a:ext cx="1090557" cy="106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ectangle 30"/>
          <p:cNvSpPr/>
          <p:nvPr/>
        </p:nvSpPr>
        <p:spPr bwMode="auto">
          <a:xfrm>
            <a:off x="3012148" y="1898650"/>
            <a:ext cx="9144000" cy="4022725"/>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solidFill>
                  <a:schemeClr val="tx2"/>
                </a:solidFill>
                <a:ea typeface="Segoe UI" pitchFamily="34" charset="0"/>
                <a:cs typeface="Segoe UI" pitchFamily="34" charset="0"/>
              </a:rPr>
              <a:t>Enhance</a:t>
            </a:r>
          </a:p>
        </p:txBody>
      </p:sp>
      <p:sp>
        <p:nvSpPr>
          <p:cNvPr id="75" name="Rectangle 74"/>
          <p:cNvSpPr/>
          <p:nvPr/>
        </p:nvSpPr>
        <p:spPr bwMode="auto">
          <a:xfrm>
            <a:off x="1917391" y="1898650"/>
            <a:ext cx="457200" cy="402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2464770" y="1898650"/>
            <a:ext cx="457200" cy="4022725"/>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455613" y="6010275"/>
            <a:ext cx="11706225" cy="71278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0" bIns="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 the </a:t>
            </a:r>
            <a:r>
              <a:rPr lang="en-US" sz="2000" dirty="0">
                <a:gradFill>
                  <a:gsLst>
                    <a:gs pos="0">
                      <a:srgbClr val="FFFFFF"/>
                    </a:gs>
                    <a:gs pos="100000">
                      <a:srgbClr val="FFFFFF"/>
                    </a:gs>
                  </a:gsLst>
                  <a:lin ang="5400000" scaled="0"/>
                </a:gradFill>
                <a:ea typeface="Segoe UI" pitchFamily="34" charset="0"/>
                <a:cs typeface="Segoe UI" pitchFamily="34" charset="0"/>
              </a:rPr>
              <a:t>service within weeks post-introduction of hybrid </a:t>
            </a:r>
            <a:r>
              <a:rPr lang="en-US" sz="2000" dirty="0" smtClean="0">
                <a:gradFill>
                  <a:gsLst>
                    <a:gs pos="0">
                      <a:srgbClr val="FFFFFF"/>
                    </a:gs>
                    <a:gs pos="100000">
                      <a:srgbClr val="FFFFFF"/>
                    </a:gs>
                  </a:gsLst>
                  <a:lin ang="5400000" scaled="0"/>
                </a:gradFill>
                <a:ea typeface="Segoe UI" pitchFamily="34" charset="0"/>
                <a:cs typeface="Segoe UI" pitchFamily="34" charset="0"/>
              </a:rPr>
              <a:t>servers</a:t>
            </a: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Complete GAL availability</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9" name="Straight Connector 28"/>
          <p:cNvCxnSpPr/>
          <p:nvPr/>
        </p:nvCxnSpPr>
        <p:spPr>
          <a:xfrm>
            <a:off x="4995173" y="4156869"/>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bwMode="auto">
          <a:xfrm>
            <a:off x="3245313"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servers</a:t>
            </a:r>
          </a:p>
        </p:txBody>
      </p:sp>
      <p:sp>
        <p:nvSpPr>
          <p:cNvPr id="32" name="Rectangle 31"/>
          <p:cNvSpPr/>
          <p:nvPr/>
        </p:nvSpPr>
        <p:spPr bwMode="auto">
          <a:xfrm>
            <a:off x="5584085"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34" name="Rectangle 33"/>
          <p:cNvSpPr/>
          <p:nvPr/>
        </p:nvSpPr>
        <p:spPr bwMode="auto">
          <a:xfrm>
            <a:off x="5584085" y="3905409"/>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
        <p:nvSpPr>
          <p:cNvPr id="35" name="Rectangle 34"/>
          <p:cNvSpPr/>
          <p:nvPr/>
        </p:nvSpPr>
        <p:spPr bwMode="auto">
          <a:xfrm>
            <a:off x="7922857" y="3021595"/>
            <a:ext cx="174986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cxnSp>
        <p:nvCxnSpPr>
          <p:cNvPr id="37" name="Straight Connector 36"/>
          <p:cNvCxnSpPr>
            <a:stCxn id="34" idx="0"/>
            <a:endCxn id="32" idx="2"/>
          </p:cNvCxnSpPr>
          <p:nvPr/>
        </p:nvCxnSpPr>
        <p:spPr>
          <a:xfrm flipV="1">
            <a:off x="6459015" y="3524515"/>
            <a:ext cx="0" cy="380894"/>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011586" y="4156869"/>
            <a:ext cx="233727"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339693" y="3273055"/>
            <a:ext cx="588912"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Freeform 99"/>
          <p:cNvSpPr>
            <a:spLocks/>
          </p:cNvSpPr>
          <p:nvPr/>
        </p:nvSpPr>
        <p:spPr bwMode="black">
          <a:xfrm>
            <a:off x="3759281" y="1263414"/>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
        <p:nvSpPr>
          <p:cNvPr id="20" name="Freeform 99"/>
          <p:cNvSpPr>
            <a:spLocks/>
          </p:cNvSpPr>
          <p:nvPr/>
        </p:nvSpPr>
        <p:spPr bwMode="black">
          <a:xfrm>
            <a:off x="2017413" y="1263414"/>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chemeClr val="tx1"/>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Tree>
    <p:extLst>
      <p:ext uri="{BB962C8B-B14F-4D97-AF65-F5344CB8AC3E}">
        <p14:creationId xmlns:p14="http://schemas.microsoft.com/office/powerpoint/2010/main" val="18036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Enhance </a:t>
            </a:r>
            <a:br>
              <a:rPr lang="en-US" dirty="0" smtClean="0"/>
            </a:br>
            <a:r>
              <a:rPr lang="en-US" sz="3600" dirty="0" smtClean="0"/>
              <a:t>Recap</a:t>
            </a:r>
            <a:endParaRPr lang="en-US" sz="3600" dirty="0"/>
          </a:p>
        </p:txBody>
      </p:sp>
      <p:sp>
        <p:nvSpPr>
          <p:cNvPr id="3" name="Content Placeholder 2"/>
          <p:cNvSpPr txBox="1">
            <a:spLocks/>
          </p:cNvSpPr>
          <p:nvPr/>
        </p:nvSpPr>
        <p:spPr>
          <a:xfrm>
            <a:off x="274638" y="1892886"/>
            <a:ext cx="11612562" cy="1655838"/>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None/>
            </a:pPr>
            <a:r>
              <a:rPr lang="en-US" sz="2800" dirty="0" smtClean="0">
                <a:gradFill>
                  <a:gsLst>
                    <a:gs pos="1250">
                      <a:schemeClr val="tx2"/>
                    </a:gs>
                    <a:gs pos="99000">
                      <a:schemeClr val="tx2"/>
                    </a:gs>
                  </a:gsLst>
                  <a:lin ang="5400000" scaled="0"/>
                </a:gradFill>
              </a:rPr>
              <a:t>Pilot and deploy activities leveraged</a:t>
            </a:r>
            <a:endParaRPr lang="en-US" sz="2800" dirty="0">
              <a:gradFill>
                <a:gsLst>
                  <a:gs pos="1250">
                    <a:schemeClr val="tx2"/>
                  </a:gs>
                  <a:gs pos="99000">
                    <a:schemeClr val="tx2"/>
                  </a:gs>
                </a:gsLst>
                <a:lin ang="5400000" scaled="0"/>
              </a:gradFill>
            </a:endParaRPr>
          </a:p>
          <a:p>
            <a:pPr marL="0" indent="0">
              <a:spcBef>
                <a:spcPts val="0"/>
              </a:spcBef>
              <a:spcAft>
                <a:spcPts val="1200"/>
              </a:spcAft>
              <a:buNone/>
            </a:pPr>
            <a:r>
              <a:rPr lang="en-US" sz="2800" dirty="0" smtClean="0">
                <a:gradFill>
                  <a:gsLst>
                    <a:gs pos="1250">
                      <a:schemeClr val="tx2"/>
                    </a:gs>
                    <a:gs pos="99000">
                      <a:schemeClr val="tx2"/>
                    </a:gs>
                  </a:gsLst>
                  <a:lin ang="5400000" scaled="0"/>
                </a:gradFill>
              </a:rPr>
              <a:t>Optional enhancement scenarios</a:t>
            </a:r>
          </a:p>
          <a:p>
            <a:pPr marL="0" indent="0">
              <a:spcBef>
                <a:spcPts val="0"/>
              </a:spcBef>
              <a:spcAft>
                <a:spcPts val="1200"/>
              </a:spcAft>
              <a:buNone/>
            </a:pPr>
            <a:r>
              <a:rPr lang="en-US" sz="2800" dirty="0" smtClean="0">
                <a:gradFill>
                  <a:gsLst>
                    <a:gs pos="1250">
                      <a:schemeClr val="tx2"/>
                    </a:gs>
                    <a:gs pos="99000">
                      <a:schemeClr val="tx2"/>
                    </a:gs>
                  </a:gsLst>
                  <a:lin ang="5400000" scaled="0"/>
                </a:gradFill>
              </a:rPr>
              <a:t>Complete at deploy or over time</a:t>
            </a:r>
            <a:endParaRPr lang="en-US" sz="2800" dirty="0">
              <a:gradFill>
                <a:gsLst>
                  <a:gs pos="1250">
                    <a:schemeClr val="tx2"/>
                  </a:gs>
                  <a:gs pos="99000">
                    <a:schemeClr val="tx2"/>
                  </a:gs>
                </a:gsLst>
                <a:lin ang="5400000" scaled="0"/>
              </a:gradFill>
            </a:endParaRPr>
          </a:p>
        </p:txBody>
      </p:sp>
      <p:sp>
        <p:nvSpPr>
          <p:cNvPr id="5" name="Rectangle 4"/>
          <p:cNvSpPr/>
          <p:nvPr/>
        </p:nvSpPr>
        <p:spPr>
          <a:xfrm>
            <a:off x="455613" y="4414200"/>
            <a:ext cx="5675312" cy="1677382"/>
          </a:xfrm>
          <a:prstGeom prst="rect">
            <a:avLst/>
          </a:prstGeom>
        </p:spPr>
        <p:txBody>
          <a:bodyPr wrap="square">
            <a:spAutoFit/>
          </a:bodyPr>
          <a:lstStyle/>
          <a:p>
            <a:pPr marL="284163">
              <a:spcAft>
                <a:spcPts val="600"/>
              </a:spcAft>
            </a:pPr>
            <a:r>
              <a:rPr lang="en-US" sz="2800" dirty="0" smtClean="0">
                <a:solidFill>
                  <a:srgbClr val="FFC000"/>
                </a:solidFill>
                <a:latin typeface="+mj-lt"/>
              </a:rPr>
              <a:t>Decision points</a:t>
            </a:r>
          </a:p>
          <a:p>
            <a:pPr marL="346075">
              <a:spcAft>
                <a:spcPts val="600"/>
              </a:spcAft>
            </a:pPr>
            <a:r>
              <a:rPr lang="en-US" sz="2000" dirty="0" smtClean="0"/>
              <a:t>Hybrid use</a:t>
            </a:r>
          </a:p>
          <a:p>
            <a:pPr marL="346075">
              <a:spcAft>
                <a:spcPts val="600"/>
              </a:spcAft>
            </a:pPr>
            <a:r>
              <a:rPr lang="en-US" sz="2000" dirty="0" smtClean="0"/>
              <a:t>Authentication requirements</a:t>
            </a:r>
          </a:p>
          <a:p>
            <a:pPr marL="346075">
              <a:spcAft>
                <a:spcPts val="600"/>
              </a:spcAft>
            </a:pPr>
            <a:r>
              <a:rPr lang="en-US" sz="2000" dirty="0" smtClean="0"/>
              <a:t>Additional scenarios</a:t>
            </a:r>
            <a:endParaRPr lang="en-US" sz="2000" dirty="0"/>
          </a:p>
        </p:txBody>
      </p:sp>
      <p:sp>
        <p:nvSpPr>
          <p:cNvPr id="7" name="Freeform 99"/>
          <p:cNvSpPr>
            <a:spLocks/>
          </p:cNvSpPr>
          <p:nvPr/>
        </p:nvSpPr>
        <p:spPr bwMode="black">
          <a:xfrm>
            <a:off x="455613" y="4597400"/>
            <a:ext cx="257155" cy="20729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C000"/>
          </a:solidFill>
          <a:ln>
            <a:noFill/>
          </a:ln>
          <a:extLst/>
        </p:spPr>
        <p:txBody>
          <a:bodyPr vert="horz" wrap="square" lIns="93241" tIns="46620" rIns="93241" bIns="46620" numCol="1" anchor="t" anchorCtr="0" compatLnSpc="1">
            <a:prstTxWarp prst="textNoShape">
              <a:avLst/>
            </a:prstTxWarp>
          </a:bodyPr>
          <a:lstStyle/>
          <a:p>
            <a:endParaRPr lang="en-US" sz="1799" dirty="0">
              <a:solidFill>
                <a:srgbClr val="000000"/>
              </a:solidFill>
            </a:endParaRPr>
          </a:p>
        </p:txBody>
      </p:sp>
    </p:spTree>
    <p:extLst>
      <p:ext uri="{BB962C8B-B14F-4D97-AF65-F5344CB8AC3E}">
        <p14:creationId xmlns:p14="http://schemas.microsoft.com/office/powerpoint/2010/main" val="405710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Start FastTrack</a:t>
            </a:r>
            <a:endParaRPr lang="en-US" dirty="0">
              <a:solidFill>
                <a:schemeClr val="tx1"/>
              </a:solidFill>
            </a:endParaRPr>
          </a:p>
        </p:txBody>
      </p:sp>
    </p:spTree>
    <p:extLst>
      <p:ext uri="{BB962C8B-B14F-4D97-AF65-F5344CB8AC3E}">
        <p14:creationId xmlns:p14="http://schemas.microsoft.com/office/powerpoint/2010/main" val="378715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FastTrack deployment</a:t>
            </a:r>
            <a:br>
              <a:rPr lang="en-US" dirty="0" smtClean="0"/>
            </a:br>
            <a:r>
              <a:rPr lang="en-US" sz="3600" dirty="0" smtClean="0"/>
              <a:t>resources </a:t>
            </a:r>
            <a:r>
              <a:rPr lang="en-US" sz="3600" dirty="0"/>
              <a:t>of Office 365</a:t>
            </a:r>
            <a:br>
              <a:rPr lang="en-US" sz="3600" dirty="0"/>
            </a:br>
            <a:endParaRPr lang="en-US" sz="3600" dirty="0"/>
          </a:p>
        </p:txBody>
      </p:sp>
      <p:sp>
        <p:nvSpPr>
          <p:cNvPr id="9" name="Rectangle 8"/>
          <p:cNvSpPr/>
          <p:nvPr/>
        </p:nvSpPr>
        <p:spPr bwMode="auto">
          <a:xfrm>
            <a:off x="2464286" y="3119826"/>
            <a:ext cx="6949969" cy="12123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defTabSz="932057" fontAlgn="base">
              <a:spcBef>
                <a:spcPct val="0"/>
              </a:spcBef>
              <a:spcAft>
                <a:spcPct val="0"/>
              </a:spcAft>
            </a:pPr>
            <a:r>
              <a:rPr lang="en-US" sz="4800" dirty="0">
                <a:solidFill>
                  <a:schemeClr val="tx2"/>
                </a:solidFill>
                <a:latin typeface="+mj-lt"/>
                <a:ea typeface="Segoe UI" pitchFamily="34" charset="0"/>
                <a:cs typeface="Segoe UI" pitchFamily="34" charset="0"/>
              </a:rPr>
              <a:t>http://FastTrack.Office.com</a:t>
            </a:r>
          </a:p>
        </p:txBody>
      </p:sp>
      <p:sp>
        <p:nvSpPr>
          <p:cNvPr id="10" name="Freeform 9"/>
          <p:cNvSpPr>
            <a:spLocks noEditPoints="1"/>
          </p:cNvSpPr>
          <p:nvPr/>
        </p:nvSpPr>
        <p:spPr bwMode="black">
          <a:xfrm>
            <a:off x="1562231" y="3328797"/>
            <a:ext cx="914400" cy="9144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36" tIns="46618" rIns="93236" bIns="46618" numCol="1" anchor="t" anchorCtr="0" compatLnSpc="1">
            <a:prstTxWarp prst="textNoShape">
              <a:avLst/>
            </a:prstTxWarp>
          </a:bodyPr>
          <a:lstStyle/>
          <a:p>
            <a:endParaRPr lang="en-US" sz="1836" dirty="0"/>
          </a:p>
        </p:txBody>
      </p:sp>
      <p:pic>
        <p:nvPicPr>
          <p:cNvPr id="7172" name="Picture 4" descr="E:\Projects\Creations\_Temps\BuzzBee\BuzzBee\2013_06_TechEd 2013\_Artwork\OUC\Spaceship-Du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4255" y="1005501"/>
            <a:ext cx="2479233" cy="211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500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455613" y="1439863"/>
            <a:ext cx="11520487" cy="52832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marL="463550" indent="-463550" defTabSz="932560">
              <a:lnSpc>
                <a:spcPct val="90000"/>
              </a:lnSpc>
              <a:spcAft>
                <a:spcPts val="600"/>
              </a:spcAft>
              <a:buSzPct val="105000"/>
              <a:buBlip>
                <a:blip r:embed="rId3"/>
              </a:buBlip>
            </a:pPr>
            <a:r>
              <a:rPr lang="en-US" sz="3600" dirty="0" smtClean="0">
                <a:gradFill>
                  <a:gsLst>
                    <a:gs pos="1250">
                      <a:srgbClr val="FFFFFF"/>
                    </a:gs>
                    <a:gs pos="100000">
                      <a:srgbClr val="FFFFFF"/>
                    </a:gs>
                  </a:gsLst>
                  <a:lin ang="5400000" scaled="0"/>
                </a:gradFill>
                <a:latin typeface="Segoe UI Light"/>
              </a:rPr>
              <a:t>Team blogs: </a:t>
            </a:r>
            <a:endParaRPr lang="en-US" sz="3600" dirty="0">
              <a:gradFill>
                <a:gsLst>
                  <a:gs pos="1250">
                    <a:srgbClr val="FFFFFF"/>
                  </a:gs>
                  <a:gs pos="100000">
                    <a:srgbClr val="FFFFFF"/>
                  </a:gs>
                </a:gsLst>
                <a:lin ang="5400000" scaled="0"/>
              </a:gradFill>
              <a:latin typeface="Segoe UI Light"/>
            </a:endParaRPr>
          </a:p>
          <a:p>
            <a:pPr lvl="0">
              <a:lnSpc>
                <a:spcPct val="90000"/>
              </a:lnSpc>
              <a:spcBef>
                <a:spcPct val="20000"/>
              </a:spcBef>
              <a:buSzPct val="105000"/>
            </a:pPr>
            <a:r>
              <a:rPr lang="en-US" sz="2400" dirty="0" smtClean="0">
                <a:gradFill>
                  <a:gsLst>
                    <a:gs pos="1250">
                      <a:srgbClr val="FFFFFF"/>
                    </a:gs>
                    <a:gs pos="100000">
                      <a:srgbClr val="FFFFFF"/>
                    </a:gs>
                  </a:gsLst>
                  <a:lin ang="5400000" scaled="0"/>
                </a:gradFill>
                <a:latin typeface="Segoe UI Light"/>
              </a:rPr>
              <a:t>	http</a:t>
            </a:r>
            <a:r>
              <a:rPr lang="en-US" sz="2400" dirty="0">
                <a:gradFill>
                  <a:gsLst>
                    <a:gs pos="1250">
                      <a:srgbClr val="FFFFFF"/>
                    </a:gs>
                    <a:gs pos="100000">
                      <a:srgbClr val="FFFFFF"/>
                    </a:gs>
                  </a:gsLst>
                  <a:lin ang="5400000" scaled="0"/>
                </a:gradFill>
                <a:latin typeface="Segoe UI Light"/>
              </a:rPr>
              <a:t>://blogs.office.com/b/microsoft_office_365_blog/</a:t>
            </a:r>
          </a:p>
          <a:p>
            <a:pPr defTabSz="932560">
              <a:lnSpc>
                <a:spcPct val="90000"/>
              </a:lnSpc>
              <a:spcAft>
                <a:spcPts val="600"/>
              </a:spcAft>
              <a:buSzPct val="105000"/>
            </a:pPr>
            <a:r>
              <a:rPr lang="en-US" sz="2400" dirty="0" smtClean="0">
                <a:gradFill>
                  <a:gsLst>
                    <a:gs pos="1250">
                      <a:srgbClr val="FFFFFF"/>
                    </a:gs>
                    <a:gs pos="100000">
                      <a:srgbClr val="FFFFFF"/>
                    </a:gs>
                  </a:gsLst>
                  <a:lin ang="5400000" scaled="0"/>
                </a:gradFill>
                <a:latin typeface="Segoe UI Light"/>
              </a:rPr>
              <a:t>	http</a:t>
            </a:r>
            <a:r>
              <a:rPr lang="en-US" sz="2400" dirty="0">
                <a:gradFill>
                  <a:gsLst>
                    <a:gs pos="1250">
                      <a:srgbClr val="FFFFFF"/>
                    </a:gs>
                    <a:gs pos="100000">
                      <a:srgbClr val="FFFFFF"/>
                    </a:gs>
                  </a:gsLst>
                  <a:lin ang="5400000" scaled="0"/>
                </a:gradFill>
                <a:latin typeface="Segoe UI Light"/>
              </a:rPr>
              <a:t>://blogs.technet.com/b/exchange</a:t>
            </a:r>
            <a:r>
              <a:rPr lang="en-US" sz="2400" dirty="0" smtClean="0">
                <a:gradFill>
                  <a:gsLst>
                    <a:gs pos="1250">
                      <a:srgbClr val="FFFFFF"/>
                    </a:gs>
                    <a:gs pos="100000">
                      <a:srgbClr val="FFFFFF"/>
                    </a:gs>
                  </a:gsLst>
                  <a:lin ang="5400000" scaled="0"/>
                </a:gradFill>
                <a:latin typeface="Segoe UI Light"/>
              </a:rPr>
              <a:t>/</a:t>
            </a:r>
            <a:endParaRPr lang="en-US" sz="2400" dirty="0">
              <a:gradFill>
                <a:gsLst>
                  <a:gs pos="1250">
                    <a:srgbClr val="FFFFFF"/>
                  </a:gs>
                  <a:gs pos="100000">
                    <a:srgbClr val="FFFFFF"/>
                  </a:gs>
                </a:gsLst>
                <a:lin ang="5400000" scaled="0"/>
              </a:gradFill>
              <a:latin typeface="Segoe UI Light"/>
            </a:endParaRPr>
          </a:p>
          <a:p>
            <a:pPr marL="463550" indent="-463550" defTabSz="932560">
              <a:lnSpc>
                <a:spcPct val="90000"/>
              </a:lnSpc>
              <a:spcAft>
                <a:spcPts val="600"/>
              </a:spcAft>
              <a:buSzPct val="105000"/>
              <a:buBlip>
                <a:blip r:embed="rId3"/>
              </a:buBlip>
            </a:pPr>
            <a:r>
              <a:rPr lang="en-US" sz="3600" dirty="0">
                <a:gradFill>
                  <a:gsLst>
                    <a:gs pos="1250">
                      <a:srgbClr val="FFFFFF"/>
                    </a:gs>
                    <a:gs pos="100000">
                      <a:srgbClr val="FFFFFF"/>
                    </a:gs>
                  </a:gsLst>
                  <a:lin ang="5400000" scaled="0"/>
                </a:gradFill>
                <a:latin typeface="Segoe UI Light"/>
              </a:rPr>
              <a:t>Twitter:</a:t>
            </a:r>
          </a:p>
          <a:p>
            <a:pPr lvl="0">
              <a:lnSpc>
                <a:spcPct val="90000"/>
              </a:lnSpc>
              <a:spcBef>
                <a:spcPct val="20000"/>
              </a:spcBef>
              <a:buSzPct val="105000"/>
              <a:tabLst>
                <a:tab pos="576263" algn="l"/>
              </a:tabLst>
            </a:pPr>
            <a:r>
              <a:rPr lang="en-US" sz="2400" dirty="0">
                <a:gradFill>
                  <a:gsLst>
                    <a:gs pos="1250">
                      <a:srgbClr val="FFFFFF"/>
                    </a:gs>
                    <a:gs pos="100000">
                      <a:srgbClr val="FFFFFF"/>
                    </a:gs>
                  </a:gsLst>
                  <a:lin ang="5400000" scaled="0"/>
                </a:gradFill>
                <a:latin typeface="Segoe UI Light"/>
              </a:rPr>
              <a:t>	</a:t>
            </a:r>
            <a:r>
              <a:rPr lang="en-US" sz="2400" dirty="0" smtClean="0">
                <a:gradFill>
                  <a:gsLst>
                    <a:gs pos="1250">
                      <a:srgbClr val="FFFFFF"/>
                    </a:gs>
                    <a:gs pos="100000">
                      <a:srgbClr val="FFFFFF"/>
                    </a:gs>
                  </a:gsLst>
                  <a:lin ang="5400000" scaled="0"/>
                </a:gradFill>
                <a:latin typeface="Segoe UI Light"/>
              </a:rPr>
              <a:t>	Follow </a:t>
            </a:r>
            <a:r>
              <a:rPr lang="en-US" sz="2400" dirty="0">
                <a:gradFill>
                  <a:gsLst>
                    <a:gs pos="1250">
                      <a:srgbClr val="FFFFFF"/>
                    </a:gs>
                    <a:gs pos="100000">
                      <a:srgbClr val="FFFFFF"/>
                    </a:gs>
                  </a:gsLst>
                  <a:lin ang="5400000" scaled="0"/>
                </a:gradFill>
                <a:latin typeface="Segoe UI Light"/>
              </a:rPr>
              <a:t>@ https://twitter.com/Office365</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a:t>
            </a:r>
            <a:r>
              <a:rPr lang="en-US" sz="2400" dirty="0" smtClean="0">
                <a:gradFill>
                  <a:gsLst>
                    <a:gs pos="1250">
                      <a:srgbClr val="FFFFFF"/>
                    </a:gs>
                    <a:gs pos="100000">
                      <a:srgbClr val="FFFFFF"/>
                    </a:gs>
                  </a:gsLst>
                  <a:lin ang="5400000" scaled="0"/>
                </a:gradFill>
                <a:latin typeface="Segoe UI Light"/>
              </a:rPr>
              <a:t>Join </a:t>
            </a:r>
            <a:r>
              <a:rPr lang="en-US" sz="2400" dirty="0">
                <a:gradFill>
                  <a:gsLst>
                    <a:gs pos="1250">
                      <a:srgbClr val="FFFFFF"/>
                    </a:gs>
                    <a:gs pos="100000">
                      <a:srgbClr val="FFFFFF"/>
                    </a:gs>
                  </a:gsLst>
                  <a:lin ang="5400000" scaled="0"/>
                </a:gradFill>
                <a:latin typeface="Segoe UI Light"/>
              </a:rPr>
              <a:t>the conversation, use #IamMEC</a:t>
            </a:r>
          </a:p>
          <a:p>
            <a:pPr marL="463550" indent="-463550" defTabSz="932560">
              <a:lnSpc>
                <a:spcPct val="90000"/>
              </a:lnSpc>
              <a:spcAft>
                <a:spcPts val="600"/>
              </a:spcAft>
              <a:buSzPct val="105000"/>
              <a:buBlip>
                <a:blip r:embed="rId3"/>
              </a:buBlip>
            </a:pPr>
            <a:r>
              <a:rPr lang="en-US" sz="3600" dirty="0">
                <a:gradFill>
                  <a:gsLst>
                    <a:gs pos="1250">
                      <a:srgbClr val="FFFFFF"/>
                    </a:gs>
                    <a:gs pos="100000">
                      <a:srgbClr val="FFFFFF"/>
                    </a:gs>
                  </a:gsLst>
                  <a:lin ang="5400000" scaled="0"/>
                </a:gradFill>
                <a:latin typeface="Segoe UI Light"/>
              </a:rPr>
              <a:t>Check out: </a:t>
            </a:r>
          </a:p>
          <a:p>
            <a:pPr lvl="0">
              <a:lnSpc>
                <a:spcPct val="90000"/>
              </a:lnSpc>
              <a:spcBef>
                <a:spcPct val="20000"/>
              </a:spcBef>
              <a:buSzPct val="105000"/>
            </a:pPr>
            <a:r>
              <a:rPr lang="en-US" sz="2400" dirty="0" smtClean="0">
                <a:gradFill>
                  <a:gsLst>
                    <a:gs pos="1250">
                      <a:srgbClr val="FFFFFF"/>
                    </a:gs>
                    <a:gs pos="100000">
                      <a:srgbClr val="FFFFFF"/>
                    </a:gs>
                  </a:gsLst>
                  <a:lin ang="5400000" scaled="0"/>
                </a:gradFill>
                <a:latin typeface="Segoe UI Light"/>
              </a:rPr>
              <a:t>	Office </a:t>
            </a:r>
            <a:r>
              <a:rPr lang="en-US" sz="2400" dirty="0">
                <a:gradFill>
                  <a:gsLst>
                    <a:gs pos="1250">
                      <a:srgbClr val="FFFFFF"/>
                    </a:gs>
                    <a:gs pos="100000">
                      <a:srgbClr val="FFFFFF"/>
                    </a:gs>
                  </a:gsLst>
                  <a:lin ang="5400000" scaled="0"/>
                </a:gradFill>
                <a:latin typeface="Segoe UI Light"/>
              </a:rPr>
              <a:t>365 FastTrack: </a:t>
            </a:r>
            <a:r>
              <a:rPr lang="en-US" sz="2400" b="1" u="sng" dirty="0" smtClean="0">
                <a:gradFill>
                  <a:gsLst>
                    <a:gs pos="1250">
                      <a:srgbClr val="FFFFFF"/>
                    </a:gs>
                    <a:gs pos="100000">
                      <a:srgbClr val="FFFFFF"/>
                    </a:gs>
                  </a:gsLst>
                  <a:lin ang="5400000" scaled="0"/>
                </a:gradFill>
                <a:latin typeface="Segoe UI Light"/>
              </a:rPr>
              <a:t>fasttrack.office.com</a:t>
            </a:r>
            <a:r>
              <a:rPr lang="en-US" sz="2400" dirty="0" smtClean="0">
                <a:gradFill>
                  <a:gsLst>
                    <a:gs pos="1250">
                      <a:srgbClr val="FFFFFF"/>
                    </a:gs>
                    <a:gs pos="100000">
                      <a:srgbClr val="FFFFFF"/>
                    </a:gs>
                  </a:gsLst>
                  <a:lin ang="5400000" scaled="0"/>
                </a:gradFill>
                <a:latin typeface="Segoe UI Light"/>
                <a:hlinkClick r:id="rId4"/>
              </a:rPr>
              <a:t>/ </a:t>
            </a:r>
            <a:r>
              <a:rPr lang="en-US" sz="2400" dirty="0" smtClean="0">
                <a:gradFill>
                  <a:gsLst>
                    <a:gs pos="1250">
                      <a:srgbClr val="FFFFFF"/>
                    </a:gs>
                    <a:gs pos="100000">
                      <a:srgbClr val="FFFFFF"/>
                    </a:gs>
                  </a:gsLst>
                  <a:lin ang="5400000" scaled="0"/>
                </a:gradFill>
                <a:latin typeface="Segoe UI Light"/>
              </a:rPr>
              <a:t>	</a:t>
            </a:r>
          </a:p>
          <a:p>
            <a:pPr lvl="0">
              <a:lnSpc>
                <a:spcPct val="90000"/>
              </a:lnSpc>
              <a:spcBef>
                <a:spcPct val="20000"/>
              </a:spcBef>
              <a:buSzPct val="105000"/>
            </a:pPr>
            <a:r>
              <a:rPr lang="en-US" sz="2400" dirty="0" smtClean="0">
                <a:gradFill>
                  <a:gsLst>
                    <a:gs pos="1250">
                      <a:srgbClr val="FFFFFF"/>
                    </a:gs>
                    <a:gs pos="100000">
                      <a:srgbClr val="FFFFFF"/>
                    </a:gs>
                  </a:gsLst>
                  <a:lin ang="5400000" scaled="0"/>
                </a:gradFill>
                <a:latin typeface="Segoe UI Light"/>
              </a:rPr>
              <a:t>	Garage </a:t>
            </a:r>
            <a:r>
              <a:rPr lang="en-US" sz="2400" dirty="0">
                <a:gradFill>
                  <a:gsLst>
                    <a:gs pos="1250">
                      <a:srgbClr val="FFFFFF"/>
                    </a:gs>
                    <a:gs pos="100000">
                      <a:srgbClr val="FFFFFF"/>
                    </a:gs>
                  </a:gsLst>
                  <a:lin ang="5400000" scaled="0"/>
                </a:gradFill>
                <a:latin typeface="Segoe UI Light"/>
              </a:rPr>
              <a:t>Series for IT Pros: </a:t>
            </a:r>
            <a:r>
              <a:rPr lang="en-US" sz="2400" b="1" u="sng" dirty="0">
                <a:gradFill>
                  <a:gsLst>
                    <a:gs pos="1250">
                      <a:srgbClr val="FFFFFF"/>
                    </a:gs>
                    <a:gs pos="100000">
                      <a:srgbClr val="FFFFFF"/>
                    </a:gs>
                  </a:gsLst>
                  <a:lin ang="5400000" scaled="0"/>
                </a:gradFill>
                <a:latin typeface="Segoe UI Light"/>
              </a:rPr>
              <a:t>www.microsoft.com/garage</a:t>
            </a:r>
          </a:p>
          <a:p>
            <a:pPr defTabSz="932560">
              <a:lnSpc>
                <a:spcPct val="90000"/>
              </a:lnSpc>
              <a:spcAft>
                <a:spcPts val="600"/>
              </a:spcAft>
              <a:buSzPct val="105000"/>
            </a:pPr>
            <a:r>
              <a:rPr lang="en-US" sz="2400" dirty="0" smtClean="0">
                <a:gradFill>
                  <a:gsLst>
                    <a:gs pos="1250">
                      <a:srgbClr val="FFFFFF"/>
                    </a:gs>
                    <a:gs pos="100000">
                      <a:srgbClr val="FFFFFF"/>
                    </a:gs>
                  </a:gsLst>
                  <a:lin ang="5400000" scaled="0"/>
                </a:gradFill>
                <a:latin typeface="Segoe UI Light"/>
              </a:rPr>
              <a:t>	Microsoft </a:t>
            </a:r>
            <a:r>
              <a:rPr lang="en-US" sz="2400" dirty="0">
                <a:gradFill>
                  <a:gsLst>
                    <a:gs pos="1250">
                      <a:srgbClr val="FFFFFF"/>
                    </a:gs>
                    <a:gs pos="100000">
                      <a:srgbClr val="FFFFFF"/>
                    </a:gs>
                  </a:gsLst>
                  <a:lin ang="5400000" scaled="0"/>
                </a:gradFill>
                <a:latin typeface="Segoe UI Light"/>
              </a:rPr>
              <a:t>Exchange Conference 2014:  </a:t>
            </a:r>
            <a:r>
              <a:rPr lang="en-US" sz="2400" b="1" u="sng" dirty="0">
                <a:gradFill>
                  <a:gsLst>
                    <a:gs pos="1250">
                      <a:srgbClr val="FFFFFF"/>
                    </a:gs>
                    <a:gs pos="100000">
                      <a:srgbClr val="FFFFFF"/>
                    </a:gs>
                  </a:gsLst>
                  <a:lin ang="5400000" scaled="0"/>
                </a:gradFill>
                <a:latin typeface="Segoe UI Light"/>
              </a:rPr>
              <a:t>www.iammec.com</a:t>
            </a:r>
            <a:r>
              <a:rPr lang="en-US" sz="2400" dirty="0">
                <a:gradFill>
                  <a:gsLst>
                    <a:gs pos="1250">
                      <a:srgbClr val="FFFFFF"/>
                    </a:gs>
                    <a:gs pos="100000">
                      <a:srgbClr val="FFFFFF"/>
                    </a:gs>
                  </a:gsLst>
                  <a:lin ang="5400000" scaled="0"/>
                </a:gradFill>
                <a:latin typeface="Segoe UI Light"/>
              </a:rPr>
              <a:t> </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a:t>
            </a:r>
            <a:r>
              <a:rPr lang="en-US" sz="2400" dirty="0" smtClean="0">
                <a:gradFill>
                  <a:gsLst>
                    <a:gs pos="1250">
                      <a:srgbClr val="FFFFFF"/>
                    </a:gs>
                    <a:gs pos="100000">
                      <a:srgbClr val="FFFFFF"/>
                    </a:gs>
                  </a:gsLst>
                  <a:lin ang="5400000" scaled="0"/>
                </a:gradFill>
                <a:latin typeface="Segoe UI Light"/>
              </a:rPr>
              <a:t>Technical </a:t>
            </a:r>
            <a:r>
              <a:rPr lang="en-US" sz="2400" dirty="0">
                <a:gradFill>
                  <a:gsLst>
                    <a:gs pos="1250">
                      <a:srgbClr val="FFFFFF"/>
                    </a:gs>
                    <a:gs pos="100000">
                      <a:srgbClr val="FFFFFF"/>
                    </a:gs>
                  </a:gsLst>
                  <a:lin ang="5400000" scaled="0"/>
                </a:gradFill>
                <a:latin typeface="Segoe UI Light"/>
              </a:rPr>
              <a:t>Training with Ignite: </a:t>
            </a:r>
            <a:r>
              <a:rPr lang="en-US" sz="2400" b="1" u="sng" dirty="0" smtClean="0">
                <a:gradFill>
                  <a:gsLst>
                    <a:gs pos="1250">
                      <a:srgbClr val="FFFFFF"/>
                    </a:gs>
                    <a:gs pos="100000">
                      <a:srgbClr val="FFFFFF"/>
                    </a:gs>
                  </a:gsLst>
                  <a:lin ang="5400000" scaled="0"/>
                </a:gradFill>
                <a:latin typeface="Segoe UI Light"/>
              </a:rPr>
              <a:t>ignite.office.com</a:t>
            </a:r>
            <a:endParaRPr lang="en-US" sz="2400" b="1" u="sng"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96561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5" name="Rectangle 4"/>
          <p:cNvSpPr/>
          <p:nvPr/>
        </p:nvSpPr>
        <p:spPr bwMode="auto">
          <a:xfrm>
            <a:off x="6299708"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gradFill>
                  <a:gsLst>
                    <a:gs pos="0">
                      <a:srgbClr val="FFFFFF"/>
                    </a:gs>
                    <a:gs pos="100000">
                      <a:srgbClr val="FFFFFF"/>
                    </a:gs>
                  </a:gsLst>
                  <a:lin ang="5400000" scaled="0"/>
                </a:grad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Microsoft </a:t>
            </a:r>
            <a:r>
              <a:rPr lang="en-US" sz="2800" dirty="0" smtClean="0">
                <a:gradFill>
                  <a:gsLst>
                    <a:gs pos="1250">
                      <a:srgbClr val="FFFFFF"/>
                    </a:gs>
                    <a:gs pos="100000">
                      <a:srgbClr val="FFFFFF"/>
                    </a:gs>
                  </a:gsLst>
                  <a:lin ang="5400000" scaled="0"/>
                </a:gradFill>
                <a:latin typeface="Segoe UI Light"/>
              </a:rPr>
              <a:t>certification </a:t>
            </a:r>
            <a:br>
              <a:rPr lang="en-US" sz="2800" dirty="0" smtClean="0">
                <a:gradFill>
                  <a:gsLst>
                    <a:gs pos="1250">
                      <a:srgbClr val="FFFFFF"/>
                    </a:gs>
                    <a:gs pos="100000">
                      <a:srgbClr val="FFFFFF"/>
                    </a:gs>
                  </a:gsLst>
                  <a:lin ang="5400000" scaled="0"/>
                </a:gradFill>
                <a:latin typeface="Segoe UI Light"/>
              </a:rPr>
            </a:br>
            <a:r>
              <a:rPr lang="en-US" sz="2800" dirty="0" smtClean="0">
                <a:gradFill>
                  <a:gsLst>
                    <a:gs pos="1250">
                      <a:srgbClr val="FFFFFF"/>
                    </a:gs>
                    <a:gs pos="100000">
                      <a:srgbClr val="FFFFFF"/>
                    </a:gs>
                  </a:gsLst>
                  <a:lin ang="5400000" scaled="0"/>
                </a:gradFill>
                <a:latin typeface="Segoe UI Light"/>
              </a:rPr>
              <a:t>&amp; training resources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www.microsoft.com/learning </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sp>
        <p:nvSpPr>
          <p:cNvPr id="7" name="Rectangle 6"/>
          <p:cNvSpPr/>
          <p:nvPr/>
        </p:nvSpPr>
        <p:spPr bwMode="auto">
          <a:xfrm>
            <a:off x="455613"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smtClean="0">
                <a:gradFill>
                  <a:gsLst>
                    <a:gs pos="0">
                      <a:srgbClr val="FFFFFF"/>
                    </a:gs>
                    <a:gs pos="100000">
                      <a:srgbClr val="FFFFFF"/>
                    </a:gs>
                  </a:gsLst>
                  <a:lin ang="5400000" scaled="0"/>
                </a:gradFill>
                <a:latin typeface="+mj-lt"/>
                <a:ea typeface="Segoe UI" pitchFamily="34" charset="0"/>
                <a:cs typeface="Segoe UI" pitchFamily="34" charset="0"/>
              </a:rPr>
              <a:t>TechNet</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IT </a:t>
            </a:r>
            <a:r>
              <a:rPr lang="en-US" sz="2800" dirty="0" smtClean="0">
                <a:gradFill>
                  <a:gsLst>
                    <a:gs pos="1250">
                      <a:srgbClr val="FFFFFF"/>
                    </a:gs>
                    <a:gs pos="100000">
                      <a:srgbClr val="FFFFFF"/>
                    </a:gs>
                  </a:gsLst>
                  <a:lin ang="5400000" scaled="0"/>
                </a:gradFill>
                <a:latin typeface="Segoe UI Light"/>
              </a:rPr>
              <a:t>professionals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http://microsoft.com/technet </a:t>
            </a:r>
          </a:p>
        </p:txBody>
      </p:sp>
      <p:sp>
        <p:nvSpPr>
          <p:cNvPr id="8" name="Rectangle 7"/>
          <p:cNvSpPr/>
          <p:nvPr/>
        </p:nvSpPr>
        <p:spPr bwMode="auto">
          <a:xfrm>
            <a:off x="6299708" y="4184250"/>
            <a:ext cx="5668962" cy="253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smtClean="0">
                <a:gradFill>
                  <a:gsLst>
                    <a:gs pos="0">
                      <a:srgbClr val="FFFFFF"/>
                    </a:gs>
                    <a:gs pos="100000">
                      <a:srgbClr val="FFFFFF"/>
                    </a:gs>
                  </a:gsLst>
                  <a:lin ang="5400000" scaled="0"/>
                </a:gradFill>
                <a:latin typeface="+mj-lt"/>
                <a:ea typeface="Segoe UI" pitchFamily="34" charset="0"/>
                <a:cs typeface="Segoe UI" pitchFamily="34" charset="0"/>
              </a:rPr>
              <a:t>msdn</a:t>
            </a:r>
            <a:endParaRPr lang="en-US" sz="44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Resources for </a:t>
            </a:r>
            <a:r>
              <a:rPr lang="en-US" sz="2800" dirty="0" smtClean="0">
                <a:gradFill>
                  <a:gsLst>
                    <a:gs pos="1250">
                      <a:srgbClr val="FFFFFF"/>
                    </a:gs>
                    <a:gs pos="100000">
                      <a:srgbClr val="FFFFFF"/>
                    </a:gs>
                  </a:gsLst>
                  <a:lin ang="5400000" scaled="0"/>
                </a:gradFill>
                <a:latin typeface="Segoe UI Light"/>
              </a:rPr>
              <a:t>developers</a:t>
            </a:r>
            <a:endParaRPr lang="en-US" sz="2800" dirty="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http://microsoft.com/msdn </a:t>
            </a:r>
          </a:p>
          <a:p>
            <a:pPr defTabSz="932472" fontAlgn="base">
              <a:lnSpc>
                <a:spcPct val="90000"/>
              </a:lnSpc>
              <a:spcBef>
                <a:spcPct val="0"/>
              </a:spcBef>
              <a:spcAft>
                <a:spcPct val="0"/>
              </a:spcAft>
            </a:pPr>
            <a:endParaRPr lang="en-US" sz="2800" dirty="0" smtClean="0">
              <a:gradFill>
                <a:gsLst>
                  <a:gs pos="1250">
                    <a:srgbClr val="FFFFFF"/>
                  </a:gs>
                  <a:gs pos="100000">
                    <a:srgbClr val="FFFFFF"/>
                  </a:gs>
                </a:gsLst>
                <a:lin ang="5400000" scaled="0"/>
              </a:gradFill>
              <a:latin typeface="Segoe UI Light"/>
            </a:endParaRPr>
          </a:p>
          <a:p>
            <a:pPr defTabSz="932472" fontAlgn="base">
              <a:lnSpc>
                <a:spcPct val="90000"/>
              </a:lnSpc>
              <a:spcBef>
                <a:spcPct val="0"/>
              </a:spcBef>
              <a:spcAft>
                <a:spcPct val="0"/>
              </a:spcAft>
            </a:pPr>
            <a:endParaRPr lang="en-US" sz="44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grpSp>
        <p:nvGrpSpPr>
          <p:cNvPr id="28" name="Group 27"/>
          <p:cNvGrpSpPr/>
          <p:nvPr/>
        </p:nvGrpSpPr>
        <p:grpSpPr>
          <a:xfrm>
            <a:off x="455613" y="1439863"/>
            <a:ext cx="5668962" cy="2538814"/>
            <a:chOff x="455613" y="1439863"/>
            <a:chExt cx="5668962" cy="2538814"/>
          </a:xfrm>
        </p:grpSpPr>
        <p:sp>
          <p:nvSpPr>
            <p:cNvPr id="3" name="Rectangle 2"/>
            <p:cNvSpPr/>
            <p:nvPr/>
          </p:nvSpPr>
          <p:spPr bwMode="auto">
            <a:xfrm>
              <a:off x="455613" y="1439863"/>
              <a:ext cx="5668962" cy="25388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400" dirty="0">
                  <a:noFill/>
                  <a:latin typeface="+mj-lt"/>
                  <a:ea typeface="Segoe UI" pitchFamily="34" charset="0"/>
                  <a:cs typeface="Segoe UI" pitchFamily="34" charset="0"/>
                </a:rPr>
                <a:t>Learning</a:t>
              </a:r>
            </a:p>
            <a:p>
              <a:pPr defTabSz="932472" fontAlgn="base">
                <a:lnSpc>
                  <a:spcPct val="90000"/>
                </a:lnSpc>
                <a:spcBef>
                  <a:spcPct val="0"/>
                </a:spcBef>
                <a:spcAft>
                  <a:spcPts val="300"/>
                </a:spcAft>
              </a:pPr>
              <a:r>
                <a:rPr lang="en-US" sz="2800" dirty="0">
                  <a:gradFill>
                    <a:gsLst>
                      <a:gs pos="1250">
                        <a:srgbClr val="FFFFFF"/>
                      </a:gs>
                      <a:gs pos="100000">
                        <a:srgbClr val="FFFFFF"/>
                      </a:gs>
                    </a:gsLst>
                    <a:lin ang="5400000" scaled="0"/>
                  </a:gradFill>
                  <a:latin typeface="Segoe UI Light"/>
                </a:rPr>
                <a:t>Sessions on </a:t>
              </a:r>
              <a:r>
                <a:rPr lang="en-US" sz="2800" dirty="0" smtClean="0">
                  <a:gradFill>
                    <a:gsLst>
                      <a:gs pos="1250">
                        <a:srgbClr val="FFFFFF"/>
                      </a:gs>
                      <a:gs pos="100000">
                        <a:srgbClr val="FFFFFF"/>
                      </a:gs>
                    </a:gsLst>
                    <a:lin ang="5400000" scaled="0"/>
                  </a:gradFill>
                  <a:latin typeface="Segoe UI Light"/>
                </a:rPr>
                <a:t>demand</a:t>
              </a:r>
            </a:p>
            <a:p>
              <a:pPr defTabSz="932472" fontAlgn="base">
                <a:lnSpc>
                  <a:spcPct val="90000"/>
                </a:lnSpc>
                <a:spcBef>
                  <a:spcPct val="0"/>
                </a:spcBef>
                <a:spcAft>
                  <a:spcPct val="0"/>
                </a:spcAft>
              </a:pPr>
              <a:r>
                <a:rPr lang="en-US" sz="2000" dirty="0">
                  <a:gradFill>
                    <a:gsLst>
                      <a:gs pos="1250">
                        <a:srgbClr val="FFFFFF"/>
                      </a:gs>
                      <a:gs pos="100000">
                        <a:srgbClr val="FFFFFF"/>
                      </a:gs>
                    </a:gsLst>
                    <a:lin ang="5400000" scaled="0"/>
                  </a:gradFill>
                </a:rPr>
                <a:t>http://channel9.msdn.com/Events/TechEd</a:t>
              </a:r>
            </a:p>
            <a:p>
              <a:pPr defTabSz="932472" fontAlgn="base">
                <a:lnSpc>
                  <a:spcPct val="90000"/>
                </a:lnSpc>
                <a:spcBef>
                  <a:spcPct val="0"/>
                </a:spcBef>
                <a:spcAft>
                  <a:spcPct val="0"/>
                </a:spcAft>
              </a:pPr>
              <a:endParaRPr lang="en-US" sz="3200" dirty="0">
                <a:gradFill>
                  <a:gsLst>
                    <a:gs pos="1250">
                      <a:srgbClr val="FFFFFF"/>
                    </a:gs>
                    <a:gs pos="100000">
                      <a:srgbClr val="FFFFFF"/>
                    </a:gs>
                  </a:gsLst>
                  <a:lin ang="5400000" scaled="0"/>
                </a:gradFill>
                <a:latin typeface="Segoe UI Light"/>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50120"/>
            <a:stretch/>
          </p:blipFill>
          <p:spPr>
            <a:xfrm>
              <a:off x="701784" y="1518070"/>
              <a:ext cx="2025225" cy="956641"/>
            </a:xfrm>
            <a:prstGeom prst="rect">
              <a:avLst/>
            </a:prstGeom>
          </p:spPr>
        </p:pic>
      </p:grpSp>
    </p:spTree>
    <p:extLst>
      <p:ext uri="{BB962C8B-B14F-4D97-AF65-F5344CB8AC3E}">
        <p14:creationId xmlns:p14="http://schemas.microsoft.com/office/powerpoint/2010/main" val="319463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Traditional deployment methodology</a:t>
            </a:r>
          </a:p>
        </p:txBody>
      </p:sp>
      <p:graphicFrame>
        <p:nvGraphicFramePr>
          <p:cNvPr id="4" name="Table 3"/>
          <p:cNvGraphicFramePr>
            <a:graphicFrameLocks noGrp="1"/>
          </p:cNvGraphicFramePr>
          <p:nvPr>
            <p:extLst/>
          </p:nvPr>
        </p:nvGraphicFramePr>
        <p:xfrm>
          <a:off x="529544" y="3079173"/>
          <a:ext cx="11370957" cy="1210010"/>
        </p:xfrm>
        <a:graphic>
          <a:graphicData uri="http://schemas.openxmlformats.org/drawingml/2006/table">
            <a:tbl>
              <a:tblPr firstRow="1" bandRow="1">
                <a:tableStyleId>{5A111915-BE36-4E01-A7E5-04B1672EAD32}</a:tableStyleId>
              </a:tblPr>
              <a:tblGrid>
                <a:gridCol w="874689"/>
                <a:gridCol w="874689"/>
                <a:gridCol w="874689"/>
                <a:gridCol w="874689"/>
                <a:gridCol w="874689"/>
                <a:gridCol w="874689"/>
                <a:gridCol w="874689"/>
                <a:gridCol w="874689"/>
                <a:gridCol w="874689"/>
                <a:gridCol w="874689"/>
                <a:gridCol w="874689"/>
                <a:gridCol w="874689"/>
                <a:gridCol w="874689"/>
              </a:tblGrid>
              <a:tr h="443994">
                <a:tc>
                  <a:txBody>
                    <a:bodyPr/>
                    <a:lstStyle/>
                    <a:p>
                      <a:r>
                        <a:rPr lang="en-US" sz="1900" dirty="0" smtClean="0"/>
                        <a:t>1</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2</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3</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4</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5</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6</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7</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8</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9</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10</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11</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12</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c>
                  <a:txBody>
                    <a:bodyPr/>
                    <a:lstStyle/>
                    <a:p>
                      <a:r>
                        <a:rPr lang="en-US" sz="1900" dirty="0" smtClean="0"/>
                        <a:t>….</a:t>
                      </a:r>
                      <a:endParaRPr lang="en-US" sz="1900" dirty="0"/>
                    </a:p>
                  </a:txBody>
                  <a:tcPr marL="93260" marR="93260" marT="46630" marB="46630" anchor="ctr">
                    <a:lnB w="12700" cap="flat" cmpd="sng" algn="ctr">
                      <a:solidFill>
                        <a:schemeClr val="accent5"/>
                      </a:solidFill>
                      <a:prstDash val="solid"/>
                      <a:round/>
                      <a:headEnd type="none" w="med" len="med"/>
                      <a:tailEnd type="none" w="med" len="med"/>
                    </a:lnB>
                  </a:tcPr>
                </a:tc>
              </a:tr>
              <a:tr h="766016">
                <a:tc>
                  <a:txBody>
                    <a:bodyPr/>
                    <a:lstStyle/>
                    <a:p>
                      <a:r>
                        <a:rPr lang="en-US" sz="2400" dirty="0" smtClean="0">
                          <a:solidFill>
                            <a:schemeClr val="accent5"/>
                          </a:solidFill>
                        </a:rPr>
                        <a:t>Pre</a:t>
                      </a:r>
                      <a:endParaRPr lang="en-US" sz="2400" dirty="0">
                        <a:solidFill>
                          <a:schemeClr val="accent5"/>
                        </a:solidFill>
                      </a:endParaRPr>
                    </a:p>
                  </a:txBody>
                  <a:tcPr marL="93260" marR="93260" marT="46630" marB="4663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tcPr>
                </a:tc>
                <a:tc gridSpan="3">
                  <a:txBody>
                    <a:bodyPr/>
                    <a:lstStyle/>
                    <a:p>
                      <a:r>
                        <a:rPr lang="en-US" sz="2400" dirty="0" smtClean="0">
                          <a:solidFill>
                            <a:schemeClr val="accent5"/>
                          </a:solidFill>
                        </a:rPr>
                        <a:t>Plan</a:t>
                      </a:r>
                      <a:endParaRPr lang="en-US" sz="2400" dirty="0">
                        <a:solidFill>
                          <a:schemeClr val="accent5"/>
                        </a:solidFill>
                      </a:endParaRPr>
                    </a:p>
                  </a:txBody>
                  <a:tcPr marL="93260" marR="93260" marT="46630" marB="4663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gridSpan="5">
                  <a:txBody>
                    <a:bodyPr/>
                    <a:lstStyle/>
                    <a:p>
                      <a:r>
                        <a:rPr lang="en-US" sz="2400" dirty="0" smtClean="0">
                          <a:solidFill>
                            <a:schemeClr val="accent5"/>
                          </a:solidFill>
                        </a:rPr>
                        <a:t>Prepare</a:t>
                      </a:r>
                      <a:endParaRPr lang="en-US" sz="2400" dirty="0">
                        <a:solidFill>
                          <a:schemeClr val="accent5"/>
                        </a:solidFill>
                      </a:endParaRPr>
                    </a:p>
                  </a:txBody>
                  <a:tcPr marL="93260" marR="93260" marT="46630" marB="4663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gridSpan="3">
                  <a:txBody>
                    <a:bodyPr/>
                    <a:lstStyle/>
                    <a:p>
                      <a:r>
                        <a:rPr lang="en-US" sz="2400" dirty="0" smtClean="0">
                          <a:solidFill>
                            <a:schemeClr val="accent5"/>
                          </a:solidFill>
                        </a:rPr>
                        <a:t>Migrate</a:t>
                      </a:r>
                      <a:endParaRPr lang="en-US" sz="2400" dirty="0">
                        <a:solidFill>
                          <a:schemeClr val="accent5"/>
                        </a:solidFill>
                      </a:endParaRPr>
                    </a:p>
                  </a:txBody>
                  <a:tcPr marL="93260" marR="93260" marT="46630" marB="4663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hMerge="1">
                  <a:txBody>
                    <a:bodyPr/>
                    <a:lstStyle/>
                    <a:p>
                      <a:endParaRPr lang="en-US" dirty="0"/>
                    </a:p>
                  </a:txBody>
                  <a:tcPr>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tcPr>
                </a:tc>
                <a:tc>
                  <a:txBody>
                    <a:bodyPr/>
                    <a:lstStyle/>
                    <a:p>
                      <a:r>
                        <a:rPr lang="en-US" sz="2400" dirty="0" smtClean="0">
                          <a:solidFill>
                            <a:schemeClr val="accent5"/>
                          </a:solidFill>
                        </a:rPr>
                        <a:t>Post</a:t>
                      </a:r>
                      <a:endParaRPr lang="en-US" sz="2400" dirty="0">
                        <a:solidFill>
                          <a:schemeClr val="accent5"/>
                        </a:solidFill>
                      </a:endParaRPr>
                    </a:p>
                  </a:txBody>
                  <a:tcPr marL="93260" marR="93260" marT="46630" marB="4663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
        <p:nvSpPr>
          <p:cNvPr id="6" name="Rectangle 5"/>
          <p:cNvSpPr/>
          <p:nvPr/>
        </p:nvSpPr>
        <p:spPr bwMode="auto">
          <a:xfrm>
            <a:off x="4419749" y="4994859"/>
            <a:ext cx="1212384" cy="121238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57"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632134" y="4994859"/>
            <a:ext cx="6270775" cy="1212384"/>
          </a:xfrm>
          <a:prstGeom prst="rect">
            <a:avLst/>
          </a:prstGeom>
          <a:solidFill>
            <a:schemeClr val="tx1">
              <a:lumMod val="75000"/>
              <a:lumOff val="25000"/>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defTabSz="932057" fontAlgn="base">
              <a:spcBef>
                <a:spcPct val="0"/>
              </a:spcBef>
              <a:spcAft>
                <a:spcPct val="0"/>
              </a:spcAft>
            </a:pPr>
            <a:r>
              <a:rPr lang="en-US" sz="4080" dirty="0">
                <a:gradFill>
                  <a:gsLst>
                    <a:gs pos="0">
                      <a:srgbClr val="FFFFFF"/>
                    </a:gs>
                    <a:gs pos="100000">
                      <a:srgbClr val="FFFFFF"/>
                    </a:gs>
                  </a:gsLst>
                  <a:lin ang="5400000" scaled="0"/>
                </a:gradFill>
                <a:ea typeface="Segoe UI" pitchFamily="34" charset="0"/>
                <a:cs typeface="Segoe UI" pitchFamily="34" charset="0"/>
              </a:rPr>
              <a:t>Don’t treat cloud like an on-premises deployment</a:t>
            </a:r>
          </a:p>
        </p:txBody>
      </p:sp>
      <p:sp>
        <p:nvSpPr>
          <p:cNvPr id="8" name="Freeform 7"/>
          <p:cNvSpPr>
            <a:spLocks noEditPoints="1"/>
          </p:cNvSpPr>
          <p:nvPr/>
        </p:nvSpPr>
        <p:spPr bwMode="black">
          <a:xfrm>
            <a:off x="4606269" y="5181379"/>
            <a:ext cx="839343" cy="83934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defTabSz="932559"/>
            <a:endParaRPr lang="en-US" sz="1836" dirty="0">
              <a:solidFill>
                <a:srgbClr val="000000"/>
              </a:solidFill>
            </a:endParaRPr>
          </a:p>
        </p:txBody>
      </p:sp>
      <p:graphicFrame>
        <p:nvGraphicFramePr>
          <p:cNvPr id="27" name="Diagram 26"/>
          <p:cNvGraphicFramePr/>
          <p:nvPr>
            <p:extLst/>
          </p:nvPr>
        </p:nvGraphicFramePr>
        <p:xfrm>
          <a:off x="531948" y="1191660"/>
          <a:ext cx="11370961" cy="16191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9" name="Group 28"/>
          <p:cNvGrpSpPr/>
          <p:nvPr/>
        </p:nvGrpSpPr>
        <p:grpSpPr>
          <a:xfrm>
            <a:off x="8214592" y="3936629"/>
            <a:ext cx="1694417" cy="469101"/>
            <a:chOff x="8051800" y="3859790"/>
            <a:chExt cx="1661344" cy="459945"/>
          </a:xfrm>
        </p:grpSpPr>
        <p:sp>
          <p:nvSpPr>
            <p:cNvPr id="26" name="TextBox 25"/>
            <p:cNvSpPr txBox="1"/>
            <p:nvPr/>
          </p:nvSpPr>
          <p:spPr>
            <a:xfrm>
              <a:off x="8379644" y="3935873"/>
              <a:ext cx="1333500" cy="312073"/>
            </a:xfrm>
            <a:prstGeom prst="rect">
              <a:avLst/>
            </a:prstGeom>
            <a:noFill/>
          </p:spPr>
          <p:txBody>
            <a:bodyPr wrap="square" rtlCol="0">
              <a:spAutoFit/>
            </a:bodyPr>
            <a:lstStyle/>
            <a:p>
              <a:pPr algn="ctr" defTabSz="932559"/>
              <a:r>
                <a:rPr lang="en-US" sz="1428" dirty="0">
                  <a:solidFill>
                    <a:srgbClr val="797A7D"/>
                  </a:solidFill>
                </a:rPr>
                <a:t>First Mailbox</a:t>
              </a:r>
            </a:p>
          </p:txBody>
        </p:sp>
        <p:sp>
          <p:nvSpPr>
            <p:cNvPr id="28" name="Oval 27"/>
            <p:cNvSpPr/>
            <p:nvPr/>
          </p:nvSpPr>
          <p:spPr bwMode="auto">
            <a:xfrm>
              <a:off x="8051800" y="3859790"/>
              <a:ext cx="457200" cy="459945"/>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23097300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an evaluation on CommNet and enter to win!</a:t>
            </a:r>
          </a:p>
        </p:txBody>
      </p:sp>
      <p:grpSp>
        <p:nvGrpSpPr>
          <p:cNvPr id="4" name="Group 3"/>
          <p:cNvGrpSpPr/>
          <p:nvPr/>
        </p:nvGrpSpPr>
        <p:grpSpPr>
          <a:xfrm>
            <a:off x="455613" y="2119313"/>
            <a:ext cx="3798887" cy="4603750"/>
            <a:chOff x="455613" y="2119313"/>
            <a:chExt cx="3798887" cy="4603750"/>
          </a:xfrm>
        </p:grpSpPr>
        <p:sp>
          <p:nvSpPr>
            <p:cNvPr id="10" name="Rectangle 9"/>
            <p:cNvSpPr/>
            <p:nvPr/>
          </p:nvSpPr>
          <p:spPr bwMode="auto">
            <a:xfrm>
              <a:off x="455613" y="2119313"/>
              <a:ext cx="3798887" cy="4603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400" dirty="0">
                <a:noFill/>
                <a:latin typeface="+mj-lt"/>
                <a:ea typeface="Segoe UI" pitchFamily="34" charset="0"/>
                <a:cs typeface="Segoe UI" pitchFamily="34" charset="0"/>
              </a:endParaRPr>
            </a:p>
          </p:txBody>
        </p:sp>
        <p:pic>
          <p:nvPicPr>
            <p:cNvPr id="11" name="Xbox kinect" descr="\\192.168.1.51\Shared\ADI_Projects\Microsoft\MS_11-01457_TechEd_2012_Template\Working_Art\Eval-prizes\Xbox360_Matte_Sensor_7-8View.png"/>
            <p:cNvPicPr>
              <a:picLocks noChangeAspect="1" noChangeArrowheads="1"/>
            </p:cNvPicPr>
            <p:nvPr/>
          </p:nvPicPr>
          <p:blipFill rotWithShape="1">
            <a:blip r:embed="rId3" cstate="email">
              <a:extLst>
                <a:ext uri="{28A0092B-C50C-407E-A947-70E740481C1C}">
                  <a14:useLocalDpi xmlns:a14="http://schemas.microsoft.com/office/drawing/2010/main"/>
                </a:ext>
              </a:extLst>
            </a:blip>
            <a:stretch/>
          </p:blipFill>
          <p:spPr bwMode="auto">
            <a:xfrm>
              <a:off x="648200" y="2706289"/>
              <a:ext cx="3290914" cy="3542063"/>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bwMode="auto">
          <a:xfrm>
            <a:off x="4459854" y="2125662"/>
            <a:ext cx="7519421"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3" name="Best Buy gc" descr="\\192.168.1.51\Shared\ADI_Projects\Microsoft\MS_11-01457_TechEd_2012_Template\Working_Art\Eval-prizes\bestbuy-gc.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148" y="2632087"/>
            <a:ext cx="1881043" cy="1224763"/>
          </a:xfrm>
          <a:prstGeom prst="rect">
            <a:avLst/>
          </a:prstGeom>
          <a:noFill/>
          <a:extLst>
            <a:ext uri="{909E8E84-426E-40DD-AFC4-6F175D3DCCD1}">
              <a14:hiddenFill xmlns:a14="http://schemas.microsoft.com/office/drawing/2010/main">
                <a:solidFill>
                  <a:srgbClr val="FFFFFF"/>
                </a:solidFill>
              </a14:hiddenFill>
            </a:ext>
          </a:extLst>
        </p:spPr>
      </p:pic>
      <p:pic>
        <p:nvPicPr>
          <p:cNvPr id="14"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640264"/>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5"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64026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6"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657025"/>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7"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97357"/>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8"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97358"/>
            <a:ext cx="1355377" cy="169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47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7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12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99161398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8775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Appendix</a:t>
            </a:r>
            <a:endParaRPr lang="en-US" dirty="0">
              <a:solidFill>
                <a:schemeClr val="tx1"/>
              </a:solidFill>
            </a:endParaRPr>
          </a:p>
        </p:txBody>
      </p:sp>
    </p:spTree>
    <p:extLst>
      <p:ext uri="{BB962C8B-B14F-4D97-AF65-F5344CB8AC3E}">
        <p14:creationId xmlns:p14="http://schemas.microsoft.com/office/powerpoint/2010/main" val="262632035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Rectangle 196"/>
          <p:cNvSpPr/>
          <p:nvPr/>
        </p:nvSpPr>
        <p:spPr bwMode="auto">
          <a:xfrm>
            <a:off x="8345431" y="1242085"/>
            <a:ext cx="4091044" cy="5752440"/>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chemeClr val="tx2"/>
                </a:solidFill>
                <a:ea typeface="Segoe UI" pitchFamily="34" charset="0"/>
                <a:cs typeface="Segoe UI" pitchFamily="34" charset="0"/>
              </a:rPr>
              <a:t>Enhance</a:t>
            </a:r>
          </a:p>
        </p:txBody>
      </p:sp>
      <p:sp>
        <p:nvSpPr>
          <p:cNvPr id="196" name="Rectangle 195"/>
          <p:cNvSpPr/>
          <p:nvPr/>
        </p:nvSpPr>
        <p:spPr bwMode="auto">
          <a:xfrm>
            <a:off x="3726373" y="1242086"/>
            <a:ext cx="4619057" cy="5752439"/>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195" name="Rectangle 194"/>
          <p:cNvSpPr/>
          <p:nvPr/>
        </p:nvSpPr>
        <p:spPr bwMode="auto">
          <a:xfrm>
            <a:off x="-12641" y="1242087"/>
            <a:ext cx="3739015" cy="57524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p>
        </p:txBody>
      </p:sp>
      <p:sp>
        <p:nvSpPr>
          <p:cNvPr id="2" name="Title 1"/>
          <p:cNvSpPr>
            <a:spLocks noGrp="1"/>
          </p:cNvSpPr>
          <p:nvPr>
            <p:ph type="title"/>
          </p:nvPr>
        </p:nvSpPr>
        <p:spPr/>
        <p:txBody>
          <a:bodyPr/>
          <a:lstStyle/>
          <a:p>
            <a:r>
              <a:rPr lang="en-US" dirty="0" smtClean="0"/>
              <a:t>Optimized Path for Exchange 2007</a:t>
            </a:r>
            <a:endParaRPr lang="en-US" dirty="0"/>
          </a:p>
        </p:txBody>
      </p:sp>
      <p:sp>
        <p:nvSpPr>
          <p:cNvPr id="6" name="Rectangle 5"/>
          <p:cNvSpPr/>
          <p:nvPr/>
        </p:nvSpPr>
        <p:spPr bwMode="auto">
          <a:xfrm>
            <a:off x="47684" y="1671913"/>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Cloud ID</a:t>
            </a:r>
          </a:p>
        </p:txBody>
      </p:sp>
      <p:sp>
        <p:nvSpPr>
          <p:cNvPr id="7" name="Rectangle 6"/>
          <p:cNvSpPr/>
          <p:nvPr/>
        </p:nvSpPr>
        <p:spPr bwMode="auto">
          <a:xfrm>
            <a:off x="1003359" y="2299327"/>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9" name="Rectangle 8"/>
          <p:cNvSpPr/>
          <p:nvPr/>
        </p:nvSpPr>
        <p:spPr bwMode="auto">
          <a:xfrm>
            <a:off x="2423892" y="1861087"/>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10" name="Rectangle 9"/>
          <p:cNvSpPr/>
          <p:nvPr/>
        </p:nvSpPr>
        <p:spPr bwMode="auto">
          <a:xfrm>
            <a:off x="2423892" y="273474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Connected </a:t>
            </a:r>
            <a:r>
              <a:rPr lang="en-US" sz="1400" dirty="0" smtClean="0">
                <a:gradFill>
                  <a:gsLst>
                    <a:gs pos="0">
                      <a:srgbClr val="FFFFFF"/>
                    </a:gs>
                    <a:gs pos="100000">
                      <a:srgbClr val="FFFFFF"/>
                    </a:gs>
                  </a:gsLst>
                  <a:lin ang="5400000" scaled="0"/>
                </a:gradFill>
                <a:ea typeface="Segoe UI" pitchFamily="34" charset="0"/>
                <a:cs typeface="Segoe UI" pitchFamily="34" charset="0"/>
              </a:rPr>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account</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003359" y="480978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13" name="Rectangle 12"/>
          <p:cNvSpPr/>
          <p:nvPr/>
        </p:nvSpPr>
        <p:spPr bwMode="auto">
          <a:xfrm>
            <a:off x="2425641" y="445294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423892" y="519541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cxnSp>
        <p:nvCxnSpPr>
          <p:cNvPr id="15" name="Straight Connector 14"/>
          <p:cNvCxnSpPr>
            <a:stCxn id="25" idx="0"/>
            <a:endCxn id="7" idx="2"/>
          </p:cNvCxnSpPr>
          <p:nvPr/>
        </p:nvCxnSpPr>
        <p:spPr>
          <a:xfrm flipV="1">
            <a:off x="1551999" y="2802247"/>
            <a:ext cx="0" cy="711523"/>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25" idx="2"/>
            <a:endCxn id="11" idx="0"/>
          </p:cNvCxnSpPr>
          <p:nvPr/>
        </p:nvCxnSpPr>
        <p:spPr>
          <a:xfrm>
            <a:off x="1551999" y="4183156"/>
            <a:ext cx="0" cy="626633"/>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Diamond 24"/>
          <p:cNvSpPr/>
          <p:nvPr/>
        </p:nvSpPr>
        <p:spPr bwMode="auto">
          <a:xfrm>
            <a:off x="774759" y="3513770"/>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40" name="Elbow Connector 39"/>
          <p:cNvCxnSpPr>
            <a:stCxn id="6" idx="2"/>
            <a:endCxn id="25" idx="1"/>
          </p:cNvCxnSpPr>
          <p:nvPr/>
        </p:nvCxnSpPr>
        <p:spPr>
          <a:xfrm rot="16200000" flipH="1">
            <a:off x="-151274" y="2922430"/>
            <a:ext cx="1673630" cy="17843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46" idx="2"/>
          </p:cNvCxnSpPr>
          <p:nvPr/>
        </p:nvCxnSpPr>
        <p:spPr>
          <a:xfrm>
            <a:off x="4518949" y="2623792"/>
            <a:ext cx="2685" cy="756244"/>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bwMode="auto">
          <a:xfrm>
            <a:off x="3970309" y="212087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sp>
        <p:nvSpPr>
          <p:cNvPr id="47" name="Rectangle 46"/>
          <p:cNvSpPr/>
          <p:nvPr/>
        </p:nvSpPr>
        <p:spPr bwMode="auto">
          <a:xfrm>
            <a:off x="5828571" y="130376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48" name="Rectangle 47"/>
          <p:cNvSpPr/>
          <p:nvPr/>
        </p:nvSpPr>
        <p:spPr bwMode="auto">
          <a:xfrm>
            <a:off x="7188075" y="130757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49" name="Rectangle 48"/>
          <p:cNvSpPr/>
          <p:nvPr/>
        </p:nvSpPr>
        <p:spPr bwMode="auto">
          <a:xfrm>
            <a:off x="5828571" y="292106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51" name="Rectangle 50"/>
          <p:cNvSpPr/>
          <p:nvPr/>
        </p:nvSpPr>
        <p:spPr bwMode="auto">
          <a:xfrm>
            <a:off x="7188075" y="2588160"/>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7178989" y="331534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cxnSp>
        <p:nvCxnSpPr>
          <p:cNvPr id="53" name="Straight Connector 52"/>
          <p:cNvCxnSpPr>
            <a:stCxn id="61" idx="0"/>
            <a:endCxn id="47" idx="2"/>
          </p:cNvCxnSpPr>
          <p:nvPr/>
        </p:nvCxnSpPr>
        <p:spPr>
          <a:xfrm flipV="1">
            <a:off x="6377211" y="1806686"/>
            <a:ext cx="0" cy="257920"/>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47" idx="3"/>
            <a:endCxn id="48" idx="1"/>
          </p:cNvCxnSpPr>
          <p:nvPr/>
        </p:nvCxnSpPr>
        <p:spPr>
          <a:xfrm>
            <a:off x="6925851" y="1555226"/>
            <a:ext cx="262224" cy="3806"/>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Diamond 60"/>
          <p:cNvSpPr/>
          <p:nvPr/>
        </p:nvSpPr>
        <p:spPr bwMode="auto">
          <a:xfrm>
            <a:off x="5502281" y="2064606"/>
            <a:ext cx="1749860" cy="608533"/>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72" name="Straight Arrow Connector 71"/>
          <p:cNvCxnSpPr>
            <a:stCxn id="61" idx="2"/>
            <a:endCxn id="49" idx="0"/>
          </p:cNvCxnSpPr>
          <p:nvPr/>
        </p:nvCxnSpPr>
        <p:spPr>
          <a:xfrm>
            <a:off x="6377211" y="2673139"/>
            <a:ext cx="0" cy="24793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6" name="Elbow Connector 75"/>
          <p:cNvCxnSpPr>
            <a:stCxn id="49" idx="3"/>
            <a:endCxn id="51" idx="1"/>
          </p:cNvCxnSpPr>
          <p:nvPr/>
        </p:nvCxnSpPr>
        <p:spPr>
          <a:xfrm flipV="1">
            <a:off x="6925851" y="2839620"/>
            <a:ext cx="262224" cy="332909"/>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49" idx="3"/>
            <a:endCxn id="52" idx="1"/>
          </p:cNvCxnSpPr>
          <p:nvPr/>
        </p:nvCxnSpPr>
        <p:spPr>
          <a:xfrm>
            <a:off x="6925851" y="3172529"/>
            <a:ext cx="253138" cy="394273"/>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7" name="Elbow Connector 96"/>
          <p:cNvCxnSpPr>
            <a:stCxn id="25" idx="3"/>
            <a:endCxn id="46" idx="1"/>
          </p:cNvCxnSpPr>
          <p:nvPr/>
        </p:nvCxnSpPr>
        <p:spPr>
          <a:xfrm flipV="1">
            <a:off x="2329239" y="2372332"/>
            <a:ext cx="1641070" cy="1476131"/>
          </a:xfrm>
          <a:prstGeom prst="bentConnector3">
            <a:avLst>
              <a:gd name="adj1" fmla="val 8176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179" idx="2"/>
            <a:endCxn id="100" idx="0"/>
          </p:cNvCxnSpPr>
          <p:nvPr/>
        </p:nvCxnSpPr>
        <p:spPr>
          <a:xfrm>
            <a:off x="6304059" y="5037413"/>
            <a:ext cx="0" cy="228688"/>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bwMode="auto">
          <a:xfrm>
            <a:off x="3970309" y="445294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Sync’d ID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and password</a:t>
            </a:r>
          </a:p>
        </p:txBody>
      </p:sp>
      <p:sp>
        <p:nvSpPr>
          <p:cNvPr id="100" name="Rectangle 99"/>
          <p:cNvSpPr/>
          <p:nvPr/>
        </p:nvSpPr>
        <p:spPr bwMode="auto">
          <a:xfrm>
            <a:off x="5755419" y="526610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7178989" y="5266888"/>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Staged Migration</a:t>
            </a:r>
          </a:p>
        </p:txBody>
      </p:sp>
      <p:cxnSp>
        <p:nvCxnSpPr>
          <p:cNvPr id="103" name="Straight Connector 102"/>
          <p:cNvCxnSpPr>
            <a:stCxn id="100" idx="3"/>
            <a:endCxn id="102" idx="1"/>
          </p:cNvCxnSpPr>
          <p:nvPr/>
        </p:nvCxnSpPr>
        <p:spPr>
          <a:xfrm>
            <a:off x="6852699" y="5517561"/>
            <a:ext cx="326290" cy="787"/>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stCxn id="11" idx="3"/>
            <a:endCxn id="13" idx="1"/>
          </p:cNvCxnSpPr>
          <p:nvPr/>
        </p:nvCxnSpPr>
        <p:spPr>
          <a:xfrm flipV="1">
            <a:off x="2100639" y="4704405"/>
            <a:ext cx="325002" cy="356844"/>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a:stCxn id="11" idx="3"/>
            <a:endCxn id="14" idx="1"/>
          </p:cNvCxnSpPr>
          <p:nvPr/>
        </p:nvCxnSpPr>
        <p:spPr>
          <a:xfrm>
            <a:off x="2100639" y="5061249"/>
            <a:ext cx="323253" cy="385622"/>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Diamond 112"/>
          <p:cNvSpPr/>
          <p:nvPr/>
        </p:nvSpPr>
        <p:spPr bwMode="auto">
          <a:xfrm>
            <a:off x="3744394" y="3380037"/>
            <a:ext cx="1554480" cy="669386"/>
          </a:xfrm>
          <a:prstGeom prst="diamond">
            <a:avLst/>
          </a:prstGeom>
          <a:solidFill>
            <a:schemeClr val="accent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Change ID Type</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9" name="Straight Connector 118"/>
          <p:cNvCxnSpPr>
            <a:stCxn id="113" idx="2"/>
            <a:endCxn id="99" idx="0"/>
          </p:cNvCxnSpPr>
          <p:nvPr/>
        </p:nvCxnSpPr>
        <p:spPr>
          <a:xfrm flipH="1">
            <a:off x="4518949" y="4049423"/>
            <a:ext cx="2685" cy="403522"/>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5" name="Rectangle 144"/>
          <p:cNvSpPr/>
          <p:nvPr/>
        </p:nvSpPr>
        <p:spPr bwMode="auto">
          <a:xfrm>
            <a:off x="8665472" y="598681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Federated ID</a:t>
            </a:r>
          </a:p>
        </p:txBody>
      </p:sp>
      <p:sp>
        <p:nvSpPr>
          <p:cNvPr id="146" name="Diamond 145"/>
          <p:cNvSpPr/>
          <p:nvPr/>
        </p:nvSpPr>
        <p:spPr bwMode="auto">
          <a:xfrm>
            <a:off x="3738375" y="5903586"/>
            <a:ext cx="1554480" cy="669386"/>
          </a:xfrm>
          <a:prstGeom prst="diamond">
            <a:avLst/>
          </a:prstGeom>
          <a:solidFill>
            <a:schemeClr val="accent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Change ID Type</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52" name="Straight Connector 151"/>
          <p:cNvCxnSpPr>
            <a:stCxn id="146" idx="3"/>
            <a:endCxn id="145" idx="1"/>
          </p:cNvCxnSpPr>
          <p:nvPr/>
        </p:nvCxnSpPr>
        <p:spPr>
          <a:xfrm>
            <a:off x="5292855" y="6238279"/>
            <a:ext cx="3372617" cy="0"/>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5" name="Diamond 154"/>
          <p:cNvSpPr/>
          <p:nvPr/>
        </p:nvSpPr>
        <p:spPr bwMode="auto">
          <a:xfrm>
            <a:off x="8436872" y="4939237"/>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
        <p:nvSpPr>
          <p:cNvPr id="156" name="Rectangle 155"/>
          <p:cNvSpPr/>
          <p:nvPr/>
        </p:nvSpPr>
        <p:spPr bwMode="auto">
          <a:xfrm>
            <a:off x="10064504" y="456002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157" name="Rectangle 156"/>
          <p:cNvSpPr/>
          <p:nvPr/>
        </p:nvSpPr>
        <p:spPr bwMode="auto">
          <a:xfrm>
            <a:off x="10064504" y="551756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cxnSp>
        <p:nvCxnSpPr>
          <p:cNvPr id="162" name="Straight Connector 161"/>
          <p:cNvCxnSpPr>
            <a:stCxn id="145" idx="0"/>
            <a:endCxn id="155" idx="2"/>
          </p:cNvCxnSpPr>
          <p:nvPr/>
        </p:nvCxnSpPr>
        <p:spPr>
          <a:xfrm flipV="1">
            <a:off x="9214112" y="5608623"/>
            <a:ext cx="0" cy="378196"/>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Elbow Connector 164"/>
          <p:cNvCxnSpPr>
            <a:stCxn id="155" idx="3"/>
            <a:endCxn id="156" idx="2"/>
          </p:cNvCxnSpPr>
          <p:nvPr/>
        </p:nvCxnSpPr>
        <p:spPr>
          <a:xfrm flipV="1">
            <a:off x="9991352" y="5062946"/>
            <a:ext cx="621792" cy="21098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8" name="Elbow Connector 167"/>
          <p:cNvCxnSpPr>
            <a:stCxn id="155" idx="3"/>
            <a:endCxn id="157" idx="0"/>
          </p:cNvCxnSpPr>
          <p:nvPr/>
        </p:nvCxnSpPr>
        <p:spPr>
          <a:xfrm>
            <a:off x="9991352" y="5273930"/>
            <a:ext cx="621792" cy="243631"/>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1" name="Elbow Connector 170"/>
          <p:cNvCxnSpPr>
            <a:stCxn id="7" idx="3"/>
            <a:endCxn id="9" idx="1"/>
          </p:cNvCxnSpPr>
          <p:nvPr/>
        </p:nvCxnSpPr>
        <p:spPr>
          <a:xfrm flipV="1">
            <a:off x="2100639" y="2112547"/>
            <a:ext cx="323253" cy="438240"/>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4" name="Elbow Connector 173"/>
          <p:cNvCxnSpPr>
            <a:stCxn id="7" idx="3"/>
            <a:endCxn id="10" idx="1"/>
          </p:cNvCxnSpPr>
          <p:nvPr/>
        </p:nvCxnSpPr>
        <p:spPr>
          <a:xfrm>
            <a:off x="2100639" y="2550787"/>
            <a:ext cx="323253" cy="435414"/>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9" name="Diamond 178"/>
          <p:cNvSpPr/>
          <p:nvPr/>
        </p:nvSpPr>
        <p:spPr bwMode="auto">
          <a:xfrm>
            <a:off x="5526819" y="4368027"/>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64" name="Elbow Connector 63"/>
          <p:cNvCxnSpPr>
            <a:stCxn id="113" idx="3"/>
            <a:endCxn id="61" idx="1"/>
          </p:cNvCxnSpPr>
          <p:nvPr/>
        </p:nvCxnSpPr>
        <p:spPr>
          <a:xfrm flipV="1">
            <a:off x="5298874" y="2368873"/>
            <a:ext cx="203407" cy="1345857"/>
          </a:xfrm>
          <a:prstGeom prst="bentConnector3">
            <a:avLst>
              <a:gd name="adj1" fmla="val 3651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99" idx="2"/>
            <a:endCxn id="146" idx="0"/>
          </p:cNvCxnSpPr>
          <p:nvPr/>
        </p:nvCxnSpPr>
        <p:spPr>
          <a:xfrm flipH="1">
            <a:off x="4515615" y="4955865"/>
            <a:ext cx="3334" cy="947721"/>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stCxn id="99" idx="3"/>
            <a:endCxn id="179" idx="1"/>
          </p:cNvCxnSpPr>
          <p:nvPr/>
        </p:nvCxnSpPr>
        <p:spPr>
          <a:xfrm flipV="1">
            <a:off x="5067589" y="4702720"/>
            <a:ext cx="459230" cy="1685"/>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58" idx="3"/>
            <a:endCxn id="62" idx="1"/>
          </p:cNvCxnSpPr>
          <p:nvPr/>
        </p:nvCxnSpPr>
        <p:spPr>
          <a:xfrm flipV="1">
            <a:off x="9653403" y="3616860"/>
            <a:ext cx="337949" cy="6303"/>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bwMode="auto">
          <a:xfrm>
            <a:off x="8556123" y="3371703"/>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servers</a:t>
            </a:r>
          </a:p>
        </p:txBody>
      </p:sp>
      <p:sp>
        <p:nvSpPr>
          <p:cNvPr id="59" name="Rectangle 58"/>
          <p:cNvSpPr/>
          <p:nvPr/>
        </p:nvSpPr>
        <p:spPr bwMode="auto">
          <a:xfrm>
            <a:off x="9991352" y="262390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62" name="Rectangle 61"/>
          <p:cNvSpPr/>
          <p:nvPr/>
        </p:nvSpPr>
        <p:spPr bwMode="auto">
          <a:xfrm>
            <a:off x="9991352" y="3365400"/>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
        <p:nvSpPr>
          <p:cNvPr id="63" name="Rectangle 62"/>
          <p:cNvSpPr/>
          <p:nvPr/>
        </p:nvSpPr>
        <p:spPr bwMode="auto">
          <a:xfrm>
            <a:off x="11249235" y="262390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cxnSp>
        <p:nvCxnSpPr>
          <p:cNvPr id="65" name="Straight Connector 64"/>
          <p:cNvCxnSpPr>
            <a:stCxn id="62" idx="0"/>
            <a:endCxn id="59" idx="2"/>
          </p:cNvCxnSpPr>
          <p:nvPr/>
        </p:nvCxnSpPr>
        <p:spPr>
          <a:xfrm flipV="1">
            <a:off x="10539992" y="3126826"/>
            <a:ext cx="0" cy="238574"/>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9" idx="3"/>
            <a:endCxn id="63" idx="1"/>
          </p:cNvCxnSpPr>
          <p:nvPr/>
        </p:nvCxnSpPr>
        <p:spPr>
          <a:xfrm>
            <a:off x="11088632" y="2875366"/>
            <a:ext cx="160603" cy="0"/>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Elbow Connector 66"/>
          <p:cNvCxnSpPr>
            <a:endCxn id="58" idx="2"/>
          </p:cNvCxnSpPr>
          <p:nvPr/>
        </p:nvCxnSpPr>
        <p:spPr>
          <a:xfrm flipV="1">
            <a:off x="7081299" y="3874623"/>
            <a:ext cx="2023464" cy="828097"/>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bwMode="auto">
          <a:xfrm>
            <a:off x="11268110" y="4905367"/>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sp>
        <p:nvSpPr>
          <p:cNvPr id="69" name="Rectangle 68"/>
          <p:cNvSpPr/>
          <p:nvPr/>
        </p:nvSpPr>
        <p:spPr bwMode="auto">
          <a:xfrm>
            <a:off x="11268110" y="617609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Staged migration</a:t>
            </a:r>
          </a:p>
        </p:txBody>
      </p:sp>
      <p:cxnSp>
        <p:nvCxnSpPr>
          <p:cNvPr id="70" name="Elbow Connector 69"/>
          <p:cNvCxnSpPr>
            <a:stCxn id="157" idx="3"/>
            <a:endCxn id="68" idx="2"/>
          </p:cNvCxnSpPr>
          <p:nvPr/>
        </p:nvCxnSpPr>
        <p:spPr>
          <a:xfrm flipV="1">
            <a:off x="11161784" y="5408287"/>
            <a:ext cx="654966" cy="36073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157" idx="3"/>
            <a:endCxn id="69" idx="0"/>
          </p:cNvCxnSpPr>
          <p:nvPr/>
        </p:nvCxnSpPr>
        <p:spPr>
          <a:xfrm>
            <a:off x="11161784" y="5769021"/>
            <a:ext cx="654966" cy="40707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869284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Rectangle 196"/>
          <p:cNvSpPr/>
          <p:nvPr/>
        </p:nvSpPr>
        <p:spPr bwMode="auto">
          <a:xfrm>
            <a:off x="8345431" y="1242086"/>
            <a:ext cx="4091044" cy="5752439"/>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chemeClr val="tx2"/>
                </a:solidFill>
                <a:ea typeface="Segoe UI" pitchFamily="34" charset="0"/>
                <a:cs typeface="Segoe UI" pitchFamily="34" charset="0"/>
              </a:rPr>
              <a:t>Enhance</a:t>
            </a:r>
          </a:p>
        </p:txBody>
      </p:sp>
      <p:sp>
        <p:nvSpPr>
          <p:cNvPr id="196" name="Rectangle 195"/>
          <p:cNvSpPr/>
          <p:nvPr/>
        </p:nvSpPr>
        <p:spPr bwMode="auto">
          <a:xfrm>
            <a:off x="3726373" y="1242086"/>
            <a:ext cx="4619057" cy="5752439"/>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Deploy</a:t>
            </a:r>
          </a:p>
        </p:txBody>
      </p:sp>
      <p:sp>
        <p:nvSpPr>
          <p:cNvPr id="195" name="Rectangle 194"/>
          <p:cNvSpPr/>
          <p:nvPr/>
        </p:nvSpPr>
        <p:spPr bwMode="auto">
          <a:xfrm>
            <a:off x="-12641" y="1242087"/>
            <a:ext cx="3739015" cy="57524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Pilot</a:t>
            </a:r>
          </a:p>
        </p:txBody>
      </p:sp>
      <p:sp>
        <p:nvSpPr>
          <p:cNvPr id="2" name="Title 1"/>
          <p:cNvSpPr>
            <a:spLocks noGrp="1"/>
          </p:cNvSpPr>
          <p:nvPr>
            <p:ph type="title"/>
          </p:nvPr>
        </p:nvSpPr>
        <p:spPr/>
        <p:txBody>
          <a:bodyPr/>
          <a:lstStyle/>
          <a:p>
            <a:r>
              <a:rPr lang="en-US" dirty="0" smtClean="0"/>
              <a:t>Optimized Path for Exchange 2010</a:t>
            </a:r>
            <a:endParaRPr lang="en-US" dirty="0"/>
          </a:p>
        </p:txBody>
      </p:sp>
      <p:sp>
        <p:nvSpPr>
          <p:cNvPr id="6" name="Rectangle 5"/>
          <p:cNvSpPr/>
          <p:nvPr/>
        </p:nvSpPr>
        <p:spPr bwMode="auto">
          <a:xfrm>
            <a:off x="47684" y="1671913"/>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Cloud ID</a:t>
            </a:r>
          </a:p>
        </p:txBody>
      </p:sp>
      <p:sp>
        <p:nvSpPr>
          <p:cNvPr id="7" name="Rectangle 6"/>
          <p:cNvSpPr/>
          <p:nvPr/>
        </p:nvSpPr>
        <p:spPr bwMode="auto">
          <a:xfrm>
            <a:off x="1003359" y="2299327"/>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9" name="Rectangle 8"/>
          <p:cNvSpPr/>
          <p:nvPr/>
        </p:nvSpPr>
        <p:spPr bwMode="auto">
          <a:xfrm>
            <a:off x="2423892" y="1861087"/>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10" name="Rectangle 9"/>
          <p:cNvSpPr/>
          <p:nvPr/>
        </p:nvSpPr>
        <p:spPr bwMode="auto">
          <a:xfrm>
            <a:off x="2423892" y="273474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Connected </a:t>
            </a:r>
            <a:r>
              <a:rPr lang="en-US" sz="1400" dirty="0" smtClean="0">
                <a:gradFill>
                  <a:gsLst>
                    <a:gs pos="0">
                      <a:srgbClr val="FFFFFF"/>
                    </a:gs>
                    <a:gs pos="100000">
                      <a:srgbClr val="FFFFFF"/>
                    </a:gs>
                  </a:gsLst>
                  <a:lin ang="5400000" scaled="0"/>
                </a:gradFill>
                <a:ea typeface="Segoe UI" pitchFamily="34" charset="0"/>
                <a:cs typeface="Segoe UI" pitchFamily="34" charset="0"/>
              </a:rPr>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account</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003359" y="480978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13" name="Rectangle 12"/>
          <p:cNvSpPr/>
          <p:nvPr/>
        </p:nvSpPr>
        <p:spPr bwMode="auto">
          <a:xfrm>
            <a:off x="2425641" y="445294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423892" y="519541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cxnSp>
        <p:nvCxnSpPr>
          <p:cNvPr id="15" name="Straight Connector 14"/>
          <p:cNvCxnSpPr>
            <a:stCxn id="25" idx="0"/>
            <a:endCxn id="7" idx="2"/>
          </p:cNvCxnSpPr>
          <p:nvPr/>
        </p:nvCxnSpPr>
        <p:spPr>
          <a:xfrm flipV="1">
            <a:off x="1551999" y="2802247"/>
            <a:ext cx="0" cy="711523"/>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25" idx="2"/>
            <a:endCxn id="11" idx="0"/>
          </p:cNvCxnSpPr>
          <p:nvPr/>
        </p:nvCxnSpPr>
        <p:spPr>
          <a:xfrm>
            <a:off x="1551999" y="4183156"/>
            <a:ext cx="0" cy="626633"/>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Diamond 24"/>
          <p:cNvSpPr/>
          <p:nvPr/>
        </p:nvSpPr>
        <p:spPr bwMode="auto">
          <a:xfrm>
            <a:off x="774759" y="3513770"/>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40" name="Elbow Connector 39"/>
          <p:cNvCxnSpPr>
            <a:stCxn id="6" idx="2"/>
            <a:endCxn id="25" idx="1"/>
          </p:cNvCxnSpPr>
          <p:nvPr/>
        </p:nvCxnSpPr>
        <p:spPr>
          <a:xfrm rot="16200000" flipH="1">
            <a:off x="-151274" y="2922430"/>
            <a:ext cx="1673630" cy="178435"/>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46" idx="2"/>
          </p:cNvCxnSpPr>
          <p:nvPr/>
        </p:nvCxnSpPr>
        <p:spPr>
          <a:xfrm>
            <a:off x="4518949" y="2623792"/>
            <a:ext cx="2685" cy="756244"/>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bwMode="auto">
          <a:xfrm>
            <a:off x="3970309" y="212087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Shared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namespace</a:t>
            </a:r>
          </a:p>
        </p:txBody>
      </p:sp>
      <p:sp>
        <p:nvSpPr>
          <p:cNvPr id="47" name="Rectangle 46"/>
          <p:cNvSpPr/>
          <p:nvPr/>
        </p:nvSpPr>
        <p:spPr bwMode="auto">
          <a:xfrm>
            <a:off x="5828571" y="130376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48" name="Rectangle 47"/>
          <p:cNvSpPr/>
          <p:nvPr/>
        </p:nvSpPr>
        <p:spPr bwMode="auto">
          <a:xfrm>
            <a:off x="7188075" y="130757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PST</a:t>
            </a:r>
          </a:p>
        </p:txBody>
      </p:sp>
      <p:sp>
        <p:nvSpPr>
          <p:cNvPr id="49" name="Rectangle 48"/>
          <p:cNvSpPr/>
          <p:nvPr/>
        </p:nvSpPr>
        <p:spPr bwMode="auto">
          <a:xfrm>
            <a:off x="5828571" y="292106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51" name="Rectangle 50"/>
          <p:cNvSpPr/>
          <p:nvPr/>
        </p:nvSpPr>
        <p:spPr bwMode="auto">
          <a:xfrm>
            <a:off x="7188075" y="2588160"/>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PST </a:t>
            </a:r>
            <a:r>
              <a:rPr lang="en-US" sz="1400" dirty="0" smtClean="0">
                <a:gradFill>
                  <a:gsLst>
                    <a:gs pos="0">
                      <a:srgbClr val="FFFFFF"/>
                    </a:gs>
                    <a:gs pos="100000">
                      <a:srgbClr val="FFFFFF"/>
                    </a:gs>
                  </a:gsLst>
                  <a:lin ang="5400000" scaled="0"/>
                </a:gradFill>
                <a:ea typeface="Segoe UI" pitchFamily="34" charset="0"/>
                <a:cs typeface="Segoe UI" pitchFamily="34" charset="0"/>
              </a:rPr>
              <a:t>import tool</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7178989" y="3315342"/>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IMAP migration</a:t>
            </a:r>
          </a:p>
        </p:txBody>
      </p:sp>
      <p:cxnSp>
        <p:nvCxnSpPr>
          <p:cNvPr id="53" name="Straight Connector 52"/>
          <p:cNvCxnSpPr>
            <a:stCxn id="61" idx="0"/>
            <a:endCxn id="47" idx="2"/>
          </p:cNvCxnSpPr>
          <p:nvPr/>
        </p:nvCxnSpPr>
        <p:spPr>
          <a:xfrm flipV="1">
            <a:off x="6377211" y="1806686"/>
            <a:ext cx="0" cy="257920"/>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47" idx="3"/>
            <a:endCxn id="48" idx="1"/>
          </p:cNvCxnSpPr>
          <p:nvPr/>
        </p:nvCxnSpPr>
        <p:spPr>
          <a:xfrm>
            <a:off x="6925851" y="1555226"/>
            <a:ext cx="262224" cy="3806"/>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Diamond 60"/>
          <p:cNvSpPr/>
          <p:nvPr/>
        </p:nvSpPr>
        <p:spPr bwMode="auto">
          <a:xfrm>
            <a:off x="5502281" y="2064606"/>
            <a:ext cx="1749860" cy="608533"/>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72" name="Straight Arrow Connector 71"/>
          <p:cNvCxnSpPr>
            <a:stCxn id="61" idx="2"/>
            <a:endCxn id="49" idx="0"/>
          </p:cNvCxnSpPr>
          <p:nvPr/>
        </p:nvCxnSpPr>
        <p:spPr>
          <a:xfrm>
            <a:off x="6377211" y="2673139"/>
            <a:ext cx="0" cy="24793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6" name="Elbow Connector 75"/>
          <p:cNvCxnSpPr>
            <a:stCxn id="49" idx="3"/>
            <a:endCxn id="51" idx="1"/>
          </p:cNvCxnSpPr>
          <p:nvPr/>
        </p:nvCxnSpPr>
        <p:spPr>
          <a:xfrm flipV="1">
            <a:off x="6925851" y="2839620"/>
            <a:ext cx="262224" cy="332909"/>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49" idx="3"/>
            <a:endCxn id="52" idx="1"/>
          </p:cNvCxnSpPr>
          <p:nvPr/>
        </p:nvCxnSpPr>
        <p:spPr>
          <a:xfrm>
            <a:off x="6925851" y="3172529"/>
            <a:ext cx="253138" cy="394273"/>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7" name="Elbow Connector 96"/>
          <p:cNvCxnSpPr>
            <a:stCxn id="25" idx="3"/>
            <a:endCxn id="46" idx="1"/>
          </p:cNvCxnSpPr>
          <p:nvPr/>
        </p:nvCxnSpPr>
        <p:spPr>
          <a:xfrm flipV="1">
            <a:off x="2329239" y="2372332"/>
            <a:ext cx="1641070" cy="1476131"/>
          </a:xfrm>
          <a:prstGeom prst="bentConnector3">
            <a:avLst>
              <a:gd name="adj1" fmla="val 7897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179" idx="2"/>
            <a:endCxn id="100" idx="0"/>
          </p:cNvCxnSpPr>
          <p:nvPr/>
        </p:nvCxnSpPr>
        <p:spPr>
          <a:xfrm>
            <a:off x="6304059" y="5037413"/>
            <a:ext cx="0" cy="228688"/>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bwMode="auto">
          <a:xfrm>
            <a:off x="3970309" y="445294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Sync’d ID </a:t>
            </a:r>
            <a:br>
              <a:rPr lang="en-US" sz="1400" dirty="0" smtClean="0">
                <a:gradFill>
                  <a:gsLst>
                    <a:gs pos="0">
                      <a:srgbClr val="FFFFFF"/>
                    </a:gs>
                    <a:gs pos="100000">
                      <a:srgbClr val="FFFFFF"/>
                    </a:gs>
                  </a:gsLst>
                  <a:lin ang="5400000" scaled="0"/>
                </a:gradFill>
                <a:ea typeface="Segoe UI" pitchFamily="34" charset="0"/>
                <a:cs typeface="Segoe UI" pitchFamily="34" charset="0"/>
              </a:rPr>
            </a:br>
            <a:r>
              <a:rPr lang="en-US" sz="1400" dirty="0" smtClean="0">
                <a:gradFill>
                  <a:gsLst>
                    <a:gs pos="0">
                      <a:srgbClr val="FFFFFF"/>
                    </a:gs>
                    <a:gs pos="100000">
                      <a:srgbClr val="FFFFFF"/>
                    </a:gs>
                  </a:gsLst>
                  <a:lin ang="5400000" scaled="0"/>
                </a:gradFill>
                <a:ea typeface="Segoe UI" pitchFamily="34" charset="0"/>
                <a:cs typeface="Segoe UI" pitchFamily="34" charset="0"/>
              </a:rPr>
              <a:t>and password</a:t>
            </a:r>
          </a:p>
        </p:txBody>
      </p:sp>
      <p:sp>
        <p:nvSpPr>
          <p:cNvPr id="100" name="Rectangle 99"/>
          <p:cNvSpPr/>
          <p:nvPr/>
        </p:nvSpPr>
        <p:spPr bwMode="auto">
          <a:xfrm>
            <a:off x="5755419" y="526610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7178989" y="5266888"/>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cxnSp>
        <p:nvCxnSpPr>
          <p:cNvPr id="103" name="Straight Connector 102"/>
          <p:cNvCxnSpPr>
            <a:stCxn id="100" idx="3"/>
            <a:endCxn id="102" idx="1"/>
          </p:cNvCxnSpPr>
          <p:nvPr/>
        </p:nvCxnSpPr>
        <p:spPr>
          <a:xfrm>
            <a:off x="6852699" y="5517561"/>
            <a:ext cx="326290" cy="787"/>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stCxn id="11" idx="3"/>
            <a:endCxn id="13" idx="1"/>
          </p:cNvCxnSpPr>
          <p:nvPr/>
        </p:nvCxnSpPr>
        <p:spPr>
          <a:xfrm flipV="1">
            <a:off x="2100639" y="4704405"/>
            <a:ext cx="325002" cy="356844"/>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a:stCxn id="11" idx="3"/>
            <a:endCxn id="14" idx="1"/>
          </p:cNvCxnSpPr>
          <p:nvPr/>
        </p:nvCxnSpPr>
        <p:spPr>
          <a:xfrm>
            <a:off x="2100639" y="5061249"/>
            <a:ext cx="323253" cy="385622"/>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3" name="Diamond 112"/>
          <p:cNvSpPr/>
          <p:nvPr/>
        </p:nvSpPr>
        <p:spPr bwMode="auto">
          <a:xfrm>
            <a:off x="3744394" y="3380037"/>
            <a:ext cx="1554480" cy="669386"/>
          </a:xfrm>
          <a:prstGeom prst="diamond">
            <a:avLst/>
          </a:prstGeom>
          <a:solidFill>
            <a:schemeClr val="accent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Change ID Type</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19" name="Straight Connector 118"/>
          <p:cNvCxnSpPr>
            <a:stCxn id="113" idx="2"/>
            <a:endCxn id="99" idx="0"/>
          </p:cNvCxnSpPr>
          <p:nvPr/>
        </p:nvCxnSpPr>
        <p:spPr>
          <a:xfrm flipH="1">
            <a:off x="4518949" y="4049423"/>
            <a:ext cx="2685" cy="403522"/>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5" name="Rectangle 144"/>
          <p:cNvSpPr/>
          <p:nvPr/>
        </p:nvSpPr>
        <p:spPr bwMode="auto">
          <a:xfrm>
            <a:off x="8665472" y="5986819"/>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Federated ID</a:t>
            </a:r>
          </a:p>
        </p:txBody>
      </p:sp>
      <p:sp>
        <p:nvSpPr>
          <p:cNvPr id="146" name="Diamond 145"/>
          <p:cNvSpPr/>
          <p:nvPr/>
        </p:nvSpPr>
        <p:spPr bwMode="auto">
          <a:xfrm>
            <a:off x="3738375" y="5903586"/>
            <a:ext cx="1554480" cy="669386"/>
          </a:xfrm>
          <a:prstGeom prst="diamond">
            <a:avLst/>
          </a:prstGeom>
          <a:solidFill>
            <a:schemeClr val="accent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Change ID Type</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52" name="Straight Connector 151"/>
          <p:cNvCxnSpPr>
            <a:stCxn id="146" idx="3"/>
            <a:endCxn id="145" idx="1"/>
          </p:cNvCxnSpPr>
          <p:nvPr/>
        </p:nvCxnSpPr>
        <p:spPr>
          <a:xfrm>
            <a:off x="5292855" y="6238279"/>
            <a:ext cx="3372617" cy="0"/>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5" name="Diamond 154"/>
          <p:cNvSpPr/>
          <p:nvPr/>
        </p:nvSpPr>
        <p:spPr bwMode="auto">
          <a:xfrm>
            <a:off x="8436872" y="4939237"/>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sp>
        <p:nvSpPr>
          <p:cNvPr id="156" name="Rectangle 155"/>
          <p:cNvSpPr/>
          <p:nvPr/>
        </p:nvSpPr>
        <p:spPr bwMode="auto">
          <a:xfrm>
            <a:off x="10064504" y="4560026"/>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Self service</a:t>
            </a:r>
          </a:p>
        </p:txBody>
      </p:sp>
      <p:sp>
        <p:nvSpPr>
          <p:cNvPr id="157" name="Rectangle 156"/>
          <p:cNvSpPr/>
          <p:nvPr/>
        </p:nvSpPr>
        <p:spPr bwMode="auto">
          <a:xfrm>
            <a:off x="10064504" y="5517561"/>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IT driven</a:t>
            </a:r>
          </a:p>
        </p:txBody>
      </p:sp>
      <p:sp>
        <p:nvSpPr>
          <p:cNvPr id="159" name="Rectangle 158"/>
          <p:cNvSpPr/>
          <p:nvPr/>
        </p:nvSpPr>
        <p:spPr bwMode="auto">
          <a:xfrm>
            <a:off x="11231534" y="6176095"/>
            <a:ext cx="1097280" cy="502920"/>
          </a:xfrm>
          <a:prstGeom prst="rect">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Hybrid migration</a:t>
            </a:r>
          </a:p>
        </p:txBody>
      </p:sp>
      <p:cxnSp>
        <p:nvCxnSpPr>
          <p:cNvPr id="162" name="Straight Connector 161"/>
          <p:cNvCxnSpPr>
            <a:stCxn id="145" idx="0"/>
            <a:endCxn id="155" idx="2"/>
          </p:cNvCxnSpPr>
          <p:nvPr/>
        </p:nvCxnSpPr>
        <p:spPr>
          <a:xfrm flipV="1">
            <a:off x="9214112" y="5608623"/>
            <a:ext cx="0" cy="378196"/>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Elbow Connector 164"/>
          <p:cNvCxnSpPr>
            <a:stCxn id="155" idx="3"/>
            <a:endCxn id="156" idx="2"/>
          </p:cNvCxnSpPr>
          <p:nvPr/>
        </p:nvCxnSpPr>
        <p:spPr>
          <a:xfrm flipV="1">
            <a:off x="9991352" y="5062946"/>
            <a:ext cx="621792" cy="21098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8" name="Elbow Connector 167"/>
          <p:cNvCxnSpPr>
            <a:stCxn id="155" idx="3"/>
            <a:endCxn id="157" idx="0"/>
          </p:cNvCxnSpPr>
          <p:nvPr/>
        </p:nvCxnSpPr>
        <p:spPr>
          <a:xfrm>
            <a:off x="9991352" y="5273930"/>
            <a:ext cx="621792" cy="243631"/>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1" name="Elbow Connector 170"/>
          <p:cNvCxnSpPr>
            <a:stCxn id="7" idx="3"/>
            <a:endCxn id="9" idx="1"/>
          </p:cNvCxnSpPr>
          <p:nvPr/>
        </p:nvCxnSpPr>
        <p:spPr>
          <a:xfrm flipV="1">
            <a:off x="2100639" y="2112547"/>
            <a:ext cx="323253" cy="438240"/>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4" name="Elbow Connector 173"/>
          <p:cNvCxnSpPr>
            <a:stCxn id="7" idx="3"/>
            <a:endCxn id="10" idx="1"/>
          </p:cNvCxnSpPr>
          <p:nvPr/>
        </p:nvCxnSpPr>
        <p:spPr>
          <a:xfrm>
            <a:off x="2100639" y="2550787"/>
            <a:ext cx="323253" cy="435414"/>
          </a:xfrm>
          <a:prstGeom prst="bentConnector3">
            <a:avLst>
              <a:gd name="adj1" fmla="val 5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9" name="Diamond 178"/>
          <p:cNvSpPr/>
          <p:nvPr/>
        </p:nvSpPr>
        <p:spPr bwMode="auto">
          <a:xfrm>
            <a:off x="5526819" y="4368027"/>
            <a:ext cx="1554480" cy="669386"/>
          </a:xfrm>
          <a:prstGeom prst="diamond">
            <a:avLst/>
          </a:prstGeom>
          <a:solidFill>
            <a:schemeClr val="accent4">
              <a:lumMod val="25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Migration</a:t>
            </a:r>
          </a:p>
        </p:txBody>
      </p:sp>
      <p:cxnSp>
        <p:nvCxnSpPr>
          <p:cNvPr id="201" name="Elbow Connector 200"/>
          <p:cNvCxnSpPr>
            <a:stCxn id="157" idx="3"/>
            <a:endCxn id="159" idx="0"/>
          </p:cNvCxnSpPr>
          <p:nvPr/>
        </p:nvCxnSpPr>
        <p:spPr>
          <a:xfrm>
            <a:off x="11161784" y="5769021"/>
            <a:ext cx="618390" cy="40707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113" idx="3"/>
            <a:endCxn id="61" idx="1"/>
          </p:cNvCxnSpPr>
          <p:nvPr/>
        </p:nvCxnSpPr>
        <p:spPr>
          <a:xfrm flipV="1">
            <a:off x="5298874" y="2368873"/>
            <a:ext cx="203407" cy="1345857"/>
          </a:xfrm>
          <a:prstGeom prst="bentConnector3">
            <a:avLst>
              <a:gd name="adj1" fmla="val 3651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99" idx="2"/>
            <a:endCxn id="146" idx="0"/>
          </p:cNvCxnSpPr>
          <p:nvPr/>
        </p:nvCxnSpPr>
        <p:spPr>
          <a:xfrm flipH="1">
            <a:off x="4515615" y="4955865"/>
            <a:ext cx="3334" cy="947721"/>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stCxn id="99" idx="3"/>
            <a:endCxn id="179" idx="1"/>
          </p:cNvCxnSpPr>
          <p:nvPr/>
        </p:nvCxnSpPr>
        <p:spPr>
          <a:xfrm flipV="1">
            <a:off x="5067589" y="4702720"/>
            <a:ext cx="459230" cy="1685"/>
          </a:xfrm>
          <a:prstGeom prst="line">
            <a:avLst/>
          </a:prstGeom>
          <a:ln w="31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43549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274515" y="5433638"/>
            <a:ext cx="11507404" cy="56144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776451"/>
            <a:r>
              <a:rPr lang="en-US" sz="2448" kern="0" spc="-41" dirty="0">
                <a:ln>
                  <a:solidFill>
                    <a:srgbClr val="FFFFFF">
                      <a:alpha val="0"/>
                    </a:srgbClr>
                  </a:solidFill>
                </a:ln>
                <a:solidFill>
                  <a:srgbClr val="FFFFFF"/>
                </a:solidFill>
              </a:rPr>
              <a:t>Exchange, SharePoint &amp; Lync Online, Office ProPlus, WA Active Directory</a:t>
            </a:r>
          </a:p>
        </p:txBody>
      </p:sp>
      <p:grpSp>
        <p:nvGrpSpPr>
          <p:cNvPr id="12" name="Group 11"/>
          <p:cNvGrpSpPr/>
          <p:nvPr/>
        </p:nvGrpSpPr>
        <p:grpSpPr>
          <a:xfrm>
            <a:off x="274515" y="1854435"/>
            <a:ext cx="3838916" cy="3569102"/>
            <a:chOff x="269729" y="1658963"/>
            <a:chExt cx="3842006" cy="4023316"/>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6000" b="4214"/>
            <a:stretch/>
          </p:blipFill>
          <p:spPr>
            <a:xfrm>
              <a:off x="269729" y="1658963"/>
              <a:ext cx="3840480" cy="4023316"/>
            </a:xfrm>
            <a:prstGeom prst="rect">
              <a:avLst/>
            </a:prstGeom>
          </p:spPr>
        </p:pic>
        <p:sp>
          <p:nvSpPr>
            <p:cNvPr id="21" name="Rectangle 20"/>
            <p:cNvSpPr/>
            <p:nvPr/>
          </p:nvSpPr>
          <p:spPr bwMode="auto">
            <a:xfrm>
              <a:off x="269926" y="4767834"/>
              <a:ext cx="3841809" cy="914400"/>
            </a:xfrm>
            <a:prstGeom prst="rect">
              <a:avLst/>
            </a:prstGeom>
            <a:gradFill flip="none" rotWithShape="1">
              <a:gsLst>
                <a:gs pos="0">
                  <a:schemeClr val="bg1">
                    <a:alpha val="0"/>
                  </a:schemeClr>
                </a:gs>
                <a:gs pos="74341">
                  <a:srgbClr val="505050">
                    <a:alpha val="60000"/>
                  </a:srgbClr>
                </a:gs>
                <a:gs pos="100000">
                  <a:schemeClr val="bg1">
                    <a:alpha val="65000"/>
                  </a:schemeClr>
                </a:gs>
                <a:gs pos="55760">
                  <a:srgbClr val="505050">
                    <a:alpha val="50000"/>
                  </a:srgbClr>
                </a:gs>
                <a:gs pos="30000">
                  <a:schemeClr val="bg1">
                    <a:alpha val="44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b" anchorCtr="0" compatLnSpc="1">
              <a:prstTxWarp prst="textNoShape">
                <a:avLst/>
              </a:prstTxWarp>
            </a:bodyPr>
            <a:lstStyle/>
            <a:p>
              <a:pPr algn="ctr" defTabSz="931734" fontAlgn="base">
                <a:lnSpc>
                  <a:spcPct val="90000"/>
                </a:lnSpc>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Experience Value Early</a:t>
              </a:r>
            </a:p>
            <a:p>
              <a:pPr algn="ctr" defTabSz="931734" fontAlgn="base">
                <a:lnSpc>
                  <a:spcPct val="90000"/>
                </a:lnSpc>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New Cloud Experience</a:t>
              </a:r>
            </a:p>
          </p:txBody>
        </p:sp>
      </p:grpSp>
      <p:grpSp>
        <p:nvGrpSpPr>
          <p:cNvPr id="11" name="Group 10"/>
          <p:cNvGrpSpPr/>
          <p:nvPr/>
        </p:nvGrpSpPr>
        <p:grpSpPr>
          <a:xfrm>
            <a:off x="4104047" y="1844294"/>
            <a:ext cx="3842731" cy="3579244"/>
            <a:chOff x="4102343" y="1658919"/>
            <a:chExt cx="3845823" cy="4023360"/>
          </a:xfrm>
        </p:grpSpPr>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237"/>
            <a:stretch/>
          </p:blipFill>
          <p:spPr>
            <a:xfrm>
              <a:off x="4107686" y="1658919"/>
              <a:ext cx="3840480" cy="4023360"/>
            </a:xfrm>
            <a:prstGeom prst="rect">
              <a:avLst/>
            </a:prstGeom>
          </p:spPr>
        </p:pic>
        <p:sp>
          <p:nvSpPr>
            <p:cNvPr id="22" name="Rectangle 21"/>
            <p:cNvSpPr/>
            <p:nvPr/>
          </p:nvSpPr>
          <p:spPr bwMode="auto">
            <a:xfrm>
              <a:off x="4102343" y="4767834"/>
              <a:ext cx="3841809" cy="914400"/>
            </a:xfrm>
            <a:prstGeom prst="rect">
              <a:avLst/>
            </a:prstGeom>
            <a:gradFill flip="none" rotWithShape="1">
              <a:gsLst>
                <a:gs pos="0">
                  <a:schemeClr val="bg1">
                    <a:alpha val="0"/>
                  </a:schemeClr>
                </a:gs>
                <a:gs pos="74341">
                  <a:srgbClr val="505050">
                    <a:alpha val="60000"/>
                  </a:srgbClr>
                </a:gs>
                <a:gs pos="100000">
                  <a:schemeClr val="bg1">
                    <a:alpha val="65000"/>
                  </a:schemeClr>
                </a:gs>
                <a:gs pos="55760">
                  <a:srgbClr val="505050">
                    <a:alpha val="50000"/>
                  </a:srgbClr>
                </a:gs>
                <a:gs pos="30000">
                  <a:schemeClr val="bg1">
                    <a:alpha val="44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b" anchorCtr="0" compatLnSpc="1">
              <a:prstTxWarp prst="textNoShape">
                <a:avLst/>
              </a:prstTxWarp>
            </a:bodyPr>
            <a:lstStyle/>
            <a:p>
              <a:pPr algn="ctr" defTabSz="931734" fontAlgn="base">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Real World Benefits</a:t>
              </a:r>
            </a:p>
            <a:p>
              <a:pPr algn="ctr" defTabSz="931734" fontAlgn="base">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Broad Production Use</a:t>
              </a:r>
            </a:p>
          </p:txBody>
        </p:sp>
      </p:grpSp>
      <p:grpSp>
        <p:nvGrpSpPr>
          <p:cNvPr id="10" name="Group 9"/>
          <p:cNvGrpSpPr/>
          <p:nvPr/>
        </p:nvGrpSpPr>
        <p:grpSpPr>
          <a:xfrm>
            <a:off x="7938718" y="1844293"/>
            <a:ext cx="3841803" cy="3579204"/>
            <a:chOff x="7940103" y="1658919"/>
            <a:chExt cx="3844895" cy="4023360"/>
          </a:xfrm>
        </p:grpSpPr>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944518" y="1658919"/>
              <a:ext cx="3840480" cy="4023360"/>
            </a:xfrm>
            <a:prstGeom prst="rect">
              <a:avLst/>
            </a:prstGeom>
          </p:spPr>
        </p:pic>
        <p:sp>
          <p:nvSpPr>
            <p:cNvPr id="23" name="Rectangle 22"/>
            <p:cNvSpPr/>
            <p:nvPr/>
          </p:nvSpPr>
          <p:spPr bwMode="auto">
            <a:xfrm>
              <a:off x="7940103" y="4767789"/>
              <a:ext cx="3841809" cy="914400"/>
            </a:xfrm>
            <a:prstGeom prst="rect">
              <a:avLst/>
            </a:prstGeom>
            <a:gradFill flip="none" rotWithShape="1">
              <a:gsLst>
                <a:gs pos="0">
                  <a:schemeClr val="bg1">
                    <a:alpha val="0"/>
                  </a:schemeClr>
                </a:gs>
                <a:gs pos="74341">
                  <a:srgbClr val="505050">
                    <a:alpha val="60000"/>
                  </a:srgbClr>
                </a:gs>
                <a:gs pos="100000">
                  <a:schemeClr val="bg1">
                    <a:alpha val="65000"/>
                  </a:schemeClr>
                </a:gs>
                <a:gs pos="55760">
                  <a:srgbClr val="505050">
                    <a:alpha val="50000"/>
                  </a:srgbClr>
                </a:gs>
                <a:gs pos="30000">
                  <a:schemeClr val="bg1">
                    <a:alpha val="44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b" anchorCtr="0" compatLnSpc="1">
              <a:prstTxWarp prst="textNoShape">
                <a:avLst/>
              </a:prstTxWarp>
            </a:bodyPr>
            <a:lstStyle/>
            <a:p>
              <a:pPr algn="ctr" defTabSz="931734" fontAlgn="base">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Full Feature Value</a:t>
              </a:r>
            </a:p>
            <a:p>
              <a:pPr algn="ctr" defTabSz="931734" fontAlgn="base">
                <a:spcBef>
                  <a:spcPct val="0"/>
                </a:spcBef>
                <a:spcAft>
                  <a:spcPct val="0"/>
                </a:spcAft>
              </a:pPr>
              <a:r>
                <a:rPr lang="en-US" sz="1998" dirty="0">
                  <a:gradFill>
                    <a:gsLst>
                      <a:gs pos="0">
                        <a:srgbClr val="FFFFFF"/>
                      </a:gs>
                      <a:gs pos="100000">
                        <a:srgbClr val="FFFFFF"/>
                      </a:gs>
                    </a:gsLst>
                    <a:lin ang="5400000" scaled="0"/>
                  </a:gradFill>
                  <a:ea typeface="Segoe UI" pitchFamily="34" charset="0"/>
                  <a:cs typeface="Segoe UI" pitchFamily="34" charset="0"/>
                </a:rPr>
                <a:t>Meet your needs</a:t>
              </a:r>
            </a:p>
          </p:txBody>
        </p:sp>
      </p:grpSp>
      <p:sp>
        <p:nvSpPr>
          <p:cNvPr id="32" name="Rectangle 31"/>
          <p:cNvSpPr/>
          <p:nvPr/>
        </p:nvSpPr>
        <p:spPr>
          <a:xfrm>
            <a:off x="588768" y="1194356"/>
            <a:ext cx="3706615" cy="501919"/>
          </a:xfrm>
          <a:prstGeom prst="rect">
            <a:avLst/>
          </a:prstGeom>
        </p:spPr>
        <p:txBody>
          <a:bodyPr wrap="square" lIns="0" tIns="0" rIns="0" bIns="0">
            <a:spAutoFit/>
          </a:bodyPr>
          <a:lstStyle/>
          <a:p>
            <a:pPr defTabSz="1242700"/>
            <a:r>
              <a:rPr lang="en-US" sz="3198" dirty="0">
                <a:solidFill>
                  <a:srgbClr val="EB3C00"/>
                </a:solidFill>
                <a:latin typeface="Segoe UI Light"/>
              </a:rPr>
              <a:t>Pilot </a:t>
            </a:r>
          </a:p>
        </p:txBody>
      </p:sp>
      <p:sp>
        <p:nvSpPr>
          <p:cNvPr id="33" name="Rectangle 32"/>
          <p:cNvSpPr/>
          <p:nvPr/>
        </p:nvSpPr>
        <p:spPr>
          <a:xfrm>
            <a:off x="4115986" y="1204656"/>
            <a:ext cx="3822732" cy="501919"/>
          </a:xfrm>
          <a:prstGeom prst="rect">
            <a:avLst/>
          </a:prstGeom>
        </p:spPr>
        <p:txBody>
          <a:bodyPr wrap="square" lIns="0" tIns="0" rIns="0" bIns="0">
            <a:spAutoFit/>
          </a:bodyPr>
          <a:lstStyle/>
          <a:p>
            <a:pPr defTabSz="1242700"/>
            <a:r>
              <a:rPr lang="en-US" sz="3198" dirty="0">
                <a:solidFill>
                  <a:srgbClr val="EB3C00"/>
                </a:solidFill>
                <a:latin typeface="Segoe UI Light"/>
              </a:rPr>
              <a:t>Deploy</a:t>
            </a:r>
          </a:p>
        </p:txBody>
      </p:sp>
      <p:sp>
        <p:nvSpPr>
          <p:cNvPr id="15" name="Rectangle 14"/>
          <p:cNvSpPr/>
          <p:nvPr/>
        </p:nvSpPr>
        <p:spPr>
          <a:xfrm>
            <a:off x="7954705" y="1204656"/>
            <a:ext cx="3822732" cy="501919"/>
          </a:xfrm>
          <a:prstGeom prst="rect">
            <a:avLst/>
          </a:prstGeom>
        </p:spPr>
        <p:txBody>
          <a:bodyPr wrap="square" lIns="0" tIns="0" rIns="0" bIns="0">
            <a:spAutoFit/>
          </a:bodyPr>
          <a:lstStyle/>
          <a:p>
            <a:pPr defTabSz="1242700"/>
            <a:r>
              <a:rPr lang="en-US" sz="3198" dirty="0">
                <a:solidFill>
                  <a:srgbClr val="EB3C00"/>
                </a:solidFill>
                <a:latin typeface="Segoe UI Light"/>
              </a:rPr>
              <a:t>Enhance</a:t>
            </a:r>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514" y="185678"/>
            <a:ext cx="7191655" cy="814483"/>
          </a:xfrm>
          <a:prstGeom prst="rect">
            <a:avLst/>
          </a:prstGeom>
        </p:spPr>
      </p:pic>
    </p:spTree>
    <p:extLst>
      <p:ext uri="{BB962C8B-B14F-4D97-AF65-F5344CB8AC3E}">
        <p14:creationId xmlns:p14="http://schemas.microsoft.com/office/powerpoint/2010/main" val="420053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8" y="1476620"/>
            <a:ext cx="11902027" cy="2015262"/>
          </a:xfrm>
        </p:spPr>
        <p:txBody>
          <a:bodyPr/>
          <a:lstStyle/>
          <a:p>
            <a:r>
              <a:rPr lang="en-US" sz="3672" dirty="0"/>
              <a:t>No throw away effort “Production pilot”</a:t>
            </a:r>
          </a:p>
          <a:p>
            <a:r>
              <a:rPr lang="en-US" sz="3672" dirty="0"/>
              <a:t>Full Office 365 </a:t>
            </a:r>
            <a:r>
              <a:rPr lang="en-US" sz="3672" dirty="0" smtClean="0"/>
              <a:t>user </a:t>
            </a:r>
            <a:r>
              <a:rPr lang="en-US" sz="3672" dirty="0"/>
              <a:t>e</a:t>
            </a:r>
            <a:r>
              <a:rPr lang="en-US" sz="3672" dirty="0" smtClean="0"/>
              <a:t>xperience </a:t>
            </a:r>
          </a:p>
          <a:p>
            <a:r>
              <a:rPr lang="en-US" sz="3672" dirty="0" smtClean="0"/>
              <a:t>Pilot with </a:t>
            </a:r>
            <a:r>
              <a:rPr lang="en-US" sz="3672" dirty="0"/>
              <a:t>minimal on-premises requirements</a:t>
            </a:r>
          </a:p>
          <a:p>
            <a:r>
              <a:rPr lang="en-US" sz="3672" dirty="0"/>
              <a:t>Time to value vs. effort invested</a:t>
            </a:r>
          </a:p>
          <a:p>
            <a:r>
              <a:rPr lang="en-US" sz="3672" dirty="0"/>
              <a:t>Multiple data migration methods: </a:t>
            </a:r>
          </a:p>
          <a:p>
            <a:pPr lvl="1"/>
            <a:r>
              <a:rPr lang="en-US" sz="2448" dirty="0"/>
              <a:t>new mailbox, self-service and IT managed</a:t>
            </a:r>
          </a:p>
          <a:p>
            <a:r>
              <a:rPr lang="en-US" sz="3672" dirty="0"/>
              <a:t>Identity options: </a:t>
            </a:r>
          </a:p>
          <a:p>
            <a:pPr lvl="1"/>
            <a:r>
              <a:rPr lang="en-US" sz="2448" dirty="0"/>
              <a:t>cloud IDs, synchronized IDs and federated IDs</a:t>
            </a:r>
          </a:p>
          <a:p>
            <a:endParaRPr lang="en-US" sz="4488" dirty="0"/>
          </a:p>
          <a:p>
            <a:endParaRPr lang="en-US" sz="4488" dirty="0"/>
          </a:p>
        </p:txBody>
      </p:sp>
      <p:sp>
        <p:nvSpPr>
          <p:cNvPr id="3" name="Title 2"/>
          <p:cNvSpPr>
            <a:spLocks noGrp="1"/>
          </p:cNvSpPr>
          <p:nvPr>
            <p:ph type="title"/>
          </p:nvPr>
        </p:nvSpPr>
        <p:spPr/>
        <p:txBody>
          <a:bodyPr/>
          <a:lstStyle/>
          <a:p>
            <a:r>
              <a:rPr lang="en-US" dirty="0"/>
              <a:t>Benefits of Office 365 </a:t>
            </a:r>
            <a:r>
              <a:rPr lang="en-US" dirty="0" smtClean="0"/>
              <a:t>FastTrack</a:t>
            </a:r>
            <a:endParaRPr lang="en-US" dirty="0"/>
          </a:p>
        </p:txBody>
      </p:sp>
    </p:spTree>
    <p:extLst>
      <p:ext uri="{BB962C8B-B14F-4D97-AF65-F5344CB8AC3E}">
        <p14:creationId xmlns:p14="http://schemas.microsoft.com/office/powerpoint/2010/main" val="20809761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8105269" y="1414250"/>
            <a:ext cx="3916934" cy="522257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103" fontAlgn="base">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3 - Enhance</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Optional integration</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Extend in weeks</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Meet business needs</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Customized to landscape</a:t>
            </a:r>
          </a:p>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        </a:t>
            </a:r>
          </a:p>
        </p:txBody>
      </p:sp>
      <p:sp>
        <p:nvSpPr>
          <p:cNvPr id="27" name="Rectangle 26"/>
          <p:cNvSpPr/>
          <p:nvPr/>
        </p:nvSpPr>
        <p:spPr bwMode="auto">
          <a:xfrm>
            <a:off x="4188335" y="1414250"/>
            <a:ext cx="3916934" cy="5222579"/>
          </a:xfrm>
          <a:prstGeom prst="rect">
            <a:avLst/>
          </a:prstGeom>
          <a:solidFill>
            <a:schemeClr val="accent5">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103" fontAlgn="base">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2 - Deploy</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Core onboarding</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Deploy in days</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Companywide cloud use</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IT led migration</a:t>
            </a:r>
          </a:p>
        </p:txBody>
      </p:sp>
      <p:sp>
        <p:nvSpPr>
          <p:cNvPr id="26" name="Rectangle 25"/>
          <p:cNvSpPr/>
          <p:nvPr/>
        </p:nvSpPr>
        <p:spPr bwMode="auto">
          <a:xfrm>
            <a:off x="271401" y="1414250"/>
            <a:ext cx="3916934" cy="5222579"/>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defTabSz="932103" fontAlgn="base">
              <a:spcBef>
                <a:spcPct val="0"/>
              </a:spcBef>
              <a:spcAft>
                <a:spcPct val="0"/>
              </a:spcAft>
            </a:pPr>
            <a:r>
              <a:rPr lang="en-US" sz="3672" dirty="0">
                <a:gradFill>
                  <a:gsLst>
                    <a:gs pos="0">
                      <a:srgbClr val="FFFFFF"/>
                    </a:gs>
                    <a:gs pos="100000">
                      <a:srgbClr val="FFFFFF"/>
                    </a:gs>
                  </a:gsLst>
                  <a:lin ang="5400000" scaled="0"/>
                </a:gradFill>
                <a:latin typeface="Segoe UI Light"/>
                <a:ea typeface="Segoe UI" pitchFamily="34" charset="0"/>
                <a:cs typeface="Segoe UI" pitchFamily="34" charset="0"/>
              </a:rPr>
              <a:t>1 - Pilot</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Full Office 365 service</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Pilot in hours</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Persist to deployment</a:t>
            </a:r>
          </a:p>
          <a:p>
            <a:pPr defTabSz="932103" fontAlgn="base">
              <a:lnSpc>
                <a:spcPct val="90000"/>
              </a:lnSpc>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User led migration</a:t>
            </a:r>
          </a:p>
          <a:p>
            <a:pPr defTabSz="932103" fontAlgn="base">
              <a:lnSpc>
                <a:spcPct val="90000"/>
              </a:lnSpc>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a:p>
            <a:pPr defTabSz="932103" fontAlgn="base">
              <a:lnSpc>
                <a:spcPct val="90000"/>
              </a:lnSpc>
              <a:spcBef>
                <a:spcPct val="0"/>
              </a:spcBef>
              <a:spcAft>
                <a:spcPct val="0"/>
              </a:spcAft>
            </a:pPr>
            <a:r>
              <a:rPr lang="en-US" sz="1799" dirty="0">
                <a:gradFill>
                  <a:gsLst>
                    <a:gs pos="0">
                      <a:srgbClr val="FFFFFF"/>
                    </a:gs>
                    <a:gs pos="100000">
                      <a:srgbClr val="FFFFFF"/>
                    </a:gs>
                  </a:gsLst>
                  <a:lin ang="5400000" scaled="0"/>
                </a:gradFill>
                <a:ea typeface="Segoe UI" pitchFamily="34" charset="0"/>
                <a:cs typeface="Segoe UI" pitchFamily="34" charset="0"/>
              </a:rPr>
              <a:t>        </a:t>
            </a:r>
          </a:p>
          <a:p>
            <a:pPr defTabSz="932103" fontAlgn="base">
              <a:lnSpc>
                <a:spcPct val="90000"/>
              </a:lnSpc>
              <a:spcBef>
                <a:spcPct val="0"/>
              </a:spcBef>
              <a:spcAft>
                <a:spcPct val="0"/>
              </a:spcAft>
            </a:pPr>
            <a:endParaRPr lang="en-US" sz="1599"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271401" y="945347"/>
            <a:ext cx="11750802" cy="46630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ctr" anchorCtr="0" forceAA="0" compatLnSpc="1">
            <a:prstTxWarp prst="textNoShape">
              <a:avLst/>
            </a:prstTxWarp>
            <a:noAutofit/>
          </a:bodyPr>
          <a:lstStyle/>
          <a:p>
            <a:pPr algn="ctr" defTabSz="776451"/>
            <a:r>
              <a:rPr lang="en-US" sz="2448" kern="0" spc="-41" dirty="0">
                <a:ln>
                  <a:solidFill>
                    <a:srgbClr val="FFFFFF">
                      <a:alpha val="0"/>
                    </a:srgbClr>
                  </a:solidFill>
                </a:ln>
                <a:solidFill>
                  <a:srgbClr val="FFFFFF"/>
                </a:solidFill>
                <a:latin typeface="Segoe UI Light"/>
              </a:rPr>
              <a:t>Exchange, SharePoint, Lync, Office 365 ProPlus, WA Active Directory</a:t>
            </a:r>
          </a:p>
        </p:txBody>
      </p:sp>
      <p:sp>
        <p:nvSpPr>
          <p:cNvPr id="34" name="Title 33"/>
          <p:cNvSpPr>
            <a:spLocks noGrp="1"/>
          </p:cNvSpPr>
          <p:nvPr>
            <p:ph type="title"/>
          </p:nvPr>
        </p:nvSpPr>
        <p:spPr/>
        <p:txBody>
          <a:bodyPr/>
          <a:lstStyle/>
          <a:p>
            <a:r>
              <a:rPr lang="en-US" sz="4798" dirty="0"/>
              <a:t>First use in hours, Onboarding in days</a:t>
            </a:r>
          </a:p>
        </p:txBody>
      </p:sp>
      <p:grpSp>
        <p:nvGrpSpPr>
          <p:cNvPr id="6" name="Group 5"/>
          <p:cNvGrpSpPr/>
          <p:nvPr/>
        </p:nvGrpSpPr>
        <p:grpSpPr>
          <a:xfrm>
            <a:off x="1815718" y="6203581"/>
            <a:ext cx="1866949" cy="464855"/>
            <a:chOff x="1777825" y="6384336"/>
            <a:chExt cx="1830508" cy="455782"/>
          </a:xfrm>
        </p:grpSpPr>
        <p:sp>
          <p:nvSpPr>
            <p:cNvPr id="44" name="Freeform 99"/>
            <p:cNvSpPr>
              <a:spLocks/>
            </p:cNvSpPr>
            <p:nvPr/>
          </p:nvSpPr>
          <p:spPr bwMode="black">
            <a:xfrm>
              <a:off x="1777825" y="6461206"/>
              <a:ext cx="406066" cy="29757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3241" tIns="46620" rIns="93241" bIns="46620" numCol="1" anchor="t" anchorCtr="0" compatLnSpc="1">
              <a:prstTxWarp prst="textNoShape">
                <a:avLst/>
              </a:prstTxWarp>
            </a:bodyPr>
            <a:lstStyle/>
            <a:p>
              <a:pPr defTabSz="932559"/>
              <a:endParaRPr lang="en-US" sz="1799" dirty="0">
                <a:solidFill>
                  <a:srgbClr val="000000"/>
                </a:solidFill>
              </a:endParaRPr>
            </a:p>
          </p:txBody>
        </p:sp>
        <p:sp>
          <p:nvSpPr>
            <p:cNvPr id="2" name="TextBox 1"/>
            <p:cNvSpPr txBox="1"/>
            <p:nvPr/>
          </p:nvSpPr>
          <p:spPr>
            <a:xfrm>
              <a:off x="2199826" y="6384336"/>
              <a:ext cx="1408507" cy="455782"/>
            </a:xfrm>
            <a:prstGeom prst="rect">
              <a:avLst/>
            </a:prstGeom>
            <a:noFill/>
          </p:spPr>
          <p:txBody>
            <a:bodyPr wrap="square" lIns="182806" tIns="146246" rIns="182806" bIns="146246" rtlCol="0">
              <a:spAutoFit/>
            </a:bodyPr>
            <a:lstStyle/>
            <a:p>
              <a:pPr defTabSz="932559">
                <a:lnSpc>
                  <a:spcPct val="90000"/>
                </a:lnSpc>
                <a:spcAft>
                  <a:spcPts val="600"/>
                </a:spcAft>
              </a:pPr>
              <a:r>
                <a:rPr lang="en-US" sz="1224" dirty="0">
                  <a:solidFill>
                    <a:srgbClr val="FFFFFF"/>
                  </a:solidFill>
                </a:rPr>
                <a:t>Pilot complete</a:t>
              </a:r>
            </a:p>
          </p:txBody>
        </p:sp>
      </p:grpSp>
      <p:grpSp>
        <p:nvGrpSpPr>
          <p:cNvPr id="8" name="Group 7"/>
          <p:cNvGrpSpPr/>
          <p:nvPr/>
        </p:nvGrpSpPr>
        <p:grpSpPr>
          <a:xfrm>
            <a:off x="5655496" y="6169254"/>
            <a:ext cx="2293692" cy="490984"/>
            <a:chOff x="5542655" y="6329486"/>
            <a:chExt cx="2248922" cy="481401"/>
          </a:xfrm>
        </p:grpSpPr>
        <p:sp>
          <p:nvSpPr>
            <p:cNvPr id="9" name="Freeform 99"/>
            <p:cNvSpPr>
              <a:spLocks/>
            </p:cNvSpPr>
            <p:nvPr/>
          </p:nvSpPr>
          <p:spPr bwMode="black">
            <a:xfrm>
              <a:off x="5542655" y="6440011"/>
              <a:ext cx="406066" cy="29757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3241" tIns="46620" rIns="93241" bIns="46620" numCol="1" anchor="t" anchorCtr="0" compatLnSpc="1">
              <a:prstTxWarp prst="textNoShape">
                <a:avLst/>
              </a:prstTxWarp>
            </a:bodyPr>
            <a:lstStyle/>
            <a:p>
              <a:pPr defTabSz="932559"/>
              <a:endParaRPr lang="en-US" sz="1799" dirty="0">
                <a:solidFill>
                  <a:srgbClr val="000000"/>
                </a:solidFill>
              </a:endParaRPr>
            </a:p>
          </p:txBody>
        </p:sp>
        <p:sp>
          <p:nvSpPr>
            <p:cNvPr id="45" name="Freeform 18"/>
            <p:cNvSpPr>
              <a:spLocks noEditPoints="1"/>
            </p:cNvSpPr>
            <p:nvPr/>
          </p:nvSpPr>
          <p:spPr bwMode="black">
            <a:xfrm>
              <a:off x="7419062" y="6329486"/>
              <a:ext cx="372515" cy="40809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272" tIns="41137" rIns="82272" bIns="41137" numCol="1" anchor="t" anchorCtr="0" compatLnSpc="1">
              <a:prstTxWarp prst="textNoShape">
                <a:avLst/>
              </a:prstTxWarp>
            </a:bodyPr>
            <a:lstStyle/>
            <a:p>
              <a:pPr defTabSz="932559"/>
              <a:endParaRPr lang="en-US" sz="1599" dirty="0">
                <a:solidFill>
                  <a:srgbClr val="000000"/>
                </a:solidFill>
              </a:endParaRPr>
            </a:p>
          </p:txBody>
        </p:sp>
        <p:sp>
          <p:nvSpPr>
            <p:cNvPr id="46" name="TextBox 45"/>
            <p:cNvSpPr txBox="1"/>
            <p:nvPr/>
          </p:nvSpPr>
          <p:spPr>
            <a:xfrm>
              <a:off x="5918970" y="6355079"/>
              <a:ext cx="1529843" cy="455808"/>
            </a:xfrm>
            <a:prstGeom prst="rect">
              <a:avLst/>
            </a:prstGeom>
            <a:noFill/>
          </p:spPr>
          <p:txBody>
            <a:bodyPr wrap="square" lIns="182806" tIns="146246" rIns="182806" bIns="146246" rtlCol="0">
              <a:spAutoFit/>
            </a:bodyPr>
            <a:lstStyle/>
            <a:p>
              <a:pPr defTabSz="932559">
                <a:lnSpc>
                  <a:spcPct val="90000"/>
                </a:lnSpc>
                <a:spcAft>
                  <a:spcPts val="600"/>
                </a:spcAft>
              </a:pPr>
              <a:r>
                <a:rPr lang="en-US" sz="1224" dirty="0">
                  <a:solidFill>
                    <a:srgbClr val="FFFFFF"/>
                  </a:solidFill>
                </a:rPr>
                <a:t>Deploy Complete</a:t>
              </a:r>
            </a:p>
          </p:txBody>
        </p:sp>
      </p:grpSp>
      <p:grpSp>
        <p:nvGrpSpPr>
          <p:cNvPr id="3" name="Group 2"/>
          <p:cNvGrpSpPr/>
          <p:nvPr/>
        </p:nvGrpSpPr>
        <p:grpSpPr>
          <a:xfrm>
            <a:off x="364967" y="3569915"/>
            <a:ext cx="3730413" cy="1178089"/>
            <a:chOff x="355391" y="3500235"/>
            <a:chExt cx="3657600" cy="1155094"/>
          </a:xfrm>
        </p:grpSpPr>
        <p:sp>
          <p:nvSpPr>
            <p:cNvPr id="71" name="Rectangle 70"/>
            <p:cNvSpPr/>
            <p:nvPr/>
          </p:nvSpPr>
          <p:spPr bwMode="auto">
            <a:xfrm>
              <a:off x="355391" y="3500235"/>
              <a:ext cx="3657600" cy="1155094"/>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What</a:t>
              </a:r>
            </a:p>
          </p:txBody>
        </p:sp>
        <p:sp>
          <p:nvSpPr>
            <p:cNvPr id="66" name="Rectangle 65"/>
            <p:cNvSpPr/>
            <p:nvPr/>
          </p:nvSpPr>
          <p:spPr bwMode="auto">
            <a:xfrm>
              <a:off x="355392" y="3864464"/>
              <a:ext cx="3646121" cy="768005"/>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Office 365 Service</a:t>
              </a:r>
            </a:p>
            <a:p>
              <a:pPr marL="55049"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Exchange, SharePoint, Lync, Office Web Apps, Office 365 ProPlus, Mobile</a:t>
              </a:r>
            </a:p>
            <a:p>
              <a:pPr algn="ct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 name="Group 3"/>
          <p:cNvGrpSpPr/>
          <p:nvPr/>
        </p:nvGrpSpPr>
        <p:grpSpPr>
          <a:xfrm>
            <a:off x="366060" y="4803113"/>
            <a:ext cx="3730413" cy="1305645"/>
            <a:chOff x="356463" y="4709362"/>
            <a:chExt cx="3657600" cy="1280160"/>
          </a:xfrm>
        </p:grpSpPr>
        <p:sp>
          <p:nvSpPr>
            <p:cNvPr id="72" name="Rectangle 71"/>
            <p:cNvSpPr/>
            <p:nvPr/>
          </p:nvSpPr>
          <p:spPr bwMode="auto">
            <a:xfrm>
              <a:off x="356463" y="4709362"/>
              <a:ext cx="3657600" cy="128016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How</a:t>
              </a:r>
              <a:endParaRPr lang="en-US" sz="1199" dirty="0">
                <a:gradFill>
                  <a:gsLst>
                    <a:gs pos="0">
                      <a:srgbClr val="FFFFFF"/>
                    </a:gs>
                    <a:gs pos="100000">
                      <a:srgbClr val="FFFFFF"/>
                    </a:gs>
                  </a:gsLst>
                  <a:lin ang="5400000" scaled="0"/>
                </a:gradFill>
                <a:ea typeface="Segoe UI" pitchFamily="34" charset="0"/>
                <a:cs typeface="Segoe UI" pitchFamily="34" charset="0"/>
              </a:endParaRP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363369" y="5034201"/>
              <a:ext cx="1828800" cy="635283"/>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Service domain</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Cloud Identity</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Web Client</a:t>
              </a: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2175010" y="5034200"/>
              <a:ext cx="1828800" cy="635283"/>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Office client</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Self Service</a:t>
              </a: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Group 9"/>
          <p:cNvGrpSpPr/>
          <p:nvPr/>
        </p:nvGrpSpPr>
        <p:grpSpPr>
          <a:xfrm>
            <a:off x="4278982" y="3569915"/>
            <a:ext cx="3730413" cy="1178089"/>
            <a:chOff x="4193009" y="3500235"/>
            <a:chExt cx="3657600" cy="1155094"/>
          </a:xfrm>
        </p:grpSpPr>
        <p:sp>
          <p:nvSpPr>
            <p:cNvPr id="75" name="Rectangle 11"/>
            <p:cNvSpPr/>
            <p:nvPr/>
          </p:nvSpPr>
          <p:spPr bwMode="auto">
            <a:xfrm>
              <a:off x="4193009" y="3500235"/>
              <a:ext cx="3657600" cy="1155094"/>
            </a:xfrm>
            <a:prstGeom prst="rect">
              <a:avLst/>
            </a:prstGeom>
            <a:solidFill>
              <a:srgbClr val="2D8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What</a:t>
              </a:r>
            </a:p>
          </p:txBody>
        </p:sp>
        <p:sp>
          <p:nvSpPr>
            <p:cNvPr id="76" name="Rectangle 13"/>
            <p:cNvSpPr/>
            <p:nvPr/>
          </p:nvSpPr>
          <p:spPr bwMode="auto">
            <a:xfrm>
              <a:off x="4193010" y="3887324"/>
              <a:ext cx="3646121" cy="768005"/>
            </a:xfrm>
            <a:prstGeom prst="rect">
              <a:avLst/>
            </a:prstGeom>
            <a:solidFill>
              <a:srgbClr val="2D8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b="1" dirty="0">
                  <a:gradFill>
                    <a:gsLst>
                      <a:gs pos="0">
                        <a:srgbClr val="FFFFFF"/>
                      </a:gs>
                      <a:gs pos="100000">
                        <a:srgbClr val="FFFFFF"/>
                      </a:gs>
                    </a:gsLst>
                    <a:lin ang="5400000" scaled="0"/>
                  </a:gradFill>
                  <a:ea typeface="Segoe UI" pitchFamily="34" charset="0"/>
                  <a:cs typeface="Segoe UI" pitchFamily="34" charset="0"/>
                </a:rPr>
                <a:t>All Pilot Features +</a:t>
              </a:r>
            </a:p>
            <a:p>
              <a:pPr marL="55049"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Shared namespace, simple coexistence, external sites</a:t>
              </a:r>
            </a:p>
          </p:txBody>
        </p:sp>
      </p:grpSp>
      <p:grpSp>
        <p:nvGrpSpPr>
          <p:cNvPr id="7" name="Group 15"/>
          <p:cNvGrpSpPr/>
          <p:nvPr/>
        </p:nvGrpSpPr>
        <p:grpSpPr>
          <a:xfrm>
            <a:off x="4277909" y="4803113"/>
            <a:ext cx="3730413" cy="1305645"/>
            <a:chOff x="4191957" y="4709362"/>
            <a:chExt cx="3657600" cy="1280160"/>
          </a:xfrm>
        </p:grpSpPr>
        <p:sp>
          <p:nvSpPr>
            <p:cNvPr id="77" name="Rectangle 16"/>
            <p:cNvSpPr/>
            <p:nvPr/>
          </p:nvSpPr>
          <p:spPr bwMode="auto">
            <a:xfrm>
              <a:off x="4191957" y="4709362"/>
              <a:ext cx="3657600" cy="1280160"/>
            </a:xfrm>
            <a:prstGeom prst="rect">
              <a:avLst/>
            </a:prstGeom>
            <a:solidFill>
              <a:srgbClr val="2D8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How</a:t>
              </a:r>
              <a:endParaRPr lang="en-US" sz="1199" dirty="0">
                <a:gradFill>
                  <a:gsLst>
                    <a:gs pos="0">
                      <a:srgbClr val="FFFFFF"/>
                    </a:gs>
                    <a:gs pos="100000">
                      <a:srgbClr val="FFFFFF"/>
                    </a:gs>
                  </a:gsLst>
                  <a:lin ang="5400000" scaled="0"/>
                </a:gradFill>
                <a:ea typeface="Segoe UI" pitchFamily="34" charset="0"/>
                <a:cs typeface="Segoe UI" pitchFamily="34" charset="0"/>
              </a:endParaRP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17"/>
            <p:cNvSpPr/>
            <p:nvPr/>
          </p:nvSpPr>
          <p:spPr bwMode="auto">
            <a:xfrm>
              <a:off x="4198863" y="5079921"/>
              <a:ext cx="1828800" cy="635283"/>
            </a:xfrm>
            <a:prstGeom prst="rect">
              <a:avLst/>
            </a:prstGeom>
            <a:solidFill>
              <a:srgbClr val="2D8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b="1" dirty="0">
                  <a:gradFill>
                    <a:gsLst>
                      <a:gs pos="0">
                        <a:srgbClr val="FFFFFF"/>
                      </a:gs>
                      <a:gs pos="100000">
                        <a:srgbClr val="FFFFFF"/>
                      </a:gs>
                    </a:gsLst>
                    <a:lin ang="5400000" scaled="0"/>
                  </a:gradFill>
                  <a:ea typeface="Segoe UI" pitchFamily="34" charset="0"/>
                  <a:cs typeface="Segoe UI" pitchFamily="34" charset="0"/>
                </a:rPr>
                <a:t>Pilot +</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IT led migration *</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Customer domain</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Directory sync</a:t>
              </a: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18"/>
            <p:cNvSpPr/>
            <p:nvPr/>
          </p:nvSpPr>
          <p:spPr bwMode="auto">
            <a:xfrm>
              <a:off x="6010504" y="5079920"/>
              <a:ext cx="1828800" cy="635283"/>
            </a:xfrm>
            <a:prstGeom prst="rect">
              <a:avLst/>
            </a:prstGeom>
            <a:solidFill>
              <a:srgbClr val="2D82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Password sync</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Admin migrations</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OnRamp</a:t>
              </a:r>
            </a:p>
          </p:txBody>
        </p:sp>
      </p:grpSp>
      <p:grpSp>
        <p:nvGrpSpPr>
          <p:cNvPr id="11" name="Group 10"/>
          <p:cNvGrpSpPr/>
          <p:nvPr/>
        </p:nvGrpSpPr>
        <p:grpSpPr>
          <a:xfrm>
            <a:off x="8211171" y="3569915"/>
            <a:ext cx="3735229" cy="1178089"/>
            <a:chOff x="8048446" y="3500235"/>
            <a:chExt cx="3662322" cy="1155094"/>
          </a:xfrm>
        </p:grpSpPr>
        <p:sp>
          <p:nvSpPr>
            <p:cNvPr id="80" name="Rectangle 79"/>
            <p:cNvSpPr/>
            <p:nvPr/>
          </p:nvSpPr>
          <p:spPr bwMode="auto">
            <a:xfrm>
              <a:off x="8048446" y="3500235"/>
              <a:ext cx="3657600" cy="115509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What</a:t>
              </a:r>
            </a:p>
          </p:txBody>
        </p:sp>
        <p:sp>
          <p:nvSpPr>
            <p:cNvPr id="81" name="Rectangle 80"/>
            <p:cNvSpPr/>
            <p:nvPr/>
          </p:nvSpPr>
          <p:spPr bwMode="auto">
            <a:xfrm>
              <a:off x="8064647" y="3887324"/>
              <a:ext cx="3646121" cy="768005"/>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b="1" dirty="0">
                  <a:gradFill>
                    <a:gsLst>
                      <a:gs pos="0">
                        <a:srgbClr val="FFFFFF"/>
                      </a:gs>
                      <a:gs pos="100000">
                        <a:srgbClr val="FFFFFF"/>
                      </a:gs>
                    </a:gsLst>
                    <a:lin ang="5400000" scaled="0"/>
                  </a:gradFill>
                  <a:ea typeface="Segoe UI" pitchFamily="34" charset="0"/>
                  <a:cs typeface="Segoe UI" pitchFamily="34" charset="0"/>
                </a:rPr>
                <a:t>Deploy +</a:t>
              </a:r>
            </a:p>
            <a:p>
              <a:pPr marL="55049"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Federation, Hybrid Delegation, and more </a:t>
              </a:r>
            </a:p>
            <a:p>
              <a:pPr algn="ct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8210098" y="4803113"/>
            <a:ext cx="3730413" cy="1305645"/>
            <a:chOff x="8047394" y="4709362"/>
            <a:chExt cx="3657600" cy="1280160"/>
          </a:xfrm>
        </p:grpSpPr>
        <p:sp>
          <p:nvSpPr>
            <p:cNvPr id="82" name="Rectangle 81"/>
            <p:cNvSpPr/>
            <p:nvPr/>
          </p:nvSpPr>
          <p:spPr bwMode="auto">
            <a:xfrm>
              <a:off x="8047394" y="4709362"/>
              <a:ext cx="3657600" cy="128016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defTabSz="932103"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How</a:t>
              </a:r>
              <a:endParaRPr lang="en-US" sz="1199" dirty="0">
                <a:gradFill>
                  <a:gsLst>
                    <a:gs pos="0">
                      <a:srgbClr val="FFFFFF"/>
                    </a:gs>
                    <a:gs pos="100000">
                      <a:srgbClr val="FFFFFF"/>
                    </a:gs>
                  </a:gsLst>
                  <a:lin ang="5400000" scaled="0"/>
                </a:gradFill>
                <a:ea typeface="Segoe UI" pitchFamily="34" charset="0"/>
                <a:cs typeface="Segoe UI" pitchFamily="34" charset="0"/>
              </a:endParaRP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8068424" y="5079920"/>
              <a:ext cx="1828800" cy="635283"/>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r>
                <a:rPr lang="en-US" sz="1199" b="1" dirty="0">
                  <a:gradFill>
                    <a:gsLst>
                      <a:gs pos="0">
                        <a:srgbClr val="FFFFFF"/>
                      </a:gs>
                      <a:gs pos="100000">
                        <a:srgbClr val="FFFFFF"/>
                      </a:gs>
                    </a:gsLst>
                    <a:lin ang="5400000" scaled="0"/>
                  </a:gradFill>
                  <a:ea typeface="Segoe UI" pitchFamily="34" charset="0"/>
                  <a:cs typeface="Segoe UI" pitchFamily="34" charset="0"/>
                </a:rPr>
                <a:t>Deploy+ *</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Configure adv. features</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Federated Identity</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Exchange Hybrid</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Corporate app store</a:t>
              </a:r>
            </a:p>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9876194" y="5079920"/>
              <a:ext cx="1828800" cy="635283"/>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0" rIns="93260" bIns="0" numCol="1" spcCol="0" rtlCol="0" fromWordArt="0" anchor="t" anchorCtr="0" forceAA="0" compatLnSpc="1">
              <a:prstTxWarp prst="textNoShape">
                <a:avLst/>
              </a:prstTxWarp>
              <a:noAutofit/>
            </a:bodyPr>
            <a:lstStyle/>
            <a:p>
              <a:pPr defTabSz="932103" fontAlgn="base">
                <a:spcBef>
                  <a:spcPct val="0"/>
                </a:spcBef>
                <a:spcAft>
                  <a:spcPct val="0"/>
                </a:spcAft>
              </a:pPr>
              <a:endParaRPr lang="en-US" sz="1199" dirty="0">
                <a:gradFill>
                  <a:gsLst>
                    <a:gs pos="0">
                      <a:srgbClr val="FFFFFF"/>
                    </a:gs>
                    <a:gs pos="100000">
                      <a:srgbClr val="FFFFFF"/>
                    </a:gs>
                  </a:gsLst>
                  <a:lin ang="5400000" scaled="0"/>
                </a:gradFill>
                <a:ea typeface="Segoe UI" pitchFamily="34" charset="0"/>
                <a:cs typeface="Segoe UI" pitchFamily="34" charset="0"/>
              </a:endParaRP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SharePoint Hybrid</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Lync Hybrid</a:t>
              </a:r>
            </a:p>
            <a:p>
              <a:pPr defTabSz="932103" fontAlgn="base">
                <a:spcBef>
                  <a:spcPct val="0"/>
                </a:spcBef>
                <a:spcAft>
                  <a:spcPct val="0"/>
                </a:spcAft>
              </a:pPr>
              <a:r>
                <a:rPr lang="en-US" sz="1199" dirty="0">
                  <a:gradFill>
                    <a:gsLst>
                      <a:gs pos="0">
                        <a:srgbClr val="FFFFFF"/>
                      </a:gs>
                      <a:gs pos="100000">
                        <a:srgbClr val="FFFFFF"/>
                      </a:gs>
                    </a:gsLst>
                    <a:lin ang="5400000" scaled="0"/>
                  </a:gradFill>
                  <a:ea typeface="Segoe UI" pitchFamily="34" charset="0"/>
                  <a:cs typeface="Segoe UI" pitchFamily="34" charset="0"/>
                </a:rPr>
                <a:t>3</a:t>
              </a:r>
              <a:r>
                <a:rPr lang="en-US" sz="1199" baseline="30000" dirty="0">
                  <a:gradFill>
                    <a:gsLst>
                      <a:gs pos="0">
                        <a:srgbClr val="FFFFFF"/>
                      </a:gs>
                      <a:gs pos="100000">
                        <a:srgbClr val="FFFFFF"/>
                      </a:gs>
                    </a:gsLst>
                    <a:lin ang="5400000" scaled="0"/>
                  </a:gradFill>
                  <a:ea typeface="Segoe UI" pitchFamily="34" charset="0"/>
                  <a:cs typeface="Segoe UI" pitchFamily="34" charset="0"/>
                </a:rPr>
                <a:t>rd</a:t>
              </a:r>
              <a:r>
                <a:rPr lang="en-US" sz="1199" dirty="0">
                  <a:gradFill>
                    <a:gsLst>
                      <a:gs pos="0">
                        <a:srgbClr val="FFFFFF"/>
                      </a:gs>
                      <a:gs pos="100000">
                        <a:srgbClr val="FFFFFF"/>
                      </a:gs>
                    </a:gsLst>
                    <a:lin ang="5400000" scaled="0"/>
                  </a:gradFill>
                  <a:ea typeface="Segoe UI" pitchFamily="34" charset="0"/>
                  <a:cs typeface="Segoe UI" pitchFamily="34" charset="0"/>
                </a:rPr>
                <a:t> party migration tools</a:t>
              </a:r>
            </a:p>
          </p:txBody>
        </p:sp>
      </p:grpSp>
      <p:grpSp>
        <p:nvGrpSpPr>
          <p:cNvPr id="47" name="Group 46"/>
          <p:cNvGrpSpPr/>
          <p:nvPr/>
        </p:nvGrpSpPr>
        <p:grpSpPr>
          <a:xfrm>
            <a:off x="9686887" y="6188834"/>
            <a:ext cx="2253624" cy="464882"/>
            <a:chOff x="1823387" y="6369878"/>
            <a:chExt cx="2209636" cy="455808"/>
          </a:xfrm>
        </p:grpSpPr>
        <p:sp>
          <p:nvSpPr>
            <p:cNvPr id="48" name="Freeform 99"/>
            <p:cNvSpPr>
              <a:spLocks/>
            </p:cNvSpPr>
            <p:nvPr/>
          </p:nvSpPr>
          <p:spPr bwMode="black">
            <a:xfrm>
              <a:off x="1823387" y="6472109"/>
              <a:ext cx="406066" cy="297574"/>
            </a:xfrm>
            <a:custGeom>
              <a:avLst/>
              <a:gdLst>
                <a:gd name="T0" fmla="*/ 86 w 131"/>
                <a:gd name="T1" fmla="*/ 35 h 96"/>
                <a:gd name="T2" fmla="*/ 48 w 131"/>
                <a:gd name="T3" fmla="*/ 0 h 96"/>
                <a:gd name="T4" fmla="*/ 79 w 131"/>
                <a:gd name="T5" fmla="*/ 0 h 96"/>
                <a:gd name="T6" fmla="*/ 131 w 131"/>
                <a:gd name="T7" fmla="*/ 48 h 96"/>
                <a:gd name="T8" fmla="*/ 79 w 131"/>
                <a:gd name="T9" fmla="*/ 96 h 96"/>
                <a:gd name="T10" fmla="*/ 48 w 131"/>
                <a:gd name="T11" fmla="*/ 96 h 96"/>
                <a:gd name="T12" fmla="*/ 86 w 131"/>
                <a:gd name="T13" fmla="*/ 60 h 96"/>
                <a:gd name="T14" fmla="*/ 0 w 131"/>
                <a:gd name="T15" fmla="*/ 60 h 96"/>
                <a:gd name="T16" fmla="*/ 0 w 131"/>
                <a:gd name="T17" fmla="*/ 35 h 96"/>
                <a:gd name="T18" fmla="*/ 86 w 131"/>
                <a:gd name="T19"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86" y="35"/>
                  </a:moveTo>
                  <a:lnTo>
                    <a:pt x="48" y="0"/>
                  </a:lnTo>
                  <a:lnTo>
                    <a:pt x="79" y="0"/>
                  </a:lnTo>
                  <a:lnTo>
                    <a:pt x="131" y="48"/>
                  </a:lnTo>
                  <a:lnTo>
                    <a:pt x="79" y="96"/>
                  </a:lnTo>
                  <a:lnTo>
                    <a:pt x="48" y="96"/>
                  </a:lnTo>
                  <a:lnTo>
                    <a:pt x="86" y="60"/>
                  </a:lnTo>
                  <a:lnTo>
                    <a:pt x="0" y="60"/>
                  </a:lnTo>
                  <a:lnTo>
                    <a:pt x="0" y="35"/>
                  </a:lnTo>
                  <a:lnTo>
                    <a:pt x="86" y="35"/>
                  </a:lnTo>
                  <a:close/>
                </a:path>
              </a:pathLst>
            </a:custGeom>
            <a:solidFill>
              <a:srgbClr val="FFFFFF"/>
            </a:solidFill>
            <a:ln>
              <a:noFill/>
            </a:ln>
            <a:extLst/>
          </p:spPr>
          <p:txBody>
            <a:bodyPr vert="horz" wrap="square" lIns="93241" tIns="46620" rIns="93241" bIns="46620" numCol="1" anchor="t" anchorCtr="0" compatLnSpc="1">
              <a:prstTxWarp prst="textNoShape">
                <a:avLst/>
              </a:prstTxWarp>
            </a:bodyPr>
            <a:lstStyle/>
            <a:p>
              <a:pPr defTabSz="932559"/>
              <a:endParaRPr lang="en-US" sz="1799" dirty="0">
                <a:solidFill>
                  <a:srgbClr val="000000"/>
                </a:solidFill>
              </a:endParaRPr>
            </a:p>
          </p:txBody>
        </p:sp>
        <p:sp>
          <p:nvSpPr>
            <p:cNvPr id="49" name="TextBox 48"/>
            <p:cNvSpPr txBox="1"/>
            <p:nvPr/>
          </p:nvSpPr>
          <p:spPr>
            <a:xfrm>
              <a:off x="2334933" y="6369878"/>
              <a:ext cx="1698090" cy="455808"/>
            </a:xfrm>
            <a:prstGeom prst="rect">
              <a:avLst/>
            </a:prstGeom>
            <a:noFill/>
          </p:spPr>
          <p:txBody>
            <a:bodyPr wrap="square" lIns="182806" tIns="146246" rIns="182806" bIns="146246" rtlCol="0">
              <a:spAutoFit/>
            </a:bodyPr>
            <a:lstStyle/>
            <a:p>
              <a:pPr defTabSz="932559">
                <a:lnSpc>
                  <a:spcPct val="90000"/>
                </a:lnSpc>
                <a:spcAft>
                  <a:spcPts val="600"/>
                </a:spcAft>
              </a:pPr>
              <a:r>
                <a:rPr lang="en-US" sz="1224" dirty="0">
                  <a:solidFill>
                    <a:srgbClr val="FFFFFF"/>
                  </a:solidFill>
                </a:rPr>
                <a:t>Adopt new features</a:t>
              </a: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2414" y="1466758"/>
            <a:ext cx="962967" cy="839343"/>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4547" y="1520676"/>
            <a:ext cx="1274560" cy="839343"/>
          </a:xfrm>
          <a:prstGeom prst="rect">
            <a:avLst/>
          </a:prstGeom>
        </p:spPr>
      </p:pic>
      <p:grpSp>
        <p:nvGrpSpPr>
          <p:cNvPr id="16" name="Group 15"/>
          <p:cNvGrpSpPr>
            <a:grpSpLocks noChangeAspect="1"/>
          </p:cNvGrpSpPr>
          <p:nvPr/>
        </p:nvGrpSpPr>
        <p:grpSpPr>
          <a:xfrm>
            <a:off x="6588699" y="1520676"/>
            <a:ext cx="1419624" cy="839343"/>
            <a:chOff x="4630343" y="2814636"/>
            <a:chExt cx="1991947" cy="1177725"/>
          </a:xfrm>
        </p:grpSpPr>
        <p:pic>
          <p:nvPicPr>
            <p:cNvPr id="57" name="Picture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3211" y="2814636"/>
              <a:ext cx="1049079" cy="914400"/>
            </a:xfrm>
            <a:prstGeom prst="rect">
              <a:avLst/>
            </a:prstGeom>
          </p:spPr>
        </p:pic>
        <p:pic>
          <p:nvPicPr>
            <p:cNvPr id="67" name="Picture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5505" y="2986521"/>
              <a:ext cx="314723" cy="274320"/>
            </a:xfrm>
            <a:prstGeom prst="rect">
              <a:avLst/>
            </a:prstGeom>
          </p:spPr>
        </p:pic>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5505" y="3260841"/>
              <a:ext cx="314723" cy="274320"/>
            </a:xfrm>
            <a:prstGeom prst="rect">
              <a:avLst/>
            </a:prstGeom>
          </p:spPr>
        </p:pic>
        <p:pic>
          <p:nvPicPr>
            <p:cNvPr id="69" name="Picture 6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5505" y="3554511"/>
              <a:ext cx="314723" cy="274320"/>
            </a:xfrm>
            <a:prstGeom prst="rect">
              <a:avLst/>
            </a:prstGeom>
          </p:spPr>
        </p:pic>
        <p:pic>
          <p:nvPicPr>
            <p:cNvPr id="70" name="Picture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44" y="2849361"/>
              <a:ext cx="314723" cy="274320"/>
            </a:xfrm>
            <a:prstGeom prst="rect">
              <a:avLst/>
            </a:prstGeom>
          </p:spPr>
        </p:pic>
        <p:pic>
          <p:nvPicPr>
            <p:cNvPr id="74" name="Picture 7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43" y="3123681"/>
              <a:ext cx="314723" cy="274320"/>
            </a:xfrm>
            <a:prstGeom prst="rect">
              <a:avLst/>
            </a:prstGeom>
          </p:spPr>
        </p:pic>
        <p:pic>
          <p:nvPicPr>
            <p:cNvPr id="85" name="Picture 8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43" y="3417351"/>
              <a:ext cx="314723" cy="274320"/>
            </a:xfrm>
            <a:prstGeom prst="rect">
              <a:avLst/>
            </a:prstGeom>
          </p:spPr>
        </p:pic>
        <p:pic>
          <p:nvPicPr>
            <p:cNvPr id="86" name="Picture 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343" y="3718041"/>
              <a:ext cx="314723" cy="274320"/>
            </a:xfrm>
            <a:prstGeom prst="rect">
              <a:avLst/>
            </a:prstGeom>
          </p:spPr>
        </p:pic>
        <p:pic>
          <p:nvPicPr>
            <p:cNvPr id="87" name="Picture 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2983" y="3118070"/>
              <a:ext cx="314723" cy="274320"/>
            </a:xfrm>
            <a:prstGeom prst="rect">
              <a:avLst/>
            </a:prstGeom>
          </p:spPr>
        </p:pic>
        <p:pic>
          <p:nvPicPr>
            <p:cNvPr id="88" name="Picture 8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2983" y="3418760"/>
              <a:ext cx="314723" cy="274320"/>
            </a:xfrm>
            <a:prstGeom prst="rect">
              <a:avLst/>
            </a:prstGeom>
          </p:spPr>
        </p:pic>
      </p:grpSp>
    </p:spTree>
    <p:extLst>
      <p:ext uri="{BB962C8B-B14F-4D97-AF65-F5344CB8AC3E}">
        <p14:creationId xmlns:p14="http://schemas.microsoft.com/office/powerpoint/2010/main" val="296174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see how it works</a:t>
            </a:r>
            <a:endParaRPr lang="en-US" dirty="0"/>
          </a:p>
        </p:txBody>
      </p:sp>
      <p:sp>
        <p:nvSpPr>
          <p:cNvPr id="3" name="Rectangle 2"/>
          <p:cNvSpPr/>
          <p:nvPr/>
        </p:nvSpPr>
        <p:spPr bwMode="auto">
          <a:xfrm>
            <a:off x="455613" y="3680354"/>
            <a:ext cx="3819671" cy="603504"/>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91440" rIns="18288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Pilot</a:t>
            </a:r>
          </a:p>
        </p:txBody>
      </p:sp>
      <p:sp>
        <p:nvSpPr>
          <p:cNvPr id="4" name="Rectangle 3"/>
          <p:cNvSpPr/>
          <p:nvPr/>
        </p:nvSpPr>
        <p:spPr bwMode="auto">
          <a:xfrm>
            <a:off x="4398891" y="3680354"/>
            <a:ext cx="3819671" cy="603504"/>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Deploy</a:t>
            </a:r>
          </a:p>
        </p:txBody>
      </p:sp>
      <p:sp>
        <p:nvSpPr>
          <p:cNvPr id="5" name="Rectangle 4"/>
          <p:cNvSpPr/>
          <p:nvPr/>
        </p:nvSpPr>
        <p:spPr bwMode="auto">
          <a:xfrm>
            <a:off x="8342167" y="3680354"/>
            <a:ext cx="3819671" cy="603504"/>
          </a:xfrm>
          <a:prstGeom prst="rect">
            <a:avLst/>
          </a:prstGeom>
          <a:solidFill>
            <a:schemeClr val="bg2">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Enhance</a:t>
            </a:r>
          </a:p>
        </p:txBody>
      </p:sp>
      <p:sp>
        <p:nvSpPr>
          <p:cNvPr id="6" name="Oval 5"/>
          <p:cNvSpPr/>
          <p:nvPr/>
        </p:nvSpPr>
        <p:spPr bwMode="auto">
          <a:xfrm>
            <a:off x="5776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7" name="Oval 6"/>
          <p:cNvSpPr/>
          <p:nvPr/>
        </p:nvSpPr>
        <p:spPr bwMode="auto">
          <a:xfrm>
            <a:off x="4540060"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a:t>
            </a:r>
          </a:p>
        </p:txBody>
      </p:sp>
      <p:sp>
        <p:nvSpPr>
          <p:cNvPr id="8" name="Oval 7"/>
          <p:cNvSpPr/>
          <p:nvPr/>
        </p:nvSpPr>
        <p:spPr bwMode="auto">
          <a:xfrm>
            <a:off x="8475566" y="3789696"/>
            <a:ext cx="384821" cy="384821"/>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3</a:t>
            </a:r>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14050" b="14047"/>
          <a:stretch/>
        </p:blipFill>
        <p:spPr>
          <a:xfrm>
            <a:off x="3240601" y="3680354"/>
            <a:ext cx="962967" cy="603504"/>
          </a:xfrm>
          <a:prstGeom prst="rect">
            <a:avLst/>
          </a:prstGeom>
          <a:noFill/>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19321" r="14754" b="8777"/>
          <a:stretch/>
        </p:blipFill>
        <p:spPr>
          <a:xfrm>
            <a:off x="11075332" y="3680354"/>
            <a:ext cx="1086506" cy="603504"/>
          </a:xfrm>
          <a:prstGeom prst="rect">
            <a:avLst/>
          </a:prstGeom>
          <a:noFill/>
        </p:spPr>
      </p:pic>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1191" t="13293" r="7920" b="21163"/>
          <a:stretch/>
        </p:blipFill>
        <p:spPr bwMode="auto">
          <a:xfrm>
            <a:off x="6606988" y="3680354"/>
            <a:ext cx="1611575" cy="603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69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3"/>
                                        </p:tgtEl>
                                        <p:attrNameLst>
                                          <p:attrName>style.color</p:attrName>
                                        </p:attrNameLst>
                                      </p:cBhvr>
                                      <p:to>
                                        <a:schemeClr val="accent2"/>
                                      </p:to>
                                    </p:animClr>
                                    <p:animClr clrSpc="rgb" dir="cw">
                                      <p:cBhvr>
                                        <p:cTn id="7" dur="500" fill="hold"/>
                                        <p:tgtEl>
                                          <p:spTgt spid="3"/>
                                        </p:tgtEl>
                                        <p:attrNameLst>
                                          <p:attrName>fillcolor</p:attrName>
                                        </p:attrNameLst>
                                      </p:cBhvr>
                                      <p:to>
                                        <a:schemeClr val="accent2"/>
                                      </p:to>
                                    </p:animClr>
                                    <p:set>
                                      <p:cBhvr>
                                        <p:cTn id="8" dur="500" fill="hold"/>
                                        <p:tgtEl>
                                          <p:spTgt spid="3"/>
                                        </p:tgtEl>
                                        <p:attrNameLst>
                                          <p:attrName>fill.type</p:attrName>
                                        </p:attrNameLst>
                                      </p:cBhvr>
                                      <p:to>
                                        <p:strVal val="solid"/>
                                      </p:to>
                                    </p:set>
                                    <p:set>
                                      <p:cBhvr>
                                        <p:cTn id="9" dur="500" fill="hold"/>
                                        <p:tgtEl>
                                          <p:spTgt spid="3"/>
                                        </p:tgtEl>
                                        <p:attrNameLst>
                                          <p:attrName>fill.on</p:attrName>
                                        </p:attrNameLst>
                                      </p:cBhvr>
                                      <p:to>
                                        <p:strVal val="true"/>
                                      </p:to>
                                    </p:set>
                                  </p:childTnLst>
                                </p:cTn>
                              </p:par>
                              <p:par>
                                <p:cTn id="10" presetID="19" presetClass="emph" presetSubtype="0" fill="hold" nodeType="withEffect">
                                  <p:stCondLst>
                                    <p:cond delay="0"/>
                                  </p:stCondLst>
                                  <p:childTnLst>
                                    <p:animClr clrSpc="rgb" dir="cw">
                                      <p:cBhvr override="childStyle">
                                        <p:cTn id="11" dur="500" fill="hold"/>
                                        <p:tgtEl>
                                          <p:spTgt spid="3">
                                            <p:txEl>
                                              <p:pRg st="0" end="0"/>
                                            </p:txEl>
                                          </p:spTgt>
                                        </p:tgtEl>
                                        <p:attrNameLst>
                                          <p:attrName>style.color</p:attrName>
                                        </p:attrNameLst>
                                      </p:cBhvr>
                                      <p:to>
                                        <a:srgbClr val="FFFFFF"/>
                                      </p:to>
                                    </p:animClr>
                                    <p:animClr clrSpc="rgb" dir="cw">
                                      <p:cBhvr>
                                        <p:cTn id="12" dur="500" fill="hold"/>
                                        <p:tgtEl>
                                          <p:spTgt spid="3">
                                            <p:txEl>
                                              <p:pRg st="0" end="0"/>
                                            </p:txEl>
                                          </p:spTgt>
                                        </p:tgtEl>
                                        <p:attrNameLst>
                                          <p:attrName>fillcolor</p:attrName>
                                        </p:attrNameLst>
                                      </p:cBhvr>
                                      <p:to>
                                        <a:srgbClr val="FFFFFF"/>
                                      </p:to>
                                    </p:animClr>
                                    <p:set>
                                      <p:cBhvr>
                                        <p:cTn id="13" dur="500" fill="hold"/>
                                        <p:tgtEl>
                                          <p:spTgt spid="3">
                                            <p:txEl>
                                              <p:pRg st="0" end="0"/>
                                            </p:txEl>
                                          </p:spTgt>
                                        </p:tgtEl>
                                        <p:attrNameLst>
                                          <p:attrName>fill.type</p:attrName>
                                        </p:attrNameLst>
                                      </p:cBhvr>
                                      <p:to>
                                        <p:strVal val="solid"/>
                                      </p:to>
                                    </p:set>
                                    <p:set>
                                      <p:cBhvr>
                                        <p:cTn id="14" dur="500" fill="hold"/>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Pilot Experience</a:t>
            </a:r>
            <a:endParaRPr lang="en-US" dirty="0"/>
          </a:p>
        </p:txBody>
      </p:sp>
      <p:sp>
        <p:nvSpPr>
          <p:cNvPr id="8" name="Straight Connector 7"/>
          <p:cNvSpPr/>
          <p:nvPr/>
        </p:nvSpPr>
        <p:spPr>
          <a:xfrm>
            <a:off x="4757017" y="6309412"/>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Straight Connector 8"/>
          <p:cNvSpPr/>
          <p:nvPr/>
        </p:nvSpPr>
        <p:spPr>
          <a:xfrm>
            <a:off x="4757017" y="5246084"/>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Straight Connector 9"/>
          <p:cNvSpPr/>
          <p:nvPr/>
        </p:nvSpPr>
        <p:spPr>
          <a:xfrm>
            <a:off x="4757017" y="4414037"/>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10"/>
          <p:cNvSpPr/>
          <p:nvPr/>
        </p:nvSpPr>
        <p:spPr>
          <a:xfrm>
            <a:off x="4757017" y="3359844"/>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11"/>
          <p:cNvSpPr/>
          <p:nvPr/>
        </p:nvSpPr>
        <p:spPr>
          <a:xfrm>
            <a:off x="4757017" y="2084000"/>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Straight Connector 12"/>
          <p:cNvSpPr/>
          <p:nvPr/>
        </p:nvSpPr>
        <p:spPr>
          <a:xfrm>
            <a:off x="4757017" y="1489018"/>
            <a:ext cx="7214714" cy="0"/>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632841" y="1169796"/>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087" tIns="31087" rIns="31087" bIns="31087" numCol="1" spcCol="1270" anchor="b" anchorCtr="0">
            <a:noAutofit/>
          </a:bodyPr>
          <a:lstStyle/>
          <a:p>
            <a:pPr defTabSz="725353">
              <a:lnSpc>
                <a:spcPct val="90000"/>
              </a:lnSpc>
              <a:spcBef>
                <a:spcPct val="0"/>
              </a:spcBef>
              <a:spcAft>
                <a:spcPct val="35000"/>
              </a:spcAft>
            </a:pPr>
            <a:r>
              <a:rPr lang="en-US" sz="1632" dirty="0"/>
              <a:t>Pilot the service quickly</a:t>
            </a:r>
          </a:p>
        </p:txBody>
      </p:sp>
      <p:sp>
        <p:nvSpPr>
          <p:cNvPr id="15" name="Freeform 14"/>
          <p:cNvSpPr/>
          <p:nvPr/>
        </p:nvSpPr>
        <p:spPr>
          <a:xfrm>
            <a:off x="4757017" y="1169796"/>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665" tIns="55665" rIns="55665" bIns="31087" numCol="1" spcCol="1270" anchor="ctr" anchorCtr="0">
            <a:noAutofit/>
          </a:bodyPr>
          <a:lstStyle/>
          <a:p>
            <a:pPr algn="ctr" defTabSz="725353">
              <a:lnSpc>
                <a:spcPct val="90000"/>
              </a:lnSpc>
              <a:spcBef>
                <a:spcPct val="0"/>
              </a:spcBef>
              <a:spcAft>
                <a:spcPct val="35000"/>
              </a:spcAft>
            </a:pPr>
            <a:r>
              <a:rPr lang="en-US" sz="1632" dirty="0"/>
              <a:t>Sign-on</a:t>
            </a:r>
          </a:p>
        </p:txBody>
      </p:sp>
      <p:sp>
        <p:nvSpPr>
          <p:cNvPr id="16" name="Freeform 15"/>
          <p:cNvSpPr/>
          <p:nvPr/>
        </p:nvSpPr>
        <p:spPr>
          <a:xfrm>
            <a:off x="4757017" y="1528868"/>
            <a:ext cx="7214714" cy="183578"/>
          </a:xfrm>
          <a:custGeom>
            <a:avLst/>
            <a:gdLst>
              <a:gd name="connsiteX0" fmla="*/ 0 w 7073891"/>
              <a:gd name="connsiteY0" fmla="*/ 0 h 179995"/>
              <a:gd name="connsiteX1" fmla="*/ 7073891 w 7073891"/>
              <a:gd name="connsiteY1" fmla="*/ 0 h 179995"/>
              <a:gd name="connsiteX2" fmla="*/ 7073891 w 7073891"/>
              <a:gd name="connsiteY2" fmla="*/ 179995 h 179995"/>
              <a:gd name="connsiteX3" fmla="*/ 0 w 7073891"/>
              <a:gd name="connsiteY3" fmla="*/ 179995 h 179995"/>
              <a:gd name="connsiteX4" fmla="*/ 0 w 7073891"/>
              <a:gd name="connsiteY4" fmla="*/ 0 h 17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179995">
                <a:moveTo>
                  <a:pt x="0" y="0"/>
                </a:moveTo>
                <a:lnTo>
                  <a:pt x="7073891" y="0"/>
                </a:lnTo>
                <a:lnTo>
                  <a:pt x="7073891" y="179995"/>
                </a:lnTo>
                <a:lnTo>
                  <a:pt x="0" y="1799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User signs into Office 365 with a Cloud ID (jane@contoso.onmicrosoft.com)</a:t>
            </a:r>
            <a:endParaRPr lang="en-US" sz="1400" b="1" dirty="0"/>
          </a:p>
        </p:txBody>
      </p:sp>
      <p:sp>
        <p:nvSpPr>
          <p:cNvPr id="17" name="Freeform 16"/>
          <p:cNvSpPr/>
          <p:nvPr/>
        </p:nvSpPr>
        <p:spPr>
          <a:xfrm>
            <a:off x="6632841" y="1750053"/>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Pilot the new Exchange mailbox</a:t>
            </a:r>
          </a:p>
        </p:txBody>
      </p:sp>
      <p:sp>
        <p:nvSpPr>
          <p:cNvPr id="18" name="Freeform 17"/>
          <p:cNvSpPr/>
          <p:nvPr/>
        </p:nvSpPr>
        <p:spPr>
          <a:xfrm>
            <a:off x="4757017" y="1750053"/>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Mail</a:t>
            </a:r>
          </a:p>
        </p:txBody>
      </p:sp>
      <p:sp>
        <p:nvSpPr>
          <p:cNvPr id="19" name="Freeform 18"/>
          <p:cNvSpPr/>
          <p:nvPr/>
        </p:nvSpPr>
        <p:spPr>
          <a:xfrm>
            <a:off x="4757017" y="2122076"/>
            <a:ext cx="7214714" cy="619025"/>
          </a:xfrm>
          <a:custGeom>
            <a:avLst/>
            <a:gdLst>
              <a:gd name="connsiteX0" fmla="*/ 0 w 7073891"/>
              <a:gd name="connsiteY0" fmla="*/ 0 h 606942"/>
              <a:gd name="connsiteX1" fmla="*/ 7073891 w 7073891"/>
              <a:gd name="connsiteY1" fmla="*/ 0 h 606942"/>
              <a:gd name="connsiteX2" fmla="*/ 7073891 w 7073891"/>
              <a:gd name="connsiteY2" fmla="*/ 606942 h 606942"/>
              <a:gd name="connsiteX3" fmla="*/ 0 w 7073891"/>
              <a:gd name="connsiteY3" fmla="*/ 606942 h 606942"/>
              <a:gd name="connsiteX4" fmla="*/ 0 w 7073891"/>
              <a:gd name="connsiteY4" fmla="*/ 0 h 606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06942">
                <a:moveTo>
                  <a:pt x="0" y="0"/>
                </a:moveTo>
                <a:lnTo>
                  <a:pt x="7073891" y="0"/>
                </a:lnTo>
                <a:lnTo>
                  <a:pt x="7073891" y="606942"/>
                </a:lnTo>
                <a:lnTo>
                  <a:pt x="0" y="6069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New mailbox in the cloud</a:t>
            </a:r>
          </a:p>
          <a:p>
            <a:pPr marL="0" lvl="1" defTabSz="362676">
              <a:lnSpc>
                <a:spcPct val="90000"/>
              </a:lnSpc>
              <a:spcBef>
                <a:spcPct val="0"/>
              </a:spcBef>
              <a:spcAft>
                <a:spcPct val="15000"/>
              </a:spcAft>
            </a:pPr>
            <a:r>
              <a:rPr lang="en-US" sz="1400" dirty="0"/>
              <a:t>Inbox content populated via Connected account</a:t>
            </a:r>
          </a:p>
          <a:p>
            <a:pPr marL="0" lvl="1" defTabSz="362676">
              <a:lnSpc>
                <a:spcPct val="90000"/>
              </a:lnSpc>
              <a:spcBef>
                <a:spcPct val="0"/>
              </a:spcBef>
              <a:spcAft>
                <a:spcPct val="15000"/>
              </a:spcAft>
            </a:pPr>
            <a:r>
              <a:rPr lang="en-US" sz="1400" dirty="0"/>
              <a:t>User sends/receives email as </a:t>
            </a:r>
            <a:r>
              <a:rPr lang="en-US" sz="1400" dirty="0">
                <a:hlinkClick r:id="rId3"/>
              </a:rPr>
              <a:t>Jane@contoso.com</a:t>
            </a:r>
            <a:endParaRPr lang="en-US" sz="1400" dirty="0"/>
          </a:p>
          <a:p>
            <a:pPr marL="0" lvl="1" defTabSz="362676">
              <a:lnSpc>
                <a:spcPct val="90000"/>
              </a:lnSpc>
              <a:spcBef>
                <a:spcPct val="0"/>
              </a:spcBef>
              <a:spcAft>
                <a:spcPct val="15000"/>
              </a:spcAft>
            </a:pPr>
            <a:r>
              <a:rPr lang="en-US" sz="1400" dirty="0"/>
              <a:t>User PST import option for additional content migration (mail/calendar/contacts)</a:t>
            </a:r>
          </a:p>
        </p:txBody>
      </p:sp>
      <p:sp>
        <p:nvSpPr>
          <p:cNvPr id="20" name="Freeform 19"/>
          <p:cNvSpPr/>
          <p:nvPr/>
        </p:nvSpPr>
        <p:spPr>
          <a:xfrm>
            <a:off x="6632841" y="3027226"/>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Pilot the new collaboration tools</a:t>
            </a:r>
          </a:p>
        </p:txBody>
      </p:sp>
      <p:sp>
        <p:nvSpPr>
          <p:cNvPr id="21" name="Freeform 20"/>
          <p:cNvSpPr/>
          <p:nvPr/>
        </p:nvSpPr>
        <p:spPr>
          <a:xfrm>
            <a:off x="4757017" y="3027226"/>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Collaboration</a:t>
            </a:r>
          </a:p>
        </p:txBody>
      </p:sp>
      <p:sp>
        <p:nvSpPr>
          <p:cNvPr id="22" name="Freeform 21"/>
          <p:cNvSpPr/>
          <p:nvPr/>
        </p:nvSpPr>
        <p:spPr>
          <a:xfrm>
            <a:off x="4757017" y="3386114"/>
            <a:ext cx="7214714" cy="627412"/>
          </a:xfrm>
          <a:custGeom>
            <a:avLst/>
            <a:gdLst>
              <a:gd name="connsiteX0" fmla="*/ 0 w 7073891"/>
              <a:gd name="connsiteY0" fmla="*/ 0 h 615166"/>
              <a:gd name="connsiteX1" fmla="*/ 7073891 w 7073891"/>
              <a:gd name="connsiteY1" fmla="*/ 0 h 615166"/>
              <a:gd name="connsiteX2" fmla="*/ 7073891 w 7073891"/>
              <a:gd name="connsiteY2" fmla="*/ 615166 h 615166"/>
              <a:gd name="connsiteX3" fmla="*/ 0 w 7073891"/>
              <a:gd name="connsiteY3" fmla="*/ 615166 h 615166"/>
              <a:gd name="connsiteX4" fmla="*/ 0 w 7073891"/>
              <a:gd name="connsiteY4" fmla="*/ 0 h 615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615166">
                <a:moveTo>
                  <a:pt x="0" y="0"/>
                </a:moveTo>
                <a:lnTo>
                  <a:pt x="7073891" y="0"/>
                </a:lnTo>
                <a:lnTo>
                  <a:pt x="7073891" y="615166"/>
                </a:lnTo>
                <a:lnTo>
                  <a:pt x="0" y="6151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Run online meetings </a:t>
            </a:r>
            <a:r>
              <a:rPr lang="en-US" sz="1400" dirty="0" smtClean="0"/>
              <a:t>with </a:t>
            </a:r>
            <a:r>
              <a:rPr lang="en-US" sz="1400" dirty="0"/>
              <a:t>computer &amp; app sharing, </a:t>
            </a:r>
            <a:r>
              <a:rPr lang="en-US" sz="1400" dirty="0" smtClean="0"/>
              <a:t>video, </a:t>
            </a:r>
            <a:r>
              <a:rPr lang="en-US" sz="1400" dirty="0"/>
              <a:t>and  PC-to-PC calling</a:t>
            </a:r>
          </a:p>
          <a:p>
            <a:pPr marL="0" lvl="1" defTabSz="362676">
              <a:lnSpc>
                <a:spcPct val="90000"/>
              </a:lnSpc>
              <a:spcBef>
                <a:spcPct val="0"/>
              </a:spcBef>
              <a:spcAft>
                <a:spcPct val="15000"/>
              </a:spcAft>
            </a:pPr>
            <a:r>
              <a:rPr lang="en-US" sz="1400" dirty="0"/>
              <a:t>Collaborate using SharePoint Online team site and newsfeeds</a:t>
            </a:r>
          </a:p>
          <a:p>
            <a:pPr marL="0" lvl="1" defTabSz="362676">
              <a:lnSpc>
                <a:spcPct val="90000"/>
              </a:lnSpc>
              <a:spcBef>
                <a:spcPct val="0"/>
              </a:spcBef>
              <a:spcAft>
                <a:spcPct val="15000"/>
              </a:spcAft>
            </a:pPr>
            <a:r>
              <a:rPr lang="en-US" sz="1400" dirty="0"/>
              <a:t>Easily store files in the cloud with SkyDrive Pro and share file with external users</a:t>
            </a:r>
          </a:p>
        </p:txBody>
      </p:sp>
      <p:sp>
        <p:nvSpPr>
          <p:cNvPr id="23" name="Freeform 22"/>
          <p:cNvSpPr/>
          <p:nvPr/>
        </p:nvSpPr>
        <p:spPr>
          <a:xfrm>
            <a:off x="6632841" y="4081420"/>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Office across multiple devices</a:t>
            </a:r>
          </a:p>
        </p:txBody>
      </p:sp>
      <p:sp>
        <p:nvSpPr>
          <p:cNvPr id="24" name="Freeform 23"/>
          <p:cNvSpPr/>
          <p:nvPr/>
        </p:nvSpPr>
        <p:spPr>
          <a:xfrm>
            <a:off x="4757017" y="4081420"/>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Clients</a:t>
            </a:r>
          </a:p>
        </p:txBody>
      </p:sp>
      <p:sp>
        <p:nvSpPr>
          <p:cNvPr id="25" name="Freeform 24"/>
          <p:cNvSpPr/>
          <p:nvPr/>
        </p:nvSpPr>
        <p:spPr>
          <a:xfrm>
            <a:off x="4757017" y="4440308"/>
            <a:ext cx="7214714" cy="371900"/>
          </a:xfrm>
          <a:custGeom>
            <a:avLst/>
            <a:gdLst>
              <a:gd name="connsiteX0" fmla="*/ 0 w 7073891"/>
              <a:gd name="connsiteY0" fmla="*/ 0 h 364641"/>
              <a:gd name="connsiteX1" fmla="*/ 7073891 w 7073891"/>
              <a:gd name="connsiteY1" fmla="*/ 0 h 364641"/>
              <a:gd name="connsiteX2" fmla="*/ 7073891 w 7073891"/>
              <a:gd name="connsiteY2" fmla="*/ 364641 h 364641"/>
              <a:gd name="connsiteX3" fmla="*/ 0 w 7073891"/>
              <a:gd name="connsiteY3" fmla="*/ 364641 h 364641"/>
              <a:gd name="connsiteX4" fmla="*/ 0 w 7073891"/>
              <a:gd name="connsiteY4" fmla="*/ 0 h 364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64641">
                <a:moveTo>
                  <a:pt x="0" y="0"/>
                </a:moveTo>
                <a:lnTo>
                  <a:pt x="7073891" y="0"/>
                </a:lnTo>
                <a:lnTo>
                  <a:pt x="7073891" y="364641"/>
                </a:lnTo>
                <a:lnTo>
                  <a:pt x="0" y="36464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Access the service via a browser - Office Web Apps across devices and platforms </a:t>
            </a:r>
            <a:endParaRPr lang="en-US" sz="1400" dirty="0" smtClean="0"/>
          </a:p>
          <a:p>
            <a:pPr marL="0" lvl="1" defTabSz="362676">
              <a:lnSpc>
                <a:spcPct val="90000"/>
              </a:lnSpc>
              <a:spcBef>
                <a:spcPct val="0"/>
              </a:spcBef>
              <a:spcAft>
                <a:spcPct val="15000"/>
              </a:spcAft>
            </a:pPr>
            <a:r>
              <a:rPr lang="en-US" sz="1400" dirty="0" smtClean="0"/>
              <a:t>User </a:t>
            </a:r>
            <a:r>
              <a:rPr lang="en-US" sz="1400" dirty="0"/>
              <a:t>self-install of Office 365 ProPlus side-by-side with existing Office client installations</a:t>
            </a:r>
          </a:p>
        </p:txBody>
      </p:sp>
      <p:sp>
        <p:nvSpPr>
          <p:cNvPr id="26" name="Freeform 25"/>
          <p:cNvSpPr/>
          <p:nvPr/>
        </p:nvSpPr>
        <p:spPr>
          <a:xfrm>
            <a:off x="6632841" y="4912137"/>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Experience Office anywhere</a:t>
            </a:r>
          </a:p>
        </p:txBody>
      </p:sp>
      <p:sp>
        <p:nvSpPr>
          <p:cNvPr id="27" name="Freeform 26"/>
          <p:cNvSpPr/>
          <p:nvPr/>
        </p:nvSpPr>
        <p:spPr>
          <a:xfrm>
            <a:off x="4757017" y="4912137"/>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Mobile</a:t>
            </a:r>
          </a:p>
        </p:txBody>
      </p:sp>
      <p:sp>
        <p:nvSpPr>
          <p:cNvPr id="28" name="Freeform 27"/>
          <p:cNvSpPr/>
          <p:nvPr/>
        </p:nvSpPr>
        <p:spPr>
          <a:xfrm>
            <a:off x="4757017" y="5284160"/>
            <a:ext cx="7214714" cy="364560"/>
          </a:xfrm>
          <a:custGeom>
            <a:avLst/>
            <a:gdLst>
              <a:gd name="connsiteX0" fmla="*/ 0 w 7073891"/>
              <a:gd name="connsiteY0" fmla="*/ 0 h 357444"/>
              <a:gd name="connsiteX1" fmla="*/ 7073891 w 7073891"/>
              <a:gd name="connsiteY1" fmla="*/ 0 h 357444"/>
              <a:gd name="connsiteX2" fmla="*/ 7073891 w 7073891"/>
              <a:gd name="connsiteY2" fmla="*/ 357444 h 357444"/>
              <a:gd name="connsiteX3" fmla="*/ 0 w 7073891"/>
              <a:gd name="connsiteY3" fmla="*/ 357444 h 357444"/>
              <a:gd name="connsiteX4" fmla="*/ 0 w 7073891"/>
              <a:gd name="connsiteY4" fmla="*/ 0 h 357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357444">
                <a:moveTo>
                  <a:pt x="0" y="0"/>
                </a:moveTo>
                <a:lnTo>
                  <a:pt x="7073891" y="0"/>
                </a:lnTo>
                <a:lnTo>
                  <a:pt x="7073891" y="357444"/>
                </a:lnTo>
                <a:lnTo>
                  <a:pt x="0" y="35744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Mobile connectivity options are built into the service – just start connecting devices</a:t>
            </a:r>
          </a:p>
          <a:p>
            <a:pPr marL="0" lvl="1" defTabSz="362676">
              <a:lnSpc>
                <a:spcPct val="90000"/>
              </a:lnSpc>
              <a:spcBef>
                <a:spcPct val="0"/>
              </a:spcBef>
              <a:spcAft>
                <a:spcPct val="15000"/>
              </a:spcAft>
            </a:pPr>
            <a:r>
              <a:rPr lang="en-US" sz="1400" dirty="0"/>
              <a:t>Connect to Office 365 via mobile devices  with Exchange Active Sync for mail</a:t>
            </a:r>
          </a:p>
          <a:p>
            <a:pPr marL="0" lvl="1" defTabSz="362676">
              <a:lnSpc>
                <a:spcPct val="90000"/>
              </a:lnSpc>
              <a:spcBef>
                <a:spcPct val="0"/>
              </a:spcBef>
              <a:spcAft>
                <a:spcPct val="15000"/>
              </a:spcAft>
            </a:pPr>
            <a:r>
              <a:rPr lang="en-US" sz="1400" dirty="0"/>
              <a:t>Platform specific mobile apps bring best experience where it makes </a:t>
            </a:r>
            <a:r>
              <a:rPr lang="en-US" sz="1400" dirty="0" smtClean="0"/>
              <a:t>sense</a:t>
            </a:r>
            <a:endParaRPr lang="en-US" sz="1100" dirty="0"/>
          </a:p>
        </p:txBody>
      </p:sp>
      <p:sp>
        <p:nvSpPr>
          <p:cNvPr id="29" name="Freeform 28"/>
          <p:cNvSpPr/>
          <p:nvPr/>
        </p:nvSpPr>
        <p:spPr>
          <a:xfrm>
            <a:off x="6632841" y="5963660"/>
            <a:ext cx="5362469" cy="326411"/>
          </a:xfrm>
          <a:custGeom>
            <a:avLst/>
            <a:gdLst>
              <a:gd name="connsiteX0" fmla="*/ 0 w 5234679"/>
              <a:gd name="connsiteY0" fmla="*/ 0 h 493551"/>
              <a:gd name="connsiteX1" fmla="*/ 5234679 w 5234679"/>
              <a:gd name="connsiteY1" fmla="*/ 0 h 493551"/>
              <a:gd name="connsiteX2" fmla="*/ 5234679 w 5234679"/>
              <a:gd name="connsiteY2" fmla="*/ 493551 h 493551"/>
              <a:gd name="connsiteX3" fmla="*/ 0 w 5234679"/>
              <a:gd name="connsiteY3" fmla="*/ 493551 h 493551"/>
              <a:gd name="connsiteX4" fmla="*/ 0 w 5234679"/>
              <a:gd name="connsiteY4" fmla="*/ 0 h 49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679" h="493551">
                <a:moveTo>
                  <a:pt x="0" y="0"/>
                </a:moveTo>
                <a:lnTo>
                  <a:pt x="5234679" y="0"/>
                </a:lnTo>
                <a:lnTo>
                  <a:pt x="5234679" y="493551"/>
                </a:lnTo>
                <a:lnTo>
                  <a:pt x="0" y="49355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744" tIns="42744" rIns="42744" bIns="42744" numCol="1" spcCol="1270" anchor="b" anchorCtr="0">
            <a:noAutofit/>
          </a:bodyPr>
          <a:lstStyle/>
          <a:p>
            <a:pPr defTabSz="997360">
              <a:lnSpc>
                <a:spcPct val="90000"/>
              </a:lnSpc>
              <a:spcBef>
                <a:spcPct val="0"/>
              </a:spcBef>
              <a:spcAft>
                <a:spcPct val="35000"/>
              </a:spcAft>
            </a:pPr>
            <a:r>
              <a:rPr lang="en-US" sz="1632" dirty="0"/>
              <a:t>Control &amp; manage your pilot</a:t>
            </a:r>
          </a:p>
        </p:txBody>
      </p:sp>
      <p:sp>
        <p:nvSpPr>
          <p:cNvPr id="30" name="Freeform 29"/>
          <p:cNvSpPr/>
          <p:nvPr/>
        </p:nvSpPr>
        <p:spPr>
          <a:xfrm>
            <a:off x="4757017" y="5963660"/>
            <a:ext cx="1865207" cy="326411"/>
          </a:xfrm>
          <a:custGeom>
            <a:avLst/>
            <a:gdLst>
              <a:gd name="connsiteX0" fmla="*/ 82275 w 1839211"/>
              <a:gd name="connsiteY0" fmla="*/ 0 h 493551"/>
              <a:gd name="connsiteX1" fmla="*/ 1756936 w 1839211"/>
              <a:gd name="connsiteY1" fmla="*/ 0 h 493551"/>
              <a:gd name="connsiteX2" fmla="*/ 1839211 w 1839211"/>
              <a:gd name="connsiteY2" fmla="*/ 82275 h 493551"/>
              <a:gd name="connsiteX3" fmla="*/ 1839211 w 1839211"/>
              <a:gd name="connsiteY3" fmla="*/ 493551 h 493551"/>
              <a:gd name="connsiteX4" fmla="*/ 1839211 w 1839211"/>
              <a:gd name="connsiteY4" fmla="*/ 493551 h 493551"/>
              <a:gd name="connsiteX5" fmla="*/ 0 w 1839211"/>
              <a:gd name="connsiteY5" fmla="*/ 493551 h 493551"/>
              <a:gd name="connsiteX6" fmla="*/ 0 w 1839211"/>
              <a:gd name="connsiteY6" fmla="*/ 493551 h 493551"/>
              <a:gd name="connsiteX7" fmla="*/ 0 w 1839211"/>
              <a:gd name="connsiteY7" fmla="*/ 82275 h 493551"/>
              <a:gd name="connsiteX8" fmla="*/ 82275 w 1839211"/>
              <a:gd name="connsiteY8" fmla="*/ 0 h 49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211" h="493551">
                <a:moveTo>
                  <a:pt x="82275" y="0"/>
                </a:moveTo>
                <a:lnTo>
                  <a:pt x="1756936" y="0"/>
                </a:lnTo>
                <a:cubicBezTo>
                  <a:pt x="1802375" y="0"/>
                  <a:pt x="1839211" y="36836"/>
                  <a:pt x="1839211" y="82275"/>
                </a:cubicBezTo>
                <a:lnTo>
                  <a:pt x="1839211" y="493551"/>
                </a:lnTo>
                <a:lnTo>
                  <a:pt x="1839211" y="493551"/>
                </a:lnTo>
                <a:lnTo>
                  <a:pt x="0" y="493551"/>
                </a:lnTo>
                <a:lnTo>
                  <a:pt x="0" y="493551"/>
                </a:lnTo>
                <a:lnTo>
                  <a:pt x="0" y="82275"/>
                </a:lnTo>
                <a:cubicBezTo>
                  <a:pt x="0" y="36836"/>
                  <a:pt x="36836" y="0"/>
                  <a:pt x="82275" y="0"/>
                </a:cubicBez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1493" tIns="61493" rIns="61493" bIns="36916" numCol="1" spcCol="1270" anchor="ctr" anchorCtr="0">
            <a:noAutofit/>
          </a:bodyPr>
          <a:lstStyle/>
          <a:p>
            <a:pPr algn="ctr" defTabSz="861357">
              <a:lnSpc>
                <a:spcPct val="90000"/>
              </a:lnSpc>
              <a:spcBef>
                <a:spcPct val="0"/>
              </a:spcBef>
              <a:spcAft>
                <a:spcPct val="35000"/>
              </a:spcAft>
            </a:pPr>
            <a:r>
              <a:rPr lang="en-US" sz="1632" dirty="0"/>
              <a:t>Administration</a:t>
            </a:r>
          </a:p>
        </p:txBody>
      </p:sp>
      <p:sp>
        <p:nvSpPr>
          <p:cNvPr id="31" name="Freeform 30"/>
          <p:cNvSpPr/>
          <p:nvPr/>
        </p:nvSpPr>
        <p:spPr>
          <a:xfrm>
            <a:off x="4757017" y="6312076"/>
            <a:ext cx="7214714" cy="476316"/>
          </a:xfrm>
          <a:custGeom>
            <a:avLst/>
            <a:gdLst>
              <a:gd name="connsiteX0" fmla="*/ 0 w 7073891"/>
              <a:gd name="connsiteY0" fmla="*/ 0 h 467019"/>
              <a:gd name="connsiteX1" fmla="*/ 7073891 w 7073891"/>
              <a:gd name="connsiteY1" fmla="*/ 0 h 467019"/>
              <a:gd name="connsiteX2" fmla="*/ 7073891 w 7073891"/>
              <a:gd name="connsiteY2" fmla="*/ 467019 h 467019"/>
              <a:gd name="connsiteX3" fmla="*/ 0 w 7073891"/>
              <a:gd name="connsiteY3" fmla="*/ 467019 h 467019"/>
              <a:gd name="connsiteX4" fmla="*/ 0 w 7073891"/>
              <a:gd name="connsiteY4" fmla="*/ 0 h 467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3891" h="467019">
                <a:moveTo>
                  <a:pt x="0" y="0"/>
                </a:moveTo>
                <a:lnTo>
                  <a:pt x="7073891" y="0"/>
                </a:lnTo>
                <a:lnTo>
                  <a:pt x="7073891" y="467019"/>
                </a:lnTo>
                <a:lnTo>
                  <a:pt x="0" y="46701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429" tIns="19429" rIns="19429" bIns="19429" numCol="1" spcCol="1270" anchor="t" anchorCtr="0">
            <a:noAutofit/>
          </a:bodyPr>
          <a:lstStyle/>
          <a:p>
            <a:pPr marL="0" lvl="1" defTabSz="362676">
              <a:lnSpc>
                <a:spcPct val="90000"/>
              </a:lnSpc>
              <a:spcBef>
                <a:spcPct val="0"/>
              </a:spcBef>
              <a:spcAft>
                <a:spcPct val="15000"/>
              </a:spcAft>
            </a:pPr>
            <a:r>
              <a:rPr lang="en-US" sz="1400" dirty="0"/>
              <a:t>Centralized administration from the Office 365 admin center in the service.  </a:t>
            </a:r>
          </a:p>
          <a:p>
            <a:pPr marL="0" lvl="1" defTabSz="362676">
              <a:lnSpc>
                <a:spcPct val="90000"/>
              </a:lnSpc>
              <a:spcBef>
                <a:spcPct val="0"/>
              </a:spcBef>
              <a:spcAft>
                <a:spcPct val="15000"/>
              </a:spcAft>
            </a:pPr>
            <a:r>
              <a:rPr lang="en-US" sz="1400" dirty="0"/>
              <a:t>Online management centers for Exchange, SharePoint, and Lync.  </a:t>
            </a:r>
          </a:p>
          <a:p>
            <a:pPr marL="0" lvl="1" defTabSz="362676">
              <a:lnSpc>
                <a:spcPct val="90000"/>
              </a:lnSpc>
              <a:spcBef>
                <a:spcPct val="0"/>
              </a:spcBef>
              <a:spcAft>
                <a:spcPct val="15000"/>
              </a:spcAft>
            </a:pPr>
            <a:r>
              <a:rPr lang="en-US" sz="1400" dirty="0" smtClean="0"/>
              <a:t>Service control in admin center</a:t>
            </a:r>
            <a:endParaRPr lang="en-US" sz="1400" dirty="0"/>
          </a:p>
        </p:txBody>
      </p:sp>
      <p:sp>
        <p:nvSpPr>
          <p:cNvPr id="32" name="Text Placeholder 3"/>
          <p:cNvSpPr txBox="1">
            <a:spLocks/>
          </p:cNvSpPr>
          <p:nvPr/>
        </p:nvSpPr>
        <p:spPr>
          <a:xfrm>
            <a:off x="170964" y="1227758"/>
            <a:ext cx="4586053" cy="2015262"/>
          </a:xfrm>
          <a:prstGeom prst="rect">
            <a:avLst/>
          </a:prstGeom>
        </p:spPr>
        <p:txBody>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200" spc="0" dirty="0">
                <a:gradFill>
                  <a:gsLst>
                    <a:gs pos="1250">
                      <a:schemeClr val="tx2"/>
                    </a:gs>
                    <a:gs pos="99000">
                      <a:schemeClr val="tx2"/>
                    </a:gs>
                  </a:gsLst>
                  <a:lin ang="5400000" scaled="0"/>
                </a:gradFill>
              </a:rPr>
              <a:t>Setup on day 1</a:t>
            </a:r>
          </a:p>
          <a:p>
            <a:pPr marL="0" indent="0">
              <a:buNone/>
            </a:pPr>
            <a:r>
              <a:rPr lang="en-US" sz="3200" spc="0" dirty="0">
                <a:gradFill>
                  <a:gsLst>
                    <a:gs pos="1250">
                      <a:schemeClr val="tx2"/>
                    </a:gs>
                    <a:gs pos="99000">
                      <a:schemeClr val="tx2"/>
                    </a:gs>
                  </a:gsLst>
                  <a:lin ang="5400000" scaled="0"/>
                </a:gradFill>
              </a:rPr>
              <a:t>Full use of the service</a:t>
            </a:r>
          </a:p>
          <a:p>
            <a:pPr marL="0" indent="0">
              <a:buNone/>
            </a:pPr>
            <a:r>
              <a:rPr lang="en-US" sz="3200" spc="0" dirty="0">
                <a:gradFill>
                  <a:gsLst>
                    <a:gs pos="1250">
                      <a:schemeClr val="tx2"/>
                    </a:gs>
                    <a:gs pos="99000">
                      <a:schemeClr val="tx2"/>
                    </a:gs>
                  </a:gsLst>
                  <a:lin ang="5400000" scaled="0"/>
                </a:gradFill>
              </a:rPr>
              <a:t>User driven pilot</a:t>
            </a:r>
          </a:p>
          <a:p>
            <a:pPr marL="0" indent="0">
              <a:buNone/>
            </a:pPr>
            <a:r>
              <a:rPr lang="en-US" sz="3200" spc="0" dirty="0">
                <a:gradFill>
                  <a:gsLst>
                    <a:gs pos="1250">
                      <a:schemeClr val="tx2"/>
                    </a:gs>
                    <a:gs pos="99000">
                      <a:schemeClr val="tx2"/>
                    </a:gs>
                  </a:gsLst>
                  <a:lin ang="5400000" scaled="0"/>
                </a:gradFill>
              </a:rPr>
              <a:t>Pilot setup continues to step 2 deploy</a:t>
            </a:r>
          </a:p>
          <a:p>
            <a:pPr marL="0" indent="0">
              <a:buNone/>
            </a:pPr>
            <a:r>
              <a:rPr lang="en-US" sz="3200" spc="0" dirty="0">
                <a:gradFill>
                  <a:gsLst>
                    <a:gs pos="1250">
                      <a:schemeClr val="tx2"/>
                    </a:gs>
                    <a:gs pos="99000">
                      <a:schemeClr val="tx2"/>
                    </a:gs>
                  </a:gsLst>
                  <a:lin ang="5400000" scaled="0"/>
                </a:gradFill>
              </a:rPr>
              <a:t>Limited on-premises requirements</a:t>
            </a:r>
          </a:p>
        </p:txBody>
      </p:sp>
    </p:spTree>
    <p:extLst>
      <p:ext uri="{BB962C8B-B14F-4D97-AF65-F5344CB8AC3E}">
        <p14:creationId xmlns:p14="http://schemas.microsoft.com/office/powerpoint/2010/main" val="344079768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5-30055_Office365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1.4_POC_KickOff.potx" id="{6D996C12-BE9E-4CA3-BD01-53B6592E253E}" vid="{FDCD50D6-1CCD-479D-805A-2F938667B77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7BCE79674B62144832578F0C66DD426" ma:contentTypeVersion="0" ma:contentTypeDescription="Create a new document." ma:contentTypeScope="" ma:versionID="e8e5e71aadf5dc88e197e8ac036669ff">
  <xsd:schema xmlns:xsd="http://www.w3.org/2001/XMLSchema" xmlns:xs="http://www.w3.org/2001/XMLSchema" xmlns:p="http://schemas.microsoft.com/office/2006/metadata/properties" targetNamespace="http://schemas.microsoft.com/office/2006/metadata/properties" ma:root="true" ma:fieldsID="988298c5746eef4e562eb05671af511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32026D36-337E-4F11-8D33-612D2C7B7F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4332</TotalTime>
  <Words>4861</Words>
  <Application>Microsoft Office PowerPoint</Application>
  <PresentationFormat>Custom</PresentationFormat>
  <Paragraphs>614</Paragraphs>
  <Slides>45</Slides>
  <Notes>31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45</vt:i4>
      </vt:variant>
    </vt:vector>
  </HeadingPairs>
  <TitlesOfParts>
    <vt:vector size="53" baseType="lpstr">
      <vt:lpstr>Arial</vt:lpstr>
      <vt:lpstr>Consolas</vt:lpstr>
      <vt:lpstr>Segoe Light</vt:lpstr>
      <vt:lpstr>Segoe UI</vt:lpstr>
      <vt:lpstr>Segoe UI Light</vt:lpstr>
      <vt:lpstr>Wingdings</vt:lpstr>
      <vt:lpstr>TechEd_2013_Template_16x9</vt:lpstr>
      <vt:lpstr>5-30055_Office365 Template 2012 - 16x9 - White Background</vt:lpstr>
      <vt:lpstr>PowerPoint Presentation</vt:lpstr>
      <vt:lpstr>Office 365 Deployment</vt:lpstr>
      <vt:lpstr>Transform how you run your business</vt:lpstr>
      <vt:lpstr>Traditional deployment methodology</vt:lpstr>
      <vt:lpstr>PowerPoint Presentation</vt:lpstr>
      <vt:lpstr>Benefits of Office 365 FastTrack</vt:lpstr>
      <vt:lpstr>First use in hours, Onboarding in days</vt:lpstr>
      <vt:lpstr>Let’s see how it works</vt:lpstr>
      <vt:lpstr>Step 1: Pilot Experience</vt:lpstr>
      <vt:lpstr>Demo FastTrack Pilot</vt:lpstr>
      <vt:lpstr>Start FastTrack Pilot</vt:lpstr>
      <vt:lpstr>Let’s look at deploy</vt:lpstr>
      <vt:lpstr>2: Deploy Experience – what’s added</vt:lpstr>
      <vt:lpstr>Exchange 2003/2007 Scenario Deploy Cloud identity</vt:lpstr>
      <vt:lpstr>Exchange 2003/2007 Scenario Deploy Synchronized identity</vt:lpstr>
      <vt:lpstr>Exchange 2010/2013 Scenario Deploy Cloud identity</vt:lpstr>
      <vt:lpstr>Exchange 2010/2013 Scenario Deploy Synchronized identity</vt:lpstr>
      <vt:lpstr>Step 2 Deploy Recap</vt:lpstr>
      <vt:lpstr>FastTrack enablers Engineering enhancements</vt:lpstr>
      <vt:lpstr>Office 365 setup tool</vt:lpstr>
      <vt:lpstr>Demo Setup with FastTrack</vt:lpstr>
      <vt:lpstr>IdFix-Dirsync error remediation tool</vt:lpstr>
      <vt:lpstr>IdFix-Dirsync error remediation tool</vt:lpstr>
      <vt:lpstr>IdFix Tool</vt:lpstr>
      <vt:lpstr>Demo IdFix</vt:lpstr>
      <vt:lpstr>Azure AD Dirsync scoping options</vt:lpstr>
      <vt:lpstr>Password Sync Available today </vt:lpstr>
      <vt:lpstr>Password Sync security</vt:lpstr>
      <vt:lpstr>Password Sync key password policies</vt:lpstr>
      <vt:lpstr>Exchange 2010 SP3 hybrid</vt:lpstr>
      <vt:lpstr>Let’s see how it works</vt:lpstr>
      <vt:lpstr>3: Enhance- What’s added</vt:lpstr>
      <vt:lpstr>Enhance Identity Enhance    Deploy    Synchronized identity</vt:lpstr>
      <vt:lpstr>Exchange 2007 Scenario Enhance    Deploy    Hybrid mail</vt:lpstr>
      <vt:lpstr>Step 3 Enhance  Recap</vt:lpstr>
      <vt:lpstr>Start FastTrack</vt:lpstr>
      <vt:lpstr>FastTrack deployment resources of Office 365 </vt:lpstr>
      <vt:lpstr>Track resources</vt:lpstr>
      <vt:lpstr>Resources</vt:lpstr>
      <vt:lpstr>Complete an evaluation on CommNet and enter to win!</vt:lpstr>
      <vt:lpstr>Evaluate this session</vt:lpstr>
      <vt:lpstr>PowerPoint Presentation</vt:lpstr>
      <vt:lpstr>Appendix</vt:lpstr>
      <vt:lpstr>Optimized Path for Exchange 2007</vt:lpstr>
      <vt:lpstr>Optimized Path for Exchange 2010</vt:lpstr>
    </vt:vector>
  </TitlesOfParts>
  <Manager>&lt;Comms manager/speech writer&gt;</Manager>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OUC-B340: Office 365 Deployment</dc:title>
  <dc:subject>TechEd 2013</dc:subject>
  <dc:creator>Steve Daigle; Keith Laborde;  Brian Shiers</dc:creator>
  <cp:keywords>TechEd 2013</cp:keywords>
  <dc:description>Template by: Jordan Cayabyab, Artitudes Design, Inc.
Formatting by: Dana KW, Silver Fox Productions, Inc.
Audience Type: Internal/External</dc:description>
  <cp:lastModifiedBy>Shows</cp:lastModifiedBy>
  <cp:revision>179</cp:revision>
  <dcterms:created xsi:type="dcterms:W3CDTF">2013-05-21T21:28:31Z</dcterms:created>
  <dcterms:modified xsi:type="dcterms:W3CDTF">2013-06-03T22:43:25Z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0x01010067BCE79674B62144832578F0C66DD426</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