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 id="2147484209" r:id="rId6"/>
  </p:sldMasterIdLst>
  <p:notesMasterIdLst>
    <p:notesMasterId r:id="rId81"/>
  </p:notesMasterIdLst>
  <p:handoutMasterIdLst>
    <p:handoutMasterId r:id="rId82"/>
  </p:handoutMasterIdLst>
  <p:sldIdLst>
    <p:sldId id="1135" r:id="rId7"/>
    <p:sldId id="1161" r:id="rId8"/>
    <p:sldId id="1152" r:id="rId9"/>
    <p:sldId id="1176" r:id="rId10"/>
    <p:sldId id="1163" r:id="rId11"/>
    <p:sldId id="1177" r:id="rId12"/>
    <p:sldId id="1178" r:id="rId13"/>
    <p:sldId id="1179" r:id="rId14"/>
    <p:sldId id="1180" r:id="rId15"/>
    <p:sldId id="1183" r:id="rId16"/>
    <p:sldId id="1184" r:id="rId17"/>
    <p:sldId id="1185" r:id="rId18"/>
    <p:sldId id="1186" r:id="rId19"/>
    <p:sldId id="1187" r:id="rId20"/>
    <p:sldId id="1188" r:id="rId21"/>
    <p:sldId id="1189" r:id="rId22"/>
    <p:sldId id="1190" r:id="rId23"/>
    <p:sldId id="1191" r:id="rId24"/>
    <p:sldId id="1192" r:id="rId25"/>
    <p:sldId id="1195" r:id="rId26"/>
    <p:sldId id="1249" r:id="rId27"/>
    <p:sldId id="1197" r:id="rId28"/>
    <p:sldId id="1196" r:id="rId29"/>
    <p:sldId id="1198" r:id="rId30"/>
    <p:sldId id="1199" r:id="rId31"/>
    <p:sldId id="1207" r:id="rId32"/>
    <p:sldId id="1264" r:id="rId33"/>
    <p:sldId id="1210" r:id="rId34"/>
    <p:sldId id="1211" r:id="rId35"/>
    <p:sldId id="1212" r:id="rId36"/>
    <p:sldId id="1213" r:id="rId37"/>
    <p:sldId id="1214" r:id="rId38"/>
    <p:sldId id="1215" r:id="rId39"/>
    <p:sldId id="1216" r:id="rId40"/>
    <p:sldId id="1217" r:id="rId41"/>
    <p:sldId id="1218" r:id="rId42"/>
    <p:sldId id="1219" r:id="rId43"/>
    <p:sldId id="1220" r:id="rId44"/>
    <p:sldId id="1221" r:id="rId45"/>
    <p:sldId id="1222" r:id="rId46"/>
    <p:sldId id="1223" r:id="rId47"/>
    <p:sldId id="1224" r:id="rId48"/>
    <p:sldId id="1225" r:id="rId49"/>
    <p:sldId id="1226" r:id="rId50"/>
    <p:sldId id="1227" r:id="rId51"/>
    <p:sldId id="1228" r:id="rId52"/>
    <p:sldId id="1168" r:id="rId53"/>
    <p:sldId id="1275" r:id="rId54"/>
    <p:sldId id="1276" r:id="rId55"/>
    <p:sldId id="1167" r:id="rId56"/>
    <p:sldId id="1175" r:id="rId57"/>
    <p:sldId id="1278" r:id="rId58"/>
    <p:sldId id="1279" r:id="rId59"/>
    <p:sldId id="1280" r:id="rId60"/>
    <p:sldId id="1268" r:id="rId61"/>
    <p:sldId id="1269" r:id="rId62"/>
    <p:sldId id="1298" r:id="rId63"/>
    <p:sldId id="1270" r:id="rId64"/>
    <p:sldId id="1271" r:id="rId65"/>
    <p:sldId id="1302" r:id="rId66"/>
    <p:sldId id="1299" r:id="rId67"/>
    <p:sldId id="1301" r:id="rId68"/>
    <p:sldId id="1272" r:id="rId69"/>
    <p:sldId id="1273" r:id="rId70"/>
    <p:sldId id="1274" r:id="rId71"/>
    <p:sldId id="1292" r:id="rId72"/>
    <p:sldId id="1293" r:id="rId73"/>
    <p:sldId id="1294" r:id="rId74"/>
    <p:sldId id="1153" r:id="rId75"/>
    <p:sldId id="1160" r:id="rId76"/>
    <p:sldId id="1156" r:id="rId77"/>
    <p:sldId id="1157" r:id="rId78"/>
    <p:sldId id="1303" r:id="rId79"/>
    <p:sldId id="1159" r:id="rId8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61"/>
            <p14:sldId id="1152"/>
            <p14:sldId id="1176"/>
            <p14:sldId id="1163"/>
            <p14:sldId id="1177"/>
            <p14:sldId id="1178"/>
            <p14:sldId id="1179"/>
            <p14:sldId id="1180"/>
            <p14:sldId id="1183"/>
            <p14:sldId id="1184"/>
            <p14:sldId id="1185"/>
            <p14:sldId id="1186"/>
            <p14:sldId id="1187"/>
            <p14:sldId id="1188"/>
            <p14:sldId id="1189"/>
            <p14:sldId id="1190"/>
            <p14:sldId id="1191"/>
            <p14:sldId id="1192"/>
            <p14:sldId id="1195"/>
            <p14:sldId id="1249"/>
            <p14:sldId id="1197"/>
            <p14:sldId id="1196"/>
            <p14:sldId id="1198"/>
            <p14:sldId id="1199"/>
            <p14:sldId id="1207"/>
            <p14:sldId id="1264"/>
            <p14:sldId id="1210"/>
            <p14:sldId id="1211"/>
            <p14:sldId id="1212"/>
            <p14:sldId id="1213"/>
            <p14:sldId id="1214"/>
            <p14:sldId id="1215"/>
            <p14:sldId id="1216"/>
            <p14:sldId id="1217"/>
            <p14:sldId id="1218"/>
            <p14:sldId id="1219"/>
            <p14:sldId id="1220"/>
            <p14:sldId id="1221"/>
            <p14:sldId id="1222"/>
            <p14:sldId id="1223"/>
            <p14:sldId id="1224"/>
            <p14:sldId id="1225"/>
            <p14:sldId id="1226"/>
            <p14:sldId id="1227"/>
            <p14:sldId id="1228"/>
            <p14:sldId id="1168"/>
            <p14:sldId id="1275"/>
            <p14:sldId id="1276"/>
            <p14:sldId id="1167"/>
            <p14:sldId id="1175"/>
            <p14:sldId id="1278"/>
            <p14:sldId id="1279"/>
            <p14:sldId id="1280"/>
            <p14:sldId id="1268"/>
            <p14:sldId id="1269"/>
            <p14:sldId id="1298"/>
            <p14:sldId id="1270"/>
            <p14:sldId id="1271"/>
            <p14:sldId id="1302"/>
            <p14:sldId id="1299"/>
            <p14:sldId id="1301"/>
            <p14:sldId id="1272"/>
            <p14:sldId id="1273"/>
            <p14:sldId id="1274"/>
            <p14:sldId id="1292"/>
            <p14:sldId id="1293"/>
            <p14:sldId id="1294"/>
            <p14:sldId id="1153"/>
          </p14:sldIdLst>
        </p14:section>
        <p14:section name="Special content" id="{6925D2A1-AD53-4951-AB34-79DFA02CD676}">
          <p14:sldIdLst>
            <p14:sldId id="1160"/>
            <p14:sldId id="1156"/>
            <p14:sldId id="1157"/>
            <p14:sldId id="1303"/>
            <p14:sldId id="1159"/>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233"/>
    <a:srgbClr val="012654"/>
    <a:srgbClr val="990000"/>
    <a:srgbClr val="993366"/>
    <a:srgbClr val="003399"/>
    <a:srgbClr val="0072C6"/>
    <a:srgbClr val="93E2EF"/>
    <a:srgbClr val="7FBA00"/>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12" autoAdjust="0"/>
    <p:restoredTop sz="80842" autoAdjust="0"/>
  </p:normalViewPr>
  <p:slideViewPr>
    <p:cSldViewPr snapToGrid="0">
      <p:cViewPr varScale="1">
        <p:scale>
          <a:sx n="103" d="100"/>
          <a:sy n="103" d="100"/>
        </p:scale>
        <p:origin x="72" y="51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handoutMaster" Target="handoutMasters/handoutMaster1.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12:47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12:43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12:43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71</a:t>
            </a:fld>
            <a:endParaRPr lang="en-US" dirty="0"/>
          </a:p>
        </p:txBody>
      </p:sp>
    </p:spTree>
    <p:extLst>
      <p:ext uri="{BB962C8B-B14F-4D97-AF65-F5344CB8AC3E}">
        <p14:creationId xmlns:p14="http://schemas.microsoft.com/office/powerpoint/2010/main" val="287857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72</a:t>
            </a:fld>
            <a:endParaRPr lang="en-US" dirty="0"/>
          </a:p>
        </p:txBody>
      </p:sp>
    </p:spTree>
    <p:extLst>
      <p:ext uri="{BB962C8B-B14F-4D97-AF65-F5344CB8AC3E}">
        <p14:creationId xmlns:p14="http://schemas.microsoft.com/office/powerpoint/2010/main" val="157440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12:47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031479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12:47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81644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12:43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7248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28282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FD78567-399E-4182-A43E-25EB2D01ADE0}"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6047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0E81034-F825-4F90-A6E2-5E7506729C56}" type="datetime1">
              <a:rPr lang="en-US" smtClean="0">
                <a:solidFill>
                  <a:prstClr val="black"/>
                </a:solidFill>
              </a:rPr>
              <a:pPr/>
              <a:t>6/5/2013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10696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0E81034-F825-4F90-A6E2-5E7506729C56}" type="datetime1">
              <a:rPr lang="en-US" smtClean="0">
                <a:solidFill>
                  <a:prstClr val="black"/>
                </a:solidFill>
              </a:rPr>
              <a:pPr/>
              <a:t>6/5/2013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499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ctr"/>
            <a:endParaRPr lang="en-US"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92503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74062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70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12:47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4129479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solidFill>
                  <a:srgbClr val="93E2EF"/>
                </a:soli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itle Tile"/>
          <p:cNvSpPr/>
          <p:nvPr userDrawn="1"/>
        </p:nvSpPr>
        <p:spPr bwMode="auto">
          <a:xfrm>
            <a:off x="3777043" y="1211263"/>
            <a:ext cx="7775194" cy="457688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lumMod val="20000"/>
                  <a:lumOff val="80000"/>
                  <a:alpha val="99000"/>
                </a:srgbClr>
              </a:solidFill>
              <a:ea typeface="Segoe UI" pitchFamily="34" charset="0"/>
              <a:cs typeface="Segoe UI" pitchFamily="34" charset="0"/>
            </a:endParaRPr>
          </a:p>
        </p:txBody>
      </p:sp>
      <p:sp>
        <p:nvSpPr>
          <p:cNvPr id="8" name="TechEd Tile"/>
          <p:cNvSpPr/>
          <p:nvPr userDrawn="1"/>
        </p:nvSpPr>
        <p:spPr bwMode="auto">
          <a:xfrm>
            <a:off x="842650" y="1211263"/>
            <a:ext cx="2743200" cy="167639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lumMod val="20000"/>
                  <a:lumOff val="80000"/>
                  <a:alpha val="99000"/>
                </a:srgbClr>
              </a:solidFill>
              <a:ea typeface="Segoe UI" pitchFamily="34" charset="0"/>
              <a:cs typeface="Segoe UI" pitchFamily="34"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842" y="1715342"/>
            <a:ext cx="2360816" cy="668239"/>
          </a:xfrm>
          <a:prstGeom prst="rect">
            <a:avLst/>
          </a:prstGeom>
        </p:spPr>
      </p:pic>
      <p:grpSp>
        <p:nvGrpSpPr>
          <p:cNvPr id="20" name="Group 19"/>
          <p:cNvGrpSpPr>
            <a:grpSpLocks/>
          </p:cNvGrpSpPr>
          <p:nvPr userDrawn="1"/>
        </p:nvGrpSpPr>
        <p:grpSpPr>
          <a:xfrm>
            <a:off x="842650" y="3090672"/>
            <a:ext cx="2743200" cy="2697480"/>
            <a:chOff x="1179117" y="1361484"/>
            <a:chExt cx="1877135" cy="1877135"/>
          </a:xfrm>
        </p:grpSpPr>
        <p:pic>
          <p:nvPicPr>
            <p:cNvPr id="21" name="Picture 2" descr="C:\Users\Dan\Pictures\Dan Headshots\Dan_Lync_100K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9117" y="1361484"/>
              <a:ext cx="1877135" cy="18771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ashwinkini.com/blog/wp-content/uploads/2008/01/mvp_horizontal_fullcolo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51437" y="2860620"/>
              <a:ext cx="904815" cy="36540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userDrawn="1">
            <p:ph type="ctrTitle"/>
          </p:nvPr>
        </p:nvSpPr>
        <p:spPr>
          <a:xfrm>
            <a:off x="4008439" y="1405414"/>
            <a:ext cx="5898198" cy="3102592"/>
          </a:xfrm>
        </p:spPr>
        <p:txBody>
          <a:bodyPr lIns="182880" tIns="146304" rIns="182880" bIns="146304" anchor="t" anchorCtr="0">
            <a:normAutofit/>
          </a:bodyPr>
          <a:lstStyle>
            <a:lvl1pPr>
              <a:defRPr lang="en-US" sz="4400" b="0">
                <a:solidFill>
                  <a:schemeClr val="bg2">
                    <a:alpha val="99000"/>
                  </a:schemeClr>
                </a:solidFill>
                <a:latin typeface="Segoe UI" pitchFamily="34" charset="0"/>
                <a:ea typeface="Segoe UI" pitchFamily="34" charset="0"/>
              </a:defRPr>
            </a:lvl1pPr>
          </a:lstStyle>
          <a:p>
            <a:pPr marL="0" lvl="0" defTabSz="932559"/>
            <a:r>
              <a:rPr lang="en-US" smtClean="0"/>
              <a:t>Click to edit Master title style</a:t>
            </a:r>
            <a:endParaRPr lang="en-US" dirty="0"/>
          </a:p>
        </p:txBody>
      </p:sp>
      <p:sp>
        <p:nvSpPr>
          <p:cNvPr id="3" name="Subtitle 2"/>
          <p:cNvSpPr>
            <a:spLocks noGrp="1"/>
          </p:cNvSpPr>
          <p:nvPr userDrawn="1">
            <p:ph type="subTitle" idx="1"/>
          </p:nvPr>
        </p:nvSpPr>
        <p:spPr>
          <a:xfrm>
            <a:off x="4008437" y="4572000"/>
            <a:ext cx="5898200" cy="1198056"/>
          </a:xfrm>
        </p:spPr>
        <p:txBody>
          <a:bodyPr lIns="182880" tIns="146304" rIns="182880" bIns="146304">
            <a:normAutofit/>
          </a:bodyPr>
          <a:lstStyle>
            <a:lvl1pPr marL="463550" indent="-463550">
              <a:buNone/>
              <a:defRPr lang="en-US" sz="2400">
                <a:solidFill>
                  <a:schemeClr val="bg1">
                    <a:alpha val="99000"/>
                  </a:schemeClr>
                </a:solidFill>
                <a:latin typeface="Segoe UI" pitchFamily="34" charset="0"/>
                <a:ea typeface="Segoe UI" pitchFamily="34" charset="0"/>
                <a:cs typeface="Segoe UI" pitchFamily="34" charset="0"/>
              </a:defRPr>
            </a:lvl1pPr>
          </a:lstStyle>
          <a:p>
            <a:pPr marL="0" lvl="0" indent="0" defTabSz="932559">
              <a:spcBef>
                <a:spcPts val="0"/>
              </a:spcBef>
              <a:buSzPct val="105000"/>
            </a:pPr>
            <a:r>
              <a:rPr lang="en-US" smtClean="0"/>
              <a:t>Click to edit Master subtitle style</a:t>
            </a:r>
            <a:endParaRPr lang="en-US" dirty="0"/>
          </a:p>
        </p:txBody>
      </p:sp>
    </p:spTree>
    <p:extLst>
      <p:ext uri="{BB962C8B-B14F-4D97-AF65-F5344CB8AC3E}">
        <p14:creationId xmlns:p14="http://schemas.microsoft.com/office/powerpoint/2010/main" val="281387523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228302"/>
          </a:xfrm>
        </p:spPr>
        <p:txBody>
          <a:bodyPr/>
          <a:lstStyle>
            <a:lvl1pPr marL="0" indent="0">
              <a:buNone/>
              <a:defRPr>
                <a:solidFill>
                  <a:schemeClr val="tx2"/>
                </a:solidFill>
              </a:defRPr>
            </a:lvl1pPr>
            <a:lvl2pPr marL="0" indent="0">
              <a:buFontTx/>
              <a:buNone/>
              <a:defRPr lang="en-US" dirty="0" smtClean="0"/>
            </a:lvl2pPr>
            <a:lvl3pPr marL="228600" indent="0">
              <a:buNone/>
              <a:defRPr lang="en-US" dirty="0" smtClean="0"/>
            </a:lvl3pPr>
            <a:lvl4pPr marL="457200" indent="0">
              <a:buNone/>
              <a:defRPr lang="en-US" dirty="0" smtClean="0"/>
            </a:lvl4pPr>
            <a:lvl5pPr marL="685800" indent="0">
              <a:buNone/>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88842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No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228302"/>
          </a:xfrm>
        </p:spPr>
        <p:txBody>
          <a:bodyPr/>
          <a:lstStyle>
            <a:lvl1pPr marL="0" indent="0">
              <a:buNone/>
              <a:defRPr>
                <a:gradFill>
                  <a:gsLst>
                    <a:gs pos="1250">
                      <a:schemeClr val="tx1"/>
                    </a:gs>
                    <a:gs pos="99000">
                      <a:schemeClr val="tx1"/>
                    </a:gs>
                  </a:gsLst>
                  <a:lin ang="5400000" scaled="0"/>
                </a:gradFill>
              </a:defRPr>
            </a:lvl1pPr>
            <a:lvl2pPr marL="0" indent="0">
              <a:buFontTx/>
              <a:buNone/>
              <a:defRPr lang="en-US" dirty="0" smtClean="0"/>
            </a:lvl2pPr>
            <a:lvl3pPr marL="228600" indent="0">
              <a:buNone/>
              <a:defRPr lang="en-US" dirty="0" smtClean="0"/>
            </a:lvl3pPr>
            <a:lvl4pPr marL="457200" indent="0">
              <a:buNone/>
              <a:defRPr lang="en-US" dirty="0" smtClean="0"/>
            </a:lvl4pPr>
            <a:lvl5pPr marL="685800" indent="0">
              <a:buNone/>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82618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lang="en-US" dirty="0" smtClean="0"/>
            </a:lvl2pPr>
            <a:lvl3pPr marL="231775" indent="0">
              <a:buNone/>
              <a:tabLst/>
              <a:defRPr lang="en-US" dirty="0" smtClean="0"/>
            </a:lvl3pPr>
            <a:lvl4pPr marL="460375" indent="0">
              <a:buNone/>
              <a:defRPr lang="en-US" dirty="0" smtClean="0"/>
            </a:lvl4pPr>
            <a:lvl5pPr marL="685800" indent="0">
              <a:buNone/>
              <a:tabLst/>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lang="en-US" dirty="0" smtClean="0"/>
            </a:lvl2pPr>
            <a:lvl3pPr marL="231775" indent="0">
              <a:buNone/>
              <a:tabLst/>
              <a:defRPr lang="en-US" dirty="0" smtClean="0"/>
            </a:lvl3pPr>
            <a:lvl4pPr marL="460375" indent="0">
              <a:buNone/>
              <a:defRPr lang="en-US" dirty="0" smtClean="0"/>
            </a:lvl4pPr>
            <a:lvl5pPr marL="685800" indent="0">
              <a:buNone/>
              <a:tabLst/>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738622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 No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0" indent="0">
              <a:spcBef>
                <a:spcPts val="1224"/>
              </a:spcBef>
              <a:buClr>
                <a:schemeClr val="tx1"/>
              </a:buClr>
              <a:buFont typeface="Wingdings" pitchFamily="2" charset="2"/>
              <a:buNone/>
              <a:defRPr sz="3600"/>
            </a:lvl1pPr>
            <a:lvl2pPr marL="0" indent="0">
              <a:buNone/>
              <a:defRPr lang="en-US" dirty="0" smtClean="0"/>
            </a:lvl2pPr>
            <a:lvl3pPr marL="231775" indent="0">
              <a:buNone/>
              <a:tabLst/>
              <a:defRPr lang="en-US" dirty="0" smtClean="0"/>
            </a:lvl3pPr>
            <a:lvl4pPr marL="460375" indent="0">
              <a:buNone/>
              <a:defRPr lang="en-US" dirty="0" smtClean="0"/>
            </a:lvl4pPr>
            <a:lvl5pPr marL="685800" indent="0">
              <a:buNone/>
              <a:tabLst/>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0" indent="0">
              <a:spcBef>
                <a:spcPts val="1224"/>
              </a:spcBef>
              <a:buClr>
                <a:schemeClr val="tx1"/>
              </a:buClr>
              <a:buFont typeface="Wingdings" pitchFamily="2" charset="2"/>
              <a:buNone/>
              <a:defRPr sz="3600"/>
            </a:lvl1pPr>
            <a:lvl2pPr marL="0" indent="0">
              <a:buNone/>
              <a:defRPr lang="en-US" dirty="0" smtClean="0"/>
            </a:lvl2pPr>
            <a:lvl3pPr marL="231775" indent="0">
              <a:buNone/>
              <a:tabLst/>
              <a:defRPr lang="en-US" dirty="0" smtClean="0"/>
            </a:lvl3pPr>
            <a:lvl4pPr marL="460375" indent="0">
              <a:buNone/>
              <a:defRPr lang="en-US" dirty="0" smtClean="0"/>
            </a:lvl4pPr>
            <a:lvl5pPr marL="685800" indent="0">
              <a:buNone/>
              <a:tabLst/>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098630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31187853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Whit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220592648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54969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1312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7515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 Photo">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5257800"/>
            <a:ext cx="11889564" cy="917575"/>
          </a:xfrm>
        </p:spPr>
        <p:txBody>
          <a:bodyPr lIns="182880" tIns="146304" rIns="182880" bIns="146304"/>
          <a:lstStyle>
            <a:lvl1pPr>
              <a:defRPr sz="800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0675305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9282308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plit - Titl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914399"/>
            <a:ext cx="5486400" cy="4572000"/>
          </a:xfrm>
          <a:noFill/>
        </p:spPr>
        <p:txBody>
          <a:bodyPr lIns="182880" tIns="146304" rIns="182880" bIns="146304" anchor="ctr" anchorCtr="0">
            <a:noAutofit/>
          </a:bodyPr>
          <a:lstStyle>
            <a:lvl1pPr>
              <a:defRPr sz="8800" spc="-100" baseline="0">
                <a:gradFill>
                  <a:gsLst>
                    <a:gs pos="100000">
                      <a:schemeClr val="tx1"/>
                    </a:gs>
                    <a:gs pos="0">
                      <a:schemeClr val="tx1"/>
                    </a:gs>
                  </a:gsLst>
                  <a:lin ang="5400000" scaled="0"/>
                </a:gradFill>
              </a:defRPr>
            </a:lvl1pPr>
          </a:lstStyle>
          <a:p>
            <a:r>
              <a:rPr lang="en-US" dirty="0" smtClean="0"/>
              <a:t>Title</a:t>
            </a:r>
            <a:endParaRPr lang="en-US" dirty="0"/>
          </a:p>
        </p:txBody>
      </p:sp>
      <p:sp>
        <p:nvSpPr>
          <p:cNvPr id="6" name="Text Placeholder 5"/>
          <p:cNvSpPr>
            <a:spLocks noGrp="1"/>
          </p:cNvSpPr>
          <p:nvPr>
            <p:ph type="body" sz="quarter" idx="10"/>
          </p:nvPr>
        </p:nvSpPr>
        <p:spPr>
          <a:xfrm>
            <a:off x="6400800" y="914400"/>
            <a:ext cx="5486400" cy="5486400"/>
          </a:xfrm>
        </p:spPr>
        <p:txBody>
          <a:bodyPr lIns="182880" tIns="146304" rIns="182880" bIns="146304" anchor="ctr"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85044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plit - Titl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0" y="914399"/>
            <a:ext cx="5486400" cy="4572000"/>
          </a:xfrm>
          <a:noFill/>
        </p:spPr>
        <p:txBody>
          <a:bodyPr lIns="182880" tIns="146304" rIns="182880" bIns="146304" anchor="ctr" anchorCtr="0">
            <a:noAutofit/>
          </a:bodyPr>
          <a:lstStyle>
            <a:lvl1pPr algn="r">
              <a:defRPr sz="8800" spc="-100" baseline="0">
                <a:gradFill>
                  <a:gsLst>
                    <a:gs pos="100000">
                      <a:schemeClr val="tx1"/>
                    </a:gs>
                    <a:gs pos="0">
                      <a:schemeClr val="tx1"/>
                    </a:gs>
                  </a:gsLst>
                  <a:lin ang="5400000" scaled="0"/>
                </a:gradFill>
              </a:defRPr>
            </a:lvl1pPr>
          </a:lstStyle>
          <a:p>
            <a:r>
              <a:rPr lang="en-US" dirty="0" smtClean="0"/>
              <a:t>Title</a:t>
            </a:r>
            <a:endParaRPr lang="en-US" dirty="0"/>
          </a:p>
        </p:txBody>
      </p:sp>
      <p:sp>
        <p:nvSpPr>
          <p:cNvPr id="6" name="Text Placeholder 5"/>
          <p:cNvSpPr>
            <a:spLocks noGrp="1"/>
          </p:cNvSpPr>
          <p:nvPr>
            <p:ph type="body" sz="quarter" idx="10"/>
          </p:nvPr>
        </p:nvSpPr>
        <p:spPr>
          <a:xfrm>
            <a:off x="274320" y="914400"/>
            <a:ext cx="5486400" cy="5486400"/>
          </a:xfrm>
        </p:spPr>
        <p:txBody>
          <a:bodyPr lIns="182880" tIns="146304" rIns="182880" bIns="146304" anchor="ctr"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704667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883593"/>
          </a:xfrm>
        </p:spPr>
        <p:txBody>
          <a:bodyPr/>
          <a:lstStyle>
            <a:lvl1pPr marL="0"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803174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Body Blue">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1887199" cy="887414"/>
          </a:xfrm>
        </p:spPr>
        <p:txBody>
          <a:bodyPr/>
          <a:lstStyle>
            <a:lvl1pPr>
              <a:defRPr>
                <a:latin typeface="Segoe"/>
                <a:cs typeface="Segoe"/>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497739"/>
            <a:ext cx="11887200" cy="4285523"/>
          </a:xfrm>
        </p:spPr>
        <p:txBody>
          <a:bodyPr/>
          <a:lstStyle>
            <a:lvl1pPr marL="0" indent="0">
              <a:buNone/>
              <a:defRPr sz="2800">
                <a:solidFill>
                  <a:srgbClr val="002060"/>
                </a:solidFill>
                <a:latin typeface="Segoe"/>
                <a:cs typeface="Segoe"/>
              </a:defRPr>
            </a:lvl1pPr>
            <a:lvl2pPr marL="342900" indent="-342900">
              <a:buClr>
                <a:srgbClr val="0072C6"/>
              </a:buClr>
              <a:buFont typeface="Wingdings" charset="2"/>
              <a:buChar char="§"/>
              <a:defRPr sz="2400">
                <a:latin typeface="Segoe"/>
                <a:cs typeface="Segoe"/>
              </a:defRPr>
            </a:lvl2pPr>
            <a:lvl3pPr marL="571500" indent="-342900">
              <a:buClr>
                <a:srgbClr val="0072C6"/>
              </a:buClr>
              <a:buFont typeface="Wingdings" charset="2"/>
              <a:buChar char="§"/>
              <a:defRPr sz="2000">
                <a:latin typeface="Segoe"/>
                <a:cs typeface="Segoe"/>
              </a:defRPr>
            </a:lvl3pPr>
            <a:lvl4pPr marL="800100" indent="-342900">
              <a:buClr>
                <a:srgbClr val="0072C6"/>
              </a:buClr>
              <a:buFont typeface="Wingdings" charset="2"/>
              <a:buChar char="§"/>
              <a:defRPr sz="2000">
                <a:latin typeface="Segoe"/>
                <a:cs typeface="Segoe"/>
              </a:defRPr>
            </a:lvl4pPr>
            <a:lvl5pPr marL="1028700" indent="-342900">
              <a:buClr>
                <a:srgbClr val="0072C6"/>
              </a:buClr>
              <a:buFont typeface="Wingdings" charset="2"/>
              <a:buChar char="§"/>
              <a:defRPr sz="2000">
                <a:latin typeface="Segoe"/>
                <a:cs typeface="Sego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665589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Body Blue IT P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95275"/>
            <a:ext cx="8229599" cy="887414"/>
          </a:xfrm>
        </p:spPr>
        <p:txBody>
          <a:bodyPr/>
          <a:lstStyle>
            <a:lvl1pPr>
              <a:defRPr baseline="0"/>
            </a:lvl1pPr>
          </a:lstStyle>
          <a:p>
            <a:r>
              <a:rPr lang="en-US" dirty="0" smtClean="0"/>
              <a:t>Slide for IT Pro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497739"/>
            <a:ext cx="11887199" cy="5199923"/>
          </a:xfrm>
        </p:spPr>
        <p:txBody>
          <a:bodyPr/>
          <a:lstStyle>
            <a:lvl1pPr marL="0" indent="0">
              <a:buFont typeface="Arial"/>
              <a:buNone/>
              <a:defRPr lang="en-US" sz="2800" kern="1200" spc="0" baseline="0" dirty="0" smtClean="0">
                <a:solidFill>
                  <a:srgbClr val="00B0F0"/>
                </a:solidFill>
                <a:latin typeface="Segoe"/>
                <a:ea typeface="+mn-ea"/>
                <a:cs typeface="Segoe"/>
              </a:defRPr>
            </a:lvl1pPr>
            <a:lvl2pPr marL="346553" indent="0">
              <a:buFont typeface="Arial"/>
              <a:buNone/>
              <a:defRPr sz="2400">
                <a:solidFill>
                  <a:srgbClr val="666769"/>
                </a:solidFill>
                <a:latin typeface="Segoe UI" pitchFamily="34" charset="0"/>
                <a:cs typeface="Segoe UI" pitchFamily="34" charset="0"/>
              </a:defRPr>
            </a:lvl2pPr>
            <a:lvl3pPr marL="584607" indent="0">
              <a:buFont typeface="Arial"/>
              <a:buNone/>
              <a:defRPr sz="2000">
                <a:solidFill>
                  <a:srgbClr val="666769"/>
                </a:solidFill>
                <a:latin typeface="Segoe UI" pitchFamily="34" charset="0"/>
                <a:cs typeface="Segoe UI" pitchFamily="34" charset="0"/>
              </a:defRPr>
            </a:lvl3pPr>
            <a:lvl4pPr marL="814563" indent="0">
              <a:buFont typeface="Arial"/>
              <a:buNone/>
              <a:defRPr sz="2000">
                <a:solidFill>
                  <a:srgbClr val="666769"/>
                </a:solidFill>
                <a:latin typeface="Segoe UI" pitchFamily="34" charset="0"/>
                <a:cs typeface="Segoe UI" pitchFamily="34" charset="0"/>
              </a:defRPr>
            </a:lvl4pPr>
            <a:lvl5pPr marL="1050997" indent="0">
              <a:buFont typeface="Arial"/>
              <a:buNone/>
              <a:defRPr sz="2000">
                <a:solidFill>
                  <a:srgbClr val="666769"/>
                </a:soli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00603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8326369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bwMode="gray">
          <a:xfrm>
            <a:off x="257600" y="296863"/>
            <a:ext cx="914400" cy="914394"/>
          </a:xfrm>
          <a:prstGeom prst="rect">
            <a:avLst/>
          </a:prstGeom>
          <a:solidFill>
            <a:srgbClr val="EB3C0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userDrawn="1"/>
        </p:nvSpPr>
        <p:spPr bwMode="gray">
          <a:xfrm>
            <a:off x="1189038" y="1211257"/>
            <a:ext cx="7315200" cy="2926078"/>
          </a:xfrm>
          <a:prstGeom prst="rect">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187450" y="1211257"/>
            <a:ext cx="7316788" cy="2926077"/>
          </a:xfrm>
          <a:noFill/>
        </p:spPr>
        <p:txBody>
          <a:bodyPr lIns="146304" tIns="91440" rIns="146304" bIns="91440" anchor="t" anchorCtr="0"/>
          <a:lstStyle>
            <a:lvl1pPr>
              <a:defRPr sz="4800" spc="-100" baseline="0">
                <a:gradFill>
                  <a:gsLst>
                    <a:gs pos="5833">
                      <a:srgbClr val="FFFFFF"/>
                    </a:gs>
                    <a:gs pos="18000">
                      <a:srgbClr val="FFFFFF"/>
                    </a:gs>
                  </a:gsLst>
                  <a:lin ang="5400000" scaled="0"/>
                </a:gradFill>
                <a:latin typeface="Segoe Light"/>
                <a:cs typeface="Segoe Light"/>
              </a:defRPr>
            </a:lvl1pPr>
          </a:lstStyle>
          <a:p>
            <a:r>
              <a:rPr lang="en-US" dirty="0" smtClean="0"/>
              <a:t>Presentation title</a:t>
            </a:r>
            <a:endParaRPr lang="en-US" dirty="0"/>
          </a:p>
        </p:txBody>
      </p:sp>
      <p:sp>
        <p:nvSpPr>
          <p:cNvPr id="21" name="Rectangle 20"/>
          <p:cNvSpPr/>
          <p:nvPr userDrawn="1"/>
        </p:nvSpPr>
        <p:spPr bwMode="auto">
          <a:xfrm>
            <a:off x="1189038" y="4137318"/>
            <a:ext cx="7315200" cy="91440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4" hasCustomPrompt="1"/>
          </p:nvPr>
        </p:nvSpPr>
        <p:spPr bwMode="ltGray">
          <a:xfrm>
            <a:off x="1189038" y="4137319"/>
            <a:ext cx="7315200" cy="914406"/>
          </a:xfrm>
        </p:spPr>
        <p:txBody>
          <a:bodyPr tIns="109728" bIns="109728">
            <a:noAutofit/>
          </a:bodyPr>
          <a:lstStyle>
            <a:lvl1pPr marL="0" indent="0">
              <a:spcBef>
                <a:spcPts val="0"/>
              </a:spcBef>
              <a:buNone/>
              <a:defRPr sz="2800">
                <a:gradFill>
                  <a:gsLst>
                    <a:gs pos="1250">
                      <a:srgbClr val="FFFFFF"/>
                    </a:gs>
                    <a:gs pos="99000">
                      <a:srgbClr val="FFFFFF"/>
                    </a:gs>
                  </a:gsLst>
                  <a:lin ang="5400000" scaled="0"/>
                </a:gradFill>
                <a:latin typeface="Segoe"/>
                <a:cs typeface="Segoe"/>
              </a:defRPr>
            </a:lvl1pPr>
          </a:lstStyle>
          <a:p>
            <a:pPr lvl="0"/>
            <a:r>
              <a:rPr lang="en-US" dirty="0" smtClean="0"/>
              <a:t>Speaker Name</a:t>
            </a:r>
            <a:endParaRPr lang="en-US" dirty="0"/>
          </a:p>
        </p:txBody>
      </p:sp>
      <p:sp>
        <p:nvSpPr>
          <p:cNvPr id="23" name="Rectangle 22"/>
          <p:cNvSpPr/>
          <p:nvPr userDrawn="1"/>
        </p:nvSpPr>
        <p:spPr bwMode="gray">
          <a:xfrm>
            <a:off x="264829" y="1211257"/>
            <a:ext cx="914400" cy="914394"/>
          </a:xfrm>
          <a:prstGeom prst="rect">
            <a:avLst/>
          </a:prstGeom>
          <a:solidFill>
            <a:schemeClr val="tx1">
              <a:lumMod val="85000"/>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userDrawn="1"/>
        </p:nvGrpSpPr>
        <p:grpSpPr>
          <a:xfrm>
            <a:off x="10608163" y="6364967"/>
            <a:ext cx="1553609" cy="332660"/>
            <a:chOff x="12620625" y="-2426447"/>
            <a:chExt cx="4114801" cy="881063"/>
          </a:xfrm>
        </p:grpSpPr>
        <p:sp>
          <p:nvSpPr>
            <p:cNvPr id="11" name="Freeform 6"/>
            <p:cNvSpPr>
              <a:spLocks/>
            </p:cNvSpPr>
            <p:nvPr userDrawn="1"/>
          </p:nvSpPr>
          <p:spPr bwMode="auto">
            <a:xfrm>
              <a:off x="13762038" y="-2248647"/>
              <a:ext cx="569913" cy="525463"/>
            </a:xfrm>
            <a:custGeom>
              <a:avLst/>
              <a:gdLst>
                <a:gd name="T0" fmla="*/ 302 w 359"/>
                <a:gd name="T1" fmla="*/ 75 h 331"/>
                <a:gd name="T2" fmla="*/ 302 w 359"/>
                <a:gd name="T3" fmla="*/ 331 h 331"/>
                <a:gd name="T4" fmla="*/ 359 w 359"/>
                <a:gd name="T5" fmla="*/ 331 h 331"/>
                <a:gd name="T6" fmla="*/ 359 w 359"/>
                <a:gd name="T7" fmla="*/ 0 h 331"/>
                <a:gd name="T8" fmla="*/ 280 w 359"/>
                <a:gd name="T9" fmla="*/ 0 h 331"/>
                <a:gd name="T10" fmla="*/ 180 w 359"/>
                <a:gd name="T11" fmla="*/ 246 h 331"/>
                <a:gd name="T12" fmla="*/ 82 w 359"/>
                <a:gd name="T13" fmla="*/ 0 h 331"/>
                <a:gd name="T14" fmla="*/ 0 w 359"/>
                <a:gd name="T15" fmla="*/ 0 h 331"/>
                <a:gd name="T16" fmla="*/ 0 w 359"/>
                <a:gd name="T17" fmla="*/ 331 h 331"/>
                <a:gd name="T18" fmla="*/ 53 w 359"/>
                <a:gd name="T19" fmla="*/ 331 h 331"/>
                <a:gd name="T20" fmla="*/ 53 w 359"/>
                <a:gd name="T21" fmla="*/ 75 h 331"/>
                <a:gd name="T22" fmla="*/ 56 w 359"/>
                <a:gd name="T23" fmla="*/ 75 h 331"/>
                <a:gd name="T24" fmla="*/ 159 w 359"/>
                <a:gd name="T25" fmla="*/ 331 h 331"/>
                <a:gd name="T26" fmla="*/ 199 w 359"/>
                <a:gd name="T27" fmla="*/ 331 h 331"/>
                <a:gd name="T28" fmla="*/ 300 w 359"/>
                <a:gd name="T29" fmla="*/ 75 h 331"/>
                <a:gd name="T30" fmla="*/ 302 w 359"/>
                <a:gd name="T31" fmla="*/ 7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 h="331">
                  <a:moveTo>
                    <a:pt x="302" y="75"/>
                  </a:moveTo>
                  <a:lnTo>
                    <a:pt x="302" y="331"/>
                  </a:lnTo>
                  <a:lnTo>
                    <a:pt x="359" y="331"/>
                  </a:lnTo>
                  <a:lnTo>
                    <a:pt x="359" y="0"/>
                  </a:lnTo>
                  <a:lnTo>
                    <a:pt x="280" y="0"/>
                  </a:lnTo>
                  <a:lnTo>
                    <a:pt x="180" y="246"/>
                  </a:lnTo>
                  <a:lnTo>
                    <a:pt x="82" y="0"/>
                  </a:lnTo>
                  <a:lnTo>
                    <a:pt x="0" y="0"/>
                  </a:lnTo>
                  <a:lnTo>
                    <a:pt x="0" y="331"/>
                  </a:lnTo>
                  <a:lnTo>
                    <a:pt x="53" y="331"/>
                  </a:lnTo>
                  <a:lnTo>
                    <a:pt x="53" y="75"/>
                  </a:lnTo>
                  <a:lnTo>
                    <a:pt x="56" y="75"/>
                  </a:lnTo>
                  <a:lnTo>
                    <a:pt x="159" y="331"/>
                  </a:lnTo>
                  <a:lnTo>
                    <a:pt x="199" y="331"/>
                  </a:lnTo>
                  <a:lnTo>
                    <a:pt x="300" y="75"/>
                  </a:lnTo>
                  <a:lnTo>
                    <a:pt x="302" y="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7"/>
            <p:cNvSpPr>
              <a:spLocks noEditPoints="1"/>
            </p:cNvSpPr>
            <p:nvPr userDrawn="1"/>
          </p:nvSpPr>
          <p:spPr bwMode="auto">
            <a:xfrm>
              <a:off x="14408150" y="-2261347"/>
              <a:ext cx="109538" cy="538163"/>
            </a:xfrm>
            <a:custGeom>
              <a:avLst/>
              <a:gdLst>
                <a:gd name="T0" fmla="*/ 24 w 48"/>
                <a:gd name="T1" fmla="*/ 0 h 237"/>
                <a:gd name="T2" fmla="*/ 7 w 48"/>
                <a:gd name="T3" fmla="*/ 6 h 237"/>
                <a:gd name="T4" fmla="*/ 0 w 48"/>
                <a:gd name="T5" fmla="*/ 23 h 237"/>
                <a:gd name="T6" fmla="*/ 7 w 48"/>
                <a:gd name="T7" fmla="*/ 39 h 237"/>
                <a:gd name="T8" fmla="*/ 24 w 48"/>
                <a:gd name="T9" fmla="*/ 45 h 237"/>
                <a:gd name="T10" fmla="*/ 41 w 48"/>
                <a:gd name="T11" fmla="*/ 39 h 237"/>
                <a:gd name="T12" fmla="*/ 48 w 48"/>
                <a:gd name="T13" fmla="*/ 23 h 237"/>
                <a:gd name="T14" fmla="*/ 41 w 48"/>
                <a:gd name="T15" fmla="*/ 6 h 237"/>
                <a:gd name="T16" fmla="*/ 24 w 48"/>
                <a:gd name="T17" fmla="*/ 0 h 237"/>
                <a:gd name="T18" fmla="*/ 43 w 48"/>
                <a:gd name="T19" fmla="*/ 71 h 237"/>
                <a:gd name="T20" fmla="*/ 4 w 48"/>
                <a:gd name="T21" fmla="*/ 71 h 237"/>
                <a:gd name="T22" fmla="*/ 4 w 48"/>
                <a:gd name="T23" fmla="*/ 237 h 237"/>
                <a:gd name="T24" fmla="*/ 43 w 48"/>
                <a:gd name="T25" fmla="*/ 237 h 237"/>
                <a:gd name="T26" fmla="*/ 43 w 48"/>
                <a:gd name="T27" fmla="*/ 7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37">
                  <a:moveTo>
                    <a:pt x="24" y="0"/>
                  </a:moveTo>
                  <a:cubicBezTo>
                    <a:pt x="17" y="0"/>
                    <a:pt x="12" y="2"/>
                    <a:pt x="7" y="6"/>
                  </a:cubicBezTo>
                  <a:cubicBezTo>
                    <a:pt x="3" y="11"/>
                    <a:pt x="0" y="16"/>
                    <a:pt x="0" y="23"/>
                  </a:cubicBezTo>
                  <a:cubicBezTo>
                    <a:pt x="0" y="29"/>
                    <a:pt x="3" y="34"/>
                    <a:pt x="7" y="39"/>
                  </a:cubicBezTo>
                  <a:cubicBezTo>
                    <a:pt x="12" y="43"/>
                    <a:pt x="17" y="45"/>
                    <a:pt x="24" y="45"/>
                  </a:cubicBezTo>
                  <a:cubicBezTo>
                    <a:pt x="30" y="45"/>
                    <a:pt x="36" y="43"/>
                    <a:pt x="41" y="39"/>
                  </a:cubicBezTo>
                  <a:cubicBezTo>
                    <a:pt x="45" y="34"/>
                    <a:pt x="48" y="29"/>
                    <a:pt x="48" y="23"/>
                  </a:cubicBezTo>
                  <a:cubicBezTo>
                    <a:pt x="48" y="16"/>
                    <a:pt x="45" y="11"/>
                    <a:pt x="41" y="6"/>
                  </a:cubicBezTo>
                  <a:cubicBezTo>
                    <a:pt x="36" y="2"/>
                    <a:pt x="31" y="0"/>
                    <a:pt x="24" y="0"/>
                  </a:cubicBezTo>
                  <a:moveTo>
                    <a:pt x="43" y="71"/>
                  </a:moveTo>
                  <a:cubicBezTo>
                    <a:pt x="4" y="71"/>
                    <a:pt x="4" y="71"/>
                    <a:pt x="4" y="71"/>
                  </a:cubicBezTo>
                  <a:cubicBezTo>
                    <a:pt x="4" y="237"/>
                    <a:pt x="4" y="237"/>
                    <a:pt x="4" y="237"/>
                  </a:cubicBezTo>
                  <a:cubicBezTo>
                    <a:pt x="43" y="237"/>
                    <a:pt x="43" y="237"/>
                    <a:pt x="43" y="237"/>
                  </a:cubicBezTo>
                  <a:lnTo>
                    <a:pt x="43"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8"/>
            <p:cNvSpPr>
              <a:spLocks/>
            </p:cNvSpPr>
            <p:nvPr userDrawn="1"/>
          </p:nvSpPr>
          <p:spPr bwMode="auto">
            <a:xfrm>
              <a:off x="14566900" y="-2108947"/>
              <a:ext cx="295275" cy="395288"/>
            </a:xfrm>
            <a:custGeom>
              <a:avLst/>
              <a:gdLst>
                <a:gd name="T0" fmla="*/ 90 w 130"/>
                <a:gd name="T1" fmla="*/ 0 h 174"/>
                <a:gd name="T2" fmla="*/ 42 w 130"/>
                <a:gd name="T3" fmla="*/ 11 h 174"/>
                <a:gd name="T4" fmla="*/ 11 w 130"/>
                <a:gd name="T5" fmla="*/ 43 h 174"/>
                <a:gd name="T6" fmla="*/ 0 w 130"/>
                <a:gd name="T7" fmla="*/ 91 h 174"/>
                <a:gd name="T8" fmla="*/ 11 w 130"/>
                <a:gd name="T9" fmla="*/ 134 h 174"/>
                <a:gd name="T10" fmla="*/ 40 w 130"/>
                <a:gd name="T11" fmla="*/ 164 h 174"/>
                <a:gd name="T12" fmla="*/ 83 w 130"/>
                <a:gd name="T13" fmla="*/ 174 h 174"/>
                <a:gd name="T14" fmla="*/ 130 w 130"/>
                <a:gd name="T15" fmla="*/ 163 h 174"/>
                <a:gd name="T16" fmla="*/ 130 w 130"/>
                <a:gd name="T17" fmla="*/ 163 h 174"/>
                <a:gd name="T18" fmla="*/ 130 w 130"/>
                <a:gd name="T19" fmla="*/ 127 h 174"/>
                <a:gd name="T20" fmla="*/ 129 w 130"/>
                <a:gd name="T21" fmla="*/ 128 h 174"/>
                <a:gd name="T22" fmla="*/ 110 w 130"/>
                <a:gd name="T23" fmla="*/ 138 h 174"/>
                <a:gd name="T24" fmla="*/ 91 w 130"/>
                <a:gd name="T25" fmla="*/ 142 h 174"/>
                <a:gd name="T26" fmla="*/ 54 w 130"/>
                <a:gd name="T27" fmla="*/ 127 h 174"/>
                <a:gd name="T28" fmla="*/ 41 w 130"/>
                <a:gd name="T29" fmla="*/ 88 h 174"/>
                <a:gd name="T30" fmla="*/ 55 w 130"/>
                <a:gd name="T31" fmla="*/ 47 h 174"/>
                <a:gd name="T32" fmla="*/ 91 w 130"/>
                <a:gd name="T33" fmla="*/ 32 h 174"/>
                <a:gd name="T34" fmla="*/ 129 w 130"/>
                <a:gd name="T35" fmla="*/ 45 h 174"/>
                <a:gd name="T36" fmla="*/ 130 w 130"/>
                <a:gd name="T37" fmla="*/ 46 h 174"/>
                <a:gd name="T38" fmla="*/ 130 w 130"/>
                <a:gd name="T39" fmla="*/ 8 h 174"/>
                <a:gd name="T40" fmla="*/ 130 w 130"/>
                <a:gd name="T41" fmla="*/ 8 h 174"/>
                <a:gd name="T42" fmla="*/ 112 w 130"/>
                <a:gd name="T43" fmla="*/ 2 h 174"/>
                <a:gd name="T44" fmla="*/ 90 w 130"/>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74">
                  <a:moveTo>
                    <a:pt x="90" y="0"/>
                  </a:moveTo>
                  <a:cubicBezTo>
                    <a:pt x="72" y="0"/>
                    <a:pt x="56" y="3"/>
                    <a:pt x="42" y="11"/>
                  </a:cubicBezTo>
                  <a:cubicBezTo>
                    <a:pt x="29" y="19"/>
                    <a:pt x="18" y="30"/>
                    <a:pt x="11" y="43"/>
                  </a:cubicBezTo>
                  <a:cubicBezTo>
                    <a:pt x="4" y="57"/>
                    <a:pt x="0" y="73"/>
                    <a:pt x="0" y="91"/>
                  </a:cubicBezTo>
                  <a:cubicBezTo>
                    <a:pt x="0" y="107"/>
                    <a:pt x="4" y="121"/>
                    <a:pt x="11" y="134"/>
                  </a:cubicBezTo>
                  <a:cubicBezTo>
                    <a:pt x="17" y="147"/>
                    <a:pt x="27" y="157"/>
                    <a:pt x="40" y="164"/>
                  </a:cubicBezTo>
                  <a:cubicBezTo>
                    <a:pt x="52" y="171"/>
                    <a:pt x="67" y="174"/>
                    <a:pt x="83" y="174"/>
                  </a:cubicBezTo>
                  <a:cubicBezTo>
                    <a:pt x="101" y="174"/>
                    <a:pt x="117" y="170"/>
                    <a:pt x="130" y="163"/>
                  </a:cubicBezTo>
                  <a:cubicBezTo>
                    <a:pt x="130" y="163"/>
                    <a:pt x="130" y="163"/>
                    <a:pt x="130" y="163"/>
                  </a:cubicBezTo>
                  <a:cubicBezTo>
                    <a:pt x="130" y="127"/>
                    <a:pt x="130" y="127"/>
                    <a:pt x="130" y="127"/>
                  </a:cubicBezTo>
                  <a:cubicBezTo>
                    <a:pt x="129" y="128"/>
                    <a:pt x="129" y="128"/>
                    <a:pt x="129" y="128"/>
                  </a:cubicBezTo>
                  <a:cubicBezTo>
                    <a:pt x="123" y="132"/>
                    <a:pt x="116" y="136"/>
                    <a:pt x="110" y="138"/>
                  </a:cubicBezTo>
                  <a:cubicBezTo>
                    <a:pt x="103" y="140"/>
                    <a:pt x="96" y="142"/>
                    <a:pt x="91" y="142"/>
                  </a:cubicBezTo>
                  <a:cubicBezTo>
                    <a:pt x="75" y="142"/>
                    <a:pt x="63" y="137"/>
                    <a:pt x="54" y="127"/>
                  </a:cubicBezTo>
                  <a:cubicBezTo>
                    <a:pt x="45" y="118"/>
                    <a:pt x="41" y="105"/>
                    <a:pt x="41" y="88"/>
                  </a:cubicBezTo>
                  <a:cubicBezTo>
                    <a:pt x="41" y="71"/>
                    <a:pt x="45" y="57"/>
                    <a:pt x="55" y="47"/>
                  </a:cubicBezTo>
                  <a:cubicBezTo>
                    <a:pt x="64" y="37"/>
                    <a:pt x="76" y="32"/>
                    <a:pt x="91" y="32"/>
                  </a:cubicBezTo>
                  <a:cubicBezTo>
                    <a:pt x="104" y="32"/>
                    <a:pt x="117" y="36"/>
                    <a:pt x="129" y="45"/>
                  </a:cubicBezTo>
                  <a:cubicBezTo>
                    <a:pt x="130" y="46"/>
                    <a:pt x="130" y="46"/>
                    <a:pt x="130" y="46"/>
                  </a:cubicBezTo>
                  <a:cubicBezTo>
                    <a:pt x="130" y="8"/>
                    <a:pt x="130" y="8"/>
                    <a:pt x="130" y="8"/>
                  </a:cubicBezTo>
                  <a:cubicBezTo>
                    <a:pt x="130" y="8"/>
                    <a:pt x="130" y="8"/>
                    <a:pt x="130" y="8"/>
                  </a:cubicBezTo>
                  <a:cubicBezTo>
                    <a:pt x="125" y="6"/>
                    <a:pt x="119" y="4"/>
                    <a:pt x="112" y="2"/>
                  </a:cubicBezTo>
                  <a:cubicBezTo>
                    <a:pt x="104" y="0"/>
                    <a:pt x="97" y="0"/>
                    <a:pt x="9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9"/>
            <p:cNvSpPr>
              <a:spLocks/>
            </p:cNvSpPr>
            <p:nvPr userDrawn="1"/>
          </p:nvSpPr>
          <p:spPr bwMode="auto">
            <a:xfrm>
              <a:off x="14928850" y="-2105772"/>
              <a:ext cx="220663" cy="382588"/>
            </a:xfrm>
            <a:custGeom>
              <a:avLst/>
              <a:gdLst>
                <a:gd name="T0" fmla="*/ 39 w 97"/>
                <a:gd name="T1" fmla="*/ 31 h 169"/>
                <a:gd name="T2" fmla="*/ 39 w 97"/>
                <a:gd name="T3" fmla="*/ 3 h 169"/>
                <a:gd name="T4" fmla="*/ 0 w 97"/>
                <a:gd name="T5" fmla="*/ 3 h 169"/>
                <a:gd name="T6" fmla="*/ 0 w 97"/>
                <a:gd name="T7" fmla="*/ 169 h 169"/>
                <a:gd name="T8" fmla="*/ 39 w 97"/>
                <a:gd name="T9" fmla="*/ 169 h 169"/>
                <a:gd name="T10" fmla="*/ 39 w 97"/>
                <a:gd name="T11" fmla="*/ 84 h 169"/>
                <a:gd name="T12" fmla="*/ 49 w 97"/>
                <a:gd name="T13" fmla="*/ 49 h 169"/>
                <a:gd name="T14" fmla="*/ 74 w 97"/>
                <a:gd name="T15" fmla="*/ 35 h 169"/>
                <a:gd name="T16" fmla="*/ 86 w 97"/>
                <a:gd name="T17" fmla="*/ 37 h 169"/>
                <a:gd name="T18" fmla="*/ 95 w 97"/>
                <a:gd name="T19" fmla="*/ 41 h 169"/>
                <a:gd name="T20" fmla="*/ 97 w 97"/>
                <a:gd name="T21" fmla="*/ 42 h 169"/>
                <a:gd name="T22" fmla="*/ 97 w 97"/>
                <a:gd name="T23" fmla="*/ 2 h 169"/>
                <a:gd name="T24" fmla="*/ 96 w 97"/>
                <a:gd name="T25" fmla="*/ 2 h 169"/>
                <a:gd name="T26" fmla="*/ 81 w 97"/>
                <a:gd name="T27" fmla="*/ 0 h 169"/>
                <a:gd name="T28" fmla="*/ 55 w 97"/>
                <a:gd name="T29" fmla="*/ 9 h 169"/>
                <a:gd name="T30" fmla="*/ 39 w 97"/>
                <a:gd name="T31" fmla="*/ 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69">
                  <a:moveTo>
                    <a:pt x="39" y="31"/>
                  </a:moveTo>
                  <a:cubicBezTo>
                    <a:pt x="39" y="3"/>
                    <a:pt x="39" y="3"/>
                    <a:pt x="39" y="3"/>
                  </a:cubicBezTo>
                  <a:cubicBezTo>
                    <a:pt x="0" y="3"/>
                    <a:pt x="0" y="3"/>
                    <a:pt x="0" y="3"/>
                  </a:cubicBezTo>
                  <a:cubicBezTo>
                    <a:pt x="0" y="169"/>
                    <a:pt x="0" y="169"/>
                    <a:pt x="0" y="169"/>
                  </a:cubicBezTo>
                  <a:cubicBezTo>
                    <a:pt x="39" y="169"/>
                    <a:pt x="39" y="169"/>
                    <a:pt x="39" y="169"/>
                  </a:cubicBezTo>
                  <a:cubicBezTo>
                    <a:pt x="39" y="84"/>
                    <a:pt x="39" y="84"/>
                    <a:pt x="39" y="84"/>
                  </a:cubicBezTo>
                  <a:cubicBezTo>
                    <a:pt x="39" y="69"/>
                    <a:pt x="42" y="58"/>
                    <a:pt x="49" y="49"/>
                  </a:cubicBezTo>
                  <a:cubicBezTo>
                    <a:pt x="55" y="40"/>
                    <a:pt x="64" y="35"/>
                    <a:pt x="74" y="35"/>
                  </a:cubicBezTo>
                  <a:cubicBezTo>
                    <a:pt x="78" y="35"/>
                    <a:pt x="82" y="36"/>
                    <a:pt x="86" y="37"/>
                  </a:cubicBezTo>
                  <a:cubicBezTo>
                    <a:pt x="90" y="38"/>
                    <a:pt x="93" y="39"/>
                    <a:pt x="95" y="41"/>
                  </a:cubicBezTo>
                  <a:cubicBezTo>
                    <a:pt x="97" y="42"/>
                    <a:pt x="97" y="42"/>
                    <a:pt x="97" y="42"/>
                  </a:cubicBezTo>
                  <a:cubicBezTo>
                    <a:pt x="97" y="2"/>
                    <a:pt x="97" y="2"/>
                    <a:pt x="97" y="2"/>
                  </a:cubicBezTo>
                  <a:cubicBezTo>
                    <a:pt x="96" y="2"/>
                    <a:pt x="96" y="2"/>
                    <a:pt x="96" y="2"/>
                  </a:cubicBezTo>
                  <a:cubicBezTo>
                    <a:pt x="92" y="1"/>
                    <a:pt x="87" y="0"/>
                    <a:pt x="81" y="0"/>
                  </a:cubicBezTo>
                  <a:cubicBezTo>
                    <a:pt x="71" y="0"/>
                    <a:pt x="62" y="3"/>
                    <a:pt x="55" y="9"/>
                  </a:cubicBezTo>
                  <a:cubicBezTo>
                    <a:pt x="48" y="15"/>
                    <a:pt x="43" y="22"/>
                    <a:pt x="39"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0"/>
            <p:cNvSpPr>
              <a:spLocks noEditPoints="1"/>
            </p:cNvSpPr>
            <p:nvPr userDrawn="1"/>
          </p:nvSpPr>
          <p:spPr bwMode="auto">
            <a:xfrm>
              <a:off x="15154275" y="-2108947"/>
              <a:ext cx="387350" cy="395288"/>
            </a:xfrm>
            <a:custGeom>
              <a:avLst/>
              <a:gdLst>
                <a:gd name="T0" fmla="*/ 88 w 171"/>
                <a:gd name="T1" fmla="*/ 0 h 174"/>
                <a:gd name="T2" fmla="*/ 24 w 171"/>
                <a:gd name="T3" fmla="*/ 24 h 174"/>
                <a:gd name="T4" fmla="*/ 0 w 171"/>
                <a:gd name="T5" fmla="*/ 89 h 174"/>
                <a:gd name="T6" fmla="*/ 23 w 171"/>
                <a:gd name="T7" fmla="*/ 151 h 174"/>
                <a:gd name="T8" fmla="*/ 84 w 171"/>
                <a:gd name="T9" fmla="*/ 174 h 174"/>
                <a:gd name="T10" fmla="*/ 148 w 171"/>
                <a:gd name="T11" fmla="*/ 150 h 174"/>
                <a:gd name="T12" fmla="*/ 171 w 171"/>
                <a:gd name="T13" fmla="*/ 85 h 174"/>
                <a:gd name="T14" fmla="*/ 149 w 171"/>
                <a:gd name="T15" fmla="*/ 22 h 174"/>
                <a:gd name="T16" fmla="*/ 88 w 171"/>
                <a:gd name="T17" fmla="*/ 0 h 174"/>
                <a:gd name="T18" fmla="*/ 87 w 171"/>
                <a:gd name="T19" fmla="*/ 142 h 174"/>
                <a:gd name="T20" fmla="*/ 53 w 171"/>
                <a:gd name="T21" fmla="*/ 127 h 174"/>
                <a:gd name="T22" fmla="*/ 41 w 171"/>
                <a:gd name="T23" fmla="*/ 87 h 174"/>
                <a:gd name="T24" fmla="*/ 53 w 171"/>
                <a:gd name="T25" fmla="*/ 46 h 174"/>
                <a:gd name="T26" fmla="*/ 86 w 171"/>
                <a:gd name="T27" fmla="*/ 32 h 174"/>
                <a:gd name="T28" fmla="*/ 119 w 171"/>
                <a:gd name="T29" fmla="*/ 46 h 174"/>
                <a:gd name="T30" fmla="*/ 131 w 171"/>
                <a:gd name="T31" fmla="*/ 87 h 174"/>
                <a:gd name="T32" fmla="*/ 120 w 171"/>
                <a:gd name="T33" fmla="*/ 128 h 174"/>
                <a:gd name="T34" fmla="*/ 87 w 171"/>
                <a:gd name="T35"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74">
                  <a:moveTo>
                    <a:pt x="88" y="0"/>
                  </a:moveTo>
                  <a:cubicBezTo>
                    <a:pt x="61" y="0"/>
                    <a:pt x="39" y="8"/>
                    <a:pt x="24" y="24"/>
                  </a:cubicBezTo>
                  <a:cubicBezTo>
                    <a:pt x="8" y="39"/>
                    <a:pt x="0" y="61"/>
                    <a:pt x="0" y="89"/>
                  </a:cubicBezTo>
                  <a:cubicBezTo>
                    <a:pt x="0" y="115"/>
                    <a:pt x="8" y="136"/>
                    <a:pt x="23" y="151"/>
                  </a:cubicBezTo>
                  <a:cubicBezTo>
                    <a:pt x="38" y="166"/>
                    <a:pt x="59" y="174"/>
                    <a:pt x="84" y="174"/>
                  </a:cubicBezTo>
                  <a:cubicBezTo>
                    <a:pt x="111" y="174"/>
                    <a:pt x="132" y="166"/>
                    <a:pt x="148" y="150"/>
                  </a:cubicBezTo>
                  <a:cubicBezTo>
                    <a:pt x="163" y="134"/>
                    <a:pt x="171" y="112"/>
                    <a:pt x="171" y="85"/>
                  </a:cubicBezTo>
                  <a:cubicBezTo>
                    <a:pt x="171" y="59"/>
                    <a:pt x="164" y="38"/>
                    <a:pt x="149" y="22"/>
                  </a:cubicBezTo>
                  <a:cubicBezTo>
                    <a:pt x="135" y="7"/>
                    <a:pt x="114" y="0"/>
                    <a:pt x="88" y="0"/>
                  </a:cubicBezTo>
                  <a:moveTo>
                    <a:pt x="87" y="142"/>
                  </a:moveTo>
                  <a:cubicBezTo>
                    <a:pt x="72" y="142"/>
                    <a:pt x="61" y="137"/>
                    <a:pt x="53" y="127"/>
                  </a:cubicBezTo>
                  <a:cubicBezTo>
                    <a:pt x="45" y="118"/>
                    <a:pt x="41" y="105"/>
                    <a:pt x="41" y="87"/>
                  </a:cubicBezTo>
                  <a:cubicBezTo>
                    <a:pt x="41" y="70"/>
                    <a:pt x="45" y="56"/>
                    <a:pt x="53" y="46"/>
                  </a:cubicBezTo>
                  <a:cubicBezTo>
                    <a:pt x="61" y="37"/>
                    <a:pt x="72" y="32"/>
                    <a:pt x="86" y="32"/>
                  </a:cubicBezTo>
                  <a:cubicBezTo>
                    <a:pt x="100" y="32"/>
                    <a:pt x="111" y="37"/>
                    <a:pt x="119" y="46"/>
                  </a:cubicBezTo>
                  <a:cubicBezTo>
                    <a:pt x="127" y="55"/>
                    <a:pt x="131" y="69"/>
                    <a:pt x="131" y="87"/>
                  </a:cubicBezTo>
                  <a:cubicBezTo>
                    <a:pt x="131" y="105"/>
                    <a:pt x="127" y="118"/>
                    <a:pt x="120" y="128"/>
                  </a:cubicBezTo>
                  <a:cubicBezTo>
                    <a:pt x="112" y="137"/>
                    <a:pt x="101" y="142"/>
                    <a:pt x="87" y="14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1"/>
            <p:cNvSpPr>
              <a:spLocks/>
            </p:cNvSpPr>
            <p:nvPr userDrawn="1"/>
          </p:nvSpPr>
          <p:spPr bwMode="auto">
            <a:xfrm>
              <a:off x="15584488" y="-2108947"/>
              <a:ext cx="250825" cy="395288"/>
            </a:xfrm>
            <a:custGeom>
              <a:avLst/>
              <a:gdLst>
                <a:gd name="T0" fmla="*/ 64 w 111"/>
                <a:gd name="T1" fmla="*/ 0 h 174"/>
                <a:gd name="T2" fmla="*/ 18 w 111"/>
                <a:gd name="T3" fmla="*/ 14 h 174"/>
                <a:gd name="T4" fmla="*/ 0 w 111"/>
                <a:gd name="T5" fmla="*/ 51 h 174"/>
                <a:gd name="T6" fmla="*/ 4 w 111"/>
                <a:gd name="T7" fmla="*/ 71 h 174"/>
                <a:gd name="T8" fmla="*/ 16 w 111"/>
                <a:gd name="T9" fmla="*/ 87 h 174"/>
                <a:gd name="T10" fmla="*/ 40 w 111"/>
                <a:gd name="T11" fmla="*/ 100 h 174"/>
                <a:gd name="T12" fmla="*/ 60 w 111"/>
                <a:gd name="T13" fmla="*/ 110 h 174"/>
                <a:gd name="T14" fmla="*/ 69 w 111"/>
                <a:gd name="T15" fmla="*/ 117 h 174"/>
                <a:gd name="T16" fmla="*/ 71 w 111"/>
                <a:gd name="T17" fmla="*/ 126 h 174"/>
                <a:gd name="T18" fmla="*/ 45 w 111"/>
                <a:gd name="T19" fmla="*/ 143 h 174"/>
                <a:gd name="T20" fmla="*/ 24 w 111"/>
                <a:gd name="T21" fmla="*/ 139 h 174"/>
                <a:gd name="T22" fmla="*/ 2 w 111"/>
                <a:gd name="T23" fmla="*/ 128 h 174"/>
                <a:gd name="T24" fmla="*/ 0 w 111"/>
                <a:gd name="T25" fmla="*/ 127 h 174"/>
                <a:gd name="T26" fmla="*/ 0 w 111"/>
                <a:gd name="T27" fmla="*/ 165 h 174"/>
                <a:gd name="T28" fmla="*/ 1 w 111"/>
                <a:gd name="T29" fmla="*/ 165 h 174"/>
                <a:gd name="T30" fmla="*/ 22 w 111"/>
                <a:gd name="T31" fmla="*/ 171 h 174"/>
                <a:gd name="T32" fmla="*/ 44 w 111"/>
                <a:gd name="T33" fmla="*/ 174 h 174"/>
                <a:gd name="T34" fmla="*/ 93 w 111"/>
                <a:gd name="T35" fmla="*/ 160 h 174"/>
                <a:gd name="T36" fmla="*/ 111 w 111"/>
                <a:gd name="T37" fmla="*/ 122 h 174"/>
                <a:gd name="T38" fmla="*/ 101 w 111"/>
                <a:gd name="T39" fmla="*/ 93 h 174"/>
                <a:gd name="T40" fmla="*/ 68 w 111"/>
                <a:gd name="T41" fmla="*/ 72 h 174"/>
                <a:gd name="T42" fmla="*/ 44 w 111"/>
                <a:gd name="T43" fmla="*/ 60 h 174"/>
                <a:gd name="T44" fmla="*/ 40 w 111"/>
                <a:gd name="T45" fmla="*/ 47 h 174"/>
                <a:gd name="T46" fmla="*/ 46 w 111"/>
                <a:gd name="T47" fmla="*/ 35 h 174"/>
                <a:gd name="T48" fmla="*/ 62 w 111"/>
                <a:gd name="T49" fmla="*/ 31 h 174"/>
                <a:gd name="T50" fmla="*/ 83 w 111"/>
                <a:gd name="T51" fmla="*/ 34 h 174"/>
                <a:gd name="T52" fmla="*/ 100 w 111"/>
                <a:gd name="T53" fmla="*/ 42 h 174"/>
                <a:gd name="T54" fmla="*/ 102 w 111"/>
                <a:gd name="T55" fmla="*/ 43 h 174"/>
                <a:gd name="T56" fmla="*/ 102 w 111"/>
                <a:gd name="T57" fmla="*/ 7 h 174"/>
                <a:gd name="T58" fmla="*/ 101 w 111"/>
                <a:gd name="T59" fmla="*/ 7 h 174"/>
                <a:gd name="T60" fmla="*/ 83 w 111"/>
                <a:gd name="T61" fmla="*/ 2 h 174"/>
                <a:gd name="T62" fmla="*/ 64 w 111"/>
                <a:gd name="T6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174">
                  <a:moveTo>
                    <a:pt x="64" y="0"/>
                  </a:moveTo>
                  <a:cubicBezTo>
                    <a:pt x="45" y="0"/>
                    <a:pt x="30" y="4"/>
                    <a:pt x="18" y="14"/>
                  </a:cubicBezTo>
                  <a:cubicBezTo>
                    <a:pt x="6" y="23"/>
                    <a:pt x="0" y="36"/>
                    <a:pt x="0" y="51"/>
                  </a:cubicBezTo>
                  <a:cubicBezTo>
                    <a:pt x="0" y="59"/>
                    <a:pt x="1" y="65"/>
                    <a:pt x="4" y="71"/>
                  </a:cubicBezTo>
                  <a:cubicBezTo>
                    <a:pt x="6" y="77"/>
                    <a:pt x="10" y="82"/>
                    <a:pt x="16" y="87"/>
                  </a:cubicBezTo>
                  <a:cubicBezTo>
                    <a:pt x="21" y="91"/>
                    <a:pt x="29" y="96"/>
                    <a:pt x="40" y="100"/>
                  </a:cubicBezTo>
                  <a:cubicBezTo>
                    <a:pt x="49" y="104"/>
                    <a:pt x="56" y="107"/>
                    <a:pt x="60" y="110"/>
                  </a:cubicBezTo>
                  <a:cubicBezTo>
                    <a:pt x="64" y="112"/>
                    <a:pt x="67" y="115"/>
                    <a:pt x="69" y="117"/>
                  </a:cubicBezTo>
                  <a:cubicBezTo>
                    <a:pt x="70" y="119"/>
                    <a:pt x="71" y="122"/>
                    <a:pt x="71" y="126"/>
                  </a:cubicBezTo>
                  <a:cubicBezTo>
                    <a:pt x="71" y="138"/>
                    <a:pt x="63" y="143"/>
                    <a:pt x="45" y="143"/>
                  </a:cubicBezTo>
                  <a:cubicBezTo>
                    <a:pt x="39" y="143"/>
                    <a:pt x="32" y="142"/>
                    <a:pt x="24" y="139"/>
                  </a:cubicBezTo>
                  <a:cubicBezTo>
                    <a:pt x="16" y="136"/>
                    <a:pt x="8" y="133"/>
                    <a:pt x="2" y="128"/>
                  </a:cubicBezTo>
                  <a:cubicBezTo>
                    <a:pt x="0" y="127"/>
                    <a:pt x="0" y="127"/>
                    <a:pt x="0" y="127"/>
                  </a:cubicBezTo>
                  <a:cubicBezTo>
                    <a:pt x="0" y="165"/>
                    <a:pt x="0" y="165"/>
                    <a:pt x="0" y="165"/>
                  </a:cubicBezTo>
                  <a:cubicBezTo>
                    <a:pt x="1" y="165"/>
                    <a:pt x="1" y="165"/>
                    <a:pt x="1" y="165"/>
                  </a:cubicBezTo>
                  <a:cubicBezTo>
                    <a:pt x="6" y="168"/>
                    <a:pt x="13" y="170"/>
                    <a:pt x="22" y="171"/>
                  </a:cubicBezTo>
                  <a:cubicBezTo>
                    <a:pt x="30" y="173"/>
                    <a:pt x="37" y="174"/>
                    <a:pt x="44" y="174"/>
                  </a:cubicBezTo>
                  <a:cubicBezTo>
                    <a:pt x="64" y="174"/>
                    <a:pt x="81" y="169"/>
                    <a:pt x="93" y="160"/>
                  </a:cubicBezTo>
                  <a:cubicBezTo>
                    <a:pt x="104" y="150"/>
                    <a:pt x="111" y="138"/>
                    <a:pt x="111" y="122"/>
                  </a:cubicBezTo>
                  <a:cubicBezTo>
                    <a:pt x="111" y="111"/>
                    <a:pt x="107" y="101"/>
                    <a:pt x="101" y="93"/>
                  </a:cubicBezTo>
                  <a:cubicBezTo>
                    <a:pt x="94" y="86"/>
                    <a:pt x="83" y="79"/>
                    <a:pt x="68" y="72"/>
                  </a:cubicBezTo>
                  <a:cubicBezTo>
                    <a:pt x="56" y="67"/>
                    <a:pt x="48" y="63"/>
                    <a:pt x="44" y="60"/>
                  </a:cubicBezTo>
                  <a:cubicBezTo>
                    <a:pt x="41" y="57"/>
                    <a:pt x="40" y="53"/>
                    <a:pt x="40" y="47"/>
                  </a:cubicBezTo>
                  <a:cubicBezTo>
                    <a:pt x="40" y="43"/>
                    <a:pt x="42" y="39"/>
                    <a:pt x="46" y="35"/>
                  </a:cubicBezTo>
                  <a:cubicBezTo>
                    <a:pt x="50" y="32"/>
                    <a:pt x="55" y="31"/>
                    <a:pt x="62" y="31"/>
                  </a:cubicBezTo>
                  <a:cubicBezTo>
                    <a:pt x="69" y="31"/>
                    <a:pt x="76" y="32"/>
                    <a:pt x="83" y="34"/>
                  </a:cubicBezTo>
                  <a:cubicBezTo>
                    <a:pt x="89" y="36"/>
                    <a:pt x="95" y="39"/>
                    <a:pt x="100" y="42"/>
                  </a:cubicBezTo>
                  <a:cubicBezTo>
                    <a:pt x="102" y="43"/>
                    <a:pt x="102" y="43"/>
                    <a:pt x="102" y="43"/>
                  </a:cubicBezTo>
                  <a:cubicBezTo>
                    <a:pt x="102" y="7"/>
                    <a:pt x="102" y="7"/>
                    <a:pt x="102" y="7"/>
                  </a:cubicBezTo>
                  <a:cubicBezTo>
                    <a:pt x="101" y="7"/>
                    <a:pt x="101" y="7"/>
                    <a:pt x="101" y="7"/>
                  </a:cubicBezTo>
                  <a:cubicBezTo>
                    <a:pt x="97" y="5"/>
                    <a:pt x="91" y="3"/>
                    <a:pt x="83" y="2"/>
                  </a:cubicBezTo>
                  <a:cubicBezTo>
                    <a:pt x="76" y="0"/>
                    <a:pt x="69" y="0"/>
                    <a:pt x="64"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2"/>
            <p:cNvSpPr>
              <a:spLocks noEditPoints="1"/>
            </p:cNvSpPr>
            <p:nvPr userDrawn="1"/>
          </p:nvSpPr>
          <p:spPr bwMode="auto">
            <a:xfrm>
              <a:off x="15875000" y="-2108947"/>
              <a:ext cx="387350" cy="395288"/>
            </a:xfrm>
            <a:custGeom>
              <a:avLst/>
              <a:gdLst>
                <a:gd name="T0" fmla="*/ 88 w 171"/>
                <a:gd name="T1" fmla="*/ 0 h 174"/>
                <a:gd name="T2" fmla="*/ 23 w 171"/>
                <a:gd name="T3" fmla="*/ 24 h 174"/>
                <a:gd name="T4" fmla="*/ 0 w 171"/>
                <a:gd name="T5" fmla="*/ 89 h 174"/>
                <a:gd name="T6" fmla="*/ 23 w 171"/>
                <a:gd name="T7" fmla="*/ 151 h 174"/>
                <a:gd name="T8" fmla="*/ 84 w 171"/>
                <a:gd name="T9" fmla="*/ 174 h 174"/>
                <a:gd name="T10" fmla="*/ 147 w 171"/>
                <a:gd name="T11" fmla="*/ 150 h 174"/>
                <a:gd name="T12" fmla="*/ 171 w 171"/>
                <a:gd name="T13" fmla="*/ 85 h 174"/>
                <a:gd name="T14" fmla="*/ 149 w 171"/>
                <a:gd name="T15" fmla="*/ 22 h 174"/>
                <a:gd name="T16" fmla="*/ 88 w 171"/>
                <a:gd name="T17" fmla="*/ 0 h 174"/>
                <a:gd name="T18" fmla="*/ 86 w 171"/>
                <a:gd name="T19" fmla="*/ 142 h 174"/>
                <a:gd name="T20" fmla="*/ 52 w 171"/>
                <a:gd name="T21" fmla="*/ 127 h 174"/>
                <a:gd name="T22" fmla="*/ 40 w 171"/>
                <a:gd name="T23" fmla="*/ 87 h 174"/>
                <a:gd name="T24" fmla="*/ 52 w 171"/>
                <a:gd name="T25" fmla="*/ 46 h 174"/>
                <a:gd name="T26" fmla="*/ 86 w 171"/>
                <a:gd name="T27" fmla="*/ 32 h 174"/>
                <a:gd name="T28" fmla="*/ 118 w 171"/>
                <a:gd name="T29" fmla="*/ 46 h 174"/>
                <a:gd name="T30" fmla="*/ 130 w 171"/>
                <a:gd name="T31" fmla="*/ 87 h 174"/>
                <a:gd name="T32" fmla="*/ 119 w 171"/>
                <a:gd name="T33" fmla="*/ 128 h 174"/>
                <a:gd name="T34" fmla="*/ 86 w 171"/>
                <a:gd name="T35"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74">
                  <a:moveTo>
                    <a:pt x="88" y="0"/>
                  </a:moveTo>
                  <a:cubicBezTo>
                    <a:pt x="60" y="0"/>
                    <a:pt x="39" y="8"/>
                    <a:pt x="23" y="24"/>
                  </a:cubicBezTo>
                  <a:cubicBezTo>
                    <a:pt x="8" y="39"/>
                    <a:pt x="0" y="61"/>
                    <a:pt x="0" y="89"/>
                  </a:cubicBezTo>
                  <a:cubicBezTo>
                    <a:pt x="0" y="115"/>
                    <a:pt x="7" y="136"/>
                    <a:pt x="23" y="151"/>
                  </a:cubicBezTo>
                  <a:cubicBezTo>
                    <a:pt x="38" y="166"/>
                    <a:pt x="58" y="174"/>
                    <a:pt x="84" y="174"/>
                  </a:cubicBezTo>
                  <a:cubicBezTo>
                    <a:pt x="110" y="174"/>
                    <a:pt x="132" y="166"/>
                    <a:pt x="147" y="150"/>
                  </a:cubicBezTo>
                  <a:cubicBezTo>
                    <a:pt x="163" y="134"/>
                    <a:pt x="171" y="112"/>
                    <a:pt x="171" y="85"/>
                  </a:cubicBezTo>
                  <a:cubicBezTo>
                    <a:pt x="171" y="59"/>
                    <a:pt x="163" y="38"/>
                    <a:pt x="149" y="22"/>
                  </a:cubicBezTo>
                  <a:cubicBezTo>
                    <a:pt x="134" y="7"/>
                    <a:pt x="114" y="0"/>
                    <a:pt x="88" y="0"/>
                  </a:cubicBezTo>
                  <a:moveTo>
                    <a:pt x="86" y="142"/>
                  </a:moveTo>
                  <a:cubicBezTo>
                    <a:pt x="72" y="142"/>
                    <a:pt x="60" y="137"/>
                    <a:pt x="52" y="127"/>
                  </a:cubicBezTo>
                  <a:cubicBezTo>
                    <a:pt x="44" y="118"/>
                    <a:pt x="40" y="105"/>
                    <a:pt x="40" y="87"/>
                  </a:cubicBezTo>
                  <a:cubicBezTo>
                    <a:pt x="40" y="70"/>
                    <a:pt x="44" y="56"/>
                    <a:pt x="52" y="46"/>
                  </a:cubicBezTo>
                  <a:cubicBezTo>
                    <a:pt x="60" y="37"/>
                    <a:pt x="72" y="32"/>
                    <a:pt x="86" y="32"/>
                  </a:cubicBezTo>
                  <a:cubicBezTo>
                    <a:pt x="100" y="32"/>
                    <a:pt x="110" y="37"/>
                    <a:pt x="118" y="46"/>
                  </a:cubicBezTo>
                  <a:cubicBezTo>
                    <a:pt x="126" y="55"/>
                    <a:pt x="130" y="69"/>
                    <a:pt x="130" y="87"/>
                  </a:cubicBezTo>
                  <a:cubicBezTo>
                    <a:pt x="130" y="105"/>
                    <a:pt x="126" y="118"/>
                    <a:pt x="119" y="128"/>
                  </a:cubicBezTo>
                  <a:cubicBezTo>
                    <a:pt x="112" y="137"/>
                    <a:pt x="101" y="142"/>
                    <a:pt x="86" y="14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3"/>
            <p:cNvSpPr>
              <a:spLocks/>
            </p:cNvSpPr>
            <p:nvPr userDrawn="1"/>
          </p:nvSpPr>
          <p:spPr bwMode="auto">
            <a:xfrm>
              <a:off x="16270288" y="-2288334"/>
              <a:ext cx="465138" cy="574675"/>
            </a:xfrm>
            <a:custGeom>
              <a:avLst/>
              <a:gdLst>
                <a:gd name="T0" fmla="*/ 205 w 205"/>
                <a:gd name="T1" fmla="*/ 115 h 253"/>
                <a:gd name="T2" fmla="*/ 205 w 205"/>
                <a:gd name="T3" fmla="*/ 83 h 253"/>
                <a:gd name="T4" fmla="*/ 165 w 205"/>
                <a:gd name="T5" fmla="*/ 83 h 253"/>
                <a:gd name="T6" fmla="*/ 165 w 205"/>
                <a:gd name="T7" fmla="*/ 33 h 253"/>
                <a:gd name="T8" fmla="*/ 164 w 205"/>
                <a:gd name="T9" fmla="*/ 33 h 253"/>
                <a:gd name="T10" fmla="*/ 126 w 205"/>
                <a:gd name="T11" fmla="*/ 45 h 253"/>
                <a:gd name="T12" fmla="*/ 126 w 205"/>
                <a:gd name="T13" fmla="*/ 45 h 253"/>
                <a:gd name="T14" fmla="*/ 126 w 205"/>
                <a:gd name="T15" fmla="*/ 83 h 253"/>
                <a:gd name="T16" fmla="*/ 67 w 205"/>
                <a:gd name="T17" fmla="*/ 83 h 253"/>
                <a:gd name="T18" fmla="*/ 67 w 205"/>
                <a:gd name="T19" fmla="*/ 62 h 253"/>
                <a:gd name="T20" fmla="*/ 73 w 205"/>
                <a:gd name="T21" fmla="*/ 39 h 253"/>
                <a:gd name="T22" fmla="*/ 91 w 205"/>
                <a:gd name="T23" fmla="*/ 32 h 253"/>
                <a:gd name="T24" fmla="*/ 109 w 205"/>
                <a:gd name="T25" fmla="*/ 36 h 253"/>
                <a:gd name="T26" fmla="*/ 110 w 205"/>
                <a:gd name="T27" fmla="*/ 37 h 253"/>
                <a:gd name="T28" fmla="*/ 110 w 205"/>
                <a:gd name="T29" fmla="*/ 3 h 253"/>
                <a:gd name="T30" fmla="*/ 109 w 205"/>
                <a:gd name="T31" fmla="*/ 3 h 253"/>
                <a:gd name="T32" fmla="*/ 87 w 205"/>
                <a:gd name="T33" fmla="*/ 0 h 253"/>
                <a:gd name="T34" fmla="*/ 56 w 205"/>
                <a:gd name="T35" fmla="*/ 7 h 253"/>
                <a:gd name="T36" fmla="*/ 35 w 205"/>
                <a:gd name="T37" fmla="*/ 28 h 253"/>
                <a:gd name="T38" fmla="*/ 27 w 205"/>
                <a:gd name="T39" fmla="*/ 60 h 253"/>
                <a:gd name="T40" fmla="*/ 27 w 205"/>
                <a:gd name="T41" fmla="*/ 83 h 253"/>
                <a:gd name="T42" fmla="*/ 0 w 205"/>
                <a:gd name="T43" fmla="*/ 83 h 253"/>
                <a:gd name="T44" fmla="*/ 0 w 205"/>
                <a:gd name="T45" fmla="*/ 115 h 253"/>
                <a:gd name="T46" fmla="*/ 27 w 205"/>
                <a:gd name="T47" fmla="*/ 115 h 253"/>
                <a:gd name="T48" fmla="*/ 27 w 205"/>
                <a:gd name="T49" fmla="*/ 249 h 253"/>
                <a:gd name="T50" fmla="*/ 67 w 205"/>
                <a:gd name="T51" fmla="*/ 249 h 253"/>
                <a:gd name="T52" fmla="*/ 67 w 205"/>
                <a:gd name="T53" fmla="*/ 115 h 253"/>
                <a:gd name="T54" fmla="*/ 126 w 205"/>
                <a:gd name="T55" fmla="*/ 115 h 253"/>
                <a:gd name="T56" fmla="*/ 126 w 205"/>
                <a:gd name="T57" fmla="*/ 200 h 253"/>
                <a:gd name="T58" fmla="*/ 175 w 205"/>
                <a:gd name="T59" fmla="*/ 253 h 253"/>
                <a:gd name="T60" fmla="*/ 192 w 205"/>
                <a:gd name="T61" fmla="*/ 251 h 253"/>
                <a:gd name="T62" fmla="*/ 204 w 205"/>
                <a:gd name="T63" fmla="*/ 247 h 253"/>
                <a:gd name="T64" fmla="*/ 205 w 205"/>
                <a:gd name="T65" fmla="*/ 247 h 253"/>
                <a:gd name="T66" fmla="*/ 205 w 205"/>
                <a:gd name="T67" fmla="*/ 215 h 253"/>
                <a:gd name="T68" fmla="*/ 203 w 205"/>
                <a:gd name="T69" fmla="*/ 216 h 253"/>
                <a:gd name="T70" fmla="*/ 195 w 205"/>
                <a:gd name="T71" fmla="*/ 219 h 253"/>
                <a:gd name="T72" fmla="*/ 187 w 205"/>
                <a:gd name="T73" fmla="*/ 221 h 253"/>
                <a:gd name="T74" fmla="*/ 170 w 205"/>
                <a:gd name="T75" fmla="*/ 215 h 253"/>
                <a:gd name="T76" fmla="*/ 165 w 205"/>
                <a:gd name="T77" fmla="*/ 193 h 253"/>
                <a:gd name="T78" fmla="*/ 165 w 205"/>
                <a:gd name="T79" fmla="*/ 115 h 253"/>
                <a:gd name="T80" fmla="*/ 205 w 205"/>
                <a:gd name="T81" fmla="*/ 1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253">
                  <a:moveTo>
                    <a:pt x="205" y="115"/>
                  </a:moveTo>
                  <a:cubicBezTo>
                    <a:pt x="205" y="83"/>
                    <a:pt x="205" y="83"/>
                    <a:pt x="205" y="83"/>
                  </a:cubicBezTo>
                  <a:cubicBezTo>
                    <a:pt x="165" y="83"/>
                    <a:pt x="165" y="83"/>
                    <a:pt x="165" y="83"/>
                  </a:cubicBezTo>
                  <a:cubicBezTo>
                    <a:pt x="165" y="33"/>
                    <a:pt x="165" y="33"/>
                    <a:pt x="165" y="33"/>
                  </a:cubicBezTo>
                  <a:cubicBezTo>
                    <a:pt x="164" y="33"/>
                    <a:pt x="164" y="33"/>
                    <a:pt x="164" y="33"/>
                  </a:cubicBezTo>
                  <a:cubicBezTo>
                    <a:pt x="126" y="45"/>
                    <a:pt x="126" y="45"/>
                    <a:pt x="126" y="45"/>
                  </a:cubicBezTo>
                  <a:cubicBezTo>
                    <a:pt x="126" y="45"/>
                    <a:pt x="126" y="45"/>
                    <a:pt x="126" y="45"/>
                  </a:cubicBezTo>
                  <a:cubicBezTo>
                    <a:pt x="126" y="83"/>
                    <a:pt x="126" y="83"/>
                    <a:pt x="126" y="83"/>
                  </a:cubicBezTo>
                  <a:cubicBezTo>
                    <a:pt x="67" y="83"/>
                    <a:pt x="67" y="83"/>
                    <a:pt x="67" y="83"/>
                  </a:cubicBezTo>
                  <a:cubicBezTo>
                    <a:pt x="67" y="62"/>
                    <a:pt x="67" y="62"/>
                    <a:pt x="67" y="62"/>
                  </a:cubicBezTo>
                  <a:cubicBezTo>
                    <a:pt x="67" y="52"/>
                    <a:pt x="69" y="44"/>
                    <a:pt x="73" y="39"/>
                  </a:cubicBezTo>
                  <a:cubicBezTo>
                    <a:pt x="78" y="35"/>
                    <a:pt x="84" y="32"/>
                    <a:pt x="91" y="32"/>
                  </a:cubicBezTo>
                  <a:cubicBezTo>
                    <a:pt x="97" y="32"/>
                    <a:pt x="103" y="33"/>
                    <a:pt x="109" y="36"/>
                  </a:cubicBezTo>
                  <a:cubicBezTo>
                    <a:pt x="110" y="37"/>
                    <a:pt x="110" y="37"/>
                    <a:pt x="110" y="37"/>
                  </a:cubicBezTo>
                  <a:cubicBezTo>
                    <a:pt x="110" y="3"/>
                    <a:pt x="110" y="3"/>
                    <a:pt x="110" y="3"/>
                  </a:cubicBezTo>
                  <a:cubicBezTo>
                    <a:pt x="109" y="3"/>
                    <a:pt x="109" y="3"/>
                    <a:pt x="109" y="3"/>
                  </a:cubicBezTo>
                  <a:cubicBezTo>
                    <a:pt x="104" y="1"/>
                    <a:pt x="97" y="0"/>
                    <a:pt x="87" y="0"/>
                  </a:cubicBezTo>
                  <a:cubicBezTo>
                    <a:pt x="76" y="0"/>
                    <a:pt x="65" y="2"/>
                    <a:pt x="56" y="7"/>
                  </a:cubicBezTo>
                  <a:cubicBezTo>
                    <a:pt x="47" y="12"/>
                    <a:pt x="40" y="19"/>
                    <a:pt x="35" y="28"/>
                  </a:cubicBezTo>
                  <a:cubicBezTo>
                    <a:pt x="30" y="38"/>
                    <a:pt x="27" y="48"/>
                    <a:pt x="27" y="60"/>
                  </a:cubicBezTo>
                  <a:cubicBezTo>
                    <a:pt x="27" y="83"/>
                    <a:pt x="27" y="83"/>
                    <a:pt x="27" y="83"/>
                  </a:cubicBezTo>
                  <a:cubicBezTo>
                    <a:pt x="0" y="83"/>
                    <a:pt x="0" y="83"/>
                    <a:pt x="0" y="83"/>
                  </a:cubicBezTo>
                  <a:cubicBezTo>
                    <a:pt x="0" y="115"/>
                    <a:pt x="0" y="115"/>
                    <a:pt x="0" y="115"/>
                  </a:cubicBezTo>
                  <a:cubicBezTo>
                    <a:pt x="27" y="115"/>
                    <a:pt x="27" y="115"/>
                    <a:pt x="27" y="115"/>
                  </a:cubicBezTo>
                  <a:cubicBezTo>
                    <a:pt x="27" y="249"/>
                    <a:pt x="27" y="249"/>
                    <a:pt x="27" y="249"/>
                  </a:cubicBezTo>
                  <a:cubicBezTo>
                    <a:pt x="67" y="249"/>
                    <a:pt x="67" y="249"/>
                    <a:pt x="67" y="249"/>
                  </a:cubicBezTo>
                  <a:cubicBezTo>
                    <a:pt x="67" y="115"/>
                    <a:pt x="67" y="115"/>
                    <a:pt x="67" y="115"/>
                  </a:cubicBezTo>
                  <a:cubicBezTo>
                    <a:pt x="126" y="115"/>
                    <a:pt x="126" y="115"/>
                    <a:pt x="126" y="115"/>
                  </a:cubicBezTo>
                  <a:cubicBezTo>
                    <a:pt x="126" y="200"/>
                    <a:pt x="126" y="200"/>
                    <a:pt x="126" y="200"/>
                  </a:cubicBezTo>
                  <a:cubicBezTo>
                    <a:pt x="126" y="235"/>
                    <a:pt x="142" y="253"/>
                    <a:pt x="175" y="253"/>
                  </a:cubicBezTo>
                  <a:cubicBezTo>
                    <a:pt x="180" y="253"/>
                    <a:pt x="186" y="252"/>
                    <a:pt x="192" y="251"/>
                  </a:cubicBezTo>
                  <a:cubicBezTo>
                    <a:pt x="198" y="250"/>
                    <a:pt x="202" y="249"/>
                    <a:pt x="204" y="247"/>
                  </a:cubicBezTo>
                  <a:cubicBezTo>
                    <a:pt x="205" y="247"/>
                    <a:pt x="205" y="247"/>
                    <a:pt x="205" y="247"/>
                  </a:cubicBezTo>
                  <a:cubicBezTo>
                    <a:pt x="205" y="215"/>
                    <a:pt x="205" y="215"/>
                    <a:pt x="205" y="215"/>
                  </a:cubicBezTo>
                  <a:cubicBezTo>
                    <a:pt x="203" y="216"/>
                    <a:pt x="203" y="216"/>
                    <a:pt x="203" y="216"/>
                  </a:cubicBezTo>
                  <a:cubicBezTo>
                    <a:pt x="201" y="217"/>
                    <a:pt x="198" y="218"/>
                    <a:pt x="195" y="219"/>
                  </a:cubicBezTo>
                  <a:cubicBezTo>
                    <a:pt x="192" y="220"/>
                    <a:pt x="189" y="221"/>
                    <a:pt x="187" y="221"/>
                  </a:cubicBezTo>
                  <a:cubicBezTo>
                    <a:pt x="179" y="221"/>
                    <a:pt x="174" y="219"/>
                    <a:pt x="170" y="215"/>
                  </a:cubicBezTo>
                  <a:cubicBezTo>
                    <a:pt x="167" y="210"/>
                    <a:pt x="165" y="203"/>
                    <a:pt x="165" y="193"/>
                  </a:cubicBezTo>
                  <a:cubicBezTo>
                    <a:pt x="165" y="115"/>
                    <a:pt x="165" y="115"/>
                    <a:pt x="165" y="115"/>
                  </a:cubicBezTo>
                  <a:lnTo>
                    <a:pt x="205"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Rectangle 14"/>
            <p:cNvSpPr>
              <a:spLocks noChangeArrowheads="1"/>
            </p:cNvSpPr>
            <p:nvPr userDrawn="1"/>
          </p:nvSpPr>
          <p:spPr bwMode="auto">
            <a:xfrm>
              <a:off x="12620625" y="-2426447"/>
              <a:ext cx="417513" cy="417513"/>
            </a:xfrm>
            <a:prstGeom prst="rect">
              <a:avLst/>
            </a:prstGeom>
            <a:solidFill>
              <a:srgbClr val="F265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15"/>
            <p:cNvSpPr>
              <a:spLocks noChangeArrowheads="1"/>
            </p:cNvSpPr>
            <p:nvPr userDrawn="1"/>
          </p:nvSpPr>
          <p:spPr bwMode="auto">
            <a:xfrm>
              <a:off x="13081000" y="-2426447"/>
              <a:ext cx="419100" cy="417513"/>
            </a:xfrm>
            <a:prstGeom prst="rect">
              <a:avLst/>
            </a:prstGeom>
            <a:solidFill>
              <a:srgbClr val="8DC6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Rectangle 16"/>
            <p:cNvSpPr>
              <a:spLocks noChangeArrowheads="1"/>
            </p:cNvSpPr>
            <p:nvPr userDrawn="1"/>
          </p:nvSpPr>
          <p:spPr bwMode="auto">
            <a:xfrm>
              <a:off x="12620625" y="-1962897"/>
              <a:ext cx="417513" cy="417513"/>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Rectangle 17"/>
            <p:cNvSpPr>
              <a:spLocks noChangeArrowheads="1"/>
            </p:cNvSpPr>
            <p:nvPr userDrawn="1"/>
          </p:nvSpPr>
          <p:spPr bwMode="auto">
            <a:xfrm>
              <a:off x="13081000" y="-1962897"/>
              <a:ext cx="419100" cy="417513"/>
            </a:xfrm>
            <a:prstGeom prst="rect">
              <a:avLst/>
            </a:prstGeom>
            <a:solidFill>
              <a:srgbClr val="FFC20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6" name="Rectangle 25"/>
          <p:cNvSpPr/>
          <p:nvPr userDrawn="1"/>
        </p:nvSpPr>
        <p:spPr bwMode="auto">
          <a:xfrm>
            <a:off x="11221894" y="296860"/>
            <a:ext cx="914400" cy="9144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18602" y="296860"/>
            <a:ext cx="1644781" cy="914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071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C6"/>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744319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 No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bg1"/>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377174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bg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bg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70844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 No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953379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8241830"/>
      </p:ext>
    </p:extLst>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31718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766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p:nvPr>
        </p:nvSpPr>
        <p:spPr>
          <a:xfrm>
            <a:off x="274639" y="5257800"/>
            <a:ext cx="11889564" cy="917575"/>
          </a:xfrm>
        </p:spPr>
        <p:txBody>
          <a:bodyPr lIns="182880" tIns="146304" rIns="182880" bIns="146304"/>
          <a:lstStyle>
            <a:lvl1pPr>
              <a:defRPr sz="8000">
                <a:solidFill>
                  <a:srgbClr val="FFFFFF"/>
                </a:solidFill>
              </a:defRPr>
            </a:lvl1pPr>
          </a:lstStyle>
          <a:p>
            <a:r>
              <a:rPr lang="en-US" smtClean="0"/>
              <a:t>Click to edit Master title style</a:t>
            </a:r>
            <a:endParaRPr lang="en-US"/>
          </a:p>
        </p:txBody>
      </p:sp>
    </p:spTree>
    <p:extLst>
      <p:ext uri="{BB962C8B-B14F-4D97-AF65-F5344CB8AC3E}">
        <p14:creationId xmlns:p14="http://schemas.microsoft.com/office/powerpoint/2010/main" val="316013990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pic>
        <p:nvPicPr>
          <p:cNvPr id="3" name="Picture 3" descr="\\psf\Home\Desktop\tech days.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45598" y="296863"/>
            <a:ext cx="1763713" cy="9794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userDrawn="1"/>
        </p:nvSpPr>
        <p:spPr bwMode="auto">
          <a:xfrm>
            <a:off x="11247372" y="5783200"/>
            <a:ext cx="914400" cy="9144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274638" y="296863"/>
            <a:ext cx="914400" cy="9144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userDrawn="1"/>
        </p:nvGrpSpPr>
        <p:grpSpPr>
          <a:xfrm>
            <a:off x="9833497" y="296897"/>
            <a:ext cx="2328275" cy="498532"/>
            <a:chOff x="12620625" y="-2426447"/>
            <a:chExt cx="4114801" cy="881063"/>
          </a:xfrm>
        </p:grpSpPr>
        <p:sp>
          <p:nvSpPr>
            <p:cNvPr id="7" name="Freeform 6"/>
            <p:cNvSpPr>
              <a:spLocks/>
            </p:cNvSpPr>
            <p:nvPr userDrawn="1"/>
          </p:nvSpPr>
          <p:spPr bwMode="auto">
            <a:xfrm>
              <a:off x="13762038" y="-2248647"/>
              <a:ext cx="569913" cy="525463"/>
            </a:xfrm>
            <a:custGeom>
              <a:avLst/>
              <a:gdLst>
                <a:gd name="T0" fmla="*/ 302 w 359"/>
                <a:gd name="T1" fmla="*/ 75 h 331"/>
                <a:gd name="T2" fmla="*/ 302 w 359"/>
                <a:gd name="T3" fmla="*/ 331 h 331"/>
                <a:gd name="T4" fmla="*/ 359 w 359"/>
                <a:gd name="T5" fmla="*/ 331 h 331"/>
                <a:gd name="T6" fmla="*/ 359 w 359"/>
                <a:gd name="T7" fmla="*/ 0 h 331"/>
                <a:gd name="T8" fmla="*/ 280 w 359"/>
                <a:gd name="T9" fmla="*/ 0 h 331"/>
                <a:gd name="T10" fmla="*/ 180 w 359"/>
                <a:gd name="T11" fmla="*/ 246 h 331"/>
                <a:gd name="T12" fmla="*/ 82 w 359"/>
                <a:gd name="T13" fmla="*/ 0 h 331"/>
                <a:gd name="T14" fmla="*/ 0 w 359"/>
                <a:gd name="T15" fmla="*/ 0 h 331"/>
                <a:gd name="T16" fmla="*/ 0 w 359"/>
                <a:gd name="T17" fmla="*/ 331 h 331"/>
                <a:gd name="T18" fmla="*/ 53 w 359"/>
                <a:gd name="T19" fmla="*/ 331 h 331"/>
                <a:gd name="T20" fmla="*/ 53 w 359"/>
                <a:gd name="T21" fmla="*/ 75 h 331"/>
                <a:gd name="T22" fmla="*/ 56 w 359"/>
                <a:gd name="T23" fmla="*/ 75 h 331"/>
                <a:gd name="T24" fmla="*/ 159 w 359"/>
                <a:gd name="T25" fmla="*/ 331 h 331"/>
                <a:gd name="T26" fmla="*/ 199 w 359"/>
                <a:gd name="T27" fmla="*/ 331 h 331"/>
                <a:gd name="T28" fmla="*/ 300 w 359"/>
                <a:gd name="T29" fmla="*/ 75 h 331"/>
                <a:gd name="T30" fmla="*/ 302 w 359"/>
                <a:gd name="T31" fmla="*/ 7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 h="331">
                  <a:moveTo>
                    <a:pt x="302" y="75"/>
                  </a:moveTo>
                  <a:lnTo>
                    <a:pt x="302" y="331"/>
                  </a:lnTo>
                  <a:lnTo>
                    <a:pt x="359" y="331"/>
                  </a:lnTo>
                  <a:lnTo>
                    <a:pt x="359" y="0"/>
                  </a:lnTo>
                  <a:lnTo>
                    <a:pt x="280" y="0"/>
                  </a:lnTo>
                  <a:lnTo>
                    <a:pt x="180" y="246"/>
                  </a:lnTo>
                  <a:lnTo>
                    <a:pt x="82" y="0"/>
                  </a:lnTo>
                  <a:lnTo>
                    <a:pt x="0" y="0"/>
                  </a:lnTo>
                  <a:lnTo>
                    <a:pt x="0" y="331"/>
                  </a:lnTo>
                  <a:lnTo>
                    <a:pt x="53" y="331"/>
                  </a:lnTo>
                  <a:lnTo>
                    <a:pt x="53" y="75"/>
                  </a:lnTo>
                  <a:lnTo>
                    <a:pt x="56" y="75"/>
                  </a:lnTo>
                  <a:lnTo>
                    <a:pt x="159" y="331"/>
                  </a:lnTo>
                  <a:lnTo>
                    <a:pt x="199" y="331"/>
                  </a:lnTo>
                  <a:lnTo>
                    <a:pt x="300" y="75"/>
                  </a:lnTo>
                  <a:lnTo>
                    <a:pt x="302" y="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 name="Freeform 7"/>
            <p:cNvSpPr>
              <a:spLocks noEditPoints="1"/>
            </p:cNvSpPr>
            <p:nvPr userDrawn="1"/>
          </p:nvSpPr>
          <p:spPr bwMode="auto">
            <a:xfrm>
              <a:off x="14408150" y="-2261347"/>
              <a:ext cx="109538" cy="538163"/>
            </a:xfrm>
            <a:custGeom>
              <a:avLst/>
              <a:gdLst>
                <a:gd name="T0" fmla="*/ 24 w 48"/>
                <a:gd name="T1" fmla="*/ 0 h 237"/>
                <a:gd name="T2" fmla="*/ 7 w 48"/>
                <a:gd name="T3" fmla="*/ 6 h 237"/>
                <a:gd name="T4" fmla="*/ 0 w 48"/>
                <a:gd name="T5" fmla="*/ 23 h 237"/>
                <a:gd name="T6" fmla="*/ 7 w 48"/>
                <a:gd name="T7" fmla="*/ 39 h 237"/>
                <a:gd name="T8" fmla="*/ 24 w 48"/>
                <a:gd name="T9" fmla="*/ 45 h 237"/>
                <a:gd name="T10" fmla="*/ 41 w 48"/>
                <a:gd name="T11" fmla="*/ 39 h 237"/>
                <a:gd name="T12" fmla="*/ 48 w 48"/>
                <a:gd name="T13" fmla="*/ 23 h 237"/>
                <a:gd name="T14" fmla="*/ 41 w 48"/>
                <a:gd name="T15" fmla="*/ 6 h 237"/>
                <a:gd name="T16" fmla="*/ 24 w 48"/>
                <a:gd name="T17" fmla="*/ 0 h 237"/>
                <a:gd name="T18" fmla="*/ 43 w 48"/>
                <a:gd name="T19" fmla="*/ 71 h 237"/>
                <a:gd name="T20" fmla="*/ 4 w 48"/>
                <a:gd name="T21" fmla="*/ 71 h 237"/>
                <a:gd name="T22" fmla="*/ 4 w 48"/>
                <a:gd name="T23" fmla="*/ 237 h 237"/>
                <a:gd name="T24" fmla="*/ 43 w 48"/>
                <a:gd name="T25" fmla="*/ 237 h 237"/>
                <a:gd name="T26" fmla="*/ 43 w 48"/>
                <a:gd name="T27" fmla="*/ 7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37">
                  <a:moveTo>
                    <a:pt x="24" y="0"/>
                  </a:moveTo>
                  <a:cubicBezTo>
                    <a:pt x="17" y="0"/>
                    <a:pt x="12" y="2"/>
                    <a:pt x="7" y="6"/>
                  </a:cubicBezTo>
                  <a:cubicBezTo>
                    <a:pt x="3" y="11"/>
                    <a:pt x="0" y="16"/>
                    <a:pt x="0" y="23"/>
                  </a:cubicBezTo>
                  <a:cubicBezTo>
                    <a:pt x="0" y="29"/>
                    <a:pt x="3" y="34"/>
                    <a:pt x="7" y="39"/>
                  </a:cubicBezTo>
                  <a:cubicBezTo>
                    <a:pt x="12" y="43"/>
                    <a:pt x="17" y="45"/>
                    <a:pt x="24" y="45"/>
                  </a:cubicBezTo>
                  <a:cubicBezTo>
                    <a:pt x="30" y="45"/>
                    <a:pt x="36" y="43"/>
                    <a:pt x="41" y="39"/>
                  </a:cubicBezTo>
                  <a:cubicBezTo>
                    <a:pt x="45" y="34"/>
                    <a:pt x="48" y="29"/>
                    <a:pt x="48" y="23"/>
                  </a:cubicBezTo>
                  <a:cubicBezTo>
                    <a:pt x="48" y="16"/>
                    <a:pt x="45" y="11"/>
                    <a:pt x="41" y="6"/>
                  </a:cubicBezTo>
                  <a:cubicBezTo>
                    <a:pt x="36" y="2"/>
                    <a:pt x="31" y="0"/>
                    <a:pt x="24" y="0"/>
                  </a:cubicBezTo>
                  <a:moveTo>
                    <a:pt x="43" y="71"/>
                  </a:moveTo>
                  <a:cubicBezTo>
                    <a:pt x="4" y="71"/>
                    <a:pt x="4" y="71"/>
                    <a:pt x="4" y="71"/>
                  </a:cubicBezTo>
                  <a:cubicBezTo>
                    <a:pt x="4" y="237"/>
                    <a:pt x="4" y="237"/>
                    <a:pt x="4" y="237"/>
                  </a:cubicBezTo>
                  <a:cubicBezTo>
                    <a:pt x="43" y="237"/>
                    <a:pt x="43" y="237"/>
                    <a:pt x="43" y="237"/>
                  </a:cubicBezTo>
                  <a:lnTo>
                    <a:pt x="43"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 name="Freeform 8"/>
            <p:cNvSpPr>
              <a:spLocks/>
            </p:cNvSpPr>
            <p:nvPr userDrawn="1"/>
          </p:nvSpPr>
          <p:spPr bwMode="auto">
            <a:xfrm>
              <a:off x="14566900" y="-2108947"/>
              <a:ext cx="295275" cy="395288"/>
            </a:xfrm>
            <a:custGeom>
              <a:avLst/>
              <a:gdLst>
                <a:gd name="T0" fmla="*/ 90 w 130"/>
                <a:gd name="T1" fmla="*/ 0 h 174"/>
                <a:gd name="T2" fmla="*/ 42 w 130"/>
                <a:gd name="T3" fmla="*/ 11 h 174"/>
                <a:gd name="T4" fmla="*/ 11 w 130"/>
                <a:gd name="T5" fmla="*/ 43 h 174"/>
                <a:gd name="T6" fmla="*/ 0 w 130"/>
                <a:gd name="T7" fmla="*/ 91 h 174"/>
                <a:gd name="T8" fmla="*/ 11 w 130"/>
                <a:gd name="T9" fmla="*/ 134 h 174"/>
                <a:gd name="T10" fmla="*/ 40 w 130"/>
                <a:gd name="T11" fmla="*/ 164 h 174"/>
                <a:gd name="T12" fmla="*/ 83 w 130"/>
                <a:gd name="T13" fmla="*/ 174 h 174"/>
                <a:gd name="T14" fmla="*/ 130 w 130"/>
                <a:gd name="T15" fmla="*/ 163 h 174"/>
                <a:gd name="T16" fmla="*/ 130 w 130"/>
                <a:gd name="T17" fmla="*/ 163 h 174"/>
                <a:gd name="T18" fmla="*/ 130 w 130"/>
                <a:gd name="T19" fmla="*/ 127 h 174"/>
                <a:gd name="T20" fmla="*/ 129 w 130"/>
                <a:gd name="T21" fmla="*/ 128 h 174"/>
                <a:gd name="T22" fmla="*/ 110 w 130"/>
                <a:gd name="T23" fmla="*/ 138 h 174"/>
                <a:gd name="T24" fmla="*/ 91 w 130"/>
                <a:gd name="T25" fmla="*/ 142 h 174"/>
                <a:gd name="T26" fmla="*/ 54 w 130"/>
                <a:gd name="T27" fmla="*/ 127 h 174"/>
                <a:gd name="T28" fmla="*/ 41 w 130"/>
                <a:gd name="T29" fmla="*/ 88 h 174"/>
                <a:gd name="T30" fmla="*/ 55 w 130"/>
                <a:gd name="T31" fmla="*/ 47 h 174"/>
                <a:gd name="T32" fmla="*/ 91 w 130"/>
                <a:gd name="T33" fmla="*/ 32 h 174"/>
                <a:gd name="T34" fmla="*/ 129 w 130"/>
                <a:gd name="T35" fmla="*/ 45 h 174"/>
                <a:gd name="T36" fmla="*/ 130 w 130"/>
                <a:gd name="T37" fmla="*/ 46 h 174"/>
                <a:gd name="T38" fmla="*/ 130 w 130"/>
                <a:gd name="T39" fmla="*/ 8 h 174"/>
                <a:gd name="T40" fmla="*/ 130 w 130"/>
                <a:gd name="T41" fmla="*/ 8 h 174"/>
                <a:gd name="T42" fmla="*/ 112 w 130"/>
                <a:gd name="T43" fmla="*/ 2 h 174"/>
                <a:gd name="T44" fmla="*/ 90 w 130"/>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74">
                  <a:moveTo>
                    <a:pt x="90" y="0"/>
                  </a:moveTo>
                  <a:cubicBezTo>
                    <a:pt x="72" y="0"/>
                    <a:pt x="56" y="3"/>
                    <a:pt x="42" y="11"/>
                  </a:cubicBezTo>
                  <a:cubicBezTo>
                    <a:pt x="29" y="19"/>
                    <a:pt x="18" y="30"/>
                    <a:pt x="11" y="43"/>
                  </a:cubicBezTo>
                  <a:cubicBezTo>
                    <a:pt x="4" y="57"/>
                    <a:pt x="0" y="73"/>
                    <a:pt x="0" y="91"/>
                  </a:cubicBezTo>
                  <a:cubicBezTo>
                    <a:pt x="0" y="107"/>
                    <a:pt x="4" y="121"/>
                    <a:pt x="11" y="134"/>
                  </a:cubicBezTo>
                  <a:cubicBezTo>
                    <a:pt x="17" y="147"/>
                    <a:pt x="27" y="157"/>
                    <a:pt x="40" y="164"/>
                  </a:cubicBezTo>
                  <a:cubicBezTo>
                    <a:pt x="52" y="171"/>
                    <a:pt x="67" y="174"/>
                    <a:pt x="83" y="174"/>
                  </a:cubicBezTo>
                  <a:cubicBezTo>
                    <a:pt x="101" y="174"/>
                    <a:pt x="117" y="170"/>
                    <a:pt x="130" y="163"/>
                  </a:cubicBezTo>
                  <a:cubicBezTo>
                    <a:pt x="130" y="163"/>
                    <a:pt x="130" y="163"/>
                    <a:pt x="130" y="163"/>
                  </a:cubicBezTo>
                  <a:cubicBezTo>
                    <a:pt x="130" y="127"/>
                    <a:pt x="130" y="127"/>
                    <a:pt x="130" y="127"/>
                  </a:cubicBezTo>
                  <a:cubicBezTo>
                    <a:pt x="129" y="128"/>
                    <a:pt x="129" y="128"/>
                    <a:pt x="129" y="128"/>
                  </a:cubicBezTo>
                  <a:cubicBezTo>
                    <a:pt x="123" y="132"/>
                    <a:pt x="116" y="136"/>
                    <a:pt x="110" y="138"/>
                  </a:cubicBezTo>
                  <a:cubicBezTo>
                    <a:pt x="103" y="140"/>
                    <a:pt x="96" y="142"/>
                    <a:pt x="91" y="142"/>
                  </a:cubicBezTo>
                  <a:cubicBezTo>
                    <a:pt x="75" y="142"/>
                    <a:pt x="63" y="137"/>
                    <a:pt x="54" y="127"/>
                  </a:cubicBezTo>
                  <a:cubicBezTo>
                    <a:pt x="45" y="118"/>
                    <a:pt x="41" y="105"/>
                    <a:pt x="41" y="88"/>
                  </a:cubicBezTo>
                  <a:cubicBezTo>
                    <a:pt x="41" y="71"/>
                    <a:pt x="45" y="57"/>
                    <a:pt x="55" y="47"/>
                  </a:cubicBezTo>
                  <a:cubicBezTo>
                    <a:pt x="64" y="37"/>
                    <a:pt x="76" y="32"/>
                    <a:pt x="91" y="32"/>
                  </a:cubicBezTo>
                  <a:cubicBezTo>
                    <a:pt x="104" y="32"/>
                    <a:pt x="117" y="36"/>
                    <a:pt x="129" y="45"/>
                  </a:cubicBezTo>
                  <a:cubicBezTo>
                    <a:pt x="130" y="46"/>
                    <a:pt x="130" y="46"/>
                    <a:pt x="130" y="46"/>
                  </a:cubicBezTo>
                  <a:cubicBezTo>
                    <a:pt x="130" y="8"/>
                    <a:pt x="130" y="8"/>
                    <a:pt x="130" y="8"/>
                  </a:cubicBezTo>
                  <a:cubicBezTo>
                    <a:pt x="130" y="8"/>
                    <a:pt x="130" y="8"/>
                    <a:pt x="130" y="8"/>
                  </a:cubicBezTo>
                  <a:cubicBezTo>
                    <a:pt x="125" y="6"/>
                    <a:pt x="119" y="4"/>
                    <a:pt x="112" y="2"/>
                  </a:cubicBezTo>
                  <a:cubicBezTo>
                    <a:pt x="104" y="0"/>
                    <a:pt x="97" y="0"/>
                    <a:pt x="9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9"/>
            <p:cNvSpPr>
              <a:spLocks/>
            </p:cNvSpPr>
            <p:nvPr userDrawn="1"/>
          </p:nvSpPr>
          <p:spPr bwMode="auto">
            <a:xfrm>
              <a:off x="14928850" y="-2105772"/>
              <a:ext cx="220663" cy="382588"/>
            </a:xfrm>
            <a:custGeom>
              <a:avLst/>
              <a:gdLst>
                <a:gd name="T0" fmla="*/ 39 w 97"/>
                <a:gd name="T1" fmla="*/ 31 h 169"/>
                <a:gd name="T2" fmla="*/ 39 w 97"/>
                <a:gd name="T3" fmla="*/ 3 h 169"/>
                <a:gd name="T4" fmla="*/ 0 w 97"/>
                <a:gd name="T5" fmla="*/ 3 h 169"/>
                <a:gd name="T6" fmla="*/ 0 w 97"/>
                <a:gd name="T7" fmla="*/ 169 h 169"/>
                <a:gd name="T8" fmla="*/ 39 w 97"/>
                <a:gd name="T9" fmla="*/ 169 h 169"/>
                <a:gd name="T10" fmla="*/ 39 w 97"/>
                <a:gd name="T11" fmla="*/ 84 h 169"/>
                <a:gd name="T12" fmla="*/ 49 w 97"/>
                <a:gd name="T13" fmla="*/ 49 h 169"/>
                <a:gd name="T14" fmla="*/ 74 w 97"/>
                <a:gd name="T15" fmla="*/ 35 h 169"/>
                <a:gd name="T16" fmla="*/ 86 w 97"/>
                <a:gd name="T17" fmla="*/ 37 h 169"/>
                <a:gd name="T18" fmla="*/ 95 w 97"/>
                <a:gd name="T19" fmla="*/ 41 h 169"/>
                <a:gd name="T20" fmla="*/ 97 w 97"/>
                <a:gd name="T21" fmla="*/ 42 h 169"/>
                <a:gd name="T22" fmla="*/ 97 w 97"/>
                <a:gd name="T23" fmla="*/ 2 h 169"/>
                <a:gd name="T24" fmla="*/ 96 w 97"/>
                <a:gd name="T25" fmla="*/ 2 h 169"/>
                <a:gd name="T26" fmla="*/ 81 w 97"/>
                <a:gd name="T27" fmla="*/ 0 h 169"/>
                <a:gd name="T28" fmla="*/ 55 w 97"/>
                <a:gd name="T29" fmla="*/ 9 h 169"/>
                <a:gd name="T30" fmla="*/ 39 w 97"/>
                <a:gd name="T31" fmla="*/ 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69">
                  <a:moveTo>
                    <a:pt x="39" y="31"/>
                  </a:moveTo>
                  <a:cubicBezTo>
                    <a:pt x="39" y="3"/>
                    <a:pt x="39" y="3"/>
                    <a:pt x="39" y="3"/>
                  </a:cubicBezTo>
                  <a:cubicBezTo>
                    <a:pt x="0" y="3"/>
                    <a:pt x="0" y="3"/>
                    <a:pt x="0" y="3"/>
                  </a:cubicBezTo>
                  <a:cubicBezTo>
                    <a:pt x="0" y="169"/>
                    <a:pt x="0" y="169"/>
                    <a:pt x="0" y="169"/>
                  </a:cubicBezTo>
                  <a:cubicBezTo>
                    <a:pt x="39" y="169"/>
                    <a:pt x="39" y="169"/>
                    <a:pt x="39" y="169"/>
                  </a:cubicBezTo>
                  <a:cubicBezTo>
                    <a:pt x="39" y="84"/>
                    <a:pt x="39" y="84"/>
                    <a:pt x="39" y="84"/>
                  </a:cubicBezTo>
                  <a:cubicBezTo>
                    <a:pt x="39" y="69"/>
                    <a:pt x="42" y="58"/>
                    <a:pt x="49" y="49"/>
                  </a:cubicBezTo>
                  <a:cubicBezTo>
                    <a:pt x="55" y="40"/>
                    <a:pt x="64" y="35"/>
                    <a:pt x="74" y="35"/>
                  </a:cubicBezTo>
                  <a:cubicBezTo>
                    <a:pt x="78" y="35"/>
                    <a:pt x="82" y="36"/>
                    <a:pt x="86" y="37"/>
                  </a:cubicBezTo>
                  <a:cubicBezTo>
                    <a:pt x="90" y="38"/>
                    <a:pt x="93" y="39"/>
                    <a:pt x="95" y="41"/>
                  </a:cubicBezTo>
                  <a:cubicBezTo>
                    <a:pt x="97" y="42"/>
                    <a:pt x="97" y="42"/>
                    <a:pt x="97" y="42"/>
                  </a:cubicBezTo>
                  <a:cubicBezTo>
                    <a:pt x="97" y="2"/>
                    <a:pt x="97" y="2"/>
                    <a:pt x="97" y="2"/>
                  </a:cubicBezTo>
                  <a:cubicBezTo>
                    <a:pt x="96" y="2"/>
                    <a:pt x="96" y="2"/>
                    <a:pt x="96" y="2"/>
                  </a:cubicBezTo>
                  <a:cubicBezTo>
                    <a:pt x="92" y="1"/>
                    <a:pt x="87" y="0"/>
                    <a:pt x="81" y="0"/>
                  </a:cubicBezTo>
                  <a:cubicBezTo>
                    <a:pt x="71" y="0"/>
                    <a:pt x="62" y="3"/>
                    <a:pt x="55" y="9"/>
                  </a:cubicBezTo>
                  <a:cubicBezTo>
                    <a:pt x="48" y="15"/>
                    <a:pt x="43" y="22"/>
                    <a:pt x="39"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Freeform 10"/>
            <p:cNvSpPr>
              <a:spLocks noEditPoints="1"/>
            </p:cNvSpPr>
            <p:nvPr userDrawn="1"/>
          </p:nvSpPr>
          <p:spPr bwMode="auto">
            <a:xfrm>
              <a:off x="15154275" y="-2108947"/>
              <a:ext cx="387350" cy="395288"/>
            </a:xfrm>
            <a:custGeom>
              <a:avLst/>
              <a:gdLst>
                <a:gd name="T0" fmla="*/ 88 w 171"/>
                <a:gd name="T1" fmla="*/ 0 h 174"/>
                <a:gd name="T2" fmla="*/ 24 w 171"/>
                <a:gd name="T3" fmla="*/ 24 h 174"/>
                <a:gd name="T4" fmla="*/ 0 w 171"/>
                <a:gd name="T5" fmla="*/ 89 h 174"/>
                <a:gd name="T6" fmla="*/ 23 w 171"/>
                <a:gd name="T7" fmla="*/ 151 h 174"/>
                <a:gd name="T8" fmla="*/ 84 w 171"/>
                <a:gd name="T9" fmla="*/ 174 h 174"/>
                <a:gd name="T10" fmla="*/ 148 w 171"/>
                <a:gd name="T11" fmla="*/ 150 h 174"/>
                <a:gd name="T12" fmla="*/ 171 w 171"/>
                <a:gd name="T13" fmla="*/ 85 h 174"/>
                <a:gd name="T14" fmla="*/ 149 w 171"/>
                <a:gd name="T15" fmla="*/ 22 h 174"/>
                <a:gd name="T16" fmla="*/ 88 w 171"/>
                <a:gd name="T17" fmla="*/ 0 h 174"/>
                <a:gd name="T18" fmla="*/ 87 w 171"/>
                <a:gd name="T19" fmla="*/ 142 h 174"/>
                <a:gd name="T20" fmla="*/ 53 w 171"/>
                <a:gd name="T21" fmla="*/ 127 h 174"/>
                <a:gd name="T22" fmla="*/ 41 w 171"/>
                <a:gd name="T23" fmla="*/ 87 h 174"/>
                <a:gd name="T24" fmla="*/ 53 w 171"/>
                <a:gd name="T25" fmla="*/ 46 h 174"/>
                <a:gd name="T26" fmla="*/ 86 w 171"/>
                <a:gd name="T27" fmla="*/ 32 h 174"/>
                <a:gd name="T28" fmla="*/ 119 w 171"/>
                <a:gd name="T29" fmla="*/ 46 h 174"/>
                <a:gd name="T30" fmla="*/ 131 w 171"/>
                <a:gd name="T31" fmla="*/ 87 h 174"/>
                <a:gd name="T32" fmla="*/ 120 w 171"/>
                <a:gd name="T33" fmla="*/ 128 h 174"/>
                <a:gd name="T34" fmla="*/ 87 w 171"/>
                <a:gd name="T35"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74">
                  <a:moveTo>
                    <a:pt x="88" y="0"/>
                  </a:moveTo>
                  <a:cubicBezTo>
                    <a:pt x="61" y="0"/>
                    <a:pt x="39" y="8"/>
                    <a:pt x="24" y="24"/>
                  </a:cubicBezTo>
                  <a:cubicBezTo>
                    <a:pt x="8" y="39"/>
                    <a:pt x="0" y="61"/>
                    <a:pt x="0" y="89"/>
                  </a:cubicBezTo>
                  <a:cubicBezTo>
                    <a:pt x="0" y="115"/>
                    <a:pt x="8" y="136"/>
                    <a:pt x="23" y="151"/>
                  </a:cubicBezTo>
                  <a:cubicBezTo>
                    <a:pt x="38" y="166"/>
                    <a:pt x="59" y="174"/>
                    <a:pt x="84" y="174"/>
                  </a:cubicBezTo>
                  <a:cubicBezTo>
                    <a:pt x="111" y="174"/>
                    <a:pt x="132" y="166"/>
                    <a:pt x="148" y="150"/>
                  </a:cubicBezTo>
                  <a:cubicBezTo>
                    <a:pt x="163" y="134"/>
                    <a:pt x="171" y="112"/>
                    <a:pt x="171" y="85"/>
                  </a:cubicBezTo>
                  <a:cubicBezTo>
                    <a:pt x="171" y="59"/>
                    <a:pt x="164" y="38"/>
                    <a:pt x="149" y="22"/>
                  </a:cubicBezTo>
                  <a:cubicBezTo>
                    <a:pt x="135" y="7"/>
                    <a:pt x="114" y="0"/>
                    <a:pt x="88" y="0"/>
                  </a:cubicBezTo>
                  <a:moveTo>
                    <a:pt x="87" y="142"/>
                  </a:moveTo>
                  <a:cubicBezTo>
                    <a:pt x="72" y="142"/>
                    <a:pt x="61" y="137"/>
                    <a:pt x="53" y="127"/>
                  </a:cubicBezTo>
                  <a:cubicBezTo>
                    <a:pt x="45" y="118"/>
                    <a:pt x="41" y="105"/>
                    <a:pt x="41" y="87"/>
                  </a:cubicBezTo>
                  <a:cubicBezTo>
                    <a:pt x="41" y="70"/>
                    <a:pt x="45" y="56"/>
                    <a:pt x="53" y="46"/>
                  </a:cubicBezTo>
                  <a:cubicBezTo>
                    <a:pt x="61" y="37"/>
                    <a:pt x="72" y="32"/>
                    <a:pt x="86" y="32"/>
                  </a:cubicBezTo>
                  <a:cubicBezTo>
                    <a:pt x="100" y="32"/>
                    <a:pt x="111" y="37"/>
                    <a:pt x="119" y="46"/>
                  </a:cubicBezTo>
                  <a:cubicBezTo>
                    <a:pt x="127" y="55"/>
                    <a:pt x="131" y="69"/>
                    <a:pt x="131" y="87"/>
                  </a:cubicBezTo>
                  <a:cubicBezTo>
                    <a:pt x="131" y="105"/>
                    <a:pt x="127" y="118"/>
                    <a:pt x="120" y="128"/>
                  </a:cubicBezTo>
                  <a:cubicBezTo>
                    <a:pt x="112" y="137"/>
                    <a:pt x="101" y="142"/>
                    <a:pt x="87" y="14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11"/>
            <p:cNvSpPr>
              <a:spLocks/>
            </p:cNvSpPr>
            <p:nvPr userDrawn="1"/>
          </p:nvSpPr>
          <p:spPr bwMode="auto">
            <a:xfrm>
              <a:off x="15584488" y="-2108947"/>
              <a:ext cx="250825" cy="395288"/>
            </a:xfrm>
            <a:custGeom>
              <a:avLst/>
              <a:gdLst>
                <a:gd name="T0" fmla="*/ 64 w 111"/>
                <a:gd name="T1" fmla="*/ 0 h 174"/>
                <a:gd name="T2" fmla="*/ 18 w 111"/>
                <a:gd name="T3" fmla="*/ 14 h 174"/>
                <a:gd name="T4" fmla="*/ 0 w 111"/>
                <a:gd name="T5" fmla="*/ 51 h 174"/>
                <a:gd name="T6" fmla="*/ 4 w 111"/>
                <a:gd name="T7" fmla="*/ 71 h 174"/>
                <a:gd name="T8" fmla="*/ 16 w 111"/>
                <a:gd name="T9" fmla="*/ 87 h 174"/>
                <a:gd name="T10" fmla="*/ 40 w 111"/>
                <a:gd name="T11" fmla="*/ 100 h 174"/>
                <a:gd name="T12" fmla="*/ 60 w 111"/>
                <a:gd name="T13" fmla="*/ 110 h 174"/>
                <a:gd name="T14" fmla="*/ 69 w 111"/>
                <a:gd name="T15" fmla="*/ 117 h 174"/>
                <a:gd name="T16" fmla="*/ 71 w 111"/>
                <a:gd name="T17" fmla="*/ 126 h 174"/>
                <a:gd name="T18" fmla="*/ 45 w 111"/>
                <a:gd name="T19" fmla="*/ 143 h 174"/>
                <a:gd name="T20" fmla="*/ 24 w 111"/>
                <a:gd name="T21" fmla="*/ 139 h 174"/>
                <a:gd name="T22" fmla="*/ 2 w 111"/>
                <a:gd name="T23" fmla="*/ 128 h 174"/>
                <a:gd name="T24" fmla="*/ 0 w 111"/>
                <a:gd name="T25" fmla="*/ 127 h 174"/>
                <a:gd name="T26" fmla="*/ 0 w 111"/>
                <a:gd name="T27" fmla="*/ 165 h 174"/>
                <a:gd name="T28" fmla="*/ 1 w 111"/>
                <a:gd name="T29" fmla="*/ 165 h 174"/>
                <a:gd name="T30" fmla="*/ 22 w 111"/>
                <a:gd name="T31" fmla="*/ 171 h 174"/>
                <a:gd name="T32" fmla="*/ 44 w 111"/>
                <a:gd name="T33" fmla="*/ 174 h 174"/>
                <a:gd name="T34" fmla="*/ 93 w 111"/>
                <a:gd name="T35" fmla="*/ 160 h 174"/>
                <a:gd name="T36" fmla="*/ 111 w 111"/>
                <a:gd name="T37" fmla="*/ 122 h 174"/>
                <a:gd name="T38" fmla="*/ 101 w 111"/>
                <a:gd name="T39" fmla="*/ 93 h 174"/>
                <a:gd name="T40" fmla="*/ 68 w 111"/>
                <a:gd name="T41" fmla="*/ 72 h 174"/>
                <a:gd name="T42" fmla="*/ 44 w 111"/>
                <a:gd name="T43" fmla="*/ 60 h 174"/>
                <a:gd name="T44" fmla="*/ 40 w 111"/>
                <a:gd name="T45" fmla="*/ 47 h 174"/>
                <a:gd name="T46" fmla="*/ 46 w 111"/>
                <a:gd name="T47" fmla="*/ 35 h 174"/>
                <a:gd name="T48" fmla="*/ 62 w 111"/>
                <a:gd name="T49" fmla="*/ 31 h 174"/>
                <a:gd name="T50" fmla="*/ 83 w 111"/>
                <a:gd name="T51" fmla="*/ 34 h 174"/>
                <a:gd name="T52" fmla="*/ 100 w 111"/>
                <a:gd name="T53" fmla="*/ 42 h 174"/>
                <a:gd name="T54" fmla="*/ 102 w 111"/>
                <a:gd name="T55" fmla="*/ 43 h 174"/>
                <a:gd name="T56" fmla="*/ 102 w 111"/>
                <a:gd name="T57" fmla="*/ 7 h 174"/>
                <a:gd name="T58" fmla="*/ 101 w 111"/>
                <a:gd name="T59" fmla="*/ 7 h 174"/>
                <a:gd name="T60" fmla="*/ 83 w 111"/>
                <a:gd name="T61" fmla="*/ 2 h 174"/>
                <a:gd name="T62" fmla="*/ 64 w 111"/>
                <a:gd name="T6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174">
                  <a:moveTo>
                    <a:pt x="64" y="0"/>
                  </a:moveTo>
                  <a:cubicBezTo>
                    <a:pt x="45" y="0"/>
                    <a:pt x="30" y="4"/>
                    <a:pt x="18" y="14"/>
                  </a:cubicBezTo>
                  <a:cubicBezTo>
                    <a:pt x="6" y="23"/>
                    <a:pt x="0" y="36"/>
                    <a:pt x="0" y="51"/>
                  </a:cubicBezTo>
                  <a:cubicBezTo>
                    <a:pt x="0" y="59"/>
                    <a:pt x="1" y="65"/>
                    <a:pt x="4" y="71"/>
                  </a:cubicBezTo>
                  <a:cubicBezTo>
                    <a:pt x="6" y="77"/>
                    <a:pt x="10" y="82"/>
                    <a:pt x="16" y="87"/>
                  </a:cubicBezTo>
                  <a:cubicBezTo>
                    <a:pt x="21" y="91"/>
                    <a:pt x="29" y="96"/>
                    <a:pt x="40" y="100"/>
                  </a:cubicBezTo>
                  <a:cubicBezTo>
                    <a:pt x="49" y="104"/>
                    <a:pt x="56" y="107"/>
                    <a:pt x="60" y="110"/>
                  </a:cubicBezTo>
                  <a:cubicBezTo>
                    <a:pt x="64" y="112"/>
                    <a:pt x="67" y="115"/>
                    <a:pt x="69" y="117"/>
                  </a:cubicBezTo>
                  <a:cubicBezTo>
                    <a:pt x="70" y="119"/>
                    <a:pt x="71" y="122"/>
                    <a:pt x="71" y="126"/>
                  </a:cubicBezTo>
                  <a:cubicBezTo>
                    <a:pt x="71" y="138"/>
                    <a:pt x="63" y="143"/>
                    <a:pt x="45" y="143"/>
                  </a:cubicBezTo>
                  <a:cubicBezTo>
                    <a:pt x="39" y="143"/>
                    <a:pt x="32" y="142"/>
                    <a:pt x="24" y="139"/>
                  </a:cubicBezTo>
                  <a:cubicBezTo>
                    <a:pt x="16" y="136"/>
                    <a:pt x="8" y="133"/>
                    <a:pt x="2" y="128"/>
                  </a:cubicBezTo>
                  <a:cubicBezTo>
                    <a:pt x="0" y="127"/>
                    <a:pt x="0" y="127"/>
                    <a:pt x="0" y="127"/>
                  </a:cubicBezTo>
                  <a:cubicBezTo>
                    <a:pt x="0" y="165"/>
                    <a:pt x="0" y="165"/>
                    <a:pt x="0" y="165"/>
                  </a:cubicBezTo>
                  <a:cubicBezTo>
                    <a:pt x="1" y="165"/>
                    <a:pt x="1" y="165"/>
                    <a:pt x="1" y="165"/>
                  </a:cubicBezTo>
                  <a:cubicBezTo>
                    <a:pt x="6" y="168"/>
                    <a:pt x="13" y="170"/>
                    <a:pt x="22" y="171"/>
                  </a:cubicBezTo>
                  <a:cubicBezTo>
                    <a:pt x="30" y="173"/>
                    <a:pt x="37" y="174"/>
                    <a:pt x="44" y="174"/>
                  </a:cubicBezTo>
                  <a:cubicBezTo>
                    <a:pt x="64" y="174"/>
                    <a:pt x="81" y="169"/>
                    <a:pt x="93" y="160"/>
                  </a:cubicBezTo>
                  <a:cubicBezTo>
                    <a:pt x="104" y="150"/>
                    <a:pt x="111" y="138"/>
                    <a:pt x="111" y="122"/>
                  </a:cubicBezTo>
                  <a:cubicBezTo>
                    <a:pt x="111" y="111"/>
                    <a:pt x="107" y="101"/>
                    <a:pt x="101" y="93"/>
                  </a:cubicBezTo>
                  <a:cubicBezTo>
                    <a:pt x="94" y="86"/>
                    <a:pt x="83" y="79"/>
                    <a:pt x="68" y="72"/>
                  </a:cubicBezTo>
                  <a:cubicBezTo>
                    <a:pt x="56" y="67"/>
                    <a:pt x="48" y="63"/>
                    <a:pt x="44" y="60"/>
                  </a:cubicBezTo>
                  <a:cubicBezTo>
                    <a:pt x="41" y="57"/>
                    <a:pt x="40" y="53"/>
                    <a:pt x="40" y="47"/>
                  </a:cubicBezTo>
                  <a:cubicBezTo>
                    <a:pt x="40" y="43"/>
                    <a:pt x="42" y="39"/>
                    <a:pt x="46" y="35"/>
                  </a:cubicBezTo>
                  <a:cubicBezTo>
                    <a:pt x="50" y="32"/>
                    <a:pt x="55" y="31"/>
                    <a:pt x="62" y="31"/>
                  </a:cubicBezTo>
                  <a:cubicBezTo>
                    <a:pt x="69" y="31"/>
                    <a:pt x="76" y="32"/>
                    <a:pt x="83" y="34"/>
                  </a:cubicBezTo>
                  <a:cubicBezTo>
                    <a:pt x="89" y="36"/>
                    <a:pt x="95" y="39"/>
                    <a:pt x="100" y="42"/>
                  </a:cubicBezTo>
                  <a:cubicBezTo>
                    <a:pt x="102" y="43"/>
                    <a:pt x="102" y="43"/>
                    <a:pt x="102" y="43"/>
                  </a:cubicBezTo>
                  <a:cubicBezTo>
                    <a:pt x="102" y="7"/>
                    <a:pt x="102" y="7"/>
                    <a:pt x="102" y="7"/>
                  </a:cubicBezTo>
                  <a:cubicBezTo>
                    <a:pt x="101" y="7"/>
                    <a:pt x="101" y="7"/>
                    <a:pt x="101" y="7"/>
                  </a:cubicBezTo>
                  <a:cubicBezTo>
                    <a:pt x="97" y="5"/>
                    <a:pt x="91" y="3"/>
                    <a:pt x="83" y="2"/>
                  </a:cubicBezTo>
                  <a:cubicBezTo>
                    <a:pt x="76" y="0"/>
                    <a:pt x="69" y="0"/>
                    <a:pt x="64"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12"/>
            <p:cNvSpPr>
              <a:spLocks noEditPoints="1"/>
            </p:cNvSpPr>
            <p:nvPr userDrawn="1"/>
          </p:nvSpPr>
          <p:spPr bwMode="auto">
            <a:xfrm>
              <a:off x="15875000" y="-2108947"/>
              <a:ext cx="387350" cy="395288"/>
            </a:xfrm>
            <a:custGeom>
              <a:avLst/>
              <a:gdLst>
                <a:gd name="T0" fmla="*/ 88 w 171"/>
                <a:gd name="T1" fmla="*/ 0 h 174"/>
                <a:gd name="T2" fmla="*/ 23 w 171"/>
                <a:gd name="T3" fmla="*/ 24 h 174"/>
                <a:gd name="T4" fmla="*/ 0 w 171"/>
                <a:gd name="T5" fmla="*/ 89 h 174"/>
                <a:gd name="T6" fmla="*/ 23 w 171"/>
                <a:gd name="T7" fmla="*/ 151 h 174"/>
                <a:gd name="T8" fmla="*/ 84 w 171"/>
                <a:gd name="T9" fmla="*/ 174 h 174"/>
                <a:gd name="T10" fmla="*/ 147 w 171"/>
                <a:gd name="T11" fmla="*/ 150 h 174"/>
                <a:gd name="T12" fmla="*/ 171 w 171"/>
                <a:gd name="T13" fmla="*/ 85 h 174"/>
                <a:gd name="T14" fmla="*/ 149 w 171"/>
                <a:gd name="T15" fmla="*/ 22 h 174"/>
                <a:gd name="T16" fmla="*/ 88 w 171"/>
                <a:gd name="T17" fmla="*/ 0 h 174"/>
                <a:gd name="T18" fmla="*/ 86 w 171"/>
                <a:gd name="T19" fmla="*/ 142 h 174"/>
                <a:gd name="T20" fmla="*/ 52 w 171"/>
                <a:gd name="T21" fmla="*/ 127 h 174"/>
                <a:gd name="T22" fmla="*/ 40 w 171"/>
                <a:gd name="T23" fmla="*/ 87 h 174"/>
                <a:gd name="T24" fmla="*/ 52 w 171"/>
                <a:gd name="T25" fmla="*/ 46 h 174"/>
                <a:gd name="T26" fmla="*/ 86 w 171"/>
                <a:gd name="T27" fmla="*/ 32 h 174"/>
                <a:gd name="T28" fmla="*/ 118 w 171"/>
                <a:gd name="T29" fmla="*/ 46 h 174"/>
                <a:gd name="T30" fmla="*/ 130 w 171"/>
                <a:gd name="T31" fmla="*/ 87 h 174"/>
                <a:gd name="T32" fmla="*/ 119 w 171"/>
                <a:gd name="T33" fmla="*/ 128 h 174"/>
                <a:gd name="T34" fmla="*/ 86 w 171"/>
                <a:gd name="T35"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74">
                  <a:moveTo>
                    <a:pt x="88" y="0"/>
                  </a:moveTo>
                  <a:cubicBezTo>
                    <a:pt x="60" y="0"/>
                    <a:pt x="39" y="8"/>
                    <a:pt x="23" y="24"/>
                  </a:cubicBezTo>
                  <a:cubicBezTo>
                    <a:pt x="8" y="39"/>
                    <a:pt x="0" y="61"/>
                    <a:pt x="0" y="89"/>
                  </a:cubicBezTo>
                  <a:cubicBezTo>
                    <a:pt x="0" y="115"/>
                    <a:pt x="7" y="136"/>
                    <a:pt x="23" y="151"/>
                  </a:cubicBezTo>
                  <a:cubicBezTo>
                    <a:pt x="38" y="166"/>
                    <a:pt x="58" y="174"/>
                    <a:pt x="84" y="174"/>
                  </a:cubicBezTo>
                  <a:cubicBezTo>
                    <a:pt x="110" y="174"/>
                    <a:pt x="132" y="166"/>
                    <a:pt x="147" y="150"/>
                  </a:cubicBezTo>
                  <a:cubicBezTo>
                    <a:pt x="163" y="134"/>
                    <a:pt x="171" y="112"/>
                    <a:pt x="171" y="85"/>
                  </a:cubicBezTo>
                  <a:cubicBezTo>
                    <a:pt x="171" y="59"/>
                    <a:pt x="163" y="38"/>
                    <a:pt x="149" y="22"/>
                  </a:cubicBezTo>
                  <a:cubicBezTo>
                    <a:pt x="134" y="7"/>
                    <a:pt x="114" y="0"/>
                    <a:pt x="88" y="0"/>
                  </a:cubicBezTo>
                  <a:moveTo>
                    <a:pt x="86" y="142"/>
                  </a:moveTo>
                  <a:cubicBezTo>
                    <a:pt x="72" y="142"/>
                    <a:pt x="60" y="137"/>
                    <a:pt x="52" y="127"/>
                  </a:cubicBezTo>
                  <a:cubicBezTo>
                    <a:pt x="44" y="118"/>
                    <a:pt x="40" y="105"/>
                    <a:pt x="40" y="87"/>
                  </a:cubicBezTo>
                  <a:cubicBezTo>
                    <a:pt x="40" y="70"/>
                    <a:pt x="44" y="56"/>
                    <a:pt x="52" y="46"/>
                  </a:cubicBezTo>
                  <a:cubicBezTo>
                    <a:pt x="60" y="37"/>
                    <a:pt x="72" y="32"/>
                    <a:pt x="86" y="32"/>
                  </a:cubicBezTo>
                  <a:cubicBezTo>
                    <a:pt x="100" y="32"/>
                    <a:pt x="110" y="37"/>
                    <a:pt x="118" y="46"/>
                  </a:cubicBezTo>
                  <a:cubicBezTo>
                    <a:pt x="126" y="55"/>
                    <a:pt x="130" y="69"/>
                    <a:pt x="130" y="87"/>
                  </a:cubicBezTo>
                  <a:cubicBezTo>
                    <a:pt x="130" y="105"/>
                    <a:pt x="126" y="118"/>
                    <a:pt x="119" y="128"/>
                  </a:cubicBezTo>
                  <a:cubicBezTo>
                    <a:pt x="112" y="137"/>
                    <a:pt x="101" y="142"/>
                    <a:pt x="86" y="14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13"/>
            <p:cNvSpPr>
              <a:spLocks/>
            </p:cNvSpPr>
            <p:nvPr userDrawn="1"/>
          </p:nvSpPr>
          <p:spPr bwMode="auto">
            <a:xfrm>
              <a:off x="16270288" y="-2288334"/>
              <a:ext cx="465138" cy="574675"/>
            </a:xfrm>
            <a:custGeom>
              <a:avLst/>
              <a:gdLst>
                <a:gd name="T0" fmla="*/ 205 w 205"/>
                <a:gd name="T1" fmla="*/ 115 h 253"/>
                <a:gd name="T2" fmla="*/ 205 w 205"/>
                <a:gd name="T3" fmla="*/ 83 h 253"/>
                <a:gd name="T4" fmla="*/ 165 w 205"/>
                <a:gd name="T5" fmla="*/ 83 h 253"/>
                <a:gd name="T6" fmla="*/ 165 w 205"/>
                <a:gd name="T7" fmla="*/ 33 h 253"/>
                <a:gd name="T8" fmla="*/ 164 w 205"/>
                <a:gd name="T9" fmla="*/ 33 h 253"/>
                <a:gd name="T10" fmla="*/ 126 w 205"/>
                <a:gd name="T11" fmla="*/ 45 h 253"/>
                <a:gd name="T12" fmla="*/ 126 w 205"/>
                <a:gd name="T13" fmla="*/ 45 h 253"/>
                <a:gd name="T14" fmla="*/ 126 w 205"/>
                <a:gd name="T15" fmla="*/ 83 h 253"/>
                <a:gd name="T16" fmla="*/ 67 w 205"/>
                <a:gd name="T17" fmla="*/ 83 h 253"/>
                <a:gd name="T18" fmla="*/ 67 w 205"/>
                <a:gd name="T19" fmla="*/ 62 h 253"/>
                <a:gd name="T20" fmla="*/ 73 w 205"/>
                <a:gd name="T21" fmla="*/ 39 h 253"/>
                <a:gd name="T22" fmla="*/ 91 w 205"/>
                <a:gd name="T23" fmla="*/ 32 h 253"/>
                <a:gd name="T24" fmla="*/ 109 w 205"/>
                <a:gd name="T25" fmla="*/ 36 h 253"/>
                <a:gd name="T26" fmla="*/ 110 w 205"/>
                <a:gd name="T27" fmla="*/ 37 h 253"/>
                <a:gd name="T28" fmla="*/ 110 w 205"/>
                <a:gd name="T29" fmla="*/ 3 h 253"/>
                <a:gd name="T30" fmla="*/ 109 w 205"/>
                <a:gd name="T31" fmla="*/ 3 h 253"/>
                <a:gd name="T32" fmla="*/ 87 w 205"/>
                <a:gd name="T33" fmla="*/ 0 h 253"/>
                <a:gd name="T34" fmla="*/ 56 w 205"/>
                <a:gd name="T35" fmla="*/ 7 h 253"/>
                <a:gd name="T36" fmla="*/ 35 w 205"/>
                <a:gd name="T37" fmla="*/ 28 h 253"/>
                <a:gd name="T38" fmla="*/ 27 w 205"/>
                <a:gd name="T39" fmla="*/ 60 h 253"/>
                <a:gd name="T40" fmla="*/ 27 w 205"/>
                <a:gd name="T41" fmla="*/ 83 h 253"/>
                <a:gd name="T42" fmla="*/ 0 w 205"/>
                <a:gd name="T43" fmla="*/ 83 h 253"/>
                <a:gd name="T44" fmla="*/ 0 w 205"/>
                <a:gd name="T45" fmla="*/ 115 h 253"/>
                <a:gd name="T46" fmla="*/ 27 w 205"/>
                <a:gd name="T47" fmla="*/ 115 h 253"/>
                <a:gd name="T48" fmla="*/ 27 w 205"/>
                <a:gd name="T49" fmla="*/ 249 h 253"/>
                <a:gd name="T50" fmla="*/ 67 w 205"/>
                <a:gd name="T51" fmla="*/ 249 h 253"/>
                <a:gd name="T52" fmla="*/ 67 w 205"/>
                <a:gd name="T53" fmla="*/ 115 h 253"/>
                <a:gd name="T54" fmla="*/ 126 w 205"/>
                <a:gd name="T55" fmla="*/ 115 h 253"/>
                <a:gd name="T56" fmla="*/ 126 w 205"/>
                <a:gd name="T57" fmla="*/ 200 h 253"/>
                <a:gd name="T58" fmla="*/ 175 w 205"/>
                <a:gd name="T59" fmla="*/ 253 h 253"/>
                <a:gd name="T60" fmla="*/ 192 w 205"/>
                <a:gd name="T61" fmla="*/ 251 h 253"/>
                <a:gd name="T62" fmla="*/ 204 w 205"/>
                <a:gd name="T63" fmla="*/ 247 h 253"/>
                <a:gd name="T64" fmla="*/ 205 w 205"/>
                <a:gd name="T65" fmla="*/ 247 h 253"/>
                <a:gd name="T66" fmla="*/ 205 w 205"/>
                <a:gd name="T67" fmla="*/ 215 h 253"/>
                <a:gd name="T68" fmla="*/ 203 w 205"/>
                <a:gd name="T69" fmla="*/ 216 h 253"/>
                <a:gd name="T70" fmla="*/ 195 w 205"/>
                <a:gd name="T71" fmla="*/ 219 h 253"/>
                <a:gd name="T72" fmla="*/ 187 w 205"/>
                <a:gd name="T73" fmla="*/ 221 h 253"/>
                <a:gd name="T74" fmla="*/ 170 w 205"/>
                <a:gd name="T75" fmla="*/ 215 h 253"/>
                <a:gd name="T76" fmla="*/ 165 w 205"/>
                <a:gd name="T77" fmla="*/ 193 h 253"/>
                <a:gd name="T78" fmla="*/ 165 w 205"/>
                <a:gd name="T79" fmla="*/ 115 h 253"/>
                <a:gd name="T80" fmla="*/ 205 w 205"/>
                <a:gd name="T81" fmla="*/ 1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253">
                  <a:moveTo>
                    <a:pt x="205" y="115"/>
                  </a:moveTo>
                  <a:cubicBezTo>
                    <a:pt x="205" y="83"/>
                    <a:pt x="205" y="83"/>
                    <a:pt x="205" y="83"/>
                  </a:cubicBezTo>
                  <a:cubicBezTo>
                    <a:pt x="165" y="83"/>
                    <a:pt x="165" y="83"/>
                    <a:pt x="165" y="83"/>
                  </a:cubicBezTo>
                  <a:cubicBezTo>
                    <a:pt x="165" y="33"/>
                    <a:pt x="165" y="33"/>
                    <a:pt x="165" y="33"/>
                  </a:cubicBezTo>
                  <a:cubicBezTo>
                    <a:pt x="164" y="33"/>
                    <a:pt x="164" y="33"/>
                    <a:pt x="164" y="33"/>
                  </a:cubicBezTo>
                  <a:cubicBezTo>
                    <a:pt x="126" y="45"/>
                    <a:pt x="126" y="45"/>
                    <a:pt x="126" y="45"/>
                  </a:cubicBezTo>
                  <a:cubicBezTo>
                    <a:pt x="126" y="45"/>
                    <a:pt x="126" y="45"/>
                    <a:pt x="126" y="45"/>
                  </a:cubicBezTo>
                  <a:cubicBezTo>
                    <a:pt x="126" y="83"/>
                    <a:pt x="126" y="83"/>
                    <a:pt x="126" y="83"/>
                  </a:cubicBezTo>
                  <a:cubicBezTo>
                    <a:pt x="67" y="83"/>
                    <a:pt x="67" y="83"/>
                    <a:pt x="67" y="83"/>
                  </a:cubicBezTo>
                  <a:cubicBezTo>
                    <a:pt x="67" y="62"/>
                    <a:pt x="67" y="62"/>
                    <a:pt x="67" y="62"/>
                  </a:cubicBezTo>
                  <a:cubicBezTo>
                    <a:pt x="67" y="52"/>
                    <a:pt x="69" y="44"/>
                    <a:pt x="73" y="39"/>
                  </a:cubicBezTo>
                  <a:cubicBezTo>
                    <a:pt x="78" y="35"/>
                    <a:pt x="84" y="32"/>
                    <a:pt x="91" y="32"/>
                  </a:cubicBezTo>
                  <a:cubicBezTo>
                    <a:pt x="97" y="32"/>
                    <a:pt x="103" y="33"/>
                    <a:pt x="109" y="36"/>
                  </a:cubicBezTo>
                  <a:cubicBezTo>
                    <a:pt x="110" y="37"/>
                    <a:pt x="110" y="37"/>
                    <a:pt x="110" y="37"/>
                  </a:cubicBezTo>
                  <a:cubicBezTo>
                    <a:pt x="110" y="3"/>
                    <a:pt x="110" y="3"/>
                    <a:pt x="110" y="3"/>
                  </a:cubicBezTo>
                  <a:cubicBezTo>
                    <a:pt x="109" y="3"/>
                    <a:pt x="109" y="3"/>
                    <a:pt x="109" y="3"/>
                  </a:cubicBezTo>
                  <a:cubicBezTo>
                    <a:pt x="104" y="1"/>
                    <a:pt x="97" y="0"/>
                    <a:pt x="87" y="0"/>
                  </a:cubicBezTo>
                  <a:cubicBezTo>
                    <a:pt x="76" y="0"/>
                    <a:pt x="65" y="2"/>
                    <a:pt x="56" y="7"/>
                  </a:cubicBezTo>
                  <a:cubicBezTo>
                    <a:pt x="47" y="12"/>
                    <a:pt x="40" y="19"/>
                    <a:pt x="35" y="28"/>
                  </a:cubicBezTo>
                  <a:cubicBezTo>
                    <a:pt x="30" y="38"/>
                    <a:pt x="27" y="48"/>
                    <a:pt x="27" y="60"/>
                  </a:cubicBezTo>
                  <a:cubicBezTo>
                    <a:pt x="27" y="83"/>
                    <a:pt x="27" y="83"/>
                    <a:pt x="27" y="83"/>
                  </a:cubicBezTo>
                  <a:cubicBezTo>
                    <a:pt x="0" y="83"/>
                    <a:pt x="0" y="83"/>
                    <a:pt x="0" y="83"/>
                  </a:cubicBezTo>
                  <a:cubicBezTo>
                    <a:pt x="0" y="115"/>
                    <a:pt x="0" y="115"/>
                    <a:pt x="0" y="115"/>
                  </a:cubicBezTo>
                  <a:cubicBezTo>
                    <a:pt x="27" y="115"/>
                    <a:pt x="27" y="115"/>
                    <a:pt x="27" y="115"/>
                  </a:cubicBezTo>
                  <a:cubicBezTo>
                    <a:pt x="27" y="249"/>
                    <a:pt x="27" y="249"/>
                    <a:pt x="27" y="249"/>
                  </a:cubicBezTo>
                  <a:cubicBezTo>
                    <a:pt x="67" y="249"/>
                    <a:pt x="67" y="249"/>
                    <a:pt x="67" y="249"/>
                  </a:cubicBezTo>
                  <a:cubicBezTo>
                    <a:pt x="67" y="115"/>
                    <a:pt x="67" y="115"/>
                    <a:pt x="67" y="115"/>
                  </a:cubicBezTo>
                  <a:cubicBezTo>
                    <a:pt x="126" y="115"/>
                    <a:pt x="126" y="115"/>
                    <a:pt x="126" y="115"/>
                  </a:cubicBezTo>
                  <a:cubicBezTo>
                    <a:pt x="126" y="200"/>
                    <a:pt x="126" y="200"/>
                    <a:pt x="126" y="200"/>
                  </a:cubicBezTo>
                  <a:cubicBezTo>
                    <a:pt x="126" y="235"/>
                    <a:pt x="142" y="253"/>
                    <a:pt x="175" y="253"/>
                  </a:cubicBezTo>
                  <a:cubicBezTo>
                    <a:pt x="180" y="253"/>
                    <a:pt x="186" y="252"/>
                    <a:pt x="192" y="251"/>
                  </a:cubicBezTo>
                  <a:cubicBezTo>
                    <a:pt x="198" y="250"/>
                    <a:pt x="202" y="249"/>
                    <a:pt x="204" y="247"/>
                  </a:cubicBezTo>
                  <a:cubicBezTo>
                    <a:pt x="205" y="247"/>
                    <a:pt x="205" y="247"/>
                    <a:pt x="205" y="247"/>
                  </a:cubicBezTo>
                  <a:cubicBezTo>
                    <a:pt x="205" y="215"/>
                    <a:pt x="205" y="215"/>
                    <a:pt x="205" y="215"/>
                  </a:cubicBezTo>
                  <a:cubicBezTo>
                    <a:pt x="203" y="216"/>
                    <a:pt x="203" y="216"/>
                    <a:pt x="203" y="216"/>
                  </a:cubicBezTo>
                  <a:cubicBezTo>
                    <a:pt x="201" y="217"/>
                    <a:pt x="198" y="218"/>
                    <a:pt x="195" y="219"/>
                  </a:cubicBezTo>
                  <a:cubicBezTo>
                    <a:pt x="192" y="220"/>
                    <a:pt x="189" y="221"/>
                    <a:pt x="187" y="221"/>
                  </a:cubicBezTo>
                  <a:cubicBezTo>
                    <a:pt x="179" y="221"/>
                    <a:pt x="174" y="219"/>
                    <a:pt x="170" y="215"/>
                  </a:cubicBezTo>
                  <a:cubicBezTo>
                    <a:pt x="167" y="210"/>
                    <a:pt x="165" y="203"/>
                    <a:pt x="165" y="193"/>
                  </a:cubicBezTo>
                  <a:cubicBezTo>
                    <a:pt x="165" y="115"/>
                    <a:pt x="165" y="115"/>
                    <a:pt x="165" y="115"/>
                  </a:cubicBezTo>
                  <a:lnTo>
                    <a:pt x="205"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Rectangle 14"/>
            <p:cNvSpPr>
              <a:spLocks noChangeArrowheads="1"/>
            </p:cNvSpPr>
            <p:nvPr userDrawn="1"/>
          </p:nvSpPr>
          <p:spPr bwMode="auto">
            <a:xfrm>
              <a:off x="12620625" y="-2426447"/>
              <a:ext cx="417513" cy="417513"/>
            </a:xfrm>
            <a:prstGeom prst="rect">
              <a:avLst/>
            </a:prstGeom>
            <a:solidFill>
              <a:srgbClr val="F265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Rectangle 15"/>
            <p:cNvSpPr>
              <a:spLocks noChangeArrowheads="1"/>
            </p:cNvSpPr>
            <p:nvPr userDrawn="1"/>
          </p:nvSpPr>
          <p:spPr bwMode="auto">
            <a:xfrm>
              <a:off x="13081000" y="-2426447"/>
              <a:ext cx="419100" cy="417513"/>
            </a:xfrm>
            <a:prstGeom prst="rect">
              <a:avLst/>
            </a:prstGeom>
            <a:solidFill>
              <a:srgbClr val="8DC6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Rectangle 16"/>
            <p:cNvSpPr>
              <a:spLocks noChangeArrowheads="1"/>
            </p:cNvSpPr>
            <p:nvPr userDrawn="1"/>
          </p:nvSpPr>
          <p:spPr bwMode="auto">
            <a:xfrm>
              <a:off x="12620625" y="-1962897"/>
              <a:ext cx="417513" cy="417513"/>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Rectangle 17"/>
            <p:cNvSpPr>
              <a:spLocks noChangeArrowheads="1"/>
            </p:cNvSpPr>
            <p:nvPr userDrawn="1"/>
          </p:nvSpPr>
          <p:spPr bwMode="auto">
            <a:xfrm>
              <a:off x="13081000" y="-1962897"/>
              <a:ext cx="419100" cy="417513"/>
            </a:xfrm>
            <a:prstGeom prst="rect">
              <a:avLst/>
            </a:prstGeom>
            <a:solidFill>
              <a:srgbClr val="FFC20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67989624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plit - Titl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914399"/>
            <a:ext cx="5486400" cy="4572000"/>
          </a:xfrm>
          <a:noFill/>
        </p:spPr>
        <p:txBody>
          <a:bodyPr lIns="182880" tIns="146304" rIns="182880" bIns="146304" anchor="ctr" anchorCtr="0">
            <a:noAutofit/>
          </a:bodyPr>
          <a:lstStyle>
            <a:lvl1pPr>
              <a:defRPr sz="8800" spc="-100" baseline="0">
                <a:gradFill>
                  <a:gsLst>
                    <a:gs pos="100000">
                      <a:schemeClr val="tx1"/>
                    </a:gs>
                    <a:gs pos="0">
                      <a:schemeClr val="tx1"/>
                    </a:gs>
                  </a:gsLst>
                  <a:lin ang="5400000" scaled="0"/>
                </a:gradFill>
              </a:defRPr>
            </a:lvl1pPr>
          </a:lstStyle>
          <a:p>
            <a:r>
              <a:rPr lang="en-US" dirty="0" smtClean="0"/>
              <a:t>Title</a:t>
            </a:r>
            <a:endParaRPr lang="en-US" dirty="0"/>
          </a:p>
        </p:txBody>
      </p:sp>
      <p:sp>
        <p:nvSpPr>
          <p:cNvPr id="6" name="Text Placeholder 5"/>
          <p:cNvSpPr>
            <a:spLocks noGrp="1"/>
          </p:cNvSpPr>
          <p:nvPr>
            <p:ph type="body" sz="quarter" idx="10"/>
          </p:nvPr>
        </p:nvSpPr>
        <p:spPr>
          <a:xfrm>
            <a:off x="6400800" y="914400"/>
            <a:ext cx="5486400" cy="5486400"/>
          </a:xfrm>
        </p:spPr>
        <p:txBody>
          <a:bodyPr lIns="182880" tIns="146304" rIns="182880" bIns="146304" anchor="ctr"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0103446"/>
      </p:ext>
    </p:extLst>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lit - Titl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0" y="914399"/>
            <a:ext cx="5486400" cy="4572000"/>
          </a:xfrm>
          <a:noFill/>
        </p:spPr>
        <p:txBody>
          <a:bodyPr lIns="182880" tIns="146304" rIns="182880" bIns="146304" anchor="ctr" anchorCtr="0">
            <a:noAutofit/>
          </a:bodyPr>
          <a:lstStyle>
            <a:lvl1pPr algn="r">
              <a:defRPr sz="8800" spc="-100" baseline="0">
                <a:gradFill>
                  <a:gsLst>
                    <a:gs pos="100000">
                      <a:schemeClr val="tx1"/>
                    </a:gs>
                    <a:gs pos="0">
                      <a:schemeClr val="tx1"/>
                    </a:gs>
                  </a:gsLst>
                  <a:lin ang="5400000" scaled="0"/>
                </a:gradFill>
              </a:defRPr>
            </a:lvl1pPr>
          </a:lstStyle>
          <a:p>
            <a:r>
              <a:rPr lang="en-US" dirty="0" smtClean="0"/>
              <a:t>Title</a:t>
            </a:r>
            <a:endParaRPr lang="en-US" dirty="0"/>
          </a:p>
        </p:txBody>
      </p:sp>
      <p:sp>
        <p:nvSpPr>
          <p:cNvPr id="6" name="Text Placeholder 5"/>
          <p:cNvSpPr>
            <a:spLocks noGrp="1"/>
          </p:cNvSpPr>
          <p:nvPr>
            <p:ph type="body" sz="quarter" idx="10"/>
          </p:nvPr>
        </p:nvSpPr>
        <p:spPr>
          <a:xfrm>
            <a:off x="274320" y="914400"/>
            <a:ext cx="5486400" cy="5486400"/>
          </a:xfrm>
        </p:spPr>
        <p:txBody>
          <a:bodyPr lIns="182880" tIns="146304" rIns="182880" bIns="146304" anchor="ctr"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5384631"/>
      </p:ext>
    </p:extLst>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204431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Octagon 2"/>
          <p:cNvSpPr/>
          <p:nvPr userDrawn="1"/>
        </p:nvSpPr>
        <p:spPr bwMode="auto">
          <a:xfrm>
            <a:off x="8916310" y="3497262"/>
            <a:ext cx="3245528" cy="3245528"/>
          </a:xfrm>
          <a:prstGeom prst="octag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CHANGE TO TITLE AND CONTENT LAYOUT</a:t>
            </a:r>
          </a:p>
        </p:txBody>
      </p:sp>
    </p:spTree>
    <p:extLst>
      <p:ext uri="{BB962C8B-B14F-4D97-AF65-F5344CB8AC3E}">
        <p14:creationId xmlns:p14="http://schemas.microsoft.com/office/powerpoint/2010/main" val="248868115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0578904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2037192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431819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Body Blue">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1887199" cy="887414"/>
          </a:xfrm>
        </p:spPr>
        <p:txBody>
          <a:bodyPr/>
          <a:lstStyle>
            <a:lvl1pPr>
              <a:defRPr>
                <a:latin typeface="Segoe"/>
                <a:cs typeface="Segoe"/>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497739"/>
            <a:ext cx="11887200" cy="4285523"/>
          </a:xfrm>
        </p:spPr>
        <p:txBody>
          <a:bodyPr/>
          <a:lstStyle>
            <a:lvl1pPr marL="0" indent="0">
              <a:buNone/>
              <a:defRPr sz="2800">
                <a:solidFill>
                  <a:srgbClr val="002060"/>
                </a:solidFill>
                <a:latin typeface="Segoe"/>
                <a:cs typeface="Segoe"/>
              </a:defRPr>
            </a:lvl1pPr>
            <a:lvl2pPr marL="342900" indent="-342900">
              <a:buClr>
                <a:srgbClr val="0072C6"/>
              </a:buClr>
              <a:buFont typeface="Wingdings" charset="2"/>
              <a:buChar char="§"/>
              <a:defRPr sz="2400">
                <a:latin typeface="Segoe"/>
                <a:cs typeface="Segoe"/>
              </a:defRPr>
            </a:lvl2pPr>
            <a:lvl3pPr marL="571500" indent="-342900">
              <a:buClr>
                <a:srgbClr val="0072C6"/>
              </a:buClr>
              <a:buFont typeface="Wingdings" charset="2"/>
              <a:buChar char="§"/>
              <a:defRPr sz="2000">
                <a:latin typeface="Segoe"/>
                <a:cs typeface="Segoe"/>
              </a:defRPr>
            </a:lvl3pPr>
            <a:lvl4pPr marL="800100" indent="-342900">
              <a:buClr>
                <a:srgbClr val="0072C6"/>
              </a:buClr>
              <a:buFont typeface="Wingdings" charset="2"/>
              <a:buChar char="§"/>
              <a:defRPr sz="2000">
                <a:latin typeface="Segoe"/>
                <a:cs typeface="Segoe"/>
              </a:defRPr>
            </a:lvl4pPr>
            <a:lvl5pPr marL="1028700" indent="-342900">
              <a:buClr>
                <a:srgbClr val="0072C6"/>
              </a:buClr>
              <a:buFont typeface="Wingdings" charset="2"/>
              <a:buChar char="§"/>
              <a:defRPr sz="2000">
                <a:latin typeface="Segoe"/>
                <a:cs typeface="Sego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002562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Body Blue IT P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95275"/>
            <a:ext cx="8229599" cy="887414"/>
          </a:xfrm>
        </p:spPr>
        <p:txBody>
          <a:bodyPr/>
          <a:lstStyle>
            <a:lvl1pPr>
              <a:defRPr baseline="0"/>
            </a:lvl1pPr>
          </a:lstStyle>
          <a:p>
            <a:r>
              <a:rPr lang="en-US" dirty="0" smtClean="0"/>
              <a:t>Slide for IT Pro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497739"/>
            <a:ext cx="11887199" cy="5199923"/>
          </a:xfrm>
        </p:spPr>
        <p:txBody>
          <a:bodyPr/>
          <a:lstStyle>
            <a:lvl1pPr marL="0" indent="0">
              <a:buFont typeface="Arial"/>
              <a:buNone/>
              <a:defRPr lang="en-US" sz="2800" kern="1200" spc="0" baseline="0" dirty="0" smtClean="0">
                <a:solidFill>
                  <a:srgbClr val="00B0F0"/>
                </a:solidFill>
                <a:latin typeface="Segoe"/>
                <a:ea typeface="+mn-ea"/>
                <a:cs typeface="Segoe"/>
              </a:defRPr>
            </a:lvl1pPr>
            <a:lvl2pPr marL="346553" indent="0">
              <a:buFont typeface="Arial"/>
              <a:buNone/>
              <a:defRPr sz="2400">
                <a:solidFill>
                  <a:srgbClr val="666769"/>
                </a:solidFill>
                <a:latin typeface="Segoe UI" pitchFamily="34" charset="0"/>
                <a:cs typeface="Segoe UI" pitchFamily="34" charset="0"/>
              </a:defRPr>
            </a:lvl2pPr>
            <a:lvl3pPr marL="584607" indent="0">
              <a:buFont typeface="Arial"/>
              <a:buNone/>
              <a:defRPr sz="2000">
                <a:solidFill>
                  <a:srgbClr val="666769"/>
                </a:solidFill>
                <a:latin typeface="Segoe UI" pitchFamily="34" charset="0"/>
                <a:cs typeface="Segoe UI" pitchFamily="34" charset="0"/>
              </a:defRPr>
            </a:lvl3pPr>
            <a:lvl4pPr marL="814563" indent="0">
              <a:buFont typeface="Arial"/>
              <a:buNone/>
              <a:defRPr sz="2000">
                <a:solidFill>
                  <a:srgbClr val="666769"/>
                </a:solidFill>
                <a:latin typeface="Segoe UI" pitchFamily="34" charset="0"/>
                <a:cs typeface="Segoe UI" pitchFamily="34" charset="0"/>
              </a:defRPr>
            </a:lvl4pPr>
            <a:lvl5pPr marL="1050997" indent="0">
              <a:buFont typeface="Arial"/>
              <a:buNone/>
              <a:defRPr sz="2000">
                <a:solidFill>
                  <a:srgbClr val="666769"/>
                </a:soli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673198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2084319"/>
          </a:xfrm>
          <a:prstGeom prst="rect">
            <a:avLst/>
          </a:prstGeom>
        </p:spPr>
        <p:txBody>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4304"/>
          <a:stretch/>
        </p:blipFill>
        <p:spPr bwMode="black">
          <a:xfrm>
            <a:off x="10512436" y="6264565"/>
            <a:ext cx="1632342" cy="559562"/>
          </a:xfrm>
          <a:prstGeom prst="rect">
            <a:avLst/>
          </a:prstGeom>
        </p:spPr>
      </p:pic>
    </p:spTree>
    <p:extLst>
      <p:ext uri="{BB962C8B-B14F-4D97-AF65-F5344CB8AC3E}">
        <p14:creationId xmlns:p14="http://schemas.microsoft.com/office/powerpoint/2010/main" val="99449852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theme" Target="../theme/theme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100" r:id="rId12"/>
    <p:sldLayoutId id="2147484089" r:id="rId13"/>
    <p:sldLayoutId id="2147484106" r:id="rId14"/>
    <p:sldLayoutId id="2147484092" r:id="rId15"/>
    <p:sldLayoutId id="2147484093" r:id="rId16"/>
    <p:sldLayoutId id="2147484127" r:id="rId17"/>
    <p:sldLayoutId id="2147484128" r:id="rId18"/>
    <p:sldLayoutId id="2147484129" r:id="rId19"/>
    <p:sldLayoutId id="2147484094" r:id="rId20"/>
    <p:sldLayoutId id="2147484096" r:id="rId2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0948030"/>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100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2pPr>
      <a:lvl3pPr marL="22542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3pPr>
      <a:lvl4pPr marL="46355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89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17">
          <p15:clr>
            <a:srgbClr val="F26B43"/>
          </p15:clr>
        </p15:guide>
        <p15:guide id="2" pos="7661">
          <p15:clr>
            <a:srgbClr val="F26B43"/>
          </p15:clr>
        </p15:guide>
        <p15:guide id="3" pos="7085">
          <p15:clr>
            <a:srgbClr val="F26B43"/>
          </p15:clr>
        </p15:guide>
        <p15:guide id="4" pos="6509">
          <p15:clr>
            <a:srgbClr val="F26B43"/>
          </p15:clr>
        </p15:guide>
        <p15:guide id="5" pos="5933">
          <p15:clr>
            <a:srgbClr val="F26B43"/>
          </p15:clr>
        </p15:guide>
        <p15:guide id="6" pos="5357">
          <p15:clr>
            <a:srgbClr val="F26B43"/>
          </p15:clr>
        </p15:guide>
        <p15:guide id="7" pos="4781">
          <p15:clr>
            <a:srgbClr val="F26B43"/>
          </p15:clr>
        </p15:guide>
        <p15:guide id="8" pos="4205">
          <p15:clr>
            <a:srgbClr val="F26B43"/>
          </p15:clr>
        </p15:guide>
        <p15:guide id="9" pos="173">
          <p15:clr>
            <a:srgbClr val="F26B43"/>
          </p15:clr>
        </p15:guide>
        <p15:guide id="10" pos="749">
          <p15:clr>
            <a:srgbClr val="F26B43"/>
          </p15:clr>
        </p15:guide>
        <p15:guide id="11" pos="1325">
          <p15:clr>
            <a:srgbClr val="F26B43"/>
          </p15:clr>
        </p15:guide>
        <p15:guide id="12" pos="1901">
          <p15:clr>
            <a:srgbClr val="F26B43"/>
          </p15:clr>
        </p15:guide>
        <p15:guide id="13" pos="2477">
          <p15:clr>
            <a:srgbClr val="F26B43"/>
          </p15:clr>
        </p15:guide>
        <p15:guide id="14" pos="3053">
          <p15:clr>
            <a:srgbClr val="F26B43"/>
          </p15:clr>
        </p15:guide>
        <p15:guide id="15" pos="3629">
          <p15:clr>
            <a:srgbClr val="F26B43"/>
          </p15:clr>
        </p15:guide>
        <p15:guide id="16" orient="horz" pos="2203">
          <p15:clr>
            <a:srgbClr val="F26B43"/>
          </p15:clr>
        </p15:guide>
        <p15:guide id="17" orient="horz" pos="187">
          <p15:clr>
            <a:srgbClr val="F26B43"/>
          </p15:clr>
        </p15:guide>
        <p15:guide id="18" orient="horz" pos="763">
          <p15:clr>
            <a:srgbClr val="F26B43"/>
          </p15:clr>
        </p15:guide>
        <p15:guide id="19" orient="horz" pos="1339">
          <p15:clr>
            <a:srgbClr val="F26B43"/>
          </p15:clr>
        </p15:guide>
        <p15:guide id="20" orient="horz" pos="1915">
          <p15:clr>
            <a:srgbClr val="F26B43"/>
          </p15:clr>
        </p15:guide>
        <p15:guide id="21" orient="horz" pos="4219">
          <p15:clr>
            <a:srgbClr val="F26B43"/>
          </p15:clr>
        </p15:guide>
        <p15:guide id="22" orient="horz" pos="3643">
          <p15:clr>
            <a:srgbClr val="F26B43"/>
          </p15:clr>
        </p15:guide>
        <p15:guide id="23" orient="horz" pos="3067">
          <p15:clr>
            <a:srgbClr val="F26B43"/>
          </p15:clr>
        </p15:guide>
        <p15:guide id="24" orient="horz" pos="249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pPr lvl="0"/>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noAutofit/>
          </a:bodyPr>
          <a:lstStyle/>
          <a:p>
            <a:pPr lvl="0">
              <a:buFont typeface="Arial"/>
            </a:pPr>
            <a:r>
              <a:rPr lang="en-US" dirty="0" smtClean="0"/>
              <a:t>Click to edit Master text styles</a:t>
            </a:r>
          </a:p>
          <a:p>
            <a:pPr lvl="1">
              <a:buClr>
                <a:srgbClr val="0072C6"/>
              </a:buClr>
              <a:buFont typeface="Wingdings" charset="2"/>
            </a:pPr>
            <a:r>
              <a:rPr lang="en-US" dirty="0" smtClean="0"/>
              <a:t>Second level</a:t>
            </a:r>
          </a:p>
          <a:p>
            <a:pPr marL="365125" lvl="2">
              <a:buClr>
                <a:srgbClr val="0072C6"/>
              </a:buClr>
              <a:buFont typeface="Wingdings" charset="2"/>
            </a:pPr>
            <a:r>
              <a:rPr lang="en-US" dirty="0" smtClean="0"/>
              <a:t>Third level</a:t>
            </a:r>
          </a:p>
          <a:p>
            <a:pPr marL="581025" lvl="3" defTabSz="890588">
              <a:buClr>
                <a:srgbClr val="0072C6"/>
              </a:buClr>
              <a:buFont typeface="Wingdings" charset="2"/>
            </a:pPr>
            <a:r>
              <a:rPr lang="en-US" dirty="0" smtClean="0"/>
              <a:t>Fourth level</a:t>
            </a:r>
          </a:p>
          <a:p>
            <a:pPr marL="765175" lvl="4">
              <a:buClr>
                <a:srgbClr val="0072C6"/>
              </a:buClr>
              <a:buFont typeface="Wingdings" charset="2"/>
            </a:pPr>
            <a:r>
              <a:rPr lang="en-US" dirty="0" smtClean="0"/>
              <a:t>Fifth level</a:t>
            </a:r>
            <a:endParaRPr lang="en-US" dirty="0"/>
          </a:p>
        </p:txBody>
      </p:sp>
    </p:spTree>
    <p:extLst>
      <p:ext uri="{BB962C8B-B14F-4D97-AF65-F5344CB8AC3E}">
        <p14:creationId xmlns:p14="http://schemas.microsoft.com/office/powerpoint/2010/main" val="4217809281"/>
      </p:ext>
    </p:extLst>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 id="2147484226" r:id="rId17"/>
    <p:sldLayoutId id="2147484227" r:id="rId18"/>
    <p:sldLayoutId id="2147484228" r:id="rId19"/>
    <p:sldLayoutId id="2147484229" r:id="rId2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a:ln w="3175">
            <a:noFill/>
          </a:ln>
          <a:solidFill>
            <a:schemeClr val="tx2"/>
          </a:solidFill>
          <a:effectLst/>
          <a:latin typeface="+mj-lt"/>
          <a:ea typeface="+mn-ea"/>
          <a:cs typeface="Segoe UI Light" panose="020B0502040204020203" pitchFamily="34" charset="0"/>
        </a:defRPr>
      </a:lvl1pPr>
    </p:titleStyle>
    <p:body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4000" kern="1200" spc="0" baseline="0" smtClean="0">
          <a:solidFill>
            <a:schemeClr val="bg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smtClean="0">
          <a:solidFill>
            <a:srgbClr val="595959"/>
          </a:solidFill>
          <a:latin typeface="+mn-lt"/>
          <a:ea typeface="+mn-ea"/>
          <a:cs typeface="+mn-cs"/>
        </a:defRPr>
      </a:lvl2pPr>
      <a:lvl3pPr marL="225425"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smtClean="0">
          <a:solidFill>
            <a:srgbClr val="595959"/>
          </a:solidFill>
          <a:latin typeface="+mn-lt"/>
          <a:ea typeface="+mn-ea"/>
          <a:cs typeface="+mn-cs"/>
        </a:defRPr>
      </a:lvl3pPr>
      <a:lvl4pPr marL="463550"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0" baseline="0" smtClean="0">
          <a:solidFill>
            <a:srgbClr val="595959"/>
          </a:solidFill>
          <a:latin typeface="+mn-lt"/>
          <a:ea typeface="+mn-ea"/>
          <a:cs typeface="+mn-cs"/>
        </a:defRPr>
      </a:lvl4pPr>
      <a:lvl5pPr marL="6889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0" baseline="0" dirty="0">
          <a:solidFill>
            <a:srgbClr val="595959"/>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_rels/slide13.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33.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microsoft.com/office/2007/relationships/hdphoto" Target="../media/hdphoto1.wdp"/><Relationship Id="rId11" Type="http://schemas.openxmlformats.org/officeDocument/2006/relationships/image" Target="../media/image37.png"/><Relationship Id="rId5" Type="http://schemas.openxmlformats.org/officeDocument/2006/relationships/image" Target="../media/image33.jpeg"/><Relationship Id="rId10" Type="http://schemas.openxmlformats.org/officeDocument/2006/relationships/image" Target="../media/image21.png"/><Relationship Id="rId4" Type="http://schemas.openxmlformats.org/officeDocument/2006/relationships/image" Target="../media/image32.png"/><Relationship Id="rId9"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http://www.amazon.com/gp/product/images/0735638853/ref=dp_image_0?ie=UTF8&amp;n=283155&amp;s=books" TargetMode="External"/><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 Id="rId9" Type="http://schemas.openxmlformats.org/officeDocument/2006/relationships/image" Target="../media/image61.jpeg"/></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64.png"/><Relationship Id="rId4" Type="http://schemas.openxmlformats.org/officeDocument/2006/relationships/image" Target="../media/image63.png"/></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should I consider SharePoint 2013?</a:t>
            </a:r>
            <a:endParaRPr lang="en-US" dirty="0"/>
          </a:p>
        </p:txBody>
      </p:sp>
    </p:spTree>
    <p:extLst>
      <p:ext uri="{BB962C8B-B14F-4D97-AF65-F5344CB8AC3E}">
        <p14:creationId xmlns:p14="http://schemas.microsoft.com/office/powerpoint/2010/main" val="26026664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
            <a:ext cx="12436476" cy="6994525"/>
          </a:xfrm>
          <a:prstGeom prst="rect">
            <a:avLst/>
          </a:prstGeom>
        </p:spPr>
      </p:pic>
      <p:sp>
        <p:nvSpPr>
          <p:cNvPr id="4" name="Rectangle 3"/>
          <p:cNvSpPr/>
          <p:nvPr/>
        </p:nvSpPr>
        <p:spPr bwMode="auto">
          <a:xfrm>
            <a:off x="2506" y="3328497"/>
            <a:ext cx="12431473" cy="3666031"/>
          </a:xfrm>
          <a:prstGeom prst="rect">
            <a:avLst/>
          </a:prstGeom>
          <a:gradFill>
            <a:gsLst>
              <a:gs pos="0">
                <a:srgbClr val="3B64CF">
                  <a:alpha val="0"/>
                </a:srgbClr>
              </a:gs>
              <a:gs pos="66000">
                <a:srgbClr val="3B64CF">
                  <a:alpha val="80000"/>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1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 name="Title 5"/>
          <p:cNvSpPr>
            <a:spLocks noGrp="1"/>
          </p:cNvSpPr>
          <p:nvPr>
            <p:ph type="title"/>
          </p:nvPr>
        </p:nvSpPr>
        <p:spPr/>
        <p:txBody>
          <a:bodyPr/>
          <a:lstStyle/>
          <a:p>
            <a:pPr algn="r"/>
            <a:r>
              <a:rPr lang="en-US" dirty="0" smtClean="0"/>
              <a:t>Ancient History</a:t>
            </a:r>
            <a:endParaRPr lang="en-US" dirty="0"/>
          </a:p>
        </p:txBody>
      </p:sp>
    </p:spTree>
    <p:extLst>
      <p:ext uri="{BB962C8B-B14F-4D97-AF65-F5344CB8AC3E}">
        <p14:creationId xmlns:p14="http://schemas.microsoft.com/office/powerpoint/2010/main" val="292767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mtClean="0"/>
              <a:t>2006</a:t>
            </a:r>
            <a:endParaRPr lang="en-US" dirty="0"/>
          </a:p>
        </p:txBody>
      </p:sp>
      <p:grpSp>
        <p:nvGrpSpPr>
          <p:cNvPr id="19" name="Group 18"/>
          <p:cNvGrpSpPr/>
          <p:nvPr/>
        </p:nvGrpSpPr>
        <p:grpSpPr>
          <a:xfrm>
            <a:off x="6239931" y="1211555"/>
            <a:ext cx="2742819" cy="4571400"/>
            <a:chOff x="8504212" y="1211263"/>
            <a:chExt cx="2743170" cy="4571984"/>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2500" r="12500"/>
            <a:stretch/>
          </p:blipFill>
          <p:spPr>
            <a:xfrm>
              <a:off x="8504212" y="1211263"/>
              <a:ext cx="2743170" cy="3657600"/>
            </a:xfrm>
            <a:prstGeom prst="rect">
              <a:avLst/>
            </a:prstGeom>
            <a:ln>
              <a:solidFill>
                <a:srgbClr val="EB3C00"/>
              </a:solidFill>
            </a:ln>
          </p:spPr>
        </p:pic>
        <p:sp>
          <p:nvSpPr>
            <p:cNvPr id="21" name="Rectangle 20"/>
            <p:cNvSpPr/>
            <p:nvPr/>
          </p:nvSpPr>
          <p:spPr bwMode="auto">
            <a:xfrm>
              <a:off x="8504238" y="4868847"/>
              <a:ext cx="2743144" cy="91440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b" anchorCtr="0" forceAA="0" compatLnSpc="1">
              <a:prstTxWarp prst="textNoShape">
                <a:avLst/>
              </a:prstTxWarp>
              <a:noAutofit/>
            </a:bodyPr>
            <a:lstStyle/>
            <a:p>
              <a:pPr defTabSz="932248" fontAlgn="base">
                <a:lnSpc>
                  <a:spcPct val="90000"/>
                </a:lnSpc>
                <a:spcBef>
                  <a:spcPct val="0"/>
                </a:spcBef>
                <a:spcAft>
                  <a:spcPct val="0"/>
                </a:spcAft>
              </a:pPr>
              <a:r>
                <a:rPr lang="en-US" sz="2667" dirty="0">
                  <a:gradFill>
                    <a:gsLst>
                      <a:gs pos="0">
                        <a:srgbClr val="FFFFFF"/>
                      </a:gs>
                      <a:gs pos="100000">
                        <a:srgbClr val="FFFFFF"/>
                      </a:gs>
                    </a:gsLst>
                    <a:lin ang="5400000" scaled="0"/>
                  </a:gradFill>
                  <a:latin typeface="Segoe UI Light"/>
                  <a:ea typeface="Segoe UI" pitchFamily="34" charset="0"/>
                  <a:cs typeface="Segoe UI" pitchFamily="34" charset="0"/>
                </a:rPr>
                <a:t>iPhone</a:t>
              </a:r>
            </a:p>
          </p:txBody>
        </p:sp>
      </p:grpSp>
      <p:grpSp>
        <p:nvGrpSpPr>
          <p:cNvPr id="36" name="Group 35"/>
          <p:cNvGrpSpPr/>
          <p:nvPr/>
        </p:nvGrpSpPr>
        <p:grpSpPr>
          <a:xfrm>
            <a:off x="488332" y="1211555"/>
            <a:ext cx="2742793" cy="4571768"/>
            <a:chOff x="365667" y="1782909"/>
            <a:chExt cx="2057183" cy="3428972"/>
          </a:xfrm>
        </p:grpSpPr>
        <p:grpSp>
          <p:nvGrpSpPr>
            <p:cNvPr id="11" name="Group 10"/>
            <p:cNvGrpSpPr/>
            <p:nvPr/>
          </p:nvGrpSpPr>
          <p:grpSpPr>
            <a:xfrm>
              <a:off x="366701" y="1782909"/>
              <a:ext cx="2056145" cy="2742954"/>
              <a:chOff x="6675435" y="1211263"/>
              <a:chExt cx="2616731" cy="3657600"/>
            </a:xfrm>
          </p:grpSpPr>
          <p:sp>
            <p:nvSpPr>
              <p:cNvPr id="9" name="Rectangle 8"/>
              <p:cNvSpPr/>
              <p:nvPr/>
            </p:nvSpPr>
            <p:spPr bwMode="auto">
              <a:xfrm>
                <a:off x="6675435" y="1211263"/>
                <a:ext cx="2616731" cy="3657600"/>
              </a:xfrm>
              <a:prstGeom prst="rect">
                <a:avLst/>
              </a:prstGeom>
              <a:solidFill>
                <a:srgbClr val="FFFFFF"/>
              </a:solidFill>
              <a:ln>
                <a:solidFill>
                  <a:srgbClr val="EB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24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464" y="1431763"/>
                <a:ext cx="2375806" cy="59859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2980" y="2584417"/>
                <a:ext cx="2162569" cy="2132110"/>
              </a:xfrm>
              <a:prstGeom prst="rect">
                <a:avLst/>
              </a:prstGeom>
            </p:spPr>
          </p:pic>
        </p:grpSp>
        <p:sp>
          <p:nvSpPr>
            <p:cNvPr id="24" name="Rectangle 23"/>
            <p:cNvSpPr/>
            <p:nvPr/>
          </p:nvSpPr>
          <p:spPr bwMode="auto">
            <a:xfrm>
              <a:off x="365667" y="4526139"/>
              <a:ext cx="2057183" cy="685742"/>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b" anchorCtr="0" forceAA="0" compatLnSpc="1">
              <a:prstTxWarp prst="textNoShape">
                <a:avLst/>
              </a:prstTxWarp>
              <a:noAutofit/>
            </a:bodyPr>
            <a:lstStyle/>
            <a:p>
              <a:pPr defTabSz="932248" fontAlgn="base">
                <a:lnSpc>
                  <a:spcPct val="90000"/>
                </a:lnSpc>
                <a:spcBef>
                  <a:spcPct val="0"/>
                </a:spcBef>
                <a:spcAft>
                  <a:spcPct val="0"/>
                </a:spcAft>
              </a:pPr>
              <a:r>
                <a:rPr lang="en-US" sz="2667" dirty="0">
                  <a:gradFill>
                    <a:gsLst>
                      <a:gs pos="0">
                        <a:srgbClr val="FFFFFF"/>
                      </a:gs>
                      <a:gs pos="100000">
                        <a:srgbClr val="FFFFFF"/>
                      </a:gs>
                    </a:gsLst>
                    <a:lin ang="5400000" scaled="0"/>
                  </a:gradFill>
                  <a:latin typeface="Segoe UI Light"/>
                  <a:ea typeface="Segoe UI" pitchFamily="34" charset="0"/>
                  <a:cs typeface="Segoe UI" pitchFamily="34" charset="0"/>
                </a:rPr>
                <a:t>SharePoint 2007</a:t>
              </a:r>
            </a:p>
          </p:txBody>
        </p:sp>
      </p:grpSp>
      <p:grpSp>
        <p:nvGrpSpPr>
          <p:cNvPr id="37" name="Group 36"/>
          <p:cNvGrpSpPr/>
          <p:nvPr/>
        </p:nvGrpSpPr>
        <p:grpSpPr>
          <a:xfrm>
            <a:off x="9126280" y="1211555"/>
            <a:ext cx="2742793" cy="4571400"/>
            <a:chOff x="2536679" y="1782909"/>
            <a:chExt cx="2057183" cy="3428696"/>
          </a:xfrm>
        </p:grpSpPr>
        <p:sp>
          <p:nvSpPr>
            <p:cNvPr id="38" name="Rectangle 37"/>
            <p:cNvSpPr/>
            <p:nvPr/>
          </p:nvSpPr>
          <p:spPr bwMode="auto">
            <a:xfrm>
              <a:off x="2536679" y="4525863"/>
              <a:ext cx="2057183" cy="685742"/>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b" anchorCtr="0" forceAA="0" compatLnSpc="1">
              <a:prstTxWarp prst="textNoShape">
                <a:avLst/>
              </a:prstTxWarp>
              <a:noAutofit/>
            </a:bodyPr>
            <a:lstStyle/>
            <a:p>
              <a:pPr defTabSz="932248" fontAlgn="base">
                <a:lnSpc>
                  <a:spcPct val="90000"/>
                </a:lnSpc>
                <a:spcBef>
                  <a:spcPct val="0"/>
                </a:spcBef>
                <a:spcAft>
                  <a:spcPct val="0"/>
                </a:spcAft>
              </a:pPr>
              <a:r>
                <a:rPr lang="en-US" sz="2667" dirty="0">
                  <a:gradFill>
                    <a:gsLst>
                      <a:gs pos="0">
                        <a:srgbClr val="FFFFFF"/>
                      </a:gs>
                      <a:gs pos="100000">
                        <a:srgbClr val="FFFFFF"/>
                      </a:gs>
                    </a:gsLst>
                    <a:lin ang="5400000" scaled="0"/>
                  </a:gradFill>
                  <a:latin typeface="Segoe UI Light"/>
                  <a:ea typeface="Segoe UI" pitchFamily="34" charset="0"/>
                  <a:cs typeface="Segoe UI" pitchFamily="34" charset="0"/>
                </a:rPr>
                <a:t>SharePoint 2010</a:t>
              </a:r>
            </a:p>
          </p:txBody>
        </p:sp>
        <p:grpSp>
          <p:nvGrpSpPr>
            <p:cNvPr id="39" name="Group 38"/>
            <p:cNvGrpSpPr/>
            <p:nvPr/>
          </p:nvGrpSpPr>
          <p:grpSpPr>
            <a:xfrm>
              <a:off x="2537696" y="1782909"/>
              <a:ext cx="2056145" cy="2742954"/>
              <a:chOff x="2537696" y="1782909"/>
              <a:chExt cx="2056145" cy="2742954"/>
            </a:xfrm>
          </p:grpSpPr>
          <p:sp>
            <p:nvSpPr>
              <p:cNvPr id="40" name="Rectangle 39"/>
              <p:cNvSpPr/>
              <p:nvPr/>
            </p:nvSpPr>
            <p:spPr bwMode="auto">
              <a:xfrm>
                <a:off x="2537696" y="1782909"/>
                <a:ext cx="2056145" cy="2742954"/>
              </a:xfrm>
              <a:prstGeom prst="rect">
                <a:avLst/>
              </a:prstGeom>
              <a:blipFill dpi="0" rotWithShape="1">
                <a:blip r:embed="rId6">
                  <a:alphaModFix amt="75000"/>
                </a:blip>
                <a:srcRect/>
                <a:tile tx="0" ty="0" sx="100000" sy="100000" flip="none" algn="tl"/>
              </a:blipFill>
              <a:ln>
                <a:solidFill>
                  <a:srgbClr val="EB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24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2083" y="1875364"/>
                <a:ext cx="1526374" cy="890386"/>
              </a:xfrm>
              <a:prstGeom prst="rect">
                <a:avLst/>
              </a:prstGeom>
            </p:spPr>
          </p:pic>
          <p:pic>
            <p:nvPicPr>
              <p:cNvPr id="42" name="Picture 4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3403" y="2798436"/>
                <a:ext cx="1883734" cy="1670048"/>
              </a:xfrm>
              <a:prstGeom prst="rect">
                <a:avLst/>
              </a:prstGeom>
            </p:spPr>
          </p:pic>
        </p:grpSp>
      </p:grpSp>
      <p:grpSp>
        <p:nvGrpSpPr>
          <p:cNvPr id="43" name="Group 42"/>
          <p:cNvGrpSpPr/>
          <p:nvPr/>
        </p:nvGrpSpPr>
        <p:grpSpPr>
          <a:xfrm>
            <a:off x="3382837" y="1211555"/>
            <a:ext cx="2697138" cy="4571400"/>
            <a:chOff x="5761041" y="1211263"/>
            <a:chExt cx="2697481" cy="4571984"/>
          </a:xfrm>
        </p:grpSpPr>
        <p:grpSp>
          <p:nvGrpSpPr>
            <p:cNvPr id="44" name="Group 43"/>
            <p:cNvGrpSpPr/>
            <p:nvPr/>
          </p:nvGrpSpPr>
          <p:grpSpPr>
            <a:xfrm>
              <a:off x="5761042" y="1211263"/>
              <a:ext cx="2697480" cy="3657600"/>
              <a:chOff x="3921149" y="1211263"/>
              <a:chExt cx="2754288" cy="3657600"/>
            </a:xfrm>
          </p:grpSpPr>
          <p:grpSp>
            <p:nvGrpSpPr>
              <p:cNvPr id="46" name="Group 45"/>
              <p:cNvGrpSpPr/>
              <p:nvPr/>
            </p:nvGrpSpPr>
            <p:grpSpPr>
              <a:xfrm>
                <a:off x="3932262" y="1211263"/>
                <a:ext cx="2743175" cy="3657600"/>
                <a:chOff x="3932262" y="1211263"/>
                <a:chExt cx="2743175" cy="3657600"/>
              </a:xfrm>
            </p:grpSpPr>
            <p:sp>
              <p:nvSpPr>
                <p:cNvPr id="48" name="Rectangle 47"/>
                <p:cNvSpPr/>
                <p:nvPr/>
              </p:nvSpPr>
              <p:spPr bwMode="auto">
                <a:xfrm>
                  <a:off x="3932262" y="1211263"/>
                  <a:ext cx="2732063" cy="36576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248" fontAlgn="base">
                    <a:lnSpc>
                      <a:spcPct val="90000"/>
                    </a:lnSpc>
                    <a:spcBef>
                      <a:spcPct val="0"/>
                    </a:spcBef>
                    <a:spcAft>
                      <a:spcPct val="0"/>
                    </a:spcAft>
                  </a:pPr>
                  <a:endParaRPr lang="en-US" sz="2667"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6401114" y="1211263"/>
                  <a:ext cx="274323" cy="3657600"/>
                </a:xfrm>
                <a:prstGeom prst="rect">
                  <a:avLst/>
                </a:prstGeom>
                <a:solidFill>
                  <a:srgbClr val="1F306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248" fontAlgn="base">
                    <a:lnSpc>
                      <a:spcPct val="90000"/>
                    </a:lnSpc>
                    <a:spcBef>
                      <a:spcPct val="0"/>
                    </a:spcBef>
                    <a:spcAft>
                      <a:spcPct val="0"/>
                    </a:spcAft>
                  </a:pPr>
                  <a:endParaRPr lang="en-US" sz="2667"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47" name="Picture 46"/>
              <p:cNvPicPr>
                <a:picLocks noChangeAspect="1"/>
              </p:cNvPicPr>
              <p:nvPr/>
            </p:nvPicPr>
            <p:blipFill rotWithShape="1">
              <a:blip r:embed="rId9">
                <a:clrChange>
                  <a:clrFrom>
                    <a:srgbClr val="FAFBF6"/>
                  </a:clrFrom>
                  <a:clrTo>
                    <a:srgbClr val="FAFBF6">
                      <a:alpha val="0"/>
                    </a:srgbClr>
                  </a:clrTo>
                </a:clrChange>
                <a:extLst>
                  <a:ext uri="{28A0092B-C50C-407E-A947-70E740481C1C}">
                    <a14:useLocalDpi xmlns:a14="http://schemas.microsoft.com/office/drawing/2010/main" val="0"/>
                  </a:ext>
                </a:extLst>
              </a:blip>
              <a:srcRect l="25000"/>
              <a:stretch/>
            </p:blipFill>
            <p:spPr>
              <a:xfrm>
                <a:off x="3921149" y="1211263"/>
                <a:ext cx="2743176" cy="3657600"/>
              </a:xfrm>
              <a:prstGeom prst="rect">
                <a:avLst/>
              </a:prstGeom>
              <a:noFill/>
              <a:ln>
                <a:solidFill>
                  <a:srgbClr val="EB3C00"/>
                </a:solidFill>
              </a:ln>
            </p:spPr>
          </p:pic>
        </p:grpSp>
        <p:sp>
          <p:nvSpPr>
            <p:cNvPr id="45" name="Rectangle 44"/>
            <p:cNvSpPr/>
            <p:nvPr/>
          </p:nvSpPr>
          <p:spPr bwMode="auto">
            <a:xfrm>
              <a:off x="5761041" y="4868847"/>
              <a:ext cx="2697480" cy="91440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b" anchorCtr="0" forceAA="0" compatLnSpc="1">
              <a:prstTxWarp prst="textNoShape">
                <a:avLst/>
              </a:prstTxWarp>
              <a:noAutofit/>
            </a:bodyPr>
            <a:lstStyle/>
            <a:p>
              <a:pPr defTabSz="932248" fontAlgn="base">
                <a:lnSpc>
                  <a:spcPct val="90000"/>
                </a:lnSpc>
                <a:spcBef>
                  <a:spcPct val="0"/>
                </a:spcBef>
                <a:spcAft>
                  <a:spcPct val="0"/>
                </a:spcAft>
              </a:pPr>
              <a:r>
                <a:rPr lang="en-US" sz="2667" dirty="0">
                  <a:gradFill>
                    <a:gsLst>
                      <a:gs pos="0">
                        <a:srgbClr val="FFFFFF"/>
                      </a:gs>
                      <a:gs pos="100000">
                        <a:srgbClr val="FFFFFF"/>
                      </a:gs>
                    </a:gsLst>
                    <a:lin ang="5400000" scaled="0"/>
                  </a:gradFill>
                  <a:latin typeface="Segoe UI Light"/>
                  <a:ea typeface="Segoe UI" pitchFamily="34" charset="0"/>
                  <a:cs typeface="Segoe UI" pitchFamily="34" charset="0"/>
                </a:rPr>
                <a:t>Facebook</a:t>
              </a:r>
            </a:p>
          </p:txBody>
        </p:sp>
      </p:grpSp>
    </p:spTree>
    <p:extLst>
      <p:ext uri="{BB962C8B-B14F-4D97-AF65-F5344CB8AC3E}">
        <p14:creationId xmlns:p14="http://schemas.microsoft.com/office/powerpoint/2010/main" val="354428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05172" y="1854091"/>
            <a:ext cx="2286781" cy="3619579"/>
            <a:chOff x="484467" y="1232842"/>
            <a:chExt cx="2243016" cy="3550307"/>
          </a:xfrm>
        </p:grpSpPr>
        <p:sp>
          <p:nvSpPr>
            <p:cNvPr id="37" name="Rectangle 36"/>
            <p:cNvSpPr/>
            <p:nvPr/>
          </p:nvSpPr>
          <p:spPr bwMode="auto">
            <a:xfrm>
              <a:off x="484467" y="3976042"/>
              <a:ext cx="2241964" cy="807107"/>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58" tIns="46611" rIns="93220" bIns="93224" numCol="1" rtlCol="0" anchor="b" anchorCtr="0" compatLnSpc="1">
              <a:prstTxWarp prst="textNoShape">
                <a:avLst/>
              </a:prstTxWarp>
            </a:bodyPr>
            <a:lstStyle/>
            <a:p>
              <a:pPr defTabSz="931784" fontAlgn="base">
                <a:lnSpc>
                  <a:spcPct val="90000"/>
                </a:lnSpc>
                <a:spcBef>
                  <a:spcPct val="0"/>
                </a:spcBef>
                <a:spcAft>
                  <a:spcPct val="0"/>
                </a:spcAft>
              </a:pPr>
              <a:r>
                <a:rPr lang="en-US" sz="2855" dirty="0">
                  <a:gradFill>
                    <a:gsLst>
                      <a:gs pos="0">
                        <a:srgbClr val="FFFFFF"/>
                      </a:gs>
                      <a:gs pos="100000">
                        <a:srgbClr val="FFFFFF"/>
                      </a:gs>
                    </a:gsLst>
                    <a:lin ang="5400000" scaled="0"/>
                  </a:gradFill>
                  <a:latin typeface="Segoe UI Light"/>
                  <a:ea typeface="Segoe UI" pitchFamily="34" charset="0"/>
                  <a:cs typeface="Segoe UI" pitchFamily="34" charset="0"/>
                </a:rPr>
                <a:t>Devices</a:t>
              </a:r>
            </a:p>
          </p:txBody>
        </p:sp>
        <p:pic>
          <p:nvPicPr>
            <p:cNvPr id="38" name="Picture 37"/>
            <p:cNvPicPr>
              <a:picLocks noChangeArrowheads="1"/>
            </p:cNvPicPr>
            <p:nvPr/>
          </p:nvPicPr>
          <p:blipFill rotWithShape="1">
            <a:blip r:embed="rId3" cstate="print">
              <a:extLst>
                <a:ext uri="{28A0092B-C50C-407E-A947-70E740481C1C}">
                  <a14:useLocalDpi xmlns:a14="http://schemas.microsoft.com/office/drawing/2010/main" val="0"/>
                </a:ext>
              </a:extLst>
            </a:blip>
            <a:srcRect l="10742" r="7351" b="-408"/>
            <a:stretch/>
          </p:blipFill>
          <p:spPr bwMode="auto">
            <a:xfrm>
              <a:off x="485519" y="1232842"/>
              <a:ext cx="2241964" cy="2743200"/>
            </a:xfrm>
            <a:prstGeom prst="rect">
              <a:avLst/>
            </a:prstGeom>
            <a:noFill/>
            <a:ln>
              <a:noFill/>
            </a:ln>
            <a:effectLst/>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084197" y="1846226"/>
            <a:ext cx="2285708" cy="3623192"/>
            <a:chOff x="6219569" y="1705134"/>
            <a:chExt cx="2241964" cy="3553850"/>
          </a:xfrm>
        </p:grpSpPr>
        <p:sp>
          <p:nvSpPr>
            <p:cNvPr id="59" name="Rectangle 58"/>
            <p:cNvSpPr/>
            <p:nvPr/>
          </p:nvSpPr>
          <p:spPr bwMode="auto">
            <a:xfrm>
              <a:off x="6219569" y="4451877"/>
              <a:ext cx="2241964" cy="807107"/>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58" tIns="46611" rIns="93220" bIns="93224" numCol="1" rtlCol="0" anchor="b" anchorCtr="0" compatLnSpc="1">
              <a:prstTxWarp prst="textNoShape">
                <a:avLst/>
              </a:prstTxWarp>
            </a:bodyPr>
            <a:lstStyle/>
            <a:p>
              <a:pPr defTabSz="931784" fontAlgn="base">
                <a:lnSpc>
                  <a:spcPct val="90000"/>
                </a:lnSpc>
                <a:spcBef>
                  <a:spcPct val="0"/>
                </a:spcBef>
                <a:spcAft>
                  <a:spcPct val="0"/>
                </a:spcAft>
              </a:pPr>
              <a:r>
                <a:rPr lang="en-US" sz="2855" dirty="0">
                  <a:gradFill>
                    <a:gsLst>
                      <a:gs pos="0">
                        <a:srgbClr val="FFFFFF"/>
                      </a:gs>
                      <a:gs pos="100000">
                        <a:srgbClr val="FFFFFF"/>
                      </a:gs>
                    </a:gsLst>
                    <a:lin ang="5400000" scaled="0"/>
                  </a:gradFill>
                  <a:latin typeface="Segoe UI Light"/>
                  <a:ea typeface="Segoe UI" pitchFamily="34" charset="0"/>
                  <a:cs typeface="Segoe UI" pitchFamily="34" charset="0"/>
                </a:rPr>
                <a:t>Social</a:t>
              </a:r>
            </a:p>
          </p:txBody>
        </p:sp>
        <p:pic>
          <p:nvPicPr>
            <p:cNvPr id="5122" name="Picture 2" descr="C:\Users\v-junyo\Documents\Jun_Mesh\Microsoft Files\DesignTools\Brand Photos\Office Brand - No_exp\NEW\OFF12_Joi_01.png"/>
            <p:cNvPicPr>
              <a:picLocks noChangeAspect="1" noChangeArrowheads="1"/>
            </p:cNvPicPr>
            <p:nvPr/>
          </p:nvPicPr>
          <p:blipFill rotWithShape="1">
            <a:blip r:embed="rId4">
              <a:extLst>
                <a:ext uri="{28A0092B-C50C-407E-A947-70E740481C1C}">
                  <a14:useLocalDpi xmlns:a14="http://schemas.microsoft.com/office/drawing/2010/main" val="0"/>
                </a:ext>
              </a:extLst>
            </a:blip>
            <a:srcRect l="14478" r="3876"/>
            <a:stretch/>
          </p:blipFill>
          <p:spPr bwMode="auto">
            <a:xfrm>
              <a:off x="6219570" y="1705134"/>
              <a:ext cx="2241963" cy="27467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463633" y="1846231"/>
            <a:ext cx="2285708" cy="3623188"/>
            <a:chOff x="3357033" y="1232597"/>
            <a:chExt cx="2241964" cy="3553846"/>
          </a:xfrm>
        </p:grpSpPr>
        <p:pic>
          <p:nvPicPr>
            <p:cNvPr id="39" name="Picture 4" descr="http://farm7.staticflickr.com/6198/6149648253_a3f453cb9e_z.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7733" t="7533" r="25587" b="37961"/>
            <a:stretch/>
          </p:blipFill>
          <p:spPr bwMode="auto">
            <a:xfrm>
              <a:off x="3357033" y="1232597"/>
              <a:ext cx="2241964" cy="274673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bwMode="auto">
            <a:xfrm>
              <a:off x="3357033" y="3979336"/>
              <a:ext cx="2241964" cy="807107"/>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58" tIns="46611" rIns="93220" bIns="93224" numCol="1" rtlCol="0" anchor="b" anchorCtr="0" compatLnSpc="1">
              <a:prstTxWarp prst="textNoShape">
                <a:avLst/>
              </a:prstTxWarp>
            </a:bodyPr>
            <a:lstStyle/>
            <a:p>
              <a:pPr defTabSz="931784" fontAlgn="base">
                <a:lnSpc>
                  <a:spcPct val="90000"/>
                </a:lnSpc>
                <a:spcBef>
                  <a:spcPct val="0"/>
                </a:spcBef>
                <a:spcAft>
                  <a:spcPct val="0"/>
                </a:spcAft>
              </a:pPr>
              <a:r>
                <a:rPr lang="en-US" sz="2855" dirty="0">
                  <a:gradFill>
                    <a:gsLst>
                      <a:gs pos="0">
                        <a:srgbClr val="FFFFFF"/>
                      </a:gs>
                      <a:gs pos="100000">
                        <a:srgbClr val="FFFFFF"/>
                      </a:gs>
                    </a:gsLst>
                    <a:lin ang="5400000" scaled="0"/>
                  </a:gradFill>
                  <a:latin typeface="Segoe UI Light"/>
                  <a:ea typeface="Segoe UI" pitchFamily="34" charset="0"/>
                  <a:cs typeface="Segoe UI" pitchFamily="34" charset="0"/>
                </a:rPr>
                <a:t>Cloud</a:t>
              </a:r>
            </a:p>
          </p:txBody>
        </p:sp>
      </p:grpSp>
      <p:grpSp>
        <p:nvGrpSpPr>
          <p:cNvPr id="6" name="Group 5"/>
          <p:cNvGrpSpPr/>
          <p:nvPr/>
        </p:nvGrpSpPr>
        <p:grpSpPr>
          <a:xfrm>
            <a:off x="9840767" y="1846229"/>
            <a:ext cx="2285708" cy="3623186"/>
            <a:chOff x="9087096" y="1705134"/>
            <a:chExt cx="2241964" cy="3553845"/>
          </a:xfrm>
        </p:grpSpPr>
        <p:sp>
          <p:nvSpPr>
            <p:cNvPr id="65" name="Rectangle 64"/>
            <p:cNvSpPr/>
            <p:nvPr/>
          </p:nvSpPr>
          <p:spPr bwMode="auto">
            <a:xfrm>
              <a:off x="9087096" y="4451872"/>
              <a:ext cx="2241964" cy="807107"/>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58" tIns="46611" rIns="93220" bIns="93224" numCol="1" rtlCol="0" anchor="b" anchorCtr="0" compatLnSpc="1">
              <a:prstTxWarp prst="textNoShape">
                <a:avLst/>
              </a:prstTxWarp>
            </a:bodyPr>
            <a:lstStyle/>
            <a:p>
              <a:pPr defTabSz="931784" fontAlgn="base">
                <a:lnSpc>
                  <a:spcPct val="90000"/>
                </a:lnSpc>
                <a:spcBef>
                  <a:spcPct val="0"/>
                </a:spcBef>
                <a:spcAft>
                  <a:spcPct val="0"/>
                </a:spcAft>
              </a:pPr>
              <a:r>
                <a:rPr lang="en-US" sz="2855" dirty="0">
                  <a:gradFill>
                    <a:gsLst>
                      <a:gs pos="0">
                        <a:srgbClr val="FFFFFF"/>
                      </a:gs>
                      <a:gs pos="100000">
                        <a:srgbClr val="FFFFFF"/>
                      </a:gs>
                    </a:gsLst>
                    <a:lin ang="5400000" scaled="0"/>
                  </a:gradFill>
                  <a:latin typeface="Segoe UI Light"/>
                  <a:ea typeface="Segoe UI" pitchFamily="34" charset="0"/>
                  <a:cs typeface="Segoe UI" pitchFamily="34" charset="0"/>
                </a:rPr>
                <a:t>Control</a:t>
              </a:r>
            </a:p>
          </p:txBody>
        </p:sp>
        <p:pic>
          <p:nvPicPr>
            <p:cNvPr id="5123" name="Picture 3" descr="C:\Users\v-junyo\Documents\Jun_Mesh\Microsoft Files\DesignTools\Brand Photos\Windows 7\Commercial\COMMERCIAL\WIN12_Kiki_01.png"/>
            <p:cNvPicPr>
              <a:picLocks noChangeAspect="1" noChangeArrowheads="1"/>
            </p:cNvPicPr>
            <p:nvPr/>
          </p:nvPicPr>
          <p:blipFill rotWithShape="1">
            <a:blip r:embed="rId7">
              <a:extLst>
                <a:ext uri="{28A0092B-C50C-407E-A947-70E740481C1C}">
                  <a14:useLocalDpi xmlns:a14="http://schemas.microsoft.com/office/drawing/2010/main" val="0"/>
                </a:ext>
              </a:extLst>
            </a:blip>
            <a:srcRect l="8363" t="218" r="10105" b="-218"/>
            <a:stretch/>
          </p:blipFill>
          <p:spPr bwMode="auto">
            <a:xfrm>
              <a:off x="9087097" y="1705134"/>
              <a:ext cx="2238825" cy="2746739"/>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1"/>
          <p:cNvSpPr>
            <a:spLocks noGrp="1"/>
          </p:cNvSpPr>
          <p:nvPr>
            <p:ph type="title"/>
          </p:nvPr>
        </p:nvSpPr>
        <p:spPr/>
        <p:txBody>
          <a:bodyPr/>
          <a:lstStyle/>
          <a:p>
            <a:r>
              <a:rPr lang="en-US" smtClean="0"/>
              <a:t>2007 – 2012: Revolutionary Trends</a:t>
            </a:r>
            <a:endParaRPr lang="en-US" dirty="0"/>
          </a:p>
        </p:txBody>
      </p:sp>
      <p:grpSp>
        <p:nvGrpSpPr>
          <p:cNvPr id="13" name="Group 12"/>
          <p:cNvGrpSpPr/>
          <p:nvPr/>
        </p:nvGrpSpPr>
        <p:grpSpPr>
          <a:xfrm>
            <a:off x="327626" y="1853110"/>
            <a:ext cx="2285708" cy="3618565"/>
            <a:chOff x="269723" y="1757645"/>
            <a:chExt cx="2286000" cy="3619027"/>
          </a:xfrm>
        </p:grpSpPr>
        <p:sp>
          <p:nvSpPr>
            <p:cNvPr id="32" name="Rectangle 31"/>
            <p:cNvSpPr/>
            <p:nvPr/>
          </p:nvSpPr>
          <p:spPr bwMode="auto">
            <a:xfrm>
              <a:off x="269723" y="4553712"/>
              <a:ext cx="2286000" cy="822960"/>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58" tIns="46611" rIns="93220" bIns="93224" numCol="1" rtlCol="0" anchor="b" anchorCtr="0" compatLnSpc="1">
              <a:prstTxWarp prst="textNoShape">
                <a:avLst/>
              </a:prstTxWarp>
            </a:bodyPr>
            <a:lstStyle/>
            <a:p>
              <a:pPr defTabSz="931784" fontAlgn="base">
                <a:lnSpc>
                  <a:spcPct val="90000"/>
                </a:lnSpc>
                <a:spcBef>
                  <a:spcPct val="0"/>
                </a:spcBef>
                <a:spcAft>
                  <a:spcPct val="0"/>
                </a:spcAft>
              </a:pPr>
              <a:r>
                <a:rPr lang="en-US" sz="2855" dirty="0">
                  <a:gradFill>
                    <a:gsLst>
                      <a:gs pos="0">
                        <a:srgbClr val="FFFFFF"/>
                      </a:gs>
                      <a:gs pos="100000">
                        <a:srgbClr val="FFFFFF"/>
                      </a:gs>
                    </a:gsLst>
                    <a:lin ang="5400000" scaled="0"/>
                  </a:gradFill>
                  <a:latin typeface="Segoe UI Light"/>
                  <a:ea typeface="Segoe UI" pitchFamily="34" charset="0"/>
                  <a:cs typeface="Segoe UI" pitchFamily="34" charset="0"/>
                </a:rPr>
                <a:t>People</a:t>
              </a:r>
            </a:p>
          </p:txBody>
        </p:sp>
        <p:pic>
          <p:nvPicPr>
            <p:cNvPr id="40" name="Picture 39"/>
            <p:cNvPicPr>
              <a:picLocks noChangeAspect="1"/>
            </p:cNvPicPr>
            <p:nvPr/>
          </p:nvPicPr>
          <p:blipFill rotWithShape="1">
            <a:blip r:embed="rId8">
              <a:extLst>
                <a:ext uri="{28A0092B-C50C-407E-A947-70E740481C1C}">
                  <a14:useLocalDpi xmlns:a14="http://schemas.microsoft.com/office/drawing/2010/main" val="0"/>
                </a:ext>
              </a:extLst>
            </a:blip>
            <a:srcRect l="2823" t="3962" r="8982" b="22747"/>
            <a:stretch/>
          </p:blipFill>
          <p:spPr>
            <a:xfrm>
              <a:off x="270797" y="1757645"/>
              <a:ext cx="2282918" cy="2798064"/>
            </a:xfrm>
            <a:prstGeom prst="rect">
              <a:avLst/>
            </a:prstGeom>
          </p:spPr>
        </p:pic>
      </p:grpSp>
    </p:spTree>
    <p:extLst>
      <p:ext uri="{BB962C8B-B14F-4D97-AF65-F5344CB8AC3E}">
        <p14:creationId xmlns:p14="http://schemas.microsoft.com/office/powerpoint/2010/main" val="23024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ppt_x"/>
                                          </p:val>
                                        </p:tav>
                                        <p:tav tm="100000">
                                          <p:val>
                                            <p:strVal val="#ppt_x"/>
                                          </p:val>
                                        </p:tav>
                                      </p:tavLst>
                                    </p:anim>
                                    <p:anim calcmode="lin" valueType="num">
                                      <p:cBhvr additive="base">
                                        <p:cTn id="3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04719" y="1853879"/>
            <a:ext cx="2287073" cy="3620041"/>
            <a:chOff x="484467" y="1232842"/>
            <a:chExt cx="2243016" cy="3550307"/>
          </a:xfrm>
        </p:grpSpPr>
        <p:sp>
          <p:nvSpPr>
            <p:cNvPr id="37" name="Rectangle 36"/>
            <p:cNvSpPr/>
            <p:nvPr/>
          </p:nvSpPr>
          <p:spPr bwMode="auto">
            <a:xfrm>
              <a:off x="484467" y="3976042"/>
              <a:ext cx="2241964" cy="807107"/>
            </a:xfrm>
            <a:prstGeom prst="rect">
              <a:avLst/>
            </a:prstGeom>
            <a:solidFill>
              <a:srgbClr val="3B64C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66" tIns="46616" rIns="93232" bIns="93236" numCol="1" rtlCol="0" anchor="b" anchorCtr="0" compatLnSpc="1">
              <a:prstTxWarp prst="textNoShape">
                <a:avLst/>
              </a:prstTxWarp>
            </a:bodyPr>
            <a:lstStyle/>
            <a:p>
              <a:pPr defTabSz="931932" fontAlgn="base">
                <a:lnSpc>
                  <a:spcPct val="90000"/>
                </a:lnSpc>
                <a:spcBef>
                  <a:spcPct val="0"/>
                </a:spcBef>
                <a:spcAft>
                  <a:spcPct val="0"/>
                </a:spcAft>
              </a:pPr>
              <a:r>
                <a:rPr lang="en-US" sz="2855" dirty="0">
                  <a:gradFill>
                    <a:gsLst>
                      <a:gs pos="0">
                        <a:srgbClr val="FFFFFF"/>
                      </a:gs>
                      <a:gs pos="100000">
                        <a:srgbClr val="FFFFFF"/>
                      </a:gs>
                    </a:gsLst>
                    <a:lin ang="5400000" scaled="0"/>
                  </a:gradFill>
                  <a:latin typeface="Segoe UI Light"/>
                  <a:ea typeface="Segoe UI" pitchFamily="34" charset="0"/>
                  <a:cs typeface="Segoe UI" pitchFamily="34" charset="0"/>
                </a:rPr>
                <a:t>Devices</a:t>
              </a:r>
            </a:p>
          </p:txBody>
        </p:sp>
        <p:pic>
          <p:nvPicPr>
            <p:cNvPr id="38" name="Picture 37"/>
            <p:cNvPicPr>
              <a:picLocks noChangeArrowheads="1"/>
            </p:cNvPicPr>
            <p:nvPr/>
          </p:nvPicPr>
          <p:blipFill rotWithShape="1">
            <a:blip r:embed="rId3" cstate="print">
              <a:extLst>
                <a:ext uri="{28A0092B-C50C-407E-A947-70E740481C1C}">
                  <a14:useLocalDpi xmlns:a14="http://schemas.microsoft.com/office/drawing/2010/main" val="0"/>
                </a:ext>
              </a:extLst>
            </a:blip>
            <a:srcRect l="10742" r="7351" b="-408"/>
            <a:stretch/>
          </p:blipFill>
          <p:spPr bwMode="auto">
            <a:xfrm>
              <a:off x="485519" y="1232842"/>
              <a:ext cx="2241964" cy="2743200"/>
            </a:xfrm>
            <a:prstGeom prst="rect">
              <a:avLst/>
            </a:prstGeom>
            <a:noFill/>
            <a:ln>
              <a:noFill/>
            </a:ln>
            <a:effectLst/>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084052" y="1846017"/>
            <a:ext cx="2286000" cy="3623655"/>
            <a:chOff x="6219569" y="1705134"/>
            <a:chExt cx="2241964" cy="3553850"/>
          </a:xfrm>
        </p:grpSpPr>
        <p:sp>
          <p:nvSpPr>
            <p:cNvPr id="59" name="Rectangle 58"/>
            <p:cNvSpPr/>
            <p:nvPr/>
          </p:nvSpPr>
          <p:spPr bwMode="auto">
            <a:xfrm>
              <a:off x="6219569" y="4451877"/>
              <a:ext cx="2241964" cy="807107"/>
            </a:xfrm>
            <a:prstGeom prst="rect">
              <a:avLst/>
            </a:prstGeom>
            <a:solidFill>
              <a:srgbClr val="3B64C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66" tIns="46616" rIns="93232" bIns="93236" numCol="1" rtlCol="0" anchor="b" anchorCtr="0" compatLnSpc="1">
              <a:prstTxWarp prst="textNoShape">
                <a:avLst/>
              </a:prstTxWarp>
            </a:bodyPr>
            <a:lstStyle/>
            <a:p>
              <a:pPr defTabSz="931932" fontAlgn="base">
                <a:lnSpc>
                  <a:spcPct val="90000"/>
                </a:lnSpc>
                <a:spcBef>
                  <a:spcPct val="0"/>
                </a:spcBef>
                <a:spcAft>
                  <a:spcPct val="0"/>
                </a:spcAft>
              </a:pPr>
              <a:r>
                <a:rPr lang="en-US" sz="2855" dirty="0">
                  <a:gradFill>
                    <a:gsLst>
                      <a:gs pos="0">
                        <a:srgbClr val="FFFFFF"/>
                      </a:gs>
                      <a:gs pos="100000">
                        <a:srgbClr val="FFFFFF"/>
                      </a:gs>
                    </a:gsLst>
                    <a:lin ang="5400000" scaled="0"/>
                  </a:gradFill>
                  <a:latin typeface="Segoe UI Light"/>
                  <a:ea typeface="Segoe UI" pitchFamily="34" charset="0"/>
                  <a:cs typeface="Segoe UI" pitchFamily="34" charset="0"/>
                </a:rPr>
                <a:t>Social</a:t>
              </a:r>
            </a:p>
          </p:txBody>
        </p:sp>
        <p:pic>
          <p:nvPicPr>
            <p:cNvPr id="5122" name="Picture 2" descr="C:\Users\v-junyo\Documents\Jun_Mesh\Microsoft Files\DesignTools\Brand Photos\Office Brand - No_exp\NEW\OFF12_Joi_01.png"/>
            <p:cNvPicPr>
              <a:picLocks noChangeAspect="1" noChangeArrowheads="1"/>
            </p:cNvPicPr>
            <p:nvPr/>
          </p:nvPicPr>
          <p:blipFill rotWithShape="1">
            <a:blip r:embed="rId4">
              <a:extLst>
                <a:ext uri="{28A0092B-C50C-407E-A947-70E740481C1C}">
                  <a14:useLocalDpi xmlns:a14="http://schemas.microsoft.com/office/drawing/2010/main" val="0"/>
                </a:ext>
              </a:extLst>
            </a:blip>
            <a:srcRect l="14478" r="3876"/>
            <a:stretch/>
          </p:blipFill>
          <p:spPr bwMode="auto">
            <a:xfrm>
              <a:off x="6219570" y="1705134"/>
              <a:ext cx="2241963" cy="27467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463791" y="1846019"/>
            <a:ext cx="2286000" cy="3623651"/>
            <a:chOff x="3357033" y="1232597"/>
            <a:chExt cx="2241964" cy="3553846"/>
          </a:xfrm>
        </p:grpSpPr>
        <p:pic>
          <p:nvPicPr>
            <p:cNvPr id="39" name="Picture 4" descr="http://farm7.staticflickr.com/6198/6149648253_a3f453cb9e_z.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7733" t="7533" r="25587" b="37961"/>
            <a:stretch/>
          </p:blipFill>
          <p:spPr bwMode="auto">
            <a:xfrm>
              <a:off x="3357033" y="1232597"/>
              <a:ext cx="2241964" cy="274673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bwMode="auto">
            <a:xfrm>
              <a:off x="3357033" y="3979336"/>
              <a:ext cx="2241964" cy="807107"/>
            </a:xfrm>
            <a:prstGeom prst="rect">
              <a:avLst/>
            </a:prstGeom>
            <a:solidFill>
              <a:srgbClr val="3B64C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66" tIns="46616" rIns="93232" bIns="93236" numCol="1" rtlCol="0" anchor="b" anchorCtr="0" compatLnSpc="1">
              <a:prstTxWarp prst="textNoShape">
                <a:avLst/>
              </a:prstTxWarp>
            </a:bodyPr>
            <a:lstStyle/>
            <a:p>
              <a:pPr defTabSz="931932" fontAlgn="base">
                <a:lnSpc>
                  <a:spcPct val="90000"/>
                </a:lnSpc>
                <a:spcBef>
                  <a:spcPct val="0"/>
                </a:spcBef>
                <a:spcAft>
                  <a:spcPct val="0"/>
                </a:spcAft>
              </a:pPr>
              <a:r>
                <a:rPr lang="en-US" sz="2855" dirty="0">
                  <a:gradFill>
                    <a:gsLst>
                      <a:gs pos="0">
                        <a:srgbClr val="FFFFFF"/>
                      </a:gs>
                      <a:gs pos="100000">
                        <a:srgbClr val="FFFFFF"/>
                      </a:gs>
                    </a:gsLst>
                    <a:lin ang="5400000" scaled="0"/>
                  </a:gradFill>
                  <a:latin typeface="Segoe UI Light"/>
                  <a:ea typeface="Segoe UI" pitchFamily="34" charset="0"/>
                  <a:cs typeface="Segoe UI" pitchFamily="34" charset="0"/>
                </a:rPr>
                <a:t>Cloud</a:t>
              </a:r>
            </a:p>
          </p:txBody>
        </p:sp>
      </p:grpSp>
      <p:grpSp>
        <p:nvGrpSpPr>
          <p:cNvPr id="6" name="Group 5"/>
          <p:cNvGrpSpPr/>
          <p:nvPr/>
        </p:nvGrpSpPr>
        <p:grpSpPr>
          <a:xfrm>
            <a:off x="9841229" y="1846016"/>
            <a:ext cx="2286000" cy="3623648"/>
            <a:chOff x="9087096" y="1705134"/>
            <a:chExt cx="2241964" cy="3553845"/>
          </a:xfrm>
        </p:grpSpPr>
        <p:sp>
          <p:nvSpPr>
            <p:cNvPr id="65" name="Rectangle 64"/>
            <p:cNvSpPr/>
            <p:nvPr/>
          </p:nvSpPr>
          <p:spPr bwMode="auto">
            <a:xfrm>
              <a:off x="9087096" y="4451872"/>
              <a:ext cx="2241964" cy="807107"/>
            </a:xfrm>
            <a:prstGeom prst="rect">
              <a:avLst/>
            </a:prstGeom>
            <a:solidFill>
              <a:srgbClr val="3B64C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66" tIns="46616" rIns="93232" bIns="93236" numCol="1" rtlCol="0" anchor="b" anchorCtr="0" compatLnSpc="1">
              <a:prstTxWarp prst="textNoShape">
                <a:avLst/>
              </a:prstTxWarp>
            </a:bodyPr>
            <a:lstStyle/>
            <a:p>
              <a:pPr defTabSz="931932" fontAlgn="base">
                <a:lnSpc>
                  <a:spcPct val="90000"/>
                </a:lnSpc>
                <a:spcBef>
                  <a:spcPct val="0"/>
                </a:spcBef>
                <a:spcAft>
                  <a:spcPct val="0"/>
                </a:spcAft>
              </a:pPr>
              <a:r>
                <a:rPr lang="en-US" sz="2855" dirty="0">
                  <a:gradFill>
                    <a:gsLst>
                      <a:gs pos="0">
                        <a:srgbClr val="FFFFFF"/>
                      </a:gs>
                      <a:gs pos="100000">
                        <a:srgbClr val="FFFFFF"/>
                      </a:gs>
                    </a:gsLst>
                    <a:lin ang="5400000" scaled="0"/>
                  </a:gradFill>
                  <a:latin typeface="Segoe UI Light"/>
                  <a:ea typeface="Segoe UI" pitchFamily="34" charset="0"/>
                  <a:cs typeface="Segoe UI" pitchFamily="34" charset="0"/>
                </a:rPr>
                <a:t>Control</a:t>
              </a:r>
            </a:p>
          </p:txBody>
        </p:sp>
        <p:pic>
          <p:nvPicPr>
            <p:cNvPr id="5123" name="Picture 3" descr="C:\Users\v-junyo\Documents\Jun_Mesh\Microsoft Files\DesignTools\Brand Photos\Windows 7\Commercial\COMMERCIAL\WIN12_Kiki_01.png"/>
            <p:cNvPicPr>
              <a:picLocks noChangeAspect="1" noChangeArrowheads="1"/>
            </p:cNvPicPr>
            <p:nvPr/>
          </p:nvPicPr>
          <p:blipFill rotWithShape="1">
            <a:blip r:embed="rId7">
              <a:extLst>
                <a:ext uri="{28A0092B-C50C-407E-A947-70E740481C1C}">
                  <a14:useLocalDpi xmlns:a14="http://schemas.microsoft.com/office/drawing/2010/main" val="0"/>
                </a:ext>
              </a:extLst>
            </a:blip>
            <a:srcRect l="8363" t="218" r="10105" b="-218"/>
            <a:stretch/>
          </p:blipFill>
          <p:spPr bwMode="auto">
            <a:xfrm>
              <a:off x="9087097" y="1705134"/>
              <a:ext cx="2238825" cy="27467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26873" y="1852896"/>
            <a:ext cx="2286000" cy="3619027"/>
            <a:chOff x="269723" y="1757645"/>
            <a:chExt cx="2286000" cy="3619027"/>
          </a:xfrm>
        </p:grpSpPr>
        <p:sp>
          <p:nvSpPr>
            <p:cNvPr id="32" name="Rectangle 31"/>
            <p:cNvSpPr/>
            <p:nvPr/>
          </p:nvSpPr>
          <p:spPr bwMode="auto">
            <a:xfrm>
              <a:off x="269723" y="4553712"/>
              <a:ext cx="2286000" cy="822960"/>
            </a:xfrm>
            <a:prstGeom prst="rect">
              <a:avLst/>
            </a:prstGeom>
            <a:solidFill>
              <a:srgbClr val="3B64C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66" tIns="46616" rIns="93232" bIns="93236" numCol="1" rtlCol="0" anchor="b" anchorCtr="0" compatLnSpc="1">
              <a:prstTxWarp prst="textNoShape">
                <a:avLst/>
              </a:prstTxWarp>
            </a:bodyPr>
            <a:lstStyle/>
            <a:p>
              <a:pPr defTabSz="931932" fontAlgn="base">
                <a:lnSpc>
                  <a:spcPct val="90000"/>
                </a:lnSpc>
                <a:spcBef>
                  <a:spcPct val="0"/>
                </a:spcBef>
                <a:spcAft>
                  <a:spcPct val="0"/>
                </a:spcAft>
              </a:pPr>
              <a:r>
                <a:rPr lang="en-US" sz="2855" dirty="0">
                  <a:gradFill>
                    <a:gsLst>
                      <a:gs pos="0">
                        <a:srgbClr val="FFFFFF"/>
                      </a:gs>
                      <a:gs pos="100000">
                        <a:srgbClr val="FFFFFF"/>
                      </a:gs>
                    </a:gsLst>
                    <a:lin ang="5400000" scaled="0"/>
                  </a:gradFill>
                  <a:latin typeface="Segoe UI Light"/>
                  <a:ea typeface="Segoe UI" pitchFamily="34" charset="0"/>
                  <a:cs typeface="Segoe UI" pitchFamily="34" charset="0"/>
                </a:rPr>
                <a:t>People</a:t>
              </a:r>
            </a:p>
          </p:txBody>
        </p:sp>
        <p:pic>
          <p:nvPicPr>
            <p:cNvPr id="40" name="Picture 39"/>
            <p:cNvPicPr>
              <a:picLocks noChangeAspect="1"/>
            </p:cNvPicPr>
            <p:nvPr/>
          </p:nvPicPr>
          <p:blipFill rotWithShape="1">
            <a:blip r:embed="rId8">
              <a:extLst>
                <a:ext uri="{28A0092B-C50C-407E-A947-70E740481C1C}">
                  <a14:useLocalDpi xmlns:a14="http://schemas.microsoft.com/office/drawing/2010/main" val="0"/>
                </a:ext>
              </a:extLst>
            </a:blip>
            <a:srcRect l="2823" t="3962" r="8982" b="22747"/>
            <a:stretch/>
          </p:blipFill>
          <p:spPr>
            <a:xfrm>
              <a:off x="270797" y="1757645"/>
              <a:ext cx="2282918" cy="2798064"/>
            </a:xfrm>
            <a:prstGeom prst="rect">
              <a:avLst/>
            </a:prstGeom>
          </p:spPr>
        </p:pic>
      </p:grpSp>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1788" y="5600360"/>
            <a:ext cx="4010535" cy="1550740"/>
          </a:xfrm>
          <a:prstGeom prst="rect">
            <a:avLst/>
          </a:prstGeom>
        </p:spPr>
      </p:pic>
      <p:sp>
        <p:nvSpPr>
          <p:cNvPr id="7" name="Title 6"/>
          <p:cNvSpPr>
            <a:spLocks noGrp="1"/>
          </p:cNvSpPr>
          <p:nvPr>
            <p:ph type="title"/>
          </p:nvPr>
        </p:nvSpPr>
        <p:spPr/>
        <p:txBody>
          <a:bodyPr/>
          <a:lstStyle/>
          <a:p>
            <a:r>
              <a:rPr lang="en-US" smtClean="0"/>
              <a:t>SharePoint 2013</a:t>
            </a:r>
            <a:endParaRPr lang="en-US" dirty="0"/>
          </a:p>
        </p:txBody>
      </p:sp>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97076" y="5819194"/>
            <a:ext cx="2668019" cy="969873"/>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41556" y="5889275"/>
            <a:ext cx="2089897" cy="964565"/>
          </a:xfrm>
          <a:prstGeom prst="rect">
            <a:avLst/>
          </a:prstGeom>
        </p:spPr>
      </p:pic>
      <p:sp>
        <p:nvSpPr>
          <p:cNvPr id="23" name="Action Button: End 22">
            <a:hlinkClick r:id="" action="ppaction://noaction" highlightClick="1"/>
          </p:cNvPr>
          <p:cNvSpPr/>
          <p:nvPr/>
        </p:nvSpPr>
        <p:spPr bwMode="auto">
          <a:xfrm>
            <a:off x="11575396" y="197490"/>
            <a:ext cx="548633" cy="548633"/>
          </a:xfrm>
          <a:prstGeom prst="actionButtonEnd">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4381742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rgbClr val="F265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SharePoint 2010</a:t>
            </a:r>
          </a:p>
        </p:txBody>
      </p:sp>
      <p:sp>
        <p:nvSpPr>
          <p:cNvPr id="5" name="Rectangle 4"/>
          <p:cNvSpPr/>
          <p:nvPr/>
        </p:nvSpPr>
        <p:spPr bwMode="auto">
          <a:xfrm>
            <a:off x="6675438" y="1211263"/>
            <a:ext cx="4572000" cy="45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SharePoint 2013</a:t>
            </a:r>
          </a:p>
        </p:txBody>
      </p:sp>
    </p:spTree>
    <p:extLst>
      <p:ext uri="{BB962C8B-B14F-4D97-AF65-F5344CB8AC3E}">
        <p14:creationId xmlns:p14="http://schemas.microsoft.com/office/powerpoint/2010/main" val="23128176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rgbClr val="F265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SharePoint 2010</a:t>
            </a:r>
            <a:br>
              <a:rPr lang="en-US" sz="6600" dirty="0" smtClean="0">
                <a:gradFill>
                  <a:gsLst>
                    <a:gs pos="0">
                      <a:srgbClr val="FFFFFF"/>
                    </a:gs>
                    <a:gs pos="100000">
                      <a:srgbClr val="FFFFFF"/>
                    </a:gs>
                  </a:gsLst>
                  <a:lin ang="5400000" scaled="0"/>
                </a:gradFill>
                <a:ea typeface="Segoe UI" pitchFamily="34" charset="0"/>
                <a:cs typeface="Segoe UI" pitchFamily="34" charset="0"/>
              </a:rPr>
            </a:br>
            <a:r>
              <a:rPr lang="en-US" sz="6600" dirty="0" smtClean="0">
                <a:gradFill>
                  <a:gsLst>
                    <a:gs pos="0">
                      <a:srgbClr val="FFFFFF"/>
                    </a:gs>
                    <a:gs pos="100000">
                      <a:srgbClr val="FFFFFF"/>
                    </a:gs>
                  </a:gsLst>
                  <a:lin ang="5400000" scaled="0"/>
                </a:gradFill>
                <a:ea typeface="Segoe UI" pitchFamily="34" charset="0"/>
                <a:cs typeface="Segoe UI" pitchFamily="34" charset="0"/>
              </a:rPr>
              <a:t>is so 2006!</a:t>
            </a:r>
          </a:p>
        </p:txBody>
      </p:sp>
      <p:sp>
        <p:nvSpPr>
          <p:cNvPr id="5" name="Rectangle 4"/>
          <p:cNvSpPr/>
          <p:nvPr/>
        </p:nvSpPr>
        <p:spPr bwMode="auto">
          <a:xfrm>
            <a:off x="6675438" y="1211263"/>
            <a:ext cx="4572000" cy="45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SharePoint 2013</a:t>
            </a:r>
          </a:p>
        </p:txBody>
      </p:sp>
    </p:spTree>
    <p:extLst>
      <p:ext uri="{BB962C8B-B14F-4D97-AF65-F5344CB8AC3E}">
        <p14:creationId xmlns:p14="http://schemas.microsoft.com/office/powerpoint/2010/main" val="41589656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should I begin moving to 2013?</a:t>
            </a:r>
            <a:endParaRPr lang="en-US" dirty="0"/>
          </a:p>
        </p:txBody>
      </p:sp>
    </p:spTree>
    <p:extLst>
      <p:ext uri="{BB962C8B-B14F-4D97-AF65-F5344CB8AC3E}">
        <p14:creationId xmlns:p14="http://schemas.microsoft.com/office/powerpoint/2010/main" val="9243185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Service Pack 1</a:t>
            </a:r>
          </a:p>
        </p:txBody>
      </p:sp>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Don’t Wait</a:t>
            </a:r>
          </a:p>
        </p:txBody>
      </p:sp>
    </p:spTree>
    <p:extLst>
      <p:ext uri="{BB962C8B-B14F-4D97-AF65-F5344CB8AC3E}">
        <p14:creationId xmlns:p14="http://schemas.microsoft.com/office/powerpoint/2010/main" val="23283587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Business Won’t Wait</a:t>
            </a:r>
          </a:p>
        </p:txBody>
      </p:sp>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a:gradFill>
                  <a:gsLst>
                    <a:gs pos="0">
                      <a:srgbClr val="FFFFFF"/>
                    </a:gs>
                    <a:gs pos="100000">
                      <a:srgbClr val="FFFFFF"/>
                    </a:gs>
                  </a:gsLst>
                  <a:lin ang="5400000" scaled="0"/>
                </a:gradFill>
                <a:ea typeface="Segoe UI" pitchFamily="34" charset="0"/>
                <a:cs typeface="Segoe UI" pitchFamily="34" charset="0"/>
              </a:rPr>
              <a:t>Don’t Wait</a:t>
            </a:r>
          </a:p>
        </p:txBody>
      </p:sp>
    </p:spTree>
    <p:extLst>
      <p:ext uri="{BB962C8B-B14F-4D97-AF65-F5344CB8AC3E}">
        <p14:creationId xmlns:p14="http://schemas.microsoft.com/office/powerpoint/2010/main" val="1922970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Microsoft SharePoint 2013 and Office 365 </a:t>
            </a:r>
            <a:r>
              <a:rPr lang="en-US" sz="3200" dirty="0" smtClean="0"/>
              <a:t/>
            </a:r>
            <a:br>
              <a:rPr lang="en-US" sz="3200" dirty="0" smtClean="0"/>
            </a:br>
            <a:r>
              <a:rPr lang="en-US" sz="4400" dirty="0" smtClean="0"/>
              <a:t>Upgrade </a:t>
            </a:r>
            <a:r>
              <a:rPr lang="en-US" sz="4400" dirty="0"/>
              <a:t>and Migration: </a:t>
            </a:r>
            <a:r>
              <a:rPr lang="en-US" sz="4400" dirty="0" smtClean="0"/>
              <a:t/>
            </a:r>
            <a:br>
              <a:rPr lang="en-US" sz="4400" dirty="0" smtClean="0"/>
            </a:br>
            <a:r>
              <a:rPr lang="en-US" sz="4400" dirty="0" smtClean="0"/>
              <a:t>Strategy </a:t>
            </a:r>
            <a:r>
              <a:rPr lang="en-US" sz="4400" dirty="0"/>
              <a:t>and Tactics </a:t>
            </a:r>
          </a:p>
        </p:txBody>
      </p:sp>
      <p:sp>
        <p:nvSpPr>
          <p:cNvPr id="5" name="Text Placeholder 4"/>
          <p:cNvSpPr>
            <a:spLocks noGrp="1"/>
          </p:cNvSpPr>
          <p:nvPr>
            <p:ph type="body" sz="quarter" idx="12"/>
          </p:nvPr>
        </p:nvSpPr>
        <p:spPr/>
        <p:txBody>
          <a:bodyPr/>
          <a:lstStyle/>
          <a:p>
            <a:pPr lvl="0"/>
            <a:r>
              <a:rPr lang="en-US" dirty="0">
                <a:gradFill>
                  <a:gsLst>
                    <a:gs pos="0">
                      <a:srgbClr val="002050"/>
                    </a:gs>
                    <a:gs pos="100000">
                      <a:srgbClr val="002050"/>
                    </a:gs>
                  </a:gsLst>
                  <a:lin ang="5400000" scaled="0"/>
                </a:gradFill>
              </a:rPr>
              <a:t>Dan Holme</a:t>
            </a:r>
            <a:br>
              <a:rPr lang="en-US" dirty="0">
                <a:gradFill>
                  <a:gsLst>
                    <a:gs pos="0">
                      <a:srgbClr val="002050"/>
                    </a:gs>
                    <a:gs pos="100000">
                      <a:srgbClr val="002050"/>
                    </a:gs>
                  </a:gsLst>
                  <a:lin ang="5400000" scaled="0"/>
                </a:gradFill>
              </a:rPr>
            </a:br>
            <a:r>
              <a:rPr lang="en-US" sz="2400" dirty="0">
                <a:gradFill>
                  <a:gsLst>
                    <a:gs pos="0">
                      <a:srgbClr val="002050"/>
                    </a:gs>
                    <a:gs pos="100000">
                      <a:srgbClr val="002050"/>
                    </a:gs>
                  </a:gsLst>
                  <a:lin ang="5400000" scaled="0"/>
                </a:gradFill>
              </a:rPr>
              <a:t>Microsoft Technologies Analyst &amp; Evangelist</a:t>
            </a:r>
          </a:p>
          <a:p>
            <a:pPr lvl="0"/>
            <a:r>
              <a:rPr lang="en-US" sz="2400" dirty="0">
                <a:gradFill>
                  <a:gsLst>
                    <a:gs pos="0">
                      <a:srgbClr val="002050"/>
                    </a:gs>
                    <a:gs pos="100000">
                      <a:srgbClr val="002050"/>
                    </a:gs>
                  </a:gsLst>
                  <a:lin ang="5400000" scaled="0"/>
                </a:gradFill>
              </a:rPr>
              <a:t>MVP, SharePoint Server</a:t>
            </a:r>
            <a:br>
              <a:rPr lang="en-US" sz="2400" dirty="0">
                <a:gradFill>
                  <a:gsLst>
                    <a:gs pos="0">
                      <a:srgbClr val="002050"/>
                    </a:gs>
                    <a:gs pos="100000">
                      <a:srgbClr val="002050"/>
                    </a:gs>
                  </a:gsLst>
                  <a:lin ang="5400000" scaled="0"/>
                </a:gradFill>
              </a:rPr>
            </a:br>
            <a:r>
              <a:rPr lang="en-US" sz="2400" dirty="0" smtClean="0">
                <a:gradFill>
                  <a:gsLst>
                    <a:gs pos="0">
                      <a:srgbClr val="002050"/>
                    </a:gs>
                    <a:gs pos="100000">
                      <a:srgbClr val="002050"/>
                    </a:gs>
                  </a:gsLst>
                  <a:lin ang="5400000" scaled="0"/>
                </a:gradFill>
              </a:rPr>
              <a:t>dan.holme@intelliem.com</a:t>
            </a:r>
            <a:endParaRPr lang="en-US" dirty="0">
              <a:gradFill>
                <a:gsLst>
                  <a:gs pos="0">
                    <a:srgbClr val="002050"/>
                  </a:gs>
                  <a:gs pos="100000">
                    <a:srgbClr val="002050"/>
                  </a:gs>
                </a:gsLst>
                <a:lin ang="5400000" scaled="0"/>
              </a:gradFill>
            </a:endParaRPr>
          </a:p>
        </p:txBody>
      </p:sp>
      <p:sp>
        <p:nvSpPr>
          <p:cNvPr id="14" name="Text Placeholder 13"/>
          <p:cNvSpPr>
            <a:spLocks noGrp="1"/>
          </p:cNvSpPr>
          <p:nvPr>
            <p:ph type="body" sz="quarter" idx="13"/>
          </p:nvPr>
        </p:nvSpPr>
        <p:spPr>
          <a:xfrm>
            <a:off x="6492620" y="434695"/>
            <a:ext cx="5486400" cy="923330"/>
          </a:xfrm>
        </p:spPr>
        <p:txBody>
          <a:bodyPr/>
          <a:lstStyle/>
          <a:p>
            <a:r>
              <a:rPr lang="en-US" dirty="0" smtClean="0"/>
              <a:t>SES-B203</a:t>
            </a:r>
            <a:endParaRPr lang="en-US" dirty="0"/>
          </a:p>
        </p:txBody>
      </p:sp>
    </p:spTree>
    <p:extLst>
      <p:ext uri="{BB962C8B-B14F-4D97-AF65-F5344CB8AC3E}">
        <p14:creationId xmlns:p14="http://schemas.microsoft.com/office/powerpoint/2010/main" val="398977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When should I upgrade?</a:t>
            </a:r>
            <a:endParaRPr lang="en-US" dirty="0"/>
          </a:p>
        </p:txBody>
      </p:sp>
    </p:spTree>
    <p:extLst>
      <p:ext uri="{BB962C8B-B14F-4D97-AF65-F5344CB8AC3E}">
        <p14:creationId xmlns:p14="http://schemas.microsoft.com/office/powerpoint/2010/main" val="314085834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Business Won’t Wait</a:t>
            </a:r>
          </a:p>
        </p:txBody>
      </p:sp>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a:gradFill>
                  <a:gsLst>
                    <a:gs pos="0">
                      <a:srgbClr val="FFFFFF"/>
                    </a:gs>
                    <a:gs pos="100000">
                      <a:srgbClr val="FFFFFF"/>
                    </a:gs>
                  </a:gsLst>
                  <a:lin ang="5400000" scaled="0"/>
                </a:gradFill>
                <a:ea typeface="Segoe UI" pitchFamily="34" charset="0"/>
                <a:cs typeface="Segoe UI" pitchFamily="34" charset="0"/>
              </a:rPr>
              <a:t>Don’t </a:t>
            </a:r>
            <a:r>
              <a:rPr lang="en-US" sz="6600" dirty="0" smtClean="0">
                <a:gradFill>
                  <a:gsLst>
                    <a:gs pos="0">
                      <a:srgbClr val="FFFFFF"/>
                    </a:gs>
                    <a:gs pos="100000">
                      <a:srgbClr val="FFFFFF"/>
                    </a:gs>
                  </a:gsLst>
                  <a:lin ang="5400000" scaled="0"/>
                </a:gradFill>
                <a:ea typeface="Segoe UI" pitchFamily="34" charset="0"/>
                <a:cs typeface="Segoe UI" pitchFamily="34" charset="0"/>
              </a:rPr>
              <a:t>Delay</a:t>
            </a:r>
            <a:endParaRPr lang="en-US" sz="66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06936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503237" y="1211263"/>
            <a:ext cx="25908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endParaRPr lang="en-US" sz="6600" dirty="0" smtClean="0">
              <a:solidFill>
                <a:srgbClr val="00A651">
                  <a:lumMod val="50000"/>
                </a:srgbClr>
              </a:solidFill>
              <a:ea typeface="Segoe UI" pitchFamily="34" charset="0"/>
              <a:cs typeface="Segoe UI" pitchFamily="34" charset="0"/>
            </a:endParaRPr>
          </a:p>
        </p:txBody>
      </p:sp>
      <p:sp>
        <p:nvSpPr>
          <p:cNvPr id="5" name="Rectangle 4"/>
          <p:cNvSpPr/>
          <p:nvPr/>
        </p:nvSpPr>
        <p:spPr bwMode="auto">
          <a:xfrm>
            <a:off x="3551237" y="1211263"/>
            <a:ext cx="8229600" cy="45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Upgrade projects have delivered little or no value</a:t>
            </a:r>
          </a:p>
        </p:txBody>
      </p:sp>
    </p:spTree>
    <p:extLst>
      <p:ext uri="{BB962C8B-B14F-4D97-AF65-F5344CB8AC3E}">
        <p14:creationId xmlns:p14="http://schemas.microsoft.com/office/powerpoint/2010/main" val="13449832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Don’t Upgrade</a:t>
            </a:r>
          </a:p>
        </p:txBody>
      </p:sp>
    </p:spTree>
    <p:extLst>
      <p:ext uri="{BB962C8B-B14F-4D97-AF65-F5344CB8AC3E}">
        <p14:creationId xmlns:p14="http://schemas.microsoft.com/office/powerpoint/2010/main" val="1133672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Move Forward</a:t>
            </a:r>
          </a:p>
        </p:txBody>
      </p:sp>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Don’t Upgrade</a:t>
            </a:r>
          </a:p>
        </p:txBody>
      </p:sp>
      <p:grpSp>
        <p:nvGrpSpPr>
          <p:cNvPr id="6" name="Group 5"/>
          <p:cNvGrpSpPr/>
          <p:nvPr/>
        </p:nvGrpSpPr>
        <p:grpSpPr>
          <a:xfrm>
            <a:off x="1189038" y="4335462"/>
            <a:ext cx="2286000" cy="1447801"/>
            <a:chOff x="6675437" y="4335462"/>
            <a:chExt cx="2286000" cy="1447801"/>
          </a:xfrm>
          <a:solidFill>
            <a:schemeClr val="accent3">
              <a:lumMod val="75000"/>
            </a:schemeClr>
          </a:solidFill>
        </p:grpSpPr>
        <p:sp>
          <p:nvSpPr>
            <p:cNvPr id="7" name="Rectangle 6"/>
            <p:cNvSpPr/>
            <p:nvPr/>
          </p:nvSpPr>
          <p:spPr bwMode="auto">
            <a:xfrm>
              <a:off x="6675437" y="4335462"/>
              <a:ext cx="2286000" cy="144780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VALUE</a:t>
              </a:r>
            </a:p>
          </p:txBody>
        </p:sp>
        <p:sp>
          <p:nvSpPr>
            <p:cNvPr id="8" name="Up Arrow 7"/>
            <p:cNvSpPr/>
            <p:nvPr/>
          </p:nvSpPr>
          <p:spPr bwMode="auto">
            <a:xfrm>
              <a:off x="6827837" y="4564062"/>
              <a:ext cx="415184" cy="838200"/>
            </a:xfrm>
            <a:prstGeom prst="upArrow">
              <a:avLst/>
            </a:prstGeom>
            <a:solidFill>
              <a:srgbClr val="F7F7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3475038" y="4335462"/>
            <a:ext cx="2286000" cy="1447801"/>
            <a:chOff x="8961437" y="4335462"/>
            <a:chExt cx="2286000" cy="1447801"/>
          </a:xfrm>
          <a:solidFill>
            <a:schemeClr val="accent3">
              <a:lumMod val="75000"/>
            </a:schemeClr>
          </a:solidFill>
        </p:grpSpPr>
        <p:sp>
          <p:nvSpPr>
            <p:cNvPr id="10" name="Rectangle 9"/>
            <p:cNvSpPr/>
            <p:nvPr/>
          </p:nvSpPr>
          <p:spPr bwMode="auto">
            <a:xfrm>
              <a:off x="8961437" y="4335462"/>
              <a:ext cx="2286000" cy="144780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RISK</a:t>
              </a:r>
            </a:p>
          </p:txBody>
        </p:sp>
        <p:sp>
          <p:nvSpPr>
            <p:cNvPr id="11" name="Up Arrow 10"/>
            <p:cNvSpPr/>
            <p:nvPr/>
          </p:nvSpPr>
          <p:spPr bwMode="auto">
            <a:xfrm rot="10800000">
              <a:off x="9321428" y="4640262"/>
              <a:ext cx="415184" cy="838200"/>
            </a:xfrm>
            <a:prstGeom prst="upArrow">
              <a:avLst/>
            </a:prstGeom>
            <a:solidFill>
              <a:srgbClr val="F7F7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1711783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Move Forward</a:t>
            </a:r>
          </a:p>
        </p:txBody>
      </p:sp>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Upgrade</a:t>
            </a:r>
          </a:p>
        </p:txBody>
      </p:sp>
      <p:grpSp>
        <p:nvGrpSpPr>
          <p:cNvPr id="6" name="Group 5"/>
          <p:cNvGrpSpPr/>
          <p:nvPr/>
        </p:nvGrpSpPr>
        <p:grpSpPr>
          <a:xfrm>
            <a:off x="1189038" y="4335462"/>
            <a:ext cx="2286000" cy="1447801"/>
            <a:chOff x="6675437" y="4335462"/>
            <a:chExt cx="2286000" cy="1447801"/>
          </a:xfrm>
          <a:solidFill>
            <a:schemeClr val="accent3">
              <a:lumMod val="75000"/>
            </a:schemeClr>
          </a:solidFill>
        </p:grpSpPr>
        <p:sp>
          <p:nvSpPr>
            <p:cNvPr id="7" name="Rectangle 6"/>
            <p:cNvSpPr/>
            <p:nvPr/>
          </p:nvSpPr>
          <p:spPr bwMode="auto">
            <a:xfrm>
              <a:off x="6675437" y="4335462"/>
              <a:ext cx="2286000" cy="144780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VALUE</a:t>
              </a:r>
            </a:p>
          </p:txBody>
        </p:sp>
        <p:sp>
          <p:nvSpPr>
            <p:cNvPr id="8" name="Up Arrow 7"/>
            <p:cNvSpPr/>
            <p:nvPr/>
          </p:nvSpPr>
          <p:spPr bwMode="auto">
            <a:xfrm>
              <a:off x="6827837" y="4564062"/>
              <a:ext cx="415184" cy="838200"/>
            </a:xfrm>
            <a:prstGeom prst="upArrow">
              <a:avLst/>
            </a:prstGeom>
            <a:solidFill>
              <a:srgbClr val="F7F7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3475038" y="4335462"/>
            <a:ext cx="2286000" cy="1447801"/>
            <a:chOff x="8961437" y="4335462"/>
            <a:chExt cx="2286000" cy="1447801"/>
          </a:xfrm>
          <a:solidFill>
            <a:schemeClr val="accent3">
              <a:lumMod val="75000"/>
            </a:schemeClr>
          </a:solidFill>
        </p:grpSpPr>
        <p:sp>
          <p:nvSpPr>
            <p:cNvPr id="10" name="Rectangle 9"/>
            <p:cNvSpPr/>
            <p:nvPr/>
          </p:nvSpPr>
          <p:spPr bwMode="auto">
            <a:xfrm>
              <a:off x="8961437" y="4335462"/>
              <a:ext cx="2286000" cy="144780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RISK</a:t>
              </a:r>
            </a:p>
          </p:txBody>
        </p:sp>
        <p:sp>
          <p:nvSpPr>
            <p:cNvPr id="11" name="Up Arrow 10"/>
            <p:cNvSpPr/>
            <p:nvPr/>
          </p:nvSpPr>
          <p:spPr bwMode="auto">
            <a:xfrm rot="10800000">
              <a:off x="9321428" y="4640262"/>
              <a:ext cx="415184" cy="838200"/>
            </a:xfrm>
            <a:prstGeom prst="upArrow">
              <a:avLst/>
            </a:prstGeom>
            <a:solidFill>
              <a:srgbClr val="F7F7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6675437" y="4335462"/>
            <a:ext cx="2286000" cy="1447801"/>
            <a:chOff x="6675437" y="4335462"/>
            <a:chExt cx="2286000" cy="1447801"/>
          </a:xfrm>
        </p:grpSpPr>
        <p:sp>
          <p:nvSpPr>
            <p:cNvPr id="13" name="Rectangle 12"/>
            <p:cNvSpPr/>
            <p:nvPr/>
          </p:nvSpPr>
          <p:spPr bwMode="auto">
            <a:xfrm>
              <a:off x="6675437" y="4335462"/>
              <a:ext cx="2286000" cy="1447801"/>
            </a:xfrm>
            <a:prstGeom prst="rect">
              <a:avLst/>
            </a:prstGeom>
            <a:solidFill>
              <a:srgbClr val="96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VALUE</a:t>
              </a:r>
            </a:p>
          </p:txBody>
        </p:sp>
        <p:sp>
          <p:nvSpPr>
            <p:cNvPr id="14" name="Up Arrow 13"/>
            <p:cNvSpPr/>
            <p:nvPr/>
          </p:nvSpPr>
          <p:spPr bwMode="auto">
            <a:xfrm>
              <a:off x="6827837" y="4564062"/>
              <a:ext cx="415184" cy="838200"/>
            </a:xfrm>
            <a:prstGeom prst="up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8961437" y="4335462"/>
            <a:ext cx="2286000" cy="1447801"/>
            <a:chOff x="8961437" y="4335462"/>
            <a:chExt cx="2286000" cy="1447801"/>
          </a:xfrm>
        </p:grpSpPr>
        <p:sp>
          <p:nvSpPr>
            <p:cNvPr id="16" name="Rectangle 15"/>
            <p:cNvSpPr/>
            <p:nvPr/>
          </p:nvSpPr>
          <p:spPr bwMode="auto">
            <a:xfrm>
              <a:off x="8961437" y="4335462"/>
              <a:ext cx="2286000" cy="1447801"/>
            </a:xfrm>
            <a:prstGeom prst="rect">
              <a:avLst/>
            </a:prstGeom>
            <a:solidFill>
              <a:srgbClr val="96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RISK</a:t>
              </a:r>
            </a:p>
          </p:txBody>
        </p:sp>
        <p:sp>
          <p:nvSpPr>
            <p:cNvPr id="17" name="Up Arrow 16"/>
            <p:cNvSpPr/>
            <p:nvPr/>
          </p:nvSpPr>
          <p:spPr bwMode="auto">
            <a:xfrm rot="10800000">
              <a:off x="9321428" y="4640262"/>
              <a:ext cx="415184" cy="838200"/>
            </a:xfrm>
            <a:prstGeom prst="up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1188212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should I move forward?</a:t>
            </a:r>
            <a:endParaRPr lang="en-US" dirty="0"/>
          </a:p>
        </p:txBody>
      </p:sp>
    </p:spTree>
    <p:extLst>
      <p:ext uri="{BB962C8B-B14F-4D97-AF65-F5344CB8AC3E}">
        <p14:creationId xmlns:p14="http://schemas.microsoft.com/office/powerpoint/2010/main" val="22823535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to 2013</a:t>
            </a:r>
          </a:p>
        </p:txBody>
      </p:sp>
      <p:sp>
        <p:nvSpPr>
          <p:cNvPr id="40" name="Freeform 39"/>
          <p:cNvSpPr/>
          <p:nvPr/>
        </p:nvSpPr>
        <p:spPr>
          <a:xfrm>
            <a:off x="3932237" y="1789228"/>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err="1">
                <a:solidFill>
                  <a:srgbClr val="FFFFFF"/>
                </a:solidFill>
              </a:rPr>
              <a:t>Collab</a:t>
            </a:r>
            <a:endParaRPr lang="en-US" sz="2000" dirty="0">
              <a:solidFill>
                <a:srgbClr val="FFFFFF"/>
              </a:solidFill>
            </a:endParaRPr>
          </a:p>
        </p:txBody>
      </p:sp>
      <p:sp>
        <p:nvSpPr>
          <p:cNvPr id="41" name="Freeform 40"/>
          <p:cNvSpPr/>
          <p:nvPr/>
        </p:nvSpPr>
        <p:spPr>
          <a:xfrm>
            <a:off x="5356417" y="1789228"/>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Services</a:t>
            </a:r>
          </a:p>
        </p:txBody>
      </p:sp>
      <p:sp>
        <p:nvSpPr>
          <p:cNvPr id="42" name="Freeform 41"/>
          <p:cNvSpPr/>
          <p:nvPr/>
        </p:nvSpPr>
        <p:spPr>
          <a:xfrm>
            <a:off x="3932238" y="2677678"/>
            <a:ext cx="5667413" cy="819604"/>
          </a:xfrm>
          <a:custGeom>
            <a:avLst/>
            <a:gdLst>
              <a:gd name="connsiteX0" fmla="*/ 0 w 2323596"/>
              <a:gd name="connsiteY0" fmla="*/ 86095 h 860945"/>
              <a:gd name="connsiteX1" fmla="*/ 86095 w 2323596"/>
              <a:gd name="connsiteY1" fmla="*/ 0 h 860945"/>
              <a:gd name="connsiteX2" fmla="*/ 2237502 w 2323596"/>
              <a:gd name="connsiteY2" fmla="*/ 0 h 860945"/>
              <a:gd name="connsiteX3" fmla="*/ 2323597 w 2323596"/>
              <a:gd name="connsiteY3" fmla="*/ 86095 h 860945"/>
              <a:gd name="connsiteX4" fmla="*/ 2323596 w 2323596"/>
              <a:gd name="connsiteY4" fmla="*/ 774851 h 860945"/>
              <a:gd name="connsiteX5" fmla="*/ 2237501 w 2323596"/>
              <a:gd name="connsiteY5" fmla="*/ 860946 h 860945"/>
              <a:gd name="connsiteX6" fmla="*/ 86095 w 2323596"/>
              <a:gd name="connsiteY6" fmla="*/ 860945 h 860945"/>
              <a:gd name="connsiteX7" fmla="*/ 0 w 2323596"/>
              <a:gd name="connsiteY7" fmla="*/ 774850 h 860945"/>
              <a:gd name="connsiteX8" fmla="*/ 0 w 232359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596" h="860945">
                <a:moveTo>
                  <a:pt x="0" y="86095"/>
                </a:moveTo>
                <a:cubicBezTo>
                  <a:pt x="0" y="38546"/>
                  <a:pt x="38546" y="0"/>
                  <a:pt x="86095" y="0"/>
                </a:cubicBezTo>
                <a:lnTo>
                  <a:pt x="2237502" y="0"/>
                </a:lnTo>
                <a:cubicBezTo>
                  <a:pt x="2285051" y="0"/>
                  <a:pt x="2323597" y="38546"/>
                  <a:pt x="2323597" y="86095"/>
                </a:cubicBezTo>
                <a:cubicBezTo>
                  <a:pt x="2323597" y="315680"/>
                  <a:pt x="2323596" y="545266"/>
                  <a:pt x="2323596" y="774851"/>
                </a:cubicBezTo>
                <a:cubicBezTo>
                  <a:pt x="2323596" y="822400"/>
                  <a:pt x="2285050" y="860946"/>
                  <a:pt x="223750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2010</a:t>
            </a:r>
          </a:p>
        </p:txBody>
      </p:sp>
      <p:sp>
        <p:nvSpPr>
          <p:cNvPr id="43" name="Freeform 42"/>
          <p:cNvSpPr/>
          <p:nvPr/>
        </p:nvSpPr>
        <p:spPr>
          <a:xfrm>
            <a:off x="6780591" y="1789228"/>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Intranet</a:t>
            </a:r>
          </a:p>
        </p:txBody>
      </p:sp>
      <p:sp>
        <p:nvSpPr>
          <p:cNvPr id="44" name="Freeform 43"/>
          <p:cNvSpPr/>
          <p:nvPr/>
        </p:nvSpPr>
        <p:spPr>
          <a:xfrm>
            <a:off x="8204769" y="1789228"/>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LOB</a:t>
            </a:r>
          </a:p>
        </p:txBody>
      </p:sp>
      <p:sp>
        <p:nvSpPr>
          <p:cNvPr id="18" name="Rounded Rectangle 17"/>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6" name="Group 25"/>
          <p:cNvGrpSpPr/>
          <p:nvPr/>
        </p:nvGrpSpPr>
        <p:grpSpPr>
          <a:xfrm>
            <a:off x="2645635" y="3782050"/>
            <a:ext cx="6813453" cy="2555601"/>
            <a:chOff x="1006883" y="365157"/>
            <a:chExt cx="10057116" cy="3484959"/>
          </a:xfrm>
        </p:grpSpPr>
        <p:sp>
          <p:nvSpPr>
            <p:cNvPr id="38" name="Freeform 37"/>
            <p:cNvSpPr/>
            <p:nvPr/>
          </p:nvSpPr>
          <p:spPr>
            <a:xfrm>
              <a:off x="1006884" y="3030512"/>
              <a:ext cx="10057115" cy="819604"/>
            </a:xfrm>
            <a:custGeom>
              <a:avLst/>
              <a:gdLst>
                <a:gd name="connsiteX0" fmla="*/ 0 w 8289525"/>
                <a:gd name="connsiteY0" fmla="*/ 86095 h 860945"/>
                <a:gd name="connsiteX1" fmla="*/ 86095 w 8289525"/>
                <a:gd name="connsiteY1" fmla="*/ 0 h 860945"/>
                <a:gd name="connsiteX2" fmla="*/ 8203431 w 8289525"/>
                <a:gd name="connsiteY2" fmla="*/ 0 h 860945"/>
                <a:gd name="connsiteX3" fmla="*/ 8289526 w 8289525"/>
                <a:gd name="connsiteY3" fmla="*/ 86095 h 860945"/>
                <a:gd name="connsiteX4" fmla="*/ 8289525 w 8289525"/>
                <a:gd name="connsiteY4" fmla="*/ 774851 h 860945"/>
                <a:gd name="connsiteX5" fmla="*/ 8203430 w 8289525"/>
                <a:gd name="connsiteY5" fmla="*/ 860946 h 860945"/>
                <a:gd name="connsiteX6" fmla="*/ 86095 w 8289525"/>
                <a:gd name="connsiteY6" fmla="*/ 860945 h 860945"/>
                <a:gd name="connsiteX7" fmla="*/ 0 w 8289525"/>
                <a:gd name="connsiteY7" fmla="*/ 774850 h 860945"/>
                <a:gd name="connsiteX8" fmla="*/ 0 w 8289525"/>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9525" h="860945">
                  <a:moveTo>
                    <a:pt x="0" y="86095"/>
                  </a:moveTo>
                  <a:cubicBezTo>
                    <a:pt x="0" y="38546"/>
                    <a:pt x="38546" y="0"/>
                    <a:pt x="86095" y="0"/>
                  </a:cubicBezTo>
                  <a:lnTo>
                    <a:pt x="8203431" y="0"/>
                  </a:lnTo>
                  <a:cubicBezTo>
                    <a:pt x="8250980" y="0"/>
                    <a:pt x="8289526" y="38546"/>
                    <a:pt x="8289526" y="86095"/>
                  </a:cubicBezTo>
                  <a:cubicBezTo>
                    <a:pt x="8289526" y="315680"/>
                    <a:pt x="8289525" y="545266"/>
                    <a:pt x="8289525" y="774851"/>
                  </a:cubicBezTo>
                  <a:cubicBezTo>
                    <a:pt x="8289525" y="822400"/>
                    <a:pt x="8250979" y="860946"/>
                    <a:pt x="8203430"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545" tIns="158545" rIns="158545" bIns="158545" numCol="1" spcCol="1270" anchor="ctr" anchorCtr="0">
              <a:noAutofit/>
            </a:bodyPr>
            <a:lstStyle/>
            <a:p>
              <a:pPr algn="ctr" defTabSz="1555374">
                <a:lnSpc>
                  <a:spcPct val="90000"/>
                </a:lnSpc>
                <a:spcBef>
                  <a:spcPct val="0"/>
                </a:spcBef>
                <a:spcAft>
                  <a:spcPct val="35000"/>
                </a:spcAft>
              </a:pPr>
              <a:r>
                <a:rPr lang="en-US" sz="3200" dirty="0">
                  <a:solidFill>
                    <a:srgbClr val="FFFFFF"/>
                  </a:solidFill>
                </a:rPr>
                <a:t>Network</a:t>
              </a:r>
            </a:p>
          </p:txBody>
        </p:sp>
        <p:sp>
          <p:nvSpPr>
            <p:cNvPr id="39" name="Freeform 38"/>
            <p:cNvSpPr/>
            <p:nvPr/>
          </p:nvSpPr>
          <p:spPr>
            <a:xfrm>
              <a:off x="1006883" y="2142059"/>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Data</a:t>
              </a:r>
            </a:p>
          </p:txBody>
        </p:sp>
        <p:sp>
          <p:nvSpPr>
            <p:cNvPr id="45" name="Freeform 44"/>
            <p:cNvSpPr/>
            <p:nvPr/>
          </p:nvSpPr>
          <p:spPr>
            <a:xfrm>
              <a:off x="3972409" y="2142059"/>
              <a:ext cx="7091590" cy="819604"/>
            </a:xfrm>
            <a:custGeom>
              <a:avLst/>
              <a:gdLst>
                <a:gd name="connsiteX0" fmla="*/ 0 w 7043222"/>
                <a:gd name="connsiteY0" fmla="*/ 86095 h 860945"/>
                <a:gd name="connsiteX1" fmla="*/ 86095 w 7043222"/>
                <a:gd name="connsiteY1" fmla="*/ 0 h 860945"/>
                <a:gd name="connsiteX2" fmla="*/ 6957128 w 7043222"/>
                <a:gd name="connsiteY2" fmla="*/ 0 h 860945"/>
                <a:gd name="connsiteX3" fmla="*/ 7043223 w 7043222"/>
                <a:gd name="connsiteY3" fmla="*/ 86095 h 860945"/>
                <a:gd name="connsiteX4" fmla="*/ 7043222 w 7043222"/>
                <a:gd name="connsiteY4" fmla="*/ 774851 h 860945"/>
                <a:gd name="connsiteX5" fmla="*/ 6957127 w 7043222"/>
                <a:gd name="connsiteY5" fmla="*/ 860946 h 860945"/>
                <a:gd name="connsiteX6" fmla="*/ 86095 w 7043222"/>
                <a:gd name="connsiteY6" fmla="*/ 860945 h 860945"/>
                <a:gd name="connsiteX7" fmla="*/ 0 w 7043222"/>
                <a:gd name="connsiteY7" fmla="*/ 774850 h 860945"/>
                <a:gd name="connsiteX8" fmla="*/ 0 w 7043222"/>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3222" h="860945">
                  <a:moveTo>
                    <a:pt x="0" y="86095"/>
                  </a:moveTo>
                  <a:cubicBezTo>
                    <a:pt x="0" y="38546"/>
                    <a:pt x="38546" y="0"/>
                    <a:pt x="86095" y="0"/>
                  </a:cubicBezTo>
                  <a:lnTo>
                    <a:pt x="6957128" y="0"/>
                  </a:lnTo>
                  <a:cubicBezTo>
                    <a:pt x="7004677" y="0"/>
                    <a:pt x="7043223" y="38546"/>
                    <a:pt x="7043223" y="86095"/>
                  </a:cubicBezTo>
                  <a:cubicBezTo>
                    <a:pt x="7043223" y="315680"/>
                    <a:pt x="7043222" y="545266"/>
                    <a:pt x="7043222" y="774851"/>
                  </a:cubicBezTo>
                  <a:cubicBezTo>
                    <a:pt x="7043222" y="822400"/>
                    <a:pt x="7004676" y="860946"/>
                    <a:pt x="6957127"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Servers</a:t>
              </a:r>
            </a:p>
          </p:txBody>
        </p:sp>
        <p:sp>
          <p:nvSpPr>
            <p:cNvPr id="46" name="Freeform 45"/>
            <p:cNvSpPr/>
            <p:nvPr/>
          </p:nvSpPr>
          <p:spPr>
            <a:xfrm>
              <a:off x="1006883" y="365157"/>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SQL</a:t>
              </a:r>
            </a:p>
          </p:txBody>
        </p:sp>
        <p:sp>
          <p:nvSpPr>
            <p:cNvPr id="47" name="Freeform 46"/>
            <p:cNvSpPr/>
            <p:nvPr/>
          </p:nvSpPr>
          <p:spPr>
            <a:xfrm>
              <a:off x="1006884" y="1253609"/>
              <a:ext cx="10057115"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Virtual Servers</a:t>
              </a:r>
            </a:p>
          </p:txBody>
        </p:sp>
        <p:sp>
          <p:nvSpPr>
            <p:cNvPr id="48" name="Freeform 47"/>
            <p:cNvSpPr/>
            <p:nvPr/>
          </p:nvSpPr>
          <p:spPr>
            <a:xfrm>
              <a:off x="3972409" y="365157"/>
              <a:ext cx="7091590"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SharePoint</a:t>
              </a:r>
            </a:p>
          </p:txBody>
        </p:sp>
      </p:grpSp>
    </p:spTree>
    <p:extLst>
      <p:ext uri="{BB962C8B-B14F-4D97-AF65-F5344CB8AC3E}">
        <p14:creationId xmlns:p14="http://schemas.microsoft.com/office/powerpoint/2010/main" val="1600400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Roadmap to 2013</a:t>
            </a:r>
          </a:p>
        </p:txBody>
      </p:sp>
      <p:sp>
        <p:nvSpPr>
          <p:cNvPr id="4" name="Text Placeholder 3"/>
          <p:cNvSpPr>
            <a:spLocks noGrp="1"/>
          </p:cNvSpPr>
          <p:nvPr>
            <p:ph type="body" sz="quarter" idx="10"/>
          </p:nvPr>
        </p:nvSpPr>
        <p:spPr>
          <a:xfrm>
            <a:off x="274638" y="1212851"/>
            <a:ext cx="11887200" cy="738664"/>
          </a:xfrm>
        </p:spPr>
        <p:txBody>
          <a:bodyPr/>
          <a:lstStyle/>
          <a:p>
            <a:r>
              <a:rPr lang="en-US" dirty="0" smtClean="0"/>
              <a:t>Deploy 2013 into your service portfolio </a:t>
            </a:r>
            <a:r>
              <a:rPr lang="en-US" i="1" dirty="0" smtClean="0"/>
              <a:t>now</a:t>
            </a:r>
            <a:endParaRPr lang="en-US" dirty="0"/>
          </a:p>
        </p:txBody>
      </p:sp>
    </p:spTree>
    <p:extLst>
      <p:ext uri="{BB962C8B-B14F-4D97-AF65-F5344CB8AC3E}">
        <p14:creationId xmlns:p14="http://schemas.microsoft.com/office/powerpoint/2010/main" val="314883902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to 2013</a:t>
            </a:r>
          </a:p>
        </p:txBody>
      </p:sp>
      <p:sp>
        <p:nvSpPr>
          <p:cNvPr id="11" name="Freeform 10"/>
          <p:cNvSpPr/>
          <p:nvPr/>
        </p:nvSpPr>
        <p:spPr>
          <a:xfrm>
            <a:off x="2506570" y="2762190"/>
            <a:ext cx="4243237" cy="819604"/>
          </a:xfrm>
          <a:custGeom>
            <a:avLst/>
            <a:gdLst>
              <a:gd name="connsiteX0" fmla="*/ 0 w 3497466"/>
              <a:gd name="connsiteY0" fmla="*/ 86095 h 860945"/>
              <a:gd name="connsiteX1" fmla="*/ 86095 w 3497466"/>
              <a:gd name="connsiteY1" fmla="*/ 0 h 860945"/>
              <a:gd name="connsiteX2" fmla="*/ 3411372 w 3497466"/>
              <a:gd name="connsiteY2" fmla="*/ 0 h 860945"/>
              <a:gd name="connsiteX3" fmla="*/ 3497467 w 3497466"/>
              <a:gd name="connsiteY3" fmla="*/ 86095 h 860945"/>
              <a:gd name="connsiteX4" fmla="*/ 3497466 w 3497466"/>
              <a:gd name="connsiteY4" fmla="*/ 774851 h 860945"/>
              <a:gd name="connsiteX5" fmla="*/ 3411371 w 3497466"/>
              <a:gd name="connsiteY5" fmla="*/ 860946 h 860945"/>
              <a:gd name="connsiteX6" fmla="*/ 86095 w 3497466"/>
              <a:gd name="connsiteY6" fmla="*/ 860945 h 860945"/>
              <a:gd name="connsiteX7" fmla="*/ 0 w 3497466"/>
              <a:gd name="connsiteY7" fmla="*/ 774850 h 860945"/>
              <a:gd name="connsiteX8" fmla="*/ 0 w 349746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466" h="860945">
                <a:moveTo>
                  <a:pt x="0" y="86095"/>
                </a:moveTo>
                <a:cubicBezTo>
                  <a:pt x="0" y="38546"/>
                  <a:pt x="38546" y="0"/>
                  <a:pt x="86095" y="0"/>
                </a:cubicBezTo>
                <a:lnTo>
                  <a:pt x="3411372" y="0"/>
                </a:lnTo>
                <a:cubicBezTo>
                  <a:pt x="3458921" y="0"/>
                  <a:pt x="3497467" y="38546"/>
                  <a:pt x="3497467" y="86095"/>
                </a:cubicBezTo>
                <a:cubicBezTo>
                  <a:pt x="3497467" y="315680"/>
                  <a:pt x="3497466" y="545266"/>
                  <a:pt x="3497466" y="774851"/>
                </a:cubicBezTo>
                <a:cubicBezTo>
                  <a:pt x="3497466" y="822400"/>
                  <a:pt x="3458920" y="860946"/>
                  <a:pt x="341137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2013</a:t>
            </a:r>
          </a:p>
        </p:txBody>
      </p:sp>
      <p:sp>
        <p:nvSpPr>
          <p:cNvPr id="15" name="Freeform 14"/>
          <p:cNvSpPr/>
          <p:nvPr/>
        </p:nvSpPr>
        <p:spPr>
          <a:xfrm>
            <a:off x="6779098" y="2762190"/>
            <a:ext cx="2819060" cy="819604"/>
          </a:xfrm>
          <a:custGeom>
            <a:avLst/>
            <a:gdLst>
              <a:gd name="connsiteX0" fmla="*/ 0 w 2323596"/>
              <a:gd name="connsiteY0" fmla="*/ 86095 h 860945"/>
              <a:gd name="connsiteX1" fmla="*/ 86095 w 2323596"/>
              <a:gd name="connsiteY1" fmla="*/ 0 h 860945"/>
              <a:gd name="connsiteX2" fmla="*/ 2237502 w 2323596"/>
              <a:gd name="connsiteY2" fmla="*/ 0 h 860945"/>
              <a:gd name="connsiteX3" fmla="*/ 2323597 w 2323596"/>
              <a:gd name="connsiteY3" fmla="*/ 86095 h 860945"/>
              <a:gd name="connsiteX4" fmla="*/ 2323596 w 2323596"/>
              <a:gd name="connsiteY4" fmla="*/ 774851 h 860945"/>
              <a:gd name="connsiteX5" fmla="*/ 2237501 w 2323596"/>
              <a:gd name="connsiteY5" fmla="*/ 860946 h 860945"/>
              <a:gd name="connsiteX6" fmla="*/ 86095 w 2323596"/>
              <a:gd name="connsiteY6" fmla="*/ 860945 h 860945"/>
              <a:gd name="connsiteX7" fmla="*/ 0 w 2323596"/>
              <a:gd name="connsiteY7" fmla="*/ 774850 h 860945"/>
              <a:gd name="connsiteX8" fmla="*/ 0 w 232359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596" h="860945">
                <a:moveTo>
                  <a:pt x="0" y="86095"/>
                </a:moveTo>
                <a:cubicBezTo>
                  <a:pt x="0" y="38546"/>
                  <a:pt x="38546" y="0"/>
                  <a:pt x="86095" y="0"/>
                </a:cubicBezTo>
                <a:lnTo>
                  <a:pt x="2237502" y="0"/>
                </a:lnTo>
                <a:cubicBezTo>
                  <a:pt x="2285051" y="0"/>
                  <a:pt x="2323597" y="38546"/>
                  <a:pt x="2323597" y="86095"/>
                </a:cubicBezTo>
                <a:cubicBezTo>
                  <a:pt x="2323597" y="315680"/>
                  <a:pt x="2323596" y="545266"/>
                  <a:pt x="2323596" y="774851"/>
                </a:cubicBezTo>
                <a:cubicBezTo>
                  <a:pt x="2323596" y="822400"/>
                  <a:pt x="2285050" y="860946"/>
                  <a:pt x="223750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2010</a:t>
            </a:r>
          </a:p>
        </p:txBody>
      </p:sp>
      <p:sp>
        <p:nvSpPr>
          <p:cNvPr id="19" name="Freeform 18"/>
          <p:cNvSpPr/>
          <p:nvPr/>
        </p:nvSpPr>
        <p:spPr>
          <a:xfrm>
            <a:off x="6785211" y="1873740"/>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err="1">
                <a:solidFill>
                  <a:srgbClr val="FFFFFF"/>
                </a:solidFill>
              </a:rPr>
              <a:t>Collab</a:t>
            </a:r>
            <a:endParaRPr lang="en-US" sz="2000" dirty="0">
              <a:solidFill>
                <a:srgbClr val="FFFFFF"/>
              </a:solidFill>
            </a:endParaRPr>
          </a:p>
        </p:txBody>
      </p:sp>
      <p:sp>
        <p:nvSpPr>
          <p:cNvPr id="20" name="Freeform 19"/>
          <p:cNvSpPr/>
          <p:nvPr/>
        </p:nvSpPr>
        <p:spPr>
          <a:xfrm>
            <a:off x="8683773" y="1885211"/>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LOB</a:t>
            </a:r>
          </a:p>
        </p:txBody>
      </p:sp>
      <p:sp>
        <p:nvSpPr>
          <p:cNvPr id="21" name="Freeform 20"/>
          <p:cNvSpPr/>
          <p:nvPr/>
        </p:nvSpPr>
        <p:spPr>
          <a:xfrm>
            <a:off x="7733981" y="1873740"/>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1600" dirty="0">
                <a:solidFill>
                  <a:srgbClr val="FFFFFF"/>
                </a:solidFill>
              </a:rPr>
              <a:t>Intranet</a:t>
            </a:r>
          </a:p>
        </p:txBody>
      </p:sp>
      <p:sp>
        <p:nvSpPr>
          <p:cNvPr id="24" name="Rounded Rectangle 23"/>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ounded Rectangle 24"/>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6" name="Group 25"/>
          <p:cNvGrpSpPr/>
          <p:nvPr/>
        </p:nvGrpSpPr>
        <p:grpSpPr>
          <a:xfrm>
            <a:off x="2645635" y="3782050"/>
            <a:ext cx="6813453" cy="2555601"/>
            <a:chOff x="1006883" y="365157"/>
            <a:chExt cx="10057116" cy="3484959"/>
          </a:xfrm>
        </p:grpSpPr>
        <p:sp>
          <p:nvSpPr>
            <p:cNvPr id="27" name="Freeform 26"/>
            <p:cNvSpPr/>
            <p:nvPr/>
          </p:nvSpPr>
          <p:spPr>
            <a:xfrm>
              <a:off x="1006884" y="3030512"/>
              <a:ext cx="10057115" cy="819604"/>
            </a:xfrm>
            <a:custGeom>
              <a:avLst/>
              <a:gdLst>
                <a:gd name="connsiteX0" fmla="*/ 0 w 8289525"/>
                <a:gd name="connsiteY0" fmla="*/ 86095 h 860945"/>
                <a:gd name="connsiteX1" fmla="*/ 86095 w 8289525"/>
                <a:gd name="connsiteY1" fmla="*/ 0 h 860945"/>
                <a:gd name="connsiteX2" fmla="*/ 8203431 w 8289525"/>
                <a:gd name="connsiteY2" fmla="*/ 0 h 860945"/>
                <a:gd name="connsiteX3" fmla="*/ 8289526 w 8289525"/>
                <a:gd name="connsiteY3" fmla="*/ 86095 h 860945"/>
                <a:gd name="connsiteX4" fmla="*/ 8289525 w 8289525"/>
                <a:gd name="connsiteY4" fmla="*/ 774851 h 860945"/>
                <a:gd name="connsiteX5" fmla="*/ 8203430 w 8289525"/>
                <a:gd name="connsiteY5" fmla="*/ 860946 h 860945"/>
                <a:gd name="connsiteX6" fmla="*/ 86095 w 8289525"/>
                <a:gd name="connsiteY6" fmla="*/ 860945 h 860945"/>
                <a:gd name="connsiteX7" fmla="*/ 0 w 8289525"/>
                <a:gd name="connsiteY7" fmla="*/ 774850 h 860945"/>
                <a:gd name="connsiteX8" fmla="*/ 0 w 8289525"/>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9525" h="860945">
                  <a:moveTo>
                    <a:pt x="0" y="86095"/>
                  </a:moveTo>
                  <a:cubicBezTo>
                    <a:pt x="0" y="38546"/>
                    <a:pt x="38546" y="0"/>
                    <a:pt x="86095" y="0"/>
                  </a:cubicBezTo>
                  <a:lnTo>
                    <a:pt x="8203431" y="0"/>
                  </a:lnTo>
                  <a:cubicBezTo>
                    <a:pt x="8250980" y="0"/>
                    <a:pt x="8289526" y="38546"/>
                    <a:pt x="8289526" y="86095"/>
                  </a:cubicBezTo>
                  <a:cubicBezTo>
                    <a:pt x="8289526" y="315680"/>
                    <a:pt x="8289525" y="545266"/>
                    <a:pt x="8289525" y="774851"/>
                  </a:cubicBezTo>
                  <a:cubicBezTo>
                    <a:pt x="8289525" y="822400"/>
                    <a:pt x="8250979" y="860946"/>
                    <a:pt x="8203430"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545" tIns="158545" rIns="158545" bIns="158545" numCol="1" spcCol="1270" anchor="ctr" anchorCtr="0">
              <a:noAutofit/>
            </a:bodyPr>
            <a:lstStyle/>
            <a:p>
              <a:pPr algn="ctr" defTabSz="1555374">
                <a:lnSpc>
                  <a:spcPct val="90000"/>
                </a:lnSpc>
                <a:spcBef>
                  <a:spcPct val="0"/>
                </a:spcBef>
                <a:spcAft>
                  <a:spcPct val="35000"/>
                </a:spcAft>
              </a:pPr>
              <a:r>
                <a:rPr lang="en-US" sz="3200" dirty="0">
                  <a:solidFill>
                    <a:srgbClr val="FFFFFF"/>
                  </a:solidFill>
                </a:rPr>
                <a:t>Network</a:t>
              </a:r>
            </a:p>
          </p:txBody>
        </p:sp>
        <p:sp>
          <p:nvSpPr>
            <p:cNvPr id="28" name="Freeform 27"/>
            <p:cNvSpPr/>
            <p:nvPr/>
          </p:nvSpPr>
          <p:spPr>
            <a:xfrm>
              <a:off x="1006883" y="2142059"/>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Data</a:t>
              </a:r>
            </a:p>
          </p:txBody>
        </p:sp>
        <p:sp>
          <p:nvSpPr>
            <p:cNvPr id="29" name="Freeform 28"/>
            <p:cNvSpPr/>
            <p:nvPr/>
          </p:nvSpPr>
          <p:spPr>
            <a:xfrm>
              <a:off x="3972409" y="2142059"/>
              <a:ext cx="7091590" cy="819604"/>
            </a:xfrm>
            <a:custGeom>
              <a:avLst/>
              <a:gdLst>
                <a:gd name="connsiteX0" fmla="*/ 0 w 7043222"/>
                <a:gd name="connsiteY0" fmla="*/ 86095 h 860945"/>
                <a:gd name="connsiteX1" fmla="*/ 86095 w 7043222"/>
                <a:gd name="connsiteY1" fmla="*/ 0 h 860945"/>
                <a:gd name="connsiteX2" fmla="*/ 6957128 w 7043222"/>
                <a:gd name="connsiteY2" fmla="*/ 0 h 860945"/>
                <a:gd name="connsiteX3" fmla="*/ 7043223 w 7043222"/>
                <a:gd name="connsiteY3" fmla="*/ 86095 h 860945"/>
                <a:gd name="connsiteX4" fmla="*/ 7043222 w 7043222"/>
                <a:gd name="connsiteY4" fmla="*/ 774851 h 860945"/>
                <a:gd name="connsiteX5" fmla="*/ 6957127 w 7043222"/>
                <a:gd name="connsiteY5" fmla="*/ 860946 h 860945"/>
                <a:gd name="connsiteX6" fmla="*/ 86095 w 7043222"/>
                <a:gd name="connsiteY6" fmla="*/ 860945 h 860945"/>
                <a:gd name="connsiteX7" fmla="*/ 0 w 7043222"/>
                <a:gd name="connsiteY7" fmla="*/ 774850 h 860945"/>
                <a:gd name="connsiteX8" fmla="*/ 0 w 7043222"/>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3222" h="860945">
                  <a:moveTo>
                    <a:pt x="0" y="86095"/>
                  </a:moveTo>
                  <a:cubicBezTo>
                    <a:pt x="0" y="38546"/>
                    <a:pt x="38546" y="0"/>
                    <a:pt x="86095" y="0"/>
                  </a:cubicBezTo>
                  <a:lnTo>
                    <a:pt x="6957128" y="0"/>
                  </a:lnTo>
                  <a:cubicBezTo>
                    <a:pt x="7004677" y="0"/>
                    <a:pt x="7043223" y="38546"/>
                    <a:pt x="7043223" y="86095"/>
                  </a:cubicBezTo>
                  <a:cubicBezTo>
                    <a:pt x="7043223" y="315680"/>
                    <a:pt x="7043222" y="545266"/>
                    <a:pt x="7043222" y="774851"/>
                  </a:cubicBezTo>
                  <a:cubicBezTo>
                    <a:pt x="7043222" y="822400"/>
                    <a:pt x="7004676" y="860946"/>
                    <a:pt x="6957127"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Servers</a:t>
              </a:r>
            </a:p>
          </p:txBody>
        </p:sp>
        <p:sp>
          <p:nvSpPr>
            <p:cNvPr id="30" name="Freeform 29"/>
            <p:cNvSpPr/>
            <p:nvPr/>
          </p:nvSpPr>
          <p:spPr>
            <a:xfrm>
              <a:off x="1006883" y="365157"/>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SQL</a:t>
              </a:r>
            </a:p>
          </p:txBody>
        </p:sp>
        <p:sp>
          <p:nvSpPr>
            <p:cNvPr id="31" name="Freeform 30"/>
            <p:cNvSpPr/>
            <p:nvPr/>
          </p:nvSpPr>
          <p:spPr>
            <a:xfrm>
              <a:off x="1006884" y="1253609"/>
              <a:ext cx="10057115"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Virtual Servers</a:t>
              </a:r>
            </a:p>
          </p:txBody>
        </p:sp>
        <p:sp>
          <p:nvSpPr>
            <p:cNvPr id="32" name="Freeform 31"/>
            <p:cNvSpPr/>
            <p:nvPr/>
          </p:nvSpPr>
          <p:spPr>
            <a:xfrm>
              <a:off x="3972409" y="365157"/>
              <a:ext cx="7091590"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SharePoint</a:t>
              </a:r>
            </a:p>
          </p:txBody>
        </p:sp>
      </p:grpSp>
    </p:spTree>
    <p:extLst>
      <p:ext uri="{BB962C8B-B14F-4D97-AF65-F5344CB8AC3E}">
        <p14:creationId xmlns:p14="http://schemas.microsoft.com/office/powerpoint/2010/main" val="379844344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9404634" y="1388589"/>
            <a:ext cx="1914504" cy="1914504"/>
          </a:xfrm>
          <a:prstGeom prst="rect">
            <a:avLst/>
          </a:prstGeom>
          <a:solidFill>
            <a:srgbClr val="F265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CONSULTANT</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1205093" y="1388589"/>
            <a:ext cx="1914504" cy="191450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DAN HOLME</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Title 12"/>
          <p:cNvSpPr>
            <a:spLocks noGrp="1"/>
          </p:cNvSpPr>
          <p:nvPr>
            <p:ph type="title" idx="4294967295"/>
          </p:nvPr>
        </p:nvSpPr>
        <p:spPr>
          <a:xfrm>
            <a:off x="1004887" y="415925"/>
            <a:ext cx="11461750" cy="763588"/>
          </a:xfrm>
        </p:spPr>
        <p:txBody>
          <a:bodyPr/>
          <a:lstStyle/>
          <a:p>
            <a:pPr>
              <a:tabLst>
                <a:tab pos="11310971" algn="r"/>
              </a:tabLst>
            </a:pPr>
            <a:r>
              <a:rPr lang="en-US" sz="5507" dirty="0">
                <a:latin typeface="Segoe UI Light" pitchFamily="34" charset="0"/>
                <a:ea typeface="Segoe UI" pitchFamily="34" charset="0"/>
              </a:rPr>
              <a:t>Dan Holme</a:t>
            </a:r>
          </a:p>
        </p:txBody>
      </p:sp>
      <p:grpSp>
        <p:nvGrpSpPr>
          <p:cNvPr id="22" name="Group 21"/>
          <p:cNvGrpSpPr/>
          <p:nvPr/>
        </p:nvGrpSpPr>
        <p:grpSpPr>
          <a:xfrm>
            <a:off x="9404632" y="1388589"/>
            <a:ext cx="1914504" cy="1914504"/>
            <a:chOff x="9218612" y="1361485"/>
            <a:chExt cx="1877135" cy="1877135"/>
          </a:xfrm>
          <a:solidFill>
            <a:schemeClr val="accent1"/>
          </a:solidFill>
        </p:grpSpPr>
        <p:sp>
          <p:nvSpPr>
            <p:cNvPr id="44" name="Rectangle 43"/>
            <p:cNvSpPr/>
            <p:nvPr/>
          </p:nvSpPr>
          <p:spPr bwMode="auto">
            <a:xfrm>
              <a:off x="9218612" y="1361485"/>
              <a:ext cx="1877135" cy="1877135"/>
            </a:xfrm>
            <a:prstGeom prst="rect">
              <a:avLst/>
            </a:prstGeom>
            <a:solidFill>
              <a:srgbClr val="F265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5"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9481379" y="1475906"/>
              <a:ext cx="1351602" cy="1648294"/>
            </a:xfrm>
            <a:prstGeom prst="rect">
              <a:avLst/>
            </a:prstGeom>
            <a:solidFill>
              <a:srgbClr val="F26522"/>
            </a:solidFill>
            <a:extLst/>
          </p:spPr>
        </p:pic>
      </p:grpSp>
      <p:grpSp>
        <p:nvGrpSpPr>
          <p:cNvPr id="17" name="Group 16"/>
          <p:cNvGrpSpPr/>
          <p:nvPr/>
        </p:nvGrpSpPr>
        <p:grpSpPr>
          <a:xfrm>
            <a:off x="1205092" y="1388588"/>
            <a:ext cx="1914504" cy="1914504"/>
            <a:chOff x="1179117" y="1361484"/>
            <a:chExt cx="1877135" cy="1877135"/>
          </a:xfrm>
        </p:grpSpPr>
        <p:pic>
          <p:nvPicPr>
            <p:cNvPr id="25" name="Picture 2" descr="C:\Users\Dan\Pictures\Dan Headshots\Dan_Lync_100KB.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79117" y="1361484"/>
              <a:ext cx="1877135" cy="18771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ashwinkini.com/blog/wp-content/uploads/2008/01/mvp_horizontal_fullcolo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51437" y="2860620"/>
              <a:ext cx="904815" cy="365406"/>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44"/>
          <p:cNvSpPr/>
          <p:nvPr/>
        </p:nvSpPr>
        <p:spPr bwMode="auto">
          <a:xfrm>
            <a:off x="2502" y="3305412"/>
            <a:ext cx="12431473" cy="2022485"/>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38" name="Rectangle 37"/>
          <p:cNvSpPr/>
          <p:nvPr/>
        </p:nvSpPr>
        <p:spPr bwMode="auto">
          <a:xfrm>
            <a:off x="1205093" y="3413392"/>
            <a:ext cx="1914504" cy="1914504"/>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INTELLIEM</a:t>
            </a:r>
          </a:p>
        </p:txBody>
      </p:sp>
      <p:sp>
        <p:nvSpPr>
          <p:cNvPr id="29" name="Rectangle 28"/>
          <p:cNvSpPr/>
          <p:nvPr/>
        </p:nvSpPr>
        <p:spPr bwMode="auto">
          <a:xfrm>
            <a:off x="9404634" y="3413392"/>
            <a:ext cx="1914504" cy="1914504"/>
          </a:xfrm>
          <a:prstGeom prst="rect">
            <a:avLst/>
          </a:prstGeom>
          <a:solidFill>
            <a:srgbClr val="0083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AUTHOR</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26" name="Group 25"/>
          <p:cNvGrpSpPr/>
          <p:nvPr/>
        </p:nvGrpSpPr>
        <p:grpSpPr>
          <a:xfrm>
            <a:off x="9404634" y="3413393"/>
            <a:ext cx="1914504" cy="1914504"/>
            <a:chOff x="5467126" y="4430310"/>
            <a:chExt cx="1877135" cy="1877135"/>
          </a:xfrm>
          <a:solidFill>
            <a:srgbClr val="00B0F0"/>
          </a:solidFill>
        </p:grpSpPr>
        <p:sp>
          <p:nvSpPr>
            <p:cNvPr id="33" name="Rectangle 32"/>
            <p:cNvSpPr/>
            <p:nvPr/>
          </p:nvSpPr>
          <p:spPr bwMode="auto">
            <a:xfrm>
              <a:off x="5467126" y="4430310"/>
              <a:ext cx="1877135" cy="1877135"/>
            </a:xfrm>
            <a:prstGeom prst="rect">
              <a:avLst/>
            </a:prstGeom>
            <a:solidFill>
              <a:srgbClr val="0083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4" name="Picture 4" descr="MCTS Self-Paced Training Kit (Exam 70-667): Configuring Microsoft SharePoint 2010 (Training Kits)">
              <a:hlinkClick r:id="rId6"/>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744063" y="4533908"/>
              <a:ext cx="1323262" cy="1669938"/>
            </a:xfrm>
            <a:prstGeom prst="rect">
              <a:avLst/>
            </a:prstGeom>
            <a:grpFill/>
            <a:extLst/>
          </p:spPr>
        </p:pic>
      </p:grpSp>
      <p:sp>
        <p:nvSpPr>
          <p:cNvPr id="5" name="Rectangle 4"/>
          <p:cNvSpPr/>
          <p:nvPr/>
        </p:nvSpPr>
        <p:spPr bwMode="auto">
          <a:xfrm>
            <a:off x="3300203" y="1388586"/>
            <a:ext cx="5950010" cy="3939310"/>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MAUI, HAWAII</a:t>
            </a:r>
          </a:p>
        </p:txBody>
      </p:sp>
      <p:pic>
        <p:nvPicPr>
          <p:cNvPr id="2" name="Picture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00204" y="1388589"/>
            <a:ext cx="5950009" cy="3939308"/>
          </a:xfrm>
          <a:prstGeom prst="rect">
            <a:avLst/>
          </a:prstGeom>
        </p:spPr>
      </p:pic>
      <p:pic>
        <p:nvPicPr>
          <p:cNvPr id="36" name="Picture 3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300204" y="1388588"/>
            <a:ext cx="5950009" cy="3939309"/>
          </a:xfrm>
          <a:prstGeom prst="rect">
            <a:avLst/>
          </a:prstGeom>
        </p:spPr>
      </p:pic>
      <p:grpSp>
        <p:nvGrpSpPr>
          <p:cNvPr id="11" name="Group 10"/>
          <p:cNvGrpSpPr/>
          <p:nvPr/>
        </p:nvGrpSpPr>
        <p:grpSpPr>
          <a:xfrm>
            <a:off x="1205093" y="3408257"/>
            <a:ext cx="1914504" cy="1914504"/>
            <a:chOff x="1179118" y="3346767"/>
            <a:chExt cx="1877135" cy="1877135"/>
          </a:xfrm>
        </p:grpSpPr>
        <p:sp>
          <p:nvSpPr>
            <p:cNvPr id="32" name="Rectangle 31"/>
            <p:cNvSpPr/>
            <p:nvPr/>
          </p:nvSpPr>
          <p:spPr bwMode="auto">
            <a:xfrm>
              <a:off x="1179118" y="3346767"/>
              <a:ext cx="1877135" cy="187713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AvePoint</a:t>
              </a:r>
            </a:p>
          </p:txBody>
        </p:sp>
        <p:pic>
          <p:nvPicPr>
            <p:cNvPr id="37" name="Picture 3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569558" y="3721495"/>
              <a:ext cx="1016458" cy="1307705"/>
            </a:xfrm>
            <a:prstGeom prst="rect">
              <a:avLst/>
            </a:prstGeom>
          </p:spPr>
        </p:pic>
      </p:grpSp>
      <p:sp>
        <p:nvSpPr>
          <p:cNvPr id="20" name="Rectangle 19"/>
          <p:cNvSpPr/>
          <p:nvPr/>
        </p:nvSpPr>
        <p:spPr bwMode="auto">
          <a:xfrm>
            <a:off x="2502" y="5327896"/>
            <a:ext cx="12431473" cy="1666628"/>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nvGrpSpPr>
          <p:cNvPr id="9" name="Group 8"/>
          <p:cNvGrpSpPr/>
          <p:nvPr/>
        </p:nvGrpSpPr>
        <p:grpSpPr>
          <a:xfrm>
            <a:off x="457701" y="5831799"/>
            <a:ext cx="11449695" cy="356984"/>
            <a:chOff x="446315" y="5717970"/>
            <a:chExt cx="11226210" cy="350016"/>
          </a:xfrm>
        </p:grpSpPr>
        <p:sp>
          <p:nvSpPr>
            <p:cNvPr id="31" name="Title 12"/>
            <p:cNvSpPr txBox="1">
              <a:spLocks/>
            </p:cNvSpPr>
            <p:nvPr/>
          </p:nvSpPr>
          <p:spPr>
            <a:xfrm>
              <a:off x="446315" y="5717970"/>
              <a:ext cx="11226210" cy="33906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pPr>
                <a:tabLst>
                  <a:tab pos="3149133" algn="l"/>
                  <a:tab pos="11310971" algn="r"/>
                </a:tabLst>
              </a:pPr>
              <a:r>
                <a:rPr lang="en-US" sz="2448" dirty="0" err="1">
                  <a:ea typeface="Segoe UI" pitchFamily="34" charset="0"/>
                  <a:cs typeface="Segoe UI" pitchFamily="34" charset="0"/>
                </a:rPr>
                <a:t>danholme</a:t>
              </a:r>
              <a:r>
                <a:rPr lang="en-US" sz="2448" dirty="0">
                  <a:ea typeface="Segoe UI" pitchFamily="34" charset="0"/>
                  <a:cs typeface="Segoe UI" pitchFamily="34" charset="0"/>
                </a:rPr>
                <a:t>	http://</a:t>
              </a:r>
              <a:r>
                <a:rPr lang="en-US" sz="2448" dirty="0" smtClean="0">
                  <a:ea typeface="Segoe UI" pitchFamily="34" charset="0"/>
                  <a:cs typeface="Segoe UI" pitchFamily="34" charset="0"/>
                </a:rPr>
                <a:t>tiny.cc/danholmepresentations</a:t>
              </a:r>
              <a:r>
                <a:rPr lang="en-US" sz="2448" dirty="0">
                  <a:ea typeface="Segoe UI" pitchFamily="34" charset="0"/>
                  <a:cs typeface="Segoe UI" pitchFamily="34" charset="0"/>
                </a:rPr>
                <a:t>	dan.holme@intelliem.com</a:t>
              </a:r>
            </a:p>
          </p:txBody>
        </p:sp>
        <p:pic>
          <p:nvPicPr>
            <p:cNvPr id="3" name="Picture 2" descr="t_logo-a.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097736" y="5725085"/>
              <a:ext cx="342900" cy="342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an\Pictures\facebook_logo (36x36).jp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734887" y="5725086"/>
              <a:ext cx="342900" cy="3429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091113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p:tgtEl>
                                          <p:spTgt spid="2"/>
                                        </p:tgtEl>
                                        <p:attrNameLst>
                                          <p:attrName>ppt_y</p:attrName>
                                        </p:attrNameLst>
                                      </p:cBhvr>
                                      <p:tavLst>
                                        <p:tav tm="0">
                                          <p:val>
                                            <p:strVal val="#ppt_y+#ppt_h*1.125000"/>
                                          </p:val>
                                        </p:tav>
                                        <p:tav tm="100000">
                                          <p:val>
                                            <p:strVal val="#ppt_y"/>
                                          </p:val>
                                        </p:tav>
                                      </p:tavLst>
                                    </p:anim>
                                    <p:animEffect transition="in" filter="wipe(up)">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p:tgtEl>
                                          <p:spTgt spid="36"/>
                                        </p:tgtEl>
                                        <p:attrNameLst>
                                          <p:attrName>ppt_y</p:attrName>
                                        </p:attrNameLst>
                                      </p:cBhvr>
                                      <p:tavLst>
                                        <p:tav tm="0">
                                          <p:val>
                                            <p:strVal val="#ppt_y+#ppt_h*1.125000"/>
                                          </p:val>
                                        </p:tav>
                                        <p:tav tm="100000">
                                          <p:val>
                                            <p:strVal val="#ppt_y"/>
                                          </p:val>
                                        </p:tav>
                                      </p:tavLst>
                                    </p:anim>
                                    <p:animEffect transition="in" filter="wipe(up)">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up)">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1000"/>
                                        <p:tgtEl>
                                          <p:spTgt spid="26"/>
                                        </p:tgtEl>
                                        <p:attrNameLst>
                                          <p:attrName>ppt_y</p:attrName>
                                        </p:attrNameLst>
                                      </p:cBhvr>
                                      <p:tavLst>
                                        <p:tav tm="0">
                                          <p:val>
                                            <p:strVal val="#ppt_y+#ppt_h*1.125000"/>
                                          </p:val>
                                        </p:tav>
                                        <p:tav tm="100000">
                                          <p:val>
                                            <p:strVal val="#ppt_y"/>
                                          </p:val>
                                        </p:tav>
                                      </p:tavLst>
                                    </p:anim>
                                    <p:animEffect transition="in" filter="wipe(up)">
                                      <p:cBhvr>
                                        <p:cTn id="3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Roadmap to 2013</a:t>
            </a:r>
          </a:p>
        </p:txBody>
      </p:sp>
      <p:sp>
        <p:nvSpPr>
          <p:cNvPr id="4" name="Text Placeholder 3"/>
          <p:cNvSpPr>
            <a:spLocks noGrp="1"/>
          </p:cNvSpPr>
          <p:nvPr>
            <p:ph type="body" sz="quarter" idx="10"/>
          </p:nvPr>
        </p:nvSpPr>
        <p:spPr>
          <a:xfrm>
            <a:off x="274638" y="1212851"/>
            <a:ext cx="11887200" cy="5275290"/>
          </a:xfrm>
        </p:spPr>
        <p:txBody>
          <a:bodyPr/>
          <a:lstStyle/>
          <a:p>
            <a:r>
              <a:rPr lang="en-US" dirty="0" smtClean="0"/>
              <a:t>Deploy 2013 into your service portfolio </a:t>
            </a:r>
            <a:r>
              <a:rPr lang="en-US" i="1" dirty="0" smtClean="0"/>
              <a:t>now</a:t>
            </a:r>
            <a:endParaRPr lang="en-US" dirty="0"/>
          </a:p>
          <a:p>
            <a:pPr lvl="1"/>
            <a:r>
              <a:rPr lang="en-US" sz="2000" dirty="0"/>
              <a:t>The “real” hybrid: 2010 / 2013, Foundation / Server, on-premise / cloud</a:t>
            </a:r>
          </a:p>
          <a:p>
            <a:pPr lvl="1"/>
            <a:r>
              <a:rPr lang="en-US" sz="2000" dirty="0"/>
              <a:t>Don’t wait for SP1 but ensure your vendors are ready</a:t>
            </a:r>
          </a:p>
          <a:p>
            <a:pPr lvl="1"/>
            <a:r>
              <a:rPr lang="en-US" sz="2000" dirty="0">
                <a:solidFill>
                  <a:srgbClr val="FF0000"/>
                </a:solidFill>
              </a:rPr>
              <a:t>SharePoint 2013 service </a:t>
            </a:r>
            <a:r>
              <a:rPr lang="en-US" sz="2000" dirty="0" smtClean="0">
                <a:solidFill>
                  <a:srgbClr val="FF0000"/>
                </a:solidFill>
              </a:rPr>
              <a:t>farm</a:t>
            </a:r>
          </a:p>
          <a:p>
            <a:pPr lvl="1"/>
            <a:endParaRPr lang="en-US" dirty="0">
              <a:solidFill>
                <a:srgbClr val="FF0000"/>
              </a:solidFill>
            </a:endParaRPr>
          </a:p>
          <a:p>
            <a:r>
              <a:rPr lang="en-US" dirty="0" smtClean="0"/>
              <a:t>Cross-version federated services</a:t>
            </a:r>
          </a:p>
          <a:p>
            <a:pPr lvl="1"/>
            <a:r>
              <a:rPr lang="en-US" dirty="0" smtClean="0"/>
              <a:t>Search</a:t>
            </a:r>
          </a:p>
          <a:p>
            <a:pPr lvl="1"/>
            <a:r>
              <a:rPr lang="en-US" dirty="0" smtClean="0"/>
              <a:t>Profile</a:t>
            </a:r>
          </a:p>
          <a:p>
            <a:pPr lvl="1"/>
            <a:r>
              <a:rPr lang="en-US" dirty="0" smtClean="0"/>
              <a:t>Metadata</a:t>
            </a:r>
          </a:p>
          <a:p>
            <a:pPr lvl="1"/>
            <a:r>
              <a:rPr lang="en-US" dirty="0" smtClean="0"/>
              <a:t>BCS</a:t>
            </a:r>
          </a:p>
          <a:p>
            <a:pPr lvl="1"/>
            <a:r>
              <a:rPr lang="en-US" dirty="0" smtClean="0"/>
              <a:t>Secure store</a:t>
            </a:r>
          </a:p>
          <a:p>
            <a:pPr lvl="1"/>
            <a:r>
              <a:rPr lang="en-US" dirty="0" smtClean="0"/>
              <a:t>Other services remain in 2010 farm</a:t>
            </a:r>
            <a:endParaRPr lang="en-US" dirty="0"/>
          </a:p>
        </p:txBody>
      </p:sp>
    </p:spTree>
    <p:extLst>
      <p:ext uri="{BB962C8B-B14F-4D97-AF65-F5344CB8AC3E}">
        <p14:creationId xmlns:p14="http://schemas.microsoft.com/office/powerpoint/2010/main" val="4946161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to 2013</a:t>
            </a:r>
          </a:p>
        </p:txBody>
      </p:sp>
      <p:sp>
        <p:nvSpPr>
          <p:cNvPr id="11" name="Freeform 10"/>
          <p:cNvSpPr/>
          <p:nvPr/>
        </p:nvSpPr>
        <p:spPr>
          <a:xfrm>
            <a:off x="2506570" y="2762190"/>
            <a:ext cx="4243237" cy="819604"/>
          </a:xfrm>
          <a:custGeom>
            <a:avLst/>
            <a:gdLst>
              <a:gd name="connsiteX0" fmla="*/ 0 w 3497466"/>
              <a:gd name="connsiteY0" fmla="*/ 86095 h 860945"/>
              <a:gd name="connsiteX1" fmla="*/ 86095 w 3497466"/>
              <a:gd name="connsiteY1" fmla="*/ 0 h 860945"/>
              <a:gd name="connsiteX2" fmla="*/ 3411372 w 3497466"/>
              <a:gd name="connsiteY2" fmla="*/ 0 h 860945"/>
              <a:gd name="connsiteX3" fmla="*/ 3497467 w 3497466"/>
              <a:gd name="connsiteY3" fmla="*/ 86095 h 860945"/>
              <a:gd name="connsiteX4" fmla="*/ 3497466 w 3497466"/>
              <a:gd name="connsiteY4" fmla="*/ 774851 h 860945"/>
              <a:gd name="connsiteX5" fmla="*/ 3411371 w 3497466"/>
              <a:gd name="connsiteY5" fmla="*/ 860946 h 860945"/>
              <a:gd name="connsiteX6" fmla="*/ 86095 w 3497466"/>
              <a:gd name="connsiteY6" fmla="*/ 860945 h 860945"/>
              <a:gd name="connsiteX7" fmla="*/ 0 w 3497466"/>
              <a:gd name="connsiteY7" fmla="*/ 774850 h 860945"/>
              <a:gd name="connsiteX8" fmla="*/ 0 w 349746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466" h="860945">
                <a:moveTo>
                  <a:pt x="0" y="86095"/>
                </a:moveTo>
                <a:cubicBezTo>
                  <a:pt x="0" y="38546"/>
                  <a:pt x="38546" y="0"/>
                  <a:pt x="86095" y="0"/>
                </a:cubicBezTo>
                <a:lnTo>
                  <a:pt x="3411372" y="0"/>
                </a:lnTo>
                <a:cubicBezTo>
                  <a:pt x="3458921" y="0"/>
                  <a:pt x="3497467" y="38546"/>
                  <a:pt x="3497467" y="86095"/>
                </a:cubicBezTo>
                <a:cubicBezTo>
                  <a:pt x="3497467" y="315680"/>
                  <a:pt x="3497466" y="545266"/>
                  <a:pt x="3497466" y="774851"/>
                </a:cubicBezTo>
                <a:cubicBezTo>
                  <a:pt x="3497466" y="822400"/>
                  <a:pt x="3458920" y="860946"/>
                  <a:pt x="341137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2013</a:t>
            </a:r>
          </a:p>
        </p:txBody>
      </p:sp>
      <p:sp>
        <p:nvSpPr>
          <p:cNvPr id="12" name="Freeform 11"/>
          <p:cNvSpPr/>
          <p:nvPr/>
        </p:nvSpPr>
        <p:spPr>
          <a:xfrm>
            <a:off x="2506572" y="1873740"/>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Services</a:t>
            </a:r>
          </a:p>
        </p:txBody>
      </p:sp>
      <p:sp>
        <p:nvSpPr>
          <p:cNvPr id="15" name="Freeform 14"/>
          <p:cNvSpPr/>
          <p:nvPr/>
        </p:nvSpPr>
        <p:spPr>
          <a:xfrm>
            <a:off x="6779098" y="2762190"/>
            <a:ext cx="2819060" cy="819604"/>
          </a:xfrm>
          <a:custGeom>
            <a:avLst/>
            <a:gdLst>
              <a:gd name="connsiteX0" fmla="*/ 0 w 2323596"/>
              <a:gd name="connsiteY0" fmla="*/ 86095 h 860945"/>
              <a:gd name="connsiteX1" fmla="*/ 86095 w 2323596"/>
              <a:gd name="connsiteY1" fmla="*/ 0 h 860945"/>
              <a:gd name="connsiteX2" fmla="*/ 2237502 w 2323596"/>
              <a:gd name="connsiteY2" fmla="*/ 0 h 860945"/>
              <a:gd name="connsiteX3" fmla="*/ 2323597 w 2323596"/>
              <a:gd name="connsiteY3" fmla="*/ 86095 h 860945"/>
              <a:gd name="connsiteX4" fmla="*/ 2323596 w 2323596"/>
              <a:gd name="connsiteY4" fmla="*/ 774851 h 860945"/>
              <a:gd name="connsiteX5" fmla="*/ 2237501 w 2323596"/>
              <a:gd name="connsiteY5" fmla="*/ 860946 h 860945"/>
              <a:gd name="connsiteX6" fmla="*/ 86095 w 2323596"/>
              <a:gd name="connsiteY6" fmla="*/ 860945 h 860945"/>
              <a:gd name="connsiteX7" fmla="*/ 0 w 2323596"/>
              <a:gd name="connsiteY7" fmla="*/ 774850 h 860945"/>
              <a:gd name="connsiteX8" fmla="*/ 0 w 232359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596" h="860945">
                <a:moveTo>
                  <a:pt x="0" y="86095"/>
                </a:moveTo>
                <a:cubicBezTo>
                  <a:pt x="0" y="38546"/>
                  <a:pt x="38546" y="0"/>
                  <a:pt x="86095" y="0"/>
                </a:cubicBezTo>
                <a:lnTo>
                  <a:pt x="2237502" y="0"/>
                </a:lnTo>
                <a:cubicBezTo>
                  <a:pt x="2285051" y="0"/>
                  <a:pt x="2323597" y="38546"/>
                  <a:pt x="2323597" y="86095"/>
                </a:cubicBezTo>
                <a:cubicBezTo>
                  <a:pt x="2323597" y="315680"/>
                  <a:pt x="2323596" y="545266"/>
                  <a:pt x="2323596" y="774851"/>
                </a:cubicBezTo>
                <a:cubicBezTo>
                  <a:pt x="2323596" y="822400"/>
                  <a:pt x="2285050" y="860946"/>
                  <a:pt x="223750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2010</a:t>
            </a:r>
          </a:p>
        </p:txBody>
      </p:sp>
      <p:sp>
        <p:nvSpPr>
          <p:cNvPr id="19" name="Freeform 18"/>
          <p:cNvSpPr/>
          <p:nvPr/>
        </p:nvSpPr>
        <p:spPr>
          <a:xfrm>
            <a:off x="6785211" y="1873740"/>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err="1">
                <a:solidFill>
                  <a:srgbClr val="FFFFFF"/>
                </a:solidFill>
              </a:rPr>
              <a:t>Collab</a:t>
            </a:r>
            <a:endParaRPr lang="en-US" sz="2000" dirty="0">
              <a:solidFill>
                <a:srgbClr val="FFFFFF"/>
              </a:solidFill>
            </a:endParaRPr>
          </a:p>
        </p:txBody>
      </p:sp>
      <p:sp>
        <p:nvSpPr>
          <p:cNvPr id="20" name="Freeform 19"/>
          <p:cNvSpPr/>
          <p:nvPr/>
        </p:nvSpPr>
        <p:spPr>
          <a:xfrm>
            <a:off x="8683773" y="1885211"/>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LOB</a:t>
            </a:r>
          </a:p>
        </p:txBody>
      </p:sp>
      <p:sp>
        <p:nvSpPr>
          <p:cNvPr id="21" name="Freeform 20"/>
          <p:cNvSpPr/>
          <p:nvPr/>
        </p:nvSpPr>
        <p:spPr>
          <a:xfrm>
            <a:off x="7733981" y="1873740"/>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1600" dirty="0">
                <a:solidFill>
                  <a:srgbClr val="FFFFFF"/>
                </a:solidFill>
              </a:rPr>
              <a:t>Intranet</a:t>
            </a:r>
          </a:p>
        </p:txBody>
      </p:sp>
      <p:sp>
        <p:nvSpPr>
          <p:cNvPr id="25" name="Rounded Rectangle 24"/>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ounded Rectangle 25"/>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a:off x="2645635" y="3782050"/>
            <a:ext cx="6813453" cy="2555601"/>
            <a:chOff x="1006883" y="365157"/>
            <a:chExt cx="10057116" cy="3484959"/>
          </a:xfrm>
        </p:grpSpPr>
        <p:sp>
          <p:nvSpPr>
            <p:cNvPr id="28" name="Freeform 27"/>
            <p:cNvSpPr/>
            <p:nvPr/>
          </p:nvSpPr>
          <p:spPr>
            <a:xfrm>
              <a:off x="1006884" y="3030512"/>
              <a:ext cx="10057115" cy="819604"/>
            </a:xfrm>
            <a:custGeom>
              <a:avLst/>
              <a:gdLst>
                <a:gd name="connsiteX0" fmla="*/ 0 w 8289525"/>
                <a:gd name="connsiteY0" fmla="*/ 86095 h 860945"/>
                <a:gd name="connsiteX1" fmla="*/ 86095 w 8289525"/>
                <a:gd name="connsiteY1" fmla="*/ 0 h 860945"/>
                <a:gd name="connsiteX2" fmla="*/ 8203431 w 8289525"/>
                <a:gd name="connsiteY2" fmla="*/ 0 h 860945"/>
                <a:gd name="connsiteX3" fmla="*/ 8289526 w 8289525"/>
                <a:gd name="connsiteY3" fmla="*/ 86095 h 860945"/>
                <a:gd name="connsiteX4" fmla="*/ 8289525 w 8289525"/>
                <a:gd name="connsiteY4" fmla="*/ 774851 h 860945"/>
                <a:gd name="connsiteX5" fmla="*/ 8203430 w 8289525"/>
                <a:gd name="connsiteY5" fmla="*/ 860946 h 860945"/>
                <a:gd name="connsiteX6" fmla="*/ 86095 w 8289525"/>
                <a:gd name="connsiteY6" fmla="*/ 860945 h 860945"/>
                <a:gd name="connsiteX7" fmla="*/ 0 w 8289525"/>
                <a:gd name="connsiteY7" fmla="*/ 774850 h 860945"/>
                <a:gd name="connsiteX8" fmla="*/ 0 w 8289525"/>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9525" h="860945">
                  <a:moveTo>
                    <a:pt x="0" y="86095"/>
                  </a:moveTo>
                  <a:cubicBezTo>
                    <a:pt x="0" y="38546"/>
                    <a:pt x="38546" y="0"/>
                    <a:pt x="86095" y="0"/>
                  </a:cubicBezTo>
                  <a:lnTo>
                    <a:pt x="8203431" y="0"/>
                  </a:lnTo>
                  <a:cubicBezTo>
                    <a:pt x="8250980" y="0"/>
                    <a:pt x="8289526" y="38546"/>
                    <a:pt x="8289526" y="86095"/>
                  </a:cubicBezTo>
                  <a:cubicBezTo>
                    <a:pt x="8289526" y="315680"/>
                    <a:pt x="8289525" y="545266"/>
                    <a:pt x="8289525" y="774851"/>
                  </a:cubicBezTo>
                  <a:cubicBezTo>
                    <a:pt x="8289525" y="822400"/>
                    <a:pt x="8250979" y="860946"/>
                    <a:pt x="8203430"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545" tIns="158545" rIns="158545" bIns="158545" numCol="1" spcCol="1270" anchor="ctr" anchorCtr="0">
              <a:noAutofit/>
            </a:bodyPr>
            <a:lstStyle/>
            <a:p>
              <a:pPr algn="ctr" defTabSz="1555374">
                <a:lnSpc>
                  <a:spcPct val="90000"/>
                </a:lnSpc>
                <a:spcBef>
                  <a:spcPct val="0"/>
                </a:spcBef>
                <a:spcAft>
                  <a:spcPct val="35000"/>
                </a:spcAft>
              </a:pPr>
              <a:r>
                <a:rPr lang="en-US" sz="3200" dirty="0">
                  <a:solidFill>
                    <a:srgbClr val="FFFFFF"/>
                  </a:solidFill>
                </a:rPr>
                <a:t>Network</a:t>
              </a:r>
            </a:p>
          </p:txBody>
        </p:sp>
        <p:sp>
          <p:nvSpPr>
            <p:cNvPr id="29" name="Freeform 28"/>
            <p:cNvSpPr/>
            <p:nvPr/>
          </p:nvSpPr>
          <p:spPr>
            <a:xfrm>
              <a:off x="1006883" y="2142059"/>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Data</a:t>
              </a:r>
            </a:p>
          </p:txBody>
        </p:sp>
        <p:sp>
          <p:nvSpPr>
            <p:cNvPr id="30" name="Freeform 29"/>
            <p:cNvSpPr/>
            <p:nvPr/>
          </p:nvSpPr>
          <p:spPr>
            <a:xfrm>
              <a:off x="3972409" y="2142059"/>
              <a:ext cx="7091590" cy="819604"/>
            </a:xfrm>
            <a:custGeom>
              <a:avLst/>
              <a:gdLst>
                <a:gd name="connsiteX0" fmla="*/ 0 w 7043222"/>
                <a:gd name="connsiteY0" fmla="*/ 86095 h 860945"/>
                <a:gd name="connsiteX1" fmla="*/ 86095 w 7043222"/>
                <a:gd name="connsiteY1" fmla="*/ 0 h 860945"/>
                <a:gd name="connsiteX2" fmla="*/ 6957128 w 7043222"/>
                <a:gd name="connsiteY2" fmla="*/ 0 h 860945"/>
                <a:gd name="connsiteX3" fmla="*/ 7043223 w 7043222"/>
                <a:gd name="connsiteY3" fmla="*/ 86095 h 860945"/>
                <a:gd name="connsiteX4" fmla="*/ 7043222 w 7043222"/>
                <a:gd name="connsiteY4" fmla="*/ 774851 h 860945"/>
                <a:gd name="connsiteX5" fmla="*/ 6957127 w 7043222"/>
                <a:gd name="connsiteY5" fmla="*/ 860946 h 860945"/>
                <a:gd name="connsiteX6" fmla="*/ 86095 w 7043222"/>
                <a:gd name="connsiteY6" fmla="*/ 860945 h 860945"/>
                <a:gd name="connsiteX7" fmla="*/ 0 w 7043222"/>
                <a:gd name="connsiteY7" fmla="*/ 774850 h 860945"/>
                <a:gd name="connsiteX8" fmla="*/ 0 w 7043222"/>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3222" h="860945">
                  <a:moveTo>
                    <a:pt x="0" y="86095"/>
                  </a:moveTo>
                  <a:cubicBezTo>
                    <a:pt x="0" y="38546"/>
                    <a:pt x="38546" y="0"/>
                    <a:pt x="86095" y="0"/>
                  </a:cubicBezTo>
                  <a:lnTo>
                    <a:pt x="6957128" y="0"/>
                  </a:lnTo>
                  <a:cubicBezTo>
                    <a:pt x="7004677" y="0"/>
                    <a:pt x="7043223" y="38546"/>
                    <a:pt x="7043223" y="86095"/>
                  </a:cubicBezTo>
                  <a:cubicBezTo>
                    <a:pt x="7043223" y="315680"/>
                    <a:pt x="7043222" y="545266"/>
                    <a:pt x="7043222" y="774851"/>
                  </a:cubicBezTo>
                  <a:cubicBezTo>
                    <a:pt x="7043222" y="822400"/>
                    <a:pt x="7004676" y="860946"/>
                    <a:pt x="6957127"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Servers</a:t>
              </a:r>
            </a:p>
          </p:txBody>
        </p:sp>
        <p:sp>
          <p:nvSpPr>
            <p:cNvPr id="31" name="Freeform 30"/>
            <p:cNvSpPr/>
            <p:nvPr/>
          </p:nvSpPr>
          <p:spPr>
            <a:xfrm>
              <a:off x="1006883" y="365157"/>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SQL</a:t>
              </a:r>
            </a:p>
          </p:txBody>
        </p:sp>
        <p:sp>
          <p:nvSpPr>
            <p:cNvPr id="32" name="Freeform 31"/>
            <p:cNvSpPr/>
            <p:nvPr/>
          </p:nvSpPr>
          <p:spPr>
            <a:xfrm>
              <a:off x="1006884" y="1253609"/>
              <a:ext cx="10057115"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Virtual Servers</a:t>
              </a:r>
            </a:p>
          </p:txBody>
        </p:sp>
        <p:sp>
          <p:nvSpPr>
            <p:cNvPr id="33" name="Freeform 32"/>
            <p:cNvSpPr/>
            <p:nvPr/>
          </p:nvSpPr>
          <p:spPr>
            <a:xfrm>
              <a:off x="3972409" y="365157"/>
              <a:ext cx="7091590"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SharePoint</a:t>
              </a:r>
            </a:p>
          </p:txBody>
        </p:sp>
      </p:grpSp>
    </p:spTree>
    <p:extLst>
      <p:ext uri="{BB962C8B-B14F-4D97-AF65-F5344CB8AC3E}">
        <p14:creationId xmlns:p14="http://schemas.microsoft.com/office/powerpoint/2010/main" val="24969408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Roadmap to 2013</a:t>
            </a:r>
          </a:p>
        </p:txBody>
      </p:sp>
      <p:sp>
        <p:nvSpPr>
          <p:cNvPr id="4" name="Text Placeholder 3"/>
          <p:cNvSpPr>
            <a:spLocks noGrp="1"/>
          </p:cNvSpPr>
          <p:nvPr>
            <p:ph type="body" sz="quarter" idx="10"/>
          </p:nvPr>
        </p:nvSpPr>
        <p:spPr>
          <a:xfrm>
            <a:off x="274638" y="1212851"/>
            <a:ext cx="11887200" cy="2092881"/>
          </a:xfrm>
        </p:spPr>
        <p:txBody>
          <a:bodyPr/>
          <a:lstStyle/>
          <a:p>
            <a:r>
              <a:rPr lang="en-US" dirty="0" smtClean="0"/>
              <a:t>Deploy 2013 into your service portfolio </a:t>
            </a:r>
            <a:r>
              <a:rPr lang="en-US" i="1" dirty="0" smtClean="0"/>
              <a:t>now</a:t>
            </a:r>
            <a:endParaRPr lang="en-US" dirty="0"/>
          </a:p>
          <a:p>
            <a:pPr lvl="1"/>
            <a:r>
              <a:rPr lang="en-US" sz="2000" dirty="0"/>
              <a:t>The “real” hybrid: 2010 / 2013, Foundation / Server, on-premise / cloud</a:t>
            </a:r>
          </a:p>
          <a:p>
            <a:pPr lvl="1"/>
            <a:r>
              <a:rPr lang="en-US" sz="2000" dirty="0"/>
              <a:t>Don’t wait for SP1 but ensure your vendors are ready</a:t>
            </a:r>
          </a:p>
          <a:p>
            <a:pPr lvl="1"/>
            <a:r>
              <a:rPr lang="en-US" sz="2000" dirty="0">
                <a:solidFill>
                  <a:srgbClr val="FF0000"/>
                </a:solidFill>
              </a:rPr>
              <a:t>SharePoint 2013 service farm</a:t>
            </a:r>
          </a:p>
          <a:p>
            <a:pPr lvl="1"/>
            <a:r>
              <a:rPr lang="en-US" sz="2000" dirty="0" smtClean="0">
                <a:solidFill>
                  <a:srgbClr val="FF0000"/>
                </a:solidFill>
              </a:rPr>
              <a:t>Search Center, My Sites</a:t>
            </a:r>
            <a:endParaRPr lang="en-US" sz="2000" dirty="0">
              <a:solidFill>
                <a:srgbClr val="FF0000"/>
              </a:solidFill>
            </a:endParaRPr>
          </a:p>
        </p:txBody>
      </p:sp>
    </p:spTree>
    <p:extLst>
      <p:ext uri="{BB962C8B-B14F-4D97-AF65-F5344CB8AC3E}">
        <p14:creationId xmlns:p14="http://schemas.microsoft.com/office/powerpoint/2010/main" val="41473570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Roadmap to 2013</a:t>
            </a:r>
          </a:p>
        </p:txBody>
      </p:sp>
      <p:sp>
        <p:nvSpPr>
          <p:cNvPr id="4" name="Text Placeholder 3"/>
          <p:cNvSpPr>
            <a:spLocks noGrp="1"/>
          </p:cNvSpPr>
          <p:nvPr>
            <p:ph type="body" sz="quarter" idx="10"/>
          </p:nvPr>
        </p:nvSpPr>
        <p:spPr>
          <a:xfrm>
            <a:off x="274638" y="1212851"/>
            <a:ext cx="11887200" cy="2769989"/>
          </a:xfrm>
        </p:spPr>
        <p:txBody>
          <a:bodyPr/>
          <a:lstStyle/>
          <a:p>
            <a:r>
              <a:rPr lang="en-US" dirty="0" smtClean="0"/>
              <a:t>Deploy 2013 into your service portfolio </a:t>
            </a:r>
            <a:r>
              <a:rPr lang="en-US" i="1" dirty="0" smtClean="0"/>
              <a:t>now</a:t>
            </a:r>
            <a:endParaRPr lang="en-US" dirty="0"/>
          </a:p>
          <a:p>
            <a:pPr lvl="1"/>
            <a:r>
              <a:rPr lang="en-US" sz="2000" dirty="0"/>
              <a:t>The “real” hybrid: 2010 / 2013, Foundation / Server, on-premise / cloud</a:t>
            </a:r>
          </a:p>
          <a:p>
            <a:pPr lvl="1"/>
            <a:r>
              <a:rPr lang="en-US" sz="2000" dirty="0"/>
              <a:t>Don’t wait for SP1 but ensure your vendors are ready</a:t>
            </a:r>
          </a:p>
          <a:p>
            <a:pPr lvl="1"/>
            <a:r>
              <a:rPr lang="en-US" sz="2000" dirty="0">
                <a:solidFill>
                  <a:srgbClr val="FF0000"/>
                </a:solidFill>
              </a:rPr>
              <a:t>SharePoint 2013 service farm</a:t>
            </a:r>
          </a:p>
          <a:p>
            <a:pPr lvl="1"/>
            <a:r>
              <a:rPr lang="en-US" sz="2000" dirty="0" smtClean="0">
                <a:solidFill>
                  <a:srgbClr val="FF0000"/>
                </a:solidFill>
              </a:rPr>
              <a:t>Search Center, My Sites</a:t>
            </a:r>
          </a:p>
          <a:p>
            <a:r>
              <a:rPr lang="en-US" dirty="0" smtClean="0"/>
              <a:t>Get Office 365 into your service portfolio </a:t>
            </a:r>
            <a:r>
              <a:rPr lang="en-US" i="1" dirty="0" smtClean="0"/>
              <a:t>now</a:t>
            </a:r>
            <a:endParaRPr lang="en-US" dirty="0"/>
          </a:p>
        </p:txBody>
      </p:sp>
    </p:spTree>
    <p:extLst>
      <p:ext uri="{BB962C8B-B14F-4D97-AF65-F5344CB8AC3E}">
        <p14:creationId xmlns:p14="http://schemas.microsoft.com/office/powerpoint/2010/main" val="18945371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Roadmap to 2013</a:t>
            </a:r>
          </a:p>
        </p:txBody>
      </p:sp>
      <p:sp>
        <p:nvSpPr>
          <p:cNvPr id="4" name="Text Placeholder 3"/>
          <p:cNvSpPr>
            <a:spLocks noGrp="1"/>
          </p:cNvSpPr>
          <p:nvPr>
            <p:ph type="body" sz="quarter" idx="10"/>
          </p:nvPr>
        </p:nvSpPr>
        <p:spPr>
          <a:xfrm>
            <a:off x="274638" y="1212851"/>
            <a:ext cx="11887200" cy="4124206"/>
          </a:xfrm>
        </p:spPr>
        <p:txBody>
          <a:bodyPr/>
          <a:lstStyle/>
          <a:p>
            <a:r>
              <a:rPr lang="en-US" dirty="0" smtClean="0"/>
              <a:t>Deploy 2013 into your service portfolio </a:t>
            </a:r>
            <a:r>
              <a:rPr lang="en-US" i="1" dirty="0" smtClean="0"/>
              <a:t>now</a:t>
            </a:r>
            <a:endParaRPr lang="en-US" dirty="0"/>
          </a:p>
          <a:p>
            <a:pPr lvl="1"/>
            <a:r>
              <a:rPr lang="en-US" sz="2000" dirty="0"/>
              <a:t>The “real” hybrid: 2010 / 2013, Foundation / Server, on-premise / cloud</a:t>
            </a:r>
          </a:p>
          <a:p>
            <a:pPr lvl="1"/>
            <a:r>
              <a:rPr lang="en-US" sz="2000" dirty="0"/>
              <a:t>Don’t wait for SP1 but ensure your vendors are ready</a:t>
            </a:r>
          </a:p>
          <a:p>
            <a:pPr lvl="1"/>
            <a:r>
              <a:rPr lang="en-US" sz="2000" dirty="0">
                <a:solidFill>
                  <a:srgbClr val="FF0000"/>
                </a:solidFill>
              </a:rPr>
              <a:t>SharePoint 2013 service farm</a:t>
            </a:r>
          </a:p>
          <a:p>
            <a:pPr lvl="1"/>
            <a:r>
              <a:rPr lang="en-US" sz="2000" dirty="0">
                <a:solidFill>
                  <a:srgbClr val="FF0000"/>
                </a:solidFill>
              </a:rPr>
              <a:t>Search Center, My Sites</a:t>
            </a:r>
          </a:p>
          <a:p>
            <a:r>
              <a:rPr lang="en-US" dirty="0"/>
              <a:t>Get Office 365 into your service portfolio </a:t>
            </a:r>
            <a:r>
              <a:rPr lang="en-US" i="1" dirty="0"/>
              <a:t>now</a:t>
            </a:r>
            <a:endParaRPr lang="en-US" dirty="0"/>
          </a:p>
          <a:p>
            <a:r>
              <a:rPr lang="en-US" dirty="0" smtClean="0"/>
              <a:t>Deliver </a:t>
            </a:r>
            <a:r>
              <a:rPr lang="en-US" dirty="0"/>
              <a:t>innovative solutions to drive business value</a:t>
            </a:r>
          </a:p>
          <a:p>
            <a:pPr lvl="1"/>
            <a:r>
              <a:rPr lang="en-US" sz="2000" dirty="0"/>
              <a:t>Business users won’t wait for the next “big jump” upgrade project</a:t>
            </a:r>
          </a:p>
          <a:p>
            <a:pPr lvl="1"/>
            <a:r>
              <a:rPr lang="en-US" sz="2000" dirty="0">
                <a:solidFill>
                  <a:srgbClr val="FF0000"/>
                </a:solidFill>
              </a:rPr>
              <a:t>Deploy new workloads to 2010 or 2013, Foundation or Server, on-</a:t>
            </a:r>
            <a:r>
              <a:rPr lang="en-US" sz="2000" dirty="0" err="1">
                <a:solidFill>
                  <a:srgbClr val="FF0000"/>
                </a:solidFill>
              </a:rPr>
              <a:t>prem</a:t>
            </a:r>
            <a:r>
              <a:rPr lang="en-US" sz="2000" dirty="0">
                <a:solidFill>
                  <a:srgbClr val="FF0000"/>
                </a:solidFill>
              </a:rPr>
              <a:t> or cloud farm as appropriate </a:t>
            </a:r>
          </a:p>
        </p:txBody>
      </p:sp>
    </p:spTree>
    <p:extLst>
      <p:ext uri="{BB962C8B-B14F-4D97-AF65-F5344CB8AC3E}">
        <p14:creationId xmlns:p14="http://schemas.microsoft.com/office/powerpoint/2010/main" val="13987498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Roadmap to 2013</a:t>
            </a:r>
          </a:p>
        </p:txBody>
      </p:sp>
      <p:sp>
        <p:nvSpPr>
          <p:cNvPr id="11" name="Freeform 10"/>
          <p:cNvSpPr/>
          <p:nvPr/>
        </p:nvSpPr>
        <p:spPr>
          <a:xfrm>
            <a:off x="2506570" y="2762190"/>
            <a:ext cx="4243237" cy="819604"/>
          </a:xfrm>
          <a:custGeom>
            <a:avLst/>
            <a:gdLst>
              <a:gd name="connsiteX0" fmla="*/ 0 w 3497466"/>
              <a:gd name="connsiteY0" fmla="*/ 86095 h 860945"/>
              <a:gd name="connsiteX1" fmla="*/ 86095 w 3497466"/>
              <a:gd name="connsiteY1" fmla="*/ 0 h 860945"/>
              <a:gd name="connsiteX2" fmla="*/ 3411372 w 3497466"/>
              <a:gd name="connsiteY2" fmla="*/ 0 h 860945"/>
              <a:gd name="connsiteX3" fmla="*/ 3497467 w 3497466"/>
              <a:gd name="connsiteY3" fmla="*/ 86095 h 860945"/>
              <a:gd name="connsiteX4" fmla="*/ 3497466 w 3497466"/>
              <a:gd name="connsiteY4" fmla="*/ 774851 h 860945"/>
              <a:gd name="connsiteX5" fmla="*/ 3411371 w 3497466"/>
              <a:gd name="connsiteY5" fmla="*/ 860946 h 860945"/>
              <a:gd name="connsiteX6" fmla="*/ 86095 w 3497466"/>
              <a:gd name="connsiteY6" fmla="*/ 860945 h 860945"/>
              <a:gd name="connsiteX7" fmla="*/ 0 w 3497466"/>
              <a:gd name="connsiteY7" fmla="*/ 774850 h 860945"/>
              <a:gd name="connsiteX8" fmla="*/ 0 w 349746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466" h="860945">
                <a:moveTo>
                  <a:pt x="0" y="86095"/>
                </a:moveTo>
                <a:cubicBezTo>
                  <a:pt x="0" y="38546"/>
                  <a:pt x="38546" y="0"/>
                  <a:pt x="86095" y="0"/>
                </a:cubicBezTo>
                <a:lnTo>
                  <a:pt x="3411372" y="0"/>
                </a:lnTo>
                <a:cubicBezTo>
                  <a:pt x="3458921" y="0"/>
                  <a:pt x="3497467" y="38546"/>
                  <a:pt x="3497467" y="86095"/>
                </a:cubicBezTo>
                <a:cubicBezTo>
                  <a:pt x="3497467" y="315680"/>
                  <a:pt x="3497466" y="545266"/>
                  <a:pt x="3497466" y="774851"/>
                </a:cubicBezTo>
                <a:cubicBezTo>
                  <a:pt x="3497466" y="822400"/>
                  <a:pt x="3458920" y="860946"/>
                  <a:pt x="341137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2013</a:t>
            </a:r>
          </a:p>
        </p:txBody>
      </p:sp>
      <p:sp>
        <p:nvSpPr>
          <p:cNvPr id="12" name="Freeform 11"/>
          <p:cNvSpPr/>
          <p:nvPr/>
        </p:nvSpPr>
        <p:spPr>
          <a:xfrm>
            <a:off x="2506572" y="1873740"/>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Services</a:t>
            </a:r>
          </a:p>
        </p:txBody>
      </p:sp>
      <p:sp>
        <p:nvSpPr>
          <p:cNvPr id="13" name="Freeform 12"/>
          <p:cNvSpPr/>
          <p:nvPr/>
        </p:nvSpPr>
        <p:spPr>
          <a:xfrm>
            <a:off x="3930747" y="1873740"/>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New Workload</a:t>
            </a:r>
          </a:p>
        </p:txBody>
      </p:sp>
      <p:sp>
        <p:nvSpPr>
          <p:cNvPr id="15" name="Freeform 14"/>
          <p:cNvSpPr/>
          <p:nvPr/>
        </p:nvSpPr>
        <p:spPr>
          <a:xfrm>
            <a:off x="6779098" y="2762190"/>
            <a:ext cx="2819060" cy="819604"/>
          </a:xfrm>
          <a:custGeom>
            <a:avLst/>
            <a:gdLst>
              <a:gd name="connsiteX0" fmla="*/ 0 w 2323596"/>
              <a:gd name="connsiteY0" fmla="*/ 86095 h 860945"/>
              <a:gd name="connsiteX1" fmla="*/ 86095 w 2323596"/>
              <a:gd name="connsiteY1" fmla="*/ 0 h 860945"/>
              <a:gd name="connsiteX2" fmla="*/ 2237502 w 2323596"/>
              <a:gd name="connsiteY2" fmla="*/ 0 h 860945"/>
              <a:gd name="connsiteX3" fmla="*/ 2323597 w 2323596"/>
              <a:gd name="connsiteY3" fmla="*/ 86095 h 860945"/>
              <a:gd name="connsiteX4" fmla="*/ 2323596 w 2323596"/>
              <a:gd name="connsiteY4" fmla="*/ 774851 h 860945"/>
              <a:gd name="connsiteX5" fmla="*/ 2237501 w 2323596"/>
              <a:gd name="connsiteY5" fmla="*/ 860946 h 860945"/>
              <a:gd name="connsiteX6" fmla="*/ 86095 w 2323596"/>
              <a:gd name="connsiteY6" fmla="*/ 860945 h 860945"/>
              <a:gd name="connsiteX7" fmla="*/ 0 w 2323596"/>
              <a:gd name="connsiteY7" fmla="*/ 774850 h 860945"/>
              <a:gd name="connsiteX8" fmla="*/ 0 w 232359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596" h="860945">
                <a:moveTo>
                  <a:pt x="0" y="86095"/>
                </a:moveTo>
                <a:cubicBezTo>
                  <a:pt x="0" y="38546"/>
                  <a:pt x="38546" y="0"/>
                  <a:pt x="86095" y="0"/>
                </a:cubicBezTo>
                <a:lnTo>
                  <a:pt x="2237502" y="0"/>
                </a:lnTo>
                <a:cubicBezTo>
                  <a:pt x="2285051" y="0"/>
                  <a:pt x="2323597" y="38546"/>
                  <a:pt x="2323597" y="86095"/>
                </a:cubicBezTo>
                <a:cubicBezTo>
                  <a:pt x="2323597" y="315680"/>
                  <a:pt x="2323596" y="545266"/>
                  <a:pt x="2323596" y="774851"/>
                </a:cubicBezTo>
                <a:cubicBezTo>
                  <a:pt x="2323596" y="822400"/>
                  <a:pt x="2285050" y="860946"/>
                  <a:pt x="223750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2010</a:t>
            </a:r>
          </a:p>
        </p:txBody>
      </p:sp>
      <p:sp>
        <p:nvSpPr>
          <p:cNvPr id="19" name="Freeform 18"/>
          <p:cNvSpPr/>
          <p:nvPr/>
        </p:nvSpPr>
        <p:spPr>
          <a:xfrm>
            <a:off x="6785211" y="1873740"/>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err="1">
                <a:solidFill>
                  <a:srgbClr val="FFFFFF"/>
                </a:solidFill>
              </a:rPr>
              <a:t>Collab</a:t>
            </a:r>
            <a:endParaRPr lang="en-US" sz="2000" dirty="0">
              <a:solidFill>
                <a:srgbClr val="FFFFFF"/>
              </a:solidFill>
            </a:endParaRPr>
          </a:p>
        </p:txBody>
      </p:sp>
      <p:sp>
        <p:nvSpPr>
          <p:cNvPr id="20" name="Freeform 19"/>
          <p:cNvSpPr/>
          <p:nvPr/>
        </p:nvSpPr>
        <p:spPr>
          <a:xfrm>
            <a:off x="8683773" y="1885211"/>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LOB</a:t>
            </a:r>
          </a:p>
        </p:txBody>
      </p:sp>
      <p:sp>
        <p:nvSpPr>
          <p:cNvPr id="21" name="Freeform 20"/>
          <p:cNvSpPr/>
          <p:nvPr/>
        </p:nvSpPr>
        <p:spPr>
          <a:xfrm>
            <a:off x="7733981" y="1873740"/>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1600" dirty="0">
                <a:solidFill>
                  <a:srgbClr val="FFFFFF"/>
                </a:solidFill>
              </a:rPr>
              <a:t>Intranet</a:t>
            </a:r>
          </a:p>
        </p:txBody>
      </p:sp>
      <p:sp>
        <p:nvSpPr>
          <p:cNvPr id="26" name="Rounded Rectangle 25"/>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ounded Rectangle 26"/>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8" name="Group 27"/>
          <p:cNvGrpSpPr/>
          <p:nvPr/>
        </p:nvGrpSpPr>
        <p:grpSpPr>
          <a:xfrm>
            <a:off x="2645635" y="3782050"/>
            <a:ext cx="6813453" cy="2555601"/>
            <a:chOff x="1006883" y="365157"/>
            <a:chExt cx="10057116" cy="3484959"/>
          </a:xfrm>
        </p:grpSpPr>
        <p:sp>
          <p:nvSpPr>
            <p:cNvPr id="29" name="Freeform 28"/>
            <p:cNvSpPr/>
            <p:nvPr/>
          </p:nvSpPr>
          <p:spPr>
            <a:xfrm>
              <a:off x="1006884" y="3030512"/>
              <a:ext cx="10057115" cy="819604"/>
            </a:xfrm>
            <a:custGeom>
              <a:avLst/>
              <a:gdLst>
                <a:gd name="connsiteX0" fmla="*/ 0 w 8289525"/>
                <a:gd name="connsiteY0" fmla="*/ 86095 h 860945"/>
                <a:gd name="connsiteX1" fmla="*/ 86095 w 8289525"/>
                <a:gd name="connsiteY1" fmla="*/ 0 h 860945"/>
                <a:gd name="connsiteX2" fmla="*/ 8203431 w 8289525"/>
                <a:gd name="connsiteY2" fmla="*/ 0 h 860945"/>
                <a:gd name="connsiteX3" fmla="*/ 8289526 w 8289525"/>
                <a:gd name="connsiteY3" fmla="*/ 86095 h 860945"/>
                <a:gd name="connsiteX4" fmla="*/ 8289525 w 8289525"/>
                <a:gd name="connsiteY4" fmla="*/ 774851 h 860945"/>
                <a:gd name="connsiteX5" fmla="*/ 8203430 w 8289525"/>
                <a:gd name="connsiteY5" fmla="*/ 860946 h 860945"/>
                <a:gd name="connsiteX6" fmla="*/ 86095 w 8289525"/>
                <a:gd name="connsiteY6" fmla="*/ 860945 h 860945"/>
                <a:gd name="connsiteX7" fmla="*/ 0 w 8289525"/>
                <a:gd name="connsiteY7" fmla="*/ 774850 h 860945"/>
                <a:gd name="connsiteX8" fmla="*/ 0 w 8289525"/>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9525" h="860945">
                  <a:moveTo>
                    <a:pt x="0" y="86095"/>
                  </a:moveTo>
                  <a:cubicBezTo>
                    <a:pt x="0" y="38546"/>
                    <a:pt x="38546" y="0"/>
                    <a:pt x="86095" y="0"/>
                  </a:cubicBezTo>
                  <a:lnTo>
                    <a:pt x="8203431" y="0"/>
                  </a:lnTo>
                  <a:cubicBezTo>
                    <a:pt x="8250980" y="0"/>
                    <a:pt x="8289526" y="38546"/>
                    <a:pt x="8289526" y="86095"/>
                  </a:cubicBezTo>
                  <a:cubicBezTo>
                    <a:pt x="8289526" y="315680"/>
                    <a:pt x="8289525" y="545266"/>
                    <a:pt x="8289525" y="774851"/>
                  </a:cubicBezTo>
                  <a:cubicBezTo>
                    <a:pt x="8289525" y="822400"/>
                    <a:pt x="8250979" y="860946"/>
                    <a:pt x="8203430"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545" tIns="158545" rIns="158545" bIns="158545" numCol="1" spcCol="1270" anchor="ctr" anchorCtr="0">
              <a:noAutofit/>
            </a:bodyPr>
            <a:lstStyle/>
            <a:p>
              <a:pPr algn="ctr" defTabSz="1555374">
                <a:lnSpc>
                  <a:spcPct val="90000"/>
                </a:lnSpc>
                <a:spcBef>
                  <a:spcPct val="0"/>
                </a:spcBef>
                <a:spcAft>
                  <a:spcPct val="35000"/>
                </a:spcAft>
              </a:pPr>
              <a:r>
                <a:rPr lang="en-US" sz="3200" dirty="0">
                  <a:solidFill>
                    <a:srgbClr val="FFFFFF"/>
                  </a:solidFill>
                </a:rPr>
                <a:t>Network</a:t>
              </a:r>
            </a:p>
          </p:txBody>
        </p:sp>
        <p:sp>
          <p:nvSpPr>
            <p:cNvPr id="30" name="Freeform 29"/>
            <p:cNvSpPr/>
            <p:nvPr/>
          </p:nvSpPr>
          <p:spPr>
            <a:xfrm>
              <a:off x="1006883" y="2142059"/>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Data</a:t>
              </a:r>
            </a:p>
          </p:txBody>
        </p:sp>
        <p:sp>
          <p:nvSpPr>
            <p:cNvPr id="31" name="Freeform 30"/>
            <p:cNvSpPr/>
            <p:nvPr/>
          </p:nvSpPr>
          <p:spPr>
            <a:xfrm>
              <a:off x="3972409" y="2142059"/>
              <a:ext cx="7091590" cy="819604"/>
            </a:xfrm>
            <a:custGeom>
              <a:avLst/>
              <a:gdLst>
                <a:gd name="connsiteX0" fmla="*/ 0 w 7043222"/>
                <a:gd name="connsiteY0" fmla="*/ 86095 h 860945"/>
                <a:gd name="connsiteX1" fmla="*/ 86095 w 7043222"/>
                <a:gd name="connsiteY1" fmla="*/ 0 h 860945"/>
                <a:gd name="connsiteX2" fmla="*/ 6957128 w 7043222"/>
                <a:gd name="connsiteY2" fmla="*/ 0 h 860945"/>
                <a:gd name="connsiteX3" fmla="*/ 7043223 w 7043222"/>
                <a:gd name="connsiteY3" fmla="*/ 86095 h 860945"/>
                <a:gd name="connsiteX4" fmla="*/ 7043222 w 7043222"/>
                <a:gd name="connsiteY4" fmla="*/ 774851 h 860945"/>
                <a:gd name="connsiteX5" fmla="*/ 6957127 w 7043222"/>
                <a:gd name="connsiteY5" fmla="*/ 860946 h 860945"/>
                <a:gd name="connsiteX6" fmla="*/ 86095 w 7043222"/>
                <a:gd name="connsiteY6" fmla="*/ 860945 h 860945"/>
                <a:gd name="connsiteX7" fmla="*/ 0 w 7043222"/>
                <a:gd name="connsiteY7" fmla="*/ 774850 h 860945"/>
                <a:gd name="connsiteX8" fmla="*/ 0 w 7043222"/>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3222" h="860945">
                  <a:moveTo>
                    <a:pt x="0" y="86095"/>
                  </a:moveTo>
                  <a:cubicBezTo>
                    <a:pt x="0" y="38546"/>
                    <a:pt x="38546" y="0"/>
                    <a:pt x="86095" y="0"/>
                  </a:cubicBezTo>
                  <a:lnTo>
                    <a:pt x="6957128" y="0"/>
                  </a:lnTo>
                  <a:cubicBezTo>
                    <a:pt x="7004677" y="0"/>
                    <a:pt x="7043223" y="38546"/>
                    <a:pt x="7043223" y="86095"/>
                  </a:cubicBezTo>
                  <a:cubicBezTo>
                    <a:pt x="7043223" y="315680"/>
                    <a:pt x="7043222" y="545266"/>
                    <a:pt x="7043222" y="774851"/>
                  </a:cubicBezTo>
                  <a:cubicBezTo>
                    <a:pt x="7043222" y="822400"/>
                    <a:pt x="7004676" y="860946"/>
                    <a:pt x="6957127"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Servers</a:t>
              </a:r>
            </a:p>
          </p:txBody>
        </p:sp>
        <p:sp>
          <p:nvSpPr>
            <p:cNvPr id="32" name="Freeform 31"/>
            <p:cNvSpPr/>
            <p:nvPr/>
          </p:nvSpPr>
          <p:spPr>
            <a:xfrm>
              <a:off x="1006883" y="365157"/>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SQL</a:t>
              </a:r>
            </a:p>
          </p:txBody>
        </p:sp>
        <p:sp>
          <p:nvSpPr>
            <p:cNvPr id="33" name="Freeform 32"/>
            <p:cNvSpPr/>
            <p:nvPr/>
          </p:nvSpPr>
          <p:spPr>
            <a:xfrm>
              <a:off x="1006884" y="1253609"/>
              <a:ext cx="10057115"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Virtual Servers</a:t>
              </a:r>
            </a:p>
          </p:txBody>
        </p:sp>
        <p:sp>
          <p:nvSpPr>
            <p:cNvPr id="34" name="Freeform 33"/>
            <p:cNvSpPr/>
            <p:nvPr/>
          </p:nvSpPr>
          <p:spPr>
            <a:xfrm>
              <a:off x="3972409" y="365157"/>
              <a:ext cx="7091590"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SharePoint</a:t>
              </a:r>
            </a:p>
          </p:txBody>
        </p:sp>
      </p:grpSp>
    </p:spTree>
    <p:extLst>
      <p:ext uri="{BB962C8B-B14F-4D97-AF65-F5344CB8AC3E}">
        <p14:creationId xmlns:p14="http://schemas.microsoft.com/office/powerpoint/2010/main" val="1343333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 y="494932"/>
            <a:ext cx="12429886" cy="6004662"/>
          </a:xfrm>
          <a:prstGeom prst="rect">
            <a:avLst/>
          </a:prstGeom>
        </p:spPr>
      </p:pic>
    </p:spTree>
    <p:extLst>
      <p:ext uri="{BB962C8B-B14F-4D97-AF65-F5344CB8AC3E}">
        <p14:creationId xmlns:p14="http://schemas.microsoft.com/office/powerpoint/2010/main" val="29537841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Roadmap to 2013</a:t>
            </a:r>
          </a:p>
        </p:txBody>
      </p:sp>
      <p:sp>
        <p:nvSpPr>
          <p:cNvPr id="4" name="Text Placeholder 3"/>
          <p:cNvSpPr>
            <a:spLocks noGrp="1"/>
          </p:cNvSpPr>
          <p:nvPr>
            <p:ph type="body" sz="quarter" idx="10"/>
          </p:nvPr>
        </p:nvSpPr>
        <p:spPr>
          <a:xfrm>
            <a:off x="274638" y="1212851"/>
            <a:ext cx="11887200" cy="5478423"/>
          </a:xfrm>
        </p:spPr>
        <p:txBody>
          <a:bodyPr/>
          <a:lstStyle/>
          <a:p>
            <a:r>
              <a:rPr lang="en-US" dirty="0" smtClean="0"/>
              <a:t>Deploy 2013 into your service portfolio </a:t>
            </a:r>
            <a:r>
              <a:rPr lang="en-US" i="1" dirty="0" smtClean="0"/>
              <a:t>now</a:t>
            </a:r>
            <a:endParaRPr lang="en-US" dirty="0"/>
          </a:p>
          <a:p>
            <a:pPr lvl="1"/>
            <a:r>
              <a:rPr lang="en-US" sz="2000" dirty="0"/>
              <a:t>The “real” hybrid: 2010 / 2013, Foundation / Server, on-premise / cloud</a:t>
            </a:r>
          </a:p>
          <a:p>
            <a:pPr lvl="1"/>
            <a:r>
              <a:rPr lang="en-US" sz="2000" dirty="0"/>
              <a:t>Don’t wait for SP1 but ensure your vendors are ready</a:t>
            </a:r>
          </a:p>
          <a:p>
            <a:pPr lvl="1"/>
            <a:r>
              <a:rPr lang="en-US" sz="2000" dirty="0">
                <a:solidFill>
                  <a:srgbClr val="FF0000"/>
                </a:solidFill>
              </a:rPr>
              <a:t>SharePoint 2013 service farm</a:t>
            </a:r>
          </a:p>
          <a:p>
            <a:pPr lvl="1"/>
            <a:r>
              <a:rPr lang="en-US" sz="2000" dirty="0">
                <a:solidFill>
                  <a:srgbClr val="FF0000"/>
                </a:solidFill>
              </a:rPr>
              <a:t>Search Center, My Sites</a:t>
            </a:r>
          </a:p>
          <a:p>
            <a:r>
              <a:rPr lang="en-US" dirty="0"/>
              <a:t>Get Office 365 into your service portfolio </a:t>
            </a:r>
            <a:r>
              <a:rPr lang="en-US" i="1" dirty="0"/>
              <a:t>now</a:t>
            </a:r>
            <a:endParaRPr lang="en-US" dirty="0"/>
          </a:p>
          <a:p>
            <a:r>
              <a:rPr lang="en-US" dirty="0" smtClean="0"/>
              <a:t>Deliver </a:t>
            </a:r>
            <a:r>
              <a:rPr lang="en-US" dirty="0"/>
              <a:t>innovative solutions to drive business value</a:t>
            </a:r>
          </a:p>
          <a:p>
            <a:pPr lvl="1"/>
            <a:r>
              <a:rPr lang="en-US" sz="2000" dirty="0"/>
              <a:t>Business users won’t wait for the next “big jump” upgrade project</a:t>
            </a:r>
          </a:p>
          <a:p>
            <a:pPr lvl="1"/>
            <a:r>
              <a:rPr lang="en-US" sz="2000" dirty="0">
                <a:solidFill>
                  <a:srgbClr val="FF0000"/>
                </a:solidFill>
              </a:rPr>
              <a:t>Deploy new workloads to 2010 or 2013, Foundation or Server, on-</a:t>
            </a:r>
            <a:r>
              <a:rPr lang="en-US" sz="2000" dirty="0" err="1">
                <a:solidFill>
                  <a:srgbClr val="FF0000"/>
                </a:solidFill>
              </a:rPr>
              <a:t>prem</a:t>
            </a:r>
            <a:r>
              <a:rPr lang="en-US" sz="2000" dirty="0">
                <a:solidFill>
                  <a:srgbClr val="FF0000"/>
                </a:solidFill>
              </a:rPr>
              <a:t> or cloud farm as appropriate </a:t>
            </a:r>
          </a:p>
          <a:p>
            <a:r>
              <a:rPr lang="en-US" dirty="0" smtClean="0"/>
              <a:t>Don’t deploy “big bet” workloads on 2010</a:t>
            </a:r>
          </a:p>
          <a:p>
            <a:pPr lvl="1"/>
            <a:r>
              <a:rPr lang="en-US" sz="2000" dirty="0"/>
              <a:t>If a workload involves SharePoint 2013’s “big bets”, you guarantee risk, pain, cost, or failure</a:t>
            </a:r>
          </a:p>
          <a:p>
            <a:pPr lvl="1"/>
            <a:r>
              <a:rPr lang="en-US" sz="2000" dirty="0">
                <a:solidFill>
                  <a:srgbClr val="FF0000"/>
                </a:solidFill>
              </a:rPr>
              <a:t>Social, search, mobile devices, WCM (public facing web site, published content intranet or extranet)</a:t>
            </a:r>
          </a:p>
        </p:txBody>
      </p:sp>
    </p:spTree>
    <p:extLst>
      <p:ext uri="{BB962C8B-B14F-4D97-AF65-F5344CB8AC3E}">
        <p14:creationId xmlns:p14="http://schemas.microsoft.com/office/powerpoint/2010/main" val="35884932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678578" y="430600"/>
            <a:ext cx="10116728" cy="4699604"/>
            <a:chOff x="688557" y="299334"/>
            <a:chExt cx="12096900" cy="5619469"/>
          </a:xfrm>
        </p:grpSpPr>
        <p:grpSp>
          <p:nvGrpSpPr>
            <p:cNvPr id="22" name="Group 21"/>
            <p:cNvGrpSpPr/>
            <p:nvPr/>
          </p:nvGrpSpPr>
          <p:grpSpPr>
            <a:xfrm>
              <a:off x="2111774" y="299334"/>
              <a:ext cx="7536977" cy="4949879"/>
              <a:chOff x="1224823" y="2690293"/>
              <a:chExt cx="2544744" cy="1671250"/>
            </a:xfrm>
          </p:grpSpPr>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259"/>
              <a:stretch/>
            </p:blipFill>
            <p:spPr bwMode="auto">
              <a:xfrm>
                <a:off x="1548569" y="2762672"/>
                <a:ext cx="1794930" cy="111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850" t="-1" r="-4680" b="-2439"/>
              <a:stretch/>
            </p:blipFill>
            <p:spPr>
              <a:xfrm>
                <a:off x="1224823" y="2690293"/>
                <a:ext cx="2544744" cy="1671250"/>
              </a:xfrm>
              <a:prstGeom prst="rect">
                <a:avLst/>
              </a:prstGeom>
            </p:spPr>
          </p:pic>
        </p:grpSp>
        <p:grpSp>
          <p:nvGrpSpPr>
            <p:cNvPr id="23" name="Group 22"/>
            <p:cNvGrpSpPr/>
            <p:nvPr/>
          </p:nvGrpSpPr>
          <p:grpSpPr>
            <a:xfrm>
              <a:off x="6608790" y="936970"/>
              <a:ext cx="6176667" cy="4063617"/>
              <a:chOff x="3275278" y="3328270"/>
              <a:chExt cx="1824346" cy="1145284"/>
            </a:xfrm>
            <a:scene3d>
              <a:camera prst="perspectiveContrastingLeftFacing"/>
              <a:lightRig rig="threePt" dir="t"/>
            </a:scene3d>
          </p:grpSpPr>
          <p:pic>
            <p:nvPicPr>
              <p:cNvPr id="27" name="NYT Sport page with artic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278" y="3328270"/>
                <a:ext cx="1824346" cy="1145284"/>
              </a:xfrm>
              <a:prstGeom prst="rect">
                <a:avLst/>
              </a:prstGeom>
            </p:spPr>
          </p:pic>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8736" y="3388984"/>
                <a:ext cx="1687028" cy="95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up 23"/>
            <p:cNvGrpSpPr/>
            <p:nvPr/>
          </p:nvGrpSpPr>
          <p:grpSpPr>
            <a:xfrm>
              <a:off x="688557" y="2296670"/>
              <a:ext cx="1833038" cy="3622133"/>
              <a:chOff x="870285" y="3290463"/>
              <a:chExt cx="563397" cy="1113288"/>
            </a:xfrm>
            <a:scene3d>
              <a:camera prst="perspectiveRelaxedModerately"/>
              <a:lightRig rig="threePt" dir="t"/>
            </a:scene3d>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285" y="3290463"/>
                <a:ext cx="563397" cy="1113288"/>
              </a:xfrm>
              <a:prstGeom prst="roundRect">
                <a:avLst>
                  <a:gd name="adj" fmla="val 834"/>
                </a:avLst>
              </a:prstGeom>
              <a:noFill/>
              <a:ln w="9525">
                <a:noFill/>
                <a:miter lim="800000"/>
                <a:headEnd/>
                <a:tailEnd/>
              </a:ln>
              <a:effectLst/>
            </p:spPr>
          </p:pic>
          <p:pic>
            <p:nvPicPr>
              <p:cNvPr id="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923925" y="3505200"/>
                <a:ext cx="447947"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1" name="Rectangle 10"/>
          <p:cNvSpPr/>
          <p:nvPr/>
        </p:nvSpPr>
        <p:spPr bwMode="auto">
          <a:xfrm>
            <a:off x="-9428" y="3331535"/>
            <a:ext cx="12460414" cy="3677925"/>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20" tIns="46611" rIns="93220" bIns="46611"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1784" fontAlgn="base">
              <a:spcBef>
                <a:spcPct val="0"/>
              </a:spcBef>
              <a:spcAft>
                <a:spcPct val="0"/>
              </a:spcAft>
            </a:pPr>
            <a:endParaRPr lang="en-US" sz="2243" dirty="0">
              <a:gradFill>
                <a:gsLst>
                  <a:gs pos="0">
                    <a:srgbClr val="FFFFFF"/>
                  </a:gs>
                  <a:gs pos="100000">
                    <a:srgbClr val="FFFFFF"/>
                  </a:gs>
                </a:gsLst>
                <a:lin ang="5400000" scaled="0"/>
              </a:gradFill>
            </a:endParaRPr>
          </a:p>
        </p:txBody>
      </p:sp>
      <p:sp>
        <p:nvSpPr>
          <p:cNvPr id="3" name="Title 2"/>
          <p:cNvSpPr>
            <a:spLocks noGrp="1"/>
          </p:cNvSpPr>
          <p:nvPr>
            <p:ph type="title"/>
          </p:nvPr>
        </p:nvSpPr>
        <p:spPr/>
        <p:txBody>
          <a:bodyPr/>
          <a:lstStyle/>
          <a:p>
            <a:pPr algn="r"/>
            <a:r>
              <a:rPr lang="en-US" sz="7998" dirty="0">
                <a:gradFill>
                  <a:gsLst>
                    <a:gs pos="0">
                      <a:srgbClr val="FFFFFF"/>
                    </a:gs>
                    <a:gs pos="100000">
                      <a:srgbClr val="FFFFFF"/>
                    </a:gs>
                  </a:gsLst>
                  <a:lin ang="5400000" scaled="0"/>
                </a:gradFill>
                <a:cs typeface="Segoe Light"/>
              </a:rPr>
              <a:t>Mobile</a:t>
            </a:r>
            <a:endParaRPr lang="en-US" dirty="0"/>
          </a:p>
        </p:txBody>
      </p:sp>
    </p:spTree>
    <p:extLst>
      <p:ext uri="{BB962C8B-B14F-4D97-AF65-F5344CB8AC3E}">
        <p14:creationId xmlns:p14="http://schemas.microsoft.com/office/powerpoint/2010/main" val="16783807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88" t="-113" r="-139" b="8935"/>
          <a:stretch/>
        </p:blipFill>
        <p:spPr>
          <a:xfrm>
            <a:off x="1180" y="-708393"/>
            <a:ext cx="12571396" cy="7679895"/>
          </a:xfrm>
          <a:prstGeom prst="rect">
            <a:avLst/>
          </a:prstGeom>
        </p:spPr>
      </p:pic>
      <p:sp>
        <p:nvSpPr>
          <p:cNvPr id="3" name="Rectangle 2"/>
          <p:cNvSpPr/>
          <p:nvPr/>
        </p:nvSpPr>
        <p:spPr bwMode="auto">
          <a:xfrm>
            <a:off x="-9428" y="3331535"/>
            <a:ext cx="12460414" cy="3677925"/>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20" tIns="46611" rIns="93220" bIns="46611"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1784" fontAlgn="base">
              <a:spcBef>
                <a:spcPct val="0"/>
              </a:spcBef>
              <a:spcAft>
                <a:spcPct val="0"/>
              </a:spcAft>
            </a:pPr>
            <a:endParaRPr lang="en-US" sz="2243" dirty="0">
              <a:gradFill>
                <a:gsLst>
                  <a:gs pos="0">
                    <a:srgbClr val="FFFFFF"/>
                  </a:gs>
                  <a:gs pos="100000">
                    <a:srgbClr val="FFFFFF"/>
                  </a:gs>
                </a:gsLst>
                <a:lin ang="5400000" scaled="0"/>
              </a:gradFill>
            </a:endParaRPr>
          </a:p>
        </p:txBody>
      </p:sp>
      <p:sp>
        <p:nvSpPr>
          <p:cNvPr id="4" name="Title 3"/>
          <p:cNvSpPr txBox="1">
            <a:spLocks/>
          </p:cNvSpPr>
          <p:nvPr/>
        </p:nvSpPr>
        <p:spPr>
          <a:xfrm>
            <a:off x="275398" y="5264870"/>
            <a:ext cx="11888046" cy="1051570"/>
          </a:xfrm>
          <a:prstGeom prst="rect">
            <a:avLst/>
          </a:prstGeom>
        </p:spPr>
        <p:txBody>
          <a:bodyPr vert="horz" wrap="square" lIns="0" tIns="0" rIns="0" bIns="0" rtlCol="0">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defTabSz="914142">
              <a:lnSpc>
                <a:spcPts val="8156"/>
              </a:lnSpc>
            </a:pPr>
            <a:r>
              <a:rPr sz="7998">
                <a:gradFill>
                  <a:gsLst>
                    <a:gs pos="0">
                      <a:srgbClr val="FFFFFF"/>
                    </a:gs>
                    <a:gs pos="100000">
                      <a:srgbClr val="FFFFFF"/>
                    </a:gs>
                  </a:gsLst>
                  <a:lin ang="5400000" scaled="0"/>
                </a:gradFill>
                <a:cs typeface="Segoe Light"/>
              </a:rPr>
              <a:t>Social Networking</a:t>
            </a:r>
          </a:p>
        </p:txBody>
      </p:sp>
    </p:spTree>
    <p:extLst>
      <p:ext uri="{BB962C8B-B14F-4D97-AF65-F5344CB8AC3E}">
        <p14:creationId xmlns:p14="http://schemas.microsoft.com/office/powerpoint/2010/main" val="34453582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67" y="0"/>
            <a:ext cx="10944140" cy="3477886"/>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21866" y="2725812"/>
            <a:ext cx="9792742" cy="3559845"/>
          </a:xfrm>
          <a:prstGeom prst="rect">
            <a:avLst/>
          </a:prstGeom>
        </p:spPr>
      </p:pic>
    </p:spTree>
    <p:extLst>
      <p:ext uri="{BB962C8B-B14F-4D97-AF65-F5344CB8AC3E}">
        <p14:creationId xmlns:p14="http://schemas.microsoft.com/office/powerpoint/2010/main" val="184571774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 y="-896702"/>
            <a:ext cx="12429887" cy="8787931"/>
          </a:xfrm>
          <a:prstGeom prst="rect">
            <a:avLst/>
          </a:prstGeom>
        </p:spPr>
      </p:pic>
      <p:sp>
        <p:nvSpPr>
          <p:cNvPr id="3" name="Rectangle 2"/>
          <p:cNvSpPr/>
          <p:nvPr/>
        </p:nvSpPr>
        <p:spPr bwMode="auto">
          <a:xfrm>
            <a:off x="3302" y="3328523"/>
            <a:ext cx="12429886" cy="3665563"/>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44" tIns="46623" rIns="93244" bIns="46623"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064"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Title 6"/>
          <p:cNvSpPr>
            <a:spLocks noGrp="1"/>
          </p:cNvSpPr>
          <p:nvPr>
            <p:ph type="title"/>
          </p:nvPr>
        </p:nvSpPr>
        <p:spPr>
          <a:xfrm>
            <a:off x="275398" y="5264870"/>
            <a:ext cx="11888046" cy="1051570"/>
          </a:xfrm>
        </p:spPr>
        <p:txBody>
          <a:bodyPr vert="horz" wrap="square" lIns="0" tIns="0" rIns="0" bIns="0" rtlCol="0" anchor="t">
            <a:spAutoFit/>
          </a:bodyPr>
          <a:lstStyle/>
          <a:p>
            <a:pPr algn="r" defTabSz="914142">
              <a:lnSpc>
                <a:spcPts val="8156"/>
              </a:lnSpc>
            </a:pPr>
            <a:r>
              <a:rPr lang="en-US" sz="7998" dirty="0">
                <a:gradFill>
                  <a:gsLst>
                    <a:gs pos="0">
                      <a:srgbClr val="FFFFFF"/>
                    </a:gs>
                    <a:gs pos="100000">
                      <a:srgbClr val="FFFFFF"/>
                    </a:gs>
                  </a:gsLst>
                  <a:lin ang="5400000" scaled="0"/>
                </a:gradFill>
                <a:latin typeface="Segoe UI Light"/>
                <a:cs typeface="Segoe Light"/>
              </a:rPr>
              <a:t>Search</a:t>
            </a:r>
          </a:p>
        </p:txBody>
      </p:sp>
    </p:spTree>
    <p:extLst>
      <p:ext uri="{BB962C8B-B14F-4D97-AF65-F5344CB8AC3E}">
        <p14:creationId xmlns:p14="http://schemas.microsoft.com/office/powerpoint/2010/main" val="180022151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6" b="15583"/>
          <a:stretch/>
        </p:blipFill>
        <p:spPr>
          <a:xfrm>
            <a:off x="796" y="-7487"/>
            <a:ext cx="12434888" cy="7009506"/>
          </a:xfrm>
          <a:prstGeom prst="rect">
            <a:avLst/>
          </a:prstGeom>
        </p:spPr>
      </p:pic>
      <p:sp>
        <p:nvSpPr>
          <p:cNvPr id="4" name="Rectangle 3"/>
          <p:cNvSpPr/>
          <p:nvPr/>
        </p:nvSpPr>
        <p:spPr bwMode="auto">
          <a:xfrm>
            <a:off x="3302" y="3328523"/>
            <a:ext cx="12429886" cy="3665563"/>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44" tIns="46623" rIns="93244" bIns="46623"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064"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Title 6"/>
          <p:cNvSpPr>
            <a:spLocks noGrp="1"/>
          </p:cNvSpPr>
          <p:nvPr>
            <p:ph type="title"/>
          </p:nvPr>
        </p:nvSpPr>
        <p:spPr>
          <a:xfrm>
            <a:off x="275398" y="5336097"/>
            <a:ext cx="11888046" cy="1051570"/>
          </a:xfrm>
        </p:spPr>
        <p:txBody>
          <a:bodyPr vert="horz" wrap="square" lIns="0" tIns="0" rIns="0" bIns="0" rtlCol="0" anchor="t">
            <a:spAutoFit/>
          </a:bodyPr>
          <a:lstStyle/>
          <a:p>
            <a:pPr algn="r">
              <a:lnSpc>
                <a:spcPts val="8156"/>
              </a:lnSpc>
            </a:pPr>
            <a:r>
              <a:rPr lang="en-US" sz="6599" dirty="0">
                <a:gradFill>
                  <a:gsLst>
                    <a:gs pos="0">
                      <a:srgbClr val="FFFFFF"/>
                    </a:gs>
                    <a:gs pos="100000">
                      <a:srgbClr val="FFFFFF"/>
                    </a:gs>
                  </a:gsLst>
                  <a:lin ang="5400000" scaled="0"/>
                </a:gradFill>
                <a:cs typeface="Segoe Light"/>
              </a:rPr>
              <a:t>Web Content Management</a:t>
            </a:r>
            <a:endParaRPr lang="en-US" sz="6599" dirty="0">
              <a:gradFill>
                <a:gsLst>
                  <a:gs pos="0">
                    <a:srgbClr val="FFFFFF"/>
                  </a:gs>
                  <a:gs pos="100000">
                    <a:srgbClr val="FFFFFF"/>
                  </a:gs>
                </a:gsLst>
                <a:lin ang="5400000" scaled="0"/>
              </a:gradFill>
              <a:latin typeface="Segoe UI Light"/>
              <a:cs typeface="Segoe Light"/>
            </a:endParaRPr>
          </a:p>
        </p:txBody>
      </p:sp>
    </p:spTree>
    <p:extLst>
      <p:ext uri="{BB962C8B-B14F-4D97-AF65-F5344CB8AC3E}">
        <p14:creationId xmlns:p14="http://schemas.microsoft.com/office/powerpoint/2010/main" val="360687598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to 2013</a:t>
            </a:r>
          </a:p>
        </p:txBody>
      </p:sp>
      <p:sp>
        <p:nvSpPr>
          <p:cNvPr id="11" name="Freeform 10"/>
          <p:cNvSpPr/>
          <p:nvPr/>
        </p:nvSpPr>
        <p:spPr>
          <a:xfrm>
            <a:off x="2506570" y="2762190"/>
            <a:ext cx="4243237" cy="819604"/>
          </a:xfrm>
          <a:custGeom>
            <a:avLst/>
            <a:gdLst>
              <a:gd name="connsiteX0" fmla="*/ 0 w 3497466"/>
              <a:gd name="connsiteY0" fmla="*/ 86095 h 860945"/>
              <a:gd name="connsiteX1" fmla="*/ 86095 w 3497466"/>
              <a:gd name="connsiteY1" fmla="*/ 0 h 860945"/>
              <a:gd name="connsiteX2" fmla="*/ 3411372 w 3497466"/>
              <a:gd name="connsiteY2" fmla="*/ 0 h 860945"/>
              <a:gd name="connsiteX3" fmla="*/ 3497467 w 3497466"/>
              <a:gd name="connsiteY3" fmla="*/ 86095 h 860945"/>
              <a:gd name="connsiteX4" fmla="*/ 3497466 w 3497466"/>
              <a:gd name="connsiteY4" fmla="*/ 774851 h 860945"/>
              <a:gd name="connsiteX5" fmla="*/ 3411371 w 3497466"/>
              <a:gd name="connsiteY5" fmla="*/ 860946 h 860945"/>
              <a:gd name="connsiteX6" fmla="*/ 86095 w 3497466"/>
              <a:gd name="connsiteY6" fmla="*/ 860945 h 860945"/>
              <a:gd name="connsiteX7" fmla="*/ 0 w 3497466"/>
              <a:gd name="connsiteY7" fmla="*/ 774850 h 860945"/>
              <a:gd name="connsiteX8" fmla="*/ 0 w 349746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466" h="860945">
                <a:moveTo>
                  <a:pt x="0" y="86095"/>
                </a:moveTo>
                <a:cubicBezTo>
                  <a:pt x="0" y="38546"/>
                  <a:pt x="38546" y="0"/>
                  <a:pt x="86095" y="0"/>
                </a:cubicBezTo>
                <a:lnTo>
                  <a:pt x="3411372" y="0"/>
                </a:lnTo>
                <a:cubicBezTo>
                  <a:pt x="3458921" y="0"/>
                  <a:pt x="3497467" y="38546"/>
                  <a:pt x="3497467" y="86095"/>
                </a:cubicBezTo>
                <a:cubicBezTo>
                  <a:pt x="3497467" y="315680"/>
                  <a:pt x="3497466" y="545266"/>
                  <a:pt x="3497466" y="774851"/>
                </a:cubicBezTo>
                <a:cubicBezTo>
                  <a:pt x="3497466" y="822400"/>
                  <a:pt x="3458920" y="860946"/>
                  <a:pt x="341137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2013</a:t>
            </a:r>
          </a:p>
        </p:txBody>
      </p:sp>
      <p:sp>
        <p:nvSpPr>
          <p:cNvPr id="12" name="Freeform 11"/>
          <p:cNvSpPr/>
          <p:nvPr/>
        </p:nvSpPr>
        <p:spPr>
          <a:xfrm>
            <a:off x="2506572" y="1873740"/>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Services</a:t>
            </a:r>
          </a:p>
        </p:txBody>
      </p:sp>
      <p:sp>
        <p:nvSpPr>
          <p:cNvPr id="13" name="Freeform 12"/>
          <p:cNvSpPr/>
          <p:nvPr/>
        </p:nvSpPr>
        <p:spPr>
          <a:xfrm>
            <a:off x="3930747" y="1873740"/>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New Workload</a:t>
            </a:r>
          </a:p>
        </p:txBody>
      </p:sp>
      <p:sp>
        <p:nvSpPr>
          <p:cNvPr id="14" name="Freeform 13"/>
          <p:cNvSpPr/>
          <p:nvPr/>
        </p:nvSpPr>
        <p:spPr>
          <a:xfrm>
            <a:off x="5354927" y="1873740"/>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smtClean="0">
                <a:solidFill>
                  <a:srgbClr val="FFFFFF"/>
                </a:solidFill>
              </a:rPr>
              <a:t>Social</a:t>
            </a:r>
            <a:endParaRPr lang="en-US" sz="2000" dirty="0">
              <a:solidFill>
                <a:srgbClr val="FFFFFF"/>
              </a:solidFill>
            </a:endParaRPr>
          </a:p>
        </p:txBody>
      </p:sp>
      <p:sp>
        <p:nvSpPr>
          <p:cNvPr id="15" name="Freeform 14"/>
          <p:cNvSpPr/>
          <p:nvPr/>
        </p:nvSpPr>
        <p:spPr>
          <a:xfrm>
            <a:off x="6779098" y="2762190"/>
            <a:ext cx="2819060" cy="819604"/>
          </a:xfrm>
          <a:custGeom>
            <a:avLst/>
            <a:gdLst>
              <a:gd name="connsiteX0" fmla="*/ 0 w 2323596"/>
              <a:gd name="connsiteY0" fmla="*/ 86095 h 860945"/>
              <a:gd name="connsiteX1" fmla="*/ 86095 w 2323596"/>
              <a:gd name="connsiteY1" fmla="*/ 0 h 860945"/>
              <a:gd name="connsiteX2" fmla="*/ 2237502 w 2323596"/>
              <a:gd name="connsiteY2" fmla="*/ 0 h 860945"/>
              <a:gd name="connsiteX3" fmla="*/ 2323597 w 2323596"/>
              <a:gd name="connsiteY3" fmla="*/ 86095 h 860945"/>
              <a:gd name="connsiteX4" fmla="*/ 2323596 w 2323596"/>
              <a:gd name="connsiteY4" fmla="*/ 774851 h 860945"/>
              <a:gd name="connsiteX5" fmla="*/ 2237501 w 2323596"/>
              <a:gd name="connsiteY5" fmla="*/ 860946 h 860945"/>
              <a:gd name="connsiteX6" fmla="*/ 86095 w 2323596"/>
              <a:gd name="connsiteY6" fmla="*/ 860945 h 860945"/>
              <a:gd name="connsiteX7" fmla="*/ 0 w 2323596"/>
              <a:gd name="connsiteY7" fmla="*/ 774850 h 860945"/>
              <a:gd name="connsiteX8" fmla="*/ 0 w 232359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596" h="860945">
                <a:moveTo>
                  <a:pt x="0" y="86095"/>
                </a:moveTo>
                <a:cubicBezTo>
                  <a:pt x="0" y="38546"/>
                  <a:pt x="38546" y="0"/>
                  <a:pt x="86095" y="0"/>
                </a:cubicBezTo>
                <a:lnTo>
                  <a:pt x="2237502" y="0"/>
                </a:lnTo>
                <a:cubicBezTo>
                  <a:pt x="2285051" y="0"/>
                  <a:pt x="2323597" y="38546"/>
                  <a:pt x="2323597" y="86095"/>
                </a:cubicBezTo>
                <a:cubicBezTo>
                  <a:pt x="2323597" y="315680"/>
                  <a:pt x="2323596" y="545266"/>
                  <a:pt x="2323596" y="774851"/>
                </a:cubicBezTo>
                <a:cubicBezTo>
                  <a:pt x="2323596" y="822400"/>
                  <a:pt x="2285050" y="860946"/>
                  <a:pt x="223750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2010</a:t>
            </a:r>
          </a:p>
        </p:txBody>
      </p:sp>
      <p:sp>
        <p:nvSpPr>
          <p:cNvPr id="19" name="Freeform 18"/>
          <p:cNvSpPr/>
          <p:nvPr/>
        </p:nvSpPr>
        <p:spPr>
          <a:xfrm>
            <a:off x="6785211" y="1873740"/>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err="1">
                <a:solidFill>
                  <a:srgbClr val="FFFFFF"/>
                </a:solidFill>
              </a:rPr>
              <a:t>Collab</a:t>
            </a:r>
            <a:endParaRPr lang="en-US" sz="2000" dirty="0">
              <a:solidFill>
                <a:srgbClr val="FFFFFF"/>
              </a:solidFill>
            </a:endParaRPr>
          </a:p>
        </p:txBody>
      </p:sp>
      <p:sp>
        <p:nvSpPr>
          <p:cNvPr id="20" name="Freeform 19"/>
          <p:cNvSpPr/>
          <p:nvPr/>
        </p:nvSpPr>
        <p:spPr>
          <a:xfrm>
            <a:off x="8683773" y="1885211"/>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LOB</a:t>
            </a:r>
          </a:p>
        </p:txBody>
      </p:sp>
      <p:sp>
        <p:nvSpPr>
          <p:cNvPr id="21" name="Freeform 20"/>
          <p:cNvSpPr/>
          <p:nvPr/>
        </p:nvSpPr>
        <p:spPr>
          <a:xfrm>
            <a:off x="7733981" y="1873740"/>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1600" dirty="0">
                <a:solidFill>
                  <a:srgbClr val="FFFFFF"/>
                </a:solidFill>
              </a:rPr>
              <a:t>Intranet</a:t>
            </a:r>
          </a:p>
        </p:txBody>
      </p:sp>
      <p:sp>
        <p:nvSpPr>
          <p:cNvPr id="3" name="Rounded Rectangle 2"/>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ounded Rectangle 26"/>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ounded Rectangle 27"/>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a:off x="2645635" y="3782050"/>
            <a:ext cx="6813453" cy="2555601"/>
            <a:chOff x="1006883" y="365157"/>
            <a:chExt cx="10057116" cy="3484959"/>
          </a:xfrm>
        </p:grpSpPr>
        <p:sp>
          <p:nvSpPr>
            <p:cNvPr id="30" name="Freeform 29"/>
            <p:cNvSpPr/>
            <p:nvPr/>
          </p:nvSpPr>
          <p:spPr>
            <a:xfrm>
              <a:off x="1006884" y="3030512"/>
              <a:ext cx="10057115" cy="819604"/>
            </a:xfrm>
            <a:custGeom>
              <a:avLst/>
              <a:gdLst>
                <a:gd name="connsiteX0" fmla="*/ 0 w 8289525"/>
                <a:gd name="connsiteY0" fmla="*/ 86095 h 860945"/>
                <a:gd name="connsiteX1" fmla="*/ 86095 w 8289525"/>
                <a:gd name="connsiteY1" fmla="*/ 0 h 860945"/>
                <a:gd name="connsiteX2" fmla="*/ 8203431 w 8289525"/>
                <a:gd name="connsiteY2" fmla="*/ 0 h 860945"/>
                <a:gd name="connsiteX3" fmla="*/ 8289526 w 8289525"/>
                <a:gd name="connsiteY3" fmla="*/ 86095 h 860945"/>
                <a:gd name="connsiteX4" fmla="*/ 8289525 w 8289525"/>
                <a:gd name="connsiteY4" fmla="*/ 774851 h 860945"/>
                <a:gd name="connsiteX5" fmla="*/ 8203430 w 8289525"/>
                <a:gd name="connsiteY5" fmla="*/ 860946 h 860945"/>
                <a:gd name="connsiteX6" fmla="*/ 86095 w 8289525"/>
                <a:gd name="connsiteY6" fmla="*/ 860945 h 860945"/>
                <a:gd name="connsiteX7" fmla="*/ 0 w 8289525"/>
                <a:gd name="connsiteY7" fmla="*/ 774850 h 860945"/>
                <a:gd name="connsiteX8" fmla="*/ 0 w 8289525"/>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9525" h="860945">
                  <a:moveTo>
                    <a:pt x="0" y="86095"/>
                  </a:moveTo>
                  <a:cubicBezTo>
                    <a:pt x="0" y="38546"/>
                    <a:pt x="38546" y="0"/>
                    <a:pt x="86095" y="0"/>
                  </a:cubicBezTo>
                  <a:lnTo>
                    <a:pt x="8203431" y="0"/>
                  </a:lnTo>
                  <a:cubicBezTo>
                    <a:pt x="8250980" y="0"/>
                    <a:pt x="8289526" y="38546"/>
                    <a:pt x="8289526" y="86095"/>
                  </a:cubicBezTo>
                  <a:cubicBezTo>
                    <a:pt x="8289526" y="315680"/>
                    <a:pt x="8289525" y="545266"/>
                    <a:pt x="8289525" y="774851"/>
                  </a:cubicBezTo>
                  <a:cubicBezTo>
                    <a:pt x="8289525" y="822400"/>
                    <a:pt x="8250979" y="860946"/>
                    <a:pt x="8203430"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545" tIns="158545" rIns="158545" bIns="158545" numCol="1" spcCol="1270" anchor="ctr" anchorCtr="0">
              <a:noAutofit/>
            </a:bodyPr>
            <a:lstStyle/>
            <a:p>
              <a:pPr algn="ctr" defTabSz="1555374">
                <a:lnSpc>
                  <a:spcPct val="90000"/>
                </a:lnSpc>
                <a:spcBef>
                  <a:spcPct val="0"/>
                </a:spcBef>
                <a:spcAft>
                  <a:spcPct val="35000"/>
                </a:spcAft>
              </a:pPr>
              <a:r>
                <a:rPr lang="en-US" sz="3200" dirty="0">
                  <a:solidFill>
                    <a:srgbClr val="FFFFFF"/>
                  </a:solidFill>
                </a:rPr>
                <a:t>Network</a:t>
              </a:r>
            </a:p>
          </p:txBody>
        </p:sp>
        <p:sp>
          <p:nvSpPr>
            <p:cNvPr id="31" name="Freeform 30"/>
            <p:cNvSpPr/>
            <p:nvPr/>
          </p:nvSpPr>
          <p:spPr>
            <a:xfrm>
              <a:off x="1006883" y="2142059"/>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Data</a:t>
              </a:r>
            </a:p>
          </p:txBody>
        </p:sp>
        <p:sp>
          <p:nvSpPr>
            <p:cNvPr id="32" name="Freeform 31"/>
            <p:cNvSpPr/>
            <p:nvPr/>
          </p:nvSpPr>
          <p:spPr>
            <a:xfrm>
              <a:off x="3972409" y="2142059"/>
              <a:ext cx="7091590" cy="819604"/>
            </a:xfrm>
            <a:custGeom>
              <a:avLst/>
              <a:gdLst>
                <a:gd name="connsiteX0" fmla="*/ 0 w 7043222"/>
                <a:gd name="connsiteY0" fmla="*/ 86095 h 860945"/>
                <a:gd name="connsiteX1" fmla="*/ 86095 w 7043222"/>
                <a:gd name="connsiteY1" fmla="*/ 0 h 860945"/>
                <a:gd name="connsiteX2" fmla="*/ 6957128 w 7043222"/>
                <a:gd name="connsiteY2" fmla="*/ 0 h 860945"/>
                <a:gd name="connsiteX3" fmla="*/ 7043223 w 7043222"/>
                <a:gd name="connsiteY3" fmla="*/ 86095 h 860945"/>
                <a:gd name="connsiteX4" fmla="*/ 7043222 w 7043222"/>
                <a:gd name="connsiteY4" fmla="*/ 774851 h 860945"/>
                <a:gd name="connsiteX5" fmla="*/ 6957127 w 7043222"/>
                <a:gd name="connsiteY5" fmla="*/ 860946 h 860945"/>
                <a:gd name="connsiteX6" fmla="*/ 86095 w 7043222"/>
                <a:gd name="connsiteY6" fmla="*/ 860945 h 860945"/>
                <a:gd name="connsiteX7" fmla="*/ 0 w 7043222"/>
                <a:gd name="connsiteY7" fmla="*/ 774850 h 860945"/>
                <a:gd name="connsiteX8" fmla="*/ 0 w 7043222"/>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3222" h="860945">
                  <a:moveTo>
                    <a:pt x="0" y="86095"/>
                  </a:moveTo>
                  <a:cubicBezTo>
                    <a:pt x="0" y="38546"/>
                    <a:pt x="38546" y="0"/>
                    <a:pt x="86095" y="0"/>
                  </a:cubicBezTo>
                  <a:lnTo>
                    <a:pt x="6957128" y="0"/>
                  </a:lnTo>
                  <a:cubicBezTo>
                    <a:pt x="7004677" y="0"/>
                    <a:pt x="7043223" y="38546"/>
                    <a:pt x="7043223" y="86095"/>
                  </a:cubicBezTo>
                  <a:cubicBezTo>
                    <a:pt x="7043223" y="315680"/>
                    <a:pt x="7043222" y="545266"/>
                    <a:pt x="7043222" y="774851"/>
                  </a:cubicBezTo>
                  <a:cubicBezTo>
                    <a:pt x="7043222" y="822400"/>
                    <a:pt x="7004676" y="860946"/>
                    <a:pt x="6957127"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Servers</a:t>
              </a:r>
            </a:p>
          </p:txBody>
        </p:sp>
        <p:sp>
          <p:nvSpPr>
            <p:cNvPr id="33" name="Freeform 32"/>
            <p:cNvSpPr/>
            <p:nvPr/>
          </p:nvSpPr>
          <p:spPr>
            <a:xfrm>
              <a:off x="1006883" y="365157"/>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SQL</a:t>
              </a:r>
            </a:p>
          </p:txBody>
        </p:sp>
        <p:sp>
          <p:nvSpPr>
            <p:cNvPr id="34" name="Freeform 33"/>
            <p:cNvSpPr/>
            <p:nvPr/>
          </p:nvSpPr>
          <p:spPr>
            <a:xfrm>
              <a:off x="1006884" y="1253609"/>
              <a:ext cx="10057115"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Virtual Servers</a:t>
              </a:r>
            </a:p>
          </p:txBody>
        </p:sp>
        <p:sp>
          <p:nvSpPr>
            <p:cNvPr id="35" name="Freeform 34"/>
            <p:cNvSpPr/>
            <p:nvPr/>
          </p:nvSpPr>
          <p:spPr>
            <a:xfrm>
              <a:off x="3972409" y="365157"/>
              <a:ext cx="7091590"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SharePoint</a:t>
              </a:r>
            </a:p>
          </p:txBody>
        </p:sp>
      </p:grpSp>
    </p:spTree>
    <p:extLst>
      <p:ext uri="{BB962C8B-B14F-4D97-AF65-F5344CB8AC3E}">
        <p14:creationId xmlns:p14="http://schemas.microsoft.com/office/powerpoint/2010/main" val="30267208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Roadmap to 2013</a:t>
            </a:r>
          </a:p>
        </p:txBody>
      </p:sp>
      <p:sp>
        <p:nvSpPr>
          <p:cNvPr id="4" name="Text Placeholder 3"/>
          <p:cNvSpPr>
            <a:spLocks noGrp="1"/>
          </p:cNvSpPr>
          <p:nvPr>
            <p:ph type="body" sz="quarter" idx="10"/>
          </p:nvPr>
        </p:nvSpPr>
        <p:spPr>
          <a:xfrm>
            <a:off x="274638" y="1212851"/>
            <a:ext cx="11887200" cy="5478423"/>
          </a:xfrm>
        </p:spPr>
        <p:txBody>
          <a:bodyPr/>
          <a:lstStyle/>
          <a:p>
            <a:r>
              <a:rPr lang="en-US" dirty="0" smtClean="0"/>
              <a:t>Deploy 2013 into your service portfolio </a:t>
            </a:r>
            <a:r>
              <a:rPr lang="en-US" i="1" dirty="0" smtClean="0"/>
              <a:t>now</a:t>
            </a:r>
            <a:endParaRPr lang="en-US" dirty="0"/>
          </a:p>
          <a:p>
            <a:pPr lvl="1"/>
            <a:r>
              <a:rPr lang="en-US" sz="2000" dirty="0"/>
              <a:t>The “real” hybrid: 2010 / 2013, Foundation / Server, on-premise / cloud</a:t>
            </a:r>
          </a:p>
          <a:p>
            <a:pPr lvl="1"/>
            <a:r>
              <a:rPr lang="en-US" sz="2000" dirty="0"/>
              <a:t>Don’t wait for SP1 but ensure your vendors are ready</a:t>
            </a:r>
          </a:p>
          <a:p>
            <a:pPr lvl="1"/>
            <a:r>
              <a:rPr lang="en-US" sz="2000" dirty="0">
                <a:solidFill>
                  <a:srgbClr val="FF0000"/>
                </a:solidFill>
              </a:rPr>
              <a:t>SharePoint 2013 service farm</a:t>
            </a:r>
          </a:p>
          <a:p>
            <a:pPr lvl="1"/>
            <a:r>
              <a:rPr lang="en-US" sz="2000" dirty="0">
                <a:solidFill>
                  <a:srgbClr val="FF0000"/>
                </a:solidFill>
              </a:rPr>
              <a:t>Search Center, My Sites</a:t>
            </a:r>
          </a:p>
          <a:p>
            <a:r>
              <a:rPr lang="en-US" dirty="0"/>
              <a:t>Get Office 365 into your service portfolio </a:t>
            </a:r>
            <a:r>
              <a:rPr lang="en-US" i="1" dirty="0"/>
              <a:t>now</a:t>
            </a:r>
            <a:endParaRPr lang="en-US" dirty="0"/>
          </a:p>
          <a:p>
            <a:r>
              <a:rPr lang="en-US" dirty="0" smtClean="0"/>
              <a:t>Deliver </a:t>
            </a:r>
            <a:r>
              <a:rPr lang="en-US" dirty="0"/>
              <a:t>innovative solutions to drive business value</a:t>
            </a:r>
          </a:p>
          <a:p>
            <a:pPr lvl="1"/>
            <a:r>
              <a:rPr lang="en-US" sz="2000" dirty="0"/>
              <a:t>Business users won’t wait for the next “big jump” upgrade project</a:t>
            </a:r>
          </a:p>
          <a:p>
            <a:pPr lvl="1"/>
            <a:r>
              <a:rPr lang="en-US" sz="2000" dirty="0">
                <a:solidFill>
                  <a:srgbClr val="FF0000"/>
                </a:solidFill>
              </a:rPr>
              <a:t>Deploy new workloads to 2010 or 2013, Foundation or Server, on-</a:t>
            </a:r>
            <a:r>
              <a:rPr lang="en-US" sz="2000" dirty="0" err="1">
                <a:solidFill>
                  <a:srgbClr val="FF0000"/>
                </a:solidFill>
              </a:rPr>
              <a:t>prem</a:t>
            </a:r>
            <a:r>
              <a:rPr lang="en-US" sz="2000" dirty="0">
                <a:solidFill>
                  <a:srgbClr val="FF0000"/>
                </a:solidFill>
              </a:rPr>
              <a:t> or cloud farm as appropriate </a:t>
            </a:r>
          </a:p>
          <a:p>
            <a:r>
              <a:rPr lang="en-US" dirty="0" smtClean="0"/>
              <a:t>Don’t deploy “big bet” workloads on 2010</a:t>
            </a:r>
          </a:p>
          <a:p>
            <a:pPr lvl="1"/>
            <a:r>
              <a:rPr lang="en-US" sz="2000" dirty="0"/>
              <a:t>If a workload involves SharePoint 2013’s “big bets”, you guarantee risk, pain, cost, or failure</a:t>
            </a:r>
          </a:p>
          <a:p>
            <a:pPr lvl="1"/>
            <a:r>
              <a:rPr lang="en-US" sz="2000" dirty="0">
                <a:solidFill>
                  <a:srgbClr val="FF0000"/>
                </a:solidFill>
              </a:rPr>
              <a:t>Social, search, mobile devices, WCM (public facing web site, published content intranet or extranet)</a:t>
            </a:r>
          </a:p>
        </p:txBody>
      </p:sp>
    </p:spTree>
    <p:extLst>
      <p:ext uri="{BB962C8B-B14F-4D97-AF65-F5344CB8AC3E}">
        <p14:creationId xmlns:p14="http://schemas.microsoft.com/office/powerpoint/2010/main" val="38332386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to 2013</a:t>
            </a:r>
          </a:p>
        </p:txBody>
      </p:sp>
      <p:sp>
        <p:nvSpPr>
          <p:cNvPr id="11" name="Freeform 10"/>
          <p:cNvSpPr/>
          <p:nvPr/>
        </p:nvSpPr>
        <p:spPr>
          <a:xfrm>
            <a:off x="2506570" y="2762190"/>
            <a:ext cx="4243237" cy="819604"/>
          </a:xfrm>
          <a:custGeom>
            <a:avLst/>
            <a:gdLst>
              <a:gd name="connsiteX0" fmla="*/ 0 w 3497466"/>
              <a:gd name="connsiteY0" fmla="*/ 86095 h 860945"/>
              <a:gd name="connsiteX1" fmla="*/ 86095 w 3497466"/>
              <a:gd name="connsiteY1" fmla="*/ 0 h 860945"/>
              <a:gd name="connsiteX2" fmla="*/ 3411372 w 3497466"/>
              <a:gd name="connsiteY2" fmla="*/ 0 h 860945"/>
              <a:gd name="connsiteX3" fmla="*/ 3497467 w 3497466"/>
              <a:gd name="connsiteY3" fmla="*/ 86095 h 860945"/>
              <a:gd name="connsiteX4" fmla="*/ 3497466 w 3497466"/>
              <a:gd name="connsiteY4" fmla="*/ 774851 h 860945"/>
              <a:gd name="connsiteX5" fmla="*/ 3411371 w 3497466"/>
              <a:gd name="connsiteY5" fmla="*/ 860946 h 860945"/>
              <a:gd name="connsiteX6" fmla="*/ 86095 w 3497466"/>
              <a:gd name="connsiteY6" fmla="*/ 860945 h 860945"/>
              <a:gd name="connsiteX7" fmla="*/ 0 w 3497466"/>
              <a:gd name="connsiteY7" fmla="*/ 774850 h 860945"/>
              <a:gd name="connsiteX8" fmla="*/ 0 w 349746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466" h="860945">
                <a:moveTo>
                  <a:pt x="0" y="86095"/>
                </a:moveTo>
                <a:cubicBezTo>
                  <a:pt x="0" y="38546"/>
                  <a:pt x="38546" y="0"/>
                  <a:pt x="86095" y="0"/>
                </a:cubicBezTo>
                <a:lnTo>
                  <a:pt x="3411372" y="0"/>
                </a:lnTo>
                <a:cubicBezTo>
                  <a:pt x="3458921" y="0"/>
                  <a:pt x="3497467" y="38546"/>
                  <a:pt x="3497467" y="86095"/>
                </a:cubicBezTo>
                <a:cubicBezTo>
                  <a:pt x="3497467" y="315680"/>
                  <a:pt x="3497466" y="545266"/>
                  <a:pt x="3497466" y="774851"/>
                </a:cubicBezTo>
                <a:cubicBezTo>
                  <a:pt x="3497466" y="822400"/>
                  <a:pt x="3458920" y="860946"/>
                  <a:pt x="341137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2013</a:t>
            </a:r>
          </a:p>
        </p:txBody>
      </p:sp>
      <p:sp>
        <p:nvSpPr>
          <p:cNvPr id="12" name="Freeform 11"/>
          <p:cNvSpPr/>
          <p:nvPr/>
        </p:nvSpPr>
        <p:spPr>
          <a:xfrm>
            <a:off x="2506572" y="1873740"/>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Services</a:t>
            </a:r>
          </a:p>
        </p:txBody>
      </p:sp>
      <p:sp>
        <p:nvSpPr>
          <p:cNvPr id="13" name="Freeform 12"/>
          <p:cNvSpPr/>
          <p:nvPr/>
        </p:nvSpPr>
        <p:spPr>
          <a:xfrm>
            <a:off x="3930747" y="1873740"/>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New Workload</a:t>
            </a:r>
          </a:p>
        </p:txBody>
      </p:sp>
      <p:sp>
        <p:nvSpPr>
          <p:cNvPr id="14" name="Freeform 13"/>
          <p:cNvSpPr/>
          <p:nvPr/>
        </p:nvSpPr>
        <p:spPr>
          <a:xfrm>
            <a:off x="5354927" y="1873740"/>
            <a:ext cx="1394883"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smtClean="0">
                <a:solidFill>
                  <a:srgbClr val="FFFFFF"/>
                </a:solidFill>
              </a:rPr>
              <a:t>Social</a:t>
            </a:r>
            <a:endParaRPr lang="en-US" sz="2000" dirty="0">
              <a:solidFill>
                <a:srgbClr val="FFFFFF"/>
              </a:solidFill>
            </a:endParaRPr>
          </a:p>
        </p:txBody>
      </p:sp>
      <p:sp>
        <p:nvSpPr>
          <p:cNvPr id="15" name="Freeform 14"/>
          <p:cNvSpPr/>
          <p:nvPr/>
        </p:nvSpPr>
        <p:spPr>
          <a:xfrm>
            <a:off x="6779098" y="2762190"/>
            <a:ext cx="2819060" cy="819604"/>
          </a:xfrm>
          <a:custGeom>
            <a:avLst/>
            <a:gdLst>
              <a:gd name="connsiteX0" fmla="*/ 0 w 2323596"/>
              <a:gd name="connsiteY0" fmla="*/ 86095 h 860945"/>
              <a:gd name="connsiteX1" fmla="*/ 86095 w 2323596"/>
              <a:gd name="connsiteY1" fmla="*/ 0 h 860945"/>
              <a:gd name="connsiteX2" fmla="*/ 2237502 w 2323596"/>
              <a:gd name="connsiteY2" fmla="*/ 0 h 860945"/>
              <a:gd name="connsiteX3" fmla="*/ 2323597 w 2323596"/>
              <a:gd name="connsiteY3" fmla="*/ 86095 h 860945"/>
              <a:gd name="connsiteX4" fmla="*/ 2323596 w 2323596"/>
              <a:gd name="connsiteY4" fmla="*/ 774851 h 860945"/>
              <a:gd name="connsiteX5" fmla="*/ 2237501 w 2323596"/>
              <a:gd name="connsiteY5" fmla="*/ 860946 h 860945"/>
              <a:gd name="connsiteX6" fmla="*/ 86095 w 2323596"/>
              <a:gd name="connsiteY6" fmla="*/ 860945 h 860945"/>
              <a:gd name="connsiteX7" fmla="*/ 0 w 2323596"/>
              <a:gd name="connsiteY7" fmla="*/ 774850 h 860945"/>
              <a:gd name="connsiteX8" fmla="*/ 0 w 232359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596" h="860945">
                <a:moveTo>
                  <a:pt x="0" y="86095"/>
                </a:moveTo>
                <a:cubicBezTo>
                  <a:pt x="0" y="38546"/>
                  <a:pt x="38546" y="0"/>
                  <a:pt x="86095" y="0"/>
                </a:cubicBezTo>
                <a:lnTo>
                  <a:pt x="2237502" y="0"/>
                </a:lnTo>
                <a:cubicBezTo>
                  <a:pt x="2285051" y="0"/>
                  <a:pt x="2323597" y="38546"/>
                  <a:pt x="2323597" y="86095"/>
                </a:cubicBezTo>
                <a:cubicBezTo>
                  <a:pt x="2323597" y="315680"/>
                  <a:pt x="2323596" y="545266"/>
                  <a:pt x="2323596" y="774851"/>
                </a:cubicBezTo>
                <a:cubicBezTo>
                  <a:pt x="2323596" y="822400"/>
                  <a:pt x="2285050" y="860946"/>
                  <a:pt x="223750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2010</a:t>
            </a:r>
          </a:p>
        </p:txBody>
      </p:sp>
      <p:sp>
        <p:nvSpPr>
          <p:cNvPr id="19" name="Freeform 18"/>
          <p:cNvSpPr/>
          <p:nvPr/>
        </p:nvSpPr>
        <p:spPr>
          <a:xfrm>
            <a:off x="6785211" y="1873740"/>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err="1">
                <a:solidFill>
                  <a:srgbClr val="FFFFFF"/>
                </a:solidFill>
              </a:rPr>
              <a:t>Collab</a:t>
            </a:r>
            <a:endParaRPr lang="en-US" sz="2000" dirty="0">
              <a:solidFill>
                <a:srgbClr val="FFFFFF"/>
              </a:solidFill>
            </a:endParaRPr>
          </a:p>
        </p:txBody>
      </p:sp>
      <p:sp>
        <p:nvSpPr>
          <p:cNvPr id="20" name="Freeform 19"/>
          <p:cNvSpPr/>
          <p:nvPr/>
        </p:nvSpPr>
        <p:spPr>
          <a:xfrm>
            <a:off x="8683773" y="1885211"/>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2000" dirty="0">
                <a:solidFill>
                  <a:srgbClr val="FFFFFF"/>
                </a:solidFill>
              </a:rPr>
              <a:t>LOB</a:t>
            </a:r>
          </a:p>
        </p:txBody>
      </p:sp>
      <p:sp>
        <p:nvSpPr>
          <p:cNvPr id="21" name="Freeform 20"/>
          <p:cNvSpPr/>
          <p:nvPr/>
        </p:nvSpPr>
        <p:spPr>
          <a:xfrm>
            <a:off x="7733981" y="1873740"/>
            <a:ext cx="914382"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1600" dirty="0">
                <a:solidFill>
                  <a:srgbClr val="FFFFFF"/>
                </a:solidFill>
              </a:rPr>
              <a:t>Intranet</a:t>
            </a:r>
          </a:p>
        </p:txBody>
      </p:sp>
      <p:sp>
        <p:nvSpPr>
          <p:cNvPr id="3" name="Rounded Rectangle 2"/>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ounded Rectangle 26"/>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ounded Rectangle 27"/>
          <p:cNvSpPr/>
          <p:nvPr/>
        </p:nvSpPr>
        <p:spPr bwMode="auto">
          <a:xfrm>
            <a:off x="2506570" y="3650640"/>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a:off x="2645635" y="3782050"/>
            <a:ext cx="6813453" cy="2555601"/>
            <a:chOff x="1006883" y="365157"/>
            <a:chExt cx="10057116" cy="3484959"/>
          </a:xfrm>
        </p:grpSpPr>
        <p:sp>
          <p:nvSpPr>
            <p:cNvPr id="30" name="Freeform 29"/>
            <p:cNvSpPr/>
            <p:nvPr/>
          </p:nvSpPr>
          <p:spPr>
            <a:xfrm>
              <a:off x="1006884" y="3030512"/>
              <a:ext cx="10057115" cy="819604"/>
            </a:xfrm>
            <a:custGeom>
              <a:avLst/>
              <a:gdLst>
                <a:gd name="connsiteX0" fmla="*/ 0 w 8289525"/>
                <a:gd name="connsiteY0" fmla="*/ 86095 h 860945"/>
                <a:gd name="connsiteX1" fmla="*/ 86095 w 8289525"/>
                <a:gd name="connsiteY1" fmla="*/ 0 h 860945"/>
                <a:gd name="connsiteX2" fmla="*/ 8203431 w 8289525"/>
                <a:gd name="connsiteY2" fmla="*/ 0 h 860945"/>
                <a:gd name="connsiteX3" fmla="*/ 8289526 w 8289525"/>
                <a:gd name="connsiteY3" fmla="*/ 86095 h 860945"/>
                <a:gd name="connsiteX4" fmla="*/ 8289525 w 8289525"/>
                <a:gd name="connsiteY4" fmla="*/ 774851 h 860945"/>
                <a:gd name="connsiteX5" fmla="*/ 8203430 w 8289525"/>
                <a:gd name="connsiteY5" fmla="*/ 860946 h 860945"/>
                <a:gd name="connsiteX6" fmla="*/ 86095 w 8289525"/>
                <a:gd name="connsiteY6" fmla="*/ 860945 h 860945"/>
                <a:gd name="connsiteX7" fmla="*/ 0 w 8289525"/>
                <a:gd name="connsiteY7" fmla="*/ 774850 h 860945"/>
                <a:gd name="connsiteX8" fmla="*/ 0 w 8289525"/>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9525" h="860945">
                  <a:moveTo>
                    <a:pt x="0" y="86095"/>
                  </a:moveTo>
                  <a:cubicBezTo>
                    <a:pt x="0" y="38546"/>
                    <a:pt x="38546" y="0"/>
                    <a:pt x="86095" y="0"/>
                  </a:cubicBezTo>
                  <a:lnTo>
                    <a:pt x="8203431" y="0"/>
                  </a:lnTo>
                  <a:cubicBezTo>
                    <a:pt x="8250980" y="0"/>
                    <a:pt x="8289526" y="38546"/>
                    <a:pt x="8289526" y="86095"/>
                  </a:cubicBezTo>
                  <a:cubicBezTo>
                    <a:pt x="8289526" y="315680"/>
                    <a:pt x="8289525" y="545266"/>
                    <a:pt x="8289525" y="774851"/>
                  </a:cubicBezTo>
                  <a:cubicBezTo>
                    <a:pt x="8289525" y="822400"/>
                    <a:pt x="8250979" y="860946"/>
                    <a:pt x="8203430"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545" tIns="158545" rIns="158545" bIns="158545" numCol="1" spcCol="1270" anchor="ctr" anchorCtr="0">
              <a:noAutofit/>
            </a:bodyPr>
            <a:lstStyle/>
            <a:p>
              <a:pPr algn="ctr" defTabSz="1555374">
                <a:lnSpc>
                  <a:spcPct val="90000"/>
                </a:lnSpc>
                <a:spcBef>
                  <a:spcPct val="0"/>
                </a:spcBef>
                <a:spcAft>
                  <a:spcPct val="35000"/>
                </a:spcAft>
              </a:pPr>
              <a:r>
                <a:rPr lang="en-US" sz="3200" dirty="0">
                  <a:solidFill>
                    <a:srgbClr val="FFFFFF"/>
                  </a:solidFill>
                </a:rPr>
                <a:t>Network</a:t>
              </a:r>
            </a:p>
          </p:txBody>
        </p:sp>
        <p:sp>
          <p:nvSpPr>
            <p:cNvPr id="31" name="Freeform 30"/>
            <p:cNvSpPr/>
            <p:nvPr/>
          </p:nvSpPr>
          <p:spPr>
            <a:xfrm>
              <a:off x="1006883" y="2142059"/>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Data</a:t>
              </a:r>
            </a:p>
          </p:txBody>
        </p:sp>
        <p:sp>
          <p:nvSpPr>
            <p:cNvPr id="32" name="Freeform 31"/>
            <p:cNvSpPr/>
            <p:nvPr/>
          </p:nvSpPr>
          <p:spPr>
            <a:xfrm>
              <a:off x="3972409" y="2142059"/>
              <a:ext cx="7091590" cy="819604"/>
            </a:xfrm>
            <a:custGeom>
              <a:avLst/>
              <a:gdLst>
                <a:gd name="connsiteX0" fmla="*/ 0 w 7043222"/>
                <a:gd name="connsiteY0" fmla="*/ 86095 h 860945"/>
                <a:gd name="connsiteX1" fmla="*/ 86095 w 7043222"/>
                <a:gd name="connsiteY1" fmla="*/ 0 h 860945"/>
                <a:gd name="connsiteX2" fmla="*/ 6957128 w 7043222"/>
                <a:gd name="connsiteY2" fmla="*/ 0 h 860945"/>
                <a:gd name="connsiteX3" fmla="*/ 7043223 w 7043222"/>
                <a:gd name="connsiteY3" fmla="*/ 86095 h 860945"/>
                <a:gd name="connsiteX4" fmla="*/ 7043222 w 7043222"/>
                <a:gd name="connsiteY4" fmla="*/ 774851 h 860945"/>
                <a:gd name="connsiteX5" fmla="*/ 6957127 w 7043222"/>
                <a:gd name="connsiteY5" fmla="*/ 860946 h 860945"/>
                <a:gd name="connsiteX6" fmla="*/ 86095 w 7043222"/>
                <a:gd name="connsiteY6" fmla="*/ 860945 h 860945"/>
                <a:gd name="connsiteX7" fmla="*/ 0 w 7043222"/>
                <a:gd name="connsiteY7" fmla="*/ 774850 h 860945"/>
                <a:gd name="connsiteX8" fmla="*/ 0 w 7043222"/>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3222" h="860945">
                  <a:moveTo>
                    <a:pt x="0" y="86095"/>
                  </a:moveTo>
                  <a:cubicBezTo>
                    <a:pt x="0" y="38546"/>
                    <a:pt x="38546" y="0"/>
                    <a:pt x="86095" y="0"/>
                  </a:cubicBezTo>
                  <a:lnTo>
                    <a:pt x="6957128" y="0"/>
                  </a:lnTo>
                  <a:cubicBezTo>
                    <a:pt x="7004677" y="0"/>
                    <a:pt x="7043223" y="38546"/>
                    <a:pt x="7043223" y="86095"/>
                  </a:cubicBezTo>
                  <a:cubicBezTo>
                    <a:pt x="7043223" y="315680"/>
                    <a:pt x="7043222" y="545266"/>
                    <a:pt x="7043222" y="774851"/>
                  </a:cubicBezTo>
                  <a:cubicBezTo>
                    <a:pt x="7043222" y="822400"/>
                    <a:pt x="7004676" y="860946"/>
                    <a:pt x="6957127"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Servers</a:t>
              </a:r>
            </a:p>
          </p:txBody>
        </p:sp>
        <p:sp>
          <p:nvSpPr>
            <p:cNvPr id="33" name="Freeform 32"/>
            <p:cNvSpPr/>
            <p:nvPr/>
          </p:nvSpPr>
          <p:spPr>
            <a:xfrm>
              <a:off x="1006883" y="365157"/>
              <a:ext cx="2742849" cy="819604"/>
            </a:xfrm>
            <a:custGeom>
              <a:avLst/>
              <a:gdLst>
                <a:gd name="connsiteX0" fmla="*/ 0 w 1149726"/>
                <a:gd name="connsiteY0" fmla="*/ 86095 h 860945"/>
                <a:gd name="connsiteX1" fmla="*/ 86095 w 1149726"/>
                <a:gd name="connsiteY1" fmla="*/ 0 h 860945"/>
                <a:gd name="connsiteX2" fmla="*/ 1063632 w 1149726"/>
                <a:gd name="connsiteY2" fmla="*/ 0 h 860945"/>
                <a:gd name="connsiteX3" fmla="*/ 1149727 w 1149726"/>
                <a:gd name="connsiteY3" fmla="*/ 86095 h 860945"/>
                <a:gd name="connsiteX4" fmla="*/ 1149726 w 1149726"/>
                <a:gd name="connsiteY4" fmla="*/ 774851 h 860945"/>
                <a:gd name="connsiteX5" fmla="*/ 1063631 w 1149726"/>
                <a:gd name="connsiteY5" fmla="*/ 860946 h 860945"/>
                <a:gd name="connsiteX6" fmla="*/ 86095 w 1149726"/>
                <a:gd name="connsiteY6" fmla="*/ 860945 h 860945"/>
                <a:gd name="connsiteX7" fmla="*/ 0 w 1149726"/>
                <a:gd name="connsiteY7" fmla="*/ 774850 h 860945"/>
                <a:gd name="connsiteX8" fmla="*/ 0 w 114972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6" h="860945">
                  <a:moveTo>
                    <a:pt x="0" y="86095"/>
                  </a:moveTo>
                  <a:cubicBezTo>
                    <a:pt x="0" y="38546"/>
                    <a:pt x="38546" y="0"/>
                    <a:pt x="86095" y="0"/>
                  </a:cubicBezTo>
                  <a:lnTo>
                    <a:pt x="1063632" y="0"/>
                  </a:lnTo>
                  <a:cubicBezTo>
                    <a:pt x="1111181" y="0"/>
                    <a:pt x="1149727" y="38546"/>
                    <a:pt x="1149727" y="86095"/>
                  </a:cubicBezTo>
                  <a:cubicBezTo>
                    <a:pt x="1149727" y="315680"/>
                    <a:pt x="1149726" y="545266"/>
                    <a:pt x="1149726" y="774851"/>
                  </a:cubicBezTo>
                  <a:cubicBezTo>
                    <a:pt x="1149726" y="822400"/>
                    <a:pt x="1111180" y="860946"/>
                    <a:pt x="1063631"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SQL</a:t>
              </a:r>
            </a:p>
          </p:txBody>
        </p:sp>
        <p:sp>
          <p:nvSpPr>
            <p:cNvPr id="34" name="Freeform 33"/>
            <p:cNvSpPr/>
            <p:nvPr/>
          </p:nvSpPr>
          <p:spPr>
            <a:xfrm>
              <a:off x="1006884" y="1253609"/>
              <a:ext cx="10057115"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118" tIns="147118" rIns="147118" bIns="147118" numCol="1" spcCol="1270" anchor="ctr" anchorCtr="0">
              <a:noAutofit/>
            </a:bodyPr>
            <a:lstStyle/>
            <a:p>
              <a:pPr algn="ctr" defTabSz="1422056">
                <a:lnSpc>
                  <a:spcPct val="90000"/>
                </a:lnSpc>
                <a:spcBef>
                  <a:spcPct val="0"/>
                </a:spcBef>
                <a:spcAft>
                  <a:spcPct val="35000"/>
                </a:spcAft>
              </a:pPr>
              <a:r>
                <a:rPr lang="en-US" sz="3200" dirty="0">
                  <a:solidFill>
                    <a:srgbClr val="FFFFFF"/>
                  </a:solidFill>
                </a:rPr>
                <a:t>Virtual Servers</a:t>
              </a:r>
            </a:p>
          </p:txBody>
        </p:sp>
        <p:sp>
          <p:nvSpPr>
            <p:cNvPr id="35" name="Freeform 34"/>
            <p:cNvSpPr/>
            <p:nvPr/>
          </p:nvSpPr>
          <p:spPr>
            <a:xfrm>
              <a:off x="3972409" y="365157"/>
              <a:ext cx="7091590" cy="819604"/>
            </a:xfrm>
            <a:custGeom>
              <a:avLst/>
              <a:gdLst>
                <a:gd name="connsiteX0" fmla="*/ 0 w 5845207"/>
                <a:gd name="connsiteY0" fmla="*/ 86095 h 860945"/>
                <a:gd name="connsiteX1" fmla="*/ 86095 w 5845207"/>
                <a:gd name="connsiteY1" fmla="*/ 0 h 860945"/>
                <a:gd name="connsiteX2" fmla="*/ 5759113 w 5845207"/>
                <a:gd name="connsiteY2" fmla="*/ 0 h 860945"/>
                <a:gd name="connsiteX3" fmla="*/ 5845208 w 5845207"/>
                <a:gd name="connsiteY3" fmla="*/ 86095 h 860945"/>
                <a:gd name="connsiteX4" fmla="*/ 5845207 w 5845207"/>
                <a:gd name="connsiteY4" fmla="*/ 774851 h 860945"/>
                <a:gd name="connsiteX5" fmla="*/ 5759112 w 5845207"/>
                <a:gd name="connsiteY5" fmla="*/ 860946 h 860945"/>
                <a:gd name="connsiteX6" fmla="*/ 86095 w 5845207"/>
                <a:gd name="connsiteY6" fmla="*/ 860945 h 860945"/>
                <a:gd name="connsiteX7" fmla="*/ 0 w 5845207"/>
                <a:gd name="connsiteY7" fmla="*/ 774850 h 860945"/>
                <a:gd name="connsiteX8" fmla="*/ 0 w 5845207"/>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07" h="860945">
                  <a:moveTo>
                    <a:pt x="0" y="86095"/>
                  </a:moveTo>
                  <a:cubicBezTo>
                    <a:pt x="0" y="38546"/>
                    <a:pt x="38546" y="0"/>
                    <a:pt x="86095" y="0"/>
                  </a:cubicBezTo>
                  <a:lnTo>
                    <a:pt x="5759113" y="0"/>
                  </a:lnTo>
                  <a:cubicBezTo>
                    <a:pt x="5806662" y="0"/>
                    <a:pt x="5845208" y="38546"/>
                    <a:pt x="5845208" y="86095"/>
                  </a:cubicBezTo>
                  <a:cubicBezTo>
                    <a:pt x="5845208" y="315680"/>
                    <a:pt x="5845207" y="545266"/>
                    <a:pt x="5845207" y="774851"/>
                  </a:cubicBezTo>
                  <a:cubicBezTo>
                    <a:pt x="5845207" y="822400"/>
                    <a:pt x="5806661" y="860946"/>
                    <a:pt x="5759112" y="860946"/>
                  </a:cubicBezTo>
                  <a:lnTo>
                    <a:pt x="86095" y="860945"/>
                  </a:lnTo>
                  <a:cubicBezTo>
                    <a:pt x="38546" y="860945"/>
                    <a:pt x="0" y="822399"/>
                    <a:pt x="0" y="774850"/>
                  </a:cubicBezTo>
                  <a:lnTo>
                    <a:pt x="0" y="86095"/>
                  </a:lnTo>
                  <a:close/>
                </a:path>
              </a:pathLst>
            </a:custGeom>
            <a:solidFill>
              <a:srgbClr val="0126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SharePoint</a:t>
              </a:r>
            </a:p>
          </p:txBody>
        </p:sp>
      </p:grpSp>
    </p:spTree>
    <p:extLst>
      <p:ext uri="{BB962C8B-B14F-4D97-AF65-F5344CB8AC3E}">
        <p14:creationId xmlns:p14="http://schemas.microsoft.com/office/powerpoint/2010/main" val="392243081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 have SharePoint 2007… Should I skip 2010?</a:t>
            </a:r>
            <a:endParaRPr lang="en-US" dirty="0"/>
          </a:p>
        </p:txBody>
      </p:sp>
    </p:spTree>
    <p:extLst>
      <p:ext uri="{BB962C8B-B14F-4D97-AF65-F5344CB8AC3E}">
        <p14:creationId xmlns:p14="http://schemas.microsoft.com/office/powerpoint/2010/main" val="263067868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2010/2013 Workload Decision Tree</a:t>
            </a:r>
            <a:endParaRPr lang="en-US" dirty="0"/>
          </a:p>
        </p:txBody>
      </p:sp>
      <p:sp>
        <p:nvSpPr>
          <p:cNvPr id="5" name="Flowchart: Process 4"/>
          <p:cNvSpPr/>
          <p:nvPr/>
        </p:nvSpPr>
        <p:spPr bwMode="auto">
          <a:xfrm>
            <a:off x="457560" y="1851361"/>
            <a:ext cx="2560278" cy="1508765"/>
          </a:xfrm>
          <a:prstGeom prst="flowChartProcess">
            <a:avLst/>
          </a:prstGeom>
          <a:solidFill>
            <a:srgbClr val="DCE1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rgbClr val="000000"/>
                </a:solidFill>
                <a:ea typeface="Segoe UI" pitchFamily="34" charset="0"/>
                <a:cs typeface="Segoe UI" pitchFamily="34" charset="0"/>
              </a:rPr>
              <a:t>Define Business Need</a:t>
            </a:r>
          </a:p>
        </p:txBody>
      </p:sp>
      <p:grpSp>
        <p:nvGrpSpPr>
          <p:cNvPr id="2" name="Group 1"/>
          <p:cNvGrpSpPr/>
          <p:nvPr/>
        </p:nvGrpSpPr>
        <p:grpSpPr>
          <a:xfrm>
            <a:off x="3017838" y="1441723"/>
            <a:ext cx="4938924" cy="2328037"/>
            <a:chOff x="3017838" y="1441723"/>
            <a:chExt cx="4938924" cy="2328037"/>
          </a:xfrm>
        </p:grpSpPr>
        <p:sp>
          <p:nvSpPr>
            <p:cNvPr id="6" name="Flowchart: Decision 5"/>
            <p:cNvSpPr/>
            <p:nvPr/>
          </p:nvSpPr>
          <p:spPr bwMode="auto">
            <a:xfrm>
              <a:off x="4482080" y="1441723"/>
              <a:ext cx="3474682" cy="2328037"/>
            </a:xfrm>
            <a:prstGeom prst="flowChartDecision">
              <a:avLst/>
            </a:prstGeom>
            <a:solidFill>
              <a:srgbClr val="DCE1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rgbClr val="000000"/>
                  </a:solidFill>
                  <a:ea typeface="Segoe UI" pitchFamily="34" charset="0"/>
                  <a:cs typeface="Segoe UI" pitchFamily="34" charset="0"/>
                </a:rPr>
                <a:t>Can it be done in 2010?</a:t>
              </a:r>
              <a:endParaRPr lang="en-US" sz="2800" dirty="0">
                <a:solidFill>
                  <a:srgbClr val="000000"/>
                </a:solidFill>
                <a:ea typeface="Segoe UI" pitchFamily="34" charset="0"/>
                <a:cs typeface="Segoe UI" pitchFamily="34" charset="0"/>
              </a:endParaRPr>
            </a:p>
          </p:txBody>
        </p:sp>
        <p:cxnSp>
          <p:nvCxnSpPr>
            <p:cNvPr id="11" name="Straight Arrow Connector 10"/>
            <p:cNvCxnSpPr>
              <a:stCxn id="5" idx="3"/>
            </p:cNvCxnSpPr>
            <p:nvPr/>
          </p:nvCxnSpPr>
          <p:spPr>
            <a:xfrm flipV="1">
              <a:off x="3017838" y="2582872"/>
              <a:ext cx="1554497" cy="22872"/>
            </a:xfrm>
            <a:prstGeom prst="straightConnector1">
              <a:avLst/>
            </a:prstGeom>
            <a:ln w="762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7956762" y="1851360"/>
            <a:ext cx="3656415" cy="1508765"/>
            <a:chOff x="7956762" y="1851360"/>
            <a:chExt cx="3656415" cy="1508765"/>
          </a:xfrm>
        </p:grpSpPr>
        <p:sp>
          <p:nvSpPr>
            <p:cNvPr id="8" name="Flowchart: Process 7"/>
            <p:cNvSpPr/>
            <p:nvPr/>
          </p:nvSpPr>
          <p:spPr bwMode="auto">
            <a:xfrm>
              <a:off x="9052899" y="1851360"/>
              <a:ext cx="2560278" cy="1508765"/>
            </a:xfrm>
            <a:prstGeom prst="flowChartProcess">
              <a:avLst/>
            </a:prstGeom>
            <a:solidFill>
              <a:srgbClr val="DCE1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solidFill>
                    <a:srgbClr val="000000"/>
                  </a:solidFill>
                  <a:ea typeface="Segoe UI" pitchFamily="34" charset="0"/>
                  <a:cs typeface="Segoe UI" pitchFamily="34" charset="0"/>
                </a:rPr>
                <a:t>It can be done better in 2013</a:t>
              </a:r>
            </a:p>
          </p:txBody>
        </p:sp>
        <p:cxnSp>
          <p:nvCxnSpPr>
            <p:cNvPr id="12" name="Straight Arrow Connector 11"/>
            <p:cNvCxnSpPr>
              <a:stCxn id="6" idx="3"/>
              <a:endCxn id="8" idx="1"/>
            </p:cNvCxnSpPr>
            <p:nvPr/>
          </p:nvCxnSpPr>
          <p:spPr>
            <a:xfrm>
              <a:off x="7956762" y="2605742"/>
              <a:ext cx="1096137" cy="1"/>
            </a:xfrm>
            <a:prstGeom prst="straightConnector1">
              <a:avLst/>
            </a:prstGeom>
            <a:ln w="762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482080" y="3769760"/>
            <a:ext cx="3474682" cy="2932020"/>
            <a:chOff x="4482080" y="3769760"/>
            <a:chExt cx="3474682" cy="2932020"/>
          </a:xfrm>
        </p:grpSpPr>
        <p:sp>
          <p:nvSpPr>
            <p:cNvPr id="9" name="Flowchart: Decision 8"/>
            <p:cNvSpPr/>
            <p:nvPr/>
          </p:nvSpPr>
          <p:spPr bwMode="auto">
            <a:xfrm>
              <a:off x="4482080" y="4373743"/>
              <a:ext cx="3474682" cy="2328037"/>
            </a:xfrm>
            <a:prstGeom prst="flowChartDecision">
              <a:avLst/>
            </a:prstGeom>
            <a:solidFill>
              <a:srgbClr val="DCE1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rgbClr val="000000"/>
                  </a:solidFill>
                  <a:ea typeface="Segoe UI" pitchFamily="34" charset="0"/>
                  <a:cs typeface="Segoe UI" pitchFamily="34" charset="0"/>
                </a:rPr>
                <a:t>Can it be done in 2013?</a:t>
              </a:r>
              <a:endParaRPr lang="en-US" sz="2800" dirty="0">
                <a:solidFill>
                  <a:srgbClr val="000000"/>
                </a:solidFill>
                <a:ea typeface="Segoe UI" pitchFamily="34" charset="0"/>
                <a:cs typeface="Segoe UI" pitchFamily="34" charset="0"/>
              </a:endParaRPr>
            </a:p>
          </p:txBody>
        </p:sp>
        <p:cxnSp>
          <p:nvCxnSpPr>
            <p:cNvPr id="15" name="Straight Arrow Connector 14"/>
            <p:cNvCxnSpPr>
              <a:stCxn id="6" idx="2"/>
            </p:cNvCxnSpPr>
            <p:nvPr/>
          </p:nvCxnSpPr>
          <p:spPr>
            <a:xfrm>
              <a:off x="6219421" y="3769760"/>
              <a:ext cx="0" cy="754382"/>
            </a:xfrm>
            <a:prstGeom prst="straightConnector1">
              <a:avLst/>
            </a:prstGeom>
            <a:ln w="762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a:stCxn id="9" idx="3"/>
            <a:endCxn id="7" idx="1"/>
          </p:cNvCxnSpPr>
          <p:nvPr/>
        </p:nvCxnSpPr>
        <p:spPr>
          <a:xfrm>
            <a:off x="7956762" y="5537762"/>
            <a:ext cx="638943" cy="0"/>
          </a:xfrm>
          <a:prstGeom prst="straightConnector1">
            <a:avLst/>
          </a:prstGeom>
          <a:ln w="762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8595705" y="3360125"/>
            <a:ext cx="3474666" cy="2846536"/>
            <a:chOff x="8595705" y="3360125"/>
            <a:chExt cx="3474666" cy="2846536"/>
          </a:xfrm>
        </p:grpSpPr>
        <p:sp>
          <p:nvSpPr>
            <p:cNvPr id="7" name="Flowchart: Terminator 6"/>
            <p:cNvSpPr/>
            <p:nvPr/>
          </p:nvSpPr>
          <p:spPr bwMode="auto">
            <a:xfrm>
              <a:off x="8595705" y="4868863"/>
              <a:ext cx="3474666" cy="1337798"/>
            </a:xfrm>
            <a:prstGeom prst="flowChartTerminator">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rgbClr val="F7F7F9"/>
                  </a:solidFill>
                  <a:ea typeface="Segoe UI" pitchFamily="34" charset="0"/>
                  <a:cs typeface="Segoe UI" pitchFamily="34" charset="0"/>
                </a:rPr>
                <a:t>SharePoint 2013</a:t>
              </a:r>
              <a:endParaRPr lang="en-US" sz="2800" dirty="0">
                <a:solidFill>
                  <a:srgbClr val="F7F7F9"/>
                </a:solidFill>
                <a:ea typeface="Segoe UI" pitchFamily="34" charset="0"/>
                <a:cs typeface="Segoe UI" pitchFamily="34" charset="0"/>
              </a:endParaRPr>
            </a:p>
          </p:txBody>
        </p:sp>
        <p:cxnSp>
          <p:nvCxnSpPr>
            <p:cNvPr id="22" name="Straight Arrow Connector 21"/>
            <p:cNvCxnSpPr>
              <a:stCxn id="8" idx="2"/>
              <a:endCxn id="7" idx="0"/>
            </p:cNvCxnSpPr>
            <p:nvPr/>
          </p:nvCxnSpPr>
          <p:spPr>
            <a:xfrm>
              <a:off x="10333038" y="3360125"/>
              <a:ext cx="0" cy="1508738"/>
            </a:xfrm>
            <a:prstGeom prst="straightConnector1">
              <a:avLst/>
            </a:prstGeom>
            <a:ln w="762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28265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a:t>
            </a:r>
            <a:r>
              <a:rPr lang="en-US" i="1" dirty="0" smtClean="0"/>
              <a:t>now</a:t>
            </a:r>
            <a:r>
              <a:rPr lang="en-US" dirty="0" smtClean="0"/>
              <a:t> can we upgrade?</a:t>
            </a:r>
            <a:endParaRPr lang="en-US" dirty="0"/>
          </a:p>
        </p:txBody>
      </p:sp>
    </p:spTree>
    <p:extLst>
      <p:ext uri="{BB962C8B-B14F-4D97-AF65-F5344CB8AC3E}">
        <p14:creationId xmlns:p14="http://schemas.microsoft.com/office/powerpoint/2010/main" val="15449202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Migrate</a:t>
            </a:r>
          </a:p>
        </p:txBody>
      </p:sp>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a:gradFill>
                  <a:gsLst>
                    <a:gs pos="0">
                      <a:srgbClr val="FFFFFF"/>
                    </a:gs>
                    <a:gs pos="100000">
                      <a:srgbClr val="FFFFFF"/>
                    </a:gs>
                  </a:gsLst>
                  <a:lin ang="5400000" scaled="0"/>
                </a:gradFill>
                <a:ea typeface="Segoe UI" pitchFamily="34" charset="0"/>
                <a:cs typeface="Segoe UI" pitchFamily="34" charset="0"/>
              </a:rPr>
              <a:t>Don’t </a:t>
            </a:r>
            <a:r>
              <a:rPr lang="en-US" sz="6600" dirty="0" smtClean="0">
                <a:gradFill>
                  <a:gsLst>
                    <a:gs pos="0">
                      <a:srgbClr val="FFFFFF"/>
                    </a:gs>
                    <a:gs pos="100000">
                      <a:srgbClr val="FFFFFF"/>
                    </a:gs>
                  </a:gsLst>
                  <a:lin ang="5400000" scaled="0"/>
                </a:gradFill>
                <a:ea typeface="Segoe UI" pitchFamily="34" charset="0"/>
                <a:cs typeface="Segoe UI" pitchFamily="34" charset="0"/>
              </a:rPr>
              <a:t>Upgrade</a:t>
            </a:r>
            <a:endParaRPr lang="en-US" sz="66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220396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Migrate</a:t>
            </a:r>
          </a:p>
        </p:txBody>
      </p:sp>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Upgrade is Dead</a:t>
            </a:r>
            <a:endParaRPr lang="en-US" sz="66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8287364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Session</a:t>
            </a:r>
            <a:endParaRPr lang="en-US" dirty="0"/>
          </a:p>
        </p:txBody>
      </p:sp>
      <p:sp>
        <p:nvSpPr>
          <p:cNvPr id="3" name="Content Placeholder 2"/>
          <p:cNvSpPr>
            <a:spLocks noGrp="1"/>
          </p:cNvSpPr>
          <p:nvPr>
            <p:ph type="body" sz="quarter" idx="10"/>
          </p:nvPr>
        </p:nvSpPr>
        <p:spPr>
          <a:xfrm>
            <a:off x="274638" y="1212850"/>
            <a:ext cx="11887200" cy="4801314"/>
          </a:xfrm>
          <a:prstGeom prst="rect">
            <a:avLst/>
          </a:prstGeom>
        </p:spPr>
        <p:txBody>
          <a:bodyPr/>
          <a:lstStyle/>
          <a:p>
            <a:r>
              <a:rPr lang="en-US" dirty="0" smtClean="0"/>
              <a:t>Roadmap to SharePoint 2013 &amp; Office 365</a:t>
            </a:r>
          </a:p>
          <a:p>
            <a:pPr lvl="1"/>
            <a:r>
              <a:rPr lang="en-US" dirty="0" smtClean="0"/>
              <a:t>What is SharePoint 2010? What is new at Microsoft? What is SharePoint 2013?</a:t>
            </a:r>
          </a:p>
          <a:p>
            <a:pPr lvl="1"/>
            <a:r>
              <a:rPr lang="en-US" dirty="0" smtClean="0"/>
              <a:t>When should I upgrade? </a:t>
            </a:r>
          </a:p>
          <a:p>
            <a:pPr lvl="1"/>
            <a:r>
              <a:rPr lang="en-US" dirty="0" smtClean="0"/>
              <a:t>On-premise or Office 365?</a:t>
            </a:r>
            <a:endParaRPr lang="en-US" dirty="0"/>
          </a:p>
          <a:p>
            <a:r>
              <a:rPr lang="en-US" dirty="0" smtClean="0"/>
              <a:t>Insight, clarity &amp; balance</a:t>
            </a:r>
          </a:p>
          <a:p>
            <a:pPr lvl="1"/>
            <a:r>
              <a:rPr lang="en-US" dirty="0" smtClean="0"/>
              <a:t>What are enterprises planning and doing?</a:t>
            </a:r>
          </a:p>
          <a:p>
            <a:r>
              <a:rPr lang="en-US" dirty="0"/>
              <a:t>Technical guidance</a:t>
            </a:r>
          </a:p>
          <a:p>
            <a:pPr lvl="1"/>
            <a:r>
              <a:rPr lang="en-US" dirty="0"/>
              <a:t>How do I upgrade or migrate?</a:t>
            </a:r>
          </a:p>
          <a:p>
            <a:pPr lvl="1"/>
            <a:r>
              <a:rPr lang="en-US" dirty="0"/>
              <a:t>What do I need to know to successfully upgrade</a:t>
            </a:r>
            <a:r>
              <a:rPr lang="en-US" dirty="0" smtClean="0"/>
              <a:t>?</a:t>
            </a:r>
          </a:p>
          <a:p>
            <a:r>
              <a:rPr lang="en-US" dirty="0" smtClean="0"/>
              <a:t>Answer questions</a:t>
            </a:r>
            <a:endParaRPr lang="en-US" dirty="0"/>
          </a:p>
        </p:txBody>
      </p:sp>
    </p:spTree>
    <p:extLst>
      <p:ext uri="{BB962C8B-B14F-4D97-AF65-F5344CB8AC3E}">
        <p14:creationId xmlns:p14="http://schemas.microsoft.com/office/powerpoint/2010/main" val="3138776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A High Level View</a:t>
            </a:r>
            <a:endParaRPr lang="en-US" dirty="0"/>
          </a:p>
        </p:txBody>
      </p:sp>
      <p:grpSp>
        <p:nvGrpSpPr>
          <p:cNvPr id="4" name="Group 3"/>
          <p:cNvGrpSpPr/>
          <p:nvPr/>
        </p:nvGrpSpPr>
        <p:grpSpPr>
          <a:xfrm>
            <a:off x="2779170" y="1886963"/>
            <a:ext cx="2067468" cy="4810700"/>
            <a:chOff x="2779170" y="1886963"/>
            <a:chExt cx="2067468" cy="4810700"/>
          </a:xfrm>
        </p:grpSpPr>
        <p:sp>
          <p:nvSpPr>
            <p:cNvPr id="165" name="Rectangle 164"/>
            <p:cNvSpPr/>
            <p:nvPr/>
          </p:nvSpPr>
          <p:spPr>
            <a:xfrm>
              <a:off x="2779170" y="1886963"/>
              <a:ext cx="2067468" cy="4810700"/>
            </a:xfrm>
            <a:prstGeom prst="rect">
              <a:avLst/>
            </a:prstGeom>
            <a:solidFill>
              <a:sysClr val="windowText" lastClr="000000">
                <a:lumMod val="85000"/>
                <a:lumOff val="15000"/>
              </a:sysClr>
            </a:solidFill>
            <a:ln w="25400" cap="flat" cmpd="sng" algn="ctr">
              <a:noFill/>
              <a:prstDash val="solid"/>
            </a:ln>
            <a:effectLst/>
          </p:spPr>
          <p:txBody>
            <a:bodyPr rtlCol="0" anchor="b"/>
            <a:lstStyle/>
            <a:p>
              <a:pPr marL="0" marR="0" lvl="0" indent="0" algn="ctr" defTabSz="914377" eaLnBrk="1" fontAlgn="auto" latinLnBrk="0" hangingPunct="1">
                <a:lnSpc>
                  <a:spcPts val="14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prstClr val="white"/>
                  </a:solidFill>
                  <a:effectLst/>
                  <a:uLnTx/>
                  <a:uFillTx/>
                  <a:latin typeface="Calibri"/>
                  <a:ea typeface="宋体" panose="02010600030101010101" pitchFamily="2" charset="-122"/>
                </a:rPr>
                <a:t>Copy databases to new farm</a:t>
              </a:r>
              <a:endParaRPr kumimoji="0" lang="en-US" sz="1600" b="0" i="0" u="none" strike="noStrike" kern="0" cap="none" spc="0" normalizeH="0" baseline="0" noProof="0" dirty="0" smtClean="0">
                <a:ln>
                  <a:noFill/>
                </a:ln>
                <a:solidFill>
                  <a:prstClr val="white"/>
                </a:solidFill>
                <a:effectLst/>
                <a:uLnTx/>
                <a:uFillTx/>
                <a:latin typeface="Calibri"/>
              </a:endParaRPr>
            </a:p>
          </p:txBody>
        </p:sp>
        <p:sp>
          <p:nvSpPr>
            <p:cNvPr id="166" name="TextBox 165"/>
            <p:cNvSpPr txBox="1"/>
            <p:nvPr/>
          </p:nvSpPr>
          <p:spPr>
            <a:xfrm>
              <a:off x="2779170" y="1886964"/>
              <a:ext cx="253832" cy="271696"/>
            </a:xfrm>
            <a:prstGeom prst="rect">
              <a:avLst/>
            </a:prstGeom>
          </p:spPr>
          <p:txBody>
            <a:bodyPr wrap="square" rtlCol="0">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2</a:t>
              </a:r>
            </a:p>
          </p:txBody>
        </p:sp>
        <p:grpSp>
          <p:nvGrpSpPr>
            <p:cNvPr id="150" name="Group 4"/>
            <p:cNvGrpSpPr>
              <a:grpSpLocks noChangeAspect="1"/>
            </p:cNvGrpSpPr>
            <p:nvPr/>
          </p:nvGrpSpPr>
          <p:grpSpPr bwMode="auto">
            <a:xfrm>
              <a:off x="3190119" y="3613323"/>
              <a:ext cx="1245571" cy="1247499"/>
              <a:chOff x="1841" y="1030"/>
              <a:chExt cx="646" cy="647"/>
            </a:xfrm>
          </p:grpSpPr>
          <p:sp>
            <p:nvSpPr>
              <p:cNvPr id="151" name="AutoShape 3"/>
              <p:cNvSpPr>
                <a:spLocks noChangeAspect="1" noChangeArrowheads="1" noTextEdit="1"/>
              </p:cNvSpPr>
              <p:nvPr/>
            </p:nvSpPr>
            <p:spPr bwMode="auto">
              <a:xfrm>
                <a:off x="1841" y="1031"/>
                <a:ext cx="646"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52" name="Freeform 5"/>
              <p:cNvSpPr>
                <a:spLocks/>
              </p:cNvSpPr>
              <p:nvPr/>
            </p:nvSpPr>
            <p:spPr bwMode="auto">
              <a:xfrm>
                <a:off x="2122" y="1318"/>
                <a:ext cx="224" cy="106"/>
              </a:xfrm>
              <a:custGeom>
                <a:avLst/>
                <a:gdLst>
                  <a:gd name="T0" fmla="*/ 0 w 224"/>
                  <a:gd name="T1" fmla="*/ 74 h 106"/>
                  <a:gd name="T2" fmla="*/ 78 w 224"/>
                  <a:gd name="T3" fmla="*/ 106 h 106"/>
                  <a:gd name="T4" fmla="*/ 224 w 224"/>
                  <a:gd name="T5" fmla="*/ 28 h 106"/>
                  <a:gd name="T6" fmla="*/ 152 w 224"/>
                  <a:gd name="T7" fmla="*/ 0 h 106"/>
                  <a:gd name="T8" fmla="*/ 0 w 224"/>
                  <a:gd name="T9" fmla="*/ 74 h 106"/>
                </a:gdLst>
                <a:ahLst/>
                <a:cxnLst>
                  <a:cxn ang="0">
                    <a:pos x="T0" y="T1"/>
                  </a:cxn>
                  <a:cxn ang="0">
                    <a:pos x="T2" y="T3"/>
                  </a:cxn>
                  <a:cxn ang="0">
                    <a:pos x="T4" y="T5"/>
                  </a:cxn>
                  <a:cxn ang="0">
                    <a:pos x="T6" y="T7"/>
                  </a:cxn>
                  <a:cxn ang="0">
                    <a:pos x="T8" y="T9"/>
                  </a:cxn>
                </a:cxnLst>
                <a:rect l="0" t="0" r="r" b="b"/>
                <a:pathLst>
                  <a:path w="224" h="106">
                    <a:moveTo>
                      <a:pt x="0" y="74"/>
                    </a:moveTo>
                    <a:lnTo>
                      <a:pt x="78" y="106"/>
                    </a:lnTo>
                    <a:lnTo>
                      <a:pt x="224" y="28"/>
                    </a:lnTo>
                    <a:lnTo>
                      <a:pt x="152"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53" name="Freeform 6"/>
              <p:cNvSpPr>
                <a:spLocks/>
              </p:cNvSpPr>
              <p:nvPr/>
            </p:nvSpPr>
            <p:spPr bwMode="auto">
              <a:xfrm>
                <a:off x="2203" y="1352"/>
                <a:ext cx="149" cy="290"/>
              </a:xfrm>
              <a:custGeom>
                <a:avLst/>
                <a:gdLst>
                  <a:gd name="T0" fmla="*/ 38 w 52"/>
                  <a:gd name="T1" fmla="*/ 89 h 101"/>
                  <a:gd name="T2" fmla="*/ 49 w 52"/>
                  <a:gd name="T3" fmla="*/ 81 h 101"/>
                  <a:gd name="T4" fmla="*/ 52 w 52"/>
                  <a:gd name="T5" fmla="*/ 78 h 101"/>
                  <a:gd name="T6" fmla="*/ 52 w 52"/>
                  <a:gd name="T7" fmla="*/ 0 h 101"/>
                  <a:gd name="T8" fmla="*/ 0 w 52"/>
                  <a:gd name="T9" fmla="*/ 28 h 101"/>
                  <a:gd name="T10" fmla="*/ 0 w 52"/>
                  <a:gd name="T11" fmla="*/ 101 h 101"/>
                  <a:gd name="T12" fmla="*/ 38 w 52"/>
                  <a:gd name="T13" fmla="*/ 89 h 101"/>
                </a:gdLst>
                <a:ahLst/>
                <a:cxnLst>
                  <a:cxn ang="0">
                    <a:pos x="T0" y="T1"/>
                  </a:cxn>
                  <a:cxn ang="0">
                    <a:pos x="T2" y="T3"/>
                  </a:cxn>
                  <a:cxn ang="0">
                    <a:pos x="T4" y="T5"/>
                  </a:cxn>
                  <a:cxn ang="0">
                    <a:pos x="T6" y="T7"/>
                  </a:cxn>
                  <a:cxn ang="0">
                    <a:pos x="T8" y="T9"/>
                  </a:cxn>
                  <a:cxn ang="0">
                    <a:pos x="T10" y="T11"/>
                  </a:cxn>
                  <a:cxn ang="0">
                    <a:pos x="T12" y="T13"/>
                  </a:cxn>
                </a:cxnLst>
                <a:rect l="0" t="0" r="r" b="b"/>
                <a:pathLst>
                  <a:path w="52" h="101">
                    <a:moveTo>
                      <a:pt x="38" y="89"/>
                    </a:moveTo>
                    <a:cubicBezTo>
                      <a:pt x="49" y="81"/>
                      <a:pt x="49" y="81"/>
                      <a:pt x="49" y="81"/>
                    </a:cubicBezTo>
                    <a:cubicBezTo>
                      <a:pt x="50" y="80"/>
                      <a:pt x="51" y="79"/>
                      <a:pt x="52" y="78"/>
                    </a:cubicBezTo>
                    <a:cubicBezTo>
                      <a:pt x="52" y="0"/>
                      <a:pt x="52" y="0"/>
                      <a:pt x="52" y="0"/>
                    </a:cubicBezTo>
                    <a:cubicBezTo>
                      <a:pt x="0" y="28"/>
                      <a:pt x="0" y="28"/>
                      <a:pt x="0" y="28"/>
                    </a:cubicBezTo>
                    <a:cubicBezTo>
                      <a:pt x="0" y="101"/>
                      <a:pt x="0" y="101"/>
                      <a:pt x="0" y="101"/>
                    </a:cubicBezTo>
                    <a:cubicBezTo>
                      <a:pt x="16" y="99"/>
                      <a:pt x="29" y="94"/>
                      <a:pt x="38"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54" name="Freeform 7"/>
              <p:cNvSpPr>
                <a:spLocks noEditPoints="1"/>
              </p:cNvSpPr>
              <p:nvPr/>
            </p:nvSpPr>
            <p:spPr bwMode="auto">
              <a:xfrm>
                <a:off x="2119" y="1398"/>
                <a:ext cx="75" cy="247"/>
              </a:xfrm>
              <a:custGeom>
                <a:avLst/>
                <a:gdLst>
                  <a:gd name="T0" fmla="*/ 26 w 26"/>
                  <a:gd name="T1" fmla="*/ 86 h 86"/>
                  <a:gd name="T2" fmla="*/ 26 w 26"/>
                  <a:gd name="T3" fmla="*/ 12 h 86"/>
                  <a:gd name="T4" fmla="*/ 0 w 26"/>
                  <a:gd name="T5" fmla="*/ 0 h 86"/>
                  <a:gd name="T6" fmla="*/ 0 w 26"/>
                  <a:gd name="T7" fmla="*/ 85 h 86"/>
                  <a:gd name="T8" fmla="*/ 26 w 26"/>
                  <a:gd name="T9" fmla="*/ 86 h 86"/>
                  <a:gd name="T10" fmla="*/ 6 w 26"/>
                  <a:gd name="T11" fmla="*/ 29 h 86"/>
                  <a:gd name="T12" fmla="*/ 20 w 26"/>
                  <a:gd name="T13" fmla="*/ 33 h 86"/>
                  <a:gd name="T14" fmla="*/ 20 w 26"/>
                  <a:gd name="T15" fmla="*/ 38 h 86"/>
                  <a:gd name="T16" fmla="*/ 6 w 26"/>
                  <a:gd name="T17" fmla="*/ 34 h 86"/>
                  <a:gd name="T18" fmla="*/ 6 w 26"/>
                  <a:gd name="T19" fmla="*/ 29 h 86"/>
                  <a:gd name="T20" fmla="*/ 6 w 26"/>
                  <a:gd name="T21" fmla="*/ 40 h 86"/>
                  <a:gd name="T22" fmla="*/ 20 w 26"/>
                  <a:gd name="T23" fmla="*/ 44 h 86"/>
                  <a:gd name="T24" fmla="*/ 20 w 26"/>
                  <a:gd name="T25" fmla="*/ 49 h 86"/>
                  <a:gd name="T26" fmla="*/ 6 w 26"/>
                  <a:gd name="T27" fmla="*/ 45 h 86"/>
                  <a:gd name="T28" fmla="*/ 6 w 26"/>
                  <a:gd name="T2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86">
                    <a:moveTo>
                      <a:pt x="26" y="86"/>
                    </a:moveTo>
                    <a:cubicBezTo>
                      <a:pt x="26" y="12"/>
                      <a:pt x="26" y="12"/>
                      <a:pt x="26" y="12"/>
                    </a:cubicBezTo>
                    <a:cubicBezTo>
                      <a:pt x="0" y="0"/>
                      <a:pt x="0" y="0"/>
                      <a:pt x="0" y="0"/>
                    </a:cubicBezTo>
                    <a:cubicBezTo>
                      <a:pt x="0" y="85"/>
                      <a:pt x="0" y="85"/>
                      <a:pt x="0" y="85"/>
                    </a:cubicBezTo>
                    <a:cubicBezTo>
                      <a:pt x="9" y="86"/>
                      <a:pt x="18" y="86"/>
                      <a:pt x="26" y="86"/>
                    </a:cubicBezTo>
                    <a:close/>
                    <a:moveTo>
                      <a:pt x="6" y="29"/>
                    </a:moveTo>
                    <a:cubicBezTo>
                      <a:pt x="20" y="33"/>
                      <a:pt x="20" y="33"/>
                      <a:pt x="20" y="33"/>
                    </a:cubicBezTo>
                    <a:cubicBezTo>
                      <a:pt x="20" y="38"/>
                      <a:pt x="20" y="38"/>
                      <a:pt x="20" y="38"/>
                    </a:cubicBezTo>
                    <a:cubicBezTo>
                      <a:pt x="6" y="34"/>
                      <a:pt x="6" y="34"/>
                      <a:pt x="6" y="34"/>
                    </a:cubicBezTo>
                    <a:lnTo>
                      <a:pt x="6" y="29"/>
                    </a:lnTo>
                    <a:close/>
                    <a:moveTo>
                      <a:pt x="6" y="40"/>
                    </a:moveTo>
                    <a:cubicBezTo>
                      <a:pt x="20" y="44"/>
                      <a:pt x="20" y="44"/>
                      <a:pt x="20" y="44"/>
                    </a:cubicBezTo>
                    <a:cubicBezTo>
                      <a:pt x="20" y="49"/>
                      <a:pt x="20" y="49"/>
                      <a:pt x="20" y="49"/>
                    </a:cubicBezTo>
                    <a:cubicBezTo>
                      <a:pt x="6" y="45"/>
                      <a:pt x="6" y="45"/>
                      <a:pt x="6" y="45"/>
                    </a:cubicBezTo>
                    <a:lnTo>
                      <a:pt x="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55" name="Freeform 8"/>
              <p:cNvSpPr>
                <a:spLocks/>
              </p:cNvSpPr>
              <p:nvPr/>
            </p:nvSpPr>
            <p:spPr bwMode="auto">
              <a:xfrm>
                <a:off x="1976" y="1269"/>
                <a:ext cx="227" cy="103"/>
              </a:xfrm>
              <a:custGeom>
                <a:avLst/>
                <a:gdLst>
                  <a:gd name="T0" fmla="*/ 0 w 227"/>
                  <a:gd name="T1" fmla="*/ 72 h 103"/>
                  <a:gd name="T2" fmla="*/ 77 w 227"/>
                  <a:gd name="T3" fmla="*/ 103 h 103"/>
                  <a:gd name="T4" fmla="*/ 227 w 227"/>
                  <a:gd name="T5" fmla="*/ 26 h 103"/>
                  <a:gd name="T6" fmla="*/ 152 w 227"/>
                  <a:gd name="T7" fmla="*/ 0 h 103"/>
                  <a:gd name="T8" fmla="*/ 0 w 227"/>
                  <a:gd name="T9" fmla="*/ 72 h 103"/>
                </a:gdLst>
                <a:ahLst/>
                <a:cxnLst>
                  <a:cxn ang="0">
                    <a:pos x="T0" y="T1"/>
                  </a:cxn>
                  <a:cxn ang="0">
                    <a:pos x="T2" y="T3"/>
                  </a:cxn>
                  <a:cxn ang="0">
                    <a:pos x="T4" y="T5"/>
                  </a:cxn>
                  <a:cxn ang="0">
                    <a:pos x="T6" y="T7"/>
                  </a:cxn>
                  <a:cxn ang="0">
                    <a:pos x="T8" y="T9"/>
                  </a:cxn>
                </a:cxnLst>
                <a:rect l="0" t="0" r="r" b="b"/>
                <a:pathLst>
                  <a:path w="227" h="103">
                    <a:moveTo>
                      <a:pt x="0" y="72"/>
                    </a:moveTo>
                    <a:lnTo>
                      <a:pt x="77" y="103"/>
                    </a:lnTo>
                    <a:lnTo>
                      <a:pt x="227" y="26"/>
                    </a:lnTo>
                    <a:lnTo>
                      <a:pt x="152" y="0"/>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56" name="Freeform 9"/>
              <p:cNvSpPr>
                <a:spLocks noEditPoints="1"/>
              </p:cNvSpPr>
              <p:nvPr/>
            </p:nvSpPr>
            <p:spPr bwMode="auto">
              <a:xfrm>
                <a:off x="1973" y="1349"/>
                <a:ext cx="75" cy="281"/>
              </a:xfrm>
              <a:custGeom>
                <a:avLst/>
                <a:gdLst>
                  <a:gd name="T0" fmla="*/ 75 w 75"/>
                  <a:gd name="T1" fmla="*/ 32 h 281"/>
                  <a:gd name="T2" fmla="*/ 0 w 75"/>
                  <a:gd name="T3" fmla="*/ 0 h 281"/>
                  <a:gd name="T4" fmla="*/ 0 w 75"/>
                  <a:gd name="T5" fmla="*/ 250 h 281"/>
                  <a:gd name="T6" fmla="*/ 75 w 75"/>
                  <a:gd name="T7" fmla="*/ 281 h 281"/>
                  <a:gd name="T8" fmla="*/ 75 w 75"/>
                  <a:gd name="T9" fmla="*/ 32 h 281"/>
                  <a:gd name="T10" fmla="*/ 57 w 75"/>
                  <a:gd name="T11" fmla="*/ 141 h 281"/>
                  <a:gd name="T12" fmla="*/ 17 w 75"/>
                  <a:gd name="T13" fmla="*/ 129 h 281"/>
                  <a:gd name="T14" fmla="*/ 17 w 75"/>
                  <a:gd name="T15" fmla="*/ 112 h 281"/>
                  <a:gd name="T16" fmla="*/ 57 w 75"/>
                  <a:gd name="T17" fmla="*/ 124 h 281"/>
                  <a:gd name="T18" fmla="*/ 57 w 75"/>
                  <a:gd name="T19" fmla="*/ 141 h 281"/>
                  <a:gd name="T20" fmla="*/ 57 w 75"/>
                  <a:gd name="T21" fmla="*/ 109 h 281"/>
                  <a:gd name="T22" fmla="*/ 17 w 75"/>
                  <a:gd name="T23" fmla="*/ 98 h 281"/>
                  <a:gd name="T24" fmla="*/ 17 w 75"/>
                  <a:gd name="T25" fmla="*/ 81 h 281"/>
                  <a:gd name="T26" fmla="*/ 57 w 75"/>
                  <a:gd name="T27" fmla="*/ 92 h 281"/>
                  <a:gd name="T28" fmla="*/ 57 w 75"/>
                  <a:gd name="T29" fmla="*/ 10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281">
                    <a:moveTo>
                      <a:pt x="75" y="32"/>
                    </a:moveTo>
                    <a:lnTo>
                      <a:pt x="0" y="0"/>
                    </a:lnTo>
                    <a:lnTo>
                      <a:pt x="0" y="250"/>
                    </a:lnTo>
                    <a:lnTo>
                      <a:pt x="75" y="281"/>
                    </a:lnTo>
                    <a:lnTo>
                      <a:pt x="75" y="32"/>
                    </a:lnTo>
                    <a:close/>
                    <a:moveTo>
                      <a:pt x="57" y="141"/>
                    </a:moveTo>
                    <a:lnTo>
                      <a:pt x="17" y="129"/>
                    </a:lnTo>
                    <a:lnTo>
                      <a:pt x="17" y="112"/>
                    </a:lnTo>
                    <a:lnTo>
                      <a:pt x="57" y="124"/>
                    </a:lnTo>
                    <a:lnTo>
                      <a:pt x="57" y="141"/>
                    </a:lnTo>
                    <a:close/>
                    <a:moveTo>
                      <a:pt x="57" y="109"/>
                    </a:moveTo>
                    <a:lnTo>
                      <a:pt x="17" y="98"/>
                    </a:lnTo>
                    <a:lnTo>
                      <a:pt x="17" y="81"/>
                    </a:lnTo>
                    <a:lnTo>
                      <a:pt x="57" y="92"/>
                    </a:lnTo>
                    <a:lnTo>
                      <a:pt x="57"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57" name="Freeform 10"/>
              <p:cNvSpPr>
                <a:spLocks/>
              </p:cNvSpPr>
              <p:nvPr/>
            </p:nvSpPr>
            <p:spPr bwMode="auto">
              <a:xfrm>
                <a:off x="2059" y="1303"/>
                <a:ext cx="147" cy="327"/>
              </a:xfrm>
              <a:custGeom>
                <a:avLst/>
                <a:gdLst>
                  <a:gd name="T0" fmla="*/ 49 w 147"/>
                  <a:gd name="T1" fmla="*/ 86 h 327"/>
                  <a:gd name="T2" fmla="*/ 147 w 147"/>
                  <a:gd name="T3" fmla="*/ 38 h 327"/>
                  <a:gd name="T4" fmla="*/ 147 w 147"/>
                  <a:gd name="T5" fmla="*/ 0 h 327"/>
                  <a:gd name="T6" fmla="*/ 0 w 147"/>
                  <a:gd name="T7" fmla="*/ 78 h 327"/>
                  <a:gd name="T8" fmla="*/ 0 w 147"/>
                  <a:gd name="T9" fmla="*/ 327 h 327"/>
                  <a:gd name="T10" fmla="*/ 49 w 147"/>
                  <a:gd name="T11" fmla="*/ 293 h 327"/>
                  <a:gd name="T12" fmla="*/ 49 w 147"/>
                  <a:gd name="T13" fmla="*/ 86 h 327"/>
                </a:gdLst>
                <a:ahLst/>
                <a:cxnLst>
                  <a:cxn ang="0">
                    <a:pos x="T0" y="T1"/>
                  </a:cxn>
                  <a:cxn ang="0">
                    <a:pos x="T2" y="T3"/>
                  </a:cxn>
                  <a:cxn ang="0">
                    <a:pos x="T4" y="T5"/>
                  </a:cxn>
                  <a:cxn ang="0">
                    <a:pos x="T6" y="T7"/>
                  </a:cxn>
                  <a:cxn ang="0">
                    <a:pos x="T8" y="T9"/>
                  </a:cxn>
                  <a:cxn ang="0">
                    <a:pos x="T10" y="T11"/>
                  </a:cxn>
                  <a:cxn ang="0">
                    <a:pos x="T12" y="T13"/>
                  </a:cxn>
                </a:cxnLst>
                <a:rect l="0" t="0" r="r" b="b"/>
                <a:pathLst>
                  <a:path w="147" h="327">
                    <a:moveTo>
                      <a:pt x="49" y="86"/>
                    </a:moveTo>
                    <a:lnTo>
                      <a:pt x="147" y="38"/>
                    </a:lnTo>
                    <a:lnTo>
                      <a:pt x="147" y="0"/>
                    </a:lnTo>
                    <a:lnTo>
                      <a:pt x="0" y="78"/>
                    </a:lnTo>
                    <a:lnTo>
                      <a:pt x="0" y="327"/>
                    </a:lnTo>
                    <a:lnTo>
                      <a:pt x="49" y="293"/>
                    </a:lnTo>
                    <a:lnTo>
                      <a:pt x="49"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58" name="Oval 11"/>
              <p:cNvSpPr>
                <a:spLocks noChangeArrowheads="1"/>
              </p:cNvSpPr>
              <p:nvPr/>
            </p:nvSpPr>
            <p:spPr bwMode="auto">
              <a:xfrm>
                <a:off x="1850" y="1030"/>
                <a:ext cx="625" cy="623"/>
              </a:xfrm>
              <a:prstGeom prst="ellipse">
                <a:avLst/>
              </a:pr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59" name="Oval 12"/>
              <p:cNvSpPr>
                <a:spLocks noChangeArrowheads="1"/>
              </p:cNvSpPr>
              <p:nvPr/>
            </p:nvSpPr>
            <p:spPr bwMode="auto">
              <a:xfrm>
                <a:off x="1861" y="1042"/>
                <a:ext cx="603" cy="603"/>
              </a:xfrm>
              <a:prstGeom prst="ellipse">
                <a:avLst/>
              </a:prstGeom>
              <a:noFill/>
              <a:ln w="19050" cap="flat">
                <a:solidFill>
                  <a:srgbClr val="40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60" name="Oval 13"/>
              <p:cNvSpPr>
                <a:spLocks noChangeArrowheads="1"/>
              </p:cNvSpPr>
              <p:nvPr/>
            </p:nvSpPr>
            <p:spPr bwMode="auto">
              <a:xfrm>
                <a:off x="2068" y="1108"/>
                <a:ext cx="212" cy="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61" name="Freeform 14"/>
              <p:cNvSpPr>
                <a:spLocks/>
              </p:cNvSpPr>
              <p:nvPr/>
            </p:nvSpPr>
            <p:spPr bwMode="auto">
              <a:xfrm>
                <a:off x="2068" y="1163"/>
                <a:ext cx="212" cy="83"/>
              </a:xfrm>
              <a:custGeom>
                <a:avLst/>
                <a:gdLst>
                  <a:gd name="T0" fmla="*/ 0 w 74"/>
                  <a:gd name="T1" fmla="*/ 0 h 29"/>
                  <a:gd name="T2" fmla="*/ 0 w 74"/>
                  <a:gd name="T3" fmla="*/ 18 h 29"/>
                  <a:gd name="T4" fmla="*/ 38 w 74"/>
                  <a:gd name="T5" fmla="*/ 29 h 29"/>
                  <a:gd name="T6" fmla="*/ 74 w 74"/>
                  <a:gd name="T7" fmla="*/ 19 h 29"/>
                  <a:gd name="T8" fmla="*/ 74 w 74"/>
                  <a:gd name="T9" fmla="*/ 0 h 29"/>
                  <a:gd name="T10" fmla="*/ 37 w 74"/>
                  <a:gd name="T11" fmla="*/ 9 h 29"/>
                  <a:gd name="T12" fmla="*/ 0 w 74"/>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74" h="29">
                    <a:moveTo>
                      <a:pt x="0" y="0"/>
                    </a:moveTo>
                    <a:cubicBezTo>
                      <a:pt x="0" y="18"/>
                      <a:pt x="0" y="18"/>
                      <a:pt x="0" y="18"/>
                    </a:cubicBezTo>
                    <a:cubicBezTo>
                      <a:pt x="0" y="18"/>
                      <a:pt x="11" y="29"/>
                      <a:pt x="38" y="29"/>
                    </a:cubicBezTo>
                    <a:cubicBezTo>
                      <a:pt x="66" y="29"/>
                      <a:pt x="74" y="19"/>
                      <a:pt x="74" y="19"/>
                    </a:cubicBezTo>
                    <a:cubicBezTo>
                      <a:pt x="74" y="0"/>
                      <a:pt x="74" y="0"/>
                      <a:pt x="74" y="0"/>
                    </a:cubicBezTo>
                    <a:cubicBezTo>
                      <a:pt x="70" y="5"/>
                      <a:pt x="55" y="9"/>
                      <a:pt x="37" y="9"/>
                    </a:cubicBezTo>
                    <a:cubicBezTo>
                      <a:pt x="20" y="9"/>
                      <a:pt x="5"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62" name="Freeform 15"/>
              <p:cNvSpPr>
                <a:spLocks/>
              </p:cNvSpPr>
              <p:nvPr/>
            </p:nvSpPr>
            <p:spPr bwMode="auto">
              <a:xfrm>
                <a:off x="2013" y="1191"/>
                <a:ext cx="6" cy="167"/>
              </a:xfrm>
              <a:custGeom>
                <a:avLst/>
                <a:gdLst>
                  <a:gd name="T0" fmla="*/ 0 w 6"/>
                  <a:gd name="T1" fmla="*/ 161 h 167"/>
                  <a:gd name="T2" fmla="*/ 6 w 6"/>
                  <a:gd name="T3" fmla="*/ 167 h 167"/>
                  <a:gd name="T4" fmla="*/ 6 w 6"/>
                  <a:gd name="T5" fmla="*/ 3 h 167"/>
                  <a:gd name="T6" fmla="*/ 0 w 6"/>
                  <a:gd name="T7" fmla="*/ 0 h 167"/>
                  <a:gd name="T8" fmla="*/ 0 w 6"/>
                  <a:gd name="T9" fmla="*/ 161 h 167"/>
                </a:gdLst>
                <a:ahLst/>
                <a:cxnLst>
                  <a:cxn ang="0">
                    <a:pos x="T0" y="T1"/>
                  </a:cxn>
                  <a:cxn ang="0">
                    <a:pos x="T2" y="T3"/>
                  </a:cxn>
                  <a:cxn ang="0">
                    <a:pos x="T4" y="T5"/>
                  </a:cxn>
                  <a:cxn ang="0">
                    <a:pos x="T6" y="T7"/>
                  </a:cxn>
                  <a:cxn ang="0">
                    <a:pos x="T8" y="T9"/>
                  </a:cxn>
                </a:cxnLst>
                <a:rect l="0" t="0" r="r" b="b"/>
                <a:pathLst>
                  <a:path w="6" h="167">
                    <a:moveTo>
                      <a:pt x="0" y="161"/>
                    </a:moveTo>
                    <a:lnTo>
                      <a:pt x="6" y="167"/>
                    </a:lnTo>
                    <a:lnTo>
                      <a:pt x="6" y="3"/>
                    </a:lnTo>
                    <a:lnTo>
                      <a:pt x="0" y="0"/>
                    </a:lnTo>
                    <a:lnTo>
                      <a:pt x="0"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63" name="Rectangle 16"/>
              <p:cNvSpPr>
                <a:spLocks noChangeArrowheads="1"/>
              </p:cNvSpPr>
              <p:nvPr/>
            </p:nvSpPr>
            <p:spPr bwMode="auto">
              <a:xfrm>
                <a:off x="2013" y="1191"/>
                <a:ext cx="313"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64" name="Rectangle 17"/>
              <p:cNvSpPr>
                <a:spLocks noChangeArrowheads="1"/>
              </p:cNvSpPr>
              <p:nvPr/>
            </p:nvSpPr>
            <p:spPr bwMode="auto">
              <a:xfrm>
                <a:off x="2323" y="1191"/>
                <a:ext cx="9"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grpSp>
      </p:grpSp>
      <p:grpSp>
        <p:nvGrpSpPr>
          <p:cNvPr id="5" name="Group 4"/>
          <p:cNvGrpSpPr/>
          <p:nvPr/>
        </p:nvGrpSpPr>
        <p:grpSpPr>
          <a:xfrm>
            <a:off x="5072229" y="1886963"/>
            <a:ext cx="2067468" cy="4810700"/>
            <a:chOff x="5072229" y="1886963"/>
            <a:chExt cx="2067468" cy="4810700"/>
          </a:xfrm>
        </p:grpSpPr>
        <p:sp>
          <p:nvSpPr>
            <p:cNvPr id="176" name="Rectangle 175"/>
            <p:cNvSpPr/>
            <p:nvPr/>
          </p:nvSpPr>
          <p:spPr>
            <a:xfrm>
              <a:off x="5072229" y="1886963"/>
              <a:ext cx="2067468" cy="4810700"/>
            </a:xfrm>
            <a:prstGeom prst="rect">
              <a:avLst/>
            </a:prstGeom>
            <a:solidFill>
              <a:sysClr val="windowText" lastClr="000000">
                <a:lumMod val="85000"/>
                <a:lumOff val="15000"/>
              </a:sysClr>
            </a:solidFill>
            <a:ln w="25400" cap="flat" cmpd="sng" algn="ctr">
              <a:noFill/>
              <a:prstDash val="solid"/>
            </a:ln>
            <a:effectLst/>
          </p:spPr>
          <p:txBody>
            <a:bodyPr rtlCol="0" anchor="b"/>
            <a:lstStyle/>
            <a:p>
              <a:pPr marL="0" marR="0" lvl="0" indent="0" algn="ctr" defTabSz="914377" eaLnBrk="1" fontAlgn="auto" latinLnBrk="0" hangingPunct="1">
                <a:lnSpc>
                  <a:spcPts val="14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prstClr val="white"/>
                  </a:solidFill>
                  <a:effectLst/>
                  <a:uLnTx/>
                  <a:uFillTx/>
                  <a:latin typeface="Calibri"/>
                  <a:ea typeface="宋体" panose="02010600030101010101" pitchFamily="2" charset="-122"/>
                </a:rPr>
                <a:t>Upgrade D</a:t>
              </a:r>
              <a:r>
                <a:rPr kumimoji="0" lang="en-US" sz="1600" b="0" i="0" u="none" strike="noStrike" kern="0" cap="none" spc="0" normalizeH="0" baseline="0" noProof="0" dirty="0" smtClean="0">
                  <a:ln>
                    <a:noFill/>
                  </a:ln>
                  <a:solidFill>
                    <a:prstClr val="white"/>
                  </a:solidFill>
                  <a:effectLst/>
                  <a:uLnTx/>
                  <a:uFillTx/>
                  <a:latin typeface="Calibri"/>
                </a:rPr>
                <a:t>atabases</a:t>
              </a:r>
            </a:p>
          </p:txBody>
        </p:sp>
        <p:sp>
          <p:nvSpPr>
            <p:cNvPr id="177" name="TextBox 176"/>
            <p:cNvSpPr txBox="1"/>
            <p:nvPr/>
          </p:nvSpPr>
          <p:spPr>
            <a:xfrm>
              <a:off x="5072229" y="1886964"/>
              <a:ext cx="253832" cy="271696"/>
            </a:xfrm>
            <a:prstGeom prst="rect">
              <a:avLst/>
            </a:prstGeom>
          </p:spPr>
          <p:txBody>
            <a:bodyPr wrap="square" rtlCol="0">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3</a:t>
              </a:r>
            </a:p>
          </p:txBody>
        </p:sp>
        <p:grpSp>
          <p:nvGrpSpPr>
            <p:cNvPr id="169" name="Group 168"/>
            <p:cNvGrpSpPr>
              <a:grpSpLocks noChangeAspect="1"/>
            </p:cNvGrpSpPr>
            <p:nvPr/>
          </p:nvGrpSpPr>
          <p:grpSpPr>
            <a:xfrm>
              <a:off x="5482214" y="3613323"/>
              <a:ext cx="1247498" cy="1247499"/>
              <a:chOff x="6805837" y="1879768"/>
              <a:chExt cx="1429742" cy="1418371"/>
            </a:xfrm>
          </p:grpSpPr>
          <p:sp>
            <p:nvSpPr>
              <p:cNvPr id="170" name="Oval 21"/>
              <p:cNvSpPr>
                <a:spLocks noChangeArrowheads="1"/>
              </p:cNvSpPr>
              <p:nvPr/>
            </p:nvSpPr>
            <p:spPr bwMode="auto">
              <a:xfrm>
                <a:off x="6805837" y="1879768"/>
                <a:ext cx="1429742" cy="1418371"/>
              </a:xfrm>
              <a:prstGeom prst="ellipse">
                <a:avLst/>
              </a:prstGeom>
              <a:noFill/>
              <a:ln w="19050" cap="flat">
                <a:solidFill>
                  <a:sysClr val="window" lastClr="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grpSp>
            <p:nvGrpSpPr>
              <p:cNvPr id="171" name="Group 170"/>
              <p:cNvGrpSpPr/>
              <p:nvPr/>
            </p:nvGrpSpPr>
            <p:grpSpPr>
              <a:xfrm>
                <a:off x="7048065" y="2040595"/>
                <a:ext cx="945287" cy="1096717"/>
                <a:chOff x="2189164" y="1796988"/>
                <a:chExt cx="506411" cy="587535"/>
              </a:xfrm>
              <a:solidFill>
                <a:sysClr val="window" lastClr="FFFFFF"/>
              </a:solidFill>
            </p:grpSpPr>
            <p:sp>
              <p:nvSpPr>
                <p:cNvPr id="172" name="Oval 5"/>
                <p:cNvSpPr>
                  <a:spLocks noChangeArrowheads="1"/>
                </p:cNvSpPr>
                <p:nvPr/>
              </p:nvSpPr>
              <p:spPr bwMode="auto">
                <a:xfrm>
                  <a:off x="2189164" y="1796988"/>
                  <a:ext cx="506411" cy="1450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73" name="Freeform 6"/>
                <p:cNvSpPr>
                  <a:spLocks/>
                </p:cNvSpPr>
                <p:nvPr/>
              </p:nvSpPr>
              <p:spPr bwMode="auto">
                <a:xfrm>
                  <a:off x="2189164" y="1912528"/>
                  <a:ext cx="506411" cy="172081"/>
                </a:xfrm>
                <a:custGeom>
                  <a:avLst/>
                  <a:gdLst>
                    <a:gd name="T0" fmla="*/ 0 w 84"/>
                    <a:gd name="T1" fmla="*/ 0 h 29"/>
                    <a:gd name="T2" fmla="*/ 0 w 84"/>
                    <a:gd name="T3" fmla="*/ 18 h 29"/>
                    <a:gd name="T4" fmla="*/ 43 w 84"/>
                    <a:gd name="T5" fmla="*/ 29 h 29"/>
                    <a:gd name="T6" fmla="*/ 84 w 84"/>
                    <a:gd name="T7" fmla="*/ 18 h 29"/>
                    <a:gd name="T8" fmla="*/ 84 w 84"/>
                    <a:gd name="T9" fmla="*/ 0 h 29"/>
                    <a:gd name="T10" fmla="*/ 42 w 84"/>
                    <a:gd name="T11" fmla="*/ 9 h 29"/>
                    <a:gd name="T12" fmla="*/ 0 w 84"/>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84" h="29">
                      <a:moveTo>
                        <a:pt x="0" y="0"/>
                      </a:moveTo>
                      <a:cubicBezTo>
                        <a:pt x="0" y="18"/>
                        <a:pt x="0" y="18"/>
                        <a:pt x="0" y="18"/>
                      </a:cubicBezTo>
                      <a:cubicBezTo>
                        <a:pt x="0" y="18"/>
                        <a:pt x="12" y="29"/>
                        <a:pt x="43" y="29"/>
                      </a:cubicBezTo>
                      <a:cubicBezTo>
                        <a:pt x="74" y="29"/>
                        <a:pt x="84" y="18"/>
                        <a:pt x="84" y="18"/>
                      </a:cubicBezTo>
                      <a:cubicBezTo>
                        <a:pt x="84" y="0"/>
                        <a:pt x="84" y="0"/>
                        <a:pt x="84" y="0"/>
                      </a:cubicBezTo>
                      <a:cubicBezTo>
                        <a:pt x="78" y="5"/>
                        <a:pt x="61" y="9"/>
                        <a:pt x="42" y="9"/>
                      </a:cubicBezTo>
                      <a:cubicBezTo>
                        <a:pt x="22" y="9"/>
                        <a:pt x="5"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74" name="Freeform 7"/>
                <p:cNvSpPr>
                  <a:spLocks/>
                </p:cNvSpPr>
                <p:nvPr/>
              </p:nvSpPr>
              <p:spPr bwMode="auto">
                <a:xfrm>
                  <a:off x="2189164" y="2062485"/>
                  <a:ext cx="506411" cy="172081"/>
                </a:xfrm>
                <a:custGeom>
                  <a:avLst/>
                  <a:gdLst>
                    <a:gd name="T0" fmla="*/ 0 w 84"/>
                    <a:gd name="T1" fmla="*/ 0 h 29"/>
                    <a:gd name="T2" fmla="*/ 0 w 84"/>
                    <a:gd name="T3" fmla="*/ 18 h 29"/>
                    <a:gd name="T4" fmla="*/ 43 w 84"/>
                    <a:gd name="T5" fmla="*/ 29 h 29"/>
                    <a:gd name="T6" fmla="*/ 84 w 84"/>
                    <a:gd name="T7" fmla="*/ 18 h 29"/>
                    <a:gd name="T8" fmla="*/ 84 w 84"/>
                    <a:gd name="T9" fmla="*/ 0 h 29"/>
                    <a:gd name="T10" fmla="*/ 42 w 84"/>
                    <a:gd name="T11" fmla="*/ 9 h 29"/>
                    <a:gd name="T12" fmla="*/ 0 w 84"/>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84" h="29">
                      <a:moveTo>
                        <a:pt x="0" y="0"/>
                      </a:moveTo>
                      <a:cubicBezTo>
                        <a:pt x="0" y="18"/>
                        <a:pt x="0" y="18"/>
                        <a:pt x="0" y="18"/>
                      </a:cubicBezTo>
                      <a:cubicBezTo>
                        <a:pt x="0" y="18"/>
                        <a:pt x="12" y="29"/>
                        <a:pt x="43" y="29"/>
                      </a:cubicBezTo>
                      <a:cubicBezTo>
                        <a:pt x="74" y="29"/>
                        <a:pt x="84" y="18"/>
                        <a:pt x="84" y="18"/>
                      </a:cubicBezTo>
                      <a:cubicBezTo>
                        <a:pt x="84" y="0"/>
                        <a:pt x="84" y="0"/>
                        <a:pt x="84" y="0"/>
                      </a:cubicBezTo>
                      <a:cubicBezTo>
                        <a:pt x="78" y="5"/>
                        <a:pt x="61" y="9"/>
                        <a:pt x="42" y="9"/>
                      </a:cubicBezTo>
                      <a:cubicBezTo>
                        <a:pt x="22" y="9"/>
                        <a:pt x="5"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75" name="Freeform 8"/>
                <p:cNvSpPr>
                  <a:spLocks/>
                </p:cNvSpPr>
                <p:nvPr/>
              </p:nvSpPr>
              <p:spPr bwMode="auto">
                <a:xfrm>
                  <a:off x="2189164" y="2209983"/>
                  <a:ext cx="506411" cy="174540"/>
                </a:xfrm>
                <a:custGeom>
                  <a:avLst/>
                  <a:gdLst>
                    <a:gd name="T0" fmla="*/ 0 w 84"/>
                    <a:gd name="T1" fmla="*/ 0 h 29"/>
                    <a:gd name="T2" fmla="*/ 0 w 84"/>
                    <a:gd name="T3" fmla="*/ 18 h 29"/>
                    <a:gd name="T4" fmla="*/ 43 w 84"/>
                    <a:gd name="T5" fmla="*/ 29 h 29"/>
                    <a:gd name="T6" fmla="*/ 84 w 84"/>
                    <a:gd name="T7" fmla="*/ 19 h 29"/>
                    <a:gd name="T8" fmla="*/ 84 w 84"/>
                    <a:gd name="T9" fmla="*/ 0 h 29"/>
                    <a:gd name="T10" fmla="*/ 42 w 84"/>
                    <a:gd name="T11" fmla="*/ 9 h 29"/>
                    <a:gd name="T12" fmla="*/ 0 w 84"/>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84" h="29">
                      <a:moveTo>
                        <a:pt x="0" y="0"/>
                      </a:moveTo>
                      <a:cubicBezTo>
                        <a:pt x="0" y="18"/>
                        <a:pt x="0" y="18"/>
                        <a:pt x="0" y="18"/>
                      </a:cubicBezTo>
                      <a:cubicBezTo>
                        <a:pt x="0" y="18"/>
                        <a:pt x="12" y="29"/>
                        <a:pt x="43" y="29"/>
                      </a:cubicBezTo>
                      <a:cubicBezTo>
                        <a:pt x="74" y="29"/>
                        <a:pt x="84" y="19"/>
                        <a:pt x="84" y="19"/>
                      </a:cubicBezTo>
                      <a:cubicBezTo>
                        <a:pt x="84" y="0"/>
                        <a:pt x="84" y="0"/>
                        <a:pt x="84" y="0"/>
                      </a:cubicBezTo>
                      <a:cubicBezTo>
                        <a:pt x="78" y="5"/>
                        <a:pt x="61" y="9"/>
                        <a:pt x="42" y="9"/>
                      </a:cubicBezTo>
                      <a:cubicBezTo>
                        <a:pt x="22" y="9"/>
                        <a:pt x="5"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grpSp>
        </p:grpSp>
      </p:grpSp>
      <p:sp>
        <p:nvSpPr>
          <p:cNvPr id="178" name="Rectangle 177"/>
          <p:cNvSpPr/>
          <p:nvPr/>
        </p:nvSpPr>
        <p:spPr>
          <a:xfrm>
            <a:off x="521060" y="1212849"/>
            <a:ext cx="6618637" cy="566556"/>
          </a:xfrm>
          <a:prstGeom prst="rect">
            <a:avLst/>
          </a:prstGeom>
          <a:solidFill>
            <a:sysClr val="windowText" lastClr="000000">
              <a:lumMod val="85000"/>
              <a:lumOff val="15000"/>
            </a:sysClr>
          </a:solidFill>
          <a:ln w="25400" cap="flat" cmpd="sng" algn="ctr">
            <a:noFill/>
            <a:prstDash val="solid"/>
          </a:ln>
          <a:effectLst/>
        </p:spPr>
        <p:txBody>
          <a:bodyPr lIns="91438" tIns="45719" rIns="91438" bIns="45719"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a:rPr>
              <a:t>Server Farm Administrators</a:t>
            </a:r>
          </a:p>
        </p:txBody>
      </p:sp>
      <p:sp>
        <p:nvSpPr>
          <p:cNvPr id="179" name="TextBox 178"/>
          <p:cNvSpPr txBox="1"/>
          <p:nvPr/>
        </p:nvSpPr>
        <p:spPr>
          <a:xfrm>
            <a:off x="9094718" y="1303737"/>
            <a:ext cx="316295" cy="384719"/>
          </a:xfrm>
          <a:prstGeom prst="rect">
            <a:avLst/>
          </a:prstGeom>
        </p:spPr>
        <p:txBody>
          <a:bodyPr wrap="square" lIns="91438" tIns="45719" rIns="91438" bIns="45719" rtlCol="0">
            <a:spAutoFit/>
          </a:bodyPr>
          <a:lstStyle/>
          <a:p>
            <a:pPr algn="r" defTabSz="914377"/>
            <a:r>
              <a:rPr lang="en-US" sz="1900" dirty="0" smtClean="0">
                <a:solidFill>
                  <a:prstClr val="white"/>
                </a:solidFill>
                <a:latin typeface="Calibri"/>
              </a:rPr>
              <a:t>4</a:t>
            </a:r>
          </a:p>
        </p:txBody>
      </p:sp>
      <p:sp>
        <p:nvSpPr>
          <p:cNvPr id="75" name="Rectangle 74"/>
          <p:cNvSpPr/>
          <p:nvPr/>
        </p:nvSpPr>
        <p:spPr>
          <a:xfrm>
            <a:off x="9558441" y="1212848"/>
            <a:ext cx="2112501" cy="569219"/>
          </a:xfrm>
          <a:prstGeom prst="rect">
            <a:avLst/>
          </a:prstGeom>
          <a:solidFill>
            <a:sysClr val="windowText" lastClr="000000">
              <a:lumMod val="85000"/>
              <a:lumOff val="15000"/>
            </a:sysClr>
          </a:solidFill>
          <a:ln w="25400" cap="flat" cmpd="sng" algn="ctr">
            <a:noFill/>
            <a:prstDash val="solid"/>
          </a:ln>
          <a:effectLst/>
        </p:spPr>
        <p:txBody>
          <a:bodyPr lIns="91438" tIns="45719" rIns="91438" bIns="45719"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white"/>
              </a:solidFill>
              <a:effectLst/>
              <a:uLnTx/>
              <a:uFillTx/>
              <a:latin typeface="Calibri"/>
            </a:endParaRPr>
          </a:p>
        </p:txBody>
      </p:sp>
      <p:sp>
        <p:nvSpPr>
          <p:cNvPr id="180" name="Rectangle 179"/>
          <p:cNvSpPr/>
          <p:nvPr/>
        </p:nvSpPr>
        <p:spPr>
          <a:xfrm>
            <a:off x="9636187" y="1312630"/>
            <a:ext cx="1957008" cy="373616"/>
          </a:xfrm>
          <a:prstGeom prst="rect">
            <a:avLst/>
          </a:prstGeom>
          <a:solidFill>
            <a:srgbClr val="CC0000"/>
          </a:solidFill>
          <a:ln w="9525" cap="flat" cmpd="sng" algn="ctr">
            <a:noFill/>
            <a:prstDash val="solid"/>
            <a:headEnd type="none" w="med" len="med"/>
            <a:tailEnd type="none" w="med" len="me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marL="0" marR="0" lvl="0" indent="0" algn="ctr" defTabSz="685558"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Site Collection Admins</a:t>
            </a:r>
          </a:p>
        </p:txBody>
      </p:sp>
      <p:grpSp>
        <p:nvGrpSpPr>
          <p:cNvPr id="3" name="Group 2"/>
          <p:cNvGrpSpPr/>
          <p:nvPr/>
        </p:nvGrpSpPr>
        <p:grpSpPr>
          <a:xfrm>
            <a:off x="490083" y="1886963"/>
            <a:ext cx="2067468" cy="4810700"/>
            <a:chOff x="490083" y="1886963"/>
            <a:chExt cx="2067468" cy="4810700"/>
          </a:xfrm>
        </p:grpSpPr>
        <p:sp>
          <p:nvSpPr>
            <p:cNvPr id="202" name="Rectangle 201"/>
            <p:cNvSpPr/>
            <p:nvPr/>
          </p:nvSpPr>
          <p:spPr>
            <a:xfrm>
              <a:off x="490083" y="1886963"/>
              <a:ext cx="2067468" cy="4810700"/>
            </a:xfrm>
            <a:prstGeom prst="rect">
              <a:avLst/>
            </a:prstGeom>
            <a:solidFill>
              <a:sysClr val="windowText" lastClr="000000">
                <a:lumMod val="85000"/>
                <a:lumOff val="15000"/>
              </a:sysClr>
            </a:solidFill>
            <a:ln w="25400" cap="flat" cmpd="sng" algn="ctr">
              <a:noFill/>
              <a:prstDash val="solid"/>
            </a:ln>
            <a:effectLst/>
          </p:spPr>
          <p:txBody>
            <a:bodyPr rtlCol="0" anchor="b"/>
            <a:lstStyle/>
            <a:p>
              <a:pPr marL="0" marR="0" lvl="0" indent="0" algn="ctr" defTabSz="914377" eaLnBrk="1" fontAlgn="auto" latinLnBrk="0" hangingPunct="1">
                <a:lnSpc>
                  <a:spcPts val="14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Create SharePoint 2013 </a:t>
              </a:r>
            </a:p>
            <a:p>
              <a:pPr marL="0" marR="0" lvl="0" indent="0" algn="ctr" defTabSz="914377" eaLnBrk="1" fontAlgn="auto" latinLnBrk="0" hangingPunct="1">
                <a:lnSpc>
                  <a:spcPts val="14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Production farm</a:t>
              </a:r>
              <a:r>
                <a:rPr kumimoji="0" lang="en-US" sz="1600" b="1" i="0" u="none" strike="noStrike" kern="0" cap="none" spc="0" normalizeH="0" baseline="0" noProof="0" dirty="0" smtClean="0">
                  <a:ln>
                    <a:noFill/>
                  </a:ln>
                  <a:solidFill>
                    <a:prstClr val="white"/>
                  </a:solidFill>
                  <a:effectLst/>
                  <a:uLnTx/>
                  <a:uFillTx/>
                  <a:latin typeface="Calibri"/>
                </a:rPr>
                <a:t>  </a:t>
              </a:r>
            </a:p>
          </p:txBody>
        </p:sp>
        <p:sp>
          <p:nvSpPr>
            <p:cNvPr id="203" name="TextBox 202"/>
            <p:cNvSpPr txBox="1"/>
            <p:nvPr/>
          </p:nvSpPr>
          <p:spPr>
            <a:xfrm>
              <a:off x="490083" y="1886964"/>
              <a:ext cx="253832" cy="271696"/>
            </a:xfrm>
            <a:prstGeom prst="rect">
              <a:avLst/>
            </a:prstGeom>
          </p:spPr>
          <p:txBody>
            <a:bodyPr wrap="square" rtlCol="0">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1</a:t>
              </a:r>
            </a:p>
          </p:txBody>
        </p:sp>
        <p:grpSp>
          <p:nvGrpSpPr>
            <p:cNvPr id="183" name="Group 182"/>
            <p:cNvGrpSpPr>
              <a:grpSpLocks noChangeAspect="1"/>
            </p:cNvGrpSpPr>
            <p:nvPr/>
          </p:nvGrpSpPr>
          <p:grpSpPr>
            <a:xfrm>
              <a:off x="887018" y="3613323"/>
              <a:ext cx="1273598" cy="1247499"/>
              <a:chOff x="694976" y="1335611"/>
              <a:chExt cx="1050398" cy="1028871"/>
            </a:xfrm>
          </p:grpSpPr>
          <p:sp>
            <p:nvSpPr>
              <p:cNvPr id="184" name="AutoShape 3"/>
              <p:cNvSpPr>
                <a:spLocks noChangeAspect="1" noChangeArrowheads="1" noTextEdit="1"/>
              </p:cNvSpPr>
              <p:nvPr/>
            </p:nvSpPr>
            <p:spPr bwMode="auto">
              <a:xfrm>
                <a:off x="716674" y="1335611"/>
                <a:ext cx="1028700" cy="10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85" name="Oval 5"/>
              <p:cNvSpPr>
                <a:spLocks noChangeArrowheads="1"/>
              </p:cNvSpPr>
              <p:nvPr/>
            </p:nvSpPr>
            <p:spPr bwMode="auto">
              <a:xfrm>
                <a:off x="730034" y="1348971"/>
                <a:ext cx="996255" cy="990529"/>
              </a:xfrm>
              <a:prstGeom prst="ellipse">
                <a:avLst/>
              </a:prstGeom>
              <a:noFill/>
              <a:ln w="2857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86" name="Freeform 6"/>
              <p:cNvSpPr>
                <a:spLocks/>
              </p:cNvSpPr>
              <p:nvPr/>
            </p:nvSpPr>
            <p:spPr bwMode="auto">
              <a:xfrm>
                <a:off x="1434283" y="1810836"/>
                <a:ext cx="251927" cy="118329"/>
              </a:xfrm>
              <a:custGeom>
                <a:avLst/>
                <a:gdLst>
                  <a:gd name="T0" fmla="*/ 0 w 132"/>
                  <a:gd name="T1" fmla="*/ 43 h 62"/>
                  <a:gd name="T2" fmla="*/ 43 w 132"/>
                  <a:gd name="T3" fmla="*/ 62 h 62"/>
                  <a:gd name="T4" fmla="*/ 132 w 132"/>
                  <a:gd name="T5" fmla="*/ 16 h 62"/>
                  <a:gd name="T6" fmla="*/ 89 w 132"/>
                  <a:gd name="T7" fmla="*/ 0 h 62"/>
                  <a:gd name="T8" fmla="*/ 0 w 132"/>
                  <a:gd name="T9" fmla="*/ 43 h 62"/>
                </a:gdLst>
                <a:ahLst/>
                <a:cxnLst>
                  <a:cxn ang="0">
                    <a:pos x="T0" y="T1"/>
                  </a:cxn>
                  <a:cxn ang="0">
                    <a:pos x="T2" y="T3"/>
                  </a:cxn>
                  <a:cxn ang="0">
                    <a:pos x="T4" y="T5"/>
                  </a:cxn>
                  <a:cxn ang="0">
                    <a:pos x="T6" y="T7"/>
                  </a:cxn>
                  <a:cxn ang="0">
                    <a:pos x="T8" y="T9"/>
                  </a:cxn>
                </a:cxnLst>
                <a:rect l="0" t="0" r="r" b="b"/>
                <a:pathLst>
                  <a:path w="132" h="62">
                    <a:moveTo>
                      <a:pt x="0" y="43"/>
                    </a:moveTo>
                    <a:lnTo>
                      <a:pt x="43" y="62"/>
                    </a:lnTo>
                    <a:lnTo>
                      <a:pt x="132" y="16"/>
                    </a:lnTo>
                    <a:lnTo>
                      <a:pt x="89" y="0"/>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87" name="Freeform 7"/>
              <p:cNvSpPr>
                <a:spLocks noEditPoints="1"/>
              </p:cNvSpPr>
              <p:nvPr/>
            </p:nvSpPr>
            <p:spPr bwMode="auto">
              <a:xfrm>
                <a:off x="1424740" y="1900537"/>
                <a:ext cx="87793" cy="320634"/>
              </a:xfrm>
              <a:custGeom>
                <a:avLst/>
                <a:gdLst>
                  <a:gd name="T0" fmla="*/ 46 w 46"/>
                  <a:gd name="T1" fmla="*/ 20 h 168"/>
                  <a:gd name="T2" fmla="*/ 0 w 46"/>
                  <a:gd name="T3" fmla="*/ 0 h 168"/>
                  <a:gd name="T4" fmla="*/ 0 w 46"/>
                  <a:gd name="T5" fmla="*/ 149 h 168"/>
                  <a:gd name="T6" fmla="*/ 46 w 46"/>
                  <a:gd name="T7" fmla="*/ 168 h 168"/>
                  <a:gd name="T8" fmla="*/ 46 w 46"/>
                  <a:gd name="T9" fmla="*/ 20 h 168"/>
                  <a:gd name="T10" fmla="*/ 36 w 46"/>
                  <a:gd name="T11" fmla="*/ 84 h 168"/>
                  <a:gd name="T12" fmla="*/ 12 w 46"/>
                  <a:gd name="T13" fmla="*/ 77 h 168"/>
                  <a:gd name="T14" fmla="*/ 12 w 46"/>
                  <a:gd name="T15" fmla="*/ 67 h 168"/>
                  <a:gd name="T16" fmla="*/ 36 w 46"/>
                  <a:gd name="T17" fmla="*/ 75 h 168"/>
                  <a:gd name="T18" fmla="*/ 36 w 46"/>
                  <a:gd name="T19" fmla="*/ 84 h 168"/>
                  <a:gd name="T20" fmla="*/ 36 w 46"/>
                  <a:gd name="T21" fmla="*/ 65 h 168"/>
                  <a:gd name="T22" fmla="*/ 12 w 46"/>
                  <a:gd name="T23" fmla="*/ 58 h 168"/>
                  <a:gd name="T24" fmla="*/ 12 w 46"/>
                  <a:gd name="T25" fmla="*/ 48 h 168"/>
                  <a:gd name="T26" fmla="*/ 36 w 46"/>
                  <a:gd name="T27" fmla="*/ 55 h 168"/>
                  <a:gd name="T28" fmla="*/ 36 w 46"/>
                  <a:gd name="T29" fmla="*/ 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68">
                    <a:moveTo>
                      <a:pt x="46" y="20"/>
                    </a:moveTo>
                    <a:lnTo>
                      <a:pt x="0" y="0"/>
                    </a:lnTo>
                    <a:lnTo>
                      <a:pt x="0" y="149"/>
                    </a:lnTo>
                    <a:lnTo>
                      <a:pt x="46" y="168"/>
                    </a:lnTo>
                    <a:lnTo>
                      <a:pt x="46" y="20"/>
                    </a:lnTo>
                    <a:close/>
                    <a:moveTo>
                      <a:pt x="36" y="84"/>
                    </a:moveTo>
                    <a:lnTo>
                      <a:pt x="12" y="77"/>
                    </a:lnTo>
                    <a:lnTo>
                      <a:pt x="12" y="67"/>
                    </a:lnTo>
                    <a:lnTo>
                      <a:pt x="36" y="75"/>
                    </a:lnTo>
                    <a:lnTo>
                      <a:pt x="36" y="84"/>
                    </a:lnTo>
                    <a:close/>
                    <a:moveTo>
                      <a:pt x="36" y="65"/>
                    </a:moveTo>
                    <a:lnTo>
                      <a:pt x="12" y="58"/>
                    </a:lnTo>
                    <a:lnTo>
                      <a:pt x="12" y="48"/>
                    </a:lnTo>
                    <a:lnTo>
                      <a:pt x="36" y="55"/>
                    </a:lnTo>
                    <a:lnTo>
                      <a:pt x="3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88" name="Freeform 8"/>
              <p:cNvSpPr>
                <a:spLocks/>
              </p:cNvSpPr>
              <p:nvPr/>
            </p:nvSpPr>
            <p:spPr bwMode="auto">
              <a:xfrm>
                <a:off x="1525893" y="1847098"/>
                <a:ext cx="164134" cy="374073"/>
              </a:xfrm>
              <a:custGeom>
                <a:avLst/>
                <a:gdLst>
                  <a:gd name="T0" fmla="*/ 36 w 36"/>
                  <a:gd name="T1" fmla="*/ 32 h 82"/>
                  <a:gd name="T2" fmla="*/ 36 w 36"/>
                  <a:gd name="T3" fmla="*/ 0 h 82"/>
                  <a:gd name="T4" fmla="*/ 0 w 36"/>
                  <a:gd name="T5" fmla="*/ 20 h 82"/>
                  <a:gd name="T6" fmla="*/ 0 w 36"/>
                  <a:gd name="T7" fmla="*/ 82 h 82"/>
                  <a:gd name="T8" fmla="*/ 14 w 36"/>
                  <a:gd name="T9" fmla="*/ 72 h 82"/>
                  <a:gd name="T10" fmla="*/ 36 w 36"/>
                  <a:gd name="T11" fmla="*/ 32 h 82"/>
                </a:gdLst>
                <a:ahLst/>
                <a:cxnLst>
                  <a:cxn ang="0">
                    <a:pos x="T0" y="T1"/>
                  </a:cxn>
                  <a:cxn ang="0">
                    <a:pos x="T2" y="T3"/>
                  </a:cxn>
                  <a:cxn ang="0">
                    <a:pos x="T4" y="T5"/>
                  </a:cxn>
                  <a:cxn ang="0">
                    <a:pos x="T6" y="T7"/>
                  </a:cxn>
                  <a:cxn ang="0">
                    <a:pos x="T8" y="T9"/>
                  </a:cxn>
                  <a:cxn ang="0">
                    <a:pos x="T10" y="T11"/>
                  </a:cxn>
                </a:cxnLst>
                <a:rect l="0" t="0" r="r" b="b"/>
                <a:pathLst>
                  <a:path w="36" h="82">
                    <a:moveTo>
                      <a:pt x="36" y="32"/>
                    </a:moveTo>
                    <a:cubicBezTo>
                      <a:pt x="36" y="0"/>
                      <a:pt x="36" y="0"/>
                      <a:pt x="36" y="0"/>
                    </a:cubicBezTo>
                    <a:cubicBezTo>
                      <a:pt x="0" y="20"/>
                      <a:pt x="0" y="20"/>
                      <a:pt x="0" y="20"/>
                    </a:cubicBezTo>
                    <a:cubicBezTo>
                      <a:pt x="0" y="82"/>
                      <a:pt x="0" y="82"/>
                      <a:pt x="0" y="82"/>
                    </a:cubicBezTo>
                    <a:cubicBezTo>
                      <a:pt x="14" y="72"/>
                      <a:pt x="14" y="72"/>
                      <a:pt x="14" y="72"/>
                    </a:cubicBezTo>
                    <a:cubicBezTo>
                      <a:pt x="26" y="59"/>
                      <a:pt x="33" y="41"/>
                      <a:pt x="36"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89" name="Freeform 9"/>
              <p:cNvSpPr>
                <a:spLocks/>
              </p:cNvSpPr>
              <p:nvPr/>
            </p:nvSpPr>
            <p:spPr bwMode="auto">
              <a:xfrm>
                <a:off x="1264423" y="1751671"/>
                <a:ext cx="251927" cy="118329"/>
              </a:xfrm>
              <a:custGeom>
                <a:avLst/>
                <a:gdLst>
                  <a:gd name="T0" fmla="*/ 0 w 132"/>
                  <a:gd name="T1" fmla="*/ 43 h 62"/>
                  <a:gd name="T2" fmla="*/ 43 w 132"/>
                  <a:gd name="T3" fmla="*/ 62 h 62"/>
                  <a:gd name="T4" fmla="*/ 132 w 132"/>
                  <a:gd name="T5" fmla="*/ 16 h 62"/>
                  <a:gd name="T6" fmla="*/ 89 w 132"/>
                  <a:gd name="T7" fmla="*/ 0 h 62"/>
                  <a:gd name="T8" fmla="*/ 0 w 132"/>
                  <a:gd name="T9" fmla="*/ 43 h 62"/>
                </a:gdLst>
                <a:ahLst/>
                <a:cxnLst>
                  <a:cxn ang="0">
                    <a:pos x="T0" y="T1"/>
                  </a:cxn>
                  <a:cxn ang="0">
                    <a:pos x="T2" y="T3"/>
                  </a:cxn>
                  <a:cxn ang="0">
                    <a:pos x="T4" y="T5"/>
                  </a:cxn>
                  <a:cxn ang="0">
                    <a:pos x="T6" y="T7"/>
                  </a:cxn>
                  <a:cxn ang="0">
                    <a:pos x="T8" y="T9"/>
                  </a:cxn>
                </a:cxnLst>
                <a:rect l="0" t="0" r="r" b="b"/>
                <a:pathLst>
                  <a:path w="132" h="62">
                    <a:moveTo>
                      <a:pt x="0" y="43"/>
                    </a:moveTo>
                    <a:lnTo>
                      <a:pt x="43" y="62"/>
                    </a:lnTo>
                    <a:lnTo>
                      <a:pt x="132" y="16"/>
                    </a:lnTo>
                    <a:lnTo>
                      <a:pt x="89" y="0"/>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90" name="Freeform 10"/>
              <p:cNvSpPr>
                <a:spLocks noEditPoints="1"/>
              </p:cNvSpPr>
              <p:nvPr/>
            </p:nvSpPr>
            <p:spPr bwMode="auto">
              <a:xfrm>
                <a:off x="1260606" y="1841372"/>
                <a:ext cx="82067" cy="320634"/>
              </a:xfrm>
              <a:custGeom>
                <a:avLst/>
                <a:gdLst>
                  <a:gd name="T0" fmla="*/ 43 w 43"/>
                  <a:gd name="T1" fmla="*/ 20 h 168"/>
                  <a:gd name="T2" fmla="*/ 0 w 43"/>
                  <a:gd name="T3" fmla="*/ 0 h 168"/>
                  <a:gd name="T4" fmla="*/ 0 w 43"/>
                  <a:gd name="T5" fmla="*/ 149 h 168"/>
                  <a:gd name="T6" fmla="*/ 43 w 43"/>
                  <a:gd name="T7" fmla="*/ 168 h 168"/>
                  <a:gd name="T8" fmla="*/ 43 w 43"/>
                  <a:gd name="T9" fmla="*/ 20 h 168"/>
                  <a:gd name="T10" fmla="*/ 34 w 43"/>
                  <a:gd name="T11" fmla="*/ 84 h 168"/>
                  <a:gd name="T12" fmla="*/ 10 w 43"/>
                  <a:gd name="T13" fmla="*/ 77 h 168"/>
                  <a:gd name="T14" fmla="*/ 10 w 43"/>
                  <a:gd name="T15" fmla="*/ 67 h 168"/>
                  <a:gd name="T16" fmla="*/ 34 w 43"/>
                  <a:gd name="T17" fmla="*/ 75 h 168"/>
                  <a:gd name="T18" fmla="*/ 34 w 43"/>
                  <a:gd name="T19" fmla="*/ 84 h 168"/>
                  <a:gd name="T20" fmla="*/ 34 w 43"/>
                  <a:gd name="T21" fmla="*/ 65 h 168"/>
                  <a:gd name="T22" fmla="*/ 10 w 43"/>
                  <a:gd name="T23" fmla="*/ 58 h 168"/>
                  <a:gd name="T24" fmla="*/ 10 w 43"/>
                  <a:gd name="T25" fmla="*/ 48 h 168"/>
                  <a:gd name="T26" fmla="*/ 34 w 43"/>
                  <a:gd name="T27" fmla="*/ 55 h 168"/>
                  <a:gd name="T28" fmla="*/ 34 w 43"/>
                  <a:gd name="T29" fmla="*/ 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68">
                    <a:moveTo>
                      <a:pt x="43" y="20"/>
                    </a:moveTo>
                    <a:lnTo>
                      <a:pt x="0" y="0"/>
                    </a:lnTo>
                    <a:lnTo>
                      <a:pt x="0" y="149"/>
                    </a:lnTo>
                    <a:lnTo>
                      <a:pt x="43" y="168"/>
                    </a:lnTo>
                    <a:lnTo>
                      <a:pt x="43" y="20"/>
                    </a:lnTo>
                    <a:close/>
                    <a:moveTo>
                      <a:pt x="34" y="84"/>
                    </a:moveTo>
                    <a:lnTo>
                      <a:pt x="10" y="77"/>
                    </a:lnTo>
                    <a:lnTo>
                      <a:pt x="10" y="67"/>
                    </a:lnTo>
                    <a:lnTo>
                      <a:pt x="34" y="75"/>
                    </a:lnTo>
                    <a:lnTo>
                      <a:pt x="34" y="84"/>
                    </a:lnTo>
                    <a:close/>
                    <a:moveTo>
                      <a:pt x="34" y="65"/>
                    </a:moveTo>
                    <a:lnTo>
                      <a:pt x="10" y="58"/>
                    </a:lnTo>
                    <a:lnTo>
                      <a:pt x="10" y="48"/>
                    </a:lnTo>
                    <a:lnTo>
                      <a:pt x="34" y="55"/>
                    </a:lnTo>
                    <a:lnTo>
                      <a:pt x="3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91" name="Freeform 11"/>
              <p:cNvSpPr>
                <a:spLocks/>
              </p:cNvSpPr>
              <p:nvPr/>
            </p:nvSpPr>
            <p:spPr bwMode="auto">
              <a:xfrm>
                <a:off x="1356033" y="1787933"/>
                <a:ext cx="169860" cy="374073"/>
              </a:xfrm>
              <a:custGeom>
                <a:avLst/>
                <a:gdLst>
                  <a:gd name="T0" fmla="*/ 29 w 89"/>
                  <a:gd name="T1" fmla="*/ 52 h 196"/>
                  <a:gd name="T2" fmla="*/ 89 w 89"/>
                  <a:gd name="T3" fmla="*/ 24 h 196"/>
                  <a:gd name="T4" fmla="*/ 89 w 89"/>
                  <a:gd name="T5" fmla="*/ 0 h 196"/>
                  <a:gd name="T6" fmla="*/ 0 w 89"/>
                  <a:gd name="T7" fmla="*/ 48 h 196"/>
                  <a:gd name="T8" fmla="*/ 0 w 89"/>
                  <a:gd name="T9" fmla="*/ 196 h 196"/>
                  <a:gd name="T10" fmla="*/ 29 w 89"/>
                  <a:gd name="T11" fmla="*/ 174 h 196"/>
                  <a:gd name="T12" fmla="*/ 29 w 89"/>
                  <a:gd name="T13" fmla="*/ 52 h 196"/>
                </a:gdLst>
                <a:ahLst/>
                <a:cxnLst>
                  <a:cxn ang="0">
                    <a:pos x="T0" y="T1"/>
                  </a:cxn>
                  <a:cxn ang="0">
                    <a:pos x="T2" y="T3"/>
                  </a:cxn>
                  <a:cxn ang="0">
                    <a:pos x="T4" y="T5"/>
                  </a:cxn>
                  <a:cxn ang="0">
                    <a:pos x="T6" y="T7"/>
                  </a:cxn>
                  <a:cxn ang="0">
                    <a:pos x="T8" y="T9"/>
                  </a:cxn>
                  <a:cxn ang="0">
                    <a:pos x="T10" y="T11"/>
                  </a:cxn>
                  <a:cxn ang="0">
                    <a:pos x="T12" y="T13"/>
                  </a:cxn>
                </a:cxnLst>
                <a:rect l="0" t="0" r="r" b="b"/>
                <a:pathLst>
                  <a:path w="89" h="196">
                    <a:moveTo>
                      <a:pt x="29" y="52"/>
                    </a:moveTo>
                    <a:lnTo>
                      <a:pt x="89" y="24"/>
                    </a:lnTo>
                    <a:lnTo>
                      <a:pt x="89" y="0"/>
                    </a:lnTo>
                    <a:lnTo>
                      <a:pt x="0" y="48"/>
                    </a:lnTo>
                    <a:lnTo>
                      <a:pt x="0" y="196"/>
                    </a:lnTo>
                    <a:lnTo>
                      <a:pt x="29" y="174"/>
                    </a:lnTo>
                    <a:lnTo>
                      <a:pt x="2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92" name="Freeform 12"/>
              <p:cNvSpPr>
                <a:spLocks/>
              </p:cNvSpPr>
              <p:nvPr/>
            </p:nvSpPr>
            <p:spPr bwMode="auto">
              <a:xfrm>
                <a:off x="1096472" y="1690598"/>
                <a:ext cx="250018" cy="120238"/>
              </a:xfrm>
              <a:custGeom>
                <a:avLst/>
                <a:gdLst>
                  <a:gd name="T0" fmla="*/ 0 w 131"/>
                  <a:gd name="T1" fmla="*/ 44 h 63"/>
                  <a:gd name="T2" fmla="*/ 43 w 131"/>
                  <a:gd name="T3" fmla="*/ 63 h 63"/>
                  <a:gd name="T4" fmla="*/ 131 w 131"/>
                  <a:gd name="T5" fmla="*/ 17 h 63"/>
                  <a:gd name="T6" fmla="*/ 88 w 131"/>
                  <a:gd name="T7" fmla="*/ 0 h 63"/>
                  <a:gd name="T8" fmla="*/ 0 w 131"/>
                  <a:gd name="T9" fmla="*/ 44 h 63"/>
                </a:gdLst>
                <a:ahLst/>
                <a:cxnLst>
                  <a:cxn ang="0">
                    <a:pos x="T0" y="T1"/>
                  </a:cxn>
                  <a:cxn ang="0">
                    <a:pos x="T2" y="T3"/>
                  </a:cxn>
                  <a:cxn ang="0">
                    <a:pos x="T4" y="T5"/>
                  </a:cxn>
                  <a:cxn ang="0">
                    <a:pos x="T6" y="T7"/>
                  </a:cxn>
                  <a:cxn ang="0">
                    <a:pos x="T8" y="T9"/>
                  </a:cxn>
                </a:cxnLst>
                <a:rect l="0" t="0" r="r" b="b"/>
                <a:pathLst>
                  <a:path w="131" h="63">
                    <a:moveTo>
                      <a:pt x="0" y="44"/>
                    </a:moveTo>
                    <a:lnTo>
                      <a:pt x="43" y="63"/>
                    </a:lnTo>
                    <a:lnTo>
                      <a:pt x="131" y="17"/>
                    </a:lnTo>
                    <a:lnTo>
                      <a:pt x="88" y="0"/>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93" name="Freeform 13"/>
              <p:cNvSpPr>
                <a:spLocks noEditPoints="1"/>
              </p:cNvSpPr>
              <p:nvPr/>
            </p:nvSpPr>
            <p:spPr bwMode="auto">
              <a:xfrm>
                <a:off x="1090747" y="1782208"/>
                <a:ext cx="87793" cy="320634"/>
              </a:xfrm>
              <a:custGeom>
                <a:avLst/>
                <a:gdLst>
                  <a:gd name="T0" fmla="*/ 43 w 46"/>
                  <a:gd name="T1" fmla="*/ 19 h 168"/>
                  <a:gd name="T2" fmla="*/ 0 w 46"/>
                  <a:gd name="T3" fmla="*/ 0 h 168"/>
                  <a:gd name="T4" fmla="*/ 0 w 46"/>
                  <a:gd name="T5" fmla="*/ 149 h 168"/>
                  <a:gd name="T6" fmla="*/ 46 w 46"/>
                  <a:gd name="T7" fmla="*/ 168 h 168"/>
                  <a:gd name="T8" fmla="*/ 43 w 46"/>
                  <a:gd name="T9" fmla="*/ 19 h 168"/>
                  <a:gd name="T10" fmla="*/ 34 w 46"/>
                  <a:gd name="T11" fmla="*/ 82 h 168"/>
                  <a:gd name="T12" fmla="*/ 10 w 46"/>
                  <a:gd name="T13" fmla="*/ 77 h 168"/>
                  <a:gd name="T14" fmla="*/ 10 w 46"/>
                  <a:gd name="T15" fmla="*/ 67 h 168"/>
                  <a:gd name="T16" fmla="*/ 34 w 46"/>
                  <a:gd name="T17" fmla="*/ 72 h 168"/>
                  <a:gd name="T18" fmla="*/ 34 w 46"/>
                  <a:gd name="T19" fmla="*/ 82 h 168"/>
                  <a:gd name="T20" fmla="*/ 34 w 46"/>
                  <a:gd name="T21" fmla="*/ 65 h 168"/>
                  <a:gd name="T22" fmla="*/ 10 w 46"/>
                  <a:gd name="T23" fmla="*/ 58 h 168"/>
                  <a:gd name="T24" fmla="*/ 10 w 46"/>
                  <a:gd name="T25" fmla="*/ 48 h 168"/>
                  <a:gd name="T26" fmla="*/ 34 w 46"/>
                  <a:gd name="T27" fmla="*/ 55 h 168"/>
                  <a:gd name="T28" fmla="*/ 34 w 46"/>
                  <a:gd name="T29" fmla="*/ 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68">
                    <a:moveTo>
                      <a:pt x="43" y="19"/>
                    </a:moveTo>
                    <a:lnTo>
                      <a:pt x="0" y="0"/>
                    </a:lnTo>
                    <a:lnTo>
                      <a:pt x="0" y="149"/>
                    </a:lnTo>
                    <a:lnTo>
                      <a:pt x="46" y="168"/>
                    </a:lnTo>
                    <a:lnTo>
                      <a:pt x="43" y="19"/>
                    </a:lnTo>
                    <a:close/>
                    <a:moveTo>
                      <a:pt x="34" y="82"/>
                    </a:moveTo>
                    <a:lnTo>
                      <a:pt x="10" y="77"/>
                    </a:lnTo>
                    <a:lnTo>
                      <a:pt x="10" y="67"/>
                    </a:lnTo>
                    <a:lnTo>
                      <a:pt x="34" y="72"/>
                    </a:lnTo>
                    <a:lnTo>
                      <a:pt x="34" y="82"/>
                    </a:lnTo>
                    <a:close/>
                    <a:moveTo>
                      <a:pt x="34" y="65"/>
                    </a:moveTo>
                    <a:lnTo>
                      <a:pt x="10" y="58"/>
                    </a:lnTo>
                    <a:lnTo>
                      <a:pt x="10" y="48"/>
                    </a:lnTo>
                    <a:lnTo>
                      <a:pt x="34" y="55"/>
                    </a:lnTo>
                    <a:lnTo>
                      <a:pt x="3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94" name="Freeform 14"/>
              <p:cNvSpPr>
                <a:spLocks/>
              </p:cNvSpPr>
              <p:nvPr/>
            </p:nvSpPr>
            <p:spPr bwMode="auto">
              <a:xfrm>
                <a:off x="1188082" y="1728769"/>
                <a:ext cx="167951" cy="374073"/>
              </a:xfrm>
              <a:custGeom>
                <a:avLst/>
                <a:gdLst>
                  <a:gd name="T0" fmla="*/ 28 w 88"/>
                  <a:gd name="T1" fmla="*/ 52 h 196"/>
                  <a:gd name="T2" fmla="*/ 88 w 88"/>
                  <a:gd name="T3" fmla="*/ 24 h 196"/>
                  <a:gd name="T4" fmla="*/ 88 w 88"/>
                  <a:gd name="T5" fmla="*/ 0 h 196"/>
                  <a:gd name="T6" fmla="*/ 0 w 88"/>
                  <a:gd name="T7" fmla="*/ 47 h 196"/>
                  <a:gd name="T8" fmla="*/ 0 w 88"/>
                  <a:gd name="T9" fmla="*/ 196 h 196"/>
                  <a:gd name="T10" fmla="*/ 28 w 88"/>
                  <a:gd name="T11" fmla="*/ 174 h 196"/>
                  <a:gd name="T12" fmla="*/ 28 w 88"/>
                  <a:gd name="T13" fmla="*/ 52 h 196"/>
                </a:gdLst>
                <a:ahLst/>
                <a:cxnLst>
                  <a:cxn ang="0">
                    <a:pos x="T0" y="T1"/>
                  </a:cxn>
                  <a:cxn ang="0">
                    <a:pos x="T2" y="T3"/>
                  </a:cxn>
                  <a:cxn ang="0">
                    <a:pos x="T4" y="T5"/>
                  </a:cxn>
                  <a:cxn ang="0">
                    <a:pos x="T6" y="T7"/>
                  </a:cxn>
                  <a:cxn ang="0">
                    <a:pos x="T8" y="T9"/>
                  </a:cxn>
                  <a:cxn ang="0">
                    <a:pos x="T10" y="T11"/>
                  </a:cxn>
                  <a:cxn ang="0">
                    <a:pos x="T12" y="T13"/>
                  </a:cxn>
                </a:cxnLst>
                <a:rect l="0" t="0" r="r" b="b"/>
                <a:pathLst>
                  <a:path w="88" h="196">
                    <a:moveTo>
                      <a:pt x="28" y="52"/>
                    </a:moveTo>
                    <a:lnTo>
                      <a:pt x="88" y="24"/>
                    </a:lnTo>
                    <a:lnTo>
                      <a:pt x="88" y="0"/>
                    </a:lnTo>
                    <a:lnTo>
                      <a:pt x="0" y="47"/>
                    </a:lnTo>
                    <a:lnTo>
                      <a:pt x="0" y="196"/>
                    </a:lnTo>
                    <a:lnTo>
                      <a:pt x="28" y="174"/>
                    </a:lnTo>
                    <a:lnTo>
                      <a:pt x="28"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95" name="Freeform 15"/>
              <p:cNvSpPr>
                <a:spLocks/>
              </p:cNvSpPr>
              <p:nvPr/>
            </p:nvSpPr>
            <p:spPr bwMode="auto">
              <a:xfrm>
                <a:off x="926613" y="1627617"/>
                <a:ext cx="255744" cy="118329"/>
              </a:xfrm>
              <a:custGeom>
                <a:avLst/>
                <a:gdLst>
                  <a:gd name="T0" fmla="*/ 0 w 134"/>
                  <a:gd name="T1" fmla="*/ 45 h 62"/>
                  <a:gd name="T2" fmla="*/ 46 w 134"/>
                  <a:gd name="T3" fmla="*/ 62 h 62"/>
                  <a:gd name="T4" fmla="*/ 134 w 134"/>
                  <a:gd name="T5" fmla="*/ 17 h 62"/>
                  <a:gd name="T6" fmla="*/ 91 w 134"/>
                  <a:gd name="T7" fmla="*/ 0 h 62"/>
                  <a:gd name="T8" fmla="*/ 0 w 134"/>
                  <a:gd name="T9" fmla="*/ 45 h 62"/>
                </a:gdLst>
                <a:ahLst/>
                <a:cxnLst>
                  <a:cxn ang="0">
                    <a:pos x="T0" y="T1"/>
                  </a:cxn>
                  <a:cxn ang="0">
                    <a:pos x="T2" y="T3"/>
                  </a:cxn>
                  <a:cxn ang="0">
                    <a:pos x="T4" y="T5"/>
                  </a:cxn>
                  <a:cxn ang="0">
                    <a:pos x="T6" y="T7"/>
                  </a:cxn>
                  <a:cxn ang="0">
                    <a:pos x="T8" y="T9"/>
                  </a:cxn>
                </a:cxnLst>
                <a:rect l="0" t="0" r="r" b="b"/>
                <a:pathLst>
                  <a:path w="134" h="62">
                    <a:moveTo>
                      <a:pt x="0" y="45"/>
                    </a:moveTo>
                    <a:lnTo>
                      <a:pt x="46" y="62"/>
                    </a:lnTo>
                    <a:lnTo>
                      <a:pt x="134" y="17"/>
                    </a:lnTo>
                    <a:lnTo>
                      <a:pt x="91" y="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96" name="Freeform 16"/>
              <p:cNvSpPr>
                <a:spLocks noEditPoints="1"/>
              </p:cNvSpPr>
              <p:nvPr/>
            </p:nvSpPr>
            <p:spPr bwMode="auto">
              <a:xfrm>
                <a:off x="922796" y="1719226"/>
                <a:ext cx="85884" cy="318725"/>
              </a:xfrm>
              <a:custGeom>
                <a:avLst/>
                <a:gdLst>
                  <a:gd name="T0" fmla="*/ 45 w 45"/>
                  <a:gd name="T1" fmla="*/ 19 h 167"/>
                  <a:gd name="T2" fmla="*/ 0 w 45"/>
                  <a:gd name="T3" fmla="*/ 0 h 167"/>
                  <a:gd name="T4" fmla="*/ 0 w 45"/>
                  <a:gd name="T5" fmla="*/ 150 h 167"/>
                  <a:gd name="T6" fmla="*/ 45 w 45"/>
                  <a:gd name="T7" fmla="*/ 167 h 167"/>
                  <a:gd name="T8" fmla="*/ 45 w 45"/>
                  <a:gd name="T9" fmla="*/ 19 h 167"/>
                  <a:gd name="T10" fmla="*/ 33 w 45"/>
                  <a:gd name="T11" fmla="*/ 84 h 167"/>
                  <a:gd name="T12" fmla="*/ 12 w 45"/>
                  <a:gd name="T13" fmla="*/ 76 h 167"/>
                  <a:gd name="T14" fmla="*/ 12 w 45"/>
                  <a:gd name="T15" fmla="*/ 67 h 167"/>
                  <a:gd name="T16" fmla="*/ 33 w 45"/>
                  <a:gd name="T17" fmla="*/ 74 h 167"/>
                  <a:gd name="T18" fmla="*/ 33 w 45"/>
                  <a:gd name="T19" fmla="*/ 84 h 167"/>
                  <a:gd name="T20" fmla="*/ 33 w 45"/>
                  <a:gd name="T21" fmla="*/ 64 h 167"/>
                  <a:gd name="T22" fmla="*/ 12 w 45"/>
                  <a:gd name="T23" fmla="*/ 60 h 167"/>
                  <a:gd name="T24" fmla="*/ 12 w 45"/>
                  <a:gd name="T25" fmla="*/ 50 h 167"/>
                  <a:gd name="T26" fmla="*/ 33 w 45"/>
                  <a:gd name="T27" fmla="*/ 55 h 167"/>
                  <a:gd name="T28" fmla="*/ 33 w 45"/>
                  <a:gd name="T29"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67">
                    <a:moveTo>
                      <a:pt x="45" y="19"/>
                    </a:moveTo>
                    <a:lnTo>
                      <a:pt x="0" y="0"/>
                    </a:lnTo>
                    <a:lnTo>
                      <a:pt x="0" y="150"/>
                    </a:lnTo>
                    <a:lnTo>
                      <a:pt x="45" y="167"/>
                    </a:lnTo>
                    <a:lnTo>
                      <a:pt x="45" y="19"/>
                    </a:lnTo>
                    <a:close/>
                    <a:moveTo>
                      <a:pt x="33" y="84"/>
                    </a:moveTo>
                    <a:lnTo>
                      <a:pt x="12" y="76"/>
                    </a:lnTo>
                    <a:lnTo>
                      <a:pt x="12" y="67"/>
                    </a:lnTo>
                    <a:lnTo>
                      <a:pt x="33" y="74"/>
                    </a:lnTo>
                    <a:lnTo>
                      <a:pt x="33" y="84"/>
                    </a:lnTo>
                    <a:close/>
                    <a:moveTo>
                      <a:pt x="33" y="64"/>
                    </a:moveTo>
                    <a:lnTo>
                      <a:pt x="12" y="60"/>
                    </a:lnTo>
                    <a:lnTo>
                      <a:pt x="12" y="50"/>
                    </a:lnTo>
                    <a:lnTo>
                      <a:pt x="33" y="55"/>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97" name="Freeform 17"/>
              <p:cNvSpPr>
                <a:spLocks/>
              </p:cNvSpPr>
              <p:nvPr/>
            </p:nvSpPr>
            <p:spPr bwMode="auto">
              <a:xfrm>
                <a:off x="1018222" y="1669604"/>
                <a:ext cx="169860" cy="368347"/>
              </a:xfrm>
              <a:custGeom>
                <a:avLst/>
                <a:gdLst>
                  <a:gd name="T0" fmla="*/ 31 w 89"/>
                  <a:gd name="T1" fmla="*/ 50 h 193"/>
                  <a:gd name="T2" fmla="*/ 89 w 89"/>
                  <a:gd name="T3" fmla="*/ 21 h 193"/>
                  <a:gd name="T4" fmla="*/ 89 w 89"/>
                  <a:gd name="T5" fmla="*/ 0 h 193"/>
                  <a:gd name="T6" fmla="*/ 0 w 89"/>
                  <a:gd name="T7" fmla="*/ 47 h 193"/>
                  <a:gd name="T8" fmla="*/ 0 w 89"/>
                  <a:gd name="T9" fmla="*/ 193 h 193"/>
                  <a:gd name="T10" fmla="*/ 31 w 89"/>
                  <a:gd name="T11" fmla="*/ 174 h 193"/>
                  <a:gd name="T12" fmla="*/ 31 w 89"/>
                  <a:gd name="T13" fmla="*/ 50 h 193"/>
                </a:gdLst>
                <a:ahLst/>
                <a:cxnLst>
                  <a:cxn ang="0">
                    <a:pos x="T0" y="T1"/>
                  </a:cxn>
                  <a:cxn ang="0">
                    <a:pos x="T2" y="T3"/>
                  </a:cxn>
                  <a:cxn ang="0">
                    <a:pos x="T4" y="T5"/>
                  </a:cxn>
                  <a:cxn ang="0">
                    <a:pos x="T6" y="T7"/>
                  </a:cxn>
                  <a:cxn ang="0">
                    <a:pos x="T8" y="T9"/>
                  </a:cxn>
                  <a:cxn ang="0">
                    <a:pos x="T10" y="T11"/>
                  </a:cxn>
                  <a:cxn ang="0">
                    <a:pos x="T12" y="T13"/>
                  </a:cxn>
                </a:cxnLst>
                <a:rect l="0" t="0" r="r" b="b"/>
                <a:pathLst>
                  <a:path w="89" h="193">
                    <a:moveTo>
                      <a:pt x="31" y="50"/>
                    </a:moveTo>
                    <a:lnTo>
                      <a:pt x="89" y="21"/>
                    </a:lnTo>
                    <a:lnTo>
                      <a:pt x="89" y="0"/>
                    </a:lnTo>
                    <a:lnTo>
                      <a:pt x="0" y="47"/>
                    </a:lnTo>
                    <a:lnTo>
                      <a:pt x="0" y="193"/>
                    </a:lnTo>
                    <a:lnTo>
                      <a:pt x="31" y="174"/>
                    </a:lnTo>
                    <a:lnTo>
                      <a:pt x="3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98" name="Freeform 18"/>
              <p:cNvSpPr>
                <a:spLocks/>
              </p:cNvSpPr>
              <p:nvPr/>
            </p:nvSpPr>
            <p:spPr bwMode="auto">
              <a:xfrm>
                <a:off x="762479" y="1568452"/>
                <a:ext cx="255744" cy="118329"/>
              </a:xfrm>
              <a:custGeom>
                <a:avLst/>
                <a:gdLst>
                  <a:gd name="T0" fmla="*/ 0 w 134"/>
                  <a:gd name="T1" fmla="*/ 43 h 62"/>
                  <a:gd name="T2" fmla="*/ 45 w 134"/>
                  <a:gd name="T3" fmla="*/ 62 h 62"/>
                  <a:gd name="T4" fmla="*/ 134 w 134"/>
                  <a:gd name="T5" fmla="*/ 17 h 62"/>
                  <a:gd name="T6" fmla="*/ 91 w 134"/>
                  <a:gd name="T7" fmla="*/ 0 h 62"/>
                  <a:gd name="T8" fmla="*/ 0 w 134"/>
                  <a:gd name="T9" fmla="*/ 43 h 62"/>
                </a:gdLst>
                <a:ahLst/>
                <a:cxnLst>
                  <a:cxn ang="0">
                    <a:pos x="T0" y="T1"/>
                  </a:cxn>
                  <a:cxn ang="0">
                    <a:pos x="T2" y="T3"/>
                  </a:cxn>
                  <a:cxn ang="0">
                    <a:pos x="T4" y="T5"/>
                  </a:cxn>
                  <a:cxn ang="0">
                    <a:pos x="T6" y="T7"/>
                  </a:cxn>
                  <a:cxn ang="0">
                    <a:pos x="T8" y="T9"/>
                  </a:cxn>
                </a:cxnLst>
                <a:rect l="0" t="0" r="r" b="b"/>
                <a:pathLst>
                  <a:path w="134" h="62">
                    <a:moveTo>
                      <a:pt x="0" y="43"/>
                    </a:moveTo>
                    <a:lnTo>
                      <a:pt x="45" y="62"/>
                    </a:lnTo>
                    <a:lnTo>
                      <a:pt x="134" y="17"/>
                    </a:lnTo>
                    <a:lnTo>
                      <a:pt x="91" y="0"/>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99" name="Freeform 19"/>
              <p:cNvSpPr>
                <a:spLocks noEditPoints="1"/>
              </p:cNvSpPr>
              <p:nvPr/>
            </p:nvSpPr>
            <p:spPr bwMode="auto">
              <a:xfrm>
                <a:off x="758662" y="1660062"/>
                <a:ext cx="85884" cy="318725"/>
              </a:xfrm>
              <a:custGeom>
                <a:avLst/>
                <a:gdLst>
                  <a:gd name="T0" fmla="*/ 45 w 45"/>
                  <a:gd name="T1" fmla="*/ 19 h 167"/>
                  <a:gd name="T2" fmla="*/ 0 w 45"/>
                  <a:gd name="T3" fmla="*/ 0 h 167"/>
                  <a:gd name="T4" fmla="*/ 0 w 45"/>
                  <a:gd name="T5" fmla="*/ 148 h 167"/>
                  <a:gd name="T6" fmla="*/ 45 w 45"/>
                  <a:gd name="T7" fmla="*/ 167 h 167"/>
                  <a:gd name="T8" fmla="*/ 45 w 45"/>
                  <a:gd name="T9" fmla="*/ 19 h 167"/>
                  <a:gd name="T10" fmla="*/ 33 w 45"/>
                  <a:gd name="T11" fmla="*/ 83 h 167"/>
                  <a:gd name="T12" fmla="*/ 11 w 45"/>
                  <a:gd name="T13" fmla="*/ 76 h 167"/>
                  <a:gd name="T14" fmla="*/ 11 w 45"/>
                  <a:gd name="T15" fmla="*/ 67 h 167"/>
                  <a:gd name="T16" fmla="*/ 33 w 45"/>
                  <a:gd name="T17" fmla="*/ 74 h 167"/>
                  <a:gd name="T18" fmla="*/ 33 w 45"/>
                  <a:gd name="T19" fmla="*/ 83 h 167"/>
                  <a:gd name="T20" fmla="*/ 33 w 45"/>
                  <a:gd name="T21" fmla="*/ 64 h 167"/>
                  <a:gd name="T22" fmla="*/ 11 w 45"/>
                  <a:gd name="T23" fmla="*/ 57 h 167"/>
                  <a:gd name="T24" fmla="*/ 11 w 45"/>
                  <a:gd name="T25" fmla="*/ 48 h 167"/>
                  <a:gd name="T26" fmla="*/ 33 w 45"/>
                  <a:gd name="T27" fmla="*/ 55 h 167"/>
                  <a:gd name="T28" fmla="*/ 33 w 45"/>
                  <a:gd name="T29"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67">
                    <a:moveTo>
                      <a:pt x="45" y="19"/>
                    </a:moveTo>
                    <a:lnTo>
                      <a:pt x="0" y="0"/>
                    </a:lnTo>
                    <a:lnTo>
                      <a:pt x="0" y="148"/>
                    </a:lnTo>
                    <a:lnTo>
                      <a:pt x="45" y="167"/>
                    </a:lnTo>
                    <a:lnTo>
                      <a:pt x="45" y="19"/>
                    </a:lnTo>
                    <a:close/>
                    <a:moveTo>
                      <a:pt x="33" y="83"/>
                    </a:moveTo>
                    <a:lnTo>
                      <a:pt x="11" y="76"/>
                    </a:lnTo>
                    <a:lnTo>
                      <a:pt x="11" y="67"/>
                    </a:lnTo>
                    <a:lnTo>
                      <a:pt x="33" y="74"/>
                    </a:lnTo>
                    <a:lnTo>
                      <a:pt x="33" y="83"/>
                    </a:lnTo>
                    <a:close/>
                    <a:moveTo>
                      <a:pt x="33" y="64"/>
                    </a:moveTo>
                    <a:lnTo>
                      <a:pt x="11" y="57"/>
                    </a:lnTo>
                    <a:lnTo>
                      <a:pt x="11" y="48"/>
                    </a:lnTo>
                    <a:lnTo>
                      <a:pt x="33" y="55"/>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00" name="Freeform 20"/>
              <p:cNvSpPr>
                <a:spLocks/>
              </p:cNvSpPr>
              <p:nvPr/>
            </p:nvSpPr>
            <p:spPr bwMode="auto">
              <a:xfrm>
                <a:off x="854088" y="1608531"/>
                <a:ext cx="167951" cy="370255"/>
              </a:xfrm>
              <a:custGeom>
                <a:avLst/>
                <a:gdLst>
                  <a:gd name="T0" fmla="*/ 31 w 88"/>
                  <a:gd name="T1" fmla="*/ 51 h 194"/>
                  <a:gd name="T2" fmla="*/ 88 w 88"/>
                  <a:gd name="T3" fmla="*/ 22 h 194"/>
                  <a:gd name="T4" fmla="*/ 88 w 88"/>
                  <a:gd name="T5" fmla="*/ 0 h 194"/>
                  <a:gd name="T6" fmla="*/ 0 w 88"/>
                  <a:gd name="T7" fmla="*/ 46 h 194"/>
                  <a:gd name="T8" fmla="*/ 0 w 88"/>
                  <a:gd name="T9" fmla="*/ 194 h 194"/>
                  <a:gd name="T10" fmla="*/ 31 w 88"/>
                  <a:gd name="T11" fmla="*/ 173 h 194"/>
                  <a:gd name="T12" fmla="*/ 31 w 88"/>
                  <a:gd name="T13" fmla="*/ 51 h 194"/>
                </a:gdLst>
                <a:ahLst/>
                <a:cxnLst>
                  <a:cxn ang="0">
                    <a:pos x="T0" y="T1"/>
                  </a:cxn>
                  <a:cxn ang="0">
                    <a:pos x="T2" y="T3"/>
                  </a:cxn>
                  <a:cxn ang="0">
                    <a:pos x="T4" y="T5"/>
                  </a:cxn>
                  <a:cxn ang="0">
                    <a:pos x="T6" y="T7"/>
                  </a:cxn>
                  <a:cxn ang="0">
                    <a:pos x="T8" y="T9"/>
                  </a:cxn>
                  <a:cxn ang="0">
                    <a:pos x="T10" y="T11"/>
                  </a:cxn>
                  <a:cxn ang="0">
                    <a:pos x="T12" y="T13"/>
                  </a:cxn>
                </a:cxnLst>
                <a:rect l="0" t="0" r="r" b="b"/>
                <a:pathLst>
                  <a:path w="88" h="194">
                    <a:moveTo>
                      <a:pt x="31" y="51"/>
                    </a:moveTo>
                    <a:lnTo>
                      <a:pt x="88" y="22"/>
                    </a:lnTo>
                    <a:lnTo>
                      <a:pt x="88" y="0"/>
                    </a:lnTo>
                    <a:lnTo>
                      <a:pt x="0" y="46"/>
                    </a:lnTo>
                    <a:lnTo>
                      <a:pt x="0" y="194"/>
                    </a:lnTo>
                    <a:lnTo>
                      <a:pt x="31" y="173"/>
                    </a:lnTo>
                    <a:lnTo>
                      <a:pt x="3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01" name="Oval 21"/>
              <p:cNvSpPr>
                <a:spLocks noChangeArrowheads="1"/>
              </p:cNvSpPr>
              <p:nvPr/>
            </p:nvSpPr>
            <p:spPr bwMode="auto">
              <a:xfrm>
                <a:off x="694976" y="1341200"/>
                <a:ext cx="1023282" cy="1023282"/>
              </a:xfrm>
              <a:prstGeom prst="ellipse">
                <a:avLst/>
              </a:prstGeom>
              <a:noFill/>
              <a:ln w="19050" cap="flat">
                <a:solidFill>
                  <a:sysClr val="window" lastClr="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grpSp>
      </p:grpSp>
      <p:sp>
        <p:nvSpPr>
          <p:cNvPr id="207" name="Rectangle 206"/>
          <p:cNvSpPr/>
          <p:nvPr/>
        </p:nvSpPr>
        <p:spPr>
          <a:xfrm>
            <a:off x="9558441" y="1886964"/>
            <a:ext cx="2067468" cy="1628270"/>
          </a:xfrm>
          <a:prstGeom prst="rect">
            <a:avLst/>
          </a:prstGeom>
          <a:solidFill>
            <a:srgbClr val="CC0000"/>
          </a:solidFill>
          <a:ln w="9525" cap="flat" cmpd="sng" algn="ctr">
            <a:noFill/>
            <a:prstDash val="solid"/>
            <a:headEnd type="none" w="med" len="med"/>
            <a:tailEnd type="none" w="med" len="med"/>
          </a:ln>
          <a:effectLst/>
        </p:spPr>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marL="0" marR="0" lvl="0" indent="0" algn="ctr" defTabSz="914377" eaLnBrk="1" fontAlgn="auto" latinLnBrk="0" hangingPunct="1">
              <a:lnSpc>
                <a:spcPts val="14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prstClr val="white"/>
                </a:solidFill>
                <a:effectLst/>
                <a:uLnTx/>
                <a:uFillTx/>
                <a:latin typeface="Calibri"/>
                <a:ea typeface="宋体" panose="02010600030101010101" pitchFamily="2" charset="-122"/>
              </a:rPr>
              <a:t>Upgrade site collections to 2013 mode</a:t>
            </a:r>
            <a:endParaRPr kumimoji="0" lang="en-US" sz="1600" b="0" i="0" u="none" strike="noStrike" kern="0" cap="none" spc="0" normalizeH="0" baseline="0" noProof="0" dirty="0" smtClean="0">
              <a:ln>
                <a:noFill/>
              </a:ln>
              <a:solidFill>
                <a:prstClr val="white"/>
              </a:solidFill>
              <a:effectLst/>
              <a:uLnTx/>
              <a:uFillTx/>
              <a:latin typeface="Calibri"/>
            </a:endParaRPr>
          </a:p>
        </p:txBody>
      </p:sp>
      <p:grpSp>
        <p:nvGrpSpPr>
          <p:cNvPr id="208" name="Group 20"/>
          <p:cNvGrpSpPr>
            <a:grpSpLocks noChangeAspect="1"/>
          </p:cNvGrpSpPr>
          <p:nvPr/>
        </p:nvGrpSpPr>
        <p:grpSpPr bwMode="auto">
          <a:xfrm>
            <a:off x="9924799" y="2022812"/>
            <a:ext cx="1337441" cy="953970"/>
            <a:chOff x="4160" y="1106"/>
            <a:chExt cx="994" cy="709"/>
          </a:xfrm>
        </p:grpSpPr>
        <p:sp>
          <p:nvSpPr>
            <p:cNvPr id="209" name="AutoShape 19"/>
            <p:cNvSpPr>
              <a:spLocks noChangeAspect="1" noChangeArrowheads="1" noTextEdit="1"/>
            </p:cNvSpPr>
            <p:nvPr/>
          </p:nvSpPr>
          <p:spPr bwMode="auto">
            <a:xfrm>
              <a:off x="4160" y="1106"/>
              <a:ext cx="992"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10" name="Freeform 21"/>
            <p:cNvSpPr>
              <a:spLocks noEditPoints="1"/>
            </p:cNvSpPr>
            <p:nvPr/>
          </p:nvSpPr>
          <p:spPr bwMode="auto">
            <a:xfrm>
              <a:off x="4162" y="1106"/>
              <a:ext cx="992" cy="707"/>
            </a:xfrm>
            <a:custGeom>
              <a:avLst/>
              <a:gdLst>
                <a:gd name="T0" fmla="*/ 406 w 417"/>
                <a:gd name="T1" fmla="*/ 0 h 296"/>
                <a:gd name="T2" fmla="*/ 11 w 417"/>
                <a:gd name="T3" fmla="*/ 0 h 296"/>
                <a:gd name="T4" fmla="*/ 0 w 417"/>
                <a:gd name="T5" fmla="*/ 12 h 296"/>
                <a:gd name="T6" fmla="*/ 0 w 417"/>
                <a:gd name="T7" fmla="*/ 285 h 296"/>
                <a:gd name="T8" fmla="*/ 11 w 417"/>
                <a:gd name="T9" fmla="*/ 296 h 296"/>
                <a:gd name="T10" fmla="*/ 406 w 417"/>
                <a:gd name="T11" fmla="*/ 296 h 296"/>
                <a:gd name="T12" fmla="*/ 417 w 417"/>
                <a:gd name="T13" fmla="*/ 285 h 296"/>
                <a:gd name="T14" fmla="*/ 417 w 417"/>
                <a:gd name="T15" fmla="*/ 12 h 296"/>
                <a:gd name="T16" fmla="*/ 406 w 417"/>
                <a:gd name="T17" fmla="*/ 0 h 296"/>
                <a:gd name="T18" fmla="*/ 359 w 417"/>
                <a:gd name="T19" fmla="*/ 21 h 296"/>
                <a:gd name="T20" fmla="*/ 387 w 417"/>
                <a:gd name="T21" fmla="*/ 21 h 296"/>
                <a:gd name="T22" fmla="*/ 387 w 417"/>
                <a:gd name="T23" fmla="*/ 43 h 296"/>
                <a:gd name="T24" fmla="*/ 359 w 417"/>
                <a:gd name="T25" fmla="*/ 43 h 296"/>
                <a:gd name="T26" fmla="*/ 359 w 417"/>
                <a:gd name="T27" fmla="*/ 21 h 296"/>
                <a:gd name="T28" fmla="*/ 316 w 417"/>
                <a:gd name="T29" fmla="*/ 21 h 296"/>
                <a:gd name="T30" fmla="*/ 344 w 417"/>
                <a:gd name="T31" fmla="*/ 21 h 296"/>
                <a:gd name="T32" fmla="*/ 344 w 417"/>
                <a:gd name="T33" fmla="*/ 43 h 296"/>
                <a:gd name="T34" fmla="*/ 316 w 417"/>
                <a:gd name="T35" fmla="*/ 43 h 296"/>
                <a:gd name="T36" fmla="*/ 316 w 417"/>
                <a:gd name="T37" fmla="*/ 21 h 296"/>
                <a:gd name="T38" fmla="*/ 273 w 417"/>
                <a:gd name="T39" fmla="*/ 21 h 296"/>
                <a:gd name="T40" fmla="*/ 301 w 417"/>
                <a:gd name="T41" fmla="*/ 21 h 296"/>
                <a:gd name="T42" fmla="*/ 301 w 417"/>
                <a:gd name="T43" fmla="*/ 43 h 296"/>
                <a:gd name="T44" fmla="*/ 273 w 417"/>
                <a:gd name="T45" fmla="*/ 43 h 296"/>
                <a:gd name="T46" fmla="*/ 273 w 417"/>
                <a:gd name="T47" fmla="*/ 21 h 296"/>
                <a:gd name="T48" fmla="*/ 399 w 417"/>
                <a:gd name="T49" fmla="*/ 280 h 296"/>
                <a:gd name="T50" fmla="*/ 17 w 417"/>
                <a:gd name="T51" fmla="*/ 280 h 296"/>
                <a:gd name="T52" fmla="*/ 17 w 417"/>
                <a:gd name="T53" fmla="*/ 62 h 296"/>
                <a:gd name="T54" fmla="*/ 399 w 417"/>
                <a:gd name="T55" fmla="*/ 62 h 296"/>
                <a:gd name="T56" fmla="*/ 399 w 417"/>
                <a:gd name="T57"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7" h="296">
                  <a:moveTo>
                    <a:pt x="406" y="0"/>
                  </a:moveTo>
                  <a:cubicBezTo>
                    <a:pt x="11" y="0"/>
                    <a:pt x="11" y="0"/>
                    <a:pt x="11" y="0"/>
                  </a:cubicBezTo>
                  <a:cubicBezTo>
                    <a:pt x="5" y="0"/>
                    <a:pt x="0" y="5"/>
                    <a:pt x="0" y="12"/>
                  </a:cubicBezTo>
                  <a:cubicBezTo>
                    <a:pt x="0" y="285"/>
                    <a:pt x="0" y="285"/>
                    <a:pt x="0" y="285"/>
                  </a:cubicBezTo>
                  <a:cubicBezTo>
                    <a:pt x="0" y="291"/>
                    <a:pt x="5" y="296"/>
                    <a:pt x="11" y="296"/>
                  </a:cubicBezTo>
                  <a:cubicBezTo>
                    <a:pt x="406" y="296"/>
                    <a:pt x="406" y="296"/>
                    <a:pt x="406" y="296"/>
                  </a:cubicBezTo>
                  <a:cubicBezTo>
                    <a:pt x="412" y="296"/>
                    <a:pt x="417" y="291"/>
                    <a:pt x="417" y="285"/>
                  </a:cubicBezTo>
                  <a:cubicBezTo>
                    <a:pt x="417" y="12"/>
                    <a:pt x="417" y="12"/>
                    <a:pt x="417" y="12"/>
                  </a:cubicBezTo>
                  <a:cubicBezTo>
                    <a:pt x="417" y="5"/>
                    <a:pt x="412" y="0"/>
                    <a:pt x="406" y="0"/>
                  </a:cubicBezTo>
                  <a:close/>
                  <a:moveTo>
                    <a:pt x="359" y="21"/>
                  </a:moveTo>
                  <a:cubicBezTo>
                    <a:pt x="387" y="21"/>
                    <a:pt x="387" y="21"/>
                    <a:pt x="387" y="21"/>
                  </a:cubicBezTo>
                  <a:cubicBezTo>
                    <a:pt x="387" y="43"/>
                    <a:pt x="387" y="43"/>
                    <a:pt x="387" y="43"/>
                  </a:cubicBezTo>
                  <a:cubicBezTo>
                    <a:pt x="359" y="43"/>
                    <a:pt x="359" y="43"/>
                    <a:pt x="359" y="43"/>
                  </a:cubicBezTo>
                  <a:lnTo>
                    <a:pt x="359" y="21"/>
                  </a:lnTo>
                  <a:close/>
                  <a:moveTo>
                    <a:pt x="316" y="21"/>
                  </a:moveTo>
                  <a:cubicBezTo>
                    <a:pt x="344" y="21"/>
                    <a:pt x="344" y="21"/>
                    <a:pt x="344" y="21"/>
                  </a:cubicBezTo>
                  <a:cubicBezTo>
                    <a:pt x="344" y="43"/>
                    <a:pt x="344" y="43"/>
                    <a:pt x="344" y="43"/>
                  </a:cubicBezTo>
                  <a:cubicBezTo>
                    <a:pt x="316" y="43"/>
                    <a:pt x="316" y="43"/>
                    <a:pt x="316" y="43"/>
                  </a:cubicBezTo>
                  <a:lnTo>
                    <a:pt x="316" y="21"/>
                  </a:lnTo>
                  <a:close/>
                  <a:moveTo>
                    <a:pt x="273" y="21"/>
                  </a:moveTo>
                  <a:cubicBezTo>
                    <a:pt x="301" y="21"/>
                    <a:pt x="301" y="21"/>
                    <a:pt x="301" y="21"/>
                  </a:cubicBezTo>
                  <a:cubicBezTo>
                    <a:pt x="301" y="43"/>
                    <a:pt x="301" y="43"/>
                    <a:pt x="301" y="43"/>
                  </a:cubicBezTo>
                  <a:cubicBezTo>
                    <a:pt x="273" y="43"/>
                    <a:pt x="273" y="43"/>
                    <a:pt x="273" y="43"/>
                  </a:cubicBezTo>
                  <a:lnTo>
                    <a:pt x="273" y="21"/>
                  </a:lnTo>
                  <a:close/>
                  <a:moveTo>
                    <a:pt x="399" y="280"/>
                  </a:moveTo>
                  <a:cubicBezTo>
                    <a:pt x="17" y="280"/>
                    <a:pt x="17" y="280"/>
                    <a:pt x="17" y="280"/>
                  </a:cubicBezTo>
                  <a:cubicBezTo>
                    <a:pt x="17" y="62"/>
                    <a:pt x="17" y="62"/>
                    <a:pt x="17" y="62"/>
                  </a:cubicBezTo>
                  <a:cubicBezTo>
                    <a:pt x="399" y="62"/>
                    <a:pt x="399" y="62"/>
                    <a:pt x="399" y="62"/>
                  </a:cubicBezTo>
                  <a:lnTo>
                    <a:pt x="399"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11" name="Freeform 22"/>
            <p:cNvSpPr>
              <a:spLocks noEditPoints="1"/>
            </p:cNvSpPr>
            <p:nvPr/>
          </p:nvSpPr>
          <p:spPr bwMode="auto">
            <a:xfrm>
              <a:off x="4162" y="1106"/>
              <a:ext cx="992" cy="707"/>
            </a:xfrm>
            <a:custGeom>
              <a:avLst/>
              <a:gdLst>
                <a:gd name="T0" fmla="*/ 406 w 417"/>
                <a:gd name="T1" fmla="*/ 0 h 296"/>
                <a:gd name="T2" fmla="*/ 11 w 417"/>
                <a:gd name="T3" fmla="*/ 0 h 296"/>
                <a:gd name="T4" fmla="*/ 0 w 417"/>
                <a:gd name="T5" fmla="*/ 12 h 296"/>
                <a:gd name="T6" fmla="*/ 0 w 417"/>
                <a:gd name="T7" fmla="*/ 285 h 296"/>
                <a:gd name="T8" fmla="*/ 11 w 417"/>
                <a:gd name="T9" fmla="*/ 296 h 296"/>
                <a:gd name="T10" fmla="*/ 406 w 417"/>
                <a:gd name="T11" fmla="*/ 296 h 296"/>
                <a:gd name="T12" fmla="*/ 417 w 417"/>
                <a:gd name="T13" fmla="*/ 285 h 296"/>
                <a:gd name="T14" fmla="*/ 417 w 417"/>
                <a:gd name="T15" fmla="*/ 12 h 296"/>
                <a:gd name="T16" fmla="*/ 406 w 417"/>
                <a:gd name="T17" fmla="*/ 0 h 296"/>
                <a:gd name="T18" fmla="*/ 359 w 417"/>
                <a:gd name="T19" fmla="*/ 21 h 296"/>
                <a:gd name="T20" fmla="*/ 387 w 417"/>
                <a:gd name="T21" fmla="*/ 21 h 296"/>
                <a:gd name="T22" fmla="*/ 387 w 417"/>
                <a:gd name="T23" fmla="*/ 43 h 296"/>
                <a:gd name="T24" fmla="*/ 359 w 417"/>
                <a:gd name="T25" fmla="*/ 43 h 296"/>
                <a:gd name="T26" fmla="*/ 359 w 417"/>
                <a:gd name="T27" fmla="*/ 21 h 296"/>
                <a:gd name="T28" fmla="*/ 316 w 417"/>
                <a:gd name="T29" fmla="*/ 21 h 296"/>
                <a:gd name="T30" fmla="*/ 344 w 417"/>
                <a:gd name="T31" fmla="*/ 21 h 296"/>
                <a:gd name="T32" fmla="*/ 344 w 417"/>
                <a:gd name="T33" fmla="*/ 43 h 296"/>
                <a:gd name="T34" fmla="*/ 316 w 417"/>
                <a:gd name="T35" fmla="*/ 43 h 296"/>
                <a:gd name="T36" fmla="*/ 316 w 417"/>
                <a:gd name="T37" fmla="*/ 21 h 296"/>
                <a:gd name="T38" fmla="*/ 273 w 417"/>
                <a:gd name="T39" fmla="*/ 21 h 296"/>
                <a:gd name="T40" fmla="*/ 301 w 417"/>
                <a:gd name="T41" fmla="*/ 21 h 296"/>
                <a:gd name="T42" fmla="*/ 301 w 417"/>
                <a:gd name="T43" fmla="*/ 43 h 296"/>
                <a:gd name="T44" fmla="*/ 273 w 417"/>
                <a:gd name="T45" fmla="*/ 43 h 296"/>
                <a:gd name="T46" fmla="*/ 273 w 417"/>
                <a:gd name="T47" fmla="*/ 21 h 296"/>
                <a:gd name="T48" fmla="*/ 399 w 417"/>
                <a:gd name="T49" fmla="*/ 280 h 296"/>
                <a:gd name="T50" fmla="*/ 17 w 417"/>
                <a:gd name="T51" fmla="*/ 280 h 296"/>
                <a:gd name="T52" fmla="*/ 17 w 417"/>
                <a:gd name="T53" fmla="*/ 62 h 296"/>
                <a:gd name="T54" fmla="*/ 399 w 417"/>
                <a:gd name="T55" fmla="*/ 62 h 296"/>
                <a:gd name="T56" fmla="*/ 399 w 417"/>
                <a:gd name="T57"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7" h="296">
                  <a:moveTo>
                    <a:pt x="406" y="0"/>
                  </a:moveTo>
                  <a:cubicBezTo>
                    <a:pt x="11" y="0"/>
                    <a:pt x="11" y="0"/>
                    <a:pt x="11" y="0"/>
                  </a:cubicBezTo>
                  <a:cubicBezTo>
                    <a:pt x="5" y="0"/>
                    <a:pt x="0" y="5"/>
                    <a:pt x="0" y="12"/>
                  </a:cubicBezTo>
                  <a:cubicBezTo>
                    <a:pt x="0" y="285"/>
                    <a:pt x="0" y="285"/>
                    <a:pt x="0" y="285"/>
                  </a:cubicBezTo>
                  <a:cubicBezTo>
                    <a:pt x="0" y="291"/>
                    <a:pt x="5" y="296"/>
                    <a:pt x="11" y="296"/>
                  </a:cubicBezTo>
                  <a:cubicBezTo>
                    <a:pt x="406" y="296"/>
                    <a:pt x="406" y="296"/>
                    <a:pt x="406" y="296"/>
                  </a:cubicBezTo>
                  <a:cubicBezTo>
                    <a:pt x="412" y="296"/>
                    <a:pt x="417" y="291"/>
                    <a:pt x="417" y="285"/>
                  </a:cubicBezTo>
                  <a:cubicBezTo>
                    <a:pt x="417" y="12"/>
                    <a:pt x="417" y="12"/>
                    <a:pt x="417" y="12"/>
                  </a:cubicBezTo>
                  <a:cubicBezTo>
                    <a:pt x="417" y="5"/>
                    <a:pt x="412" y="0"/>
                    <a:pt x="406" y="0"/>
                  </a:cubicBezTo>
                  <a:close/>
                  <a:moveTo>
                    <a:pt x="359" y="21"/>
                  </a:moveTo>
                  <a:cubicBezTo>
                    <a:pt x="387" y="21"/>
                    <a:pt x="387" y="21"/>
                    <a:pt x="387" y="21"/>
                  </a:cubicBezTo>
                  <a:cubicBezTo>
                    <a:pt x="387" y="43"/>
                    <a:pt x="387" y="43"/>
                    <a:pt x="387" y="43"/>
                  </a:cubicBezTo>
                  <a:cubicBezTo>
                    <a:pt x="359" y="43"/>
                    <a:pt x="359" y="43"/>
                    <a:pt x="359" y="43"/>
                  </a:cubicBezTo>
                  <a:lnTo>
                    <a:pt x="359" y="21"/>
                  </a:lnTo>
                  <a:close/>
                  <a:moveTo>
                    <a:pt x="316" y="21"/>
                  </a:moveTo>
                  <a:cubicBezTo>
                    <a:pt x="344" y="21"/>
                    <a:pt x="344" y="21"/>
                    <a:pt x="344" y="21"/>
                  </a:cubicBezTo>
                  <a:cubicBezTo>
                    <a:pt x="344" y="43"/>
                    <a:pt x="344" y="43"/>
                    <a:pt x="344" y="43"/>
                  </a:cubicBezTo>
                  <a:cubicBezTo>
                    <a:pt x="316" y="43"/>
                    <a:pt x="316" y="43"/>
                    <a:pt x="316" y="43"/>
                  </a:cubicBezTo>
                  <a:lnTo>
                    <a:pt x="316" y="21"/>
                  </a:lnTo>
                  <a:close/>
                  <a:moveTo>
                    <a:pt x="273" y="21"/>
                  </a:moveTo>
                  <a:cubicBezTo>
                    <a:pt x="301" y="21"/>
                    <a:pt x="301" y="21"/>
                    <a:pt x="301" y="21"/>
                  </a:cubicBezTo>
                  <a:cubicBezTo>
                    <a:pt x="301" y="43"/>
                    <a:pt x="301" y="43"/>
                    <a:pt x="301" y="43"/>
                  </a:cubicBezTo>
                  <a:cubicBezTo>
                    <a:pt x="273" y="43"/>
                    <a:pt x="273" y="43"/>
                    <a:pt x="273" y="43"/>
                  </a:cubicBezTo>
                  <a:lnTo>
                    <a:pt x="273" y="21"/>
                  </a:lnTo>
                  <a:close/>
                  <a:moveTo>
                    <a:pt x="399" y="280"/>
                  </a:moveTo>
                  <a:cubicBezTo>
                    <a:pt x="17" y="280"/>
                    <a:pt x="17" y="280"/>
                    <a:pt x="17" y="280"/>
                  </a:cubicBezTo>
                  <a:cubicBezTo>
                    <a:pt x="17" y="62"/>
                    <a:pt x="17" y="62"/>
                    <a:pt x="17" y="62"/>
                  </a:cubicBezTo>
                  <a:cubicBezTo>
                    <a:pt x="399" y="62"/>
                    <a:pt x="399" y="62"/>
                    <a:pt x="399" y="62"/>
                  </a:cubicBezTo>
                  <a:lnTo>
                    <a:pt x="399"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12" name="Rectangle 23"/>
            <p:cNvSpPr>
              <a:spLocks noChangeArrowheads="1"/>
            </p:cNvSpPr>
            <p:nvPr/>
          </p:nvSpPr>
          <p:spPr bwMode="auto">
            <a:xfrm>
              <a:off x="4636" y="1306"/>
              <a:ext cx="240"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13" name="Rectangle 24"/>
            <p:cNvSpPr>
              <a:spLocks noChangeArrowheads="1"/>
            </p:cNvSpPr>
            <p:nvPr/>
          </p:nvSpPr>
          <p:spPr bwMode="auto">
            <a:xfrm>
              <a:off x="4755" y="1466"/>
              <a:ext cx="14" cy="1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14" name="Rectangle 25"/>
            <p:cNvSpPr>
              <a:spLocks noChangeArrowheads="1"/>
            </p:cNvSpPr>
            <p:nvPr/>
          </p:nvSpPr>
          <p:spPr bwMode="auto">
            <a:xfrm>
              <a:off x="4969" y="1538"/>
              <a:ext cx="14"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15" name="Rectangle 26"/>
            <p:cNvSpPr>
              <a:spLocks noChangeArrowheads="1"/>
            </p:cNvSpPr>
            <p:nvPr/>
          </p:nvSpPr>
          <p:spPr bwMode="auto">
            <a:xfrm>
              <a:off x="4524" y="1538"/>
              <a:ext cx="14"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16" name="Rectangle 27"/>
            <p:cNvSpPr>
              <a:spLocks noChangeArrowheads="1"/>
            </p:cNvSpPr>
            <p:nvPr/>
          </p:nvSpPr>
          <p:spPr bwMode="auto">
            <a:xfrm>
              <a:off x="4700" y="1617"/>
              <a:ext cx="124"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17" name="Rectangle 28"/>
            <p:cNvSpPr>
              <a:spLocks noChangeArrowheads="1"/>
            </p:cNvSpPr>
            <p:nvPr/>
          </p:nvSpPr>
          <p:spPr bwMode="auto">
            <a:xfrm>
              <a:off x="4919" y="1617"/>
              <a:ext cx="123"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18" name="Rectangle 29"/>
            <p:cNvSpPr>
              <a:spLocks noChangeArrowheads="1"/>
            </p:cNvSpPr>
            <p:nvPr/>
          </p:nvSpPr>
          <p:spPr bwMode="auto">
            <a:xfrm>
              <a:off x="4479" y="1617"/>
              <a:ext cx="121"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219" name="Rectangle 30"/>
            <p:cNvSpPr>
              <a:spLocks noChangeArrowheads="1"/>
            </p:cNvSpPr>
            <p:nvPr/>
          </p:nvSpPr>
          <p:spPr bwMode="auto">
            <a:xfrm>
              <a:off x="4533" y="1538"/>
              <a:ext cx="443"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grpSp>
      <p:sp>
        <p:nvSpPr>
          <p:cNvPr id="206" name="TextBox 205"/>
          <p:cNvSpPr txBox="1"/>
          <p:nvPr/>
        </p:nvSpPr>
        <p:spPr>
          <a:xfrm>
            <a:off x="9558441" y="1886964"/>
            <a:ext cx="253832" cy="338554"/>
          </a:xfrm>
          <a:prstGeom prst="rect">
            <a:avLst/>
          </a:prstGeom>
        </p:spPr>
        <p:txBody>
          <a:bodyPr wrap="square" rtlCol="0">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5</a:t>
            </a:r>
          </a:p>
        </p:txBody>
      </p:sp>
      <p:grpSp>
        <p:nvGrpSpPr>
          <p:cNvPr id="6" name="Group 5"/>
          <p:cNvGrpSpPr/>
          <p:nvPr/>
        </p:nvGrpSpPr>
        <p:grpSpPr>
          <a:xfrm>
            <a:off x="7266298" y="1886964"/>
            <a:ext cx="2067468" cy="3361438"/>
            <a:chOff x="7266298" y="1886964"/>
            <a:chExt cx="2067468" cy="3361438"/>
          </a:xfrm>
        </p:grpSpPr>
        <p:sp>
          <p:nvSpPr>
            <p:cNvPr id="90" name="Rectangle 89"/>
            <p:cNvSpPr/>
            <p:nvPr/>
          </p:nvSpPr>
          <p:spPr>
            <a:xfrm>
              <a:off x="7266298" y="1886964"/>
              <a:ext cx="2067468" cy="3361438"/>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marL="0" marR="0" lvl="0" indent="0" algn="ctr" defTabSz="914377" eaLnBrk="1" fontAlgn="auto" latinLnBrk="0" hangingPunct="1">
                <a:lnSpc>
                  <a:spcPts val="14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prstClr val="white"/>
                  </a:solidFill>
                  <a:effectLst/>
                  <a:uLnTx/>
                  <a:uFillTx/>
                  <a:latin typeface="Calibri"/>
                  <a:ea typeface="宋体" panose="02010600030101010101" pitchFamily="2" charset="-122"/>
                </a:rPr>
                <a:t>Site collections remain in</a:t>
              </a:r>
              <a:r>
                <a:rPr kumimoji="0" lang="en-US" altLang="zh-CN" sz="1600" b="0" i="0" u="none" strike="noStrike" kern="0" cap="none" spc="0" normalizeH="0" noProof="0" dirty="0" smtClean="0">
                  <a:ln>
                    <a:noFill/>
                  </a:ln>
                  <a:solidFill>
                    <a:prstClr val="white"/>
                  </a:solidFill>
                  <a:effectLst/>
                  <a:uLnTx/>
                  <a:uFillTx/>
                  <a:latin typeface="Calibri"/>
                  <a:ea typeface="宋体" panose="02010600030101010101" pitchFamily="2" charset="-122"/>
                </a:rPr>
                <a:t> </a:t>
              </a:r>
              <a:r>
                <a:rPr kumimoji="0" lang="en-US" altLang="zh-CN" sz="1600" b="0" i="0" u="none" strike="noStrike" kern="0" cap="none" spc="0" normalizeH="0" baseline="0" noProof="0" dirty="0" smtClean="0">
                  <a:ln>
                    <a:noFill/>
                  </a:ln>
                  <a:solidFill>
                    <a:prstClr val="white"/>
                  </a:solidFill>
                  <a:effectLst/>
                  <a:uLnTx/>
                  <a:uFillTx/>
                  <a:latin typeface="Calibri"/>
                  <a:ea typeface="宋体" panose="02010600030101010101" pitchFamily="2" charset="-122"/>
                </a:rPr>
                <a:t>2010 mode</a:t>
              </a:r>
              <a:endParaRPr kumimoji="0" lang="en-US" sz="1600" b="0" i="0" u="none" strike="noStrike" kern="0" cap="none" spc="0" normalizeH="0" baseline="0" noProof="0" dirty="0" smtClean="0">
                <a:ln>
                  <a:noFill/>
                </a:ln>
                <a:solidFill>
                  <a:prstClr val="white"/>
                </a:solidFill>
                <a:effectLst/>
                <a:uLnTx/>
                <a:uFillTx/>
                <a:latin typeface="Calibri"/>
              </a:endParaRPr>
            </a:p>
          </p:txBody>
        </p:sp>
        <p:grpSp>
          <p:nvGrpSpPr>
            <p:cNvPr id="91" name="Group 20"/>
            <p:cNvGrpSpPr>
              <a:grpSpLocks noChangeAspect="1"/>
            </p:cNvGrpSpPr>
            <p:nvPr/>
          </p:nvGrpSpPr>
          <p:grpSpPr bwMode="auto">
            <a:xfrm>
              <a:off x="7632656" y="3760087"/>
              <a:ext cx="1337441" cy="953970"/>
              <a:chOff x="4160" y="1106"/>
              <a:chExt cx="994" cy="709"/>
            </a:xfrm>
          </p:grpSpPr>
          <p:sp>
            <p:nvSpPr>
              <p:cNvPr id="92" name="AutoShape 19"/>
              <p:cNvSpPr>
                <a:spLocks noChangeAspect="1" noChangeArrowheads="1" noTextEdit="1"/>
              </p:cNvSpPr>
              <p:nvPr/>
            </p:nvSpPr>
            <p:spPr bwMode="auto">
              <a:xfrm>
                <a:off x="4160" y="1106"/>
                <a:ext cx="992"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93" name="Freeform 21"/>
              <p:cNvSpPr>
                <a:spLocks noEditPoints="1"/>
              </p:cNvSpPr>
              <p:nvPr/>
            </p:nvSpPr>
            <p:spPr bwMode="auto">
              <a:xfrm>
                <a:off x="4162" y="1106"/>
                <a:ext cx="992" cy="707"/>
              </a:xfrm>
              <a:custGeom>
                <a:avLst/>
                <a:gdLst>
                  <a:gd name="T0" fmla="*/ 406 w 417"/>
                  <a:gd name="T1" fmla="*/ 0 h 296"/>
                  <a:gd name="T2" fmla="*/ 11 w 417"/>
                  <a:gd name="T3" fmla="*/ 0 h 296"/>
                  <a:gd name="T4" fmla="*/ 0 w 417"/>
                  <a:gd name="T5" fmla="*/ 12 h 296"/>
                  <a:gd name="T6" fmla="*/ 0 w 417"/>
                  <a:gd name="T7" fmla="*/ 285 h 296"/>
                  <a:gd name="T8" fmla="*/ 11 w 417"/>
                  <a:gd name="T9" fmla="*/ 296 h 296"/>
                  <a:gd name="T10" fmla="*/ 406 w 417"/>
                  <a:gd name="T11" fmla="*/ 296 h 296"/>
                  <a:gd name="T12" fmla="*/ 417 w 417"/>
                  <a:gd name="T13" fmla="*/ 285 h 296"/>
                  <a:gd name="T14" fmla="*/ 417 w 417"/>
                  <a:gd name="T15" fmla="*/ 12 h 296"/>
                  <a:gd name="T16" fmla="*/ 406 w 417"/>
                  <a:gd name="T17" fmla="*/ 0 h 296"/>
                  <a:gd name="T18" fmla="*/ 359 w 417"/>
                  <a:gd name="T19" fmla="*/ 21 h 296"/>
                  <a:gd name="T20" fmla="*/ 387 w 417"/>
                  <a:gd name="T21" fmla="*/ 21 h 296"/>
                  <a:gd name="T22" fmla="*/ 387 w 417"/>
                  <a:gd name="T23" fmla="*/ 43 h 296"/>
                  <a:gd name="T24" fmla="*/ 359 w 417"/>
                  <a:gd name="T25" fmla="*/ 43 h 296"/>
                  <a:gd name="T26" fmla="*/ 359 w 417"/>
                  <a:gd name="T27" fmla="*/ 21 h 296"/>
                  <a:gd name="T28" fmla="*/ 316 w 417"/>
                  <a:gd name="T29" fmla="*/ 21 h 296"/>
                  <a:gd name="T30" fmla="*/ 344 w 417"/>
                  <a:gd name="T31" fmla="*/ 21 h 296"/>
                  <a:gd name="T32" fmla="*/ 344 w 417"/>
                  <a:gd name="T33" fmla="*/ 43 h 296"/>
                  <a:gd name="T34" fmla="*/ 316 w 417"/>
                  <a:gd name="T35" fmla="*/ 43 h 296"/>
                  <a:gd name="T36" fmla="*/ 316 w 417"/>
                  <a:gd name="T37" fmla="*/ 21 h 296"/>
                  <a:gd name="T38" fmla="*/ 273 w 417"/>
                  <a:gd name="T39" fmla="*/ 21 h 296"/>
                  <a:gd name="T40" fmla="*/ 301 w 417"/>
                  <a:gd name="T41" fmla="*/ 21 h 296"/>
                  <a:gd name="T42" fmla="*/ 301 w 417"/>
                  <a:gd name="T43" fmla="*/ 43 h 296"/>
                  <a:gd name="T44" fmla="*/ 273 w 417"/>
                  <a:gd name="T45" fmla="*/ 43 h 296"/>
                  <a:gd name="T46" fmla="*/ 273 w 417"/>
                  <a:gd name="T47" fmla="*/ 21 h 296"/>
                  <a:gd name="T48" fmla="*/ 399 w 417"/>
                  <a:gd name="T49" fmla="*/ 280 h 296"/>
                  <a:gd name="T50" fmla="*/ 17 w 417"/>
                  <a:gd name="T51" fmla="*/ 280 h 296"/>
                  <a:gd name="T52" fmla="*/ 17 w 417"/>
                  <a:gd name="T53" fmla="*/ 62 h 296"/>
                  <a:gd name="T54" fmla="*/ 399 w 417"/>
                  <a:gd name="T55" fmla="*/ 62 h 296"/>
                  <a:gd name="T56" fmla="*/ 399 w 417"/>
                  <a:gd name="T57"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7" h="296">
                    <a:moveTo>
                      <a:pt x="406" y="0"/>
                    </a:moveTo>
                    <a:cubicBezTo>
                      <a:pt x="11" y="0"/>
                      <a:pt x="11" y="0"/>
                      <a:pt x="11" y="0"/>
                    </a:cubicBezTo>
                    <a:cubicBezTo>
                      <a:pt x="5" y="0"/>
                      <a:pt x="0" y="5"/>
                      <a:pt x="0" y="12"/>
                    </a:cubicBezTo>
                    <a:cubicBezTo>
                      <a:pt x="0" y="285"/>
                      <a:pt x="0" y="285"/>
                      <a:pt x="0" y="285"/>
                    </a:cubicBezTo>
                    <a:cubicBezTo>
                      <a:pt x="0" y="291"/>
                      <a:pt x="5" y="296"/>
                      <a:pt x="11" y="296"/>
                    </a:cubicBezTo>
                    <a:cubicBezTo>
                      <a:pt x="406" y="296"/>
                      <a:pt x="406" y="296"/>
                      <a:pt x="406" y="296"/>
                    </a:cubicBezTo>
                    <a:cubicBezTo>
                      <a:pt x="412" y="296"/>
                      <a:pt x="417" y="291"/>
                      <a:pt x="417" y="285"/>
                    </a:cubicBezTo>
                    <a:cubicBezTo>
                      <a:pt x="417" y="12"/>
                      <a:pt x="417" y="12"/>
                      <a:pt x="417" y="12"/>
                    </a:cubicBezTo>
                    <a:cubicBezTo>
                      <a:pt x="417" y="5"/>
                      <a:pt x="412" y="0"/>
                      <a:pt x="406" y="0"/>
                    </a:cubicBezTo>
                    <a:close/>
                    <a:moveTo>
                      <a:pt x="359" y="21"/>
                    </a:moveTo>
                    <a:cubicBezTo>
                      <a:pt x="387" y="21"/>
                      <a:pt x="387" y="21"/>
                      <a:pt x="387" y="21"/>
                    </a:cubicBezTo>
                    <a:cubicBezTo>
                      <a:pt x="387" y="43"/>
                      <a:pt x="387" y="43"/>
                      <a:pt x="387" y="43"/>
                    </a:cubicBezTo>
                    <a:cubicBezTo>
                      <a:pt x="359" y="43"/>
                      <a:pt x="359" y="43"/>
                      <a:pt x="359" y="43"/>
                    </a:cubicBezTo>
                    <a:lnTo>
                      <a:pt x="359" y="21"/>
                    </a:lnTo>
                    <a:close/>
                    <a:moveTo>
                      <a:pt x="316" y="21"/>
                    </a:moveTo>
                    <a:cubicBezTo>
                      <a:pt x="344" y="21"/>
                      <a:pt x="344" y="21"/>
                      <a:pt x="344" y="21"/>
                    </a:cubicBezTo>
                    <a:cubicBezTo>
                      <a:pt x="344" y="43"/>
                      <a:pt x="344" y="43"/>
                      <a:pt x="344" y="43"/>
                    </a:cubicBezTo>
                    <a:cubicBezTo>
                      <a:pt x="316" y="43"/>
                      <a:pt x="316" y="43"/>
                      <a:pt x="316" y="43"/>
                    </a:cubicBezTo>
                    <a:lnTo>
                      <a:pt x="316" y="21"/>
                    </a:lnTo>
                    <a:close/>
                    <a:moveTo>
                      <a:pt x="273" y="21"/>
                    </a:moveTo>
                    <a:cubicBezTo>
                      <a:pt x="301" y="21"/>
                      <a:pt x="301" y="21"/>
                      <a:pt x="301" y="21"/>
                    </a:cubicBezTo>
                    <a:cubicBezTo>
                      <a:pt x="301" y="43"/>
                      <a:pt x="301" y="43"/>
                      <a:pt x="301" y="43"/>
                    </a:cubicBezTo>
                    <a:cubicBezTo>
                      <a:pt x="273" y="43"/>
                      <a:pt x="273" y="43"/>
                      <a:pt x="273" y="43"/>
                    </a:cubicBezTo>
                    <a:lnTo>
                      <a:pt x="273" y="21"/>
                    </a:lnTo>
                    <a:close/>
                    <a:moveTo>
                      <a:pt x="399" y="280"/>
                    </a:moveTo>
                    <a:cubicBezTo>
                      <a:pt x="17" y="280"/>
                      <a:pt x="17" y="280"/>
                      <a:pt x="17" y="280"/>
                    </a:cubicBezTo>
                    <a:cubicBezTo>
                      <a:pt x="17" y="62"/>
                      <a:pt x="17" y="62"/>
                      <a:pt x="17" y="62"/>
                    </a:cubicBezTo>
                    <a:cubicBezTo>
                      <a:pt x="399" y="62"/>
                      <a:pt x="399" y="62"/>
                      <a:pt x="399" y="62"/>
                    </a:cubicBezTo>
                    <a:lnTo>
                      <a:pt x="399"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94" name="Freeform 22"/>
              <p:cNvSpPr>
                <a:spLocks noEditPoints="1"/>
              </p:cNvSpPr>
              <p:nvPr/>
            </p:nvSpPr>
            <p:spPr bwMode="auto">
              <a:xfrm>
                <a:off x="4162" y="1106"/>
                <a:ext cx="992" cy="707"/>
              </a:xfrm>
              <a:custGeom>
                <a:avLst/>
                <a:gdLst>
                  <a:gd name="T0" fmla="*/ 406 w 417"/>
                  <a:gd name="T1" fmla="*/ 0 h 296"/>
                  <a:gd name="T2" fmla="*/ 11 w 417"/>
                  <a:gd name="T3" fmla="*/ 0 h 296"/>
                  <a:gd name="T4" fmla="*/ 0 w 417"/>
                  <a:gd name="T5" fmla="*/ 12 h 296"/>
                  <a:gd name="T6" fmla="*/ 0 w 417"/>
                  <a:gd name="T7" fmla="*/ 285 h 296"/>
                  <a:gd name="T8" fmla="*/ 11 w 417"/>
                  <a:gd name="T9" fmla="*/ 296 h 296"/>
                  <a:gd name="T10" fmla="*/ 406 w 417"/>
                  <a:gd name="T11" fmla="*/ 296 h 296"/>
                  <a:gd name="T12" fmla="*/ 417 w 417"/>
                  <a:gd name="T13" fmla="*/ 285 h 296"/>
                  <a:gd name="T14" fmla="*/ 417 w 417"/>
                  <a:gd name="T15" fmla="*/ 12 h 296"/>
                  <a:gd name="T16" fmla="*/ 406 w 417"/>
                  <a:gd name="T17" fmla="*/ 0 h 296"/>
                  <a:gd name="T18" fmla="*/ 359 w 417"/>
                  <a:gd name="T19" fmla="*/ 21 h 296"/>
                  <a:gd name="T20" fmla="*/ 387 w 417"/>
                  <a:gd name="T21" fmla="*/ 21 h 296"/>
                  <a:gd name="T22" fmla="*/ 387 w 417"/>
                  <a:gd name="T23" fmla="*/ 43 h 296"/>
                  <a:gd name="T24" fmla="*/ 359 w 417"/>
                  <a:gd name="T25" fmla="*/ 43 h 296"/>
                  <a:gd name="T26" fmla="*/ 359 w 417"/>
                  <a:gd name="T27" fmla="*/ 21 h 296"/>
                  <a:gd name="T28" fmla="*/ 316 w 417"/>
                  <a:gd name="T29" fmla="*/ 21 h 296"/>
                  <a:gd name="T30" fmla="*/ 344 w 417"/>
                  <a:gd name="T31" fmla="*/ 21 h 296"/>
                  <a:gd name="T32" fmla="*/ 344 w 417"/>
                  <a:gd name="T33" fmla="*/ 43 h 296"/>
                  <a:gd name="T34" fmla="*/ 316 w 417"/>
                  <a:gd name="T35" fmla="*/ 43 h 296"/>
                  <a:gd name="T36" fmla="*/ 316 w 417"/>
                  <a:gd name="T37" fmla="*/ 21 h 296"/>
                  <a:gd name="T38" fmla="*/ 273 w 417"/>
                  <a:gd name="T39" fmla="*/ 21 h 296"/>
                  <a:gd name="T40" fmla="*/ 301 w 417"/>
                  <a:gd name="T41" fmla="*/ 21 h 296"/>
                  <a:gd name="T42" fmla="*/ 301 w 417"/>
                  <a:gd name="T43" fmla="*/ 43 h 296"/>
                  <a:gd name="T44" fmla="*/ 273 w 417"/>
                  <a:gd name="T45" fmla="*/ 43 h 296"/>
                  <a:gd name="T46" fmla="*/ 273 w 417"/>
                  <a:gd name="T47" fmla="*/ 21 h 296"/>
                  <a:gd name="T48" fmla="*/ 399 w 417"/>
                  <a:gd name="T49" fmla="*/ 280 h 296"/>
                  <a:gd name="T50" fmla="*/ 17 w 417"/>
                  <a:gd name="T51" fmla="*/ 280 h 296"/>
                  <a:gd name="T52" fmla="*/ 17 w 417"/>
                  <a:gd name="T53" fmla="*/ 62 h 296"/>
                  <a:gd name="T54" fmla="*/ 399 w 417"/>
                  <a:gd name="T55" fmla="*/ 62 h 296"/>
                  <a:gd name="T56" fmla="*/ 399 w 417"/>
                  <a:gd name="T57"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7" h="296">
                    <a:moveTo>
                      <a:pt x="406" y="0"/>
                    </a:moveTo>
                    <a:cubicBezTo>
                      <a:pt x="11" y="0"/>
                      <a:pt x="11" y="0"/>
                      <a:pt x="11" y="0"/>
                    </a:cubicBezTo>
                    <a:cubicBezTo>
                      <a:pt x="5" y="0"/>
                      <a:pt x="0" y="5"/>
                      <a:pt x="0" y="12"/>
                    </a:cubicBezTo>
                    <a:cubicBezTo>
                      <a:pt x="0" y="285"/>
                      <a:pt x="0" y="285"/>
                      <a:pt x="0" y="285"/>
                    </a:cubicBezTo>
                    <a:cubicBezTo>
                      <a:pt x="0" y="291"/>
                      <a:pt x="5" y="296"/>
                      <a:pt x="11" y="296"/>
                    </a:cubicBezTo>
                    <a:cubicBezTo>
                      <a:pt x="406" y="296"/>
                      <a:pt x="406" y="296"/>
                      <a:pt x="406" y="296"/>
                    </a:cubicBezTo>
                    <a:cubicBezTo>
                      <a:pt x="412" y="296"/>
                      <a:pt x="417" y="291"/>
                      <a:pt x="417" y="285"/>
                    </a:cubicBezTo>
                    <a:cubicBezTo>
                      <a:pt x="417" y="12"/>
                      <a:pt x="417" y="12"/>
                      <a:pt x="417" y="12"/>
                    </a:cubicBezTo>
                    <a:cubicBezTo>
                      <a:pt x="417" y="5"/>
                      <a:pt x="412" y="0"/>
                      <a:pt x="406" y="0"/>
                    </a:cubicBezTo>
                    <a:close/>
                    <a:moveTo>
                      <a:pt x="359" y="21"/>
                    </a:moveTo>
                    <a:cubicBezTo>
                      <a:pt x="387" y="21"/>
                      <a:pt x="387" y="21"/>
                      <a:pt x="387" y="21"/>
                    </a:cubicBezTo>
                    <a:cubicBezTo>
                      <a:pt x="387" y="43"/>
                      <a:pt x="387" y="43"/>
                      <a:pt x="387" y="43"/>
                    </a:cubicBezTo>
                    <a:cubicBezTo>
                      <a:pt x="359" y="43"/>
                      <a:pt x="359" y="43"/>
                      <a:pt x="359" y="43"/>
                    </a:cubicBezTo>
                    <a:lnTo>
                      <a:pt x="359" y="21"/>
                    </a:lnTo>
                    <a:close/>
                    <a:moveTo>
                      <a:pt x="316" y="21"/>
                    </a:moveTo>
                    <a:cubicBezTo>
                      <a:pt x="344" y="21"/>
                      <a:pt x="344" y="21"/>
                      <a:pt x="344" y="21"/>
                    </a:cubicBezTo>
                    <a:cubicBezTo>
                      <a:pt x="344" y="43"/>
                      <a:pt x="344" y="43"/>
                      <a:pt x="344" y="43"/>
                    </a:cubicBezTo>
                    <a:cubicBezTo>
                      <a:pt x="316" y="43"/>
                      <a:pt x="316" y="43"/>
                      <a:pt x="316" y="43"/>
                    </a:cubicBezTo>
                    <a:lnTo>
                      <a:pt x="316" y="21"/>
                    </a:lnTo>
                    <a:close/>
                    <a:moveTo>
                      <a:pt x="273" y="21"/>
                    </a:moveTo>
                    <a:cubicBezTo>
                      <a:pt x="301" y="21"/>
                      <a:pt x="301" y="21"/>
                      <a:pt x="301" y="21"/>
                    </a:cubicBezTo>
                    <a:cubicBezTo>
                      <a:pt x="301" y="43"/>
                      <a:pt x="301" y="43"/>
                      <a:pt x="301" y="43"/>
                    </a:cubicBezTo>
                    <a:cubicBezTo>
                      <a:pt x="273" y="43"/>
                      <a:pt x="273" y="43"/>
                      <a:pt x="273" y="43"/>
                    </a:cubicBezTo>
                    <a:lnTo>
                      <a:pt x="273" y="21"/>
                    </a:lnTo>
                    <a:close/>
                    <a:moveTo>
                      <a:pt x="399" y="280"/>
                    </a:moveTo>
                    <a:cubicBezTo>
                      <a:pt x="17" y="280"/>
                      <a:pt x="17" y="280"/>
                      <a:pt x="17" y="280"/>
                    </a:cubicBezTo>
                    <a:cubicBezTo>
                      <a:pt x="17" y="62"/>
                      <a:pt x="17" y="62"/>
                      <a:pt x="17" y="62"/>
                    </a:cubicBezTo>
                    <a:cubicBezTo>
                      <a:pt x="399" y="62"/>
                      <a:pt x="399" y="62"/>
                      <a:pt x="399" y="62"/>
                    </a:cubicBezTo>
                    <a:lnTo>
                      <a:pt x="399"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95" name="Rectangle 23"/>
              <p:cNvSpPr>
                <a:spLocks noChangeArrowheads="1"/>
              </p:cNvSpPr>
              <p:nvPr/>
            </p:nvSpPr>
            <p:spPr bwMode="auto">
              <a:xfrm>
                <a:off x="4636" y="1306"/>
                <a:ext cx="240"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96" name="Rectangle 24"/>
              <p:cNvSpPr>
                <a:spLocks noChangeArrowheads="1"/>
              </p:cNvSpPr>
              <p:nvPr/>
            </p:nvSpPr>
            <p:spPr bwMode="auto">
              <a:xfrm>
                <a:off x="4755" y="1466"/>
                <a:ext cx="14" cy="1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97" name="Rectangle 25"/>
              <p:cNvSpPr>
                <a:spLocks noChangeArrowheads="1"/>
              </p:cNvSpPr>
              <p:nvPr/>
            </p:nvSpPr>
            <p:spPr bwMode="auto">
              <a:xfrm>
                <a:off x="4969" y="1538"/>
                <a:ext cx="14"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98" name="Rectangle 26"/>
              <p:cNvSpPr>
                <a:spLocks noChangeArrowheads="1"/>
              </p:cNvSpPr>
              <p:nvPr/>
            </p:nvSpPr>
            <p:spPr bwMode="auto">
              <a:xfrm>
                <a:off x="4524" y="1538"/>
                <a:ext cx="14"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99" name="Rectangle 27"/>
              <p:cNvSpPr>
                <a:spLocks noChangeArrowheads="1"/>
              </p:cNvSpPr>
              <p:nvPr/>
            </p:nvSpPr>
            <p:spPr bwMode="auto">
              <a:xfrm>
                <a:off x="4700" y="1617"/>
                <a:ext cx="124"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00" name="Rectangle 28"/>
              <p:cNvSpPr>
                <a:spLocks noChangeArrowheads="1"/>
              </p:cNvSpPr>
              <p:nvPr/>
            </p:nvSpPr>
            <p:spPr bwMode="auto">
              <a:xfrm>
                <a:off x="4919" y="1617"/>
                <a:ext cx="123"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01" name="Rectangle 29"/>
              <p:cNvSpPr>
                <a:spLocks noChangeArrowheads="1"/>
              </p:cNvSpPr>
              <p:nvPr/>
            </p:nvSpPr>
            <p:spPr bwMode="auto">
              <a:xfrm>
                <a:off x="4479" y="1617"/>
                <a:ext cx="121"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02" name="Rectangle 30"/>
              <p:cNvSpPr>
                <a:spLocks noChangeArrowheads="1"/>
              </p:cNvSpPr>
              <p:nvPr/>
            </p:nvSpPr>
            <p:spPr bwMode="auto">
              <a:xfrm>
                <a:off x="4533" y="1538"/>
                <a:ext cx="443"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grpSp>
        <p:sp>
          <p:nvSpPr>
            <p:cNvPr id="89" name="TextBox 88"/>
            <p:cNvSpPr txBox="1"/>
            <p:nvPr/>
          </p:nvSpPr>
          <p:spPr>
            <a:xfrm>
              <a:off x="7266298" y="1886964"/>
              <a:ext cx="253832" cy="271696"/>
            </a:xfrm>
            <a:prstGeom prst="rect">
              <a:avLst/>
            </a:prstGeom>
          </p:spPr>
          <p:txBody>
            <a:bodyPr wrap="square" rtlCol="0">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4</a:t>
              </a:r>
            </a:p>
          </p:txBody>
        </p:sp>
      </p:grpSp>
      <p:sp>
        <p:nvSpPr>
          <p:cNvPr id="103" name="Rectangle 102"/>
          <p:cNvSpPr/>
          <p:nvPr/>
        </p:nvSpPr>
        <p:spPr>
          <a:xfrm>
            <a:off x="9333766" y="3620131"/>
            <a:ext cx="2292143" cy="1628270"/>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marL="0" marR="0" lvl="0" indent="0" algn="ctr" defTabSz="914377" eaLnBrk="1" fontAlgn="auto" latinLnBrk="0" hangingPunct="1">
              <a:lnSpc>
                <a:spcPts val="14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prstClr val="white"/>
                </a:solidFill>
                <a:effectLst/>
                <a:uLnTx/>
                <a:uFillTx/>
                <a:latin typeface="Calibri"/>
                <a:ea typeface="宋体" panose="02010600030101010101" pitchFamily="2" charset="-122"/>
              </a:rPr>
              <a:t>2010 mode available</a:t>
            </a:r>
            <a:endParaRPr kumimoji="0" lang="en-US" sz="1600" b="0" i="0" u="none" strike="noStrike" kern="0" cap="none" spc="0" normalizeH="0" baseline="0" noProof="0" dirty="0" smtClean="0">
              <a:ln>
                <a:noFill/>
              </a:ln>
              <a:solidFill>
                <a:prstClr val="white"/>
              </a:solidFill>
              <a:effectLst/>
              <a:uLnTx/>
              <a:uFillTx/>
              <a:latin typeface="Calibri"/>
            </a:endParaRPr>
          </a:p>
        </p:txBody>
      </p:sp>
      <p:grpSp>
        <p:nvGrpSpPr>
          <p:cNvPr id="104" name="Group 20"/>
          <p:cNvGrpSpPr>
            <a:grpSpLocks noChangeAspect="1"/>
          </p:cNvGrpSpPr>
          <p:nvPr/>
        </p:nvGrpSpPr>
        <p:grpSpPr bwMode="auto">
          <a:xfrm>
            <a:off x="9924799" y="3755979"/>
            <a:ext cx="1337441" cy="953970"/>
            <a:chOff x="4160" y="1106"/>
            <a:chExt cx="994" cy="709"/>
          </a:xfrm>
        </p:grpSpPr>
        <p:sp>
          <p:nvSpPr>
            <p:cNvPr id="105" name="AutoShape 19"/>
            <p:cNvSpPr>
              <a:spLocks noChangeAspect="1" noChangeArrowheads="1" noTextEdit="1"/>
            </p:cNvSpPr>
            <p:nvPr/>
          </p:nvSpPr>
          <p:spPr bwMode="auto">
            <a:xfrm>
              <a:off x="4160" y="1106"/>
              <a:ext cx="992"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06" name="Freeform 21"/>
            <p:cNvSpPr>
              <a:spLocks noEditPoints="1"/>
            </p:cNvSpPr>
            <p:nvPr/>
          </p:nvSpPr>
          <p:spPr bwMode="auto">
            <a:xfrm>
              <a:off x="4162" y="1106"/>
              <a:ext cx="992" cy="707"/>
            </a:xfrm>
            <a:custGeom>
              <a:avLst/>
              <a:gdLst>
                <a:gd name="T0" fmla="*/ 406 w 417"/>
                <a:gd name="T1" fmla="*/ 0 h 296"/>
                <a:gd name="T2" fmla="*/ 11 w 417"/>
                <a:gd name="T3" fmla="*/ 0 h 296"/>
                <a:gd name="T4" fmla="*/ 0 w 417"/>
                <a:gd name="T5" fmla="*/ 12 h 296"/>
                <a:gd name="T6" fmla="*/ 0 w 417"/>
                <a:gd name="T7" fmla="*/ 285 h 296"/>
                <a:gd name="T8" fmla="*/ 11 w 417"/>
                <a:gd name="T9" fmla="*/ 296 h 296"/>
                <a:gd name="T10" fmla="*/ 406 w 417"/>
                <a:gd name="T11" fmla="*/ 296 h 296"/>
                <a:gd name="T12" fmla="*/ 417 w 417"/>
                <a:gd name="T13" fmla="*/ 285 h 296"/>
                <a:gd name="T14" fmla="*/ 417 w 417"/>
                <a:gd name="T15" fmla="*/ 12 h 296"/>
                <a:gd name="T16" fmla="*/ 406 w 417"/>
                <a:gd name="T17" fmla="*/ 0 h 296"/>
                <a:gd name="T18" fmla="*/ 359 w 417"/>
                <a:gd name="T19" fmla="*/ 21 h 296"/>
                <a:gd name="T20" fmla="*/ 387 w 417"/>
                <a:gd name="T21" fmla="*/ 21 h 296"/>
                <a:gd name="T22" fmla="*/ 387 w 417"/>
                <a:gd name="T23" fmla="*/ 43 h 296"/>
                <a:gd name="T24" fmla="*/ 359 w 417"/>
                <a:gd name="T25" fmla="*/ 43 h 296"/>
                <a:gd name="T26" fmla="*/ 359 w 417"/>
                <a:gd name="T27" fmla="*/ 21 h 296"/>
                <a:gd name="T28" fmla="*/ 316 w 417"/>
                <a:gd name="T29" fmla="*/ 21 h 296"/>
                <a:gd name="T30" fmla="*/ 344 w 417"/>
                <a:gd name="T31" fmla="*/ 21 h 296"/>
                <a:gd name="T32" fmla="*/ 344 w 417"/>
                <a:gd name="T33" fmla="*/ 43 h 296"/>
                <a:gd name="T34" fmla="*/ 316 w 417"/>
                <a:gd name="T35" fmla="*/ 43 h 296"/>
                <a:gd name="T36" fmla="*/ 316 w 417"/>
                <a:gd name="T37" fmla="*/ 21 h 296"/>
                <a:gd name="T38" fmla="*/ 273 w 417"/>
                <a:gd name="T39" fmla="*/ 21 h 296"/>
                <a:gd name="T40" fmla="*/ 301 w 417"/>
                <a:gd name="T41" fmla="*/ 21 h 296"/>
                <a:gd name="T42" fmla="*/ 301 w 417"/>
                <a:gd name="T43" fmla="*/ 43 h 296"/>
                <a:gd name="T44" fmla="*/ 273 w 417"/>
                <a:gd name="T45" fmla="*/ 43 h 296"/>
                <a:gd name="T46" fmla="*/ 273 w 417"/>
                <a:gd name="T47" fmla="*/ 21 h 296"/>
                <a:gd name="T48" fmla="*/ 399 w 417"/>
                <a:gd name="T49" fmla="*/ 280 h 296"/>
                <a:gd name="T50" fmla="*/ 17 w 417"/>
                <a:gd name="T51" fmla="*/ 280 h 296"/>
                <a:gd name="T52" fmla="*/ 17 w 417"/>
                <a:gd name="T53" fmla="*/ 62 h 296"/>
                <a:gd name="T54" fmla="*/ 399 w 417"/>
                <a:gd name="T55" fmla="*/ 62 h 296"/>
                <a:gd name="T56" fmla="*/ 399 w 417"/>
                <a:gd name="T57"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7" h="296">
                  <a:moveTo>
                    <a:pt x="406" y="0"/>
                  </a:moveTo>
                  <a:cubicBezTo>
                    <a:pt x="11" y="0"/>
                    <a:pt x="11" y="0"/>
                    <a:pt x="11" y="0"/>
                  </a:cubicBezTo>
                  <a:cubicBezTo>
                    <a:pt x="5" y="0"/>
                    <a:pt x="0" y="5"/>
                    <a:pt x="0" y="12"/>
                  </a:cubicBezTo>
                  <a:cubicBezTo>
                    <a:pt x="0" y="285"/>
                    <a:pt x="0" y="285"/>
                    <a:pt x="0" y="285"/>
                  </a:cubicBezTo>
                  <a:cubicBezTo>
                    <a:pt x="0" y="291"/>
                    <a:pt x="5" y="296"/>
                    <a:pt x="11" y="296"/>
                  </a:cubicBezTo>
                  <a:cubicBezTo>
                    <a:pt x="406" y="296"/>
                    <a:pt x="406" y="296"/>
                    <a:pt x="406" y="296"/>
                  </a:cubicBezTo>
                  <a:cubicBezTo>
                    <a:pt x="412" y="296"/>
                    <a:pt x="417" y="291"/>
                    <a:pt x="417" y="285"/>
                  </a:cubicBezTo>
                  <a:cubicBezTo>
                    <a:pt x="417" y="12"/>
                    <a:pt x="417" y="12"/>
                    <a:pt x="417" y="12"/>
                  </a:cubicBezTo>
                  <a:cubicBezTo>
                    <a:pt x="417" y="5"/>
                    <a:pt x="412" y="0"/>
                    <a:pt x="406" y="0"/>
                  </a:cubicBezTo>
                  <a:close/>
                  <a:moveTo>
                    <a:pt x="359" y="21"/>
                  </a:moveTo>
                  <a:cubicBezTo>
                    <a:pt x="387" y="21"/>
                    <a:pt x="387" y="21"/>
                    <a:pt x="387" y="21"/>
                  </a:cubicBezTo>
                  <a:cubicBezTo>
                    <a:pt x="387" y="43"/>
                    <a:pt x="387" y="43"/>
                    <a:pt x="387" y="43"/>
                  </a:cubicBezTo>
                  <a:cubicBezTo>
                    <a:pt x="359" y="43"/>
                    <a:pt x="359" y="43"/>
                    <a:pt x="359" y="43"/>
                  </a:cubicBezTo>
                  <a:lnTo>
                    <a:pt x="359" y="21"/>
                  </a:lnTo>
                  <a:close/>
                  <a:moveTo>
                    <a:pt x="316" y="21"/>
                  </a:moveTo>
                  <a:cubicBezTo>
                    <a:pt x="344" y="21"/>
                    <a:pt x="344" y="21"/>
                    <a:pt x="344" y="21"/>
                  </a:cubicBezTo>
                  <a:cubicBezTo>
                    <a:pt x="344" y="43"/>
                    <a:pt x="344" y="43"/>
                    <a:pt x="344" y="43"/>
                  </a:cubicBezTo>
                  <a:cubicBezTo>
                    <a:pt x="316" y="43"/>
                    <a:pt x="316" y="43"/>
                    <a:pt x="316" y="43"/>
                  </a:cubicBezTo>
                  <a:lnTo>
                    <a:pt x="316" y="21"/>
                  </a:lnTo>
                  <a:close/>
                  <a:moveTo>
                    <a:pt x="273" y="21"/>
                  </a:moveTo>
                  <a:cubicBezTo>
                    <a:pt x="301" y="21"/>
                    <a:pt x="301" y="21"/>
                    <a:pt x="301" y="21"/>
                  </a:cubicBezTo>
                  <a:cubicBezTo>
                    <a:pt x="301" y="43"/>
                    <a:pt x="301" y="43"/>
                    <a:pt x="301" y="43"/>
                  </a:cubicBezTo>
                  <a:cubicBezTo>
                    <a:pt x="273" y="43"/>
                    <a:pt x="273" y="43"/>
                    <a:pt x="273" y="43"/>
                  </a:cubicBezTo>
                  <a:lnTo>
                    <a:pt x="273" y="21"/>
                  </a:lnTo>
                  <a:close/>
                  <a:moveTo>
                    <a:pt x="399" y="280"/>
                  </a:moveTo>
                  <a:cubicBezTo>
                    <a:pt x="17" y="280"/>
                    <a:pt x="17" y="280"/>
                    <a:pt x="17" y="280"/>
                  </a:cubicBezTo>
                  <a:cubicBezTo>
                    <a:pt x="17" y="62"/>
                    <a:pt x="17" y="62"/>
                    <a:pt x="17" y="62"/>
                  </a:cubicBezTo>
                  <a:cubicBezTo>
                    <a:pt x="399" y="62"/>
                    <a:pt x="399" y="62"/>
                    <a:pt x="399" y="62"/>
                  </a:cubicBezTo>
                  <a:lnTo>
                    <a:pt x="399"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07" name="Freeform 22"/>
            <p:cNvSpPr>
              <a:spLocks noEditPoints="1"/>
            </p:cNvSpPr>
            <p:nvPr/>
          </p:nvSpPr>
          <p:spPr bwMode="auto">
            <a:xfrm>
              <a:off x="4162" y="1106"/>
              <a:ext cx="992" cy="707"/>
            </a:xfrm>
            <a:custGeom>
              <a:avLst/>
              <a:gdLst>
                <a:gd name="T0" fmla="*/ 406 w 417"/>
                <a:gd name="T1" fmla="*/ 0 h 296"/>
                <a:gd name="T2" fmla="*/ 11 w 417"/>
                <a:gd name="T3" fmla="*/ 0 h 296"/>
                <a:gd name="T4" fmla="*/ 0 w 417"/>
                <a:gd name="T5" fmla="*/ 12 h 296"/>
                <a:gd name="T6" fmla="*/ 0 w 417"/>
                <a:gd name="T7" fmla="*/ 285 h 296"/>
                <a:gd name="T8" fmla="*/ 11 w 417"/>
                <a:gd name="T9" fmla="*/ 296 h 296"/>
                <a:gd name="T10" fmla="*/ 406 w 417"/>
                <a:gd name="T11" fmla="*/ 296 h 296"/>
                <a:gd name="T12" fmla="*/ 417 w 417"/>
                <a:gd name="T13" fmla="*/ 285 h 296"/>
                <a:gd name="T14" fmla="*/ 417 w 417"/>
                <a:gd name="T15" fmla="*/ 12 h 296"/>
                <a:gd name="T16" fmla="*/ 406 w 417"/>
                <a:gd name="T17" fmla="*/ 0 h 296"/>
                <a:gd name="T18" fmla="*/ 359 w 417"/>
                <a:gd name="T19" fmla="*/ 21 h 296"/>
                <a:gd name="T20" fmla="*/ 387 w 417"/>
                <a:gd name="T21" fmla="*/ 21 h 296"/>
                <a:gd name="T22" fmla="*/ 387 w 417"/>
                <a:gd name="T23" fmla="*/ 43 h 296"/>
                <a:gd name="T24" fmla="*/ 359 w 417"/>
                <a:gd name="T25" fmla="*/ 43 h 296"/>
                <a:gd name="T26" fmla="*/ 359 w 417"/>
                <a:gd name="T27" fmla="*/ 21 h 296"/>
                <a:gd name="T28" fmla="*/ 316 w 417"/>
                <a:gd name="T29" fmla="*/ 21 h 296"/>
                <a:gd name="T30" fmla="*/ 344 w 417"/>
                <a:gd name="T31" fmla="*/ 21 h 296"/>
                <a:gd name="T32" fmla="*/ 344 w 417"/>
                <a:gd name="T33" fmla="*/ 43 h 296"/>
                <a:gd name="T34" fmla="*/ 316 w 417"/>
                <a:gd name="T35" fmla="*/ 43 h 296"/>
                <a:gd name="T36" fmla="*/ 316 w 417"/>
                <a:gd name="T37" fmla="*/ 21 h 296"/>
                <a:gd name="T38" fmla="*/ 273 w 417"/>
                <a:gd name="T39" fmla="*/ 21 h 296"/>
                <a:gd name="T40" fmla="*/ 301 w 417"/>
                <a:gd name="T41" fmla="*/ 21 h 296"/>
                <a:gd name="T42" fmla="*/ 301 w 417"/>
                <a:gd name="T43" fmla="*/ 43 h 296"/>
                <a:gd name="T44" fmla="*/ 273 w 417"/>
                <a:gd name="T45" fmla="*/ 43 h 296"/>
                <a:gd name="T46" fmla="*/ 273 w 417"/>
                <a:gd name="T47" fmla="*/ 21 h 296"/>
                <a:gd name="T48" fmla="*/ 399 w 417"/>
                <a:gd name="T49" fmla="*/ 280 h 296"/>
                <a:gd name="T50" fmla="*/ 17 w 417"/>
                <a:gd name="T51" fmla="*/ 280 h 296"/>
                <a:gd name="T52" fmla="*/ 17 w 417"/>
                <a:gd name="T53" fmla="*/ 62 h 296"/>
                <a:gd name="T54" fmla="*/ 399 w 417"/>
                <a:gd name="T55" fmla="*/ 62 h 296"/>
                <a:gd name="T56" fmla="*/ 399 w 417"/>
                <a:gd name="T57"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7" h="296">
                  <a:moveTo>
                    <a:pt x="406" y="0"/>
                  </a:moveTo>
                  <a:cubicBezTo>
                    <a:pt x="11" y="0"/>
                    <a:pt x="11" y="0"/>
                    <a:pt x="11" y="0"/>
                  </a:cubicBezTo>
                  <a:cubicBezTo>
                    <a:pt x="5" y="0"/>
                    <a:pt x="0" y="5"/>
                    <a:pt x="0" y="12"/>
                  </a:cubicBezTo>
                  <a:cubicBezTo>
                    <a:pt x="0" y="285"/>
                    <a:pt x="0" y="285"/>
                    <a:pt x="0" y="285"/>
                  </a:cubicBezTo>
                  <a:cubicBezTo>
                    <a:pt x="0" y="291"/>
                    <a:pt x="5" y="296"/>
                    <a:pt x="11" y="296"/>
                  </a:cubicBezTo>
                  <a:cubicBezTo>
                    <a:pt x="406" y="296"/>
                    <a:pt x="406" y="296"/>
                    <a:pt x="406" y="296"/>
                  </a:cubicBezTo>
                  <a:cubicBezTo>
                    <a:pt x="412" y="296"/>
                    <a:pt x="417" y="291"/>
                    <a:pt x="417" y="285"/>
                  </a:cubicBezTo>
                  <a:cubicBezTo>
                    <a:pt x="417" y="12"/>
                    <a:pt x="417" y="12"/>
                    <a:pt x="417" y="12"/>
                  </a:cubicBezTo>
                  <a:cubicBezTo>
                    <a:pt x="417" y="5"/>
                    <a:pt x="412" y="0"/>
                    <a:pt x="406" y="0"/>
                  </a:cubicBezTo>
                  <a:close/>
                  <a:moveTo>
                    <a:pt x="359" y="21"/>
                  </a:moveTo>
                  <a:cubicBezTo>
                    <a:pt x="387" y="21"/>
                    <a:pt x="387" y="21"/>
                    <a:pt x="387" y="21"/>
                  </a:cubicBezTo>
                  <a:cubicBezTo>
                    <a:pt x="387" y="43"/>
                    <a:pt x="387" y="43"/>
                    <a:pt x="387" y="43"/>
                  </a:cubicBezTo>
                  <a:cubicBezTo>
                    <a:pt x="359" y="43"/>
                    <a:pt x="359" y="43"/>
                    <a:pt x="359" y="43"/>
                  </a:cubicBezTo>
                  <a:lnTo>
                    <a:pt x="359" y="21"/>
                  </a:lnTo>
                  <a:close/>
                  <a:moveTo>
                    <a:pt x="316" y="21"/>
                  </a:moveTo>
                  <a:cubicBezTo>
                    <a:pt x="344" y="21"/>
                    <a:pt x="344" y="21"/>
                    <a:pt x="344" y="21"/>
                  </a:cubicBezTo>
                  <a:cubicBezTo>
                    <a:pt x="344" y="43"/>
                    <a:pt x="344" y="43"/>
                    <a:pt x="344" y="43"/>
                  </a:cubicBezTo>
                  <a:cubicBezTo>
                    <a:pt x="316" y="43"/>
                    <a:pt x="316" y="43"/>
                    <a:pt x="316" y="43"/>
                  </a:cubicBezTo>
                  <a:lnTo>
                    <a:pt x="316" y="21"/>
                  </a:lnTo>
                  <a:close/>
                  <a:moveTo>
                    <a:pt x="273" y="21"/>
                  </a:moveTo>
                  <a:cubicBezTo>
                    <a:pt x="301" y="21"/>
                    <a:pt x="301" y="21"/>
                    <a:pt x="301" y="21"/>
                  </a:cubicBezTo>
                  <a:cubicBezTo>
                    <a:pt x="301" y="43"/>
                    <a:pt x="301" y="43"/>
                    <a:pt x="301" y="43"/>
                  </a:cubicBezTo>
                  <a:cubicBezTo>
                    <a:pt x="273" y="43"/>
                    <a:pt x="273" y="43"/>
                    <a:pt x="273" y="43"/>
                  </a:cubicBezTo>
                  <a:lnTo>
                    <a:pt x="273" y="21"/>
                  </a:lnTo>
                  <a:close/>
                  <a:moveTo>
                    <a:pt x="399" y="280"/>
                  </a:moveTo>
                  <a:cubicBezTo>
                    <a:pt x="17" y="280"/>
                    <a:pt x="17" y="280"/>
                    <a:pt x="17" y="280"/>
                  </a:cubicBezTo>
                  <a:cubicBezTo>
                    <a:pt x="17" y="62"/>
                    <a:pt x="17" y="62"/>
                    <a:pt x="17" y="62"/>
                  </a:cubicBezTo>
                  <a:cubicBezTo>
                    <a:pt x="399" y="62"/>
                    <a:pt x="399" y="62"/>
                    <a:pt x="399" y="62"/>
                  </a:cubicBezTo>
                  <a:lnTo>
                    <a:pt x="399"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08" name="Rectangle 23"/>
            <p:cNvSpPr>
              <a:spLocks noChangeArrowheads="1"/>
            </p:cNvSpPr>
            <p:nvPr/>
          </p:nvSpPr>
          <p:spPr bwMode="auto">
            <a:xfrm>
              <a:off x="4636" y="1306"/>
              <a:ext cx="240"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09" name="Rectangle 24"/>
            <p:cNvSpPr>
              <a:spLocks noChangeArrowheads="1"/>
            </p:cNvSpPr>
            <p:nvPr/>
          </p:nvSpPr>
          <p:spPr bwMode="auto">
            <a:xfrm>
              <a:off x="4755" y="1466"/>
              <a:ext cx="14" cy="1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10" name="Rectangle 25"/>
            <p:cNvSpPr>
              <a:spLocks noChangeArrowheads="1"/>
            </p:cNvSpPr>
            <p:nvPr/>
          </p:nvSpPr>
          <p:spPr bwMode="auto">
            <a:xfrm>
              <a:off x="4969" y="1538"/>
              <a:ext cx="14"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11" name="Rectangle 26"/>
            <p:cNvSpPr>
              <a:spLocks noChangeArrowheads="1"/>
            </p:cNvSpPr>
            <p:nvPr/>
          </p:nvSpPr>
          <p:spPr bwMode="auto">
            <a:xfrm>
              <a:off x="4524" y="1538"/>
              <a:ext cx="14"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12" name="Rectangle 27"/>
            <p:cNvSpPr>
              <a:spLocks noChangeArrowheads="1"/>
            </p:cNvSpPr>
            <p:nvPr/>
          </p:nvSpPr>
          <p:spPr bwMode="auto">
            <a:xfrm>
              <a:off x="4700" y="1617"/>
              <a:ext cx="124"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13" name="Rectangle 28"/>
            <p:cNvSpPr>
              <a:spLocks noChangeArrowheads="1"/>
            </p:cNvSpPr>
            <p:nvPr/>
          </p:nvSpPr>
          <p:spPr bwMode="auto">
            <a:xfrm>
              <a:off x="4919" y="1617"/>
              <a:ext cx="123"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14" name="Rectangle 29"/>
            <p:cNvSpPr>
              <a:spLocks noChangeArrowheads="1"/>
            </p:cNvSpPr>
            <p:nvPr/>
          </p:nvSpPr>
          <p:spPr bwMode="auto">
            <a:xfrm>
              <a:off x="4479" y="1617"/>
              <a:ext cx="121"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sp>
          <p:nvSpPr>
            <p:cNvPr id="115" name="Rectangle 30"/>
            <p:cNvSpPr>
              <a:spLocks noChangeArrowheads="1"/>
            </p:cNvSpPr>
            <p:nvPr/>
          </p:nvSpPr>
          <p:spPr bwMode="auto">
            <a:xfrm>
              <a:off x="4533" y="1538"/>
              <a:ext cx="443"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ndParaRPr>
            </a:p>
          </p:txBody>
        </p:sp>
      </p:grpSp>
      <p:sp>
        <p:nvSpPr>
          <p:cNvPr id="117" name="Rectangle 116"/>
          <p:cNvSpPr/>
          <p:nvPr/>
        </p:nvSpPr>
        <p:spPr>
          <a:xfrm>
            <a:off x="7266298" y="5394815"/>
            <a:ext cx="4359611" cy="1322425"/>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marL="0" marR="0" lvl="0" indent="0" algn="ctr" defTabSz="914377" eaLnBrk="1" fontAlgn="auto" latinLnBrk="0" hangingPunct="1">
              <a:lnSpc>
                <a:spcPts val="14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a:endParaRPr>
          </a:p>
        </p:txBody>
      </p:sp>
      <p:sp>
        <p:nvSpPr>
          <p:cNvPr id="118" name="Rectangle 117"/>
          <p:cNvSpPr/>
          <p:nvPr/>
        </p:nvSpPr>
        <p:spPr>
          <a:xfrm>
            <a:off x="7266297" y="5401615"/>
            <a:ext cx="2067469" cy="1322425"/>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marL="0" marR="0" lvl="0" indent="0" algn="ctr" defTabSz="914377" eaLnBrk="1" fontAlgn="auto" latinLnBrk="0" hangingPunct="1">
              <a:lnSpc>
                <a:spcPts val="14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prstClr val="white"/>
                </a:solidFill>
                <a:effectLst/>
                <a:uLnTx/>
                <a:uFillTx/>
                <a:latin typeface="Calibri"/>
                <a:ea typeface="宋体" panose="02010600030101010101" pitchFamily="2" charset="-122"/>
              </a:rPr>
              <a:t>2010</a:t>
            </a:r>
            <a:r>
              <a:rPr kumimoji="0" lang="en-US" altLang="zh-CN" sz="1600" b="0" i="0" u="none" strike="noStrike" kern="0" cap="none" spc="0" normalizeH="0" noProof="0" dirty="0" smtClean="0">
                <a:ln>
                  <a:noFill/>
                </a:ln>
                <a:solidFill>
                  <a:prstClr val="white"/>
                </a:solidFill>
                <a:effectLst/>
                <a:uLnTx/>
                <a:uFillTx/>
                <a:latin typeface="Calibri"/>
                <a:ea typeface="宋体" panose="02010600030101010101" pitchFamily="2" charset="-122"/>
              </a:rPr>
              <a:t> workflow engine</a:t>
            </a:r>
          </a:p>
          <a:p>
            <a:pPr marL="0" marR="0" lvl="0" indent="0" algn="ctr" defTabSz="914377" eaLnBrk="1" fontAlgn="auto" latinLnBrk="0" hangingPunct="1">
              <a:lnSpc>
                <a:spcPts val="1400"/>
              </a:lnSpc>
              <a:spcBef>
                <a:spcPts val="0"/>
              </a:spcBef>
              <a:spcAft>
                <a:spcPts val="0"/>
              </a:spcAft>
              <a:buClrTx/>
              <a:buSzTx/>
              <a:buFontTx/>
              <a:buNone/>
              <a:tabLst/>
              <a:defRPr/>
            </a:pPr>
            <a:r>
              <a:rPr lang="en-US" sz="1600" kern="0" dirty="0" smtClean="0">
                <a:solidFill>
                  <a:prstClr val="white"/>
                </a:solidFill>
                <a:latin typeface="Calibri"/>
                <a:ea typeface="宋体" panose="02010600030101010101" pitchFamily="2" charset="-122"/>
              </a:rPr>
              <a:t>2010 customization models </a:t>
            </a:r>
            <a:br>
              <a:rPr lang="en-US" sz="1600" kern="0" dirty="0" smtClean="0">
                <a:solidFill>
                  <a:prstClr val="white"/>
                </a:solidFill>
                <a:latin typeface="Calibri"/>
                <a:ea typeface="宋体" panose="02010600030101010101" pitchFamily="2" charset="-122"/>
              </a:rPr>
            </a:br>
            <a:r>
              <a:rPr lang="en-US" sz="1600" kern="0" dirty="0" smtClean="0">
                <a:solidFill>
                  <a:prstClr val="white"/>
                </a:solidFill>
                <a:latin typeface="Calibri"/>
                <a:ea typeface="宋体" panose="02010600030101010101" pitchFamily="2" charset="-122"/>
              </a:rPr>
              <a:t>(Full Trust, Sandbox)</a:t>
            </a:r>
            <a:endParaRPr kumimoji="0" lang="en-US" sz="1600" b="0" i="0" u="none" strike="noStrike" kern="0" cap="none" spc="0" normalizeH="0" baseline="0" noProof="0" dirty="0" smtClean="0">
              <a:ln>
                <a:noFill/>
              </a:ln>
              <a:solidFill>
                <a:prstClr val="white"/>
              </a:solidFill>
              <a:effectLst/>
              <a:uLnTx/>
              <a:uFillTx/>
              <a:latin typeface="Calibri"/>
            </a:endParaRPr>
          </a:p>
        </p:txBody>
      </p:sp>
    </p:spTree>
    <p:extLst>
      <p:ext uri="{BB962C8B-B14F-4D97-AF65-F5344CB8AC3E}">
        <p14:creationId xmlns:p14="http://schemas.microsoft.com/office/powerpoint/2010/main" val="33468774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75" grpId="0" animBg="1"/>
      <p:bldP spid="180" grpId="0" animBg="1"/>
      <p:bldP spid="207" grpId="0" animBg="1"/>
      <p:bldP spid="103" grpId="0" animBg="1"/>
      <p:bldP spid="117" grpId="0" animBg="1"/>
      <p:bldP spid="1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Upgrade: A High Level View</a:t>
            </a:r>
            <a:endParaRPr lang="en-US" dirty="0"/>
          </a:p>
        </p:txBody>
      </p:sp>
      <p:grpSp>
        <p:nvGrpSpPr>
          <p:cNvPr id="16" name="Group 15"/>
          <p:cNvGrpSpPr/>
          <p:nvPr/>
        </p:nvGrpSpPr>
        <p:grpSpPr>
          <a:xfrm>
            <a:off x="274320" y="1211263"/>
            <a:ext cx="5486718" cy="5486400"/>
            <a:chOff x="274320" y="1211263"/>
            <a:chExt cx="5486718" cy="5486400"/>
          </a:xfrm>
        </p:grpSpPr>
        <p:sp>
          <p:nvSpPr>
            <p:cNvPr id="13" name="Rectangle 12"/>
            <p:cNvSpPr/>
            <p:nvPr/>
          </p:nvSpPr>
          <p:spPr bwMode="auto">
            <a:xfrm>
              <a:off x="274320" y="1211263"/>
              <a:ext cx="5486718" cy="5486400"/>
            </a:xfrm>
            <a:prstGeom prst="rect">
              <a:avLst/>
            </a:prstGeom>
            <a:solidFill>
              <a:srgbClr val="99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0"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4400" b="1" dirty="0" smtClean="0">
                  <a:gradFill>
                    <a:gsLst>
                      <a:gs pos="0">
                        <a:srgbClr val="FFFFFF"/>
                      </a:gs>
                      <a:gs pos="100000">
                        <a:srgbClr val="FFFFFF"/>
                      </a:gs>
                    </a:gsLst>
                    <a:lin ang="5400000" scaled="0"/>
                  </a:gradFill>
                  <a:ea typeface="Segoe UI" pitchFamily="34" charset="0"/>
                  <a:cs typeface="Segoe UI" pitchFamily="34" charset="0"/>
                </a:rPr>
                <a:t>B2B</a:t>
              </a:r>
              <a:r>
                <a:rPr lang="en-US" sz="2400" dirty="0" smtClean="0">
                  <a:gradFill>
                    <a:gsLst>
                      <a:gs pos="0">
                        <a:srgbClr val="FFFFFF"/>
                      </a:gs>
                      <a:gs pos="100000">
                        <a:srgbClr val="FFFFFF"/>
                      </a:gs>
                    </a:gsLst>
                    <a:lin ang="5400000" scaled="0"/>
                  </a:gradFill>
                  <a:ea typeface="Segoe UI" pitchFamily="34" charset="0"/>
                  <a:cs typeface="Segoe UI" pitchFamily="34" charset="0"/>
                </a:rPr>
                <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(Build-to-Build)</a:t>
              </a:r>
            </a:p>
          </p:txBody>
        </p:sp>
        <p:grpSp>
          <p:nvGrpSpPr>
            <p:cNvPr id="11" name="Group 10"/>
            <p:cNvGrpSpPr/>
            <p:nvPr/>
          </p:nvGrpSpPr>
          <p:grpSpPr>
            <a:xfrm>
              <a:off x="774510" y="3040063"/>
              <a:ext cx="4486656" cy="1828800"/>
              <a:chOff x="4017582" y="2125663"/>
              <a:chExt cx="4486656" cy="1828800"/>
            </a:xfrm>
          </p:grpSpPr>
          <p:sp>
            <p:nvSpPr>
              <p:cNvPr id="5" name="Rectangle 4"/>
              <p:cNvSpPr/>
              <p:nvPr/>
            </p:nvSpPr>
            <p:spPr bwMode="auto">
              <a:xfrm>
                <a:off x="4017582" y="2125663"/>
                <a:ext cx="1828800" cy="1828800"/>
              </a:xfrm>
              <a:prstGeom prst="rect">
                <a:avLst/>
              </a:prstGeom>
              <a:solidFill>
                <a:srgbClr val="003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2010 SP1</a:t>
                </a:r>
              </a:p>
            </p:txBody>
          </p:sp>
          <p:sp>
            <p:nvSpPr>
              <p:cNvPr id="6" name="Rectangle 5"/>
              <p:cNvSpPr/>
              <p:nvPr/>
            </p:nvSpPr>
            <p:spPr bwMode="auto">
              <a:xfrm>
                <a:off x="6675438" y="2125663"/>
                <a:ext cx="1828800" cy="18288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2010 SP2</a:t>
                </a:r>
              </a:p>
            </p:txBody>
          </p:sp>
          <p:sp>
            <p:nvSpPr>
              <p:cNvPr id="9" name="Right Arrow 8"/>
              <p:cNvSpPr/>
              <p:nvPr/>
            </p:nvSpPr>
            <p:spPr bwMode="auto">
              <a:xfrm>
                <a:off x="5672805" y="2747455"/>
                <a:ext cx="1176210" cy="585216"/>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5" name="Group 14"/>
          <p:cNvGrpSpPr/>
          <p:nvPr/>
        </p:nvGrpSpPr>
        <p:grpSpPr>
          <a:xfrm>
            <a:off x="6695772" y="1211263"/>
            <a:ext cx="5486718" cy="5486400"/>
            <a:chOff x="6695772" y="1211263"/>
            <a:chExt cx="5486718" cy="5486400"/>
          </a:xfrm>
        </p:grpSpPr>
        <p:sp>
          <p:nvSpPr>
            <p:cNvPr id="14" name="Rectangle 13"/>
            <p:cNvSpPr/>
            <p:nvPr/>
          </p:nvSpPr>
          <p:spPr bwMode="auto">
            <a:xfrm>
              <a:off x="6695772" y="1211263"/>
              <a:ext cx="5486718" cy="5486400"/>
            </a:xfrm>
            <a:prstGeom prst="rect">
              <a:avLst/>
            </a:prstGeom>
            <a:solidFill>
              <a:srgbClr val="99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0"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r>
                <a:rPr lang="en-US" sz="4400" b="1" dirty="0" smtClean="0">
                  <a:gradFill>
                    <a:gsLst>
                      <a:gs pos="0">
                        <a:srgbClr val="FFFFFF"/>
                      </a:gs>
                      <a:gs pos="100000">
                        <a:srgbClr val="FFFFFF"/>
                      </a:gs>
                    </a:gsLst>
                    <a:lin ang="5400000" scaled="0"/>
                  </a:gradFill>
                  <a:ea typeface="Segoe UI" pitchFamily="34" charset="0"/>
                  <a:cs typeface="Segoe UI" pitchFamily="34" charset="0"/>
                </a:rPr>
                <a:t>V2V</a:t>
              </a:r>
              <a:r>
                <a:rPr lang="en-US" sz="2400" dirty="0">
                  <a:gradFill>
                    <a:gsLst>
                      <a:gs pos="0">
                        <a:srgbClr val="FFFFFF"/>
                      </a:gs>
                      <a:gs pos="100000">
                        <a:srgbClr val="FFFFFF"/>
                      </a:gs>
                    </a:gsLst>
                    <a:lin ang="5400000" scaled="0"/>
                  </a:gradFill>
                  <a:ea typeface="Segoe UI" pitchFamily="34" charset="0"/>
                  <a:cs typeface="Segoe UI" pitchFamily="34" charset="0"/>
                </a:rPr>
                <a:t/>
              </a:r>
              <a:br>
                <a:rPr lang="en-US" sz="2400" dirty="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(Version-to-Version)</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11"/>
            <p:cNvGrpSpPr/>
            <p:nvPr/>
          </p:nvGrpSpPr>
          <p:grpSpPr>
            <a:xfrm>
              <a:off x="7195803" y="3040063"/>
              <a:ext cx="4486656" cy="1828800"/>
              <a:chOff x="4017582" y="4405567"/>
              <a:chExt cx="4486656" cy="1828800"/>
            </a:xfrm>
          </p:grpSpPr>
          <p:sp>
            <p:nvSpPr>
              <p:cNvPr id="7" name="Rectangle 6"/>
              <p:cNvSpPr/>
              <p:nvPr/>
            </p:nvSpPr>
            <p:spPr bwMode="auto">
              <a:xfrm>
                <a:off x="4017582" y="4405567"/>
                <a:ext cx="1828800" cy="18288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2010</a:t>
                </a:r>
              </a:p>
            </p:txBody>
          </p:sp>
          <p:sp>
            <p:nvSpPr>
              <p:cNvPr id="8" name="Rectangle 7"/>
              <p:cNvSpPr/>
              <p:nvPr/>
            </p:nvSpPr>
            <p:spPr bwMode="auto">
              <a:xfrm>
                <a:off x="6675438" y="4405567"/>
                <a:ext cx="1828800" cy="1828800"/>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2013</a:t>
                </a:r>
              </a:p>
            </p:txBody>
          </p:sp>
          <p:sp>
            <p:nvSpPr>
              <p:cNvPr id="10" name="Right Arrow 9"/>
              <p:cNvSpPr/>
              <p:nvPr/>
            </p:nvSpPr>
            <p:spPr bwMode="auto">
              <a:xfrm>
                <a:off x="5672805" y="5027359"/>
                <a:ext cx="1176210" cy="585216"/>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4" name="TextBox 33"/>
          <p:cNvSpPr txBox="1"/>
          <p:nvPr/>
        </p:nvSpPr>
        <p:spPr>
          <a:xfrm>
            <a:off x="623343" y="5264659"/>
            <a:ext cx="378129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Database attach upgrade</a:t>
            </a:r>
          </a:p>
          <a:p>
            <a:pPr>
              <a:lnSpc>
                <a:spcPct val="90000"/>
              </a:lnSpc>
              <a:spcAft>
                <a:spcPts val="600"/>
              </a:spcAft>
            </a:pPr>
            <a:r>
              <a:rPr lang="en-US" sz="2400" dirty="0" smtClean="0">
                <a:solidFill>
                  <a:srgbClr val="FFFFFF"/>
                </a:solidFill>
              </a:rPr>
              <a:t>In-place upgrade</a:t>
            </a:r>
          </a:p>
        </p:txBody>
      </p:sp>
      <p:sp>
        <p:nvSpPr>
          <p:cNvPr id="35" name="TextBox 34"/>
          <p:cNvSpPr txBox="1"/>
          <p:nvPr/>
        </p:nvSpPr>
        <p:spPr>
          <a:xfrm>
            <a:off x="7195803" y="5264659"/>
            <a:ext cx="3781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Database attach upgrade</a:t>
            </a:r>
          </a:p>
        </p:txBody>
      </p:sp>
    </p:spTree>
    <p:extLst>
      <p:ext uri="{BB962C8B-B14F-4D97-AF65-F5344CB8AC3E}">
        <p14:creationId xmlns:p14="http://schemas.microsoft.com/office/powerpoint/2010/main" val="28478638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3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988" y="611188"/>
            <a:ext cx="6800850" cy="6086475"/>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77" t="26075" r="40114" b="58633"/>
          <a:stretch/>
        </p:blipFill>
        <p:spPr>
          <a:xfrm>
            <a:off x="2116667" y="1281171"/>
            <a:ext cx="7317166" cy="1775221"/>
          </a:xfrm>
          <a:prstGeom prst="rect">
            <a:avLst/>
          </a:prstGeom>
        </p:spPr>
      </p:pic>
    </p:spTree>
    <p:extLst>
      <p:ext uri="{BB962C8B-B14F-4D97-AF65-F5344CB8AC3E}">
        <p14:creationId xmlns:p14="http://schemas.microsoft.com/office/powerpoint/2010/main" val="15004889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088" y="2078038"/>
            <a:ext cx="6762750" cy="4619625"/>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2410" r="40298" b="34865"/>
          <a:stretch/>
        </p:blipFill>
        <p:spPr>
          <a:xfrm>
            <a:off x="944172" y="3739244"/>
            <a:ext cx="8492384" cy="1236436"/>
          </a:xfrm>
          <a:prstGeom prst="rect">
            <a:avLst/>
          </a:prstGeom>
        </p:spPr>
      </p:pic>
    </p:spTree>
    <p:extLst>
      <p:ext uri="{BB962C8B-B14F-4D97-AF65-F5344CB8AC3E}">
        <p14:creationId xmlns:p14="http://schemas.microsoft.com/office/powerpoint/2010/main" val="51030244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213" y="1211263"/>
            <a:ext cx="9953625" cy="54864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3067" b="92722"/>
          <a:stretch/>
        </p:blipFill>
        <p:spPr>
          <a:xfrm>
            <a:off x="669471" y="801577"/>
            <a:ext cx="11492367" cy="809740"/>
          </a:xfrm>
          <a:prstGeom prst="rect">
            <a:avLst/>
          </a:prstGeom>
        </p:spPr>
      </p:pic>
    </p:spTree>
    <p:extLst>
      <p:ext uri="{BB962C8B-B14F-4D97-AF65-F5344CB8AC3E}">
        <p14:creationId xmlns:p14="http://schemas.microsoft.com/office/powerpoint/2010/main" val="29804984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Office 365 or On-</a:t>
            </a:r>
            <a:r>
              <a:rPr lang="en-US" dirty="0" err="1" smtClean="0"/>
              <a:t>Prem</a:t>
            </a:r>
            <a:r>
              <a:rPr lang="en-US" dirty="0" smtClean="0"/>
              <a:t>?</a:t>
            </a:r>
            <a:endParaRPr lang="en-US" dirty="0"/>
          </a:p>
        </p:txBody>
      </p:sp>
    </p:spTree>
    <p:extLst>
      <p:ext uri="{BB962C8B-B14F-4D97-AF65-F5344CB8AC3E}">
        <p14:creationId xmlns:p14="http://schemas.microsoft.com/office/powerpoint/2010/main" val="397150472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rgbClr val="F265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Office 365</a:t>
            </a:r>
          </a:p>
        </p:txBody>
      </p:sp>
      <p:sp>
        <p:nvSpPr>
          <p:cNvPr id="5" name="Rectangle 4"/>
          <p:cNvSpPr/>
          <p:nvPr/>
        </p:nvSpPr>
        <p:spPr bwMode="auto">
          <a:xfrm>
            <a:off x="6675438" y="1211263"/>
            <a:ext cx="4572000" cy="45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On-</a:t>
            </a:r>
            <a:r>
              <a:rPr lang="en-US" sz="6600" dirty="0" err="1" smtClean="0">
                <a:gradFill>
                  <a:gsLst>
                    <a:gs pos="0">
                      <a:srgbClr val="FFFFFF"/>
                    </a:gs>
                    <a:gs pos="100000">
                      <a:srgbClr val="FFFFFF"/>
                    </a:gs>
                  </a:gsLst>
                  <a:lin ang="5400000" scaled="0"/>
                </a:gradFill>
                <a:ea typeface="Segoe UI" pitchFamily="34" charset="0"/>
                <a:cs typeface="Segoe UI" pitchFamily="34" charset="0"/>
              </a:rPr>
              <a:t>Prem</a:t>
            </a:r>
            <a:endParaRPr lang="en-US" sz="66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508901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53320" y="1453334"/>
            <a:ext cx="8729834" cy="3173458"/>
          </a:xfrm>
          <a:prstGeom prst="rect">
            <a:avLst/>
          </a:prstGeom>
        </p:spPr>
      </p:pic>
    </p:spTree>
    <p:extLst>
      <p:ext uri="{BB962C8B-B14F-4D97-AF65-F5344CB8AC3E}">
        <p14:creationId xmlns:p14="http://schemas.microsoft.com/office/powerpoint/2010/main" val="5589512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Which Cloud?</a:t>
            </a:r>
            <a:endParaRPr lang="en-US" dirty="0"/>
          </a:p>
        </p:txBody>
      </p:sp>
      <p:grpSp>
        <p:nvGrpSpPr>
          <p:cNvPr id="47" name="Group 46"/>
          <p:cNvGrpSpPr/>
          <p:nvPr/>
        </p:nvGrpSpPr>
        <p:grpSpPr>
          <a:xfrm>
            <a:off x="9340735" y="2314915"/>
            <a:ext cx="2821894" cy="2821894"/>
            <a:chOff x="9340735" y="2314915"/>
            <a:chExt cx="2821894" cy="2821894"/>
          </a:xfrm>
        </p:grpSpPr>
        <p:sp>
          <p:nvSpPr>
            <p:cNvPr id="8" name="Rectangle 7"/>
            <p:cNvSpPr/>
            <p:nvPr/>
          </p:nvSpPr>
          <p:spPr bwMode="auto">
            <a:xfrm>
              <a:off x="9340735" y="2314915"/>
              <a:ext cx="2821894" cy="282189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1" forceAA="0" compatLnSpc="1">
              <a:prstTxWarp prst="textNoShape">
                <a:avLst/>
              </a:prstTxWarp>
              <a:noAutofit/>
            </a:bodyPr>
            <a:lstStyle/>
            <a:p>
              <a:pPr algn="ct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ea typeface="Segoe UI" pitchFamily="34" charset="0"/>
                  <a:cs typeface="Segoe UI" pitchFamily="34" charset="0"/>
                </a:rPr>
                <a:t>Private Cloud</a:t>
              </a:r>
              <a:endParaRPr lang="en-US" sz="2800" b="1" dirty="0">
                <a:gradFill>
                  <a:gsLst>
                    <a:gs pos="0">
                      <a:srgbClr val="FFFFFF"/>
                    </a:gs>
                    <a:gs pos="100000">
                      <a:srgbClr val="FFFFFF"/>
                    </a:gs>
                  </a:gsLst>
                  <a:lin ang="5400000" scaled="0"/>
                </a:gradFill>
                <a:ea typeface="Segoe UI" pitchFamily="34" charset="0"/>
                <a:cs typeface="Segoe UI" pitchFamily="34" charset="0"/>
              </a:endParaRPr>
            </a:p>
          </p:txBody>
        </p:sp>
        <p:sp>
          <p:nvSpPr>
            <p:cNvPr id="10" name="Freeform 207"/>
            <p:cNvSpPr>
              <a:spLocks noEditPoints="1"/>
            </p:cNvSpPr>
            <p:nvPr/>
          </p:nvSpPr>
          <p:spPr bwMode="black">
            <a:xfrm>
              <a:off x="10095844" y="3291246"/>
              <a:ext cx="1393218" cy="103642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grpSp>
      <p:grpSp>
        <p:nvGrpSpPr>
          <p:cNvPr id="3" name="Group 2"/>
          <p:cNvGrpSpPr/>
          <p:nvPr/>
        </p:nvGrpSpPr>
        <p:grpSpPr>
          <a:xfrm>
            <a:off x="195943" y="2314915"/>
            <a:ext cx="2821894" cy="2821894"/>
            <a:chOff x="195943" y="2314915"/>
            <a:chExt cx="2821894" cy="2821894"/>
          </a:xfrm>
        </p:grpSpPr>
        <p:sp>
          <p:nvSpPr>
            <p:cNvPr id="5" name="Rectangle 4"/>
            <p:cNvSpPr/>
            <p:nvPr/>
          </p:nvSpPr>
          <p:spPr bwMode="auto">
            <a:xfrm>
              <a:off x="195943" y="2314915"/>
              <a:ext cx="2821894" cy="2821894"/>
            </a:xfrm>
            <a:prstGeom prst="rect">
              <a:avLst/>
            </a:prstGeom>
            <a:solidFill>
              <a:srgbClr val="F265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1" forceAA="0" compatLnSpc="1">
              <a:prstTxWarp prst="textNoShape">
                <a:avLst/>
              </a:prstTxWarp>
              <a:noAutofit/>
            </a:bodyPr>
            <a:lstStyle/>
            <a:p>
              <a:pPr algn="ctr" defTabSz="932472" fontAlgn="base">
                <a:lnSpc>
                  <a:spcPct val="90000"/>
                </a:lnSpc>
                <a:spcBef>
                  <a:spcPct val="0"/>
                </a:spcBef>
                <a:spcAft>
                  <a:spcPct val="0"/>
                </a:spcAft>
              </a:pPr>
              <a:r>
                <a:rPr lang="en-US" sz="2800" b="1" dirty="0">
                  <a:gradFill>
                    <a:gsLst>
                      <a:gs pos="0">
                        <a:srgbClr val="FFFFFF"/>
                      </a:gs>
                      <a:gs pos="100000">
                        <a:srgbClr val="FFFFFF"/>
                      </a:gs>
                    </a:gsLst>
                    <a:lin ang="5400000" scaled="0"/>
                  </a:gradFill>
                  <a:ea typeface="Segoe UI" pitchFamily="34" charset="0"/>
                  <a:cs typeface="Segoe UI" pitchFamily="34" charset="0"/>
                </a:rPr>
                <a:t>SaaS</a:t>
              </a:r>
            </a:p>
          </p:txBody>
        </p:sp>
        <p:grpSp>
          <p:nvGrpSpPr>
            <p:cNvPr id="22" name="Group 21"/>
            <p:cNvGrpSpPr/>
            <p:nvPr/>
          </p:nvGrpSpPr>
          <p:grpSpPr>
            <a:xfrm>
              <a:off x="656892" y="3061849"/>
              <a:ext cx="1899995" cy="1495219"/>
              <a:chOff x="8170069" y="489786"/>
              <a:chExt cx="1899995" cy="1495219"/>
            </a:xfrm>
          </p:grpSpPr>
          <p:pic>
            <p:nvPicPr>
              <p:cNvPr id="23" name="Picture 22" descr="\\MAGNUM\Projects\Microsoft\Cloud Power FY12\Design\ICONS_PNG\Cloud.png"/>
              <p:cNvPicPr>
                <a:picLocks noChangeAspect="1" noChangeArrowheads="1"/>
              </p:cNvPicPr>
              <p:nvPr/>
            </p:nvPicPr>
            <p:blipFill>
              <a:blip r:embed="rId2" cstate="print">
                <a:biLevel thresh="50000"/>
              </a:blip>
              <a:srcRect/>
              <a:stretch>
                <a:fillRect/>
              </a:stretch>
            </p:blipFill>
            <p:spPr bwMode="auto">
              <a:xfrm>
                <a:off x="8909233" y="824174"/>
                <a:ext cx="1160831" cy="1160831"/>
              </a:xfrm>
              <a:prstGeom prst="rect">
                <a:avLst/>
              </a:prstGeom>
              <a:noFill/>
            </p:spPr>
          </p:pic>
          <p:grpSp>
            <p:nvGrpSpPr>
              <p:cNvPr id="24" name="Group 23"/>
              <p:cNvGrpSpPr/>
              <p:nvPr/>
            </p:nvGrpSpPr>
            <p:grpSpPr>
              <a:xfrm>
                <a:off x="8170069" y="489786"/>
                <a:ext cx="944296" cy="840127"/>
                <a:chOff x="2710965" y="4337264"/>
                <a:chExt cx="906750" cy="806723"/>
              </a:xfrm>
            </p:grpSpPr>
            <p:pic>
              <p:nvPicPr>
                <p:cNvPr id="25" name="Picture 24" descr="C:\Users\v-junyo\Dropbox\ZumTeam\Team_Resources\Design inspirations\Metro_Style_Icons\app_64.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flipH="1">
                  <a:off x="2710965" y="4337264"/>
                  <a:ext cx="906750" cy="80672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bwMode="black">
                <a:xfrm>
                  <a:off x="2946913" y="4635249"/>
                  <a:ext cx="423592" cy="344700"/>
                  <a:chOff x="5184775" y="225425"/>
                  <a:chExt cx="1500188" cy="1220788"/>
                </a:xfrm>
                <a:solidFill>
                  <a:srgbClr val="FFFFFF"/>
                </a:solidFill>
              </p:grpSpPr>
              <p:sp>
                <p:nvSpPr>
                  <p:cNvPr id="27"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a:solidFill>
                        <a:srgbClr val="505050"/>
                      </a:solidFill>
                    </a:endParaRPr>
                  </a:p>
                </p:txBody>
              </p:sp>
              <p:sp>
                <p:nvSpPr>
                  <p:cNvPr id="28"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a:solidFill>
                        <a:srgbClr val="505050"/>
                      </a:solidFill>
                    </a:endParaRPr>
                  </a:p>
                </p:txBody>
              </p:sp>
              <p:sp>
                <p:nvSpPr>
                  <p:cNvPr id="29"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a:solidFill>
                        <a:srgbClr val="505050"/>
                      </a:solidFill>
                    </a:endParaRPr>
                  </a:p>
                </p:txBody>
              </p:sp>
            </p:grpSp>
          </p:grpSp>
        </p:grpSp>
      </p:grpSp>
      <p:grpSp>
        <p:nvGrpSpPr>
          <p:cNvPr id="4" name="Group 3"/>
          <p:cNvGrpSpPr/>
          <p:nvPr/>
        </p:nvGrpSpPr>
        <p:grpSpPr>
          <a:xfrm>
            <a:off x="3244207" y="2314915"/>
            <a:ext cx="2821894" cy="2821894"/>
            <a:chOff x="3244207" y="2314915"/>
            <a:chExt cx="2821894" cy="2821894"/>
          </a:xfrm>
        </p:grpSpPr>
        <p:sp>
          <p:nvSpPr>
            <p:cNvPr id="6" name="Rectangle 5"/>
            <p:cNvSpPr/>
            <p:nvPr/>
          </p:nvSpPr>
          <p:spPr bwMode="auto">
            <a:xfrm>
              <a:off x="3244207" y="2314915"/>
              <a:ext cx="2821894" cy="282189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1" forceAA="0" compatLnSpc="1">
              <a:prstTxWarp prst="textNoShape">
                <a:avLst/>
              </a:prstTxWarp>
              <a:noAutofit/>
            </a:bodyPr>
            <a:lstStyle/>
            <a:p>
              <a:pPr algn="ct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ea typeface="Segoe UI" pitchFamily="34" charset="0"/>
                  <a:cs typeface="Segoe UI" pitchFamily="34" charset="0"/>
                </a:rPr>
                <a:t>Hosted </a:t>
              </a:r>
              <a:r>
                <a:rPr lang="en-US" sz="2800" b="1" dirty="0" err="1" smtClean="0">
                  <a:gradFill>
                    <a:gsLst>
                      <a:gs pos="0">
                        <a:srgbClr val="FFFFFF"/>
                      </a:gs>
                      <a:gs pos="100000">
                        <a:srgbClr val="FFFFFF"/>
                      </a:gs>
                    </a:gsLst>
                    <a:lin ang="5400000" scaled="0"/>
                  </a:gradFill>
                  <a:ea typeface="Segoe UI" pitchFamily="34" charset="0"/>
                  <a:cs typeface="Segoe UI" pitchFamily="34" charset="0"/>
                </a:rPr>
                <a:t>IaaS</a:t>
              </a:r>
              <a:endParaRPr lang="en-US" sz="2800" b="1"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2" name="Group 31"/>
            <p:cNvGrpSpPr/>
            <p:nvPr/>
          </p:nvGrpSpPr>
          <p:grpSpPr>
            <a:xfrm>
              <a:off x="3814512" y="3069992"/>
              <a:ext cx="1689750" cy="1478933"/>
              <a:chOff x="5656722" y="4131270"/>
              <a:chExt cx="1868555" cy="1635430"/>
            </a:xfrm>
          </p:grpSpPr>
          <p:pic>
            <p:nvPicPr>
              <p:cNvPr id="33" name="Picture 32" descr="\\MAGNUM\Projects\Microsoft\Cloud Power FY12\Design\ICONS_PNG\Cloud.png"/>
              <p:cNvPicPr>
                <a:picLocks noChangeAspect="1" noChangeArrowheads="1"/>
              </p:cNvPicPr>
              <p:nvPr/>
            </p:nvPicPr>
            <p:blipFill>
              <a:blip r:embed="rId2" cstate="print">
                <a:biLevel thresh="50000"/>
              </a:blip>
              <a:srcRect/>
              <a:stretch>
                <a:fillRect/>
              </a:stretch>
            </p:blipFill>
            <p:spPr bwMode="auto">
              <a:xfrm>
                <a:off x="6241610" y="4483033"/>
                <a:ext cx="1283667" cy="1283667"/>
              </a:xfrm>
              <a:prstGeom prst="rect">
                <a:avLst/>
              </a:prstGeom>
              <a:noFill/>
            </p:spPr>
          </p:pic>
          <p:sp>
            <p:nvSpPr>
              <p:cNvPr id="34" name="Freeform 207"/>
              <p:cNvSpPr>
                <a:spLocks noEditPoints="1"/>
              </p:cNvSpPr>
              <p:nvPr/>
            </p:nvSpPr>
            <p:spPr bwMode="black">
              <a:xfrm>
                <a:off x="5656722" y="4131270"/>
                <a:ext cx="1169777" cy="87020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grpSp>
      </p:grpSp>
      <p:grpSp>
        <p:nvGrpSpPr>
          <p:cNvPr id="46" name="Group 45"/>
          <p:cNvGrpSpPr/>
          <p:nvPr/>
        </p:nvGrpSpPr>
        <p:grpSpPr>
          <a:xfrm>
            <a:off x="6292471" y="2314915"/>
            <a:ext cx="2821894" cy="2821894"/>
            <a:chOff x="6292471" y="2314915"/>
            <a:chExt cx="2821894" cy="2821894"/>
          </a:xfrm>
        </p:grpSpPr>
        <p:sp>
          <p:nvSpPr>
            <p:cNvPr id="7" name="Rectangle 6"/>
            <p:cNvSpPr/>
            <p:nvPr/>
          </p:nvSpPr>
          <p:spPr bwMode="auto">
            <a:xfrm>
              <a:off x="6292471" y="2314915"/>
              <a:ext cx="2821894" cy="2821894"/>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1" forceAA="0" compatLnSpc="1">
              <a:prstTxWarp prst="textNoShape">
                <a:avLst/>
              </a:prstTxWarp>
              <a:noAutofit/>
            </a:bodyPr>
            <a:lstStyle/>
            <a:p>
              <a:pPr algn="ct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ea typeface="Segoe UI" pitchFamily="34" charset="0"/>
                  <a:cs typeface="Segoe UI" pitchFamily="34" charset="0"/>
                </a:rPr>
                <a:t>Managed </a:t>
              </a:r>
              <a:r>
                <a:rPr lang="en-US" sz="2800" b="1" dirty="0" err="1" smtClean="0">
                  <a:gradFill>
                    <a:gsLst>
                      <a:gs pos="0">
                        <a:srgbClr val="FFFFFF"/>
                      </a:gs>
                      <a:gs pos="100000">
                        <a:srgbClr val="FFFFFF"/>
                      </a:gs>
                    </a:gsLst>
                    <a:lin ang="5400000" scaled="0"/>
                  </a:gradFill>
                  <a:ea typeface="Segoe UI" pitchFamily="34" charset="0"/>
                  <a:cs typeface="Segoe UI" pitchFamily="34" charset="0"/>
                </a:rPr>
                <a:t>IaaS</a:t>
              </a:r>
              <a:endParaRPr lang="en-US" sz="2800" b="1"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3" name="Group 42"/>
            <p:cNvGrpSpPr/>
            <p:nvPr/>
          </p:nvGrpSpPr>
          <p:grpSpPr>
            <a:xfrm>
              <a:off x="6858543" y="3069992"/>
              <a:ext cx="1689750" cy="1478933"/>
              <a:chOff x="5656722" y="4131270"/>
              <a:chExt cx="1868555" cy="1635430"/>
            </a:xfrm>
          </p:grpSpPr>
          <p:pic>
            <p:nvPicPr>
              <p:cNvPr id="44" name="Picture 43" descr="\\MAGNUM\Projects\Microsoft\Cloud Power FY12\Design\ICONS_PNG\Cloud.png"/>
              <p:cNvPicPr>
                <a:picLocks noChangeAspect="1" noChangeArrowheads="1"/>
              </p:cNvPicPr>
              <p:nvPr/>
            </p:nvPicPr>
            <p:blipFill>
              <a:blip r:embed="rId2" cstate="print">
                <a:biLevel thresh="50000"/>
              </a:blip>
              <a:srcRect/>
              <a:stretch>
                <a:fillRect/>
              </a:stretch>
            </p:blipFill>
            <p:spPr bwMode="auto">
              <a:xfrm>
                <a:off x="6241610" y="4483033"/>
                <a:ext cx="1283667" cy="1283667"/>
              </a:xfrm>
              <a:prstGeom prst="rect">
                <a:avLst/>
              </a:prstGeom>
              <a:noFill/>
            </p:spPr>
          </p:pic>
          <p:sp>
            <p:nvSpPr>
              <p:cNvPr id="45" name="Freeform 207"/>
              <p:cNvSpPr>
                <a:spLocks noEditPoints="1"/>
              </p:cNvSpPr>
              <p:nvPr/>
            </p:nvSpPr>
            <p:spPr bwMode="black">
              <a:xfrm>
                <a:off x="5656722" y="4131270"/>
                <a:ext cx="1169777" cy="87020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grpSp>
      </p:grpSp>
    </p:spTree>
    <p:extLst>
      <p:ext uri="{BB962C8B-B14F-4D97-AF65-F5344CB8AC3E}">
        <p14:creationId xmlns:p14="http://schemas.microsoft.com/office/powerpoint/2010/main" val="2254990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But what about _________</a:t>
            </a:r>
            <a:br>
              <a:rPr lang="en-US" dirty="0" smtClean="0"/>
            </a:br>
            <a:r>
              <a:rPr lang="en-US" dirty="0" smtClean="0"/>
              <a:t>in the cloud?</a:t>
            </a:r>
            <a:endParaRPr lang="en-US" dirty="0"/>
          </a:p>
        </p:txBody>
      </p:sp>
    </p:spTree>
    <p:extLst>
      <p:ext uri="{BB962C8B-B14F-4D97-AF65-F5344CB8AC3E}">
        <p14:creationId xmlns:p14="http://schemas.microsoft.com/office/powerpoint/2010/main" val="216961525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6820" b="18901"/>
          <a:stretch/>
        </p:blipFill>
        <p:spPr>
          <a:xfrm>
            <a:off x="-1" y="1"/>
            <a:ext cx="12436476" cy="7002462"/>
          </a:xfrm>
          <a:prstGeom prst="rect">
            <a:avLst/>
          </a:prstGeo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71298772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Cloud Concerns</a:t>
            </a:r>
            <a:endParaRPr lang="en-US" dirty="0"/>
          </a:p>
        </p:txBody>
      </p:sp>
      <p:sp>
        <p:nvSpPr>
          <p:cNvPr id="8" name="Rectangle 7"/>
          <p:cNvSpPr/>
          <p:nvPr/>
        </p:nvSpPr>
        <p:spPr bwMode="auto">
          <a:xfrm>
            <a:off x="9148761" y="1211263"/>
            <a:ext cx="2506134" cy="2595758"/>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gradFill>
                  <a:gsLst>
                    <a:gs pos="0">
                      <a:srgbClr val="FFFFFF"/>
                    </a:gs>
                    <a:gs pos="100000">
                      <a:srgbClr val="FFFFFF"/>
                    </a:gs>
                  </a:gsLst>
                  <a:lin ang="5400000" scaled="0"/>
                </a:gradFill>
                <a:ea typeface="Segoe UI" pitchFamily="34" charset="0"/>
                <a:cs typeface="Segoe UI" pitchFamily="34" charset="0"/>
              </a:rPr>
              <a:t>Data Loss</a:t>
            </a:r>
            <a:endParaRPr lang="en-US" sz="3200" b="1"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815976" y="1211263"/>
            <a:ext cx="2506134" cy="2595758"/>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gradFill>
                  <a:gsLst>
                    <a:gs pos="0">
                      <a:srgbClr val="FFFFFF"/>
                    </a:gs>
                    <a:gs pos="100000">
                      <a:srgbClr val="FFFFFF"/>
                    </a:gs>
                  </a:gsLst>
                  <a:lin ang="5400000" scaled="0"/>
                </a:gradFill>
                <a:ea typeface="Segoe UI" pitchFamily="34" charset="0"/>
                <a:cs typeface="Segoe UI" pitchFamily="34" charset="0"/>
              </a:rPr>
              <a:t>Lack of Flexibility</a:t>
            </a:r>
            <a:endParaRPr lang="en-US" sz="3200" b="1"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593571" y="1211263"/>
            <a:ext cx="2506134" cy="2595758"/>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gradFill>
                  <a:gsLst>
                    <a:gs pos="0">
                      <a:srgbClr val="FFFFFF"/>
                    </a:gs>
                    <a:gs pos="100000">
                      <a:srgbClr val="FFFFFF"/>
                    </a:gs>
                  </a:gsLst>
                  <a:lin ang="5400000" scaled="0"/>
                </a:gradFill>
                <a:ea typeface="Segoe UI" pitchFamily="34" charset="0"/>
                <a:cs typeface="Segoe UI" pitchFamily="34" charset="0"/>
              </a:rPr>
              <a:t>Security</a:t>
            </a:r>
          </a:p>
        </p:txBody>
      </p:sp>
      <p:sp>
        <p:nvSpPr>
          <p:cNvPr id="7" name="Rectangle 6"/>
          <p:cNvSpPr/>
          <p:nvPr/>
        </p:nvSpPr>
        <p:spPr bwMode="auto">
          <a:xfrm>
            <a:off x="6371166" y="1211263"/>
            <a:ext cx="2506134" cy="2595758"/>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200" b="1" dirty="0">
                <a:gradFill>
                  <a:gsLst>
                    <a:gs pos="0">
                      <a:srgbClr val="FFFFFF"/>
                    </a:gs>
                    <a:gs pos="100000">
                      <a:srgbClr val="FFFFFF"/>
                    </a:gs>
                  </a:gsLst>
                  <a:lin ang="5400000" scaled="0"/>
                </a:gradFill>
                <a:ea typeface="Segoe UI" pitchFamily="34" charset="0"/>
                <a:cs typeface="Segoe UI" pitchFamily="34" charset="0"/>
              </a:rPr>
              <a:t>Data Sovereignty</a:t>
            </a:r>
          </a:p>
        </p:txBody>
      </p:sp>
      <p:sp>
        <p:nvSpPr>
          <p:cNvPr id="30" name="Rectangle 29"/>
          <p:cNvSpPr/>
          <p:nvPr/>
        </p:nvSpPr>
        <p:spPr bwMode="auto">
          <a:xfrm>
            <a:off x="9148761" y="4101905"/>
            <a:ext cx="2506134" cy="2595758"/>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gradFill>
                  <a:gsLst>
                    <a:gs pos="0">
                      <a:srgbClr val="FFFFFF"/>
                    </a:gs>
                    <a:gs pos="100000">
                      <a:srgbClr val="FFFFFF"/>
                    </a:gs>
                  </a:gsLst>
                  <a:lin ang="5400000" scaled="0"/>
                </a:gradFill>
                <a:ea typeface="Segoe UI" pitchFamily="34" charset="0"/>
                <a:cs typeface="Segoe UI" pitchFamily="34" charset="0"/>
              </a:rPr>
              <a:t>Job Loss</a:t>
            </a:r>
            <a:endParaRPr lang="en-US" sz="3200" b="1"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815976" y="4101905"/>
            <a:ext cx="2506134" cy="2595758"/>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gradFill>
                  <a:gsLst>
                    <a:gs pos="0">
                      <a:srgbClr val="FFFFFF"/>
                    </a:gs>
                    <a:gs pos="100000">
                      <a:srgbClr val="FFFFFF"/>
                    </a:gs>
                  </a:gsLst>
                  <a:lin ang="5400000" scaled="0"/>
                </a:gradFill>
                <a:ea typeface="Segoe UI" pitchFamily="34" charset="0"/>
                <a:cs typeface="Segoe UI" pitchFamily="34" charset="0"/>
              </a:rPr>
              <a:t>Difficult Choice</a:t>
            </a:r>
            <a:endParaRPr lang="en-US" sz="3200" b="1"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3593571" y="4101905"/>
            <a:ext cx="2506134" cy="2595758"/>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gradFill>
                  <a:gsLst>
                    <a:gs pos="0">
                      <a:srgbClr val="FFFFFF"/>
                    </a:gs>
                    <a:gs pos="100000">
                      <a:srgbClr val="FFFFFF"/>
                    </a:gs>
                  </a:gsLst>
                  <a:lin ang="5400000" scaled="0"/>
                </a:gradFill>
                <a:ea typeface="Segoe UI" pitchFamily="34" charset="0"/>
                <a:cs typeface="Segoe UI" pitchFamily="34" charset="0"/>
              </a:rPr>
              <a:t>Perception </a:t>
            </a:r>
            <a:r>
              <a:rPr lang="en-US" sz="3200" b="1" dirty="0" err="1" smtClean="0">
                <a:gradFill>
                  <a:gsLst>
                    <a:gs pos="0">
                      <a:srgbClr val="FFFFFF"/>
                    </a:gs>
                    <a:gs pos="100000">
                      <a:srgbClr val="FFFFFF"/>
                    </a:gs>
                  </a:gsLst>
                  <a:lin ang="5400000" scaled="0"/>
                </a:gradFill>
                <a:ea typeface="Segoe UI" pitchFamily="34" charset="0"/>
                <a:cs typeface="Segoe UI" pitchFamily="34" charset="0"/>
              </a:rPr>
              <a:t>vs</a:t>
            </a:r>
            <a:r>
              <a:rPr lang="en-US" sz="3200" b="1" dirty="0" smtClean="0">
                <a:gradFill>
                  <a:gsLst>
                    <a:gs pos="0">
                      <a:srgbClr val="FFFFFF"/>
                    </a:gs>
                    <a:gs pos="100000">
                      <a:srgbClr val="FFFFFF"/>
                    </a:gs>
                  </a:gsLst>
                  <a:lin ang="5400000" scaled="0"/>
                </a:gradFill>
                <a:ea typeface="Segoe UI" pitchFamily="34" charset="0"/>
                <a:cs typeface="Segoe UI" pitchFamily="34" charset="0"/>
              </a:rPr>
              <a:t> Reality</a:t>
            </a:r>
          </a:p>
        </p:txBody>
      </p:sp>
      <p:sp>
        <p:nvSpPr>
          <p:cNvPr id="36" name="Rectangle 35"/>
          <p:cNvSpPr/>
          <p:nvPr/>
        </p:nvSpPr>
        <p:spPr bwMode="auto">
          <a:xfrm>
            <a:off x="6371166" y="4101905"/>
            <a:ext cx="2506134" cy="2595758"/>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gradFill>
                  <a:gsLst>
                    <a:gs pos="0">
                      <a:srgbClr val="FFFFFF"/>
                    </a:gs>
                    <a:gs pos="100000">
                      <a:srgbClr val="FFFFFF"/>
                    </a:gs>
                  </a:gsLst>
                  <a:lin ang="5400000" scaled="0"/>
                </a:gradFill>
                <a:ea typeface="Segoe UI" pitchFamily="34" charset="0"/>
                <a:cs typeface="Segoe UI" pitchFamily="34" charset="0"/>
              </a:rPr>
              <a:t>Incomplete Knowledge</a:t>
            </a:r>
            <a:endParaRPr lang="en-US" sz="3200" b="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80529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P spid="30" grpId="0" animBg="1"/>
      <p:bldP spid="31" grpId="0" animBg="1"/>
      <p:bldP spid="35" grpId="0" animBg="1"/>
      <p:bldP spid="3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Cloud Considerations</a:t>
            </a:r>
            <a:endParaRPr lang="en-US" dirty="0"/>
          </a:p>
        </p:txBody>
      </p:sp>
      <p:sp>
        <p:nvSpPr>
          <p:cNvPr id="4" name="Text Placeholder 3"/>
          <p:cNvSpPr>
            <a:spLocks noGrp="1"/>
          </p:cNvSpPr>
          <p:nvPr>
            <p:ph type="body" sz="quarter" idx="10"/>
          </p:nvPr>
        </p:nvSpPr>
        <p:spPr/>
        <p:txBody>
          <a:bodyPr/>
          <a:lstStyle/>
          <a:p>
            <a:r>
              <a:rPr lang="en-US" dirty="0" smtClean="0"/>
              <a:t>Business requirements</a:t>
            </a:r>
          </a:p>
          <a:p>
            <a:pPr lvl="1"/>
            <a:r>
              <a:rPr lang="en-US" dirty="0" smtClean="0"/>
              <a:t>Service levels</a:t>
            </a:r>
          </a:p>
          <a:p>
            <a:pPr lvl="1"/>
            <a:r>
              <a:rPr lang="en-US" dirty="0" smtClean="0"/>
              <a:t>Features</a:t>
            </a:r>
          </a:p>
          <a:p>
            <a:r>
              <a:rPr lang="en-US" dirty="0" smtClean="0"/>
              <a:t>Migration</a:t>
            </a:r>
          </a:p>
          <a:p>
            <a:pPr lvl="1"/>
            <a:r>
              <a:rPr lang="en-US" dirty="0" smtClean="0"/>
              <a:t>No out-of-box toolset</a:t>
            </a:r>
          </a:p>
          <a:p>
            <a:pPr lvl="1"/>
            <a:r>
              <a:rPr lang="en-US" dirty="0" smtClean="0"/>
              <a:t>Third-party tools required</a:t>
            </a:r>
          </a:p>
          <a:p>
            <a:r>
              <a:rPr lang="en-US" dirty="0" smtClean="0"/>
              <a:t>Management of the cloud</a:t>
            </a:r>
          </a:p>
          <a:p>
            <a:pPr lvl="1"/>
            <a:r>
              <a:rPr lang="en-US" dirty="0" smtClean="0"/>
              <a:t>Administration</a:t>
            </a:r>
          </a:p>
          <a:p>
            <a:pPr lvl="1"/>
            <a:r>
              <a:rPr lang="en-US" dirty="0" smtClean="0"/>
              <a:t>Backup, restore, disaster recovery</a:t>
            </a:r>
          </a:p>
          <a:p>
            <a:pPr lvl="1"/>
            <a:endParaRPr lang="en-US" dirty="0"/>
          </a:p>
        </p:txBody>
      </p:sp>
      <p:sp>
        <p:nvSpPr>
          <p:cNvPr id="8" name="Text Placeholder 7"/>
          <p:cNvSpPr>
            <a:spLocks noGrp="1"/>
          </p:cNvSpPr>
          <p:nvPr>
            <p:ph type="body" sz="quarter" idx="11"/>
          </p:nvPr>
        </p:nvSpPr>
        <p:spPr/>
        <p:txBody>
          <a:bodyPr/>
          <a:lstStyle/>
          <a:p>
            <a:r>
              <a:rPr lang="en-US" smtClean="0"/>
              <a:t>Management of</a:t>
            </a:r>
            <a:br>
              <a:rPr lang="en-US" smtClean="0"/>
            </a:br>
            <a:r>
              <a:rPr lang="en-US" smtClean="0"/>
              <a:t>hybrid environments</a:t>
            </a:r>
          </a:p>
          <a:p>
            <a:pPr lvl="1"/>
            <a:r>
              <a:rPr lang="en-US" smtClean="0"/>
              <a:t>Content publication &amp; replication</a:t>
            </a:r>
          </a:p>
          <a:p>
            <a:pPr lvl="1"/>
            <a:r>
              <a:rPr lang="en-US" smtClean="0"/>
              <a:t>Search</a:t>
            </a:r>
          </a:p>
          <a:p>
            <a:pPr lvl="1"/>
            <a:r>
              <a:rPr lang="en-US" smtClean="0"/>
              <a:t>Compliance</a:t>
            </a:r>
          </a:p>
          <a:p>
            <a:pPr lvl="1"/>
            <a:r>
              <a:rPr lang="en-US" smtClean="0"/>
              <a:t>Social</a:t>
            </a:r>
          </a:p>
          <a:p>
            <a:pPr lvl="1"/>
            <a:r>
              <a:rPr lang="en-US" smtClean="0"/>
              <a:t>Metadata</a:t>
            </a:r>
            <a:endParaRPr lang="en-US" dirty="0" smtClean="0"/>
          </a:p>
        </p:txBody>
      </p:sp>
    </p:spTree>
    <p:extLst>
      <p:ext uri="{BB962C8B-B14F-4D97-AF65-F5344CB8AC3E}">
        <p14:creationId xmlns:p14="http://schemas.microsoft.com/office/powerpoint/2010/main" val="6512111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When should I move to the cloud?</a:t>
            </a:r>
            <a:endParaRPr lang="en-US" dirty="0"/>
          </a:p>
        </p:txBody>
      </p:sp>
    </p:spTree>
    <p:extLst>
      <p:ext uri="{BB962C8B-B14F-4D97-AF65-F5344CB8AC3E}">
        <p14:creationId xmlns:p14="http://schemas.microsoft.com/office/powerpoint/2010/main" val="112346280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Move Forward</a:t>
            </a:r>
          </a:p>
        </p:txBody>
      </p:sp>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Don’t Move Up</a:t>
            </a:r>
          </a:p>
        </p:txBody>
      </p:sp>
      <p:grpSp>
        <p:nvGrpSpPr>
          <p:cNvPr id="6" name="Group 5"/>
          <p:cNvGrpSpPr/>
          <p:nvPr/>
        </p:nvGrpSpPr>
        <p:grpSpPr>
          <a:xfrm>
            <a:off x="1189038" y="4335462"/>
            <a:ext cx="2286000" cy="1447801"/>
            <a:chOff x="6675437" y="4335462"/>
            <a:chExt cx="2286000" cy="1447801"/>
          </a:xfrm>
          <a:solidFill>
            <a:schemeClr val="accent3">
              <a:lumMod val="75000"/>
            </a:schemeClr>
          </a:solidFill>
        </p:grpSpPr>
        <p:sp>
          <p:nvSpPr>
            <p:cNvPr id="7" name="Rectangle 6"/>
            <p:cNvSpPr/>
            <p:nvPr/>
          </p:nvSpPr>
          <p:spPr bwMode="auto">
            <a:xfrm>
              <a:off x="6675437" y="4335462"/>
              <a:ext cx="2286000" cy="144780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VALUE</a:t>
              </a:r>
            </a:p>
          </p:txBody>
        </p:sp>
        <p:sp>
          <p:nvSpPr>
            <p:cNvPr id="8" name="Up Arrow 7"/>
            <p:cNvSpPr/>
            <p:nvPr/>
          </p:nvSpPr>
          <p:spPr bwMode="auto">
            <a:xfrm>
              <a:off x="6827837" y="4564062"/>
              <a:ext cx="415184" cy="838200"/>
            </a:xfrm>
            <a:prstGeom prst="upArrow">
              <a:avLst/>
            </a:prstGeom>
            <a:solidFill>
              <a:srgbClr val="F7F7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3475038" y="4335462"/>
            <a:ext cx="2286000" cy="1447801"/>
            <a:chOff x="8961437" y="4335462"/>
            <a:chExt cx="2286000" cy="1447801"/>
          </a:xfrm>
          <a:solidFill>
            <a:schemeClr val="accent3">
              <a:lumMod val="75000"/>
            </a:schemeClr>
          </a:solidFill>
        </p:grpSpPr>
        <p:sp>
          <p:nvSpPr>
            <p:cNvPr id="10" name="Rectangle 9"/>
            <p:cNvSpPr/>
            <p:nvPr/>
          </p:nvSpPr>
          <p:spPr bwMode="auto">
            <a:xfrm>
              <a:off x="8961437" y="4335462"/>
              <a:ext cx="2286000" cy="144780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RISK</a:t>
              </a:r>
            </a:p>
          </p:txBody>
        </p:sp>
        <p:sp>
          <p:nvSpPr>
            <p:cNvPr id="11" name="Up Arrow 10"/>
            <p:cNvSpPr/>
            <p:nvPr/>
          </p:nvSpPr>
          <p:spPr bwMode="auto">
            <a:xfrm rot="10800000">
              <a:off x="9321428" y="4640262"/>
              <a:ext cx="415184" cy="838200"/>
            </a:xfrm>
            <a:prstGeom prst="upArrow">
              <a:avLst/>
            </a:prstGeom>
            <a:solidFill>
              <a:srgbClr val="F7F7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84600887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Workload</a:t>
            </a:r>
          </a:p>
        </p:txBody>
      </p:sp>
      <p:grpSp>
        <p:nvGrpSpPr>
          <p:cNvPr id="6" name="Group 5"/>
          <p:cNvGrpSpPr/>
          <p:nvPr/>
        </p:nvGrpSpPr>
        <p:grpSpPr>
          <a:xfrm>
            <a:off x="1189038" y="4335462"/>
            <a:ext cx="2286000" cy="1447801"/>
            <a:chOff x="6675437" y="4335462"/>
            <a:chExt cx="2286000" cy="1447801"/>
          </a:xfrm>
          <a:solidFill>
            <a:schemeClr val="accent3">
              <a:lumMod val="75000"/>
            </a:schemeClr>
          </a:solidFill>
        </p:grpSpPr>
        <p:sp>
          <p:nvSpPr>
            <p:cNvPr id="7" name="Rectangle 6"/>
            <p:cNvSpPr/>
            <p:nvPr/>
          </p:nvSpPr>
          <p:spPr bwMode="auto">
            <a:xfrm>
              <a:off x="6675437" y="4335462"/>
              <a:ext cx="2286000" cy="144780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VALUE</a:t>
              </a:r>
            </a:p>
          </p:txBody>
        </p:sp>
        <p:sp>
          <p:nvSpPr>
            <p:cNvPr id="8" name="Up Arrow 7"/>
            <p:cNvSpPr/>
            <p:nvPr/>
          </p:nvSpPr>
          <p:spPr bwMode="auto">
            <a:xfrm>
              <a:off x="6827837" y="4564062"/>
              <a:ext cx="415184" cy="838200"/>
            </a:xfrm>
            <a:prstGeom prst="upArrow">
              <a:avLst/>
            </a:prstGeom>
            <a:solidFill>
              <a:srgbClr val="F7F7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3475038" y="4335462"/>
            <a:ext cx="2286000" cy="1447801"/>
            <a:chOff x="8961437" y="4335462"/>
            <a:chExt cx="2286000" cy="1447801"/>
          </a:xfrm>
          <a:solidFill>
            <a:schemeClr val="accent3">
              <a:lumMod val="75000"/>
            </a:schemeClr>
          </a:solidFill>
        </p:grpSpPr>
        <p:sp>
          <p:nvSpPr>
            <p:cNvPr id="10" name="Rectangle 9"/>
            <p:cNvSpPr/>
            <p:nvPr/>
          </p:nvSpPr>
          <p:spPr bwMode="auto">
            <a:xfrm>
              <a:off x="8961437" y="4335462"/>
              <a:ext cx="2286000" cy="144780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RISK</a:t>
              </a:r>
            </a:p>
          </p:txBody>
        </p:sp>
        <p:sp>
          <p:nvSpPr>
            <p:cNvPr id="11" name="Up Arrow 10"/>
            <p:cNvSpPr/>
            <p:nvPr/>
          </p:nvSpPr>
          <p:spPr bwMode="auto">
            <a:xfrm rot="10800000">
              <a:off x="9321428" y="4640262"/>
              <a:ext cx="415184" cy="838200"/>
            </a:xfrm>
            <a:prstGeom prst="upArrow">
              <a:avLst/>
            </a:prstGeom>
            <a:solidFill>
              <a:srgbClr val="F7F7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a:xfrm>
            <a:off x="6142036" y="1212849"/>
            <a:ext cx="6019801" cy="4801314"/>
          </a:xfrm>
        </p:spPr>
        <p:txBody>
          <a:bodyPr/>
          <a:lstStyle/>
          <a:p>
            <a:r>
              <a:rPr lang="en-US" dirty="0" smtClean="0"/>
              <a:t>Workload</a:t>
            </a:r>
          </a:p>
          <a:p>
            <a:r>
              <a:rPr lang="en-US" dirty="0" smtClean="0"/>
              <a:t>Solution</a:t>
            </a:r>
          </a:p>
          <a:p>
            <a:r>
              <a:rPr lang="en-US" dirty="0" smtClean="0"/>
              <a:t>Service</a:t>
            </a:r>
          </a:p>
          <a:p>
            <a:r>
              <a:rPr lang="en-US" dirty="0" smtClean="0"/>
              <a:t>Application</a:t>
            </a:r>
            <a:endParaRPr lang="en-US" dirty="0"/>
          </a:p>
          <a:p>
            <a:r>
              <a:rPr lang="en-US" dirty="0"/>
              <a:t>Business </a:t>
            </a:r>
            <a:r>
              <a:rPr lang="en-US" dirty="0" smtClean="0"/>
              <a:t>outcome</a:t>
            </a:r>
          </a:p>
          <a:p>
            <a:r>
              <a:rPr lang="en-US" dirty="0" smtClean="0"/>
              <a:t>Business need</a:t>
            </a:r>
            <a:endParaRPr lang="en-US" dirty="0"/>
          </a:p>
          <a:p>
            <a:r>
              <a:rPr lang="en-US" dirty="0" smtClean="0"/>
              <a:t>What you are </a:t>
            </a:r>
            <a:r>
              <a:rPr lang="en-US" i="1" dirty="0" smtClean="0"/>
              <a:t>doing</a:t>
            </a:r>
            <a:endParaRPr lang="en-US" dirty="0" smtClean="0"/>
          </a:p>
        </p:txBody>
      </p:sp>
    </p:spTree>
    <p:extLst>
      <p:ext uri="{BB962C8B-B14F-4D97-AF65-F5344CB8AC3E}">
        <p14:creationId xmlns:p14="http://schemas.microsoft.com/office/powerpoint/2010/main" val="12610593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Workloads and Clouds</a:t>
            </a:r>
            <a:endParaRPr lang="en-US" dirty="0"/>
          </a:p>
        </p:txBody>
      </p:sp>
      <p:sp>
        <p:nvSpPr>
          <p:cNvPr id="3" name="Text Placeholder 2"/>
          <p:cNvSpPr>
            <a:spLocks noGrp="1"/>
          </p:cNvSpPr>
          <p:nvPr>
            <p:ph type="body" sz="quarter" idx="10"/>
          </p:nvPr>
        </p:nvSpPr>
        <p:spPr>
          <a:xfrm>
            <a:off x="274638" y="1212850"/>
            <a:ext cx="11887200" cy="5749266"/>
          </a:xfrm>
        </p:spPr>
        <p:txBody>
          <a:bodyPr/>
          <a:lstStyle/>
          <a:p>
            <a:r>
              <a:rPr lang="en-US" dirty="0"/>
              <a:t>Private Cloud (“On </a:t>
            </a:r>
            <a:r>
              <a:rPr lang="en-US" dirty="0" err="1"/>
              <a:t>Prem</a:t>
            </a:r>
            <a:r>
              <a:rPr lang="en-US" dirty="0"/>
              <a:t>”) </a:t>
            </a:r>
            <a:endParaRPr lang="en-US" dirty="0" smtClean="0"/>
          </a:p>
          <a:p>
            <a:r>
              <a:rPr lang="en-US" dirty="0" err="1" smtClean="0"/>
              <a:t>SaaS</a:t>
            </a:r>
            <a:r>
              <a:rPr lang="en-US" dirty="0" smtClean="0"/>
              <a:t> (Office 365)</a:t>
            </a:r>
          </a:p>
          <a:p>
            <a:pPr lvl="1"/>
            <a:r>
              <a:rPr lang="en-US" dirty="0"/>
              <a:t>Collaboration</a:t>
            </a:r>
          </a:p>
          <a:p>
            <a:pPr lvl="1"/>
            <a:r>
              <a:rPr lang="en-US" dirty="0"/>
              <a:t>Extranet Scenarios</a:t>
            </a:r>
          </a:p>
          <a:p>
            <a:pPr lvl="1"/>
            <a:r>
              <a:rPr lang="en-US" dirty="0"/>
              <a:t>Social</a:t>
            </a:r>
          </a:p>
          <a:p>
            <a:pPr lvl="1"/>
            <a:r>
              <a:rPr lang="en-US" dirty="0" smtClean="0"/>
              <a:t>User-driven solutions</a:t>
            </a:r>
          </a:p>
          <a:p>
            <a:r>
              <a:rPr lang="en-US" dirty="0" err="1" smtClean="0"/>
              <a:t>IaaS</a:t>
            </a:r>
            <a:r>
              <a:rPr lang="en-US" dirty="0" smtClean="0"/>
              <a:t> (</a:t>
            </a:r>
            <a:r>
              <a:rPr lang="en-US" dirty="0"/>
              <a:t>Windows Azure VMs</a:t>
            </a:r>
            <a:r>
              <a:rPr lang="en-US" dirty="0" smtClean="0"/>
              <a:t>)</a:t>
            </a:r>
          </a:p>
          <a:p>
            <a:pPr lvl="1"/>
            <a:r>
              <a:rPr lang="en-US" dirty="0" smtClean="0"/>
              <a:t>Public-facing websites</a:t>
            </a:r>
          </a:p>
          <a:p>
            <a:pPr lvl="1"/>
            <a:r>
              <a:rPr lang="en-US" dirty="0" smtClean="0"/>
              <a:t>Small farms for remote users or projects</a:t>
            </a:r>
          </a:p>
          <a:p>
            <a:pPr lvl="1"/>
            <a:r>
              <a:rPr lang="en-US" dirty="0" err="1" smtClean="0"/>
              <a:t>Dev</a:t>
            </a:r>
            <a:r>
              <a:rPr lang="en-US" dirty="0" smtClean="0"/>
              <a:t> environments</a:t>
            </a:r>
          </a:p>
          <a:p>
            <a:pPr lvl="1"/>
            <a:r>
              <a:rPr lang="en-US" dirty="0" smtClean="0"/>
              <a:t>Disaster recovery</a:t>
            </a:r>
          </a:p>
          <a:p>
            <a:pPr lvl="1"/>
            <a:r>
              <a:rPr lang="en-US" dirty="0" smtClean="0"/>
              <a:t>Custom or third-party </a:t>
            </a:r>
            <a:r>
              <a:rPr lang="en-US" dirty="0"/>
              <a:t>applications (full-trust</a:t>
            </a:r>
            <a:r>
              <a:rPr lang="en-US" dirty="0" smtClean="0"/>
              <a:t>)</a:t>
            </a:r>
            <a:endParaRPr lang="en-US" dirty="0"/>
          </a:p>
        </p:txBody>
      </p:sp>
      <p:grpSp>
        <p:nvGrpSpPr>
          <p:cNvPr id="14" name="Group 13"/>
          <p:cNvGrpSpPr/>
          <p:nvPr/>
        </p:nvGrpSpPr>
        <p:grpSpPr>
          <a:xfrm>
            <a:off x="10006386" y="2415769"/>
            <a:ext cx="2130426" cy="2130426"/>
            <a:chOff x="10006386" y="2415769"/>
            <a:chExt cx="2130426" cy="2130426"/>
          </a:xfrm>
        </p:grpSpPr>
        <p:sp>
          <p:nvSpPr>
            <p:cNvPr id="12" name="Rounded Rectangle 11"/>
            <p:cNvSpPr/>
            <p:nvPr/>
          </p:nvSpPr>
          <p:spPr bwMode="auto">
            <a:xfrm>
              <a:off x="10006386" y="2415769"/>
              <a:ext cx="2130426" cy="2130426"/>
            </a:xfrm>
            <a:prstGeom prst="round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descr="\\MAGNUM\Projects\Microsoft\Cloud Power FY12\Design\ICONS_PNG\Cloud.png"/>
            <p:cNvPicPr>
              <a:picLocks noChangeAspect="1" noChangeArrowheads="1"/>
            </p:cNvPicPr>
            <p:nvPr/>
          </p:nvPicPr>
          <p:blipFill>
            <a:blip r:embed="rId2" cstate="print">
              <a:biLevel thresh="50000"/>
            </a:blip>
            <a:srcRect/>
            <a:stretch>
              <a:fillRect/>
            </a:stretch>
          </p:blipFill>
          <p:spPr bwMode="auto">
            <a:xfrm>
              <a:off x="10866467" y="3192462"/>
              <a:ext cx="1160831" cy="1160831"/>
            </a:xfrm>
            <a:prstGeom prst="rect">
              <a:avLst/>
            </a:prstGeom>
            <a:noFill/>
          </p:spPr>
        </p:pic>
        <p:grpSp>
          <p:nvGrpSpPr>
            <p:cNvPr id="6" name="Group 5"/>
            <p:cNvGrpSpPr/>
            <p:nvPr/>
          </p:nvGrpSpPr>
          <p:grpSpPr>
            <a:xfrm>
              <a:off x="10127303" y="2858074"/>
              <a:ext cx="944296" cy="840127"/>
              <a:chOff x="2710965" y="4337264"/>
              <a:chExt cx="906750" cy="806723"/>
            </a:xfrm>
          </p:grpSpPr>
          <p:pic>
            <p:nvPicPr>
              <p:cNvPr id="7" name="Picture 6" descr="C:\Users\v-junyo\Dropbox\ZumTeam\Team_Resources\Design inspirations\Metro_Style_Icons\app_64.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flipH="1">
                <a:off x="2710965" y="4337264"/>
                <a:ext cx="906750" cy="80672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bwMode="black">
              <a:xfrm>
                <a:off x="2946913" y="4635249"/>
                <a:ext cx="423592" cy="344700"/>
                <a:chOff x="5184775" y="225425"/>
                <a:chExt cx="1500188" cy="1220788"/>
              </a:xfrm>
              <a:solidFill>
                <a:srgbClr val="FFFFFF"/>
              </a:solidFill>
            </p:grpSpPr>
            <p:sp>
              <p:nvSpPr>
                <p:cNvPr id="9"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a:solidFill>
                      <a:srgbClr val="505050"/>
                    </a:solidFill>
                  </a:endParaRPr>
                </a:p>
              </p:txBody>
            </p:sp>
            <p:sp>
              <p:nvSpPr>
                <p:cNvPr id="10"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a:solidFill>
                      <a:srgbClr val="505050"/>
                    </a:solidFill>
                  </a:endParaRPr>
                </a:p>
              </p:txBody>
            </p:sp>
            <p:sp>
              <p:nvSpPr>
                <p:cNvPr id="11"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a:solidFill>
                      <a:srgbClr val="505050"/>
                    </a:solidFill>
                  </a:endParaRPr>
                </a:p>
              </p:txBody>
            </p:sp>
          </p:grpSp>
        </p:grpSp>
      </p:grpSp>
      <p:grpSp>
        <p:nvGrpSpPr>
          <p:cNvPr id="20" name="Group 19"/>
          <p:cNvGrpSpPr/>
          <p:nvPr/>
        </p:nvGrpSpPr>
        <p:grpSpPr>
          <a:xfrm>
            <a:off x="10006386" y="147636"/>
            <a:ext cx="2130426" cy="2130426"/>
            <a:chOff x="10006386" y="147636"/>
            <a:chExt cx="2130426" cy="2130426"/>
          </a:xfrm>
        </p:grpSpPr>
        <p:sp>
          <p:nvSpPr>
            <p:cNvPr id="4" name="Rounded Rectangle 3"/>
            <p:cNvSpPr/>
            <p:nvPr/>
          </p:nvSpPr>
          <p:spPr bwMode="auto">
            <a:xfrm>
              <a:off x="10006386" y="147636"/>
              <a:ext cx="2130426" cy="2130426"/>
            </a:xfrm>
            <a:prstGeom prst="round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207"/>
            <p:cNvSpPr>
              <a:spLocks noEditPoints="1"/>
            </p:cNvSpPr>
            <p:nvPr/>
          </p:nvSpPr>
          <p:spPr bwMode="black">
            <a:xfrm>
              <a:off x="10373021" y="679107"/>
              <a:ext cx="1393218" cy="103642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grpSp>
      <p:grpSp>
        <p:nvGrpSpPr>
          <p:cNvPr id="19" name="Group 18"/>
          <p:cNvGrpSpPr/>
          <p:nvPr/>
        </p:nvGrpSpPr>
        <p:grpSpPr>
          <a:xfrm>
            <a:off x="10006386" y="4683902"/>
            <a:ext cx="2130426" cy="2130426"/>
            <a:chOff x="10006386" y="4683902"/>
            <a:chExt cx="2130426" cy="2130426"/>
          </a:xfrm>
        </p:grpSpPr>
        <p:sp>
          <p:nvSpPr>
            <p:cNvPr id="13" name="Rounded Rectangle 12"/>
            <p:cNvSpPr/>
            <p:nvPr/>
          </p:nvSpPr>
          <p:spPr bwMode="auto">
            <a:xfrm>
              <a:off x="10006386" y="4683902"/>
              <a:ext cx="2130426" cy="2130426"/>
            </a:xfrm>
            <a:prstGeom prst="round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p:nvPr/>
          </p:nvGrpSpPr>
          <p:grpSpPr>
            <a:xfrm>
              <a:off x="10224755" y="5129986"/>
              <a:ext cx="1689750" cy="1478933"/>
              <a:chOff x="5656722" y="4131270"/>
              <a:chExt cx="1868555" cy="1635430"/>
            </a:xfrm>
          </p:grpSpPr>
          <p:pic>
            <p:nvPicPr>
              <p:cNvPr id="17" name="Picture 16" descr="\\MAGNUM\Projects\Microsoft\Cloud Power FY12\Design\ICONS_PNG\Cloud.png"/>
              <p:cNvPicPr>
                <a:picLocks noChangeAspect="1" noChangeArrowheads="1"/>
              </p:cNvPicPr>
              <p:nvPr/>
            </p:nvPicPr>
            <p:blipFill>
              <a:blip r:embed="rId2" cstate="print">
                <a:biLevel thresh="50000"/>
              </a:blip>
              <a:srcRect/>
              <a:stretch>
                <a:fillRect/>
              </a:stretch>
            </p:blipFill>
            <p:spPr bwMode="auto">
              <a:xfrm>
                <a:off x="6241610" y="4483033"/>
                <a:ext cx="1283667" cy="1283667"/>
              </a:xfrm>
              <a:prstGeom prst="rect">
                <a:avLst/>
              </a:prstGeom>
              <a:noFill/>
            </p:spPr>
          </p:pic>
          <p:sp>
            <p:nvSpPr>
              <p:cNvPr id="18" name="Freeform 207"/>
              <p:cNvSpPr>
                <a:spLocks noEditPoints="1"/>
              </p:cNvSpPr>
              <p:nvPr/>
            </p:nvSpPr>
            <p:spPr bwMode="black">
              <a:xfrm>
                <a:off x="5656722" y="4131270"/>
                <a:ext cx="1169777" cy="87020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grpSp>
      </p:grpSp>
    </p:spTree>
    <p:extLst>
      <p:ext uri="{BB962C8B-B14F-4D97-AF65-F5344CB8AC3E}">
        <p14:creationId xmlns:p14="http://schemas.microsoft.com/office/powerpoint/2010/main" val="204180998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Journey to the Cloud</a:t>
            </a:r>
            <a:endParaRPr lang="en-US" dirty="0"/>
          </a:p>
        </p:txBody>
      </p:sp>
      <p:sp>
        <p:nvSpPr>
          <p:cNvPr id="3" name="Text Placeholder 2"/>
          <p:cNvSpPr>
            <a:spLocks noGrp="1"/>
          </p:cNvSpPr>
          <p:nvPr>
            <p:ph type="body" sz="quarter" idx="10"/>
          </p:nvPr>
        </p:nvSpPr>
        <p:spPr>
          <a:xfrm>
            <a:off x="274638" y="1212850"/>
            <a:ext cx="11887200" cy="5152180"/>
          </a:xfrm>
        </p:spPr>
        <p:txBody>
          <a:bodyPr/>
          <a:lstStyle/>
          <a:p>
            <a:r>
              <a:rPr lang="en-US" sz="3600" dirty="0" smtClean="0"/>
              <a:t>Microsoft wants you in the (their) cloud</a:t>
            </a:r>
          </a:p>
          <a:p>
            <a:pPr lvl="1"/>
            <a:r>
              <a:rPr lang="en-US" dirty="0" smtClean="0"/>
              <a:t>Aggressive pricing</a:t>
            </a:r>
          </a:p>
          <a:p>
            <a:pPr lvl="1"/>
            <a:r>
              <a:rPr lang="en-US" dirty="0" smtClean="0"/>
              <a:t>But there are (many) alternatives</a:t>
            </a:r>
          </a:p>
          <a:p>
            <a:r>
              <a:rPr lang="en-US" sz="3600" dirty="0" smtClean="0"/>
              <a:t>Tools and guidance are missing</a:t>
            </a:r>
          </a:p>
          <a:p>
            <a:r>
              <a:rPr lang="en-US" sz="3600" dirty="0" smtClean="0"/>
              <a:t>Journey is inevitable</a:t>
            </a:r>
          </a:p>
          <a:p>
            <a:r>
              <a:rPr lang="en-US" sz="3600" dirty="0"/>
              <a:t>Workload-based determination of platform</a:t>
            </a:r>
          </a:p>
          <a:p>
            <a:r>
              <a:rPr lang="en-US" sz="3600" dirty="0" smtClean="0"/>
              <a:t>Address challenges of hybrid service architecture early on</a:t>
            </a:r>
          </a:p>
          <a:p>
            <a:r>
              <a:rPr lang="en-US" sz="3600" dirty="0" smtClean="0"/>
              <a:t>Architect </a:t>
            </a:r>
            <a:r>
              <a:rPr lang="en-US" sz="3600" dirty="0" err="1" smtClean="0"/>
              <a:t>on-premise</a:t>
            </a:r>
            <a:r>
              <a:rPr lang="en-US" sz="3600" dirty="0" smtClean="0"/>
              <a:t> implementations to reflect Office 365</a:t>
            </a:r>
          </a:p>
          <a:p>
            <a:r>
              <a:rPr lang="en-US" sz="3600" dirty="0" smtClean="0"/>
              <a:t>Build customizations for cloud, whenever possible</a:t>
            </a:r>
          </a:p>
        </p:txBody>
      </p:sp>
    </p:spTree>
    <p:extLst>
      <p:ext uri="{BB962C8B-B14F-4D97-AF65-F5344CB8AC3E}">
        <p14:creationId xmlns:p14="http://schemas.microsoft.com/office/powerpoint/2010/main" val="874774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what I end up with is…</a:t>
            </a:r>
            <a:endParaRPr lang="en-US" dirty="0"/>
          </a:p>
        </p:txBody>
      </p:sp>
    </p:spTree>
    <p:extLst>
      <p:ext uri="{BB962C8B-B14F-4D97-AF65-F5344CB8AC3E}">
        <p14:creationId xmlns:p14="http://schemas.microsoft.com/office/powerpoint/2010/main" val="30781616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713037" y="3497262"/>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ounded Rectangle 3"/>
          <p:cNvSpPr/>
          <p:nvPr/>
        </p:nvSpPr>
        <p:spPr bwMode="auto">
          <a:xfrm>
            <a:off x="2713037" y="3497262"/>
            <a:ext cx="7091585" cy="2818422"/>
          </a:xfrm>
          <a:prstGeom prst="roundRect">
            <a:avLst>
              <a:gd name="adj" fmla="val 8096"/>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Freeform 207"/>
          <p:cNvSpPr>
            <a:spLocks noEditPoints="1"/>
          </p:cNvSpPr>
          <p:nvPr/>
        </p:nvSpPr>
        <p:spPr bwMode="black">
          <a:xfrm>
            <a:off x="7900726" y="4150482"/>
            <a:ext cx="1393218" cy="103642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grpSp>
        <p:nvGrpSpPr>
          <p:cNvPr id="8" name="Group 7"/>
          <p:cNvGrpSpPr/>
          <p:nvPr/>
        </p:nvGrpSpPr>
        <p:grpSpPr>
          <a:xfrm>
            <a:off x="5670351" y="4129680"/>
            <a:ext cx="1689750" cy="1478933"/>
            <a:chOff x="5656722" y="4131270"/>
            <a:chExt cx="1868555" cy="1635430"/>
          </a:xfrm>
        </p:grpSpPr>
        <p:pic>
          <p:nvPicPr>
            <p:cNvPr id="9" name="Picture 8" descr="\\MAGNUM\Projects\Microsoft\Cloud Power FY12\Design\ICONS_PNG\Cloud.png"/>
            <p:cNvPicPr>
              <a:picLocks noChangeAspect="1" noChangeArrowheads="1"/>
            </p:cNvPicPr>
            <p:nvPr/>
          </p:nvPicPr>
          <p:blipFill>
            <a:blip r:embed="rId2" cstate="print">
              <a:biLevel thresh="50000"/>
            </a:blip>
            <a:srcRect/>
            <a:stretch>
              <a:fillRect/>
            </a:stretch>
          </p:blipFill>
          <p:spPr bwMode="auto">
            <a:xfrm>
              <a:off x="6241610" y="4483033"/>
              <a:ext cx="1283667" cy="1283667"/>
            </a:xfrm>
            <a:prstGeom prst="rect">
              <a:avLst/>
            </a:prstGeom>
            <a:noFill/>
          </p:spPr>
        </p:pic>
        <p:sp>
          <p:nvSpPr>
            <p:cNvPr id="10" name="Freeform 207"/>
            <p:cNvSpPr>
              <a:spLocks noEditPoints="1"/>
            </p:cNvSpPr>
            <p:nvPr/>
          </p:nvSpPr>
          <p:spPr bwMode="black">
            <a:xfrm>
              <a:off x="5656722" y="4131270"/>
              <a:ext cx="1169777" cy="87020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grpSp>
      <p:pic>
        <p:nvPicPr>
          <p:cNvPr id="12" name="Picture 11" descr="\\MAGNUM\Projects\Microsoft\Cloud Power FY12\Design\ICONS_PNG\Cloud.png"/>
          <p:cNvPicPr>
            <a:picLocks noChangeAspect="1" noChangeArrowheads="1"/>
          </p:cNvPicPr>
          <p:nvPr/>
        </p:nvPicPr>
        <p:blipFill>
          <a:blip r:embed="rId2" cstate="print">
            <a:biLevel thresh="50000"/>
          </a:blip>
          <a:srcRect/>
          <a:stretch>
            <a:fillRect/>
          </a:stretch>
        </p:blipFill>
        <p:spPr bwMode="auto">
          <a:xfrm>
            <a:off x="3681590" y="4457842"/>
            <a:ext cx="1160831" cy="1160831"/>
          </a:xfrm>
          <a:prstGeom prst="rect">
            <a:avLst/>
          </a:prstGeom>
          <a:noFill/>
        </p:spPr>
      </p:pic>
      <p:grpSp>
        <p:nvGrpSpPr>
          <p:cNvPr id="13" name="Group 12"/>
          <p:cNvGrpSpPr/>
          <p:nvPr/>
        </p:nvGrpSpPr>
        <p:grpSpPr>
          <a:xfrm>
            <a:off x="2942426" y="4123454"/>
            <a:ext cx="944296" cy="840127"/>
            <a:chOff x="2710965" y="4337264"/>
            <a:chExt cx="906750" cy="806723"/>
          </a:xfrm>
        </p:grpSpPr>
        <p:pic>
          <p:nvPicPr>
            <p:cNvPr id="14" name="Picture 13" descr="C:\Users\v-junyo\Dropbox\ZumTeam\Team_Resources\Design inspirations\Metro_Style_Icons\app_64.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flipH="1">
              <a:off x="2710965" y="4337264"/>
              <a:ext cx="906750" cy="80672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bwMode="black">
            <a:xfrm>
              <a:off x="2946913" y="4635249"/>
              <a:ext cx="423592" cy="344700"/>
              <a:chOff x="5184775" y="225425"/>
              <a:chExt cx="1500188" cy="1220788"/>
            </a:xfrm>
            <a:solidFill>
              <a:srgbClr val="FFFFFF"/>
            </a:solidFill>
          </p:grpSpPr>
          <p:sp>
            <p:nvSpPr>
              <p:cNvPr id="16"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a:solidFill>
                    <a:srgbClr val="505050"/>
                  </a:solidFill>
                </a:endParaRPr>
              </a:p>
            </p:txBody>
          </p:sp>
          <p:sp>
            <p:nvSpPr>
              <p:cNvPr id="17"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a:solidFill>
                    <a:srgbClr val="505050"/>
                  </a:solidFill>
                </a:endParaRPr>
              </a:p>
            </p:txBody>
          </p:sp>
          <p:sp>
            <p:nvSpPr>
              <p:cNvPr id="18"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a:solidFill>
                    <a:srgbClr val="505050"/>
                  </a:solidFill>
                </a:endParaRPr>
              </a:p>
            </p:txBody>
          </p:sp>
        </p:grpSp>
      </p:grpSp>
      <p:sp>
        <p:nvSpPr>
          <p:cNvPr id="21" name="Freeform 20"/>
          <p:cNvSpPr/>
          <p:nvPr/>
        </p:nvSpPr>
        <p:spPr>
          <a:xfrm>
            <a:off x="2713037" y="2608812"/>
            <a:ext cx="3486233" cy="819604"/>
          </a:xfrm>
          <a:custGeom>
            <a:avLst/>
            <a:gdLst>
              <a:gd name="connsiteX0" fmla="*/ 0 w 3497466"/>
              <a:gd name="connsiteY0" fmla="*/ 86095 h 860945"/>
              <a:gd name="connsiteX1" fmla="*/ 86095 w 3497466"/>
              <a:gd name="connsiteY1" fmla="*/ 0 h 860945"/>
              <a:gd name="connsiteX2" fmla="*/ 3411372 w 3497466"/>
              <a:gd name="connsiteY2" fmla="*/ 0 h 860945"/>
              <a:gd name="connsiteX3" fmla="*/ 3497467 w 3497466"/>
              <a:gd name="connsiteY3" fmla="*/ 86095 h 860945"/>
              <a:gd name="connsiteX4" fmla="*/ 3497466 w 3497466"/>
              <a:gd name="connsiteY4" fmla="*/ 774851 h 860945"/>
              <a:gd name="connsiteX5" fmla="*/ 3411371 w 3497466"/>
              <a:gd name="connsiteY5" fmla="*/ 860946 h 860945"/>
              <a:gd name="connsiteX6" fmla="*/ 86095 w 3497466"/>
              <a:gd name="connsiteY6" fmla="*/ 860945 h 860945"/>
              <a:gd name="connsiteX7" fmla="*/ 0 w 3497466"/>
              <a:gd name="connsiteY7" fmla="*/ 774850 h 860945"/>
              <a:gd name="connsiteX8" fmla="*/ 0 w 349746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466" h="860945">
                <a:moveTo>
                  <a:pt x="0" y="86095"/>
                </a:moveTo>
                <a:cubicBezTo>
                  <a:pt x="0" y="38546"/>
                  <a:pt x="38546" y="0"/>
                  <a:pt x="86095" y="0"/>
                </a:cubicBezTo>
                <a:lnTo>
                  <a:pt x="3411372" y="0"/>
                </a:lnTo>
                <a:cubicBezTo>
                  <a:pt x="3458921" y="0"/>
                  <a:pt x="3497467" y="38546"/>
                  <a:pt x="3497467" y="86095"/>
                </a:cubicBezTo>
                <a:cubicBezTo>
                  <a:pt x="3497467" y="315680"/>
                  <a:pt x="3497466" y="545266"/>
                  <a:pt x="3497466" y="774851"/>
                </a:cubicBezTo>
                <a:cubicBezTo>
                  <a:pt x="3497466" y="822400"/>
                  <a:pt x="3458920" y="860946"/>
                  <a:pt x="341137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2013</a:t>
            </a:r>
          </a:p>
        </p:txBody>
      </p:sp>
      <p:sp>
        <p:nvSpPr>
          <p:cNvPr id="22" name="Freeform 21"/>
          <p:cNvSpPr/>
          <p:nvPr/>
        </p:nvSpPr>
        <p:spPr>
          <a:xfrm>
            <a:off x="6272304" y="2608812"/>
            <a:ext cx="3532321" cy="819604"/>
          </a:xfrm>
          <a:custGeom>
            <a:avLst/>
            <a:gdLst>
              <a:gd name="connsiteX0" fmla="*/ 0 w 2323596"/>
              <a:gd name="connsiteY0" fmla="*/ 86095 h 860945"/>
              <a:gd name="connsiteX1" fmla="*/ 86095 w 2323596"/>
              <a:gd name="connsiteY1" fmla="*/ 0 h 860945"/>
              <a:gd name="connsiteX2" fmla="*/ 2237502 w 2323596"/>
              <a:gd name="connsiteY2" fmla="*/ 0 h 860945"/>
              <a:gd name="connsiteX3" fmla="*/ 2323597 w 2323596"/>
              <a:gd name="connsiteY3" fmla="*/ 86095 h 860945"/>
              <a:gd name="connsiteX4" fmla="*/ 2323596 w 2323596"/>
              <a:gd name="connsiteY4" fmla="*/ 774851 h 860945"/>
              <a:gd name="connsiteX5" fmla="*/ 2237501 w 2323596"/>
              <a:gd name="connsiteY5" fmla="*/ 860946 h 860945"/>
              <a:gd name="connsiteX6" fmla="*/ 86095 w 2323596"/>
              <a:gd name="connsiteY6" fmla="*/ 860945 h 860945"/>
              <a:gd name="connsiteX7" fmla="*/ 0 w 2323596"/>
              <a:gd name="connsiteY7" fmla="*/ 774850 h 860945"/>
              <a:gd name="connsiteX8" fmla="*/ 0 w 232359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596" h="860945">
                <a:moveTo>
                  <a:pt x="0" y="86095"/>
                </a:moveTo>
                <a:cubicBezTo>
                  <a:pt x="0" y="38546"/>
                  <a:pt x="38546" y="0"/>
                  <a:pt x="86095" y="0"/>
                </a:cubicBezTo>
                <a:lnTo>
                  <a:pt x="2237502" y="0"/>
                </a:lnTo>
                <a:cubicBezTo>
                  <a:pt x="2285051" y="0"/>
                  <a:pt x="2323597" y="38546"/>
                  <a:pt x="2323597" y="86095"/>
                </a:cubicBezTo>
                <a:cubicBezTo>
                  <a:pt x="2323597" y="315680"/>
                  <a:pt x="2323596" y="545266"/>
                  <a:pt x="2323596" y="774851"/>
                </a:cubicBezTo>
                <a:cubicBezTo>
                  <a:pt x="2323596" y="822400"/>
                  <a:pt x="2285050" y="860946"/>
                  <a:pt x="2237501" y="860946"/>
                </a:cubicBezTo>
                <a:lnTo>
                  <a:pt x="86095" y="860945"/>
                </a:lnTo>
                <a:cubicBezTo>
                  <a:pt x="38546" y="860945"/>
                  <a:pt x="0" y="822399"/>
                  <a:pt x="0" y="774850"/>
                </a:cubicBezTo>
                <a:lnTo>
                  <a:pt x="0" y="86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a:solidFill>
                  <a:srgbClr val="FFFFFF"/>
                </a:solidFill>
              </a:rPr>
              <a:t>2010</a:t>
            </a:r>
          </a:p>
        </p:txBody>
      </p:sp>
      <p:sp>
        <p:nvSpPr>
          <p:cNvPr id="23" name="Freeform 22"/>
          <p:cNvSpPr/>
          <p:nvPr/>
        </p:nvSpPr>
        <p:spPr>
          <a:xfrm>
            <a:off x="2713037" y="1717231"/>
            <a:ext cx="3486233" cy="819604"/>
          </a:xfrm>
          <a:custGeom>
            <a:avLst/>
            <a:gdLst>
              <a:gd name="connsiteX0" fmla="*/ 0 w 3497466"/>
              <a:gd name="connsiteY0" fmla="*/ 86095 h 860945"/>
              <a:gd name="connsiteX1" fmla="*/ 86095 w 3497466"/>
              <a:gd name="connsiteY1" fmla="*/ 0 h 860945"/>
              <a:gd name="connsiteX2" fmla="*/ 3411372 w 3497466"/>
              <a:gd name="connsiteY2" fmla="*/ 0 h 860945"/>
              <a:gd name="connsiteX3" fmla="*/ 3497467 w 3497466"/>
              <a:gd name="connsiteY3" fmla="*/ 86095 h 860945"/>
              <a:gd name="connsiteX4" fmla="*/ 3497466 w 3497466"/>
              <a:gd name="connsiteY4" fmla="*/ 774851 h 860945"/>
              <a:gd name="connsiteX5" fmla="*/ 3411371 w 3497466"/>
              <a:gd name="connsiteY5" fmla="*/ 860946 h 860945"/>
              <a:gd name="connsiteX6" fmla="*/ 86095 w 3497466"/>
              <a:gd name="connsiteY6" fmla="*/ 860945 h 860945"/>
              <a:gd name="connsiteX7" fmla="*/ 0 w 3497466"/>
              <a:gd name="connsiteY7" fmla="*/ 774850 h 860945"/>
              <a:gd name="connsiteX8" fmla="*/ 0 w 349746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466" h="860945">
                <a:moveTo>
                  <a:pt x="0" y="86095"/>
                </a:moveTo>
                <a:cubicBezTo>
                  <a:pt x="0" y="38546"/>
                  <a:pt x="38546" y="0"/>
                  <a:pt x="86095" y="0"/>
                </a:cubicBezTo>
                <a:lnTo>
                  <a:pt x="3411372" y="0"/>
                </a:lnTo>
                <a:cubicBezTo>
                  <a:pt x="3458921" y="0"/>
                  <a:pt x="3497467" y="38546"/>
                  <a:pt x="3497467" y="86095"/>
                </a:cubicBezTo>
                <a:cubicBezTo>
                  <a:pt x="3497467" y="315680"/>
                  <a:pt x="3497466" y="545266"/>
                  <a:pt x="3497466" y="774851"/>
                </a:cubicBezTo>
                <a:cubicBezTo>
                  <a:pt x="3497466" y="822400"/>
                  <a:pt x="3458920" y="860946"/>
                  <a:pt x="3411371" y="860946"/>
                </a:cubicBezTo>
                <a:lnTo>
                  <a:pt x="86095" y="860945"/>
                </a:lnTo>
                <a:cubicBezTo>
                  <a:pt x="38546" y="860945"/>
                  <a:pt x="0" y="822399"/>
                  <a:pt x="0" y="774850"/>
                </a:cubicBezTo>
                <a:lnTo>
                  <a:pt x="0" y="86095"/>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smtClean="0">
                <a:solidFill>
                  <a:srgbClr val="FFFFFF"/>
                </a:solidFill>
              </a:rPr>
              <a:t>Foundation</a:t>
            </a:r>
            <a:endParaRPr lang="en-US" sz="3200" dirty="0">
              <a:solidFill>
                <a:srgbClr val="FFFFFF"/>
              </a:solidFill>
            </a:endParaRPr>
          </a:p>
        </p:txBody>
      </p:sp>
      <p:sp>
        <p:nvSpPr>
          <p:cNvPr id="24" name="Freeform 23"/>
          <p:cNvSpPr/>
          <p:nvPr/>
        </p:nvSpPr>
        <p:spPr>
          <a:xfrm>
            <a:off x="6272304" y="1717231"/>
            <a:ext cx="3532321" cy="819604"/>
          </a:xfrm>
          <a:custGeom>
            <a:avLst/>
            <a:gdLst>
              <a:gd name="connsiteX0" fmla="*/ 0 w 2323596"/>
              <a:gd name="connsiteY0" fmla="*/ 86095 h 860945"/>
              <a:gd name="connsiteX1" fmla="*/ 86095 w 2323596"/>
              <a:gd name="connsiteY1" fmla="*/ 0 h 860945"/>
              <a:gd name="connsiteX2" fmla="*/ 2237502 w 2323596"/>
              <a:gd name="connsiteY2" fmla="*/ 0 h 860945"/>
              <a:gd name="connsiteX3" fmla="*/ 2323597 w 2323596"/>
              <a:gd name="connsiteY3" fmla="*/ 86095 h 860945"/>
              <a:gd name="connsiteX4" fmla="*/ 2323596 w 2323596"/>
              <a:gd name="connsiteY4" fmla="*/ 774851 h 860945"/>
              <a:gd name="connsiteX5" fmla="*/ 2237501 w 2323596"/>
              <a:gd name="connsiteY5" fmla="*/ 860946 h 860945"/>
              <a:gd name="connsiteX6" fmla="*/ 86095 w 2323596"/>
              <a:gd name="connsiteY6" fmla="*/ 860945 h 860945"/>
              <a:gd name="connsiteX7" fmla="*/ 0 w 2323596"/>
              <a:gd name="connsiteY7" fmla="*/ 774850 h 860945"/>
              <a:gd name="connsiteX8" fmla="*/ 0 w 232359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596" h="860945">
                <a:moveTo>
                  <a:pt x="0" y="86095"/>
                </a:moveTo>
                <a:cubicBezTo>
                  <a:pt x="0" y="38546"/>
                  <a:pt x="38546" y="0"/>
                  <a:pt x="86095" y="0"/>
                </a:cubicBezTo>
                <a:lnTo>
                  <a:pt x="2237502" y="0"/>
                </a:lnTo>
                <a:cubicBezTo>
                  <a:pt x="2285051" y="0"/>
                  <a:pt x="2323597" y="38546"/>
                  <a:pt x="2323597" y="86095"/>
                </a:cubicBezTo>
                <a:cubicBezTo>
                  <a:pt x="2323597" y="315680"/>
                  <a:pt x="2323596" y="545266"/>
                  <a:pt x="2323596" y="774851"/>
                </a:cubicBezTo>
                <a:cubicBezTo>
                  <a:pt x="2323596" y="822400"/>
                  <a:pt x="2285050" y="860946"/>
                  <a:pt x="2237501" y="860946"/>
                </a:cubicBezTo>
                <a:lnTo>
                  <a:pt x="86095" y="860945"/>
                </a:lnTo>
                <a:cubicBezTo>
                  <a:pt x="38546" y="860945"/>
                  <a:pt x="0" y="822399"/>
                  <a:pt x="0" y="774850"/>
                </a:cubicBezTo>
                <a:lnTo>
                  <a:pt x="0" y="86095"/>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smtClean="0">
                <a:solidFill>
                  <a:srgbClr val="FFFFFF"/>
                </a:solidFill>
              </a:rPr>
              <a:t>Server</a:t>
            </a:r>
            <a:endParaRPr lang="en-US" sz="3200" dirty="0">
              <a:solidFill>
                <a:srgbClr val="FFFFFF"/>
              </a:solidFill>
            </a:endParaRPr>
          </a:p>
        </p:txBody>
      </p:sp>
      <p:sp>
        <p:nvSpPr>
          <p:cNvPr id="25" name="TextBox 24"/>
          <p:cNvSpPr txBox="1"/>
          <p:nvPr/>
        </p:nvSpPr>
        <p:spPr>
          <a:xfrm>
            <a:off x="3348994" y="5517652"/>
            <a:ext cx="1223733" cy="738664"/>
          </a:xfrm>
          <a:prstGeom prst="rect">
            <a:avLst/>
          </a:prstGeom>
          <a:noFill/>
        </p:spPr>
        <p:txBody>
          <a:bodyPr wrap="none" lIns="182880" tIns="146304" rIns="182880" bIns="146304" rtlCol="0">
            <a:spAutoFit/>
          </a:bodyPr>
          <a:lstStyle/>
          <a:p>
            <a:pPr>
              <a:lnSpc>
                <a:spcPct val="90000"/>
              </a:lnSpc>
              <a:spcAft>
                <a:spcPts val="600"/>
              </a:spcAft>
            </a:pPr>
            <a:r>
              <a:rPr lang="en-US" sz="3200" b="1" dirty="0" err="1" smtClean="0">
                <a:solidFill>
                  <a:srgbClr val="F7F7F9"/>
                </a:solidFill>
              </a:rPr>
              <a:t>Saas</a:t>
            </a:r>
            <a:endParaRPr lang="en-US" sz="3200" b="1" dirty="0" smtClean="0">
              <a:solidFill>
                <a:srgbClr val="F7F7F9"/>
              </a:solidFill>
            </a:endParaRPr>
          </a:p>
        </p:txBody>
      </p:sp>
      <p:sp>
        <p:nvSpPr>
          <p:cNvPr id="26" name="TextBox 25"/>
          <p:cNvSpPr txBox="1"/>
          <p:nvPr/>
        </p:nvSpPr>
        <p:spPr>
          <a:xfrm>
            <a:off x="5794814" y="5517652"/>
            <a:ext cx="1172437" cy="738664"/>
          </a:xfrm>
          <a:prstGeom prst="rect">
            <a:avLst/>
          </a:prstGeom>
          <a:noFill/>
        </p:spPr>
        <p:txBody>
          <a:bodyPr wrap="none" lIns="182880" tIns="146304" rIns="182880" bIns="146304" rtlCol="0">
            <a:spAutoFit/>
          </a:bodyPr>
          <a:lstStyle/>
          <a:p>
            <a:pPr>
              <a:lnSpc>
                <a:spcPct val="90000"/>
              </a:lnSpc>
              <a:spcAft>
                <a:spcPts val="600"/>
              </a:spcAft>
            </a:pPr>
            <a:r>
              <a:rPr lang="en-US" sz="3200" b="1" dirty="0" err="1" smtClean="0">
                <a:solidFill>
                  <a:srgbClr val="F7F7F9"/>
                </a:solidFill>
              </a:rPr>
              <a:t>IaaS</a:t>
            </a:r>
            <a:endParaRPr lang="en-US" sz="3200" b="1" dirty="0" smtClean="0">
              <a:solidFill>
                <a:srgbClr val="F7F7F9"/>
              </a:solidFill>
            </a:endParaRPr>
          </a:p>
        </p:txBody>
      </p:sp>
      <p:sp>
        <p:nvSpPr>
          <p:cNvPr id="27" name="TextBox 26"/>
          <p:cNvSpPr txBox="1"/>
          <p:nvPr/>
        </p:nvSpPr>
        <p:spPr>
          <a:xfrm>
            <a:off x="7697130" y="5517652"/>
            <a:ext cx="1722459" cy="738664"/>
          </a:xfrm>
          <a:prstGeom prst="rect">
            <a:avLst/>
          </a:prstGeom>
          <a:noFill/>
        </p:spPr>
        <p:txBody>
          <a:bodyPr wrap="none" lIns="182880" tIns="146304" rIns="182880" bIns="146304" rtlCol="0">
            <a:spAutoFit/>
          </a:bodyPr>
          <a:lstStyle/>
          <a:p>
            <a:pPr>
              <a:lnSpc>
                <a:spcPct val="90000"/>
              </a:lnSpc>
              <a:spcAft>
                <a:spcPts val="600"/>
              </a:spcAft>
            </a:pPr>
            <a:r>
              <a:rPr lang="en-US" sz="3200" b="1" dirty="0" smtClean="0">
                <a:solidFill>
                  <a:srgbClr val="F7F7F9"/>
                </a:solidFill>
              </a:rPr>
              <a:t>Private</a:t>
            </a:r>
          </a:p>
        </p:txBody>
      </p:sp>
      <p:sp>
        <p:nvSpPr>
          <p:cNvPr id="28" name="Freeform 27"/>
          <p:cNvSpPr/>
          <p:nvPr/>
        </p:nvSpPr>
        <p:spPr>
          <a:xfrm>
            <a:off x="2713036" y="828617"/>
            <a:ext cx="2263867" cy="819604"/>
          </a:xfrm>
          <a:custGeom>
            <a:avLst/>
            <a:gdLst>
              <a:gd name="connsiteX0" fmla="*/ 0 w 3497466"/>
              <a:gd name="connsiteY0" fmla="*/ 86095 h 860945"/>
              <a:gd name="connsiteX1" fmla="*/ 86095 w 3497466"/>
              <a:gd name="connsiteY1" fmla="*/ 0 h 860945"/>
              <a:gd name="connsiteX2" fmla="*/ 3411372 w 3497466"/>
              <a:gd name="connsiteY2" fmla="*/ 0 h 860945"/>
              <a:gd name="connsiteX3" fmla="*/ 3497467 w 3497466"/>
              <a:gd name="connsiteY3" fmla="*/ 86095 h 860945"/>
              <a:gd name="connsiteX4" fmla="*/ 3497466 w 3497466"/>
              <a:gd name="connsiteY4" fmla="*/ 774851 h 860945"/>
              <a:gd name="connsiteX5" fmla="*/ 3411371 w 3497466"/>
              <a:gd name="connsiteY5" fmla="*/ 860946 h 860945"/>
              <a:gd name="connsiteX6" fmla="*/ 86095 w 3497466"/>
              <a:gd name="connsiteY6" fmla="*/ 860945 h 860945"/>
              <a:gd name="connsiteX7" fmla="*/ 0 w 3497466"/>
              <a:gd name="connsiteY7" fmla="*/ 774850 h 860945"/>
              <a:gd name="connsiteX8" fmla="*/ 0 w 349746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466" h="860945">
                <a:moveTo>
                  <a:pt x="0" y="86095"/>
                </a:moveTo>
                <a:cubicBezTo>
                  <a:pt x="0" y="38546"/>
                  <a:pt x="38546" y="0"/>
                  <a:pt x="86095" y="0"/>
                </a:cubicBezTo>
                <a:lnTo>
                  <a:pt x="3411372" y="0"/>
                </a:lnTo>
                <a:cubicBezTo>
                  <a:pt x="3458921" y="0"/>
                  <a:pt x="3497467" y="38546"/>
                  <a:pt x="3497467" y="86095"/>
                </a:cubicBezTo>
                <a:cubicBezTo>
                  <a:pt x="3497467" y="315680"/>
                  <a:pt x="3497466" y="545266"/>
                  <a:pt x="3497466" y="774851"/>
                </a:cubicBezTo>
                <a:cubicBezTo>
                  <a:pt x="3497466" y="822400"/>
                  <a:pt x="3458920" y="860946"/>
                  <a:pt x="3411371" y="860946"/>
                </a:cubicBezTo>
                <a:lnTo>
                  <a:pt x="86095" y="860945"/>
                </a:lnTo>
                <a:cubicBezTo>
                  <a:pt x="38546" y="860945"/>
                  <a:pt x="0" y="822399"/>
                  <a:pt x="0" y="774850"/>
                </a:cubicBezTo>
                <a:lnTo>
                  <a:pt x="0" y="86095"/>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smtClean="0">
                <a:solidFill>
                  <a:srgbClr val="FFFFFF"/>
                </a:solidFill>
              </a:rPr>
              <a:t>Service</a:t>
            </a:r>
            <a:endParaRPr lang="en-US" sz="3200" dirty="0">
              <a:solidFill>
                <a:srgbClr val="FFFFFF"/>
              </a:solidFill>
            </a:endParaRPr>
          </a:p>
        </p:txBody>
      </p:sp>
      <p:sp>
        <p:nvSpPr>
          <p:cNvPr id="32" name="Freeform 31"/>
          <p:cNvSpPr/>
          <p:nvPr/>
        </p:nvSpPr>
        <p:spPr>
          <a:xfrm>
            <a:off x="5140370" y="828617"/>
            <a:ext cx="2263867" cy="819604"/>
          </a:xfrm>
          <a:custGeom>
            <a:avLst/>
            <a:gdLst>
              <a:gd name="connsiteX0" fmla="*/ 0 w 3497466"/>
              <a:gd name="connsiteY0" fmla="*/ 86095 h 860945"/>
              <a:gd name="connsiteX1" fmla="*/ 86095 w 3497466"/>
              <a:gd name="connsiteY1" fmla="*/ 0 h 860945"/>
              <a:gd name="connsiteX2" fmla="*/ 3411372 w 3497466"/>
              <a:gd name="connsiteY2" fmla="*/ 0 h 860945"/>
              <a:gd name="connsiteX3" fmla="*/ 3497467 w 3497466"/>
              <a:gd name="connsiteY3" fmla="*/ 86095 h 860945"/>
              <a:gd name="connsiteX4" fmla="*/ 3497466 w 3497466"/>
              <a:gd name="connsiteY4" fmla="*/ 774851 h 860945"/>
              <a:gd name="connsiteX5" fmla="*/ 3411371 w 3497466"/>
              <a:gd name="connsiteY5" fmla="*/ 860946 h 860945"/>
              <a:gd name="connsiteX6" fmla="*/ 86095 w 3497466"/>
              <a:gd name="connsiteY6" fmla="*/ 860945 h 860945"/>
              <a:gd name="connsiteX7" fmla="*/ 0 w 3497466"/>
              <a:gd name="connsiteY7" fmla="*/ 774850 h 860945"/>
              <a:gd name="connsiteX8" fmla="*/ 0 w 349746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466" h="860945">
                <a:moveTo>
                  <a:pt x="0" y="86095"/>
                </a:moveTo>
                <a:cubicBezTo>
                  <a:pt x="0" y="38546"/>
                  <a:pt x="38546" y="0"/>
                  <a:pt x="86095" y="0"/>
                </a:cubicBezTo>
                <a:lnTo>
                  <a:pt x="3411372" y="0"/>
                </a:lnTo>
                <a:cubicBezTo>
                  <a:pt x="3458921" y="0"/>
                  <a:pt x="3497467" y="38546"/>
                  <a:pt x="3497467" y="86095"/>
                </a:cubicBezTo>
                <a:cubicBezTo>
                  <a:pt x="3497467" y="315680"/>
                  <a:pt x="3497466" y="545266"/>
                  <a:pt x="3497466" y="774851"/>
                </a:cubicBezTo>
                <a:cubicBezTo>
                  <a:pt x="3497466" y="822400"/>
                  <a:pt x="3458920" y="860946"/>
                  <a:pt x="3411371" y="860946"/>
                </a:cubicBezTo>
                <a:lnTo>
                  <a:pt x="86095" y="860945"/>
                </a:lnTo>
                <a:cubicBezTo>
                  <a:pt x="38546" y="860945"/>
                  <a:pt x="0" y="822399"/>
                  <a:pt x="0" y="774850"/>
                </a:cubicBezTo>
                <a:lnTo>
                  <a:pt x="0" y="86095"/>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smtClean="0">
                <a:solidFill>
                  <a:srgbClr val="FFFFFF"/>
                </a:solidFill>
              </a:rPr>
              <a:t>Solution</a:t>
            </a:r>
            <a:endParaRPr lang="en-US" sz="3200" dirty="0">
              <a:solidFill>
                <a:srgbClr val="FFFFFF"/>
              </a:solidFill>
            </a:endParaRPr>
          </a:p>
        </p:txBody>
      </p:sp>
      <p:sp>
        <p:nvSpPr>
          <p:cNvPr id="33" name="Freeform 32"/>
          <p:cNvSpPr/>
          <p:nvPr/>
        </p:nvSpPr>
        <p:spPr>
          <a:xfrm>
            <a:off x="7540755" y="828617"/>
            <a:ext cx="2263867" cy="819604"/>
          </a:xfrm>
          <a:custGeom>
            <a:avLst/>
            <a:gdLst>
              <a:gd name="connsiteX0" fmla="*/ 0 w 3497466"/>
              <a:gd name="connsiteY0" fmla="*/ 86095 h 860945"/>
              <a:gd name="connsiteX1" fmla="*/ 86095 w 3497466"/>
              <a:gd name="connsiteY1" fmla="*/ 0 h 860945"/>
              <a:gd name="connsiteX2" fmla="*/ 3411372 w 3497466"/>
              <a:gd name="connsiteY2" fmla="*/ 0 h 860945"/>
              <a:gd name="connsiteX3" fmla="*/ 3497467 w 3497466"/>
              <a:gd name="connsiteY3" fmla="*/ 86095 h 860945"/>
              <a:gd name="connsiteX4" fmla="*/ 3497466 w 3497466"/>
              <a:gd name="connsiteY4" fmla="*/ 774851 h 860945"/>
              <a:gd name="connsiteX5" fmla="*/ 3411371 w 3497466"/>
              <a:gd name="connsiteY5" fmla="*/ 860946 h 860945"/>
              <a:gd name="connsiteX6" fmla="*/ 86095 w 3497466"/>
              <a:gd name="connsiteY6" fmla="*/ 860945 h 860945"/>
              <a:gd name="connsiteX7" fmla="*/ 0 w 3497466"/>
              <a:gd name="connsiteY7" fmla="*/ 774850 h 860945"/>
              <a:gd name="connsiteX8" fmla="*/ 0 w 3497466"/>
              <a:gd name="connsiteY8" fmla="*/ 86095 h 8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7466" h="860945">
                <a:moveTo>
                  <a:pt x="0" y="86095"/>
                </a:moveTo>
                <a:cubicBezTo>
                  <a:pt x="0" y="38546"/>
                  <a:pt x="38546" y="0"/>
                  <a:pt x="86095" y="0"/>
                </a:cubicBezTo>
                <a:lnTo>
                  <a:pt x="3411372" y="0"/>
                </a:lnTo>
                <a:cubicBezTo>
                  <a:pt x="3458921" y="0"/>
                  <a:pt x="3497467" y="38546"/>
                  <a:pt x="3497467" y="86095"/>
                </a:cubicBezTo>
                <a:cubicBezTo>
                  <a:pt x="3497467" y="315680"/>
                  <a:pt x="3497466" y="545266"/>
                  <a:pt x="3497466" y="774851"/>
                </a:cubicBezTo>
                <a:cubicBezTo>
                  <a:pt x="3497466" y="822400"/>
                  <a:pt x="3458920" y="860946"/>
                  <a:pt x="3411371" y="860946"/>
                </a:cubicBezTo>
                <a:lnTo>
                  <a:pt x="86095" y="860945"/>
                </a:lnTo>
                <a:cubicBezTo>
                  <a:pt x="38546" y="860945"/>
                  <a:pt x="0" y="822399"/>
                  <a:pt x="0" y="774850"/>
                </a:cubicBezTo>
                <a:lnTo>
                  <a:pt x="0" y="86095"/>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405" tIns="101405" rIns="101405" bIns="101405" numCol="1" spcCol="1270" anchor="ctr" anchorCtr="0">
            <a:noAutofit/>
          </a:bodyPr>
          <a:lstStyle/>
          <a:p>
            <a:pPr algn="ctr" defTabSz="888784">
              <a:lnSpc>
                <a:spcPct val="90000"/>
              </a:lnSpc>
              <a:spcBef>
                <a:spcPct val="0"/>
              </a:spcBef>
              <a:spcAft>
                <a:spcPct val="35000"/>
              </a:spcAft>
            </a:pPr>
            <a:r>
              <a:rPr lang="en-US" sz="3200" dirty="0" smtClean="0">
                <a:solidFill>
                  <a:srgbClr val="FFFFFF"/>
                </a:solidFill>
              </a:rPr>
              <a:t>Application</a:t>
            </a:r>
            <a:endParaRPr lang="en-US" sz="3200" dirty="0">
              <a:solidFill>
                <a:srgbClr val="FFFFFF"/>
              </a:solidFill>
            </a:endParaRPr>
          </a:p>
        </p:txBody>
      </p:sp>
    </p:spTree>
    <p:extLst>
      <p:ext uri="{BB962C8B-B14F-4D97-AF65-F5344CB8AC3E}">
        <p14:creationId xmlns:p14="http://schemas.microsoft.com/office/powerpoint/2010/main" val="2531506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32" grpId="0" animBg="1"/>
      <p:bldP spid="3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MAHALO! (thank you!)</a:t>
            </a:r>
            <a:endParaRPr lang="en-US" dirty="0"/>
          </a:p>
        </p:txBody>
      </p:sp>
      <p:sp>
        <p:nvSpPr>
          <p:cNvPr id="6" name="Text Placeholder 5"/>
          <p:cNvSpPr>
            <a:spLocks noGrp="1"/>
          </p:cNvSpPr>
          <p:nvPr>
            <p:ph type="body" sz="quarter" idx="10"/>
          </p:nvPr>
        </p:nvSpPr>
        <p:spPr/>
        <p:txBody>
          <a:bodyPr/>
          <a:lstStyle/>
          <a:p>
            <a:r>
              <a:rPr lang="en-US" dirty="0" smtClean="0"/>
              <a:t>http://tiny.cc/danholmepresentations</a:t>
            </a:r>
          </a:p>
          <a:p>
            <a:r>
              <a:rPr lang="en-US" dirty="0" smtClean="0"/>
              <a:t>http://bit.ly/danholmearticles</a:t>
            </a:r>
          </a:p>
          <a:p>
            <a:r>
              <a:rPr lang="en-US" dirty="0" smtClean="0"/>
              <a:t>http://bit.ly/danholmebooks</a:t>
            </a:r>
          </a:p>
          <a:p>
            <a:endParaRPr lang="en-US" dirty="0" smtClean="0"/>
          </a:p>
          <a:p>
            <a:r>
              <a:rPr lang="en-US" sz="4800" dirty="0" smtClean="0">
                <a:solidFill>
                  <a:schemeClr val="tx2"/>
                </a:solidFill>
              </a:rPr>
              <a:t>A HUI HO! (‘til next time!)</a:t>
            </a:r>
          </a:p>
          <a:p>
            <a:r>
              <a:rPr lang="en-US" dirty="0" smtClean="0"/>
              <a:t>dan.holme@intelliem.com</a:t>
            </a:r>
          </a:p>
          <a:p>
            <a:r>
              <a:rPr lang="en-US" dirty="0" smtClean="0"/>
              <a:t>@</a:t>
            </a:r>
            <a:r>
              <a:rPr lang="en-US" dirty="0" err="1" smtClean="0"/>
              <a:t>danholme</a:t>
            </a:r>
            <a:endParaRPr lang="en-US" dirty="0" smtClean="0"/>
          </a:p>
          <a:p>
            <a:endParaRPr lang="en-US" dirty="0" smtClean="0"/>
          </a:p>
          <a:p>
            <a:endParaRPr lang="en-US" dirty="0"/>
          </a:p>
        </p:txBody>
      </p:sp>
    </p:spTree>
    <p:extLst>
      <p:ext uri="{BB962C8B-B14F-4D97-AF65-F5344CB8AC3E}">
        <p14:creationId xmlns:p14="http://schemas.microsoft.com/office/powerpoint/2010/main" val="539356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SharePoint?</a:t>
            </a:r>
            <a:endParaRPr lang="en-US" dirty="0"/>
          </a:p>
        </p:txBody>
      </p:sp>
    </p:spTree>
    <p:extLst>
      <p:ext uri="{BB962C8B-B14F-4D97-AF65-F5344CB8AC3E}">
        <p14:creationId xmlns:p14="http://schemas.microsoft.com/office/powerpoint/2010/main" val="224882171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2062103"/>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 (session codes and titles)</a:t>
            </a:r>
          </a:p>
          <a:p>
            <a:pPr marL="1037871" lvl="1"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SES-B312</a:t>
            </a:r>
            <a:r>
              <a:rPr lang="en-US" sz="2800" dirty="0">
                <a:gradFill>
                  <a:gsLst>
                    <a:gs pos="1250">
                      <a:schemeClr val="tx1"/>
                    </a:gs>
                    <a:gs pos="100000">
                      <a:schemeClr val="tx1"/>
                    </a:gs>
                  </a:gsLst>
                  <a:lin ang="5400000" scaled="0"/>
                </a:gradFill>
                <a:latin typeface="+mj-lt"/>
              </a:rPr>
              <a:t>: The Only Way to Go Is Up! Upgrade to Microsoft SharePoint 2013</a:t>
            </a:r>
          </a:p>
          <a:p>
            <a:pPr marL="1037871" lvl="1"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902704"/>
            <a:ext cx="11790169" cy="1452705"/>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Hands-on Labs (session codes and titles)</a:t>
            </a:r>
          </a:p>
          <a:p>
            <a:pPr marL="1037871" lvl="1"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SES-H313</a:t>
            </a:r>
            <a:r>
              <a:rPr lang="en-US" sz="2800" dirty="0">
                <a:gradFill>
                  <a:gsLst>
                    <a:gs pos="1250">
                      <a:schemeClr val="tx1"/>
                    </a:gs>
                    <a:gs pos="100000">
                      <a:schemeClr val="tx1"/>
                    </a:gs>
                  </a:gsLst>
                  <a:lin ang="5400000" scaled="0"/>
                </a:gradFill>
                <a:latin typeface="+mj-lt"/>
              </a:rPr>
              <a:t>: Deferred Site Collection Upgrade in Microsoft SharePoint Server 2013</a:t>
            </a:r>
          </a:p>
        </p:txBody>
      </p:sp>
      <p:sp useBgFill="1">
        <p:nvSpPr>
          <p:cNvPr id="11" name="Freeform 10"/>
          <p:cNvSpPr/>
          <p:nvPr/>
        </p:nvSpPr>
        <p:spPr bwMode="auto">
          <a:xfrm>
            <a:off x="176270" y="154236"/>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083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63898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24444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034571537"/>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5906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Business</a:t>
            </a:r>
            <a:br>
              <a:rPr lang="en-US" sz="6600" dirty="0" smtClean="0">
                <a:gradFill>
                  <a:gsLst>
                    <a:gs pos="0">
                      <a:srgbClr val="FFFFFF"/>
                    </a:gs>
                    <a:gs pos="100000">
                      <a:srgbClr val="FFFFFF"/>
                    </a:gs>
                  </a:gsLst>
                  <a:lin ang="5400000" scaled="0"/>
                </a:gradFill>
                <a:ea typeface="Segoe UI" pitchFamily="34" charset="0"/>
                <a:cs typeface="Segoe UI" pitchFamily="34" charset="0"/>
              </a:rPr>
            </a:br>
            <a:r>
              <a:rPr lang="en-US" sz="6600" dirty="0" smtClean="0">
                <a:gradFill>
                  <a:gsLst>
                    <a:gs pos="0">
                      <a:srgbClr val="FFFFFF"/>
                    </a:gs>
                    <a:gs pos="100000">
                      <a:srgbClr val="FFFFFF"/>
                    </a:gs>
                  </a:gsLst>
                  <a:lin ang="5400000" scaled="0"/>
                </a:gradFill>
                <a:ea typeface="Segoe UI" pitchFamily="34" charset="0"/>
                <a:cs typeface="Segoe UI" pitchFamily="34" charset="0"/>
              </a:rPr>
              <a:t>Matters</a:t>
            </a:r>
          </a:p>
        </p:txBody>
      </p:sp>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SharePoint Doesn’t Matter</a:t>
            </a:r>
          </a:p>
        </p:txBody>
      </p:sp>
    </p:spTree>
    <p:extLst>
      <p:ext uri="{BB962C8B-B14F-4D97-AF65-F5344CB8AC3E}">
        <p14:creationId xmlns:p14="http://schemas.microsoft.com/office/powerpoint/2010/main" val="41963991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1189038" y="1211263"/>
            <a:ext cx="4572000" cy="4572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Business</a:t>
            </a:r>
            <a:br>
              <a:rPr lang="en-US" sz="6600" dirty="0" smtClean="0">
                <a:gradFill>
                  <a:gsLst>
                    <a:gs pos="0">
                      <a:srgbClr val="FFFFFF"/>
                    </a:gs>
                    <a:gs pos="100000">
                      <a:srgbClr val="FFFFFF"/>
                    </a:gs>
                  </a:gsLst>
                  <a:lin ang="5400000" scaled="0"/>
                </a:gradFill>
                <a:ea typeface="Segoe UI" pitchFamily="34" charset="0"/>
                <a:cs typeface="Segoe UI" pitchFamily="34" charset="0"/>
              </a:rPr>
            </a:br>
            <a:r>
              <a:rPr lang="en-US" sz="6600" dirty="0" smtClean="0">
                <a:gradFill>
                  <a:gsLst>
                    <a:gs pos="0">
                      <a:srgbClr val="FFFFFF"/>
                    </a:gs>
                    <a:gs pos="100000">
                      <a:srgbClr val="FFFFFF"/>
                    </a:gs>
                  </a:gsLst>
                  <a:lin ang="5400000" scaled="0"/>
                </a:gradFill>
                <a:ea typeface="Segoe UI" pitchFamily="34" charset="0"/>
                <a:cs typeface="Segoe UI" pitchFamily="34" charset="0"/>
              </a:rPr>
              <a:t>Matters</a:t>
            </a:r>
          </a:p>
        </p:txBody>
      </p:sp>
      <p:sp>
        <p:nvSpPr>
          <p:cNvPr id="5" name="Rectangle 4"/>
          <p:cNvSpPr/>
          <p:nvPr/>
        </p:nvSpPr>
        <p:spPr bwMode="auto">
          <a:xfrm>
            <a:off x="6675438" y="1211263"/>
            <a:ext cx="4572000" cy="4572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457200"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6600" dirty="0" smtClean="0">
                <a:gradFill>
                  <a:gsLst>
                    <a:gs pos="0">
                      <a:srgbClr val="FFFFFF"/>
                    </a:gs>
                    <a:gs pos="100000">
                      <a:srgbClr val="FFFFFF"/>
                    </a:gs>
                  </a:gsLst>
                  <a:lin ang="5400000" scaled="0"/>
                </a:gradFill>
                <a:ea typeface="Segoe UI" pitchFamily="34" charset="0"/>
                <a:cs typeface="Segoe UI" pitchFamily="34" charset="0"/>
              </a:rPr>
              <a:t>SharePoint Matters</a:t>
            </a:r>
          </a:p>
        </p:txBody>
      </p:sp>
      <p:grpSp>
        <p:nvGrpSpPr>
          <p:cNvPr id="12" name="Group 11"/>
          <p:cNvGrpSpPr/>
          <p:nvPr/>
        </p:nvGrpSpPr>
        <p:grpSpPr>
          <a:xfrm>
            <a:off x="6675437" y="4335462"/>
            <a:ext cx="2286000" cy="1447801"/>
            <a:chOff x="6675437" y="4335462"/>
            <a:chExt cx="2286000" cy="1447801"/>
          </a:xfrm>
        </p:grpSpPr>
        <p:sp>
          <p:nvSpPr>
            <p:cNvPr id="2" name="Rectangle 1"/>
            <p:cNvSpPr/>
            <p:nvPr/>
          </p:nvSpPr>
          <p:spPr bwMode="auto">
            <a:xfrm>
              <a:off x="6675437" y="4335462"/>
              <a:ext cx="2286000" cy="1447801"/>
            </a:xfrm>
            <a:prstGeom prst="rect">
              <a:avLst/>
            </a:prstGeom>
            <a:solidFill>
              <a:srgbClr val="96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VALUE</a:t>
              </a:r>
            </a:p>
          </p:txBody>
        </p:sp>
        <p:sp>
          <p:nvSpPr>
            <p:cNvPr id="3" name="Up Arrow 2"/>
            <p:cNvSpPr/>
            <p:nvPr/>
          </p:nvSpPr>
          <p:spPr bwMode="auto">
            <a:xfrm>
              <a:off x="6827837" y="4564062"/>
              <a:ext cx="415184" cy="838200"/>
            </a:xfrm>
            <a:prstGeom prst="up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8961437" y="4335462"/>
            <a:ext cx="2286000" cy="1447801"/>
            <a:chOff x="8961437" y="4335462"/>
            <a:chExt cx="2286000" cy="1447801"/>
          </a:xfrm>
        </p:grpSpPr>
        <p:sp>
          <p:nvSpPr>
            <p:cNvPr id="6" name="Rectangle 5"/>
            <p:cNvSpPr/>
            <p:nvPr/>
          </p:nvSpPr>
          <p:spPr bwMode="auto">
            <a:xfrm>
              <a:off x="8961437" y="4335462"/>
              <a:ext cx="2286000" cy="1447801"/>
            </a:xfrm>
            <a:prstGeom prst="rect">
              <a:avLst/>
            </a:prstGeom>
            <a:solidFill>
              <a:srgbClr val="96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  RISK</a:t>
              </a:r>
            </a:p>
          </p:txBody>
        </p:sp>
        <p:sp>
          <p:nvSpPr>
            <p:cNvPr id="9" name="Up Arrow 8"/>
            <p:cNvSpPr/>
            <p:nvPr/>
          </p:nvSpPr>
          <p:spPr bwMode="auto">
            <a:xfrm rot="10800000">
              <a:off x="9321428" y="4640262"/>
              <a:ext cx="415184" cy="838200"/>
            </a:xfrm>
            <a:prstGeom prst="up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7230872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Intelliem 2013 v1">
  <a:themeElements>
    <a:clrScheme name="Intelliem 2013">
      <a:dk1>
        <a:srgbClr val="505050"/>
      </a:dk1>
      <a:lt1>
        <a:srgbClr val="FFFFFF"/>
      </a:lt1>
      <a:dk2>
        <a:srgbClr val="012654"/>
      </a:dk2>
      <a:lt2>
        <a:srgbClr val="93E2EF"/>
      </a:lt2>
      <a:accent1>
        <a:srgbClr val="FF6600"/>
      </a:accent1>
      <a:accent2>
        <a:srgbClr val="C00000"/>
      </a:accent2>
      <a:accent3>
        <a:srgbClr val="00A651"/>
      </a:accent3>
      <a:accent4>
        <a:srgbClr val="008272"/>
      </a:accent4>
      <a:accent5>
        <a:srgbClr val="68217A"/>
      </a:accent5>
      <a:accent6>
        <a:srgbClr val="FFFF00"/>
      </a:accent6>
      <a:hlink>
        <a:srgbClr val="00B0F0"/>
      </a:hlink>
      <a:folHlink>
        <a:srgbClr val="00206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5-30072_SPC2012_IT-Pro_Template_16x9">
  <a:themeElements>
    <a:clrScheme name="TechDays 2013">
      <a:dk1>
        <a:srgbClr val="000000"/>
      </a:dk1>
      <a:lt1>
        <a:srgbClr val="FFFFFF"/>
      </a:lt1>
      <a:dk2>
        <a:srgbClr val="002060"/>
      </a:dk2>
      <a:lt2>
        <a:srgbClr val="0072C6"/>
      </a:lt2>
      <a:accent1>
        <a:srgbClr val="68217A"/>
      </a:accent1>
      <a:accent2>
        <a:srgbClr val="008272"/>
      </a:accent2>
      <a:accent3>
        <a:srgbClr val="0072C6"/>
      </a:accent3>
      <a:accent4>
        <a:srgbClr val="B4009E"/>
      </a:accent4>
      <a:accent5>
        <a:srgbClr val="4668C5"/>
      </a:accent5>
      <a:accent6>
        <a:srgbClr val="9B4F96"/>
      </a:accent6>
      <a:hlink>
        <a:srgbClr val="92D050"/>
      </a:hlink>
      <a:folHlink>
        <a:srgbClr val="92D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2.xml><?xml version="1.0" encoding="utf-8"?>
<a:themeOverride xmlns:a="http://schemas.openxmlformats.org/drawingml/2006/main">
  <a:clrScheme name="Intelliem 2013">
    <a:dk1>
      <a:srgbClr val="505050"/>
    </a:dk1>
    <a:lt1>
      <a:srgbClr val="FFFFFF"/>
    </a:lt1>
    <a:dk2>
      <a:srgbClr val="012654"/>
    </a:dk2>
    <a:lt2>
      <a:srgbClr val="93E2EF"/>
    </a:lt2>
    <a:accent1>
      <a:srgbClr val="FF6600"/>
    </a:accent1>
    <a:accent2>
      <a:srgbClr val="C00000"/>
    </a:accent2>
    <a:accent3>
      <a:srgbClr val="00A651"/>
    </a:accent3>
    <a:accent4>
      <a:srgbClr val="008272"/>
    </a:accent4>
    <a:accent5>
      <a:srgbClr val="68217A"/>
    </a:accent5>
    <a:accent6>
      <a:srgbClr val="FFFF00"/>
    </a:accent6>
    <a:hlink>
      <a:srgbClr val="00B0F0"/>
    </a:hlink>
    <a:folHlink>
      <a:srgbClr val="002060"/>
    </a:folHlink>
  </a:clrScheme>
</a:themeOverride>
</file>

<file path=ppt/theme/themeOverride3.xml><?xml version="1.0" encoding="utf-8"?>
<a:themeOverride xmlns:a="http://schemas.openxmlformats.org/drawingml/2006/main">
  <a:clrScheme name="Intelliem 2013">
    <a:dk1>
      <a:srgbClr val="505050"/>
    </a:dk1>
    <a:lt1>
      <a:srgbClr val="FFFFFF"/>
    </a:lt1>
    <a:dk2>
      <a:srgbClr val="012654"/>
    </a:dk2>
    <a:lt2>
      <a:srgbClr val="93E2EF"/>
    </a:lt2>
    <a:accent1>
      <a:srgbClr val="FF6600"/>
    </a:accent1>
    <a:accent2>
      <a:srgbClr val="C00000"/>
    </a:accent2>
    <a:accent3>
      <a:srgbClr val="00A651"/>
    </a:accent3>
    <a:accent4>
      <a:srgbClr val="008272"/>
    </a:accent4>
    <a:accent5>
      <a:srgbClr val="68217A"/>
    </a:accent5>
    <a:accent6>
      <a:srgbClr val="FFFF00"/>
    </a:accent6>
    <a:hlink>
      <a:srgbClr val="00B0F0"/>
    </a:hlink>
    <a:folHlink>
      <a:srgbClr val="00206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SESB203_Holme</Template>
  <TotalTime>153</TotalTime>
  <Words>2679</Words>
  <Application>Microsoft Office PowerPoint</Application>
  <PresentationFormat>Custom</PresentationFormat>
  <Paragraphs>420</Paragraphs>
  <Slides>74</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74</vt:i4>
      </vt:variant>
    </vt:vector>
  </HeadingPairs>
  <TitlesOfParts>
    <vt:vector size="86" baseType="lpstr">
      <vt:lpstr>宋体</vt:lpstr>
      <vt:lpstr>Arial</vt:lpstr>
      <vt:lpstr>Calibri</vt:lpstr>
      <vt:lpstr>Consolas</vt:lpstr>
      <vt:lpstr>Segoe</vt:lpstr>
      <vt:lpstr>Segoe Light</vt:lpstr>
      <vt:lpstr>Segoe UI</vt:lpstr>
      <vt:lpstr>Segoe UI Light</vt:lpstr>
      <vt:lpstr>Wingdings</vt:lpstr>
      <vt:lpstr>TechEd_2013_Template_16x9</vt:lpstr>
      <vt:lpstr>Intelliem 2013 v1</vt:lpstr>
      <vt:lpstr>5-30072_SPC2012_IT-Pro_Template_16x9</vt:lpstr>
      <vt:lpstr>PowerPoint Presentation</vt:lpstr>
      <vt:lpstr>Microsoft SharePoint 2013 and Office 365  Upgrade and Migration:  Strategy and Tactics </vt:lpstr>
      <vt:lpstr>Dan Holme</vt:lpstr>
      <vt:lpstr>PowerPoint Presentation</vt:lpstr>
      <vt:lpstr>About This Session</vt:lpstr>
      <vt:lpstr>PowerPoint Presentation</vt:lpstr>
      <vt:lpstr>Why SharePoint?</vt:lpstr>
      <vt:lpstr>PowerPoint Presentation</vt:lpstr>
      <vt:lpstr>PowerPoint Presentation</vt:lpstr>
      <vt:lpstr>Why should I consider SharePoint 2013?</vt:lpstr>
      <vt:lpstr>Ancient History</vt:lpstr>
      <vt:lpstr>2006</vt:lpstr>
      <vt:lpstr>2007 – 2012: Revolutionary Trends</vt:lpstr>
      <vt:lpstr>SharePoint 2013</vt:lpstr>
      <vt:lpstr>PowerPoint Presentation</vt:lpstr>
      <vt:lpstr>PowerPoint Presentation</vt:lpstr>
      <vt:lpstr>When should I begin moving to 2013?</vt:lpstr>
      <vt:lpstr>PowerPoint Presentation</vt:lpstr>
      <vt:lpstr>PowerPoint Presentation</vt:lpstr>
      <vt:lpstr>When should I upgrade?</vt:lpstr>
      <vt:lpstr>PowerPoint Presentation</vt:lpstr>
      <vt:lpstr>PowerPoint Presentation</vt:lpstr>
      <vt:lpstr>PowerPoint Presentation</vt:lpstr>
      <vt:lpstr>PowerPoint Presentation</vt:lpstr>
      <vt:lpstr>PowerPoint Presentation</vt:lpstr>
      <vt:lpstr>How should I move forward?</vt:lpstr>
      <vt:lpstr>Roadmap to 2013</vt:lpstr>
      <vt:lpstr>Roadmap to 2013</vt:lpstr>
      <vt:lpstr>Roadmap to 2013</vt:lpstr>
      <vt:lpstr>Roadmap to 2013</vt:lpstr>
      <vt:lpstr>Roadmap to 2013</vt:lpstr>
      <vt:lpstr>Roadmap to 2013</vt:lpstr>
      <vt:lpstr>Roadmap to 2013</vt:lpstr>
      <vt:lpstr>Roadmap to 2013</vt:lpstr>
      <vt:lpstr>Roadmap to 2013</vt:lpstr>
      <vt:lpstr>PowerPoint Presentation</vt:lpstr>
      <vt:lpstr>Roadmap to 2013</vt:lpstr>
      <vt:lpstr>Mobile</vt:lpstr>
      <vt:lpstr>PowerPoint Presentation</vt:lpstr>
      <vt:lpstr>Search</vt:lpstr>
      <vt:lpstr>Web Content Management</vt:lpstr>
      <vt:lpstr>Roadmap to 2013</vt:lpstr>
      <vt:lpstr>Roadmap to 2013</vt:lpstr>
      <vt:lpstr>Roadmap to 2013</vt:lpstr>
      <vt:lpstr>I have SharePoint 2007… Should I skip 2010?</vt:lpstr>
      <vt:lpstr>The 2010/2013 Workload Decision Tree</vt:lpstr>
      <vt:lpstr>OK, now can we upgrade?</vt:lpstr>
      <vt:lpstr>PowerPoint Presentation</vt:lpstr>
      <vt:lpstr>PowerPoint Presentation</vt:lpstr>
      <vt:lpstr>Upgrade: A High Level View</vt:lpstr>
      <vt:lpstr>Upgrade: A High Level View</vt:lpstr>
      <vt:lpstr>PowerPoint Presentation</vt:lpstr>
      <vt:lpstr>PowerPoint Presentation</vt:lpstr>
      <vt:lpstr>PowerPoint Presentation</vt:lpstr>
      <vt:lpstr>Office 365 or On-Prem?</vt:lpstr>
      <vt:lpstr>PowerPoint Presentation</vt:lpstr>
      <vt:lpstr>PowerPoint Presentation</vt:lpstr>
      <vt:lpstr>Which Cloud?</vt:lpstr>
      <vt:lpstr>But what about _________ in the cloud?</vt:lpstr>
      <vt:lpstr>Cloud Concerns</vt:lpstr>
      <vt:lpstr>Cloud Considerations</vt:lpstr>
      <vt:lpstr>When should I move to the cloud?</vt:lpstr>
      <vt:lpstr>PowerPoint Presentation</vt:lpstr>
      <vt:lpstr>PowerPoint Presentation</vt:lpstr>
      <vt:lpstr>Workloads and Clouds</vt:lpstr>
      <vt:lpstr>Journey to the Cloud</vt:lpstr>
      <vt:lpstr>So what I end up with is…</vt:lpstr>
      <vt:lpstr>PowerPoint Presentation</vt:lpstr>
      <vt:lpstr>MAHALO! (thank you!)</vt:lpstr>
      <vt:lpstr>Related content</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SES-B203: Microsoft SharePoint 2013 and Office 365 Upgrade and Migration: Strategy and Tactics</dc:title>
  <dc:subject>TechEd 2013</dc:subject>
  <dc:creator>Dan Holme</dc:creator>
  <cp:keywords>TechEd 2013</cp:keywords>
  <dc:description>Template by: Jordan Cayabyab, Artitudes Design, Inc.
Formatting by: Kate Kuzel, Silver Fox Productions, Inc.
Audience Type: Internal/External</dc:description>
  <cp:lastModifiedBy>Shows</cp:lastModifiedBy>
  <cp:revision>22</cp:revision>
  <dcterms:created xsi:type="dcterms:W3CDTF">2013-06-02T23:33:44Z</dcterms:created>
  <dcterms:modified xsi:type="dcterms:W3CDTF">2013-06-05T17:48:28Z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