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24"/>
  </p:notesMasterIdLst>
  <p:handoutMasterIdLst>
    <p:handoutMasterId r:id="rId25"/>
  </p:handoutMasterIdLst>
  <p:sldIdLst>
    <p:sldId id="1135" r:id="rId5"/>
    <p:sldId id="1054" r:id="rId6"/>
    <p:sldId id="1156" r:id="rId7"/>
    <p:sldId id="1157" r:id="rId8"/>
    <p:sldId id="1170" r:id="rId9"/>
    <p:sldId id="1159" r:id="rId10"/>
    <p:sldId id="1160" r:id="rId11"/>
    <p:sldId id="1166" r:id="rId12"/>
    <p:sldId id="1161" r:id="rId13"/>
    <p:sldId id="1167" r:id="rId14"/>
    <p:sldId id="1162" r:id="rId15"/>
    <p:sldId id="1168" r:id="rId16"/>
    <p:sldId id="1158" r:id="rId17"/>
    <p:sldId id="1163" r:id="rId18"/>
    <p:sldId id="1144" r:id="rId19"/>
    <p:sldId id="1150" r:id="rId20"/>
    <p:sldId id="1147" r:id="rId21"/>
    <p:sldId id="1171" r:id="rId22"/>
    <p:sldId id="1076" r:id="rId2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6"/>
            <p14:sldId id="1157"/>
            <p14:sldId id="1170"/>
            <p14:sldId id="1159"/>
            <p14:sldId id="1160"/>
            <p14:sldId id="1166"/>
            <p14:sldId id="1161"/>
            <p14:sldId id="1167"/>
            <p14:sldId id="1162"/>
            <p14:sldId id="1168"/>
            <p14:sldId id="1158"/>
            <p14:sldId id="1163"/>
          </p14:sldIdLst>
        </p14:section>
        <p14:section name="Special content" id="{6925D2A1-AD53-4951-AB34-79DFA02CD676}">
          <p14:sldIdLst>
            <p14:sldId id="1144"/>
            <p14:sldId id="1150"/>
            <p14:sldId id="1147"/>
            <p14:sldId id="1171"/>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6305" autoAdjust="0"/>
  </p:normalViewPr>
  <p:slideViewPr>
    <p:cSldViewPr snapToGrid="0">
      <p:cViewPr varScale="1">
        <p:scale>
          <a:sx n="102" d="100"/>
          <a:sy n="102" d="100"/>
        </p:scale>
        <p:origin x="72"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07B07A-4FF2-46C7-A798-34B4250B8898}" type="doc">
      <dgm:prSet loTypeId="urn:microsoft.com/office/officeart/2005/8/layout/chevron1" loCatId="process" qsTypeId="urn:microsoft.com/office/officeart/2005/8/quickstyle/simple1" qsCatId="simple" csTypeId="urn:microsoft.com/office/officeart/2005/8/colors/accent1_2" csCatId="accent1" phldr="1"/>
      <dgm:spPr/>
    </dgm:pt>
    <dgm:pt modelId="{D7C8D16E-5913-41A5-91EB-AF7689FB0DD0}">
      <dgm:prSet phldrT="[Text]"/>
      <dgm:spPr>
        <a:solidFill>
          <a:schemeClr val="accent1"/>
        </a:solidFill>
        <a:ln>
          <a:noFill/>
        </a:ln>
      </dgm:spPr>
      <dgm:t>
        <a:bodyPr/>
        <a:lstStyle/>
        <a:p>
          <a:r>
            <a:rPr lang="en-US" dirty="0" smtClean="0"/>
            <a:t>Identify and Preserve</a:t>
          </a:r>
          <a:endParaRPr lang="en-US" dirty="0"/>
        </a:p>
      </dgm:t>
    </dgm:pt>
    <dgm:pt modelId="{7EF6B54F-BA47-4EFD-9BE7-82280126B445}" type="parTrans" cxnId="{14FA6EC1-1A0E-43FE-ACB2-6208AC2102F8}">
      <dgm:prSet/>
      <dgm:spPr/>
      <dgm:t>
        <a:bodyPr/>
        <a:lstStyle/>
        <a:p>
          <a:endParaRPr lang="en-US"/>
        </a:p>
      </dgm:t>
    </dgm:pt>
    <dgm:pt modelId="{D90D6C85-9D14-4E89-A37F-B2322B2267BE}" type="sibTrans" cxnId="{14FA6EC1-1A0E-43FE-ACB2-6208AC2102F8}">
      <dgm:prSet/>
      <dgm:spPr/>
      <dgm:t>
        <a:bodyPr/>
        <a:lstStyle/>
        <a:p>
          <a:endParaRPr lang="en-US"/>
        </a:p>
      </dgm:t>
    </dgm:pt>
    <dgm:pt modelId="{B48B5DE4-A478-4ABF-AA1E-FE69E1DBC43A}">
      <dgm:prSet phldrT="[Text]"/>
      <dgm:spPr>
        <a:solidFill>
          <a:schemeClr val="accent1"/>
        </a:solidFill>
        <a:ln>
          <a:noFill/>
        </a:ln>
      </dgm:spPr>
      <dgm:t>
        <a:bodyPr/>
        <a:lstStyle/>
        <a:p>
          <a:r>
            <a:rPr lang="en-US" dirty="0" smtClean="0"/>
            <a:t>Search and Process</a:t>
          </a:r>
          <a:endParaRPr lang="en-US" dirty="0"/>
        </a:p>
      </dgm:t>
    </dgm:pt>
    <dgm:pt modelId="{F7475519-37EC-4EEF-9C00-6B2C5C76FBF0}" type="parTrans" cxnId="{915966B0-BAE1-4E70-9681-6CE64E28845F}">
      <dgm:prSet/>
      <dgm:spPr/>
      <dgm:t>
        <a:bodyPr/>
        <a:lstStyle/>
        <a:p>
          <a:endParaRPr lang="en-US"/>
        </a:p>
      </dgm:t>
    </dgm:pt>
    <dgm:pt modelId="{25C3F21C-E847-4BBC-9CCF-FF4057CB479F}" type="sibTrans" cxnId="{915966B0-BAE1-4E70-9681-6CE64E28845F}">
      <dgm:prSet/>
      <dgm:spPr/>
      <dgm:t>
        <a:bodyPr/>
        <a:lstStyle/>
        <a:p>
          <a:endParaRPr lang="en-US"/>
        </a:p>
      </dgm:t>
    </dgm:pt>
    <dgm:pt modelId="{F4F3AAED-3ED3-42DB-AF7A-3CDF48218117}">
      <dgm:prSet phldrT="[Text]"/>
      <dgm:spPr>
        <a:solidFill>
          <a:schemeClr val="accent1"/>
        </a:solidFill>
        <a:ln>
          <a:noFill/>
        </a:ln>
      </dgm:spPr>
      <dgm:t>
        <a:bodyPr/>
        <a:lstStyle/>
        <a:p>
          <a:r>
            <a:rPr lang="en-US" dirty="0" smtClean="0"/>
            <a:t>Review</a:t>
          </a:r>
          <a:endParaRPr lang="en-US" dirty="0"/>
        </a:p>
      </dgm:t>
    </dgm:pt>
    <dgm:pt modelId="{87A43334-8EE1-4B70-89D1-599BBB3C2AF9}" type="parTrans" cxnId="{F3267BC7-33BF-47DE-B7F7-B7793ACAD084}">
      <dgm:prSet/>
      <dgm:spPr/>
      <dgm:t>
        <a:bodyPr/>
        <a:lstStyle/>
        <a:p>
          <a:endParaRPr lang="en-US"/>
        </a:p>
      </dgm:t>
    </dgm:pt>
    <dgm:pt modelId="{9C34F6EE-AA48-4D9D-BF39-6F6F8CA05E13}" type="sibTrans" cxnId="{F3267BC7-33BF-47DE-B7F7-B7793ACAD084}">
      <dgm:prSet/>
      <dgm:spPr/>
      <dgm:t>
        <a:bodyPr/>
        <a:lstStyle/>
        <a:p>
          <a:endParaRPr lang="en-US"/>
        </a:p>
      </dgm:t>
    </dgm:pt>
    <dgm:pt modelId="{8791E083-CC8C-436A-925C-E5C760B02B31}">
      <dgm:prSet phldrT="[Text]"/>
      <dgm:spPr>
        <a:solidFill>
          <a:schemeClr val="accent1"/>
        </a:solidFill>
        <a:ln>
          <a:noFill/>
        </a:ln>
      </dgm:spPr>
      <dgm:t>
        <a:bodyPr/>
        <a:lstStyle/>
        <a:p>
          <a:r>
            <a:rPr lang="en-US" dirty="0" smtClean="0"/>
            <a:t>Produce</a:t>
          </a:r>
          <a:endParaRPr lang="en-US" dirty="0"/>
        </a:p>
      </dgm:t>
    </dgm:pt>
    <dgm:pt modelId="{C68DE990-95C8-445B-90CC-F09265BDA96F}" type="parTrans" cxnId="{4DFC2533-8735-41DC-8B3D-DA61D8A603E4}">
      <dgm:prSet/>
      <dgm:spPr/>
      <dgm:t>
        <a:bodyPr/>
        <a:lstStyle/>
        <a:p>
          <a:endParaRPr lang="en-US"/>
        </a:p>
      </dgm:t>
    </dgm:pt>
    <dgm:pt modelId="{3F78794B-FC5B-4109-A4BE-F52945C4B150}" type="sibTrans" cxnId="{4DFC2533-8735-41DC-8B3D-DA61D8A603E4}">
      <dgm:prSet/>
      <dgm:spPr/>
      <dgm:t>
        <a:bodyPr/>
        <a:lstStyle/>
        <a:p>
          <a:endParaRPr lang="en-US"/>
        </a:p>
      </dgm:t>
    </dgm:pt>
    <dgm:pt modelId="{4B69D68F-865F-4E89-BB60-65CBFC181A0D}" type="pres">
      <dgm:prSet presAssocID="{B807B07A-4FF2-46C7-A798-34B4250B8898}" presName="Name0" presStyleCnt="0">
        <dgm:presLayoutVars>
          <dgm:dir/>
          <dgm:animLvl val="lvl"/>
          <dgm:resizeHandles val="exact"/>
        </dgm:presLayoutVars>
      </dgm:prSet>
      <dgm:spPr/>
    </dgm:pt>
    <dgm:pt modelId="{53757529-B28F-420D-9E12-9F4FCB3CE541}" type="pres">
      <dgm:prSet presAssocID="{D7C8D16E-5913-41A5-91EB-AF7689FB0DD0}" presName="parTxOnly" presStyleLbl="node1" presStyleIdx="0" presStyleCnt="4" custLinFactNeighborX="-1718" custLinFactNeighborY="-1555">
        <dgm:presLayoutVars>
          <dgm:chMax val="0"/>
          <dgm:chPref val="0"/>
          <dgm:bulletEnabled val="1"/>
        </dgm:presLayoutVars>
      </dgm:prSet>
      <dgm:spPr/>
      <dgm:t>
        <a:bodyPr/>
        <a:lstStyle/>
        <a:p>
          <a:endParaRPr lang="en-US"/>
        </a:p>
      </dgm:t>
    </dgm:pt>
    <dgm:pt modelId="{61448FEB-B49E-481D-BC35-24690A2398B4}" type="pres">
      <dgm:prSet presAssocID="{D90D6C85-9D14-4E89-A37F-B2322B2267BE}" presName="parTxOnlySpace" presStyleCnt="0"/>
      <dgm:spPr/>
    </dgm:pt>
    <dgm:pt modelId="{614D617E-3159-4E4B-83E8-2B56ABD1E592}" type="pres">
      <dgm:prSet presAssocID="{B48B5DE4-A478-4ABF-AA1E-FE69E1DBC43A}" presName="parTxOnly" presStyleLbl="node1" presStyleIdx="1" presStyleCnt="4" custLinFactNeighborX="-1718" custLinFactNeighborY="-1555">
        <dgm:presLayoutVars>
          <dgm:chMax val="0"/>
          <dgm:chPref val="0"/>
          <dgm:bulletEnabled val="1"/>
        </dgm:presLayoutVars>
      </dgm:prSet>
      <dgm:spPr/>
      <dgm:t>
        <a:bodyPr/>
        <a:lstStyle/>
        <a:p>
          <a:endParaRPr lang="en-US"/>
        </a:p>
      </dgm:t>
    </dgm:pt>
    <dgm:pt modelId="{2BC57D9E-01AB-4C47-A550-ED5369D91170}" type="pres">
      <dgm:prSet presAssocID="{25C3F21C-E847-4BBC-9CCF-FF4057CB479F}" presName="parTxOnlySpace" presStyleCnt="0"/>
      <dgm:spPr/>
    </dgm:pt>
    <dgm:pt modelId="{EED3F34C-FDFD-4246-A600-7C3955CB26AB}" type="pres">
      <dgm:prSet presAssocID="{F4F3AAED-3ED3-42DB-AF7A-3CDF48218117}" presName="parTxOnly" presStyleLbl="node1" presStyleIdx="2" presStyleCnt="4" custLinFactNeighborX="-1718" custLinFactNeighborY="-1555">
        <dgm:presLayoutVars>
          <dgm:chMax val="0"/>
          <dgm:chPref val="0"/>
          <dgm:bulletEnabled val="1"/>
        </dgm:presLayoutVars>
      </dgm:prSet>
      <dgm:spPr/>
      <dgm:t>
        <a:bodyPr/>
        <a:lstStyle/>
        <a:p>
          <a:endParaRPr lang="en-US"/>
        </a:p>
      </dgm:t>
    </dgm:pt>
    <dgm:pt modelId="{AD76E271-8E7B-4452-8F4A-17127F2A31BE}" type="pres">
      <dgm:prSet presAssocID="{9C34F6EE-AA48-4D9D-BF39-6F6F8CA05E13}" presName="parTxOnlySpace" presStyleCnt="0"/>
      <dgm:spPr/>
    </dgm:pt>
    <dgm:pt modelId="{82014076-B937-4509-8683-180B704D00A3}" type="pres">
      <dgm:prSet presAssocID="{8791E083-CC8C-436A-925C-E5C760B02B31}" presName="parTxOnly" presStyleLbl="node1" presStyleIdx="3" presStyleCnt="4" custLinFactNeighborX="-1718" custLinFactNeighborY="-1555">
        <dgm:presLayoutVars>
          <dgm:chMax val="0"/>
          <dgm:chPref val="0"/>
          <dgm:bulletEnabled val="1"/>
        </dgm:presLayoutVars>
      </dgm:prSet>
      <dgm:spPr/>
      <dgm:t>
        <a:bodyPr/>
        <a:lstStyle/>
        <a:p>
          <a:endParaRPr lang="en-US"/>
        </a:p>
      </dgm:t>
    </dgm:pt>
  </dgm:ptLst>
  <dgm:cxnLst>
    <dgm:cxn modelId="{F3267BC7-33BF-47DE-B7F7-B7793ACAD084}" srcId="{B807B07A-4FF2-46C7-A798-34B4250B8898}" destId="{F4F3AAED-3ED3-42DB-AF7A-3CDF48218117}" srcOrd="2" destOrd="0" parTransId="{87A43334-8EE1-4B70-89D1-599BBB3C2AF9}" sibTransId="{9C34F6EE-AA48-4D9D-BF39-6F6F8CA05E13}"/>
    <dgm:cxn modelId="{14FA6EC1-1A0E-43FE-ACB2-6208AC2102F8}" srcId="{B807B07A-4FF2-46C7-A798-34B4250B8898}" destId="{D7C8D16E-5913-41A5-91EB-AF7689FB0DD0}" srcOrd="0" destOrd="0" parTransId="{7EF6B54F-BA47-4EFD-9BE7-82280126B445}" sibTransId="{D90D6C85-9D14-4E89-A37F-B2322B2267BE}"/>
    <dgm:cxn modelId="{915966B0-BAE1-4E70-9681-6CE64E28845F}" srcId="{B807B07A-4FF2-46C7-A798-34B4250B8898}" destId="{B48B5DE4-A478-4ABF-AA1E-FE69E1DBC43A}" srcOrd="1" destOrd="0" parTransId="{F7475519-37EC-4EEF-9C00-6B2C5C76FBF0}" sibTransId="{25C3F21C-E847-4BBC-9CCF-FF4057CB479F}"/>
    <dgm:cxn modelId="{4CAB0B7E-A528-40D1-BDBB-66394420B488}" type="presOf" srcId="{B48B5DE4-A478-4ABF-AA1E-FE69E1DBC43A}" destId="{614D617E-3159-4E4B-83E8-2B56ABD1E592}" srcOrd="0" destOrd="0" presId="urn:microsoft.com/office/officeart/2005/8/layout/chevron1"/>
    <dgm:cxn modelId="{8145394D-F5A2-4D23-85E9-6D7EB2B4B076}" type="presOf" srcId="{8791E083-CC8C-436A-925C-E5C760B02B31}" destId="{82014076-B937-4509-8683-180B704D00A3}" srcOrd="0" destOrd="0" presId="urn:microsoft.com/office/officeart/2005/8/layout/chevron1"/>
    <dgm:cxn modelId="{BD8995FB-85AA-4EDD-84C5-F645F9C0EA48}" type="presOf" srcId="{D7C8D16E-5913-41A5-91EB-AF7689FB0DD0}" destId="{53757529-B28F-420D-9E12-9F4FCB3CE541}" srcOrd="0" destOrd="0" presId="urn:microsoft.com/office/officeart/2005/8/layout/chevron1"/>
    <dgm:cxn modelId="{4DF21A47-78AC-4CBA-BFB1-9A58220D2E8E}" type="presOf" srcId="{F4F3AAED-3ED3-42DB-AF7A-3CDF48218117}" destId="{EED3F34C-FDFD-4246-A600-7C3955CB26AB}" srcOrd="0" destOrd="0" presId="urn:microsoft.com/office/officeart/2005/8/layout/chevron1"/>
    <dgm:cxn modelId="{4DFC2533-8735-41DC-8B3D-DA61D8A603E4}" srcId="{B807B07A-4FF2-46C7-A798-34B4250B8898}" destId="{8791E083-CC8C-436A-925C-E5C760B02B31}" srcOrd="3" destOrd="0" parTransId="{C68DE990-95C8-445B-90CC-F09265BDA96F}" sibTransId="{3F78794B-FC5B-4109-A4BE-F52945C4B150}"/>
    <dgm:cxn modelId="{B083C685-D913-44A6-8F94-5ED5F9C20B0D}" type="presOf" srcId="{B807B07A-4FF2-46C7-A798-34B4250B8898}" destId="{4B69D68F-865F-4E89-BB60-65CBFC181A0D}" srcOrd="0" destOrd="0" presId="urn:microsoft.com/office/officeart/2005/8/layout/chevron1"/>
    <dgm:cxn modelId="{C9893A32-5349-4333-94E3-373359BC3A70}" type="presParOf" srcId="{4B69D68F-865F-4E89-BB60-65CBFC181A0D}" destId="{53757529-B28F-420D-9E12-9F4FCB3CE541}" srcOrd="0" destOrd="0" presId="urn:microsoft.com/office/officeart/2005/8/layout/chevron1"/>
    <dgm:cxn modelId="{9E9A5525-BFCB-4D27-81BB-7AB146BD69F5}" type="presParOf" srcId="{4B69D68F-865F-4E89-BB60-65CBFC181A0D}" destId="{61448FEB-B49E-481D-BC35-24690A2398B4}" srcOrd="1" destOrd="0" presId="urn:microsoft.com/office/officeart/2005/8/layout/chevron1"/>
    <dgm:cxn modelId="{14C45FF7-7B60-4CDB-9C05-117F462AFDF5}" type="presParOf" srcId="{4B69D68F-865F-4E89-BB60-65CBFC181A0D}" destId="{614D617E-3159-4E4B-83E8-2B56ABD1E592}" srcOrd="2" destOrd="0" presId="urn:microsoft.com/office/officeart/2005/8/layout/chevron1"/>
    <dgm:cxn modelId="{0B9B0A78-07BB-4055-9037-3949F4E8BB23}" type="presParOf" srcId="{4B69D68F-865F-4E89-BB60-65CBFC181A0D}" destId="{2BC57D9E-01AB-4C47-A550-ED5369D91170}" srcOrd="3" destOrd="0" presId="urn:microsoft.com/office/officeart/2005/8/layout/chevron1"/>
    <dgm:cxn modelId="{4A90F275-6BA1-4715-AE68-21FF9CBFE13F}" type="presParOf" srcId="{4B69D68F-865F-4E89-BB60-65CBFC181A0D}" destId="{EED3F34C-FDFD-4246-A600-7C3955CB26AB}" srcOrd="4" destOrd="0" presId="urn:microsoft.com/office/officeart/2005/8/layout/chevron1"/>
    <dgm:cxn modelId="{F4741976-3846-4FC0-B9DD-59F639262A0C}" type="presParOf" srcId="{4B69D68F-865F-4E89-BB60-65CBFC181A0D}" destId="{AD76E271-8E7B-4452-8F4A-17127F2A31BE}" srcOrd="5" destOrd="0" presId="urn:microsoft.com/office/officeart/2005/8/layout/chevron1"/>
    <dgm:cxn modelId="{EA0AC455-3FBA-4747-A873-F23F3ACC2C7C}" type="presParOf" srcId="{4B69D68F-865F-4E89-BB60-65CBFC181A0D}" destId="{82014076-B937-4509-8683-180B704D00A3}" srcOrd="6" destOrd="0" presId="urn:microsoft.com/office/officeart/2005/8/layout/chevron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4:02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4:02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3762715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15</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4:02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4:02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4:02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113929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19</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4:02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139268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94E6BC3-48C0-4905-A800-787F83899390}" type="datetime1">
              <a:rPr lang="en-US" smtClean="0">
                <a:solidFill>
                  <a:prstClr val="black"/>
                </a:solidFill>
              </a:rPr>
              <a:pPr/>
              <a:t>6/3/2013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832437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397946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437603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193179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911577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1097940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jpg"/><Relationship Id="rId7"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11.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13.png"/><Relationship Id="rId4" Type="http://schemas.openxmlformats.org/officeDocument/2006/relationships/image" Target="../media/image10.png"/><Relationship Id="rId9"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 Id="rId9"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Demo</a:t>
            </a:r>
            <a:endParaRPr lang="en-US" dirty="0"/>
          </a:p>
        </p:txBody>
      </p:sp>
      <p:sp>
        <p:nvSpPr>
          <p:cNvPr id="3" name="Text Placeholder 2"/>
          <p:cNvSpPr>
            <a:spLocks noGrp="1"/>
          </p:cNvSpPr>
          <p:nvPr>
            <p:ph type="body" sz="quarter" idx="12"/>
          </p:nvPr>
        </p:nvSpPr>
        <p:spPr/>
        <p:txBody>
          <a:bodyPr/>
          <a:lstStyle/>
          <a:p>
            <a:r>
              <a:rPr lang="en-US" dirty="0"/>
              <a:t>Georgiana Badea</a:t>
            </a:r>
          </a:p>
          <a:p>
            <a:r>
              <a:rPr lang="en-US" dirty="0"/>
              <a:t>Microsoft Consulting Services</a:t>
            </a:r>
          </a:p>
          <a:p>
            <a:endParaRPr lang="en-US" dirty="0"/>
          </a:p>
        </p:txBody>
      </p:sp>
    </p:spTree>
    <p:extLst>
      <p:ext uri="{BB962C8B-B14F-4D97-AF65-F5344CB8AC3E}">
        <p14:creationId xmlns:p14="http://schemas.microsoft.com/office/powerpoint/2010/main" val="3209923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56059" y="1389372"/>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Easy: </a:t>
            </a:r>
            <a:r>
              <a:rPr lang="en-US" sz="2856" dirty="0">
                <a:solidFill>
                  <a:srgbClr val="FBFBFB">
                    <a:alpha val="99000"/>
                  </a:srgbClr>
                </a:solidFill>
                <a:latin typeface="Segoe UI Light"/>
                <a:ea typeface="Adobe Fan Heiti Std B" pitchFamily="34" charset="-128"/>
                <a:cs typeface="Segoe UI" pitchFamily="34" charset="0"/>
              </a:rPr>
              <a:t>download from SharePoint, Exchange, and file shares whether on premises or in Office 365 all at once</a:t>
            </a:r>
          </a:p>
        </p:txBody>
      </p:sp>
      <p:sp>
        <p:nvSpPr>
          <p:cNvPr id="15" name="Rectangle 14"/>
          <p:cNvSpPr/>
          <p:nvPr/>
        </p:nvSpPr>
        <p:spPr>
          <a:xfrm>
            <a:off x="5556059" y="3288024"/>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Extensible: </a:t>
            </a:r>
            <a:r>
              <a:rPr lang="en-US" sz="2856" dirty="0">
                <a:solidFill>
                  <a:srgbClr val="FBFBFB">
                    <a:alpha val="99000"/>
                  </a:srgbClr>
                </a:solidFill>
                <a:latin typeface="Segoe UI Light"/>
                <a:ea typeface="Adobe Fan Heiti Std B" pitchFamily="34" charset="-128"/>
                <a:cs typeface="Segoe UI" pitchFamily="34" charset="0"/>
              </a:rPr>
              <a:t>convert into popular load files</a:t>
            </a:r>
          </a:p>
        </p:txBody>
      </p:sp>
      <p:sp>
        <p:nvSpPr>
          <p:cNvPr id="16" name="Rectangle 15"/>
          <p:cNvSpPr/>
          <p:nvPr/>
        </p:nvSpPr>
        <p:spPr>
          <a:xfrm>
            <a:off x="5556059" y="5186677"/>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TAP Partners: </a:t>
            </a:r>
            <a:r>
              <a:rPr lang="en-US" sz="2856" dirty="0" err="1">
                <a:solidFill>
                  <a:srgbClr val="FBFBFB">
                    <a:alpha val="99000"/>
                  </a:srgbClr>
                </a:solidFill>
                <a:latin typeface="Segoe UI Light"/>
                <a:ea typeface="Adobe Fan Heiti Std B" pitchFamily="34" charset="-128"/>
                <a:cs typeface="Segoe UI" pitchFamily="34" charset="0"/>
              </a:rPr>
              <a:t>kCura</a:t>
            </a:r>
            <a:r>
              <a:rPr lang="en-US" sz="2856" dirty="0">
                <a:solidFill>
                  <a:srgbClr val="FBFBFB">
                    <a:alpha val="99000"/>
                  </a:srgbClr>
                </a:solidFill>
                <a:latin typeface="Segoe UI Light"/>
                <a:ea typeface="Adobe Fan Heiti Std B" pitchFamily="34" charset="-128"/>
                <a:cs typeface="Segoe UI" pitchFamily="34" charset="0"/>
              </a:rPr>
              <a:t>, </a:t>
            </a:r>
            <a:r>
              <a:rPr lang="en-US" sz="2856" dirty="0" err="1">
                <a:solidFill>
                  <a:srgbClr val="FBFBFB">
                    <a:alpha val="99000"/>
                  </a:srgbClr>
                </a:solidFill>
                <a:latin typeface="Segoe UI Light"/>
                <a:ea typeface="Adobe Fan Heiti Std B" pitchFamily="34" charset="-128"/>
                <a:cs typeface="Segoe UI" pitchFamily="34" charset="0"/>
              </a:rPr>
              <a:t>AvePoint</a:t>
            </a:r>
            <a:r>
              <a:rPr lang="en-US" sz="2856" dirty="0">
                <a:solidFill>
                  <a:srgbClr val="FBFBFB">
                    <a:alpha val="99000"/>
                  </a:srgbClr>
                </a:solidFill>
                <a:latin typeface="Segoe UI Light"/>
                <a:ea typeface="Adobe Fan Heiti Std B" pitchFamily="34" charset="-128"/>
                <a:cs typeface="Segoe UI" pitchFamily="34" charset="0"/>
              </a:rPr>
              <a:t>, Lighthouse, Access Data, FTI Consulting</a:t>
            </a:r>
          </a:p>
        </p:txBody>
      </p:sp>
      <p:sp>
        <p:nvSpPr>
          <p:cNvPr id="12" name="Title 6"/>
          <p:cNvSpPr txBox="1">
            <a:spLocks/>
          </p:cNvSpPr>
          <p:nvPr/>
        </p:nvSpPr>
        <p:spPr>
          <a:xfrm>
            <a:off x="1722437" y="-74511"/>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sz="5507">
              <a:solidFill>
                <a:srgbClr val="505050"/>
              </a:solidFill>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8074" r="28061"/>
          <a:stretch/>
        </p:blipFill>
        <p:spPr>
          <a:xfrm>
            <a:off x="2501" y="1395223"/>
            <a:ext cx="5366169" cy="560344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3. </a:t>
            </a:r>
            <a:r>
              <a:rPr lang="en-US" dirty="0" smtClean="0">
                <a:solidFill>
                  <a:schemeClr val="tx1"/>
                </a:solidFill>
                <a:latin typeface="Segoe UI Light" pitchFamily="34" charset="0"/>
              </a:rPr>
              <a:t>Export</a:t>
            </a:r>
            <a:endParaRPr lang="en-US" dirty="0"/>
          </a:p>
        </p:txBody>
      </p:sp>
    </p:spTree>
    <p:extLst>
      <p:ext uri="{BB962C8B-B14F-4D97-AF65-F5344CB8AC3E}">
        <p14:creationId xmlns:p14="http://schemas.microsoft.com/office/powerpoint/2010/main" val="157134127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 Demo</a:t>
            </a:r>
            <a:endParaRPr lang="en-US" dirty="0"/>
          </a:p>
        </p:txBody>
      </p:sp>
      <p:sp>
        <p:nvSpPr>
          <p:cNvPr id="3" name="Text Placeholder 2"/>
          <p:cNvSpPr>
            <a:spLocks noGrp="1"/>
          </p:cNvSpPr>
          <p:nvPr>
            <p:ph type="body" sz="quarter" idx="12"/>
          </p:nvPr>
        </p:nvSpPr>
        <p:spPr/>
        <p:txBody>
          <a:bodyPr/>
          <a:lstStyle/>
          <a:p>
            <a:r>
              <a:rPr lang="en-US" dirty="0"/>
              <a:t>Georgiana Badea</a:t>
            </a:r>
          </a:p>
          <a:p>
            <a:r>
              <a:rPr lang="en-US" dirty="0"/>
              <a:t>Microsoft Consulting Services</a:t>
            </a:r>
          </a:p>
          <a:p>
            <a:endParaRPr lang="en-US" dirty="0"/>
          </a:p>
        </p:txBody>
      </p:sp>
    </p:spTree>
    <p:extLst>
      <p:ext uri="{BB962C8B-B14F-4D97-AF65-F5344CB8AC3E}">
        <p14:creationId xmlns:p14="http://schemas.microsoft.com/office/powerpoint/2010/main" val="3353903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722437" y="4465960"/>
            <a:ext cx="2990088" cy="131730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Segoe UI Light"/>
                <a:ea typeface="Segoe UI" pitchFamily="34" charset="0"/>
                <a:cs typeface="Segoe UI" pitchFamily="34" charset="0"/>
              </a:rPr>
              <a:t>eDiscovery </a:t>
            </a:r>
            <a:r>
              <a:rPr lang="en-US" sz="2800" dirty="0" smtClean="0">
                <a:solidFill>
                  <a:srgbClr val="FFFFFF">
                    <a:alpha val="99000"/>
                  </a:srgbClr>
                </a:solidFill>
                <a:latin typeface="Segoe UI Light"/>
                <a:ea typeface="Segoe UI" pitchFamily="34" charset="0"/>
                <a:cs typeface="Segoe UI" pitchFamily="34" charset="0"/>
              </a:rPr>
              <a:t>simplified</a:t>
            </a:r>
            <a:endParaRPr lang="en-US" sz="2800" dirty="0">
              <a:solidFill>
                <a:srgbClr val="FFFFFF">
                  <a:alpha val="99000"/>
                </a:srgbClr>
              </a:solidFill>
              <a:latin typeface="Segoe UI Light"/>
              <a:ea typeface="Segoe UI" pitchFamily="34" charset="0"/>
              <a:cs typeface="Segoe UI" pitchFamily="34" charset="0"/>
            </a:endParaRPr>
          </a:p>
        </p:txBody>
      </p:sp>
      <p:sp>
        <p:nvSpPr>
          <p:cNvPr id="10" name="Rectangle 9"/>
          <p:cNvSpPr/>
          <p:nvPr/>
        </p:nvSpPr>
        <p:spPr>
          <a:xfrm>
            <a:off x="4827780" y="4458093"/>
            <a:ext cx="2990088" cy="1325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Segoe UI Light"/>
                <a:ea typeface="Segoe UI" pitchFamily="34" charset="0"/>
                <a:cs typeface="Segoe UI" pitchFamily="34" charset="0"/>
              </a:rPr>
              <a:t>Save time and money</a:t>
            </a:r>
          </a:p>
        </p:txBody>
      </p:sp>
      <p:sp>
        <p:nvSpPr>
          <p:cNvPr id="11" name="Rectangle 10"/>
          <p:cNvSpPr/>
          <p:nvPr/>
        </p:nvSpPr>
        <p:spPr>
          <a:xfrm>
            <a:off x="7933123" y="4458093"/>
            <a:ext cx="2990088" cy="1325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9404">
              <a:defRPr/>
            </a:pPr>
            <a:r>
              <a:rPr lang="en-US" sz="2800" dirty="0" smtClean="0">
                <a:solidFill>
                  <a:srgbClr val="FBFBFB">
                    <a:alpha val="99000"/>
                  </a:srgbClr>
                </a:solidFill>
                <a:latin typeface="Segoe UI Light"/>
                <a:ea typeface="Adobe Fan Heiti Std B" pitchFamily="34" charset="-128"/>
                <a:cs typeface="Segoe UI" pitchFamily="34" charset="0"/>
              </a:rPr>
              <a:t>Reduce </a:t>
            </a:r>
            <a:endParaRPr lang="en-US" sz="2800" dirty="0">
              <a:solidFill>
                <a:srgbClr val="FBFBFB">
                  <a:alpha val="99000"/>
                </a:srgbClr>
              </a:solidFill>
              <a:latin typeface="Segoe UI Light"/>
              <a:ea typeface="Adobe Fan Heiti Std B" pitchFamily="34" charset="-128"/>
              <a:cs typeface="Segoe UI" pitchFamily="34" charset="0"/>
            </a:endParaRPr>
          </a:p>
          <a:p>
            <a:pPr algn="ctr" defTabSz="699404">
              <a:defRPr/>
            </a:pPr>
            <a:r>
              <a:rPr lang="en-US" sz="2800" dirty="0">
                <a:solidFill>
                  <a:srgbClr val="FBFBFB">
                    <a:alpha val="99000"/>
                  </a:srgbClr>
                </a:solidFill>
                <a:latin typeface="Segoe UI Light"/>
                <a:ea typeface="Adobe Fan Heiti Std B" pitchFamily="34" charset="-128"/>
                <a:cs typeface="Segoe UI" pitchFamily="34" charset="0"/>
              </a:rPr>
              <a:t>risk</a:t>
            </a:r>
          </a:p>
        </p:txBody>
      </p:sp>
      <p:sp>
        <p:nvSpPr>
          <p:cNvPr id="3" name="Title 2"/>
          <p:cNvSpPr>
            <a:spLocks noGrp="1"/>
          </p:cNvSpPr>
          <p:nvPr>
            <p:ph type="title"/>
          </p:nvPr>
        </p:nvSpPr>
        <p:spPr/>
        <p:txBody>
          <a:bodyPr/>
          <a:lstStyle/>
          <a:p>
            <a:r>
              <a:rPr lang="en-US" dirty="0" smtClean="0"/>
              <a:t>Key Takeaways</a:t>
            </a:r>
            <a:endParaRPr lang="en-US" dirty="0"/>
          </a:p>
        </p:txBody>
      </p:sp>
      <p:sp>
        <p:nvSpPr>
          <p:cNvPr id="8" name="Rectangle 7"/>
          <p:cNvSpPr/>
          <p:nvPr/>
        </p:nvSpPr>
        <p:spPr>
          <a:xfrm>
            <a:off x="1722437" y="3047240"/>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solidFill>
                  <a:srgbClr val="FFFFFF"/>
                </a:solidFill>
                <a:latin typeface="Segoe UI Light"/>
              </a:rPr>
              <a:t>Advantages</a:t>
            </a:r>
            <a:r>
              <a:rPr lang="en-US" sz="2800" dirty="0">
                <a:solidFill>
                  <a:srgbClr val="FFFFFF"/>
                </a:solidFill>
                <a:latin typeface="Segoe UI Light"/>
              </a:rPr>
              <a:t>: </a:t>
            </a:r>
            <a:r>
              <a:rPr lang="en-US" sz="2800" dirty="0" smtClean="0">
                <a:solidFill>
                  <a:srgbClr val="FFFFFF"/>
                </a:solidFill>
                <a:latin typeface="Segoe UI Light"/>
              </a:rPr>
              <a:t>in-place</a:t>
            </a:r>
            <a:r>
              <a:rPr lang="en-US" sz="2800" dirty="0">
                <a:solidFill>
                  <a:srgbClr val="FFFFFF"/>
                </a:solidFill>
                <a:latin typeface="Segoe UI Light"/>
              </a:rPr>
              <a:t>, real time, more content</a:t>
            </a:r>
          </a:p>
        </p:txBody>
      </p:sp>
      <p:sp>
        <p:nvSpPr>
          <p:cNvPr id="12" name="Rectangle 11"/>
          <p:cNvSpPr/>
          <p:nvPr/>
        </p:nvSpPr>
        <p:spPr>
          <a:xfrm>
            <a:off x="1722436" y="1636387"/>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solidFill>
                  <a:srgbClr val="FFFFFF"/>
                </a:solidFill>
                <a:latin typeface="Segoe UI Light"/>
              </a:rPr>
              <a:t>Capabilities</a:t>
            </a:r>
            <a:r>
              <a:rPr lang="en-US" sz="2800" dirty="0">
                <a:solidFill>
                  <a:srgbClr val="FFFFFF"/>
                </a:solidFill>
                <a:latin typeface="Segoe UI Light"/>
              </a:rPr>
              <a:t>: </a:t>
            </a:r>
            <a:r>
              <a:rPr lang="en-US" sz="2800" dirty="0" smtClean="0">
                <a:solidFill>
                  <a:srgbClr val="FFFFFF"/>
                </a:solidFill>
                <a:latin typeface="Segoe UI Light"/>
              </a:rPr>
              <a:t>In-Place </a:t>
            </a:r>
            <a:r>
              <a:rPr lang="en-US" sz="2800" dirty="0">
                <a:solidFill>
                  <a:srgbClr val="FFFFFF"/>
                </a:solidFill>
                <a:latin typeface="Segoe UI Light"/>
              </a:rPr>
              <a:t>H</a:t>
            </a:r>
            <a:r>
              <a:rPr lang="en-US" sz="2800" dirty="0" smtClean="0">
                <a:solidFill>
                  <a:srgbClr val="FFFFFF"/>
                </a:solidFill>
                <a:latin typeface="Segoe UI Light"/>
              </a:rPr>
              <a:t>old</a:t>
            </a:r>
            <a:r>
              <a:rPr lang="en-US" sz="2800" dirty="0">
                <a:solidFill>
                  <a:srgbClr val="FFFFFF"/>
                </a:solidFill>
                <a:latin typeface="Segoe UI Light"/>
              </a:rPr>
              <a:t>, </a:t>
            </a:r>
            <a:r>
              <a:rPr lang="en-US" sz="2800" dirty="0" smtClean="0">
                <a:solidFill>
                  <a:srgbClr val="FFFFFF"/>
                </a:solidFill>
                <a:latin typeface="Segoe UI Light"/>
              </a:rPr>
              <a:t>Query</a:t>
            </a:r>
            <a:r>
              <a:rPr lang="en-US" sz="2800" dirty="0">
                <a:solidFill>
                  <a:srgbClr val="FFFFFF"/>
                </a:solidFill>
                <a:latin typeface="Segoe UI Light"/>
              </a:rPr>
              <a:t>, and </a:t>
            </a:r>
            <a:r>
              <a:rPr lang="en-US" sz="2800" dirty="0" smtClean="0">
                <a:solidFill>
                  <a:srgbClr val="FFFFFF"/>
                </a:solidFill>
                <a:latin typeface="Segoe UI Light"/>
              </a:rPr>
              <a:t>Export</a:t>
            </a:r>
            <a:endParaRPr lang="en-US" sz="2800" dirty="0">
              <a:solidFill>
                <a:srgbClr val="FFFFFF"/>
              </a:solidFill>
              <a:latin typeface="Segoe UI Light"/>
            </a:endParaRPr>
          </a:p>
        </p:txBody>
      </p:sp>
    </p:spTree>
    <p:extLst>
      <p:ext uri="{BB962C8B-B14F-4D97-AF65-F5344CB8AC3E}">
        <p14:creationId xmlns:p14="http://schemas.microsoft.com/office/powerpoint/2010/main" val="66936110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94628" y="1387048"/>
            <a:ext cx="3665131" cy="132429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276" tIns="186276" rIns="186276" bIns="186276" numCol="1" rtlCol="0" anchor="b" anchorCtr="0" compatLnSpc="1">
            <a:prstTxWarp prst="textNoShape">
              <a:avLst/>
            </a:prstTxWarp>
          </a:bodyPr>
          <a:lstStyle/>
          <a:p>
            <a:pPr defTabSz="931020" fontAlgn="base">
              <a:spcBef>
                <a:spcPct val="0"/>
              </a:spcBef>
              <a:spcAft>
                <a:spcPct val="0"/>
              </a:spcAft>
            </a:pPr>
            <a:r>
              <a:rPr lang="en-US" sz="3264" dirty="0">
                <a:solidFill>
                  <a:srgbClr val="FFFFFF">
                    <a:alpha val="99000"/>
                  </a:srgbClr>
                </a:solidFill>
                <a:latin typeface="+mj-lt"/>
                <a:ea typeface="Segoe UI" pitchFamily="34" charset="0"/>
                <a:cs typeface="Segoe UI" pitchFamily="34" charset="0"/>
              </a:rPr>
              <a:t>Real Time Access</a:t>
            </a:r>
          </a:p>
        </p:txBody>
      </p:sp>
      <p:sp>
        <p:nvSpPr>
          <p:cNvPr id="10" name="Rectangle 9"/>
          <p:cNvSpPr/>
          <p:nvPr/>
        </p:nvSpPr>
        <p:spPr>
          <a:xfrm>
            <a:off x="4385664" y="1376561"/>
            <a:ext cx="3665131" cy="133478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276" tIns="186276" rIns="186276" bIns="186276" numCol="1" rtlCol="0" anchor="b" anchorCtr="0" compatLnSpc="1">
            <a:prstTxWarp prst="textNoShape">
              <a:avLst/>
            </a:prstTxWarp>
          </a:bodyPr>
          <a:lstStyle/>
          <a:p>
            <a:pPr defTabSz="931020" fontAlgn="base">
              <a:spcBef>
                <a:spcPct val="0"/>
              </a:spcBef>
              <a:spcAft>
                <a:spcPct val="0"/>
              </a:spcAft>
            </a:pPr>
            <a:r>
              <a:rPr lang="en-US" sz="3264" dirty="0">
                <a:solidFill>
                  <a:srgbClr val="FFFFFF">
                    <a:alpha val="99000"/>
                  </a:srgbClr>
                </a:solidFill>
                <a:latin typeface="+mj-lt"/>
                <a:ea typeface="Segoe UI" pitchFamily="34" charset="0"/>
                <a:cs typeface="Segoe UI" pitchFamily="34" charset="0"/>
              </a:rPr>
              <a:t>Native Integration</a:t>
            </a:r>
          </a:p>
        </p:txBody>
      </p:sp>
      <p:sp>
        <p:nvSpPr>
          <p:cNvPr id="11" name="Rectangle 10"/>
          <p:cNvSpPr/>
          <p:nvPr/>
        </p:nvSpPr>
        <p:spPr>
          <a:xfrm>
            <a:off x="8176701" y="1376560"/>
            <a:ext cx="3665131" cy="132429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276" tIns="186276" rIns="186276" bIns="186276" numCol="1" rtlCol="0" anchor="b" anchorCtr="0" compatLnSpc="1">
            <a:prstTxWarp prst="textNoShape">
              <a:avLst/>
            </a:prstTxWarp>
          </a:bodyPr>
          <a:lstStyle/>
          <a:p>
            <a:pPr defTabSz="932290">
              <a:defRPr/>
            </a:pPr>
            <a:r>
              <a:rPr lang="en-US" sz="3264" dirty="0">
                <a:solidFill>
                  <a:srgbClr val="FBFBFB">
                    <a:alpha val="99000"/>
                  </a:srgbClr>
                </a:solidFill>
                <a:latin typeface="Segoe UI Light"/>
                <a:ea typeface="Adobe Fan Heiti Std B" pitchFamily="34" charset="-128"/>
                <a:cs typeface="Segoe UI" pitchFamily="34" charset="0"/>
              </a:rPr>
              <a:t>More Content</a:t>
            </a:r>
          </a:p>
        </p:txBody>
      </p:sp>
      <p:sp>
        <p:nvSpPr>
          <p:cNvPr id="3" name="Title 2"/>
          <p:cNvSpPr>
            <a:spLocks noGrp="1"/>
          </p:cNvSpPr>
          <p:nvPr>
            <p:ph type="title"/>
          </p:nvPr>
        </p:nvSpPr>
        <p:spPr/>
        <p:txBody>
          <a:bodyPr/>
          <a:lstStyle/>
          <a:p>
            <a:r>
              <a:rPr lang="en-US" dirty="0" smtClean="0"/>
              <a:t>Our Advantages</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32318" b="32318"/>
          <a:stretch/>
        </p:blipFill>
        <p:spPr>
          <a:xfrm>
            <a:off x="594629" y="2818038"/>
            <a:ext cx="11247203" cy="2651554"/>
          </a:xfrm>
          <a:prstGeom prst="rect">
            <a:avLst/>
          </a:prstGeom>
        </p:spPr>
      </p:pic>
      <p:sp>
        <p:nvSpPr>
          <p:cNvPr id="8" name="Rectangle 7"/>
          <p:cNvSpPr/>
          <p:nvPr/>
        </p:nvSpPr>
        <p:spPr>
          <a:xfrm>
            <a:off x="594636" y="5585637"/>
            <a:ext cx="11247196" cy="12426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b"/>
          <a:lstStyle/>
          <a:p>
            <a:pPr defTabSz="932290" fontAlgn="base">
              <a:spcBef>
                <a:spcPct val="0"/>
              </a:spcBef>
              <a:spcAft>
                <a:spcPct val="0"/>
              </a:spcAft>
              <a:defRPr/>
            </a:pPr>
            <a:endParaRPr lang="en-US" sz="3264" dirty="0">
              <a:solidFill>
                <a:srgbClr val="FBFBFB">
                  <a:alpha val="99000"/>
                </a:srgbClr>
              </a:solidFill>
              <a:latin typeface="Segoe UI Light"/>
              <a:ea typeface="Adobe Fan Heiti Std B" pitchFamily="34" charset="-128"/>
              <a:cs typeface="Segoe UI" pitchFamily="34" charset="0"/>
            </a:endParaRPr>
          </a:p>
        </p:txBody>
      </p:sp>
      <p:pic>
        <p:nvPicPr>
          <p:cNvPr id="13" name="Picture 2" descr="S:\ADI_Projects\Microsoft\MS_11-01278_Windows_Phone_Business_Narrative\ADI_Art\Working_Art\Logos\Exchange-modded-logo.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4095935" y="6027692"/>
            <a:ext cx="1704211" cy="52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7093697" y="6038798"/>
            <a:ext cx="1169568" cy="524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descr="S:\ADI_Projects\Microsoft\MS_11-01278_Windows_Phone_Business_Narrative\ADI_Art\Working_Art\Logos\ofc365_h_rgb.png"/>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9556815" y="5922636"/>
            <a:ext cx="1921248" cy="62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C:\Users\Staples\Desktop\Roslyn\ART\logos\Microsoft\ShrPt_h_rgb.png"/>
          <p:cNvPicPr>
            <a:picLocks noChangeAspect="1" noChangeArrowheads="1"/>
          </p:cNvPicPr>
          <p:nvPr/>
        </p:nvPicPr>
        <p:blipFill>
          <a:blip r:embed="rId10" cstate="print">
            <a:duotone>
              <a:schemeClr val="accent4">
                <a:shade val="45000"/>
                <a:satMod val="135000"/>
              </a:schemeClr>
              <a:prstClr val="white"/>
            </a:duotone>
            <a:extLst>
              <a:ext uri="{BEBA8EAE-BF5A-486C-A8C5-ECC9F3942E4B}">
                <a14:imgProps xmlns:a14="http://schemas.microsoft.com/office/drawing/2010/main">
                  <a14:imgLayer r:embed="rId11">
                    <a14:imgEffect>
                      <a14:colorTemperature colorTemp="8800"/>
                    </a14:imgEffect>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778682" y="6032671"/>
            <a:ext cx="2023701" cy="512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1428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8" y="1190416"/>
            <a:ext cx="11790169" cy="2314480"/>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200" dirty="0" smtClean="0">
                <a:gradFill>
                  <a:gsLst>
                    <a:gs pos="1250">
                      <a:schemeClr val="tx1"/>
                    </a:gs>
                    <a:gs pos="100000">
                      <a:schemeClr val="tx1"/>
                    </a:gs>
                  </a:gsLst>
                  <a:lin ang="5400000" scaled="0"/>
                </a:gradFill>
                <a:latin typeface="+mj-lt"/>
              </a:rPr>
              <a:t>Breakout Sessions</a:t>
            </a:r>
          </a:p>
          <a:p>
            <a:pPr marL="1037871" lvl="1" indent="-571500">
              <a:lnSpc>
                <a:spcPct val="90000"/>
              </a:lnSpc>
              <a:spcBef>
                <a:spcPct val="20000"/>
              </a:spcBef>
              <a:buSzPct val="105000"/>
              <a:buBlip>
                <a:blip r:embed="rId3"/>
              </a:buBlip>
            </a:pPr>
            <a:r>
              <a:rPr lang="en-US" sz="2800" dirty="0">
                <a:gradFill>
                  <a:gsLst>
                    <a:gs pos="1250">
                      <a:schemeClr val="tx1"/>
                    </a:gs>
                    <a:gs pos="100000">
                      <a:schemeClr val="tx1"/>
                    </a:gs>
                  </a:gsLst>
                  <a:lin ang="5400000" scaled="0"/>
                </a:gradFill>
                <a:latin typeface="+mj-lt"/>
              </a:rPr>
              <a:t>SES-B310</a:t>
            </a:r>
            <a:r>
              <a:rPr lang="en-US" sz="2800" dirty="0" smtClean="0">
                <a:gradFill>
                  <a:gsLst>
                    <a:gs pos="1250">
                      <a:schemeClr val="tx1"/>
                    </a:gs>
                    <a:gs pos="100000">
                      <a:schemeClr val="tx1"/>
                    </a:gs>
                  </a:gsLst>
                  <a:lin ang="5400000" scaled="0"/>
                </a:gradFill>
                <a:latin typeface="+mj-lt"/>
              </a:rPr>
              <a:t> </a:t>
            </a:r>
            <a:r>
              <a:rPr lang="en-US" sz="2800" dirty="0">
                <a:gradFill>
                  <a:gsLst>
                    <a:gs pos="1250">
                      <a:schemeClr val="tx1"/>
                    </a:gs>
                    <a:gs pos="100000">
                      <a:schemeClr val="tx1"/>
                    </a:gs>
                  </a:gsLst>
                  <a:lin ang="5400000" scaled="0"/>
                </a:gradFill>
                <a:latin typeface="+mj-lt"/>
              </a:rPr>
              <a:t>Search Architecture, Sizing, and Migration in Microsoft SharePoint </a:t>
            </a:r>
            <a:r>
              <a:rPr lang="en-US" sz="2800" dirty="0" smtClean="0">
                <a:gradFill>
                  <a:gsLst>
                    <a:gs pos="1250">
                      <a:schemeClr val="tx1"/>
                    </a:gs>
                    <a:gs pos="100000">
                      <a:schemeClr val="tx1"/>
                    </a:gs>
                  </a:gsLst>
                  <a:lin ang="5400000" scaled="0"/>
                </a:gradFill>
                <a:latin typeface="+mj-lt"/>
              </a:rPr>
              <a:t>2013</a:t>
            </a:r>
          </a:p>
          <a:p>
            <a:pPr marL="1037871" lvl="1" indent="-571500">
              <a:lnSpc>
                <a:spcPct val="90000"/>
              </a:lnSpc>
              <a:spcBef>
                <a:spcPct val="20000"/>
              </a:spcBef>
              <a:buSzPct val="105000"/>
              <a:buBlip>
                <a:blip r:embed="rId3"/>
              </a:buBlip>
            </a:pPr>
            <a:r>
              <a:rPr lang="en-US" sz="2800" dirty="0">
                <a:gradFill>
                  <a:gsLst>
                    <a:gs pos="1250">
                      <a:schemeClr val="tx1"/>
                    </a:gs>
                    <a:gs pos="100000">
                      <a:schemeClr val="tx1"/>
                    </a:gs>
                  </a:gsLst>
                  <a:lin ang="5400000" scaled="0"/>
                </a:gradFill>
                <a:latin typeface="+mj-lt"/>
              </a:rPr>
              <a:t>SES-B311</a:t>
            </a:r>
            <a:r>
              <a:rPr lang="en-US" sz="2800" dirty="0" smtClean="0">
                <a:gradFill>
                  <a:gsLst>
                    <a:gs pos="1250">
                      <a:schemeClr val="tx1"/>
                    </a:gs>
                    <a:gs pos="100000">
                      <a:schemeClr val="tx1"/>
                    </a:gs>
                  </a:gsLst>
                  <a:lin ang="5400000" scaled="0"/>
                </a:gradFill>
              </a:rPr>
              <a:t> </a:t>
            </a:r>
            <a:r>
              <a:rPr lang="en-US" sz="2800" dirty="0" smtClean="0">
                <a:gradFill>
                  <a:gsLst>
                    <a:gs pos="1250">
                      <a:schemeClr val="tx1"/>
                    </a:gs>
                    <a:gs pos="100000">
                      <a:schemeClr val="tx1"/>
                    </a:gs>
                  </a:gsLst>
                  <a:lin ang="5400000" scaled="0"/>
                </a:gradFill>
                <a:latin typeface="+mj-lt"/>
              </a:rPr>
              <a:t>Step </a:t>
            </a:r>
            <a:r>
              <a:rPr lang="en-US" sz="2800" dirty="0">
                <a:gradFill>
                  <a:gsLst>
                    <a:gs pos="1250">
                      <a:schemeClr val="tx1"/>
                    </a:gs>
                    <a:gs pos="100000">
                      <a:schemeClr val="tx1"/>
                    </a:gs>
                  </a:gsLst>
                  <a:lin ang="5400000" scaled="0"/>
                </a:gradFill>
                <a:latin typeface="+mj-lt"/>
              </a:rPr>
              <a:t>by Step: Search Development in Microsoft SharePoint 2013</a:t>
            </a:r>
          </a:p>
        </p:txBody>
      </p:sp>
      <p:sp>
        <p:nvSpPr>
          <p:cNvPr id="8" name="Rectangle 7"/>
          <p:cNvSpPr/>
          <p:nvPr/>
        </p:nvSpPr>
        <p:spPr bwMode="invGray">
          <a:xfrm>
            <a:off x="322994" y="3376126"/>
            <a:ext cx="11790169" cy="2400657"/>
          </a:xfrm>
          <a:prstGeom prst="rect">
            <a:avLst/>
          </a:prstGeom>
        </p:spPr>
        <p:txBody>
          <a:bodyPr wrap="square">
            <a:spAutoFit/>
          </a:bodyPr>
          <a:lstStyle/>
          <a:p>
            <a:pPr marL="571500" indent="-571500">
              <a:lnSpc>
                <a:spcPct val="90000"/>
              </a:lnSpc>
              <a:spcBef>
                <a:spcPct val="20000"/>
              </a:spcBef>
              <a:buSzPct val="105000"/>
              <a:buBlip>
                <a:blip r:embed="rId3"/>
              </a:buBlip>
            </a:pPr>
            <a:r>
              <a:rPr lang="en-US" sz="3200" dirty="0" smtClean="0">
                <a:gradFill>
                  <a:gsLst>
                    <a:gs pos="1250">
                      <a:schemeClr val="tx1"/>
                    </a:gs>
                    <a:gs pos="100000">
                      <a:schemeClr val="tx1"/>
                    </a:gs>
                  </a:gsLst>
                  <a:lin ang="5400000" scaled="0"/>
                </a:gradFill>
                <a:latin typeface="+mj-lt"/>
              </a:rPr>
              <a:t>Hands-on Labs</a:t>
            </a:r>
          </a:p>
          <a:p>
            <a:pPr marL="1037871" lvl="1"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SES-H325 Working </a:t>
            </a:r>
            <a:r>
              <a:rPr lang="en-US" sz="2800" dirty="0">
                <a:gradFill>
                  <a:gsLst>
                    <a:gs pos="1250">
                      <a:schemeClr val="tx1"/>
                    </a:gs>
                    <a:gs pos="100000">
                      <a:schemeClr val="tx1"/>
                    </a:gs>
                  </a:gsLst>
                  <a:lin ang="5400000" scaled="0"/>
                </a:gradFill>
                <a:latin typeface="+mj-lt"/>
              </a:rPr>
              <a:t>with eDiscovery in Microsoft SharePoint Server 2013</a:t>
            </a:r>
          </a:p>
          <a:p>
            <a:pPr marL="1037871" lvl="1"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OUC-H301 </a:t>
            </a:r>
            <a:r>
              <a:rPr lang="en-US" sz="2800" dirty="0">
                <a:gradFill>
                  <a:gsLst>
                    <a:gs pos="1250">
                      <a:schemeClr val="tx1"/>
                    </a:gs>
                    <a:gs pos="100000">
                      <a:schemeClr val="tx1"/>
                    </a:gs>
                  </a:gsLst>
                  <a:lin ang="5400000" scaled="0"/>
                </a:gradFill>
                <a:latin typeface="+mj-lt"/>
              </a:rPr>
              <a:t>Using Archiving and eDiscovery Center in Microsoft Exchange Server </a:t>
            </a:r>
            <a:r>
              <a:rPr lang="en-US" sz="2800" dirty="0" smtClean="0">
                <a:gradFill>
                  <a:gsLst>
                    <a:gs pos="1250">
                      <a:schemeClr val="tx1"/>
                    </a:gs>
                    <a:gs pos="100000">
                      <a:schemeClr val="tx1"/>
                    </a:gs>
                  </a:gsLst>
                  <a:lin ang="5400000" scaled="0"/>
                </a:gradFill>
                <a:latin typeface="+mj-lt"/>
              </a:rPr>
              <a:t>2013</a:t>
            </a:r>
          </a:p>
          <a:p>
            <a:pPr marL="1037871" lvl="1"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SES-H211 Introduction </a:t>
            </a:r>
            <a:r>
              <a:rPr lang="en-US" sz="2800" dirty="0">
                <a:gradFill>
                  <a:gsLst>
                    <a:gs pos="1250">
                      <a:schemeClr val="tx1"/>
                    </a:gs>
                    <a:gs pos="100000">
                      <a:schemeClr val="tx1"/>
                    </a:gs>
                  </a:gsLst>
                  <a:lin ang="5400000" scaled="0"/>
                </a:gradFill>
                <a:latin typeface="+mj-lt"/>
              </a:rPr>
              <a:t>to Search in Microsoft SharePoint </a:t>
            </a:r>
            <a:r>
              <a:rPr lang="en-US" sz="2800" dirty="0" smtClean="0">
                <a:gradFill>
                  <a:gsLst>
                    <a:gs pos="1250">
                      <a:schemeClr val="tx1"/>
                    </a:gs>
                    <a:gs pos="100000">
                      <a:schemeClr val="tx1"/>
                    </a:gs>
                  </a:gsLst>
                  <a:lin ang="5400000" scaled="0"/>
                </a:gradFill>
                <a:latin typeface="+mj-lt"/>
              </a:rPr>
              <a:t>2013</a:t>
            </a:r>
          </a:p>
        </p:txBody>
      </p:sp>
      <p:sp>
        <p:nvSpPr>
          <p:cNvPr id="12" name="Rectangle 11"/>
          <p:cNvSpPr/>
          <p:nvPr/>
        </p:nvSpPr>
        <p:spPr bwMode="invGray">
          <a:xfrm>
            <a:off x="396006" y="5666550"/>
            <a:ext cx="11790169" cy="1588127"/>
          </a:xfrm>
          <a:prstGeom prst="rect">
            <a:avLst/>
          </a:prstGeom>
        </p:spPr>
        <p:txBody>
          <a:bodyPr wrap="square">
            <a:spAutoFit/>
          </a:bodyPr>
          <a:lstStyle/>
          <a:p>
            <a:pPr marL="571500" lvl="1" indent="-571500">
              <a:lnSpc>
                <a:spcPct val="90000"/>
              </a:lnSpc>
              <a:spcBef>
                <a:spcPct val="20000"/>
              </a:spcBef>
              <a:buSzPct val="105000"/>
              <a:buBlip>
                <a:blip r:embed="rId3"/>
              </a:buBlip>
            </a:pPr>
            <a:r>
              <a:rPr lang="en-US" sz="3200" dirty="0" smtClean="0">
                <a:gradFill>
                  <a:gsLst>
                    <a:gs pos="1250">
                      <a:schemeClr val="tx1"/>
                    </a:gs>
                    <a:gs pos="100000">
                      <a:schemeClr val="tx1"/>
                    </a:gs>
                  </a:gsLst>
                  <a:lin ang="5400000" scaled="0"/>
                </a:gradFill>
                <a:latin typeface="+mj-lt"/>
              </a:rPr>
              <a:t>Find Me Later At Ask the Experts Session on Tuesday</a:t>
            </a:r>
            <a:r>
              <a:rPr lang="en-US" sz="3200" dirty="0">
                <a:gradFill>
                  <a:gsLst>
                    <a:gs pos="1250">
                      <a:schemeClr val="tx1"/>
                    </a:gs>
                    <a:gs pos="100000">
                      <a:schemeClr val="tx1"/>
                    </a:gs>
                  </a:gsLst>
                  <a:lin ang="5400000" scaled="0"/>
                </a:gradFill>
                <a:latin typeface="+mj-lt"/>
              </a:rPr>
              <a:t>, June 4, 6:30pm – </a:t>
            </a:r>
            <a:r>
              <a:rPr lang="en-US" sz="3200" dirty="0" smtClean="0">
                <a:gradFill>
                  <a:gsLst>
                    <a:gs pos="1250">
                      <a:schemeClr val="tx1"/>
                    </a:gs>
                    <a:gs pos="100000">
                      <a:schemeClr val="tx1"/>
                    </a:gs>
                  </a:gsLst>
                  <a:lin ang="5400000" scaled="0"/>
                </a:gradFill>
                <a:latin typeface="+mj-lt"/>
              </a:rPr>
              <a:t>8:30pm, </a:t>
            </a:r>
            <a:r>
              <a:rPr lang="en-US" sz="3200" dirty="0">
                <a:gradFill>
                  <a:gsLst>
                    <a:gs pos="1250">
                      <a:schemeClr val="tx1"/>
                    </a:gs>
                    <a:gs pos="100000">
                      <a:schemeClr val="tx1"/>
                    </a:gs>
                  </a:gsLst>
                  <a:lin ang="5400000" scaled="0"/>
                </a:gradFill>
                <a:latin typeface="+mj-lt"/>
              </a:rPr>
              <a:t>Hall </a:t>
            </a:r>
            <a:r>
              <a:rPr lang="en-US" sz="3200" dirty="0" smtClean="0">
                <a:gradFill>
                  <a:gsLst>
                    <a:gs pos="1250">
                      <a:schemeClr val="tx1"/>
                    </a:gs>
                    <a:gs pos="100000">
                      <a:schemeClr val="tx1"/>
                    </a:gs>
                  </a:gsLst>
                  <a:lin ang="5400000" scaled="0"/>
                </a:gradFill>
                <a:latin typeface="+mj-lt"/>
              </a:rPr>
              <a:t>GH </a:t>
            </a:r>
            <a:r>
              <a:rPr lang="en-US" sz="3200" dirty="0">
                <a:gradFill>
                  <a:gsLst>
                    <a:gs pos="1250">
                      <a:schemeClr val="tx1"/>
                    </a:gs>
                    <a:gs pos="100000">
                      <a:schemeClr val="tx1"/>
                    </a:gs>
                  </a:gsLst>
                  <a:lin ang="5400000" scaled="0"/>
                </a:gradFill>
                <a:latin typeface="+mj-lt"/>
              </a:rPr>
              <a:t>(MCCNO)</a:t>
            </a:r>
          </a:p>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 </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7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182862406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2125678"/>
            <a:ext cx="10561911" cy="1828786"/>
          </a:xfrm>
        </p:spPr>
        <p:txBody>
          <a:bodyPr/>
          <a:lstStyle/>
          <a:p>
            <a:r>
              <a:rPr lang="en-US" sz="5400" dirty="0" smtClean="0"/>
              <a:t>Overview of eDiscovery across </a:t>
            </a:r>
            <a:br>
              <a:rPr lang="en-US" sz="5400" dirty="0" smtClean="0"/>
            </a:br>
            <a:r>
              <a:rPr lang="en-US" sz="5400" dirty="0" smtClean="0"/>
              <a:t>the Microsoft Office Platform</a:t>
            </a:r>
            <a:endParaRPr lang="en-US" sz="5400" dirty="0"/>
          </a:p>
        </p:txBody>
      </p:sp>
      <p:sp>
        <p:nvSpPr>
          <p:cNvPr id="5" name="Text Placeholder 4"/>
          <p:cNvSpPr>
            <a:spLocks noGrp="1"/>
          </p:cNvSpPr>
          <p:nvPr>
            <p:ph type="body" sz="quarter" idx="12"/>
          </p:nvPr>
        </p:nvSpPr>
        <p:spPr/>
        <p:txBody>
          <a:bodyPr/>
          <a:lstStyle/>
          <a:p>
            <a:r>
              <a:rPr lang="en-US" dirty="0" smtClean="0"/>
              <a:t>Georgiana Badea</a:t>
            </a:r>
          </a:p>
          <a:p>
            <a:r>
              <a:rPr lang="en-US" dirty="0" smtClean="0"/>
              <a:t>Microsoft Consulting Services</a:t>
            </a:r>
            <a:endParaRPr lang="en-US" dirty="0"/>
          </a:p>
        </p:txBody>
      </p:sp>
      <p:sp>
        <p:nvSpPr>
          <p:cNvPr id="14" name="Text Placeholder 13"/>
          <p:cNvSpPr>
            <a:spLocks noGrp="1"/>
          </p:cNvSpPr>
          <p:nvPr>
            <p:ph type="body" sz="quarter" idx="13"/>
          </p:nvPr>
        </p:nvSpPr>
        <p:spPr/>
        <p:txBody>
          <a:bodyPr/>
          <a:lstStyle/>
          <a:p>
            <a:r>
              <a:rPr lang="en-US" dirty="0" smtClean="0"/>
              <a:t>SES-B205</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338012" y="1652507"/>
          <a:ext cx="11826816" cy="1619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smtClean="0">
                <a:solidFill>
                  <a:schemeClr val="tx1"/>
                </a:solidFill>
              </a:rPr>
              <a:t>In-Place eDiscovery Overview</a:t>
            </a:r>
            <a:endParaRPr lang="en-US" dirty="0">
              <a:solidFill>
                <a:schemeClr val="tx1"/>
              </a:solidFill>
            </a:endParaRPr>
          </a:p>
        </p:txBody>
      </p:sp>
      <p:sp>
        <p:nvSpPr>
          <p:cNvPr id="32" name="Right Triangle 31"/>
          <p:cNvSpPr/>
          <p:nvPr/>
        </p:nvSpPr>
        <p:spPr bwMode="auto">
          <a:xfrm>
            <a:off x="211292" y="4790698"/>
            <a:ext cx="12070017" cy="2060078"/>
          </a:xfrm>
          <a:prstGeom prst="r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6630" rIns="932603" bIns="2797810" numCol="1" spcCol="0" rtlCol="0" fromWordArt="0" anchor="t" anchorCtr="0" forceAA="0" compatLnSpc="1">
            <a:prstTxWarp prst="textNoShape">
              <a:avLst/>
            </a:prstTxWarp>
            <a:noAutofit/>
          </a:bodyPr>
          <a:lstStyle/>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r>
              <a:rPr lang="en-US" sz="2856" spc="-51" dirty="0">
                <a:gradFill>
                  <a:gsLst>
                    <a:gs pos="0">
                      <a:srgbClr val="FFFFFF"/>
                    </a:gs>
                    <a:gs pos="100000">
                      <a:srgbClr val="FFFFFF"/>
                    </a:gs>
                  </a:gsLst>
                  <a:lin ang="5400000" scaled="0"/>
                </a:gradFill>
                <a:ea typeface="Segoe UI" pitchFamily="34" charset="0"/>
                <a:cs typeface="Segoe UI" pitchFamily="34" charset="0"/>
              </a:rPr>
              <a:t>Volume</a:t>
            </a: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p:txBody>
      </p:sp>
      <p:sp>
        <p:nvSpPr>
          <p:cNvPr id="33" name="Right Triangle 32"/>
          <p:cNvSpPr/>
          <p:nvPr/>
        </p:nvSpPr>
        <p:spPr bwMode="auto">
          <a:xfrm flipH="1">
            <a:off x="211290" y="4802212"/>
            <a:ext cx="12070020" cy="2060078"/>
          </a:xfrm>
          <a:prstGeom prst="rtTriangle">
            <a:avLst/>
          </a:prstGeom>
          <a:solidFill>
            <a:schemeClr val="accent3">
              <a:alpha val="9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1025864"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56" spc="-51" dirty="0">
                <a:gradFill>
                  <a:gsLst>
                    <a:gs pos="0">
                      <a:srgbClr val="FFFFFF"/>
                    </a:gs>
                    <a:gs pos="100000">
                      <a:srgbClr val="FFFFFF"/>
                    </a:gs>
                  </a:gsLst>
                  <a:lin ang="5400000" scaled="0"/>
                </a:gradFill>
                <a:ea typeface="Segoe UI" pitchFamily="34" charset="0"/>
                <a:cs typeface="Segoe UI" pitchFamily="34" charset="0"/>
              </a:rPr>
              <a:t>Relevance</a:t>
            </a:r>
          </a:p>
        </p:txBody>
      </p:sp>
    </p:spTree>
    <p:extLst>
      <p:ext uri="{BB962C8B-B14F-4D97-AF65-F5344CB8AC3E}">
        <p14:creationId xmlns:p14="http://schemas.microsoft.com/office/powerpoint/2010/main" val="271789771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alpha val="99000"/>
                  </a:schemeClr>
                </a:solidFill>
                <a:cs typeface="Segoe UI" pitchFamily="34" charset="0"/>
              </a:rPr>
              <a:t>eDiscovery Challenges</a:t>
            </a:r>
          </a:p>
        </p:txBody>
      </p:sp>
      <p:sp>
        <p:nvSpPr>
          <p:cNvPr id="5" name="Rectangle 4"/>
          <p:cNvSpPr/>
          <p:nvPr/>
        </p:nvSpPr>
        <p:spPr>
          <a:xfrm>
            <a:off x="5556059" y="1370336"/>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dirty="0">
                <a:solidFill>
                  <a:srgbClr val="FBFBFB">
                    <a:alpha val="99000"/>
                  </a:srgbClr>
                </a:solidFill>
                <a:latin typeface="Segoe UI Light"/>
                <a:ea typeface="Adobe Fan Heiti Std B" pitchFamily="34" charset="-128"/>
                <a:cs typeface="Segoe UI" pitchFamily="34" charset="0"/>
              </a:rPr>
              <a:t>Preservation</a:t>
            </a:r>
          </a:p>
        </p:txBody>
      </p:sp>
      <p:sp>
        <p:nvSpPr>
          <p:cNvPr id="6" name="Rectangle 5"/>
          <p:cNvSpPr/>
          <p:nvPr/>
        </p:nvSpPr>
        <p:spPr>
          <a:xfrm>
            <a:off x="5556059" y="327090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dirty="0">
                <a:solidFill>
                  <a:srgbClr val="FBFBFB">
                    <a:alpha val="99000"/>
                  </a:srgbClr>
                </a:solidFill>
                <a:latin typeface="Segoe UI Light"/>
                <a:ea typeface="Adobe Fan Heiti Std B" pitchFamily="34" charset="-128"/>
                <a:cs typeface="Segoe UI" pitchFamily="34" charset="0"/>
              </a:rPr>
              <a:t>Search and reduction</a:t>
            </a:r>
          </a:p>
        </p:txBody>
      </p:sp>
      <p:sp>
        <p:nvSpPr>
          <p:cNvPr id="7" name="Rectangle 6"/>
          <p:cNvSpPr/>
          <p:nvPr/>
        </p:nvSpPr>
        <p:spPr>
          <a:xfrm>
            <a:off x="5556059" y="5184294"/>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a:lnSpc>
                <a:spcPct val="90000"/>
              </a:lnSpc>
              <a:spcAft>
                <a:spcPts val="340"/>
              </a:spcAft>
              <a:defRPr/>
            </a:pPr>
            <a:r>
              <a:rPr lang="en-US" sz="2856" dirty="0">
                <a:solidFill>
                  <a:srgbClr val="FBFBFB">
                    <a:alpha val="99000"/>
                  </a:srgbClr>
                </a:solidFill>
                <a:latin typeface="Segoe UI Light"/>
                <a:ea typeface="Adobe Fan Heiti Std B" pitchFamily="34" charset="-128"/>
                <a:cs typeface="Segoe UI" pitchFamily="34" charset="0"/>
              </a:rPr>
              <a:t>Export</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1" y="1370336"/>
            <a:ext cx="5415786" cy="5624246"/>
          </a:xfrm>
          <a:prstGeom prst="rect">
            <a:avLst/>
          </a:prstGeom>
        </p:spPr>
      </p:pic>
    </p:spTree>
    <p:extLst>
      <p:ext uri="{BB962C8B-B14F-4D97-AF65-F5344CB8AC3E}">
        <p14:creationId xmlns:p14="http://schemas.microsoft.com/office/powerpoint/2010/main" val="39880662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Investigation Demo</a:t>
            </a:r>
            <a:endParaRPr lang="en-US" dirty="0"/>
          </a:p>
        </p:txBody>
      </p:sp>
      <p:sp>
        <p:nvSpPr>
          <p:cNvPr id="3" name="Text Placeholder 2"/>
          <p:cNvSpPr>
            <a:spLocks noGrp="1"/>
          </p:cNvSpPr>
          <p:nvPr>
            <p:ph type="body" sz="quarter" idx="12"/>
          </p:nvPr>
        </p:nvSpPr>
        <p:spPr/>
        <p:txBody>
          <a:bodyPr/>
          <a:lstStyle/>
          <a:p>
            <a:r>
              <a:rPr lang="en-US" dirty="0" smtClean="0"/>
              <a:t>Georgiana Badea</a:t>
            </a:r>
          </a:p>
          <a:p>
            <a:r>
              <a:rPr lang="en-US" dirty="0" smtClean="0"/>
              <a:t>Microsoft Consulting Services</a:t>
            </a:r>
            <a:endParaRPr lang="en-US" dirty="0"/>
          </a:p>
        </p:txBody>
      </p:sp>
    </p:spTree>
    <p:extLst>
      <p:ext uri="{BB962C8B-B14F-4D97-AF65-F5344CB8AC3E}">
        <p14:creationId xmlns:p14="http://schemas.microsoft.com/office/powerpoint/2010/main" val="15078336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solidFill>
                  <a:schemeClr val="tx1">
                    <a:alpha val="99000"/>
                  </a:schemeClr>
                </a:solidFill>
                <a:cs typeface="Segoe UI" pitchFamily="34" charset="0"/>
              </a:rPr>
              <a:t>eDiscovery as easy as 1, 2, 3.</a:t>
            </a:r>
            <a:endParaRPr lang="en-US" dirty="0">
              <a:solidFill>
                <a:schemeClr val="tx1">
                  <a:alpha val="99000"/>
                </a:schemeClr>
              </a:solidFill>
              <a:cs typeface="Segoe UI" pitchFamily="34" charset="0"/>
            </a:endParaRPr>
          </a:p>
        </p:txBody>
      </p:sp>
      <p:sp>
        <p:nvSpPr>
          <p:cNvPr id="21" name="Rectangle 20"/>
          <p:cNvSpPr/>
          <p:nvPr/>
        </p:nvSpPr>
        <p:spPr bwMode="auto">
          <a:xfrm>
            <a:off x="1444970" y="1502720"/>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1100" dirty="0">
                <a:solidFill>
                  <a:srgbClr val="FFFFFF">
                    <a:alpha val="99000"/>
                  </a:srgbClr>
                </a:solidFill>
                <a:ea typeface="Segoe UI" pitchFamily="34" charset="0"/>
                <a:cs typeface="Segoe UI" pitchFamily="34" charset="0"/>
              </a:rPr>
              <a:t>In-Place Hold: protect content in-place in real time</a:t>
            </a:r>
          </a:p>
        </p:txBody>
      </p:sp>
      <p:sp>
        <p:nvSpPr>
          <p:cNvPr id="22" name="Rectangle 21"/>
          <p:cNvSpPr/>
          <p:nvPr/>
        </p:nvSpPr>
        <p:spPr bwMode="auto">
          <a:xfrm>
            <a:off x="1444971" y="2364186"/>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Query: find up to </a:t>
            </a:r>
            <a:r>
              <a:rPr lang="en-US" sz="2040" kern="0" dirty="0" smtClean="0">
                <a:solidFill>
                  <a:srgbClr val="FFFFFF">
                    <a:alpha val="99000"/>
                  </a:srgbClr>
                </a:solidFill>
                <a:ea typeface="Segoe UI" pitchFamily="34" charset="0"/>
                <a:cs typeface="Segoe UI" pitchFamily="34" charset="0"/>
              </a:rPr>
              <a:t>date and </a:t>
            </a:r>
            <a:r>
              <a:rPr lang="en-US" sz="2040" kern="0" dirty="0">
                <a:solidFill>
                  <a:srgbClr val="FFFFFF">
                    <a:alpha val="99000"/>
                  </a:srgbClr>
                </a:solidFill>
                <a:ea typeface="Segoe UI" pitchFamily="34" charset="0"/>
                <a:cs typeface="Segoe UI" pitchFamily="34" charset="0"/>
              </a:rPr>
              <a:t>relevant content quickly</a:t>
            </a:r>
          </a:p>
        </p:txBody>
      </p:sp>
      <p:sp>
        <p:nvSpPr>
          <p:cNvPr id="23" name="Rectangle 22"/>
          <p:cNvSpPr/>
          <p:nvPr/>
        </p:nvSpPr>
        <p:spPr bwMode="auto">
          <a:xfrm>
            <a:off x="1444971" y="3225651"/>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Export: transfer </a:t>
            </a:r>
            <a:r>
              <a:rPr lang="en-US" sz="2040" kern="0" dirty="0" smtClean="0">
                <a:solidFill>
                  <a:srgbClr val="FFFFFF">
                    <a:alpha val="99000"/>
                  </a:srgbClr>
                </a:solidFill>
                <a:ea typeface="Segoe UI" pitchFamily="34" charset="0"/>
                <a:cs typeface="Segoe UI" pitchFamily="34" charset="0"/>
              </a:rPr>
              <a:t>content </a:t>
            </a:r>
            <a:r>
              <a:rPr lang="en-US" sz="2040" kern="0" dirty="0">
                <a:solidFill>
                  <a:srgbClr val="FFFFFF">
                    <a:alpha val="99000"/>
                  </a:srgbClr>
                </a:solidFill>
                <a:ea typeface="Segoe UI" pitchFamily="34" charset="0"/>
                <a:cs typeface="Segoe UI" pitchFamily="34" charset="0"/>
              </a:rPr>
              <a:t>for review and production</a:t>
            </a:r>
          </a:p>
        </p:txBody>
      </p:sp>
      <p:sp>
        <p:nvSpPr>
          <p:cNvPr id="26" name="Rectangle 25"/>
          <p:cNvSpPr/>
          <p:nvPr/>
        </p:nvSpPr>
        <p:spPr bwMode="auto">
          <a:xfrm>
            <a:off x="594635" y="1502721"/>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1</a:t>
            </a:r>
          </a:p>
        </p:txBody>
      </p:sp>
      <p:sp>
        <p:nvSpPr>
          <p:cNvPr id="31" name="Rectangle 30"/>
          <p:cNvSpPr/>
          <p:nvPr/>
        </p:nvSpPr>
        <p:spPr bwMode="auto">
          <a:xfrm>
            <a:off x="594635" y="2365058"/>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2</a:t>
            </a:r>
          </a:p>
        </p:txBody>
      </p:sp>
      <p:sp>
        <p:nvSpPr>
          <p:cNvPr id="32" name="Rectangle 31"/>
          <p:cNvSpPr/>
          <p:nvPr/>
        </p:nvSpPr>
        <p:spPr bwMode="auto">
          <a:xfrm>
            <a:off x="594635" y="3227653"/>
            <a:ext cx="764735" cy="764735"/>
          </a:xfrm>
          <a:prstGeom prst="rect">
            <a:avLst/>
          </a:prstGeom>
          <a:solidFill>
            <a:schemeClr val="accent3"/>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3</a:t>
            </a:r>
          </a:p>
        </p:txBody>
      </p:sp>
      <p:sp>
        <p:nvSpPr>
          <p:cNvPr id="13" name="Rectangle 12"/>
          <p:cNvSpPr/>
          <p:nvPr/>
        </p:nvSpPr>
        <p:spPr bwMode="auto">
          <a:xfrm>
            <a:off x="594636" y="4087116"/>
            <a:ext cx="11251604" cy="764734"/>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Across: SharePoint, Exchange, Lync, and file shares </a:t>
            </a:r>
            <a:r>
              <a:rPr lang="en-US" sz="2040" kern="0" dirty="0" smtClean="0">
                <a:solidFill>
                  <a:srgbClr val="FFFFFF">
                    <a:alpha val="99000"/>
                  </a:srgbClr>
                </a:solidFill>
                <a:ea typeface="Segoe UI" pitchFamily="34" charset="0"/>
                <a:cs typeface="Segoe UI" pitchFamily="34" charset="0"/>
              </a:rPr>
              <a:t>on-premises </a:t>
            </a:r>
            <a:r>
              <a:rPr lang="en-US" sz="2040" kern="0" dirty="0">
                <a:solidFill>
                  <a:srgbClr val="FFFFFF">
                    <a:alpha val="99000"/>
                  </a:srgbClr>
                </a:solidFill>
                <a:ea typeface="Segoe UI" pitchFamily="34" charset="0"/>
                <a:cs typeface="Segoe UI" pitchFamily="34" charset="0"/>
              </a:rPr>
              <a:t>and Office 365</a:t>
            </a:r>
          </a:p>
        </p:txBody>
      </p:sp>
    </p:spTree>
    <p:extLst>
      <p:ext uri="{BB962C8B-B14F-4D97-AF65-F5344CB8AC3E}">
        <p14:creationId xmlns:p14="http://schemas.microsoft.com/office/powerpoint/2010/main" val="438779540"/>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70385" y="1381223"/>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In-place hold: </a:t>
            </a:r>
            <a:r>
              <a:rPr lang="en-US" sz="2856" dirty="0">
                <a:solidFill>
                  <a:srgbClr val="FBFBFB">
                    <a:alpha val="99000"/>
                  </a:srgbClr>
                </a:solidFill>
                <a:latin typeface="Segoe UI Light"/>
                <a:ea typeface="Adobe Fan Heiti Std B" pitchFamily="34" charset="-128"/>
                <a:cs typeface="Segoe UI" pitchFamily="34" charset="0"/>
              </a:rPr>
              <a:t>content stays in Exchange and SharePoint, less storage space, lower costs, higher fidelity</a:t>
            </a:r>
          </a:p>
        </p:txBody>
      </p:sp>
      <p:sp>
        <p:nvSpPr>
          <p:cNvPr id="15" name="Rectangle 14"/>
          <p:cNvSpPr/>
          <p:nvPr/>
        </p:nvSpPr>
        <p:spPr>
          <a:xfrm>
            <a:off x="5570385" y="3279875"/>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Location and query based: </a:t>
            </a:r>
            <a:r>
              <a:rPr lang="en-US" sz="2856" dirty="0">
                <a:solidFill>
                  <a:srgbClr val="FBFBFB">
                    <a:alpha val="99000"/>
                  </a:srgbClr>
                </a:solidFill>
                <a:latin typeface="Segoe UI Light"/>
                <a:ea typeface="Adobe Fan Heiti Std B" pitchFamily="34" charset="-128"/>
                <a:cs typeface="Segoe UI" pitchFamily="34" charset="0"/>
              </a:rPr>
              <a:t>hold entire mailboxes, SharePoint sites, or apply a query to hold less content</a:t>
            </a:r>
          </a:p>
        </p:txBody>
      </p:sp>
      <p:sp>
        <p:nvSpPr>
          <p:cNvPr id="16" name="Rectangle 15"/>
          <p:cNvSpPr/>
          <p:nvPr/>
        </p:nvSpPr>
        <p:spPr>
          <a:xfrm>
            <a:off x="5556059" y="5178528"/>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No impact to users: </a:t>
            </a:r>
            <a:r>
              <a:rPr lang="en-US" sz="2856" dirty="0">
                <a:solidFill>
                  <a:srgbClr val="FBFBFB">
                    <a:alpha val="99000"/>
                  </a:srgbClr>
                </a:solidFill>
                <a:latin typeface="Segoe UI Light"/>
                <a:ea typeface="Adobe Fan Heiti Std B" pitchFamily="34" charset="-128"/>
                <a:cs typeface="Segoe UI" pitchFamily="34" charset="0"/>
              </a:rPr>
              <a:t>seamlessly create, edit, and delete without knowing its on hold</a:t>
            </a:r>
          </a:p>
        </p:txBody>
      </p:sp>
      <p:sp>
        <p:nvSpPr>
          <p:cNvPr id="12" name="Title 6"/>
          <p:cNvSpPr txBox="1">
            <a:spLocks/>
          </p:cNvSpPr>
          <p:nvPr/>
        </p:nvSpPr>
        <p:spPr>
          <a:xfrm>
            <a:off x="1265237" y="-86119"/>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sz="5507">
              <a:solidFill>
                <a:srgbClr val="505050"/>
              </a:solidFill>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45" t="1594" r="1549"/>
          <a:stretch/>
        </p:blipFill>
        <p:spPr>
          <a:xfrm>
            <a:off x="2501" y="1381224"/>
            <a:ext cx="5404340" cy="577802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1. In-Place Hold</a:t>
            </a:r>
            <a:br>
              <a:rPr lang="en-US" dirty="0">
                <a:solidFill>
                  <a:schemeClr val="tx1"/>
                </a:solidFill>
                <a:latin typeface="Segoe UI Light" pitchFamily="34" charset="0"/>
              </a:rPr>
            </a:br>
            <a:endParaRPr lang="en-US" dirty="0"/>
          </a:p>
        </p:txBody>
      </p:sp>
    </p:spTree>
    <p:extLst>
      <p:ext uri="{BB962C8B-B14F-4D97-AF65-F5344CB8AC3E}">
        <p14:creationId xmlns:p14="http://schemas.microsoft.com/office/powerpoint/2010/main" val="59936600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In-Place Hold Demo</a:t>
            </a:r>
            <a:endParaRPr lang="en-US" dirty="0"/>
          </a:p>
        </p:txBody>
      </p:sp>
      <p:sp>
        <p:nvSpPr>
          <p:cNvPr id="3" name="Text Placeholder 2"/>
          <p:cNvSpPr>
            <a:spLocks noGrp="1"/>
          </p:cNvSpPr>
          <p:nvPr>
            <p:ph type="body" sz="quarter" idx="12"/>
          </p:nvPr>
        </p:nvSpPr>
        <p:spPr/>
        <p:txBody>
          <a:bodyPr/>
          <a:lstStyle/>
          <a:p>
            <a:r>
              <a:rPr lang="en-US" dirty="0" smtClean="0"/>
              <a:t>Georgiana Badea</a:t>
            </a:r>
          </a:p>
          <a:p>
            <a:r>
              <a:rPr lang="en-US" dirty="0" smtClean="0"/>
              <a:t>Microsoft Consulting Services</a:t>
            </a:r>
            <a:endParaRPr lang="en-US" dirty="0"/>
          </a:p>
        </p:txBody>
      </p:sp>
    </p:spTree>
    <p:extLst>
      <p:ext uri="{BB962C8B-B14F-4D97-AF65-F5344CB8AC3E}">
        <p14:creationId xmlns:p14="http://schemas.microsoft.com/office/powerpoint/2010/main" val="18134170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56059" y="1391078"/>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Real time: </a:t>
            </a:r>
            <a:r>
              <a:rPr lang="en-US" sz="2856" dirty="0">
                <a:solidFill>
                  <a:srgbClr val="FBFBFB">
                    <a:alpha val="99000"/>
                  </a:srgbClr>
                </a:solidFill>
                <a:latin typeface="Segoe UI Light"/>
                <a:ea typeface="Adobe Fan Heiti Std B" pitchFamily="34" charset="-128"/>
                <a:cs typeface="Segoe UI" pitchFamily="34" charset="0"/>
              </a:rPr>
              <a:t>no need to wait for indexing, always live and up to date</a:t>
            </a:r>
          </a:p>
        </p:txBody>
      </p:sp>
      <p:sp>
        <p:nvSpPr>
          <p:cNvPr id="15" name="Rectangle 14"/>
          <p:cNvSpPr/>
          <p:nvPr/>
        </p:nvSpPr>
        <p:spPr>
          <a:xfrm>
            <a:off x="5556059" y="3289730"/>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Reduce: </a:t>
            </a:r>
            <a:r>
              <a:rPr lang="en-US" sz="2856" dirty="0">
                <a:solidFill>
                  <a:srgbClr val="FBFBFB">
                    <a:alpha val="99000"/>
                  </a:srgbClr>
                </a:solidFill>
                <a:latin typeface="Segoe UI Light"/>
                <a:ea typeface="Adobe Fan Heiti Std B" pitchFamily="34" charset="-128"/>
                <a:cs typeface="Segoe UI" pitchFamily="34" charset="0"/>
              </a:rPr>
              <a:t>proximity search, rich query syntax</a:t>
            </a:r>
          </a:p>
        </p:txBody>
      </p:sp>
      <p:sp>
        <p:nvSpPr>
          <p:cNvPr id="16" name="Rectangle 15"/>
          <p:cNvSpPr/>
          <p:nvPr/>
        </p:nvSpPr>
        <p:spPr>
          <a:xfrm>
            <a:off x="5556059" y="518838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Make decisions: </a:t>
            </a:r>
            <a:r>
              <a:rPr lang="en-US" sz="2856" dirty="0">
                <a:solidFill>
                  <a:srgbClr val="FBFBFB">
                    <a:alpha val="99000"/>
                  </a:srgbClr>
                </a:solidFill>
                <a:latin typeface="Segoe UI Light"/>
                <a:ea typeface="Adobe Fan Heiti Std B" pitchFamily="34" charset="-128"/>
                <a:cs typeface="Segoe UI" pitchFamily="34" charset="0"/>
              </a:rPr>
              <a:t>query and source statistics help you analyze</a:t>
            </a:r>
          </a:p>
        </p:txBody>
      </p:sp>
      <p:sp>
        <p:nvSpPr>
          <p:cNvPr id="12" name="Title 6"/>
          <p:cNvSpPr txBox="1">
            <a:spLocks/>
          </p:cNvSpPr>
          <p:nvPr/>
        </p:nvSpPr>
        <p:spPr>
          <a:xfrm>
            <a:off x="533940" y="107333"/>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sz="5507">
              <a:solidFill>
                <a:srgbClr val="505050"/>
              </a:solidFill>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35953"/>
          <a:stretch/>
        </p:blipFill>
        <p:spPr>
          <a:xfrm>
            <a:off x="2501" y="1395223"/>
            <a:ext cx="5381590" cy="560344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2. </a:t>
            </a:r>
            <a:r>
              <a:rPr lang="en-US" dirty="0" smtClean="0">
                <a:solidFill>
                  <a:schemeClr val="tx1"/>
                </a:solidFill>
                <a:latin typeface="Segoe UI Light" pitchFamily="34" charset="0"/>
              </a:rPr>
              <a:t>Query</a:t>
            </a:r>
            <a:endParaRPr lang="en-US" dirty="0"/>
          </a:p>
        </p:txBody>
      </p:sp>
    </p:spTree>
    <p:extLst>
      <p:ext uri="{BB962C8B-B14F-4D97-AF65-F5344CB8AC3E}">
        <p14:creationId xmlns:p14="http://schemas.microsoft.com/office/powerpoint/2010/main" val="423226910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ES_B205_EDiscovery_Georgiana_Badea" id="{2B14204F-5F77-4BDB-885B-202BDDE4FCBF}" vid="{B208ECA1-E1AB-4C0E-91D1-C66EDE98B8C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SES_B205_EDiscovery_Georgiana_Badea</Template>
  <TotalTime>69</TotalTime>
  <Words>1524</Words>
  <Application>Microsoft Office PowerPoint</Application>
  <PresentationFormat>Custom</PresentationFormat>
  <Paragraphs>127</Paragraphs>
  <Slides>19</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Adobe Fan Heiti Std B</vt:lpstr>
      <vt:lpstr>Arial</vt:lpstr>
      <vt:lpstr>Consolas</vt:lpstr>
      <vt:lpstr>Segoe UI</vt:lpstr>
      <vt:lpstr>Segoe UI Light</vt:lpstr>
      <vt:lpstr>Wingdings</vt:lpstr>
      <vt:lpstr>TechEd_2013_Template_16x9</vt:lpstr>
      <vt:lpstr>PowerPoint Presentation</vt:lpstr>
      <vt:lpstr>Overview of eDiscovery across  the Microsoft Office Platform</vt:lpstr>
      <vt:lpstr>In-Place eDiscovery Overview</vt:lpstr>
      <vt:lpstr>eDiscovery Challenges</vt:lpstr>
      <vt:lpstr>Quick Investigation Demo</vt:lpstr>
      <vt:lpstr>eDiscovery as easy as 1, 2, 3.</vt:lpstr>
      <vt:lpstr>1. In-Place Hold </vt:lpstr>
      <vt:lpstr>In-Place Hold Demo</vt:lpstr>
      <vt:lpstr>2. Query</vt:lpstr>
      <vt:lpstr>Query Demo</vt:lpstr>
      <vt:lpstr>3. Export</vt:lpstr>
      <vt:lpstr>Export Demo</vt:lpstr>
      <vt:lpstr>Key Takeaways</vt:lpstr>
      <vt:lpstr>Our Advantages</vt:lpstr>
      <vt:lpstr>Related content</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SES-B205 Overview of eDiscovery across the Microsoft Office Platform</dc:title>
  <dc:subject>TechEd 2013</dc:subject>
  <dc:creator>Georgiana Badea</dc:creator>
  <cp:keywords>TechEd 2013</cp:keywords>
  <dc:description>Template by: Jordan Cayabyab, Artitudes Design, Inc.
Formatting by: Brett Perry Silver Fox Prod Inc
Audience Type: Internal/External</dc:description>
  <cp:lastModifiedBy>Shows</cp:lastModifiedBy>
  <cp:revision>9</cp:revision>
  <dcterms:created xsi:type="dcterms:W3CDTF">2013-05-18T12:41:52Z</dcterms:created>
  <dcterms:modified xsi:type="dcterms:W3CDTF">2013-06-03T21:02:52Z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