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Lst>
  <p:notesMasterIdLst>
    <p:notesMasterId r:id="rId30"/>
  </p:notesMasterIdLst>
  <p:handoutMasterIdLst>
    <p:handoutMasterId r:id="rId31"/>
  </p:handoutMasterIdLst>
  <p:sldIdLst>
    <p:sldId id="1135" r:id="rId5"/>
    <p:sldId id="1054" r:id="rId6"/>
    <p:sldId id="1163" r:id="rId7"/>
    <p:sldId id="1173" r:id="rId8"/>
    <p:sldId id="1182" r:id="rId9"/>
    <p:sldId id="1175" r:id="rId10"/>
    <p:sldId id="1180" r:id="rId11"/>
    <p:sldId id="1174" r:id="rId12"/>
    <p:sldId id="1152" r:id="rId13"/>
    <p:sldId id="1184" r:id="rId14"/>
    <p:sldId id="1183" r:id="rId15"/>
    <p:sldId id="1169" r:id="rId16"/>
    <p:sldId id="1170" r:id="rId17"/>
    <p:sldId id="1177" r:id="rId18"/>
    <p:sldId id="1155" r:id="rId19"/>
    <p:sldId id="1186" r:id="rId20"/>
    <p:sldId id="1156" r:id="rId21"/>
    <p:sldId id="1164" r:id="rId22"/>
    <p:sldId id="1176" r:id="rId23"/>
    <p:sldId id="1162" r:id="rId24"/>
    <p:sldId id="1178" r:id="rId25"/>
    <p:sldId id="1157" r:id="rId26"/>
    <p:sldId id="1168" r:id="rId27"/>
    <p:sldId id="1187" r:id="rId28"/>
    <p:sldId id="1076" r:id="rId29"/>
  </p:sldIdLst>
  <p:sldSz cx="12436475" cy="6994525"/>
  <p:notesSz cx="6858000" cy="9144000"/>
  <p:embeddedFontLst>
    <p:embeddedFont>
      <p:font typeface="Calibri" panose="020F0502020204030204" pitchFamily="34" charset="0"/>
      <p:regular r:id="rId32"/>
      <p:bold r:id="rId33"/>
      <p:italic r:id="rId34"/>
      <p:boldItalic r:id="rId35"/>
    </p:embeddedFont>
    <p:embeddedFont>
      <p:font typeface="Segoe UI Light" panose="020B0502040204020203" pitchFamily="34" charset="0"/>
      <p:regular r:id="rId36"/>
      <p:italic r:id="rId37"/>
    </p:embeddedFont>
    <p:embeddedFont>
      <p:font typeface="Segoe UI" panose="020B0502040204020203" pitchFamily="34" charset="0"/>
      <p:regular r:id="rId38"/>
      <p:bold r:id="rId39"/>
      <p:italic r:id="rId40"/>
      <p:boldItalic r:id="rId41"/>
    </p:embeddedFont>
    <p:embeddedFont>
      <p:font typeface="Consolas" panose="020B0609020204030204" pitchFamily="49" charset="0"/>
      <p:regular r:id="rId42"/>
      <p:bold r:id="rId43"/>
      <p:italic r:id="rId44"/>
      <p:boldItalic r:id="rId45"/>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15" autoAdjust="0"/>
    <p:restoredTop sz="86803" autoAdjust="0"/>
  </p:normalViewPr>
  <p:slideViewPr>
    <p:cSldViewPr snapToGrid="0">
      <p:cViewPr varScale="1">
        <p:scale>
          <a:sx n="57" d="100"/>
          <a:sy n="57" d="100"/>
        </p:scale>
        <p:origin x="378" y="78"/>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4"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viewProps" Target="view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2:24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2:24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2:24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67CE5716-D24E-4FC4-B470-2C33324D5CA4}" type="slidenum">
              <a:rPr lang="en-US" smtClean="0"/>
              <a:t>11</a:t>
            </a:fld>
            <a:endParaRPr lang="en-US"/>
          </a:p>
        </p:txBody>
      </p:sp>
    </p:spTree>
    <p:extLst>
      <p:ext uri="{BB962C8B-B14F-4D97-AF65-F5344CB8AC3E}">
        <p14:creationId xmlns:p14="http://schemas.microsoft.com/office/powerpoint/2010/main" val="2612811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t>12</a:t>
            </a:fld>
            <a:endParaRPr lang="en-US"/>
          </a:p>
        </p:txBody>
      </p:sp>
    </p:spTree>
    <p:extLst>
      <p:ext uri="{BB962C8B-B14F-4D97-AF65-F5344CB8AC3E}">
        <p14:creationId xmlns:p14="http://schemas.microsoft.com/office/powerpoint/2010/main" val="1019212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4260231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14</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2:24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830866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t>15</a:t>
            </a:fld>
            <a:endParaRPr lang="en-US"/>
          </a:p>
        </p:txBody>
      </p:sp>
    </p:spTree>
    <p:extLst>
      <p:ext uri="{BB962C8B-B14F-4D97-AF65-F5344CB8AC3E}">
        <p14:creationId xmlns:p14="http://schemas.microsoft.com/office/powerpoint/2010/main" val="74260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t>17</a:t>
            </a:fld>
            <a:endParaRPr lang="en-US"/>
          </a:p>
        </p:txBody>
      </p:sp>
    </p:spTree>
    <p:extLst>
      <p:ext uri="{BB962C8B-B14F-4D97-AF65-F5344CB8AC3E}">
        <p14:creationId xmlns:p14="http://schemas.microsoft.com/office/powerpoint/2010/main" val="2919772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2:24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622870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
        <p:nvSpPr>
          <p:cNvPr id="10" name="Date Placeholder 9"/>
          <p:cNvSpPr>
            <a:spLocks noGrp="1"/>
          </p:cNvSpPr>
          <p:nvPr>
            <p:ph type="dt" idx="13"/>
          </p:nvPr>
        </p:nvSpPr>
        <p:spPr/>
        <p:txBody>
          <a:bodyPr/>
          <a:lstStyle/>
          <a:p>
            <a:fld id="{6299F6DE-97B5-460A-A093-C0E2A6561C2A}" type="datetime8">
              <a:rPr lang="en-US" smtClean="0"/>
              <a:t>6/3/2013 2:24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5863833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21</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2:24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2168496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fld id="{67CE5716-D24E-4FC4-B470-2C33324D5CA4}" type="slidenum">
              <a:rPr lang="en-US" smtClean="0"/>
              <a:t>23</a:t>
            </a:fld>
            <a:endParaRPr lang="en-US"/>
          </a:p>
        </p:txBody>
      </p:sp>
    </p:spTree>
    <p:extLst>
      <p:ext uri="{BB962C8B-B14F-4D97-AF65-F5344CB8AC3E}">
        <p14:creationId xmlns:p14="http://schemas.microsoft.com/office/powerpoint/2010/main" val="3221931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2:24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2:24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819899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25</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2:24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Segoe UI" panose="020B0502040204020203" pitchFamily="34" charset="0"/>
              <a:cs typeface="Segoe UI" panose="020B0502040204020203" pitchFamily="34" charset="0"/>
            </a:endParaRPr>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7EF5EF0-5C0A-4011-92FE-F1E7BED93A69}"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463243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6/3/2013 2:24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267787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
        <p:nvSpPr>
          <p:cNvPr id="10" name="Date Placeholder 9"/>
          <p:cNvSpPr>
            <a:spLocks noGrp="1"/>
          </p:cNvSpPr>
          <p:nvPr>
            <p:ph type="dt" idx="13"/>
          </p:nvPr>
        </p:nvSpPr>
        <p:spPr/>
        <p:txBody>
          <a:bodyPr/>
          <a:lstStyle/>
          <a:p>
            <a:fld id="{6299F6DE-97B5-460A-A093-C0E2A6561C2A}" type="datetime8">
              <a:rPr lang="en-US" smtClean="0"/>
              <a:t>6/3/2013 2:24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386134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cs typeface="+mn-cs"/>
            </a:endParaRPr>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506278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8</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6/3/2013 2:24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82213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700556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cs typeface="+mn-cs"/>
            </a:endParaRPr>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7402718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59" y="233153"/>
            <a:ext cx="11375537"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59" y="1476623"/>
            <a:ext cx="11375537"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341073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17.PN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hyperlink" Target="http://www.microsoft.com/en-us/dynamics/crm-social.aspx"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hyperlink" Target="https://www.yammer.com/partners/developers" TargetMode="Externa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hyperlink" Target="http://blogs.wsj.com/venturecapital/2013/05/22/microsoft-creates-yammer-north-in-redmond-to-learn-new-software-tricks/" TargetMode="External"/><Relationship Id="rId2" Type="http://schemas.openxmlformats.org/officeDocument/2006/relationships/notesSlide" Target="../notesSlides/notesSlide16.xml"/><Relationship Id="rId1" Type="http://schemas.openxmlformats.org/officeDocument/2006/relationships/slideLayout" Target="../slideLayouts/slideLayout11.xml"/><Relationship Id="rId5" Type="http://schemas.openxmlformats.org/officeDocument/2006/relationships/image" Target="../media/image28.jpg"/><Relationship Id="rId4" Type="http://schemas.openxmlformats.org/officeDocument/2006/relationships/hyperlink" Target="http://www.microsoft.com/enterprise/office-of-the-CIO/articles/Making-Microsoft-a-Connected-Enterprise-with-Yammer-and-SharePoint.aspx"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player.vimeo.com/video/59025531?autoplay=1"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twitter.com/cfiessinger"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8" Type="http://schemas.openxmlformats.org/officeDocument/2006/relationships/hyperlink" Target="https://twitter.com/sharepoint" TargetMode="External"/><Relationship Id="rId13" Type="http://schemas.openxmlformats.org/officeDocument/2006/relationships/hyperlink" Target="http://www.cio.com.au/article/457784/when_social_tools_go_viral" TargetMode="External"/><Relationship Id="rId3" Type="http://schemas.openxmlformats.org/officeDocument/2006/relationships/hyperlink" Target="http://about.yammer.com/social-journey/" TargetMode="External"/><Relationship Id="rId7" Type="http://schemas.openxmlformats.org/officeDocument/2006/relationships/hyperlink" Target="https://twitter.com/yammer" TargetMode="External"/><Relationship Id="rId12" Type="http://schemas.openxmlformats.org/officeDocument/2006/relationships/hyperlink" Target="http://hospitalitytechnology.edgl.com/top-stories/Red-Robin-CIO-Drives-Change-Through-IT-Management-85049" TargetMode="External"/><Relationship Id="rId2" Type="http://schemas.openxmlformats.org/officeDocument/2006/relationships/hyperlink" Target="https://www.yammer.com/customers/" TargetMode="External"/><Relationship Id="rId16" Type="http://schemas.openxmlformats.org/officeDocument/2006/relationships/hyperlink" Target="http://blog.yammer.com/blog/2013/03/yammers-2013-business-value-survey-results-are-in.html" TargetMode="External"/><Relationship Id="rId1" Type="http://schemas.openxmlformats.org/officeDocument/2006/relationships/slideLayout" Target="../slideLayouts/slideLayout23.xml"/><Relationship Id="rId6" Type="http://schemas.openxmlformats.org/officeDocument/2006/relationships/hyperlink" Target="http://blog.yammer.com/blog/" TargetMode="External"/><Relationship Id="rId11" Type="http://schemas.openxmlformats.org/officeDocument/2006/relationships/hyperlink" Target="http://www.cio.co.uk/article/3425460/enterprise-social-networking-ignoring-new-trend-should-be-crime" TargetMode="External"/><Relationship Id="rId5" Type="http://schemas.openxmlformats.org/officeDocument/2006/relationships/hyperlink" Target="http://blogs.office.com/b/sharepoint/" TargetMode="External"/><Relationship Id="rId15" Type="http://schemas.openxmlformats.org/officeDocument/2006/relationships/hyperlink" Target="https://www.mckinseyquarterly.com/High_Tech/Strategy_Analysis/Evolution_of_the_networked_enterprise_McKinsey_Global_Survey_results_3073" TargetMode="External"/><Relationship Id="rId10" Type="http://schemas.openxmlformats.org/officeDocument/2006/relationships/hyperlink" Target="http://www.microsoft.com/en-us/news/Press/2013/Feb13/02-20YammerQ4PR.aspx" TargetMode="External"/><Relationship Id="rId4" Type="http://schemas.openxmlformats.org/officeDocument/2006/relationships/hyperlink" Target="http://aka.ms/rise-of-enterprise-social-networks" TargetMode="External"/><Relationship Id="rId9" Type="http://schemas.openxmlformats.org/officeDocument/2006/relationships/hyperlink" Target="https://twitter.com/office365" TargetMode="External"/><Relationship Id="rId14" Type="http://schemas.openxmlformats.org/officeDocument/2006/relationships/hyperlink" Target="http://www.microsoft.com/en-us/news/Press/2013/May13/05-27SocialToolsPR.aspx"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6.xml"/><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6.xml"/><Relationship Id="rId5" Type="http://schemas.openxmlformats.org/officeDocument/2006/relationships/image" Target="../media/image34.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microsoft.com/office/2007/relationships/hdphoto" Target="../media/hdphoto1.wdp"/><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hyperlink" Target="http://www.microsoft.com/en-us/news/presskits/enterprisesocial" TargetMode="Externa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hyperlink" Target="http://player.vimeo.com/video/61680137?autoplay=1"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hyperlink" Target="https://www.yammer.com/customers/" TargetMode="External"/><Relationship Id="rId5" Type="http://schemas.openxmlformats.org/officeDocument/2006/relationships/image" Target="../media/image13.jpe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15531" y="2772376"/>
            <a:ext cx="2972627" cy="2284838"/>
          </a:xfrm>
          <a:prstGeom prst="rect">
            <a:avLst/>
          </a:prstGeom>
        </p:spPr>
      </p:pic>
      <p:pic>
        <p:nvPicPr>
          <p:cNvPr id="17" name="Picture 1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83902" y="2772376"/>
            <a:ext cx="2972621" cy="2284838"/>
          </a:xfrm>
          <a:prstGeom prst="rect">
            <a:avLst/>
          </a:prstGeom>
        </p:spPr>
      </p:pic>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b="17647"/>
          <a:stretch/>
        </p:blipFill>
        <p:spPr>
          <a:xfrm>
            <a:off x="7939191" y="2749878"/>
            <a:ext cx="2972626" cy="2284839"/>
          </a:xfrm>
          <a:prstGeom prst="rect">
            <a:avLst/>
          </a:prstGeom>
        </p:spPr>
      </p:pic>
      <p:sp>
        <p:nvSpPr>
          <p:cNvPr id="29" name="Rectangle 28"/>
          <p:cNvSpPr/>
          <p:nvPr/>
        </p:nvSpPr>
        <p:spPr bwMode="auto">
          <a:xfrm>
            <a:off x="4715532" y="3914795"/>
            <a:ext cx="2972626" cy="1142419"/>
          </a:xfrm>
          <a:prstGeom prst="rect">
            <a:avLst/>
          </a:prstGeom>
          <a:gradFill>
            <a:gsLst>
              <a:gs pos="0">
                <a:srgbClr val="000000"/>
              </a:gs>
              <a:gs pos="100000">
                <a:srgbClr val="000000">
                  <a:alpha val="0"/>
                </a:srgbClr>
              </a:gs>
            </a:gsLst>
            <a:lin ang="162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r>
              <a:rPr lang="en-US" sz="2448" dirty="0" smtClean="0">
                <a:solidFill>
                  <a:prstClr val="white">
                    <a:alpha val="99000"/>
                  </a:prstClr>
                </a:solidFill>
                <a:latin typeface="Segoe UI Light"/>
              </a:rPr>
              <a:t>Social</a:t>
            </a:r>
          </a:p>
          <a:p>
            <a:r>
              <a:rPr lang="en-US" sz="2448" dirty="0" smtClean="0">
                <a:solidFill>
                  <a:prstClr val="white">
                    <a:alpha val="99000"/>
                  </a:prstClr>
                </a:solidFill>
                <a:latin typeface="Segoe UI Light"/>
              </a:rPr>
              <a:t>Business </a:t>
            </a:r>
            <a:r>
              <a:rPr lang="en-US" sz="2448" dirty="0">
                <a:solidFill>
                  <a:prstClr val="white">
                    <a:alpha val="99000"/>
                  </a:prstClr>
                </a:solidFill>
                <a:latin typeface="Segoe UI Light"/>
              </a:rPr>
              <a:t>Apps</a:t>
            </a:r>
          </a:p>
        </p:txBody>
      </p:sp>
      <p:sp>
        <p:nvSpPr>
          <p:cNvPr id="24" name="Rectangle 23"/>
          <p:cNvSpPr/>
          <p:nvPr/>
        </p:nvSpPr>
        <p:spPr bwMode="auto">
          <a:xfrm>
            <a:off x="1483899" y="3914794"/>
            <a:ext cx="2972626" cy="1142420"/>
          </a:xfrm>
          <a:prstGeom prst="rect">
            <a:avLst/>
          </a:prstGeom>
          <a:gradFill>
            <a:gsLst>
              <a:gs pos="0">
                <a:srgbClr val="000000"/>
              </a:gs>
              <a:gs pos="100000">
                <a:srgbClr val="000000">
                  <a:alpha val="0"/>
                </a:srgbClr>
              </a:gs>
            </a:gsLst>
            <a:lin ang="162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endParaRPr lang="en-US" sz="2448" dirty="0" smtClean="0">
              <a:solidFill>
                <a:prstClr val="white">
                  <a:alpha val="99000"/>
                </a:prstClr>
              </a:solidFill>
              <a:latin typeface="Segoe UI Light"/>
            </a:endParaRPr>
          </a:p>
          <a:p>
            <a:r>
              <a:rPr lang="en-US" sz="2448" dirty="0" smtClean="0">
                <a:solidFill>
                  <a:prstClr val="white">
                    <a:alpha val="99000"/>
                  </a:prstClr>
                </a:solidFill>
                <a:latin typeface="Segoe UI Light"/>
              </a:rPr>
              <a:t>Social </a:t>
            </a:r>
          </a:p>
          <a:p>
            <a:r>
              <a:rPr lang="en-US" sz="2448" dirty="0" smtClean="0">
                <a:solidFill>
                  <a:prstClr val="white">
                    <a:alpha val="99000"/>
                  </a:prstClr>
                </a:solidFill>
                <a:latin typeface="Segoe UI Light"/>
              </a:rPr>
              <a:t>Intranet</a:t>
            </a:r>
            <a:endParaRPr lang="en-US" sz="2448" dirty="0">
              <a:solidFill>
                <a:prstClr val="white">
                  <a:alpha val="99000"/>
                </a:prstClr>
              </a:solidFill>
              <a:latin typeface="Segoe UI Light"/>
            </a:endParaRPr>
          </a:p>
        </p:txBody>
      </p:sp>
      <p:sp>
        <p:nvSpPr>
          <p:cNvPr id="3" name="Rectangle 2"/>
          <p:cNvSpPr/>
          <p:nvPr/>
        </p:nvSpPr>
        <p:spPr bwMode="auto">
          <a:xfrm>
            <a:off x="7939191" y="3892298"/>
            <a:ext cx="2972626" cy="1142419"/>
          </a:xfrm>
          <a:prstGeom prst="rect">
            <a:avLst/>
          </a:prstGeom>
          <a:gradFill>
            <a:gsLst>
              <a:gs pos="0">
                <a:srgbClr val="000000"/>
              </a:gs>
              <a:gs pos="100000">
                <a:srgbClr val="000000">
                  <a:alpha val="0"/>
                </a:srgbClr>
              </a:gs>
            </a:gsLst>
            <a:lin ang="162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r>
              <a:rPr lang="en-US" sz="2448" dirty="0" smtClean="0">
                <a:solidFill>
                  <a:prstClr val="white">
                    <a:alpha val="99000"/>
                  </a:prstClr>
                </a:solidFill>
                <a:latin typeface="Segoe UI Light"/>
              </a:rPr>
              <a:t>Social </a:t>
            </a:r>
          </a:p>
          <a:p>
            <a:r>
              <a:rPr lang="en-US" sz="2448" dirty="0" smtClean="0">
                <a:solidFill>
                  <a:prstClr val="white">
                    <a:alpha val="99000"/>
                  </a:prstClr>
                </a:solidFill>
                <a:latin typeface="Segoe UI Light"/>
              </a:rPr>
              <a:t>Productivity </a:t>
            </a:r>
            <a:endParaRPr lang="en-US" sz="2448" dirty="0">
              <a:solidFill>
                <a:prstClr val="white">
                  <a:alpha val="99000"/>
                </a:prstClr>
              </a:solidFill>
              <a:latin typeface="Segoe UI Light"/>
            </a:endParaRPr>
          </a:p>
        </p:txBody>
      </p:sp>
      <p:sp>
        <p:nvSpPr>
          <p:cNvPr id="2" name="Title 1"/>
          <p:cNvSpPr>
            <a:spLocks noGrp="1"/>
          </p:cNvSpPr>
          <p:nvPr>
            <p:ph type="title"/>
          </p:nvPr>
        </p:nvSpPr>
        <p:spPr/>
        <p:txBody>
          <a:bodyPr>
            <a:noAutofit/>
          </a:bodyPr>
          <a:lstStyle/>
          <a:p>
            <a:r>
              <a:rPr lang="en-US" dirty="0" smtClean="0"/>
              <a:t>Enterprise Social IT Value</a:t>
            </a:r>
            <a:endParaRPr lang="en-US" dirty="0"/>
          </a:p>
        </p:txBody>
      </p:sp>
      <p:sp>
        <p:nvSpPr>
          <p:cNvPr id="8" name="Text Placeholder 7"/>
          <p:cNvSpPr>
            <a:spLocks noGrp="1"/>
          </p:cNvSpPr>
          <p:nvPr>
            <p:ph type="body" sz="quarter" idx="10"/>
          </p:nvPr>
        </p:nvSpPr>
        <p:spPr>
          <a:xfrm>
            <a:off x="274638" y="1212850"/>
            <a:ext cx="11887200" cy="1071062"/>
          </a:xfrm>
        </p:spPr>
        <p:txBody>
          <a:bodyPr/>
          <a:lstStyle/>
          <a:p>
            <a:r>
              <a:rPr lang="en-US" sz="3200" dirty="0"/>
              <a:t>Connect your organization with an enterprise-class platform for security, management, and </a:t>
            </a:r>
            <a:r>
              <a:rPr lang="en-US" sz="3200" dirty="0" smtClean="0"/>
              <a:t>compliance</a:t>
            </a:r>
            <a:endParaRPr lang="en-US" sz="3200" dirty="0">
              <a:gradFill>
                <a:gsLst>
                  <a:gs pos="2917">
                    <a:schemeClr val="tx1"/>
                  </a:gs>
                  <a:gs pos="30000">
                    <a:schemeClr val="tx1"/>
                  </a:gs>
                </a:gsLst>
                <a:lin ang="5400000" scaled="0"/>
              </a:gradFill>
            </a:endParaRPr>
          </a:p>
        </p:txBody>
      </p:sp>
      <p:sp>
        <p:nvSpPr>
          <p:cNvPr id="4" name="TextBox 3"/>
          <p:cNvSpPr txBox="1"/>
          <p:nvPr/>
        </p:nvSpPr>
        <p:spPr>
          <a:xfrm>
            <a:off x="1483899" y="5151369"/>
            <a:ext cx="2972626" cy="1130053"/>
          </a:xfrm>
          <a:prstGeom prst="rect">
            <a:avLst/>
          </a:prstGeom>
          <a:noFill/>
        </p:spPr>
        <p:txBody>
          <a:bodyPr wrap="square" lIns="0" tIns="0" rIns="0" bIns="0" rtlCol="0">
            <a:spAutoFit/>
          </a:bodyPr>
          <a:lstStyle/>
          <a:p>
            <a: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Evolve your intranet by adding a real-time </a:t>
            </a:r>
            <a:b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br>
            <a: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social layer &amp; enabling conversations from any device</a:t>
            </a:r>
          </a:p>
        </p:txBody>
      </p:sp>
      <p:sp>
        <p:nvSpPr>
          <p:cNvPr id="15" name="TextBox 14"/>
          <p:cNvSpPr txBox="1"/>
          <p:nvPr/>
        </p:nvSpPr>
        <p:spPr>
          <a:xfrm>
            <a:off x="7939191" y="5128873"/>
            <a:ext cx="2972626" cy="1152549"/>
          </a:xfrm>
          <a:prstGeom prst="rect">
            <a:avLst/>
          </a:prstGeom>
          <a:noFill/>
        </p:spPr>
        <p:txBody>
          <a:bodyPr wrap="square" lIns="0" tIns="0" rIns="0" bIns="0" rtlCol="0">
            <a:spAutoFit/>
          </a:bodyPr>
          <a:lstStyle/>
          <a:p>
            <a: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Increase productivity by weaving social into the </a:t>
            </a:r>
            <a:b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br>
            <a: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tools people use every </a:t>
            </a:r>
            <a:b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br>
            <a: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day to get work done</a:t>
            </a:r>
          </a:p>
        </p:txBody>
      </p:sp>
      <p:sp>
        <p:nvSpPr>
          <p:cNvPr id="16" name="TextBox 15"/>
          <p:cNvSpPr txBox="1"/>
          <p:nvPr/>
        </p:nvSpPr>
        <p:spPr>
          <a:xfrm>
            <a:off x="4715532" y="5151370"/>
            <a:ext cx="2972626" cy="1152549"/>
          </a:xfrm>
          <a:prstGeom prst="rect">
            <a:avLst/>
          </a:prstGeom>
          <a:noFill/>
        </p:spPr>
        <p:txBody>
          <a:bodyPr wrap="square" lIns="0" tIns="0" rIns="0" bIns="0" rtlCol="0">
            <a:spAutoFit/>
          </a:bodyPr>
          <a:lstStyle/>
          <a:p>
            <a: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Improve business </a:t>
            </a:r>
            <a:b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br>
            <a: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processes and connect business applications with </a:t>
            </a:r>
            <a:b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br>
            <a:r>
              <a:rPr lang="en-US" sz="1836"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a unified social layer</a:t>
            </a:r>
          </a:p>
        </p:txBody>
      </p:sp>
    </p:spTree>
    <p:extLst>
      <p:ext uri="{BB962C8B-B14F-4D97-AF65-F5344CB8AC3E}">
        <p14:creationId xmlns:p14="http://schemas.microsoft.com/office/powerpoint/2010/main" val="539916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smtClean="0"/>
              <a:t>Processes, Business Apps, Yammer</a:t>
            </a:r>
            <a:endParaRPr lang="en-US" sz="4400" dirty="0"/>
          </a:p>
        </p:txBody>
      </p:sp>
      <p:grpSp>
        <p:nvGrpSpPr>
          <p:cNvPr id="8" name="Yammer"/>
          <p:cNvGrpSpPr/>
          <p:nvPr/>
        </p:nvGrpSpPr>
        <p:grpSpPr>
          <a:xfrm>
            <a:off x="5308692" y="3035920"/>
            <a:ext cx="1870064" cy="1871683"/>
            <a:chOff x="5204208" y="2901950"/>
            <a:chExt cx="1833563" cy="1835150"/>
          </a:xfrm>
          <a:solidFill>
            <a:schemeClr val="accent3"/>
          </a:solidFill>
        </p:grpSpPr>
        <p:sp>
          <p:nvSpPr>
            <p:cNvPr id="59" name="Freeform 43"/>
            <p:cNvSpPr>
              <a:spLocks noEditPoints="1"/>
            </p:cNvSpPr>
            <p:nvPr/>
          </p:nvSpPr>
          <p:spPr bwMode="auto">
            <a:xfrm>
              <a:off x="5204208" y="2901950"/>
              <a:ext cx="1833563" cy="1835150"/>
            </a:xfrm>
            <a:custGeom>
              <a:avLst/>
              <a:gdLst>
                <a:gd name="T0" fmla="*/ 414 w 421"/>
                <a:gd name="T1" fmla="*/ 155 h 421"/>
                <a:gd name="T2" fmla="*/ 339 w 421"/>
                <a:gd name="T3" fmla="*/ 44 h 421"/>
                <a:gd name="T4" fmla="*/ 211 w 421"/>
                <a:gd name="T5" fmla="*/ 0 h 421"/>
                <a:gd name="T6" fmla="*/ 211 w 421"/>
                <a:gd name="T7" fmla="*/ 0 h 421"/>
                <a:gd name="T8" fmla="*/ 82 w 421"/>
                <a:gd name="T9" fmla="*/ 44 h 421"/>
                <a:gd name="T10" fmla="*/ 7 w 421"/>
                <a:gd name="T11" fmla="*/ 155 h 421"/>
                <a:gd name="T12" fmla="*/ 0 w 421"/>
                <a:gd name="T13" fmla="*/ 210 h 421"/>
                <a:gd name="T14" fmla="*/ 14 w 421"/>
                <a:gd name="T15" fmla="*/ 285 h 421"/>
                <a:gd name="T16" fmla="*/ 92 w 421"/>
                <a:gd name="T17" fmla="*/ 384 h 421"/>
                <a:gd name="T18" fmla="*/ 211 w 421"/>
                <a:gd name="T19" fmla="*/ 421 h 421"/>
                <a:gd name="T20" fmla="*/ 211 w 421"/>
                <a:gd name="T21" fmla="*/ 421 h 421"/>
                <a:gd name="T22" fmla="*/ 329 w 421"/>
                <a:gd name="T23" fmla="*/ 384 h 421"/>
                <a:gd name="T24" fmla="*/ 407 w 421"/>
                <a:gd name="T25" fmla="*/ 285 h 421"/>
                <a:gd name="T26" fmla="*/ 421 w 421"/>
                <a:gd name="T27" fmla="*/ 210 h 421"/>
                <a:gd name="T28" fmla="*/ 414 w 421"/>
                <a:gd name="T29" fmla="*/ 155 h 421"/>
                <a:gd name="T30" fmla="*/ 211 w 421"/>
                <a:gd name="T31" fmla="*/ 221 h 421"/>
                <a:gd name="T32" fmla="*/ 211 w 421"/>
                <a:gd name="T33" fmla="*/ 221 h 421"/>
                <a:gd name="T34" fmla="*/ 211 w 421"/>
                <a:gd name="T35" fmla="*/ 221 h 421"/>
                <a:gd name="T36" fmla="*/ 211 w 421"/>
                <a:gd name="T37" fmla="*/ 221 h 421"/>
                <a:gd name="T38" fmla="*/ 211 w 421"/>
                <a:gd name="T39" fmla="*/ 221 h 421"/>
                <a:gd name="T40" fmla="*/ 211 w 421"/>
                <a:gd name="T41"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1" h="421">
                  <a:moveTo>
                    <a:pt x="414" y="155"/>
                  </a:moveTo>
                  <a:cubicBezTo>
                    <a:pt x="402" y="110"/>
                    <a:pt x="375" y="72"/>
                    <a:pt x="339" y="44"/>
                  </a:cubicBezTo>
                  <a:cubicBezTo>
                    <a:pt x="304" y="16"/>
                    <a:pt x="259" y="0"/>
                    <a:pt x="211" y="0"/>
                  </a:cubicBezTo>
                  <a:cubicBezTo>
                    <a:pt x="211" y="0"/>
                    <a:pt x="211" y="0"/>
                    <a:pt x="211" y="0"/>
                  </a:cubicBezTo>
                  <a:cubicBezTo>
                    <a:pt x="162" y="0"/>
                    <a:pt x="117" y="16"/>
                    <a:pt x="82" y="44"/>
                  </a:cubicBezTo>
                  <a:cubicBezTo>
                    <a:pt x="46" y="72"/>
                    <a:pt x="20" y="110"/>
                    <a:pt x="7" y="155"/>
                  </a:cubicBezTo>
                  <a:cubicBezTo>
                    <a:pt x="3" y="173"/>
                    <a:pt x="0" y="191"/>
                    <a:pt x="0" y="210"/>
                  </a:cubicBezTo>
                  <a:cubicBezTo>
                    <a:pt x="0" y="237"/>
                    <a:pt x="5" y="262"/>
                    <a:pt x="14" y="285"/>
                  </a:cubicBezTo>
                  <a:cubicBezTo>
                    <a:pt x="29" y="326"/>
                    <a:pt x="57" y="360"/>
                    <a:pt x="92" y="384"/>
                  </a:cubicBezTo>
                  <a:cubicBezTo>
                    <a:pt x="126" y="407"/>
                    <a:pt x="167" y="421"/>
                    <a:pt x="211" y="421"/>
                  </a:cubicBezTo>
                  <a:cubicBezTo>
                    <a:pt x="211" y="421"/>
                    <a:pt x="211" y="421"/>
                    <a:pt x="211" y="421"/>
                  </a:cubicBezTo>
                  <a:cubicBezTo>
                    <a:pt x="255" y="421"/>
                    <a:pt x="295" y="407"/>
                    <a:pt x="329" y="384"/>
                  </a:cubicBezTo>
                  <a:cubicBezTo>
                    <a:pt x="364" y="360"/>
                    <a:pt x="392" y="326"/>
                    <a:pt x="407" y="285"/>
                  </a:cubicBezTo>
                  <a:cubicBezTo>
                    <a:pt x="416" y="262"/>
                    <a:pt x="421" y="237"/>
                    <a:pt x="421" y="210"/>
                  </a:cubicBezTo>
                  <a:cubicBezTo>
                    <a:pt x="421" y="191"/>
                    <a:pt x="418" y="173"/>
                    <a:pt x="414" y="155"/>
                  </a:cubicBezTo>
                  <a:close/>
                  <a:moveTo>
                    <a:pt x="211" y="221"/>
                  </a:moveTo>
                  <a:cubicBezTo>
                    <a:pt x="211" y="221"/>
                    <a:pt x="211" y="221"/>
                    <a:pt x="211" y="221"/>
                  </a:cubicBezTo>
                  <a:cubicBezTo>
                    <a:pt x="211" y="221"/>
                    <a:pt x="211" y="221"/>
                    <a:pt x="211" y="221"/>
                  </a:cubicBezTo>
                  <a:cubicBezTo>
                    <a:pt x="211" y="221"/>
                    <a:pt x="211" y="221"/>
                    <a:pt x="211" y="221"/>
                  </a:cubicBezTo>
                  <a:cubicBezTo>
                    <a:pt x="211" y="221"/>
                    <a:pt x="211" y="221"/>
                    <a:pt x="211" y="221"/>
                  </a:cubicBezTo>
                  <a:cubicBezTo>
                    <a:pt x="211" y="221"/>
                    <a:pt x="211" y="221"/>
                    <a:pt x="211" y="221"/>
                  </a:cubicBezTo>
                  <a:close/>
                </a:path>
              </a:pathLst>
            </a:custGeom>
            <a:grpFill/>
            <a:ln w="3810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pic>
          <p:nvPicPr>
            <p:cNvPr id="20" name="Picture 3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2662" y="3584931"/>
              <a:ext cx="1499467" cy="390380"/>
            </a:xfrm>
            <a:prstGeom prst="rect">
              <a:avLst/>
            </a:prstGeom>
            <a:grpFill/>
            <a:ln w="25400" cap="flat" cmpd="sng" algn="ctr">
              <a:noFill/>
              <a:prstDash val="solid"/>
              <a:headEnd type="none" w="med" len="med"/>
              <a:tailEnd type="none" w="med" len="med"/>
            </a:ln>
            <a:effectLst/>
          </p:spPr>
        </p:pic>
      </p:grpSp>
      <p:grpSp>
        <p:nvGrpSpPr>
          <p:cNvPr id="3" name="Business Apps Circle"/>
          <p:cNvGrpSpPr/>
          <p:nvPr/>
        </p:nvGrpSpPr>
        <p:grpSpPr>
          <a:xfrm rot="2160000">
            <a:off x="3806523" y="1707493"/>
            <a:ext cx="4765873" cy="4665537"/>
            <a:chOff x="3764735" y="1625300"/>
            <a:chExt cx="4672849" cy="4574471"/>
          </a:xfrm>
        </p:grpSpPr>
        <p:grpSp>
          <p:nvGrpSpPr>
            <p:cNvPr id="2049" name="Group 2048"/>
            <p:cNvGrpSpPr/>
            <p:nvPr/>
          </p:nvGrpSpPr>
          <p:grpSpPr>
            <a:xfrm>
              <a:off x="4186768" y="1900627"/>
              <a:ext cx="3831166" cy="3837798"/>
              <a:chOff x="4268788" y="1982788"/>
              <a:chExt cx="3667125" cy="3673475"/>
            </a:xfrm>
            <a:solidFill>
              <a:schemeClr val="accent5">
                <a:lumMod val="75000"/>
              </a:schemeClr>
            </a:solidFill>
          </p:grpSpPr>
          <p:sp>
            <p:nvSpPr>
              <p:cNvPr id="48" name="Freeform 32"/>
              <p:cNvSpPr>
                <a:spLocks/>
              </p:cNvSpPr>
              <p:nvPr/>
            </p:nvSpPr>
            <p:spPr bwMode="auto">
              <a:xfrm>
                <a:off x="4268788" y="2354263"/>
                <a:ext cx="1271588" cy="2073275"/>
              </a:xfrm>
              <a:custGeom>
                <a:avLst/>
                <a:gdLst>
                  <a:gd name="T0" fmla="*/ 292 w 292"/>
                  <a:gd name="T1" fmla="*/ 170 h 476"/>
                  <a:gd name="T2" fmla="*/ 168 w 292"/>
                  <a:gd name="T3" fmla="*/ 0 h 476"/>
                  <a:gd name="T4" fmla="*/ 17 w 292"/>
                  <a:gd name="T5" fmla="*/ 216 h 476"/>
                  <a:gd name="T6" fmla="*/ 0 w 292"/>
                  <a:gd name="T7" fmla="*/ 336 h 476"/>
                  <a:gd name="T8" fmla="*/ 23 w 292"/>
                  <a:gd name="T9" fmla="*/ 476 h 476"/>
                  <a:gd name="T10" fmla="*/ 224 w 292"/>
                  <a:gd name="T11" fmla="*/ 411 h 476"/>
                  <a:gd name="T12" fmla="*/ 210 w 292"/>
                  <a:gd name="T13" fmla="*/ 336 h 476"/>
                  <a:gd name="T14" fmla="*/ 217 w 292"/>
                  <a:gd name="T15" fmla="*/ 281 h 476"/>
                  <a:gd name="T16" fmla="*/ 292 w 292"/>
                  <a:gd name="T17" fmla="*/ 17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2" h="476">
                    <a:moveTo>
                      <a:pt x="292" y="170"/>
                    </a:moveTo>
                    <a:cubicBezTo>
                      <a:pt x="168" y="0"/>
                      <a:pt x="168" y="0"/>
                      <a:pt x="168" y="0"/>
                    </a:cubicBezTo>
                    <a:cubicBezTo>
                      <a:pt x="97" y="53"/>
                      <a:pt x="43" y="129"/>
                      <a:pt x="17" y="216"/>
                    </a:cubicBezTo>
                    <a:cubicBezTo>
                      <a:pt x="6" y="254"/>
                      <a:pt x="0" y="295"/>
                      <a:pt x="0" y="336"/>
                    </a:cubicBezTo>
                    <a:cubicBezTo>
                      <a:pt x="0" y="385"/>
                      <a:pt x="8" y="432"/>
                      <a:pt x="23" y="476"/>
                    </a:cubicBezTo>
                    <a:cubicBezTo>
                      <a:pt x="224" y="411"/>
                      <a:pt x="224" y="411"/>
                      <a:pt x="224" y="411"/>
                    </a:cubicBezTo>
                    <a:cubicBezTo>
                      <a:pt x="215" y="388"/>
                      <a:pt x="210" y="363"/>
                      <a:pt x="210" y="336"/>
                    </a:cubicBezTo>
                    <a:cubicBezTo>
                      <a:pt x="210" y="317"/>
                      <a:pt x="213" y="299"/>
                      <a:pt x="217" y="281"/>
                    </a:cubicBezTo>
                    <a:cubicBezTo>
                      <a:pt x="230" y="236"/>
                      <a:pt x="256" y="198"/>
                      <a:pt x="292" y="170"/>
                    </a:cubicBezTo>
                    <a:close/>
                  </a:path>
                </a:pathLst>
              </a:custGeom>
              <a:grpFill/>
              <a:ln w="3810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sp>
            <p:nvSpPr>
              <p:cNvPr id="49" name="Freeform 33"/>
              <p:cNvSpPr>
                <a:spLocks/>
              </p:cNvSpPr>
              <p:nvPr/>
            </p:nvSpPr>
            <p:spPr bwMode="auto">
              <a:xfrm>
                <a:off x="5000626" y="1982788"/>
                <a:ext cx="2200275" cy="1111250"/>
              </a:xfrm>
              <a:custGeom>
                <a:avLst/>
                <a:gdLst>
                  <a:gd name="T0" fmla="*/ 253 w 505"/>
                  <a:gd name="T1" fmla="*/ 0 h 255"/>
                  <a:gd name="T2" fmla="*/ 253 w 505"/>
                  <a:gd name="T3" fmla="*/ 0 h 255"/>
                  <a:gd name="T4" fmla="*/ 0 w 505"/>
                  <a:gd name="T5" fmla="*/ 85 h 255"/>
                  <a:gd name="T6" fmla="*/ 124 w 505"/>
                  <a:gd name="T7" fmla="*/ 255 h 255"/>
                  <a:gd name="T8" fmla="*/ 253 w 505"/>
                  <a:gd name="T9" fmla="*/ 211 h 255"/>
                  <a:gd name="T10" fmla="*/ 253 w 505"/>
                  <a:gd name="T11" fmla="*/ 211 h 255"/>
                  <a:gd name="T12" fmla="*/ 381 w 505"/>
                  <a:gd name="T13" fmla="*/ 255 h 255"/>
                  <a:gd name="T14" fmla="*/ 505 w 505"/>
                  <a:gd name="T15" fmla="*/ 85 h 255"/>
                  <a:gd name="T16" fmla="*/ 253 w 505"/>
                  <a:gd name="T17"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5" h="255">
                    <a:moveTo>
                      <a:pt x="253" y="0"/>
                    </a:moveTo>
                    <a:cubicBezTo>
                      <a:pt x="253" y="0"/>
                      <a:pt x="253" y="0"/>
                      <a:pt x="253" y="0"/>
                    </a:cubicBezTo>
                    <a:cubicBezTo>
                      <a:pt x="158" y="0"/>
                      <a:pt x="70" y="32"/>
                      <a:pt x="0" y="85"/>
                    </a:cubicBezTo>
                    <a:cubicBezTo>
                      <a:pt x="124" y="255"/>
                      <a:pt x="124" y="255"/>
                      <a:pt x="124" y="255"/>
                    </a:cubicBezTo>
                    <a:cubicBezTo>
                      <a:pt x="159" y="227"/>
                      <a:pt x="204" y="211"/>
                      <a:pt x="253" y="211"/>
                    </a:cubicBezTo>
                    <a:cubicBezTo>
                      <a:pt x="253" y="211"/>
                      <a:pt x="253" y="211"/>
                      <a:pt x="253" y="211"/>
                    </a:cubicBezTo>
                    <a:cubicBezTo>
                      <a:pt x="301" y="211"/>
                      <a:pt x="346" y="227"/>
                      <a:pt x="381" y="255"/>
                    </a:cubicBezTo>
                    <a:cubicBezTo>
                      <a:pt x="505" y="85"/>
                      <a:pt x="505" y="85"/>
                      <a:pt x="505" y="85"/>
                    </a:cubicBezTo>
                    <a:cubicBezTo>
                      <a:pt x="435" y="32"/>
                      <a:pt x="347" y="0"/>
                      <a:pt x="253" y="0"/>
                    </a:cubicBezTo>
                    <a:close/>
                  </a:path>
                </a:pathLst>
              </a:custGeom>
              <a:grpFill/>
              <a:ln w="3810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sp>
            <p:nvSpPr>
              <p:cNvPr id="50" name="Freeform 34"/>
              <p:cNvSpPr>
                <a:spLocks/>
              </p:cNvSpPr>
              <p:nvPr/>
            </p:nvSpPr>
            <p:spPr bwMode="auto">
              <a:xfrm>
                <a:off x="4368801" y="4144963"/>
                <a:ext cx="1733550" cy="1511300"/>
              </a:xfrm>
              <a:custGeom>
                <a:avLst/>
                <a:gdLst>
                  <a:gd name="T0" fmla="*/ 279 w 398"/>
                  <a:gd name="T1" fmla="*/ 99 h 347"/>
                  <a:gd name="T2" fmla="*/ 201 w 398"/>
                  <a:gd name="T3" fmla="*/ 0 h 347"/>
                  <a:gd name="T4" fmla="*/ 0 w 398"/>
                  <a:gd name="T5" fmla="*/ 65 h 347"/>
                  <a:gd name="T6" fmla="*/ 155 w 398"/>
                  <a:gd name="T7" fmla="*/ 270 h 347"/>
                  <a:gd name="T8" fmla="*/ 398 w 398"/>
                  <a:gd name="T9" fmla="*/ 347 h 347"/>
                  <a:gd name="T10" fmla="*/ 398 w 398"/>
                  <a:gd name="T11" fmla="*/ 136 h 347"/>
                  <a:gd name="T12" fmla="*/ 279 w 398"/>
                  <a:gd name="T13" fmla="*/ 99 h 347"/>
                </a:gdLst>
                <a:ahLst/>
                <a:cxnLst>
                  <a:cxn ang="0">
                    <a:pos x="T0" y="T1"/>
                  </a:cxn>
                  <a:cxn ang="0">
                    <a:pos x="T2" y="T3"/>
                  </a:cxn>
                  <a:cxn ang="0">
                    <a:pos x="T4" y="T5"/>
                  </a:cxn>
                  <a:cxn ang="0">
                    <a:pos x="T6" y="T7"/>
                  </a:cxn>
                  <a:cxn ang="0">
                    <a:pos x="T8" y="T9"/>
                  </a:cxn>
                  <a:cxn ang="0">
                    <a:pos x="T10" y="T11"/>
                  </a:cxn>
                  <a:cxn ang="0">
                    <a:pos x="T12" y="T13"/>
                  </a:cxn>
                </a:cxnLst>
                <a:rect l="0" t="0" r="r" b="b"/>
                <a:pathLst>
                  <a:path w="398" h="347">
                    <a:moveTo>
                      <a:pt x="279" y="99"/>
                    </a:moveTo>
                    <a:cubicBezTo>
                      <a:pt x="244" y="75"/>
                      <a:pt x="216" y="41"/>
                      <a:pt x="201" y="0"/>
                    </a:cubicBezTo>
                    <a:cubicBezTo>
                      <a:pt x="0" y="65"/>
                      <a:pt x="0" y="65"/>
                      <a:pt x="0" y="65"/>
                    </a:cubicBezTo>
                    <a:cubicBezTo>
                      <a:pt x="30" y="148"/>
                      <a:pt x="84" y="220"/>
                      <a:pt x="155" y="270"/>
                    </a:cubicBezTo>
                    <a:cubicBezTo>
                      <a:pt x="224" y="318"/>
                      <a:pt x="307" y="347"/>
                      <a:pt x="398" y="347"/>
                    </a:cubicBezTo>
                    <a:cubicBezTo>
                      <a:pt x="398" y="136"/>
                      <a:pt x="398" y="136"/>
                      <a:pt x="398" y="136"/>
                    </a:cubicBezTo>
                    <a:cubicBezTo>
                      <a:pt x="354" y="136"/>
                      <a:pt x="313" y="122"/>
                      <a:pt x="279" y="99"/>
                    </a:cubicBezTo>
                    <a:close/>
                  </a:path>
                </a:pathLst>
              </a:custGeom>
              <a:grpFill/>
              <a:ln w="3810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sp>
            <p:nvSpPr>
              <p:cNvPr id="51" name="Freeform 35"/>
              <p:cNvSpPr>
                <a:spLocks/>
              </p:cNvSpPr>
              <p:nvPr/>
            </p:nvSpPr>
            <p:spPr bwMode="auto">
              <a:xfrm>
                <a:off x="6659563" y="2354263"/>
                <a:ext cx="1276350" cy="2073275"/>
              </a:xfrm>
              <a:custGeom>
                <a:avLst/>
                <a:gdLst>
                  <a:gd name="T0" fmla="*/ 275 w 293"/>
                  <a:gd name="T1" fmla="*/ 216 h 476"/>
                  <a:gd name="T2" fmla="*/ 124 w 293"/>
                  <a:gd name="T3" fmla="*/ 0 h 476"/>
                  <a:gd name="T4" fmla="*/ 0 w 293"/>
                  <a:gd name="T5" fmla="*/ 170 h 476"/>
                  <a:gd name="T6" fmla="*/ 75 w 293"/>
                  <a:gd name="T7" fmla="*/ 281 h 476"/>
                  <a:gd name="T8" fmla="*/ 82 w 293"/>
                  <a:gd name="T9" fmla="*/ 336 h 476"/>
                  <a:gd name="T10" fmla="*/ 68 w 293"/>
                  <a:gd name="T11" fmla="*/ 411 h 476"/>
                  <a:gd name="T12" fmla="*/ 269 w 293"/>
                  <a:gd name="T13" fmla="*/ 476 h 476"/>
                  <a:gd name="T14" fmla="*/ 293 w 293"/>
                  <a:gd name="T15" fmla="*/ 336 h 476"/>
                  <a:gd name="T16" fmla="*/ 275 w 293"/>
                  <a:gd name="T17"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476">
                    <a:moveTo>
                      <a:pt x="275" y="216"/>
                    </a:moveTo>
                    <a:cubicBezTo>
                      <a:pt x="249" y="129"/>
                      <a:pt x="195" y="53"/>
                      <a:pt x="124" y="0"/>
                    </a:cubicBezTo>
                    <a:cubicBezTo>
                      <a:pt x="0" y="170"/>
                      <a:pt x="0" y="170"/>
                      <a:pt x="0" y="170"/>
                    </a:cubicBezTo>
                    <a:cubicBezTo>
                      <a:pt x="36" y="198"/>
                      <a:pt x="63" y="236"/>
                      <a:pt x="75" y="281"/>
                    </a:cubicBezTo>
                    <a:cubicBezTo>
                      <a:pt x="79" y="299"/>
                      <a:pt x="82" y="317"/>
                      <a:pt x="82" y="336"/>
                    </a:cubicBezTo>
                    <a:cubicBezTo>
                      <a:pt x="82" y="363"/>
                      <a:pt x="77" y="388"/>
                      <a:pt x="68" y="411"/>
                    </a:cubicBezTo>
                    <a:cubicBezTo>
                      <a:pt x="269" y="476"/>
                      <a:pt x="269" y="476"/>
                      <a:pt x="269" y="476"/>
                    </a:cubicBezTo>
                    <a:cubicBezTo>
                      <a:pt x="284" y="432"/>
                      <a:pt x="293" y="385"/>
                      <a:pt x="293" y="336"/>
                    </a:cubicBezTo>
                    <a:cubicBezTo>
                      <a:pt x="293" y="295"/>
                      <a:pt x="286" y="254"/>
                      <a:pt x="275" y="216"/>
                    </a:cubicBezTo>
                    <a:close/>
                  </a:path>
                </a:pathLst>
              </a:custGeom>
              <a:grpFill/>
              <a:ln w="3810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sp>
            <p:nvSpPr>
              <p:cNvPr id="52" name="Freeform 36"/>
              <p:cNvSpPr>
                <a:spLocks/>
              </p:cNvSpPr>
              <p:nvPr/>
            </p:nvSpPr>
            <p:spPr bwMode="auto">
              <a:xfrm>
                <a:off x="6102351" y="4144963"/>
                <a:ext cx="1728788" cy="1511300"/>
              </a:xfrm>
              <a:custGeom>
                <a:avLst/>
                <a:gdLst>
                  <a:gd name="T0" fmla="*/ 196 w 397"/>
                  <a:gd name="T1" fmla="*/ 0 h 347"/>
                  <a:gd name="T2" fmla="*/ 118 w 397"/>
                  <a:gd name="T3" fmla="*/ 99 h 347"/>
                  <a:gd name="T4" fmla="*/ 0 w 397"/>
                  <a:gd name="T5" fmla="*/ 136 h 347"/>
                  <a:gd name="T6" fmla="*/ 0 w 397"/>
                  <a:gd name="T7" fmla="*/ 136 h 347"/>
                  <a:gd name="T8" fmla="*/ 0 w 397"/>
                  <a:gd name="T9" fmla="*/ 347 h 347"/>
                  <a:gd name="T10" fmla="*/ 0 w 397"/>
                  <a:gd name="T11" fmla="*/ 347 h 347"/>
                  <a:gd name="T12" fmla="*/ 242 w 397"/>
                  <a:gd name="T13" fmla="*/ 270 h 347"/>
                  <a:gd name="T14" fmla="*/ 397 w 397"/>
                  <a:gd name="T15" fmla="*/ 65 h 347"/>
                  <a:gd name="T16" fmla="*/ 196 w 397"/>
                  <a:gd name="T17"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7" h="347">
                    <a:moveTo>
                      <a:pt x="196" y="0"/>
                    </a:moveTo>
                    <a:cubicBezTo>
                      <a:pt x="181" y="41"/>
                      <a:pt x="153" y="75"/>
                      <a:pt x="118" y="99"/>
                    </a:cubicBezTo>
                    <a:cubicBezTo>
                      <a:pt x="84" y="122"/>
                      <a:pt x="44" y="136"/>
                      <a:pt x="0" y="136"/>
                    </a:cubicBezTo>
                    <a:cubicBezTo>
                      <a:pt x="0" y="136"/>
                      <a:pt x="0" y="136"/>
                      <a:pt x="0" y="136"/>
                    </a:cubicBezTo>
                    <a:cubicBezTo>
                      <a:pt x="0" y="347"/>
                      <a:pt x="0" y="347"/>
                      <a:pt x="0" y="347"/>
                    </a:cubicBezTo>
                    <a:cubicBezTo>
                      <a:pt x="0" y="347"/>
                      <a:pt x="0" y="347"/>
                      <a:pt x="0" y="347"/>
                    </a:cubicBezTo>
                    <a:cubicBezTo>
                      <a:pt x="90" y="347"/>
                      <a:pt x="173" y="318"/>
                      <a:pt x="242" y="270"/>
                    </a:cubicBezTo>
                    <a:cubicBezTo>
                      <a:pt x="313" y="220"/>
                      <a:pt x="368" y="149"/>
                      <a:pt x="397" y="65"/>
                    </a:cubicBezTo>
                    <a:lnTo>
                      <a:pt x="196" y="0"/>
                    </a:lnTo>
                    <a:close/>
                  </a:path>
                </a:pathLst>
              </a:custGeom>
              <a:grpFill/>
              <a:ln w="3810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grpSp>
        <p:sp>
          <p:nvSpPr>
            <p:cNvPr id="81" name="Rectangle 80"/>
            <p:cNvSpPr/>
            <p:nvPr/>
          </p:nvSpPr>
          <p:spPr>
            <a:xfrm>
              <a:off x="4283826" y="2542171"/>
              <a:ext cx="3657600" cy="3657600"/>
            </a:xfrm>
            <a:prstGeom prst="rect">
              <a:avLst/>
            </a:prstGeom>
          </p:spPr>
          <p:txBody>
            <a:bodyPr wrap="none">
              <a:prstTxWarp prst="textArchUp">
                <a:avLst/>
              </a:prstTxWarp>
              <a:spAutoFit/>
            </a:bodyPr>
            <a:lstStyle/>
            <a:p>
              <a:pPr algn="ctr">
                <a:lnSpc>
                  <a:spcPct val="90000"/>
                </a:lnSpc>
              </a:pPr>
              <a:r>
                <a:rPr lang="en-US" sz="1632" dirty="0"/>
                <a:t>Intranet</a:t>
              </a:r>
            </a:p>
          </p:txBody>
        </p:sp>
        <p:sp>
          <p:nvSpPr>
            <p:cNvPr id="82" name="Rectangle 81"/>
            <p:cNvSpPr/>
            <p:nvPr/>
          </p:nvSpPr>
          <p:spPr>
            <a:xfrm rot="4320000">
              <a:off x="3764735" y="2224720"/>
              <a:ext cx="3657600" cy="3657600"/>
            </a:xfrm>
            <a:prstGeom prst="rect">
              <a:avLst/>
            </a:prstGeom>
          </p:spPr>
          <p:txBody>
            <a:bodyPr wrap="none">
              <a:prstTxWarp prst="textArchUp">
                <a:avLst/>
              </a:prstTxWarp>
              <a:spAutoFit/>
            </a:bodyPr>
            <a:lstStyle/>
            <a:p>
              <a:pPr algn="ctr">
                <a:lnSpc>
                  <a:spcPct val="90000"/>
                </a:lnSpc>
              </a:pPr>
              <a:r>
                <a:rPr lang="en-US" sz="1632" dirty="0"/>
                <a:t>ERP</a:t>
              </a:r>
            </a:p>
          </p:txBody>
        </p:sp>
        <p:sp>
          <p:nvSpPr>
            <p:cNvPr id="83" name="Rectangle 82"/>
            <p:cNvSpPr/>
            <p:nvPr/>
          </p:nvSpPr>
          <p:spPr>
            <a:xfrm rot="19287061">
              <a:off x="3930494" y="1656375"/>
              <a:ext cx="3657600" cy="3657600"/>
            </a:xfrm>
            <a:prstGeom prst="rect">
              <a:avLst/>
            </a:prstGeom>
          </p:spPr>
          <p:txBody>
            <a:bodyPr wrap="none">
              <a:prstTxWarp prst="textArchDown">
                <a:avLst/>
              </a:prstTxWarp>
              <a:spAutoFit/>
            </a:bodyPr>
            <a:lstStyle/>
            <a:p>
              <a:pPr algn="ctr">
                <a:lnSpc>
                  <a:spcPct val="90000"/>
                </a:lnSpc>
              </a:pPr>
              <a:r>
                <a:rPr lang="en-US" sz="1632" dirty="0"/>
                <a:t>HR</a:t>
              </a:r>
            </a:p>
          </p:txBody>
        </p:sp>
        <p:sp>
          <p:nvSpPr>
            <p:cNvPr id="84" name="Rectangle 83"/>
            <p:cNvSpPr/>
            <p:nvPr/>
          </p:nvSpPr>
          <p:spPr>
            <a:xfrm rot="2160000">
              <a:off x="4579409" y="1625300"/>
              <a:ext cx="3657600" cy="3657600"/>
            </a:xfrm>
            <a:prstGeom prst="rect">
              <a:avLst/>
            </a:prstGeom>
          </p:spPr>
          <p:txBody>
            <a:bodyPr wrap="none">
              <a:prstTxWarp prst="textArchDown">
                <a:avLst>
                  <a:gd name="adj" fmla="val 4166327"/>
                </a:avLst>
              </a:prstTxWarp>
              <a:spAutoFit/>
            </a:bodyPr>
            <a:lstStyle/>
            <a:p>
              <a:pPr algn="ctr">
                <a:lnSpc>
                  <a:spcPct val="90000"/>
                </a:lnSpc>
              </a:pPr>
              <a:r>
                <a:rPr lang="en-US" sz="1632" dirty="0"/>
                <a:t>CRM</a:t>
              </a:r>
            </a:p>
          </p:txBody>
        </p:sp>
        <p:sp>
          <p:nvSpPr>
            <p:cNvPr id="85" name="Rectangle 84"/>
            <p:cNvSpPr/>
            <p:nvPr/>
          </p:nvSpPr>
          <p:spPr>
            <a:xfrm rot="17280000">
              <a:off x="4779984" y="2181276"/>
              <a:ext cx="3657600" cy="3657600"/>
            </a:xfrm>
            <a:prstGeom prst="rect">
              <a:avLst/>
            </a:prstGeom>
          </p:spPr>
          <p:txBody>
            <a:bodyPr wrap="none">
              <a:prstTxWarp prst="textArchUp">
                <a:avLst/>
              </a:prstTxWarp>
              <a:spAutoFit/>
            </a:bodyPr>
            <a:lstStyle/>
            <a:p>
              <a:pPr algn="ctr"/>
              <a:r>
                <a:rPr lang="en-US" sz="1632" dirty="0"/>
                <a:t>Service Desk</a:t>
              </a:r>
            </a:p>
          </p:txBody>
        </p:sp>
      </p:grpSp>
      <p:grpSp>
        <p:nvGrpSpPr>
          <p:cNvPr id="5" name="Business Apps Title"/>
          <p:cNvGrpSpPr/>
          <p:nvPr/>
        </p:nvGrpSpPr>
        <p:grpSpPr>
          <a:xfrm>
            <a:off x="4268762" y="2020045"/>
            <a:ext cx="3920389" cy="3920869"/>
            <a:chOff x="4184576" y="1905904"/>
            <a:chExt cx="3843868" cy="3844338"/>
          </a:xfrm>
        </p:grpSpPr>
        <p:sp>
          <p:nvSpPr>
            <p:cNvPr id="95" name="Freeform 43"/>
            <p:cNvSpPr>
              <a:spLocks noEditPoints="1"/>
            </p:cNvSpPr>
            <p:nvPr/>
          </p:nvSpPr>
          <p:spPr bwMode="auto">
            <a:xfrm>
              <a:off x="4184576" y="1905904"/>
              <a:ext cx="3843868" cy="3843868"/>
            </a:xfrm>
            <a:prstGeom prst="donut">
              <a:avLst>
                <a:gd name="adj" fmla="val 7246"/>
              </a:avLst>
            </a:prstGeom>
            <a:solidFill>
              <a:schemeClr val="accent5">
                <a:lumMod val="75000"/>
              </a:schemeClr>
            </a:solidFill>
            <a:ln w="1905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sp>
          <p:nvSpPr>
            <p:cNvPr id="96" name="Rectangle 95"/>
            <p:cNvSpPr/>
            <p:nvPr/>
          </p:nvSpPr>
          <p:spPr>
            <a:xfrm>
              <a:off x="4284332" y="2092642"/>
              <a:ext cx="3657600" cy="3657600"/>
            </a:xfrm>
            <a:prstGeom prst="rect">
              <a:avLst/>
            </a:prstGeom>
          </p:spPr>
          <p:txBody>
            <a:bodyPr wrap="none">
              <a:prstTxWarp prst="textArchUp">
                <a:avLst/>
              </a:prstTxWarp>
              <a:spAutoFit/>
            </a:bodyPr>
            <a:lstStyle/>
            <a:p>
              <a:pPr algn="ctr">
                <a:lnSpc>
                  <a:spcPct val="90000"/>
                </a:lnSpc>
              </a:pPr>
              <a:r>
                <a:rPr lang="en-US" sz="1632" dirty="0"/>
                <a:t>BUSINESS APPLICATIONS</a:t>
              </a:r>
            </a:p>
          </p:txBody>
        </p:sp>
      </p:grpSp>
      <p:grpSp>
        <p:nvGrpSpPr>
          <p:cNvPr id="10" name="Business Processes Circle"/>
          <p:cNvGrpSpPr/>
          <p:nvPr/>
        </p:nvGrpSpPr>
        <p:grpSpPr>
          <a:xfrm>
            <a:off x="2880581" y="832516"/>
            <a:ext cx="6704932" cy="6511554"/>
            <a:chOff x="2823491" y="741554"/>
            <a:chExt cx="6574060" cy="6384456"/>
          </a:xfrm>
        </p:grpSpPr>
        <p:grpSp>
          <p:nvGrpSpPr>
            <p:cNvPr id="62" name="Group"/>
            <p:cNvGrpSpPr/>
            <p:nvPr/>
          </p:nvGrpSpPr>
          <p:grpSpPr>
            <a:xfrm>
              <a:off x="3133728" y="852429"/>
              <a:ext cx="5934072" cy="5935782"/>
              <a:chOff x="3349626" y="1068388"/>
              <a:chExt cx="5502275" cy="5503863"/>
            </a:xfrm>
            <a:solidFill>
              <a:schemeClr val="accent1">
                <a:lumMod val="75000"/>
              </a:schemeClr>
            </a:solidFill>
          </p:grpSpPr>
          <p:sp>
            <p:nvSpPr>
              <p:cNvPr id="43" name="Freeform 27"/>
              <p:cNvSpPr>
                <a:spLocks/>
              </p:cNvSpPr>
              <p:nvPr/>
            </p:nvSpPr>
            <p:spPr bwMode="auto">
              <a:xfrm>
                <a:off x="3349626" y="1608138"/>
                <a:ext cx="1651000" cy="3103563"/>
              </a:xfrm>
              <a:custGeom>
                <a:avLst/>
                <a:gdLst>
                  <a:gd name="T0" fmla="*/ 379 w 379"/>
                  <a:gd name="T1" fmla="*/ 171 h 712"/>
                  <a:gd name="T2" fmla="*/ 255 w 379"/>
                  <a:gd name="T3" fmla="*/ 0 h 712"/>
                  <a:gd name="T4" fmla="*/ 28 w 379"/>
                  <a:gd name="T5" fmla="*/ 322 h 712"/>
                  <a:gd name="T6" fmla="*/ 0 w 379"/>
                  <a:gd name="T7" fmla="*/ 507 h 712"/>
                  <a:gd name="T8" fmla="*/ 34 w 379"/>
                  <a:gd name="T9" fmla="*/ 712 h 712"/>
                  <a:gd name="T10" fmla="*/ 234 w 379"/>
                  <a:gd name="T11" fmla="*/ 647 h 712"/>
                  <a:gd name="T12" fmla="*/ 211 w 379"/>
                  <a:gd name="T13" fmla="*/ 507 h 712"/>
                  <a:gd name="T14" fmla="*/ 228 w 379"/>
                  <a:gd name="T15" fmla="*/ 387 h 712"/>
                  <a:gd name="T16" fmla="*/ 379 w 379"/>
                  <a:gd name="T17" fmla="*/ 17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712">
                    <a:moveTo>
                      <a:pt x="379" y="171"/>
                    </a:moveTo>
                    <a:cubicBezTo>
                      <a:pt x="255" y="0"/>
                      <a:pt x="255" y="0"/>
                      <a:pt x="255" y="0"/>
                    </a:cubicBezTo>
                    <a:cubicBezTo>
                      <a:pt x="148" y="80"/>
                      <a:pt x="68" y="192"/>
                      <a:pt x="28" y="322"/>
                    </a:cubicBezTo>
                    <a:cubicBezTo>
                      <a:pt x="10" y="381"/>
                      <a:pt x="0" y="443"/>
                      <a:pt x="0" y="507"/>
                    </a:cubicBezTo>
                    <a:cubicBezTo>
                      <a:pt x="0" y="579"/>
                      <a:pt x="12" y="648"/>
                      <a:pt x="34" y="712"/>
                    </a:cubicBezTo>
                    <a:cubicBezTo>
                      <a:pt x="234" y="647"/>
                      <a:pt x="234" y="647"/>
                      <a:pt x="234" y="647"/>
                    </a:cubicBezTo>
                    <a:cubicBezTo>
                      <a:pt x="219" y="603"/>
                      <a:pt x="211" y="556"/>
                      <a:pt x="211" y="507"/>
                    </a:cubicBezTo>
                    <a:cubicBezTo>
                      <a:pt x="211" y="466"/>
                      <a:pt x="217" y="425"/>
                      <a:pt x="228" y="387"/>
                    </a:cubicBezTo>
                    <a:cubicBezTo>
                      <a:pt x="254" y="300"/>
                      <a:pt x="308" y="224"/>
                      <a:pt x="379" y="171"/>
                    </a:cubicBezTo>
                    <a:close/>
                  </a:path>
                </a:pathLst>
              </a:custGeom>
              <a:solidFill>
                <a:schemeClr val="accent1"/>
              </a:solidFill>
              <a:ln w="3810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sp>
            <p:nvSpPr>
              <p:cNvPr id="44" name="Freeform 28"/>
              <p:cNvSpPr>
                <a:spLocks/>
              </p:cNvSpPr>
              <p:nvPr/>
            </p:nvSpPr>
            <p:spPr bwMode="auto">
              <a:xfrm>
                <a:off x="4460876" y="1068388"/>
                <a:ext cx="3279775" cy="1285875"/>
              </a:xfrm>
              <a:custGeom>
                <a:avLst/>
                <a:gdLst>
                  <a:gd name="T0" fmla="*/ 377 w 753"/>
                  <a:gd name="T1" fmla="*/ 0 h 295"/>
                  <a:gd name="T2" fmla="*/ 377 w 753"/>
                  <a:gd name="T3" fmla="*/ 0 h 295"/>
                  <a:gd name="T4" fmla="*/ 0 w 753"/>
                  <a:gd name="T5" fmla="*/ 124 h 295"/>
                  <a:gd name="T6" fmla="*/ 124 w 753"/>
                  <a:gd name="T7" fmla="*/ 295 h 295"/>
                  <a:gd name="T8" fmla="*/ 377 w 753"/>
                  <a:gd name="T9" fmla="*/ 210 h 295"/>
                  <a:gd name="T10" fmla="*/ 377 w 753"/>
                  <a:gd name="T11" fmla="*/ 210 h 295"/>
                  <a:gd name="T12" fmla="*/ 629 w 753"/>
                  <a:gd name="T13" fmla="*/ 295 h 295"/>
                  <a:gd name="T14" fmla="*/ 753 w 753"/>
                  <a:gd name="T15" fmla="*/ 124 h 295"/>
                  <a:gd name="T16" fmla="*/ 377 w 753"/>
                  <a:gd name="T17"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3" h="295">
                    <a:moveTo>
                      <a:pt x="377" y="0"/>
                    </a:moveTo>
                    <a:cubicBezTo>
                      <a:pt x="377" y="0"/>
                      <a:pt x="377" y="0"/>
                      <a:pt x="377" y="0"/>
                    </a:cubicBezTo>
                    <a:cubicBezTo>
                      <a:pt x="236" y="0"/>
                      <a:pt x="105" y="46"/>
                      <a:pt x="0" y="124"/>
                    </a:cubicBezTo>
                    <a:cubicBezTo>
                      <a:pt x="124" y="295"/>
                      <a:pt x="124" y="295"/>
                      <a:pt x="124" y="295"/>
                    </a:cubicBezTo>
                    <a:cubicBezTo>
                      <a:pt x="194" y="242"/>
                      <a:pt x="282" y="210"/>
                      <a:pt x="377" y="210"/>
                    </a:cubicBezTo>
                    <a:cubicBezTo>
                      <a:pt x="377" y="210"/>
                      <a:pt x="377" y="210"/>
                      <a:pt x="377" y="210"/>
                    </a:cubicBezTo>
                    <a:cubicBezTo>
                      <a:pt x="471" y="210"/>
                      <a:pt x="559" y="242"/>
                      <a:pt x="629" y="295"/>
                    </a:cubicBezTo>
                    <a:cubicBezTo>
                      <a:pt x="753" y="124"/>
                      <a:pt x="753" y="124"/>
                      <a:pt x="753" y="124"/>
                    </a:cubicBezTo>
                    <a:cubicBezTo>
                      <a:pt x="648" y="46"/>
                      <a:pt x="518" y="0"/>
                      <a:pt x="377" y="0"/>
                    </a:cubicBezTo>
                    <a:close/>
                  </a:path>
                </a:pathLst>
              </a:custGeom>
              <a:solidFill>
                <a:schemeClr val="accent1"/>
              </a:solidFill>
              <a:ln w="3810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sp>
            <p:nvSpPr>
              <p:cNvPr id="45" name="Freeform 29"/>
              <p:cNvSpPr>
                <a:spLocks/>
              </p:cNvSpPr>
              <p:nvPr/>
            </p:nvSpPr>
            <p:spPr bwMode="auto">
              <a:xfrm>
                <a:off x="7200901" y="1608138"/>
                <a:ext cx="1651000" cy="3103563"/>
              </a:xfrm>
              <a:custGeom>
                <a:avLst/>
                <a:gdLst>
                  <a:gd name="T0" fmla="*/ 351 w 379"/>
                  <a:gd name="T1" fmla="*/ 322 h 712"/>
                  <a:gd name="T2" fmla="*/ 124 w 379"/>
                  <a:gd name="T3" fmla="*/ 0 h 712"/>
                  <a:gd name="T4" fmla="*/ 0 w 379"/>
                  <a:gd name="T5" fmla="*/ 171 h 712"/>
                  <a:gd name="T6" fmla="*/ 151 w 379"/>
                  <a:gd name="T7" fmla="*/ 387 h 712"/>
                  <a:gd name="T8" fmla="*/ 169 w 379"/>
                  <a:gd name="T9" fmla="*/ 507 h 712"/>
                  <a:gd name="T10" fmla="*/ 145 w 379"/>
                  <a:gd name="T11" fmla="*/ 647 h 712"/>
                  <a:gd name="T12" fmla="*/ 345 w 379"/>
                  <a:gd name="T13" fmla="*/ 712 h 712"/>
                  <a:gd name="T14" fmla="*/ 379 w 379"/>
                  <a:gd name="T15" fmla="*/ 507 h 712"/>
                  <a:gd name="T16" fmla="*/ 351 w 379"/>
                  <a:gd name="T17" fmla="*/ 322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712">
                    <a:moveTo>
                      <a:pt x="351" y="322"/>
                    </a:moveTo>
                    <a:cubicBezTo>
                      <a:pt x="311" y="192"/>
                      <a:pt x="231" y="80"/>
                      <a:pt x="124" y="0"/>
                    </a:cubicBezTo>
                    <a:cubicBezTo>
                      <a:pt x="0" y="171"/>
                      <a:pt x="0" y="171"/>
                      <a:pt x="0" y="171"/>
                    </a:cubicBezTo>
                    <a:cubicBezTo>
                      <a:pt x="71" y="224"/>
                      <a:pt x="125" y="300"/>
                      <a:pt x="151" y="387"/>
                    </a:cubicBezTo>
                    <a:cubicBezTo>
                      <a:pt x="162" y="425"/>
                      <a:pt x="169" y="466"/>
                      <a:pt x="169" y="507"/>
                    </a:cubicBezTo>
                    <a:cubicBezTo>
                      <a:pt x="169" y="556"/>
                      <a:pt x="160" y="603"/>
                      <a:pt x="145" y="647"/>
                    </a:cubicBezTo>
                    <a:cubicBezTo>
                      <a:pt x="345" y="712"/>
                      <a:pt x="345" y="712"/>
                      <a:pt x="345" y="712"/>
                    </a:cubicBezTo>
                    <a:cubicBezTo>
                      <a:pt x="367" y="648"/>
                      <a:pt x="379" y="579"/>
                      <a:pt x="379" y="507"/>
                    </a:cubicBezTo>
                    <a:cubicBezTo>
                      <a:pt x="379" y="443"/>
                      <a:pt x="369" y="381"/>
                      <a:pt x="351" y="322"/>
                    </a:cubicBezTo>
                    <a:close/>
                  </a:path>
                </a:pathLst>
              </a:custGeom>
              <a:solidFill>
                <a:schemeClr val="accent1"/>
              </a:solidFill>
              <a:ln w="3810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sp>
            <p:nvSpPr>
              <p:cNvPr id="46" name="Freeform 30"/>
              <p:cNvSpPr>
                <a:spLocks/>
              </p:cNvSpPr>
              <p:nvPr/>
            </p:nvSpPr>
            <p:spPr bwMode="auto">
              <a:xfrm>
                <a:off x="6102351" y="4427538"/>
                <a:ext cx="2600325" cy="2144713"/>
              </a:xfrm>
              <a:custGeom>
                <a:avLst/>
                <a:gdLst>
                  <a:gd name="T0" fmla="*/ 397 w 597"/>
                  <a:gd name="T1" fmla="*/ 0 h 492"/>
                  <a:gd name="T2" fmla="*/ 242 w 597"/>
                  <a:gd name="T3" fmla="*/ 205 h 492"/>
                  <a:gd name="T4" fmla="*/ 0 w 597"/>
                  <a:gd name="T5" fmla="*/ 282 h 492"/>
                  <a:gd name="T6" fmla="*/ 0 w 597"/>
                  <a:gd name="T7" fmla="*/ 282 h 492"/>
                  <a:gd name="T8" fmla="*/ 0 w 597"/>
                  <a:gd name="T9" fmla="*/ 492 h 492"/>
                  <a:gd name="T10" fmla="*/ 0 w 597"/>
                  <a:gd name="T11" fmla="*/ 492 h 492"/>
                  <a:gd name="T12" fmla="*/ 366 w 597"/>
                  <a:gd name="T13" fmla="*/ 375 h 492"/>
                  <a:gd name="T14" fmla="*/ 597 w 597"/>
                  <a:gd name="T15" fmla="*/ 65 h 492"/>
                  <a:gd name="T16" fmla="*/ 397 w 597"/>
                  <a:gd name="T17"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492">
                    <a:moveTo>
                      <a:pt x="397" y="0"/>
                    </a:moveTo>
                    <a:cubicBezTo>
                      <a:pt x="368" y="84"/>
                      <a:pt x="313" y="155"/>
                      <a:pt x="242" y="205"/>
                    </a:cubicBezTo>
                    <a:cubicBezTo>
                      <a:pt x="173" y="253"/>
                      <a:pt x="90" y="282"/>
                      <a:pt x="0" y="282"/>
                    </a:cubicBezTo>
                    <a:cubicBezTo>
                      <a:pt x="0" y="282"/>
                      <a:pt x="0" y="282"/>
                      <a:pt x="0" y="282"/>
                    </a:cubicBezTo>
                    <a:cubicBezTo>
                      <a:pt x="0" y="492"/>
                      <a:pt x="0" y="492"/>
                      <a:pt x="0" y="492"/>
                    </a:cubicBezTo>
                    <a:cubicBezTo>
                      <a:pt x="0" y="492"/>
                      <a:pt x="0" y="492"/>
                      <a:pt x="0" y="492"/>
                    </a:cubicBezTo>
                    <a:cubicBezTo>
                      <a:pt x="136" y="492"/>
                      <a:pt x="262" y="449"/>
                      <a:pt x="366" y="375"/>
                    </a:cubicBezTo>
                    <a:cubicBezTo>
                      <a:pt x="472" y="299"/>
                      <a:pt x="554" y="191"/>
                      <a:pt x="597" y="65"/>
                    </a:cubicBezTo>
                    <a:lnTo>
                      <a:pt x="397" y="0"/>
                    </a:lnTo>
                    <a:close/>
                  </a:path>
                </a:pathLst>
              </a:custGeom>
              <a:solidFill>
                <a:schemeClr val="accent1"/>
              </a:solidFill>
              <a:ln w="3810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sp>
            <p:nvSpPr>
              <p:cNvPr id="47" name="Freeform 31"/>
              <p:cNvSpPr>
                <a:spLocks/>
              </p:cNvSpPr>
              <p:nvPr/>
            </p:nvSpPr>
            <p:spPr bwMode="auto">
              <a:xfrm>
                <a:off x="3497263" y="4427538"/>
                <a:ext cx="2605088" cy="2144713"/>
              </a:xfrm>
              <a:custGeom>
                <a:avLst/>
                <a:gdLst>
                  <a:gd name="T0" fmla="*/ 355 w 598"/>
                  <a:gd name="T1" fmla="*/ 205 h 492"/>
                  <a:gd name="T2" fmla="*/ 200 w 598"/>
                  <a:gd name="T3" fmla="*/ 0 h 492"/>
                  <a:gd name="T4" fmla="*/ 0 w 598"/>
                  <a:gd name="T5" fmla="*/ 65 h 492"/>
                  <a:gd name="T6" fmla="*/ 231 w 598"/>
                  <a:gd name="T7" fmla="*/ 375 h 492"/>
                  <a:gd name="T8" fmla="*/ 598 w 598"/>
                  <a:gd name="T9" fmla="*/ 492 h 492"/>
                  <a:gd name="T10" fmla="*/ 598 w 598"/>
                  <a:gd name="T11" fmla="*/ 282 h 492"/>
                  <a:gd name="T12" fmla="*/ 355 w 598"/>
                  <a:gd name="T13" fmla="*/ 205 h 492"/>
                </a:gdLst>
                <a:ahLst/>
                <a:cxnLst>
                  <a:cxn ang="0">
                    <a:pos x="T0" y="T1"/>
                  </a:cxn>
                  <a:cxn ang="0">
                    <a:pos x="T2" y="T3"/>
                  </a:cxn>
                  <a:cxn ang="0">
                    <a:pos x="T4" y="T5"/>
                  </a:cxn>
                  <a:cxn ang="0">
                    <a:pos x="T6" y="T7"/>
                  </a:cxn>
                  <a:cxn ang="0">
                    <a:pos x="T8" y="T9"/>
                  </a:cxn>
                  <a:cxn ang="0">
                    <a:pos x="T10" y="T11"/>
                  </a:cxn>
                  <a:cxn ang="0">
                    <a:pos x="T12" y="T13"/>
                  </a:cxn>
                </a:cxnLst>
                <a:rect l="0" t="0" r="r" b="b"/>
                <a:pathLst>
                  <a:path w="598" h="492">
                    <a:moveTo>
                      <a:pt x="355" y="205"/>
                    </a:moveTo>
                    <a:cubicBezTo>
                      <a:pt x="284" y="155"/>
                      <a:pt x="230" y="83"/>
                      <a:pt x="200" y="0"/>
                    </a:cubicBezTo>
                    <a:cubicBezTo>
                      <a:pt x="0" y="65"/>
                      <a:pt x="0" y="65"/>
                      <a:pt x="0" y="65"/>
                    </a:cubicBezTo>
                    <a:cubicBezTo>
                      <a:pt x="43" y="191"/>
                      <a:pt x="125" y="299"/>
                      <a:pt x="231" y="375"/>
                    </a:cubicBezTo>
                    <a:cubicBezTo>
                      <a:pt x="335" y="449"/>
                      <a:pt x="461" y="492"/>
                      <a:pt x="598" y="492"/>
                    </a:cubicBezTo>
                    <a:cubicBezTo>
                      <a:pt x="598" y="282"/>
                      <a:pt x="598" y="282"/>
                      <a:pt x="598" y="282"/>
                    </a:cubicBezTo>
                    <a:cubicBezTo>
                      <a:pt x="507" y="282"/>
                      <a:pt x="424" y="253"/>
                      <a:pt x="355" y="205"/>
                    </a:cubicBezTo>
                    <a:close/>
                  </a:path>
                </a:pathLst>
              </a:custGeom>
              <a:solidFill>
                <a:schemeClr val="accent1"/>
              </a:solidFill>
              <a:ln w="3810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grpSp>
        <p:grpSp>
          <p:nvGrpSpPr>
            <p:cNvPr id="9" name="Group 8"/>
            <p:cNvGrpSpPr/>
            <p:nvPr/>
          </p:nvGrpSpPr>
          <p:grpSpPr>
            <a:xfrm>
              <a:off x="2823491" y="741554"/>
              <a:ext cx="6574060" cy="6384456"/>
              <a:chOff x="2823491" y="741554"/>
              <a:chExt cx="6574060" cy="6384456"/>
            </a:xfrm>
          </p:grpSpPr>
          <p:sp>
            <p:nvSpPr>
              <p:cNvPr id="74" name="Rectangle 73"/>
              <p:cNvSpPr/>
              <p:nvPr/>
            </p:nvSpPr>
            <p:spPr>
              <a:xfrm>
                <a:off x="3377739" y="1639610"/>
                <a:ext cx="5486400" cy="5486400"/>
              </a:xfrm>
              <a:prstGeom prst="rect">
                <a:avLst/>
              </a:prstGeom>
            </p:spPr>
            <p:txBody>
              <a:bodyPr wrap="none">
                <a:prstTxWarp prst="textArchUp">
                  <a:avLst/>
                </a:prstTxWarp>
                <a:spAutoFit/>
              </a:bodyPr>
              <a:lstStyle/>
              <a:p>
                <a:pPr algn="ctr">
                  <a:lnSpc>
                    <a:spcPct val="90000"/>
                  </a:lnSpc>
                </a:pPr>
                <a:r>
                  <a:rPr lang="en-US" sz="1632" dirty="0"/>
                  <a:t>Sales </a:t>
                </a:r>
                <a:br>
                  <a:rPr lang="en-US" sz="1632" dirty="0"/>
                </a:br>
                <a:r>
                  <a:rPr lang="en-US" sz="1632" dirty="0"/>
                  <a:t>&amp; Marketing</a:t>
                </a:r>
              </a:p>
            </p:txBody>
          </p:sp>
          <p:sp>
            <p:nvSpPr>
              <p:cNvPr id="75" name="Rectangle 74"/>
              <p:cNvSpPr/>
              <p:nvPr/>
            </p:nvSpPr>
            <p:spPr>
              <a:xfrm rot="4320000">
                <a:off x="2823491" y="1257050"/>
                <a:ext cx="5486400" cy="5486400"/>
              </a:xfrm>
              <a:prstGeom prst="rect">
                <a:avLst/>
              </a:prstGeom>
            </p:spPr>
            <p:txBody>
              <a:bodyPr wrap="none">
                <a:prstTxWarp prst="textArchUp">
                  <a:avLst/>
                </a:prstTxWarp>
                <a:spAutoFit/>
              </a:bodyPr>
              <a:lstStyle/>
              <a:p>
                <a:pPr algn="ctr">
                  <a:lnSpc>
                    <a:spcPct val="90000"/>
                  </a:lnSpc>
                </a:pPr>
                <a:r>
                  <a:rPr lang="en-US" sz="1632" dirty="0"/>
                  <a:t>Accounting &amp;</a:t>
                </a:r>
                <a:br>
                  <a:rPr lang="en-US" sz="1632" dirty="0"/>
                </a:br>
                <a:r>
                  <a:rPr lang="en-US" sz="1632" dirty="0"/>
                  <a:t>Technology</a:t>
                </a:r>
              </a:p>
            </p:txBody>
          </p:sp>
          <p:sp>
            <p:nvSpPr>
              <p:cNvPr id="76" name="Rectangle 75"/>
              <p:cNvSpPr/>
              <p:nvPr/>
            </p:nvSpPr>
            <p:spPr>
              <a:xfrm rot="19287061">
                <a:off x="3033222" y="741554"/>
                <a:ext cx="5486400" cy="5486400"/>
              </a:xfrm>
              <a:prstGeom prst="rect">
                <a:avLst/>
              </a:prstGeom>
            </p:spPr>
            <p:txBody>
              <a:bodyPr wrap="none">
                <a:prstTxWarp prst="textArchDown">
                  <a:avLst/>
                </a:prstTxWarp>
                <a:spAutoFit/>
              </a:bodyPr>
              <a:lstStyle/>
              <a:p>
                <a:pPr algn="ctr">
                  <a:lnSpc>
                    <a:spcPct val="90000"/>
                  </a:lnSpc>
                </a:pPr>
                <a:r>
                  <a:rPr lang="en-US" sz="1632" dirty="0"/>
                  <a:t>Management,</a:t>
                </a:r>
                <a:br>
                  <a:rPr lang="en-US" sz="1632" dirty="0"/>
                </a:br>
                <a:r>
                  <a:rPr lang="en-US" sz="1632" dirty="0"/>
                  <a:t>HR &amp; Finance</a:t>
                </a:r>
              </a:p>
            </p:txBody>
          </p:sp>
          <p:sp>
            <p:nvSpPr>
              <p:cNvPr id="77" name="Rectangle 76"/>
              <p:cNvSpPr/>
              <p:nvPr/>
            </p:nvSpPr>
            <p:spPr>
              <a:xfrm rot="2160000">
                <a:off x="3721118" y="741554"/>
                <a:ext cx="5486400" cy="5486400"/>
              </a:xfrm>
              <a:prstGeom prst="rect">
                <a:avLst/>
              </a:prstGeom>
            </p:spPr>
            <p:txBody>
              <a:bodyPr wrap="none">
                <a:prstTxWarp prst="textArchDown">
                  <a:avLst/>
                </a:prstTxWarp>
                <a:spAutoFit/>
              </a:bodyPr>
              <a:lstStyle/>
              <a:p>
                <a:pPr algn="ctr">
                  <a:lnSpc>
                    <a:spcPct val="90000"/>
                  </a:lnSpc>
                </a:pPr>
                <a:r>
                  <a:rPr lang="en-US" sz="1632" dirty="0"/>
                  <a:t>Product</a:t>
                </a:r>
                <a:br>
                  <a:rPr lang="en-US" sz="1632" dirty="0"/>
                </a:br>
                <a:r>
                  <a:rPr lang="en-US" sz="1632" dirty="0"/>
                  <a:t>Development</a:t>
                </a:r>
              </a:p>
            </p:txBody>
          </p:sp>
          <p:sp>
            <p:nvSpPr>
              <p:cNvPr id="79" name="Rectangle 78"/>
              <p:cNvSpPr/>
              <p:nvPr/>
            </p:nvSpPr>
            <p:spPr>
              <a:xfrm rot="-4320000">
                <a:off x="3911151" y="1277726"/>
                <a:ext cx="5486400" cy="5486400"/>
              </a:xfrm>
              <a:prstGeom prst="rect">
                <a:avLst/>
              </a:prstGeom>
            </p:spPr>
            <p:txBody>
              <a:bodyPr wrap="none">
                <a:prstTxWarp prst="textArchUp">
                  <a:avLst/>
                </a:prstTxWarp>
                <a:spAutoFit/>
              </a:bodyPr>
              <a:lstStyle/>
              <a:p>
                <a:pPr algn="ctr"/>
                <a:r>
                  <a:rPr lang="en-US" sz="1632" dirty="0"/>
                  <a:t>Quality &amp; Product/</a:t>
                </a:r>
                <a:br>
                  <a:rPr lang="en-US" sz="1632" dirty="0"/>
                </a:br>
                <a:r>
                  <a:rPr lang="en-US" sz="1632" dirty="0"/>
                  <a:t>Service Delivery</a:t>
                </a:r>
              </a:p>
            </p:txBody>
          </p:sp>
        </p:grpSp>
      </p:grpSp>
      <p:grpSp>
        <p:nvGrpSpPr>
          <p:cNvPr id="6" name="Business Processes Title"/>
          <p:cNvGrpSpPr/>
          <p:nvPr/>
        </p:nvGrpSpPr>
        <p:grpSpPr>
          <a:xfrm>
            <a:off x="3202907" y="953942"/>
            <a:ext cx="6052596" cy="6052596"/>
            <a:chOff x="3139526" y="860610"/>
            <a:chExt cx="5934456" cy="5934456"/>
          </a:xfrm>
        </p:grpSpPr>
        <p:sp>
          <p:nvSpPr>
            <p:cNvPr id="93" name="Freeform 43"/>
            <p:cNvSpPr>
              <a:spLocks noEditPoints="1"/>
            </p:cNvSpPr>
            <p:nvPr/>
          </p:nvSpPr>
          <p:spPr bwMode="auto">
            <a:xfrm>
              <a:off x="3139526" y="860610"/>
              <a:ext cx="5934456" cy="5934456"/>
            </a:xfrm>
            <a:prstGeom prst="donut">
              <a:avLst>
                <a:gd name="adj" fmla="val 4651"/>
              </a:avLst>
            </a:prstGeom>
            <a:solidFill>
              <a:schemeClr val="accent1"/>
            </a:solidFill>
            <a:ln w="19050">
              <a:solidFill>
                <a:schemeClr val="bg1"/>
              </a:solidFill>
            </a:ln>
          </p:spPr>
          <p:txBody>
            <a:bodyPr vert="horz" wrap="square" lIns="93260" tIns="46630" rIns="93260" bIns="46630" numCol="1" anchor="t" anchorCtr="0" compatLnSpc="1">
              <a:prstTxWarp prst="textNoShape">
                <a:avLst/>
              </a:prstTxWarp>
            </a:bodyPr>
            <a:lstStyle/>
            <a:p>
              <a:endParaRPr lang="en-US" sz="1836"/>
            </a:p>
          </p:txBody>
        </p:sp>
        <p:sp>
          <p:nvSpPr>
            <p:cNvPr id="94" name="Rectangle 93"/>
            <p:cNvSpPr/>
            <p:nvPr/>
          </p:nvSpPr>
          <p:spPr>
            <a:xfrm>
              <a:off x="3377739" y="1043073"/>
              <a:ext cx="5486400" cy="5486400"/>
            </a:xfrm>
            <a:prstGeom prst="rect">
              <a:avLst/>
            </a:prstGeom>
          </p:spPr>
          <p:txBody>
            <a:bodyPr wrap="none">
              <a:prstTxWarp prst="textArchUp">
                <a:avLst/>
              </a:prstTxWarp>
              <a:spAutoFit/>
            </a:bodyPr>
            <a:lstStyle/>
            <a:p>
              <a:pPr algn="ctr">
                <a:lnSpc>
                  <a:spcPct val="90000"/>
                </a:lnSpc>
              </a:pPr>
              <a:r>
                <a:rPr lang="en-US" sz="1632" dirty="0"/>
                <a:t>BUSINESS PROCESSES</a:t>
              </a:r>
            </a:p>
          </p:txBody>
        </p:sp>
      </p:grpSp>
    </p:spTree>
    <p:extLst>
      <p:ext uri="{BB962C8B-B14F-4D97-AF65-F5344CB8AC3E}">
        <p14:creationId xmlns:p14="http://schemas.microsoft.com/office/powerpoint/2010/main" val="2944076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75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par>
                                <p:cTn id="16" presetID="10" presetClass="entr" presetSubtype="0" fill="hold" nodeType="withEffect">
                                  <p:stCondLst>
                                    <p:cond delay="5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75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036" y="0"/>
            <a:ext cx="9383516" cy="6617318"/>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32029" y="6709562"/>
            <a:ext cx="4648444" cy="176114"/>
          </a:xfrm>
          <a:prstGeom prst="rect">
            <a:avLst/>
          </a:prstGeom>
          <a:noFill/>
        </p:spPr>
        <p:txBody>
          <a:bodyPr wrap="square" lIns="0" tIns="0" rIns="0" bIns="0" rtlCol="0">
            <a:spAutoFit/>
          </a:bodyPr>
          <a:lstStyle/>
          <a:p>
            <a:r>
              <a:rPr lang="en-US" sz="1122" dirty="0">
                <a:gradFill>
                  <a:gsLst>
                    <a:gs pos="0">
                      <a:schemeClr val="tx1">
                        <a:lumMod val="75000"/>
                        <a:lumOff val="25000"/>
                      </a:schemeClr>
                    </a:gs>
                    <a:gs pos="80000">
                      <a:schemeClr val="tx1">
                        <a:lumMod val="65000"/>
                        <a:lumOff val="35000"/>
                      </a:schemeClr>
                    </a:gs>
                  </a:gsLst>
                  <a:lin ang="16200000" scaled="0"/>
                </a:gradFill>
                <a:latin typeface="Segoe UI Light" pitchFamily="34" charset="0"/>
                <a:hlinkClick r:id="rId4"/>
              </a:rPr>
              <a:t>http://www.microsoft.com/en-us/dynamics/crm-social.aspx</a:t>
            </a:r>
            <a:r>
              <a:rPr lang="en-US" sz="1122"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 </a:t>
            </a:r>
          </a:p>
        </p:txBody>
      </p:sp>
    </p:spTree>
    <p:extLst>
      <p:ext uri="{BB962C8B-B14F-4D97-AF65-F5344CB8AC3E}">
        <p14:creationId xmlns:p14="http://schemas.microsoft.com/office/powerpoint/2010/main" val="177868755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81" y="2833960"/>
            <a:ext cx="6155182" cy="3185591"/>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6287121" y="1617807"/>
            <a:ext cx="6148472" cy="111912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9781" tIns="46630" rIns="46630" bIns="93260" numCol="1" spcCol="0" rtlCol="0" fromWordArt="0" anchor="b" anchorCtr="0" forceAA="0" compatLnSpc="1">
            <a:prstTxWarp prst="textNoShape">
              <a:avLst/>
            </a:prstTxWarp>
            <a:noAutofit/>
          </a:bodyPr>
          <a:lstStyle/>
          <a:p>
            <a:r>
              <a:rPr lang="en-US" sz="2800" dirty="0">
                <a:solidFill>
                  <a:srgbClr val="FFFFFF">
                    <a:alpha val="99000"/>
                  </a:srgbClr>
                </a:solidFill>
                <a:latin typeface="Segoe UI Light" pitchFamily="34" charset="0"/>
              </a:rPr>
              <a:t>Embed</a:t>
            </a:r>
            <a:endParaRPr lang="en-US" sz="4400" dirty="0">
              <a:solidFill>
                <a:srgbClr val="FFFFFF">
                  <a:alpha val="99000"/>
                </a:srgbClr>
              </a:solidFill>
              <a:latin typeface="Segoe UI Light" pitchFamily="34" charset="0"/>
            </a:endParaRPr>
          </a:p>
          <a:p>
            <a:pPr defTabSz="932418"/>
            <a:r>
              <a:rPr lang="en-US" dirty="0">
                <a:solidFill>
                  <a:srgbClr val="FFFFFF">
                    <a:alpha val="99000"/>
                  </a:srgbClr>
                </a:solidFill>
                <a:latin typeface="Segoe UI Light" pitchFamily="34" charset="0"/>
              </a:rPr>
              <a:t>Use Yammer Embed to add feeds, </a:t>
            </a:r>
            <a:br>
              <a:rPr lang="en-US" dirty="0">
                <a:solidFill>
                  <a:srgbClr val="FFFFFF">
                    <a:alpha val="99000"/>
                  </a:srgbClr>
                </a:solidFill>
                <a:latin typeface="Segoe UI Light" pitchFamily="34" charset="0"/>
              </a:rPr>
            </a:br>
            <a:r>
              <a:rPr lang="en-US" dirty="0">
                <a:solidFill>
                  <a:srgbClr val="FFFFFF">
                    <a:alpha val="99000"/>
                  </a:srgbClr>
                </a:solidFill>
                <a:latin typeface="Segoe UI Light" pitchFamily="34" charset="0"/>
              </a:rPr>
              <a:t>follows, and likes into any business app</a:t>
            </a:r>
          </a:p>
        </p:txBody>
      </p:sp>
      <p:sp>
        <p:nvSpPr>
          <p:cNvPr id="2" name="Title 1"/>
          <p:cNvSpPr>
            <a:spLocks noGrp="1"/>
          </p:cNvSpPr>
          <p:nvPr>
            <p:ph type="title"/>
          </p:nvPr>
        </p:nvSpPr>
        <p:spPr/>
        <p:txBody>
          <a:bodyPr/>
          <a:lstStyle/>
          <a:p>
            <a:pPr defTabSz="824493"/>
            <a:r>
              <a:rPr lang="en-US" sz="4869" spc="-91" dirty="0">
                <a:gradFill flip="none" rotWithShape="1">
                  <a:gsLst>
                    <a:gs pos="0">
                      <a:schemeClr val="tx1">
                        <a:lumMod val="65000"/>
                        <a:lumOff val="35000"/>
                      </a:schemeClr>
                    </a:gs>
                    <a:gs pos="86000">
                      <a:schemeClr val="tx1">
                        <a:lumMod val="65000"/>
                        <a:lumOff val="35000"/>
                      </a:schemeClr>
                    </a:gs>
                  </a:gsLst>
                  <a:lin ang="5400000" scaled="0"/>
                  <a:tileRect/>
                </a:gradFill>
                <a:cs typeface="Arial" charset="0"/>
              </a:rPr>
              <a:t>The s</a:t>
            </a:r>
            <a:r>
              <a:rPr lang="en-US" sz="4869" spc="-91" dirty="0" smtClean="0">
                <a:gradFill flip="none" rotWithShape="1">
                  <a:gsLst>
                    <a:gs pos="0">
                      <a:schemeClr val="tx1">
                        <a:lumMod val="65000"/>
                        <a:lumOff val="35000"/>
                      </a:schemeClr>
                    </a:gs>
                    <a:gs pos="86000">
                      <a:schemeClr val="tx1">
                        <a:lumMod val="65000"/>
                        <a:lumOff val="35000"/>
                      </a:schemeClr>
                    </a:gs>
                  </a:gsLst>
                  <a:lin ang="5400000" scaled="0"/>
                  <a:tileRect/>
                </a:gradFill>
                <a:cs typeface="Arial" charset="0"/>
              </a:rPr>
              <a:t>ocial </a:t>
            </a:r>
            <a:r>
              <a:rPr lang="en-US" sz="4869" spc="-91" dirty="0">
                <a:gradFill flip="none" rotWithShape="1">
                  <a:gsLst>
                    <a:gs pos="0">
                      <a:schemeClr val="tx1">
                        <a:lumMod val="65000"/>
                        <a:lumOff val="35000"/>
                      </a:schemeClr>
                    </a:gs>
                    <a:gs pos="86000">
                      <a:schemeClr val="tx1">
                        <a:lumMod val="65000"/>
                        <a:lumOff val="35000"/>
                      </a:schemeClr>
                    </a:gs>
                  </a:gsLst>
                  <a:lin ang="5400000" scaled="0"/>
                  <a:tileRect/>
                </a:gradFill>
                <a:cs typeface="Arial" charset="0"/>
              </a:rPr>
              <a:t>l</a:t>
            </a:r>
            <a:r>
              <a:rPr lang="en-US" sz="4869" spc="-91" dirty="0" smtClean="0">
                <a:gradFill flip="none" rotWithShape="1">
                  <a:gsLst>
                    <a:gs pos="0">
                      <a:schemeClr val="tx1">
                        <a:lumMod val="65000"/>
                        <a:lumOff val="35000"/>
                      </a:schemeClr>
                    </a:gs>
                    <a:gs pos="86000">
                      <a:schemeClr val="tx1">
                        <a:lumMod val="65000"/>
                        <a:lumOff val="35000"/>
                      </a:schemeClr>
                    </a:gs>
                  </a:gsLst>
                  <a:lin ang="5400000" scaled="0"/>
                  <a:tileRect/>
                </a:gradFill>
                <a:cs typeface="Arial" charset="0"/>
              </a:rPr>
              <a:t>ayer today</a:t>
            </a:r>
            <a:r>
              <a:rPr lang="en-US" dirty="0"/>
              <a:t/>
            </a:r>
            <a:br>
              <a:rPr lang="en-US" dirty="0"/>
            </a:br>
            <a:endParaRPr lang="en-US" sz="4869" spc="-91" dirty="0">
              <a:gradFill flip="none" rotWithShape="1">
                <a:gsLst>
                  <a:gs pos="0">
                    <a:schemeClr val="tx1">
                      <a:lumMod val="65000"/>
                      <a:lumOff val="35000"/>
                    </a:schemeClr>
                  </a:gs>
                  <a:gs pos="86000">
                    <a:schemeClr val="tx1">
                      <a:lumMod val="65000"/>
                      <a:lumOff val="35000"/>
                    </a:schemeClr>
                  </a:gs>
                </a:gsLst>
                <a:lin ang="5400000" scaled="0"/>
                <a:tileRect/>
              </a:gradFill>
              <a:cs typeface="Arial" charset="0"/>
            </a:endParaRPr>
          </a:p>
        </p:txBody>
      </p:sp>
      <p:sp>
        <p:nvSpPr>
          <p:cNvPr id="17" name="Rectangle 16"/>
          <p:cNvSpPr/>
          <p:nvPr/>
        </p:nvSpPr>
        <p:spPr bwMode="auto">
          <a:xfrm>
            <a:off x="6289014" y="2833960"/>
            <a:ext cx="6146579" cy="3185591"/>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6208" y="3011369"/>
            <a:ext cx="4804529" cy="2816978"/>
          </a:xfrm>
          <a:prstGeom prst="rect">
            <a:avLst/>
          </a:prstGeom>
        </p:spPr>
      </p:pic>
      <p:sp>
        <p:nvSpPr>
          <p:cNvPr id="12" name="Rectangular Callout 11"/>
          <p:cNvSpPr/>
          <p:nvPr/>
        </p:nvSpPr>
        <p:spPr>
          <a:xfrm>
            <a:off x="265120" y="5315255"/>
            <a:ext cx="2735635" cy="493173"/>
          </a:xfrm>
          <a:prstGeom prst="wedgeRectCallout">
            <a:avLst>
              <a:gd name="adj1" fmla="val -1179"/>
              <a:gd name="adj2" fmla="val -118642"/>
            </a:avLst>
          </a:prstGeom>
          <a:solidFill>
            <a:schemeClr val="accent2"/>
          </a:solidFill>
          <a:ln w="9525" cap="rnd" cmpd="sng" algn="ctr">
            <a:noFill/>
            <a:prstDash val="solid"/>
          </a:ln>
          <a:effectLst/>
        </p:spPr>
        <p:txBody>
          <a:bodyPr rtlCol="0" anchor="ctr"/>
          <a:lstStyle/>
          <a:p>
            <a:pPr algn="ctr" defTabSz="466298">
              <a:defRPr/>
            </a:pPr>
            <a:r>
              <a:rPr lang="en-US" sz="1200" kern="0" dirty="0"/>
              <a:t>Response to the Dynamics CRM activity show up on the Yammer feed</a:t>
            </a:r>
          </a:p>
        </p:txBody>
      </p:sp>
      <p:sp>
        <p:nvSpPr>
          <p:cNvPr id="16" name="Rectangle 15"/>
          <p:cNvSpPr/>
          <p:nvPr/>
        </p:nvSpPr>
        <p:spPr bwMode="auto">
          <a:xfrm>
            <a:off x="881" y="1617807"/>
            <a:ext cx="6155182" cy="111912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9781" tIns="46630" rIns="46630" bIns="93260" numCol="1" spcCol="0" rtlCol="0" fromWordArt="0" anchor="b" anchorCtr="0" forceAA="0" compatLnSpc="1">
            <a:prstTxWarp prst="textNoShape">
              <a:avLst/>
            </a:prstTxWarp>
            <a:noAutofit/>
          </a:bodyPr>
          <a:lstStyle/>
          <a:p>
            <a:r>
              <a:rPr lang="en-US" sz="2800" dirty="0">
                <a:solidFill>
                  <a:srgbClr val="FFFFFF">
                    <a:alpha val="99000"/>
                  </a:srgbClr>
                </a:solidFill>
                <a:latin typeface="Segoe UI Light" pitchFamily="34" charset="0"/>
              </a:rPr>
              <a:t>Integrate</a:t>
            </a:r>
            <a:r>
              <a:rPr lang="en-US" sz="4800" dirty="0">
                <a:solidFill>
                  <a:srgbClr val="FFFFFF">
                    <a:alpha val="99000"/>
                  </a:srgbClr>
                </a:solidFill>
                <a:latin typeface="Segoe UI Light" pitchFamily="34" charset="0"/>
              </a:rPr>
              <a:t/>
            </a:r>
            <a:br>
              <a:rPr lang="en-US" sz="4800" dirty="0">
                <a:solidFill>
                  <a:srgbClr val="FFFFFF">
                    <a:alpha val="99000"/>
                  </a:srgbClr>
                </a:solidFill>
                <a:latin typeface="Segoe UI Light" pitchFamily="34" charset="0"/>
              </a:rPr>
            </a:br>
            <a:r>
              <a:rPr lang="en-US" dirty="0">
                <a:solidFill>
                  <a:srgbClr val="FFFFFF">
                    <a:alpha val="99000"/>
                  </a:srgbClr>
                </a:solidFill>
                <a:latin typeface="Segoe UI Light" pitchFamily="34" charset="0"/>
              </a:rPr>
              <a:t>Use Open Graph to surface updates </a:t>
            </a:r>
            <a:br>
              <a:rPr lang="en-US" dirty="0">
                <a:solidFill>
                  <a:srgbClr val="FFFFFF">
                    <a:alpha val="99000"/>
                  </a:srgbClr>
                </a:solidFill>
                <a:latin typeface="Segoe UI Light" pitchFamily="34" charset="0"/>
              </a:rPr>
            </a:br>
            <a:r>
              <a:rPr lang="en-US" dirty="0">
                <a:solidFill>
                  <a:srgbClr val="FFFFFF">
                    <a:alpha val="99000"/>
                  </a:srgbClr>
                </a:solidFill>
                <a:latin typeface="Segoe UI Light" pitchFamily="34" charset="0"/>
              </a:rPr>
              <a:t>in Yammer from any business app</a:t>
            </a: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00620" y="2948498"/>
            <a:ext cx="4551626" cy="2994051"/>
          </a:xfrm>
          <a:prstGeom prst="rect">
            <a:avLst/>
          </a:prstGeom>
        </p:spPr>
      </p:pic>
      <p:sp>
        <p:nvSpPr>
          <p:cNvPr id="15" name="Rectangular Callout 14"/>
          <p:cNvSpPr/>
          <p:nvPr/>
        </p:nvSpPr>
        <p:spPr>
          <a:xfrm>
            <a:off x="6731941" y="5307224"/>
            <a:ext cx="2161043" cy="698197"/>
          </a:xfrm>
          <a:prstGeom prst="wedgeRectCallout">
            <a:avLst>
              <a:gd name="adj1" fmla="val 35786"/>
              <a:gd name="adj2" fmla="val -121371"/>
            </a:avLst>
          </a:prstGeom>
          <a:solidFill>
            <a:schemeClr val="accent2"/>
          </a:solidFill>
          <a:ln w="9525" cap="rnd" cmpd="sng" algn="ctr">
            <a:noFill/>
            <a:prstDash val="solid"/>
          </a:ln>
          <a:effectLst/>
        </p:spPr>
        <p:txBody>
          <a:bodyPr rtlCol="0" anchor="ctr"/>
          <a:lstStyle/>
          <a:p>
            <a:pPr algn="ctr" defTabSz="466298"/>
            <a:r>
              <a:rPr lang="en-US" sz="1400" kern="0" dirty="0">
                <a:solidFill>
                  <a:srgbClr val="FFFFFF">
                    <a:alpha val="99000"/>
                  </a:srgbClr>
                </a:solidFill>
              </a:rPr>
              <a:t>Responses to post show up in Yammer and CRM</a:t>
            </a:r>
          </a:p>
        </p:txBody>
      </p:sp>
      <p:grpSp>
        <p:nvGrpSpPr>
          <p:cNvPr id="4" name="Group 3"/>
          <p:cNvGrpSpPr/>
          <p:nvPr/>
        </p:nvGrpSpPr>
        <p:grpSpPr>
          <a:xfrm>
            <a:off x="882" y="6104497"/>
            <a:ext cx="6155183" cy="775998"/>
            <a:chOff x="190501" y="5904065"/>
            <a:chExt cx="5844540" cy="760851"/>
          </a:xfrm>
          <a:solidFill>
            <a:schemeClr val="tx2"/>
          </a:solidFill>
        </p:grpSpPr>
        <p:sp>
          <p:nvSpPr>
            <p:cNvPr id="25" name="Rectangle 24"/>
            <p:cNvSpPr/>
            <p:nvPr/>
          </p:nvSpPr>
          <p:spPr bwMode="auto">
            <a:xfrm>
              <a:off x="190502" y="5904065"/>
              <a:ext cx="5844539" cy="76085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418"/>
              <a:endParaRPr lang="en-US" sz="2856" i="1" dirty="0">
                <a:solidFill>
                  <a:srgbClr val="000000"/>
                </a:solidFill>
              </a:endParaRPr>
            </a:p>
          </p:txBody>
        </p:sp>
        <p:sp>
          <p:nvSpPr>
            <p:cNvPr id="26" name="TextBox 25"/>
            <p:cNvSpPr txBox="1"/>
            <p:nvPr/>
          </p:nvSpPr>
          <p:spPr>
            <a:xfrm>
              <a:off x="190501" y="6008599"/>
              <a:ext cx="5844540" cy="565026"/>
            </a:xfrm>
            <a:prstGeom prst="rect">
              <a:avLst/>
            </a:prstGeom>
            <a:grpFill/>
          </p:spPr>
          <p:txBody>
            <a:bodyPr wrap="square" lIns="0" tIns="0" rIns="0" bIns="0" rtlCol="0">
              <a:spAutoFit/>
            </a:bodyPr>
            <a:lstStyle/>
            <a:p>
              <a:pPr algn="ctr" defTabSz="932418"/>
              <a:r>
                <a:rPr lang="en-US" sz="1836" dirty="0">
                  <a:solidFill>
                    <a:schemeClr val="bg1"/>
                  </a:solidFill>
                </a:rPr>
                <a:t>“Richard Dickenson just updated </a:t>
              </a:r>
              <a:br>
                <a:rPr lang="en-US" sz="1836" dirty="0">
                  <a:solidFill>
                    <a:schemeClr val="bg1"/>
                  </a:solidFill>
                </a:rPr>
              </a:br>
              <a:r>
                <a:rPr lang="en-US" sz="1836" dirty="0">
                  <a:solidFill>
                    <a:schemeClr val="bg1"/>
                  </a:solidFill>
                </a:rPr>
                <a:t>Sales Opportunity in Dynamics.”</a:t>
              </a:r>
            </a:p>
          </p:txBody>
        </p:sp>
      </p:grpSp>
      <p:grpSp>
        <p:nvGrpSpPr>
          <p:cNvPr id="6" name="Group 5"/>
          <p:cNvGrpSpPr/>
          <p:nvPr/>
        </p:nvGrpSpPr>
        <p:grpSpPr>
          <a:xfrm>
            <a:off x="6315383" y="6104497"/>
            <a:ext cx="6120210" cy="776078"/>
            <a:chOff x="6191249" y="5904065"/>
            <a:chExt cx="5791201" cy="760930"/>
          </a:xfrm>
          <a:solidFill>
            <a:schemeClr val="tx2"/>
          </a:solidFill>
        </p:grpSpPr>
        <p:sp>
          <p:nvSpPr>
            <p:cNvPr id="27" name="Rectangle 26"/>
            <p:cNvSpPr/>
            <p:nvPr/>
          </p:nvSpPr>
          <p:spPr bwMode="auto">
            <a:xfrm>
              <a:off x="6191250" y="5904065"/>
              <a:ext cx="5791200" cy="76093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11" fontAlgn="base">
                <a:spcBef>
                  <a:spcPct val="0"/>
                </a:spcBef>
                <a:spcAft>
                  <a:spcPct val="0"/>
                </a:spcAft>
              </a:pPr>
              <a:endParaRPr lang="en-US" sz="2856" dirty="0">
                <a:gradFill>
                  <a:gsLst>
                    <a:gs pos="0">
                      <a:srgbClr val="000000">
                        <a:lumMod val="75000"/>
                        <a:lumOff val="25000"/>
                      </a:srgbClr>
                    </a:gs>
                    <a:gs pos="80000">
                      <a:srgbClr val="000000">
                        <a:lumMod val="65000"/>
                        <a:lumOff val="35000"/>
                      </a:srgbClr>
                    </a:gs>
                  </a:gsLst>
                  <a:lin ang="16200000" scaled="0"/>
                </a:gradFill>
                <a:latin typeface="Segoe UI Light" pitchFamily="34" charset="0"/>
              </a:endParaRPr>
            </a:p>
          </p:txBody>
        </p:sp>
        <p:sp>
          <p:nvSpPr>
            <p:cNvPr id="28" name="TextBox 27"/>
            <p:cNvSpPr txBox="1"/>
            <p:nvPr/>
          </p:nvSpPr>
          <p:spPr>
            <a:xfrm>
              <a:off x="6191249" y="6008599"/>
              <a:ext cx="5791201" cy="565026"/>
            </a:xfrm>
            <a:prstGeom prst="rect">
              <a:avLst/>
            </a:prstGeom>
            <a:grpFill/>
          </p:spPr>
          <p:txBody>
            <a:bodyPr wrap="square" lIns="0" tIns="0" rIns="0" bIns="0" rtlCol="0">
              <a:spAutoFit/>
            </a:bodyPr>
            <a:lstStyle/>
            <a:p>
              <a:pPr algn="ctr" defTabSz="932418"/>
              <a:r>
                <a:rPr lang="en-US" sz="1836" dirty="0">
                  <a:solidFill>
                    <a:schemeClr val="bg1"/>
                  </a:solidFill>
                </a:rPr>
                <a:t>“Join the conversation!  Add your</a:t>
              </a:r>
            </a:p>
            <a:p>
              <a:pPr algn="ctr" defTabSz="932418"/>
              <a:r>
                <a:rPr lang="en-US" sz="1836" dirty="0">
                  <a:solidFill>
                    <a:schemeClr val="bg1"/>
                  </a:solidFill>
                </a:rPr>
                <a:t>questions and comments here.”</a:t>
              </a:r>
            </a:p>
          </p:txBody>
        </p:sp>
      </p:grpSp>
      <p:sp>
        <p:nvSpPr>
          <p:cNvPr id="19" name="Rectangular Callout 18"/>
          <p:cNvSpPr/>
          <p:nvPr/>
        </p:nvSpPr>
        <p:spPr>
          <a:xfrm>
            <a:off x="4061109" y="5074492"/>
            <a:ext cx="2094956" cy="753855"/>
          </a:xfrm>
          <a:prstGeom prst="wedgeRectCallout">
            <a:avLst>
              <a:gd name="adj1" fmla="val -33706"/>
              <a:gd name="adj2" fmla="val -87958"/>
            </a:avLst>
          </a:prstGeom>
          <a:solidFill>
            <a:schemeClr val="accent2"/>
          </a:solidFill>
          <a:ln w="9525" cap="rnd" cmpd="sng" algn="ctr">
            <a:noFill/>
            <a:prstDash val="solid"/>
          </a:ln>
          <a:effectLst/>
        </p:spPr>
        <p:txBody>
          <a:bodyPr rtlCol="0" anchor="ctr"/>
          <a:lstStyle/>
          <a:p>
            <a:pPr algn="ctr" defTabSz="466298">
              <a:defRPr/>
            </a:pPr>
            <a:r>
              <a:rPr lang="en-US" sz="1200" kern="0" dirty="0">
                <a:solidFill>
                  <a:srgbClr val="FFFFFF">
                    <a:alpha val="99000"/>
                  </a:srgbClr>
                </a:solidFill>
              </a:rPr>
              <a:t>Information from Dynamics CRM appears in the Yammer Activity Stream</a:t>
            </a:r>
          </a:p>
        </p:txBody>
      </p:sp>
      <p:sp>
        <p:nvSpPr>
          <p:cNvPr id="5" name="Rectangle 4"/>
          <p:cNvSpPr/>
          <p:nvPr/>
        </p:nvSpPr>
        <p:spPr>
          <a:xfrm>
            <a:off x="274320" y="1206002"/>
            <a:ext cx="4998997" cy="369332"/>
          </a:xfrm>
          <a:prstGeom prst="rect">
            <a:avLst/>
          </a:prstGeom>
        </p:spPr>
        <p:txBody>
          <a:bodyPr wrap="none">
            <a:spAutoFit/>
          </a:bodyPr>
          <a:lstStyle/>
          <a:p>
            <a:r>
              <a:rPr lang="en-US" dirty="0">
                <a:hlinkClick r:id="rId5"/>
              </a:rPr>
              <a:t>https://</a:t>
            </a:r>
            <a:r>
              <a:rPr lang="en-US" dirty="0" smtClean="0">
                <a:hlinkClick r:id="rId5"/>
              </a:rPr>
              <a:t>www.yammer.com/partners/developers</a:t>
            </a:r>
            <a:r>
              <a:rPr lang="en-US" dirty="0" smtClean="0"/>
              <a:t> </a:t>
            </a:r>
            <a:endParaRPr lang="en-US" dirty="0"/>
          </a:p>
        </p:txBody>
      </p:sp>
    </p:spTree>
    <p:extLst>
      <p:ext uri="{BB962C8B-B14F-4D97-AF65-F5344CB8AC3E}">
        <p14:creationId xmlns:p14="http://schemas.microsoft.com/office/powerpoint/2010/main" val="38107462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500"/>
                            </p:stCondLst>
                            <p:childTnLst>
                              <p:par>
                                <p:cTn id="32" presetID="2" presetClass="entr" presetSubtype="4"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ppt_x"/>
                                          </p:val>
                                        </p:tav>
                                        <p:tav tm="100000">
                                          <p:val>
                                            <p:strVal val="#ppt_x"/>
                                          </p:val>
                                        </p:tav>
                                      </p:tavLst>
                                    </p:anim>
                                    <p:anim calcmode="lin" valueType="num">
                                      <p:cBhvr additive="base">
                                        <p:cTn id="39" dur="500" fill="hold"/>
                                        <p:tgtEl>
                                          <p:spTgt spid="6"/>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animBg="1"/>
      <p:bldP spid="17" grpId="0" animBg="1"/>
      <p:bldP spid="12" grpId="0" animBg="1"/>
      <p:bldP spid="16" grpId="0" animBg="1"/>
      <p:bldP spid="15"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Yammer and Office 365</a:t>
            </a:r>
            <a:endParaRPr lang="en-US" dirty="0"/>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b="34913"/>
          <a:stretch/>
        </p:blipFill>
        <p:spPr>
          <a:xfrm>
            <a:off x="674775" y="5721021"/>
            <a:ext cx="1796339" cy="467675"/>
          </a:xfrm>
          <a:prstGeom prst="rect">
            <a:avLst/>
          </a:prstGeom>
        </p:spPr>
      </p:pic>
      <p:pic>
        <p:nvPicPr>
          <p:cNvPr id="7"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83500" y="5680599"/>
            <a:ext cx="1641808"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3243499" y="5544790"/>
            <a:ext cx="2367616" cy="820137"/>
          </a:xfrm>
          <a:prstGeom prst="rect">
            <a:avLst/>
          </a:prstGeom>
          <a:noFill/>
          <a:ln>
            <a:noFill/>
          </a:ln>
        </p:spPr>
      </p:pic>
    </p:spTree>
    <p:extLst>
      <p:ext uri="{BB962C8B-B14F-4D97-AF65-F5344CB8AC3E}">
        <p14:creationId xmlns:p14="http://schemas.microsoft.com/office/powerpoint/2010/main" val="485817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flipH="1" flipV="1">
            <a:off x="2451167" y="4976717"/>
            <a:ext cx="2" cy="102781"/>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599951" y="2172147"/>
            <a:ext cx="3702435" cy="2723615"/>
          </a:xfrm>
          <a:prstGeom prst="rect">
            <a:avLst/>
          </a:prstGeom>
          <a:solidFill>
            <a:schemeClr val="accent1"/>
          </a:solidFill>
        </p:spPr>
        <p:txBody>
          <a:bodyPr wrap="square" lIns="186521" tIns="186521" rIns="93260" anchor="t">
            <a:noAutofit/>
          </a:bodyPr>
          <a:lstStyle/>
          <a:p>
            <a:pPr lvl="0"/>
            <a:r>
              <a:rPr lang="en-US" sz="3672" dirty="0">
                <a:solidFill>
                  <a:schemeClr val="tx1">
                    <a:alpha val="99000"/>
                  </a:schemeClr>
                </a:solidFill>
                <a:latin typeface="Segoe UI Light" pitchFamily="34" charset="0"/>
              </a:rPr>
              <a:t>Basic </a:t>
            </a:r>
          </a:p>
          <a:p>
            <a:pPr>
              <a:spcAft>
                <a:spcPts val="1224"/>
              </a:spcAft>
            </a:pPr>
            <a:r>
              <a:rPr lang="en-US" sz="3672" dirty="0">
                <a:solidFill>
                  <a:schemeClr val="tx1">
                    <a:alpha val="99000"/>
                  </a:schemeClr>
                </a:solidFill>
                <a:latin typeface="Segoe UI Light" pitchFamily="34" charset="0"/>
              </a:rPr>
              <a:t>Integration</a:t>
            </a:r>
          </a:p>
          <a:p>
            <a:pPr>
              <a:spcBef>
                <a:spcPts val="612"/>
              </a:spcBef>
            </a:pPr>
            <a:r>
              <a:rPr lang="en-US" sz="1836" dirty="0">
                <a:solidFill>
                  <a:schemeClr val="tx1">
                    <a:alpha val="99000"/>
                  </a:schemeClr>
                </a:solidFill>
              </a:rPr>
              <a:t>Option to replace SharePoint</a:t>
            </a:r>
            <a:br>
              <a:rPr lang="en-US" sz="1836" dirty="0">
                <a:solidFill>
                  <a:schemeClr val="tx1">
                    <a:alpha val="99000"/>
                  </a:schemeClr>
                </a:solidFill>
              </a:rPr>
            </a:br>
            <a:r>
              <a:rPr lang="en-US" sz="1836" dirty="0">
                <a:solidFill>
                  <a:schemeClr val="tx1">
                    <a:alpha val="99000"/>
                  </a:schemeClr>
                </a:solidFill>
              </a:rPr>
              <a:t>Newsfeed with Yammer</a:t>
            </a:r>
          </a:p>
          <a:p>
            <a:pPr>
              <a:spcBef>
                <a:spcPts val="612"/>
              </a:spcBef>
            </a:pPr>
            <a:r>
              <a:rPr lang="en-US" sz="1836" dirty="0">
                <a:solidFill>
                  <a:schemeClr val="tx1">
                    <a:alpha val="99000"/>
                  </a:schemeClr>
                </a:solidFill>
              </a:rPr>
              <a:t>Yammer app for SharePoint</a:t>
            </a:r>
          </a:p>
        </p:txBody>
      </p:sp>
      <p:sp>
        <p:nvSpPr>
          <p:cNvPr id="19" name="Pentagon 18"/>
          <p:cNvSpPr/>
          <p:nvPr/>
        </p:nvSpPr>
        <p:spPr>
          <a:xfrm>
            <a:off x="8137815" y="2172147"/>
            <a:ext cx="3969313" cy="2723615"/>
          </a:xfrm>
          <a:prstGeom prst="homePlate">
            <a:avLst>
              <a:gd name="adj" fmla="val 17873"/>
            </a:avLst>
          </a:prstGeom>
          <a:solidFill>
            <a:schemeClr val="accent3"/>
          </a:solidFill>
        </p:spPr>
        <p:txBody>
          <a:bodyPr wrap="square" lIns="186521" tIns="186521" rIns="93260" anchor="t">
            <a:noAutofit/>
          </a:bodyPr>
          <a:lstStyle/>
          <a:p>
            <a:pPr>
              <a:spcAft>
                <a:spcPts val="1224"/>
              </a:spcAft>
            </a:pPr>
            <a:r>
              <a:rPr lang="en-US" sz="3672" dirty="0">
                <a:latin typeface="Segoe UI Light" pitchFamily="34" charset="0"/>
              </a:rPr>
              <a:t>Connected Experiences</a:t>
            </a:r>
          </a:p>
          <a:p>
            <a:pPr>
              <a:spcBef>
                <a:spcPts val="612"/>
              </a:spcBef>
            </a:pPr>
            <a:r>
              <a:rPr lang="en-US" sz="1836" dirty="0"/>
              <a:t>New experiences that combine social, collab, email, instant messaging, voice, and video</a:t>
            </a:r>
          </a:p>
        </p:txBody>
      </p:sp>
      <p:sp>
        <p:nvSpPr>
          <p:cNvPr id="20" name="Rectangle 19"/>
          <p:cNvSpPr/>
          <p:nvPr/>
        </p:nvSpPr>
        <p:spPr>
          <a:xfrm>
            <a:off x="4368883" y="2172147"/>
            <a:ext cx="3702435" cy="2723615"/>
          </a:xfrm>
          <a:prstGeom prst="rect">
            <a:avLst/>
          </a:prstGeom>
          <a:solidFill>
            <a:schemeClr val="accent2"/>
          </a:solidFill>
        </p:spPr>
        <p:txBody>
          <a:bodyPr wrap="square" lIns="186521" tIns="186521" rIns="93260" anchor="t">
            <a:noAutofit/>
          </a:bodyPr>
          <a:lstStyle/>
          <a:p>
            <a:pPr>
              <a:spcAft>
                <a:spcPts val="1224"/>
              </a:spcAft>
            </a:pPr>
            <a:r>
              <a:rPr lang="en-US" sz="3672" dirty="0">
                <a:solidFill>
                  <a:schemeClr val="tx1">
                    <a:alpha val="99000"/>
                  </a:schemeClr>
                </a:solidFill>
                <a:latin typeface="Segoe UI Light" pitchFamily="34" charset="0"/>
              </a:rPr>
              <a:t>Deeper</a:t>
            </a:r>
            <a:br>
              <a:rPr lang="en-US" sz="3672" dirty="0">
                <a:solidFill>
                  <a:schemeClr val="tx1">
                    <a:alpha val="99000"/>
                  </a:schemeClr>
                </a:solidFill>
                <a:latin typeface="Segoe UI Light" pitchFamily="34" charset="0"/>
              </a:rPr>
            </a:br>
            <a:r>
              <a:rPr lang="en-US" sz="3672" dirty="0">
                <a:solidFill>
                  <a:schemeClr val="tx1">
                    <a:alpha val="99000"/>
                  </a:schemeClr>
                </a:solidFill>
                <a:latin typeface="Segoe UI Light" pitchFamily="34" charset="0"/>
              </a:rPr>
              <a:t>Connections</a:t>
            </a:r>
          </a:p>
          <a:p>
            <a:pPr>
              <a:spcBef>
                <a:spcPts val="612"/>
              </a:spcBef>
            </a:pPr>
            <a:r>
              <a:rPr lang="fr-FR" sz="1836" dirty="0">
                <a:solidFill>
                  <a:schemeClr val="tx1">
                    <a:alpha val="99000"/>
                  </a:schemeClr>
                </a:solidFill>
              </a:rPr>
              <a:t>User </a:t>
            </a:r>
            <a:r>
              <a:rPr lang="fr-FR" sz="1836" dirty="0" err="1">
                <a:solidFill>
                  <a:schemeClr val="tx1">
                    <a:alpha val="99000"/>
                  </a:schemeClr>
                </a:solidFill>
              </a:rPr>
              <a:t>experience</a:t>
            </a:r>
            <a:endParaRPr lang="fr-FR" sz="1836" dirty="0">
              <a:solidFill>
                <a:schemeClr val="tx1">
                  <a:alpha val="99000"/>
                </a:schemeClr>
              </a:solidFill>
            </a:endParaRPr>
          </a:p>
          <a:p>
            <a:pPr>
              <a:spcBef>
                <a:spcPts val="612"/>
              </a:spcBef>
            </a:pPr>
            <a:r>
              <a:rPr lang="fr-FR" sz="1836" dirty="0">
                <a:solidFill>
                  <a:schemeClr val="tx1">
                    <a:alpha val="99000"/>
                  </a:schemeClr>
                </a:solidFill>
              </a:rPr>
              <a:t>Single </a:t>
            </a:r>
            <a:r>
              <a:rPr lang="fr-FR" sz="1836" dirty="0" err="1">
                <a:solidFill>
                  <a:schemeClr val="tx1">
                    <a:alpha val="99000"/>
                  </a:schemeClr>
                </a:solidFill>
              </a:rPr>
              <a:t>sign</a:t>
            </a:r>
            <a:r>
              <a:rPr lang="fr-FR" sz="1836" dirty="0">
                <a:solidFill>
                  <a:schemeClr val="tx1">
                    <a:alpha val="99000"/>
                  </a:schemeClr>
                </a:solidFill>
              </a:rPr>
              <a:t>-on</a:t>
            </a:r>
          </a:p>
          <a:p>
            <a:pPr>
              <a:spcBef>
                <a:spcPts val="612"/>
              </a:spcBef>
            </a:pPr>
            <a:r>
              <a:rPr lang="fr-FR" sz="1836" dirty="0">
                <a:solidFill>
                  <a:schemeClr val="tx1">
                    <a:alpha val="99000"/>
                  </a:schemeClr>
                </a:solidFill>
              </a:rPr>
              <a:t>Office Web Apps</a:t>
            </a:r>
          </a:p>
        </p:txBody>
      </p:sp>
      <p:cxnSp>
        <p:nvCxnSpPr>
          <p:cNvPr id="6" name="Straight Connector 5"/>
          <p:cNvCxnSpPr/>
          <p:nvPr/>
        </p:nvCxnSpPr>
        <p:spPr>
          <a:xfrm>
            <a:off x="599951" y="5089212"/>
            <a:ext cx="37024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618780" y="5108746"/>
            <a:ext cx="1664777" cy="382308"/>
          </a:xfrm>
          <a:prstGeom prst="rect">
            <a:avLst/>
          </a:prstGeom>
        </p:spPr>
        <p:txBody>
          <a:bodyPr wrap="square">
            <a:spAutoFit/>
          </a:bodyPr>
          <a:lstStyle/>
          <a:p>
            <a:pPr algn="ctr"/>
            <a:r>
              <a:rPr lang="en-US" sz="1836" dirty="0">
                <a:solidFill>
                  <a:schemeClr val="tx1">
                    <a:alpha val="99000"/>
                  </a:schemeClr>
                </a:solidFill>
              </a:rPr>
              <a:t>Summer 2013</a:t>
            </a:r>
          </a:p>
        </p:txBody>
      </p:sp>
      <p:sp>
        <p:nvSpPr>
          <p:cNvPr id="13" name="Rectangle 12"/>
          <p:cNvSpPr/>
          <p:nvPr/>
        </p:nvSpPr>
        <p:spPr>
          <a:xfrm>
            <a:off x="5387712" y="5108746"/>
            <a:ext cx="1664777" cy="382308"/>
          </a:xfrm>
          <a:prstGeom prst="rect">
            <a:avLst/>
          </a:prstGeom>
        </p:spPr>
        <p:txBody>
          <a:bodyPr wrap="square">
            <a:spAutoFit/>
          </a:bodyPr>
          <a:lstStyle/>
          <a:p>
            <a:pPr algn="ctr"/>
            <a:r>
              <a:rPr lang="en-US" sz="1836" dirty="0">
                <a:solidFill>
                  <a:schemeClr val="tx1">
                    <a:alpha val="99000"/>
                  </a:schemeClr>
                </a:solidFill>
              </a:rPr>
              <a:t>Fall 2013</a:t>
            </a:r>
          </a:p>
        </p:txBody>
      </p:sp>
      <p:cxnSp>
        <p:nvCxnSpPr>
          <p:cNvPr id="21" name="Straight Connector 20"/>
          <p:cNvCxnSpPr/>
          <p:nvPr/>
        </p:nvCxnSpPr>
        <p:spPr>
          <a:xfrm>
            <a:off x="8147528" y="5089212"/>
            <a:ext cx="3468883"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368883" y="5089212"/>
            <a:ext cx="37024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6220099" y="4976717"/>
            <a:ext cx="2" cy="102781"/>
          </a:xfrm>
          <a:prstGeom prst="line">
            <a:avLst/>
          </a:prstGeom>
          <a:ln w="28575">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 name="Oval 3"/>
          <p:cNvSpPr/>
          <p:nvPr/>
        </p:nvSpPr>
        <p:spPr bwMode="auto">
          <a:xfrm>
            <a:off x="2357908" y="4776595"/>
            <a:ext cx="186521" cy="186521"/>
          </a:xfrm>
          <a:prstGeom prst="ellipse">
            <a:avLst/>
          </a:prstGeom>
          <a:solidFill>
            <a:schemeClr val="tx1"/>
          </a:solidFill>
          <a:ln w="28575">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solidFill>
                <a:schemeClr val="tx1"/>
              </a:solidFill>
              <a:latin typeface="Segoe UI" pitchFamily="34" charset="0"/>
              <a:ea typeface="Segoe UI" pitchFamily="34" charset="0"/>
              <a:cs typeface="Segoe UI" pitchFamily="34" charset="0"/>
            </a:endParaRPr>
          </a:p>
        </p:txBody>
      </p:sp>
      <p:sp>
        <p:nvSpPr>
          <p:cNvPr id="23" name="Oval 22"/>
          <p:cNvSpPr/>
          <p:nvPr/>
        </p:nvSpPr>
        <p:spPr bwMode="auto">
          <a:xfrm>
            <a:off x="6126840" y="4776595"/>
            <a:ext cx="186521" cy="186521"/>
          </a:xfrm>
          <a:prstGeom prst="ellipse">
            <a:avLst/>
          </a:prstGeom>
          <a:solidFill>
            <a:schemeClr val="tx1"/>
          </a:solidFill>
          <a:ln w="28575">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Title 4"/>
          <p:cNvSpPr>
            <a:spLocks noGrp="1"/>
          </p:cNvSpPr>
          <p:nvPr>
            <p:ph type="title"/>
          </p:nvPr>
        </p:nvSpPr>
        <p:spPr>
          <a:xfrm>
            <a:off x="564073" y="233152"/>
            <a:ext cx="11373924" cy="674370"/>
          </a:xfrm>
        </p:spPr>
        <p:txBody>
          <a:bodyPr/>
          <a:lstStyle/>
          <a:p>
            <a:r>
              <a:rPr lang="en-US"/>
              <a:t>Yammer &amp; Office 365 Integration </a:t>
            </a:r>
            <a:r>
              <a:rPr lang="en-US" smtClean="0"/>
              <a:t>Roadmap</a:t>
            </a:r>
            <a:endParaRPr lang="en-US"/>
          </a:p>
        </p:txBody>
      </p:sp>
    </p:spTree>
    <p:extLst>
      <p:ext uri="{BB962C8B-B14F-4D97-AF65-F5344CB8AC3E}">
        <p14:creationId xmlns:p14="http://schemas.microsoft.com/office/powerpoint/2010/main" val="2988564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3" grpId="0"/>
      <p:bldP spid="13" grpId="0"/>
      <p:bldP spid="4"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919" y="291438"/>
            <a:ext cx="10258637" cy="64116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9086577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4073" y="233151"/>
            <a:ext cx="11373924" cy="674404"/>
          </a:xfrm>
        </p:spPr>
        <p:txBody>
          <a:bodyPr/>
          <a:lstStyle/>
          <a:p>
            <a:r>
              <a:rPr lang="en-US" sz="4488" dirty="0"/>
              <a:t>SharePoint 2013 </a:t>
            </a:r>
            <a:r>
              <a:rPr lang="en-US" sz="4488"/>
              <a:t>On-Premises Options</a:t>
            </a:r>
            <a:endParaRPr lang="en-US" sz="4488" dirty="0"/>
          </a:p>
        </p:txBody>
      </p:sp>
      <p:grpSp>
        <p:nvGrpSpPr>
          <p:cNvPr id="3" name="Group 2"/>
          <p:cNvGrpSpPr/>
          <p:nvPr/>
        </p:nvGrpSpPr>
        <p:grpSpPr>
          <a:xfrm>
            <a:off x="599949" y="1828554"/>
            <a:ext cx="5539664" cy="4233366"/>
            <a:chOff x="587375" y="1792863"/>
            <a:chExt cx="5431536" cy="4150736"/>
          </a:xfrm>
        </p:grpSpPr>
        <p:sp>
          <p:nvSpPr>
            <p:cNvPr id="29" name="Rectangle 28"/>
            <p:cNvSpPr/>
            <p:nvPr/>
          </p:nvSpPr>
          <p:spPr bwMode="auto">
            <a:xfrm>
              <a:off x="587375" y="3163020"/>
              <a:ext cx="5431536" cy="278057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defTabSz="932418">
                <a:spcBef>
                  <a:spcPts val="612"/>
                </a:spcBef>
                <a:spcAft>
                  <a:spcPts val="612"/>
                </a:spcAft>
              </a:pPr>
              <a:r>
                <a:rPr lang="en-US" sz="2448" dirty="0">
                  <a:solidFill>
                    <a:schemeClr val="tx1">
                      <a:alpha val="99000"/>
                    </a:schemeClr>
                  </a:solidFill>
                  <a:latin typeface="Segoe UI Light" pitchFamily="34" charset="0"/>
                </a:rPr>
                <a:t>Use Yammer</a:t>
              </a:r>
            </a:p>
            <a:p>
              <a:pPr defTabSz="932418">
                <a:spcBef>
                  <a:spcPts val="612"/>
                </a:spcBef>
                <a:spcAft>
                  <a:spcPts val="612"/>
                </a:spcAft>
              </a:pPr>
              <a:r>
                <a:rPr lang="en-US" sz="2448" dirty="0">
                  <a:solidFill>
                    <a:schemeClr val="tx1">
                      <a:alpha val="99000"/>
                    </a:schemeClr>
                  </a:solidFill>
                  <a:latin typeface="Segoe UI Light" pitchFamily="34" charset="0"/>
                </a:rPr>
                <a:t>Immediate social adoption &amp; rapid innovation</a:t>
              </a:r>
            </a:p>
            <a:p>
              <a:pPr defTabSz="932418">
                <a:spcBef>
                  <a:spcPts val="612"/>
                </a:spcBef>
                <a:spcAft>
                  <a:spcPts val="612"/>
                </a:spcAft>
              </a:pPr>
              <a:r>
                <a:rPr lang="en-US" sz="2448" dirty="0">
                  <a:solidFill>
                    <a:schemeClr val="tx1">
                      <a:alpha val="99000"/>
                    </a:schemeClr>
                  </a:solidFill>
                  <a:latin typeface="Segoe UI Light" pitchFamily="34" charset="0"/>
                </a:rPr>
                <a:t>Integrate using app &amp; guidance</a:t>
              </a:r>
            </a:p>
          </p:txBody>
        </p:sp>
        <p:grpSp>
          <p:nvGrpSpPr>
            <p:cNvPr id="8" name="Group 7"/>
            <p:cNvGrpSpPr/>
            <p:nvPr/>
          </p:nvGrpSpPr>
          <p:grpSpPr>
            <a:xfrm>
              <a:off x="587375" y="1792863"/>
              <a:ext cx="5431536" cy="1629700"/>
              <a:chOff x="587375" y="1792863"/>
              <a:chExt cx="5431536" cy="1629700"/>
            </a:xfrm>
          </p:grpSpPr>
          <p:sp>
            <p:nvSpPr>
              <p:cNvPr id="30" name="Rectangle 29"/>
              <p:cNvSpPr/>
              <p:nvPr/>
            </p:nvSpPr>
            <p:spPr bwMode="auto">
              <a:xfrm>
                <a:off x="587375" y="2129750"/>
                <a:ext cx="5431536" cy="9572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spcBef>
                    <a:spcPts val="612"/>
                  </a:spcBef>
                  <a:spcAft>
                    <a:spcPts val="612"/>
                  </a:spcAft>
                </a:pPr>
                <a:r>
                  <a:rPr lang="en-US" sz="3570" dirty="0">
                    <a:solidFill>
                      <a:schemeClr val="tx1"/>
                    </a:solidFill>
                    <a:latin typeface="Segoe UI Light" pitchFamily="34" charset="0"/>
                  </a:rPr>
                  <a:t>Social in the cloud</a:t>
                </a:r>
              </a:p>
            </p:txBody>
          </p:sp>
          <p:pic>
            <p:nvPicPr>
              <p:cNvPr id="31" name="Picture 6" descr="C:\Users\hannahr\Dropbox\MOD Servers Metro Icon Library\victor melniciuc\PNGs\Icons_Infrastructure-05.png"/>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4354683" y="1792863"/>
                <a:ext cx="1630126" cy="16297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 name="Group 3"/>
          <p:cNvGrpSpPr/>
          <p:nvPr/>
        </p:nvGrpSpPr>
        <p:grpSpPr>
          <a:xfrm>
            <a:off x="6299727" y="2157522"/>
            <a:ext cx="5536798" cy="3904398"/>
            <a:chOff x="6175899" y="2115410"/>
            <a:chExt cx="5428726" cy="3828189"/>
          </a:xfrm>
        </p:grpSpPr>
        <p:sp>
          <p:nvSpPr>
            <p:cNvPr id="33" name="Rectangle 32"/>
            <p:cNvSpPr/>
            <p:nvPr/>
          </p:nvSpPr>
          <p:spPr bwMode="auto">
            <a:xfrm>
              <a:off x="6175899" y="3163021"/>
              <a:ext cx="5428726" cy="278057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defTabSz="932418">
                <a:spcBef>
                  <a:spcPts val="612"/>
                </a:spcBef>
                <a:spcAft>
                  <a:spcPts val="612"/>
                </a:spcAft>
              </a:pPr>
              <a:r>
                <a:rPr lang="en-US" sz="2448" dirty="0">
                  <a:solidFill>
                    <a:schemeClr val="tx1">
                      <a:alpha val="99000"/>
                    </a:schemeClr>
                  </a:solidFill>
                  <a:latin typeface="Segoe UI Light" pitchFamily="34" charset="0"/>
                </a:rPr>
                <a:t>Use SharePoint 2013 social</a:t>
              </a:r>
            </a:p>
            <a:p>
              <a:pPr defTabSz="932418">
                <a:spcBef>
                  <a:spcPts val="612"/>
                </a:spcBef>
                <a:spcAft>
                  <a:spcPts val="612"/>
                </a:spcAft>
              </a:pPr>
              <a:r>
                <a:rPr lang="en-US" sz="2448" dirty="0">
                  <a:solidFill>
                    <a:schemeClr val="tx1">
                      <a:alpha val="99000"/>
                    </a:schemeClr>
                  </a:solidFill>
                  <a:latin typeface="Segoe UI Light" pitchFamily="34" charset="0"/>
                </a:rPr>
                <a:t>For organizations unable to leverage a </a:t>
              </a:r>
              <a:r>
                <a:rPr lang="en-US" sz="2448">
                  <a:solidFill>
                    <a:schemeClr val="tx1">
                      <a:alpha val="99000"/>
                    </a:schemeClr>
                  </a:solidFill>
                  <a:latin typeface="Segoe UI Light" pitchFamily="34" charset="0"/>
                </a:rPr>
                <a:t>cloud-delivered service</a:t>
              </a:r>
              <a:endParaRPr lang="en-US" sz="2448" dirty="0">
                <a:solidFill>
                  <a:schemeClr val="tx1">
                    <a:alpha val="99000"/>
                  </a:schemeClr>
                </a:solidFill>
                <a:latin typeface="Segoe UI Light" pitchFamily="34" charset="0"/>
              </a:endParaRPr>
            </a:p>
          </p:txBody>
        </p:sp>
        <p:grpSp>
          <p:nvGrpSpPr>
            <p:cNvPr id="9" name="Group 8"/>
            <p:cNvGrpSpPr/>
            <p:nvPr/>
          </p:nvGrpSpPr>
          <p:grpSpPr>
            <a:xfrm>
              <a:off x="6175899" y="2115410"/>
              <a:ext cx="5428725" cy="972480"/>
              <a:chOff x="6175899" y="2115410"/>
              <a:chExt cx="5428725" cy="972480"/>
            </a:xfrm>
          </p:grpSpPr>
          <p:sp>
            <p:nvSpPr>
              <p:cNvPr id="34" name="Rectangle 33"/>
              <p:cNvSpPr/>
              <p:nvPr/>
            </p:nvSpPr>
            <p:spPr bwMode="auto">
              <a:xfrm>
                <a:off x="6175899" y="2127770"/>
                <a:ext cx="5428725" cy="9601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spcBef>
                    <a:spcPts val="612"/>
                  </a:spcBef>
                  <a:spcAft>
                    <a:spcPts val="612"/>
                  </a:spcAft>
                </a:pPr>
                <a:r>
                  <a:rPr lang="en-US" sz="3570" dirty="0">
                    <a:solidFill>
                      <a:schemeClr val="tx1"/>
                    </a:solidFill>
                    <a:latin typeface="Segoe UI Light" pitchFamily="34" charset="0"/>
                  </a:rPr>
                  <a:t>Social on-premises</a:t>
                </a:r>
              </a:p>
            </p:txBody>
          </p:sp>
          <p:pic>
            <p:nvPicPr>
              <p:cNvPr id="35" name="Picture 5"/>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tretch>
                <a:fillRect/>
              </a:stretch>
            </p:blipFill>
            <p:spPr bwMode="auto">
              <a:xfrm>
                <a:off x="10253399" y="2115410"/>
                <a:ext cx="1160622" cy="971548"/>
              </a:xfrm>
              <a:prstGeom prst="rect">
                <a:avLst/>
              </a:prstGeom>
              <a:noFill/>
            </p:spPr>
          </p:pic>
        </p:grpSp>
      </p:grpSp>
    </p:spTree>
    <p:extLst>
      <p:ext uri="{BB962C8B-B14F-4D97-AF65-F5344CB8AC3E}">
        <p14:creationId xmlns:p14="http://schemas.microsoft.com/office/powerpoint/2010/main" val="317622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Microsoft Uses it</a:t>
            </a:r>
            <a:endParaRPr lang="en-US" dirty="0"/>
          </a:p>
        </p:txBody>
      </p:sp>
      <p:sp>
        <p:nvSpPr>
          <p:cNvPr id="9" name="Text Placeholder 8"/>
          <p:cNvSpPr>
            <a:spLocks noGrp="1"/>
          </p:cNvSpPr>
          <p:nvPr>
            <p:ph type="body" sz="quarter" idx="10"/>
          </p:nvPr>
        </p:nvSpPr>
        <p:spPr>
          <a:xfrm>
            <a:off x="274636" y="1687317"/>
            <a:ext cx="10221085" cy="4819290"/>
          </a:xfrm>
        </p:spPr>
        <p:txBody>
          <a:bodyPr/>
          <a:lstStyle/>
          <a:p>
            <a:pPr>
              <a:spcBef>
                <a:spcPts val="0"/>
              </a:spcBef>
              <a:spcAft>
                <a:spcPts val="2400"/>
              </a:spcAft>
            </a:pPr>
            <a:r>
              <a:rPr lang="en-US" sz="2800" dirty="0">
                <a:gradFill>
                  <a:gsLst>
                    <a:gs pos="2917">
                      <a:schemeClr val="tx1"/>
                    </a:gs>
                    <a:gs pos="30000">
                      <a:schemeClr val="tx1"/>
                    </a:gs>
                  </a:gsLst>
                  <a:lin ang="5400000" scaled="0"/>
                </a:gradFill>
              </a:rPr>
              <a:t>More engaging team </a:t>
            </a:r>
            <a:r>
              <a:rPr lang="en-US" sz="2800" dirty="0" smtClean="0">
                <a:gradFill>
                  <a:gsLst>
                    <a:gs pos="2917">
                      <a:schemeClr val="tx1"/>
                    </a:gs>
                    <a:gs pos="30000">
                      <a:schemeClr val="tx1"/>
                    </a:gs>
                  </a:gsLst>
                  <a:lin ang="5400000" scaled="0"/>
                </a:gradFill>
              </a:rPr>
              <a:t>discussions</a:t>
            </a:r>
          </a:p>
          <a:p>
            <a:pPr>
              <a:spcBef>
                <a:spcPts val="0"/>
              </a:spcBef>
              <a:spcAft>
                <a:spcPts val="2400"/>
              </a:spcAft>
            </a:pPr>
            <a:r>
              <a:rPr lang="en-US" sz="2800" dirty="0">
                <a:gradFill>
                  <a:gsLst>
                    <a:gs pos="2917">
                      <a:schemeClr val="tx1"/>
                    </a:gs>
                    <a:gs pos="30000">
                      <a:schemeClr val="tx1"/>
                    </a:gs>
                  </a:gsLst>
                  <a:lin ang="5400000" scaled="0"/>
                </a:gradFill>
              </a:rPr>
              <a:t>Transparency and visibility across teams</a:t>
            </a:r>
          </a:p>
          <a:p>
            <a:pPr>
              <a:spcBef>
                <a:spcPts val="0"/>
              </a:spcBef>
              <a:spcAft>
                <a:spcPts val="2400"/>
              </a:spcAft>
            </a:pPr>
            <a:r>
              <a:rPr lang="en-US" sz="2800" dirty="0">
                <a:gradFill>
                  <a:gsLst>
                    <a:gs pos="2917">
                      <a:schemeClr val="tx1"/>
                    </a:gs>
                    <a:gs pos="30000">
                      <a:schemeClr val="tx1"/>
                    </a:gs>
                  </a:gsLst>
                  <a:lin ang="5400000" scaled="0"/>
                </a:gradFill>
              </a:rPr>
              <a:t>Open dialogue with executives</a:t>
            </a:r>
          </a:p>
          <a:p>
            <a:pPr>
              <a:spcBef>
                <a:spcPts val="0"/>
              </a:spcBef>
              <a:spcAft>
                <a:spcPts val="2400"/>
              </a:spcAft>
            </a:pPr>
            <a:r>
              <a:rPr lang="en-US" sz="2800" dirty="0"/>
              <a:t>“The Yammer culture is strong and powerful. The Yammer acquisition happened at the best possible moment for us,” </a:t>
            </a:r>
            <a:r>
              <a:rPr lang="en-US" sz="2800" dirty="0">
                <a:hlinkClick r:id="rId3"/>
              </a:rPr>
              <a:t>Microsoft Creates ‘Yammer North’ in Redmond to Learn New Software Tricks</a:t>
            </a:r>
            <a:r>
              <a:rPr lang="en-US" sz="2800" dirty="0"/>
              <a:t>  </a:t>
            </a:r>
            <a:r>
              <a:rPr lang="en-US" sz="2800" dirty="0" smtClean="0"/>
              <a:t>- </a:t>
            </a:r>
            <a:r>
              <a:rPr lang="en-US" sz="2800" dirty="0"/>
              <a:t>The Wall Street </a:t>
            </a:r>
            <a:r>
              <a:rPr lang="en-US" sz="2800" dirty="0" smtClean="0"/>
              <a:t>Journal</a:t>
            </a:r>
          </a:p>
          <a:p>
            <a:pPr>
              <a:spcBef>
                <a:spcPts val="0"/>
              </a:spcBef>
              <a:spcAft>
                <a:spcPts val="2400"/>
              </a:spcAft>
            </a:pPr>
            <a:r>
              <a:rPr lang="en-US" sz="2800" dirty="0">
                <a:hlinkClick r:id="rId4"/>
              </a:rPr>
              <a:t>Making Microsoft a Connected Enterprise with Yammer and SharePoint</a:t>
            </a:r>
            <a:r>
              <a:rPr lang="en-US" sz="2800" dirty="0">
                <a:gradFill>
                  <a:gsLst>
                    <a:gs pos="2917">
                      <a:schemeClr val="tx1"/>
                    </a:gs>
                    <a:gs pos="30000">
                      <a:schemeClr val="tx1"/>
                    </a:gs>
                  </a:gsLst>
                  <a:lin ang="5400000" scaled="0"/>
                </a:gradFill>
              </a:rPr>
              <a:t> </a:t>
            </a:r>
            <a:endParaRPr lang="en-US" sz="2800"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23583" y="409502"/>
            <a:ext cx="3848132" cy="2555630"/>
          </a:xfrm>
          <a:prstGeom prst="rect">
            <a:avLst/>
          </a:prstGeom>
        </p:spPr>
      </p:pic>
    </p:spTree>
    <p:extLst>
      <p:ext uri="{BB962C8B-B14F-4D97-AF65-F5344CB8AC3E}">
        <p14:creationId xmlns:p14="http://schemas.microsoft.com/office/powerpoint/2010/main" val="278374913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Video</a:t>
            </a:r>
            <a:endParaRPr lang="en-US" dirty="0"/>
          </a:p>
        </p:txBody>
      </p:sp>
      <p:sp>
        <p:nvSpPr>
          <p:cNvPr id="2" name="Rectangle 1"/>
          <p:cNvSpPr/>
          <p:nvPr/>
        </p:nvSpPr>
        <p:spPr>
          <a:xfrm>
            <a:off x="274702" y="4531797"/>
            <a:ext cx="5427320" cy="830997"/>
          </a:xfrm>
          <a:prstGeom prst="rect">
            <a:avLst/>
          </a:prstGeom>
        </p:spPr>
        <p:txBody>
          <a:bodyPr wrap="none">
            <a:spAutoFit/>
          </a:bodyPr>
          <a:lstStyle/>
          <a:p>
            <a:r>
              <a:rPr lang="en-US" sz="2400" dirty="0" smtClean="0"/>
              <a:t>Nationwide: </a:t>
            </a:r>
            <a:r>
              <a:rPr lang="en-US" sz="2400" dirty="0">
                <a:hlinkClick r:id="rId3"/>
              </a:rPr>
              <a:t>The Social Side of Success</a:t>
            </a:r>
          </a:p>
          <a:p>
            <a:endParaRPr lang="en-US" sz="2400" dirty="0" smtClean="0"/>
          </a:p>
        </p:txBody>
      </p:sp>
    </p:spTree>
    <p:extLst>
      <p:ext uri="{BB962C8B-B14F-4D97-AF65-F5344CB8AC3E}">
        <p14:creationId xmlns:p14="http://schemas.microsoft.com/office/powerpoint/2010/main" val="239112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 of Enterprise Social from Microsoft</a:t>
            </a:r>
            <a:endParaRPr lang="en-US" dirty="0"/>
          </a:p>
        </p:txBody>
      </p:sp>
      <p:sp>
        <p:nvSpPr>
          <p:cNvPr id="5" name="Text Placeholder 4"/>
          <p:cNvSpPr>
            <a:spLocks noGrp="1"/>
          </p:cNvSpPr>
          <p:nvPr>
            <p:ph type="body" sz="quarter" idx="12"/>
          </p:nvPr>
        </p:nvSpPr>
        <p:spPr/>
        <p:txBody>
          <a:bodyPr/>
          <a:lstStyle/>
          <a:p>
            <a:r>
              <a:rPr lang="en-US" dirty="0" smtClean="0"/>
              <a:t>David Cohen</a:t>
            </a:r>
          </a:p>
          <a:p>
            <a:r>
              <a:rPr lang="en-US" dirty="0" smtClean="0"/>
              <a:t>Christophe Fiessinger </a:t>
            </a:r>
            <a:r>
              <a:rPr lang="en-US" sz="1800" dirty="0" smtClean="0">
                <a:hlinkClick r:id="rId3"/>
              </a:rPr>
              <a:t>@cfiessinger</a:t>
            </a:r>
            <a:endParaRPr lang="en-US" sz="2800" dirty="0"/>
          </a:p>
        </p:txBody>
      </p:sp>
      <p:sp>
        <p:nvSpPr>
          <p:cNvPr id="14" name="Text Placeholder 13"/>
          <p:cNvSpPr>
            <a:spLocks noGrp="1"/>
          </p:cNvSpPr>
          <p:nvPr>
            <p:ph type="body" sz="quarter" idx="13"/>
          </p:nvPr>
        </p:nvSpPr>
        <p:spPr/>
        <p:txBody>
          <a:bodyPr/>
          <a:lstStyle/>
          <a:p>
            <a:r>
              <a:rPr lang="en-US" dirty="0" smtClean="0"/>
              <a:t>SES-B206</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8000" dirty="0" smtClean="0"/>
              <a:t>Wrap up</a:t>
            </a:r>
            <a:endParaRPr lang="en-US" sz="8000" dirty="0"/>
          </a:p>
        </p:txBody>
      </p:sp>
    </p:spTree>
    <p:extLst>
      <p:ext uri="{BB962C8B-B14F-4D97-AF65-F5344CB8AC3E}">
        <p14:creationId xmlns:p14="http://schemas.microsoft.com/office/powerpoint/2010/main" val="346630421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1051815" y="1417676"/>
            <a:ext cx="10332570" cy="4765962"/>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8958" tIns="127167" rIns="158958" bIns="127167" numCol="1" spcCol="0" rtlCol="0" fromWordArt="0" anchor="t" anchorCtr="0" forceAA="0" compatLnSpc="1">
            <a:prstTxWarp prst="textNoShape">
              <a:avLst/>
            </a:prstTxWarp>
            <a:noAutofit/>
          </a:bodyPr>
          <a:lstStyle/>
          <a:p>
            <a:pPr algn="ctr" defTabSz="810449" fontAlgn="base">
              <a:lnSpc>
                <a:spcPct val="90000"/>
              </a:lnSpc>
              <a:spcBef>
                <a:spcPct val="0"/>
              </a:spcBef>
              <a:spcAft>
                <a:spcPct val="0"/>
              </a:spcAft>
            </a:pPr>
            <a:endParaRPr lang="en-US" sz="2086"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1136432" y="1670844"/>
            <a:ext cx="10247955" cy="1844707"/>
          </a:xfrm>
          <a:prstGeom prst="rect">
            <a:avLst/>
          </a:prstGeom>
        </p:spPr>
        <p:txBody>
          <a:bodyPr wrap="square">
            <a:spAutoFit/>
          </a:bodyPr>
          <a:lstStyle/>
          <a:p>
            <a:pPr marL="496714" indent="-496714" defTabSz="810684">
              <a:lnSpc>
                <a:spcPct val="90000"/>
              </a:lnSpc>
              <a:spcBef>
                <a:spcPct val="20000"/>
              </a:spcBef>
              <a:buSzPct val="105000"/>
              <a:buBlip>
                <a:blip r:embed="rId3"/>
              </a:buBlip>
            </a:pPr>
            <a:r>
              <a:rPr lang="en-US" sz="3129" dirty="0">
                <a:gradFill>
                  <a:gsLst>
                    <a:gs pos="1250">
                      <a:srgbClr val="FFFFFF"/>
                    </a:gs>
                    <a:gs pos="100000">
                      <a:srgbClr val="FFFFFF"/>
                    </a:gs>
                  </a:gsLst>
                  <a:lin ang="5400000" scaled="0"/>
                </a:gradFill>
                <a:latin typeface="Segoe UI Light"/>
              </a:rPr>
              <a:t>Breakout Sessions:</a:t>
            </a:r>
          </a:p>
          <a:p>
            <a:pPr marL="924006" lvl="1" indent="-496714" defTabSz="810684">
              <a:lnSpc>
                <a:spcPct val="90000"/>
              </a:lnSpc>
              <a:spcBef>
                <a:spcPct val="20000"/>
              </a:spcBef>
              <a:buSzPct val="105000"/>
              <a:buBlip>
                <a:blip r:embed="rId3"/>
              </a:buBlip>
            </a:pPr>
            <a:r>
              <a:rPr lang="en-US" sz="2225" dirty="0">
                <a:gradFill>
                  <a:gsLst>
                    <a:gs pos="1250">
                      <a:srgbClr val="FFFFFF"/>
                    </a:gs>
                    <a:gs pos="100000">
                      <a:srgbClr val="FFFFFF"/>
                    </a:gs>
                  </a:gsLst>
                  <a:lin ang="5400000" scaled="0"/>
                </a:gradFill>
                <a:latin typeface="Segoe UI Light"/>
              </a:rPr>
              <a:t>SES-B206 Overview of Enterprise Social from Microsoft</a:t>
            </a:r>
          </a:p>
          <a:p>
            <a:pPr marL="924006" lvl="1" indent="-496714" defTabSz="810684">
              <a:lnSpc>
                <a:spcPct val="90000"/>
              </a:lnSpc>
              <a:spcBef>
                <a:spcPct val="20000"/>
              </a:spcBef>
              <a:buSzPct val="105000"/>
              <a:buBlip>
                <a:blip r:embed="rId3"/>
              </a:buBlip>
            </a:pPr>
            <a:r>
              <a:rPr lang="en-US" sz="2225" dirty="0">
                <a:gradFill>
                  <a:gsLst>
                    <a:gs pos="1250">
                      <a:srgbClr val="FFFFFF"/>
                    </a:gs>
                    <a:gs pos="100000">
                      <a:srgbClr val="FFFFFF"/>
                    </a:gs>
                  </a:gsLst>
                  <a:lin ang="5400000" scaled="0"/>
                </a:gradFill>
                <a:latin typeface="Segoe UI Light"/>
              </a:rPr>
              <a:t>SES-B207 Enterprise Social Network Scared Straight-Learn By Doing </a:t>
            </a:r>
          </a:p>
          <a:p>
            <a:pPr marL="427292" lvl="1" defTabSz="810684">
              <a:lnSpc>
                <a:spcPct val="90000"/>
              </a:lnSpc>
              <a:spcBef>
                <a:spcPct val="20000"/>
              </a:spcBef>
              <a:buSzPct val="105000"/>
            </a:pPr>
            <a:endParaRPr lang="en-US" sz="3129" dirty="0">
              <a:gradFill>
                <a:gsLst>
                  <a:gs pos="1250">
                    <a:srgbClr val="FFFFFF"/>
                  </a:gs>
                  <a:gs pos="100000">
                    <a:srgbClr val="FFFFFF"/>
                  </a:gs>
                </a:gsLst>
                <a:lin ang="5400000" scaled="0"/>
              </a:gradFill>
              <a:latin typeface="Segoe UI Light"/>
            </a:endParaRPr>
          </a:p>
        </p:txBody>
      </p:sp>
      <p:sp>
        <p:nvSpPr>
          <p:cNvPr id="8" name="Rectangle 7"/>
          <p:cNvSpPr/>
          <p:nvPr/>
        </p:nvSpPr>
        <p:spPr bwMode="invGray">
          <a:xfrm>
            <a:off x="1136431" y="3348072"/>
            <a:ext cx="10247955" cy="3853756"/>
          </a:xfrm>
          <a:prstGeom prst="rect">
            <a:avLst/>
          </a:prstGeom>
        </p:spPr>
        <p:txBody>
          <a:bodyPr wrap="square">
            <a:spAutoFit/>
          </a:bodyPr>
          <a:lstStyle/>
          <a:p>
            <a:pPr marL="496714" indent="-496714" defTabSz="810684">
              <a:lnSpc>
                <a:spcPct val="90000"/>
              </a:lnSpc>
              <a:spcBef>
                <a:spcPct val="20000"/>
              </a:spcBef>
              <a:buSzPct val="105000"/>
              <a:buBlip>
                <a:blip r:embed="rId3"/>
              </a:buBlip>
            </a:pPr>
            <a:r>
              <a:rPr lang="en-US" sz="3129" dirty="0">
                <a:gradFill>
                  <a:gsLst>
                    <a:gs pos="1250">
                      <a:srgbClr val="FFFFFF"/>
                    </a:gs>
                    <a:gs pos="100000">
                      <a:srgbClr val="FFFFFF"/>
                    </a:gs>
                  </a:gsLst>
                  <a:lin ang="5400000" scaled="0"/>
                </a:gradFill>
                <a:latin typeface="Segoe UI Light"/>
              </a:rPr>
              <a:t>Hands-on Labs </a:t>
            </a:r>
          </a:p>
          <a:p>
            <a:pPr marL="963012" lvl="1" indent="-496714" defTabSz="810684">
              <a:lnSpc>
                <a:spcPct val="90000"/>
              </a:lnSpc>
              <a:spcBef>
                <a:spcPct val="20000"/>
              </a:spcBef>
              <a:buSzPct val="105000"/>
              <a:buBlip>
                <a:blip r:embed="rId3"/>
              </a:buBlip>
            </a:pPr>
            <a:r>
              <a:rPr lang="en-US" sz="2225" dirty="0">
                <a:gradFill>
                  <a:gsLst>
                    <a:gs pos="1250">
                      <a:srgbClr val="FFFFFF"/>
                    </a:gs>
                    <a:gs pos="100000">
                      <a:srgbClr val="FFFFFF"/>
                    </a:gs>
                  </a:gsLst>
                  <a:lin ang="5400000" scaled="0"/>
                </a:gradFill>
                <a:latin typeface="Segoe UI Light"/>
              </a:rPr>
              <a:t>SES-H203 Configuring Social Features in Microsoft SharePoint 2013</a:t>
            </a:r>
          </a:p>
          <a:p>
            <a:pPr marL="963012" lvl="1" indent="-496714" defTabSz="810684">
              <a:lnSpc>
                <a:spcPct val="90000"/>
              </a:lnSpc>
              <a:spcBef>
                <a:spcPct val="20000"/>
              </a:spcBef>
              <a:buSzPct val="105000"/>
              <a:buBlip>
                <a:blip r:embed="rId3"/>
              </a:buBlip>
            </a:pPr>
            <a:r>
              <a:rPr lang="en-US" sz="2225" dirty="0">
                <a:gradFill>
                  <a:gsLst>
                    <a:gs pos="1250">
                      <a:srgbClr val="FFFFFF"/>
                    </a:gs>
                    <a:gs pos="100000">
                      <a:srgbClr val="FFFFFF"/>
                    </a:gs>
                  </a:gsLst>
                  <a:lin ang="5400000" scaled="0"/>
                </a:gradFill>
                <a:latin typeface="Segoe UI Light"/>
              </a:rPr>
              <a:t>SES-H213 What's New in Microsoft Project Professional 2013 and Sync to Microsoft SharePoint 2013</a:t>
            </a:r>
          </a:p>
          <a:p>
            <a:pPr marL="963012" lvl="1" indent="-496714" defTabSz="810684">
              <a:lnSpc>
                <a:spcPct val="90000"/>
              </a:lnSpc>
              <a:spcBef>
                <a:spcPct val="20000"/>
              </a:spcBef>
              <a:buSzPct val="105000"/>
              <a:buBlip>
                <a:blip r:embed="rId3"/>
              </a:buBlip>
            </a:pPr>
            <a:r>
              <a:rPr lang="en-US" sz="2225">
                <a:gradFill>
                  <a:gsLst>
                    <a:gs pos="1250">
                      <a:srgbClr val="FFFFFF"/>
                    </a:gs>
                    <a:gs pos="100000">
                      <a:srgbClr val="FFFFFF"/>
                    </a:gs>
                  </a:gsLst>
                  <a:lin ang="5400000" scaled="0"/>
                </a:gradFill>
                <a:latin typeface="Segoe UI Light"/>
              </a:rPr>
              <a:t>SES-H214 </a:t>
            </a:r>
            <a:r>
              <a:rPr lang="en-US" sz="2225" dirty="0">
                <a:gradFill>
                  <a:gsLst>
                    <a:gs pos="1250">
                      <a:srgbClr val="FFFFFF"/>
                    </a:gs>
                    <a:gs pos="100000">
                      <a:srgbClr val="FFFFFF"/>
                    </a:gs>
                  </a:gsLst>
                  <a:lin ang="5400000" scaled="0"/>
                </a:gradFill>
                <a:latin typeface="Segoe UI Light"/>
              </a:rPr>
              <a:t>What's New with the Project Portfolio Management (PPM) Solution </a:t>
            </a:r>
            <a:r>
              <a:rPr lang="en-US" sz="2225">
                <a:gradFill>
                  <a:gsLst>
                    <a:gs pos="1250">
                      <a:srgbClr val="FFFFFF"/>
                    </a:gs>
                    <a:gs pos="100000">
                      <a:srgbClr val="FFFFFF"/>
                    </a:gs>
                  </a:gsLst>
                  <a:lin ang="5400000" scaled="0"/>
                </a:gradFill>
                <a:latin typeface="Segoe UI Light"/>
              </a:rPr>
              <a:t>from Microsoft</a:t>
            </a:r>
          </a:p>
          <a:p>
            <a:pPr marL="963012" lvl="1" indent="-496714" defTabSz="810684">
              <a:lnSpc>
                <a:spcPct val="90000"/>
              </a:lnSpc>
              <a:spcBef>
                <a:spcPct val="20000"/>
              </a:spcBef>
              <a:buSzPct val="105000"/>
              <a:buBlip>
                <a:blip r:embed="rId3"/>
              </a:buBlip>
            </a:pPr>
            <a:r>
              <a:rPr lang="en-US" sz="2225">
                <a:gradFill>
                  <a:gsLst>
                    <a:gs pos="1250">
                      <a:srgbClr val="FFFFFF"/>
                    </a:gs>
                    <a:gs pos="100000">
                      <a:srgbClr val="FFFFFF"/>
                    </a:gs>
                  </a:gsLst>
                  <a:lin ang="5400000" scaled="0"/>
                </a:gradFill>
                <a:latin typeface="Segoe UI Light"/>
              </a:rPr>
              <a:t>SES-H206 </a:t>
            </a:r>
            <a:r>
              <a:rPr lang="en-US" sz="2225" dirty="0">
                <a:gradFill>
                  <a:gsLst>
                    <a:gs pos="1250">
                      <a:srgbClr val="FFFFFF"/>
                    </a:gs>
                    <a:gs pos="100000">
                      <a:srgbClr val="FFFFFF"/>
                    </a:gs>
                  </a:gsLst>
                  <a:lin ang="5400000" scaled="0"/>
                </a:gradFill>
                <a:latin typeface="Segoe UI Light"/>
              </a:rPr>
              <a:t>Exploring Social Features in Microsoft SharePoint 2013</a:t>
            </a:r>
          </a:p>
          <a:p>
            <a:pPr marL="924006" lvl="1" indent="-496714" defTabSz="810684">
              <a:lnSpc>
                <a:spcPct val="90000"/>
              </a:lnSpc>
              <a:spcBef>
                <a:spcPct val="20000"/>
              </a:spcBef>
              <a:buSzPct val="105000"/>
              <a:buBlip>
                <a:blip r:embed="rId3"/>
              </a:buBlip>
            </a:pPr>
            <a:endParaRPr lang="en-US" sz="2225" dirty="0">
              <a:gradFill>
                <a:gsLst>
                  <a:gs pos="1250">
                    <a:srgbClr val="FFFFFF"/>
                  </a:gs>
                  <a:gs pos="100000">
                    <a:srgbClr val="FFFFFF"/>
                  </a:gs>
                </a:gsLst>
                <a:lin ang="5400000" scaled="0"/>
              </a:gradFill>
              <a:latin typeface="Segoe UI Light"/>
            </a:endParaRPr>
          </a:p>
          <a:p>
            <a:pPr marL="924006" lvl="1" indent="-496714" defTabSz="810684">
              <a:lnSpc>
                <a:spcPct val="90000"/>
              </a:lnSpc>
              <a:spcBef>
                <a:spcPct val="20000"/>
              </a:spcBef>
              <a:buSzPct val="105000"/>
              <a:buBlip>
                <a:blip r:embed="rId3"/>
              </a:buBlip>
            </a:pPr>
            <a:endParaRPr lang="en-US" sz="2225" dirty="0">
              <a:gradFill>
                <a:gsLst>
                  <a:gs pos="1250">
                    <a:srgbClr val="FFFFFF"/>
                  </a:gs>
                  <a:gs pos="100000">
                    <a:srgbClr val="FFFFFF"/>
                  </a:gs>
                </a:gsLst>
                <a:lin ang="5400000" scaled="0"/>
              </a:gradFill>
              <a:latin typeface="Segoe UI Light"/>
            </a:endParaRPr>
          </a:p>
          <a:p>
            <a:pPr marL="924006" lvl="1" indent="-496714" defTabSz="810684">
              <a:lnSpc>
                <a:spcPct val="90000"/>
              </a:lnSpc>
              <a:spcBef>
                <a:spcPct val="20000"/>
              </a:spcBef>
              <a:buSzPct val="105000"/>
              <a:buBlip>
                <a:blip r:embed="rId3"/>
              </a:buBlip>
            </a:pPr>
            <a:endParaRPr lang="en-US" sz="2225" dirty="0">
              <a:gradFill>
                <a:gsLst>
                  <a:gs pos="1250">
                    <a:srgbClr val="FFFFFF"/>
                  </a:gs>
                  <a:gs pos="100000">
                    <a:srgbClr val="FFFFFF"/>
                  </a:gs>
                </a:gsLst>
                <a:lin ang="5400000" scaled="0"/>
              </a:gradFill>
              <a:latin typeface="Segoe UI Light"/>
            </a:endParaRPr>
          </a:p>
        </p:txBody>
      </p:sp>
      <p:sp useBgFill="1">
        <p:nvSpPr>
          <p:cNvPr id="11" name="Freeform 10"/>
          <p:cNvSpPr/>
          <p:nvPr/>
        </p:nvSpPr>
        <p:spPr bwMode="auto">
          <a:xfrm>
            <a:off x="813378" y="1214473"/>
            <a:ext cx="10809720" cy="532259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8958" tIns="127167" rIns="158958" bIns="127167" numCol="1" spcCol="0" rtlCol="0" fromWordArt="0" anchor="t" anchorCtr="0" forceAA="0" compatLnSpc="1">
            <a:prstTxWarp prst="textNoShape">
              <a:avLst/>
            </a:prstTxWarp>
            <a:noAutofit/>
          </a:bodyPr>
          <a:lstStyle/>
          <a:p>
            <a:pPr algn="ctr" defTabSz="810449" fontAlgn="base">
              <a:lnSpc>
                <a:spcPct val="90000"/>
              </a:lnSpc>
              <a:spcBef>
                <a:spcPct val="0"/>
              </a:spcBef>
              <a:spcAft>
                <a:spcPct val="0"/>
              </a:spcAft>
            </a:pPr>
            <a:endParaRPr lang="en-US" sz="2086"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extBox 2"/>
          <p:cNvSpPr txBox="1"/>
          <p:nvPr/>
        </p:nvSpPr>
        <p:spPr>
          <a:xfrm>
            <a:off x="832208" y="6308334"/>
            <a:ext cx="8938516" cy="664797"/>
          </a:xfrm>
          <a:prstGeom prst="rect">
            <a:avLst/>
          </a:prstGeom>
          <a:noFill/>
        </p:spPr>
        <p:txBody>
          <a:bodyPr wrap="square" lIns="182880" tIns="146304" rIns="182880" bIns="146304" rtlCol="0">
            <a:spAutoFit/>
          </a:bodyPr>
          <a:lstStyle/>
          <a:p>
            <a:pPr marL="342900" lvl="1" indent="-342900"/>
            <a:r>
              <a:rPr lang="en-US" sz="2400" spc="-70" dirty="0" smtClean="0"/>
              <a:t>SOCIALIZE </a:t>
            </a:r>
            <a:r>
              <a:rPr lang="en-US" sz="2400" spc="-70" dirty="0" smtClean="0">
                <a:gradFill>
                  <a:gsLst>
                    <a:gs pos="100000">
                      <a:schemeClr val="tx2"/>
                    </a:gs>
                    <a:gs pos="0">
                      <a:schemeClr val="tx2"/>
                    </a:gs>
                  </a:gsLst>
                  <a:lin ang="5400000" scaled="0"/>
                </a:gradFill>
              </a:rPr>
              <a:t>swing by the Social/Yammer booth and </a:t>
            </a:r>
            <a:r>
              <a:rPr lang="en-US" sz="2400" spc="-70" dirty="0" smtClean="0"/>
              <a:t>Asks </a:t>
            </a:r>
            <a:r>
              <a:rPr lang="en-US" sz="2400" spc="-70" dirty="0"/>
              <a:t>the Experts!</a:t>
            </a:r>
          </a:p>
        </p:txBody>
      </p:sp>
    </p:spTree>
    <p:extLst>
      <p:ext uri="{BB962C8B-B14F-4D97-AF65-F5344CB8AC3E}">
        <p14:creationId xmlns:p14="http://schemas.microsoft.com/office/powerpoint/2010/main" val="3440386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Microsoft Enterprise Social resources today</a:t>
            </a:r>
            <a:endParaRPr lang="en-US" sz="4400" dirty="0"/>
          </a:p>
        </p:txBody>
      </p:sp>
      <p:sp>
        <p:nvSpPr>
          <p:cNvPr id="4" name="Text Placeholder 3"/>
          <p:cNvSpPr>
            <a:spLocks noGrp="1"/>
          </p:cNvSpPr>
          <p:nvPr>
            <p:ph type="body" sz="quarter" idx="10"/>
          </p:nvPr>
        </p:nvSpPr>
        <p:spPr>
          <a:xfrm>
            <a:off x="529659" y="1014153"/>
            <a:ext cx="11375537" cy="6279447"/>
          </a:xfrm>
        </p:spPr>
        <p:txBody>
          <a:bodyPr/>
          <a:lstStyle/>
          <a:p>
            <a:pPr marL="0" indent="0">
              <a:buNone/>
            </a:pPr>
            <a:r>
              <a:rPr lang="en-US" sz="2000" dirty="0" smtClean="0">
                <a:latin typeface="+mn-lt"/>
              </a:rPr>
              <a:t>Sites/white papers/blogs/twitter</a:t>
            </a:r>
            <a:endParaRPr lang="en-US" sz="2000" dirty="0">
              <a:latin typeface="+mn-lt"/>
            </a:endParaRPr>
          </a:p>
          <a:p>
            <a:pPr lvl="1"/>
            <a:r>
              <a:rPr lang="en-US" sz="2000" u="sng" dirty="0">
                <a:hlinkClick r:id="rId2"/>
              </a:rPr>
              <a:t>Enterprise Social Customer Success</a:t>
            </a:r>
            <a:endParaRPr lang="en-US" sz="2000" dirty="0"/>
          </a:p>
          <a:p>
            <a:pPr lvl="1"/>
            <a:r>
              <a:rPr lang="en-US" sz="2000" dirty="0" smtClean="0">
                <a:hlinkClick r:id="rId3"/>
              </a:rPr>
              <a:t>Welcome </a:t>
            </a:r>
            <a:r>
              <a:rPr lang="en-US" sz="2000" dirty="0">
                <a:hlinkClick r:id="rId3"/>
              </a:rPr>
              <a:t>To Your Social </a:t>
            </a:r>
            <a:r>
              <a:rPr lang="en-US" sz="2000" dirty="0" smtClean="0">
                <a:hlinkClick r:id="rId3"/>
              </a:rPr>
              <a:t>Journey</a:t>
            </a:r>
            <a:endParaRPr lang="en-US" sz="2000" dirty="0" smtClean="0"/>
          </a:p>
          <a:p>
            <a:pPr lvl="1"/>
            <a:r>
              <a:rPr lang="en-US" sz="2000" dirty="0" smtClean="0">
                <a:hlinkClick r:id="rId4"/>
              </a:rPr>
              <a:t>The Rise Of Enterprise Social Networks</a:t>
            </a:r>
            <a:r>
              <a:rPr lang="en-US" sz="2000" dirty="0" smtClean="0"/>
              <a:t> </a:t>
            </a:r>
            <a:endParaRPr lang="en-US" sz="2000" spc="-71" dirty="0" smtClean="0">
              <a:gradFill>
                <a:gsLst>
                  <a:gs pos="100000">
                    <a:schemeClr val="tx2"/>
                  </a:gs>
                  <a:gs pos="0">
                    <a:schemeClr val="tx2"/>
                  </a:gs>
                </a:gsLst>
                <a:lin ang="5400000" scaled="0"/>
              </a:gradFill>
              <a:hlinkClick r:id="rId5"/>
            </a:endParaRPr>
          </a:p>
          <a:p>
            <a:pPr lvl="1"/>
            <a:r>
              <a:rPr lang="en-US" sz="2000" spc="-71" dirty="0" smtClean="0">
                <a:gradFill>
                  <a:gsLst>
                    <a:gs pos="100000">
                      <a:schemeClr val="tx2"/>
                    </a:gs>
                    <a:gs pos="0">
                      <a:schemeClr val="tx2"/>
                    </a:gs>
                  </a:gsLst>
                  <a:lin ang="5400000" scaled="0"/>
                </a:gradFill>
                <a:hlinkClick r:id="rId5"/>
              </a:rPr>
              <a:t>SharePoint </a:t>
            </a:r>
            <a:r>
              <a:rPr lang="en-US" sz="2000" spc="-71" dirty="0">
                <a:gradFill>
                  <a:gsLst>
                    <a:gs pos="100000">
                      <a:schemeClr val="tx2"/>
                    </a:gs>
                    <a:gs pos="0">
                      <a:schemeClr val="tx2"/>
                    </a:gs>
                  </a:gsLst>
                  <a:lin ang="5400000" scaled="0"/>
                </a:gradFill>
                <a:hlinkClick r:id="rId5"/>
              </a:rPr>
              <a:t>blog</a:t>
            </a:r>
            <a:r>
              <a:rPr lang="en-US" sz="2000" spc="-71" dirty="0">
                <a:gradFill>
                  <a:gsLst>
                    <a:gs pos="100000">
                      <a:schemeClr val="tx2"/>
                    </a:gs>
                    <a:gs pos="0">
                      <a:schemeClr val="tx2"/>
                    </a:gs>
                  </a:gsLst>
                  <a:lin ang="5400000" scaled="0"/>
                </a:gradFill>
              </a:rPr>
              <a:t> &amp; </a:t>
            </a:r>
            <a:r>
              <a:rPr lang="en-US" sz="2000" spc="-71" dirty="0">
                <a:gradFill>
                  <a:gsLst>
                    <a:gs pos="100000">
                      <a:schemeClr val="tx2"/>
                    </a:gs>
                    <a:gs pos="0">
                      <a:schemeClr val="tx2"/>
                    </a:gs>
                  </a:gsLst>
                  <a:lin ang="5400000" scaled="0"/>
                </a:gradFill>
                <a:hlinkClick r:id="rId6"/>
              </a:rPr>
              <a:t>Yammer blog</a:t>
            </a:r>
            <a:endParaRPr lang="en-US" sz="2000" spc="-71" dirty="0">
              <a:gradFill>
                <a:gsLst>
                  <a:gs pos="100000">
                    <a:schemeClr val="tx2"/>
                  </a:gs>
                  <a:gs pos="0">
                    <a:schemeClr val="tx2"/>
                  </a:gs>
                </a:gsLst>
                <a:lin ang="5400000" scaled="0"/>
              </a:gradFill>
            </a:endParaRPr>
          </a:p>
          <a:p>
            <a:pPr lvl="1"/>
            <a:r>
              <a:rPr lang="en-US" sz="2000" spc="-71" dirty="0">
                <a:gradFill>
                  <a:gsLst>
                    <a:gs pos="100000">
                      <a:schemeClr val="tx2"/>
                    </a:gs>
                    <a:gs pos="0">
                      <a:schemeClr val="tx2"/>
                    </a:gs>
                  </a:gsLst>
                  <a:lin ang="5400000" scaled="0"/>
                </a:gradFill>
                <a:hlinkClick r:id="rId7"/>
              </a:rPr>
              <a:t>@Yammer</a:t>
            </a:r>
            <a:r>
              <a:rPr lang="en-US" sz="2000" spc="-71" dirty="0">
                <a:gradFill>
                  <a:gsLst>
                    <a:gs pos="100000">
                      <a:schemeClr val="tx2"/>
                    </a:gs>
                    <a:gs pos="0">
                      <a:schemeClr val="tx2"/>
                    </a:gs>
                  </a:gsLst>
                  <a:lin ang="5400000" scaled="0"/>
                </a:gradFill>
              </a:rPr>
              <a:t> </a:t>
            </a:r>
            <a:r>
              <a:rPr lang="en-US" sz="2000" spc="-71" dirty="0">
                <a:gradFill>
                  <a:gsLst>
                    <a:gs pos="100000">
                      <a:schemeClr val="tx2"/>
                    </a:gs>
                    <a:gs pos="0">
                      <a:schemeClr val="tx2"/>
                    </a:gs>
                  </a:gsLst>
                  <a:lin ang="5400000" scaled="0"/>
                </a:gradFill>
                <a:hlinkClick r:id="rId8"/>
              </a:rPr>
              <a:t>@SharePoint</a:t>
            </a:r>
            <a:r>
              <a:rPr lang="en-US" sz="2000" spc="-71" dirty="0">
                <a:gradFill>
                  <a:gsLst>
                    <a:gs pos="100000">
                      <a:schemeClr val="tx2"/>
                    </a:gs>
                    <a:gs pos="0">
                      <a:schemeClr val="tx2"/>
                    </a:gs>
                  </a:gsLst>
                  <a:lin ang="5400000" scaled="0"/>
                </a:gradFill>
              </a:rPr>
              <a:t> </a:t>
            </a:r>
            <a:r>
              <a:rPr lang="en-US" sz="2000" spc="-71" dirty="0">
                <a:gradFill>
                  <a:gsLst>
                    <a:gs pos="100000">
                      <a:schemeClr val="tx2"/>
                    </a:gs>
                    <a:gs pos="0">
                      <a:schemeClr val="tx2"/>
                    </a:gs>
                  </a:gsLst>
                  <a:lin ang="5400000" scaled="0"/>
                </a:gradFill>
                <a:hlinkClick r:id="rId9"/>
              </a:rPr>
              <a:t>@</a:t>
            </a:r>
            <a:r>
              <a:rPr lang="en-US" sz="2000" spc="-71" dirty="0" smtClean="0">
                <a:gradFill>
                  <a:gsLst>
                    <a:gs pos="100000">
                      <a:schemeClr val="tx2"/>
                    </a:gs>
                    <a:gs pos="0">
                      <a:schemeClr val="tx2"/>
                    </a:gs>
                  </a:gsLst>
                  <a:lin ang="5400000" scaled="0"/>
                </a:gradFill>
                <a:hlinkClick r:id="rId9"/>
              </a:rPr>
              <a:t>Office365</a:t>
            </a:r>
            <a:endParaRPr lang="en-US" sz="2000" spc="-71" dirty="0">
              <a:gradFill>
                <a:gsLst>
                  <a:gs pos="100000">
                    <a:schemeClr val="tx2"/>
                  </a:gs>
                  <a:gs pos="0">
                    <a:schemeClr val="tx2"/>
                  </a:gs>
                </a:gsLst>
                <a:lin ang="5400000" scaled="0"/>
              </a:gradFill>
            </a:endParaRPr>
          </a:p>
          <a:p>
            <a:pPr marL="0" indent="0">
              <a:buNone/>
            </a:pPr>
            <a:r>
              <a:rPr lang="en-US" sz="2000" spc="-71" dirty="0">
                <a:gradFill>
                  <a:gsLst>
                    <a:gs pos="100000">
                      <a:schemeClr val="tx2"/>
                    </a:gs>
                    <a:gs pos="0">
                      <a:schemeClr val="tx2"/>
                    </a:gs>
                  </a:gsLst>
                  <a:lin ang="5400000" scaled="0"/>
                </a:gradFill>
                <a:latin typeface="+mn-lt"/>
              </a:rPr>
              <a:t>Press</a:t>
            </a:r>
          </a:p>
          <a:p>
            <a:pPr lvl="1"/>
            <a:r>
              <a:rPr lang="en-US" sz="2000" u="sng" dirty="0">
                <a:hlinkClick r:id="rId10"/>
              </a:rPr>
              <a:t>Yammer Accelerates Momentum Following Microsoft Acquisition</a:t>
            </a:r>
            <a:r>
              <a:rPr lang="en-US" sz="2000" dirty="0"/>
              <a:t> </a:t>
            </a:r>
          </a:p>
          <a:p>
            <a:pPr lvl="1"/>
            <a:r>
              <a:rPr lang="en-US" sz="2000" dirty="0">
                <a:hlinkClick r:id="rId11"/>
              </a:rPr>
              <a:t>Enterprise social networking - Ignoring new trend should be a crime</a:t>
            </a:r>
            <a:endParaRPr lang="en-US" sz="2000" dirty="0"/>
          </a:p>
          <a:p>
            <a:pPr lvl="1"/>
            <a:r>
              <a:rPr lang="en-US" sz="2000" dirty="0">
                <a:hlinkClick r:id="rId12"/>
              </a:rPr>
              <a:t>Red Robin CIO Drives Change Through IT Management</a:t>
            </a:r>
            <a:r>
              <a:rPr lang="en-US" sz="2000" dirty="0"/>
              <a:t> </a:t>
            </a:r>
          </a:p>
          <a:p>
            <a:pPr lvl="1"/>
            <a:r>
              <a:rPr lang="en-US" sz="2000" dirty="0">
                <a:hlinkClick r:id="rId13"/>
              </a:rPr>
              <a:t>When social tools go viral, Some Australian organizations are embracing enterprise social media tools</a:t>
            </a:r>
            <a:endParaRPr lang="en-US" sz="2000" dirty="0"/>
          </a:p>
          <a:p>
            <a:pPr marL="0" indent="0">
              <a:buNone/>
            </a:pPr>
            <a:r>
              <a:rPr lang="en-US" sz="2000" spc="-71" dirty="0" smtClean="0">
                <a:gradFill>
                  <a:gsLst>
                    <a:gs pos="100000">
                      <a:schemeClr val="tx2"/>
                    </a:gs>
                    <a:gs pos="0">
                      <a:schemeClr val="tx2"/>
                    </a:gs>
                  </a:gsLst>
                  <a:lin ang="5400000" scaled="0"/>
                </a:gradFill>
                <a:latin typeface="+mn-lt"/>
              </a:rPr>
              <a:t>Research</a:t>
            </a:r>
            <a:endParaRPr lang="en-US" sz="2000" spc="-71" dirty="0">
              <a:gradFill>
                <a:gsLst>
                  <a:gs pos="100000">
                    <a:schemeClr val="tx2"/>
                  </a:gs>
                  <a:gs pos="0">
                    <a:schemeClr val="tx2"/>
                  </a:gs>
                </a:gsLst>
                <a:lin ang="5400000" scaled="0"/>
              </a:gradFill>
              <a:latin typeface="+mn-lt"/>
            </a:endParaRPr>
          </a:p>
          <a:p>
            <a:pPr lvl="1"/>
            <a:r>
              <a:rPr lang="en-US" sz="2000" spc="-71" dirty="0">
                <a:gradFill>
                  <a:gsLst>
                    <a:gs pos="100000">
                      <a:schemeClr val="tx2"/>
                    </a:gs>
                    <a:gs pos="0">
                      <a:schemeClr val="tx2"/>
                    </a:gs>
                  </a:gsLst>
                  <a:lin ang="5400000" scaled="0"/>
                </a:gradFill>
                <a:hlinkClick r:id="rId14"/>
              </a:rPr>
              <a:t>Bring your own service: Employees want social tools at work, despite company restrictions </a:t>
            </a:r>
            <a:endParaRPr lang="en-US" sz="2000" spc="-71" dirty="0">
              <a:gradFill>
                <a:gsLst>
                  <a:gs pos="100000">
                    <a:schemeClr val="tx2"/>
                  </a:gs>
                  <a:gs pos="0">
                    <a:schemeClr val="tx2"/>
                  </a:gs>
                </a:gsLst>
                <a:lin ang="5400000" scaled="0"/>
              </a:gradFill>
            </a:endParaRPr>
          </a:p>
          <a:p>
            <a:pPr lvl="1"/>
            <a:r>
              <a:rPr lang="en-US" sz="2000" spc="-71" dirty="0" smtClean="0">
                <a:gradFill>
                  <a:gsLst>
                    <a:gs pos="100000">
                      <a:schemeClr val="tx2"/>
                    </a:gs>
                    <a:gs pos="0">
                      <a:schemeClr val="tx2"/>
                    </a:gs>
                  </a:gsLst>
                  <a:lin ang="5400000" scaled="0"/>
                </a:gradFill>
                <a:hlinkClick r:id="rId15"/>
              </a:rPr>
              <a:t>Evolution </a:t>
            </a:r>
            <a:r>
              <a:rPr lang="en-US" sz="2000" spc="-71" dirty="0">
                <a:gradFill>
                  <a:gsLst>
                    <a:gs pos="100000">
                      <a:schemeClr val="tx2"/>
                    </a:gs>
                    <a:gs pos="0">
                      <a:schemeClr val="tx2"/>
                    </a:gs>
                  </a:gsLst>
                  <a:lin ang="5400000" scaled="0"/>
                </a:gradFill>
                <a:hlinkClick r:id="rId15"/>
              </a:rPr>
              <a:t>of the networked enterprise: McKinsey Global Survey results</a:t>
            </a:r>
            <a:endParaRPr lang="en-US" sz="2000" spc="-71" dirty="0">
              <a:gradFill>
                <a:gsLst>
                  <a:gs pos="100000">
                    <a:schemeClr val="tx2"/>
                  </a:gs>
                  <a:gs pos="0">
                    <a:schemeClr val="tx2"/>
                  </a:gs>
                </a:gsLst>
                <a:lin ang="5400000" scaled="0"/>
              </a:gradFill>
            </a:endParaRPr>
          </a:p>
          <a:p>
            <a:pPr lvl="1"/>
            <a:r>
              <a:rPr lang="en-US" sz="2000" spc="-71" dirty="0">
                <a:gradFill>
                  <a:gsLst>
                    <a:gs pos="100000">
                      <a:schemeClr val="tx2"/>
                    </a:gs>
                    <a:gs pos="0">
                      <a:schemeClr val="tx2"/>
                    </a:gs>
                  </a:gsLst>
                  <a:lin ang="5400000" scaled="0"/>
                </a:gradFill>
                <a:hlinkClick r:id="rId16"/>
              </a:rPr>
              <a:t>Yammer’s 2013 Business Value Survey Results</a:t>
            </a:r>
            <a:r>
              <a:rPr lang="en-US" sz="2000" spc="-71" dirty="0">
                <a:gradFill>
                  <a:gsLst>
                    <a:gs pos="100000">
                      <a:schemeClr val="tx2"/>
                    </a:gs>
                    <a:gs pos="0">
                      <a:schemeClr val="tx2"/>
                    </a:gs>
                  </a:gsLst>
                  <a:lin ang="5400000" scaled="0"/>
                </a:gradFill>
              </a:rPr>
              <a:t> </a:t>
            </a:r>
            <a:endParaRPr lang="en-US" sz="2000" spc="-71" dirty="0">
              <a:gradFill>
                <a:gsLst>
                  <a:gs pos="100000">
                    <a:schemeClr val="tx2"/>
                  </a:gs>
                  <a:gs pos="0">
                    <a:schemeClr val="tx2"/>
                  </a:gs>
                </a:gsLst>
                <a:lin ang="5400000" scaled="0"/>
              </a:gradFill>
              <a:latin typeface="+mn-lt"/>
            </a:endParaRPr>
          </a:p>
          <a:p>
            <a:pPr marL="55826" indent="0">
              <a:buNone/>
            </a:pPr>
            <a:r>
              <a:rPr lang="en-US" sz="2000" spc="-71" dirty="0">
                <a:gradFill>
                  <a:gsLst>
                    <a:gs pos="100000">
                      <a:schemeClr val="tx2"/>
                    </a:gs>
                    <a:gs pos="0">
                      <a:schemeClr val="tx2"/>
                    </a:gs>
                  </a:gsLst>
                  <a:lin ang="5400000" scaled="0"/>
                </a:gradFill>
                <a:latin typeface="+mn-lt"/>
              </a:rPr>
              <a:t>And a lot more to come!</a:t>
            </a:r>
          </a:p>
        </p:txBody>
      </p:sp>
    </p:spTree>
    <p:extLst>
      <p:ext uri="{BB962C8B-B14F-4D97-AF65-F5344CB8AC3E}">
        <p14:creationId xmlns:p14="http://schemas.microsoft.com/office/powerpoint/2010/main" val="27477993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882" y="3528740"/>
            <a:ext cx="1771946" cy="1243471"/>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32290" fontAlgn="base">
              <a:spcBef>
                <a:spcPct val="0"/>
              </a:spcBef>
              <a:spcAft>
                <a:spcPct val="0"/>
              </a:spcAft>
              <a:defRPr/>
            </a:pPr>
            <a:endParaRPr lang="en-US" sz="2040" kern="0" spc="-71" dirty="0">
              <a:solidFill>
                <a:srgbClr val="FFFFFF">
                  <a:alpha val="99000"/>
                </a:srgbClr>
              </a:solidFill>
              <a:latin typeface="Segoe UI"/>
              <a:cs typeface="Segoe Pro Light"/>
            </a:endParaRPr>
          </a:p>
        </p:txBody>
      </p:sp>
      <p:sp>
        <p:nvSpPr>
          <p:cNvPr id="19" name="Rectangle 18"/>
          <p:cNvSpPr/>
          <p:nvPr/>
        </p:nvSpPr>
        <p:spPr bwMode="auto">
          <a:xfrm>
            <a:off x="882" y="2172146"/>
            <a:ext cx="1771946" cy="1243471"/>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52026" fontAlgn="base">
              <a:spcBef>
                <a:spcPct val="0"/>
              </a:spcBef>
              <a:spcAft>
                <a:spcPct val="0"/>
              </a:spcAft>
              <a:defRPr/>
            </a:pPr>
            <a:endParaRPr lang="en-US" sz="2040" kern="0" spc="-71" dirty="0">
              <a:solidFill>
                <a:srgbClr val="FFFFFF">
                  <a:alpha val="99000"/>
                </a:srgbClr>
              </a:solidFill>
              <a:latin typeface="Segoe UI"/>
            </a:endParaRPr>
          </a:p>
        </p:txBody>
      </p:sp>
      <p:sp>
        <p:nvSpPr>
          <p:cNvPr id="20" name="Rectangle 19"/>
          <p:cNvSpPr/>
          <p:nvPr/>
        </p:nvSpPr>
        <p:spPr bwMode="auto">
          <a:xfrm>
            <a:off x="882" y="4873963"/>
            <a:ext cx="1771946" cy="1243471"/>
          </a:xfrm>
          <a:prstGeom prst="rect">
            <a:avLst/>
          </a:prstGeom>
          <a:solidFill>
            <a:schemeClr val="accent1">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32290" fontAlgn="base">
              <a:spcBef>
                <a:spcPct val="0"/>
              </a:spcBef>
              <a:spcAft>
                <a:spcPct val="0"/>
              </a:spcAft>
              <a:defRPr/>
            </a:pPr>
            <a:endParaRPr lang="en-US" sz="2040" kern="0" spc="-71" dirty="0">
              <a:solidFill>
                <a:srgbClr val="FFFFFF">
                  <a:alpha val="99000"/>
                </a:srgbClr>
              </a:solidFill>
              <a:latin typeface="Segoe UI"/>
              <a:cs typeface="Segoe Pro Light"/>
            </a:endParaRPr>
          </a:p>
        </p:txBody>
      </p:sp>
      <p:sp>
        <p:nvSpPr>
          <p:cNvPr id="10" name="Rectangle 9"/>
          <p:cNvSpPr/>
          <p:nvPr/>
        </p:nvSpPr>
        <p:spPr bwMode="auto">
          <a:xfrm>
            <a:off x="1906057" y="2172146"/>
            <a:ext cx="10537945" cy="1243471"/>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3149" defTabSz="952026" fontAlgn="base">
              <a:spcBef>
                <a:spcPct val="0"/>
              </a:spcBef>
              <a:spcAft>
                <a:spcPct val="0"/>
              </a:spcAft>
              <a:defRPr/>
            </a:pPr>
            <a:r>
              <a:rPr lang="en-US" sz="2856" kern="0" spc="-71" dirty="0">
                <a:solidFill>
                  <a:srgbClr val="FFFFFF">
                    <a:alpha val="99000"/>
                  </a:srgbClr>
                </a:solidFill>
                <a:latin typeface="Segoe UI Light"/>
              </a:rPr>
              <a:t>Get Started with Yammer TODAY to get immediate user adoption</a:t>
            </a:r>
          </a:p>
          <a:p>
            <a:pPr marL="233149" defTabSz="952026" fontAlgn="base">
              <a:spcBef>
                <a:spcPct val="0"/>
              </a:spcBef>
              <a:spcAft>
                <a:spcPct val="0"/>
              </a:spcAft>
              <a:defRPr/>
            </a:pPr>
            <a:r>
              <a:rPr lang="en-US" sz="2040" kern="0" spc="-71" dirty="0">
                <a:solidFill>
                  <a:srgbClr val="FFFFFF">
                    <a:alpha val="99000"/>
                  </a:srgbClr>
                </a:solidFill>
                <a:latin typeface="Segoe UI"/>
              </a:rPr>
              <a:t>http://www.yammer.com</a:t>
            </a:r>
          </a:p>
        </p:txBody>
      </p:sp>
      <p:pic>
        <p:nvPicPr>
          <p:cNvPr id="15" name="Picture 2" descr="http://socialsilk.com/wp-content/uploads/2011/02/YammerLogoCroppedSmall.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4612" y="2516750"/>
            <a:ext cx="622088" cy="554263"/>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bwMode="auto">
          <a:xfrm>
            <a:off x="1906056" y="4873963"/>
            <a:ext cx="10537947" cy="1243471"/>
          </a:xfrm>
          <a:prstGeom prst="rect">
            <a:avLst/>
          </a:prstGeom>
          <a:solidFill>
            <a:schemeClr val="accent1">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9626" indent="-1620" defTabSz="932290" fontAlgn="base">
              <a:spcBef>
                <a:spcPct val="0"/>
              </a:spcBef>
              <a:spcAft>
                <a:spcPct val="0"/>
              </a:spcAft>
              <a:defRPr/>
            </a:pPr>
            <a:r>
              <a:rPr lang="en-US" sz="2856" kern="0" spc="-71" dirty="0">
                <a:solidFill>
                  <a:srgbClr val="FFFFFF">
                    <a:alpha val="99000"/>
                  </a:srgbClr>
                </a:solidFill>
                <a:latin typeface="Segoe UI Light"/>
              </a:rPr>
              <a:t>Connect your </a:t>
            </a:r>
            <a:r>
              <a:rPr lang="en-US" sz="2856" kern="0" spc="-71">
                <a:solidFill>
                  <a:srgbClr val="FFFFFF">
                    <a:alpha val="99000"/>
                  </a:srgbClr>
                </a:solidFill>
                <a:latin typeface="Segoe UI Light"/>
              </a:rPr>
              <a:t>SharePoint on-premises </a:t>
            </a:r>
            <a:r>
              <a:rPr lang="en-US" sz="2856" kern="0" spc="-71" dirty="0">
                <a:solidFill>
                  <a:srgbClr val="FFFFFF">
                    <a:alpha val="99000"/>
                  </a:srgbClr>
                </a:solidFill>
                <a:latin typeface="Segoe UI Light"/>
              </a:rPr>
              <a:t>investments </a:t>
            </a:r>
            <a:br>
              <a:rPr lang="en-US" sz="2856" kern="0" spc="-71" dirty="0">
                <a:solidFill>
                  <a:srgbClr val="FFFFFF">
                    <a:alpha val="99000"/>
                  </a:srgbClr>
                </a:solidFill>
                <a:latin typeface="Segoe UI Light"/>
              </a:rPr>
            </a:br>
            <a:r>
              <a:rPr lang="en-US" sz="2856" kern="0" spc="-71" dirty="0">
                <a:solidFill>
                  <a:srgbClr val="FFFFFF">
                    <a:alpha val="99000"/>
                  </a:srgbClr>
                </a:solidFill>
                <a:latin typeface="Segoe UI Light"/>
              </a:rPr>
              <a:t>with Yammer to get immediate social adoption</a:t>
            </a:r>
          </a:p>
        </p:txBody>
      </p:sp>
      <p:sp>
        <p:nvSpPr>
          <p:cNvPr id="17" name="Title 1"/>
          <p:cNvSpPr txBox="1">
            <a:spLocks/>
          </p:cNvSpPr>
          <p:nvPr/>
        </p:nvSpPr>
        <p:spPr>
          <a:xfrm>
            <a:off x="564073" y="233152"/>
            <a:ext cx="11373924" cy="1033594"/>
          </a:xfrm>
          <a:prstGeom prst="rect">
            <a:avLst/>
          </a:prstGeom>
        </p:spPr>
        <p:txBody>
          <a:bodyPr vert="horz" wrap="square" lIns="0" tIns="0" rIns="0" bIns="0" rtlCol="0" anchor="t">
            <a:spAutoFit/>
          </a:bodyPr>
          <a:lstStyle>
            <a:lvl1pPr algn="l" defTabSz="808406" rtl="0" eaLnBrk="1" latinLnBrk="0" hangingPunct="1">
              <a:lnSpc>
                <a:spcPct val="90000"/>
              </a:lnSpc>
              <a:spcBef>
                <a:spcPct val="0"/>
              </a:spcBef>
              <a:buNone/>
              <a:defRPr lang="en-US" sz="4774" b="0" kern="1200" cap="none" spc="-89"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lang="en-US" sz="4869" dirty="0"/>
              <a:t>Transform your business </a:t>
            </a:r>
            <a:br>
              <a:rPr lang="en-US" sz="4869" dirty="0"/>
            </a:br>
            <a:r>
              <a:rPr lang="en-US" sz="2448" dirty="0"/>
              <a:t>with Enterprise Social From Microsoft</a:t>
            </a:r>
            <a:endParaRPr lang="en-US" sz="4080" dirty="0"/>
          </a:p>
        </p:txBody>
      </p:sp>
      <p:sp>
        <p:nvSpPr>
          <p:cNvPr id="11" name="Rectangle 10"/>
          <p:cNvSpPr/>
          <p:nvPr/>
        </p:nvSpPr>
        <p:spPr bwMode="auto">
          <a:xfrm>
            <a:off x="1906057" y="3523054"/>
            <a:ext cx="10537947" cy="1243471"/>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9626" indent="-1620" defTabSz="932290" fontAlgn="base">
              <a:spcBef>
                <a:spcPct val="0"/>
              </a:spcBef>
              <a:spcAft>
                <a:spcPct val="0"/>
              </a:spcAft>
              <a:defRPr/>
            </a:pPr>
            <a:r>
              <a:rPr lang="en-US" sz="2856" kern="0" spc="-71" dirty="0">
                <a:solidFill>
                  <a:srgbClr val="FFFFFF">
                    <a:alpha val="99000"/>
                  </a:srgbClr>
                </a:solidFill>
                <a:latin typeface="Segoe UI Light"/>
                <a:cs typeface="Segoe Pro Light"/>
              </a:rPr>
              <a:t>Upgrade to Office 365 to get a fully integrated collaboration suite</a:t>
            </a:r>
          </a:p>
        </p:txBody>
      </p:sp>
      <p:pic>
        <p:nvPicPr>
          <p:cNvPr id="22" name="Picture 2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425" y="3875597"/>
            <a:ext cx="1588033" cy="549757"/>
          </a:xfrm>
          <a:prstGeom prst="rect">
            <a:avLst/>
          </a:prstGeom>
        </p:spPr>
      </p:pic>
      <p:pic>
        <p:nvPicPr>
          <p:cNvPr id="23" name="Picture 2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0947" y="5261522"/>
            <a:ext cx="1477605" cy="468352"/>
          </a:xfrm>
          <a:prstGeom prst="rect">
            <a:avLst/>
          </a:prstGeom>
        </p:spPr>
      </p:pic>
    </p:spTree>
    <p:extLst>
      <p:ext uri="{BB962C8B-B14F-4D97-AF65-F5344CB8AC3E}">
        <p14:creationId xmlns:p14="http://schemas.microsoft.com/office/powerpoint/2010/main" val="7064167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255932430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 &amp; agenda</a:t>
            </a:r>
            <a:br>
              <a:rPr lang="en-US" dirty="0" smtClean="0"/>
            </a:br>
            <a:r>
              <a:rPr lang="en-US" sz="3600" i="1" dirty="0"/>
              <a:t>Become an agile company</a:t>
            </a:r>
            <a:endParaRPr lang="en-US" i="1" dirty="0"/>
          </a:p>
        </p:txBody>
      </p:sp>
      <p:sp>
        <p:nvSpPr>
          <p:cNvPr id="4" name="Rectangle 3"/>
          <p:cNvSpPr>
            <a:spLocks noChangeAspect="1"/>
          </p:cNvSpPr>
          <p:nvPr/>
        </p:nvSpPr>
        <p:spPr bwMode="auto">
          <a:xfrm>
            <a:off x="520698" y="2216034"/>
            <a:ext cx="1193802" cy="11938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5" name="Rectangle 4"/>
          <p:cNvSpPr>
            <a:spLocks noChangeAspect="1"/>
          </p:cNvSpPr>
          <p:nvPr/>
        </p:nvSpPr>
        <p:spPr bwMode="auto">
          <a:xfrm>
            <a:off x="520698" y="3478947"/>
            <a:ext cx="1193802" cy="11938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6" name="Rectangle 5"/>
          <p:cNvSpPr>
            <a:spLocks noChangeAspect="1"/>
          </p:cNvSpPr>
          <p:nvPr/>
        </p:nvSpPr>
        <p:spPr bwMode="auto">
          <a:xfrm>
            <a:off x="520698" y="4741860"/>
            <a:ext cx="1193802" cy="11938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8" name="Text Placeholder 4"/>
          <p:cNvSpPr txBox="1">
            <a:spLocks/>
          </p:cNvSpPr>
          <p:nvPr/>
        </p:nvSpPr>
        <p:spPr>
          <a:xfrm>
            <a:off x="1714500" y="2216034"/>
            <a:ext cx="9958387" cy="1197864"/>
          </a:xfrm>
          <a:prstGeom prst="rect">
            <a:avLst/>
          </a:prstGeom>
          <a:solidFill>
            <a:schemeClr val="tx1">
              <a:alpha val="5000"/>
            </a:schemeClr>
          </a:solidFill>
        </p:spPr>
        <p:txBody>
          <a:bodyPr lIns="137160" tIns="0" rIns="1828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spc="-70" dirty="0" smtClean="0">
                <a:gradFill>
                  <a:gsLst>
                    <a:gs pos="0">
                      <a:schemeClr val="tx1"/>
                    </a:gs>
                    <a:gs pos="100000">
                      <a:schemeClr val="tx1"/>
                    </a:gs>
                  </a:gsLst>
                  <a:lin ang="5400000" scaled="0"/>
                </a:gradFill>
                <a:latin typeface="+mj-lt"/>
                <a:cs typeface="Segoe UI" panose="020B0502040204020203" pitchFamily="34" charset="0"/>
              </a:rPr>
              <a:t>Value of Enterprise Social</a:t>
            </a:r>
            <a:endParaRPr lang="en-US" sz="2000" spc="-70" dirty="0">
              <a:gradFill>
                <a:gsLst>
                  <a:gs pos="0">
                    <a:schemeClr val="tx1"/>
                  </a:gs>
                  <a:gs pos="100000">
                    <a:schemeClr val="tx1"/>
                  </a:gs>
                </a:gsLst>
                <a:lin ang="5400000" scaled="0"/>
              </a:gradFill>
              <a:latin typeface="+mj-lt"/>
              <a:cs typeface="Segoe UI" panose="020B0502040204020203" pitchFamily="34" charset="0"/>
            </a:endParaRPr>
          </a:p>
        </p:txBody>
      </p:sp>
      <p:sp>
        <p:nvSpPr>
          <p:cNvPr id="9" name="Text Placeholder 4"/>
          <p:cNvSpPr txBox="1">
            <a:spLocks/>
          </p:cNvSpPr>
          <p:nvPr/>
        </p:nvSpPr>
        <p:spPr>
          <a:xfrm>
            <a:off x="1714500" y="3475028"/>
            <a:ext cx="9958387" cy="1197864"/>
          </a:xfrm>
          <a:prstGeom prst="rect">
            <a:avLst/>
          </a:prstGeom>
          <a:solidFill>
            <a:schemeClr val="tx1">
              <a:alpha val="5000"/>
            </a:schemeClr>
          </a:solidFill>
        </p:spPr>
        <p:txBody>
          <a:bodyPr lIns="137160" tIns="0" rIns="1828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spc="-70" dirty="0" smtClean="0">
                <a:gradFill>
                  <a:gsLst>
                    <a:gs pos="0">
                      <a:schemeClr val="tx1"/>
                    </a:gs>
                    <a:gs pos="100000">
                      <a:schemeClr val="tx1"/>
                    </a:gs>
                  </a:gsLst>
                  <a:lin ang="5400000" scaled="0"/>
                </a:gradFill>
                <a:latin typeface="Segoe UI Light"/>
              </a:rPr>
              <a:t>Vision &amp; Roadmap</a:t>
            </a:r>
            <a:endParaRPr lang="en-US" sz="2000" spc="-70" dirty="0">
              <a:gradFill>
                <a:gsLst>
                  <a:gs pos="0">
                    <a:schemeClr val="tx1"/>
                  </a:gs>
                  <a:gs pos="100000">
                    <a:schemeClr val="tx1"/>
                  </a:gs>
                </a:gsLst>
                <a:lin ang="5400000" scaled="0"/>
              </a:gradFill>
              <a:latin typeface="Segoe UI"/>
            </a:endParaRPr>
          </a:p>
        </p:txBody>
      </p:sp>
      <p:sp>
        <p:nvSpPr>
          <p:cNvPr id="10" name="Text Placeholder 4"/>
          <p:cNvSpPr txBox="1">
            <a:spLocks/>
          </p:cNvSpPr>
          <p:nvPr/>
        </p:nvSpPr>
        <p:spPr>
          <a:xfrm>
            <a:off x="1714500" y="4734022"/>
            <a:ext cx="9958387" cy="1197864"/>
          </a:xfrm>
          <a:prstGeom prst="rect">
            <a:avLst/>
          </a:prstGeom>
          <a:solidFill>
            <a:schemeClr val="tx1">
              <a:alpha val="5000"/>
            </a:schemeClr>
          </a:solidFill>
        </p:spPr>
        <p:txBody>
          <a:bodyPr lIns="137160" tIns="0" rIns="1828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spc="-70" dirty="0" smtClean="0">
                <a:gradFill>
                  <a:gsLst>
                    <a:gs pos="0">
                      <a:schemeClr val="tx1"/>
                    </a:gs>
                    <a:gs pos="100000">
                      <a:schemeClr val="tx1"/>
                    </a:gs>
                  </a:gsLst>
                  <a:lin ang="5400000" scaled="0"/>
                </a:gradFill>
                <a:latin typeface="Segoe UI Light"/>
              </a:rPr>
              <a:t>Wrap up</a:t>
            </a:r>
            <a:endParaRPr lang="en-US" sz="2000" spc="-70" dirty="0">
              <a:gradFill>
                <a:gsLst>
                  <a:gs pos="0">
                    <a:schemeClr val="tx1"/>
                  </a:gs>
                  <a:gs pos="100000">
                    <a:schemeClr val="tx1"/>
                  </a:gs>
                </a:gsLst>
                <a:lin ang="5400000" scaled="0"/>
              </a:gradFill>
              <a:latin typeface="Segoe UI"/>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054" y="3573095"/>
            <a:ext cx="419329" cy="1001730"/>
          </a:xfrm>
          <a:prstGeom prst="rect">
            <a:avLst/>
          </a:prstGeom>
        </p:spPr>
      </p:pic>
      <p:pic>
        <p:nvPicPr>
          <p:cNvPr id="13" name="Picture 12" descr="TC_3.png"/>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521015" y="2227622"/>
            <a:ext cx="1193802" cy="1194114"/>
          </a:xfrm>
          <a:prstGeom prst="rect">
            <a:avLst/>
          </a:prstGeom>
        </p:spPr>
      </p:pic>
      <p:sp>
        <p:nvSpPr>
          <p:cNvPr id="14" name="Freeform 64"/>
          <p:cNvSpPr>
            <a:spLocks noEditPoints="1"/>
          </p:cNvSpPr>
          <p:nvPr/>
        </p:nvSpPr>
        <p:spPr bwMode="black">
          <a:xfrm>
            <a:off x="727043" y="5009270"/>
            <a:ext cx="842707" cy="647368"/>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chemeClr val="tx1"/>
          </a:solidFill>
          <a:ln>
            <a:noFill/>
          </a:ln>
        </p:spPr>
        <p:txBody>
          <a:bodyPr vert="horz" wrap="square" lIns="82249" tIns="41125" rIns="82249" bIns="41125" numCol="1" anchor="t" anchorCtr="0" compatLnSpc="1">
            <a:prstTxWarp prst="textNoShape">
              <a:avLst/>
            </a:prstTxWarp>
          </a:bodyPr>
          <a:lstStyle/>
          <a:p>
            <a:pPr defTabSz="913773">
              <a:defRPr/>
            </a:pPr>
            <a:endParaRPr lang="en-US" sz="1600" kern="0">
              <a:solidFill>
                <a:sysClr val="windowText" lastClr="000000"/>
              </a:solidFill>
            </a:endParaRPr>
          </a:p>
        </p:txBody>
      </p:sp>
    </p:spTree>
    <p:extLst>
      <p:ext uri="{BB962C8B-B14F-4D97-AF65-F5344CB8AC3E}">
        <p14:creationId xmlns:p14="http://schemas.microsoft.com/office/powerpoint/2010/main" val="379087157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Business Value</a:t>
            </a:r>
            <a:endParaRPr lang="en-US" dirty="0"/>
          </a:p>
        </p:txBody>
      </p:sp>
    </p:spTree>
    <p:extLst>
      <p:ext uri="{BB962C8B-B14F-4D97-AF65-F5344CB8AC3E}">
        <p14:creationId xmlns:p14="http://schemas.microsoft.com/office/powerpoint/2010/main" val="3557630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318942" y="1681312"/>
            <a:ext cx="5916202" cy="5129318"/>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3"/>
          <a:stretch>
            <a:fillRect/>
          </a:stretch>
        </p:blipFill>
        <p:spPr>
          <a:xfrm>
            <a:off x="192780" y="1681312"/>
            <a:ext cx="5877344" cy="5129317"/>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4"/>
          <a:stretch>
            <a:fillRect/>
          </a:stretch>
        </p:blipFill>
        <p:spPr>
          <a:xfrm>
            <a:off x="6318942" y="91946"/>
            <a:ext cx="5925917" cy="1484285"/>
          </a:xfrm>
          <a:prstGeom prst="rect">
            <a:avLst/>
          </a:prstGeom>
          <a:ln>
            <a:noFill/>
          </a:ln>
          <a:effectLst>
            <a:outerShdw blurRad="190500" algn="tl" rotWithShape="0">
              <a:srgbClr val="000000">
                <a:alpha val="70000"/>
              </a:srgbClr>
            </a:outerShdw>
          </a:effectLst>
        </p:spPr>
      </p:pic>
      <p:pic>
        <p:nvPicPr>
          <p:cNvPr id="10" name="Picture 9">
            <a:hlinkClick r:id="rId5"/>
          </p:cNvPr>
          <p:cNvPicPr>
            <a:picLocks noChangeAspect="1"/>
          </p:cNvPicPr>
          <p:nvPr/>
        </p:nvPicPr>
        <p:blipFill>
          <a:blip r:embed="rId6"/>
          <a:stretch>
            <a:fillRect/>
          </a:stretch>
        </p:blipFill>
        <p:spPr>
          <a:xfrm>
            <a:off x="192779" y="91946"/>
            <a:ext cx="5809342" cy="1484285"/>
          </a:xfrm>
          <a:prstGeom prst="rect">
            <a:avLst/>
          </a:prstGeom>
          <a:ln>
            <a:noFill/>
          </a:ln>
          <a:effectLst>
            <a:outerShdw blurRad="292100" dist="139700" dir="2700000" algn="tl" rotWithShape="0">
              <a:srgbClr val="333333">
                <a:alpha val="65000"/>
              </a:srgbClr>
            </a:outerShdw>
          </a:effectLst>
        </p:spPr>
      </p:pic>
      <p:sp>
        <p:nvSpPr>
          <p:cNvPr id="2" name="TextBox 1"/>
          <p:cNvSpPr txBox="1"/>
          <p:nvPr/>
        </p:nvSpPr>
        <p:spPr>
          <a:xfrm>
            <a:off x="68954" y="6657177"/>
            <a:ext cx="7598671"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a:gradFill>
                  <a:gsLst>
                    <a:gs pos="2917">
                      <a:schemeClr val="tx1"/>
                    </a:gs>
                    <a:gs pos="30000">
                      <a:schemeClr val="tx1"/>
                    </a:gs>
                  </a:gsLst>
                  <a:lin ang="5400000" scaled="0"/>
                </a:gradFill>
                <a:hlinkClick r:id="rId5"/>
              </a:rPr>
              <a:t>http://</a:t>
            </a:r>
            <a:r>
              <a:rPr lang="en-US" sz="1400" dirty="0" smtClean="0">
                <a:gradFill>
                  <a:gsLst>
                    <a:gs pos="2917">
                      <a:schemeClr val="tx1"/>
                    </a:gs>
                    <a:gs pos="30000">
                      <a:schemeClr val="tx1"/>
                    </a:gs>
                  </a:gsLst>
                  <a:lin ang="5400000" scaled="0"/>
                </a:gradFill>
                <a:hlinkClick r:id="rId5"/>
              </a:rPr>
              <a:t>www.microsoft.com/en-us/news/presskits/enterprisesocial</a:t>
            </a:r>
            <a:r>
              <a:rPr lang="en-US" sz="1400" dirty="0" smtClean="0">
                <a:gradFill>
                  <a:gsLst>
                    <a:gs pos="2917">
                      <a:schemeClr val="tx1"/>
                    </a:gs>
                    <a:gs pos="30000">
                      <a:schemeClr val="tx1"/>
                    </a:gs>
                  </a:gsLst>
                  <a:lin ang="5400000" scaled="0"/>
                </a:gradFill>
              </a:rPr>
              <a:t> </a:t>
            </a:r>
          </a:p>
        </p:txBody>
      </p:sp>
    </p:spTree>
    <p:extLst>
      <p:ext uri="{BB962C8B-B14F-4D97-AF65-F5344CB8AC3E}">
        <p14:creationId xmlns:p14="http://schemas.microsoft.com/office/powerpoint/2010/main" val="185968651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Video</a:t>
            </a:r>
            <a:endParaRPr lang="en-US" dirty="0"/>
          </a:p>
        </p:txBody>
      </p:sp>
      <p:sp>
        <p:nvSpPr>
          <p:cNvPr id="2" name="Rectangle 1"/>
          <p:cNvSpPr/>
          <p:nvPr/>
        </p:nvSpPr>
        <p:spPr>
          <a:xfrm>
            <a:off x="274702" y="4531797"/>
            <a:ext cx="3967881" cy="830997"/>
          </a:xfrm>
          <a:prstGeom prst="rect">
            <a:avLst/>
          </a:prstGeom>
        </p:spPr>
        <p:txBody>
          <a:bodyPr wrap="none">
            <a:spAutoFit/>
          </a:bodyPr>
          <a:lstStyle/>
          <a:p>
            <a:r>
              <a:rPr lang="en-US" sz="2400" dirty="0"/>
              <a:t>Change the Way You </a:t>
            </a:r>
            <a:r>
              <a:rPr lang="en-US" sz="2400" dirty="0" smtClean="0"/>
              <a:t>Work: </a:t>
            </a:r>
          </a:p>
          <a:p>
            <a:r>
              <a:rPr lang="en-US" sz="2400" dirty="0" smtClean="0">
                <a:hlinkClick r:id="rId3"/>
              </a:rPr>
              <a:t>Making </a:t>
            </a:r>
            <a:r>
              <a:rPr lang="en-US" sz="2400" dirty="0">
                <a:hlinkClick r:id="rId3"/>
              </a:rPr>
              <a:t>an impact at </a:t>
            </a:r>
            <a:r>
              <a:rPr lang="en-US" sz="2400" dirty="0" smtClean="0">
                <a:hlinkClick r:id="rId3"/>
              </a:rPr>
              <a:t>work</a:t>
            </a:r>
            <a:r>
              <a:rPr lang="en-US" sz="2400" dirty="0" smtClean="0"/>
              <a:t> </a:t>
            </a:r>
            <a:endParaRPr lang="en-US" sz="2400" dirty="0"/>
          </a:p>
        </p:txBody>
      </p:sp>
    </p:spTree>
    <p:extLst>
      <p:ext uri="{BB962C8B-B14F-4D97-AF65-F5344CB8AC3E}">
        <p14:creationId xmlns:p14="http://schemas.microsoft.com/office/powerpoint/2010/main" val="3634843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C:\Users\Owner\Desktop\Studio Work\TriFilm\12.023TF\052413_Enterprise_Social\Working_Files\ZA103993877.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749317" y="2225906"/>
            <a:ext cx="2972621" cy="2831308"/>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bwMode="auto">
          <a:xfrm>
            <a:off x="7749318" y="3917520"/>
            <a:ext cx="2972620" cy="1139693"/>
          </a:xfrm>
          <a:prstGeom prst="rect">
            <a:avLst/>
          </a:prstGeom>
          <a:gradFill>
            <a:gsLst>
              <a:gs pos="0">
                <a:srgbClr val="000000"/>
              </a:gs>
              <a:gs pos="100000">
                <a:srgbClr val="000000">
                  <a:alpha val="0"/>
                </a:srgbClr>
              </a:gs>
            </a:gsLst>
            <a:lin ang="162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lvl="0"/>
            <a:r>
              <a:rPr lang="en-US" sz="3264" dirty="0">
                <a:solidFill>
                  <a:prstClr val="white">
                    <a:alpha val="99000"/>
                  </a:prstClr>
                </a:solidFill>
                <a:latin typeface="Segoe UI Light"/>
              </a:rPr>
              <a:t>Innovate</a:t>
            </a:r>
          </a:p>
        </p:txBody>
      </p:sp>
      <p:sp>
        <p:nvSpPr>
          <p:cNvPr id="2" name="Title 1"/>
          <p:cNvSpPr>
            <a:spLocks noGrp="1"/>
          </p:cNvSpPr>
          <p:nvPr>
            <p:ph type="title"/>
          </p:nvPr>
        </p:nvSpPr>
        <p:spPr/>
        <p:txBody>
          <a:bodyPr>
            <a:noAutofit/>
          </a:bodyPr>
          <a:lstStyle/>
          <a:p>
            <a:r>
              <a:rPr lang="en-US" dirty="0"/>
              <a:t>Transform your business </a:t>
            </a:r>
            <a:r>
              <a:rPr lang="en-US" dirty="0" smtClean="0"/>
              <a:t/>
            </a:r>
            <a:br>
              <a:rPr lang="en-US" dirty="0" smtClean="0"/>
            </a:br>
            <a:r>
              <a:rPr lang="en-US" dirty="0" smtClean="0"/>
              <a:t>by </a:t>
            </a:r>
            <a:r>
              <a:rPr lang="en-US" dirty="0"/>
              <a:t>becoming more </a:t>
            </a:r>
            <a:r>
              <a:rPr lang="en-US" dirty="0" smtClean="0"/>
              <a:t>agile</a:t>
            </a:r>
            <a:endParaRPr lang="en-US" dirty="0"/>
          </a:p>
        </p:txBody>
      </p:sp>
      <p:grpSp>
        <p:nvGrpSpPr>
          <p:cNvPr id="8" name="Group 7"/>
          <p:cNvGrpSpPr/>
          <p:nvPr/>
        </p:nvGrpSpPr>
        <p:grpSpPr>
          <a:xfrm>
            <a:off x="1417393" y="2219436"/>
            <a:ext cx="2972621" cy="2837779"/>
            <a:chOff x="169817" y="2834639"/>
            <a:chExt cx="2914599" cy="2782389"/>
          </a:xfrm>
        </p:grpSpPr>
        <p:pic>
          <p:nvPicPr>
            <p:cNvPr id="1030" name="Picture 6" descr="C:\Users\Dallas - Work\Desktop\Projects\Microsoft\MS_IMAGE_LIBRARY\WIN12_Marius_Lenovo_09.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69817" y="2834639"/>
              <a:ext cx="2914598" cy="278238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bwMode="auto">
            <a:xfrm>
              <a:off x="169818" y="4484670"/>
              <a:ext cx="2914598" cy="1132357"/>
            </a:xfrm>
            <a:prstGeom prst="rect">
              <a:avLst/>
            </a:prstGeom>
            <a:gradFill>
              <a:gsLst>
                <a:gs pos="0">
                  <a:srgbClr val="000000"/>
                </a:gs>
                <a:gs pos="100000">
                  <a:srgbClr val="000000">
                    <a:alpha val="0"/>
                  </a:srgbClr>
                </a:gs>
              </a:gsLst>
              <a:lin ang="162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lvl="0"/>
              <a:r>
                <a:rPr lang="en-US" sz="3264" dirty="0">
                  <a:solidFill>
                    <a:prstClr val="white">
                      <a:alpha val="99000"/>
                    </a:prstClr>
                  </a:solidFill>
                  <a:latin typeface="Segoe UI Light"/>
                </a:rPr>
                <a:t>Engage</a:t>
              </a:r>
            </a:p>
          </p:txBody>
        </p:sp>
      </p:grpSp>
      <p:grpSp>
        <p:nvGrpSpPr>
          <p:cNvPr id="6" name="Group 5"/>
          <p:cNvGrpSpPr/>
          <p:nvPr/>
        </p:nvGrpSpPr>
        <p:grpSpPr>
          <a:xfrm>
            <a:off x="4583353" y="2219434"/>
            <a:ext cx="2972621" cy="2837778"/>
            <a:chOff x="3405051" y="3066809"/>
            <a:chExt cx="2914599" cy="2782388"/>
          </a:xfrm>
        </p:grpSpPr>
        <p:pic>
          <p:nvPicPr>
            <p:cNvPr id="1029" name="Picture 5" descr="C:\Users\Dallas - Work\Desktop\Projects\Microsoft\MS_IMAGE_LIBRARY\003_MEA_South Africa_FOXit_Anita Potgieter_Marnus Viljoen.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405051" y="3066809"/>
              <a:ext cx="2914598" cy="2776046"/>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bwMode="auto">
            <a:xfrm>
              <a:off x="3405052" y="4807131"/>
              <a:ext cx="2914598" cy="1042066"/>
            </a:xfrm>
            <a:prstGeom prst="rect">
              <a:avLst/>
            </a:prstGeom>
            <a:gradFill>
              <a:gsLst>
                <a:gs pos="0">
                  <a:srgbClr val="000000"/>
                </a:gs>
                <a:gs pos="100000">
                  <a:srgbClr val="000000">
                    <a:alpha val="0"/>
                  </a:srgbClr>
                </a:gs>
              </a:gsLst>
              <a:lin ang="162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lvl="0"/>
              <a:r>
                <a:rPr lang="en-US" sz="3264" dirty="0">
                  <a:solidFill>
                    <a:prstClr val="white">
                      <a:alpha val="99000"/>
                    </a:prstClr>
                  </a:solidFill>
                  <a:latin typeface="Segoe UI Light"/>
                </a:rPr>
                <a:t>Collaborate</a:t>
              </a:r>
            </a:p>
          </p:txBody>
        </p:sp>
      </p:grpSp>
      <p:sp>
        <p:nvSpPr>
          <p:cNvPr id="4" name="TextBox 3"/>
          <p:cNvSpPr txBox="1"/>
          <p:nvPr/>
        </p:nvSpPr>
        <p:spPr>
          <a:xfrm>
            <a:off x="1417393" y="5279200"/>
            <a:ext cx="2972621" cy="640363"/>
          </a:xfrm>
          <a:prstGeom prst="rect">
            <a:avLst/>
          </a:prstGeom>
          <a:noFill/>
        </p:spPr>
        <p:txBody>
          <a:bodyPr wrap="square" lIns="0" tIns="0" rIns="0" bIns="0" rtlCol="0">
            <a:spAutoFit/>
          </a:bodyPr>
          <a:lstStyle/>
          <a:p>
            <a:r>
              <a:rPr lang="en-US" sz="204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Attract, engage and </a:t>
            </a:r>
            <a:br>
              <a:rPr lang="en-US" sz="204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br>
            <a:r>
              <a:rPr lang="en-US" sz="204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retain your employees</a:t>
            </a:r>
          </a:p>
        </p:txBody>
      </p:sp>
      <p:sp>
        <p:nvSpPr>
          <p:cNvPr id="15" name="TextBox 14"/>
          <p:cNvSpPr txBox="1"/>
          <p:nvPr/>
        </p:nvSpPr>
        <p:spPr>
          <a:xfrm>
            <a:off x="4590016" y="5279199"/>
            <a:ext cx="2972622" cy="960545"/>
          </a:xfrm>
          <a:prstGeom prst="rect">
            <a:avLst/>
          </a:prstGeom>
          <a:noFill/>
        </p:spPr>
        <p:txBody>
          <a:bodyPr wrap="square" lIns="0" tIns="0" rIns="0" bIns="0" rtlCol="0">
            <a:spAutoFit/>
          </a:bodyPr>
          <a:lstStyle/>
          <a:p>
            <a:r>
              <a:rPr lang="en-US" sz="204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Connect, collaborate </a:t>
            </a:r>
            <a:br>
              <a:rPr lang="en-US" sz="204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br>
            <a:r>
              <a:rPr lang="en-US" sz="204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and share with high performing teams</a:t>
            </a:r>
          </a:p>
        </p:txBody>
      </p:sp>
      <p:sp>
        <p:nvSpPr>
          <p:cNvPr id="16" name="TextBox 15"/>
          <p:cNvSpPr txBox="1"/>
          <p:nvPr/>
        </p:nvSpPr>
        <p:spPr>
          <a:xfrm>
            <a:off x="7749318" y="5301925"/>
            <a:ext cx="2972621" cy="640363"/>
          </a:xfrm>
          <a:prstGeom prst="rect">
            <a:avLst/>
          </a:prstGeom>
          <a:noFill/>
        </p:spPr>
        <p:txBody>
          <a:bodyPr wrap="square" lIns="0" tIns="0" rIns="0" bIns="0" rtlCol="0">
            <a:spAutoFit/>
          </a:bodyPr>
          <a:lstStyle/>
          <a:p>
            <a:r>
              <a:rPr lang="en-US" sz="204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Adapt, compete and win through rapid innovation</a:t>
            </a:r>
          </a:p>
        </p:txBody>
      </p:sp>
      <p:sp>
        <p:nvSpPr>
          <p:cNvPr id="14" name="TextBox 13"/>
          <p:cNvSpPr txBox="1"/>
          <p:nvPr/>
        </p:nvSpPr>
        <p:spPr>
          <a:xfrm>
            <a:off x="2931161" y="6615949"/>
            <a:ext cx="6326502" cy="215444"/>
          </a:xfrm>
          <a:prstGeom prst="rect">
            <a:avLst/>
          </a:prstGeom>
          <a:noFill/>
        </p:spPr>
        <p:txBody>
          <a:bodyPr wrap="square" lIns="0" tIns="0" rIns="0" bIns="0" rtlCol="0">
            <a:spAutoFit/>
          </a:bodyPr>
          <a:lstStyle/>
          <a:p>
            <a:pPr algn="ctr"/>
            <a:r>
              <a:rPr lang="en-US" sz="1400" spc="-70" dirty="0">
                <a:gradFill>
                  <a:gsLst>
                    <a:gs pos="2917">
                      <a:schemeClr val="bg2"/>
                    </a:gs>
                    <a:gs pos="95000">
                      <a:schemeClr val="bg2"/>
                    </a:gs>
                  </a:gsLst>
                  <a:lin ang="5400000" scaled="0"/>
                </a:gradFill>
                <a:hlinkClick r:id="rId6"/>
              </a:rPr>
              <a:t>https://www.yammer.com/customers</a:t>
            </a:r>
            <a:r>
              <a:rPr lang="en-US" sz="1400" spc="-70" dirty="0" smtClean="0">
                <a:gradFill>
                  <a:gsLst>
                    <a:gs pos="2917">
                      <a:schemeClr val="bg2"/>
                    </a:gs>
                    <a:gs pos="95000">
                      <a:schemeClr val="bg2"/>
                    </a:gs>
                  </a:gsLst>
                  <a:lin ang="5400000" scaled="0"/>
                </a:gradFill>
                <a:hlinkClick r:id="rId6"/>
              </a:rPr>
              <a:t>/</a:t>
            </a:r>
            <a:r>
              <a:rPr lang="en-US" sz="1400" spc="-70" dirty="0" smtClean="0">
                <a:gradFill>
                  <a:gsLst>
                    <a:gs pos="2917">
                      <a:schemeClr val="bg2"/>
                    </a:gs>
                    <a:gs pos="95000">
                      <a:schemeClr val="bg2"/>
                    </a:gs>
                  </a:gsLst>
                  <a:lin ang="5400000" scaled="0"/>
                </a:gradFill>
              </a:rPr>
              <a:t> </a:t>
            </a:r>
          </a:p>
        </p:txBody>
      </p:sp>
    </p:spTree>
    <p:extLst>
      <p:ext uri="{BB962C8B-B14F-4D97-AF65-F5344CB8AC3E}">
        <p14:creationId xmlns:p14="http://schemas.microsoft.com/office/powerpoint/2010/main" val="4061966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Vision and Roadmap</a:t>
            </a:r>
            <a:endParaRPr lang="en-US" dirty="0"/>
          </a:p>
        </p:txBody>
      </p:sp>
    </p:spTree>
    <p:extLst>
      <p:ext uri="{BB962C8B-B14F-4D97-AF65-F5344CB8AC3E}">
        <p14:creationId xmlns:p14="http://schemas.microsoft.com/office/powerpoint/2010/main" val="3169968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a:spLocks/>
          </p:cNvSpPr>
          <p:nvPr/>
        </p:nvSpPr>
        <p:spPr bwMode="auto">
          <a:xfrm>
            <a:off x="712447" y="1858303"/>
            <a:ext cx="5985714" cy="1072494"/>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r>
              <a:rPr lang="en-US" sz="3200" spc="-39" dirty="0">
                <a:solidFill>
                  <a:srgbClr val="FFFFFF">
                    <a:alpha val="99000"/>
                  </a:srgbClr>
                </a:solidFill>
                <a:ea typeface="Segoe UI" pitchFamily="34" charset="0"/>
                <a:cs typeface="Segoe UI" pitchFamily="34" charset="0"/>
              </a:rPr>
              <a:t>Enterprise Social</a:t>
            </a:r>
          </a:p>
          <a:p>
            <a:pPr defTabSz="699496" fontAlgn="base">
              <a:spcBef>
                <a:spcPct val="0"/>
              </a:spcBef>
              <a:spcAft>
                <a:spcPct val="0"/>
              </a:spcAft>
            </a:pPr>
            <a:r>
              <a:rPr lang="en-US" spc="-39" dirty="0">
                <a:solidFill>
                  <a:srgbClr val="FFFFFF">
                    <a:alpha val="99000"/>
                  </a:srgbClr>
                </a:solidFill>
                <a:ea typeface="Segoe UI" pitchFamily="34" charset="0"/>
                <a:cs typeface="Segoe UI" pitchFamily="34" charset="0"/>
              </a:rPr>
              <a:t>Best-in-class enterprise social networking service</a:t>
            </a:r>
          </a:p>
        </p:txBody>
      </p:sp>
      <p:sp>
        <p:nvSpPr>
          <p:cNvPr id="22" name="Rectangle 21"/>
          <p:cNvSpPr>
            <a:spLocks/>
          </p:cNvSpPr>
          <p:nvPr/>
        </p:nvSpPr>
        <p:spPr bwMode="auto">
          <a:xfrm>
            <a:off x="712447" y="3069084"/>
            <a:ext cx="5985714" cy="1072494"/>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r>
              <a:rPr lang="en-US" sz="3200" spc="-39" dirty="0">
                <a:solidFill>
                  <a:srgbClr val="FFFFFF">
                    <a:alpha val="99000"/>
                  </a:srgbClr>
                </a:solidFill>
                <a:ea typeface="Segoe UI" pitchFamily="34" charset="0"/>
                <a:cs typeface="Segoe UI" pitchFamily="34" charset="0"/>
              </a:rPr>
              <a:t>Rapid Innovation</a:t>
            </a:r>
          </a:p>
          <a:p>
            <a:pPr defTabSz="699496" fontAlgn="base">
              <a:spcBef>
                <a:spcPct val="0"/>
              </a:spcBef>
              <a:spcAft>
                <a:spcPct val="0"/>
              </a:spcAft>
            </a:pPr>
            <a:r>
              <a:rPr lang="en-US" spc="-39" dirty="0">
                <a:solidFill>
                  <a:srgbClr val="FFFFFF">
                    <a:alpha val="99000"/>
                  </a:srgbClr>
                </a:solidFill>
                <a:ea typeface="Segoe UI" pitchFamily="34" charset="0"/>
                <a:cs typeface="Segoe UI" pitchFamily="34" charset="0"/>
              </a:rPr>
              <a:t>Experience delivering rapid innovation in the cloud</a:t>
            </a:r>
          </a:p>
        </p:txBody>
      </p:sp>
      <p:sp>
        <p:nvSpPr>
          <p:cNvPr id="23" name="Rectangle 22"/>
          <p:cNvSpPr>
            <a:spLocks/>
          </p:cNvSpPr>
          <p:nvPr/>
        </p:nvSpPr>
        <p:spPr bwMode="auto">
          <a:xfrm>
            <a:off x="712447" y="4279866"/>
            <a:ext cx="5985714" cy="1072494"/>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r>
              <a:rPr lang="en-US" sz="3200" spc="-39" dirty="0">
                <a:solidFill>
                  <a:srgbClr val="FFFFFF">
                    <a:alpha val="99000"/>
                  </a:srgbClr>
                </a:solidFill>
                <a:ea typeface="Segoe UI" pitchFamily="34" charset="0"/>
                <a:cs typeface="Segoe UI" pitchFamily="34" charset="0"/>
              </a:rPr>
              <a:t>Unique Adoption Model</a:t>
            </a:r>
          </a:p>
          <a:p>
            <a:pPr defTabSz="699496" fontAlgn="base">
              <a:spcBef>
                <a:spcPct val="0"/>
              </a:spcBef>
              <a:spcAft>
                <a:spcPct val="0"/>
              </a:spcAft>
            </a:pPr>
            <a:r>
              <a:rPr lang="en-US" spc="-39" dirty="0">
                <a:solidFill>
                  <a:srgbClr val="FFFFFF">
                    <a:alpha val="99000"/>
                  </a:srgbClr>
                </a:solidFill>
                <a:ea typeface="Segoe UI" pitchFamily="34" charset="0"/>
                <a:cs typeface="Segoe UI" pitchFamily="34" charset="0"/>
              </a:rPr>
              <a:t>Viral model that appeals directly to end-users</a:t>
            </a:r>
          </a:p>
        </p:txBody>
      </p:sp>
      <p:grpSp>
        <p:nvGrpSpPr>
          <p:cNvPr id="25" name="Group 24"/>
          <p:cNvGrpSpPr/>
          <p:nvPr/>
        </p:nvGrpSpPr>
        <p:grpSpPr>
          <a:xfrm rot="10800000" flipH="1">
            <a:off x="6823523" y="1858303"/>
            <a:ext cx="5612070" cy="4281055"/>
            <a:chOff x="5528187" y="3371460"/>
            <a:chExt cx="5502529" cy="4197494"/>
          </a:xfrm>
          <a:solidFill>
            <a:schemeClr val="accent1">
              <a:lumMod val="60000"/>
              <a:lumOff val="40000"/>
            </a:schemeClr>
          </a:solidFill>
        </p:grpSpPr>
        <p:sp>
          <p:nvSpPr>
            <p:cNvPr id="26" name="Round Single Corner Rectangle 25"/>
            <p:cNvSpPr/>
            <p:nvPr/>
          </p:nvSpPr>
          <p:spPr>
            <a:xfrm>
              <a:off x="5528187" y="4143097"/>
              <a:ext cx="5502529" cy="3425857"/>
            </a:xfrm>
            <a:prstGeom prst="round1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27" name="Right Triangle 26"/>
            <p:cNvSpPr/>
            <p:nvPr/>
          </p:nvSpPr>
          <p:spPr bwMode="auto">
            <a:xfrm rot="10800000" flipV="1">
              <a:off x="10349858" y="3371460"/>
              <a:ext cx="680854" cy="844852"/>
            </a:xfrm>
            <a:prstGeom prst="r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2" name="Round Single Corner Rectangle 11"/>
          <p:cNvSpPr/>
          <p:nvPr/>
        </p:nvSpPr>
        <p:spPr>
          <a:xfrm rot="10800000" flipH="1" flipV="1">
            <a:off x="881" y="1858304"/>
            <a:ext cx="586207" cy="3494057"/>
          </a:xfrm>
          <a:prstGeom prst="round1Rect">
            <a:avLst>
              <a:gd name="adj" fmla="val 0"/>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1" name="Picture 2" descr="http://socialsilk.com/wp-content/uploads/2011/02/YammerLogoCroppedSmall.png"/>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844163" y="2909546"/>
            <a:ext cx="1570790" cy="139157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a:t>Three Reasons We Acquired Yammer</a:t>
            </a:r>
          </a:p>
        </p:txBody>
      </p:sp>
    </p:spTree>
    <p:extLst>
      <p:ext uri="{BB962C8B-B14F-4D97-AF65-F5344CB8AC3E}">
        <p14:creationId xmlns:p14="http://schemas.microsoft.com/office/powerpoint/2010/main" val="122347108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05A40EC99013B408E191E94AEE981AB" ma:contentTypeVersion="2" ma:contentTypeDescription="Create a new document." ma:contentTypeScope="" ma:versionID="023583daa1339c53a3a0f15c8a195282">
  <xsd:schema xmlns:xsd="http://www.w3.org/2001/XMLSchema" xmlns:xs="http://www.w3.org/2001/XMLSchema" xmlns:p="http://schemas.microsoft.com/office/2006/metadata/properties" xmlns:ns3="http://schemas.microsoft.com/sharepoint/v3/fields" targetNamespace="http://schemas.microsoft.com/office/2006/metadata/properties" ma:root="true" ma:fieldsID="fd60978f6dab9613ff139e38554798a9" ns3:_="">
    <xsd:import namespace="http://schemas.microsoft.com/sharepoint/v3/fields"/>
    <xsd:element name="properties">
      <xsd:complexType>
        <xsd:sequence>
          <xsd:element name="documentManagement">
            <xsd:complexType>
              <xsd:all>
                <xsd:element ref="ns3:_Version" minOccurs="0"/>
                <xsd:element ref="ns3:_DCDateModifi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Version" ma:index="8" nillable="true" ma:displayName="Version" ma:internalName="_Version">
      <xsd:simpleType>
        <xsd:restriction base="dms:Text"/>
      </xsd:simpleType>
    </xsd:element>
    <xsd:element name="_DCDateModified" ma:index="9" nillable="true" ma:displayName="Date Modified" ma:description="The date on which this resource was last modified" ma:format="DateTime" ma:internalName="_DCDateModified">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DCDateModified xmlns="http://schemas.microsoft.com/sharepoint/v3/fields"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45524D36-35A0-4B97-8F94-4BB37A518A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microsoft.com/office/2006/documentManagement/types"/>
    <ds:schemaRef ds:uri="http://schemas.microsoft.com/sharepoint/v3/fields"/>
    <ds:schemaRef ds:uri="http://schemas.openxmlformats.org/package/2006/metadata/core-properties"/>
    <ds:schemaRef ds:uri="http://purl.org/dc/elements/1.1/"/>
    <ds:schemaRef ds:uri="http://www.w3.org/XML/1998/namespace"/>
    <ds:schemaRef ds:uri="http://schemas.microsoft.com/office/infopath/2007/PartnerControl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TechEd%202013%20Speaker%20PPT%20Template</Template>
  <TotalTime>969</TotalTime>
  <Words>2209</Words>
  <Application>Microsoft Office PowerPoint</Application>
  <PresentationFormat>Custom</PresentationFormat>
  <Paragraphs>188</Paragraphs>
  <Slides>25</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Wingdings</vt:lpstr>
      <vt:lpstr>Calibri</vt:lpstr>
      <vt:lpstr>Arial</vt:lpstr>
      <vt:lpstr>Segoe UI Light</vt:lpstr>
      <vt:lpstr>Segoe UI</vt:lpstr>
      <vt:lpstr>Segoe Pro Light</vt:lpstr>
      <vt:lpstr>Consolas</vt:lpstr>
      <vt:lpstr>TechEd_2013_Template_r09</vt:lpstr>
      <vt:lpstr>PowerPoint Presentation</vt:lpstr>
      <vt:lpstr>Overview of Enterprise Social from Microsoft</vt:lpstr>
      <vt:lpstr>Objective &amp; agenda Become an agile company</vt:lpstr>
      <vt:lpstr>Business Value</vt:lpstr>
      <vt:lpstr>PowerPoint Presentation</vt:lpstr>
      <vt:lpstr>Video</vt:lpstr>
      <vt:lpstr>Transform your business  by becoming more agile</vt:lpstr>
      <vt:lpstr>Vision and Roadmap</vt:lpstr>
      <vt:lpstr>Three Reasons We Acquired Yammer</vt:lpstr>
      <vt:lpstr>Enterprise Social IT Value</vt:lpstr>
      <vt:lpstr>Processes, Business Apps, Yammer</vt:lpstr>
      <vt:lpstr>PowerPoint Presentation</vt:lpstr>
      <vt:lpstr>The social layer today </vt:lpstr>
      <vt:lpstr>Demo</vt:lpstr>
      <vt:lpstr>Yammer &amp; Office 365 Integration Roadmap</vt:lpstr>
      <vt:lpstr>PowerPoint Presentation</vt:lpstr>
      <vt:lpstr>SharePoint 2013 On-Premises Options</vt:lpstr>
      <vt:lpstr>How Microsoft Uses it</vt:lpstr>
      <vt:lpstr>Video</vt:lpstr>
      <vt:lpstr>Wrap up</vt:lpstr>
      <vt:lpstr>Related content</vt:lpstr>
      <vt:lpstr>Microsoft Enterprise Social resources today</vt:lpstr>
      <vt:lpstr>PowerPoint Presentation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SES-B206 Overview of Enterprise Social</dc:title>
  <dc:subject>TechEd 2013</dc:subject>
  <dc:creator>Christophe Fiessinger,  David Cohen</dc:creator>
  <cp:keywords>TechEd 2013, Yammer, Office 365, SharePoint</cp:keywords>
  <dc:description>Template by: Jordan Cayabyab, Artitudes Design, Inc.
Formatting by: Lynnette Spear, Silver Fox Productions, Inc.
Audience Type: Internal/External</dc:description>
  <cp:lastModifiedBy>Shows</cp:lastModifiedBy>
  <cp:revision>77</cp:revision>
  <dcterms:created xsi:type="dcterms:W3CDTF">2013-05-09T17:03:21Z</dcterms:created>
  <dcterms:modified xsi:type="dcterms:W3CDTF">2013-06-03T19:25:28Z</dcterms:modified>
  <cp:category>Enterprise Social</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0x010100A05A40EC99013B408E191E94AEE981AB</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TaxKeyword">
    <vt:lpwstr>14;#SharePoint|11111111-1111-1111-1111-111111111111;#11;#Office 365|11111111-1111-1111-1111-111111111111;#3;#Yammer|11111111-1111-1111-1111-111111111111;#21;#TechEd 2013|273a37fe-f12d-481b-821a-69b382120b4f</vt:lpwstr>
  </property>
  <property fmtid="{D5CDD505-2E9C-101B-9397-08002B2CF9AE}" pid="7" name="TaxCatchAll">
    <vt:lpwstr>11;#Office 365;#3;#Yammer;#21;#TechEd 2013;#14;#SharePoint</vt:lpwstr>
  </property>
  <property fmtid="{D5CDD505-2E9C-101B-9397-08002B2CF9AE}" pid="8" name="TaxKeywordTaxHTField">
    <vt:lpwstr>SharePoint|11111111-1111-1111-1111-111111111111;Office 365|11111111-1111-1111-1111-111111111111;Yammer|11111111-1111-1111-1111-111111111111;TechEd 2013|273a37fe-f12d-481b-821a-69b382120b4f</vt:lpwstr>
  </property>
</Properties>
</file>