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3">
  <p:sldMasterIdLst>
    <p:sldMasterId id="2147484082" r:id="rId4"/>
  </p:sldMasterIdLst>
  <p:notesMasterIdLst>
    <p:notesMasterId r:id="rId83"/>
  </p:notesMasterIdLst>
  <p:handoutMasterIdLst>
    <p:handoutMasterId r:id="rId84"/>
  </p:handoutMasterIdLst>
  <p:sldIdLst>
    <p:sldId id="1135" r:id="rId5"/>
    <p:sldId id="1260" r:id="rId6"/>
    <p:sldId id="1280" r:id="rId7"/>
    <p:sldId id="1257" r:id="rId8"/>
    <p:sldId id="1255" r:id="rId9"/>
    <p:sldId id="1258" r:id="rId10"/>
    <p:sldId id="1259" r:id="rId11"/>
    <p:sldId id="1256" r:id="rId12"/>
    <p:sldId id="1279" r:id="rId13"/>
    <p:sldId id="1218" r:id="rId14"/>
    <p:sldId id="1219" r:id="rId15"/>
    <p:sldId id="1221" r:id="rId16"/>
    <p:sldId id="1222" r:id="rId17"/>
    <p:sldId id="1179" r:id="rId18"/>
    <p:sldId id="1180" r:id="rId19"/>
    <p:sldId id="1181" r:id="rId20"/>
    <p:sldId id="1182" r:id="rId21"/>
    <p:sldId id="1183" r:id="rId22"/>
    <p:sldId id="1184" r:id="rId23"/>
    <p:sldId id="1185" r:id="rId24"/>
    <p:sldId id="1186" r:id="rId25"/>
    <p:sldId id="1187" r:id="rId26"/>
    <p:sldId id="1188" r:id="rId27"/>
    <p:sldId id="1190" r:id="rId28"/>
    <p:sldId id="1274" r:id="rId29"/>
    <p:sldId id="1191" r:id="rId30"/>
    <p:sldId id="1192" r:id="rId31"/>
    <p:sldId id="1193" r:id="rId32"/>
    <p:sldId id="1275" r:id="rId33"/>
    <p:sldId id="1158" r:id="rId34"/>
    <p:sldId id="1284" r:id="rId35"/>
    <p:sldId id="1265" r:id="rId36"/>
    <p:sldId id="1252" r:id="rId37"/>
    <p:sldId id="1194" r:id="rId38"/>
    <p:sldId id="1251" r:id="rId39"/>
    <p:sldId id="1196" r:id="rId40"/>
    <p:sldId id="1197" r:id="rId41"/>
    <p:sldId id="1198" r:id="rId42"/>
    <p:sldId id="1199" r:id="rId43"/>
    <p:sldId id="1200" r:id="rId44"/>
    <p:sldId id="1201" r:id="rId45"/>
    <p:sldId id="1202" r:id="rId46"/>
    <p:sldId id="1203" r:id="rId47"/>
    <p:sldId id="1204" r:id="rId48"/>
    <p:sldId id="1205" r:id="rId49"/>
    <p:sldId id="1206" r:id="rId50"/>
    <p:sldId id="1207" r:id="rId51"/>
    <p:sldId id="1266" r:id="rId52"/>
    <p:sldId id="1213" r:id="rId53"/>
    <p:sldId id="1253" r:id="rId54"/>
    <p:sldId id="1208" r:id="rId55"/>
    <p:sldId id="1209" r:id="rId56"/>
    <p:sldId id="1210" r:id="rId57"/>
    <p:sldId id="1254" r:id="rId58"/>
    <p:sldId id="1211" r:id="rId59"/>
    <p:sldId id="1212" r:id="rId60"/>
    <p:sldId id="1283" r:id="rId61"/>
    <p:sldId id="1276" r:id="rId62"/>
    <p:sldId id="1261" r:id="rId63"/>
    <p:sldId id="1262" r:id="rId64"/>
    <p:sldId id="1263" r:id="rId65"/>
    <p:sldId id="1267" r:id="rId66"/>
    <p:sldId id="1268" r:id="rId67"/>
    <p:sldId id="1269" r:id="rId68"/>
    <p:sldId id="1270" r:id="rId69"/>
    <p:sldId id="1271" r:id="rId70"/>
    <p:sldId id="1272" r:id="rId71"/>
    <p:sldId id="1273" r:id="rId72"/>
    <p:sldId id="1220" r:id="rId73"/>
    <p:sldId id="1215" r:id="rId74"/>
    <p:sldId id="1281" r:id="rId75"/>
    <p:sldId id="1216" r:id="rId76"/>
    <p:sldId id="1278" r:id="rId77"/>
    <p:sldId id="1145" r:id="rId78"/>
    <p:sldId id="1150" r:id="rId79"/>
    <p:sldId id="1147" r:id="rId80"/>
    <p:sldId id="1285" r:id="rId81"/>
    <p:sldId id="1076" r:id="rId82"/>
  </p:sldIdLst>
  <p:sldSz cx="12436475" cy="6994525"/>
  <p:notesSz cx="6858000" cy="9144000"/>
  <p:embeddedFontLst>
    <p:embeddedFont>
      <p:font typeface="Calibri" panose="020F0502020204030204" pitchFamily="34" charset="0"/>
      <p:regular r:id="rId85"/>
      <p:bold r:id="rId86"/>
      <p:italic r:id="rId87"/>
      <p:boldItalic r:id="rId88"/>
    </p:embeddedFont>
    <p:embeddedFont>
      <p:font typeface="Museo Sans For Dell" panose="020B0604020202020204" charset="0"/>
      <p:regular r:id="rId89"/>
      <p:bold r:id="rId90"/>
    </p:embeddedFont>
    <p:embeddedFont>
      <p:font typeface="Segoe UI Light" panose="020B0502040204020203" pitchFamily="34" charset="0"/>
      <p:regular r:id="rId91"/>
      <p:italic r:id="rId92"/>
    </p:embeddedFont>
    <p:embeddedFont>
      <p:font typeface="Segoe UI" panose="020B0502040204020203" pitchFamily="34" charset="0"/>
      <p:regular r:id="rId93"/>
      <p:bold r:id="rId94"/>
      <p:italic r:id="rId95"/>
      <p:boldItalic r:id="rId96"/>
    </p:embeddedFont>
    <p:embeddedFont>
      <p:font typeface="Consolas" panose="020B0609020204030204" pitchFamily="49" charset="0"/>
      <p:regular r:id="rId97"/>
      <p:bold r:id="rId98"/>
      <p:italic r:id="rId99"/>
      <p:boldItalic r:id="rId100"/>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27FE86F1-58C2-4772-B39D-FB4976651DD1}">
          <p14:sldIdLst>
            <p14:sldId id="1135"/>
            <p14:sldId id="1260"/>
            <p14:sldId id="1280"/>
            <p14:sldId id="1257"/>
            <p14:sldId id="1255"/>
            <p14:sldId id="1258"/>
            <p14:sldId id="1259"/>
            <p14:sldId id="1256"/>
            <p14:sldId id="1279"/>
            <p14:sldId id="1218"/>
            <p14:sldId id="1219"/>
            <p14:sldId id="1221"/>
            <p14:sldId id="1222"/>
          </p14:sldIdLst>
        </p14:section>
        <p14:section name="Untitled Section" id="{742F0929-279E-4419-AB65-80632814FA16}">
          <p14:sldIdLst>
            <p14:sldId id="1179"/>
            <p14:sldId id="1180"/>
            <p14:sldId id="1181"/>
            <p14:sldId id="1182"/>
            <p14:sldId id="1183"/>
            <p14:sldId id="1184"/>
            <p14:sldId id="1185"/>
            <p14:sldId id="1186"/>
            <p14:sldId id="1187"/>
            <p14:sldId id="1188"/>
            <p14:sldId id="1190"/>
            <p14:sldId id="1274"/>
            <p14:sldId id="1191"/>
            <p14:sldId id="1192"/>
            <p14:sldId id="1193"/>
            <p14:sldId id="1275"/>
            <p14:sldId id="1158"/>
            <p14:sldId id="1284"/>
            <p14:sldId id="1265"/>
            <p14:sldId id="1252"/>
            <p14:sldId id="1194"/>
            <p14:sldId id="1251"/>
            <p14:sldId id="1196"/>
            <p14:sldId id="1197"/>
            <p14:sldId id="1198"/>
            <p14:sldId id="1199"/>
            <p14:sldId id="1200"/>
          </p14:sldIdLst>
        </p14:section>
        <p14:section name="Untitled Section" id="{2E929994-7822-4177-99C5-A4BE8EAAEE07}">
          <p14:sldIdLst>
            <p14:sldId id="1201"/>
            <p14:sldId id="1202"/>
            <p14:sldId id="1203"/>
            <p14:sldId id="1204"/>
            <p14:sldId id="1205"/>
            <p14:sldId id="1206"/>
            <p14:sldId id="1207"/>
            <p14:sldId id="1266"/>
            <p14:sldId id="1213"/>
            <p14:sldId id="1253"/>
            <p14:sldId id="1208"/>
            <p14:sldId id="1209"/>
            <p14:sldId id="1210"/>
            <p14:sldId id="1254"/>
            <p14:sldId id="1211"/>
            <p14:sldId id="1212"/>
            <p14:sldId id="1283"/>
          </p14:sldIdLst>
        </p14:section>
        <p14:section name="Untitled Section" id="{71575F91-F663-4061-A3CF-41156543B55D}">
          <p14:sldIdLst>
            <p14:sldId id="1276"/>
            <p14:sldId id="1261"/>
            <p14:sldId id="1262"/>
            <p14:sldId id="1263"/>
            <p14:sldId id="1267"/>
            <p14:sldId id="1268"/>
            <p14:sldId id="1269"/>
            <p14:sldId id="1270"/>
            <p14:sldId id="1271"/>
            <p14:sldId id="1272"/>
            <p14:sldId id="1273"/>
          </p14:sldIdLst>
        </p14:section>
        <p14:section name="Untitled Section" id="{CE66F204-4041-4EB6-8D5B-AE2C7A11B8DB}">
          <p14:sldIdLst>
            <p14:sldId id="1220"/>
            <p14:sldId id="1215"/>
            <p14:sldId id="1281"/>
            <p14:sldId id="1216"/>
            <p14:sldId id="1278"/>
            <p14:sldId id="1145"/>
            <p14:sldId id="1150"/>
            <p14:sldId id="1147"/>
            <p14:sldId id="1285"/>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BA00"/>
    <a:srgbClr val="007233"/>
    <a:srgbClr val="0072C6"/>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62" autoAdjust="0"/>
    <p:restoredTop sz="84520" autoAdjust="0"/>
  </p:normalViewPr>
  <p:slideViewPr>
    <p:cSldViewPr snapToGrid="0">
      <p:cViewPr varScale="1">
        <p:scale>
          <a:sx n="101" d="100"/>
          <a:sy n="101" d="100"/>
        </p:scale>
        <p:origin x="72" y="108"/>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notesViewPr>
    <p:cSldViewPr snapToGrid="0" showGuides="1">
      <p:cViewPr>
        <p:scale>
          <a:sx n="41" d="100"/>
          <a:sy n="41" d="100"/>
        </p:scale>
        <p:origin x="3677" y="8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89"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font" Target="fonts/font3.fntdata"/><Relationship Id="rId102"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font" Target="fonts/font16.fntdata"/><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3.fntdata"/><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6/5/2013 3:10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6/5/2013 3:10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6/5/2013 3:10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r>
              <a:rPr lang="en-US" dirty="0" smtClean="0"/>
              <a:t>TechEd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0570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1937427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6/5/2013 3:10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1802996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5347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0448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6/5/2013 3:10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4235614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6595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3307338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9099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510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
        <p:nvSpPr>
          <p:cNvPr id="10" name="Date Placeholder 9"/>
          <p:cNvSpPr>
            <a:spLocks noGrp="1"/>
          </p:cNvSpPr>
          <p:nvPr>
            <p:ph type="dt" idx="13"/>
          </p:nvPr>
        </p:nvSpPr>
        <p:spPr/>
        <p:txBody>
          <a:bodyPr/>
          <a:lstStyle/>
          <a:p>
            <a:fld id="{677FBE4F-EDB0-402F-A0AC-9374915CF447}" type="datetime8">
              <a:rPr lang="en-US" smtClean="0">
                <a:solidFill>
                  <a:prstClr val="black"/>
                </a:solidFill>
              </a:rPr>
              <a:pPr/>
              <a:t>6/5/2013 3:10 PM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149543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4403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297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0602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6/5/2013 3:10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48</a:t>
            </a:fld>
            <a:endParaRPr lang="en-US" dirty="0"/>
          </a:p>
        </p:txBody>
      </p:sp>
    </p:spTree>
    <p:extLst>
      <p:ext uri="{BB962C8B-B14F-4D97-AF65-F5344CB8AC3E}">
        <p14:creationId xmlns:p14="http://schemas.microsoft.com/office/powerpoint/2010/main" val="3140637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6444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ABA0E44F-3027-4770-BDCF-FF73DBDFD659}"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527428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5385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6950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6/5/2013 3:10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61</a:t>
            </a:fld>
            <a:endParaRPr lang="en-US" dirty="0"/>
          </a:p>
        </p:txBody>
      </p:sp>
    </p:spTree>
    <p:extLst>
      <p:ext uri="{BB962C8B-B14F-4D97-AF65-F5344CB8AC3E}">
        <p14:creationId xmlns:p14="http://schemas.microsoft.com/office/powerpoint/2010/main" val="4218902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6/5/2013 3:10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62</a:t>
            </a:fld>
            <a:endParaRPr lang="en-US" dirty="0"/>
          </a:p>
        </p:txBody>
      </p:sp>
    </p:spTree>
    <p:extLst>
      <p:ext uri="{BB962C8B-B14F-4D97-AF65-F5344CB8AC3E}">
        <p14:creationId xmlns:p14="http://schemas.microsoft.com/office/powerpoint/2010/main" val="1163308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a:t>
            </a:fld>
            <a:endParaRPr lang="en-US" dirty="0"/>
          </a:p>
        </p:txBody>
      </p:sp>
      <p:sp>
        <p:nvSpPr>
          <p:cNvPr id="10" name="Date Placeholder 9"/>
          <p:cNvSpPr>
            <a:spLocks noGrp="1"/>
          </p:cNvSpPr>
          <p:nvPr>
            <p:ph type="dt" idx="13"/>
          </p:nvPr>
        </p:nvSpPr>
        <p:spPr/>
        <p:txBody>
          <a:bodyPr/>
          <a:lstStyle/>
          <a:p>
            <a:fld id="{6299F6DE-97B5-460A-A093-C0E2A6561C2A}" type="datetime8">
              <a:rPr lang="en-US" smtClean="0"/>
              <a:t>6/5/2013 3:10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243140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6/5/2013 3:10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63</a:t>
            </a:fld>
            <a:endParaRPr lang="en-US" dirty="0"/>
          </a:p>
        </p:txBody>
      </p:sp>
    </p:spTree>
    <p:extLst>
      <p:ext uri="{BB962C8B-B14F-4D97-AF65-F5344CB8AC3E}">
        <p14:creationId xmlns:p14="http://schemas.microsoft.com/office/powerpoint/2010/main" val="1708974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6/5/2013 3:10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64</a:t>
            </a:fld>
            <a:endParaRPr lang="en-US" dirty="0"/>
          </a:p>
        </p:txBody>
      </p:sp>
    </p:spTree>
    <p:extLst>
      <p:ext uri="{BB962C8B-B14F-4D97-AF65-F5344CB8AC3E}">
        <p14:creationId xmlns:p14="http://schemas.microsoft.com/office/powerpoint/2010/main" val="908123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6/5/2013 3:10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65</a:t>
            </a:fld>
            <a:endParaRPr lang="en-US" dirty="0"/>
          </a:p>
        </p:txBody>
      </p:sp>
    </p:spTree>
    <p:extLst>
      <p:ext uri="{BB962C8B-B14F-4D97-AF65-F5344CB8AC3E}">
        <p14:creationId xmlns:p14="http://schemas.microsoft.com/office/powerpoint/2010/main" val="487299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6/5/2013 3:10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66</a:t>
            </a:fld>
            <a:endParaRPr lang="en-US" dirty="0"/>
          </a:p>
        </p:txBody>
      </p:sp>
    </p:spTree>
    <p:extLst>
      <p:ext uri="{BB962C8B-B14F-4D97-AF65-F5344CB8AC3E}">
        <p14:creationId xmlns:p14="http://schemas.microsoft.com/office/powerpoint/2010/main" val="2675311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6/5/2013 3:10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67</a:t>
            </a:fld>
            <a:endParaRPr lang="en-US" dirty="0"/>
          </a:p>
        </p:txBody>
      </p:sp>
    </p:spTree>
    <p:extLst>
      <p:ext uri="{BB962C8B-B14F-4D97-AF65-F5344CB8AC3E}">
        <p14:creationId xmlns:p14="http://schemas.microsoft.com/office/powerpoint/2010/main" val="2202705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73</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6/5/2013 3:10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4294530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74</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6/5/2013 3:10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99789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6/5/2013 3:10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75</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6/5/2013 3:10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76</a:t>
            </a:fld>
            <a:endParaRPr lang="en-US" dirty="0"/>
          </a:p>
        </p:txBody>
      </p:sp>
    </p:spTree>
    <p:extLst>
      <p:ext uri="{BB962C8B-B14F-4D97-AF65-F5344CB8AC3E}">
        <p14:creationId xmlns:p14="http://schemas.microsoft.com/office/powerpoint/2010/main" val="1692367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6/5/2013 3:10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871557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1"/>
            <a:ext cx="5486400" cy="4114800"/>
          </a:xfrm>
          <a:prstGeom prst="rect">
            <a:avLst/>
          </a:prstGeom>
        </p:spPr>
        <p:txBody>
          <a:bodyPr>
            <a:normAutofit/>
          </a:bodyPr>
          <a:lstStyle/>
          <a:p>
            <a:endParaRPr lang="en-US" dirty="0">
              <a:latin typeface="+mn-lt"/>
            </a:endParaRPr>
          </a:p>
        </p:txBody>
      </p:sp>
      <p:sp>
        <p:nvSpPr>
          <p:cNvPr id="4" name="Slide Number Placeholder 3"/>
          <p:cNvSpPr>
            <a:spLocks noGrp="1"/>
          </p:cNvSpPr>
          <p:nvPr>
            <p:ph type="sldNum" sz="quarter" idx="10"/>
          </p:nvPr>
        </p:nvSpPr>
        <p:spPr/>
        <p:txBody>
          <a:bodyPr/>
          <a:lstStyle/>
          <a:p>
            <a:fld id="{799E2AFF-38BB-4903-AB4A-9C93110B607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954269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78</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6/5/2013 3:10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0924" y="4410075"/>
            <a:ext cx="6148552" cy="4418615"/>
          </a:xfrm>
          <a:prstGeom prst="rect">
            <a:avLst/>
          </a:prstGeom>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fontAlgn="base">
              <a:spcBef>
                <a:spcPct val="0"/>
              </a:spcBef>
              <a:spcAft>
                <a:spcPct val="0"/>
              </a:spcAft>
            </a:pPr>
            <a:r>
              <a:rPr lang="en-US" sz="2400" dirty="0" smtClean="0">
                <a:solidFill>
                  <a:prstClr val="black"/>
                </a:solidFill>
                <a:latin typeface="Arial" charset="0"/>
              </a:rPr>
              <a:t>SPC2012 – IT Pro</a:t>
            </a:r>
            <a:endParaRPr lang="en-US" sz="2400" dirty="0">
              <a:solidFill>
                <a:prstClr val="black"/>
              </a:solidFill>
              <a:latin typeface="Arial" charset="0"/>
            </a:endParaRPr>
          </a:p>
        </p:txBody>
      </p:sp>
      <p:sp>
        <p:nvSpPr>
          <p:cNvPr id="5" name="Footer Placeholder 4"/>
          <p:cNvSpPr>
            <a:spLocks noGrp="1"/>
          </p:cNvSpPr>
          <p:nvPr>
            <p:ph type="ftr" sz="quarter" idx="11"/>
          </p:nvPr>
        </p:nvSpPr>
        <p:spPr>
          <a:xfrm>
            <a:off x="0" y="8686800"/>
            <a:ext cx="5920740" cy="355964"/>
          </a:xfrm>
          <a:prstGeom prst="rect">
            <a:avLst/>
          </a:prstGeom>
        </p:spPr>
        <p:txBody>
          <a:bodyPr/>
          <a:lstStyle/>
          <a:p>
            <a:pPr defTabSz="914099" eaLnBrk="0" fontAlgn="base" hangingPunct="0">
              <a:spcBef>
                <a:spcPct val="0"/>
              </a:spcBef>
              <a:spcAft>
                <a:spcPct val="0"/>
              </a:spcAft>
            </a:pPr>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fontAlgn="base" hangingPunct="0">
              <a:spcBef>
                <a:spcPct val="0"/>
              </a:spcBef>
              <a:spcAft>
                <a:spcPct val="0"/>
              </a:spcAft>
            </a:pPr>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a:xfrm>
            <a:off x="3884613" y="0"/>
            <a:ext cx="2971800" cy="457200"/>
          </a:xfrm>
          <a:prstGeom prst="rect">
            <a:avLst/>
          </a:prstGeom>
        </p:spPr>
        <p:txBody>
          <a:bodyPr/>
          <a:lstStyle/>
          <a:p>
            <a:pPr fontAlgn="base">
              <a:spcBef>
                <a:spcPct val="0"/>
              </a:spcBef>
              <a:spcAft>
                <a:spcPct val="0"/>
              </a:spcAft>
            </a:pPr>
            <a:fld id="{E3B24F28-0857-4E20-8A00-88CF59AF9F52}" type="datetime1">
              <a:rPr lang="en-US" sz="2400" smtClean="0">
                <a:solidFill>
                  <a:prstClr val="black"/>
                </a:solidFill>
                <a:latin typeface="Arial" charset="0"/>
              </a:rPr>
              <a:pPr fontAlgn="base">
                <a:spcBef>
                  <a:spcPct val="0"/>
                </a:spcBef>
                <a:spcAft>
                  <a:spcPct val="0"/>
                </a:spcAft>
              </a:pPr>
              <a:t>6/5/2013</a:t>
            </a:fld>
            <a:endParaRPr lang="en-US" sz="2400" dirty="0">
              <a:solidFill>
                <a:prstClr val="black"/>
              </a:solidFill>
              <a:latin typeface="Arial" charset="0"/>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19398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9AA78E-4AB3-449C-8742-B97A020F2CA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804158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536859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6676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2169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6.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hyperlink" Target="http://technet.microsoft.com/en-us/library/cc262485(v=office.15).aspx" TargetMode="External"/><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wmf"/></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hyperlink" Target="http://www.chrismcnulty.net/blo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ervername/hosting/discovery" TargetMode="External"/><Relationship Id="rId2" Type="http://schemas.openxmlformats.org/officeDocument/2006/relationships/image" Target="../media/image38.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mailto:chris.mcnulty@quest.com" TargetMode="External"/><Relationship Id="rId7" Type="http://schemas.openxmlformats.org/officeDocument/2006/relationships/image" Target="../media/image62.jpeg"/><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61.jpg"/><Relationship Id="rId5" Type="http://schemas.openxmlformats.org/officeDocument/2006/relationships/hyperlink" Target="http://www.sharepointforall.com/" TargetMode="External"/><Relationship Id="rId4" Type="http://schemas.openxmlformats.org/officeDocument/2006/relationships/hyperlink" Target="http://www.chrismcnulty.net/blo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http://www.quest.com/get-chris-book" TargetMode="Externa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 Id="rId9"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16.xml"/><Relationship Id="rId5" Type="http://schemas.openxmlformats.org/officeDocument/2006/relationships/image" Target="../media/image76.png"/><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a:t>
            </a:r>
            <a:r>
              <a:rPr lang="en-US" dirty="0" smtClean="0"/>
              <a:t>governance</a:t>
            </a:r>
            <a:endParaRPr lang="en-US" dirty="0"/>
          </a:p>
        </p:txBody>
      </p:sp>
      <p:sp>
        <p:nvSpPr>
          <p:cNvPr id="3" name="Content Placeholder 2"/>
          <p:cNvSpPr>
            <a:spLocks noGrp="1"/>
          </p:cNvSpPr>
          <p:nvPr>
            <p:ph sz="quarter" idx="10"/>
          </p:nvPr>
        </p:nvSpPr>
        <p:spPr>
          <a:xfrm>
            <a:off x="274638" y="1214438"/>
            <a:ext cx="11887200" cy="5401479"/>
          </a:xfrm>
        </p:spPr>
        <p:txBody>
          <a:bodyPr/>
          <a:lstStyle/>
          <a:p>
            <a:r>
              <a:rPr lang="en-US" sz="3200" dirty="0" smtClean="0"/>
              <a:t>Out </a:t>
            </a:r>
            <a:r>
              <a:rPr lang="en-US" sz="3200" dirty="0"/>
              <a:t>of </a:t>
            </a:r>
            <a:r>
              <a:rPr lang="en-US" sz="3200" dirty="0" smtClean="0"/>
              <a:t>scope</a:t>
            </a:r>
            <a:endParaRPr lang="en-US" sz="2800" dirty="0"/>
          </a:p>
          <a:p>
            <a:pPr lvl="1"/>
            <a:r>
              <a:rPr lang="en-US" sz="1800" dirty="0"/>
              <a:t>Custom solution/code </a:t>
            </a:r>
            <a:r>
              <a:rPr lang="en-US" sz="1800" dirty="0" smtClean="0"/>
              <a:t>creation</a:t>
            </a:r>
          </a:p>
          <a:p>
            <a:pPr lvl="1"/>
            <a:r>
              <a:rPr lang="en-US" sz="1800" dirty="0" smtClean="0"/>
              <a:t>Installation and SSA creation</a:t>
            </a:r>
            <a:endParaRPr lang="en-US" sz="1600" dirty="0"/>
          </a:p>
          <a:p>
            <a:pPr lvl="1"/>
            <a:r>
              <a:rPr lang="en-US" sz="1800" dirty="0"/>
              <a:t>Upgrade deep </a:t>
            </a:r>
            <a:r>
              <a:rPr lang="en-US" sz="1800" dirty="0" smtClean="0"/>
              <a:t>dives</a:t>
            </a:r>
            <a:endParaRPr lang="en-US" sz="1600" dirty="0"/>
          </a:p>
          <a:p>
            <a:pPr lvl="1"/>
            <a:r>
              <a:rPr lang="en-US" sz="1800" dirty="0" smtClean="0"/>
              <a:t>Dell products…</a:t>
            </a:r>
          </a:p>
          <a:p>
            <a:pPr marL="342900" lvl="1" indent="0">
              <a:buNone/>
            </a:pPr>
            <a:endParaRPr lang="en-US" sz="1800" dirty="0"/>
          </a:p>
          <a:p>
            <a:pPr marL="342900" lvl="1" indent="0">
              <a:buNone/>
            </a:pPr>
            <a:endParaRPr lang="en-US" sz="1800" dirty="0" smtClean="0"/>
          </a:p>
          <a:p>
            <a:pPr marL="342900" lvl="1" indent="0">
              <a:buNone/>
            </a:pPr>
            <a:endParaRPr lang="en-US" sz="1800" dirty="0"/>
          </a:p>
          <a:p>
            <a:pPr marL="342900" lvl="1" indent="0">
              <a:buNone/>
            </a:pPr>
            <a:endParaRPr lang="en-US" sz="1800" dirty="0" smtClean="0"/>
          </a:p>
          <a:p>
            <a:pPr marL="342900" lvl="1" indent="0">
              <a:buNone/>
            </a:pPr>
            <a:endParaRPr lang="en-US" sz="1800" dirty="0"/>
          </a:p>
          <a:p>
            <a:pPr marL="342900" lvl="1" indent="0">
              <a:buNone/>
            </a:pPr>
            <a:endParaRPr lang="en-US" sz="1800" dirty="0" smtClean="0"/>
          </a:p>
          <a:p>
            <a:pPr marL="342900" lvl="1" indent="0">
              <a:buNone/>
            </a:pPr>
            <a:endParaRPr lang="en-US" sz="1800" dirty="0"/>
          </a:p>
          <a:p>
            <a:pPr marL="342900" lvl="1" indent="0">
              <a:buNone/>
            </a:pPr>
            <a:endParaRPr lang="en-US" sz="1600" dirty="0"/>
          </a:p>
          <a:p>
            <a:r>
              <a:rPr lang="en-US" sz="3200" dirty="0"/>
              <a:t>Rules</a:t>
            </a:r>
            <a:endParaRPr lang="en-US" sz="2800" dirty="0"/>
          </a:p>
          <a:p>
            <a:pPr lvl="1"/>
            <a:r>
              <a:rPr lang="en-US" sz="1800" dirty="0"/>
              <a:t>Questions – time permitting during session</a:t>
            </a:r>
            <a:endParaRPr lang="en-US" sz="1600" dirty="0"/>
          </a:p>
          <a:p>
            <a:pPr lvl="1"/>
            <a:r>
              <a:rPr lang="en-US" sz="1800" dirty="0"/>
              <a:t>Any time after session – email etc. - @</a:t>
            </a:r>
            <a:r>
              <a:rPr lang="en-US" sz="1800" dirty="0" smtClean="0"/>
              <a:t>cmcnulty2000</a:t>
            </a:r>
          </a:p>
        </p:txBody>
      </p:sp>
    </p:spTree>
    <p:extLst>
      <p:ext uri="{BB962C8B-B14F-4D97-AF65-F5344CB8AC3E}">
        <p14:creationId xmlns:p14="http://schemas.microsoft.com/office/powerpoint/2010/main" val="179643902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SharePoint?</a:t>
            </a:r>
            <a:endParaRPr lang="en-US" dirty="0"/>
          </a:p>
        </p:txBody>
      </p:sp>
    </p:spTree>
    <p:extLst>
      <p:ext uri="{BB962C8B-B14F-4D97-AF65-F5344CB8AC3E}">
        <p14:creationId xmlns:p14="http://schemas.microsoft.com/office/powerpoint/2010/main" val="66013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Document-centric collaboration</a:t>
            </a:r>
            <a:endParaRPr lang="en-US" dirty="0"/>
          </a:p>
        </p:txBody>
      </p:sp>
      <p:sp>
        <p:nvSpPr>
          <p:cNvPr id="4" name="Content Placeholder 3"/>
          <p:cNvSpPr>
            <a:spLocks noGrp="1"/>
          </p:cNvSpPr>
          <p:nvPr>
            <p:ph sz="quarter" idx="10"/>
          </p:nvPr>
        </p:nvSpPr>
        <p:spPr>
          <a:xfrm>
            <a:off x="274638" y="1214438"/>
            <a:ext cx="4737559" cy="4025717"/>
          </a:xfrm>
        </p:spPr>
        <p:txBody>
          <a:bodyPr/>
          <a:lstStyle/>
          <a:p>
            <a:r>
              <a:rPr lang="en-US" sz="3200" dirty="0" smtClean="0"/>
              <a:t>Multi-browser</a:t>
            </a:r>
            <a:r>
              <a:rPr lang="en-US" sz="3200" dirty="0"/>
              <a:t>, multiplatform</a:t>
            </a:r>
          </a:p>
          <a:p>
            <a:r>
              <a:rPr lang="en-US" sz="3200" dirty="0" smtClean="0"/>
              <a:t>Massive capacity for document management, version, search, and storage!</a:t>
            </a:r>
          </a:p>
          <a:p>
            <a:r>
              <a:rPr lang="en-US" sz="3200" dirty="0" smtClean="0"/>
              <a:t>“Modern” UI</a:t>
            </a:r>
          </a:p>
          <a:p>
            <a:r>
              <a:rPr lang="en-US" sz="3200" dirty="0" smtClean="0"/>
              <a:t>SkyDrive Pro</a:t>
            </a:r>
          </a:p>
        </p:txBody>
      </p:sp>
      <p:pic>
        <p:nvPicPr>
          <p:cNvPr id="3" name="Picture 2"/>
          <p:cNvPicPr>
            <a:picLocks noChangeAspect="1"/>
          </p:cNvPicPr>
          <p:nvPr/>
        </p:nvPicPr>
        <p:blipFill>
          <a:blip r:embed="rId3"/>
          <a:stretch>
            <a:fillRect/>
          </a:stretch>
        </p:blipFill>
        <p:spPr>
          <a:xfrm>
            <a:off x="5017495" y="1319808"/>
            <a:ext cx="6880855" cy="5402021"/>
          </a:xfrm>
          <a:prstGeom prst="rect">
            <a:avLst/>
          </a:prstGeom>
        </p:spPr>
      </p:pic>
    </p:spTree>
    <p:extLst>
      <p:ext uri="{BB962C8B-B14F-4D97-AF65-F5344CB8AC3E}">
        <p14:creationId xmlns:p14="http://schemas.microsoft.com/office/powerpoint/2010/main" val="354460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6023738" cy="1942869"/>
          </a:xfrm>
          <a:solidFill>
            <a:schemeClr val="accent1">
              <a:alpha val="41000"/>
            </a:schemeClr>
          </a:solidFill>
        </p:spPr>
        <p:txBody>
          <a:bodyPr/>
          <a:lstStyle/>
          <a:p>
            <a:r>
              <a:rPr lang="en-US" dirty="0" smtClean="0"/>
              <a:t>Why </a:t>
            </a:r>
            <a:r>
              <a:rPr lang="en-US" dirty="0"/>
              <a:t>care about SharePoint 2013?  </a:t>
            </a:r>
          </a:p>
        </p:txBody>
      </p:sp>
      <p:sp>
        <p:nvSpPr>
          <p:cNvPr id="3" name="Content Placeholder 2"/>
          <p:cNvSpPr>
            <a:spLocks noGrp="1"/>
          </p:cNvSpPr>
          <p:nvPr>
            <p:ph sz="quarter" idx="10"/>
          </p:nvPr>
        </p:nvSpPr>
        <p:spPr>
          <a:xfrm>
            <a:off x="274638" y="3022688"/>
            <a:ext cx="11887200" cy="2769989"/>
          </a:xfrm>
        </p:spPr>
        <p:txBody>
          <a:bodyPr/>
          <a:lstStyle/>
          <a:p>
            <a:pPr lvl="0"/>
            <a:r>
              <a:rPr lang="en-US" dirty="0" smtClean="0"/>
              <a:t>Social</a:t>
            </a:r>
          </a:p>
          <a:p>
            <a:pPr lvl="0"/>
            <a:r>
              <a:rPr lang="en-US" dirty="0" smtClean="0"/>
              <a:t>Search</a:t>
            </a:r>
          </a:p>
          <a:p>
            <a:pPr lvl="0"/>
            <a:r>
              <a:rPr lang="en-US" dirty="0" smtClean="0"/>
              <a:t>Apps &amp; Store</a:t>
            </a:r>
            <a:endParaRPr lang="en-US" dirty="0"/>
          </a:p>
          <a:p>
            <a:endParaRPr lang="en-US" dirty="0"/>
          </a:p>
        </p:txBody>
      </p:sp>
    </p:spTree>
    <p:extLst>
      <p:ext uri="{BB962C8B-B14F-4D97-AF65-F5344CB8AC3E}">
        <p14:creationId xmlns:p14="http://schemas.microsoft.com/office/powerpoint/2010/main" val="3468512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Migration/Upgrades</a:t>
            </a:r>
            <a:endParaRPr lang="en-US" sz="6600" dirty="0"/>
          </a:p>
        </p:txBody>
      </p:sp>
    </p:spTree>
    <p:extLst>
      <p:ext uri="{BB962C8B-B14F-4D97-AF65-F5344CB8AC3E}">
        <p14:creationId xmlns:p14="http://schemas.microsoft.com/office/powerpoint/2010/main" val="390016678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5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Upgrade </a:t>
            </a:r>
            <a:r>
              <a:rPr lang="en-US" dirty="0" smtClean="0"/>
              <a:t>methods</a:t>
            </a:r>
            <a:endParaRPr lang="en-US" dirty="0"/>
          </a:p>
        </p:txBody>
      </p:sp>
      <p:sp>
        <p:nvSpPr>
          <p:cNvPr id="9" name="Content Placeholder 8"/>
          <p:cNvSpPr>
            <a:spLocks noGrp="1"/>
          </p:cNvSpPr>
          <p:nvPr>
            <p:ph sz="quarter" idx="10"/>
          </p:nvPr>
        </p:nvSpPr>
        <p:spPr>
          <a:xfrm>
            <a:off x="274638" y="1214438"/>
            <a:ext cx="11887200" cy="3447098"/>
          </a:xfrm>
        </p:spPr>
        <p:txBody>
          <a:bodyPr/>
          <a:lstStyle/>
          <a:p>
            <a:r>
              <a:rPr lang="en-US" b="1" dirty="0"/>
              <a:t>Database attach </a:t>
            </a:r>
            <a:r>
              <a:rPr lang="en-US" b="1" dirty="0" smtClean="0"/>
              <a:t>upgrade</a:t>
            </a:r>
            <a:endParaRPr lang="en-US" b="1" dirty="0"/>
          </a:p>
          <a:p>
            <a:pPr lvl="1"/>
            <a:r>
              <a:rPr lang="en-US" b="1" dirty="0"/>
              <a:t>Only available method for version to version (V2V) </a:t>
            </a:r>
            <a:r>
              <a:rPr lang="en-US" b="1" dirty="0" smtClean="0"/>
              <a:t>upgrades</a:t>
            </a:r>
          </a:p>
          <a:p>
            <a:pPr lvl="1"/>
            <a:r>
              <a:rPr lang="en-US" b="1" dirty="0" smtClean="0"/>
              <a:t>Only available 2010-2013</a:t>
            </a:r>
            <a:endParaRPr lang="en-US" b="1" dirty="0"/>
          </a:p>
          <a:p>
            <a:pPr lvl="1"/>
            <a:r>
              <a:rPr lang="en-US" b="1" dirty="0"/>
              <a:t>Works for both version to version (V2V) and build to build (B2B) upgrades</a:t>
            </a:r>
          </a:p>
          <a:p>
            <a:pPr lvl="1"/>
            <a:r>
              <a:rPr lang="en-US" b="1" dirty="0"/>
              <a:t>Works for content and services databases</a:t>
            </a:r>
          </a:p>
          <a:p>
            <a:r>
              <a:rPr lang="en-US" b="1" dirty="0"/>
              <a:t>In-place farm </a:t>
            </a:r>
            <a:r>
              <a:rPr lang="en-US" b="1" dirty="0" smtClean="0"/>
              <a:t>upgrade</a:t>
            </a:r>
            <a:endParaRPr lang="en-US" b="1" dirty="0"/>
          </a:p>
          <a:p>
            <a:pPr lvl="1"/>
            <a:r>
              <a:rPr lang="en-US" b="1" dirty="0"/>
              <a:t>Only available for build to build (B2B) upgrades</a:t>
            </a:r>
          </a:p>
        </p:txBody>
      </p:sp>
    </p:spTree>
    <p:extLst>
      <p:ext uri="{BB962C8B-B14F-4D97-AF65-F5344CB8AC3E}">
        <p14:creationId xmlns:p14="http://schemas.microsoft.com/office/powerpoint/2010/main" val="255309104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Prepare</a:t>
            </a:r>
            <a:endParaRPr lang="en-US" dirty="0"/>
          </a:p>
        </p:txBody>
      </p:sp>
    </p:spTree>
    <p:extLst>
      <p:ext uri="{BB962C8B-B14F-4D97-AF65-F5344CB8AC3E}">
        <p14:creationId xmlns:p14="http://schemas.microsoft.com/office/powerpoint/2010/main" val="130364079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3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Pre-readiness </a:t>
            </a:r>
            <a:r>
              <a:rPr lang="en-US" dirty="0" smtClean="0"/>
              <a:t>roadmap</a:t>
            </a:r>
            <a:endParaRPr lang="en-US" dirty="0"/>
          </a:p>
        </p:txBody>
      </p:sp>
      <p:sp>
        <p:nvSpPr>
          <p:cNvPr id="10" name="TextBox 9"/>
          <p:cNvSpPr txBox="1"/>
          <p:nvPr/>
        </p:nvSpPr>
        <p:spPr>
          <a:xfrm>
            <a:off x="277826" y="4341656"/>
            <a:ext cx="3929636" cy="914400"/>
          </a:xfrm>
          <a:prstGeom prst="rect">
            <a:avLst/>
          </a:prstGeom>
          <a:noFill/>
        </p:spPr>
        <p:txBody>
          <a:bodyPr wrap="square" lIns="182803" tIns="146241" rIns="182803" bIns="146241" rtlCol="0">
            <a:noAutofit/>
          </a:bodyPr>
          <a:lstStyle/>
          <a:p>
            <a:pPr algn="ctr" defTabSz="932348">
              <a:lnSpc>
                <a:spcPct val="90000"/>
              </a:lnSpc>
            </a:pPr>
            <a:r>
              <a:rPr lang="en-US" sz="2400" dirty="0" smtClean="0">
                <a:gradFill>
                  <a:gsLst>
                    <a:gs pos="1250">
                      <a:srgbClr val="505050"/>
                    </a:gs>
                    <a:gs pos="99000">
                      <a:srgbClr val="505050"/>
                    </a:gs>
                  </a:gsLst>
                  <a:lin ang="5400000" scaled="0"/>
                </a:gradFill>
              </a:rPr>
              <a:t>Upgrade Windows</a:t>
            </a:r>
            <a:endParaRPr lang="en-US" sz="2400" dirty="0">
              <a:gradFill>
                <a:gsLst>
                  <a:gs pos="1250">
                    <a:srgbClr val="505050"/>
                  </a:gs>
                  <a:gs pos="99000">
                    <a:srgbClr val="505050"/>
                  </a:gs>
                </a:gsLst>
                <a:lin ang="5400000" scaled="0"/>
              </a:gradFill>
            </a:endParaRPr>
          </a:p>
        </p:txBody>
      </p:sp>
      <p:sp>
        <p:nvSpPr>
          <p:cNvPr id="16" name="TextBox 15"/>
          <p:cNvSpPr txBox="1"/>
          <p:nvPr/>
        </p:nvSpPr>
        <p:spPr>
          <a:xfrm>
            <a:off x="8228778" y="4330787"/>
            <a:ext cx="3933062" cy="914400"/>
          </a:xfrm>
          <a:prstGeom prst="rect">
            <a:avLst/>
          </a:prstGeom>
          <a:noFill/>
        </p:spPr>
        <p:txBody>
          <a:bodyPr wrap="square" lIns="182803" tIns="146241" rIns="182803" bIns="146241" rtlCol="0">
            <a:noAutofit/>
          </a:bodyPr>
          <a:lstStyle/>
          <a:p>
            <a:pPr algn="ctr" defTabSz="932348">
              <a:lnSpc>
                <a:spcPct val="90000"/>
              </a:lnSpc>
            </a:pPr>
            <a:r>
              <a:rPr lang="en-US" sz="2400" dirty="0" smtClean="0">
                <a:gradFill>
                  <a:gsLst>
                    <a:gs pos="1250">
                      <a:srgbClr val="505050"/>
                    </a:gs>
                    <a:gs pos="99000">
                      <a:srgbClr val="505050"/>
                    </a:gs>
                  </a:gsLst>
                  <a:lin ang="5400000" scaled="0"/>
                </a:gradFill>
              </a:rPr>
              <a:t>Content Consolidation</a:t>
            </a:r>
            <a:endParaRPr lang="en-US" sz="2400" dirty="0">
              <a:gradFill>
                <a:gsLst>
                  <a:gs pos="1250">
                    <a:srgbClr val="505050"/>
                  </a:gs>
                  <a:gs pos="99000">
                    <a:srgbClr val="505050"/>
                  </a:gs>
                </a:gsLst>
                <a:lin ang="5400000" scaled="0"/>
              </a:gradFill>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171" y="2113991"/>
            <a:ext cx="3334942" cy="2210232"/>
          </a:xfrm>
          <a:prstGeom prst="rect">
            <a:avLst/>
          </a:prstGeom>
          <a:ln w="3175">
            <a:solidFill>
              <a:srgbClr val="C0C0C0"/>
            </a:solidFill>
          </a:ln>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8051" y="2112799"/>
            <a:ext cx="3100131" cy="2211427"/>
          </a:xfrm>
          <a:prstGeom prst="rect">
            <a:avLst/>
          </a:prstGeom>
          <a:ln w="3175">
            <a:solidFill>
              <a:srgbClr val="C0C0C0"/>
            </a:solidFill>
          </a:ln>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44730" y="2113993"/>
            <a:ext cx="3101157" cy="2212159"/>
          </a:xfrm>
          <a:prstGeom prst="rect">
            <a:avLst/>
          </a:prstGeom>
          <a:ln w="3175">
            <a:solidFill>
              <a:srgbClr val="C0C0C0"/>
            </a:solidFill>
          </a:ln>
        </p:spPr>
      </p:pic>
      <p:sp>
        <p:nvSpPr>
          <p:cNvPr id="20" name="TextBox 19"/>
          <p:cNvSpPr txBox="1"/>
          <p:nvPr/>
        </p:nvSpPr>
        <p:spPr>
          <a:xfrm>
            <a:off x="4252235" y="4324223"/>
            <a:ext cx="3931762" cy="1154932"/>
          </a:xfrm>
          <a:prstGeom prst="rect">
            <a:avLst/>
          </a:prstGeom>
          <a:noFill/>
        </p:spPr>
        <p:txBody>
          <a:bodyPr wrap="square" lIns="182803" tIns="146241" rIns="182803" bIns="146241" rtlCol="0">
            <a:noAutofit/>
          </a:bodyPr>
          <a:lstStyle/>
          <a:p>
            <a:pPr algn="ctr" defTabSz="932348">
              <a:lnSpc>
                <a:spcPct val="90000"/>
              </a:lnSpc>
            </a:pPr>
            <a:r>
              <a:rPr lang="en-US" sz="2400" dirty="0" smtClean="0">
                <a:gradFill>
                  <a:gsLst>
                    <a:gs pos="1250">
                      <a:srgbClr val="505050"/>
                    </a:gs>
                    <a:gs pos="99000">
                      <a:srgbClr val="505050"/>
                    </a:gs>
                  </a:gsLst>
                  <a:lin ang="5400000" scaled="0"/>
                </a:gradFill>
              </a:rPr>
              <a:t>Upgrade SQL</a:t>
            </a:r>
            <a:endParaRPr lang="en-US" sz="2400" dirty="0">
              <a:gradFill>
                <a:gsLst>
                  <a:gs pos="1250">
                    <a:srgbClr val="505050"/>
                  </a:gs>
                  <a:gs pos="99000">
                    <a:srgbClr val="505050"/>
                  </a:gs>
                </a:gsLst>
                <a:lin ang="5400000" scaled="0"/>
              </a:gradFill>
            </a:endParaRPr>
          </a:p>
        </p:txBody>
      </p:sp>
    </p:spTree>
    <p:extLst>
      <p:ext uri="{BB962C8B-B14F-4D97-AF65-F5344CB8AC3E}">
        <p14:creationId xmlns:p14="http://schemas.microsoft.com/office/powerpoint/2010/main" val="341332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Mission </a:t>
            </a:r>
            <a:r>
              <a:rPr lang="en-US" dirty="0" smtClean="0"/>
              <a:t>zero</a:t>
            </a:r>
            <a:endParaRPr lang="en-US" dirty="0"/>
          </a:p>
        </p:txBody>
      </p:sp>
      <p:sp>
        <p:nvSpPr>
          <p:cNvPr id="2" name="Text Placeholder 1"/>
          <p:cNvSpPr>
            <a:spLocks noGrp="1"/>
          </p:cNvSpPr>
          <p:nvPr>
            <p:ph type="body" sz="quarter" idx="10"/>
          </p:nvPr>
        </p:nvSpPr>
        <p:spPr/>
        <p:txBody>
          <a:bodyPr/>
          <a:lstStyle/>
          <a:p>
            <a:r>
              <a:rPr lang="en-US" dirty="0"/>
              <a:t>Server operating </a:t>
            </a:r>
            <a:r>
              <a:rPr lang="en-US" dirty="0" smtClean="0"/>
              <a:t>systems</a:t>
            </a:r>
            <a:endParaRPr lang="en-US" dirty="0"/>
          </a:p>
          <a:p>
            <a:pPr lvl="1"/>
            <a:r>
              <a:rPr lang="en-US" dirty="0"/>
              <a:t>Windows Server 2008 R2</a:t>
            </a:r>
          </a:p>
          <a:p>
            <a:pPr lvl="1"/>
            <a:r>
              <a:rPr lang="en-US" dirty="0"/>
              <a:t>Windows Server 2012</a:t>
            </a:r>
          </a:p>
          <a:p>
            <a:pPr lvl="1"/>
            <a:r>
              <a:rPr lang="en-US" dirty="0"/>
              <a:t>8GB RAM (Foundation)</a:t>
            </a:r>
          </a:p>
          <a:p>
            <a:pPr lvl="1"/>
            <a:r>
              <a:rPr lang="en-US" dirty="0"/>
              <a:t>12GB RAM (Farm </a:t>
            </a:r>
            <a:r>
              <a:rPr lang="en-US" dirty="0" smtClean="0"/>
              <a:t>server)</a:t>
            </a:r>
            <a:endParaRPr lang="en-US" dirty="0"/>
          </a:p>
          <a:p>
            <a:pPr lvl="1"/>
            <a:r>
              <a:rPr lang="en-US" dirty="0"/>
              <a:t>24GB RAM (Single </a:t>
            </a:r>
            <a:r>
              <a:rPr lang="en-US" dirty="0" smtClean="0"/>
              <a:t>server)</a:t>
            </a:r>
            <a:endParaRPr lang="en-US" dirty="0"/>
          </a:p>
          <a:p>
            <a:pPr lvl="1"/>
            <a:r>
              <a:rPr lang="en-US" dirty="0">
                <a:hlinkClick r:id="rId3"/>
              </a:rPr>
              <a:t>http://technet.microsoft.com/en-us/library/cc262485.aspx</a:t>
            </a:r>
            <a:r>
              <a:rPr lang="en-US" dirty="0"/>
              <a:t> </a:t>
            </a:r>
          </a:p>
        </p:txBody>
      </p:sp>
      <p:sp>
        <p:nvSpPr>
          <p:cNvPr id="4" name="Content Placeholder 3"/>
          <p:cNvSpPr>
            <a:spLocks noGrp="1"/>
          </p:cNvSpPr>
          <p:nvPr>
            <p:ph type="body" sz="quarter" idx="11"/>
          </p:nvPr>
        </p:nvSpPr>
        <p:spPr/>
        <p:txBody>
          <a:bodyPr/>
          <a:lstStyle/>
          <a:p>
            <a:r>
              <a:rPr lang="en-US" dirty="0"/>
              <a:t>Database </a:t>
            </a:r>
            <a:r>
              <a:rPr lang="en-US" dirty="0" smtClean="0"/>
              <a:t>servers</a:t>
            </a:r>
            <a:endParaRPr lang="en-US" dirty="0"/>
          </a:p>
          <a:p>
            <a:pPr lvl="1"/>
            <a:r>
              <a:rPr lang="en-US" dirty="0"/>
              <a:t>SQL Server 2008 R2</a:t>
            </a:r>
          </a:p>
          <a:p>
            <a:pPr lvl="1"/>
            <a:r>
              <a:rPr lang="en-US" dirty="0"/>
              <a:t>SQL Server 2012 “Denali”</a:t>
            </a:r>
          </a:p>
          <a:p>
            <a:pPr lvl="1"/>
            <a:r>
              <a:rPr lang="en-US" dirty="0"/>
              <a:t>8GB RAM PLUS</a:t>
            </a:r>
          </a:p>
          <a:p>
            <a:endParaRPr lang="en-US" dirty="0"/>
          </a:p>
        </p:txBody>
      </p:sp>
    </p:spTree>
    <p:extLst>
      <p:ext uri="{BB962C8B-B14F-4D97-AF65-F5344CB8AC3E}">
        <p14:creationId xmlns:p14="http://schemas.microsoft.com/office/powerpoint/2010/main" val="244547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SQL Server in-place </a:t>
            </a:r>
            <a:r>
              <a:rPr lang="en-US" dirty="0" smtClean="0"/>
              <a:t>upgrade– </a:t>
            </a:r>
            <a:r>
              <a:rPr lang="en-US" dirty="0"/>
              <a:t>Matrix</a:t>
            </a:r>
          </a:p>
        </p:txBody>
      </p:sp>
      <p:sp>
        <p:nvSpPr>
          <p:cNvPr id="5" name="Oval 4"/>
          <p:cNvSpPr/>
          <p:nvPr/>
        </p:nvSpPr>
        <p:spPr bwMode="auto">
          <a:xfrm>
            <a:off x="575712" y="1963580"/>
            <a:ext cx="3084246" cy="1091146"/>
          </a:xfrm>
          <a:prstGeom prst="ellipse">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4254" tIns="62128" rIns="124254" bIns="62128" numCol="1" rtlCol="0" anchor="ctr" anchorCtr="0" compatLnSpc="1">
            <a:prstTxWarp prst="textNoShape">
              <a:avLst/>
            </a:prstTxWarp>
          </a:bodyPr>
          <a:lstStyle/>
          <a:p>
            <a:pPr algn="ctr" defTabSz="1242187" fontAlgn="base">
              <a:spcBef>
                <a:spcPct val="0"/>
              </a:spcBef>
              <a:spcAft>
                <a:spcPct val="0"/>
              </a:spcAft>
            </a:pPr>
            <a:r>
              <a:rPr lang="en-US" sz="2000" dirty="0">
                <a:solidFill>
                  <a:srgbClr val="FFFFFF">
                    <a:alpha val="99000"/>
                  </a:srgbClr>
                </a:solidFill>
                <a:latin typeface="Segoe UI Light" pitchFamily="34" charset="0"/>
                <a:ea typeface="Segoe UI" pitchFamily="34" charset="0"/>
                <a:cs typeface="Segoe UI Light" pitchFamily="34" charset="0"/>
              </a:rPr>
              <a:t>SQL Server 2005 SP2</a:t>
            </a:r>
          </a:p>
        </p:txBody>
      </p:sp>
      <p:sp>
        <p:nvSpPr>
          <p:cNvPr id="14" name="TextBox 13"/>
          <p:cNvSpPr txBox="1"/>
          <p:nvPr/>
        </p:nvSpPr>
        <p:spPr>
          <a:xfrm>
            <a:off x="1586167" y="1177061"/>
            <a:ext cx="1787746" cy="313904"/>
          </a:xfrm>
          <a:prstGeom prst="rect">
            <a:avLst/>
          </a:prstGeom>
          <a:noFill/>
        </p:spPr>
        <p:txBody>
          <a:bodyPr wrap="square" lIns="0" tIns="0" rIns="0" bIns="0" rtlCol="0">
            <a:spAutoFit/>
          </a:bodyPr>
          <a:lstStyle/>
          <a:p>
            <a:pPr defTabSz="1242545" fontAlgn="base">
              <a:spcBef>
                <a:spcPct val="0"/>
              </a:spcBef>
              <a:spcAft>
                <a:spcPct val="0"/>
              </a:spcAft>
            </a:pPr>
            <a:r>
              <a:rPr lang="en-US" sz="2000" u="sng" dirty="0">
                <a:gradFill>
                  <a:gsLst>
                    <a:gs pos="0">
                      <a:srgbClr val="FFFFFF"/>
                    </a:gs>
                    <a:gs pos="86000">
                      <a:srgbClr val="FFFFFF"/>
                    </a:gs>
                  </a:gsLst>
                  <a:lin ang="5400000" scaled="0"/>
                </a:gradFill>
                <a:latin typeface="Segoe UI Light" pitchFamily="34" charset="0"/>
                <a:ea typeface="Segoe UI" pitchFamily="34" charset="0"/>
                <a:cs typeface="Segoe UI Light" pitchFamily="34" charset="0"/>
              </a:rPr>
              <a:t>From</a:t>
            </a:r>
          </a:p>
        </p:txBody>
      </p:sp>
      <p:sp>
        <p:nvSpPr>
          <p:cNvPr id="15" name="TextBox 14"/>
          <p:cNvSpPr txBox="1"/>
          <p:nvPr/>
        </p:nvSpPr>
        <p:spPr>
          <a:xfrm>
            <a:off x="9669519" y="1177061"/>
            <a:ext cx="829098" cy="313904"/>
          </a:xfrm>
          <a:prstGeom prst="rect">
            <a:avLst/>
          </a:prstGeom>
          <a:noFill/>
        </p:spPr>
        <p:txBody>
          <a:bodyPr wrap="square" lIns="0" tIns="0" rIns="0" bIns="0" rtlCol="0">
            <a:spAutoFit/>
          </a:bodyPr>
          <a:lstStyle/>
          <a:p>
            <a:pPr defTabSz="1242545" fontAlgn="base">
              <a:spcBef>
                <a:spcPct val="0"/>
              </a:spcBef>
              <a:spcAft>
                <a:spcPct val="0"/>
              </a:spcAft>
            </a:pPr>
            <a:r>
              <a:rPr lang="en-US" sz="2000" u="sng" dirty="0">
                <a:gradFill>
                  <a:gsLst>
                    <a:gs pos="0">
                      <a:srgbClr val="FFFFFF"/>
                    </a:gs>
                    <a:gs pos="86000">
                      <a:srgbClr val="FFFFFF"/>
                    </a:gs>
                  </a:gsLst>
                  <a:lin ang="5400000" scaled="0"/>
                </a:gradFill>
                <a:latin typeface="Segoe UI Light" pitchFamily="34" charset="0"/>
                <a:ea typeface="Segoe UI" pitchFamily="34" charset="0"/>
                <a:cs typeface="Segoe UI Light" pitchFamily="34" charset="0"/>
              </a:rPr>
              <a:t>To</a:t>
            </a:r>
          </a:p>
        </p:txBody>
      </p:sp>
      <p:sp>
        <p:nvSpPr>
          <p:cNvPr id="16" name="Oval 15"/>
          <p:cNvSpPr/>
          <p:nvPr/>
        </p:nvSpPr>
        <p:spPr bwMode="auto">
          <a:xfrm>
            <a:off x="3009632" y="2682114"/>
            <a:ext cx="3084246" cy="1091146"/>
          </a:xfrm>
          <a:prstGeom prst="ellipse">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4254" tIns="62128" rIns="124254" bIns="62128" numCol="1" rtlCol="0" anchor="ctr" anchorCtr="0" compatLnSpc="1">
            <a:prstTxWarp prst="textNoShape">
              <a:avLst/>
            </a:prstTxWarp>
          </a:bodyPr>
          <a:lstStyle/>
          <a:p>
            <a:pPr algn="ctr" defTabSz="1242187" fontAlgn="base">
              <a:spcBef>
                <a:spcPct val="0"/>
              </a:spcBef>
              <a:spcAft>
                <a:spcPct val="0"/>
              </a:spcAft>
            </a:pPr>
            <a:r>
              <a:rPr lang="en-US" sz="2000" dirty="0">
                <a:solidFill>
                  <a:srgbClr val="FFFFFF">
                    <a:alpha val="99000"/>
                  </a:srgbClr>
                </a:solidFill>
                <a:latin typeface="Segoe UI Light" pitchFamily="34" charset="0"/>
                <a:ea typeface="Segoe UI" pitchFamily="34" charset="0"/>
                <a:cs typeface="Segoe UI Light" pitchFamily="34" charset="0"/>
              </a:rPr>
              <a:t>SQL Server 2008</a:t>
            </a:r>
          </a:p>
        </p:txBody>
      </p:sp>
      <p:sp>
        <p:nvSpPr>
          <p:cNvPr id="17" name="Oval 16"/>
          <p:cNvSpPr/>
          <p:nvPr/>
        </p:nvSpPr>
        <p:spPr bwMode="auto">
          <a:xfrm>
            <a:off x="3009634" y="1167365"/>
            <a:ext cx="3083209" cy="1089437"/>
          </a:xfrm>
          <a:prstGeom prst="ellipse">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4254" tIns="62128" rIns="124254" bIns="62128" numCol="1" rtlCol="0" anchor="ctr" anchorCtr="0" compatLnSpc="1">
            <a:prstTxWarp prst="textNoShape">
              <a:avLst/>
            </a:prstTxWarp>
          </a:bodyPr>
          <a:lstStyle/>
          <a:p>
            <a:pPr algn="ctr" defTabSz="1242187" fontAlgn="base">
              <a:spcBef>
                <a:spcPct val="0"/>
              </a:spcBef>
              <a:spcAft>
                <a:spcPct val="0"/>
              </a:spcAft>
            </a:pPr>
            <a:r>
              <a:rPr lang="en-US" sz="2000" dirty="0">
                <a:solidFill>
                  <a:srgbClr val="FFFFFF">
                    <a:alpha val="99000"/>
                  </a:srgbClr>
                </a:solidFill>
                <a:latin typeface="Segoe UI Light" pitchFamily="34" charset="0"/>
                <a:ea typeface="Segoe UI" pitchFamily="34" charset="0"/>
                <a:cs typeface="Segoe UI Light" pitchFamily="34" charset="0"/>
              </a:rPr>
              <a:t>SQL Server 2000 SP4</a:t>
            </a:r>
          </a:p>
        </p:txBody>
      </p:sp>
      <p:sp>
        <p:nvSpPr>
          <p:cNvPr id="18" name="Oval 17"/>
          <p:cNvSpPr/>
          <p:nvPr/>
        </p:nvSpPr>
        <p:spPr bwMode="auto">
          <a:xfrm>
            <a:off x="8529874" y="1915040"/>
            <a:ext cx="3084246" cy="1089437"/>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4254" tIns="62128" rIns="124254" bIns="62128" numCol="1" rtlCol="0" anchor="ctr" anchorCtr="0" compatLnSpc="1">
            <a:prstTxWarp prst="textNoShape">
              <a:avLst/>
            </a:prstTxWarp>
          </a:bodyPr>
          <a:lstStyle/>
          <a:p>
            <a:pPr algn="ctr" defTabSz="1242187" fontAlgn="base">
              <a:spcBef>
                <a:spcPct val="0"/>
              </a:spcBef>
              <a:spcAft>
                <a:spcPct val="0"/>
              </a:spcAft>
            </a:pPr>
            <a:r>
              <a:rPr lang="en-US" sz="2000" dirty="0">
                <a:solidFill>
                  <a:srgbClr val="FFFFFF">
                    <a:alpha val="99000"/>
                  </a:srgbClr>
                </a:solidFill>
                <a:latin typeface="Segoe UI Light" pitchFamily="34" charset="0"/>
                <a:ea typeface="Segoe UI" pitchFamily="34" charset="0"/>
                <a:cs typeface="Segoe UI Light" pitchFamily="34" charset="0"/>
              </a:rPr>
              <a:t>SQL Server 2008 R2</a:t>
            </a:r>
          </a:p>
        </p:txBody>
      </p:sp>
      <p:sp>
        <p:nvSpPr>
          <p:cNvPr id="23" name="Oval 22"/>
          <p:cNvSpPr/>
          <p:nvPr/>
        </p:nvSpPr>
        <p:spPr bwMode="auto">
          <a:xfrm>
            <a:off x="572085" y="5002678"/>
            <a:ext cx="3084246" cy="1091146"/>
          </a:xfrm>
          <a:prstGeom prst="ellipse">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4254" tIns="62128" rIns="124254" bIns="62128" numCol="1" rtlCol="0" anchor="ctr" anchorCtr="0" compatLnSpc="1">
            <a:prstTxWarp prst="textNoShape">
              <a:avLst/>
            </a:prstTxWarp>
          </a:bodyPr>
          <a:lstStyle/>
          <a:p>
            <a:pPr algn="ctr" defTabSz="1242187" fontAlgn="base">
              <a:spcBef>
                <a:spcPct val="0"/>
              </a:spcBef>
              <a:spcAft>
                <a:spcPct val="0"/>
              </a:spcAft>
            </a:pPr>
            <a:r>
              <a:rPr lang="en-US" sz="2000" dirty="0">
                <a:solidFill>
                  <a:srgbClr val="FFFFFF">
                    <a:alpha val="99000"/>
                  </a:srgbClr>
                </a:solidFill>
                <a:latin typeface="Segoe UI Light" pitchFamily="34" charset="0"/>
                <a:ea typeface="Segoe UI" pitchFamily="34" charset="0"/>
                <a:cs typeface="Segoe UI Light" pitchFamily="34" charset="0"/>
              </a:rPr>
              <a:t>SQL Server 2008 SP2</a:t>
            </a:r>
          </a:p>
        </p:txBody>
      </p:sp>
      <p:sp>
        <p:nvSpPr>
          <p:cNvPr id="24" name="Oval 23"/>
          <p:cNvSpPr/>
          <p:nvPr/>
        </p:nvSpPr>
        <p:spPr bwMode="auto">
          <a:xfrm>
            <a:off x="3009632" y="5760070"/>
            <a:ext cx="3084246" cy="1091146"/>
          </a:xfrm>
          <a:prstGeom prst="ellipse">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4254" tIns="62128" rIns="124254" bIns="62128" numCol="1" rtlCol="0" anchor="ctr" anchorCtr="0" compatLnSpc="1">
            <a:prstTxWarp prst="textNoShape">
              <a:avLst/>
            </a:prstTxWarp>
          </a:bodyPr>
          <a:lstStyle/>
          <a:p>
            <a:pPr algn="ctr" defTabSz="1242187" fontAlgn="base">
              <a:spcBef>
                <a:spcPct val="0"/>
              </a:spcBef>
              <a:spcAft>
                <a:spcPct val="0"/>
              </a:spcAft>
            </a:pPr>
            <a:r>
              <a:rPr lang="en-US" sz="2000" dirty="0">
                <a:solidFill>
                  <a:srgbClr val="FFFFFF">
                    <a:alpha val="99000"/>
                  </a:srgbClr>
                </a:solidFill>
                <a:latin typeface="Segoe UI Light" pitchFamily="34" charset="0"/>
                <a:ea typeface="Segoe UI" pitchFamily="34" charset="0"/>
                <a:cs typeface="Segoe UI Light" pitchFamily="34" charset="0"/>
              </a:rPr>
              <a:t>SQL Server 2008 R2</a:t>
            </a:r>
          </a:p>
        </p:txBody>
      </p:sp>
      <p:sp>
        <p:nvSpPr>
          <p:cNvPr id="25" name="Oval 24"/>
          <p:cNvSpPr/>
          <p:nvPr/>
        </p:nvSpPr>
        <p:spPr bwMode="auto">
          <a:xfrm>
            <a:off x="3009632" y="4255003"/>
            <a:ext cx="3084246" cy="1091146"/>
          </a:xfrm>
          <a:prstGeom prst="ellipse">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4254" tIns="62128" rIns="124254" bIns="62128" numCol="1" rtlCol="0" anchor="ctr" anchorCtr="0" compatLnSpc="1">
            <a:prstTxWarp prst="textNoShape">
              <a:avLst/>
            </a:prstTxWarp>
          </a:bodyPr>
          <a:lstStyle/>
          <a:p>
            <a:pPr algn="ctr" defTabSz="1242187" fontAlgn="base">
              <a:spcBef>
                <a:spcPct val="0"/>
              </a:spcBef>
              <a:spcAft>
                <a:spcPct val="0"/>
              </a:spcAft>
            </a:pPr>
            <a:r>
              <a:rPr lang="en-US" sz="2000" dirty="0">
                <a:solidFill>
                  <a:srgbClr val="FFFFFF">
                    <a:alpha val="99000"/>
                  </a:srgbClr>
                </a:solidFill>
                <a:latin typeface="Segoe UI Light" pitchFamily="34" charset="0"/>
                <a:ea typeface="Segoe UI" pitchFamily="34" charset="0"/>
                <a:cs typeface="Segoe UI Light" pitchFamily="34" charset="0"/>
              </a:rPr>
              <a:t>SQL Server 2005 SP4</a:t>
            </a:r>
          </a:p>
        </p:txBody>
      </p:sp>
      <p:sp>
        <p:nvSpPr>
          <p:cNvPr id="26" name="Oval 25"/>
          <p:cNvSpPr/>
          <p:nvPr/>
        </p:nvSpPr>
        <p:spPr bwMode="auto">
          <a:xfrm>
            <a:off x="8531429" y="5012425"/>
            <a:ext cx="3084246" cy="1089437"/>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4254" tIns="62128" rIns="124254" bIns="62128" numCol="1" rtlCol="0" anchor="ctr" anchorCtr="0" compatLnSpc="1">
            <a:prstTxWarp prst="textNoShape">
              <a:avLst/>
            </a:prstTxWarp>
          </a:bodyPr>
          <a:lstStyle/>
          <a:p>
            <a:pPr algn="ctr" defTabSz="1242187" fontAlgn="base">
              <a:spcBef>
                <a:spcPct val="0"/>
              </a:spcBef>
              <a:spcAft>
                <a:spcPct val="0"/>
              </a:spcAft>
            </a:pPr>
            <a:r>
              <a:rPr lang="en-US" sz="2000" dirty="0">
                <a:solidFill>
                  <a:srgbClr val="FFFFFF">
                    <a:alpha val="99000"/>
                  </a:srgbClr>
                </a:solidFill>
                <a:latin typeface="Segoe UI Light" pitchFamily="34" charset="0"/>
                <a:ea typeface="Segoe UI" pitchFamily="34" charset="0"/>
                <a:cs typeface="Segoe UI Light" pitchFamily="34" charset="0"/>
              </a:rPr>
              <a:t>SQL Server 2012/Denali</a:t>
            </a:r>
          </a:p>
        </p:txBody>
      </p:sp>
      <p:sp>
        <p:nvSpPr>
          <p:cNvPr id="27" name="Right Arrow 26"/>
          <p:cNvSpPr/>
          <p:nvPr/>
        </p:nvSpPr>
        <p:spPr bwMode="auto">
          <a:xfrm>
            <a:off x="3781991" y="2305375"/>
            <a:ext cx="4618340" cy="308772"/>
          </a:xfrm>
          <a:prstGeom prst="rightArrow">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4254" tIns="62128" rIns="124254" bIns="62128" numCol="1" rtlCol="0" anchor="ctr" anchorCtr="0" compatLnSpc="1">
            <a:prstTxWarp prst="textNoShape">
              <a:avLst/>
            </a:prstTxWarp>
          </a:bodyPr>
          <a:lstStyle/>
          <a:p>
            <a:pPr algn="ctr" defTabSz="1242187" fontAlgn="base">
              <a:spcBef>
                <a:spcPct val="0"/>
              </a:spcBef>
              <a:spcAft>
                <a:spcPct val="0"/>
              </a:spcAft>
            </a:pPr>
            <a:endParaRPr lang="en-US" sz="2000" dirty="0">
              <a:solidFill>
                <a:srgbClr val="FFFFFF">
                  <a:alpha val="99000"/>
                </a:srgbClr>
              </a:solidFill>
              <a:latin typeface="Segoe UI Light" pitchFamily="34" charset="0"/>
              <a:ea typeface="Segoe UI" pitchFamily="34" charset="0"/>
              <a:cs typeface="Segoe UI Light" pitchFamily="34" charset="0"/>
            </a:endParaRPr>
          </a:p>
        </p:txBody>
      </p:sp>
      <p:sp>
        <p:nvSpPr>
          <p:cNvPr id="28" name="Right Arrow 27"/>
          <p:cNvSpPr/>
          <p:nvPr/>
        </p:nvSpPr>
        <p:spPr bwMode="auto">
          <a:xfrm>
            <a:off x="3780689" y="5402759"/>
            <a:ext cx="4613932" cy="308772"/>
          </a:xfrm>
          <a:prstGeom prst="rightArrow">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4254" tIns="62128" rIns="124254" bIns="62128" numCol="1" rtlCol="0" anchor="ctr" anchorCtr="0" compatLnSpc="1">
            <a:prstTxWarp prst="textNoShape">
              <a:avLst/>
            </a:prstTxWarp>
          </a:bodyPr>
          <a:lstStyle/>
          <a:p>
            <a:pPr algn="ctr" defTabSz="1242187" fontAlgn="base">
              <a:spcBef>
                <a:spcPct val="0"/>
              </a:spcBef>
              <a:spcAft>
                <a:spcPct val="0"/>
              </a:spcAft>
            </a:pPr>
            <a:endParaRPr lang="en-US" sz="2000" dirty="0">
              <a:solidFill>
                <a:srgbClr val="FFFFFF">
                  <a:alpha val="99000"/>
                </a:srgbClr>
              </a:solidFill>
              <a:latin typeface="Segoe UI Light" pitchFamily="34" charset="0"/>
              <a:ea typeface="Segoe UI" pitchFamily="34" charset="0"/>
              <a:cs typeface="Segoe UI Light" pitchFamily="34" charset="0"/>
            </a:endParaRPr>
          </a:p>
        </p:txBody>
      </p:sp>
    </p:spTree>
    <p:extLst>
      <p:ext uri="{BB962C8B-B14F-4D97-AF65-F5344CB8AC3E}">
        <p14:creationId xmlns:p14="http://schemas.microsoft.com/office/powerpoint/2010/main" val="197804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16"/>
                                        </p:tgtEl>
                                        <p:attrNameLst>
                                          <p:attrName>style.visibility</p:attrName>
                                        </p:attrNameLst>
                                      </p:cBhvr>
                                      <p:to>
                                        <p:strVal val="visible"/>
                                      </p:to>
                                    </p:set>
                                  </p:childTnLst>
                                </p:cTn>
                              </p:par>
                              <p:par>
                                <p:cTn id="11" presetID="2" presetClass="entr" presetSubtype="8" fill="hold" grpId="0" nodeType="withEffect">
                                  <p:stCondLst>
                                    <p:cond delay="150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par>
                                <p:cTn id="19" presetID="1" presetClass="entr" presetSubtype="0" fill="hold" grpId="0" nodeType="withEffect">
                                  <p:stCondLst>
                                    <p:cond delay="200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250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3000"/>
                                  </p:stCondLst>
                                  <p:childTnLst>
                                    <p:set>
                                      <p:cBhvr>
                                        <p:cTn id="24" dur="1" fill="hold">
                                          <p:stCondLst>
                                            <p:cond delay="0"/>
                                          </p:stCondLst>
                                        </p:cTn>
                                        <p:tgtEl>
                                          <p:spTgt spid="24"/>
                                        </p:tgtEl>
                                        <p:attrNameLst>
                                          <p:attrName>style.visibility</p:attrName>
                                        </p:attrNameLst>
                                      </p:cBhvr>
                                      <p:to>
                                        <p:strVal val="visible"/>
                                      </p:to>
                                    </p:set>
                                  </p:childTnLst>
                                </p:cTn>
                              </p:par>
                              <p:par>
                                <p:cTn id="25" presetID="2" presetClass="entr" presetSubtype="8" fill="hold" grpId="0" nodeType="withEffect">
                                  <p:stCondLst>
                                    <p:cond delay="340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0-#ppt_w/2"/>
                                          </p:val>
                                        </p:tav>
                                        <p:tav tm="100000">
                                          <p:val>
                                            <p:strVal val="#ppt_x"/>
                                          </p:val>
                                        </p:tav>
                                      </p:tavLst>
                                    </p:anim>
                                    <p:anim calcmode="lin" valueType="num">
                                      <p:cBhvr additive="base">
                                        <p:cTn id="28" dur="500" fill="hold"/>
                                        <p:tgtEl>
                                          <p:spTgt spid="2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350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0-#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P spid="23" grpId="0" animBg="1"/>
      <p:bldP spid="24" grpId="0" animBg="1"/>
      <p:bldP spid="25" grpId="0" animBg="1"/>
      <p:bldP spid="26"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smtClean="0"/>
              <a:t>The only way to go is up!  Upgrade to Microsoft SharePoint 2013</a:t>
            </a:r>
            <a:endParaRPr lang="en-US" sz="4800" dirty="0"/>
          </a:p>
        </p:txBody>
      </p:sp>
      <p:sp>
        <p:nvSpPr>
          <p:cNvPr id="5" name="Text Placeholder 4"/>
          <p:cNvSpPr>
            <a:spLocks noGrp="1"/>
          </p:cNvSpPr>
          <p:nvPr>
            <p:ph type="body" sz="quarter" idx="12"/>
          </p:nvPr>
        </p:nvSpPr>
        <p:spPr/>
        <p:txBody>
          <a:bodyPr/>
          <a:lstStyle/>
          <a:p>
            <a:r>
              <a:rPr lang="en-US" dirty="0" smtClean="0"/>
              <a:t>Chris McNulty</a:t>
            </a:r>
            <a:endParaRPr lang="en-US" dirty="0"/>
          </a:p>
        </p:txBody>
      </p:sp>
      <p:sp>
        <p:nvSpPr>
          <p:cNvPr id="14" name="Text Placeholder 13"/>
          <p:cNvSpPr>
            <a:spLocks noGrp="1"/>
          </p:cNvSpPr>
          <p:nvPr>
            <p:ph type="body" sz="quarter" idx="13"/>
          </p:nvPr>
        </p:nvSpPr>
        <p:spPr/>
        <p:txBody>
          <a:bodyPr/>
          <a:lstStyle/>
          <a:p>
            <a:r>
              <a:rPr lang="en-US" dirty="0" smtClean="0"/>
              <a:t>SES-B312</a:t>
            </a:r>
            <a:endParaRPr lang="en-US" dirty="0"/>
          </a:p>
        </p:txBody>
      </p:sp>
    </p:spTree>
    <p:extLst>
      <p:ext uri="{BB962C8B-B14F-4D97-AF65-F5344CB8AC3E}">
        <p14:creationId xmlns:p14="http://schemas.microsoft.com/office/powerpoint/2010/main" val="44911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6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Content consolidation in 2010</a:t>
            </a:r>
            <a:endParaRPr lang="en-US" dirty="0">
              <a:solidFill>
                <a:schemeClr val="tx2"/>
              </a:solidFill>
            </a:endParaRPr>
          </a:p>
        </p:txBody>
      </p:sp>
      <p:sp>
        <p:nvSpPr>
          <p:cNvPr id="3" name="Text Placeholder 2"/>
          <p:cNvSpPr>
            <a:spLocks noGrp="1"/>
          </p:cNvSpPr>
          <p:nvPr>
            <p:ph type="body" sz="quarter" idx="10"/>
          </p:nvPr>
        </p:nvSpPr>
        <p:spPr/>
        <p:txBody>
          <a:bodyPr/>
          <a:lstStyle/>
          <a:p>
            <a:r>
              <a:rPr lang="en-US" sz="2900" dirty="0" smtClean="0">
                <a:solidFill>
                  <a:schemeClr val="tx2"/>
                </a:solidFill>
              </a:rPr>
              <a:t>Why, why, why?</a:t>
            </a:r>
          </a:p>
        </p:txBody>
      </p:sp>
      <p:sp>
        <p:nvSpPr>
          <p:cNvPr id="4" name="Rectangle 25"/>
          <p:cNvSpPr/>
          <p:nvPr/>
        </p:nvSpPr>
        <p:spPr bwMode="auto">
          <a:xfrm>
            <a:off x="771932" y="3039282"/>
            <a:ext cx="2011680" cy="343485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3" tIns="146241" rIns="182803" bIns="146241" numCol="1" spcCol="0" rtlCol="0" fromWordArt="0" anchor="t" anchorCtr="0" forceAA="0" compatLnSpc="1">
            <a:prstTxWarp prst="textNoShape">
              <a:avLst/>
            </a:prstTxWarp>
            <a:noAutofit/>
          </a:bodyPr>
          <a:lstStyle/>
          <a:p>
            <a:pPr defTabSz="932080"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Re-migration</a:t>
            </a:r>
          </a:p>
          <a:p>
            <a:pPr marL="285750" indent="-285750" defTabSz="932080" fontAlgn="base">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Fix cut and paste or finish a platform update</a:t>
            </a:r>
            <a:endParaRPr lang="en-US" dirty="0">
              <a:gradFill>
                <a:gsLst>
                  <a:gs pos="0">
                    <a:srgbClr val="FFFFFF"/>
                  </a:gs>
                  <a:gs pos="100000">
                    <a:srgbClr val="FFFFFF"/>
                  </a:gs>
                </a:gsLst>
                <a:lin ang="5400000" scaled="0"/>
              </a:gradFill>
              <a:ea typeface="Segoe UI" pitchFamily="34" charset="0"/>
              <a:cs typeface="Segoe UI" pitchFamily="34" charset="0"/>
            </a:endParaRPr>
          </a:p>
          <a:p>
            <a:pPr defTabSz="932080"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26"/>
          <p:cNvSpPr/>
          <p:nvPr/>
        </p:nvSpPr>
        <p:spPr bwMode="auto">
          <a:xfrm>
            <a:off x="2911157" y="3039282"/>
            <a:ext cx="2011680" cy="343485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3" tIns="146241" rIns="182803" bIns="146241" numCol="1" spcCol="0" rtlCol="0" fromWordArt="0" anchor="t" anchorCtr="0" forceAA="0" compatLnSpc="1">
            <a:prstTxWarp prst="textNoShape">
              <a:avLst/>
            </a:prstTxWarp>
            <a:noAutofit/>
          </a:bodyPr>
          <a:lstStyle/>
          <a:p>
            <a:pPr defTabSz="932080"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M&amp;A</a:t>
            </a:r>
          </a:p>
          <a:p>
            <a:pPr marL="285750" indent="-285750" defTabSz="932080" fontAlgn="base">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Unify legacy knowledge</a:t>
            </a:r>
          </a:p>
          <a:p>
            <a:pPr marL="285750" indent="-285750" defTabSz="932080" fontAlgn="base">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Forge new identity </a:t>
            </a:r>
          </a:p>
          <a:p>
            <a:pPr defTabSz="932080"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28"/>
          <p:cNvSpPr/>
          <p:nvPr/>
        </p:nvSpPr>
        <p:spPr bwMode="auto">
          <a:xfrm>
            <a:off x="7178357" y="3039282"/>
            <a:ext cx="2011680" cy="34348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3" tIns="146241" rIns="182803" bIns="146241" numCol="1" spcCol="0" rtlCol="0" fromWordArt="0" anchor="t" anchorCtr="0" forceAA="0" compatLnSpc="1">
            <a:prstTxWarp prst="textNoShape">
              <a:avLst/>
            </a:prstTxWarp>
            <a:noAutofit/>
          </a:bodyPr>
          <a:lstStyle/>
          <a:p>
            <a:pPr defTabSz="932080"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Information rearchitecture</a:t>
            </a:r>
          </a:p>
          <a:p>
            <a:pPr marL="285750" indent="-285750" defTabSz="932080" fontAlgn="base">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New structures</a:t>
            </a:r>
          </a:p>
          <a:p>
            <a:pPr marL="285750" indent="-285750" defTabSz="932080" fontAlgn="base">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Depts -&gt; Teams</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30"/>
          <p:cNvSpPr/>
          <p:nvPr/>
        </p:nvSpPr>
        <p:spPr bwMode="auto">
          <a:xfrm>
            <a:off x="5044757" y="3039282"/>
            <a:ext cx="2011680" cy="343485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3" tIns="146241" rIns="182803" bIns="146241" numCol="1" spcCol="0" rtlCol="0" fromWordArt="0" anchor="t" anchorCtr="0" forceAA="0" compatLnSpc="1">
            <a:prstTxWarp prst="textNoShape">
              <a:avLst/>
            </a:prstTxWarp>
            <a:noAutofit/>
          </a:bodyPr>
          <a:lstStyle/>
          <a:p>
            <a:pPr defTabSz="932080"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Aggregation</a:t>
            </a:r>
          </a:p>
          <a:p>
            <a:pPr marL="285750" indent="-285750" defTabSz="932080" fontAlgn="base">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Dep’t portals</a:t>
            </a:r>
          </a:p>
          <a:p>
            <a:pPr marL="285750" indent="-285750" defTabSz="932080" fontAlgn="base">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Findabilty</a:t>
            </a:r>
          </a:p>
          <a:p>
            <a:pPr marL="285750" indent="-285750" defTabSz="932080" fontAlgn="base">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Retire legacy ECM</a:t>
            </a:r>
          </a:p>
          <a:p>
            <a:pPr defTabSz="932080"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28"/>
          <p:cNvSpPr/>
          <p:nvPr/>
        </p:nvSpPr>
        <p:spPr bwMode="auto">
          <a:xfrm>
            <a:off x="9311957" y="3040062"/>
            <a:ext cx="2011680" cy="343485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3" tIns="146241" rIns="182803" bIns="146241" numCol="1" spcCol="0" rtlCol="0" fromWordArt="0" anchor="t" anchorCtr="0" forceAA="0" compatLnSpc="1">
            <a:prstTxWarp prst="textNoShape">
              <a:avLst/>
            </a:prstTxWarp>
            <a:noAutofit/>
          </a:bodyPr>
          <a:lstStyle/>
          <a:p>
            <a:pPr defTabSz="932080" fontAlgn="base">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Upgrade readiness</a:t>
            </a:r>
          </a:p>
          <a:p>
            <a:pPr marL="285750" indent="-285750" defTabSz="932080" fontAlgn="base">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One hop better than many</a:t>
            </a:r>
          </a:p>
          <a:p>
            <a:pPr marL="285750" indent="-285750" defTabSz="932080" fontAlgn="base">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Use ECM now</a:t>
            </a:r>
            <a:endParaRPr lang="en-US" dirty="0">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2" descr="C:\Users\cmcnulty\AppData\Local\Microsoft\Windows\Temporary Internet Files\Content.IE5\49XU68EN\MP900442430[1].jpg"/>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884237" y="5207740"/>
            <a:ext cx="1783398" cy="11851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cmcnulty\AppData\Local\Microsoft\Windows\Temporary Internet Files\Content.IE5\397CL0KD\MC900297259[1].wmf"/>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082124" y="4729722"/>
            <a:ext cx="1634278" cy="16342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cmcnulty\AppData\Local\Microsoft\Windows\Temporary Internet Files\Content.IE5\BV2MSTKF\MC900433892[1].png"/>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5150507" y="4473288"/>
            <a:ext cx="1891325" cy="18907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76058" y="5326062"/>
            <a:ext cx="1773322" cy="996607"/>
          </a:xfrm>
          <a:prstGeom prst="rect">
            <a:avLst/>
          </a:prstGeom>
        </p:spPr>
      </p:pic>
      <p:pic>
        <p:nvPicPr>
          <p:cNvPr id="19" name="Picture 3" descr="C:\Users\cmcnulty\AppData\Local\Microsoft\Windows\Temporary Internet Files\Content.IE5\397CL0KD\MP900386794[1].jpg"/>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9418637" y="5122864"/>
            <a:ext cx="1749910" cy="1269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001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Assessment</a:t>
            </a:r>
            <a:endParaRPr lang="en-US" dirty="0"/>
          </a:p>
        </p:txBody>
      </p:sp>
      <p:sp>
        <p:nvSpPr>
          <p:cNvPr id="3" name="Text Placeholder 2"/>
          <p:cNvSpPr>
            <a:spLocks noGrp="1"/>
          </p:cNvSpPr>
          <p:nvPr>
            <p:ph type="body" sz="quarter" idx="10"/>
          </p:nvPr>
        </p:nvSpPr>
        <p:spPr/>
        <p:txBody>
          <a:bodyPr/>
          <a:lstStyle/>
          <a:p>
            <a:pPr marL="514350" indent="-514350">
              <a:buFont typeface="+mj-lt"/>
              <a:buAutoNum type="arabicPeriod"/>
            </a:pPr>
            <a:r>
              <a:rPr lang="en-US" dirty="0" smtClean="0"/>
              <a:t>Define the </a:t>
            </a:r>
            <a:r>
              <a:rPr lang="en-US" dirty="0"/>
              <a:t>c</a:t>
            </a:r>
            <a:r>
              <a:rPr lang="en-US" dirty="0" smtClean="0"/>
              <a:t>ontent selection criteria</a:t>
            </a:r>
          </a:p>
          <a:p>
            <a:pPr lvl="1"/>
            <a:r>
              <a:rPr lang="en-US" dirty="0">
                <a:solidFill>
                  <a:schemeClr val="tx1"/>
                </a:solidFill>
              </a:rPr>
              <a:t>Where is it stored</a:t>
            </a:r>
            <a:r>
              <a:rPr lang="en-US" dirty="0" smtClean="0">
                <a:solidFill>
                  <a:schemeClr val="tx1"/>
                </a:solidFill>
              </a:rPr>
              <a:t>? Who </a:t>
            </a:r>
            <a:r>
              <a:rPr lang="en-US" dirty="0">
                <a:solidFill>
                  <a:schemeClr val="tx1"/>
                </a:solidFill>
              </a:rPr>
              <a:t>owns it</a:t>
            </a:r>
            <a:r>
              <a:rPr lang="en-US" dirty="0" smtClean="0">
                <a:solidFill>
                  <a:schemeClr val="tx1"/>
                </a:solidFill>
              </a:rPr>
              <a:t>? Is </a:t>
            </a:r>
            <a:r>
              <a:rPr lang="en-US" dirty="0">
                <a:solidFill>
                  <a:schemeClr val="tx1"/>
                </a:solidFill>
              </a:rPr>
              <a:t>it still relevant?</a:t>
            </a:r>
          </a:p>
          <a:p>
            <a:pPr lvl="1"/>
            <a:r>
              <a:rPr lang="en-US" dirty="0" smtClean="0"/>
              <a:t>Size? Duplicates? ‘Bad’ for SharePoint?</a:t>
            </a:r>
          </a:p>
          <a:p>
            <a:pPr marL="514350" indent="-514350">
              <a:buFont typeface="+mj-lt"/>
              <a:buAutoNum type="arabicPeriod"/>
            </a:pPr>
            <a:r>
              <a:rPr lang="en-US" dirty="0" smtClean="0"/>
              <a:t>Assess how much content is left when criteria is applied</a:t>
            </a:r>
          </a:p>
          <a:p>
            <a:pPr marL="514350" indent="-514350">
              <a:buFont typeface="+mj-lt"/>
              <a:buAutoNum type="arabicPeriod"/>
            </a:pPr>
            <a:r>
              <a:rPr lang="en-US" dirty="0" smtClean="0"/>
              <a:t>Go back to 1.</a:t>
            </a:r>
            <a:endParaRPr lang="en-US" dirty="0"/>
          </a:p>
        </p:txBody>
      </p:sp>
      <p:sp>
        <p:nvSpPr>
          <p:cNvPr id="4" name="Text Placeholder 3"/>
          <p:cNvSpPr>
            <a:spLocks noGrp="1"/>
          </p:cNvSpPr>
          <p:nvPr>
            <p:ph type="body" sz="quarter" idx="11"/>
          </p:nvPr>
        </p:nvSpPr>
        <p:spPr/>
        <p:txBody>
          <a:bodyPr/>
          <a:lstStyle/>
          <a:p>
            <a:endParaRPr lang="en-US" dirty="0"/>
          </a:p>
        </p:txBody>
      </p:sp>
      <p:pic>
        <p:nvPicPr>
          <p:cNvPr id="3074" name="Picture 2" descr="C:\Users\kimforss\AppData\Local\Microsoft\Windows\Temporary Internet Files\Content.IE5\VKFPJ9A6\MP900433129[1].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56637" y="1462220"/>
            <a:ext cx="1854432" cy="2776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2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assessment </a:t>
            </a:r>
            <a:r>
              <a:rPr lang="en-US" dirty="0" smtClean="0"/>
              <a:t>challenges</a:t>
            </a:r>
            <a:endParaRPr lang="en-US" dirty="0"/>
          </a:p>
        </p:txBody>
      </p:sp>
      <p:sp>
        <p:nvSpPr>
          <p:cNvPr id="3" name="Text Placeholder 2"/>
          <p:cNvSpPr>
            <a:spLocks noGrp="1"/>
          </p:cNvSpPr>
          <p:nvPr>
            <p:ph type="body" sz="quarter" idx="10"/>
          </p:nvPr>
        </p:nvSpPr>
        <p:spPr/>
        <p:txBody>
          <a:bodyPr/>
          <a:lstStyle/>
          <a:p>
            <a:r>
              <a:rPr lang="en-US" dirty="0" smtClean="0"/>
              <a:t>WSP/Jscript; managed and unmanaged</a:t>
            </a:r>
          </a:p>
          <a:p>
            <a:r>
              <a:rPr lang="en-US" dirty="0" smtClean="0"/>
              <a:t>Documentation and Purpose</a:t>
            </a:r>
          </a:p>
          <a:p>
            <a:r>
              <a:rPr lang="en-US" dirty="0" smtClean="0"/>
              <a:t>Test upgradability</a:t>
            </a:r>
          </a:p>
          <a:p>
            <a:r>
              <a:rPr lang="en-US" dirty="0" smtClean="0"/>
              <a:t>Third-party components</a:t>
            </a:r>
          </a:p>
        </p:txBody>
      </p:sp>
      <p:sp>
        <p:nvSpPr>
          <p:cNvPr id="4" name="Text Placeholder 3"/>
          <p:cNvSpPr>
            <a:spLocks noGrp="1"/>
          </p:cNvSpPr>
          <p:nvPr>
            <p:ph type="body" sz="quarter" idx="11"/>
          </p:nvPr>
        </p:nvSpPr>
        <p:spPr/>
        <p:txBody>
          <a:bodyPr/>
          <a:lstStyle/>
          <a:p>
            <a:r>
              <a:rPr lang="en-US" dirty="0" smtClean="0"/>
              <a:t>Ask:</a:t>
            </a:r>
          </a:p>
          <a:p>
            <a:pPr lvl="1"/>
            <a:r>
              <a:rPr lang="en-US" dirty="0" smtClean="0"/>
              <a:t>Was code release a “governed” process?</a:t>
            </a:r>
          </a:p>
          <a:p>
            <a:pPr lvl="1"/>
            <a:r>
              <a:rPr lang="en-US" dirty="0" smtClean="0"/>
              <a:t>Relevance and mission criticality?</a:t>
            </a:r>
          </a:p>
          <a:p>
            <a:pPr lvl="1"/>
            <a:r>
              <a:rPr lang="en-US" dirty="0" smtClean="0"/>
              <a:t>Risk/reward relative to test and upgrade efforts</a:t>
            </a:r>
          </a:p>
          <a:p>
            <a:pPr lvl="1"/>
            <a:r>
              <a:rPr lang="en-US" dirty="0" smtClean="0"/>
              <a:t>How many separate elements need to be tested?</a:t>
            </a:r>
            <a:endParaRPr lang="en-US" dirty="0"/>
          </a:p>
        </p:txBody>
      </p:sp>
    </p:spTree>
    <p:extLst>
      <p:ext uri="{BB962C8B-B14F-4D97-AF65-F5344CB8AC3E}">
        <p14:creationId xmlns:p14="http://schemas.microsoft.com/office/powerpoint/2010/main" val="193634054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bg1"/>
                </a:solidFill>
              </a:rPr>
              <a:t>Documentation </a:t>
            </a:r>
            <a:r>
              <a:rPr lang="en-US" dirty="0" smtClean="0">
                <a:solidFill>
                  <a:schemeClr val="bg1"/>
                </a:solidFill>
              </a:rPr>
              <a:t>process</a:t>
            </a:r>
            <a:endParaRPr lang="en-US" dirty="0">
              <a:solidFill>
                <a:schemeClr val="bg1"/>
              </a:solidFill>
            </a:endParaRPr>
          </a:p>
        </p:txBody>
      </p:sp>
      <p:sp>
        <p:nvSpPr>
          <p:cNvPr id="9" name="Content Placeholder 8"/>
          <p:cNvSpPr>
            <a:spLocks noGrp="1"/>
          </p:cNvSpPr>
          <p:nvPr>
            <p:ph type="body" sz="quarter" idx="10"/>
          </p:nvPr>
        </p:nvSpPr>
        <p:spPr>
          <a:xfrm>
            <a:off x="274639" y="1212849"/>
            <a:ext cx="5486399" cy="3484031"/>
          </a:xfrm>
        </p:spPr>
        <p:txBody>
          <a:bodyPr/>
          <a:lstStyle/>
          <a:p>
            <a:r>
              <a:rPr lang="en-US" dirty="0" smtClean="0">
                <a:solidFill>
                  <a:schemeClr val="bg1"/>
                </a:solidFill>
              </a:rPr>
              <a:t>Examine existing farm for useful information</a:t>
            </a:r>
          </a:p>
          <a:p>
            <a:r>
              <a:rPr lang="en-US" dirty="0" smtClean="0">
                <a:solidFill>
                  <a:schemeClr val="bg1"/>
                </a:solidFill>
              </a:rPr>
              <a:t>Gathered </a:t>
            </a:r>
            <a:r>
              <a:rPr lang="en-US" dirty="0">
                <a:solidFill>
                  <a:schemeClr val="bg1"/>
                </a:solidFill>
              </a:rPr>
              <a:t>information </a:t>
            </a:r>
            <a:r>
              <a:rPr lang="en-US" dirty="0" smtClean="0">
                <a:solidFill>
                  <a:schemeClr val="bg1"/>
                </a:solidFill>
              </a:rPr>
              <a:t>informs </a:t>
            </a:r>
            <a:r>
              <a:rPr lang="en-US" dirty="0">
                <a:solidFill>
                  <a:schemeClr val="bg1"/>
                </a:solidFill>
              </a:rPr>
              <a:t>new </a:t>
            </a:r>
            <a:r>
              <a:rPr lang="en-US" dirty="0" smtClean="0">
                <a:solidFill>
                  <a:schemeClr val="bg1"/>
                </a:solidFill>
              </a:rPr>
              <a:t>version</a:t>
            </a:r>
          </a:p>
          <a:p>
            <a:r>
              <a:rPr lang="en-US" dirty="0" smtClean="0">
                <a:solidFill>
                  <a:schemeClr val="bg1"/>
                </a:solidFill>
              </a:rPr>
              <a:t>Keep </a:t>
            </a:r>
            <a:r>
              <a:rPr lang="en-US" u="sng" dirty="0" smtClean="0">
                <a:solidFill>
                  <a:schemeClr val="bg1"/>
                </a:solidFill>
              </a:rPr>
              <a:t>all information</a:t>
            </a:r>
            <a:r>
              <a:rPr lang="en-US" dirty="0" smtClean="0">
                <a:solidFill>
                  <a:schemeClr val="bg1"/>
                </a:solidFill>
              </a:rPr>
              <a:t> for future use</a:t>
            </a:r>
          </a:p>
        </p:txBody>
      </p:sp>
      <p:sp>
        <p:nvSpPr>
          <p:cNvPr id="2" name="Text Placeholder 1"/>
          <p:cNvSpPr>
            <a:spLocks noGrp="1"/>
          </p:cNvSpPr>
          <p:nvPr>
            <p:ph type="body" sz="quarter" idx="11"/>
          </p:nvPr>
        </p:nvSpPr>
        <p:spPr>
          <a:xfrm>
            <a:off x="6675439" y="1212849"/>
            <a:ext cx="5486399" cy="6031908"/>
          </a:xfrm>
        </p:spPr>
        <p:txBody>
          <a:bodyPr/>
          <a:lstStyle/>
          <a:p>
            <a:r>
              <a:rPr lang="en-US" sz="2040" dirty="0">
                <a:solidFill>
                  <a:schemeClr val="bg1"/>
                </a:solidFill>
              </a:rPr>
              <a:t>Content databases:</a:t>
            </a:r>
          </a:p>
          <a:p>
            <a:pPr lvl="1"/>
            <a:r>
              <a:rPr lang="en-US" sz="1836" dirty="0">
                <a:solidFill>
                  <a:schemeClr val="bg1"/>
                </a:solidFill>
              </a:rPr>
              <a:t>Names</a:t>
            </a:r>
          </a:p>
          <a:p>
            <a:pPr lvl="1"/>
            <a:r>
              <a:rPr lang="en-US" sz="1836" dirty="0">
                <a:solidFill>
                  <a:schemeClr val="bg1"/>
                </a:solidFill>
              </a:rPr>
              <a:t>Issues</a:t>
            </a:r>
          </a:p>
          <a:p>
            <a:pPr lvl="1"/>
            <a:r>
              <a:rPr lang="en-US" sz="1836" dirty="0">
                <a:solidFill>
                  <a:schemeClr val="bg1"/>
                </a:solidFill>
              </a:rPr>
              <a:t>Referenced customizations</a:t>
            </a:r>
          </a:p>
          <a:p>
            <a:r>
              <a:rPr lang="en-US" sz="2040" dirty="0">
                <a:solidFill>
                  <a:schemeClr val="bg1"/>
                </a:solidFill>
              </a:rPr>
              <a:t>Services:</a:t>
            </a:r>
          </a:p>
          <a:p>
            <a:pPr lvl="1"/>
            <a:r>
              <a:rPr lang="en-US" sz="1836" dirty="0">
                <a:solidFill>
                  <a:schemeClr val="bg1"/>
                </a:solidFill>
              </a:rPr>
              <a:t>Cross farm topology</a:t>
            </a:r>
          </a:p>
          <a:p>
            <a:pPr lvl="1"/>
            <a:r>
              <a:rPr lang="en-US" sz="1836" dirty="0">
                <a:solidFill>
                  <a:schemeClr val="bg1"/>
                </a:solidFill>
              </a:rPr>
              <a:t>Database names</a:t>
            </a:r>
          </a:p>
          <a:p>
            <a:pPr lvl="1"/>
            <a:r>
              <a:rPr lang="en-US" sz="1836" dirty="0">
                <a:solidFill>
                  <a:schemeClr val="bg1"/>
                </a:solidFill>
              </a:rPr>
              <a:t>Service Settings</a:t>
            </a:r>
          </a:p>
          <a:p>
            <a:pPr lvl="1"/>
            <a:r>
              <a:rPr lang="en-US" sz="1836" dirty="0">
                <a:solidFill>
                  <a:schemeClr val="bg1"/>
                </a:solidFill>
              </a:rPr>
              <a:t>Installed customizations</a:t>
            </a:r>
          </a:p>
          <a:p>
            <a:r>
              <a:rPr lang="en-US" sz="2040" dirty="0">
                <a:solidFill>
                  <a:schemeClr val="bg1"/>
                </a:solidFill>
              </a:rPr>
              <a:t>Farm/Web Application:</a:t>
            </a:r>
          </a:p>
          <a:p>
            <a:pPr lvl="1"/>
            <a:r>
              <a:rPr lang="en-US" sz="1836" dirty="0">
                <a:solidFill>
                  <a:schemeClr val="bg1"/>
                </a:solidFill>
              </a:rPr>
              <a:t>Alternate Access Mappings (AAM)</a:t>
            </a:r>
          </a:p>
          <a:p>
            <a:pPr lvl="1"/>
            <a:r>
              <a:rPr lang="en-US" sz="1836" dirty="0">
                <a:solidFill>
                  <a:schemeClr val="bg1"/>
                </a:solidFill>
              </a:rPr>
              <a:t>Authentication Methods/Providers</a:t>
            </a:r>
          </a:p>
          <a:p>
            <a:pPr lvl="1"/>
            <a:r>
              <a:rPr lang="en-US" sz="1836" dirty="0">
                <a:solidFill>
                  <a:schemeClr val="bg1"/>
                </a:solidFill>
              </a:rPr>
              <a:t>Managed paths</a:t>
            </a:r>
          </a:p>
          <a:p>
            <a:pPr lvl="1"/>
            <a:r>
              <a:rPr lang="en-US" sz="1836" dirty="0">
                <a:solidFill>
                  <a:schemeClr val="bg1"/>
                </a:solidFill>
              </a:rPr>
              <a:t>Installed/registered features</a:t>
            </a:r>
          </a:p>
          <a:p>
            <a:pPr lvl="1"/>
            <a:r>
              <a:rPr lang="en-US" sz="1836" dirty="0">
                <a:solidFill>
                  <a:schemeClr val="bg1"/>
                </a:solidFill>
              </a:rPr>
              <a:t>Installed customizations</a:t>
            </a:r>
          </a:p>
          <a:p>
            <a:pPr lvl="1"/>
            <a:r>
              <a:rPr lang="en-US" sz="1836" dirty="0">
                <a:solidFill>
                  <a:schemeClr val="bg1"/>
                </a:solidFill>
              </a:rPr>
              <a:t>Web.config modifications</a:t>
            </a:r>
          </a:p>
          <a:p>
            <a:endParaRPr lang="en-US" dirty="0">
              <a:solidFill>
                <a:schemeClr val="bg1"/>
              </a:solidFill>
            </a:endParaRPr>
          </a:p>
        </p:txBody>
      </p:sp>
    </p:spTree>
    <p:extLst>
      <p:ext uri="{BB962C8B-B14F-4D97-AF65-F5344CB8AC3E}">
        <p14:creationId xmlns:p14="http://schemas.microsoft.com/office/powerpoint/2010/main" val="230347427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Settings </a:t>
            </a:r>
            <a:r>
              <a:rPr lang="en-US" dirty="0" smtClean="0"/>
              <a:t>gathering</a:t>
            </a:r>
            <a:endParaRPr lang="en-US" dirty="0"/>
          </a:p>
        </p:txBody>
      </p:sp>
      <p:sp>
        <p:nvSpPr>
          <p:cNvPr id="3" name="Content Placeholder 2"/>
          <p:cNvSpPr>
            <a:spLocks noGrp="1"/>
          </p:cNvSpPr>
          <p:nvPr>
            <p:ph sz="quarter" idx="10"/>
          </p:nvPr>
        </p:nvSpPr>
        <p:spPr>
          <a:xfrm>
            <a:off x="274638" y="1214438"/>
            <a:ext cx="11887200" cy="5361468"/>
          </a:xfrm>
        </p:spPr>
        <p:txBody>
          <a:bodyPr/>
          <a:lstStyle/>
          <a:p>
            <a:r>
              <a:rPr lang="en-US" sz="3600" dirty="0" smtClean="0"/>
              <a:t>Some settings are farm specific</a:t>
            </a:r>
          </a:p>
          <a:p>
            <a:r>
              <a:rPr lang="en-US" sz="3600" dirty="0" smtClean="0"/>
              <a:t>Most are referenced for new farm</a:t>
            </a:r>
          </a:p>
          <a:p>
            <a:r>
              <a:rPr lang="en-US" sz="3600" dirty="0" smtClean="0"/>
              <a:t>Simple PowerShell scripts can gather settings data</a:t>
            </a:r>
          </a:p>
          <a:p>
            <a:pPr lvl="1"/>
            <a:r>
              <a:rPr lang="en-US" sz="2000" dirty="0" smtClean="0"/>
              <a:t>Get-SPFeature </a:t>
            </a:r>
            <a:r>
              <a:rPr lang="en-US" sz="2000" dirty="0"/>
              <a:t>| Format-List | Out-File </a:t>
            </a:r>
            <a:r>
              <a:rPr lang="en-US" sz="2000" dirty="0" smtClean="0"/>
              <a:t>features.txt</a:t>
            </a:r>
            <a:endParaRPr lang="en-US" sz="2000" dirty="0"/>
          </a:p>
          <a:p>
            <a:pPr lvl="1"/>
            <a:r>
              <a:rPr lang="en-US" sz="2000" dirty="0"/>
              <a:t>Get-SPFarm | </a:t>
            </a:r>
            <a:r>
              <a:rPr lang="en-US" sz="2000" dirty="0" smtClean="0"/>
              <a:t>Format-List</a:t>
            </a:r>
          </a:p>
          <a:p>
            <a:pPr lvl="1"/>
            <a:r>
              <a:rPr lang="en-US" sz="2000" dirty="0" smtClean="0"/>
              <a:t>Get-SPFarm.buildversion (</a:t>
            </a:r>
            <a:r>
              <a:rPr lang="en-US" sz="2000" dirty="0" smtClean="0">
                <a:hlinkClick r:id="rId3"/>
              </a:rPr>
              <a:t>www.chrismcnulty.net/blog</a:t>
            </a:r>
            <a:r>
              <a:rPr lang="en-US" sz="2000" dirty="0" smtClean="0"/>
              <a:t>) </a:t>
            </a:r>
            <a:endParaRPr lang="en-US" sz="2000" dirty="0"/>
          </a:p>
          <a:p>
            <a:pPr lvl="1"/>
            <a:r>
              <a:rPr lang="en-US" sz="2000" dirty="0"/>
              <a:t>Get-SPSite –limit all | Get-SPWeb –limit all | Select URL, name, theme, SiteLogoURL, WebTemplate, WebTemplateID | </a:t>
            </a:r>
            <a:r>
              <a:rPr lang="en-US" sz="2000" dirty="0" smtClean="0"/>
              <a:t>Out-</a:t>
            </a:r>
            <a:r>
              <a:rPr lang="en-US" sz="2000" dirty="0" err="1" smtClean="0"/>
              <a:t>GridView</a:t>
            </a:r>
            <a:endParaRPr lang="en-US" sz="2000" dirty="0" smtClean="0"/>
          </a:p>
          <a:p>
            <a:r>
              <a:rPr lang="en-US" sz="3600" dirty="0" smtClean="0"/>
              <a:t>Test-</a:t>
            </a:r>
            <a:r>
              <a:rPr lang="en-US" sz="3600" dirty="0" err="1" smtClean="0"/>
              <a:t>SPContentDatabase</a:t>
            </a:r>
            <a:r>
              <a:rPr lang="en-US" sz="3600" dirty="0" smtClean="0"/>
              <a:t> (2010 &amp; 2013)</a:t>
            </a:r>
            <a:endParaRPr lang="en-US" sz="3600" dirty="0"/>
          </a:p>
          <a:p>
            <a:r>
              <a:rPr lang="en-US" sz="3600" dirty="0" smtClean="0"/>
              <a:t>Third-party </a:t>
            </a:r>
            <a:r>
              <a:rPr lang="en-US" sz="3600" dirty="0"/>
              <a:t>solutions</a:t>
            </a:r>
          </a:p>
          <a:p>
            <a:r>
              <a:rPr lang="en-US" sz="3600" dirty="0" smtClean="0"/>
              <a:t>STSADM </a:t>
            </a:r>
            <a:r>
              <a:rPr lang="en-US" sz="3600" dirty="0"/>
              <a:t>-o </a:t>
            </a:r>
            <a:r>
              <a:rPr lang="en-US" sz="3600" dirty="0" err="1"/>
              <a:t>PreUpgradeCheck</a:t>
            </a:r>
            <a:r>
              <a:rPr lang="en-US" sz="3600" dirty="0"/>
              <a:t> no longer </a:t>
            </a:r>
            <a:r>
              <a:rPr lang="en-US" sz="3600" dirty="0" smtClean="0"/>
              <a:t>exists</a:t>
            </a:r>
            <a:endParaRPr lang="en-US" sz="3600" dirty="0"/>
          </a:p>
        </p:txBody>
      </p:sp>
    </p:spTree>
    <p:extLst>
      <p:ext uri="{BB962C8B-B14F-4D97-AF65-F5344CB8AC3E}">
        <p14:creationId xmlns:p14="http://schemas.microsoft.com/office/powerpoint/2010/main" val="2481933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Planning</a:t>
            </a:r>
            <a:endParaRPr lang="en-US" dirty="0"/>
          </a:p>
        </p:txBody>
      </p:sp>
    </p:spTree>
    <p:extLst>
      <p:ext uri="{BB962C8B-B14F-4D97-AF65-F5344CB8AC3E}">
        <p14:creationId xmlns:p14="http://schemas.microsoft.com/office/powerpoint/2010/main" val="260059912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88" dirty="0" smtClean="0">
                <a:solidFill>
                  <a:schemeClr val="bg1"/>
                </a:solidFill>
              </a:rPr>
              <a:t>Database attach upgrade</a:t>
            </a:r>
            <a:endParaRPr lang="en-US" sz="4488" dirty="0">
              <a:solidFill>
                <a:schemeClr val="bg1"/>
              </a:solidFill>
            </a:endParaRPr>
          </a:p>
        </p:txBody>
      </p:sp>
      <p:sp>
        <p:nvSpPr>
          <p:cNvPr id="3" name="Content Placeholder 2"/>
          <p:cNvSpPr>
            <a:spLocks noGrp="1"/>
          </p:cNvSpPr>
          <p:nvPr>
            <p:ph type="body" sz="quarter" idx="10"/>
          </p:nvPr>
        </p:nvSpPr>
        <p:spPr>
          <a:xfrm>
            <a:off x="274639" y="1212849"/>
            <a:ext cx="5486399" cy="4902881"/>
          </a:xfrm>
        </p:spPr>
        <p:txBody>
          <a:bodyPr/>
          <a:lstStyle/>
          <a:p>
            <a:r>
              <a:rPr lang="en-US" sz="4000" dirty="0" smtClean="0">
                <a:solidFill>
                  <a:schemeClr val="bg1"/>
                </a:solidFill>
              </a:rPr>
              <a:t>Supported</a:t>
            </a:r>
          </a:p>
          <a:p>
            <a:pPr lvl="1"/>
            <a:r>
              <a:rPr lang="en-US" dirty="0" smtClean="0">
                <a:solidFill>
                  <a:schemeClr val="bg1"/>
                </a:solidFill>
              </a:rPr>
              <a:t>Content </a:t>
            </a:r>
            <a:r>
              <a:rPr lang="en-US" dirty="0">
                <a:solidFill>
                  <a:schemeClr val="bg1"/>
                </a:solidFill>
              </a:rPr>
              <a:t>databases</a:t>
            </a:r>
          </a:p>
          <a:p>
            <a:pPr lvl="1"/>
            <a:r>
              <a:rPr lang="en-US" dirty="0">
                <a:solidFill>
                  <a:schemeClr val="bg1"/>
                </a:solidFill>
              </a:rPr>
              <a:t>Project </a:t>
            </a:r>
            <a:r>
              <a:rPr lang="en-US" dirty="0" smtClean="0">
                <a:solidFill>
                  <a:schemeClr val="bg1"/>
                </a:solidFill>
              </a:rPr>
              <a:t>Server databases</a:t>
            </a:r>
            <a:endParaRPr lang="en-US" dirty="0">
              <a:solidFill>
                <a:schemeClr val="bg1"/>
              </a:solidFill>
            </a:endParaRPr>
          </a:p>
          <a:p>
            <a:pPr lvl="2"/>
            <a:r>
              <a:rPr lang="en-US" sz="1800" dirty="0">
                <a:solidFill>
                  <a:schemeClr val="bg1"/>
                </a:solidFill>
              </a:rPr>
              <a:t>Note: Four </a:t>
            </a:r>
            <a:r>
              <a:rPr lang="en-US" sz="1800" dirty="0" smtClean="0">
                <a:solidFill>
                  <a:schemeClr val="bg1"/>
                </a:solidFill>
              </a:rPr>
              <a:t>DBs merge </a:t>
            </a:r>
            <a:r>
              <a:rPr lang="en-US" sz="1800" dirty="0">
                <a:solidFill>
                  <a:schemeClr val="bg1"/>
                </a:solidFill>
              </a:rPr>
              <a:t>to </a:t>
            </a:r>
            <a:r>
              <a:rPr lang="en-US" sz="1800" dirty="0" smtClean="0">
                <a:solidFill>
                  <a:schemeClr val="bg1"/>
                </a:solidFill>
              </a:rPr>
              <a:t>one</a:t>
            </a:r>
            <a:endParaRPr lang="en-US" sz="1800" dirty="0">
              <a:solidFill>
                <a:schemeClr val="bg1"/>
              </a:solidFill>
            </a:endParaRPr>
          </a:p>
          <a:p>
            <a:pPr lvl="1"/>
            <a:r>
              <a:rPr lang="en-US" dirty="0">
                <a:solidFill>
                  <a:schemeClr val="bg1"/>
                </a:solidFill>
              </a:rPr>
              <a:t>Search admin database</a:t>
            </a:r>
          </a:p>
          <a:p>
            <a:pPr lvl="1"/>
            <a:r>
              <a:rPr lang="en-US" dirty="0">
                <a:solidFill>
                  <a:schemeClr val="bg1"/>
                </a:solidFill>
              </a:rPr>
              <a:t>Profile database</a:t>
            </a:r>
          </a:p>
          <a:p>
            <a:pPr lvl="1"/>
            <a:r>
              <a:rPr lang="en-US" dirty="0">
                <a:solidFill>
                  <a:schemeClr val="bg1"/>
                </a:solidFill>
              </a:rPr>
              <a:t>Social database</a:t>
            </a:r>
          </a:p>
          <a:p>
            <a:pPr lvl="1"/>
            <a:r>
              <a:rPr lang="en-US" dirty="0">
                <a:solidFill>
                  <a:schemeClr val="bg1"/>
                </a:solidFill>
              </a:rPr>
              <a:t>Managed Metadata database</a:t>
            </a:r>
          </a:p>
          <a:p>
            <a:pPr lvl="1"/>
            <a:r>
              <a:rPr lang="en-US" dirty="0">
                <a:solidFill>
                  <a:schemeClr val="bg1"/>
                </a:solidFill>
              </a:rPr>
              <a:t>Secure Store database</a:t>
            </a:r>
          </a:p>
          <a:p>
            <a:pPr lvl="2"/>
            <a:r>
              <a:rPr lang="en-US" sz="1800" dirty="0">
                <a:solidFill>
                  <a:schemeClr val="bg1"/>
                </a:solidFill>
              </a:rPr>
              <a:t>Note: Passphrase </a:t>
            </a:r>
            <a:r>
              <a:rPr lang="en-US" sz="1800" dirty="0" smtClean="0">
                <a:solidFill>
                  <a:schemeClr val="bg1"/>
                </a:solidFill>
              </a:rPr>
              <a:t>required</a:t>
            </a:r>
            <a:endParaRPr lang="en-US" sz="1800" dirty="0">
              <a:solidFill>
                <a:schemeClr val="bg1"/>
              </a:solidFill>
            </a:endParaRPr>
          </a:p>
          <a:p>
            <a:pPr lvl="1"/>
            <a:r>
              <a:rPr lang="en-US" dirty="0">
                <a:solidFill>
                  <a:schemeClr val="bg1"/>
                </a:solidFill>
              </a:rPr>
              <a:t>Access databases</a:t>
            </a:r>
          </a:p>
          <a:p>
            <a:pPr lvl="2"/>
            <a:r>
              <a:rPr lang="en-US" sz="1800" dirty="0">
                <a:solidFill>
                  <a:schemeClr val="bg1"/>
                </a:solidFill>
              </a:rPr>
              <a:t>Note: Supported for B2B upgrades only</a:t>
            </a:r>
          </a:p>
        </p:txBody>
      </p:sp>
      <p:sp>
        <p:nvSpPr>
          <p:cNvPr id="4" name="Text Placeholder 3"/>
          <p:cNvSpPr>
            <a:spLocks noGrp="1"/>
          </p:cNvSpPr>
          <p:nvPr>
            <p:ph type="body" sz="quarter" idx="11"/>
          </p:nvPr>
        </p:nvSpPr>
        <p:spPr>
          <a:xfrm>
            <a:off x="6675439" y="1212849"/>
            <a:ext cx="5486399" cy="4395049"/>
          </a:xfrm>
        </p:spPr>
        <p:txBody>
          <a:bodyPr/>
          <a:lstStyle/>
          <a:p>
            <a:r>
              <a:rPr lang="en-US" sz="3600" dirty="0" smtClean="0">
                <a:solidFill>
                  <a:schemeClr val="bg1"/>
                </a:solidFill>
              </a:rPr>
              <a:t>Not supported</a:t>
            </a:r>
          </a:p>
          <a:p>
            <a:pPr lvl="1"/>
            <a:r>
              <a:rPr lang="en-US" sz="2800" dirty="0">
                <a:solidFill>
                  <a:schemeClr val="bg1"/>
                </a:solidFill>
              </a:rPr>
              <a:t>Configuration database</a:t>
            </a:r>
          </a:p>
          <a:p>
            <a:pPr lvl="2"/>
            <a:r>
              <a:rPr lang="en-US" sz="2400" dirty="0">
                <a:solidFill>
                  <a:schemeClr val="bg1"/>
                </a:solidFill>
              </a:rPr>
              <a:t>Unsupported for both V2V and B2B upgrades</a:t>
            </a:r>
          </a:p>
          <a:p>
            <a:pPr lvl="2"/>
            <a:r>
              <a:rPr lang="en-US" sz="2400" b="1" dirty="0" smtClean="0">
                <a:solidFill>
                  <a:schemeClr val="bg1"/>
                </a:solidFill>
              </a:rPr>
              <a:t>Never</a:t>
            </a:r>
            <a:r>
              <a:rPr lang="en-US" sz="2400" dirty="0" smtClean="0">
                <a:solidFill>
                  <a:schemeClr val="bg1"/>
                </a:solidFill>
              </a:rPr>
              <a:t> supported </a:t>
            </a:r>
            <a:r>
              <a:rPr lang="en-US" sz="2400" dirty="0">
                <a:solidFill>
                  <a:schemeClr val="bg1"/>
                </a:solidFill>
              </a:rPr>
              <a:t>in prior versions</a:t>
            </a:r>
          </a:p>
          <a:p>
            <a:pPr lvl="1"/>
            <a:r>
              <a:rPr lang="en-US" sz="2800" dirty="0">
                <a:solidFill>
                  <a:schemeClr val="bg1"/>
                </a:solidFill>
              </a:rPr>
              <a:t>Search index databases</a:t>
            </a:r>
          </a:p>
          <a:p>
            <a:pPr lvl="2"/>
            <a:r>
              <a:rPr lang="en-US" sz="2400" dirty="0">
                <a:solidFill>
                  <a:schemeClr val="bg1"/>
                </a:solidFill>
              </a:rPr>
              <a:t>Unsupported for </a:t>
            </a:r>
            <a:r>
              <a:rPr lang="en-US" sz="2400" dirty="0" smtClean="0">
                <a:solidFill>
                  <a:schemeClr val="bg1"/>
                </a:solidFill>
              </a:rPr>
              <a:t>V2V </a:t>
            </a:r>
            <a:r>
              <a:rPr lang="en-US" sz="2400" dirty="0">
                <a:solidFill>
                  <a:schemeClr val="bg1"/>
                </a:solidFill>
              </a:rPr>
              <a:t>only</a:t>
            </a:r>
          </a:p>
          <a:p>
            <a:pPr lvl="1"/>
            <a:r>
              <a:rPr lang="en-US" sz="2800" dirty="0">
                <a:solidFill>
                  <a:schemeClr val="bg1"/>
                </a:solidFill>
              </a:rPr>
              <a:t>Sync database</a:t>
            </a:r>
          </a:p>
          <a:p>
            <a:pPr lvl="2"/>
            <a:r>
              <a:rPr lang="en-US" sz="2400" dirty="0">
                <a:solidFill>
                  <a:schemeClr val="bg1"/>
                </a:solidFill>
              </a:rPr>
              <a:t>Unsupported for V2V </a:t>
            </a:r>
            <a:r>
              <a:rPr lang="en-US" sz="2400" dirty="0" smtClean="0">
                <a:solidFill>
                  <a:schemeClr val="bg1"/>
                </a:solidFill>
              </a:rPr>
              <a:t>only</a:t>
            </a:r>
            <a:endParaRPr lang="en-US" sz="2400" dirty="0">
              <a:solidFill>
                <a:schemeClr val="bg1"/>
              </a:solidFill>
            </a:endParaRPr>
          </a:p>
        </p:txBody>
      </p:sp>
    </p:spTree>
    <p:extLst>
      <p:ext uri="{BB962C8B-B14F-4D97-AF65-F5344CB8AC3E}">
        <p14:creationId xmlns:p14="http://schemas.microsoft.com/office/powerpoint/2010/main" val="16931806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management – auth &amp; URLs</a:t>
            </a:r>
            <a:endParaRPr lang="en-US" dirty="0"/>
          </a:p>
        </p:txBody>
      </p:sp>
      <p:sp>
        <p:nvSpPr>
          <p:cNvPr id="3" name="Text Placeholder 2"/>
          <p:cNvSpPr>
            <a:spLocks noGrp="1"/>
          </p:cNvSpPr>
          <p:nvPr>
            <p:ph type="body" sz="quarter" idx="10"/>
          </p:nvPr>
        </p:nvSpPr>
        <p:spPr>
          <a:xfrm>
            <a:off x="274639" y="1212849"/>
            <a:ext cx="5486399" cy="5010602"/>
          </a:xfrm>
        </p:spPr>
        <p:txBody>
          <a:bodyPr/>
          <a:lstStyle/>
          <a:p>
            <a:pPr marL="0" indent="0">
              <a:buNone/>
            </a:pPr>
            <a:r>
              <a:rPr lang="en-US" sz="3200" dirty="0" smtClean="0"/>
              <a:t>Authentication changes</a:t>
            </a:r>
          </a:p>
          <a:p>
            <a:r>
              <a:rPr lang="en-US" sz="2000" dirty="0" smtClean="0"/>
              <a:t>Windows </a:t>
            </a:r>
            <a:r>
              <a:rPr lang="en-US" sz="2000" dirty="0"/>
              <a:t>Classic support (Legacy)</a:t>
            </a:r>
          </a:p>
          <a:p>
            <a:pPr lvl="1"/>
            <a:r>
              <a:rPr lang="en-US" sz="1800" dirty="0"/>
              <a:t>SP2013 supports this with some issues</a:t>
            </a:r>
          </a:p>
          <a:p>
            <a:r>
              <a:rPr lang="en-US" sz="2000" dirty="0"/>
              <a:t>Windows Claims support</a:t>
            </a:r>
          </a:p>
          <a:p>
            <a:pPr lvl="1"/>
            <a:r>
              <a:rPr lang="en-US" sz="1800" dirty="0"/>
              <a:t>2010 supports this with a few exceptions</a:t>
            </a:r>
          </a:p>
          <a:p>
            <a:pPr lvl="1"/>
            <a:r>
              <a:rPr lang="en-US" sz="1800" dirty="0" smtClean="0"/>
              <a:t>Migration </a:t>
            </a:r>
            <a:r>
              <a:rPr lang="en-US" sz="1800" dirty="0"/>
              <a:t>before upgrade recommended</a:t>
            </a:r>
          </a:p>
          <a:p>
            <a:r>
              <a:rPr lang="en-US" sz="2000" dirty="0" smtClean="0"/>
              <a:t>Database </a:t>
            </a:r>
            <a:r>
              <a:rPr lang="en-US" sz="2000" dirty="0"/>
              <a:t>to Web Application authentication mode mismatches</a:t>
            </a:r>
          </a:p>
          <a:p>
            <a:pPr lvl="1"/>
            <a:r>
              <a:rPr lang="en-US" sz="1800" dirty="0"/>
              <a:t>Database attach in SP2013 detects mismatched auth support</a:t>
            </a:r>
          </a:p>
          <a:p>
            <a:pPr lvl="1"/>
            <a:r>
              <a:rPr lang="en-US" sz="1800" dirty="0"/>
              <a:t>Test-SPContentDatabase in SP2013 also detects this</a:t>
            </a:r>
          </a:p>
          <a:p>
            <a:pPr lvl="1"/>
            <a:r>
              <a:rPr lang="en-US" sz="1800" dirty="0"/>
              <a:t>Fix before attaching is best </a:t>
            </a:r>
            <a:r>
              <a:rPr lang="en-US" sz="1800" dirty="0" smtClean="0"/>
              <a:t>advice</a:t>
            </a:r>
          </a:p>
          <a:p>
            <a:r>
              <a:rPr lang="en-US" sz="2400" dirty="0" smtClean="0"/>
              <a:t>Don’t stack with upgrade!</a:t>
            </a:r>
            <a:endParaRPr lang="en-US" sz="2400" dirty="0"/>
          </a:p>
        </p:txBody>
      </p:sp>
      <p:sp>
        <p:nvSpPr>
          <p:cNvPr id="4" name="Text Placeholder 3"/>
          <p:cNvSpPr>
            <a:spLocks noGrp="1"/>
          </p:cNvSpPr>
          <p:nvPr>
            <p:ph type="body" sz="quarter" idx="11"/>
          </p:nvPr>
        </p:nvSpPr>
        <p:spPr>
          <a:xfrm>
            <a:off x="6188149" y="1212849"/>
            <a:ext cx="5973689" cy="4930581"/>
          </a:xfrm>
        </p:spPr>
        <p:txBody>
          <a:bodyPr/>
          <a:lstStyle/>
          <a:p>
            <a:pPr marL="0" indent="0">
              <a:buNone/>
            </a:pPr>
            <a:r>
              <a:rPr lang="en-US" sz="3200" dirty="0" smtClean="0"/>
              <a:t>URL Changes</a:t>
            </a:r>
          </a:p>
          <a:p>
            <a:r>
              <a:rPr lang="en-US" sz="2800" dirty="0" smtClean="0"/>
              <a:t>AVOID!  (User impact)</a:t>
            </a:r>
          </a:p>
          <a:p>
            <a:pPr lvl="1"/>
            <a:r>
              <a:rPr lang="en-US" sz="1600" dirty="0" smtClean="0"/>
              <a:t>WebDav </a:t>
            </a:r>
            <a:r>
              <a:rPr lang="en-US" sz="1600" dirty="0"/>
              <a:t>does not follow redirects so Microsoft Office applications may not work </a:t>
            </a:r>
            <a:r>
              <a:rPr lang="en-US" sz="1600" dirty="0" smtClean="0"/>
              <a:t>against </a:t>
            </a:r>
            <a:r>
              <a:rPr lang="en-US" sz="1600" dirty="0"/>
              <a:t>new URLs</a:t>
            </a:r>
          </a:p>
          <a:p>
            <a:pPr lvl="1"/>
            <a:r>
              <a:rPr lang="en-US" sz="1600" dirty="0"/>
              <a:t>Bookmarks to “old” URLs break </a:t>
            </a:r>
            <a:endParaRPr lang="en-US" sz="1600" dirty="0" smtClean="0"/>
          </a:p>
          <a:p>
            <a:pPr lvl="1"/>
            <a:r>
              <a:rPr lang="en-US" sz="1600" b="1" dirty="0" smtClean="0"/>
              <a:t>Don't use host names</a:t>
            </a:r>
            <a:r>
              <a:rPr lang="en-US" sz="1600" b="1" dirty="0"/>
              <a:t> </a:t>
            </a:r>
            <a:r>
              <a:rPr lang="en-US" sz="1600" b="1" dirty="0" smtClean="0"/>
              <a:t>– use DNS alias </a:t>
            </a:r>
            <a:endParaRPr lang="en-US" sz="1600" b="1" dirty="0"/>
          </a:p>
          <a:p>
            <a:r>
              <a:rPr lang="en-US" sz="2800" dirty="0"/>
              <a:t>Stacking URL changes with upgrade can complicate experience</a:t>
            </a:r>
          </a:p>
          <a:p>
            <a:pPr lvl="1"/>
            <a:r>
              <a:rPr lang="en-US" sz="1600" dirty="0"/>
              <a:t>Recommend to do them as separate events with user noticeable time gap between</a:t>
            </a:r>
          </a:p>
          <a:p>
            <a:pPr lvl="1"/>
            <a:r>
              <a:rPr lang="en-US" sz="1600" dirty="0"/>
              <a:t>Could make users blame upgrade as cause of experience change</a:t>
            </a:r>
          </a:p>
          <a:p>
            <a:pPr lvl="1"/>
            <a:r>
              <a:rPr lang="en-US" sz="1600" dirty="0"/>
              <a:t>Shouldn’t even use different URLs in test environment</a:t>
            </a:r>
          </a:p>
          <a:p>
            <a:endParaRPr lang="en-US" sz="2800" dirty="0" smtClean="0"/>
          </a:p>
        </p:txBody>
      </p:sp>
    </p:spTree>
    <p:extLst>
      <p:ext uri="{BB962C8B-B14F-4D97-AF65-F5344CB8AC3E}">
        <p14:creationId xmlns:p14="http://schemas.microsoft.com/office/powerpoint/2010/main" val="829060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1000"/>
                                        <p:tgtEl>
                                          <p:spTgt spid="3">
                                            <p:txEl>
                                              <p:pRg st="10" end="10"/>
                                            </p:txEl>
                                          </p:spTgt>
                                        </p:tgtEl>
                                      </p:cBhvr>
                                    </p:animEffect>
                                    <p:anim calcmode="lin" valueType="num">
                                      <p:cBhvr>
                                        <p:cTn id="5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xEl>
                                              <p:pRg st="0" end="0"/>
                                            </p:txEl>
                                          </p:spTgt>
                                        </p:tgtEl>
                                        <p:attrNameLst>
                                          <p:attrName>style.visibility</p:attrName>
                                        </p:attrNameLst>
                                      </p:cBhvr>
                                      <p:to>
                                        <p:strVal val="visible"/>
                                      </p:to>
                                    </p:set>
                                    <p:animEffect transition="in" filter="fade">
                                      <p:cBhvr>
                                        <p:cTn id="64" dur="1000"/>
                                        <p:tgtEl>
                                          <p:spTgt spid="4">
                                            <p:txEl>
                                              <p:pRg st="0" end="0"/>
                                            </p:txEl>
                                          </p:spTgt>
                                        </p:tgtEl>
                                      </p:cBhvr>
                                    </p:animEffect>
                                    <p:anim calcmode="lin" valueType="num">
                                      <p:cBhvr>
                                        <p:cTn id="6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4">
                                            <p:txEl>
                                              <p:pRg st="1" end="1"/>
                                            </p:txEl>
                                          </p:spTgt>
                                        </p:tgtEl>
                                        <p:attrNameLst>
                                          <p:attrName>style.visibility</p:attrName>
                                        </p:attrNameLst>
                                      </p:cBhvr>
                                      <p:to>
                                        <p:strVal val="visible"/>
                                      </p:to>
                                    </p:set>
                                    <p:animEffect transition="in" filter="fade">
                                      <p:cBhvr>
                                        <p:cTn id="69" dur="1000"/>
                                        <p:tgtEl>
                                          <p:spTgt spid="4">
                                            <p:txEl>
                                              <p:pRg st="1" end="1"/>
                                            </p:txEl>
                                          </p:spTgt>
                                        </p:tgtEl>
                                      </p:cBhvr>
                                    </p:animEffect>
                                    <p:anim calcmode="lin" valueType="num">
                                      <p:cBhvr>
                                        <p:cTn id="7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7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
                                            <p:txEl>
                                              <p:pRg st="2" end="2"/>
                                            </p:txEl>
                                          </p:spTgt>
                                        </p:tgtEl>
                                        <p:attrNameLst>
                                          <p:attrName>style.visibility</p:attrName>
                                        </p:attrNameLst>
                                      </p:cBhvr>
                                      <p:to>
                                        <p:strVal val="visible"/>
                                      </p:to>
                                    </p:set>
                                    <p:animEffect transition="in" filter="fade">
                                      <p:cBhvr>
                                        <p:cTn id="74" dur="1000"/>
                                        <p:tgtEl>
                                          <p:spTgt spid="4">
                                            <p:txEl>
                                              <p:pRg st="2" end="2"/>
                                            </p:txEl>
                                          </p:spTgt>
                                        </p:tgtEl>
                                      </p:cBhvr>
                                    </p:animEffect>
                                    <p:anim calcmode="lin" valueType="num">
                                      <p:cBhvr>
                                        <p:cTn id="7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7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
                                            <p:txEl>
                                              <p:pRg st="3" end="3"/>
                                            </p:txEl>
                                          </p:spTgt>
                                        </p:tgtEl>
                                        <p:attrNameLst>
                                          <p:attrName>style.visibility</p:attrName>
                                        </p:attrNameLst>
                                      </p:cBhvr>
                                      <p:to>
                                        <p:strVal val="visible"/>
                                      </p:to>
                                    </p:set>
                                    <p:animEffect transition="in" filter="fade">
                                      <p:cBhvr>
                                        <p:cTn id="79" dur="1000"/>
                                        <p:tgtEl>
                                          <p:spTgt spid="4">
                                            <p:txEl>
                                              <p:pRg st="3" end="3"/>
                                            </p:txEl>
                                          </p:spTgt>
                                        </p:tgtEl>
                                      </p:cBhvr>
                                    </p:animEffect>
                                    <p:anim calcmode="lin" valueType="num">
                                      <p:cBhvr>
                                        <p:cTn id="8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8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
                                            <p:txEl>
                                              <p:pRg st="4" end="4"/>
                                            </p:txEl>
                                          </p:spTgt>
                                        </p:tgtEl>
                                        <p:attrNameLst>
                                          <p:attrName>style.visibility</p:attrName>
                                        </p:attrNameLst>
                                      </p:cBhvr>
                                      <p:to>
                                        <p:strVal val="visible"/>
                                      </p:to>
                                    </p:set>
                                    <p:animEffect transition="in" filter="fade">
                                      <p:cBhvr>
                                        <p:cTn id="84" dur="1000"/>
                                        <p:tgtEl>
                                          <p:spTgt spid="4">
                                            <p:txEl>
                                              <p:pRg st="4" end="4"/>
                                            </p:txEl>
                                          </p:spTgt>
                                        </p:tgtEl>
                                      </p:cBhvr>
                                    </p:animEffect>
                                    <p:anim calcmode="lin" valueType="num">
                                      <p:cBhvr>
                                        <p:cTn id="8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
                                            <p:txEl>
                                              <p:pRg st="5" end="5"/>
                                            </p:txEl>
                                          </p:spTgt>
                                        </p:tgtEl>
                                        <p:attrNameLst>
                                          <p:attrName>style.visibility</p:attrName>
                                        </p:attrNameLst>
                                      </p:cBhvr>
                                      <p:to>
                                        <p:strVal val="visible"/>
                                      </p:to>
                                    </p:set>
                                    <p:animEffect transition="in" filter="fade">
                                      <p:cBhvr>
                                        <p:cTn id="89" dur="1000"/>
                                        <p:tgtEl>
                                          <p:spTgt spid="4">
                                            <p:txEl>
                                              <p:pRg st="5" end="5"/>
                                            </p:txEl>
                                          </p:spTgt>
                                        </p:tgtEl>
                                      </p:cBhvr>
                                    </p:animEffect>
                                    <p:anim calcmode="lin" valueType="num">
                                      <p:cBhvr>
                                        <p:cTn id="9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4">
                                            <p:txEl>
                                              <p:pRg st="6" end="6"/>
                                            </p:txEl>
                                          </p:spTgt>
                                        </p:tgtEl>
                                        <p:attrNameLst>
                                          <p:attrName>style.visibility</p:attrName>
                                        </p:attrNameLst>
                                      </p:cBhvr>
                                      <p:to>
                                        <p:strVal val="visible"/>
                                      </p:to>
                                    </p:set>
                                    <p:animEffect transition="in" filter="fade">
                                      <p:cBhvr>
                                        <p:cTn id="94" dur="1000"/>
                                        <p:tgtEl>
                                          <p:spTgt spid="4">
                                            <p:txEl>
                                              <p:pRg st="6" end="6"/>
                                            </p:txEl>
                                          </p:spTgt>
                                        </p:tgtEl>
                                      </p:cBhvr>
                                    </p:animEffect>
                                    <p:anim calcmode="lin" valueType="num">
                                      <p:cBhvr>
                                        <p:cTn id="9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96" dur="1000" fill="hold"/>
                                        <p:tgtEl>
                                          <p:spTgt spid="4">
                                            <p:txEl>
                                              <p:pRg st="6" end="6"/>
                                            </p:txEl>
                                          </p:spTgt>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4">
                                            <p:txEl>
                                              <p:pRg st="7" end="7"/>
                                            </p:txEl>
                                          </p:spTgt>
                                        </p:tgtEl>
                                        <p:attrNameLst>
                                          <p:attrName>style.visibility</p:attrName>
                                        </p:attrNameLst>
                                      </p:cBhvr>
                                      <p:to>
                                        <p:strVal val="visible"/>
                                      </p:to>
                                    </p:set>
                                    <p:animEffect transition="in" filter="fade">
                                      <p:cBhvr>
                                        <p:cTn id="99" dur="1000"/>
                                        <p:tgtEl>
                                          <p:spTgt spid="4">
                                            <p:txEl>
                                              <p:pRg st="7" end="7"/>
                                            </p:txEl>
                                          </p:spTgt>
                                        </p:tgtEl>
                                      </p:cBhvr>
                                    </p:animEffect>
                                    <p:anim calcmode="lin" valueType="num">
                                      <p:cBhvr>
                                        <p:cTn id="10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01" dur="1000" fill="hold"/>
                                        <p:tgtEl>
                                          <p:spTgt spid="4">
                                            <p:txEl>
                                              <p:pRg st="7" end="7"/>
                                            </p:txEl>
                                          </p:spTgt>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4">
                                            <p:txEl>
                                              <p:pRg st="8" end="8"/>
                                            </p:txEl>
                                          </p:spTgt>
                                        </p:tgtEl>
                                        <p:attrNameLst>
                                          <p:attrName>style.visibility</p:attrName>
                                        </p:attrNameLst>
                                      </p:cBhvr>
                                      <p:to>
                                        <p:strVal val="visible"/>
                                      </p:to>
                                    </p:set>
                                    <p:animEffect transition="in" filter="fade">
                                      <p:cBhvr>
                                        <p:cTn id="104" dur="1000"/>
                                        <p:tgtEl>
                                          <p:spTgt spid="4">
                                            <p:txEl>
                                              <p:pRg st="8" end="8"/>
                                            </p:txEl>
                                          </p:spTgt>
                                        </p:tgtEl>
                                      </p:cBhvr>
                                    </p:animEffect>
                                    <p:anim calcmode="lin" valueType="num">
                                      <p:cBhvr>
                                        <p:cTn id="105"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106"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Choosing migration vs. upgrade</a:t>
            </a:r>
            <a:endParaRPr lang="fi-FI" dirty="0"/>
          </a:p>
        </p:txBody>
      </p:sp>
      <p:sp>
        <p:nvSpPr>
          <p:cNvPr id="3" name="Text Placeholder 2"/>
          <p:cNvSpPr>
            <a:spLocks noGrp="1"/>
          </p:cNvSpPr>
          <p:nvPr>
            <p:ph type="body" sz="quarter" idx="10"/>
          </p:nvPr>
        </p:nvSpPr>
        <p:spPr>
          <a:xfrm>
            <a:off x="274639" y="1212849"/>
            <a:ext cx="7832298" cy="5187951"/>
          </a:xfrm>
        </p:spPr>
        <p:txBody>
          <a:bodyPr>
            <a:normAutofit fontScale="92500" lnSpcReduction="20000"/>
          </a:bodyPr>
          <a:lstStyle/>
          <a:p>
            <a:r>
              <a:rPr lang="fi-FI" dirty="0" smtClean="0"/>
              <a:t>Self service migration</a:t>
            </a:r>
          </a:p>
          <a:p>
            <a:pPr lvl="1"/>
            <a:r>
              <a:rPr lang="fi-FI" dirty="0" smtClean="0"/>
              <a:t>Cut and paste</a:t>
            </a:r>
          </a:p>
          <a:p>
            <a:r>
              <a:rPr lang="fi-FI" dirty="0" smtClean="0"/>
              <a:t>System-based upgrade</a:t>
            </a:r>
          </a:p>
          <a:p>
            <a:pPr lvl="1"/>
            <a:r>
              <a:rPr lang="fi-FI" dirty="0" smtClean="0"/>
              <a:t>Database Attach</a:t>
            </a:r>
          </a:p>
          <a:p>
            <a:r>
              <a:rPr lang="fi-FI" dirty="0" smtClean="0"/>
              <a:t>Tools-based migrations</a:t>
            </a:r>
          </a:p>
          <a:p>
            <a:pPr lvl="1"/>
            <a:r>
              <a:rPr lang="fi-FI" dirty="0" smtClean="0"/>
              <a:t>Manually using tools</a:t>
            </a:r>
          </a:p>
          <a:p>
            <a:r>
              <a:rPr lang="fi-FI" dirty="0" smtClean="0"/>
              <a:t>Complex migration including custom code</a:t>
            </a:r>
          </a:p>
          <a:p>
            <a:pPr lvl="1"/>
            <a:r>
              <a:rPr lang="fi-FI" dirty="0" smtClean="0"/>
              <a:t>Invoke experts</a:t>
            </a:r>
          </a:p>
          <a:p>
            <a:r>
              <a:rPr lang="fi-FI" dirty="0" smtClean="0"/>
              <a:t>Considerations</a:t>
            </a:r>
          </a:p>
          <a:p>
            <a:pPr lvl="1"/>
            <a:r>
              <a:rPr lang="fi-FI" dirty="0" smtClean="0"/>
              <a:t>Downtime and IA transformation (migrate)</a:t>
            </a:r>
          </a:p>
          <a:p>
            <a:pPr lvl="1"/>
            <a:r>
              <a:rPr lang="fi-FI" dirty="0" smtClean="0"/>
              <a:t>Forced abandonment of ’worst’ modification practices (migrate)</a:t>
            </a:r>
          </a:p>
          <a:p>
            <a:endParaRPr lang="fi-FI" dirty="0" smtClean="0"/>
          </a:p>
        </p:txBody>
      </p:sp>
      <p:pic>
        <p:nvPicPr>
          <p:cNvPr id="7170" name="Picture 2" descr="C:\Users\kimforss\AppData\Local\Microsoft\Windows\Temporary Internet Files\Content.IE5\ZJCUNNFY\MP900439533[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79937" y="1381109"/>
            <a:ext cx="2712902" cy="1805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39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Disk Sizing</a:t>
            </a:r>
          </a:p>
        </p:txBody>
      </p:sp>
      <p:graphicFrame>
        <p:nvGraphicFramePr>
          <p:cNvPr id="4" name="Content Placeholder 3"/>
          <p:cNvGraphicFramePr>
            <a:graphicFrameLocks noGrp="1"/>
          </p:cNvGraphicFramePr>
          <p:nvPr>
            <p:ph sz="half" idx="4294967295"/>
            <p:extLst>
              <p:ext uri="{D42A27DB-BD31-4B8C-83A1-F6EECF244321}">
                <p14:modId xmlns:p14="http://schemas.microsoft.com/office/powerpoint/2010/main" val="2409491010"/>
              </p:ext>
            </p:extLst>
          </p:nvPr>
        </p:nvGraphicFramePr>
        <p:xfrm>
          <a:off x="581527" y="1214472"/>
          <a:ext cx="11239812" cy="3490507"/>
        </p:xfrm>
        <a:graphic>
          <a:graphicData uri="http://schemas.openxmlformats.org/drawingml/2006/table">
            <a:tbl>
              <a:tblPr firstRow="1" bandRow="1">
                <a:tableStyleId>{5C22544A-7EE6-4342-B048-85BDC9FD1C3A}</a:tableStyleId>
              </a:tblPr>
              <a:tblGrid>
                <a:gridCol w="2809953"/>
                <a:gridCol w="2809953"/>
                <a:gridCol w="2809953"/>
                <a:gridCol w="2809953"/>
              </a:tblGrid>
              <a:tr h="341107">
                <a:tc>
                  <a:txBody>
                    <a:bodyPr/>
                    <a:lstStyle/>
                    <a:p>
                      <a:r>
                        <a:rPr lang="en-US" sz="1200" dirty="0" smtClean="0"/>
                        <a:t>Content</a:t>
                      </a:r>
                      <a:endParaRPr lang="en-US" sz="1200" dirty="0"/>
                    </a:p>
                  </a:txBody>
                  <a:tcPr marL="124888" marR="124888" marT="46630" marB="46630"/>
                </a:tc>
                <a:tc>
                  <a:txBody>
                    <a:bodyPr/>
                    <a:lstStyle/>
                    <a:p>
                      <a:endParaRPr lang="en-US" sz="1200" dirty="0"/>
                    </a:p>
                  </a:txBody>
                  <a:tcPr marL="124888" marR="124888" marT="46630" marB="46630"/>
                </a:tc>
                <a:tc>
                  <a:txBody>
                    <a:bodyPr/>
                    <a:lstStyle/>
                    <a:p>
                      <a:r>
                        <a:rPr lang="en-US" sz="1200" dirty="0" smtClean="0"/>
                        <a:t>Search</a:t>
                      </a:r>
                      <a:endParaRPr lang="en-US" sz="1200" dirty="0"/>
                    </a:p>
                  </a:txBody>
                  <a:tcPr marL="124888" marR="124888" marT="46630" marB="46630"/>
                </a:tc>
                <a:tc>
                  <a:txBody>
                    <a:bodyPr/>
                    <a:lstStyle/>
                    <a:p>
                      <a:endParaRPr lang="en-US" sz="1200" dirty="0"/>
                    </a:p>
                  </a:txBody>
                  <a:tcPr marL="124888" marR="124888" marT="46630" marB="46630"/>
                </a:tc>
              </a:tr>
              <a:tr h="341107">
                <a:tc>
                  <a:txBody>
                    <a:bodyPr/>
                    <a:lstStyle/>
                    <a:p>
                      <a:r>
                        <a:rPr lang="en-US" sz="1200" dirty="0" smtClean="0"/>
                        <a:t>Initial</a:t>
                      </a:r>
                      <a:r>
                        <a:rPr lang="en-US" sz="1200" baseline="0" dirty="0" smtClean="0"/>
                        <a:t> Content Size</a:t>
                      </a:r>
                      <a:endParaRPr lang="en-US" sz="1200" dirty="0"/>
                    </a:p>
                  </a:txBody>
                  <a:tcPr marL="124888" marR="124888" marT="46630" marB="46630"/>
                </a:tc>
                <a:tc>
                  <a:txBody>
                    <a:bodyPr/>
                    <a:lstStyle/>
                    <a:p>
                      <a:r>
                        <a:rPr lang="en-US" sz="1200" dirty="0" smtClean="0"/>
                        <a:t>XXX GB</a:t>
                      </a:r>
                      <a:endParaRPr lang="en-US" sz="1200" dirty="0"/>
                    </a:p>
                  </a:txBody>
                  <a:tcPr marL="124888" marR="124888" marT="46630" marB="46630"/>
                </a:tc>
                <a:tc>
                  <a:txBody>
                    <a:bodyPr/>
                    <a:lstStyle/>
                    <a:p>
                      <a:r>
                        <a:rPr lang="en-US" sz="1200" dirty="0" smtClean="0"/>
                        <a:t>External Crawl Size</a:t>
                      </a:r>
                      <a:endParaRPr lang="en-US" sz="1200" dirty="0"/>
                    </a:p>
                  </a:txBody>
                  <a:tcPr marL="124888" marR="124888" marT="46630" marB="46630"/>
                </a:tc>
                <a:tc>
                  <a:txBody>
                    <a:bodyPr/>
                    <a:lstStyle/>
                    <a:p>
                      <a:r>
                        <a:rPr lang="en-US" sz="1200" dirty="0" smtClean="0"/>
                        <a:t>YYY GB</a:t>
                      </a:r>
                      <a:endParaRPr lang="en-US" sz="1200" dirty="0"/>
                    </a:p>
                  </a:txBody>
                  <a:tcPr marL="124888" marR="124888" marT="46630" marB="46630"/>
                </a:tc>
              </a:tr>
              <a:tr h="341107">
                <a:tc>
                  <a:txBody>
                    <a:bodyPr/>
                    <a:lstStyle/>
                    <a:p>
                      <a:r>
                        <a:rPr lang="en-US" sz="1200" dirty="0" smtClean="0"/>
                        <a:t>Initial</a:t>
                      </a:r>
                      <a:r>
                        <a:rPr lang="en-US" sz="1200" baseline="0" dirty="0" smtClean="0"/>
                        <a:t> User Pool</a:t>
                      </a:r>
                      <a:endParaRPr lang="en-US" sz="1200" dirty="0"/>
                    </a:p>
                  </a:txBody>
                  <a:tcPr marL="124888" marR="124888" marT="46630" marB="46630"/>
                </a:tc>
                <a:tc>
                  <a:txBody>
                    <a:bodyPr/>
                    <a:lstStyle/>
                    <a:p>
                      <a:r>
                        <a:rPr lang="en-US" sz="1200" dirty="0" smtClean="0"/>
                        <a:t>U</a:t>
                      </a:r>
                      <a:endParaRPr lang="en-US" sz="1200" dirty="0"/>
                    </a:p>
                  </a:txBody>
                  <a:tcPr marL="124888" marR="124888" marT="46630" marB="46630"/>
                </a:tc>
                <a:tc>
                  <a:txBody>
                    <a:bodyPr/>
                    <a:lstStyle/>
                    <a:p>
                      <a:endParaRPr lang="en-US" sz="1200" dirty="0"/>
                    </a:p>
                  </a:txBody>
                  <a:tcPr marL="124888" marR="124888" marT="46630" marB="46630"/>
                </a:tc>
                <a:tc>
                  <a:txBody>
                    <a:bodyPr/>
                    <a:lstStyle/>
                    <a:p>
                      <a:endParaRPr lang="en-US" sz="1200" dirty="0"/>
                    </a:p>
                  </a:txBody>
                  <a:tcPr marL="124888" marR="124888" marT="46630" marB="46630"/>
                </a:tc>
              </a:tr>
              <a:tr h="341107">
                <a:tc>
                  <a:txBody>
                    <a:bodyPr/>
                    <a:lstStyle/>
                    <a:p>
                      <a:r>
                        <a:rPr lang="en-US" sz="1200" baseline="0" dirty="0" smtClean="0"/>
                        <a:t>User Collab Size</a:t>
                      </a:r>
                      <a:endParaRPr lang="en-US" sz="1200" dirty="0"/>
                    </a:p>
                  </a:txBody>
                  <a:tcPr marL="124888" marR="124888" marT="46630" marB="46630"/>
                </a:tc>
                <a:tc>
                  <a:txBody>
                    <a:bodyPr/>
                    <a:lstStyle/>
                    <a:p>
                      <a:r>
                        <a:rPr lang="en-US" sz="1200" dirty="0" smtClean="0"/>
                        <a:t>.25GB</a:t>
                      </a:r>
                      <a:endParaRPr lang="en-US" sz="1200" dirty="0"/>
                    </a:p>
                  </a:txBody>
                  <a:tcPr marL="124888" marR="124888" marT="46630" marB="46630"/>
                </a:tc>
                <a:tc>
                  <a:txBody>
                    <a:bodyPr/>
                    <a:lstStyle/>
                    <a:p>
                      <a:endParaRPr lang="en-US" sz="1200" dirty="0"/>
                    </a:p>
                  </a:txBody>
                  <a:tcPr marL="124888" marR="124888" marT="46630" marB="46630"/>
                </a:tc>
                <a:tc>
                  <a:txBody>
                    <a:bodyPr/>
                    <a:lstStyle/>
                    <a:p>
                      <a:endParaRPr lang="en-US" sz="1200" dirty="0"/>
                    </a:p>
                  </a:txBody>
                  <a:tcPr marL="124888" marR="124888" marT="46630" marB="46630"/>
                </a:tc>
              </a:tr>
              <a:tr h="420544">
                <a:tc>
                  <a:txBody>
                    <a:bodyPr/>
                    <a:lstStyle/>
                    <a:p>
                      <a:r>
                        <a:rPr lang="en-US" sz="1200" dirty="0" smtClean="0"/>
                        <a:t>n YR Growth Rate – Archive Rate</a:t>
                      </a:r>
                      <a:endParaRPr lang="en-US" sz="1200" dirty="0"/>
                    </a:p>
                  </a:txBody>
                  <a:tcPr marL="124888" marR="124888" marT="46630" marB="46630"/>
                </a:tc>
                <a:tc>
                  <a:txBody>
                    <a:bodyPr/>
                    <a:lstStyle/>
                    <a:p>
                      <a:r>
                        <a:rPr lang="en-US" sz="1200" dirty="0" smtClean="0"/>
                        <a:t>G%</a:t>
                      </a:r>
                      <a:endParaRPr lang="en-US" sz="1200" dirty="0"/>
                    </a:p>
                  </a:txBody>
                  <a:tcPr marL="124888" marR="124888" marT="46630" marB="46630"/>
                </a:tc>
                <a:tc>
                  <a:txBody>
                    <a:bodyPr/>
                    <a:lstStyle/>
                    <a:p>
                      <a:endParaRPr lang="en-US" sz="1200" dirty="0"/>
                    </a:p>
                  </a:txBody>
                  <a:tcPr marL="124888" marR="124888" marT="46630" marB="46630"/>
                </a:tc>
                <a:tc>
                  <a:txBody>
                    <a:bodyPr/>
                    <a:lstStyle/>
                    <a:p>
                      <a:endParaRPr lang="en-US" sz="1200" dirty="0"/>
                    </a:p>
                  </a:txBody>
                  <a:tcPr marL="124888" marR="124888" marT="46630" marB="46630"/>
                </a:tc>
              </a:tr>
              <a:tr h="341107">
                <a:tc>
                  <a:txBody>
                    <a:bodyPr/>
                    <a:lstStyle/>
                    <a:p>
                      <a:r>
                        <a:rPr lang="en-US" sz="1200" dirty="0" smtClean="0"/>
                        <a:t>End Content Size</a:t>
                      </a:r>
                      <a:endParaRPr lang="en-US" sz="1200" dirty="0"/>
                    </a:p>
                  </a:txBody>
                  <a:tcPr marL="124888" marR="124888" marT="46630" marB="46630"/>
                </a:tc>
                <a:tc>
                  <a:txBody>
                    <a:bodyPr/>
                    <a:lstStyle/>
                    <a:p>
                      <a:r>
                        <a:rPr lang="en-US" sz="1200" dirty="0" smtClean="0"/>
                        <a:t>XXX (1+G)</a:t>
                      </a:r>
                      <a:r>
                        <a:rPr lang="en-US" sz="1200" baseline="30000" dirty="0" smtClean="0"/>
                        <a:t>n</a:t>
                      </a:r>
                      <a:r>
                        <a:rPr lang="en-US" sz="1200" baseline="0" dirty="0" smtClean="0"/>
                        <a:t> = ECS</a:t>
                      </a:r>
                      <a:endParaRPr lang="en-US" sz="1200" baseline="30000" dirty="0"/>
                    </a:p>
                  </a:txBody>
                  <a:tcPr marL="124888" marR="124888" marT="46630" marB="46630"/>
                </a:tc>
                <a:tc>
                  <a:txBody>
                    <a:bodyPr/>
                    <a:lstStyle/>
                    <a:p>
                      <a:pPr algn="l"/>
                      <a:r>
                        <a:rPr lang="en-US" sz="1200" dirty="0" smtClean="0"/>
                        <a:t>End Search Size</a:t>
                      </a:r>
                      <a:r>
                        <a:rPr lang="en-US" sz="1200" baseline="0" dirty="0" smtClean="0"/>
                        <a:t> </a:t>
                      </a:r>
                      <a:endParaRPr lang="en-US" sz="1200" dirty="0"/>
                    </a:p>
                  </a:txBody>
                  <a:tcPr marL="124888" marR="124888" marT="46630" marB="46630"/>
                </a:tc>
                <a:tc>
                  <a:txBody>
                    <a:bodyPr/>
                    <a:lstStyle/>
                    <a:p>
                      <a:r>
                        <a:rPr lang="en-US" sz="1200" dirty="0" smtClean="0"/>
                        <a:t>YYY (1+G)</a:t>
                      </a:r>
                      <a:r>
                        <a:rPr lang="en-US" sz="1200" baseline="30000" dirty="0" smtClean="0"/>
                        <a:t>n</a:t>
                      </a:r>
                      <a:r>
                        <a:rPr lang="en-US" sz="1200" baseline="0" dirty="0" smtClean="0"/>
                        <a:t> = ESS</a:t>
                      </a:r>
                      <a:endParaRPr lang="en-US" sz="1200" baseline="30000" dirty="0"/>
                    </a:p>
                  </a:txBody>
                  <a:tcPr marL="124888" marR="124888" marT="46630" marB="46630"/>
                </a:tc>
              </a:tr>
              <a:tr h="341107">
                <a:tc>
                  <a:txBody>
                    <a:bodyPr/>
                    <a:lstStyle/>
                    <a:p>
                      <a:r>
                        <a:rPr lang="en-US" sz="1200" dirty="0" smtClean="0"/>
                        <a:t>End User Collab Size</a:t>
                      </a:r>
                      <a:endParaRPr lang="en-US" sz="1200" dirty="0"/>
                    </a:p>
                  </a:txBody>
                  <a:tcPr marL="124888" marR="124888" marT="46630" marB="46630"/>
                </a:tc>
                <a:tc>
                  <a:txBody>
                    <a:bodyPr/>
                    <a:lstStyle/>
                    <a:p>
                      <a:r>
                        <a:rPr lang="en-US" sz="1200" dirty="0" smtClean="0"/>
                        <a:t>.25</a:t>
                      </a:r>
                      <a:r>
                        <a:rPr lang="en-US" sz="1200" baseline="0" dirty="0" smtClean="0"/>
                        <a:t> * U * </a:t>
                      </a:r>
                      <a:r>
                        <a:rPr lang="en-US" sz="1200" dirty="0" smtClean="0"/>
                        <a:t>(1+G)</a:t>
                      </a:r>
                      <a:r>
                        <a:rPr lang="en-US" sz="1200" baseline="30000" dirty="0" smtClean="0"/>
                        <a:t>n </a:t>
                      </a:r>
                      <a:r>
                        <a:rPr lang="en-US" sz="1200" baseline="0" dirty="0" smtClean="0"/>
                        <a:t>= EUCS</a:t>
                      </a:r>
                      <a:endParaRPr lang="en-US" sz="1200" baseline="0" dirty="0"/>
                    </a:p>
                  </a:txBody>
                  <a:tcPr marL="124888" marR="124888" marT="46630" marB="46630"/>
                </a:tc>
                <a:tc>
                  <a:txBody>
                    <a:bodyPr/>
                    <a:lstStyle/>
                    <a:p>
                      <a:endParaRPr lang="en-US" sz="1200" dirty="0"/>
                    </a:p>
                  </a:txBody>
                  <a:tcPr marL="124888" marR="124888" marT="46630" marB="46630"/>
                </a:tc>
                <a:tc>
                  <a:txBody>
                    <a:bodyPr/>
                    <a:lstStyle/>
                    <a:p>
                      <a:endParaRPr lang="en-US" sz="1200" dirty="0"/>
                    </a:p>
                  </a:txBody>
                  <a:tcPr marL="124888" marR="124888" marT="46630" marB="46630"/>
                </a:tc>
              </a:tr>
              <a:tr h="341107">
                <a:tc>
                  <a:txBody>
                    <a:bodyPr/>
                    <a:lstStyle/>
                    <a:p>
                      <a:r>
                        <a:rPr lang="en-US" sz="1200" dirty="0" smtClean="0"/>
                        <a:t>Content DBs</a:t>
                      </a:r>
                      <a:endParaRPr lang="en-US" sz="1200" dirty="0"/>
                    </a:p>
                  </a:txBody>
                  <a:tcPr marL="124888" marR="124888" marT="46630" marB="46630"/>
                </a:tc>
                <a:tc>
                  <a:txBody>
                    <a:bodyPr/>
                    <a:lstStyle/>
                    <a:p>
                      <a:r>
                        <a:rPr lang="en-US" sz="1200" dirty="0" smtClean="0"/>
                        <a:t>ECS + EUCS</a:t>
                      </a:r>
                      <a:endParaRPr lang="en-US" sz="1200" dirty="0"/>
                    </a:p>
                  </a:txBody>
                  <a:tcPr marL="124888" marR="124888" marT="46630" marB="46630"/>
                </a:tc>
                <a:tc>
                  <a:txBody>
                    <a:bodyPr/>
                    <a:lstStyle/>
                    <a:p>
                      <a:endParaRPr lang="en-US" sz="1200" dirty="0"/>
                    </a:p>
                  </a:txBody>
                  <a:tcPr marL="124888" marR="124888" marT="46630" marB="46630"/>
                </a:tc>
                <a:tc>
                  <a:txBody>
                    <a:bodyPr/>
                    <a:lstStyle/>
                    <a:p>
                      <a:endParaRPr lang="en-US" sz="1200" dirty="0"/>
                    </a:p>
                  </a:txBody>
                  <a:tcPr marL="124888" marR="124888" marT="46630" marB="46630"/>
                </a:tc>
              </a:tr>
              <a:tr h="341107">
                <a:tc>
                  <a:txBody>
                    <a:bodyPr/>
                    <a:lstStyle/>
                    <a:p>
                      <a:r>
                        <a:rPr lang="en-US" sz="1200" dirty="0" smtClean="0"/>
                        <a:t>Search DBs</a:t>
                      </a:r>
                      <a:endParaRPr lang="en-US" sz="1200" dirty="0"/>
                    </a:p>
                  </a:txBody>
                  <a:tcPr marL="124888" marR="124888" marT="46630" marB="46630"/>
                </a:tc>
                <a:tc>
                  <a:txBody>
                    <a:bodyPr/>
                    <a:lstStyle/>
                    <a:p>
                      <a:endParaRPr lang="en-US" sz="1200" dirty="0"/>
                    </a:p>
                  </a:txBody>
                  <a:tcPr marL="124888" marR="124888" marT="46630" marB="46630"/>
                </a:tc>
                <a:tc>
                  <a:txBody>
                    <a:bodyPr/>
                    <a:lstStyle/>
                    <a:p>
                      <a:endParaRPr lang="en-US" sz="1200" dirty="0"/>
                    </a:p>
                  </a:txBody>
                  <a:tcPr marL="124888" marR="124888" marT="46630" marB="46630"/>
                </a:tc>
                <a:tc>
                  <a:txBody>
                    <a:bodyPr/>
                    <a:lstStyle/>
                    <a:p>
                      <a:r>
                        <a:rPr lang="en-US" sz="1200" dirty="0" smtClean="0"/>
                        <a:t>.05 * (ECS + EUCS + ESS)</a:t>
                      </a:r>
                      <a:endParaRPr lang="en-US" sz="1200" dirty="0"/>
                    </a:p>
                  </a:txBody>
                  <a:tcPr marL="124888" marR="124888" marT="46630" marB="46630"/>
                </a:tc>
              </a:tr>
              <a:tr h="341107">
                <a:tc>
                  <a:txBody>
                    <a:bodyPr/>
                    <a:lstStyle/>
                    <a:p>
                      <a:r>
                        <a:rPr lang="en-US" sz="1200" dirty="0" smtClean="0"/>
                        <a:t>Search Index</a:t>
                      </a:r>
                      <a:r>
                        <a:rPr lang="en-US" sz="1200" baseline="0" dirty="0" smtClean="0"/>
                        <a:t> Files</a:t>
                      </a:r>
                      <a:endParaRPr lang="en-US" sz="1200" dirty="0"/>
                    </a:p>
                  </a:txBody>
                  <a:tcPr marL="124888" marR="124888" marT="46630" marB="46630"/>
                </a:tc>
                <a:tc>
                  <a:txBody>
                    <a:bodyPr/>
                    <a:lstStyle/>
                    <a:p>
                      <a:endParaRPr lang="en-US" sz="1200" dirty="0"/>
                    </a:p>
                  </a:txBody>
                  <a:tcPr marL="124888" marR="124888" marT="46630" marB="46630"/>
                </a:tc>
                <a:tc>
                  <a:txBody>
                    <a:bodyPr/>
                    <a:lstStyle/>
                    <a:p>
                      <a:endParaRPr lang="en-US" sz="1200" dirty="0"/>
                    </a:p>
                  </a:txBody>
                  <a:tcPr marL="124888" marR="124888" marT="46630" marB="4663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.05 * (ECS + EUCS + ESS)</a:t>
                      </a:r>
                    </a:p>
                  </a:txBody>
                  <a:tcPr marL="124888" marR="124888" marT="46630" marB="46630"/>
                </a:tc>
              </a:tr>
            </a:tbl>
          </a:graphicData>
        </a:graphic>
      </p:graphicFrame>
      <p:sp>
        <p:nvSpPr>
          <p:cNvPr id="5" name="TextBox 4"/>
          <p:cNvSpPr txBox="1"/>
          <p:nvPr/>
        </p:nvSpPr>
        <p:spPr>
          <a:xfrm>
            <a:off x="581527" y="5051601"/>
            <a:ext cx="11256772" cy="1107996"/>
          </a:xfrm>
          <a:prstGeom prst="rect">
            <a:avLst/>
          </a:prstGeom>
          <a:noFill/>
        </p:spPr>
        <p:txBody>
          <a:bodyPr wrap="square" rtlCol="0">
            <a:spAutoFit/>
          </a:bodyPr>
          <a:lstStyle/>
          <a:p>
            <a:pPr defTabSz="932597"/>
            <a:r>
              <a:rPr lang="en-US" sz="2200" dirty="0">
                <a:latin typeface="+mj-lt"/>
              </a:rPr>
              <a:t>Inputs: Size of SharePoint content and non-SharePoint content included in search</a:t>
            </a:r>
          </a:p>
          <a:p>
            <a:pPr defTabSz="932597"/>
            <a:r>
              <a:rPr lang="en-US" sz="2200" dirty="0">
                <a:latin typeface="+mj-lt"/>
              </a:rPr>
              <a:t>For DBs, don’t forget </a:t>
            </a:r>
            <a:r>
              <a:rPr lang="en-US" sz="2200" dirty="0" smtClean="0">
                <a:latin typeface="+mj-lt"/>
              </a:rPr>
              <a:t>t- </a:t>
            </a:r>
            <a:r>
              <a:rPr lang="en-US" sz="2200" dirty="0">
                <a:latin typeface="+mj-lt"/>
              </a:rPr>
              <a:t>logs, disk dumps (if used for backup) which can add 1-3X.</a:t>
            </a:r>
          </a:p>
          <a:p>
            <a:pPr defTabSz="932597"/>
            <a:r>
              <a:rPr lang="en-US" sz="2200" dirty="0">
                <a:latin typeface="+mj-lt"/>
              </a:rPr>
              <a:t>In SAN or virtual environments, not all disk need be provisioned early</a:t>
            </a:r>
          </a:p>
        </p:txBody>
      </p:sp>
      <p:sp>
        <p:nvSpPr>
          <p:cNvPr id="7" name="Rectangle 6"/>
          <p:cNvSpPr/>
          <p:nvPr/>
        </p:nvSpPr>
        <p:spPr>
          <a:xfrm>
            <a:off x="590716" y="4932740"/>
            <a:ext cx="11256772" cy="1723242"/>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square" anchor="ctr">
            <a:noAutofit/>
          </a:bodyPr>
          <a:lstStyle/>
          <a:p>
            <a:pPr defTabSz="932597" fontAlgn="base">
              <a:spcBef>
                <a:spcPct val="0"/>
              </a:spcBef>
              <a:spcAft>
                <a:spcPct val="0"/>
              </a:spcAft>
            </a:pPr>
            <a:r>
              <a:rPr lang="en-NZ" sz="2856" dirty="0">
                <a:solidFill>
                  <a:schemeClr val="tx1"/>
                </a:solidFill>
                <a:latin typeface="+mj-lt"/>
              </a:rPr>
              <a:t>Content will grow!</a:t>
            </a:r>
            <a:br>
              <a:rPr lang="en-NZ" sz="2856" dirty="0">
                <a:solidFill>
                  <a:schemeClr val="tx1"/>
                </a:solidFill>
                <a:latin typeface="+mj-lt"/>
              </a:rPr>
            </a:br>
            <a:r>
              <a:rPr lang="en-NZ" sz="2856" dirty="0">
                <a:solidFill>
                  <a:schemeClr val="tx1"/>
                </a:solidFill>
                <a:latin typeface="+mj-lt"/>
              </a:rPr>
              <a:t>Searching remote stores saves disk but isn’t free</a:t>
            </a:r>
            <a:r>
              <a:rPr lang="en-NZ" sz="2856" dirty="0" smtClean="0">
                <a:solidFill>
                  <a:schemeClr val="tx1"/>
                </a:solidFill>
                <a:latin typeface="+mj-lt"/>
              </a:rPr>
              <a:t>.</a:t>
            </a:r>
          </a:p>
          <a:p>
            <a:pPr defTabSz="932597" fontAlgn="base">
              <a:spcBef>
                <a:spcPct val="0"/>
              </a:spcBef>
              <a:spcAft>
                <a:spcPct val="0"/>
              </a:spcAft>
            </a:pPr>
            <a:r>
              <a:rPr lang="en-NZ" sz="2856" dirty="0" smtClean="0">
                <a:solidFill>
                  <a:schemeClr val="tx1"/>
                </a:solidFill>
                <a:latin typeface="+mj-lt"/>
              </a:rPr>
              <a:t>RBS reduces database size, not total storage</a:t>
            </a:r>
          </a:p>
          <a:p>
            <a:pPr defTabSz="932597" fontAlgn="base">
              <a:spcBef>
                <a:spcPct val="0"/>
              </a:spcBef>
              <a:spcAft>
                <a:spcPct val="0"/>
              </a:spcAft>
            </a:pPr>
            <a:r>
              <a:rPr lang="en-NZ" sz="2856" dirty="0" smtClean="0">
                <a:solidFill>
                  <a:schemeClr val="tx1"/>
                </a:solidFill>
                <a:latin typeface="+mj-lt"/>
              </a:rPr>
              <a:t>Shredded storage only reduces growth from versioning </a:t>
            </a:r>
            <a:endParaRPr lang="en-NZ" sz="2856" dirty="0">
              <a:solidFill>
                <a:schemeClr val="tx1"/>
              </a:solidFill>
              <a:latin typeface="+mj-lt"/>
            </a:endParaRPr>
          </a:p>
        </p:txBody>
      </p:sp>
    </p:spTree>
    <p:extLst>
      <p:ext uri="{BB962C8B-B14F-4D97-AF65-F5344CB8AC3E}">
        <p14:creationId xmlns:p14="http://schemas.microsoft.com/office/powerpoint/2010/main" val="268367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a:t>
            </a:r>
            <a:endParaRPr lang="en-US" dirty="0"/>
          </a:p>
        </p:txBody>
      </p:sp>
      <p:pic>
        <p:nvPicPr>
          <p:cNvPr id="2" name="MicrosoftDynamics">
            <a:hlinkClick r:id="" action="ppaction://media"/>
          </p:cNvPr>
          <p:cNvPicPr>
            <a:picLocks noChangeAspect="1"/>
          </p:cNvPicPr>
          <p:nvPr>
            <a:videoFile r:link="rId2"/>
            <p:extLst>
              <p:ext uri="{DAA4B4D4-6D71-4841-9C94-3DE7FCFB9230}">
                <p14:media xmlns:p14="http://schemas.microsoft.com/office/powerpoint/2010/main" r:embed="rId1">
                  <p14:fade out="1000"/>
                </p14:media>
              </p:ext>
            </p:extLst>
          </p:nvPr>
        </p:nvPicPr>
        <p:blipFill>
          <a:blip r:embed="rId5"/>
          <a:stretch>
            <a:fillRect/>
          </a:stretch>
        </p:blipFill>
        <p:spPr>
          <a:xfrm>
            <a:off x="7140458" y="1624665"/>
            <a:ext cx="2566588" cy="1924941"/>
          </a:xfrm>
          <a:prstGeom prst="rect">
            <a:avLst/>
          </a:prstGeom>
        </p:spPr>
      </p:pic>
    </p:spTree>
    <p:extLst>
      <p:ext uri="{BB962C8B-B14F-4D97-AF65-F5344CB8AC3E}">
        <p14:creationId xmlns:p14="http://schemas.microsoft.com/office/powerpoint/2010/main" val="111155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remove"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Advantages of code-free </a:t>
            </a:r>
            <a:r>
              <a:rPr lang="en-US" dirty="0" smtClean="0"/>
              <a:t>solutions</a:t>
            </a:r>
            <a:endParaRPr lang="en-US" dirty="0"/>
          </a:p>
        </p:txBody>
      </p:sp>
      <p:sp>
        <p:nvSpPr>
          <p:cNvPr id="4" name="Text Placeholder 3"/>
          <p:cNvSpPr>
            <a:spLocks noGrp="1"/>
          </p:cNvSpPr>
          <p:nvPr>
            <p:ph sz="quarter" idx="10"/>
          </p:nvPr>
        </p:nvSpPr>
        <p:spPr/>
        <p:txBody>
          <a:bodyPr/>
          <a:lstStyle/>
          <a:p>
            <a:r>
              <a:rPr lang="en-US" dirty="0" smtClean="0"/>
              <a:t>Improve time-to-delivery</a:t>
            </a:r>
            <a:endParaRPr lang="en-US" dirty="0"/>
          </a:p>
          <a:p>
            <a:r>
              <a:rPr lang="en-US" dirty="0" smtClean="0"/>
              <a:t>Reduce cost of ownership</a:t>
            </a:r>
          </a:p>
          <a:p>
            <a:pPr lvl="1"/>
            <a:r>
              <a:rPr lang="en-US" dirty="0" smtClean="0"/>
              <a:t>Easier to build, maintain and support</a:t>
            </a:r>
            <a:endParaRPr lang="en-US" dirty="0"/>
          </a:p>
          <a:p>
            <a:r>
              <a:rPr lang="en-US" dirty="0" smtClean="0"/>
              <a:t>Optimize resource </a:t>
            </a:r>
            <a:r>
              <a:rPr lang="en-US" dirty="0"/>
              <a:t>utilization</a:t>
            </a:r>
          </a:p>
          <a:p>
            <a:r>
              <a:rPr lang="en-US" dirty="0"/>
              <a:t>Reuse across entire organization</a:t>
            </a:r>
          </a:p>
          <a:p>
            <a:r>
              <a:rPr lang="en-US" b="1" u="sng" dirty="0" smtClean="0"/>
              <a:t>Simplify upgrade path</a:t>
            </a:r>
          </a:p>
          <a:p>
            <a:endParaRPr lang="en-US" dirty="0"/>
          </a:p>
          <a:p>
            <a:endParaRPr lang="en-US" dirty="0"/>
          </a:p>
        </p:txBody>
      </p:sp>
    </p:spTree>
    <p:extLst>
      <p:ext uri="{BB962C8B-B14F-4D97-AF65-F5344CB8AC3E}">
        <p14:creationId xmlns:p14="http://schemas.microsoft.com/office/powerpoint/2010/main" val="1649270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move a mess!</a:t>
            </a:r>
            <a:endParaRPr lang="en-US" dirty="0"/>
          </a:p>
        </p:txBody>
      </p:sp>
    </p:spTree>
    <p:extLst>
      <p:ext uri="{BB962C8B-B14F-4D97-AF65-F5344CB8AC3E}">
        <p14:creationId xmlns:p14="http://schemas.microsoft.com/office/powerpoint/2010/main" val="258550742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Best </a:t>
            </a:r>
            <a:r>
              <a:rPr lang="en-US" b="1" dirty="0"/>
              <a:t>practices for testing </a:t>
            </a:r>
            <a:r>
              <a:rPr lang="en-US" b="1" dirty="0" smtClean="0"/>
              <a:t>upgrade</a:t>
            </a:r>
            <a:endParaRPr lang="en-US" dirty="0"/>
          </a:p>
        </p:txBody>
      </p:sp>
      <p:sp>
        <p:nvSpPr>
          <p:cNvPr id="3" name="Text Placeholder 2"/>
          <p:cNvSpPr>
            <a:spLocks noGrp="1"/>
          </p:cNvSpPr>
          <p:nvPr>
            <p:ph type="body" sz="quarter" idx="10"/>
          </p:nvPr>
        </p:nvSpPr>
        <p:spPr>
          <a:xfrm>
            <a:off x="274638" y="1212850"/>
            <a:ext cx="11887200" cy="4678204"/>
          </a:xfrm>
        </p:spPr>
        <p:txBody>
          <a:bodyPr/>
          <a:lstStyle/>
          <a:p>
            <a:r>
              <a:rPr lang="en-US" dirty="0" smtClean="0"/>
              <a:t>Know </a:t>
            </a:r>
            <a:r>
              <a:rPr lang="en-US" dirty="0"/>
              <a:t>what is in your environment. </a:t>
            </a:r>
          </a:p>
          <a:p>
            <a:r>
              <a:rPr lang="en-US" dirty="0" smtClean="0"/>
              <a:t>Make </a:t>
            </a:r>
            <a:r>
              <a:rPr lang="en-US" dirty="0"/>
              <a:t>your test environment </a:t>
            </a:r>
            <a:r>
              <a:rPr lang="en-US" dirty="0" smtClean="0"/>
              <a:t>match* production</a:t>
            </a:r>
          </a:p>
          <a:p>
            <a:r>
              <a:rPr lang="en-US" dirty="0" smtClean="0"/>
              <a:t>Use </a:t>
            </a:r>
            <a:r>
              <a:rPr lang="en-US" dirty="0"/>
              <a:t>real </a:t>
            </a:r>
            <a:r>
              <a:rPr lang="en-US" dirty="0" smtClean="0"/>
              <a:t>data</a:t>
            </a:r>
            <a:endParaRPr lang="en-US" dirty="0"/>
          </a:p>
          <a:p>
            <a:r>
              <a:rPr lang="en-US" dirty="0" smtClean="0"/>
              <a:t>Run </a:t>
            </a:r>
            <a:r>
              <a:rPr lang="en-US" dirty="0"/>
              <a:t>multiple </a:t>
            </a:r>
            <a:r>
              <a:rPr lang="en-US" dirty="0" smtClean="0"/>
              <a:t>tests</a:t>
            </a:r>
            <a:endParaRPr lang="en-US" dirty="0"/>
          </a:p>
          <a:p>
            <a:r>
              <a:rPr lang="en-US" b="1" dirty="0" smtClean="0"/>
              <a:t>Do </a:t>
            </a:r>
            <a:r>
              <a:rPr lang="en-US" b="1" dirty="0"/>
              <a:t>not ignore errors or </a:t>
            </a:r>
            <a:r>
              <a:rPr lang="en-US" b="1" dirty="0" smtClean="0"/>
              <a:t>warnings</a:t>
            </a:r>
            <a:endParaRPr lang="en-US" b="1" dirty="0"/>
          </a:p>
          <a:p>
            <a:r>
              <a:rPr lang="en-US" dirty="0" smtClean="0"/>
              <a:t>Test </a:t>
            </a:r>
            <a:r>
              <a:rPr lang="en-US" dirty="0"/>
              <a:t>the upgraded environment, not just the upgrade process</a:t>
            </a:r>
            <a:r>
              <a:rPr lang="en-US" dirty="0" smtClean="0"/>
              <a:t>. (Service apps, </a:t>
            </a:r>
            <a:r>
              <a:rPr lang="en-US" b="1" dirty="0" smtClean="0"/>
              <a:t>full crawl</a:t>
            </a:r>
            <a:r>
              <a:rPr lang="en-US" dirty="0" smtClean="0"/>
              <a:t>, etc.)</a:t>
            </a:r>
            <a:endParaRPr lang="en-US" dirty="0"/>
          </a:p>
        </p:txBody>
      </p:sp>
    </p:spTree>
    <p:extLst>
      <p:ext uri="{BB962C8B-B14F-4D97-AF65-F5344CB8AC3E}">
        <p14:creationId xmlns:p14="http://schemas.microsoft.com/office/powerpoint/2010/main" val="3582703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noFill/>
        </p:spPr>
        <p:txBody>
          <a:bodyPr/>
          <a:lstStyle/>
          <a:p>
            <a:r>
              <a:rPr lang="en-US" dirty="0" smtClean="0"/>
              <a:t>Two modes converged in a wood…</a:t>
            </a:r>
            <a:endParaRPr lang="en-US" dirty="0"/>
          </a:p>
        </p:txBody>
      </p:sp>
    </p:spTree>
    <p:extLst>
      <p:ext uri="{BB962C8B-B14F-4D97-AF65-F5344CB8AC3E}">
        <p14:creationId xmlns:p14="http://schemas.microsoft.com/office/powerpoint/2010/main" val="242548980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Unsupported in </a:t>
            </a:r>
            <a:r>
              <a:rPr lang="en-US" dirty="0" smtClean="0"/>
              <a:t>2010 mode</a:t>
            </a:r>
            <a:endParaRPr lang="en-US" dirty="0"/>
          </a:p>
        </p:txBody>
      </p:sp>
      <p:sp>
        <p:nvSpPr>
          <p:cNvPr id="3" name="Content Placeholder 2"/>
          <p:cNvSpPr>
            <a:spLocks noGrp="1"/>
          </p:cNvSpPr>
          <p:nvPr>
            <p:ph sz="quarter" idx="10"/>
          </p:nvPr>
        </p:nvSpPr>
        <p:spPr>
          <a:xfrm>
            <a:off x="274638" y="1214438"/>
            <a:ext cx="11887200" cy="5091074"/>
          </a:xfrm>
        </p:spPr>
        <p:txBody>
          <a:bodyPr/>
          <a:lstStyle/>
          <a:p>
            <a:r>
              <a:rPr lang="en-US" sz="3264" dirty="0"/>
              <a:t>All new </a:t>
            </a:r>
            <a:r>
              <a:rPr lang="en-US" sz="3264" dirty="0" smtClean="0"/>
              <a:t>2013 </a:t>
            </a:r>
            <a:r>
              <a:rPr lang="en-US" sz="3264" dirty="0"/>
              <a:t>specific features</a:t>
            </a:r>
          </a:p>
          <a:p>
            <a:pPr lvl="1"/>
            <a:r>
              <a:rPr lang="en-US" sz="1836" dirty="0"/>
              <a:t>Upgrade </a:t>
            </a:r>
            <a:r>
              <a:rPr lang="en-US" sz="1836" dirty="0" smtClean="0"/>
              <a:t>SP Site </a:t>
            </a:r>
            <a:r>
              <a:rPr lang="en-US" sz="1836" dirty="0"/>
              <a:t>to </a:t>
            </a:r>
            <a:r>
              <a:rPr lang="en-US" sz="1836" dirty="0" smtClean="0"/>
              <a:t>2013 </a:t>
            </a:r>
            <a:r>
              <a:rPr lang="en-US" sz="1836" dirty="0"/>
              <a:t>mode first</a:t>
            </a:r>
          </a:p>
          <a:p>
            <a:r>
              <a:rPr lang="en-US" sz="3264" dirty="0"/>
              <a:t>2010 Web Analytics</a:t>
            </a:r>
          </a:p>
          <a:p>
            <a:pPr lvl="1"/>
            <a:r>
              <a:rPr lang="en-US" sz="1836" dirty="0"/>
              <a:t>Existing features must be removed</a:t>
            </a:r>
          </a:p>
          <a:p>
            <a:pPr lvl="1"/>
            <a:r>
              <a:rPr lang="en-US" sz="1836" dirty="0"/>
              <a:t>New web analytics features supported only in </a:t>
            </a:r>
            <a:r>
              <a:rPr lang="en-US" sz="1836" dirty="0" smtClean="0"/>
              <a:t>2013 </a:t>
            </a:r>
            <a:r>
              <a:rPr lang="en-US" sz="1836" dirty="0"/>
              <a:t>mode</a:t>
            </a:r>
          </a:p>
          <a:p>
            <a:r>
              <a:rPr lang="en-US" sz="3264" dirty="0"/>
              <a:t>2010 Office Web Applications (WAC)</a:t>
            </a:r>
          </a:p>
          <a:p>
            <a:pPr lvl="1"/>
            <a:r>
              <a:rPr lang="en-US" sz="1836" dirty="0"/>
              <a:t>Replaced with SP2013 WAC for both </a:t>
            </a:r>
            <a:r>
              <a:rPr lang="en-US" sz="1836" dirty="0" smtClean="0"/>
              <a:t>modes</a:t>
            </a:r>
            <a:endParaRPr lang="en-US" sz="1836" dirty="0"/>
          </a:p>
          <a:p>
            <a:pPr lvl="1"/>
            <a:r>
              <a:rPr lang="en-US" sz="1836" dirty="0"/>
              <a:t>PowerPoint Broadcast sites must be </a:t>
            </a:r>
            <a:r>
              <a:rPr lang="en-US" sz="1836" dirty="0" smtClean="0"/>
              <a:t>removed</a:t>
            </a:r>
            <a:endParaRPr lang="en-US" sz="1836" dirty="0"/>
          </a:p>
          <a:p>
            <a:pPr lvl="2"/>
            <a:r>
              <a:rPr lang="en-US" sz="1836" dirty="0"/>
              <a:t>No replacement available, use Lync instead </a:t>
            </a:r>
          </a:p>
          <a:p>
            <a:r>
              <a:rPr lang="en-US" sz="3264" dirty="0"/>
              <a:t>Project Web Access Sites (PWA Template)</a:t>
            </a:r>
          </a:p>
          <a:p>
            <a:pPr lvl="1"/>
            <a:r>
              <a:rPr lang="en-US" sz="1836" dirty="0"/>
              <a:t>Must upgrade to </a:t>
            </a:r>
            <a:r>
              <a:rPr lang="en-US" sz="1836" dirty="0" smtClean="0"/>
              <a:t>2013 mode </a:t>
            </a:r>
            <a:r>
              <a:rPr lang="en-US" sz="1836" dirty="0"/>
              <a:t>to use</a:t>
            </a:r>
          </a:p>
          <a:p>
            <a:pPr lvl="1"/>
            <a:r>
              <a:rPr lang="en-US" sz="1836" dirty="0"/>
              <a:t>Project Sites (PWS) supported in both </a:t>
            </a:r>
            <a:r>
              <a:rPr lang="en-US" sz="1836" dirty="0" smtClean="0"/>
              <a:t>2010 and 2013 mode</a:t>
            </a:r>
            <a:endParaRPr lang="en-US" sz="1836" dirty="0"/>
          </a:p>
          <a:p>
            <a:pPr lvl="1"/>
            <a:endParaRPr lang="en-US" sz="1836" dirty="0"/>
          </a:p>
        </p:txBody>
      </p:sp>
    </p:spTree>
    <p:extLst>
      <p:ext uri="{BB962C8B-B14F-4D97-AF65-F5344CB8AC3E}">
        <p14:creationId xmlns:p14="http://schemas.microsoft.com/office/powerpoint/2010/main" val="193313805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8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Office Web Apps Server</a:t>
            </a:r>
            <a:endParaRPr lang="en-US" dirty="0">
              <a:solidFill>
                <a:schemeClr val="accent3"/>
              </a:solidFill>
            </a:endParaRPr>
          </a:p>
        </p:txBody>
      </p:sp>
      <p:sp>
        <p:nvSpPr>
          <p:cNvPr id="3" name="Content Placeholder 2"/>
          <p:cNvSpPr>
            <a:spLocks noGrp="1"/>
          </p:cNvSpPr>
          <p:nvPr>
            <p:ph type="body" sz="quarter" idx="10"/>
          </p:nvPr>
        </p:nvSpPr>
        <p:spPr>
          <a:xfrm>
            <a:off x="274639" y="1212849"/>
            <a:ext cx="5486399" cy="4683077"/>
          </a:xfrm>
        </p:spPr>
        <p:txBody>
          <a:bodyPr/>
          <a:lstStyle/>
          <a:p>
            <a:r>
              <a:rPr lang="en-US" sz="1836" dirty="0">
                <a:solidFill>
                  <a:schemeClr val="accent3"/>
                </a:solidFill>
              </a:rPr>
              <a:t>Off-server installation</a:t>
            </a:r>
          </a:p>
          <a:p>
            <a:r>
              <a:rPr lang="en-US" sz="1836" dirty="0">
                <a:solidFill>
                  <a:schemeClr val="accent3"/>
                </a:solidFill>
              </a:rPr>
              <a:t>Prerequisites</a:t>
            </a:r>
          </a:p>
          <a:p>
            <a:pPr lvl="1"/>
            <a:r>
              <a:rPr lang="en-US" sz="1632" dirty="0">
                <a:solidFill>
                  <a:schemeClr val="accent3"/>
                </a:solidFill>
              </a:rPr>
              <a:t>.NET Framework 4.5/ASP.NET 4.5</a:t>
            </a:r>
          </a:p>
          <a:p>
            <a:pPr lvl="1"/>
            <a:r>
              <a:rPr lang="en-US" sz="1632" dirty="0">
                <a:solidFill>
                  <a:schemeClr val="accent3"/>
                </a:solidFill>
              </a:rPr>
              <a:t>Ink and Handwriting</a:t>
            </a:r>
          </a:p>
          <a:p>
            <a:pPr lvl="1"/>
            <a:r>
              <a:rPr lang="en-US" sz="1632" dirty="0">
                <a:solidFill>
                  <a:schemeClr val="accent3"/>
                </a:solidFill>
              </a:rPr>
              <a:t>Windows Authentication, NET Extensibility 4.5</a:t>
            </a:r>
          </a:p>
          <a:p>
            <a:pPr lvl="1"/>
            <a:r>
              <a:rPr lang="en-US" sz="1632" dirty="0">
                <a:solidFill>
                  <a:schemeClr val="accent3"/>
                </a:solidFill>
              </a:rPr>
              <a:t>ISAPI Extension, ISAPI Filters</a:t>
            </a:r>
          </a:p>
          <a:p>
            <a:pPr lvl="1"/>
            <a:r>
              <a:rPr lang="en-US" sz="1632" dirty="0">
                <a:solidFill>
                  <a:schemeClr val="accent3"/>
                </a:solidFill>
              </a:rPr>
              <a:t>Server Side Includes</a:t>
            </a:r>
          </a:p>
          <a:p>
            <a:r>
              <a:rPr lang="en-US" sz="1836" dirty="0">
                <a:solidFill>
                  <a:schemeClr val="accent3"/>
                </a:solidFill>
              </a:rPr>
              <a:t>Default installation (DNS, https)</a:t>
            </a:r>
          </a:p>
          <a:p>
            <a:r>
              <a:rPr lang="en-US" sz="1836" dirty="0">
                <a:solidFill>
                  <a:schemeClr val="accent3"/>
                </a:solidFill>
              </a:rPr>
              <a:t>PowerShell</a:t>
            </a:r>
          </a:p>
          <a:p>
            <a:pPr lvl="1"/>
            <a:r>
              <a:rPr lang="en-US" sz="1632" dirty="0">
                <a:solidFill>
                  <a:schemeClr val="accent3"/>
                </a:solidFill>
              </a:rPr>
              <a:t>Import-Module OfficeWebApps</a:t>
            </a:r>
          </a:p>
          <a:p>
            <a:pPr lvl="1"/>
            <a:r>
              <a:rPr lang="en-US" sz="1632" dirty="0">
                <a:solidFill>
                  <a:schemeClr val="accent3"/>
                </a:solidFill>
              </a:rPr>
              <a:t>New-OfficeWebAppsFarm –InternalURL http://SP2013Demo-WAC –ExternalURL http:// SP2013Demo-WAC.spdemo.corp –AllowHttp –EditingEnabled –ClipArtEnabled</a:t>
            </a:r>
          </a:p>
          <a:p>
            <a:pPr fontAlgn="ctr"/>
            <a:r>
              <a:rPr lang="en-US" sz="1836" dirty="0">
                <a:solidFill>
                  <a:schemeClr val="accent3"/>
                </a:solidFill>
              </a:rPr>
              <a:t>Test - </a:t>
            </a:r>
            <a:r>
              <a:rPr lang="en-US" sz="1836" u="sng" dirty="0">
                <a:solidFill>
                  <a:schemeClr val="accent3"/>
                </a:solidFill>
                <a:hlinkClick r:id="rId3"/>
              </a:rPr>
              <a:t>http://</a:t>
            </a:r>
            <a:r>
              <a:rPr lang="en-US" sz="1836" u="sng" dirty="0" smtClean="0">
                <a:solidFill>
                  <a:schemeClr val="accent3"/>
                </a:solidFill>
                <a:hlinkClick r:id="rId3"/>
              </a:rPr>
              <a:t>servername/hosting/discovery</a:t>
            </a:r>
            <a:endParaRPr lang="en-US" sz="1836" dirty="0">
              <a:solidFill>
                <a:schemeClr val="accent3"/>
              </a:solidFill>
            </a:endParaRPr>
          </a:p>
        </p:txBody>
      </p:sp>
      <p:sp>
        <p:nvSpPr>
          <p:cNvPr id="4" name="Content Placeholder 3"/>
          <p:cNvSpPr>
            <a:spLocks noGrp="1"/>
          </p:cNvSpPr>
          <p:nvPr>
            <p:ph type="body" sz="quarter" idx="11"/>
          </p:nvPr>
        </p:nvSpPr>
        <p:spPr>
          <a:xfrm>
            <a:off x="6675439" y="1212849"/>
            <a:ext cx="5486399" cy="4231799"/>
          </a:xfrm>
        </p:spPr>
        <p:txBody>
          <a:bodyPr/>
          <a:lstStyle/>
          <a:p>
            <a:r>
              <a:rPr lang="en-US" sz="2175" dirty="0">
                <a:solidFill>
                  <a:schemeClr val="accent3"/>
                </a:solidFill>
              </a:rPr>
              <a:t>On SharePoint</a:t>
            </a:r>
          </a:p>
          <a:p>
            <a:pPr lvl="1"/>
            <a:r>
              <a:rPr lang="en-US" sz="1903" dirty="0">
                <a:solidFill>
                  <a:schemeClr val="accent3"/>
                </a:solidFill>
              </a:rPr>
              <a:t>New-SPWOPIBinding -ServerName &lt;WacServerName&gt; -AllowHTTP</a:t>
            </a:r>
          </a:p>
          <a:p>
            <a:r>
              <a:rPr lang="en-US" sz="2175" dirty="0">
                <a:solidFill>
                  <a:schemeClr val="accent3"/>
                </a:solidFill>
              </a:rPr>
              <a:t>Set zone to regular http</a:t>
            </a:r>
          </a:p>
          <a:p>
            <a:pPr lvl="1"/>
            <a:r>
              <a:rPr lang="en-US" sz="1903" dirty="0">
                <a:solidFill>
                  <a:schemeClr val="accent3"/>
                </a:solidFill>
              </a:rPr>
              <a:t>Set-SPWopiZone –zone “internal-http”</a:t>
            </a:r>
          </a:p>
          <a:p>
            <a:r>
              <a:rPr lang="en-US" sz="2175" dirty="0">
                <a:solidFill>
                  <a:schemeClr val="accent3"/>
                </a:solidFill>
              </a:rPr>
              <a:t>Troubleshooting:</a:t>
            </a:r>
          </a:p>
          <a:p>
            <a:pPr lvl="1"/>
            <a:r>
              <a:rPr lang="en-US" sz="1903" dirty="0">
                <a:solidFill>
                  <a:schemeClr val="accent3"/>
                </a:solidFill>
              </a:rPr>
              <a:t>No system account usage!</a:t>
            </a:r>
          </a:p>
          <a:p>
            <a:pPr lvl="1"/>
            <a:r>
              <a:rPr lang="en-US" sz="1903" dirty="0">
                <a:solidFill>
                  <a:schemeClr val="accent3"/>
                </a:solidFill>
              </a:rPr>
              <a:t>Configure system to allow OAuth over http</a:t>
            </a:r>
          </a:p>
          <a:p>
            <a:pPr lvl="2"/>
            <a:r>
              <a:rPr lang="en-US" sz="1632" dirty="0">
                <a:solidFill>
                  <a:schemeClr val="accent3"/>
                </a:solidFill>
              </a:rPr>
              <a:t>$config = (Get-SPSecurityTokenServiceConfig)</a:t>
            </a:r>
          </a:p>
          <a:p>
            <a:pPr lvl="2"/>
            <a:r>
              <a:rPr lang="en-US" sz="1632" dirty="0">
                <a:solidFill>
                  <a:schemeClr val="accent3"/>
                </a:solidFill>
              </a:rPr>
              <a:t>$config.AllowOAuthOverHttp = $true</a:t>
            </a:r>
          </a:p>
          <a:p>
            <a:pPr lvl="2"/>
            <a:r>
              <a:rPr lang="en-US" sz="1632" dirty="0">
                <a:solidFill>
                  <a:schemeClr val="accent3"/>
                </a:solidFill>
              </a:rPr>
              <a:t>$config.Update() </a:t>
            </a:r>
            <a:endParaRPr lang="en-US" sz="2175" dirty="0">
              <a:solidFill>
                <a:schemeClr val="accent3"/>
              </a:solidFill>
            </a:endParaRPr>
          </a:p>
          <a:p>
            <a:endParaRPr lang="en-US" sz="2175" dirty="0">
              <a:solidFill>
                <a:schemeClr val="accent3"/>
              </a:solidFill>
            </a:endParaRPr>
          </a:p>
        </p:txBody>
      </p:sp>
    </p:spTree>
    <p:extLst>
      <p:ext uri="{BB962C8B-B14F-4D97-AF65-F5344CB8AC3E}">
        <p14:creationId xmlns:p14="http://schemas.microsoft.com/office/powerpoint/2010/main" val="334432885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Rectangle 21"/>
          <p:cNvSpPr/>
          <p:nvPr/>
        </p:nvSpPr>
        <p:spPr bwMode="auto">
          <a:xfrm>
            <a:off x="350837" y="295276"/>
            <a:ext cx="6403975" cy="3662362"/>
          </a:xfrm>
          <a:prstGeom prst="rect">
            <a:avLst/>
          </a:prstGeom>
          <a:solidFill>
            <a:schemeClr val="accent4">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3" tIns="146241" rIns="182803" bIns="146241" numCol="1" spcCol="0" rtlCol="0" fromWordArt="0" anchor="t" anchorCtr="0" forceAA="0" compatLnSpc="1">
            <a:prstTxWarp prst="textNoShape">
              <a:avLst/>
            </a:prstTxWarp>
            <a:noAutofit/>
          </a:bodyPr>
          <a:lstStyle/>
          <a:p>
            <a:pPr defTabSz="932080" fontAlgn="base">
              <a:lnSpc>
                <a:spcPct val="90000"/>
              </a:lnSpc>
              <a:spcBef>
                <a:spcPct val="0"/>
              </a:spcBef>
              <a:spcAft>
                <a:spcPts val="1200"/>
              </a:spcAft>
            </a:pPr>
            <a:r>
              <a:rPr lang="en-US" sz="3900" dirty="0" smtClean="0">
                <a:gradFill>
                  <a:gsLst>
                    <a:gs pos="0">
                      <a:srgbClr val="FFFFFF"/>
                    </a:gs>
                    <a:gs pos="100000">
                      <a:srgbClr val="FFFFFF"/>
                    </a:gs>
                  </a:gsLst>
                  <a:lin ang="5400000" scaled="0"/>
                </a:gradFill>
                <a:latin typeface="Segoe UI Light"/>
                <a:ea typeface="Segoe UI" pitchFamily="34" charset="0"/>
                <a:cs typeface="Segoe UI" pitchFamily="34" charset="0"/>
              </a:rPr>
              <a:t>Cleanups are beautiful, really!</a:t>
            </a:r>
            <a:endParaRPr lang="en-US" sz="39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247954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2"/>
                </a:solidFill>
              </a:rPr>
              <a:t>SharePoint “raking” </a:t>
            </a:r>
          </a:p>
        </p:txBody>
      </p:sp>
      <p:sp>
        <p:nvSpPr>
          <p:cNvPr id="5" name="Content Placeholder 4"/>
          <p:cNvSpPr>
            <a:spLocks noGrp="1"/>
          </p:cNvSpPr>
          <p:nvPr>
            <p:ph sz="quarter" idx="10"/>
          </p:nvPr>
        </p:nvSpPr>
        <p:spPr/>
        <p:txBody>
          <a:bodyPr numCol="2"/>
          <a:lstStyle/>
          <a:p>
            <a:r>
              <a:rPr lang="en-US" sz="3672" dirty="0" smtClean="0">
                <a:solidFill>
                  <a:schemeClr val="bg2"/>
                </a:solidFill>
              </a:rPr>
              <a:t>Remove </a:t>
            </a:r>
            <a:r>
              <a:rPr lang="en-US" sz="3672" dirty="0">
                <a:solidFill>
                  <a:schemeClr val="bg2"/>
                </a:solidFill>
              </a:rPr>
              <a:t>stale SPSites and SPWebs</a:t>
            </a:r>
          </a:p>
          <a:p>
            <a:pPr lvl="1"/>
            <a:r>
              <a:rPr lang="en-US" sz="2040" dirty="0">
                <a:solidFill>
                  <a:schemeClr val="bg2"/>
                </a:solidFill>
              </a:rPr>
              <a:t>Remove-SPSite</a:t>
            </a:r>
          </a:p>
          <a:p>
            <a:pPr lvl="1"/>
            <a:r>
              <a:rPr lang="en-US" sz="2040" dirty="0">
                <a:solidFill>
                  <a:schemeClr val="bg2"/>
                </a:solidFill>
              </a:rPr>
              <a:t>Remove-SPWeb </a:t>
            </a:r>
          </a:p>
          <a:p>
            <a:r>
              <a:rPr lang="en-US" sz="3672" dirty="0">
                <a:solidFill>
                  <a:schemeClr val="bg2"/>
                </a:solidFill>
              </a:rPr>
              <a:t>Remove unneeded versions</a:t>
            </a:r>
          </a:p>
          <a:p>
            <a:pPr lvl="1"/>
            <a:r>
              <a:rPr lang="en-US" sz="2040" dirty="0">
                <a:solidFill>
                  <a:schemeClr val="bg2"/>
                </a:solidFill>
              </a:rPr>
              <a:t>Primarily user driven, OM operations or SiteAdmin help</a:t>
            </a:r>
          </a:p>
          <a:p>
            <a:r>
              <a:rPr lang="en-US" sz="3672" dirty="0">
                <a:solidFill>
                  <a:schemeClr val="bg2"/>
                </a:solidFill>
              </a:rPr>
              <a:t>Cleanup templates, features, &amp; web parts</a:t>
            </a:r>
          </a:p>
          <a:p>
            <a:pPr lvl="1"/>
            <a:r>
              <a:rPr lang="en-US" sz="2040" dirty="0">
                <a:solidFill>
                  <a:schemeClr val="bg2"/>
                </a:solidFill>
              </a:rPr>
              <a:t>Primarily user driven, OM operations or tools help</a:t>
            </a:r>
          </a:p>
          <a:p>
            <a:r>
              <a:rPr lang="en-US" sz="3672" dirty="0">
                <a:solidFill>
                  <a:schemeClr val="bg2"/>
                </a:solidFill>
              </a:rPr>
              <a:t>Finish </a:t>
            </a:r>
            <a:r>
              <a:rPr lang="en-US" sz="3672" dirty="0" smtClean="0">
                <a:solidFill>
                  <a:schemeClr val="bg2"/>
                </a:solidFill>
              </a:rPr>
              <a:t>2010 visual </a:t>
            </a:r>
            <a:r>
              <a:rPr lang="en-US" sz="3672" dirty="0">
                <a:solidFill>
                  <a:schemeClr val="bg2"/>
                </a:solidFill>
              </a:rPr>
              <a:t>upgrades </a:t>
            </a:r>
          </a:p>
          <a:p>
            <a:r>
              <a:rPr lang="en-US" sz="3672" dirty="0">
                <a:solidFill>
                  <a:schemeClr val="bg2"/>
                </a:solidFill>
              </a:rPr>
              <a:t>Fix data issues</a:t>
            </a:r>
          </a:p>
          <a:p>
            <a:pPr lvl="1"/>
            <a:r>
              <a:rPr lang="en-US" sz="2040" dirty="0">
                <a:solidFill>
                  <a:schemeClr val="bg2"/>
                </a:solidFill>
              </a:rPr>
              <a:t>stsadm -o DatabaseRepair [-deletecorruption]</a:t>
            </a:r>
          </a:p>
          <a:p>
            <a:pPr lvl="1"/>
            <a:r>
              <a:rPr lang="en-US" sz="2040" dirty="0">
                <a:solidFill>
                  <a:schemeClr val="bg2"/>
                </a:solidFill>
              </a:rPr>
              <a:t>stsadm -o ForceDeleteList</a:t>
            </a:r>
          </a:p>
          <a:p>
            <a:pPr lvl="1"/>
            <a:r>
              <a:rPr lang="en-US" sz="2040" dirty="0">
                <a:solidFill>
                  <a:schemeClr val="bg2"/>
                </a:solidFill>
              </a:rPr>
              <a:t>stsadm -o VariationsFixupTool</a:t>
            </a:r>
          </a:p>
          <a:p>
            <a:r>
              <a:rPr lang="en-US" sz="3540" dirty="0">
                <a:solidFill>
                  <a:schemeClr val="bg2"/>
                </a:solidFill>
              </a:rPr>
              <a:t>Database alignment</a:t>
            </a:r>
          </a:p>
          <a:p>
            <a:pPr lvl="1"/>
            <a:r>
              <a:rPr lang="en-US" sz="2040" dirty="0">
                <a:solidFill>
                  <a:schemeClr val="bg2"/>
                </a:solidFill>
              </a:rPr>
              <a:t>Move-SPSite</a:t>
            </a:r>
          </a:p>
          <a:p>
            <a:endParaRPr lang="en-US" sz="3540" dirty="0">
              <a:solidFill>
                <a:schemeClr val="bg2"/>
              </a:solidFill>
            </a:endParaRPr>
          </a:p>
        </p:txBody>
      </p:sp>
    </p:spTree>
    <p:extLst>
      <p:ext uri="{BB962C8B-B14F-4D97-AF65-F5344CB8AC3E}">
        <p14:creationId xmlns:p14="http://schemas.microsoft.com/office/powerpoint/2010/main" val="419355760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Site collection end </a:t>
            </a:r>
            <a:r>
              <a:rPr lang="en-US" dirty="0" smtClean="0">
                <a:solidFill>
                  <a:schemeClr val="bg2"/>
                </a:solidFill>
              </a:rPr>
              <a:t>of life</a:t>
            </a:r>
            <a:endParaRPr lang="en-US" dirty="0">
              <a:solidFill>
                <a:schemeClr val="bg2"/>
              </a:solidFill>
            </a:endParaRPr>
          </a:p>
        </p:txBody>
      </p:sp>
      <p:sp>
        <p:nvSpPr>
          <p:cNvPr id="3" name="Content Placeholder 2"/>
          <p:cNvSpPr>
            <a:spLocks noGrp="1"/>
          </p:cNvSpPr>
          <p:nvPr>
            <p:ph sz="quarter" idx="10"/>
          </p:nvPr>
        </p:nvSpPr>
        <p:spPr>
          <a:xfrm>
            <a:off x="274638" y="1214438"/>
            <a:ext cx="11887200" cy="2228302"/>
          </a:xfrm>
        </p:spPr>
        <p:txBody>
          <a:bodyPr/>
          <a:lstStyle/>
          <a:p>
            <a:r>
              <a:rPr lang="en-US" dirty="0" smtClean="0">
                <a:solidFill>
                  <a:schemeClr val="bg2"/>
                </a:solidFill>
              </a:rPr>
              <a:t>PowerPoint Broadcast Sites</a:t>
            </a:r>
          </a:p>
          <a:p>
            <a:r>
              <a:rPr lang="en-US" dirty="0" smtClean="0">
                <a:solidFill>
                  <a:schemeClr val="bg2"/>
                </a:solidFill>
              </a:rPr>
              <a:t>Power Pivot v1</a:t>
            </a:r>
          </a:p>
          <a:p>
            <a:pPr lvl="1"/>
            <a:r>
              <a:rPr lang="en-US" dirty="0" smtClean="0">
                <a:solidFill>
                  <a:schemeClr val="bg2"/>
                </a:solidFill>
              </a:rPr>
              <a:t>2013 Default is v2</a:t>
            </a:r>
          </a:p>
          <a:p>
            <a:pPr lvl="1"/>
            <a:r>
              <a:rPr lang="en-US" dirty="0" smtClean="0">
                <a:solidFill>
                  <a:schemeClr val="bg2"/>
                </a:solidFill>
              </a:rPr>
              <a:t>Upgrade in advance or prune and migrate the models</a:t>
            </a:r>
          </a:p>
        </p:txBody>
      </p:sp>
    </p:spTree>
    <p:extLst>
      <p:ext uri="{BB962C8B-B14F-4D97-AF65-F5344CB8AC3E}">
        <p14:creationId xmlns:p14="http://schemas.microsoft.com/office/powerpoint/2010/main" val="192969028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Claims Conversion PowerShell</a:t>
            </a:r>
            <a:endParaRPr lang="en-US" dirty="0"/>
          </a:p>
        </p:txBody>
      </p:sp>
      <p:sp>
        <p:nvSpPr>
          <p:cNvPr id="5" name="Text Placeholder 4"/>
          <p:cNvSpPr>
            <a:spLocks noGrp="1"/>
          </p:cNvSpPr>
          <p:nvPr>
            <p:ph type="body" sz="quarter" idx="10"/>
          </p:nvPr>
        </p:nvSpPr>
        <p:spPr/>
        <p:txBody>
          <a:bodyPr/>
          <a:lstStyle/>
          <a:p>
            <a:r>
              <a:rPr lang="en-US" sz="1200" dirty="0"/>
              <a:t>Add-PSSnapIn Microsoft.SharePoint.PowerShell -ErrorAction SilentlyContinue</a:t>
            </a:r>
          </a:p>
          <a:p>
            <a:r>
              <a:rPr lang="en-US" sz="1200" dirty="0"/>
              <a:t>$WebAppName = "http://SPC1"</a:t>
            </a:r>
          </a:p>
          <a:p>
            <a:endParaRPr lang="en-US" sz="1200" dirty="0"/>
          </a:p>
          <a:p>
            <a:r>
              <a:rPr lang="en-US" sz="1200" dirty="0"/>
              <a:t>#THIS SHOULD BE THE ACCOUNT THAT IS RUNNING THIS SCRIPT, WHO SHOULD ALSO BE A LOCAL ADMIN</a:t>
            </a:r>
          </a:p>
          <a:p>
            <a:r>
              <a:rPr lang="en-US" sz="1200" dirty="0"/>
              <a:t>$account = "qwpba13\Administrator"</a:t>
            </a:r>
          </a:p>
          <a:p>
            <a:r>
              <a:rPr lang="en-US" sz="1200" dirty="0" smtClean="0"/>
              <a:t>$</a:t>
            </a:r>
            <a:r>
              <a:rPr lang="en-US" sz="1200" dirty="0"/>
              <a:t>wa = get-SPWebApplication $WebAppName</a:t>
            </a:r>
          </a:p>
          <a:p>
            <a:endParaRPr lang="en-US" sz="1200" dirty="0"/>
          </a:p>
          <a:p>
            <a:r>
              <a:rPr lang="en-US" sz="1200" dirty="0" smtClean="0"/>
              <a:t>Set-SPwebApplication </a:t>
            </a:r>
            <a:r>
              <a:rPr lang="en-US" sz="1200" dirty="0"/>
              <a:t>$wa -AuthenticationProvider (New-SPAuthenticationProvider) -Zone Default</a:t>
            </a:r>
          </a:p>
          <a:p>
            <a:r>
              <a:rPr lang="en-US" sz="1200" dirty="0"/>
              <a:t># this will prompt about migration, CLICK YES and continue</a:t>
            </a:r>
          </a:p>
          <a:p>
            <a:endParaRPr lang="en-US" sz="1200" dirty="0"/>
          </a:p>
          <a:p>
            <a:r>
              <a:rPr lang="en-US" sz="1200" dirty="0"/>
              <a:t>#This step will set the admin for the site </a:t>
            </a:r>
          </a:p>
          <a:p>
            <a:r>
              <a:rPr lang="en-US" sz="1200" dirty="0"/>
              <a:t>$wa = get-SPWebApplication $WebAppName</a:t>
            </a:r>
          </a:p>
          <a:p>
            <a:r>
              <a:rPr lang="en-US" sz="1200" dirty="0"/>
              <a:t>$account = (New-SPClaimsPrincipal -identity $account -identitytype 1).ToEncodedString()</a:t>
            </a:r>
          </a:p>
          <a:p>
            <a:endParaRPr lang="en-US" sz="1200" dirty="0"/>
          </a:p>
          <a:p>
            <a:r>
              <a:rPr lang="en-US" sz="1200" dirty="0"/>
              <a:t>#Once the user is added as admin, we need to set the policy so it can have the right access</a:t>
            </a:r>
          </a:p>
          <a:p>
            <a:r>
              <a:rPr lang="en-US" sz="1200" dirty="0"/>
              <a:t>$zp = $wa.ZonePolicies("Default")</a:t>
            </a:r>
          </a:p>
          <a:p>
            <a:r>
              <a:rPr lang="en-US" sz="1200" dirty="0"/>
              <a:t>$p = $zp.Add($</a:t>
            </a:r>
            <a:r>
              <a:rPr lang="en-US" sz="1200" dirty="0" err="1"/>
              <a:t>account,"PSPolicy</a:t>
            </a:r>
            <a:r>
              <a:rPr lang="en-US" sz="1200" dirty="0"/>
              <a:t>")</a:t>
            </a:r>
          </a:p>
          <a:p>
            <a:r>
              <a:rPr lang="en-US" sz="1200" dirty="0"/>
              <a:t>$fc=$wa.PolicyRoles.GetSpecialRole("FullControl")</a:t>
            </a:r>
          </a:p>
          <a:p>
            <a:r>
              <a:rPr lang="en-US" sz="1200" dirty="0"/>
              <a:t>$p.PolicyRoleBindings.Add($fc)</a:t>
            </a:r>
          </a:p>
          <a:p>
            <a:r>
              <a:rPr lang="en-US" sz="1200" dirty="0"/>
              <a:t>$wa.Update()</a:t>
            </a:r>
          </a:p>
          <a:p>
            <a:endParaRPr lang="en-US" sz="1200" dirty="0"/>
          </a:p>
          <a:p>
            <a:r>
              <a:rPr lang="en-US" sz="1200" dirty="0"/>
              <a:t>#Final step is to trigger the user migration process</a:t>
            </a:r>
          </a:p>
          <a:p>
            <a:r>
              <a:rPr lang="en-US" sz="1200" dirty="0"/>
              <a:t>$wa = get-SPWebApplication $WebAppName</a:t>
            </a:r>
          </a:p>
          <a:p>
            <a:r>
              <a:rPr lang="en-US" sz="1200" dirty="0"/>
              <a:t>$wa.MigrateUsers($true)</a:t>
            </a:r>
          </a:p>
        </p:txBody>
      </p:sp>
    </p:spTree>
    <p:extLst>
      <p:ext uri="{BB962C8B-B14F-4D97-AF65-F5344CB8AC3E}">
        <p14:creationId xmlns:p14="http://schemas.microsoft.com/office/powerpoint/2010/main" val="379458743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p:cNvSpPr>
          <p:nvPr/>
        </p:nvSpPr>
        <p:spPr bwMode="auto">
          <a:xfrm>
            <a:off x="8378936" y="1694549"/>
            <a:ext cx="3885602" cy="2194623"/>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30" tIns="146284" rIns="186530" bIns="146284" numCol="1" spcCol="0" rtlCol="0" fromWordArt="0" anchor="t" anchorCtr="0" forceAA="0" compatLnSpc="1">
            <a:prstTxWarp prst="textNoShape">
              <a:avLst/>
            </a:prstTxWarp>
            <a:noAutofit/>
          </a:bodyPr>
          <a:lstStyle/>
          <a:p>
            <a:pPr defTabSz="932370" fontAlgn="base">
              <a:lnSpc>
                <a:spcPct val="90000"/>
              </a:lnSpc>
              <a:spcBef>
                <a:spcPct val="0"/>
              </a:spcBef>
              <a:spcAft>
                <a:spcPct val="0"/>
              </a:spcAft>
            </a:pPr>
            <a:endParaRPr lang="en-US" dirty="0">
              <a:solidFill>
                <a:srgbClr val="FFFFFF"/>
              </a:solidFill>
            </a:endParaRPr>
          </a:p>
          <a:p>
            <a:pPr defTabSz="932370"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defTabSz="932370"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a:spLocks/>
          </p:cNvSpPr>
          <p:nvPr/>
        </p:nvSpPr>
        <p:spPr bwMode="auto">
          <a:xfrm>
            <a:off x="2835476" y="1708492"/>
            <a:ext cx="2284486" cy="21946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30" tIns="146284" rIns="186530" bIns="146284" numCol="1" spcCol="0" rtlCol="0" fromWordArt="0" anchor="t" anchorCtr="0" forceAA="0" compatLnSpc="1">
            <a:prstTxWarp prst="textNoShape">
              <a:avLst/>
            </a:prstTxWarp>
            <a:noAutofit/>
          </a:bodyPr>
          <a:lstStyle/>
          <a:p>
            <a:pPr defTabSz="932370" fontAlgn="base">
              <a:lnSpc>
                <a:spcPct val="90000"/>
              </a:lnSpc>
              <a:spcBef>
                <a:spcPct val="0"/>
              </a:spcBef>
              <a:spcAft>
                <a:spcPct val="0"/>
              </a:spcAft>
            </a:pPr>
            <a:r>
              <a:rPr lang="en-US" b="1" dirty="0">
                <a:solidFill>
                  <a:srgbClr val="FFFFFF"/>
                </a:solidFill>
              </a:rPr>
              <a:t>12</a:t>
            </a:r>
            <a:r>
              <a:rPr lang="en-US" dirty="0">
                <a:solidFill>
                  <a:srgbClr val="FFFFFF"/>
                </a:solidFill>
              </a:rPr>
              <a:t> years in SharePoint, 20+ in IT</a:t>
            </a:r>
          </a:p>
          <a:p>
            <a:pPr defTabSz="932370" fontAlgn="base">
              <a:lnSpc>
                <a:spcPct val="90000"/>
              </a:lnSpc>
              <a:spcBef>
                <a:spcPct val="0"/>
              </a:spcBef>
              <a:spcAft>
                <a:spcPct val="0"/>
              </a:spcAft>
            </a:pPr>
            <a:endParaRPr lang="en-US" dirty="0">
              <a:solidFill>
                <a:srgbClr val="FFFFFF"/>
              </a:solidFill>
            </a:endParaRPr>
          </a:p>
          <a:p>
            <a:pPr defTabSz="932370" fontAlgn="base">
              <a:lnSpc>
                <a:spcPct val="90000"/>
              </a:lnSpc>
              <a:spcBef>
                <a:spcPct val="0"/>
              </a:spcBef>
              <a:spcAft>
                <a:spcPct val="0"/>
              </a:spcAft>
            </a:pPr>
            <a:endParaRPr lang="en-US" dirty="0">
              <a:solidFill>
                <a:srgbClr val="FFFFFF"/>
              </a:solidFill>
            </a:endParaRPr>
          </a:p>
          <a:p>
            <a:pPr defTabSz="932370"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defTabSz="932370"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defTabSz="932370"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34" name="Title 33"/>
          <p:cNvSpPr>
            <a:spLocks noGrp="1"/>
          </p:cNvSpPr>
          <p:nvPr>
            <p:ph type="title" idx="4294967295"/>
          </p:nvPr>
        </p:nvSpPr>
        <p:spPr>
          <a:xfrm>
            <a:off x="366972" y="363538"/>
            <a:ext cx="10054965" cy="1065212"/>
          </a:xfrm>
        </p:spPr>
        <p:txBody>
          <a:bodyPr>
            <a:normAutofit fontScale="90000"/>
          </a:bodyPr>
          <a:lstStyle/>
          <a:p>
            <a:r>
              <a:rPr lang="en-US" sz="4351" dirty="0"/>
              <a:t>Meet Chris McNulty @cmcnulty2000</a:t>
            </a:r>
            <a:br>
              <a:rPr lang="en-US" sz="4351" dirty="0"/>
            </a:br>
            <a:endParaRPr lang="en-US" sz="3808" dirty="0"/>
          </a:p>
        </p:txBody>
      </p:sp>
      <p:sp>
        <p:nvSpPr>
          <p:cNvPr id="7" name="Rectangle 6"/>
          <p:cNvSpPr>
            <a:spLocks/>
          </p:cNvSpPr>
          <p:nvPr/>
        </p:nvSpPr>
        <p:spPr bwMode="auto">
          <a:xfrm>
            <a:off x="5608725" y="1694549"/>
            <a:ext cx="2284486" cy="219462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30" tIns="146284" rIns="186530" bIns="146284" numCol="1" spcCol="0" rtlCol="0" fromWordArt="0" anchor="t" anchorCtr="0" forceAA="0" compatLnSpc="1">
            <a:prstTxWarp prst="textNoShape">
              <a:avLst/>
            </a:prstTxWarp>
            <a:noAutofit/>
          </a:bodyPr>
          <a:lstStyle/>
          <a:p>
            <a:pPr defTabSz="932370" fontAlgn="base">
              <a:lnSpc>
                <a:spcPct val="90000"/>
              </a:lnSpc>
              <a:spcBef>
                <a:spcPct val="0"/>
              </a:spcBef>
              <a:spcAft>
                <a:spcPct val="0"/>
              </a:spcAft>
            </a:pPr>
            <a:r>
              <a:rPr lang="en-US" b="1" dirty="0">
                <a:gradFill>
                  <a:gsLst>
                    <a:gs pos="0">
                      <a:srgbClr val="FFFFFF"/>
                    </a:gs>
                    <a:gs pos="100000">
                      <a:srgbClr val="FFFFFF"/>
                    </a:gs>
                  </a:gsLst>
                  <a:lin ang="5400000" scaled="0"/>
                </a:gradFill>
                <a:ea typeface="Segoe UI" pitchFamily="34" charset="0"/>
                <a:cs typeface="Segoe UI" pitchFamily="34" charset="0"/>
              </a:rPr>
              <a:t>10</a:t>
            </a:r>
            <a:r>
              <a:rPr lang="en-US" dirty="0">
                <a:gradFill>
                  <a:gsLst>
                    <a:gs pos="0">
                      <a:srgbClr val="FFFFFF"/>
                    </a:gs>
                    <a:gs pos="100000">
                      <a:srgbClr val="FFFFFF"/>
                    </a:gs>
                  </a:gsLst>
                  <a:lin ang="5400000" scaled="0"/>
                </a:gradFill>
                <a:ea typeface="Segoe UI" pitchFamily="34" charset="0"/>
                <a:cs typeface="Segoe UI" pitchFamily="34" charset="0"/>
              </a:rPr>
              <a:t> years at Boston College &amp; Fairfield University</a:t>
            </a:r>
          </a:p>
          <a:p>
            <a:pPr defTabSz="932370"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a:spLocks/>
          </p:cNvSpPr>
          <p:nvPr/>
        </p:nvSpPr>
        <p:spPr bwMode="auto">
          <a:xfrm>
            <a:off x="2835474" y="4435681"/>
            <a:ext cx="2284486" cy="2194623"/>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30" tIns="146284" rIns="186530" bIns="146284" numCol="1" spcCol="0" rtlCol="0" fromWordArt="0" anchor="t" anchorCtr="0" forceAA="0" compatLnSpc="1">
            <a:prstTxWarp prst="textNoShape">
              <a:avLst/>
            </a:prstTxWarp>
            <a:noAutofit/>
          </a:bodyPr>
          <a:lstStyle/>
          <a:p>
            <a:pPr defTabSz="932370" fontAlgn="base">
              <a:lnSpc>
                <a:spcPct val="90000"/>
              </a:lnSpc>
              <a:spcBef>
                <a:spcPct val="0"/>
              </a:spcBef>
              <a:spcAft>
                <a:spcPct val="0"/>
              </a:spcAft>
            </a:pPr>
            <a:r>
              <a:rPr lang="en-US" b="1" dirty="0">
                <a:gradFill>
                  <a:gsLst>
                    <a:gs pos="0">
                      <a:srgbClr val="FFFFFF"/>
                    </a:gs>
                    <a:gs pos="100000">
                      <a:srgbClr val="FFFFFF"/>
                    </a:gs>
                  </a:gsLst>
                  <a:lin ang="5400000" scaled="0"/>
                </a:gradFill>
                <a:ea typeface="Segoe UI" pitchFamily="34" charset="0"/>
                <a:cs typeface="Segoe UI" pitchFamily="34" charset="0"/>
              </a:rPr>
              <a:t>21</a:t>
            </a:r>
            <a:r>
              <a:rPr lang="en-US" dirty="0">
                <a:gradFill>
                  <a:gsLst>
                    <a:gs pos="0">
                      <a:srgbClr val="FFFFFF"/>
                    </a:gs>
                    <a:gs pos="100000">
                      <a:srgbClr val="FFFFFF"/>
                    </a:gs>
                  </a:gsLst>
                  <a:lin ang="5400000" scaled="0"/>
                </a:gradFill>
                <a:ea typeface="Segoe UI" pitchFamily="34" charset="0"/>
                <a:cs typeface="Segoe UI" pitchFamily="34" charset="0"/>
              </a:rPr>
              <a:t> years in Milton Massachusetts</a:t>
            </a:r>
          </a:p>
          <a:p>
            <a:pPr defTabSz="932370" fontAlgn="base">
              <a:lnSpc>
                <a:spcPct val="90000"/>
              </a:lnSpc>
              <a:spcBef>
                <a:spcPct val="0"/>
              </a:spcBef>
              <a:spcAft>
                <a:spcPct val="0"/>
              </a:spcAft>
            </a:pPr>
            <a:endParaRPr lang="en-US" dirty="0">
              <a:solidFill>
                <a:srgbClr val="FFFFFF"/>
              </a:solidFill>
            </a:endParaRPr>
          </a:p>
          <a:p>
            <a:pPr defTabSz="932370"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defTabSz="932370"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defTabSz="932370"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a:spLocks/>
          </p:cNvSpPr>
          <p:nvPr/>
        </p:nvSpPr>
        <p:spPr bwMode="auto">
          <a:xfrm>
            <a:off x="5638314" y="4423104"/>
            <a:ext cx="2284486" cy="2194623"/>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30" tIns="146284" rIns="186530" bIns="146284" numCol="1" spcCol="0" rtlCol="0" fromWordArt="0" anchor="t" anchorCtr="0" forceAA="0" compatLnSpc="1">
            <a:prstTxWarp prst="textNoShape">
              <a:avLst/>
            </a:prstTxWarp>
            <a:noAutofit/>
          </a:bodyPr>
          <a:lstStyle/>
          <a:p>
            <a:pPr defTabSz="932639"/>
            <a:r>
              <a:rPr lang="en-US" b="1" dirty="0">
                <a:solidFill>
                  <a:srgbClr val="FFFFFF"/>
                </a:solidFill>
              </a:rPr>
              <a:t>3</a:t>
            </a:r>
            <a:r>
              <a:rPr lang="en-US" dirty="0">
                <a:solidFill>
                  <a:srgbClr val="FFFFFF"/>
                </a:solidFill>
              </a:rPr>
              <a:t> children (Devin Nate Rachel) and my wife Hayley</a:t>
            </a:r>
          </a:p>
          <a:p>
            <a:pPr defTabSz="932370"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p:cNvSpPr txBox="1"/>
          <p:nvPr/>
        </p:nvSpPr>
        <p:spPr>
          <a:xfrm>
            <a:off x="549824" y="2491577"/>
            <a:ext cx="2102799" cy="960222"/>
          </a:xfrm>
          <a:prstGeom prst="rect">
            <a:avLst/>
          </a:prstGeom>
          <a:noFill/>
        </p:spPr>
        <p:txBody>
          <a:bodyPr wrap="square" lIns="182854" tIns="146284" rIns="182854" bIns="146284" rtlCol="0">
            <a:spAutoFit/>
          </a:bodyPr>
          <a:lstStyle/>
          <a:p>
            <a:pPr defTabSz="932639">
              <a:lnSpc>
                <a:spcPct val="90000"/>
              </a:lnSpc>
              <a:spcAft>
                <a:spcPts val="600"/>
              </a:spcAft>
            </a:pPr>
            <a:r>
              <a:rPr lang="en-US" sz="2400" dirty="0">
                <a:gradFill>
                  <a:gsLst>
                    <a:gs pos="2917">
                      <a:srgbClr val="505050"/>
                    </a:gs>
                    <a:gs pos="30000">
                      <a:srgbClr val="505050"/>
                    </a:gs>
                  </a:gsLst>
                  <a:lin ang="5400000" scaled="0"/>
                </a:gradFill>
              </a:rPr>
              <a:t>&lt;Insert Head Shot&gt;</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9575" y="1977493"/>
            <a:ext cx="1645668" cy="164566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973" y="1712548"/>
            <a:ext cx="1979740" cy="2139563"/>
          </a:xfrm>
          <a:prstGeom prst="rect">
            <a:avLst/>
          </a:prstGeom>
        </p:spPr>
      </p:pic>
    </p:spTree>
    <p:extLst>
      <p:ext uri="{BB962C8B-B14F-4D97-AF65-F5344CB8AC3E}">
        <p14:creationId xmlns:p14="http://schemas.microsoft.com/office/powerpoint/2010/main" val="372764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Migration preparation in SharePoint 2010</a:t>
            </a:r>
            <a:endParaRPr lang="en-US" dirty="0"/>
          </a:p>
        </p:txBody>
      </p:sp>
      <p:sp>
        <p:nvSpPr>
          <p:cNvPr id="3" name="Text Placeholder 2"/>
          <p:cNvSpPr>
            <a:spLocks noGrp="1"/>
          </p:cNvSpPr>
          <p:nvPr>
            <p:ph type="body" sz="quarter" idx="12"/>
          </p:nvPr>
        </p:nvSpPr>
        <p:spPr/>
        <p:txBody>
          <a:bodyPr/>
          <a:lstStyle/>
          <a:p>
            <a:r>
              <a:rPr lang="en-US" dirty="0" smtClean="0"/>
              <a:t>Chris McNulty</a:t>
            </a:r>
            <a:endParaRPr lang="en-US" dirty="0"/>
          </a:p>
        </p:txBody>
      </p:sp>
    </p:spTree>
    <p:extLst>
      <p:ext uri="{BB962C8B-B14F-4D97-AF65-F5344CB8AC3E}">
        <p14:creationId xmlns:p14="http://schemas.microsoft.com/office/powerpoint/2010/main" val="32825211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Implement </a:t>
            </a:r>
            <a:r>
              <a:rPr lang="en-US" dirty="0" smtClean="0"/>
              <a:t>upgrade</a:t>
            </a:r>
            <a:endParaRPr lang="en-US" dirty="0"/>
          </a:p>
        </p:txBody>
      </p:sp>
    </p:spTree>
    <p:extLst>
      <p:ext uri="{BB962C8B-B14F-4D97-AF65-F5344CB8AC3E}">
        <p14:creationId xmlns:p14="http://schemas.microsoft.com/office/powerpoint/2010/main" val="246287082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0" y="1685925"/>
            <a:ext cx="9906000" cy="5091113"/>
          </a:xfrm>
        </p:spPr>
        <p:txBody>
          <a:bodyPr/>
          <a:lstStyle/>
          <a:p>
            <a:r>
              <a:rPr lang="en-US" sz="2800" dirty="0" smtClean="0">
                <a:solidFill>
                  <a:schemeClr val="accent3"/>
                </a:solidFill>
                <a:latin typeface="Segoe UI Light" pitchFamily="34" charset="0"/>
                <a:cs typeface="Segoe UI Light" pitchFamily="34" charset="0"/>
              </a:rPr>
              <a:t>Upgrade </a:t>
            </a:r>
            <a:r>
              <a:rPr lang="en-US" sz="2800" dirty="0">
                <a:solidFill>
                  <a:schemeClr val="accent3"/>
                </a:solidFill>
                <a:latin typeface="Segoe UI Light" pitchFamily="34" charset="0"/>
                <a:cs typeface="Segoe UI Light" pitchFamily="34" charset="0"/>
              </a:rPr>
              <a:t>2010 Web App in advance</a:t>
            </a:r>
            <a:endParaRPr lang="en-US" sz="2000" dirty="0" smtClean="0">
              <a:solidFill>
                <a:schemeClr val="accent3"/>
              </a:solidFill>
              <a:latin typeface="Segoe UI Light" pitchFamily="34" charset="0"/>
              <a:cs typeface="Segoe UI Light" pitchFamily="34" charset="0"/>
            </a:endParaRPr>
          </a:p>
          <a:p>
            <a:pPr lvl="1"/>
            <a:r>
              <a:rPr lang="en-US" sz="2000" dirty="0" smtClean="0">
                <a:solidFill>
                  <a:schemeClr val="accent3"/>
                </a:solidFill>
                <a:latin typeface="Museo Sans For Dell" panose="02000000000000000000" pitchFamily="2" charset="0"/>
                <a:cs typeface="Courier New" pitchFamily="49" charset="0"/>
              </a:rPr>
              <a:t>Convert-</a:t>
            </a:r>
            <a:r>
              <a:rPr lang="en-US" sz="2000" dirty="0" err="1" smtClean="0">
                <a:solidFill>
                  <a:schemeClr val="accent3"/>
                </a:solidFill>
                <a:latin typeface="Museo Sans For Dell" panose="02000000000000000000" pitchFamily="2" charset="0"/>
                <a:cs typeface="Courier New" pitchFamily="49" charset="0"/>
              </a:rPr>
              <a:t>SPWebApplication</a:t>
            </a:r>
            <a:r>
              <a:rPr lang="en-US" sz="2000" dirty="0" smtClean="0">
                <a:solidFill>
                  <a:schemeClr val="accent3"/>
                </a:solidFill>
                <a:latin typeface="Museo Sans For Dell" panose="02000000000000000000" pitchFamily="2" charset="0"/>
                <a:cs typeface="Courier New" pitchFamily="49" charset="0"/>
              </a:rPr>
              <a:t>* or PowerShell!</a:t>
            </a:r>
          </a:p>
          <a:p>
            <a:r>
              <a:rPr lang="en-US" sz="2800" dirty="0" smtClean="0">
                <a:solidFill>
                  <a:schemeClr val="accent3"/>
                </a:solidFill>
                <a:latin typeface="Segoe UI Light" pitchFamily="34" charset="0"/>
                <a:cs typeface="Segoe UI Light" pitchFamily="34" charset="0"/>
              </a:rPr>
              <a:t>Build a new, clean SharePoint 2013 farm</a:t>
            </a:r>
          </a:p>
          <a:p>
            <a:r>
              <a:rPr lang="en-US" sz="2800" dirty="0" smtClean="0">
                <a:solidFill>
                  <a:schemeClr val="accent3"/>
                </a:solidFill>
                <a:latin typeface="Segoe UI Light" pitchFamily="34" charset="0"/>
                <a:cs typeface="Segoe UI Light" pitchFamily="34" charset="0"/>
              </a:rPr>
              <a:t>Pre-position required solutions at 2013 target</a:t>
            </a:r>
          </a:p>
          <a:p>
            <a:r>
              <a:rPr lang="en-US" sz="2800" dirty="0" smtClean="0">
                <a:solidFill>
                  <a:schemeClr val="accent3"/>
                </a:solidFill>
                <a:latin typeface="Segoe UI Light" pitchFamily="34" charset="0"/>
                <a:cs typeface="Segoe UI Light" pitchFamily="34" charset="0"/>
              </a:rPr>
              <a:t>Copy/attach/upgrade Managed Metadata and other SSAs</a:t>
            </a:r>
          </a:p>
          <a:p>
            <a:r>
              <a:rPr lang="en-US" sz="2800" dirty="0" smtClean="0">
                <a:solidFill>
                  <a:schemeClr val="accent3"/>
                </a:solidFill>
                <a:latin typeface="Segoe UI Light" pitchFamily="34" charset="0"/>
                <a:cs typeface="Segoe UI Light" pitchFamily="34" charset="0"/>
              </a:rPr>
              <a:t>New </a:t>
            </a:r>
            <a:r>
              <a:rPr lang="en-US" sz="2800" dirty="0">
                <a:solidFill>
                  <a:schemeClr val="accent3"/>
                </a:solidFill>
                <a:latin typeface="Segoe UI Light" pitchFamily="34" charset="0"/>
                <a:cs typeface="Segoe UI Light" pitchFamily="34" charset="0"/>
              </a:rPr>
              <a:t>web application</a:t>
            </a:r>
            <a:endParaRPr lang="en-US" sz="2000" dirty="0" smtClean="0">
              <a:solidFill>
                <a:schemeClr val="accent3"/>
              </a:solidFill>
              <a:latin typeface="Segoe UI Light" pitchFamily="34" charset="0"/>
              <a:cs typeface="Segoe UI Light" pitchFamily="34" charset="0"/>
            </a:endParaRPr>
          </a:p>
          <a:p>
            <a:r>
              <a:rPr lang="en-US" sz="2800" dirty="0" smtClean="0">
                <a:solidFill>
                  <a:schemeClr val="accent3"/>
                </a:solidFill>
                <a:latin typeface="Segoe UI Light" pitchFamily="34" charset="0"/>
                <a:cs typeface="Segoe UI Light" pitchFamily="34" charset="0"/>
              </a:rPr>
              <a:t>Attach </a:t>
            </a:r>
            <a:r>
              <a:rPr lang="en-US" sz="2800" dirty="0">
                <a:solidFill>
                  <a:schemeClr val="accent3"/>
                </a:solidFill>
                <a:latin typeface="Segoe UI Light" pitchFamily="34" charset="0"/>
                <a:cs typeface="Segoe UI Light" pitchFamily="34" charset="0"/>
              </a:rPr>
              <a:t>Source Content </a:t>
            </a:r>
            <a:r>
              <a:rPr lang="en-US" sz="2800" dirty="0" smtClean="0">
                <a:solidFill>
                  <a:schemeClr val="accent3"/>
                </a:solidFill>
                <a:latin typeface="Segoe UI Light" pitchFamily="34" charset="0"/>
                <a:cs typeface="Segoe UI Light" pitchFamily="34" charset="0"/>
              </a:rPr>
              <a:t>Databases</a:t>
            </a:r>
          </a:p>
          <a:p>
            <a:r>
              <a:rPr lang="en-US" sz="2800" dirty="0" smtClean="0">
                <a:solidFill>
                  <a:schemeClr val="accent3"/>
                </a:solidFill>
                <a:latin typeface="Segoe UI Light" pitchFamily="34" charset="0"/>
                <a:cs typeface="Segoe UI Light" pitchFamily="34" charset="0"/>
              </a:rPr>
              <a:t>Evaluation SC Upgrade</a:t>
            </a:r>
          </a:p>
          <a:p>
            <a:r>
              <a:rPr lang="en-US" sz="2800" dirty="0" smtClean="0">
                <a:solidFill>
                  <a:schemeClr val="accent3"/>
                </a:solidFill>
                <a:latin typeface="Segoe UI Light" pitchFamily="34" charset="0"/>
                <a:cs typeface="Segoe UI Light" pitchFamily="34" charset="0"/>
              </a:rPr>
              <a:t>Final Site Collection Upgrade</a:t>
            </a:r>
            <a:endParaRPr lang="en-US" sz="2000" dirty="0" smtClean="0">
              <a:solidFill>
                <a:schemeClr val="accent3"/>
              </a:solidFill>
              <a:latin typeface="Segoe UI Light" pitchFamily="34" charset="0"/>
              <a:cs typeface="Segoe UI Light" pitchFamily="34" charset="0"/>
            </a:endParaRPr>
          </a:p>
          <a:p>
            <a:r>
              <a:rPr lang="en-US" sz="2800" b="1" dirty="0">
                <a:solidFill>
                  <a:schemeClr val="accent3"/>
                </a:solidFill>
                <a:latin typeface="Segoe UI Light" pitchFamily="34" charset="0"/>
                <a:cs typeface="Segoe UI Light" pitchFamily="34" charset="0"/>
              </a:rPr>
              <a:t>Content migration still supported via code and third-party tools (hint)</a:t>
            </a:r>
            <a:endParaRPr lang="en-US" sz="2000" b="1" dirty="0" smtClean="0">
              <a:solidFill>
                <a:schemeClr val="accent3"/>
              </a:solidFill>
              <a:latin typeface="Segoe UI Light" pitchFamily="34" charset="0"/>
              <a:cs typeface="Segoe UI Light" pitchFamily="34" charset="0"/>
            </a:endParaRPr>
          </a:p>
        </p:txBody>
      </p:sp>
      <p:sp>
        <p:nvSpPr>
          <p:cNvPr id="14" name="Rectangle 13"/>
          <p:cNvSpPr/>
          <p:nvPr/>
        </p:nvSpPr>
        <p:spPr>
          <a:xfrm>
            <a:off x="367725" y="1058862"/>
            <a:ext cx="5774312" cy="627775"/>
          </a:xfrm>
          <a:prstGeom prst="rect">
            <a:avLst/>
          </a:prstGeom>
        </p:spPr>
        <p:txBody>
          <a:bodyPr wrap="none" lIns="124326" tIns="62163" rIns="124326" bIns="62163">
            <a:spAutoFit/>
          </a:bodyPr>
          <a:lstStyle/>
          <a:p>
            <a:pPr defTabSz="1243425" fontAlgn="base">
              <a:spcBef>
                <a:spcPct val="0"/>
              </a:spcBef>
              <a:spcAft>
                <a:spcPct val="0"/>
              </a:spcAft>
            </a:pPr>
            <a:r>
              <a:rPr lang="en-US" sz="3300" dirty="0">
                <a:solidFill>
                  <a:srgbClr val="444444"/>
                </a:solidFill>
                <a:latin typeface="Segoe UI Light" pitchFamily="34" charset="0"/>
                <a:cs typeface="Segoe UI Light" pitchFamily="34" charset="0"/>
              </a:rPr>
              <a:t>Only one in-the-box technique!</a:t>
            </a:r>
          </a:p>
        </p:txBody>
      </p:sp>
      <p:sp>
        <p:nvSpPr>
          <p:cNvPr id="2" name="Title 1"/>
          <p:cNvSpPr>
            <a:spLocks noGrp="1"/>
          </p:cNvSpPr>
          <p:nvPr>
            <p:ph type="title"/>
          </p:nvPr>
        </p:nvSpPr>
        <p:spPr/>
        <p:txBody>
          <a:bodyPr/>
          <a:lstStyle/>
          <a:p>
            <a:r>
              <a:rPr lang="en-US" dirty="0">
                <a:solidFill>
                  <a:schemeClr val="accent3"/>
                </a:solidFill>
                <a:latin typeface="Segoe UI Light" pitchFamily="34" charset="0"/>
                <a:cs typeface="Segoe UI Light" pitchFamily="34" charset="0"/>
              </a:rPr>
              <a:t>Upgrade </a:t>
            </a:r>
            <a:r>
              <a:rPr lang="en-US" dirty="0" smtClean="0">
                <a:solidFill>
                  <a:schemeClr val="accent3"/>
                </a:solidFill>
                <a:latin typeface="Segoe UI Light" pitchFamily="34" charset="0"/>
                <a:cs typeface="Segoe UI Light" pitchFamily="34" charset="0"/>
              </a:rPr>
              <a:t>process</a:t>
            </a:r>
            <a:endParaRPr lang="en-US" dirty="0">
              <a:solidFill>
                <a:schemeClr val="accent3"/>
              </a:solidFill>
              <a:latin typeface="Segoe UI Light" pitchFamily="34" charset="0"/>
              <a:cs typeface="Segoe UI Light" pitchFamily="34" charset="0"/>
            </a:endParaRPr>
          </a:p>
        </p:txBody>
      </p:sp>
      <p:pic>
        <p:nvPicPr>
          <p:cNvPr id="2052" name="Picture 4" descr="C:\Users\cmcnulty\AppData\Local\Microsoft\Windows\Temporary Internet Files\Content.IE5\3I97QNZK\MP900427634[1].jpg"/>
          <p:cNvPicPr>
            <a:picLocks noGrp="1" noChangeAspect="1" noChangeArrowheads="1"/>
          </p:cNvPicPr>
          <p:nvPr>
            <p:ph sz="quarter" idx="10"/>
          </p:nvPr>
        </p:nvPicPr>
        <p:blipFill>
          <a:blip r:embed="rId4" cstate="print">
            <a:extLst>
              <a:ext uri="{28A0092B-C50C-407E-A947-70E740481C1C}">
                <a14:useLocalDpi xmlns:a14="http://schemas.microsoft.com/office/drawing/2010/main"/>
              </a:ext>
            </a:extLst>
          </a:blip>
          <a:stretch>
            <a:fillRect/>
          </a:stretch>
        </p:blipFill>
        <p:spPr>
          <a:xfrm>
            <a:off x="10436303" y="296897"/>
            <a:ext cx="1658389" cy="1654233"/>
          </a:xfrm>
        </p:spPr>
      </p:pic>
    </p:spTree>
    <p:extLst>
      <p:ext uri="{BB962C8B-B14F-4D97-AF65-F5344CB8AC3E}">
        <p14:creationId xmlns:p14="http://schemas.microsoft.com/office/powerpoint/2010/main" val="1488418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Effect transition="in" filter="fade">
                                      <p:cBhvr>
                                        <p:cTn id="68" dur="1000"/>
                                        <p:tgtEl>
                                          <p:spTgt spid="3">
                                            <p:txEl>
                                              <p:pRg st="9" end="9"/>
                                            </p:txEl>
                                          </p:spTgt>
                                        </p:tgtEl>
                                      </p:cBhvr>
                                    </p:animEffect>
                                    <p:anim calcmode="lin" valueType="num">
                                      <p:cBhvr>
                                        <p:cTn id="6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Account requirements for </a:t>
            </a:r>
            <a:r>
              <a:rPr lang="en-US" dirty="0" smtClean="0">
                <a:solidFill>
                  <a:schemeClr val="bg2"/>
                </a:solidFill>
              </a:rPr>
              <a:t>upgrades</a:t>
            </a:r>
            <a:endParaRPr lang="en-US" dirty="0">
              <a:solidFill>
                <a:schemeClr val="bg2"/>
              </a:solidFill>
            </a:endParaRPr>
          </a:p>
        </p:txBody>
      </p:sp>
      <p:sp>
        <p:nvSpPr>
          <p:cNvPr id="3" name="Content Placeholder 2"/>
          <p:cNvSpPr>
            <a:spLocks noGrp="1"/>
          </p:cNvSpPr>
          <p:nvPr>
            <p:ph sz="quarter" idx="10"/>
          </p:nvPr>
        </p:nvSpPr>
        <p:spPr>
          <a:xfrm>
            <a:off x="274638" y="1214438"/>
            <a:ext cx="11887200" cy="3643562"/>
          </a:xfrm>
        </p:spPr>
        <p:txBody>
          <a:bodyPr/>
          <a:lstStyle/>
          <a:p>
            <a:r>
              <a:rPr lang="en-US" sz="2040" dirty="0">
                <a:solidFill>
                  <a:schemeClr val="bg2"/>
                </a:solidFill>
              </a:rPr>
              <a:t>Database </a:t>
            </a:r>
            <a:r>
              <a:rPr lang="en-US" sz="2040" dirty="0" smtClean="0">
                <a:solidFill>
                  <a:schemeClr val="bg2"/>
                </a:solidFill>
              </a:rPr>
              <a:t>upgrades</a:t>
            </a:r>
            <a:endParaRPr lang="en-US" sz="2040" dirty="0">
              <a:solidFill>
                <a:schemeClr val="bg2"/>
              </a:solidFill>
            </a:endParaRPr>
          </a:p>
          <a:p>
            <a:pPr lvl="1"/>
            <a:r>
              <a:rPr lang="en-US" sz="1836" dirty="0">
                <a:solidFill>
                  <a:schemeClr val="bg2"/>
                </a:solidFill>
              </a:rPr>
              <a:t>Active SQL Server login on the computer that runs SQL Server</a:t>
            </a:r>
          </a:p>
          <a:p>
            <a:pPr lvl="1"/>
            <a:r>
              <a:rPr lang="en-US" sz="1836" dirty="0">
                <a:solidFill>
                  <a:schemeClr val="bg2"/>
                </a:solidFill>
              </a:rPr>
              <a:t>Login must be member of the DB_Owner database security role on the database being upgraded</a:t>
            </a:r>
          </a:p>
          <a:p>
            <a:pPr lvl="1"/>
            <a:r>
              <a:rPr lang="en-US" sz="1836" dirty="0">
                <a:solidFill>
                  <a:schemeClr val="bg2"/>
                </a:solidFill>
              </a:rPr>
              <a:t>Login must be member of the WSS_Admin_WPG database security role on the farm configuration database</a:t>
            </a:r>
          </a:p>
          <a:p>
            <a:pPr lvl="1"/>
            <a:r>
              <a:rPr lang="en-US" sz="1836" dirty="0">
                <a:solidFill>
                  <a:schemeClr val="bg2"/>
                </a:solidFill>
              </a:rPr>
              <a:t>Member of Farm Admin group</a:t>
            </a:r>
          </a:p>
          <a:p>
            <a:r>
              <a:rPr lang="en-US" sz="2040" dirty="0" smtClean="0">
                <a:solidFill>
                  <a:schemeClr val="bg2"/>
                </a:solidFill>
              </a:rPr>
              <a:t>Site </a:t>
            </a:r>
            <a:r>
              <a:rPr lang="en-US" sz="2040" dirty="0">
                <a:solidFill>
                  <a:schemeClr val="bg2"/>
                </a:solidFill>
              </a:rPr>
              <a:t>collection </a:t>
            </a:r>
            <a:r>
              <a:rPr lang="en-US" sz="2040" dirty="0" smtClean="0">
                <a:solidFill>
                  <a:schemeClr val="bg2"/>
                </a:solidFill>
              </a:rPr>
              <a:t>upgrades</a:t>
            </a:r>
            <a:endParaRPr lang="en-US" sz="2040" dirty="0">
              <a:solidFill>
                <a:schemeClr val="bg2"/>
              </a:solidFill>
            </a:endParaRPr>
          </a:p>
          <a:p>
            <a:pPr lvl="1"/>
            <a:r>
              <a:rPr lang="en-US" sz="1836" dirty="0">
                <a:solidFill>
                  <a:schemeClr val="bg2"/>
                </a:solidFill>
              </a:rPr>
              <a:t>Member of site collection administrator </a:t>
            </a:r>
            <a:r>
              <a:rPr lang="en-US" sz="1836" dirty="0" smtClean="0">
                <a:solidFill>
                  <a:schemeClr val="bg2"/>
                </a:solidFill>
              </a:rPr>
              <a:t>group</a:t>
            </a:r>
            <a:endParaRPr lang="en-US" sz="1836" dirty="0">
              <a:solidFill>
                <a:schemeClr val="bg2"/>
              </a:solidFill>
            </a:endParaRPr>
          </a:p>
          <a:p>
            <a:pPr lvl="1"/>
            <a:r>
              <a:rPr lang="en-US" sz="1836" dirty="0">
                <a:solidFill>
                  <a:schemeClr val="bg2"/>
                </a:solidFill>
              </a:rPr>
              <a:t>Both primary and secondary site collection </a:t>
            </a:r>
            <a:r>
              <a:rPr lang="en-US" sz="1836" dirty="0" smtClean="0">
                <a:solidFill>
                  <a:schemeClr val="bg2"/>
                </a:solidFill>
              </a:rPr>
              <a:t>owners </a:t>
            </a:r>
            <a:r>
              <a:rPr lang="en-US" sz="1836" dirty="0">
                <a:solidFill>
                  <a:schemeClr val="bg2"/>
                </a:solidFill>
              </a:rPr>
              <a:t>have this automatically</a:t>
            </a:r>
          </a:p>
          <a:p>
            <a:pPr lvl="1"/>
            <a:r>
              <a:rPr lang="en-US" sz="1836" dirty="0">
                <a:solidFill>
                  <a:schemeClr val="bg2"/>
                </a:solidFill>
              </a:rPr>
              <a:t>Can also be member of full control web application policy instead</a:t>
            </a:r>
          </a:p>
          <a:p>
            <a:r>
              <a:rPr lang="en-US" sz="2040" dirty="0">
                <a:solidFill>
                  <a:schemeClr val="bg2"/>
                </a:solidFill>
              </a:rPr>
              <a:t>Farm </a:t>
            </a:r>
            <a:r>
              <a:rPr lang="en-US" sz="2040" dirty="0" smtClean="0">
                <a:solidFill>
                  <a:schemeClr val="bg2"/>
                </a:solidFill>
              </a:rPr>
              <a:t>upgrades</a:t>
            </a:r>
            <a:endParaRPr lang="en-US" sz="2040" dirty="0">
              <a:solidFill>
                <a:schemeClr val="bg2"/>
              </a:solidFill>
            </a:endParaRPr>
          </a:p>
          <a:p>
            <a:pPr lvl="1"/>
            <a:r>
              <a:rPr lang="en-US" sz="1836" dirty="0">
                <a:solidFill>
                  <a:schemeClr val="bg2"/>
                </a:solidFill>
              </a:rPr>
              <a:t>Member of the Administrators local group on each server on which upgrade is run</a:t>
            </a:r>
          </a:p>
        </p:txBody>
      </p:sp>
    </p:spTree>
    <p:extLst>
      <p:ext uri="{BB962C8B-B14F-4D97-AF65-F5344CB8AC3E}">
        <p14:creationId xmlns:p14="http://schemas.microsoft.com/office/powerpoint/2010/main" val="82841694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web </a:t>
            </a:r>
            <a:r>
              <a:rPr lang="en-US" dirty="0" smtClean="0"/>
              <a:t>applications</a:t>
            </a:r>
            <a:endParaRPr lang="en-US" dirty="0"/>
          </a:p>
        </p:txBody>
      </p:sp>
      <p:sp>
        <p:nvSpPr>
          <p:cNvPr id="3" name="Content Placeholder 2"/>
          <p:cNvSpPr>
            <a:spLocks noGrp="1"/>
          </p:cNvSpPr>
          <p:nvPr>
            <p:ph sz="quarter" idx="10"/>
          </p:nvPr>
        </p:nvSpPr>
        <p:spPr/>
        <p:txBody>
          <a:bodyPr/>
          <a:lstStyle/>
          <a:p>
            <a:r>
              <a:rPr lang="en-US" dirty="0" smtClean="0"/>
              <a:t>Before attaching content databases</a:t>
            </a:r>
          </a:p>
          <a:p>
            <a:pPr marL="935835" lvl="1" indent="-466298">
              <a:buFont typeface="+mj-lt"/>
              <a:buAutoNum type="arabicPeriod"/>
            </a:pPr>
            <a:r>
              <a:rPr lang="en-US" dirty="0" smtClean="0"/>
              <a:t>Ensure web applications are setup correctly</a:t>
            </a:r>
          </a:p>
          <a:p>
            <a:pPr lvl="2"/>
            <a:r>
              <a:rPr lang="en-US" dirty="0" smtClean="0"/>
              <a:t>Using correct managed account for application pool</a:t>
            </a:r>
          </a:p>
          <a:p>
            <a:pPr lvl="2"/>
            <a:r>
              <a:rPr lang="en-US" dirty="0" smtClean="0"/>
              <a:t>Correct managed paths exist</a:t>
            </a:r>
          </a:p>
          <a:p>
            <a:pPr lvl="2"/>
            <a:r>
              <a:rPr lang="en-US" dirty="0" smtClean="0"/>
              <a:t>Same AAM zones and URLs are configured</a:t>
            </a:r>
          </a:p>
          <a:p>
            <a:pPr lvl="2"/>
            <a:r>
              <a:rPr lang="en-US" dirty="0" smtClean="0"/>
              <a:t>Solutions and other customizations are installed</a:t>
            </a:r>
          </a:p>
          <a:p>
            <a:pPr marL="935835" lvl="1" indent="-466298">
              <a:buFont typeface="+mj-lt"/>
              <a:buAutoNum type="arabicPeriod"/>
            </a:pPr>
            <a:r>
              <a:rPr lang="en-US" dirty="0" smtClean="0"/>
              <a:t>Ensure service instances are connected to web application</a:t>
            </a:r>
          </a:p>
          <a:p>
            <a:pPr marL="1292035" lvl="2" indent="-466298"/>
            <a:r>
              <a:rPr lang="en-US" dirty="0" smtClean="0"/>
              <a:t>Some content database upgrades attempt to use service instances</a:t>
            </a:r>
          </a:p>
          <a:p>
            <a:pPr marL="1632044" lvl="3" indent="-466298"/>
            <a:r>
              <a:rPr lang="en-US" dirty="0" smtClean="0"/>
              <a:t>Service unavailability should not block upgrade</a:t>
            </a:r>
          </a:p>
          <a:p>
            <a:pPr marL="1632044" lvl="3" indent="-466298"/>
            <a:r>
              <a:rPr lang="en-US" dirty="0" smtClean="0"/>
              <a:t>Service issues during upgrade may require additional work afterwards</a:t>
            </a:r>
          </a:p>
          <a:p>
            <a:pPr marL="1988244" lvl="4" indent="-466298"/>
            <a:r>
              <a:rPr lang="en-US" dirty="0" smtClean="0"/>
              <a:t>To finish the specific service interaction missed during upgrade</a:t>
            </a:r>
          </a:p>
          <a:p>
            <a:pPr marL="1988244" lvl="4" indent="-466298"/>
            <a:r>
              <a:rPr lang="en-US" dirty="0" smtClean="0"/>
              <a:t>Check log to look for issues</a:t>
            </a:r>
          </a:p>
        </p:txBody>
      </p:sp>
    </p:spTree>
    <p:extLst>
      <p:ext uri="{BB962C8B-B14F-4D97-AF65-F5344CB8AC3E}">
        <p14:creationId xmlns:p14="http://schemas.microsoft.com/office/powerpoint/2010/main" val="75097735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4896" dirty="0">
                <a:solidFill>
                  <a:schemeClr val="bg2"/>
                </a:solidFill>
              </a:rPr>
              <a:t>Upgrade-related </a:t>
            </a:r>
            <a:r>
              <a:rPr lang="en-US" sz="4896" dirty="0" smtClean="0">
                <a:solidFill>
                  <a:schemeClr val="bg2"/>
                </a:solidFill>
              </a:rPr>
              <a:t>PowerShell commands</a:t>
            </a:r>
            <a:endParaRPr lang="en-US" sz="4896" dirty="0">
              <a:solidFill>
                <a:schemeClr val="bg2"/>
              </a:solidFill>
            </a:endParaRPr>
          </a:p>
        </p:txBody>
      </p:sp>
      <p:sp>
        <p:nvSpPr>
          <p:cNvPr id="9" name="Content Placeholder 8"/>
          <p:cNvSpPr>
            <a:spLocks noGrp="1"/>
          </p:cNvSpPr>
          <p:nvPr>
            <p:ph type="body" sz="quarter" idx="10"/>
          </p:nvPr>
        </p:nvSpPr>
        <p:spPr>
          <a:xfrm>
            <a:off x="274639" y="1212849"/>
            <a:ext cx="5486399" cy="4990853"/>
          </a:xfrm>
        </p:spPr>
        <p:txBody>
          <a:bodyPr/>
          <a:lstStyle/>
          <a:p>
            <a:r>
              <a:rPr lang="en-US" sz="2856" dirty="0">
                <a:solidFill>
                  <a:schemeClr val="bg2"/>
                </a:solidFill>
              </a:rPr>
              <a:t>Content </a:t>
            </a:r>
            <a:r>
              <a:rPr lang="en-US" sz="2856" dirty="0" smtClean="0">
                <a:solidFill>
                  <a:schemeClr val="bg2"/>
                </a:solidFill>
              </a:rPr>
              <a:t>database</a:t>
            </a:r>
            <a:endParaRPr lang="en-US" sz="2856" dirty="0">
              <a:solidFill>
                <a:schemeClr val="bg2"/>
              </a:solidFill>
            </a:endParaRPr>
          </a:p>
          <a:p>
            <a:pPr lvl="1"/>
            <a:r>
              <a:rPr lang="en-US" sz="1632" dirty="0">
                <a:solidFill>
                  <a:schemeClr val="bg2"/>
                </a:solidFill>
              </a:rPr>
              <a:t>Mount-SPContentDatabase</a:t>
            </a:r>
          </a:p>
          <a:p>
            <a:pPr lvl="1"/>
            <a:r>
              <a:rPr lang="en-US" sz="1632" dirty="0">
                <a:solidFill>
                  <a:schemeClr val="bg2"/>
                </a:solidFill>
              </a:rPr>
              <a:t>Test-SPContentDatabase</a:t>
            </a:r>
          </a:p>
          <a:p>
            <a:pPr lvl="1"/>
            <a:r>
              <a:rPr lang="en-US" sz="1632" dirty="0">
                <a:solidFill>
                  <a:schemeClr val="bg2"/>
                </a:solidFill>
              </a:rPr>
              <a:t>Upgrade-SPContentDatabase</a:t>
            </a:r>
          </a:p>
          <a:p>
            <a:r>
              <a:rPr lang="en-US" sz="2856" dirty="0">
                <a:solidFill>
                  <a:schemeClr val="bg2"/>
                </a:solidFill>
              </a:rPr>
              <a:t>Site</a:t>
            </a:r>
          </a:p>
          <a:p>
            <a:pPr lvl="1"/>
            <a:r>
              <a:rPr lang="en-US" sz="1632" dirty="0">
                <a:solidFill>
                  <a:schemeClr val="bg2"/>
                </a:solidFill>
              </a:rPr>
              <a:t>Test-SPSite</a:t>
            </a:r>
          </a:p>
          <a:p>
            <a:pPr lvl="1"/>
            <a:r>
              <a:rPr lang="en-US" sz="1632" dirty="0">
                <a:solidFill>
                  <a:schemeClr val="bg2"/>
                </a:solidFill>
              </a:rPr>
              <a:t>Repair-SPSite</a:t>
            </a:r>
          </a:p>
          <a:p>
            <a:pPr lvl="1"/>
            <a:r>
              <a:rPr lang="en-US" sz="1632" dirty="0">
                <a:solidFill>
                  <a:schemeClr val="bg2"/>
                </a:solidFill>
              </a:rPr>
              <a:t>Upgrade-SPSite</a:t>
            </a:r>
          </a:p>
          <a:p>
            <a:pPr lvl="1"/>
            <a:r>
              <a:rPr lang="en-US" sz="1632" dirty="0">
                <a:solidFill>
                  <a:schemeClr val="bg2"/>
                </a:solidFill>
              </a:rPr>
              <a:t>Request-SPUpgradeEvaluationSiteCollection</a:t>
            </a:r>
          </a:p>
          <a:p>
            <a:r>
              <a:rPr lang="en-US" sz="2856" dirty="0">
                <a:solidFill>
                  <a:schemeClr val="bg2"/>
                </a:solidFill>
              </a:rPr>
              <a:t>Farm</a:t>
            </a:r>
          </a:p>
          <a:p>
            <a:pPr lvl="1"/>
            <a:r>
              <a:rPr lang="en-US" sz="1632" dirty="0">
                <a:solidFill>
                  <a:schemeClr val="bg2"/>
                </a:solidFill>
              </a:rPr>
              <a:t>Upgrade-SPFarm</a:t>
            </a:r>
          </a:p>
          <a:p>
            <a:r>
              <a:rPr lang="en-US" sz="2856" dirty="0">
                <a:solidFill>
                  <a:schemeClr val="bg2"/>
                </a:solidFill>
              </a:rPr>
              <a:t>Queue </a:t>
            </a:r>
            <a:r>
              <a:rPr lang="en-US" sz="2856" dirty="0" smtClean="0">
                <a:solidFill>
                  <a:schemeClr val="bg2"/>
                </a:solidFill>
              </a:rPr>
              <a:t>management</a:t>
            </a:r>
            <a:endParaRPr lang="en-US" sz="2856" dirty="0">
              <a:solidFill>
                <a:schemeClr val="bg2"/>
              </a:solidFill>
            </a:endParaRPr>
          </a:p>
          <a:p>
            <a:pPr lvl="1"/>
            <a:r>
              <a:rPr lang="en-US" sz="1632" dirty="0">
                <a:solidFill>
                  <a:schemeClr val="bg2"/>
                </a:solidFill>
              </a:rPr>
              <a:t>Get-SPSiteUpgradeSession</a:t>
            </a:r>
          </a:p>
          <a:p>
            <a:pPr lvl="1"/>
            <a:r>
              <a:rPr lang="en-US" sz="1632" dirty="0">
                <a:solidFill>
                  <a:schemeClr val="bg2"/>
                </a:solidFill>
              </a:rPr>
              <a:t>Remove-SPSiteUpgradeSession</a:t>
            </a:r>
          </a:p>
        </p:txBody>
      </p:sp>
      <p:sp>
        <p:nvSpPr>
          <p:cNvPr id="5" name="Text Placeholder 4"/>
          <p:cNvSpPr>
            <a:spLocks noGrp="1"/>
          </p:cNvSpPr>
          <p:nvPr>
            <p:ph type="body" sz="quarter" idx="11"/>
          </p:nvPr>
        </p:nvSpPr>
        <p:spPr>
          <a:xfrm>
            <a:off x="5289550" y="1084261"/>
            <a:ext cx="6874333" cy="6129691"/>
          </a:xfrm>
        </p:spPr>
        <p:txBody>
          <a:bodyPr/>
          <a:lstStyle/>
          <a:p>
            <a:r>
              <a:rPr lang="en-US" sz="3264" dirty="0">
                <a:solidFill>
                  <a:schemeClr val="bg2"/>
                </a:solidFill>
              </a:rPr>
              <a:t>Services</a:t>
            </a:r>
          </a:p>
          <a:p>
            <a:pPr lvl="1"/>
            <a:r>
              <a:rPr lang="en-US" sz="1836" dirty="0">
                <a:solidFill>
                  <a:schemeClr val="bg2"/>
                </a:solidFill>
              </a:rPr>
              <a:t>New-SPBusinessDataCatalogServiceApplication</a:t>
            </a:r>
          </a:p>
          <a:p>
            <a:pPr lvl="1"/>
            <a:r>
              <a:rPr lang="en-US" sz="1836" dirty="0">
                <a:solidFill>
                  <a:schemeClr val="bg2"/>
                </a:solidFill>
              </a:rPr>
              <a:t>Restore-SPEnterpriseSearchServiceApplication Upgrade-SPEnterpriseSearchServiceApplication</a:t>
            </a:r>
          </a:p>
          <a:p>
            <a:pPr lvl="1"/>
            <a:r>
              <a:rPr lang="en-US" sz="1836" dirty="0">
                <a:solidFill>
                  <a:schemeClr val="bg2"/>
                </a:solidFill>
              </a:rPr>
              <a:t>Upgrade-SPEnterpriseSearchServiceApplicationSiteSettings</a:t>
            </a:r>
          </a:p>
          <a:p>
            <a:pPr lvl="1"/>
            <a:r>
              <a:rPr lang="en-US" sz="1836" dirty="0">
                <a:solidFill>
                  <a:schemeClr val="bg2"/>
                </a:solidFill>
              </a:rPr>
              <a:t>New-SPMetadataServiceApplication</a:t>
            </a:r>
          </a:p>
          <a:p>
            <a:pPr lvl="1"/>
            <a:r>
              <a:rPr lang="en-US" sz="1836" dirty="0">
                <a:solidFill>
                  <a:schemeClr val="bg2"/>
                </a:solidFill>
              </a:rPr>
              <a:t>New-SPPerformancePointServiceApplication</a:t>
            </a:r>
          </a:p>
          <a:p>
            <a:pPr lvl="1"/>
            <a:r>
              <a:rPr lang="en-US" sz="1836" dirty="0">
                <a:solidFill>
                  <a:schemeClr val="bg2"/>
                </a:solidFill>
              </a:rPr>
              <a:t>New-SPProfileServiceApplication</a:t>
            </a:r>
          </a:p>
          <a:p>
            <a:pPr lvl="1"/>
            <a:r>
              <a:rPr lang="en-US" sz="1836" dirty="0">
                <a:solidFill>
                  <a:schemeClr val="bg2"/>
                </a:solidFill>
              </a:rPr>
              <a:t>New-SPProjectServiceApplication</a:t>
            </a:r>
          </a:p>
          <a:p>
            <a:pPr lvl="1"/>
            <a:r>
              <a:rPr lang="en-US" sz="1836" dirty="0">
                <a:solidFill>
                  <a:schemeClr val="bg2"/>
                </a:solidFill>
              </a:rPr>
              <a:t>New-New-SPSecureStoreApplication</a:t>
            </a:r>
          </a:p>
          <a:p>
            <a:pPr lvl="1"/>
            <a:r>
              <a:rPr lang="en-US" sz="1836" dirty="0">
                <a:solidFill>
                  <a:schemeClr val="bg2"/>
                </a:solidFill>
              </a:rPr>
              <a:t>New-SPSubscriptionSettingsServiceApplication</a:t>
            </a:r>
          </a:p>
          <a:p>
            <a:pPr lvl="1"/>
            <a:endParaRPr lang="en-US" sz="1836" dirty="0">
              <a:solidFill>
                <a:schemeClr val="bg2"/>
              </a:solidFill>
            </a:endParaRPr>
          </a:p>
          <a:p>
            <a:endParaRPr lang="en-US" sz="3264" dirty="0">
              <a:solidFill>
                <a:schemeClr val="bg2"/>
              </a:solidFill>
            </a:endParaRPr>
          </a:p>
        </p:txBody>
      </p:sp>
    </p:spTree>
    <p:extLst>
      <p:ext uri="{BB962C8B-B14F-4D97-AF65-F5344CB8AC3E}">
        <p14:creationId xmlns:p14="http://schemas.microsoft.com/office/powerpoint/2010/main" val="3972639215"/>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Test-SPContentDatabase</a:t>
            </a:r>
          </a:p>
        </p:txBody>
      </p:sp>
      <p:sp>
        <p:nvSpPr>
          <p:cNvPr id="3" name="Content Placeholder 2"/>
          <p:cNvSpPr>
            <a:spLocks noGrp="1"/>
          </p:cNvSpPr>
          <p:nvPr>
            <p:ph sz="quarter" idx="10"/>
          </p:nvPr>
        </p:nvSpPr>
        <p:spPr/>
        <p:txBody>
          <a:bodyPr/>
          <a:lstStyle/>
          <a:p>
            <a:r>
              <a:rPr lang="en-US" sz="3264" dirty="0"/>
              <a:t>Finds issues with content databases when compared to a specific web application</a:t>
            </a:r>
          </a:p>
          <a:p>
            <a:pPr lvl="1"/>
            <a:r>
              <a:rPr lang="en-US" sz="1836" dirty="0"/>
              <a:t>Can test a database not connected to the farm</a:t>
            </a:r>
          </a:p>
          <a:p>
            <a:pPr lvl="1"/>
            <a:r>
              <a:rPr lang="en-US" sz="1836" dirty="0"/>
              <a:t>Can test a database already connected to the farm</a:t>
            </a:r>
          </a:p>
          <a:p>
            <a:r>
              <a:rPr lang="en-US" sz="3264" dirty="0"/>
              <a:t>List out issues including orphans</a:t>
            </a:r>
          </a:p>
          <a:p>
            <a:pPr lvl="1"/>
            <a:r>
              <a:rPr lang="en-US" sz="1836" dirty="0"/>
              <a:t>Missing referenced server side customizations:</a:t>
            </a:r>
          </a:p>
          <a:p>
            <a:pPr lvl="2"/>
            <a:r>
              <a:rPr lang="en-US" sz="1836" dirty="0"/>
              <a:t>Missing Features</a:t>
            </a:r>
          </a:p>
          <a:p>
            <a:pPr lvl="2"/>
            <a:r>
              <a:rPr lang="en-US" sz="1836" dirty="0"/>
              <a:t>Missing Templates/Site Definitions</a:t>
            </a:r>
          </a:p>
          <a:p>
            <a:pPr lvl="2"/>
            <a:r>
              <a:rPr lang="en-US" sz="1836" dirty="0"/>
              <a:t>Missing Web Parts</a:t>
            </a:r>
          </a:p>
          <a:p>
            <a:pPr lvl="1"/>
            <a:r>
              <a:rPr lang="en-US" sz="1836" dirty="0"/>
              <a:t>Site collections in content database but not in the configuration database site map and vice versa</a:t>
            </a:r>
          </a:p>
          <a:p>
            <a:r>
              <a:rPr lang="en-US" sz="3264" dirty="0"/>
              <a:t>Use –ShowRowCounts option to find database row sizing metrics</a:t>
            </a:r>
          </a:p>
        </p:txBody>
      </p:sp>
    </p:spTree>
    <p:extLst>
      <p:ext uri="{BB962C8B-B14F-4D97-AF65-F5344CB8AC3E}">
        <p14:creationId xmlns:p14="http://schemas.microsoft.com/office/powerpoint/2010/main" val="165648705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Mount-SPContentDatabase</a:t>
            </a:r>
            <a:endParaRPr lang="en-US" dirty="0">
              <a:solidFill>
                <a:schemeClr val="bg2"/>
              </a:solidFill>
            </a:endParaRPr>
          </a:p>
        </p:txBody>
      </p:sp>
      <p:sp>
        <p:nvSpPr>
          <p:cNvPr id="3" name="Content Placeholder 2"/>
          <p:cNvSpPr>
            <a:spLocks noGrp="1"/>
          </p:cNvSpPr>
          <p:nvPr>
            <p:ph sz="quarter" idx="10"/>
          </p:nvPr>
        </p:nvSpPr>
        <p:spPr>
          <a:xfrm>
            <a:off x="274638" y="1214438"/>
            <a:ext cx="11887200" cy="4936736"/>
          </a:xfrm>
        </p:spPr>
        <p:txBody>
          <a:bodyPr/>
          <a:lstStyle/>
          <a:p>
            <a:r>
              <a:rPr lang="en-US" dirty="0">
                <a:solidFill>
                  <a:schemeClr val="bg2"/>
                </a:solidFill>
              </a:rPr>
              <a:t>Initiates content database </a:t>
            </a:r>
            <a:r>
              <a:rPr lang="en-US" dirty="0" smtClean="0">
                <a:solidFill>
                  <a:schemeClr val="bg2"/>
                </a:solidFill>
              </a:rPr>
              <a:t>upgrade</a:t>
            </a:r>
            <a:endParaRPr lang="en-US" dirty="0">
              <a:solidFill>
                <a:schemeClr val="bg2"/>
              </a:solidFill>
            </a:endParaRPr>
          </a:p>
          <a:p>
            <a:r>
              <a:rPr lang="en-US" dirty="0">
                <a:solidFill>
                  <a:schemeClr val="bg2"/>
                </a:solidFill>
              </a:rPr>
              <a:t>Runs internal consistency/orphans check</a:t>
            </a:r>
          </a:p>
          <a:p>
            <a:r>
              <a:rPr lang="en-US" dirty="0">
                <a:solidFill>
                  <a:schemeClr val="bg2"/>
                </a:solidFill>
              </a:rPr>
              <a:t>Runs web application compatibility checks</a:t>
            </a:r>
          </a:p>
          <a:p>
            <a:pPr lvl="1"/>
            <a:r>
              <a:rPr lang="en-US" dirty="0"/>
              <a:t>Customization references</a:t>
            </a:r>
          </a:p>
          <a:p>
            <a:pPr lvl="2"/>
            <a:r>
              <a:rPr lang="en-US" dirty="0"/>
              <a:t>Web parts</a:t>
            </a:r>
          </a:p>
          <a:p>
            <a:pPr lvl="2"/>
            <a:r>
              <a:rPr lang="en-US" dirty="0"/>
              <a:t>Features</a:t>
            </a:r>
          </a:p>
          <a:p>
            <a:pPr lvl="2"/>
            <a:r>
              <a:rPr lang="en-US" dirty="0"/>
              <a:t>Site Definitions</a:t>
            </a:r>
          </a:p>
          <a:p>
            <a:pPr lvl="2"/>
            <a:r>
              <a:rPr lang="en-US" dirty="0"/>
              <a:t>Event handlers</a:t>
            </a:r>
          </a:p>
          <a:p>
            <a:pPr lvl="1"/>
            <a:r>
              <a:rPr lang="en-US" dirty="0"/>
              <a:t>Authentication/security migration references</a:t>
            </a:r>
          </a:p>
          <a:p>
            <a:pPr lvl="2"/>
            <a:r>
              <a:rPr lang="en-US" dirty="0"/>
              <a:t>Installed to reference auth provider mismatch</a:t>
            </a:r>
          </a:p>
        </p:txBody>
      </p:sp>
    </p:spTree>
    <p:extLst>
      <p:ext uri="{BB962C8B-B14F-4D97-AF65-F5344CB8AC3E}">
        <p14:creationId xmlns:p14="http://schemas.microsoft.com/office/powerpoint/2010/main" val="1521150109"/>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 for upgrading to </a:t>
            </a:r>
            <a:r>
              <a:rPr lang="en-US" dirty="0" smtClean="0"/>
              <a:t>2013</a:t>
            </a:r>
            <a:endParaRPr lang="en-US" dirty="0"/>
          </a:p>
        </p:txBody>
      </p:sp>
      <p:sp>
        <p:nvSpPr>
          <p:cNvPr id="3" name="Text Placeholder 2"/>
          <p:cNvSpPr>
            <a:spLocks noGrp="1"/>
          </p:cNvSpPr>
          <p:nvPr>
            <p:ph type="body" sz="quarter" idx="10"/>
          </p:nvPr>
        </p:nvSpPr>
        <p:spPr>
          <a:xfrm>
            <a:off x="274638" y="1212850"/>
            <a:ext cx="11887200" cy="5244513"/>
          </a:xfrm>
        </p:spPr>
        <p:txBody>
          <a:bodyPr/>
          <a:lstStyle/>
          <a:p>
            <a:r>
              <a:rPr lang="en-US" sz="2400" dirty="0" smtClean="0"/>
              <a:t>Ensure </a:t>
            </a:r>
            <a:r>
              <a:rPr lang="en-US" sz="2400" dirty="0"/>
              <a:t>that the environment is fully functioning before you begin to upgrade.</a:t>
            </a:r>
          </a:p>
          <a:p>
            <a:r>
              <a:rPr lang="en-US" sz="2400" dirty="0" smtClean="0"/>
              <a:t>Perform </a:t>
            </a:r>
            <a:r>
              <a:rPr lang="en-US" sz="2400" dirty="0"/>
              <a:t>a trial upgrade on a test farm first.</a:t>
            </a:r>
          </a:p>
          <a:p>
            <a:r>
              <a:rPr lang="en-US" sz="2400" dirty="0" smtClean="0"/>
              <a:t>Plan </a:t>
            </a:r>
            <a:r>
              <a:rPr lang="en-US" sz="2400" dirty="0"/>
              <a:t>for capacity.</a:t>
            </a:r>
          </a:p>
          <a:p>
            <a:r>
              <a:rPr lang="en-US" sz="2400" dirty="0" smtClean="0"/>
              <a:t>Clean </a:t>
            </a:r>
            <a:r>
              <a:rPr lang="en-US" sz="2400" dirty="0"/>
              <a:t>up before you upgrade</a:t>
            </a:r>
          </a:p>
          <a:p>
            <a:r>
              <a:rPr lang="en-US" sz="2400" dirty="0" smtClean="0"/>
              <a:t>Back </a:t>
            </a:r>
            <a:r>
              <a:rPr lang="en-US" sz="2400" dirty="0"/>
              <a:t>up your databases.</a:t>
            </a:r>
          </a:p>
          <a:p>
            <a:r>
              <a:rPr lang="en-US" sz="2400" dirty="0" smtClean="0"/>
              <a:t>Optimize </a:t>
            </a:r>
            <a:r>
              <a:rPr lang="en-US" sz="2400" dirty="0"/>
              <a:t>your environment before upgrade.</a:t>
            </a:r>
          </a:p>
          <a:p>
            <a:r>
              <a:rPr lang="en-US" sz="2400" dirty="0" smtClean="0"/>
              <a:t>(</a:t>
            </a:r>
            <a:r>
              <a:rPr lang="en-US" sz="2400" dirty="0"/>
              <a:t>Optional) Set the original databases to read-only if you want to keep your original environment available while you upgrade.</a:t>
            </a:r>
          </a:p>
          <a:p>
            <a:r>
              <a:rPr lang="en-US" sz="2400" dirty="0" smtClean="0"/>
              <a:t>After upgrade, review the Upgrade Status page, logs and sites</a:t>
            </a:r>
          </a:p>
          <a:p>
            <a:r>
              <a:rPr lang="en-US" sz="2400" dirty="0" smtClean="0"/>
              <a:t>Defer </a:t>
            </a:r>
            <a:r>
              <a:rPr lang="en-US" sz="2400" dirty="0"/>
              <a:t>upgrade for site collections until you can get updated customizations to support 2013 mode.</a:t>
            </a:r>
          </a:p>
          <a:p>
            <a:r>
              <a:rPr lang="en-US" sz="2400" b="1" dirty="0" smtClean="0"/>
              <a:t>Make </a:t>
            </a:r>
            <a:r>
              <a:rPr lang="en-US" sz="2400" b="1" dirty="0"/>
              <a:t>sure that the appropriate service </a:t>
            </a:r>
            <a:r>
              <a:rPr lang="en-US" sz="2400" b="1" dirty="0" smtClean="0"/>
              <a:t>packs/update </a:t>
            </a:r>
            <a:r>
              <a:rPr lang="en-US" sz="2400" b="1" dirty="0"/>
              <a:t>is applied to your 2010 environment. </a:t>
            </a:r>
            <a:r>
              <a:rPr lang="en-US" sz="2400" b="1" dirty="0" smtClean="0"/>
              <a:t>RBS means SP1 for 2010 minimum!</a:t>
            </a:r>
          </a:p>
        </p:txBody>
      </p:sp>
    </p:spTree>
    <p:extLst>
      <p:ext uri="{BB962C8B-B14F-4D97-AF65-F5344CB8AC3E}">
        <p14:creationId xmlns:p14="http://schemas.microsoft.com/office/powerpoint/2010/main" val="3890323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attach demo</a:t>
            </a:r>
            <a:endParaRPr lang="en-US" dirty="0"/>
          </a:p>
        </p:txBody>
      </p:sp>
      <p:sp>
        <p:nvSpPr>
          <p:cNvPr id="3" name="Text Placeholder 2"/>
          <p:cNvSpPr>
            <a:spLocks noGrp="1"/>
          </p:cNvSpPr>
          <p:nvPr>
            <p:ph type="body" sz="quarter" idx="12"/>
          </p:nvPr>
        </p:nvSpPr>
        <p:spPr/>
        <p:txBody>
          <a:bodyPr/>
          <a:lstStyle/>
          <a:p>
            <a:r>
              <a:rPr lang="en-US" dirty="0" smtClean="0"/>
              <a:t>Chris McNulty</a:t>
            </a:r>
            <a:endParaRPr lang="en-US" dirty="0"/>
          </a:p>
        </p:txBody>
      </p:sp>
    </p:spTree>
    <p:extLst>
      <p:ext uri="{BB962C8B-B14F-4D97-AF65-F5344CB8AC3E}">
        <p14:creationId xmlns:p14="http://schemas.microsoft.com/office/powerpoint/2010/main" val="4116097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536" y="580064"/>
            <a:ext cx="12160109" cy="5800563"/>
          </a:xfrm>
          <a:prstGeom prst="rect">
            <a:avLst/>
          </a:prstGeom>
        </p:spPr>
      </p:pic>
      <p:sp>
        <p:nvSpPr>
          <p:cNvPr id="5" name="Donut 4"/>
          <p:cNvSpPr/>
          <p:nvPr/>
        </p:nvSpPr>
        <p:spPr>
          <a:xfrm>
            <a:off x="9288972" y="2883115"/>
            <a:ext cx="307073" cy="307073"/>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1258"/>
            <a:endParaRPr lang="en-US" sz="1814" dirty="0">
              <a:solidFill>
                <a:prstClr val="black"/>
              </a:solidFill>
            </a:endParaRPr>
          </a:p>
        </p:txBody>
      </p:sp>
    </p:spTree>
    <p:extLst>
      <p:ext uri="{BB962C8B-B14F-4D97-AF65-F5344CB8AC3E}">
        <p14:creationId xmlns:p14="http://schemas.microsoft.com/office/powerpoint/2010/main" val="3095535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Site collection upgrade</a:t>
            </a:r>
            <a:endParaRPr lang="en-US" dirty="0"/>
          </a:p>
        </p:txBody>
      </p:sp>
    </p:spTree>
    <p:extLst>
      <p:ext uri="{BB962C8B-B14F-4D97-AF65-F5344CB8AC3E}">
        <p14:creationId xmlns:p14="http://schemas.microsoft.com/office/powerpoint/2010/main" val="1229039133"/>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Site collection health checks</a:t>
            </a:r>
            <a:endParaRPr lang="en-US" dirty="0">
              <a:solidFill>
                <a:schemeClr val="tx1"/>
              </a:solidFill>
            </a:endParaRPr>
          </a:p>
        </p:txBody>
      </p:sp>
      <p:sp>
        <p:nvSpPr>
          <p:cNvPr id="3" name="Content Placeholder 2"/>
          <p:cNvSpPr>
            <a:spLocks noGrp="1"/>
          </p:cNvSpPr>
          <p:nvPr>
            <p:ph sz="quarter" idx="10"/>
          </p:nvPr>
        </p:nvSpPr>
        <p:spPr>
          <a:xfrm>
            <a:off x="274638" y="1214438"/>
            <a:ext cx="11887200" cy="5429628"/>
          </a:xfrm>
        </p:spPr>
        <p:txBody>
          <a:bodyPr/>
          <a:lstStyle/>
          <a:p>
            <a:r>
              <a:rPr lang="en-US" sz="3264" dirty="0" smtClean="0">
                <a:solidFill>
                  <a:schemeClr val="tx1"/>
                </a:solidFill>
              </a:rPr>
              <a:t>Rule based health checks</a:t>
            </a:r>
          </a:p>
          <a:p>
            <a:r>
              <a:rPr lang="en-US" sz="3264" dirty="0" smtClean="0">
                <a:solidFill>
                  <a:schemeClr val="tx1"/>
                </a:solidFill>
              </a:rPr>
              <a:t>Looks for common known issues:</a:t>
            </a:r>
          </a:p>
          <a:p>
            <a:pPr lvl="1"/>
            <a:r>
              <a:rPr lang="en-US" sz="1836" dirty="0" smtClean="0">
                <a:solidFill>
                  <a:schemeClr val="tx1"/>
                </a:solidFill>
              </a:rPr>
              <a:t>Blocking upgrade issues</a:t>
            </a:r>
          </a:p>
          <a:p>
            <a:pPr lvl="2"/>
            <a:r>
              <a:rPr lang="en-US" sz="1836" dirty="0" smtClean="0">
                <a:solidFill>
                  <a:schemeClr val="tx1"/>
                </a:solidFill>
              </a:rPr>
              <a:t>Missing SP2013 templates, database changes</a:t>
            </a:r>
          </a:p>
          <a:p>
            <a:pPr lvl="1"/>
            <a:r>
              <a:rPr lang="en-US" sz="1836" dirty="0" smtClean="0">
                <a:solidFill>
                  <a:schemeClr val="tx1"/>
                </a:solidFill>
              </a:rPr>
              <a:t>Information issues</a:t>
            </a:r>
          </a:p>
          <a:p>
            <a:pPr lvl="2"/>
            <a:r>
              <a:rPr lang="en-US" sz="1836" dirty="0" smtClean="0">
                <a:solidFill>
                  <a:schemeClr val="tx1"/>
                </a:solidFill>
              </a:rPr>
              <a:t>Content type renaming (Video)</a:t>
            </a:r>
          </a:p>
          <a:p>
            <a:pPr lvl="1"/>
            <a:r>
              <a:rPr lang="en-US" sz="1836" dirty="0" smtClean="0">
                <a:solidFill>
                  <a:schemeClr val="tx1"/>
                </a:solidFill>
              </a:rPr>
              <a:t>Post upgrade issues</a:t>
            </a:r>
          </a:p>
          <a:p>
            <a:pPr lvl="2"/>
            <a:r>
              <a:rPr lang="en-US" sz="1836" dirty="0" smtClean="0">
                <a:solidFill>
                  <a:schemeClr val="tx1"/>
                </a:solidFill>
              </a:rPr>
              <a:t>Un-ghosted files</a:t>
            </a:r>
          </a:p>
          <a:p>
            <a:r>
              <a:rPr lang="en-US" sz="3264" dirty="0" smtClean="0">
                <a:solidFill>
                  <a:schemeClr val="tx1"/>
                </a:solidFill>
              </a:rPr>
              <a:t>Site collection level scoped tool</a:t>
            </a:r>
          </a:p>
          <a:p>
            <a:pPr lvl="1"/>
            <a:r>
              <a:rPr lang="en-US" sz="1836" dirty="0" smtClean="0">
                <a:solidFill>
                  <a:schemeClr val="tx1"/>
                </a:solidFill>
              </a:rPr>
              <a:t>UI exists for Site Collection Admins</a:t>
            </a:r>
          </a:p>
          <a:p>
            <a:pPr lvl="1"/>
            <a:r>
              <a:rPr lang="en-US" sz="1836" dirty="0" smtClean="0">
                <a:solidFill>
                  <a:schemeClr val="tx1"/>
                </a:solidFill>
              </a:rPr>
              <a:t>PowerShell cmdlet for Farm Admins </a:t>
            </a:r>
            <a:r>
              <a:rPr lang="en-US" sz="2000" dirty="0" smtClean="0">
                <a:solidFill>
                  <a:schemeClr val="tx1"/>
                </a:solidFill>
              </a:rPr>
              <a:t>Test-</a:t>
            </a:r>
            <a:r>
              <a:rPr lang="en-US" sz="2000" dirty="0" err="1" smtClean="0">
                <a:solidFill>
                  <a:schemeClr val="tx1"/>
                </a:solidFill>
              </a:rPr>
              <a:t>SPSite</a:t>
            </a:r>
            <a:r>
              <a:rPr lang="en-US" sz="2000" dirty="0" smtClean="0">
                <a:solidFill>
                  <a:schemeClr val="tx1"/>
                </a:solidFill>
              </a:rPr>
              <a:t>  </a:t>
            </a:r>
            <a:endParaRPr lang="en-US" sz="1836" dirty="0" smtClean="0">
              <a:solidFill>
                <a:schemeClr val="tx1"/>
              </a:solidFill>
            </a:endParaRPr>
          </a:p>
          <a:p>
            <a:r>
              <a:rPr lang="en-US" sz="3264" dirty="0" smtClean="0">
                <a:solidFill>
                  <a:schemeClr val="tx1"/>
                </a:solidFill>
              </a:rPr>
              <a:t>Runs automatically before site collection V2V upgrade</a:t>
            </a:r>
          </a:p>
          <a:p>
            <a:pPr lvl="1"/>
            <a:r>
              <a:rPr lang="en-US" sz="1836" dirty="0" smtClean="0">
                <a:solidFill>
                  <a:schemeClr val="tx1"/>
                </a:solidFill>
              </a:rPr>
              <a:t>Prevents upgrade if blocking issues detected</a:t>
            </a:r>
          </a:p>
          <a:p>
            <a:pPr lvl="1"/>
            <a:r>
              <a:rPr lang="en-US" sz="1836" dirty="0" smtClean="0">
                <a:solidFill>
                  <a:schemeClr val="tx1"/>
                </a:solidFill>
              </a:rPr>
              <a:t>Does not run before any build to build upgrades</a:t>
            </a:r>
          </a:p>
        </p:txBody>
      </p:sp>
    </p:spTree>
    <p:extLst>
      <p:ext uri="{BB962C8B-B14F-4D97-AF65-F5344CB8AC3E}">
        <p14:creationId xmlns:p14="http://schemas.microsoft.com/office/powerpoint/2010/main" val="259821525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Upgrade evaluation site </a:t>
            </a:r>
            <a:r>
              <a:rPr lang="en-US" dirty="0" smtClean="0">
                <a:solidFill>
                  <a:schemeClr val="bg2"/>
                </a:solidFill>
              </a:rPr>
              <a:t>collections</a:t>
            </a:r>
            <a:endParaRPr lang="en-US" dirty="0">
              <a:solidFill>
                <a:schemeClr val="bg2"/>
              </a:solidFill>
            </a:endParaRPr>
          </a:p>
        </p:txBody>
      </p:sp>
      <p:sp>
        <p:nvSpPr>
          <p:cNvPr id="3" name="Content Placeholder 2"/>
          <p:cNvSpPr>
            <a:spLocks noGrp="1"/>
          </p:cNvSpPr>
          <p:nvPr>
            <p:ph sz="quarter" idx="10"/>
          </p:nvPr>
        </p:nvSpPr>
        <p:spPr>
          <a:xfrm>
            <a:off x="274638" y="1214438"/>
            <a:ext cx="11887200" cy="4538487"/>
          </a:xfrm>
        </p:spPr>
        <p:txBody>
          <a:bodyPr/>
          <a:lstStyle/>
          <a:p>
            <a:r>
              <a:rPr lang="en-US" sz="3264" dirty="0">
                <a:solidFill>
                  <a:schemeClr val="bg2"/>
                </a:solidFill>
              </a:rPr>
              <a:t>Allows upgraded preview of existing site in </a:t>
            </a:r>
            <a:r>
              <a:rPr lang="en-US" sz="3264" dirty="0" smtClean="0">
                <a:solidFill>
                  <a:schemeClr val="bg2"/>
                </a:solidFill>
              </a:rPr>
              <a:t>2013 </a:t>
            </a:r>
            <a:r>
              <a:rPr lang="en-US" sz="3264" dirty="0">
                <a:solidFill>
                  <a:schemeClr val="bg2"/>
                </a:solidFill>
              </a:rPr>
              <a:t>mode</a:t>
            </a:r>
          </a:p>
          <a:p>
            <a:r>
              <a:rPr lang="en-US" sz="3264" dirty="0">
                <a:solidFill>
                  <a:schemeClr val="bg2"/>
                </a:solidFill>
              </a:rPr>
              <a:t>Makes side by side copy of existing site collection</a:t>
            </a:r>
          </a:p>
          <a:p>
            <a:pPr lvl="1"/>
            <a:r>
              <a:rPr lang="en-US" sz="1836" dirty="0">
                <a:solidFill>
                  <a:schemeClr val="bg2"/>
                </a:solidFill>
              </a:rPr>
              <a:t>Takes advantage of SQL Snapshot capability if present</a:t>
            </a:r>
          </a:p>
          <a:p>
            <a:pPr lvl="2"/>
            <a:r>
              <a:rPr lang="en-US" sz="1836" dirty="0">
                <a:solidFill>
                  <a:schemeClr val="bg2"/>
                </a:solidFill>
              </a:rPr>
              <a:t>Causes no read-only outage as source is snapshot</a:t>
            </a:r>
          </a:p>
          <a:p>
            <a:pPr lvl="2"/>
            <a:r>
              <a:rPr lang="en-US" sz="1836" dirty="0">
                <a:solidFill>
                  <a:schemeClr val="bg2"/>
                </a:solidFill>
              </a:rPr>
              <a:t>Available in SQL Enterprise and SQL Developer editions</a:t>
            </a:r>
          </a:p>
          <a:p>
            <a:pPr lvl="1"/>
            <a:r>
              <a:rPr lang="en-US" sz="1836" dirty="0">
                <a:solidFill>
                  <a:schemeClr val="bg2"/>
                </a:solidFill>
              </a:rPr>
              <a:t>Otherwise uses site collection backup process</a:t>
            </a:r>
          </a:p>
          <a:p>
            <a:pPr lvl="2"/>
            <a:r>
              <a:rPr lang="en-US" sz="1836" dirty="0">
                <a:solidFill>
                  <a:schemeClr val="bg2"/>
                </a:solidFill>
              </a:rPr>
              <a:t>Causes read-only outage during copy</a:t>
            </a:r>
          </a:p>
          <a:p>
            <a:pPr lvl="1"/>
            <a:r>
              <a:rPr lang="en-US" sz="1836" dirty="0">
                <a:solidFill>
                  <a:schemeClr val="bg2"/>
                </a:solidFill>
              </a:rPr>
              <a:t>Occurs in scheduled Timer Job process</a:t>
            </a:r>
          </a:p>
          <a:p>
            <a:pPr lvl="1"/>
            <a:r>
              <a:rPr lang="en-US" sz="1836" dirty="0">
                <a:solidFill>
                  <a:schemeClr val="bg2"/>
                </a:solidFill>
              </a:rPr>
              <a:t>Considered an expensive operation</a:t>
            </a:r>
          </a:p>
          <a:p>
            <a:r>
              <a:rPr lang="en-US" sz="3264" dirty="0">
                <a:solidFill>
                  <a:schemeClr val="bg2"/>
                </a:solidFill>
              </a:rPr>
              <a:t>Sends email notification when copy and upgrade is completed</a:t>
            </a:r>
          </a:p>
          <a:p>
            <a:pPr lvl="1"/>
            <a:r>
              <a:rPr lang="en-US" sz="1836" dirty="0">
                <a:solidFill>
                  <a:schemeClr val="bg2"/>
                </a:solidFill>
              </a:rPr>
              <a:t>Requester and all site collection administrators</a:t>
            </a:r>
          </a:p>
          <a:p>
            <a:pPr lvl="1"/>
            <a:r>
              <a:rPr lang="en-US" sz="1836" dirty="0">
                <a:solidFill>
                  <a:schemeClr val="bg2"/>
                </a:solidFill>
              </a:rPr>
              <a:t>Email is optional if request occurs via PowerShell</a:t>
            </a:r>
          </a:p>
        </p:txBody>
      </p:sp>
    </p:spTree>
    <p:extLst>
      <p:ext uri="{BB962C8B-B14F-4D97-AF65-F5344CB8AC3E}">
        <p14:creationId xmlns:p14="http://schemas.microsoft.com/office/powerpoint/2010/main" val="1484953277"/>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33" name="Source Site Collection"/>
          <p:cNvSpPr/>
          <p:nvPr/>
        </p:nvSpPr>
        <p:spPr>
          <a:xfrm>
            <a:off x="5271514" y="1847111"/>
            <a:ext cx="2449995" cy="981367"/>
          </a:xfrm>
          <a:prstGeom prst="cub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32559"/>
            <a:r>
              <a:rPr lang="en-US" sz="1836" dirty="0">
                <a:solidFill>
                  <a:srgbClr val="FFFFFF"/>
                </a:solidFill>
              </a:rPr>
              <a:t>SPSite</a:t>
            </a:r>
          </a:p>
          <a:p>
            <a:pPr algn="ctr" defTabSz="932559"/>
            <a:r>
              <a:rPr lang="en-US" sz="1122" dirty="0">
                <a:solidFill>
                  <a:srgbClr val="FFFFFF"/>
                </a:solidFill>
              </a:rPr>
              <a:t>“/sites/foo”</a:t>
            </a:r>
          </a:p>
        </p:txBody>
      </p:sp>
      <p:sp>
        <p:nvSpPr>
          <p:cNvPr id="134" name="Database Snapshot Operation"/>
          <p:cNvSpPr/>
          <p:nvPr/>
        </p:nvSpPr>
        <p:spPr>
          <a:xfrm flipH="1">
            <a:off x="3939136" y="4818450"/>
            <a:ext cx="1227213" cy="104270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wrap="none" lIns="139891" rtlCol="0" anchor="ctr"/>
          <a:lstStyle/>
          <a:p>
            <a:pPr algn="r" defTabSz="932559"/>
            <a:r>
              <a:rPr lang="en-US" sz="1224" dirty="0">
                <a:solidFill>
                  <a:srgbClr val="FFFFFF"/>
                </a:solidFill>
              </a:rPr>
              <a:t>Snapshot</a:t>
            </a:r>
          </a:p>
          <a:p>
            <a:pPr algn="r" defTabSz="932559"/>
            <a:r>
              <a:rPr lang="en-US" sz="1224" dirty="0">
                <a:solidFill>
                  <a:srgbClr val="FFFFFF"/>
                </a:solidFill>
              </a:rPr>
              <a:t>Database</a:t>
            </a:r>
          </a:p>
        </p:txBody>
      </p:sp>
      <p:sp>
        <p:nvSpPr>
          <p:cNvPr id="3" name="Content Database"/>
          <p:cNvSpPr/>
          <p:nvPr/>
        </p:nvSpPr>
        <p:spPr>
          <a:xfrm>
            <a:off x="1531801" y="3995946"/>
            <a:ext cx="2445565" cy="2532277"/>
          </a:xfrm>
          <a:prstGeom prst="can">
            <a:avLst>
              <a:gd name="adj" fmla="val 17238"/>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defTabSz="932559"/>
            <a:r>
              <a:rPr lang="en-US" sz="1530" dirty="0">
                <a:solidFill>
                  <a:srgbClr val="FFFFFF"/>
                </a:solidFill>
              </a:rPr>
              <a:t>R/O Content Database</a:t>
            </a:r>
          </a:p>
        </p:txBody>
      </p:sp>
      <p:sp>
        <p:nvSpPr>
          <p:cNvPr id="5" name="Content Database"/>
          <p:cNvSpPr/>
          <p:nvPr/>
        </p:nvSpPr>
        <p:spPr>
          <a:xfrm>
            <a:off x="5195716" y="3995946"/>
            <a:ext cx="2445565" cy="2532277"/>
          </a:xfrm>
          <a:prstGeom prst="can">
            <a:avLst>
              <a:gd name="adj" fmla="val 17238"/>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b"/>
          <a:lstStyle/>
          <a:p>
            <a:pPr algn="ctr" defTabSz="932559"/>
            <a:r>
              <a:rPr lang="en-US" sz="1530" dirty="0">
                <a:solidFill>
                  <a:srgbClr val="FFFFFF"/>
                </a:solidFill>
              </a:rPr>
              <a:t>Content Database</a:t>
            </a:r>
          </a:p>
        </p:txBody>
      </p:sp>
      <p:sp>
        <p:nvSpPr>
          <p:cNvPr id="6" name="Configuration Database"/>
          <p:cNvSpPr/>
          <p:nvPr/>
        </p:nvSpPr>
        <p:spPr>
          <a:xfrm>
            <a:off x="8864064" y="4740733"/>
            <a:ext cx="2445565" cy="1787490"/>
          </a:xfrm>
          <a:prstGeom prst="can">
            <a:avLst>
              <a:gd name="adj" fmla="val 23615"/>
            </a:avLst>
          </a:prstGeom>
        </p:spPr>
        <p:style>
          <a:lnRef idx="2">
            <a:schemeClr val="accent4">
              <a:shade val="50000"/>
            </a:schemeClr>
          </a:lnRef>
          <a:fillRef idx="1">
            <a:schemeClr val="accent4"/>
          </a:fillRef>
          <a:effectRef idx="0">
            <a:schemeClr val="accent4"/>
          </a:effectRef>
          <a:fontRef idx="minor">
            <a:schemeClr val="lt1"/>
          </a:fontRef>
        </p:style>
        <p:txBody>
          <a:bodyPr rtlCol="0" anchor="b"/>
          <a:lstStyle/>
          <a:p>
            <a:pPr algn="ctr" defTabSz="932559"/>
            <a:r>
              <a:rPr lang="en-US" sz="1836" dirty="0">
                <a:solidFill>
                  <a:srgbClr val="FFFFFF"/>
                </a:solidFill>
              </a:rPr>
              <a:t>Configuration</a:t>
            </a:r>
          </a:p>
          <a:p>
            <a:pPr algn="ctr" defTabSz="932559"/>
            <a:r>
              <a:rPr lang="en-US" sz="1836" dirty="0">
                <a:solidFill>
                  <a:srgbClr val="FFFFFF"/>
                </a:solidFill>
              </a:rPr>
              <a:t>Database</a:t>
            </a:r>
          </a:p>
        </p:txBody>
      </p:sp>
      <p:sp>
        <p:nvSpPr>
          <p:cNvPr id="12" name="Source Site Collection"/>
          <p:cNvSpPr/>
          <p:nvPr/>
        </p:nvSpPr>
        <p:spPr>
          <a:xfrm>
            <a:off x="1556435" y="2862574"/>
            <a:ext cx="2449995" cy="981367"/>
          </a:xfrm>
          <a:prstGeom prst="cube">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32559"/>
            <a:r>
              <a:rPr lang="en-US" sz="1836" dirty="0">
                <a:solidFill>
                  <a:srgbClr val="000000"/>
                </a:solidFill>
              </a:rPr>
              <a:t>SPSite</a:t>
            </a:r>
          </a:p>
          <a:p>
            <a:pPr algn="ctr" defTabSz="932559"/>
            <a:r>
              <a:rPr lang="en-US" sz="1122" dirty="0">
                <a:solidFill>
                  <a:srgbClr val="000000"/>
                </a:solidFill>
              </a:rPr>
              <a:t>“/sites/foo”</a:t>
            </a:r>
          </a:p>
        </p:txBody>
      </p:sp>
      <p:sp>
        <p:nvSpPr>
          <p:cNvPr id="32" name="SPSite Cloning Operation"/>
          <p:cNvSpPr/>
          <p:nvPr/>
        </p:nvSpPr>
        <p:spPr>
          <a:xfrm>
            <a:off x="3667240" y="2920861"/>
            <a:ext cx="1528480" cy="1042702"/>
          </a:xfrm>
          <a:prstGeom prst="rightArrow">
            <a:avLst/>
          </a:prstGeom>
          <a:ln>
            <a:prstDash val="dash"/>
          </a:ln>
        </p:spPr>
        <p:style>
          <a:lnRef idx="2">
            <a:schemeClr val="accent5">
              <a:shade val="50000"/>
            </a:schemeClr>
          </a:lnRef>
          <a:fillRef idx="1">
            <a:schemeClr val="accent5"/>
          </a:fillRef>
          <a:effectRef idx="0">
            <a:schemeClr val="accent5"/>
          </a:effectRef>
          <a:fontRef idx="minor">
            <a:schemeClr val="lt1"/>
          </a:fontRef>
        </p:style>
        <p:txBody>
          <a:bodyPr lIns="186521" rtlCol="0" anchor="ctr"/>
          <a:lstStyle/>
          <a:p>
            <a:pPr defTabSz="932559"/>
            <a:r>
              <a:rPr lang="en-US" sz="1224" dirty="0">
                <a:solidFill>
                  <a:srgbClr val="FFFFFF"/>
                </a:solidFill>
              </a:rPr>
              <a:t>SPSite</a:t>
            </a:r>
          </a:p>
          <a:p>
            <a:pPr defTabSz="932559"/>
            <a:r>
              <a:rPr lang="en-US" sz="1224" dirty="0">
                <a:solidFill>
                  <a:srgbClr val="FFFFFF"/>
                </a:solidFill>
              </a:rPr>
              <a:t>Cloning</a:t>
            </a:r>
          </a:p>
        </p:txBody>
      </p:sp>
      <p:sp>
        <p:nvSpPr>
          <p:cNvPr id="129" name="Clone Site Collection"/>
          <p:cNvSpPr/>
          <p:nvPr/>
        </p:nvSpPr>
        <p:spPr>
          <a:xfrm>
            <a:off x="5195719" y="2865626"/>
            <a:ext cx="2445566" cy="984224"/>
          </a:xfrm>
          <a:prstGeom prst="cub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32559"/>
            <a:r>
              <a:rPr lang="en-US" sz="1836" dirty="0">
                <a:solidFill>
                  <a:srgbClr val="000000"/>
                </a:solidFill>
              </a:rPr>
              <a:t>Clone</a:t>
            </a:r>
          </a:p>
          <a:p>
            <a:pPr algn="ctr" defTabSz="932559"/>
            <a:r>
              <a:rPr lang="en-US" sz="1836" dirty="0">
                <a:solidFill>
                  <a:srgbClr val="000000"/>
                </a:solidFill>
              </a:rPr>
              <a:t>SPSite</a:t>
            </a:r>
          </a:p>
          <a:p>
            <a:pPr algn="ctr" defTabSz="932559"/>
            <a:r>
              <a:rPr lang="en-US" sz="1122" dirty="0">
                <a:solidFill>
                  <a:srgbClr val="000000"/>
                </a:solidFill>
              </a:rPr>
              <a:t>“/sites/foo-eval”</a:t>
            </a:r>
            <a:endParaRPr lang="en-US" sz="1836" dirty="0">
              <a:solidFill>
                <a:srgbClr val="000000"/>
              </a:solidFill>
            </a:endParaRPr>
          </a:p>
        </p:txBody>
      </p:sp>
      <p:sp>
        <p:nvSpPr>
          <p:cNvPr id="13" name="Clone Site Collection"/>
          <p:cNvSpPr/>
          <p:nvPr/>
        </p:nvSpPr>
        <p:spPr>
          <a:xfrm>
            <a:off x="5182283" y="2865621"/>
            <a:ext cx="2445566" cy="981367"/>
          </a:xfrm>
          <a:prstGeom prst="cub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32559"/>
            <a:r>
              <a:rPr lang="en-US" sz="1836" dirty="0">
                <a:solidFill>
                  <a:srgbClr val="FFFFFF"/>
                </a:solidFill>
              </a:rPr>
              <a:t>Evaluation</a:t>
            </a:r>
          </a:p>
          <a:p>
            <a:pPr algn="ctr" defTabSz="932559"/>
            <a:r>
              <a:rPr lang="en-US" sz="1836" dirty="0">
                <a:solidFill>
                  <a:srgbClr val="FFFFFF"/>
                </a:solidFill>
              </a:rPr>
              <a:t>SPSite</a:t>
            </a:r>
          </a:p>
          <a:p>
            <a:pPr algn="ctr" defTabSz="932559"/>
            <a:r>
              <a:rPr lang="en-US" sz="1122" dirty="0">
                <a:solidFill>
                  <a:srgbClr val="FFFFFF"/>
                </a:solidFill>
              </a:rPr>
              <a:t>“/sites/foo-eval”</a:t>
            </a:r>
            <a:endParaRPr lang="en-US" sz="1836" dirty="0">
              <a:solidFill>
                <a:srgbClr val="FFFFFF"/>
              </a:solidFill>
            </a:endParaRPr>
          </a:p>
        </p:txBody>
      </p:sp>
      <p:sp>
        <p:nvSpPr>
          <p:cNvPr id="10" name="Site Map Table"/>
          <p:cNvSpPr/>
          <p:nvPr/>
        </p:nvSpPr>
        <p:spPr>
          <a:xfrm>
            <a:off x="9462165" y="5205135"/>
            <a:ext cx="1324680" cy="521351"/>
          </a:xfrm>
          <a:prstGeom prst="cub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32559"/>
            <a:r>
              <a:rPr lang="en-US" sz="1836" dirty="0">
                <a:solidFill>
                  <a:srgbClr val="FFFFFF"/>
                </a:solidFill>
              </a:rPr>
              <a:t>Sites</a:t>
            </a:r>
          </a:p>
        </p:txBody>
      </p:sp>
      <p:sp>
        <p:nvSpPr>
          <p:cNvPr id="9" name="Site Map Callout - Back"/>
          <p:cNvSpPr/>
          <p:nvPr/>
        </p:nvSpPr>
        <p:spPr>
          <a:xfrm>
            <a:off x="8638223" y="3474599"/>
            <a:ext cx="3588564" cy="171301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2174"/>
              <a:gd name="connsiteX1" fmla="*/ 10000 w 10000"/>
              <a:gd name="connsiteY1" fmla="*/ 0 h 12174"/>
              <a:gd name="connsiteX2" fmla="*/ 8000 w 10000"/>
              <a:gd name="connsiteY2" fmla="*/ 10000 h 12174"/>
              <a:gd name="connsiteX3" fmla="*/ 5986 w 10000"/>
              <a:gd name="connsiteY3" fmla="*/ 12174 h 12174"/>
              <a:gd name="connsiteX4" fmla="*/ 0 w 10000"/>
              <a:gd name="connsiteY4" fmla="*/ 0 h 12174"/>
              <a:gd name="connsiteX0" fmla="*/ 0 w 10000"/>
              <a:gd name="connsiteY0" fmla="*/ 0 h 12174"/>
              <a:gd name="connsiteX1" fmla="*/ 10000 w 10000"/>
              <a:gd name="connsiteY1" fmla="*/ 0 h 12174"/>
              <a:gd name="connsiteX2" fmla="*/ 7891 w 10000"/>
              <a:gd name="connsiteY2" fmla="*/ 12174 h 12174"/>
              <a:gd name="connsiteX3" fmla="*/ 5986 w 10000"/>
              <a:gd name="connsiteY3" fmla="*/ 12174 h 12174"/>
              <a:gd name="connsiteX4" fmla="*/ 0 w 10000"/>
              <a:gd name="connsiteY4" fmla="*/ 0 h 12174"/>
              <a:gd name="connsiteX0" fmla="*/ 0 w 10000"/>
              <a:gd name="connsiteY0" fmla="*/ 0 h 12174"/>
              <a:gd name="connsiteX1" fmla="*/ 10000 w 10000"/>
              <a:gd name="connsiteY1" fmla="*/ 0 h 12174"/>
              <a:gd name="connsiteX2" fmla="*/ 7891 w 10000"/>
              <a:gd name="connsiteY2" fmla="*/ 12174 h 12174"/>
              <a:gd name="connsiteX3" fmla="*/ 4972 w 10000"/>
              <a:gd name="connsiteY3" fmla="*/ 12174 h 12174"/>
              <a:gd name="connsiteX4" fmla="*/ 0 w 10000"/>
              <a:gd name="connsiteY4" fmla="*/ 0 h 12174"/>
              <a:gd name="connsiteX0" fmla="*/ 0 w 10000"/>
              <a:gd name="connsiteY0" fmla="*/ 0 h 12253"/>
              <a:gd name="connsiteX1" fmla="*/ 10000 w 10000"/>
              <a:gd name="connsiteY1" fmla="*/ 0 h 12253"/>
              <a:gd name="connsiteX2" fmla="*/ 8579 w 10000"/>
              <a:gd name="connsiteY2" fmla="*/ 12253 h 12253"/>
              <a:gd name="connsiteX3" fmla="*/ 4972 w 10000"/>
              <a:gd name="connsiteY3" fmla="*/ 12174 h 12253"/>
              <a:gd name="connsiteX4" fmla="*/ 0 w 10000"/>
              <a:gd name="connsiteY4" fmla="*/ 0 h 12253"/>
              <a:gd name="connsiteX0" fmla="*/ 0 w 10000"/>
              <a:gd name="connsiteY0" fmla="*/ 0 h 12253"/>
              <a:gd name="connsiteX1" fmla="*/ 10000 w 10000"/>
              <a:gd name="connsiteY1" fmla="*/ 0 h 12253"/>
              <a:gd name="connsiteX2" fmla="*/ 8579 w 10000"/>
              <a:gd name="connsiteY2" fmla="*/ 12253 h 12253"/>
              <a:gd name="connsiteX3" fmla="*/ 3342 w 10000"/>
              <a:gd name="connsiteY3" fmla="*/ 12247 h 12253"/>
              <a:gd name="connsiteX4" fmla="*/ 0 w 10000"/>
              <a:gd name="connsiteY4" fmla="*/ 0 h 12253"/>
              <a:gd name="connsiteX0" fmla="*/ 0 w 10000"/>
              <a:gd name="connsiteY0" fmla="*/ 0 h 12289"/>
              <a:gd name="connsiteX1" fmla="*/ 10000 w 10000"/>
              <a:gd name="connsiteY1" fmla="*/ 0 h 12289"/>
              <a:gd name="connsiteX2" fmla="*/ 6840 w 10000"/>
              <a:gd name="connsiteY2" fmla="*/ 12289 h 12289"/>
              <a:gd name="connsiteX3" fmla="*/ 3342 w 10000"/>
              <a:gd name="connsiteY3" fmla="*/ 12247 h 12289"/>
              <a:gd name="connsiteX4" fmla="*/ 0 w 10000"/>
              <a:gd name="connsiteY4" fmla="*/ 0 h 12289"/>
              <a:gd name="connsiteX0" fmla="*/ 0 w 10000"/>
              <a:gd name="connsiteY0" fmla="*/ 0 h 12289"/>
              <a:gd name="connsiteX1" fmla="*/ 10000 w 10000"/>
              <a:gd name="connsiteY1" fmla="*/ 0 h 12289"/>
              <a:gd name="connsiteX2" fmla="*/ 6840 w 10000"/>
              <a:gd name="connsiteY2" fmla="*/ 12289 h 12289"/>
              <a:gd name="connsiteX3" fmla="*/ 3777 w 10000"/>
              <a:gd name="connsiteY3" fmla="*/ 12247 h 12289"/>
              <a:gd name="connsiteX4" fmla="*/ 0 w 10000"/>
              <a:gd name="connsiteY4" fmla="*/ 0 h 12289"/>
              <a:gd name="connsiteX0" fmla="*/ 0 w 9203"/>
              <a:gd name="connsiteY0" fmla="*/ 0 h 12350"/>
              <a:gd name="connsiteX1" fmla="*/ 9203 w 9203"/>
              <a:gd name="connsiteY1" fmla="*/ 61 h 12350"/>
              <a:gd name="connsiteX2" fmla="*/ 6043 w 9203"/>
              <a:gd name="connsiteY2" fmla="*/ 12350 h 12350"/>
              <a:gd name="connsiteX3" fmla="*/ 2980 w 9203"/>
              <a:gd name="connsiteY3" fmla="*/ 12308 h 12350"/>
              <a:gd name="connsiteX4" fmla="*/ 0 w 9203"/>
              <a:gd name="connsiteY4" fmla="*/ 0 h 12350"/>
              <a:gd name="connsiteX0" fmla="*/ 0 w 9724"/>
              <a:gd name="connsiteY0" fmla="*/ 1 h 9951"/>
              <a:gd name="connsiteX1" fmla="*/ 9724 w 9724"/>
              <a:gd name="connsiteY1" fmla="*/ 0 h 9951"/>
              <a:gd name="connsiteX2" fmla="*/ 6290 w 9724"/>
              <a:gd name="connsiteY2" fmla="*/ 9951 h 9951"/>
              <a:gd name="connsiteX3" fmla="*/ 2962 w 9724"/>
              <a:gd name="connsiteY3" fmla="*/ 9917 h 9951"/>
              <a:gd name="connsiteX4" fmla="*/ 0 w 9724"/>
              <a:gd name="connsiteY4" fmla="*/ 1 h 9951"/>
              <a:gd name="connsiteX0" fmla="*/ 0 w 10972"/>
              <a:gd name="connsiteY0" fmla="*/ 0 h 9999"/>
              <a:gd name="connsiteX1" fmla="*/ 10972 w 10972"/>
              <a:gd name="connsiteY1" fmla="*/ 99 h 9999"/>
              <a:gd name="connsiteX2" fmla="*/ 6469 w 10972"/>
              <a:gd name="connsiteY2" fmla="*/ 9999 h 9999"/>
              <a:gd name="connsiteX3" fmla="*/ 3046 w 10972"/>
              <a:gd name="connsiteY3" fmla="*/ 9965 h 9999"/>
              <a:gd name="connsiteX4" fmla="*/ 0 w 10972"/>
              <a:gd name="connsiteY4" fmla="*/ 0 h 9999"/>
              <a:gd name="connsiteX0" fmla="*/ 0 w 9963"/>
              <a:gd name="connsiteY0" fmla="*/ 0 h 10000"/>
              <a:gd name="connsiteX1" fmla="*/ 9963 w 9963"/>
              <a:gd name="connsiteY1" fmla="*/ 49 h 10000"/>
              <a:gd name="connsiteX2" fmla="*/ 5896 w 9963"/>
              <a:gd name="connsiteY2" fmla="*/ 10000 h 10000"/>
              <a:gd name="connsiteX3" fmla="*/ 2776 w 9963"/>
              <a:gd name="connsiteY3" fmla="*/ 9966 h 10000"/>
              <a:gd name="connsiteX4" fmla="*/ 0 w 996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 h="10000">
                <a:moveTo>
                  <a:pt x="0" y="0"/>
                </a:moveTo>
                <a:lnTo>
                  <a:pt x="9963" y="49"/>
                </a:lnTo>
                <a:lnTo>
                  <a:pt x="5896" y="10000"/>
                </a:lnTo>
                <a:lnTo>
                  <a:pt x="2776" y="9966"/>
                </a:lnTo>
                <a:lnTo>
                  <a:pt x="0" y="0"/>
                </a:lnTo>
                <a:close/>
              </a:path>
            </a:pathLst>
          </a:custGeom>
          <a:solidFill>
            <a:srgbClr val="8064A2">
              <a:alpha val="50196"/>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32559"/>
            <a:endParaRPr lang="en-US" sz="1836" dirty="0">
              <a:solidFill>
                <a:srgbClr val="FFFFFF"/>
              </a:solidFill>
            </a:endParaRPr>
          </a:p>
        </p:txBody>
      </p:sp>
      <p:sp>
        <p:nvSpPr>
          <p:cNvPr id="11" name="Site Map Callout - Front"/>
          <p:cNvSpPr/>
          <p:nvPr/>
        </p:nvSpPr>
        <p:spPr>
          <a:xfrm>
            <a:off x="7946857" y="3846988"/>
            <a:ext cx="3641883" cy="149920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2174"/>
              <a:gd name="connsiteX1" fmla="*/ 10000 w 10000"/>
              <a:gd name="connsiteY1" fmla="*/ 0 h 12174"/>
              <a:gd name="connsiteX2" fmla="*/ 8000 w 10000"/>
              <a:gd name="connsiteY2" fmla="*/ 10000 h 12174"/>
              <a:gd name="connsiteX3" fmla="*/ 5986 w 10000"/>
              <a:gd name="connsiteY3" fmla="*/ 12174 h 12174"/>
              <a:gd name="connsiteX4" fmla="*/ 0 w 10000"/>
              <a:gd name="connsiteY4" fmla="*/ 0 h 12174"/>
              <a:gd name="connsiteX0" fmla="*/ 0 w 10000"/>
              <a:gd name="connsiteY0" fmla="*/ 0 h 12174"/>
              <a:gd name="connsiteX1" fmla="*/ 10000 w 10000"/>
              <a:gd name="connsiteY1" fmla="*/ 0 h 12174"/>
              <a:gd name="connsiteX2" fmla="*/ 7891 w 10000"/>
              <a:gd name="connsiteY2" fmla="*/ 12174 h 12174"/>
              <a:gd name="connsiteX3" fmla="*/ 5986 w 10000"/>
              <a:gd name="connsiteY3" fmla="*/ 12174 h 12174"/>
              <a:gd name="connsiteX4" fmla="*/ 0 w 10000"/>
              <a:gd name="connsiteY4" fmla="*/ 0 h 12174"/>
              <a:gd name="connsiteX0" fmla="*/ 0 w 10000"/>
              <a:gd name="connsiteY0" fmla="*/ 0 h 12174"/>
              <a:gd name="connsiteX1" fmla="*/ 10000 w 10000"/>
              <a:gd name="connsiteY1" fmla="*/ 0 h 12174"/>
              <a:gd name="connsiteX2" fmla="*/ 7891 w 10000"/>
              <a:gd name="connsiteY2" fmla="*/ 12174 h 12174"/>
              <a:gd name="connsiteX3" fmla="*/ 4972 w 10000"/>
              <a:gd name="connsiteY3" fmla="*/ 12174 h 12174"/>
              <a:gd name="connsiteX4" fmla="*/ 0 w 10000"/>
              <a:gd name="connsiteY4" fmla="*/ 0 h 12174"/>
              <a:gd name="connsiteX0" fmla="*/ 0 w 10000"/>
              <a:gd name="connsiteY0" fmla="*/ 0 h 12253"/>
              <a:gd name="connsiteX1" fmla="*/ 10000 w 10000"/>
              <a:gd name="connsiteY1" fmla="*/ 0 h 12253"/>
              <a:gd name="connsiteX2" fmla="*/ 8579 w 10000"/>
              <a:gd name="connsiteY2" fmla="*/ 12253 h 12253"/>
              <a:gd name="connsiteX3" fmla="*/ 4972 w 10000"/>
              <a:gd name="connsiteY3" fmla="*/ 12174 h 12253"/>
              <a:gd name="connsiteX4" fmla="*/ 0 w 10000"/>
              <a:gd name="connsiteY4" fmla="*/ 0 h 12253"/>
              <a:gd name="connsiteX0" fmla="*/ 0 w 10000"/>
              <a:gd name="connsiteY0" fmla="*/ 0 h 12253"/>
              <a:gd name="connsiteX1" fmla="*/ 10000 w 10000"/>
              <a:gd name="connsiteY1" fmla="*/ 0 h 12253"/>
              <a:gd name="connsiteX2" fmla="*/ 8579 w 10000"/>
              <a:gd name="connsiteY2" fmla="*/ 12253 h 12253"/>
              <a:gd name="connsiteX3" fmla="*/ 4258 w 10000"/>
              <a:gd name="connsiteY3" fmla="*/ 12222 h 12253"/>
              <a:gd name="connsiteX4" fmla="*/ 0 w 10000"/>
              <a:gd name="connsiteY4" fmla="*/ 0 h 12253"/>
              <a:gd name="connsiteX0" fmla="*/ 0 w 10000"/>
              <a:gd name="connsiteY0" fmla="*/ 0 h 12253"/>
              <a:gd name="connsiteX1" fmla="*/ 10000 w 10000"/>
              <a:gd name="connsiteY1" fmla="*/ 0 h 12253"/>
              <a:gd name="connsiteX2" fmla="*/ 7399 w 10000"/>
              <a:gd name="connsiteY2" fmla="*/ 12253 h 12253"/>
              <a:gd name="connsiteX3" fmla="*/ 4258 w 10000"/>
              <a:gd name="connsiteY3" fmla="*/ 12222 h 12253"/>
              <a:gd name="connsiteX4" fmla="*/ 0 w 10000"/>
              <a:gd name="connsiteY4" fmla="*/ 0 h 12253"/>
              <a:gd name="connsiteX0" fmla="*/ 0 w 10000"/>
              <a:gd name="connsiteY0" fmla="*/ 0 h 12253"/>
              <a:gd name="connsiteX1" fmla="*/ 10000 w 10000"/>
              <a:gd name="connsiteY1" fmla="*/ 0 h 12253"/>
              <a:gd name="connsiteX2" fmla="*/ 6902 w 10000"/>
              <a:gd name="connsiteY2" fmla="*/ 12253 h 12253"/>
              <a:gd name="connsiteX3" fmla="*/ 4258 w 10000"/>
              <a:gd name="connsiteY3" fmla="*/ 12222 h 12253"/>
              <a:gd name="connsiteX4" fmla="*/ 0 w 10000"/>
              <a:gd name="connsiteY4" fmla="*/ 0 h 12253"/>
              <a:gd name="connsiteX0" fmla="*/ 0 w 10000"/>
              <a:gd name="connsiteY0" fmla="*/ 0 h 12253"/>
              <a:gd name="connsiteX1" fmla="*/ 10000 w 10000"/>
              <a:gd name="connsiteY1" fmla="*/ 0 h 12253"/>
              <a:gd name="connsiteX2" fmla="*/ 8061 w 10000"/>
              <a:gd name="connsiteY2" fmla="*/ 12253 h 12253"/>
              <a:gd name="connsiteX3" fmla="*/ 4258 w 10000"/>
              <a:gd name="connsiteY3" fmla="*/ 12222 h 12253"/>
              <a:gd name="connsiteX4" fmla="*/ 0 w 10000"/>
              <a:gd name="connsiteY4" fmla="*/ 0 h 12253"/>
              <a:gd name="connsiteX0" fmla="*/ 0 w 10000"/>
              <a:gd name="connsiteY0" fmla="*/ 0 h 12295"/>
              <a:gd name="connsiteX1" fmla="*/ 10000 w 10000"/>
              <a:gd name="connsiteY1" fmla="*/ 0 h 12295"/>
              <a:gd name="connsiteX2" fmla="*/ 8061 w 10000"/>
              <a:gd name="connsiteY2" fmla="*/ 12253 h 12295"/>
              <a:gd name="connsiteX3" fmla="*/ 5055 w 10000"/>
              <a:gd name="connsiteY3" fmla="*/ 12295 h 12295"/>
              <a:gd name="connsiteX4" fmla="*/ 0 w 10000"/>
              <a:gd name="connsiteY4" fmla="*/ 0 h 12295"/>
              <a:gd name="connsiteX0" fmla="*/ 0 w 9167"/>
              <a:gd name="connsiteY0" fmla="*/ 0 h 12295"/>
              <a:gd name="connsiteX1" fmla="*/ 9167 w 9167"/>
              <a:gd name="connsiteY1" fmla="*/ 0 h 12295"/>
              <a:gd name="connsiteX2" fmla="*/ 7228 w 9167"/>
              <a:gd name="connsiteY2" fmla="*/ 12253 h 12295"/>
              <a:gd name="connsiteX3" fmla="*/ 4222 w 9167"/>
              <a:gd name="connsiteY3" fmla="*/ 12295 h 12295"/>
              <a:gd name="connsiteX4" fmla="*/ 0 w 9167"/>
              <a:gd name="connsiteY4" fmla="*/ 0 h 12295"/>
              <a:gd name="connsiteX0" fmla="*/ 0 w 10830"/>
              <a:gd name="connsiteY0" fmla="*/ 0 h 10000"/>
              <a:gd name="connsiteX1" fmla="*/ 10830 w 10830"/>
              <a:gd name="connsiteY1" fmla="*/ 59 h 10000"/>
              <a:gd name="connsiteX2" fmla="*/ 7885 w 10830"/>
              <a:gd name="connsiteY2" fmla="*/ 9966 h 10000"/>
              <a:gd name="connsiteX3" fmla="*/ 4606 w 10830"/>
              <a:gd name="connsiteY3" fmla="*/ 10000 h 10000"/>
              <a:gd name="connsiteX4" fmla="*/ 0 w 1083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0" h="10000">
                <a:moveTo>
                  <a:pt x="0" y="0"/>
                </a:moveTo>
                <a:lnTo>
                  <a:pt x="10830" y="59"/>
                </a:lnTo>
                <a:lnTo>
                  <a:pt x="7885" y="9966"/>
                </a:lnTo>
                <a:lnTo>
                  <a:pt x="4606" y="10000"/>
                </a:lnTo>
                <a:lnTo>
                  <a:pt x="0" y="0"/>
                </a:lnTo>
                <a:close/>
              </a:path>
            </a:pathLst>
          </a:custGeom>
          <a:solidFill>
            <a:srgbClr val="8064A2">
              <a:alpha val="50196"/>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32559"/>
            <a:endParaRPr lang="en-US" sz="1836" dirty="0">
              <a:solidFill>
                <a:srgbClr val="FFFFFF"/>
              </a:solidFill>
            </a:endParaRPr>
          </a:p>
        </p:txBody>
      </p:sp>
      <p:sp>
        <p:nvSpPr>
          <p:cNvPr id="7" name="Site Map"/>
          <p:cNvSpPr/>
          <p:nvPr/>
        </p:nvSpPr>
        <p:spPr>
          <a:xfrm>
            <a:off x="7946980" y="2282939"/>
            <a:ext cx="4279739" cy="1564054"/>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defTabSz="932559"/>
            <a:r>
              <a:rPr lang="en-US" sz="1836" dirty="0">
                <a:solidFill>
                  <a:srgbClr val="FFFFFF"/>
                </a:solidFill>
              </a:rPr>
              <a:t>Site Map</a:t>
            </a:r>
          </a:p>
        </p:txBody>
      </p:sp>
      <p:sp>
        <p:nvSpPr>
          <p:cNvPr id="14" name="Content Table 4"/>
          <p:cNvSpPr/>
          <p:nvPr/>
        </p:nvSpPr>
        <p:spPr>
          <a:xfrm>
            <a:off x="2085597" y="5817867"/>
            <a:ext cx="1324680" cy="48692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59"/>
            <a:r>
              <a:rPr lang="en-US" sz="1428" dirty="0">
                <a:solidFill>
                  <a:srgbClr val="FFFFFF"/>
                </a:solidFill>
              </a:rPr>
              <a:t>…</a:t>
            </a:r>
          </a:p>
        </p:txBody>
      </p:sp>
      <p:sp>
        <p:nvSpPr>
          <p:cNvPr id="15" name="Content Table 3"/>
          <p:cNvSpPr/>
          <p:nvPr/>
        </p:nvSpPr>
        <p:spPr>
          <a:xfrm>
            <a:off x="2085597" y="5370994"/>
            <a:ext cx="1324680" cy="48692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59"/>
            <a:r>
              <a:rPr lang="en-US" sz="1428" dirty="0">
                <a:solidFill>
                  <a:srgbClr val="FFFFFF"/>
                </a:solidFill>
              </a:rPr>
              <a:t>AllDocs</a:t>
            </a:r>
          </a:p>
        </p:txBody>
      </p:sp>
      <p:sp>
        <p:nvSpPr>
          <p:cNvPr id="16" name="Content Table 2"/>
          <p:cNvSpPr/>
          <p:nvPr/>
        </p:nvSpPr>
        <p:spPr>
          <a:xfrm>
            <a:off x="2085597" y="4924122"/>
            <a:ext cx="1324680" cy="48692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59"/>
            <a:r>
              <a:rPr lang="en-US" sz="1428" dirty="0">
                <a:solidFill>
                  <a:srgbClr val="FFFFFF"/>
                </a:solidFill>
              </a:rPr>
              <a:t>AllWebs</a:t>
            </a:r>
          </a:p>
        </p:txBody>
      </p:sp>
      <p:sp>
        <p:nvSpPr>
          <p:cNvPr id="17" name="Content Table 1"/>
          <p:cNvSpPr/>
          <p:nvPr/>
        </p:nvSpPr>
        <p:spPr>
          <a:xfrm>
            <a:off x="2085597" y="4477249"/>
            <a:ext cx="1324680" cy="48692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59"/>
            <a:r>
              <a:rPr lang="en-US" sz="1428" dirty="0">
                <a:solidFill>
                  <a:srgbClr val="FFFFFF"/>
                </a:solidFill>
              </a:rPr>
              <a:t>AllSites</a:t>
            </a:r>
          </a:p>
        </p:txBody>
      </p:sp>
      <p:sp>
        <p:nvSpPr>
          <p:cNvPr id="23" name="Content Table 4"/>
          <p:cNvSpPr/>
          <p:nvPr/>
        </p:nvSpPr>
        <p:spPr>
          <a:xfrm>
            <a:off x="5753945" y="5817867"/>
            <a:ext cx="1324680" cy="48692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59"/>
            <a:r>
              <a:rPr lang="en-US" sz="1428" dirty="0">
                <a:solidFill>
                  <a:srgbClr val="FFFFFF"/>
                </a:solidFill>
              </a:rPr>
              <a:t>…</a:t>
            </a:r>
          </a:p>
        </p:txBody>
      </p:sp>
      <p:sp>
        <p:nvSpPr>
          <p:cNvPr id="24" name="Content Table 3"/>
          <p:cNvSpPr/>
          <p:nvPr/>
        </p:nvSpPr>
        <p:spPr>
          <a:xfrm>
            <a:off x="5753945" y="5370994"/>
            <a:ext cx="1324680" cy="48692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59"/>
            <a:r>
              <a:rPr lang="en-US" sz="1428" dirty="0">
                <a:solidFill>
                  <a:srgbClr val="FFFFFF"/>
                </a:solidFill>
              </a:rPr>
              <a:t>AllDocs</a:t>
            </a:r>
          </a:p>
        </p:txBody>
      </p:sp>
      <p:sp>
        <p:nvSpPr>
          <p:cNvPr id="25" name="Content Table 2"/>
          <p:cNvSpPr/>
          <p:nvPr/>
        </p:nvSpPr>
        <p:spPr>
          <a:xfrm>
            <a:off x="5753945" y="4924122"/>
            <a:ext cx="1324680" cy="48692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59"/>
            <a:r>
              <a:rPr lang="en-US" sz="1428" dirty="0">
                <a:solidFill>
                  <a:srgbClr val="FFFFFF"/>
                </a:solidFill>
              </a:rPr>
              <a:t>AllWebs</a:t>
            </a:r>
          </a:p>
        </p:txBody>
      </p:sp>
      <p:sp>
        <p:nvSpPr>
          <p:cNvPr id="26" name="Content Table 1"/>
          <p:cNvSpPr/>
          <p:nvPr/>
        </p:nvSpPr>
        <p:spPr>
          <a:xfrm>
            <a:off x="5753945" y="4477249"/>
            <a:ext cx="1324680" cy="48692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59"/>
            <a:r>
              <a:rPr lang="en-US" sz="1428" dirty="0">
                <a:solidFill>
                  <a:srgbClr val="FFFFFF"/>
                </a:solidFill>
              </a:rPr>
              <a:t>AllSites</a:t>
            </a:r>
          </a:p>
        </p:txBody>
      </p:sp>
      <p:sp>
        <p:nvSpPr>
          <p:cNvPr id="28" name="Copy Operation 1"/>
          <p:cNvSpPr/>
          <p:nvPr/>
        </p:nvSpPr>
        <p:spPr>
          <a:xfrm>
            <a:off x="3334963" y="4517301"/>
            <a:ext cx="2418984" cy="332346"/>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59"/>
            <a:r>
              <a:rPr lang="en-US" sz="1071" dirty="0">
                <a:solidFill>
                  <a:srgbClr val="FFFFFF"/>
                </a:solidFill>
              </a:rPr>
              <a:t>Filtered Copy Of AllSites </a:t>
            </a:r>
          </a:p>
        </p:txBody>
      </p:sp>
      <p:sp>
        <p:nvSpPr>
          <p:cNvPr id="29" name="Copy Operation 1"/>
          <p:cNvSpPr/>
          <p:nvPr/>
        </p:nvSpPr>
        <p:spPr>
          <a:xfrm>
            <a:off x="3334963" y="4964174"/>
            <a:ext cx="2418984" cy="332346"/>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59"/>
            <a:r>
              <a:rPr lang="en-US" sz="1071" dirty="0">
                <a:solidFill>
                  <a:srgbClr val="FFFFFF"/>
                </a:solidFill>
              </a:rPr>
              <a:t>Filtered Copy Of AllWebs </a:t>
            </a:r>
          </a:p>
        </p:txBody>
      </p:sp>
      <p:sp>
        <p:nvSpPr>
          <p:cNvPr id="30" name="Copy Operation 1"/>
          <p:cNvSpPr/>
          <p:nvPr/>
        </p:nvSpPr>
        <p:spPr>
          <a:xfrm>
            <a:off x="3334963" y="5411046"/>
            <a:ext cx="2418984" cy="332346"/>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59"/>
            <a:r>
              <a:rPr lang="en-US" sz="1071" dirty="0">
                <a:solidFill>
                  <a:srgbClr val="FFFFFF"/>
                </a:solidFill>
              </a:rPr>
              <a:t>Filtered Copy Of AllDocs </a:t>
            </a:r>
          </a:p>
        </p:txBody>
      </p:sp>
      <p:sp>
        <p:nvSpPr>
          <p:cNvPr id="31" name="Copy Operation 1"/>
          <p:cNvSpPr/>
          <p:nvPr/>
        </p:nvSpPr>
        <p:spPr>
          <a:xfrm>
            <a:off x="3334963" y="5857919"/>
            <a:ext cx="2418984" cy="332346"/>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59"/>
            <a:r>
              <a:rPr lang="en-US" sz="1071" dirty="0">
                <a:solidFill>
                  <a:srgbClr val="FFFFFF"/>
                </a:solidFill>
              </a:rPr>
              <a:t>Filtered Copy Of … </a:t>
            </a:r>
          </a:p>
        </p:txBody>
      </p:sp>
      <p:sp>
        <p:nvSpPr>
          <p:cNvPr id="34" name="Site Map Entry - Root SPSite"/>
          <p:cNvSpPr/>
          <p:nvPr/>
        </p:nvSpPr>
        <p:spPr>
          <a:xfrm>
            <a:off x="8327158" y="3027727"/>
            <a:ext cx="2955058" cy="22343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32559"/>
            <a:r>
              <a:rPr lang="en-US" sz="1836" dirty="0">
                <a:solidFill>
                  <a:srgbClr val="FFFFFF"/>
                </a:solidFill>
              </a:rPr>
              <a:t>/</a:t>
            </a:r>
          </a:p>
        </p:txBody>
      </p:sp>
      <p:sp>
        <p:nvSpPr>
          <p:cNvPr id="35" name="Site Map Entry - Source SPSite"/>
          <p:cNvSpPr/>
          <p:nvPr/>
        </p:nvSpPr>
        <p:spPr>
          <a:xfrm>
            <a:off x="8327158" y="3251163"/>
            <a:ext cx="2955058" cy="22343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32559"/>
            <a:r>
              <a:rPr lang="en-US" sz="1836" dirty="0">
                <a:solidFill>
                  <a:srgbClr val="FFFFFF"/>
                </a:solidFill>
              </a:rPr>
              <a:t>/sites/foo</a:t>
            </a:r>
          </a:p>
        </p:txBody>
      </p:sp>
      <p:sp>
        <p:nvSpPr>
          <p:cNvPr id="36" name="Site Map Entry - Preview SPSite"/>
          <p:cNvSpPr/>
          <p:nvPr/>
        </p:nvSpPr>
        <p:spPr>
          <a:xfrm>
            <a:off x="8327158" y="3474599"/>
            <a:ext cx="2955058" cy="22343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32559"/>
            <a:r>
              <a:rPr lang="en-US" sz="1836" dirty="0">
                <a:solidFill>
                  <a:srgbClr val="FFFFFF"/>
                </a:solidFill>
              </a:rPr>
              <a:t>/sites/foo-eval</a:t>
            </a:r>
          </a:p>
        </p:txBody>
      </p:sp>
      <p:sp>
        <p:nvSpPr>
          <p:cNvPr id="37" name="Site Map Addition"/>
          <p:cNvSpPr/>
          <p:nvPr/>
        </p:nvSpPr>
        <p:spPr>
          <a:xfrm>
            <a:off x="8012772" y="3489961"/>
            <a:ext cx="237609" cy="176343"/>
          </a:xfrm>
          <a:prstGeom prst="plus">
            <a:avLst>
              <a:gd name="adj" fmla="val 2922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32559"/>
            <a:endParaRPr lang="en-US" sz="1836" dirty="0">
              <a:solidFill>
                <a:srgbClr val="FFFFFF"/>
              </a:solidFill>
            </a:endParaRPr>
          </a:p>
        </p:txBody>
      </p:sp>
      <p:sp>
        <p:nvSpPr>
          <p:cNvPr id="40" name="Rounded Rectangle 39"/>
          <p:cNvSpPr/>
          <p:nvPr/>
        </p:nvSpPr>
        <p:spPr>
          <a:xfrm>
            <a:off x="1556435" y="1612626"/>
            <a:ext cx="3021100" cy="5634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32559"/>
            <a:r>
              <a:rPr lang="en-US" sz="1428" dirty="0">
                <a:solidFill>
                  <a:srgbClr val="000000"/>
                </a:solidFill>
              </a:rPr>
              <a:t>Timer Job:</a:t>
            </a:r>
            <a:br>
              <a:rPr lang="en-US" sz="1428" dirty="0">
                <a:solidFill>
                  <a:srgbClr val="000000"/>
                </a:solidFill>
              </a:rPr>
            </a:br>
            <a:r>
              <a:rPr lang="en-US" sz="1428" dirty="0">
                <a:solidFill>
                  <a:srgbClr val="000000"/>
                </a:solidFill>
              </a:rPr>
              <a:t>Create Evaluation Sites</a:t>
            </a:r>
          </a:p>
        </p:txBody>
      </p:sp>
      <p:cxnSp>
        <p:nvCxnSpPr>
          <p:cNvPr id="55" name="Copy ..."/>
          <p:cNvCxnSpPr>
            <a:stCxn id="125" idx="4"/>
            <a:endCxn id="31" idx="1"/>
          </p:cNvCxnSpPr>
          <p:nvPr/>
        </p:nvCxnSpPr>
        <p:spPr>
          <a:xfrm rot="16200000" flipH="1">
            <a:off x="937975" y="3627102"/>
            <a:ext cx="2293677" cy="2500302"/>
          </a:xfrm>
          <a:prstGeom prst="curvedConnector2">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53" name="Copy AllDocs"/>
          <p:cNvCxnSpPr>
            <a:stCxn id="125" idx="4"/>
            <a:endCxn id="30" idx="1"/>
          </p:cNvCxnSpPr>
          <p:nvPr/>
        </p:nvCxnSpPr>
        <p:spPr>
          <a:xfrm rot="16200000" flipH="1">
            <a:off x="1161411" y="3403666"/>
            <a:ext cx="1846804" cy="2500302"/>
          </a:xfrm>
          <a:prstGeom prst="curvedConnector2">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49" name="Copy Webs"/>
          <p:cNvCxnSpPr>
            <a:stCxn id="125" idx="4"/>
            <a:endCxn id="29" idx="1"/>
          </p:cNvCxnSpPr>
          <p:nvPr/>
        </p:nvCxnSpPr>
        <p:spPr>
          <a:xfrm rot="16200000" flipH="1">
            <a:off x="1384847" y="3180229"/>
            <a:ext cx="1399932" cy="2500302"/>
          </a:xfrm>
          <a:prstGeom prst="curvedConnector2">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46" name="Copy Sites"/>
          <p:cNvCxnSpPr>
            <a:stCxn id="125" idx="4"/>
            <a:endCxn id="28" idx="1"/>
          </p:cNvCxnSpPr>
          <p:nvPr/>
        </p:nvCxnSpPr>
        <p:spPr>
          <a:xfrm rot="16200000" flipH="1">
            <a:off x="1608283" y="2956792"/>
            <a:ext cx="953060" cy="2500302"/>
          </a:xfrm>
          <a:prstGeom prst="curvedConnector2">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82" name="Add Clone to Site Map"/>
          <p:cNvCxnSpPr>
            <a:stCxn id="126" idx="4"/>
            <a:endCxn id="37" idx="1"/>
          </p:cNvCxnSpPr>
          <p:nvPr/>
        </p:nvCxnSpPr>
        <p:spPr>
          <a:xfrm rot="16200000" flipH="1">
            <a:off x="7491113" y="3056469"/>
            <a:ext cx="391737" cy="651586"/>
          </a:xfrm>
          <a:prstGeom prst="curvedConnector2">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27" name="SPSite Upgrade"/>
          <p:cNvSpPr/>
          <p:nvPr/>
        </p:nvSpPr>
        <p:spPr>
          <a:xfrm rot="5400000">
            <a:off x="5032895" y="2715354"/>
            <a:ext cx="660923" cy="893512"/>
          </a:xfrm>
          <a:prstGeom prst="circularArrow">
            <a:avLst>
              <a:gd name="adj1" fmla="val 10110"/>
              <a:gd name="adj2" fmla="val 1296480"/>
              <a:gd name="adj3" fmla="val 9204218"/>
              <a:gd name="adj4" fmla="val 10800000"/>
              <a:gd name="adj5" fmla="val 1550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32559"/>
            <a:endParaRPr lang="en-US" sz="1836" dirty="0">
              <a:solidFill>
                <a:srgbClr val="000000"/>
              </a:solidFill>
            </a:endParaRPr>
          </a:p>
        </p:txBody>
      </p:sp>
      <p:cxnSp>
        <p:nvCxnSpPr>
          <p:cNvPr id="130" name="SPSite Cloning Operation"/>
          <p:cNvCxnSpPr>
            <a:stCxn id="40" idx="2"/>
            <a:endCxn id="32" idx="1"/>
          </p:cNvCxnSpPr>
          <p:nvPr/>
        </p:nvCxnSpPr>
        <p:spPr>
          <a:xfrm rot="16200000" flipH="1">
            <a:off x="2734046" y="2509018"/>
            <a:ext cx="1266139" cy="600252"/>
          </a:xfrm>
          <a:prstGeom prst="curvedConnector2">
            <a:avLst/>
          </a:prstGeom>
          <a:ln>
            <a:prstDash val="dash"/>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149" name="Database Cloning Operation - bottom"/>
          <p:cNvCxnSpPr>
            <a:stCxn id="161" idx="4"/>
            <a:endCxn id="134" idx="0"/>
          </p:cNvCxnSpPr>
          <p:nvPr/>
        </p:nvCxnSpPr>
        <p:spPr>
          <a:xfrm rot="16200000" flipH="1">
            <a:off x="2240297" y="2506008"/>
            <a:ext cx="1321188" cy="3303696"/>
          </a:xfrm>
          <a:prstGeom prst="curved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53" name="Database Cloning Operation - top"/>
          <p:cNvCxnSpPr>
            <a:stCxn id="40" idx="2"/>
            <a:endCxn id="161" idx="0"/>
          </p:cNvCxnSpPr>
          <p:nvPr/>
        </p:nvCxnSpPr>
        <p:spPr>
          <a:xfrm rot="5400000">
            <a:off x="1646378" y="1778739"/>
            <a:ext cx="1023273" cy="1817942"/>
          </a:xfrm>
          <a:prstGeom prst="curvedConnector3">
            <a:avLst>
              <a:gd name="adj1" fmla="val 50000"/>
            </a:avLst>
          </a:prstGeom>
        </p:spPr>
        <p:style>
          <a:lnRef idx="3">
            <a:schemeClr val="accent6"/>
          </a:lnRef>
          <a:fillRef idx="0">
            <a:schemeClr val="accent6"/>
          </a:fillRef>
          <a:effectRef idx="2">
            <a:schemeClr val="accent6"/>
          </a:effectRef>
          <a:fontRef idx="minor">
            <a:schemeClr val="tx1"/>
          </a:fontRef>
        </p:style>
      </p:cxnSp>
      <p:sp>
        <p:nvSpPr>
          <p:cNvPr id="161" name="Step 1"/>
          <p:cNvSpPr/>
          <p:nvPr/>
        </p:nvSpPr>
        <p:spPr>
          <a:xfrm>
            <a:off x="1045247" y="3199347"/>
            <a:ext cx="407595" cy="2979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59"/>
            <a:r>
              <a:rPr lang="en-US" sz="1836" dirty="0">
                <a:solidFill>
                  <a:srgbClr val="FFFFFF"/>
                </a:solidFill>
              </a:rPr>
              <a:t>1</a:t>
            </a:r>
          </a:p>
        </p:txBody>
      </p:sp>
      <p:sp>
        <p:nvSpPr>
          <p:cNvPr id="125" name="Step 2"/>
          <p:cNvSpPr/>
          <p:nvPr/>
        </p:nvSpPr>
        <p:spPr>
          <a:xfrm>
            <a:off x="630864" y="3432498"/>
            <a:ext cx="407595" cy="2979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59"/>
            <a:r>
              <a:rPr lang="en-US" sz="1836" dirty="0">
                <a:solidFill>
                  <a:srgbClr val="FFFFFF"/>
                </a:solidFill>
              </a:rPr>
              <a:t>2</a:t>
            </a:r>
          </a:p>
        </p:txBody>
      </p:sp>
      <p:sp>
        <p:nvSpPr>
          <p:cNvPr id="126" name="Step 3"/>
          <p:cNvSpPr/>
          <p:nvPr/>
        </p:nvSpPr>
        <p:spPr>
          <a:xfrm>
            <a:off x="7157390" y="2888479"/>
            <a:ext cx="407595" cy="2979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59"/>
            <a:r>
              <a:rPr lang="en-US" sz="1836" dirty="0">
                <a:solidFill>
                  <a:srgbClr val="FFFFFF"/>
                </a:solidFill>
              </a:rPr>
              <a:t>3</a:t>
            </a:r>
          </a:p>
        </p:txBody>
      </p:sp>
      <p:sp>
        <p:nvSpPr>
          <p:cNvPr id="127" name="Step 4"/>
          <p:cNvSpPr/>
          <p:nvPr/>
        </p:nvSpPr>
        <p:spPr>
          <a:xfrm>
            <a:off x="6950198" y="1779946"/>
            <a:ext cx="407595" cy="2979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59"/>
            <a:r>
              <a:rPr lang="en-US" sz="1836" dirty="0">
                <a:solidFill>
                  <a:srgbClr val="FFFFFF"/>
                </a:solidFill>
              </a:rPr>
              <a:t>4</a:t>
            </a:r>
          </a:p>
        </p:txBody>
      </p:sp>
      <p:sp>
        <p:nvSpPr>
          <p:cNvPr id="128" name="Step 5"/>
          <p:cNvSpPr/>
          <p:nvPr/>
        </p:nvSpPr>
        <p:spPr>
          <a:xfrm>
            <a:off x="5164044" y="3003819"/>
            <a:ext cx="407595" cy="2979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59"/>
            <a:r>
              <a:rPr lang="en-US" sz="1836" dirty="0">
                <a:solidFill>
                  <a:srgbClr val="FFFFFF"/>
                </a:solidFill>
              </a:rPr>
              <a:t>5</a:t>
            </a:r>
          </a:p>
        </p:txBody>
      </p:sp>
      <p:cxnSp>
        <p:nvCxnSpPr>
          <p:cNvPr id="93" name="Site Cloning Operation - top"/>
          <p:cNvCxnSpPr>
            <a:stCxn id="40" idx="1"/>
            <a:endCxn id="125" idx="0"/>
          </p:cNvCxnSpPr>
          <p:nvPr/>
        </p:nvCxnSpPr>
        <p:spPr>
          <a:xfrm rot="10800000" flipV="1">
            <a:off x="834663" y="1894351"/>
            <a:ext cx="721774" cy="1538148"/>
          </a:xfrm>
          <a:prstGeom prst="curvedConnector2">
            <a:avLst/>
          </a:prstGeom>
        </p:spPr>
        <p:style>
          <a:lnRef idx="3">
            <a:schemeClr val="accent6"/>
          </a:lnRef>
          <a:fillRef idx="0">
            <a:schemeClr val="accent6"/>
          </a:fillRef>
          <a:effectRef idx="2">
            <a:schemeClr val="accent6"/>
          </a:effectRef>
          <a:fontRef idx="minor">
            <a:schemeClr val="tx1"/>
          </a:fontRef>
        </p:style>
      </p:cxnSp>
      <p:cxnSp>
        <p:nvCxnSpPr>
          <p:cNvPr id="97" name="Database Cloning Operation - top"/>
          <p:cNvCxnSpPr>
            <a:stCxn id="40" idx="3"/>
            <a:endCxn id="126" idx="0"/>
          </p:cNvCxnSpPr>
          <p:nvPr/>
        </p:nvCxnSpPr>
        <p:spPr>
          <a:xfrm>
            <a:off x="4577536" y="1894355"/>
            <a:ext cx="2783648" cy="994129"/>
          </a:xfrm>
          <a:prstGeom prst="curvedConnector2">
            <a:avLst/>
          </a:prstGeom>
        </p:spPr>
        <p:style>
          <a:lnRef idx="3">
            <a:schemeClr val="accent6"/>
          </a:lnRef>
          <a:fillRef idx="0">
            <a:schemeClr val="accent6"/>
          </a:fillRef>
          <a:effectRef idx="2">
            <a:schemeClr val="accent6"/>
          </a:effectRef>
          <a:fontRef idx="minor">
            <a:schemeClr val="tx1"/>
          </a:fontRef>
        </p:style>
      </p:cxnSp>
      <p:cxnSp>
        <p:nvCxnSpPr>
          <p:cNvPr id="114" name="Activate Preview Feature"/>
          <p:cNvCxnSpPr>
            <a:stCxn id="40" idx="3"/>
            <a:endCxn id="127" idx="2"/>
          </p:cNvCxnSpPr>
          <p:nvPr/>
        </p:nvCxnSpPr>
        <p:spPr>
          <a:xfrm>
            <a:off x="4577537" y="1894353"/>
            <a:ext cx="2372661" cy="34553"/>
          </a:xfrm>
          <a:prstGeom prst="curvedConnector3">
            <a:avLst>
              <a:gd name="adj1" fmla="val 50000"/>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117" name="Upgrade SPSite"/>
          <p:cNvCxnSpPr>
            <a:stCxn id="40" idx="3"/>
            <a:endCxn id="128" idx="0"/>
          </p:cNvCxnSpPr>
          <p:nvPr/>
        </p:nvCxnSpPr>
        <p:spPr>
          <a:xfrm>
            <a:off x="4577539" y="1894354"/>
            <a:ext cx="790303" cy="1109469"/>
          </a:xfrm>
          <a:prstGeom prst="curvedConnector2">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135" name="Step 4"/>
          <p:cNvSpPr/>
          <p:nvPr/>
        </p:nvSpPr>
        <p:spPr>
          <a:xfrm>
            <a:off x="5700261" y="2809142"/>
            <a:ext cx="407595" cy="2979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59"/>
            <a:r>
              <a:rPr lang="en-US" sz="1836" dirty="0">
                <a:solidFill>
                  <a:srgbClr val="FFFFFF"/>
                </a:solidFill>
              </a:rPr>
              <a:t>4</a:t>
            </a:r>
          </a:p>
        </p:txBody>
      </p:sp>
      <p:cxnSp>
        <p:nvCxnSpPr>
          <p:cNvPr id="136" name="Activate Preview Feature"/>
          <p:cNvCxnSpPr>
            <a:stCxn id="40" idx="3"/>
            <a:endCxn id="135" idx="0"/>
          </p:cNvCxnSpPr>
          <p:nvPr/>
        </p:nvCxnSpPr>
        <p:spPr>
          <a:xfrm>
            <a:off x="4577538" y="1894350"/>
            <a:ext cx="1326521" cy="914792"/>
          </a:xfrm>
          <a:prstGeom prst="curvedConnector2">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58" name="Multiply 57"/>
          <p:cNvSpPr/>
          <p:nvPr/>
        </p:nvSpPr>
        <p:spPr bwMode="auto">
          <a:xfrm>
            <a:off x="776625" y="3665647"/>
            <a:ext cx="3936634" cy="3231730"/>
          </a:xfrm>
          <a:prstGeom prst="mathMultiply">
            <a:avLst>
              <a:gd name="adj1" fmla="val 4434"/>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ea typeface="Segoe UI" pitchFamily="34" charset="0"/>
              <a:cs typeface="Segoe UI" pitchFamily="34" charset="0"/>
            </a:endParaRPr>
          </a:p>
        </p:txBody>
      </p:sp>
      <p:sp>
        <p:nvSpPr>
          <p:cNvPr id="59" name="Step 6"/>
          <p:cNvSpPr/>
          <p:nvPr/>
        </p:nvSpPr>
        <p:spPr>
          <a:xfrm>
            <a:off x="25271" y="3213920"/>
            <a:ext cx="407595" cy="2979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59"/>
            <a:r>
              <a:rPr lang="en-US" sz="1836" dirty="0">
                <a:solidFill>
                  <a:srgbClr val="FFFFFF"/>
                </a:solidFill>
              </a:rPr>
              <a:t>6</a:t>
            </a:r>
          </a:p>
        </p:txBody>
      </p:sp>
      <p:cxnSp>
        <p:nvCxnSpPr>
          <p:cNvPr id="60" name="Remove Snapshot"/>
          <p:cNvCxnSpPr>
            <a:stCxn id="40" idx="1"/>
            <a:endCxn id="59" idx="0"/>
          </p:cNvCxnSpPr>
          <p:nvPr/>
        </p:nvCxnSpPr>
        <p:spPr>
          <a:xfrm rot="10800000" flipV="1">
            <a:off x="229068" y="1894350"/>
            <a:ext cx="1327369" cy="1319570"/>
          </a:xfrm>
          <a:prstGeom prst="curvedConnector2">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1" name="Remove Snapshot"/>
          <p:cNvCxnSpPr>
            <a:stCxn id="59" idx="4"/>
            <a:endCxn id="3" idx="2"/>
          </p:cNvCxnSpPr>
          <p:nvPr/>
        </p:nvCxnSpPr>
        <p:spPr>
          <a:xfrm rot="16200000" flipH="1">
            <a:off x="5309" y="3735593"/>
            <a:ext cx="1750249" cy="1302734"/>
          </a:xfrm>
          <a:prstGeom prst="curvedConnector2">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4" name="Title 3"/>
          <p:cNvSpPr>
            <a:spLocks noGrp="1"/>
          </p:cNvSpPr>
          <p:nvPr>
            <p:ph type="title"/>
          </p:nvPr>
        </p:nvSpPr>
        <p:spPr/>
        <p:txBody>
          <a:bodyPr/>
          <a:lstStyle/>
          <a:p>
            <a:r>
              <a:rPr lang="en-US" sz="4896" dirty="0"/>
              <a:t>Snapshot creation </a:t>
            </a:r>
            <a:r>
              <a:rPr lang="en-US" sz="4896" dirty="0" smtClean="0"/>
              <a:t>of </a:t>
            </a:r>
            <a:r>
              <a:rPr lang="en-US" sz="4896" dirty="0"/>
              <a:t>upgrade evaluation </a:t>
            </a:r>
            <a:r>
              <a:rPr lang="en-US" sz="4896" dirty="0" smtClean="0"/>
              <a:t>sites</a:t>
            </a:r>
            <a:endParaRPr lang="en-US" sz="4896" dirty="0"/>
          </a:p>
        </p:txBody>
      </p:sp>
    </p:spTree>
    <p:extLst>
      <p:ext uri="{BB962C8B-B14F-4D97-AF65-F5344CB8AC3E}">
        <p14:creationId xmlns:p14="http://schemas.microsoft.com/office/powerpoint/2010/main" val="2546655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3"/>
                                        </p:tgtEl>
                                        <p:attrNameLst>
                                          <p:attrName>style.visibility</p:attrName>
                                        </p:attrNameLst>
                                      </p:cBhvr>
                                      <p:to>
                                        <p:strVal val="visible"/>
                                      </p:to>
                                    </p:set>
                                    <p:animEffect transition="in" filter="wipe(up)">
                                      <p:cBhvr>
                                        <p:cTn id="11" dur="500"/>
                                        <p:tgtEl>
                                          <p:spTgt spid="15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wipe(up)">
                                      <p:cBhvr>
                                        <p:cTn id="15" dur="500"/>
                                        <p:tgtEl>
                                          <p:spTgt spid="16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wipe(up)">
                                      <p:cBhvr>
                                        <p:cTn id="19" dur="500"/>
                                        <p:tgtEl>
                                          <p:spTgt spid="14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4"/>
                                        </p:tgtEl>
                                        <p:attrNameLst>
                                          <p:attrName>style.visibility</p:attrName>
                                        </p:attrNameLst>
                                      </p:cBhvr>
                                      <p:to>
                                        <p:strVal val="visible"/>
                                      </p:to>
                                    </p:set>
                                    <p:animEffect transition="in" filter="fade">
                                      <p:cBhvr>
                                        <p:cTn id="23" dur="500"/>
                                        <p:tgtEl>
                                          <p:spTgt spid="1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childTnLst>
                                </p:cTn>
                              </p:par>
                              <p:par>
                                <p:cTn id="28" presetID="35" presetClass="path" presetSubtype="0" accel="50000" decel="50000" fill="hold" grpId="1" nodeType="withEffect">
                                  <p:stCondLst>
                                    <p:cond delay="0"/>
                                  </p:stCondLst>
                                  <p:childTnLst>
                                    <p:animMotion origin="layout" path="M 0.29532 0.00139 L -4.16667E-6 -7.08169E-7 " pathEditMode="relative" rAng="0" ptsTypes="AA">
                                      <p:cBhvr>
                                        <p:cTn id="29" dur="2000" fill="hold"/>
                                        <p:tgtEl>
                                          <p:spTgt spid="3"/>
                                        </p:tgtEl>
                                        <p:attrNameLst>
                                          <p:attrName>ppt_x</p:attrName>
                                          <p:attrName>ppt_y</p:attrName>
                                        </p:attrNameLst>
                                      </p:cBhvr>
                                      <p:rCtr x="-14774" y="-69"/>
                                    </p:animMotion>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53"/>
                                        </p:tgtEl>
                                      </p:cBhvr>
                                    </p:animEffect>
                                    <p:set>
                                      <p:cBhvr>
                                        <p:cTn id="34" dur="1" fill="hold">
                                          <p:stCondLst>
                                            <p:cond delay="499"/>
                                          </p:stCondLst>
                                        </p:cTn>
                                        <p:tgtEl>
                                          <p:spTgt spid="15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61"/>
                                        </p:tgtEl>
                                      </p:cBhvr>
                                    </p:animEffect>
                                    <p:set>
                                      <p:cBhvr>
                                        <p:cTn id="37" dur="1" fill="hold">
                                          <p:stCondLst>
                                            <p:cond delay="499"/>
                                          </p:stCondLst>
                                        </p:cTn>
                                        <p:tgtEl>
                                          <p:spTgt spid="16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49"/>
                                        </p:tgtEl>
                                      </p:cBhvr>
                                    </p:animEffect>
                                    <p:set>
                                      <p:cBhvr>
                                        <p:cTn id="40" dur="1" fill="hold">
                                          <p:stCondLst>
                                            <p:cond delay="499"/>
                                          </p:stCondLst>
                                        </p:cTn>
                                        <p:tgtEl>
                                          <p:spTgt spid="149"/>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34"/>
                                        </p:tgtEl>
                                      </p:cBhvr>
                                    </p:animEffect>
                                    <p:set>
                                      <p:cBhvr>
                                        <p:cTn id="43" dur="1" fill="hold">
                                          <p:stCondLst>
                                            <p:cond delay="499"/>
                                          </p:stCondLst>
                                        </p:cTn>
                                        <p:tgtEl>
                                          <p:spTgt spid="134"/>
                                        </p:tgtEl>
                                        <p:attrNameLst>
                                          <p:attrName>style.visibility</p:attrName>
                                        </p:attrNameLst>
                                      </p:cBhvr>
                                      <p:to>
                                        <p:strVal val="hidden"/>
                                      </p:to>
                                    </p:se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wipe(up)">
                                      <p:cBhvr>
                                        <p:cTn id="47" dur="500"/>
                                        <p:tgtEl>
                                          <p:spTgt spid="9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22" presetClass="entr" presetSubtype="1" fill="hold" nodeType="withEffect">
                                  <p:stCondLst>
                                    <p:cond delay="0"/>
                                  </p:stCondLst>
                                  <p:childTnLst>
                                    <p:set>
                                      <p:cBhvr>
                                        <p:cTn id="52" dur="1" fill="hold">
                                          <p:stCondLst>
                                            <p:cond delay="0"/>
                                          </p:stCondLst>
                                        </p:cTn>
                                        <p:tgtEl>
                                          <p:spTgt spid="130"/>
                                        </p:tgtEl>
                                        <p:attrNameLst>
                                          <p:attrName>style.visibility</p:attrName>
                                        </p:attrNameLst>
                                      </p:cBhvr>
                                      <p:to>
                                        <p:strVal val="visible"/>
                                      </p:to>
                                    </p:set>
                                    <p:animEffect transition="in" filter="wipe(up)">
                                      <p:cBhvr>
                                        <p:cTn id="53" dur="500"/>
                                        <p:tgtEl>
                                          <p:spTgt spid="130"/>
                                        </p:tgtEl>
                                      </p:cBhvr>
                                    </p:animEffect>
                                  </p:childTnLst>
                                </p:cTn>
                              </p:par>
                            </p:childTnLst>
                          </p:cTn>
                        </p:par>
                        <p:par>
                          <p:cTn id="54" fill="hold">
                            <p:stCondLst>
                              <p:cond delay="1000"/>
                            </p:stCondLst>
                            <p:childTnLst>
                              <p:par>
                                <p:cTn id="55" presetID="22" presetClass="entr" presetSubtype="1" fill="hold" grpId="0" nodeType="afterEffect">
                                  <p:stCondLst>
                                    <p:cond delay="0"/>
                                  </p:stCondLst>
                                  <p:childTnLst>
                                    <p:set>
                                      <p:cBhvr>
                                        <p:cTn id="56" dur="1" fill="hold">
                                          <p:stCondLst>
                                            <p:cond delay="0"/>
                                          </p:stCondLst>
                                        </p:cTn>
                                        <p:tgtEl>
                                          <p:spTgt spid="125"/>
                                        </p:tgtEl>
                                        <p:attrNameLst>
                                          <p:attrName>style.visibility</p:attrName>
                                        </p:attrNameLst>
                                      </p:cBhvr>
                                      <p:to>
                                        <p:strVal val="visible"/>
                                      </p:to>
                                    </p:set>
                                    <p:animEffect transition="in" filter="wipe(up)">
                                      <p:cBhvr>
                                        <p:cTn id="57" dur="500"/>
                                        <p:tgtEl>
                                          <p:spTgt spid="12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childTnLst>
                          </p:cTn>
                        </p:par>
                        <p:par>
                          <p:cTn id="61" fill="hold">
                            <p:stCondLst>
                              <p:cond delay="1500"/>
                            </p:stCondLst>
                            <p:childTnLst>
                              <p:par>
                                <p:cTn id="62" presetID="22" presetClass="entr" presetSubtype="1" fill="hold"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up)">
                                      <p:cBhvr>
                                        <p:cTn id="64" dur="500"/>
                                        <p:tgtEl>
                                          <p:spTgt spid="4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left)">
                                      <p:cBhvr>
                                        <p:cTn id="71" dur="500"/>
                                        <p:tgtEl>
                                          <p:spTgt spid="28"/>
                                        </p:tgtEl>
                                      </p:cBhvr>
                                    </p:animEffect>
                                  </p:childTnLst>
                                </p:cTn>
                              </p:par>
                            </p:childTnLst>
                          </p:cTn>
                        </p:par>
                        <p:par>
                          <p:cTn id="72" fill="hold">
                            <p:stCondLst>
                              <p:cond delay="2500"/>
                            </p:stCondLst>
                            <p:childTnLst>
                              <p:par>
                                <p:cTn id="73" presetID="10" presetClass="entr" presetSubtype="0"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9"/>
                                        </p:tgtEl>
                                        <p:attrNameLst>
                                          <p:attrName>style.visibility</p:attrName>
                                        </p:attrNameLst>
                                      </p:cBhvr>
                                      <p:to>
                                        <p:strVal val="visible"/>
                                      </p:to>
                                    </p:set>
                                    <p:animEffect transition="in" filter="fade">
                                      <p:cBhvr>
                                        <p:cTn id="78" dur="500"/>
                                        <p:tgtEl>
                                          <p:spTgt spid="129"/>
                                        </p:tgtEl>
                                      </p:cBhvr>
                                    </p:animEffect>
                                  </p:childTnLst>
                                </p:cTn>
                              </p:par>
                              <p:par>
                                <p:cTn id="79" presetID="22" presetClass="entr" presetSubtype="1"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up)">
                                      <p:cBhvr>
                                        <p:cTn id="81" dur="500"/>
                                        <p:tgtEl>
                                          <p:spTgt spid="4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par>
                          <p:cTn id="88" fill="hold">
                            <p:stCondLst>
                              <p:cond delay="3000"/>
                            </p:stCondLst>
                            <p:childTnLst>
                              <p:par>
                                <p:cTn id="89" presetID="10" presetClass="entr" presetSubtype="0" fill="hold" grpId="0"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500"/>
                                        <p:tgtEl>
                                          <p:spTgt spid="25"/>
                                        </p:tgtEl>
                                      </p:cBhvr>
                                    </p:animEffect>
                                  </p:childTnLst>
                                </p:cTn>
                              </p:par>
                              <p:par>
                                <p:cTn id="92" presetID="22" presetClass="entr" presetSubtype="1" fill="hold" nodeType="with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wipe(up)">
                                      <p:cBhvr>
                                        <p:cTn id="94" dur="500"/>
                                        <p:tgtEl>
                                          <p:spTgt spid="5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fade">
                                      <p:cBhvr>
                                        <p:cTn id="97" dur="500"/>
                                        <p:tgtEl>
                                          <p:spTgt spid="1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wipe(left)">
                                      <p:cBhvr>
                                        <p:cTn id="100" dur="500"/>
                                        <p:tgtEl>
                                          <p:spTgt spid="30"/>
                                        </p:tgtEl>
                                      </p:cBhvr>
                                    </p:animEffect>
                                  </p:childTnLst>
                                </p:cTn>
                              </p:par>
                            </p:childTnLst>
                          </p:cTn>
                        </p:par>
                        <p:par>
                          <p:cTn id="101" fill="hold">
                            <p:stCondLst>
                              <p:cond delay="3500"/>
                            </p:stCondLst>
                            <p:childTnLst>
                              <p:par>
                                <p:cTn id="102" presetID="10" presetClass="entr" presetSubtype="0" fill="hold" grpId="0" nodeType="after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par>
                                <p:cTn id="105" presetID="22" presetClass="entr" presetSubtype="1" fill="hold" nodeType="with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wipe(up)">
                                      <p:cBhvr>
                                        <p:cTn id="107" dur="500"/>
                                        <p:tgtEl>
                                          <p:spTgt spid="5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500"/>
                                        <p:tgtEl>
                                          <p:spTgt spid="14"/>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left)">
                                      <p:cBhvr>
                                        <p:cTn id="113" dur="500"/>
                                        <p:tgtEl>
                                          <p:spTgt spid="31"/>
                                        </p:tgtEl>
                                      </p:cBhvr>
                                    </p:animEffect>
                                  </p:childTnLst>
                                </p:cTn>
                              </p:par>
                            </p:childTnLst>
                          </p:cTn>
                        </p:par>
                        <p:par>
                          <p:cTn id="114" fill="hold">
                            <p:stCondLst>
                              <p:cond delay="4000"/>
                            </p:stCondLst>
                            <p:childTnLst>
                              <p:par>
                                <p:cTn id="115" presetID="10" presetClass="entr" presetSubtype="0" fill="hold" grpId="0" nodeType="after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fade">
                                      <p:cBhvr>
                                        <p:cTn id="117" dur="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93"/>
                                        </p:tgtEl>
                                      </p:cBhvr>
                                    </p:animEffect>
                                    <p:set>
                                      <p:cBhvr>
                                        <p:cTn id="122" dur="1" fill="hold">
                                          <p:stCondLst>
                                            <p:cond delay="499"/>
                                          </p:stCondLst>
                                        </p:cTn>
                                        <p:tgtEl>
                                          <p:spTgt spid="93"/>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130"/>
                                        </p:tgtEl>
                                      </p:cBhvr>
                                    </p:animEffect>
                                    <p:set>
                                      <p:cBhvr>
                                        <p:cTn id="125" dur="1" fill="hold">
                                          <p:stCondLst>
                                            <p:cond delay="499"/>
                                          </p:stCondLst>
                                        </p:cTn>
                                        <p:tgtEl>
                                          <p:spTgt spid="130"/>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25"/>
                                        </p:tgtEl>
                                      </p:cBhvr>
                                    </p:animEffect>
                                    <p:set>
                                      <p:cBhvr>
                                        <p:cTn id="128" dur="1" fill="hold">
                                          <p:stCondLst>
                                            <p:cond delay="499"/>
                                          </p:stCondLst>
                                        </p:cTn>
                                        <p:tgtEl>
                                          <p:spTgt spid="125"/>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2"/>
                                        </p:tgtEl>
                                      </p:cBhvr>
                                    </p:animEffect>
                                    <p:set>
                                      <p:cBhvr>
                                        <p:cTn id="131" dur="1" fill="hold">
                                          <p:stCondLst>
                                            <p:cond delay="499"/>
                                          </p:stCondLst>
                                        </p:cTn>
                                        <p:tgtEl>
                                          <p:spTgt spid="32"/>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46"/>
                                        </p:tgtEl>
                                      </p:cBhvr>
                                    </p:animEffect>
                                    <p:set>
                                      <p:cBhvr>
                                        <p:cTn id="134" dur="1" fill="hold">
                                          <p:stCondLst>
                                            <p:cond delay="499"/>
                                          </p:stCondLst>
                                        </p:cTn>
                                        <p:tgtEl>
                                          <p:spTgt spid="46"/>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28"/>
                                        </p:tgtEl>
                                      </p:cBhvr>
                                    </p:animEffect>
                                    <p:set>
                                      <p:cBhvr>
                                        <p:cTn id="137" dur="1" fill="hold">
                                          <p:stCondLst>
                                            <p:cond delay="499"/>
                                          </p:stCondLst>
                                        </p:cTn>
                                        <p:tgtEl>
                                          <p:spTgt spid="28"/>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49"/>
                                        </p:tgtEl>
                                      </p:cBhvr>
                                    </p:animEffect>
                                    <p:set>
                                      <p:cBhvr>
                                        <p:cTn id="140" dur="1" fill="hold">
                                          <p:stCondLst>
                                            <p:cond delay="499"/>
                                          </p:stCondLst>
                                        </p:cTn>
                                        <p:tgtEl>
                                          <p:spTgt spid="49"/>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9"/>
                                        </p:tgtEl>
                                      </p:cBhvr>
                                    </p:animEffect>
                                    <p:set>
                                      <p:cBhvr>
                                        <p:cTn id="143" dur="1" fill="hold">
                                          <p:stCondLst>
                                            <p:cond delay="499"/>
                                          </p:stCondLst>
                                        </p:cTn>
                                        <p:tgtEl>
                                          <p:spTgt spid="29"/>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53"/>
                                        </p:tgtEl>
                                      </p:cBhvr>
                                    </p:animEffect>
                                    <p:set>
                                      <p:cBhvr>
                                        <p:cTn id="146" dur="1" fill="hold">
                                          <p:stCondLst>
                                            <p:cond delay="499"/>
                                          </p:stCondLst>
                                        </p:cTn>
                                        <p:tgtEl>
                                          <p:spTgt spid="53"/>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30"/>
                                        </p:tgtEl>
                                      </p:cBhvr>
                                    </p:animEffect>
                                    <p:set>
                                      <p:cBhvr>
                                        <p:cTn id="149" dur="1" fill="hold">
                                          <p:stCondLst>
                                            <p:cond delay="499"/>
                                          </p:stCondLst>
                                        </p:cTn>
                                        <p:tgtEl>
                                          <p:spTgt spid="30"/>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55"/>
                                        </p:tgtEl>
                                      </p:cBhvr>
                                    </p:animEffect>
                                    <p:set>
                                      <p:cBhvr>
                                        <p:cTn id="152" dur="1" fill="hold">
                                          <p:stCondLst>
                                            <p:cond delay="499"/>
                                          </p:stCondLst>
                                        </p:cTn>
                                        <p:tgtEl>
                                          <p:spTgt spid="55"/>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childTnLst>
                          </p:cTn>
                        </p:par>
                        <p:par>
                          <p:cTn id="159" fill="hold">
                            <p:stCondLst>
                              <p:cond delay="500"/>
                            </p:stCondLst>
                            <p:childTnLst>
                              <p:par>
                                <p:cTn id="160" presetID="10" presetClass="entr" presetSubtype="0" fill="hold" grpId="0" nodeType="afterEffect">
                                  <p:stCondLst>
                                    <p:cond delay="0"/>
                                  </p:stCondLst>
                                  <p:childTnLst>
                                    <p:set>
                                      <p:cBhvr>
                                        <p:cTn id="161" dur="1" fill="hold">
                                          <p:stCondLst>
                                            <p:cond delay="0"/>
                                          </p:stCondLst>
                                        </p:cTn>
                                        <p:tgtEl>
                                          <p:spTgt spid="10"/>
                                        </p:tgtEl>
                                        <p:attrNameLst>
                                          <p:attrName>style.visibility</p:attrName>
                                        </p:attrNameLst>
                                      </p:cBhvr>
                                      <p:to>
                                        <p:strVal val="visible"/>
                                      </p:to>
                                    </p:set>
                                    <p:animEffect transition="in" filter="fade">
                                      <p:cBhvr>
                                        <p:cTn id="162" dur="500"/>
                                        <p:tgtEl>
                                          <p:spTgt spid="10"/>
                                        </p:tgtEl>
                                      </p:cBhvr>
                                    </p:animEffect>
                                  </p:childTnLst>
                                </p:cTn>
                              </p:par>
                            </p:childTnLst>
                          </p:cTn>
                        </p:par>
                        <p:par>
                          <p:cTn id="163" fill="hold">
                            <p:stCondLst>
                              <p:cond delay="1000"/>
                            </p:stCondLst>
                            <p:childTnLst>
                              <p:par>
                                <p:cTn id="164" presetID="10" presetClass="entr" presetSubtype="0" fill="hold" grpId="0" nodeType="afterEffect">
                                  <p:stCondLst>
                                    <p:cond delay="0"/>
                                  </p:stCondLst>
                                  <p:childTnLst>
                                    <p:set>
                                      <p:cBhvr>
                                        <p:cTn id="165" dur="1" fill="hold">
                                          <p:stCondLst>
                                            <p:cond delay="0"/>
                                          </p:stCondLst>
                                        </p:cTn>
                                        <p:tgtEl>
                                          <p:spTgt spid="11"/>
                                        </p:tgtEl>
                                        <p:attrNameLst>
                                          <p:attrName>style.visibility</p:attrName>
                                        </p:attrNameLst>
                                      </p:cBhvr>
                                      <p:to>
                                        <p:strVal val="visible"/>
                                      </p:to>
                                    </p:set>
                                    <p:animEffect transition="in" filter="fade">
                                      <p:cBhvr>
                                        <p:cTn id="166" dur="500"/>
                                        <p:tgtEl>
                                          <p:spTgt spid="11"/>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9"/>
                                        </p:tgtEl>
                                        <p:attrNameLst>
                                          <p:attrName>style.visibility</p:attrName>
                                        </p:attrNameLst>
                                      </p:cBhvr>
                                      <p:to>
                                        <p:strVal val="visible"/>
                                      </p:to>
                                    </p:set>
                                    <p:animEffect transition="in" filter="fade">
                                      <p:cBhvr>
                                        <p:cTn id="169" dur="500"/>
                                        <p:tgtEl>
                                          <p:spTgt spid="9"/>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7"/>
                                        </p:tgtEl>
                                        <p:attrNameLst>
                                          <p:attrName>style.visibility</p:attrName>
                                        </p:attrNameLst>
                                      </p:cBhvr>
                                      <p:to>
                                        <p:strVal val="visible"/>
                                      </p:to>
                                    </p:set>
                                    <p:animEffect transition="in" filter="fade">
                                      <p:cBhvr>
                                        <p:cTn id="172" dur="500"/>
                                        <p:tgtEl>
                                          <p:spTgt spid="7"/>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35"/>
                                        </p:tgtEl>
                                        <p:attrNameLst>
                                          <p:attrName>style.visibility</p:attrName>
                                        </p:attrNameLst>
                                      </p:cBhvr>
                                      <p:to>
                                        <p:strVal val="visible"/>
                                      </p:to>
                                    </p:set>
                                    <p:animEffect transition="in" filter="fade">
                                      <p:cBhvr>
                                        <p:cTn id="175" dur="500"/>
                                        <p:tgtEl>
                                          <p:spTgt spid="35"/>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34"/>
                                        </p:tgtEl>
                                        <p:attrNameLst>
                                          <p:attrName>style.visibility</p:attrName>
                                        </p:attrNameLst>
                                      </p:cBhvr>
                                      <p:to>
                                        <p:strVal val="visible"/>
                                      </p:to>
                                    </p:set>
                                    <p:animEffect transition="in" filter="fade">
                                      <p:cBhvr>
                                        <p:cTn id="178" dur="500"/>
                                        <p:tgtEl>
                                          <p:spTgt spid="34"/>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1" fill="hold" nodeType="clickEffect">
                                  <p:stCondLst>
                                    <p:cond delay="0"/>
                                  </p:stCondLst>
                                  <p:childTnLst>
                                    <p:set>
                                      <p:cBhvr>
                                        <p:cTn id="182" dur="1" fill="hold">
                                          <p:stCondLst>
                                            <p:cond delay="0"/>
                                          </p:stCondLst>
                                        </p:cTn>
                                        <p:tgtEl>
                                          <p:spTgt spid="97"/>
                                        </p:tgtEl>
                                        <p:attrNameLst>
                                          <p:attrName>style.visibility</p:attrName>
                                        </p:attrNameLst>
                                      </p:cBhvr>
                                      <p:to>
                                        <p:strVal val="visible"/>
                                      </p:to>
                                    </p:set>
                                    <p:animEffect transition="in" filter="wipe(up)">
                                      <p:cBhvr>
                                        <p:cTn id="183" dur="500"/>
                                        <p:tgtEl>
                                          <p:spTgt spid="97"/>
                                        </p:tgtEl>
                                      </p:cBhvr>
                                    </p:animEffect>
                                  </p:childTnLst>
                                </p:cTn>
                              </p:par>
                            </p:childTnLst>
                          </p:cTn>
                        </p:par>
                        <p:par>
                          <p:cTn id="184" fill="hold">
                            <p:stCondLst>
                              <p:cond delay="500"/>
                            </p:stCondLst>
                            <p:childTnLst>
                              <p:par>
                                <p:cTn id="185" presetID="22" presetClass="entr" presetSubtype="1" fill="hold" grpId="0" nodeType="afterEffect">
                                  <p:stCondLst>
                                    <p:cond delay="0"/>
                                  </p:stCondLst>
                                  <p:childTnLst>
                                    <p:set>
                                      <p:cBhvr>
                                        <p:cTn id="186" dur="1" fill="hold">
                                          <p:stCondLst>
                                            <p:cond delay="0"/>
                                          </p:stCondLst>
                                        </p:cTn>
                                        <p:tgtEl>
                                          <p:spTgt spid="126"/>
                                        </p:tgtEl>
                                        <p:attrNameLst>
                                          <p:attrName>style.visibility</p:attrName>
                                        </p:attrNameLst>
                                      </p:cBhvr>
                                      <p:to>
                                        <p:strVal val="visible"/>
                                      </p:to>
                                    </p:set>
                                    <p:animEffect transition="in" filter="wipe(up)">
                                      <p:cBhvr>
                                        <p:cTn id="187" dur="500"/>
                                        <p:tgtEl>
                                          <p:spTgt spid="126"/>
                                        </p:tgtEl>
                                      </p:cBhvr>
                                    </p:animEffect>
                                  </p:childTnLst>
                                </p:cTn>
                              </p:par>
                            </p:childTnLst>
                          </p:cTn>
                        </p:par>
                        <p:par>
                          <p:cTn id="188" fill="hold">
                            <p:stCondLst>
                              <p:cond delay="1000"/>
                            </p:stCondLst>
                            <p:childTnLst>
                              <p:par>
                                <p:cTn id="189" presetID="22" presetClass="entr" presetSubtype="1" fill="hold" nodeType="afterEffect">
                                  <p:stCondLst>
                                    <p:cond delay="0"/>
                                  </p:stCondLst>
                                  <p:childTnLst>
                                    <p:set>
                                      <p:cBhvr>
                                        <p:cTn id="190" dur="1" fill="hold">
                                          <p:stCondLst>
                                            <p:cond delay="0"/>
                                          </p:stCondLst>
                                        </p:cTn>
                                        <p:tgtEl>
                                          <p:spTgt spid="82"/>
                                        </p:tgtEl>
                                        <p:attrNameLst>
                                          <p:attrName>style.visibility</p:attrName>
                                        </p:attrNameLst>
                                      </p:cBhvr>
                                      <p:to>
                                        <p:strVal val="visible"/>
                                      </p:to>
                                    </p:set>
                                    <p:animEffect transition="in" filter="wipe(up)">
                                      <p:cBhvr>
                                        <p:cTn id="191" dur="500"/>
                                        <p:tgtEl>
                                          <p:spTgt spid="82"/>
                                        </p:tgtEl>
                                      </p:cBhvr>
                                    </p:animEffect>
                                  </p:childTnLst>
                                </p:cTn>
                              </p:par>
                            </p:childTnLst>
                          </p:cTn>
                        </p:par>
                        <p:par>
                          <p:cTn id="192" fill="hold">
                            <p:stCondLst>
                              <p:cond delay="1500"/>
                            </p:stCondLst>
                            <p:childTnLst>
                              <p:par>
                                <p:cTn id="193" presetID="10" presetClass="entr" presetSubtype="0" fill="hold" grpId="0" nodeType="after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500"/>
                                        <p:tgtEl>
                                          <p:spTgt spid="37"/>
                                        </p:tgtEl>
                                      </p:cBhvr>
                                    </p:animEffect>
                                  </p:childTnLst>
                                </p:cTn>
                              </p:par>
                            </p:childTnLst>
                          </p:cTn>
                        </p:par>
                        <p:par>
                          <p:cTn id="196" fill="hold">
                            <p:stCondLst>
                              <p:cond delay="2000"/>
                            </p:stCondLst>
                            <p:childTnLst>
                              <p:par>
                                <p:cTn id="197" presetID="10" presetClass="entr" presetSubtype="0" fill="hold" grpId="0" nodeType="afterEffect">
                                  <p:stCondLst>
                                    <p:cond delay="0"/>
                                  </p:stCondLst>
                                  <p:childTnLst>
                                    <p:set>
                                      <p:cBhvr>
                                        <p:cTn id="198" dur="1" fill="hold">
                                          <p:stCondLst>
                                            <p:cond delay="0"/>
                                          </p:stCondLst>
                                        </p:cTn>
                                        <p:tgtEl>
                                          <p:spTgt spid="36"/>
                                        </p:tgtEl>
                                        <p:attrNameLst>
                                          <p:attrName>style.visibility</p:attrName>
                                        </p:attrNameLst>
                                      </p:cBhvr>
                                      <p:to>
                                        <p:strVal val="visible"/>
                                      </p:to>
                                    </p:set>
                                    <p:animEffect transition="in" filter="fade">
                                      <p:cBhvr>
                                        <p:cTn id="199" dur="500"/>
                                        <p:tgtEl>
                                          <p:spTgt spid="36"/>
                                        </p:tgtEl>
                                      </p:cBhvr>
                                    </p:animEffect>
                                  </p:childTnLst>
                                </p:cTn>
                              </p:par>
                            </p:childTnLst>
                          </p:cTn>
                        </p:par>
                        <p:par>
                          <p:cTn id="200" fill="hold">
                            <p:stCondLst>
                              <p:cond delay="2500"/>
                            </p:stCondLst>
                            <p:childTnLst>
                              <p:par>
                                <p:cTn id="201" presetID="10" presetClass="entr" presetSubtype="0" fill="hold" grpId="0" nodeType="afterEffect">
                                  <p:stCondLst>
                                    <p:cond delay="0"/>
                                  </p:stCondLst>
                                  <p:childTnLst>
                                    <p:set>
                                      <p:cBhvr>
                                        <p:cTn id="202" dur="1" fill="hold">
                                          <p:stCondLst>
                                            <p:cond delay="0"/>
                                          </p:stCondLst>
                                        </p:cTn>
                                        <p:tgtEl>
                                          <p:spTgt spid="13"/>
                                        </p:tgtEl>
                                        <p:attrNameLst>
                                          <p:attrName>style.visibility</p:attrName>
                                        </p:attrNameLst>
                                      </p:cBhvr>
                                      <p:to>
                                        <p:strVal val="visible"/>
                                      </p:to>
                                    </p:set>
                                    <p:animEffect transition="in" filter="fade">
                                      <p:cBhvr>
                                        <p:cTn id="203" dur="500"/>
                                        <p:tgtEl>
                                          <p:spTgt spid="13"/>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xit" presetSubtype="0" fill="hold" nodeType="clickEffect">
                                  <p:stCondLst>
                                    <p:cond delay="0"/>
                                  </p:stCondLst>
                                  <p:childTnLst>
                                    <p:animEffect transition="out" filter="fade">
                                      <p:cBhvr>
                                        <p:cTn id="207" dur="500"/>
                                        <p:tgtEl>
                                          <p:spTgt spid="97"/>
                                        </p:tgtEl>
                                      </p:cBhvr>
                                    </p:animEffect>
                                    <p:set>
                                      <p:cBhvr>
                                        <p:cTn id="208" dur="1" fill="hold">
                                          <p:stCondLst>
                                            <p:cond delay="499"/>
                                          </p:stCondLst>
                                        </p:cTn>
                                        <p:tgtEl>
                                          <p:spTgt spid="97"/>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500"/>
                                        <p:tgtEl>
                                          <p:spTgt spid="126"/>
                                        </p:tgtEl>
                                      </p:cBhvr>
                                    </p:animEffect>
                                    <p:set>
                                      <p:cBhvr>
                                        <p:cTn id="211" dur="1" fill="hold">
                                          <p:stCondLst>
                                            <p:cond delay="499"/>
                                          </p:stCondLst>
                                        </p:cTn>
                                        <p:tgtEl>
                                          <p:spTgt spid="126"/>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500"/>
                                        <p:tgtEl>
                                          <p:spTgt spid="82"/>
                                        </p:tgtEl>
                                      </p:cBhvr>
                                    </p:animEffect>
                                    <p:set>
                                      <p:cBhvr>
                                        <p:cTn id="214" dur="1" fill="hold">
                                          <p:stCondLst>
                                            <p:cond delay="499"/>
                                          </p:stCondLst>
                                        </p:cTn>
                                        <p:tgtEl>
                                          <p:spTgt spid="82"/>
                                        </p:tgtEl>
                                        <p:attrNameLst>
                                          <p:attrName>style.visibility</p:attrName>
                                        </p:attrNameLst>
                                      </p:cBhvr>
                                      <p:to>
                                        <p:strVal val="hidden"/>
                                      </p:to>
                                    </p:set>
                                  </p:childTnLst>
                                </p:cTn>
                              </p:par>
                            </p:childTnLst>
                          </p:cTn>
                        </p:par>
                        <p:par>
                          <p:cTn id="215" fill="hold">
                            <p:stCondLst>
                              <p:cond delay="500"/>
                            </p:stCondLst>
                            <p:childTnLst>
                              <p:par>
                                <p:cTn id="216" presetID="22" presetClass="entr" presetSubtype="8" fill="hold" nodeType="afterEffect">
                                  <p:stCondLst>
                                    <p:cond delay="0"/>
                                  </p:stCondLst>
                                  <p:childTnLst>
                                    <p:set>
                                      <p:cBhvr>
                                        <p:cTn id="217" dur="1" fill="hold">
                                          <p:stCondLst>
                                            <p:cond delay="0"/>
                                          </p:stCondLst>
                                        </p:cTn>
                                        <p:tgtEl>
                                          <p:spTgt spid="114"/>
                                        </p:tgtEl>
                                        <p:attrNameLst>
                                          <p:attrName>style.visibility</p:attrName>
                                        </p:attrNameLst>
                                      </p:cBhvr>
                                      <p:to>
                                        <p:strVal val="visible"/>
                                      </p:to>
                                    </p:set>
                                    <p:animEffect transition="in" filter="wipe(left)">
                                      <p:cBhvr>
                                        <p:cTn id="218" dur="500"/>
                                        <p:tgtEl>
                                          <p:spTgt spid="114"/>
                                        </p:tgtEl>
                                      </p:cBhvr>
                                    </p:animEffect>
                                  </p:childTnLst>
                                </p:cTn>
                              </p:par>
                              <p:par>
                                <p:cTn id="219" presetID="22" presetClass="entr" presetSubtype="1" fill="hold" nodeType="withEffect">
                                  <p:stCondLst>
                                    <p:cond delay="0"/>
                                  </p:stCondLst>
                                  <p:childTnLst>
                                    <p:set>
                                      <p:cBhvr>
                                        <p:cTn id="220" dur="1" fill="hold">
                                          <p:stCondLst>
                                            <p:cond delay="0"/>
                                          </p:stCondLst>
                                        </p:cTn>
                                        <p:tgtEl>
                                          <p:spTgt spid="136"/>
                                        </p:tgtEl>
                                        <p:attrNameLst>
                                          <p:attrName>style.visibility</p:attrName>
                                        </p:attrNameLst>
                                      </p:cBhvr>
                                      <p:to>
                                        <p:strVal val="visible"/>
                                      </p:to>
                                    </p:set>
                                    <p:animEffect transition="in" filter="wipe(up)">
                                      <p:cBhvr>
                                        <p:cTn id="221" dur="500"/>
                                        <p:tgtEl>
                                          <p:spTgt spid="136"/>
                                        </p:tgtEl>
                                      </p:cBhvr>
                                    </p:animEffect>
                                  </p:childTnLst>
                                </p:cTn>
                              </p:par>
                            </p:childTnLst>
                          </p:cTn>
                        </p:par>
                        <p:par>
                          <p:cTn id="222" fill="hold">
                            <p:stCondLst>
                              <p:cond delay="1000"/>
                            </p:stCondLst>
                            <p:childTnLst>
                              <p:par>
                                <p:cTn id="223" presetID="22" presetClass="entr" presetSubtype="8" fill="hold" grpId="0" nodeType="afterEffect">
                                  <p:stCondLst>
                                    <p:cond delay="0"/>
                                  </p:stCondLst>
                                  <p:childTnLst>
                                    <p:set>
                                      <p:cBhvr>
                                        <p:cTn id="224" dur="1" fill="hold">
                                          <p:stCondLst>
                                            <p:cond delay="0"/>
                                          </p:stCondLst>
                                        </p:cTn>
                                        <p:tgtEl>
                                          <p:spTgt spid="127"/>
                                        </p:tgtEl>
                                        <p:attrNameLst>
                                          <p:attrName>style.visibility</p:attrName>
                                        </p:attrNameLst>
                                      </p:cBhvr>
                                      <p:to>
                                        <p:strVal val="visible"/>
                                      </p:to>
                                    </p:set>
                                    <p:animEffect transition="in" filter="wipe(left)">
                                      <p:cBhvr>
                                        <p:cTn id="225" dur="500"/>
                                        <p:tgtEl>
                                          <p:spTgt spid="127"/>
                                        </p:tgtEl>
                                      </p:cBhvr>
                                    </p:animEffect>
                                  </p:childTnLst>
                                </p:cTn>
                              </p:par>
                              <p:par>
                                <p:cTn id="226" presetID="22" presetClass="entr" presetSubtype="1" fill="hold" grpId="0" nodeType="withEffect">
                                  <p:stCondLst>
                                    <p:cond delay="0"/>
                                  </p:stCondLst>
                                  <p:childTnLst>
                                    <p:set>
                                      <p:cBhvr>
                                        <p:cTn id="227" dur="1" fill="hold">
                                          <p:stCondLst>
                                            <p:cond delay="0"/>
                                          </p:stCondLst>
                                        </p:cTn>
                                        <p:tgtEl>
                                          <p:spTgt spid="135"/>
                                        </p:tgtEl>
                                        <p:attrNameLst>
                                          <p:attrName>style.visibility</p:attrName>
                                        </p:attrNameLst>
                                      </p:cBhvr>
                                      <p:to>
                                        <p:strVal val="visible"/>
                                      </p:to>
                                    </p:set>
                                    <p:animEffect transition="in" filter="wipe(up)">
                                      <p:cBhvr>
                                        <p:cTn id="228" dur="500"/>
                                        <p:tgtEl>
                                          <p:spTgt spid="135"/>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500"/>
                                        <p:tgtEl>
                                          <p:spTgt spid="114"/>
                                        </p:tgtEl>
                                      </p:cBhvr>
                                    </p:animEffect>
                                    <p:set>
                                      <p:cBhvr>
                                        <p:cTn id="233" dur="1" fill="hold">
                                          <p:stCondLst>
                                            <p:cond delay="499"/>
                                          </p:stCondLst>
                                        </p:cTn>
                                        <p:tgtEl>
                                          <p:spTgt spid="114"/>
                                        </p:tgtEl>
                                        <p:attrNameLst>
                                          <p:attrName>style.visibility</p:attrName>
                                        </p:attrNameLst>
                                      </p:cBhvr>
                                      <p:to>
                                        <p:strVal val="hidden"/>
                                      </p:to>
                                    </p:set>
                                  </p:childTnLst>
                                </p:cTn>
                              </p:par>
                              <p:par>
                                <p:cTn id="234" presetID="10" presetClass="exit" presetSubtype="0" fill="hold" nodeType="withEffect">
                                  <p:stCondLst>
                                    <p:cond delay="0"/>
                                  </p:stCondLst>
                                  <p:childTnLst>
                                    <p:animEffect transition="out" filter="fade">
                                      <p:cBhvr>
                                        <p:cTn id="235" dur="500"/>
                                        <p:tgtEl>
                                          <p:spTgt spid="136"/>
                                        </p:tgtEl>
                                      </p:cBhvr>
                                    </p:animEffect>
                                    <p:set>
                                      <p:cBhvr>
                                        <p:cTn id="236" dur="1" fill="hold">
                                          <p:stCondLst>
                                            <p:cond delay="499"/>
                                          </p:stCondLst>
                                        </p:cTn>
                                        <p:tgtEl>
                                          <p:spTgt spid="136"/>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500"/>
                                        <p:tgtEl>
                                          <p:spTgt spid="127"/>
                                        </p:tgtEl>
                                      </p:cBhvr>
                                    </p:animEffect>
                                    <p:set>
                                      <p:cBhvr>
                                        <p:cTn id="239" dur="1" fill="hold">
                                          <p:stCondLst>
                                            <p:cond delay="499"/>
                                          </p:stCondLst>
                                        </p:cTn>
                                        <p:tgtEl>
                                          <p:spTgt spid="127"/>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500"/>
                                        <p:tgtEl>
                                          <p:spTgt spid="135"/>
                                        </p:tgtEl>
                                      </p:cBhvr>
                                    </p:animEffect>
                                    <p:set>
                                      <p:cBhvr>
                                        <p:cTn id="242" dur="1" fill="hold">
                                          <p:stCondLst>
                                            <p:cond delay="499"/>
                                          </p:stCondLst>
                                        </p:cTn>
                                        <p:tgtEl>
                                          <p:spTgt spid="135"/>
                                        </p:tgtEl>
                                        <p:attrNameLst>
                                          <p:attrName>style.visibility</p:attrName>
                                        </p:attrNameLst>
                                      </p:cBhvr>
                                      <p:to>
                                        <p:strVal val="hidden"/>
                                      </p:to>
                                    </p:set>
                                  </p:childTnLst>
                                </p:cTn>
                              </p:par>
                            </p:childTnLst>
                          </p:cTn>
                        </p:par>
                        <p:par>
                          <p:cTn id="243" fill="hold">
                            <p:stCondLst>
                              <p:cond delay="500"/>
                            </p:stCondLst>
                            <p:childTnLst>
                              <p:par>
                                <p:cTn id="244" presetID="22" presetClass="entr" presetSubtype="1" fill="hold" nodeType="afterEffect">
                                  <p:stCondLst>
                                    <p:cond delay="0"/>
                                  </p:stCondLst>
                                  <p:childTnLst>
                                    <p:set>
                                      <p:cBhvr>
                                        <p:cTn id="245" dur="1" fill="hold">
                                          <p:stCondLst>
                                            <p:cond delay="0"/>
                                          </p:stCondLst>
                                        </p:cTn>
                                        <p:tgtEl>
                                          <p:spTgt spid="117"/>
                                        </p:tgtEl>
                                        <p:attrNameLst>
                                          <p:attrName>style.visibility</p:attrName>
                                        </p:attrNameLst>
                                      </p:cBhvr>
                                      <p:to>
                                        <p:strVal val="visible"/>
                                      </p:to>
                                    </p:set>
                                    <p:animEffect transition="in" filter="wipe(up)">
                                      <p:cBhvr>
                                        <p:cTn id="246" dur="500"/>
                                        <p:tgtEl>
                                          <p:spTgt spid="117"/>
                                        </p:tgtEl>
                                      </p:cBhvr>
                                    </p:animEffect>
                                  </p:childTnLst>
                                </p:cTn>
                              </p:par>
                            </p:childTnLst>
                          </p:cTn>
                        </p:par>
                        <p:par>
                          <p:cTn id="247" fill="hold">
                            <p:stCondLst>
                              <p:cond delay="1000"/>
                            </p:stCondLst>
                            <p:childTnLst>
                              <p:par>
                                <p:cTn id="248" presetID="22" presetClass="entr" presetSubtype="1" fill="hold" grpId="0" nodeType="afterEffect">
                                  <p:stCondLst>
                                    <p:cond delay="0"/>
                                  </p:stCondLst>
                                  <p:childTnLst>
                                    <p:set>
                                      <p:cBhvr>
                                        <p:cTn id="249" dur="1" fill="hold">
                                          <p:stCondLst>
                                            <p:cond delay="0"/>
                                          </p:stCondLst>
                                        </p:cTn>
                                        <p:tgtEl>
                                          <p:spTgt spid="128"/>
                                        </p:tgtEl>
                                        <p:attrNameLst>
                                          <p:attrName>style.visibility</p:attrName>
                                        </p:attrNameLst>
                                      </p:cBhvr>
                                      <p:to>
                                        <p:strVal val="visible"/>
                                      </p:to>
                                    </p:set>
                                    <p:animEffect transition="in" filter="wipe(up)">
                                      <p:cBhvr>
                                        <p:cTn id="250" dur="500"/>
                                        <p:tgtEl>
                                          <p:spTgt spid="128"/>
                                        </p:tgtEl>
                                      </p:cBhvr>
                                    </p:animEffect>
                                  </p:childTnLst>
                                </p:cTn>
                              </p:par>
                            </p:childTnLst>
                          </p:cTn>
                        </p:par>
                        <p:par>
                          <p:cTn id="251" fill="hold">
                            <p:stCondLst>
                              <p:cond delay="1500"/>
                            </p:stCondLst>
                            <p:childTnLst>
                              <p:par>
                                <p:cTn id="252" presetID="21" presetClass="entr" presetSubtype="1" fill="hold" grpId="0" nodeType="afterEffect">
                                  <p:stCondLst>
                                    <p:cond delay="0"/>
                                  </p:stCondLst>
                                  <p:childTnLst>
                                    <p:set>
                                      <p:cBhvr>
                                        <p:cTn id="253" dur="1" fill="hold">
                                          <p:stCondLst>
                                            <p:cond delay="0"/>
                                          </p:stCondLst>
                                        </p:cTn>
                                        <p:tgtEl>
                                          <p:spTgt spid="27"/>
                                        </p:tgtEl>
                                        <p:attrNameLst>
                                          <p:attrName>style.visibility</p:attrName>
                                        </p:attrNameLst>
                                      </p:cBhvr>
                                      <p:to>
                                        <p:strVal val="visible"/>
                                      </p:to>
                                    </p:set>
                                    <p:animEffect transition="in" filter="wheel(1)">
                                      <p:cBhvr>
                                        <p:cTn id="254" dur="2000"/>
                                        <p:tgtEl>
                                          <p:spTgt spid="27"/>
                                        </p:tgtEl>
                                      </p:cBhvr>
                                    </p:animEffect>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grpId="1" nodeType="clickEffect">
                                  <p:stCondLst>
                                    <p:cond delay="0"/>
                                  </p:stCondLst>
                                  <p:childTnLst>
                                    <p:animEffect transition="out" filter="fade">
                                      <p:cBhvr>
                                        <p:cTn id="258" dur="500"/>
                                        <p:tgtEl>
                                          <p:spTgt spid="128"/>
                                        </p:tgtEl>
                                      </p:cBhvr>
                                    </p:animEffect>
                                    <p:set>
                                      <p:cBhvr>
                                        <p:cTn id="259" dur="1" fill="hold">
                                          <p:stCondLst>
                                            <p:cond delay="499"/>
                                          </p:stCondLst>
                                        </p:cTn>
                                        <p:tgtEl>
                                          <p:spTgt spid="128"/>
                                        </p:tgtEl>
                                        <p:attrNameLst>
                                          <p:attrName>style.visibility</p:attrName>
                                        </p:attrNameLst>
                                      </p:cBhvr>
                                      <p:to>
                                        <p:strVal val="hidden"/>
                                      </p:to>
                                    </p:set>
                                  </p:childTnLst>
                                </p:cTn>
                              </p:par>
                              <p:par>
                                <p:cTn id="260" presetID="10" presetClass="exit" presetSubtype="0" fill="hold" nodeType="withEffect">
                                  <p:stCondLst>
                                    <p:cond delay="0"/>
                                  </p:stCondLst>
                                  <p:childTnLst>
                                    <p:animEffect transition="out" filter="fade">
                                      <p:cBhvr>
                                        <p:cTn id="261" dur="500"/>
                                        <p:tgtEl>
                                          <p:spTgt spid="117"/>
                                        </p:tgtEl>
                                      </p:cBhvr>
                                    </p:animEffect>
                                    <p:set>
                                      <p:cBhvr>
                                        <p:cTn id="262" dur="1" fill="hold">
                                          <p:stCondLst>
                                            <p:cond delay="499"/>
                                          </p:stCondLst>
                                        </p:cTn>
                                        <p:tgtEl>
                                          <p:spTgt spid="117"/>
                                        </p:tgtEl>
                                        <p:attrNameLst>
                                          <p:attrName>style.visibility</p:attrName>
                                        </p:attrNameLst>
                                      </p:cBhvr>
                                      <p:to>
                                        <p:strVal val="hidden"/>
                                      </p:to>
                                    </p:set>
                                  </p:childTnLst>
                                </p:cTn>
                              </p:par>
                              <p:par>
                                <p:cTn id="263" presetID="10" presetClass="exit" presetSubtype="0" fill="hold" grpId="1" nodeType="withEffect">
                                  <p:stCondLst>
                                    <p:cond delay="0"/>
                                  </p:stCondLst>
                                  <p:childTnLst>
                                    <p:animEffect transition="out" filter="fade">
                                      <p:cBhvr>
                                        <p:cTn id="264" dur="500"/>
                                        <p:tgtEl>
                                          <p:spTgt spid="27"/>
                                        </p:tgtEl>
                                      </p:cBhvr>
                                    </p:animEffect>
                                    <p:set>
                                      <p:cBhvr>
                                        <p:cTn id="265" dur="1" fill="hold">
                                          <p:stCondLst>
                                            <p:cond delay="499"/>
                                          </p:stCondLst>
                                        </p:cTn>
                                        <p:tgtEl>
                                          <p:spTgt spid="27"/>
                                        </p:tgtEl>
                                        <p:attrNameLst>
                                          <p:attrName>style.visibility</p:attrName>
                                        </p:attrNameLst>
                                      </p:cBhvr>
                                      <p:to>
                                        <p:strVal val="hidden"/>
                                      </p:to>
                                    </p:set>
                                  </p:childTnLst>
                                </p:cTn>
                              </p:par>
                            </p:childTnLst>
                          </p:cTn>
                        </p:par>
                        <p:par>
                          <p:cTn id="266" fill="hold">
                            <p:stCondLst>
                              <p:cond delay="500"/>
                            </p:stCondLst>
                            <p:childTnLst>
                              <p:par>
                                <p:cTn id="267" presetID="22" presetClass="entr" presetSubtype="1" fill="hold" nodeType="afterEffect">
                                  <p:stCondLst>
                                    <p:cond delay="0"/>
                                  </p:stCondLst>
                                  <p:childTnLst>
                                    <p:set>
                                      <p:cBhvr>
                                        <p:cTn id="268" dur="1" fill="hold">
                                          <p:stCondLst>
                                            <p:cond delay="0"/>
                                          </p:stCondLst>
                                        </p:cTn>
                                        <p:tgtEl>
                                          <p:spTgt spid="60"/>
                                        </p:tgtEl>
                                        <p:attrNameLst>
                                          <p:attrName>style.visibility</p:attrName>
                                        </p:attrNameLst>
                                      </p:cBhvr>
                                      <p:to>
                                        <p:strVal val="visible"/>
                                      </p:to>
                                    </p:set>
                                    <p:animEffect transition="in" filter="wipe(up)">
                                      <p:cBhvr>
                                        <p:cTn id="269" dur="500"/>
                                        <p:tgtEl>
                                          <p:spTgt spid="60"/>
                                        </p:tgtEl>
                                      </p:cBhvr>
                                    </p:animEffect>
                                  </p:childTnLst>
                                </p:cTn>
                              </p:par>
                            </p:childTnLst>
                          </p:cTn>
                        </p:par>
                        <p:par>
                          <p:cTn id="270" fill="hold">
                            <p:stCondLst>
                              <p:cond delay="1000"/>
                            </p:stCondLst>
                            <p:childTnLst>
                              <p:par>
                                <p:cTn id="271" presetID="22" presetClass="entr" presetSubtype="1" fill="hold" grpId="0" nodeType="afterEffect">
                                  <p:stCondLst>
                                    <p:cond delay="0"/>
                                  </p:stCondLst>
                                  <p:childTnLst>
                                    <p:set>
                                      <p:cBhvr>
                                        <p:cTn id="272" dur="1" fill="hold">
                                          <p:stCondLst>
                                            <p:cond delay="0"/>
                                          </p:stCondLst>
                                        </p:cTn>
                                        <p:tgtEl>
                                          <p:spTgt spid="59"/>
                                        </p:tgtEl>
                                        <p:attrNameLst>
                                          <p:attrName>style.visibility</p:attrName>
                                        </p:attrNameLst>
                                      </p:cBhvr>
                                      <p:to>
                                        <p:strVal val="visible"/>
                                      </p:to>
                                    </p:set>
                                    <p:animEffect transition="in" filter="wipe(up)">
                                      <p:cBhvr>
                                        <p:cTn id="273" dur="500"/>
                                        <p:tgtEl>
                                          <p:spTgt spid="59"/>
                                        </p:tgtEl>
                                      </p:cBhvr>
                                    </p:animEffect>
                                  </p:childTnLst>
                                </p:cTn>
                              </p:par>
                            </p:childTnLst>
                          </p:cTn>
                        </p:par>
                        <p:par>
                          <p:cTn id="274" fill="hold">
                            <p:stCondLst>
                              <p:cond delay="1500"/>
                            </p:stCondLst>
                            <p:childTnLst>
                              <p:par>
                                <p:cTn id="275" presetID="22" presetClass="entr" presetSubtype="1" fill="hold" nodeType="afterEffect">
                                  <p:stCondLst>
                                    <p:cond delay="0"/>
                                  </p:stCondLst>
                                  <p:childTnLst>
                                    <p:set>
                                      <p:cBhvr>
                                        <p:cTn id="276" dur="1" fill="hold">
                                          <p:stCondLst>
                                            <p:cond delay="0"/>
                                          </p:stCondLst>
                                        </p:cTn>
                                        <p:tgtEl>
                                          <p:spTgt spid="61"/>
                                        </p:tgtEl>
                                        <p:attrNameLst>
                                          <p:attrName>style.visibility</p:attrName>
                                        </p:attrNameLst>
                                      </p:cBhvr>
                                      <p:to>
                                        <p:strVal val="visible"/>
                                      </p:to>
                                    </p:set>
                                    <p:animEffect transition="in" filter="wipe(up)">
                                      <p:cBhvr>
                                        <p:cTn id="277" dur="500"/>
                                        <p:tgtEl>
                                          <p:spTgt spid="61"/>
                                        </p:tgtEl>
                                      </p:cBhvr>
                                    </p:animEffect>
                                  </p:childTnLst>
                                </p:cTn>
                              </p:par>
                            </p:childTnLst>
                          </p:cTn>
                        </p:par>
                        <p:par>
                          <p:cTn id="278" fill="hold">
                            <p:stCondLst>
                              <p:cond delay="2000"/>
                            </p:stCondLst>
                            <p:childTnLst>
                              <p:par>
                                <p:cTn id="279" presetID="10" presetClass="entr" presetSubtype="0" fill="hold" grpId="0" nodeType="afterEffect">
                                  <p:stCondLst>
                                    <p:cond delay="0"/>
                                  </p:stCondLst>
                                  <p:childTnLst>
                                    <p:set>
                                      <p:cBhvr>
                                        <p:cTn id="280" dur="1" fill="hold">
                                          <p:stCondLst>
                                            <p:cond delay="0"/>
                                          </p:stCondLst>
                                        </p:cTn>
                                        <p:tgtEl>
                                          <p:spTgt spid="58"/>
                                        </p:tgtEl>
                                        <p:attrNameLst>
                                          <p:attrName>style.visibility</p:attrName>
                                        </p:attrNameLst>
                                      </p:cBhvr>
                                      <p:to>
                                        <p:strVal val="visible"/>
                                      </p:to>
                                    </p:set>
                                    <p:animEffect transition="in" filter="fade">
                                      <p:cBhvr>
                                        <p:cTn id="281" dur="500"/>
                                        <p:tgtEl>
                                          <p:spTgt spid="58"/>
                                        </p:tgtEl>
                                      </p:cBhvr>
                                    </p:animEffect>
                                  </p:childTnLst>
                                </p:cTn>
                              </p:par>
                            </p:childTnLst>
                          </p:cTn>
                        </p:par>
                        <p:par>
                          <p:cTn id="282" fill="hold">
                            <p:stCondLst>
                              <p:cond delay="2500"/>
                            </p:stCondLst>
                            <p:childTnLst>
                              <p:par>
                                <p:cTn id="283" presetID="10" presetClass="exit" presetSubtype="0" fill="hold" grpId="2" nodeType="afterEffect">
                                  <p:stCondLst>
                                    <p:cond delay="0"/>
                                  </p:stCondLst>
                                  <p:childTnLst>
                                    <p:animEffect transition="out" filter="fade">
                                      <p:cBhvr>
                                        <p:cTn id="284" dur="500"/>
                                        <p:tgtEl>
                                          <p:spTgt spid="3"/>
                                        </p:tgtEl>
                                      </p:cBhvr>
                                    </p:animEffect>
                                    <p:set>
                                      <p:cBhvr>
                                        <p:cTn id="285" dur="1" fill="hold">
                                          <p:stCondLst>
                                            <p:cond delay="499"/>
                                          </p:stCondLst>
                                        </p:cTn>
                                        <p:tgtEl>
                                          <p:spTgt spid="3"/>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500"/>
                                        <p:tgtEl>
                                          <p:spTgt spid="17"/>
                                        </p:tgtEl>
                                      </p:cBhvr>
                                    </p:animEffect>
                                    <p:set>
                                      <p:cBhvr>
                                        <p:cTn id="288" dur="1" fill="hold">
                                          <p:stCondLst>
                                            <p:cond delay="499"/>
                                          </p:stCondLst>
                                        </p:cTn>
                                        <p:tgtEl>
                                          <p:spTgt spid="17"/>
                                        </p:tgtEl>
                                        <p:attrNameLst>
                                          <p:attrName>style.visibility</p:attrName>
                                        </p:attrNameLst>
                                      </p:cBhvr>
                                      <p:to>
                                        <p:strVal val="hidden"/>
                                      </p:to>
                                    </p:set>
                                  </p:childTnLst>
                                </p:cTn>
                              </p:par>
                              <p:par>
                                <p:cTn id="289" presetID="10" presetClass="exit" presetSubtype="0" fill="hold" grpId="1" nodeType="withEffect">
                                  <p:stCondLst>
                                    <p:cond delay="0"/>
                                  </p:stCondLst>
                                  <p:childTnLst>
                                    <p:animEffect transition="out" filter="fade">
                                      <p:cBhvr>
                                        <p:cTn id="290" dur="500"/>
                                        <p:tgtEl>
                                          <p:spTgt spid="16"/>
                                        </p:tgtEl>
                                      </p:cBhvr>
                                    </p:animEffect>
                                    <p:set>
                                      <p:cBhvr>
                                        <p:cTn id="291" dur="1" fill="hold">
                                          <p:stCondLst>
                                            <p:cond delay="499"/>
                                          </p:stCondLst>
                                        </p:cTn>
                                        <p:tgtEl>
                                          <p:spTgt spid="16"/>
                                        </p:tgtEl>
                                        <p:attrNameLst>
                                          <p:attrName>style.visibility</p:attrName>
                                        </p:attrNameLst>
                                      </p:cBhvr>
                                      <p:to>
                                        <p:strVal val="hidden"/>
                                      </p:to>
                                    </p:set>
                                  </p:childTnLst>
                                </p:cTn>
                              </p:par>
                              <p:par>
                                <p:cTn id="292" presetID="10" presetClass="exit" presetSubtype="0" fill="hold" grpId="1" nodeType="withEffect">
                                  <p:stCondLst>
                                    <p:cond delay="0"/>
                                  </p:stCondLst>
                                  <p:childTnLst>
                                    <p:animEffect transition="out" filter="fade">
                                      <p:cBhvr>
                                        <p:cTn id="293" dur="500"/>
                                        <p:tgtEl>
                                          <p:spTgt spid="15"/>
                                        </p:tgtEl>
                                      </p:cBhvr>
                                    </p:animEffect>
                                    <p:set>
                                      <p:cBhvr>
                                        <p:cTn id="294" dur="1" fill="hold">
                                          <p:stCondLst>
                                            <p:cond delay="499"/>
                                          </p:stCondLst>
                                        </p:cTn>
                                        <p:tgtEl>
                                          <p:spTgt spid="15"/>
                                        </p:tgtEl>
                                        <p:attrNameLst>
                                          <p:attrName>style.visibility</p:attrName>
                                        </p:attrNameLst>
                                      </p:cBhvr>
                                      <p:to>
                                        <p:strVal val="hidden"/>
                                      </p:to>
                                    </p:set>
                                  </p:childTnLst>
                                </p:cTn>
                              </p:par>
                              <p:par>
                                <p:cTn id="295" presetID="10" presetClass="exit" presetSubtype="0" fill="hold" grpId="1" nodeType="withEffect">
                                  <p:stCondLst>
                                    <p:cond delay="0"/>
                                  </p:stCondLst>
                                  <p:childTnLst>
                                    <p:animEffect transition="out" filter="fade">
                                      <p:cBhvr>
                                        <p:cTn id="296" dur="500"/>
                                        <p:tgtEl>
                                          <p:spTgt spid="14"/>
                                        </p:tgtEl>
                                      </p:cBhvr>
                                    </p:animEffect>
                                    <p:set>
                                      <p:cBhvr>
                                        <p:cTn id="297" dur="1" fill="hold">
                                          <p:stCondLst>
                                            <p:cond delay="499"/>
                                          </p:stCondLst>
                                        </p:cTn>
                                        <p:tgtEl>
                                          <p:spTgt spid="14"/>
                                        </p:tgtEl>
                                        <p:attrNameLst>
                                          <p:attrName>style.visibility</p:attrName>
                                        </p:attrNameLst>
                                      </p:cBhvr>
                                      <p:to>
                                        <p:strVal val="hidden"/>
                                      </p:to>
                                    </p:set>
                                  </p:childTnLst>
                                </p:cTn>
                              </p:par>
                            </p:childTnLst>
                          </p:cTn>
                        </p:par>
                        <p:par>
                          <p:cTn id="298" fill="hold">
                            <p:stCondLst>
                              <p:cond delay="3000"/>
                            </p:stCondLst>
                            <p:childTnLst>
                              <p:par>
                                <p:cTn id="299" presetID="10" presetClass="exit" presetSubtype="0" fill="hold" grpId="1" nodeType="afterEffect">
                                  <p:stCondLst>
                                    <p:cond delay="0"/>
                                  </p:stCondLst>
                                  <p:childTnLst>
                                    <p:animEffect transition="out" filter="fade">
                                      <p:cBhvr>
                                        <p:cTn id="300" dur="500"/>
                                        <p:tgtEl>
                                          <p:spTgt spid="58"/>
                                        </p:tgtEl>
                                      </p:cBhvr>
                                    </p:animEffect>
                                    <p:set>
                                      <p:cBhvr>
                                        <p:cTn id="301" dur="1" fill="hold">
                                          <p:stCondLst>
                                            <p:cond delay="499"/>
                                          </p:stCondLst>
                                        </p:cTn>
                                        <p:tgtEl>
                                          <p:spTgt spid="58"/>
                                        </p:tgtEl>
                                        <p:attrNameLst>
                                          <p:attrName>style.visibility</p:attrName>
                                        </p:attrNameLst>
                                      </p:cBhvr>
                                      <p:to>
                                        <p:strVal val="hidden"/>
                                      </p:to>
                                    </p:set>
                                  </p:childTnLst>
                                </p:cTn>
                              </p:par>
                              <p:par>
                                <p:cTn id="302" presetID="10" presetClass="exit" presetSubtype="0" fill="hold" grpId="1" nodeType="withEffect">
                                  <p:stCondLst>
                                    <p:cond delay="0"/>
                                  </p:stCondLst>
                                  <p:childTnLst>
                                    <p:animEffect transition="out" filter="fade">
                                      <p:cBhvr>
                                        <p:cTn id="303" dur="500"/>
                                        <p:tgtEl>
                                          <p:spTgt spid="59"/>
                                        </p:tgtEl>
                                      </p:cBhvr>
                                    </p:animEffect>
                                    <p:set>
                                      <p:cBhvr>
                                        <p:cTn id="304" dur="1" fill="hold">
                                          <p:stCondLst>
                                            <p:cond delay="499"/>
                                          </p:stCondLst>
                                        </p:cTn>
                                        <p:tgtEl>
                                          <p:spTgt spid="59"/>
                                        </p:tgtEl>
                                        <p:attrNameLst>
                                          <p:attrName>style.visibility</p:attrName>
                                        </p:attrNameLst>
                                      </p:cBhvr>
                                      <p:to>
                                        <p:strVal val="hidden"/>
                                      </p:to>
                                    </p:set>
                                  </p:childTnLst>
                                </p:cTn>
                              </p:par>
                              <p:par>
                                <p:cTn id="305" presetID="10" presetClass="exit" presetSubtype="0" fill="hold" nodeType="withEffect">
                                  <p:stCondLst>
                                    <p:cond delay="0"/>
                                  </p:stCondLst>
                                  <p:childTnLst>
                                    <p:animEffect transition="out" filter="fade">
                                      <p:cBhvr>
                                        <p:cTn id="306" dur="500"/>
                                        <p:tgtEl>
                                          <p:spTgt spid="60"/>
                                        </p:tgtEl>
                                      </p:cBhvr>
                                    </p:animEffect>
                                    <p:set>
                                      <p:cBhvr>
                                        <p:cTn id="307" dur="1" fill="hold">
                                          <p:stCondLst>
                                            <p:cond delay="499"/>
                                          </p:stCondLst>
                                        </p:cTn>
                                        <p:tgtEl>
                                          <p:spTgt spid="60"/>
                                        </p:tgtEl>
                                        <p:attrNameLst>
                                          <p:attrName>style.visibility</p:attrName>
                                        </p:attrNameLst>
                                      </p:cBhvr>
                                      <p:to>
                                        <p:strVal val="hidden"/>
                                      </p:to>
                                    </p:set>
                                  </p:childTnLst>
                                </p:cTn>
                              </p:par>
                              <p:par>
                                <p:cTn id="308" presetID="10" presetClass="exit" presetSubtype="0" fill="hold" nodeType="withEffect">
                                  <p:stCondLst>
                                    <p:cond delay="0"/>
                                  </p:stCondLst>
                                  <p:childTnLst>
                                    <p:animEffect transition="out" filter="fade">
                                      <p:cBhvr>
                                        <p:cTn id="309" dur="500"/>
                                        <p:tgtEl>
                                          <p:spTgt spid="61"/>
                                        </p:tgtEl>
                                      </p:cBhvr>
                                    </p:animEffect>
                                    <p:set>
                                      <p:cBhvr>
                                        <p:cTn id="310" dur="1" fill="hold">
                                          <p:stCondLst>
                                            <p:cond delay="499"/>
                                          </p:stCondLst>
                                        </p:cTn>
                                        <p:tgtEl>
                                          <p:spTgt spid="61"/>
                                        </p:tgtEl>
                                        <p:attrNameLst>
                                          <p:attrName>style.visibility</p:attrName>
                                        </p:attrNameLst>
                                      </p:cBhvr>
                                      <p:to>
                                        <p:strVal val="hidden"/>
                                      </p:to>
                                    </p:set>
                                  </p:childTnLst>
                                </p:cTn>
                              </p:par>
                            </p:childTnLst>
                          </p:cTn>
                        </p:par>
                        <p:par>
                          <p:cTn id="311" fill="hold">
                            <p:stCondLst>
                              <p:cond delay="3500"/>
                            </p:stCondLst>
                            <p:childTnLst>
                              <p:par>
                                <p:cTn id="312" presetID="10" presetClass="exit" presetSubtype="0" fill="hold" grpId="1" nodeType="afterEffect">
                                  <p:stCondLst>
                                    <p:cond delay="0"/>
                                  </p:stCondLst>
                                  <p:childTnLst>
                                    <p:animEffect transition="out" filter="fade">
                                      <p:cBhvr>
                                        <p:cTn id="313" dur="500"/>
                                        <p:tgtEl>
                                          <p:spTgt spid="40"/>
                                        </p:tgtEl>
                                      </p:cBhvr>
                                    </p:animEffect>
                                    <p:set>
                                      <p:cBhvr>
                                        <p:cTn id="314"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4" grpId="1" animBg="1"/>
      <p:bldP spid="3" grpId="0" animBg="1"/>
      <p:bldP spid="3" grpId="1" animBg="1"/>
      <p:bldP spid="3" grpId="2" animBg="1"/>
      <p:bldP spid="12" grpId="0" animBg="1"/>
      <p:bldP spid="12" grpId="1" animBg="1"/>
      <p:bldP spid="32" grpId="0" animBg="1"/>
      <p:bldP spid="32" grpId="1" animBg="1"/>
      <p:bldP spid="129" grpId="0" animBg="1"/>
      <p:bldP spid="13" grpId="0" animBg="1"/>
      <p:bldP spid="10" grpId="0" animBg="1"/>
      <p:bldP spid="9" grpId="0" animBg="1"/>
      <p:bldP spid="11" grpId="0" animBg="1"/>
      <p:bldP spid="7" grpId="0" animBg="1"/>
      <p:bldP spid="14" grpId="0" animBg="1"/>
      <p:bldP spid="14" grpId="1" animBg="1"/>
      <p:bldP spid="15" grpId="0" animBg="1"/>
      <p:bldP spid="15" grpId="1" animBg="1"/>
      <p:bldP spid="16" grpId="0" animBg="1"/>
      <p:bldP spid="16" grpId="1" animBg="1"/>
      <p:bldP spid="17" grpId="0" animBg="1"/>
      <p:bldP spid="17" grpId="1" animBg="1"/>
      <p:bldP spid="23" grpId="0" animBg="1"/>
      <p:bldP spid="24" grpId="0" animBg="1"/>
      <p:bldP spid="25" grpId="0" animBg="1"/>
      <p:bldP spid="26" grpId="0" animBg="1"/>
      <p:bldP spid="28" grpId="0" animBg="1"/>
      <p:bldP spid="28" grpId="1" animBg="1"/>
      <p:bldP spid="29" grpId="0" animBg="1"/>
      <p:bldP spid="29" grpId="1" animBg="1"/>
      <p:bldP spid="30" grpId="0" animBg="1"/>
      <p:bldP spid="30" grpId="1" animBg="1"/>
      <p:bldP spid="31" grpId="0" animBg="1"/>
      <p:bldP spid="31" grpId="1" animBg="1"/>
      <p:bldP spid="34" grpId="0" animBg="1"/>
      <p:bldP spid="35" grpId="0" animBg="1"/>
      <p:bldP spid="36" grpId="0" animBg="1"/>
      <p:bldP spid="37" grpId="0" animBg="1"/>
      <p:bldP spid="40" grpId="0" animBg="1"/>
      <p:bldP spid="40" grpId="1" animBg="1"/>
      <p:bldP spid="27" grpId="0" animBg="1"/>
      <p:bldP spid="27" grpId="1" animBg="1"/>
      <p:bldP spid="161" grpId="0" animBg="1"/>
      <p:bldP spid="161" grpId="1" animBg="1"/>
      <p:bldP spid="125" grpId="0" animBg="1"/>
      <p:bldP spid="125" grpId="1" animBg="1"/>
      <p:bldP spid="126" grpId="0" animBg="1"/>
      <p:bldP spid="126" grpId="1" animBg="1"/>
      <p:bldP spid="127" grpId="0" animBg="1"/>
      <p:bldP spid="127" grpId="1" animBg="1"/>
      <p:bldP spid="128" grpId="0" animBg="1"/>
      <p:bldP spid="128" grpId="1" animBg="1"/>
      <p:bldP spid="135" grpId="0" animBg="1"/>
      <p:bldP spid="135" grpId="1" animBg="1"/>
      <p:bldP spid="58" grpId="0" animBg="1"/>
      <p:bldP spid="58" grpId="1" animBg="1"/>
      <p:bldP spid="59" grpId="0" animBg="1"/>
      <p:bldP spid="59"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Site collection upgrades</a:t>
            </a:r>
            <a:endParaRPr lang="en-US" dirty="0"/>
          </a:p>
        </p:txBody>
      </p:sp>
      <p:sp>
        <p:nvSpPr>
          <p:cNvPr id="4" name="Text Placeholder 3"/>
          <p:cNvSpPr>
            <a:spLocks noGrp="1"/>
          </p:cNvSpPr>
          <p:nvPr>
            <p:ph type="body" sz="quarter" idx="12"/>
          </p:nvPr>
        </p:nvSpPr>
        <p:spPr/>
        <p:txBody>
          <a:bodyPr/>
          <a:lstStyle/>
          <a:p>
            <a:r>
              <a:rPr lang="en-US" dirty="0" smtClean="0"/>
              <a:t>Chris McNulty</a:t>
            </a:r>
            <a:endParaRPr lang="en-US" dirty="0"/>
          </a:p>
        </p:txBody>
      </p:sp>
    </p:spTree>
    <p:extLst>
      <p:ext uri="{BB962C8B-B14F-4D97-AF65-F5344CB8AC3E}">
        <p14:creationId xmlns:p14="http://schemas.microsoft.com/office/powerpoint/2010/main" val="1394698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Validate </a:t>
            </a:r>
            <a:r>
              <a:rPr lang="en-US" dirty="0" smtClean="0"/>
              <a:t>upgrade</a:t>
            </a:r>
            <a:endParaRPr lang="en-US" dirty="0"/>
          </a:p>
        </p:txBody>
      </p:sp>
      <p:sp>
        <p:nvSpPr>
          <p:cNvPr id="5" name="Subtitle 4"/>
          <p:cNvSpPr>
            <a:spLocks noGrp="1"/>
          </p:cNvSpPr>
          <p:nvPr>
            <p:ph type="body" sz="quarter" idx="4294967295"/>
          </p:nvPr>
        </p:nvSpPr>
        <p:spPr>
          <a:xfrm>
            <a:off x="0" y="4197350"/>
            <a:ext cx="11374438" cy="508000"/>
          </a:xfrm>
        </p:spPr>
        <p:txBody>
          <a:bodyPr/>
          <a:lstStyle/>
          <a:p>
            <a:r>
              <a:rPr lang="en-US" dirty="0" smtClean="0"/>
              <a:t>Troubleshooting</a:t>
            </a:r>
            <a:endParaRPr lang="en-US" dirty="0"/>
          </a:p>
        </p:txBody>
      </p:sp>
    </p:spTree>
    <p:extLst>
      <p:ext uri="{BB962C8B-B14F-4D97-AF65-F5344CB8AC3E}">
        <p14:creationId xmlns:p14="http://schemas.microsoft.com/office/powerpoint/2010/main" val="167834104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bg1"/>
                </a:solidFill>
              </a:rPr>
              <a:t>Upgrade troubleshooting </a:t>
            </a:r>
            <a:r>
              <a:rPr lang="en-US" dirty="0" smtClean="0">
                <a:solidFill>
                  <a:schemeClr val="bg1"/>
                </a:solidFill>
              </a:rPr>
              <a:t>steps</a:t>
            </a:r>
            <a:endParaRPr lang="en-US" dirty="0">
              <a:solidFill>
                <a:schemeClr val="bg1"/>
              </a:solidFill>
            </a:endParaRPr>
          </a:p>
        </p:txBody>
      </p:sp>
      <p:sp>
        <p:nvSpPr>
          <p:cNvPr id="9" name="Content Placeholder 8"/>
          <p:cNvSpPr>
            <a:spLocks noGrp="1"/>
          </p:cNvSpPr>
          <p:nvPr>
            <p:ph sz="quarter" idx="10"/>
          </p:nvPr>
        </p:nvSpPr>
        <p:spPr/>
        <p:txBody>
          <a:bodyPr numCol="2"/>
          <a:lstStyle/>
          <a:p>
            <a:r>
              <a:rPr lang="en-US" sz="2856" dirty="0">
                <a:solidFill>
                  <a:schemeClr val="bg1"/>
                </a:solidFill>
              </a:rPr>
              <a:t>Determine cause of failure</a:t>
            </a:r>
          </a:p>
          <a:p>
            <a:pPr lvl="1"/>
            <a:r>
              <a:rPr lang="en-US" sz="1632" dirty="0">
                <a:solidFill>
                  <a:schemeClr val="bg1"/>
                </a:solidFill>
              </a:rPr>
              <a:t>Review status page &amp; upgrade Logs:</a:t>
            </a:r>
          </a:p>
          <a:p>
            <a:pPr lvl="2"/>
            <a:r>
              <a:rPr lang="en-US" sz="1632" dirty="0">
                <a:solidFill>
                  <a:schemeClr val="bg1"/>
                </a:solidFill>
              </a:rPr>
              <a:t>Upgrade error </a:t>
            </a:r>
            <a:r>
              <a:rPr lang="en-US" sz="1632" dirty="0" smtClean="0">
                <a:solidFill>
                  <a:schemeClr val="bg1"/>
                </a:solidFill>
              </a:rPr>
              <a:t>log (now uses ULS format!)</a:t>
            </a:r>
            <a:endParaRPr lang="en-US" sz="1632" dirty="0">
              <a:solidFill>
                <a:schemeClr val="bg1"/>
              </a:solidFill>
            </a:endParaRPr>
          </a:p>
          <a:p>
            <a:pPr lvl="2"/>
            <a:r>
              <a:rPr lang="en-US" sz="1632" dirty="0">
                <a:solidFill>
                  <a:schemeClr val="bg1"/>
                </a:solidFill>
              </a:rPr>
              <a:t>Full upgrade log</a:t>
            </a:r>
          </a:p>
          <a:p>
            <a:pPr lvl="2"/>
            <a:r>
              <a:rPr lang="en-US" sz="1632" dirty="0">
                <a:solidFill>
                  <a:schemeClr val="bg1"/>
                </a:solidFill>
              </a:rPr>
              <a:t>ULS log if necessary</a:t>
            </a:r>
          </a:p>
          <a:p>
            <a:pPr lvl="1"/>
            <a:r>
              <a:rPr lang="en-US" sz="1632" dirty="0">
                <a:solidFill>
                  <a:schemeClr val="bg1"/>
                </a:solidFill>
              </a:rPr>
              <a:t>Find issue instances using commands:</a:t>
            </a:r>
          </a:p>
          <a:p>
            <a:pPr lvl="2"/>
            <a:r>
              <a:rPr lang="en-US" sz="1632" dirty="0">
                <a:solidFill>
                  <a:schemeClr val="bg1"/>
                </a:solidFill>
              </a:rPr>
              <a:t>Test-SPContentDatabase</a:t>
            </a:r>
          </a:p>
          <a:p>
            <a:pPr lvl="2"/>
            <a:r>
              <a:rPr lang="en-US" sz="1632" dirty="0">
                <a:solidFill>
                  <a:schemeClr val="bg1"/>
                </a:solidFill>
              </a:rPr>
              <a:t>stsadm -o EnumAllWebs</a:t>
            </a:r>
          </a:p>
          <a:p>
            <a:r>
              <a:rPr lang="en-US" sz="2856" dirty="0">
                <a:solidFill>
                  <a:schemeClr val="bg1"/>
                </a:solidFill>
              </a:rPr>
              <a:t>Fix issues</a:t>
            </a:r>
          </a:p>
          <a:p>
            <a:pPr lvl="1"/>
            <a:r>
              <a:rPr lang="en-US" sz="1632" dirty="0">
                <a:solidFill>
                  <a:schemeClr val="bg1"/>
                </a:solidFill>
              </a:rPr>
              <a:t>Install missing or updated customizations</a:t>
            </a:r>
          </a:p>
          <a:p>
            <a:pPr lvl="1"/>
            <a:r>
              <a:rPr lang="en-US" sz="1632" dirty="0">
                <a:solidFill>
                  <a:schemeClr val="bg1"/>
                </a:solidFill>
              </a:rPr>
              <a:t>Activate missing services; farm, web app settings</a:t>
            </a:r>
          </a:p>
          <a:p>
            <a:r>
              <a:rPr lang="en-US" sz="2856" dirty="0">
                <a:solidFill>
                  <a:schemeClr val="bg1"/>
                </a:solidFill>
              </a:rPr>
              <a:t>Resume upgrade</a:t>
            </a:r>
          </a:p>
          <a:p>
            <a:pPr lvl="1"/>
            <a:r>
              <a:rPr lang="en-US" sz="1632" dirty="0">
                <a:solidFill>
                  <a:schemeClr val="bg1"/>
                </a:solidFill>
              </a:rPr>
              <a:t>Farm upgrade command</a:t>
            </a:r>
          </a:p>
          <a:p>
            <a:pPr lvl="1"/>
            <a:r>
              <a:rPr lang="en-US" sz="1632" dirty="0">
                <a:solidFill>
                  <a:schemeClr val="bg1"/>
                </a:solidFill>
              </a:rPr>
              <a:t>Content database specific upgrade command</a:t>
            </a:r>
          </a:p>
          <a:p>
            <a:pPr lvl="1"/>
            <a:r>
              <a:rPr lang="en-US" sz="1632" dirty="0">
                <a:solidFill>
                  <a:schemeClr val="bg1"/>
                </a:solidFill>
              </a:rPr>
              <a:t>Service specific upgrade commands</a:t>
            </a:r>
          </a:p>
          <a:p>
            <a:r>
              <a:rPr lang="en-US" sz="2856" dirty="0">
                <a:solidFill>
                  <a:schemeClr val="bg1"/>
                </a:solidFill>
              </a:rPr>
              <a:t>Validate that upgrade is successful</a:t>
            </a:r>
          </a:p>
          <a:p>
            <a:pPr lvl="1"/>
            <a:r>
              <a:rPr lang="en-US" sz="1632" dirty="0">
                <a:solidFill>
                  <a:schemeClr val="bg1"/>
                </a:solidFill>
              </a:rPr>
              <a:t>Any errors or warnings means an issue still exists</a:t>
            </a:r>
          </a:p>
          <a:p>
            <a:pPr lvl="1"/>
            <a:r>
              <a:rPr lang="en-US" sz="1632" dirty="0">
                <a:solidFill>
                  <a:schemeClr val="bg1"/>
                </a:solidFill>
              </a:rPr>
              <a:t>If not, go over troubleshooting again</a:t>
            </a:r>
          </a:p>
          <a:p>
            <a:r>
              <a:rPr lang="en-US" sz="2856" dirty="0">
                <a:solidFill>
                  <a:schemeClr val="bg1"/>
                </a:solidFill>
              </a:rPr>
              <a:t>Document upgrade errors to make future troubleshooting easier</a:t>
            </a:r>
          </a:p>
          <a:p>
            <a:pPr lvl="1"/>
            <a:r>
              <a:rPr lang="en-US" sz="1632" dirty="0">
                <a:solidFill>
                  <a:schemeClr val="bg1"/>
                </a:solidFill>
              </a:rPr>
              <a:t>Make a note of what you changed even when it didn’t lead to success</a:t>
            </a:r>
          </a:p>
        </p:txBody>
      </p:sp>
    </p:spTree>
    <p:extLst>
      <p:ext uri="{BB962C8B-B14F-4D97-AF65-F5344CB8AC3E}">
        <p14:creationId xmlns:p14="http://schemas.microsoft.com/office/powerpoint/2010/main" val="3830922039"/>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Post-upgrade best practice	</a:t>
            </a:r>
            <a:endParaRPr lang="en-US" dirty="0"/>
          </a:p>
        </p:txBody>
      </p:sp>
      <p:sp>
        <p:nvSpPr>
          <p:cNvPr id="3" name="Content Placeholder 2"/>
          <p:cNvSpPr>
            <a:spLocks noGrp="1"/>
          </p:cNvSpPr>
          <p:nvPr>
            <p:ph sz="quarter" idx="10"/>
          </p:nvPr>
        </p:nvSpPr>
        <p:spPr>
          <a:xfrm>
            <a:off x="274638" y="1214438"/>
            <a:ext cx="11887200" cy="2228302"/>
          </a:xfrm>
        </p:spPr>
        <p:txBody>
          <a:bodyPr/>
          <a:lstStyle/>
          <a:p>
            <a:r>
              <a:rPr lang="en-US" dirty="0" smtClean="0"/>
              <a:t>Re-run Site Collection Health Checks</a:t>
            </a:r>
          </a:p>
          <a:p>
            <a:pPr lvl="1"/>
            <a:r>
              <a:rPr lang="en-US" dirty="0" smtClean="0"/>
              <a:t>Helps identify errors</a:t>
            </a:r>
          </a:p>
          <a:p>
            <a:pPr lvl="1"/>
            <a:r>
              <a:rPr lang="en-US" dirty="0" smtClean="0"/>
              <a:t>Resetting pages to site definition WILL LOSE PAGE CUSTOMIZATIONS</a:t>
            </a:r>
          </a:p>
          <a:p>
            <a:endParaRPr lang="en-US" dirty="0"/>
          </a:p>
        </p:txBody>
      </p:sp>
    </p:spTree>
    <p:extLst>
      <p:ext uri="{BB962C8B-B14F-4D97-AF65-F5344CB8AC3E}">
        <p14:creationId xmlns:p14="http://schemas.microsoft.com/office/powerpoint/2010/main" val="2458613029"/>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Special scenarios</a:t>
            </a:r>
            <a:endParaRPr lang="en-US" dirty="0"/>
          </a:p>
        </p:txBody>
      </p:sp>
    </p:spTree>
    <p:extLst>
      <p:ext uri="{BB962C8B-B14F-4D97-AF65-F5344CB8AC3E}">
        <p14:creationId xmlns:p14="http://schemas.microsoft.com/office/powerpoint/2010/main" val="3995585466"/>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N+2: SharePoint 2007 – 2013	</a:t>
            </a:r>
            <a:endParaRPr lang="en-US" dirty="0"/>
          </a:p>
        </p:txBody>
      </p:sp>
      <p:sp>
        <p:nvSpPr>
          <p:cNvPr id="4" name="Text Placeholder 3"/>
          <p:cNvSpPr>
            <a:spLocks noGrp="1"/>
          </p:cNvSpPr>
          <p:nvPr>
            <p:ph type="body" sz="quarter" idx="10"/>
          </p:nvPr>
        </p:nvSpPr>
        <p:spPr>
          <a:xfrm>
            <a:off x="274638" y="1212850"/>
            <a:ext cx="11887200" cy="738664"/>
          </a:xfrm>
        </p:spPr>
        <p:txBody>
          <a:bodyPr/>
          <a:lstStyle/>
          <a:p>
            <a:r>
              <a:rPr lang="en-US" dirty="0" smtClean="0"/>
              <a:t>Step one: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262" y="1425575"/>
            <a:ext cx="4933950" cy="4143375"/>
          </a:xfrm>
          <a:prstGeom prst="rect">
            <a:avLst/>
          </a:prstGeom>
        </p:spPr>
      </p:pic>
    </p:spTree>
    <p:extLst>
      <p:ext uri="{BB962C8B-B14F-4D97-AF65-F5344CB8AC3E}">
        <p14:creationId xmlns:p14="http://schemas.microsoft.com/office/powerpoint/2010/main" val="328278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0386" y="0"/>
            <a:ext cx="1856022" cy="2253791"/>
          </a:xfrm>
          <a:prstGeom prst="rect">
            <a:avLst/>
          </a:prstGeom>
        </p:spPr>
      </p:pic>
    </p:spTree>
    <p:extLst>
      <p:ext uri="{BB962C8B-B14F-4D97-AF65-F5344CB8AC3E}">
        <p14:creationId xmlns:p14="http://schemas.microsoft.com/office/powerpoint/2010/main" val="102533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N+2: SharePoint 2007-2013	</a:t>
            </a:r>
            <a:endParaRPr lang="en-US" dirty="0"/>
          </a:p>
        </p:txBody>
      </p:sp>
      <p:sp>
        <p:nvSpPr>
          <p:cNvPr id="3" name="Text Placeholder 2"/>
          <p:cNvSpPr>
            <a:spLocks noGrp="1"/>
          </p:cNvSpPr>
          <p:nvPr>
            <p:ph type="body" sz="quarter" idx="10"/>
          </p:nvPr>
        </p:nvSpPr>
        <p:spPr>
          <a:xfrm>
            <a:off x="274638" y="1212850"/>
            <a:ext cx="11887200" cy="738664"/>
          </a:xfrm>
        </p:spPr>
        <p:txBody>
          <a:bodyPr/>
          <a:lstStyle/>
          <a:p>
            <a:r>
              <a:rPr lang="en-US" dirty="0" smtClean="0"/>
              <a:t>Step Two</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262" y="1454150"/>
            <a:ext cx="4933950" cy="4086225"/>
          </a:xfrm>
          <a:prstGeom prst="rect">
            <a:avLst/>
          </a:prstGeom>
        </p:spPr>
      </p:pic>
    </p:spTree>
    <p:extLst>
      <p:ext uri="{BB962C8B-B14F-4D97-AF65-F5344CB8AC3E}">
        <p14:creationId xmlns:p14="http://schemas.microsoft.com/office/powerpoint/2010/main" val="1812467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Upgrading with MMS Content Type Hubs</a:t>
            </a:r>
            <a:endParaRPr lang="en-US" dirty="0"/>
          </a:p>
        </p:txBody>
      </p:sp>
      <p:sp>
        <p:nvSpPr>
          <p:cNvPr id="3" name="Text Placeholder 2"/>
          <p:cNvSpPr>
            <a:spLocks noGrp="1"/>
          </p:cNvSpPr>
          <p:nvPr>
            <p:ph type="body" sz="quarter" idx="10"/>
          </p:nvPr>
        </p:nvSpPr>
        <p:spPr>
          <a:xfrm>
            <a:off x="274638" y="1212850"/>
            <a:ext cx="11887200" cy="5349157"/>
          </a:xfrm>
        </p:spPr>
        <p:txBody>
          <a:bodyPr/>
          <a:lstStyle/>
          <a:p>
            <a:pPr marL="457200" indent="-457200">
              <a:buFont typeface="Arial" panose="020B0604020202020204" pitchFamily="34" charset="0"/>
              <a:buChar char="•"/>
            </a:pPr>
            <a:r>
              <a:rPr lang="en-US" sz="4800" dirty="0" smtClean="0"/>
              <a:t>Goal – support sites across 2010 farm and 2013 farm (in both 2010 and 2013 modes)</a:t>
            </a:r>
          </a:p>
          <a:p>
            <a:pPr marL="457200" indent="-457200">
              <a:buFont typeface="Arial" panose="020B0604020202020204" pitchFamily="34" charset="0"/>
              <a:buChar char="•"/>
            </a:pPr>
            <a:r>
              <a:rPr lang="en-US" sz="4800" dirty="0" smtClean="0"/>
              <a:t>Content </a:t>
            </a:r>
            <a:r>
              <a:rPr lang="en-US" sz="4800" dirty="0"/>
              <a:t>type syndication uses the </a:t>
            </a:r>
            <a:r>
              <a:rPr lang="en-US" sz="4800" dirty="0" smtClean="0"/>
              <a:t>backup/restore </a:t>
            </a:r>
            <a:r>
              <a:rPr lang="en-US" sz="4800" dirty="0"/>
              <a:t>mechanism </a:t>
            </a:r>
            <a:r>
              <a:rPr lang="en-US" sz="4800" dirty="0" smtClean="0"/>
              <a:t>to </a:t>
            </a:r>
            <a:r>
              <a:rPr lang="en-US" sz="4800" dirty="0"/>
              <a:t>publish the content types across site collections. </a:t>
            </a:r>
            <a:endParaRPr lang="en-US" sz="4800" dirty="0" smtClean="0"/>
          </a:p>
          <a:p>
            <a:pPr marL="457200" lvl="1" indent="-457200">
              <a:buFont typeface="Arial" panose="020B0604020202020204" pitchFamily="34" charset="0"/>
              <a:buChar char="•"/>
            </a:pPr>
            <a:r>
              <a:rPr lang="en-US" sz="4400" dirty="0" smtClean="0">
                <a:latin typeface="+mj-lt"/>
              </a:rPr>
              <a:t>Backup/restore doesn’t work across versions</a:t>
            </a:r>
          </a:p>
          <a:p>
            <a:pPr marL="685800" lvl="2" indent="-457200">
              <a:buFont typeface="Arial" panose="020B0604020202020204" pitchFamily="34" charset="0"/>
              <a:buChar char="•"/>
            </a:pPr>
            <a:r>
              <a:rPr lang="en-US" sz="2800" dirty="0" smtClean="0">
                <a:latin typeface="+mj-lt"/>
              </a:rPr>
              <a:t>Between </a:t>
            </a:r>
            <a:r>
              <a:rPr lang="en-US" sz="2800" dirty="0">
                <a:latin typeface="+mj-lt"/>
              </a:rPr>
              <a:t>2010 and 2013</a:t>
            </a:r>
          </a:p>
          <a:p>
            <a:pPr marL="685800" lvl="2" indent="-457200">
              <a:buFont typeface="Arial" panose="020B0604020202020204" pitchFamily="34" charset="0"/>
              <a:buChar char="•"/>
            </a:pPr>
            <a:r>
              <a:rPr lang="en-US" sz="2800" dirty="0" smtClean="0">
                <a:latin typeface="+mj-lt"/>
              </a:rPr>
              <a:t>Between </a:t>
            </a:r>
            <a:r>
              <a:rPr lang="en-US" sz="2800" dirty="0">
                <a:latin typeface="+mj-lt"/>
              </a:rPr>
              <a:t>sites in 2010 mode on </a:t>
            </a:r>
            <a:r>
              <a:rPr lang="en-US" sz="2800" dirty="0" smtClean="0">
                <a:latin typeface="+mj-lt"/>
              </a:rPr>
              <a:t>2013 </a:t>
            </a:r>
            <a:r>
              <a:rPr lang="en-US" sz="2800" dirty="0">
                <a:latin typeface="+mj-lt"/>
              </a:rPr>
              <a:t>and those in 2013 mode on </a:t>
            </a:r>
            <a:r>
              <a:rPr lang="en-US" sz="2800" dirty="0" smtClean="0">
                <a:latin typeface="+mj-lt"/>
              </a:rPr>
              <a:t>2013</a:t>
            </a:r>
            <a:endParaRPr lang="en-US" sz="2800" dirty="0">
              <a:latin typeface="+mj-lt"/>
            </a:endParaRPr>
          </a:p>
        </p:txBody>
      </p:sp>
    </p:spTree>
    <p:extLst>
      <p:ext uri="{BB962C8B-B14F-4D97-AF65-F5344CB8AC3E}">
        <p14:creationId xmlns:p14="http://schemas.microsoft.com/office/powerpoint/2010/main" val="2276674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Initial state</a:t>
            </a:r>
            <a:endParaRPr lang="en-US" dirty="0"/>
          </a:p>
        </p:txBody>
      </p:sp>
      <p:sp>
        <p:nvSpPr>
          <p:cNvPr id="5" name="Text Placeholder 4"/>
          <p:cNvSpPr>
            <a:spLocks noGrp="1"/>
          </p:cNvSpPr>
          <p:nvPr>
            <p:ph type="body" sz="quarter" idx="10"/>
          </p:nvPr>
        </p:nvSpPr>
        <p:spPr>
          <a:xfrm>
            <a:off x="274639" y="1212849"/>
            <a:ext cx="5486399" cy="4973669"/>
          </a:xfrm>
        </p:spPr>
        <p:txBody>
          <a:bodyPr/>
          <a:lstStyle/>
          <a:p>
            <a:r>
              <a:rPr lang="en-US" dirty="0"/>
              <a:t>The following Managed Metadata connection properties are selected: </a:t>
            </a:r>
          </a:p>
          <a:p>
            <a:pPr lvl="1"/>
            <a:r>
              <a:rPr lang="en-US" b="1" dirty="0"/>
              <a:t>This service application is the default storage location for Keywords.</a:t>
            </a:r>
            <a:r>
              <a:rPr lang="en-US" dirty="0"/>
              <a:t> </a:t>
            </a:r>
          </a:p>
          <a:p>
            <a:pPr lvl="1"/>
            <a:r>
              <a:rPr lang="en-US" b="1" dirty="0"/>
              <a:t>This service application is the default storage location for column specific term sets.</a:t>
            </a:r>
            <a:r>
              <a:rPr lang="en-US" dirty="0"/>
              <a:t> </a:t>
            </a:r>
          </a:p>
          <a:p>
            <a:pPr lvl="1"/>
            <a:r>
              <a:rPr lang="en-US" b="1" dirty="0"/>
              <a:t>Consumes content types from the Content Type Gallery at &lt;URL&gt;.</a:t>
            </a:r>
            <a:r>
              <a:rPr lang="en-US" dirty="0"/>
              <a:t> </a:t>
            </a:r>
          </a:p>
          <a:p>
            <a:pPr lvl="1"/>
            <a:r>
              <a:rPr lang="en-US" b="1" dirty="0"/>
              <a:t>Push-down Content Type Publishing updates from the Content Type Gallery to sub-sites and lists using the content type</a:t>
            </a:r>
            <a:r>
              <a:rPr lang="en-US" b="1" dirty="0" smtClean="0"/>
              <a:t>.</a:t>
            </a:r>
            <a:endParaRPr lang="en-US" dirty="0"/>
          </a:p>
        </p:txBody>
      </p:sp>
      <p:sp>
        <p:nvSpPr>
          <p:cNvPr id="6" name="Text Placeholder 5"/>
          <p:cNvSpPr>
            <a:spLocks noGrp="1"/>
          </p:cNvSpPr>
          <p:nvPr>
            <p:ph type="body" sz="quarter" idx="11"/>
          </p:nvPr>
        </p:nvSpPr>
        <p:spPr/>
        <p:txBody>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457" y="1212849"/>
            <a:ext cx="4886325" cy="4295775"/>
          </a:xfrm>
          <a:prstGeom prst="rect">
            <a:avLst/>
          </a:prstGeom>
        </p:spPr>
      </p:pic>
    </p:spTree>
    <p:extLst>
      <p:ext uri="{BB962C8B-B14F-4D97-AF65-F5344CB8AC3E}">
        <p14:creationId xmlns:p14="http://schemas.microsoft.com/office/powerpoint/2010/main" val="2273972680"/>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Duplicate CTH in 2010</a:t>
            </a:r>
            <a:endParaRPr lang="en-US" dirty="0"/>
          </a:p>
        </p:txBody>
      </p:sp>
      <p:sp>
        <p:nvSpPr>
          <p:cNvPr id="5" name="Text Placeholder 4"/>
          <p:cNvSpPr>
            <a:spLocks noGrp="1"/>
          </p:cNvSpPr>
          <p:nvPr>
            <p:ph type="body" sz="quarter" idx="10"/>
          </p:nvPr>
        </p:nvSpPr>
        <p:spPr>
          <a:xfrm>
            <a:off x="274639" y="1212849"/>
            <a:ext cx="8008124" cy="5872377"/>
          </a:xfrm>
        </p:spPr>
        <p:txBody>
          <a:bodyPr/>
          <a:lstStyle/>
          <a:p>
            <a:r>
              <a:rPr lang="en-US" sz="2800" dirty="0" smtClean="0"/>
              <a:t>Upgrade needs to create 2010 and 2013 versions of CTH</a:t>
            </a:r>
          </a:p>
          <a:p>
            <a:r>
              <a:rPr lang="en-US" sz="2800" dirty="0" smtClean="0"/>
              <a:t>Backups </a:t>
            </a:r>
            <a:r>
              <a:rPr lang="en-US" sz="2800" dirty="0"/>
              <a:t>for upgrade: </a:t>
            </a:r>
            <a:r>
              <a:rPr lang="en-US" sz="2800" dirty="0" smtClean="0"/>
              <a:t>MMS, CTH, and site collections</a:t>
            </a:r>
            <a:endParaRPr lang="en-US" sz="2800" dirty="0"/>
          </a:p>
          <a:p>
            <a:r>
              <a:rPr lang="en-US" sz="2800" dirty="0"/>
              <a:t>Clear </a:t>
            </a:r>
            <a:r>
              <a:rPr lang="en-US" sz="2800" dirty="0" smtClean="0"/>
              <a:t>MMS connection </a:t>
            </a:r>
            <a:r>
              <a:rPr lang="en-US" sz="2800" dirty="0"/>
              <a:t>properties: </a:t>
            </a:r>
          </a:p>
          <a:p>
            <a:pPr lvl="1"/>
            <a:r>
              <a:rPr lang="en-US" sz="1600" dirty="0" smtClean="0"/>
              <a:t>default </a:t>
            </a:r>
            <a:r>
              <a:rPr lang="en-US" sz="1600" dirty="0"/>
              <a:t>storage location for </a:t>
            </a:r>
            <a:r>
              <a:rPr lang="en-US" sz="1600" dirty="0" smtClean="0"/>
              <a:t>Keywords</a:t>
            </a:r>
            <a:endParaRPr lang="en-US" sz="1600" dirty="0"/>
          </a:p>
          <a:p>
            <a:pPr lvl="1"/>
            <a:r>
              <a:rPr lang="en-US" sz="1600" dirty="0" smtClean="0"/>
              <a:t>default storage </a:t>
            </a:r>
            <a:r>
              <a:rPr lang="en-US" sz="1600" dirty="0"/>
              <a:t>location for column specific term sets. </a:t>
            </a:r>
          </a:p>
          <a:p>
            <a:pPr lvl="1"/>
            <a:r>
              <a:rPr lang="en-US" sz="1600" dirty="0" smtClean="0"/>
              <a:t>Consumes </a:t>
            </a:r>
            <a:r>
              <a:rPr lang="en-US" sz="1600" dirty="0"/>
              <a:t>content types from the Content Type </a:t>
            </a:r>
            <a:r>
              <a:rPr lang="en-US" sz="1600" dirty="0" smtClean="0"/>
              <a:t>Gallery</a:t>
            </a:r>
          </a:p>
          <a:p>
            <a:pPr lvl="1"/>
            <a:r>
              <a:rPr lang="en-US" sz="1600" dirty="0" smtClean="0"/>
              <a:t>Push-down </a:t>
            </a:r>
            <a:r>
              <a:rPr lang="en-US" sz="1600" dirty="0"/>
              <a:t>Content Type Publishing updates from the Content Type Gallery to sub-sites and lists using the content type. </a:t>
            </a:r>
          </a:p>
          <a:p>
            <a:r>
              <a:rPr lang="en-US" sz="2800" dirty="0" smtClean="0"/>
              <a:t>Create </a:t>
            </a:r>
            <a:r>
              <a:rPr lang="en-US" sz="2800" dirty="0"/>
              <a:t>a web application to host a duplicate of the content type hub.</a:t>
            </a:r>
          </a:p>
          <a:p>
            <a:pPr lvl="1"/>
            <a:r>
              <a:rPr lang="en-US" sz="1600" dirty="0" smtClean="0"/>
              <a:t>Restore-SPSite </a:t>
            </a:r>
            <a:r>
              <a:rPr lang="en-US" sz="1600" dirty="0"/>
              <a:t>&lt;URL&gt; -path &lt;path&gt;</a:t>
            </a:r>
          </a:p>
          <a:p>
            <a:pPr lvl="1"/>
            <a:r>
              <a:rPr lang="en-US" sz="1600" dirty="0" smtClean="0"/>
              <a:t>Change name to ContentTypeHub2</a:t>
            </a:r>
            <a:r>
              <a:rPr lang="en-US" sz="1600" dirty="0"/>
              <a:t>.</a:t>
            </a:r>
          </a:p>
          <a:p>
            <a:r>
              <a:rPr lang="en-US" sz="2800" dirty="0" smtClean="0"/>
              <a:t>Back up the new CTH content DB</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2947" y="613061"/>
            <a:ext cx="3642993" cy="6090758"/>
          </a:xfrm>
          <a:prstGeom prst="rect">
            <a:avLst/>
          </a:prstGeom>
        </p:spPr>
      </p:pic>
    </p:spTree>
    <p:extLst>
      <p:ext uri="{BB962C8B-B14F-4D97-AF65-F5344CB8AC3E}">
        <p14:creationId xmlns:p14="http://schemas.microsoft.com/office/powerpoint/2010/main" val="3681959000"/>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2013 Twin Hubs</a:t>
            </a:r>
            <a:endParaRPr lang="en-US" dirty="0"/>
          </a:p>
        </p:txBody>
      </p:sp>
      <p:sp>
        <p:nvSpPr>
          <p:cNvPr id="5" name="Text Placeholder 4"/>
          <p:cNvSpPr>
            <a:spLocks noGrp="1"/>
          </p:cNvSpPr>
          <p:nvPr>
            <p:ph type="body" sz="quarter" idx="10"/>
          </p:nvPr>
        </p:nvSpPr>
        <p:spPr>
          <a:xfrm>
            <a:off x="274638" y="1089061"/>
            <a:ext cx="6760037" cy="6041654"/>
          </a:xfrm>
        </p:spPr>
        <p:txBody>
          <a:bodyPr/>
          <a:lstStyle/>
          <a:p>
            <a:r>
              <a:rPr lang="en-US" sz="2800" dirty="0" smtClean="0"/>
              <a:t>Restore DBs</a:t>
            </a:r>
          </a:p>
          <a:p>
            <a:r>
              <a:rPr lang="en-US" sz="2800" dirty="0" smtClean="0"/>
              <a:t>Create new MMS SSA with restored DB.  Clear settings</a:t>
            </a:r>
          </a:p>
          <a:p>
            <a:r>
              <a:rPr lang="en-US" sz="2800" dirty="0" smtClean="0"/>
              <a:t>Create </a:t>
            </a:r>
            <a:r>
              <a:rPr lang="en-US" sz="2800" dirty="0"/>
              <a:t>a web </a:t>
            </a:r>
            <a:r>
              <a:rPr lang="en-US" sz="2800" dirty="0" smtClean="0"/>
              <a:t>app for upgraded CTH1 (same auth as 2010)</a:t>
            </a:r>
            <a:endParaRPr lang="en-US" sz="2800" dirty="0"/>
          </a:p>
          <a:p>
            <a:r>
              <a:rPr lang="en-US" sz="2800" dirty="0" smtClean="0"/>
              <a:t>Attach DB with CTH1 and its SCs to upgrade DB</a:t>
            </a:r>
          </a:p>
          <a:p>
            <a:pPr lvl="1"/>
            <a:r>
              <a:rPr lang="en-US" sz="1400" dirty="0" smtClean="0"/>
              <a:t>Keep sites in 2010 mode</a:t>
            </a:r>
          </a:p>
          <a:p>
            <a:r>
              <a:rPr lang="en-US" sz="2800" dirty="0" smtClean="0"/>
              <a:t>Set upgraded MMS to upgraded CTH</a:t>
            </a:r>
          </a:p>
          <a:p>
            <a:pPr lvl="1"/>
            <a:r>
              <a:rPr lang="en-US" sz="1400" dirty="0" smtClean="0"/>
              <a:t>Set-SPMetadataServiceApplication </a:t>
            </a:r>
            <a:r>
              <a:rPr lang="en-US" sz="1400" dirty="0"/>
              <a:t>-Identity "&lt;ServiceApplication&gt;" -HubURI "&lt;HubURI</a:t>
            </a:r>
            <a:r>
              <a:rPr lang="en-US" sz="1400" dirty="0" smtClean="0"/>
              <a:t>&gt;"</a:t>
            </a:r>
            <a:endParaRPr lang="en-US" sz="1400" dirty="0"/>
          </a:p>
          <a:p>
            <a:r>
              <a:rPr lang="en-US" sz="2800" dirty="0"/>
              <a:t>Upgrade </a:t>
            </a:r>
            <a:r>
              <a:rPr lang="en-US" sz="2800" dirty="0" smtClean="0"/>
              <a:t>CTH1 to 2013 mode</a:t>
            </a:r>
          </a:p>
          <a:p>
            <a:r>
              <a:rPr lang="en-US" sz="2800" dirty="0" smtClean="0"/>
              <a:t>Upgrade DB for CTH2 and name CTH3, leave in 2010 mode</a:t>
            </a:r>
          </a:p>
        </p:txBody>
      </p:sp>
      <p:sp>
        <p:nvSpPr>
          <p:cNvPr id="6" name="Text Placeholder 5"/>
          <p:cNvSpPr>
            <a:spLocks noGrp="1"/>
          </p:cNvSpPr>
          <p:nvPr>
            <p:ph type="body" sz="quarter" idx="11"/>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6722" y="296897"/>
            <a:ext cx="4933950" cy="6457950"/>
          </a:xfrm>
          <a:prstGeom prst="rect">
            <a:avLst/>
          </a:prstGeom>
        </p:spPr>
      </p:pic>
    </p:spTree>
    <p:extLst>
      <p:ext uri="{BB962C8B-B14F-4D97-AF65-F5344CB8AC3E}">
        <p14:creationId xmlns:p14="http://schemas.microsoft.com/office/powerpoint/2010/main" val="3593544041"/>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Create SSAs</a:t>
            </a:r>
            <a:endParaRPr lang="en-US" dirty="0"/>
          </a:p>
        </p:txBody>
      </p:sp>
      <p:sp>
        <p:nvSpPr>
          <p:cNvPr id="5" name="Text Placeholder 4"/>
          <p:cNvSpPr>
            <a:spLocks noGrp="1"/>
          </p:cNvSpPr>
          <p:nvPr>
            <p:ph type="body" sz="quarter" idx="10"/>
          </p:nvPr>
        </p:nvSpPr>
        <p:spPr>
          <a:xfrm>
            <a:off x="274639" y="1212849"/>
            <a:ext cx="5486399" cy="5466112"/>
          </a:xfrm>
        </p:spPr>
        <p:txBody>
          <a:bodyPr/>
          <a:lstStyle/>
          <a:p>
            <a:r>
              <a:rPr lang="en-US" dirty="0" smtClean="0"/>
              <a:t>Create MMS2 and set hub to CTH3, </a:t>
            </a:r>
          </a:p>
          <a:p>
            <a:pPr lvl="1"/>
            <a:r>
              <a:rPr lang="en-US" dirty="0" smtClean="0"/>
              <a:t>Clear proxy properties</a:t>
            </a:r>
          </a:p>
          <a:p>
            <a:r>
              <a:rPr lang="en-US" dirty="0" smtClean="0"/>
              <a:t>Create new MMS3 and set hub to CTH1 in 2010</a:t>
            </a:r>
          </a:p>
          <a:p>
            <a:pPr lvl="1"/>
            <a:r>
              <a:rPr lang="en-US" dirty="0" smtClean="0"/>
              <a:t>Clear proxy properties </a:t>
            </a:r>
            <a:endParaRPr lang="en-US" dirty="0"/>
          </a:p>
          <a:p>
            <a:r>
              <a:rPr lang="en-US" dirty="0" smtClean="0"/>
              <a:t>Share MMS1/MMS3 to 2010 </a:t>
            </a:r>
          </a:p>
          <a:p>
            <a:r>
              <a:rPr lang="en-US" dirty="0" smtClean="0"/>
              <a:t>Do </a:t>
            </a:r>
            <a:r>
              <a:rPr lang="en-US" dirty="0"/>
              <a:t>not share </a:t>
            </a:r>
            <a:r>
              <a:rPr lang="en-US" dirty="0" smtClean="0"/>
              <a:t>MMS2</a:t>
            </a:r>
          </a:p>
          <a:p>
            <a:r>
              <a:rPr lang="en-US" dirty="0" smtClean="0"/>
              <a:t>Republish content types</a:t>
            </a:r>
            <a:endParaRPr lang="en-US" dirty="0"/>
          </a:p>
        </p:txBody>
      </p:sp>
      <p:sp>
        <p:nvSpPr>
          <p:cNvPr id="6" name="Text Placeholder 5"/>
          <p:cNvSpPr>
            <a:spLocks noGrp="1"/>
          </p:cNvSpPr>
          <p:nvPr>
            <p:ph type="body" sz="quarter" idx="11"/>
          </p:nvPr>
        </p:nvSpPr>
        <p:spPr/>
        <p:txBody>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050" y="12700"/>
            <a:ext cx="4924425" cy="6981825"/>
          </a:xfrm>
          <a:prstGeom prst="rect">
            <a:avLst/>
          </a:prstGeom>
        </p:spPr>
      </p:pic>
    </p:spTree>
    <p:extLst>
      <p:ext uri="{BB962C8B-B14F-4D97-AF65-F5344CB8AC3E}">
        <p14:creationId xmlns:p14="http://schemas.microsoft.com/office/powerpoint/2010/main" val="2513808563"/>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Proxies/connections</a:t>
            </a:r>
            <a:endParaRPr lang="en-US" dirty="0"/>
          </a:p>
        </p:txBody>
      </p:sp>
      <p:sp>
        <p:nvSpPr>
          <p:cNvPr id="5" name="Text Placeholder 4"/>
          <p:cNvSpPr>
            <a:spLocks noGrp="1"/>
          </p:cNvSpPr>
          <p:nvPr>
            <p:ph type="body" sz="quarter" idx="10"/>
          </p:nvPr>
        </p:nvSpPr>
        <p:spPr>
          <a:xfrm>
            <a:off x="274639" y="1212849"/>
            <a:ext cx="6839839" cy="4678204"/>
          </a:xfrm>
        </p:spPr>
        <p:txBody>
          <a:bodyPr/>
          <a:lstStyle/>
          <a:p>
            <a:r>
              <a:rPr lang="en-US" sz="2800" dirty="0"/>
              <a:t>On the 2010 farm</a:t>
            </a:r>
            <a:r>
              <a:rPr lang="en-US" sz="2800" dirty="0" smtClean="0"/>
              <a:t>, </a:t>
            </a:r>
            <a:r>
              <a:rPr lang="en-US" sz="2800" dirty="0"/>
              <a:t>set </a:t>
            </a:r>
            <a:r>
              <a:rPr lang="en-US" sz="2800" dirty="0" smtClean="0"/>
              <a:t>MMS3 properties for syndication</a:t>
            </a:r>
          </a:p>
          <a:p>
            <a:r>
              <a:rPr lang="en-US" sz="2800" dirty="0" smtClean="0"/>
              <a:t>On 2010 set properties for MMS1 to store keywords and column term sets</a:t>
            </a:r>
          </a:p>
          <a:p>
            <a:r>
              <a:rPr lang="en-US" sz="2800" dirty="0" smtClean="0"/>
              <a:t>On 2013 </a:t>
            </a:r>
            <a:r>
              <a:rPr lang="en-US" sz="2800" dirty="0"/>
              <a:t>farm, for </a:t>
            </a:r>
            <a:r>
              <a:rPr lang="en-US" sz="2800" dirty="0" smtClean="0"/>
              <a:t>MMS3 clear properties (CTH3 is just for syndication)</a:t>
            </a:r>
          </a:p>
          <a:p>
            <a:r>
              <a:rPr lang="en-US" sz="2800" dirty="0" smtClean="0"/>
              <a:t>On 2013, set MMS2/CTH3  properties for syndication</a:t>
            </a:r>
            <a:endParaRPr lang="en-US" sz="2800" dirty="0"/>
          </a:p>
          <a:p>
            <a:r>
              <a:rPr lang="en-US" sz="2800" dirty="0" smtClean="0"/>
              <a:t>On 2013 set MMS1 properties to enable MMS and syndication</a:t>
            </a:r>
          </a:p>
        </p:txBody>
      </p:sp>
      <p:sp>
        <p:nvSpPr>
          <p:cNvPr id="6" name="Text Placeholder 5"/>
          <p:cNvSpPr>
            <a:spLocks noGrp="1"/>
          </p:cNvSpPr>
          <p:nvPr>
            <p:ph type="body" sz="quarter" idx="11"/>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890" y="0"/>
            <a:ext cx="4924425" cy="6981825"/>
          </a:xfrm>
          <a:prstGeom prst="rect">
            <a:avLst/>
          </a:prstGeom>
        </p:spPr>
      </p:pic>
    </p:spTree>
    <p:extLst>
      <p:ext uri="{BB962C8B-B14F-4D97-AF65-F5344CB8AC3E}">
        <p14:creationId xmlns:p14="http://schemas.microsoft.com/office/powerpoint/2010/main" val="3790702270"/>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End state</a:t>
            </a:r>
            <a:endParaRPr lang="en-US" dirty="0"/>
          </a:p>
        </p:txBody>
      </p:sp>
      <p:sp>
        <p:nvSpPr>
          <p:cNvPr id="5" name="Text Placeholder 4"/>
          <p:cNvSpPr>
            <a:spLocks noGrp="1"/>
          </p:cNvSpPr>
          <p:nvPr>
            <p:ph type="body" sz="quarter" idx="10"/>
          </p:nvPr>
        </p:nvSpPr>
        <p:spPr>
          <a:xfrm>
            <a:off x="274639" y="1212849"/>
            <a:ext cx="6984805" cy="3484031"/>
          </a:xfrm>
        </p:spPr>
        <p:txBody>
          <a:bodyPr/>
          <a:lstStyle/>
          <a:p>
            <a:r>
              <a:rPr lang="en-US" dirty="0" smtClean="0"/>
              <a:t>MMS1 SSA syndicates to 2013 sites on 2013 farm (and term store for all)</a:t>
            </a:r>
          </a:p>
          <a:p>
            <a:r>
              <a:rPr lang="en-US" dirty="0" smtClean="0"/>
              <a:t>MMS2 SSA syndicates to 2010 sites on 2013 farm</a:t>
            </a:r>
          </a:p>
          <a:p>
            <a:r>
              <a:rPr lang="en-US" dirty="0" smtClean="0"/>
              <a:t>MMS3 syndicates to 2010 farm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736" y="296897"/>
            <a:ext cx="4810125" cy="6296025"/>
          </a:xfrm>
          <a:prstGeom prst="rect">
            <a:avLst/>
          </a:prstGeom>
        </p:spPr>
      </p:pic>
    </p:spTree>
    <p:extLst>
      <p:ext uri="{BB962C8B-B14F-4D97-AF65-F5344CB8AC3E}">
        <p14:creationId xmlns:p14="http://schemas.microsoft.com/office/powerpoint/2010/main" val="502587577"/>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MMS Syndication Rules</a:t>
            </a:r>
            <a:endParaRPr lang="en-US" dirty="0"/>
          </a:p>
        </p:txBody>
      </p:sp>
      <p:sp>
        <p:nvSpPr>
          <p:cNvPr id="5" name="Content Placeholder 4"/>
          <p:cNvSpPr>
            <a:spLocks noGrp="1"/>
          </p:cNvSpPr>
          <p:nvPr>
            <p:ph sz="quarter" idx="10"/>
          </p:nvPr>
        </p:nvSpPr>
        <p:spPr>
          <a:xfrm>
            <a:off x="274638" y="1214438"/>
            <a:ext cx="11887200" cy="5047536"/>
          </a:xfrm>
        </p:spPr>
        <p:txBody>
          <a:bodyPr/>
          <a:lstStyle/>
          <a:p>
            <a:r>
              <a:rPr lang="en-US" sz="3600" dirty="0" smtClean="0"/>
              <a:t>Need to sync content type and field IDs on all three Content Type Hubs</a:t>
            </a:r>
            <a:endParaRPr lang="en-US" sz="3600" dirty="0"/>
          </a:p>
          <a:p>
            <a:r>
              <a:rPr lang="en-US" sz="3600" dirty="0" smtClean="0"/>
              <a:t> Create and publish new content type on CTH1.</a:t>
            </a:r>
          </a:p>
          <a:p>
            <a:pPr lvl="1"/>
            <a:r>
              <a:rPr lang="en-US" sz="2000" dirty="0" smtClean="0"/>
              <a:t>Identify </a:t>
            </a:r>
            <a:r>
              <a:rPr lang="en-US" sz="2000" dirty="0"/>
              <a:t>the content type ID for that content </a:t>
            </a:r>
            <a:r>
              <a:rPr lang="en-US" sz="2000" dirty="0" smtClean="0"/>
              <a:t>type URL on gallery</a:t>
            </a:r>
          </a:p>
          <a:p>
            <a:pPr lvl="2"/>
            <a:r>
              <a:rPr lang="en-US" sz="2000" dirty="0" smtClean="0"/>
              <a:t>ctype=0x010100C0EE90869D5B8B46A4448713A9F8984C.</a:t>
            </a:r>
            <a:endParaRPr lang="en-US" sz="2000" dirty="0"/>
          </a:p>
          <a:p>
            <a:pPr lvl="1"/>
            <a:r>
              <a:rPr lang="en-US" sz="2000" dirty="0" smtClean="0"/>
              <a:t>Create and publish a </a:t>
            </a:r>
            <a:r>
              <a:rPr lang="en-US" sz="2000" dirty="0"/>
              <a:t>content type that uses that ID on </a:t>
            </a:r>
            <a:r>
              <a:rPr lang="en-US" sz="2000" dirty="0" smtClean="0"/>
              <a:t>CTH2 and CTH3</a:t>
            </a:r>
            <a:endParaRPr lang="en-US" sz="2000" dirty="0"/>
          </a:p>
          <a:p>
            <a:pPr lvl="1"/>
            <a:r>
              <a:rPr lang="en-US" sz="2000" dirty="0"/>
              <a:t>To create a content type that has a specific </a:t>
            </a:r>
            <a:r>
              <a:rPr lang="en-US" sz="2000" dirty="0" smtClean="0"/>
              <a:t>ID requires XML or object model</a:t>
            </a:r>
          </a:p>
          <a:p>
            <a:r>
              <a:rPr lang="en-US" sz="3600" dirty="0" smtClean="0"/>
              <a:t>On CTH1 create new field and republish content type</a:t>
            </a:r>
          </a:p>
          <a:p>
            <a:pPr lvl="1"/>
            <a:r>
              <a:rPr lang="en-US" sz="2000" dirty="0" smtClean="0"/>
              <a:t>Use object </a:t>
            </a:r>
            <a:r>
              <a:rPr lang="en-US" sz="2000" dirty="0"/>
              <a:t>model </a:t>
            </a:r>
            <a:r>
              <a:rPr lang="en-US" sz="2000" dirty="0" smtClean="0"/>
              <a:t>or </a:t>
            </a:r>
            <a:r>
              <a:rPr lang="en-US" sz="2000" dirty="0"/>
              <a:t>PowerShell to </a:t>
            </a:r>
            <a:r>
              <a:rPr lang="en-US" sz="2000" dirty="0" smtClean="0"/>
              <a:t>get SchemaXML </a:t>
            </a:r>
            <a:r>
              <a:rPr lang="en-US" sz="2000" dirty="0"/>
              <a:t>property of </a:t>
            </a:r>
            <a:r>
              <a:rPr lang="en-US" sz="2000" dirty="0" smtClean="0"/>
              <a:t>SPContentType</a:t>
            </a:r>
            <a:r>
              <a:rPr lang="en-US" sz="2000" dirty="0"/>
              <a:t>.</a:t>
            </a:r>
          </a:p>
          <a:p>
            <a:pPr lvl="1"/>
            <a:r>
              <a:rPr lang="en-US" sz="2000" dirty="0" smtClean="0"/>
              <a:t>Add </a:t>
            </a:r>
            <a:r>
              <a:rPr lang="en-US" sz="2000" dirty="0"/>
              <a:t>the </a:t>
            </a:r>
            <a:r>
              <a:rPr lang="en-US" sz="2000" dirty="0" smtClean="0"/>
              <a:t>property </a:t>
            </a:r>
            <a:r>
              <a:rPr lang="en-US" sz="2000" dirty="0"/>
              <a:t>to the corresponding content type on </a:t>
            </a:r>
            <a:r>
              <a:rPr lang="en-US" sz="2000" dirty="0" smtClean="0"/>
              <a:t>CTH2 and CTH3</a:t>
            </a:r>
          </a:p>
          <a:p>
            <a:pPr lvl="1"/>
            <a:r>
              <a:rPr lang="en-US" sz="2000" dirty="0" smtClean="0"/>
              <a:t>Republish </a:t>
            </a:r>
            <a:r>
              <a:rPr lang="en-US" sz="2000" dirty="0"/>
              <a:t>the updated content type from the other content type hubs (ContentTypeHub2 and ContentTypeHub3</a:t>
            </a:r>
            <a:r>
              <a:rPr lang="en-US" sz="2000" dirty="0" smtClean="0"/>
              <a:t>).</a:t>
            </a:r>
            <a:endParaRPr lang="en-US" sz="2000" dirty="0"/>
          </a:p>
        </p:txBody>
      </p:sp>
    </p:spTree>
    <p:extLst>
      <p:ext uri="{BB962C8B-B14F-4D97-AF65-F5344CB8AC3E}">
        <p14:creationId xmlns:p14="http://schemas.microsoft.com/office/powerpoint/2010/main" val="3810984003"/>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SharePoint 2013…the infinite frontier</a:t>
            </a:r>
            <a:endParaRPr lang="en-US" dirty="0"/>
          </a:p>
        </p:txBody>
      </p:sp>
      <p:sp>
        <p:nvSpPr>
          <p:cNvPr id="2" name="TextBox 1"/>
          <p:cNvSpPr txBox="1"/>
          <p:nvPr/>
        </p:nvSpPr>
        <p:spPr>
          <a:xfrm>
            <a:off x="7333219" y="6224487"/>
            <a:ext cx="5078227" cy="392377"/>
          </a:xfrm>
          <a:prstGeom prst="rect">
            <a:avLst/>
          </a:prstGeom>
          <a:noFill/>
        </p:spPr>
        <p:txBody>
          <a:bodyPr wrap="square" lIns="93248" tIns="46626" rIns="93248" bIns="46626" rtlCol="0">
            <a:spAutoFit/>
          </a:bodyPr>
          <a:lstStyle/>
          <a:p>
            <a:pPr algn="r" defTabSz="932498"/>
            <a:r>
              <a:rPr lang="en-US" sz="1900" dirty="0">
                <a:solidFill>
                  <a:srgbClr val="FFFFFF"/>
                </a:solidFill>
                <a:latin typeface="+mj-lt"/>
                <a:ea typeface="Segoe UI" pitchFamily="34" charset="0"/>
                <a:cs typeface="Segoe UI Light" pitchFamily="34" charset="0"/>
              </a:rPr>
              <a:t>Eastern Long Island, August 2012</a:t>
            </a:r>
          </a:p>
        </p:txBody>
      </p:sp>
      <p:sp>
        <p:nvSpPr>
          <p:cNvPr id="4" name="TextBox 3"/>
          <p:cNvSpPr txBox="1"/>
          <p:nvPr/>
        </p:nvSpPr>
        <p:spPr>
          <a:xfrm>
            <a:off x="1541124" y="6534365"/>
            <a:ext cx="10895351" cy="369332"/>
          </a:xfrm>
          <a:prstGeom prst="rect">
            <a:avLst/>
          </a:prstGeom>
          <a:noFill/>
        </p:spPr>
        <p:txBody>
          <a:bodyPr wrap="square" rtlCol="0">
            <a:spAutoFit/>
          </a:bodyPr>
          <a:lstStyle/>
          <a:p>
            <a:pPr algn="r"/>
            <a:r>
              <a:rPr lang="en-US" dirty="0" smtClean="0">
                <a:latin typeface="Segoe UI Light" panose="020B0502040204020203" pitchFamily="34" charset="0"/>
                <a:cs typeface="Segoe UI Light" panose="020B0502040204020203" pitchFamily="34" charset="0"/>
              </a:rPr>
              <a:t>All photography © 2013 Christopher F. McNulty or Microsoft Office Public Domain License</a:t>
            </a:r>
          </a:p>
        </p:txBody>
      </p:sp>
    </p:spTree>
    <p:extLst>
      <p:ext uri="{BB962C8B-B14F-4D97-AF65-F5344CB8AC3E}">
        <p14:creationId xmlns:p14="http://schemas.microsoft.com/office/powerpoint/2010/main" val="402246081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united-states-map.com/topo/ustopo51.gi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43563" b="1"/>
          <a:stretch/>
        </p:blipFill>
        <p:spPr bwMode="auto">
          <a:xfrm>
            <a:off x="2502" y="-3109"/>
            <a:ext cx="12431473" cy="775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37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281" y="20"/>
            <a:ext cx="11192828" cy="369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solidFill>
                  <a:schemeClr val="bg2"/>
                </a:solidFill>
              </a:rPr>
              <a:t>Thank you! </a:t>
            </a:r>
            <a:endParaRPr lang="en-US" dirty="0">
              <a:solidFill>
                <a:schemeClr val="bg2"/>
              </a:solidFill>
            </a:endParaRPr>
          </a:p>
        </p:txBody>
      </p:sp>
      <p:sp>
        <p:nvSpPr>
          <p:cNvPr id="3" name="Content Placeholder 2"/>
          <p:cNvSpPr>
            <a:spLocks noGrp="1"/>
          </p:cNvSpPr>
          <p:nvPr>
            <p:ph sz="quarter" idx="10"/>
          </p:nvPr>
        </p:nvSpPr>
        <p:spPr>
          <a:xfrm>
            <a:off x="274638" y="1214438"/>
            <a:ext cx="7924478" cy="5483225"/>
          </a:xfrm>
        </p:spPr>
        <p:txBody>
          <a:bodyPr rtlCol="0">
            <a:normAutofit fontScale="92500"/>
          </a:bodyPr>
          <a:lstStyle/>
          <a:p>
            <a:r>
              <a:rPr lang="en-US" sz="3600" dirty="0" smtClean="0">
                <a:solidFill>
                  <a:schemeClr val="bg2"/>
                </a:solidFill>
                <a:latin typeface="+mj-lt"/>
              </a:rPr>
              <a:t>Chris McNulty</a:t>
            </a:r>
            <a:endParaRPr lang="en-US" sz="3600" dirty="0">
              <a:solidFill>
                <a:schemeClr val="bg2"/>
              </a:solidFill>
              <a:latin typeface="+mj-lt"/>
            </a:endParaRPr>
          </a:p>
          <a:p>
            <a:pPr lvl="1"/>
            <a:r>
              <a:rPr lang="en-US" sz="2000" dirty="0">
                <a:solidFill>
                  <a:schemeClr val="bg2"/>
                </a:solidFill>
                <a:latin typeface="+mj-lt"/>
              </a:rPr>
              <a:t>Email </a:t>
            </a:r>
            <a:r>
              <a:rPr lang="en-US" sz="2000" dirty="0" smtClean="0">
                <a:solidFill>
                  <a:schemeClr val="bg2"/>
                </a:solidFill>
                <a:latin typeface="+mj-lt"/>
                <a:hlinkClick r:id="rId3"/>
              </a:rPr>
              <a:t>chris.mcnulty@quest.com</a:t>
            </a:r>
            <a:r>
              <a:rPr lang="en-US" sz="2000" dirty="0" smtClean="0">
                <a:solidFill>
                  <a:schemeClr val="bg2"/>
                </a:solidFill>
                <a:latin typeface="+mj-lt"/>
              </a:rPr>
              <a:t> </a:t>
            </a:r>
            <a:endParaRPr lang="en-US" sz="2000" dirty="0">
              <a:solidFill>
                <a:schemeClr val="bg2"/>
              </a:solidFill>
              <a:latin typeface="+mj-lt"/>
            </a:endParaRPr>
          </a:p>
          <a:p>
            <a:pPr lvl="1"/>
            <a:r>
              <a:rPr lang="en-US" sz="2000" dirty="0">
                <a:solidFill>
                  <a:schemeClr val="bg2"/>
                </a:solidFill>
                <a:latin typeface="+mj-lt"/>
              </a:rPr>
              <a:t>Blog </a:t>
            </a:r>
            <a:r>
              <a:rPr lang="en-US" sz="2000" dirty="0" smtClean="0">
                <a:solidFill>
                  <a:schemeClr val="bg2"/>
                </a:solidFill>
                <a:latin typeface="+mj-lt"/>
                <a:hlinkClick r:id="rId4"/>
              </a:rPr>
              <a:t>www.chrismcnulty.net/blog</a:t>
            </a:r>
            <a:endParaRPr lang="en-US" sz="2000" dirty="0">
              <a:solidFill>
                <a:schemeClr val="bg2"/>
              </a:solidFill>
              <a:latin typeface="+mj-lt"/>
            </a:endParaRPr>
          </a:p>
          <a:p>
            <a:pPr lvl="2"/>
            <a:r>
              <a:rPr lang="en-US" dirty="0">
                <a:solidFill>
                  <a:schemeClr val="bg2"/>
                </a:solidFill>
                <a:latin typeface="+mj-lt"/>
              </a:rPr>
              <a:t>Also </a:t>
            </a:r>
            <a:r>
              <a:rPr lang="en-US" dirty="0" smtClean="0">
                <a:solidFill>
                  <a:schemeClr val="bg2"/>
                </a:solidFill>
                <a:latin typeface="+mj-lt"/>
                <a:hlinkClick r:id="rId5"/>
              </a:rPr>
              <a:t>www.sharepointforall.com</a:t>
            </a:r>
            <a:r>
              <a:rPr lang="en-US" dirty="0" smtClean="0">
                <a:solidFill>
                  <a:schemeClr val="bg2"/>
                </a:solidFill>
                <a:latin typeface="+mj-lt"/>
              </a:rPr>
              <a:t> </a:t>
            </a:r>
            <a:endParaRPr lang="en-US" dirty="0">
              <a:solidFill>
                <a:schemeClr val="bg2"/>
              </a:solidFill>
              <a:latin typeface="+mj-lt"/>
            </a:endParaRPr>
          </a:p>
          <a:p>
            <a:pPr lvl="1"/>
            <a:r>
              <a:rPr lang="en-US" sz="2000" dirty="0">
                <a:solidFill>
                  <a:schemeClr val="bg2"/>
                </a:solidFill>
                <a:latin typeface="+mj-lt"/>
              </a:rPr>
              <a:t>Twitter: </a:t>
            </a:r>
            <a:r>
              <a:rPr lang="en-US" sz="2000" dirty="0" smtClean="0">
                <a:solidFill>
                  <a:schemeClr val="bg2"/>
                </a:solidFill>
                <a:latin typeface="+mj-lt"/>
              </a:rPr>
              <a:t>@</a:t>
            </a:r>
            <a:r>
              <a:rPr lang="en-US" sz="2000" dirty="0">
                <a:solidFill>
                  <a:schemeClr val="bg2"/>
                </a:solidFill>
                <a:latin typeface="+mj-lt"/>
              </a:rPr>
              <a:t>cmcnulty2000</a:t>
            </a:r>
          </a:p>
          <a:p>
            <a:r>
              <a:rPr lang="en-US" sz="3600" dirty="0" smtClean="0">
                <a:solidFill>
                  <a:schemeClr val="bg2"/>
                </a:solidFill>
                <a:latin typeface="+mj-lt"/>
              </a:rPr>
              <a:t>Upcoming</a:t>
            </a:r>
            <a:r>
              <a:rPr lang="en-US" sz="3600" dirty="0">
                <a:solidFill>
                  <a:schemeClr val="bg2"/>
                </a:solidFill>
                <a:latin typeface="+mj-lt"/>
              </a:rPr>
              <a:t>:</a:t>
            </a:r>
          </a:p>
          <a:p>
            <a:pPr lvl="1"/>
            <a:r>
              <a:rPr lang="en-US" sz="2800" dirty="0" smtClean="0">
                <a:solidFill>
                  <a:schemeClr val="bg2"/>
                </a:solidFill>
                <a:latin typeface="+mj-lt"/>
              </a:rPr>
              <a:t>WWPC, SPSNYC, SPTechCon Boston, SharePoint Fest DC</a:t>
            </a:r>
          </a:p>
          <a:p>
            <a:pPr lvl="1"/>
            <a:r>
              <a:rPr lang="en-US" sz="2800" dirty="0" smtClean="0">
                <a:solidFill>
                  <a:schemeClr val="bg2"/>
                </a:solidFill>
                <a:latin typeface="+mj-lt"/>
              </a:rPr>
              <a:t>SharePoint Connections, SharePoint Fest Chicago, SharePoint Intersections, SharePoint Symposium</a:t>
            </a:r>
          </a:p>
          <a:p>
            <a:r>
              <a:rPr lang="en-US" sz="4300" dirty="0" smtClean="0">
                <a:solidFill>
                  <a:schemeClr val="bg2"/>
                </a:solidFill>
              </a:rPr>
              <a:t>SES-B312</a:t>
            </a:r>
          </a:p>
          <a:p>
            <a:r>
              <a:rPr lang="en-US" sz="4300" dirty="0">
                <a:solidFill>
                  <a:schemeClr val="bg2"/>
                </a:solidFill>
              </a:rPr>
              <a:t>http://sdrv.ms/10OaMLu</a:t>
            </a:r>
            <a:endParaRPr lang="en-US" sz="4300" dirty="0" smtClean="0">
              <a:solidFill>
                <a:schemeClr val="bg2"/>
              </a:solidFill>
            </a:endParaRPr>
          </a:p>
        </p:txBody>
      </p:sp>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49469" y="91238"/>
            <a:ext cx="3964768" cy="5996824"/>
          </a:xfrm>
          <a:prstGeom prst="rect">
            <a:avLst/>
          </a:prstGeom>
        </p:spPr>
      </p:pic>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72142" y="4819211"/>
            <a:ext cx="1685055" cy="2062114"/>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28037" y="4806485"/>
            <a:ext cx="1455708" cy="2074840"/>
          </a:xfrm>
          <a:prstGeom prst="rect">
            <a:avLst/>
          </a:prstGeom>
        </p:spPr>
      </p:pic>
    </p:spTree>
    <p:extLst>
      <p:ext uri="{BB962C8B-B14F-4D97-AF65-F5344CB8AC3E}">
        <p14:creationId xmlns:p14="http://schemas.microsoft.com/office/powerpoint/2010/main" val="117368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3" name="Content Placeholder 2"/>
          <p:cNvSpPr>
            <a:spLocks noGrp="1"/>
          </p:cNvSpPr>
          <p:nvPr>
            <p:ph sz="quarter" idx="10"/>
          </p:nvPr>
        </p:nvSpPr>
        <p:spPr>
          <a:xfrm>
            <a:off x="274638" y="1214438"/>
            <a:ext cx="8016955" cy="5483225"/>
          </a:xfrm>
        </p:spPr>
        <p:txBody>
          <a:bodyPr>
            <a:normAutofit/>
          </a:bodyPr>
          <a:lstStyle/>
          <a:p>
            <a:r>
              <a:rPr lang="en-US" dirty="0" smtClean="0"/>
              <a:t>SharePoint </a:t>
            </a:r>
            <a:r>
              <a:rPr lang="en-US" dirty="0"/>
              <a:t>architecture design patterns in </a:t>
            </a:r>
            <a:r>
              <a:rPr lang="en-US" dirty="0" smtClean="0"/>
              <a:t>Chris’ e-book </a:t>
            </a:r>
            <a:r>
              <a:rPr lang="en-US" dirty="0"/>
              <a:t>entitled </a:t>
            </a:r>
            <a:r>
              <a:rPr lang="en-US" i="1" dirty="0"/>
              <a:t> SharePoint 2010 Consultant’s Handbook – A Practical Field Guid</a:t>
            </a:r>
            <a:r>
              <a:rPr lang="en-US" dirty="0"/>
              <a:t>e </a:t>
            </a:r>
            <a:endParaRPr lang="en-US" dirty="0" smtClean="0"/>
          </a:p>
          <a:p>
            <a:pPr marL="460463" lvl="1"/>
            <a:r>
              <a:rPr lang="en-US" dirty="0"/>
              <a:t>G</a:t>
            </a:r>
            <a:r>
              <a:rPr lang="en-US" dirty="0" smtClean="0"/>
              <a:t>et </a:t>
            </a:r>
            <a:r>
              <a:rPr lang="en-US" dirty="0"/>
              <a:t>your free copy here </a:t>
            </a:r>
            <a:r>
              <a:rPr lang="en-US" u="sng" dirty="0">
                <a:hlinkClick r:id="rId2"/>
              </a:rPr>
              <a:t>http://</a:t>
            </a:r>
            <a:r>
              <a:rPr lang="en-US" u="sng" dirty="0" smtClean="0">
                <a:hlinkClick r:id="rId2"/>
              </a:rPr>
              <a:t>www.quest.com/get-chris-book</a:t>
            </a:r>
            <a:endParaRPr lang="en-US" u="sng" dirty="0" smtClean="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21289" y="427329"/>
            <a:ext cx="3661053" cy="5218890"/>
          </a:xfrm>
          <a:prstGeom prst="rect">
            <a:avLst/>
          </a:prstGeom>
        </p:spPr>
      </p:pic>
    </p:spTree>
    <p:extLst>
      <p:ext uri="{BB962C8B-B14F-4D97-AF65-F5344CB8AC3E}">
        <p14:creationId xmlns:p14="http://schemas.microsoft.com/office/powerpoint/2010/main" val="32550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88850" y="1751060"/>
            <a:ext cx="6024987" cy="3791956"/>
          </a:xfrm>
          <a:prstGeom prst="rect">
            <a:avLst/>
          </a:prstGeom>
          <a:noFill/>
        </p:spPr>
        <p:txBody>
          <a:bodyPr wrap="none" rtlCol="0">
            <a:spAutoFit/>
          </a:bodyPr>
          <a:lstStyle/>
          <a:p>
            <a:pPr algn="ctr" defTabSz="932559"/>
            <a:r>
              <a:rPr lang="fi-FI" sz="20296" dirty="0">
                <a:solidFill>
                  <a:srgbClr val="FFFFFF"/>
                </a:solidFill>
                <a:effectLst>
                  <a:outerShdw blurRad="38100" dist="38100" dir="2700000" algn="tl">
                    <a:srgbClr val="000000">
                      <a:alpha val="43137"/>
                    </a:srgbClr>
                  </a:outerShdw>
                </a:effectLst>
              </a:rPr>
              <a:t>Q&amp;A</a:t>
            </a:r>
            <a:endParaRPr lang="en-US" sz="20296" dirty="0">
              <a:solidFill>
                <a:srgbClr val="FFFFFF"/>
              </a:solidFill>
              <a:effectLst>
                <a:outerShdw blurRad="38100" dist="38100" dir="2700000" algn="tl">
                  <a:srgbClr val="000000">
                    <a:alpha val="43137"/>
                  </a:srgbClr>
                </a:outerShdw>
              </a:effectLst>
            </a:endParaRPr>
          </a:p>
          <a:p>
            <a:pPr algn="ctr" defTabSz="932559"/>
            <a:endParaRPr lang="en-US" sz="3264" dirty="0">
              <a:solidFill>
                <a:srgbClr val="000000"/>
              </a:solidFill>
            </a:endParaRPr>
          </a:p>
        </p:txBody>
      </p:sp>
      <p:sp>
        <p:nvSpPr>
          <p:cNvPr id="2" name="Title 1"/>
          <p:cNvSpPr>
            <a:spLocks noGrp="1"/>
          </p:cNvSpPr>
          <p:nvPr>
            <p:ph type="title"/>
          </p:nvPr>
        </p:nvSpPr>
        <p:spPr/>
        <p:txBody>
          <a:bodyPr/>
          <a:lstStyle/>
          <a:p>
            <a:r>
              <a:rPr lang="en-US" dirty="0" smtClean="0"/>
              <a:t> </a:t>
            </a:r>
            <a:endParaRPr lang="en-US" dirty="0"/>
          </a:p>
        </p:txBody>
      </p:sp>
      <p:sp>
        <p:nvSpPr>
          <p:cNvPr id="3" name="Text Placeholder 2"/>
          <p:cNvSpPr>
            <a:spLocks noGrp="1"/>
          </p:cNvSpPr>
          <p:nvPr>
            <p:ph type="body" sz="quarter" idx="10"/>
          </p:nvPr>
        </p:nvSpPr>
        <p:spPr/>
        <p:txBody>
          <a:bodyPr/>
          <a:lstStyle/>
          <a:p>
            <a:r>
              <a:rPr lang="en-US" dirty="0" smtClean="0"/>
              <a:t> </a:t>
            </a:r>
            <a:endParaRPr lang="en-US" dirty="0"/>
          </a:p>
        </p:txBody>
      </p:sp>
    </p:spTree>
    <p:extLst>
      <p:ext uri="{BB962C8B-B14F-4D97-AF65-F5344CB8AC3E}">
        <p14:creationId xmlns:p14="http://schemas.microsoft.com/office/powerpoint/2010/main" val="1409634926"/>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590931"/>
          </a:xfrm>
          <a:prstGeom prst="rect">
            <a:avLst/>
          </a:prstGeom>
        </p:spPr>
        <p:txBody>
          <a:bodyPr wrap="square">
            <a:spAutoFit/>
          </a:bodyPr>
          <a:lstStyle/>
          <a:p>
            <a:pPr marL="571500" indent="-571500">
              <a:lnSpc>
                <a:spcPct val="90000"/>
              </a:lnSpc>
              <a:spcBef>
                <a:spcPct val="20000"/>
              </a:spcBef>
              <a:buSzPct val="105000"/>
              <a:buFontTx/>
              <a:buBlip>
                <a:blip r:embed="rId3"/>
              </a:buBlip>
            </a:pPr>
            <a:r>
              <a:rPr lang="en-US" sz="3600" dirty="0">
                <a:gradFill>
                  <a:gsLst>
                    <a:gs pos="1250">
                      <a:srgbClr val="FFFFFF"/>
                    </a:gs>
                    <a:gs pos="100000">
                      <a:srgbClr val="FFFFFF"/>
                    </a:gs>
                  </a:gsLst>
                  <a:lin ang="5400000" scaled="0"/>
                </a:gradFill>
                <a:latin typeface="Segoe UI Light"/>
              </a:rPr>
              <a:t>SES-B203 SP2013 Admin Thurs 8:30a</a:t>
            </a:r>
            <a:endParaRPr lang="en-US" sz="3600" dirty="0" smtClean="0">
              <a:gradFill>
                <a:gsLst>
                  <a:gs pos="1250">
                    <a:srgbClr val="FFFFFF"/>
                  </a:gs>
                  <a:gs pos="100000">
                    <a:srgbClr val="FFFFFF"/>
                  </a:gs>
                </a:gsLst>
                <a:lin ang="5400000" scaled="0"/>
              </a:gradFill>
              <a:latin typeface="Segoe UI Light"/>
            </a:endParaRPr>
          </a:p>
        </p:txBody>
      </p:sp>
      <p:sp>
        <p:nvSpPr>
          <p:cNvPr id="8" name="Rectangle 7"/>
          <p:cNvSpPr/>
          <p:nvPr/>
        </p:nvSpPr>
        <p:spPr>
          <a:xfrm>
            <a:off x="371669" y="2307618"/>
            <a:ext cx="11790169" cy="590931"/>
          </a:xfrm>
          <a:prstGeom prst="rect">
            <a:avLst/>
          </a:prstGeom>
        </p:spPr>
        <p:txBody>
          <a:bodyPr wrap="square">
            <a:spAutoFit/>
          </a:bodyPr>
          <a:lstStyle/>
          <a:p>
            <a:pPr marL="571500" indent="-571500">
              <a:lnSpc>
                <a:spcPct val="90000"/>
              </a:lnSpc>
              <a:spcBef>
                <a:spcPct val="20000"/>
              </a:spcBef>
              <a:buSzPct val="105000"/>
              <a:buFontTx/>
              <a:buBlip>
                <a:blip r:embed="rId3"/>
              </a:buBlip>
            </a:pPr>
            <a:r>
              <a:rPr lang="en-US" sz="3600" dirty="0">
                <a:gradFill>
                  <a:gsLst>
                    <a:gs pos="1250">
                      <a:srgbClr val="FFFFFF"/>
                    </a:gs>
                    <a:gs pos="100000">
                      <a:srgbClr val="FFFFFF"/>
                    </a:gs>
                  </a:gsLst>
                  <a:lin ang="5400000" scaled="0"/>
                </a:gradFill>
                <a:latin typeface="Segoe UI Light"/>
              </a:rPr>
              <a:t>SES-B321 O365 Migration Thurs </a:t>
            </a:r>
            <a:r>
              <a:rPr lang="en-US" sz="3600" dirty="0" smtClean="0">
                <a:gradFill>
                  <a:gsLst>
                    <a:gs pos="1250">
                      <a:srgbClr val="FFFFFF"/>
                    </a:gs>
                    <a:gs pos="100000">
                      <a:srgbClr val="FFFFFF"/>
                    </a:gs>
                  </a:gsLst>
                  <a:lin ang="5400000" scaled="0"/>
                </a:gradFill>
                <a:latin typeface="Segoe UI Light"/>
              </a:rPr>
              <a:t>1:00p</a:t>
            </a:r>
            <a:endParaRPr lang="en-US" sz="3600" dirty="0">
              <a:gradFill>
                <a:gsLst>
                  <a:gs pos="1250">
                    <a:srgbClr val="FFFFFF"/>
                  </a:gs>
                  <a:gs pos="100000">
                    <a:srgbClr val="FFFFFF"/>
                  </a:gs>
                </a:gsLst>
                <a:lin ang="5400000" scaled="0"/>
              </a:gradFill>
              <a:latin typeface="Segoe UI Light"/>
            </a:endParaRPr>
          </a:p>
        </p:txBody>
      </p:sp>
      <p:sp>
        <p:nvSpPr>
          <p:cNvPr id="9" name="Rectangle 8"/>
          <p:cNvSpPr/>
          <p:nvPr/>
        </p:nvSpPr>
        <p:spPr>
          <a:xfrm>
            <a:off x="371669" y="3219249"/>
            <a:ext cx="11790169" cy="590931"/>
          </a:xfrm>
          <a:prstGeom prst="rect">
            <a:avLst/>
          </a:prstGeom>
        </p:spPr>
        <p:txBody>
          <a:bodyPr wrap="square">
            <a:spAutoFit/>
          </a:bodyPr>
          <a:lstStyle/>
          <a:p>
            <a:pPr marL="571500" indent="-571500">
              <a:lnSpc>
                <a:spcPct val="90000"/>
              </a:lnSpc>
              <a:spcBef>
                <a:spcPct val="20000"/>
              </a:spcBef>
              <a:buSzPct val="105000"/>
              <a:buFontTx/>
              <a:buBlip>
                <a:blip r:embed="rId3"/>
              </a:buBlip>
            </a:pPr>
            <a:r>
              <a:rPr lang="fr-FR" sz="3600" dirty="0">
                <a:gradFill>
                  <a:gsLst>
                    <a:gs pos="1250">
                      <a:srgbClr val="FFFFFF"/>
                    </a:gs>
                    <a:gs pos="100000">
                      <a:srgbClr val="FFFFFF"/>
                    </a:gs>
                  </a:gsLst>
                  <a:lin ang="5400000" scaled="0"/>
                </a:gradFill>
                <a:latin typeface="Segoe UI Light"/>
              </a:rPr>
              <a:t>SES-H203 Lab Configuring </a:t>
            </a:r>
            <a:r>
              <a:rPr lang="fr-FR" sz="3600" dirty="0" smtClean="0">
                <a:gradFill>
                  <a:gsLst>
                    <a:gs pos="1250">
                      <a:srgbClr val="FFFFFF"/>
                    </a:gs>
                    <a:gs pos="100000">
                      <a:srgbClr val="FFFFFF"/>
                    </a:gs>
                  </a:gsLst>
                  <a:lin ang="5400000" scaled="0"/>
                </a:gradFill>
                <a:latin typeface="Segoe UI Light"/>
              </a:rPr>
              <a:t>Enterprise </a:t>
            </a:r>
            <a:r>
              <a:rPr lang="fr-FR" sz="3600" dirty="0">
                <a:gradFill>
                  <a:gsLst>
                    <a:gs pos="1250">
                      <a:srgbClr val="FFFFFF"/>
                    </a:gs>
                    <a:gs pos="100000">
                      <a:srgbClr val="FFFFFF"/>
                    </a:gs>
                  </a:gsLst>
                  <a:lin ang="5400000" scaled="0"/>
                </a:gradFill>
                <a:latin typeface="Segoe UI Light"/>
              </a:rPr>
              <a:t>Social</a:t>
            </a:r>
            <a:endParaRPr lang="fr-FR" sz="3600" dirty="0" smtClean="0">
              <a:gradFill>
                <a:gsLst>
                  <a:gs pos="1250">
                    <a:srgbClr val="FFFFFF"/>
                  </a:gs>
                  <a:gs pos="100000">
                    <a:srgbClr val="FFFFFF"/>
                  </a:gs>
                </a:gsLst>
                <a:lin ang="5400000" scaled="0"/>
              </a:gradFill>
              <a:latin typeface="Segoe UI Light"/>
            </a:endParaRPr>
          </a:p>
        </p:txBody>
      </p:sp>
      <p:sp>
        <p:nvSpPr>
          <p:cNvPr id="10" name="Rectangle 9"/>
          <p:cNvSpPr/>
          <p:nvPr/>
        </p:nvSpPr>
        <p:spPr>
          <a:xfrm>
            <a:off x="371669" y="4130880"/>
            <a:ext cx="11790169" cy="590931"/>
          </a:xfrm>
          <a:prstGeom prst="rect">
            <a:avLst/>
          </a:prstGeom>
        </p:spPr>
        <p:txBody>
          <a:bodyPr wrap="square">
            <a:spAutoFit/>
          </a:bodyPr>
          <a:lstStyle/>
          <a:p>
            <a:pPr marL="571500" indent="-571500">
              <a:lnSpc>
                <a:spcPct val="90000"/>
              </a:lnSpc>
              <a:spcBef>
                <a:spcPct val="20000"/>
              </a:spcBef>
              <a:buSzPct val="105000"/>
              <a:buFontTx/>
              <a:buBlip>
                <a:blip r:embed="rId3"/>
              </a:buBlip>
            </a:pPr>
            <a:r>
              <a:rPr lang="fr-FR" sz="3600" dirty="0">
                <a:gradFill>
                  <a:gsLst>
                    <a:gs pos="1250">
                      <a:srgbClr val="FFFFFF"/>
                    </a:gs>
                    <a:gs pos="100000">
                      <a:srgbClr val="FFFFFF"/>
                    </a:gs>
                  </a:gsLst>
                  <a:lin ang="5400000" scaled="0"/>
                </a:gradFill>
                <a:latin typeface="Segoe UI Light"/>
              </a:rPr>
              <a:t>SES-H206 Lab Exploring Enterprise Social</a:t>
            </a:r>
          </a:p>
        </p:txBody>
      </p:sp>
      <p:sp>
        <p:nvSpPr>
          <p:cNvPr id="12" name="Rectangle 11"/>
          <p:cNvSpPr/>
          <p:nvPr/>
        </p:nvSpPr>
        <p:spPr>
          <a:xfrm>
            <a:off x="371668" y="5042512"/>
            <a:ext cx="11790169" cy="590931"/>
          </a:xfrm>
          <a:prstGeom prst="rect">
            <a:avLst/>
          </a:prstGeom>
        </p:spPr>
        <p:txBody>
          <a:bodyPr wrap="square">
            <a:spAutoFit/>
          </a:bodyPr>
          <a:lstStyle/>
          <a:p>
            <a:pPr marL="571500" indent="-571500">
              <a:lnSpc>
                <a:spcPct val="90000"/>
              </a:lnSpc>
              <a:spcBef>
                <a:spcPct val="20000"/>
              </a:spcBef>
              <a:buSzPct val="105000"/>
              <a:buFontTx/>
              <a:buBlip>
                <a:blip r:embed="rId3"/>
              </a:buBlip>
            </a:pPr>
            <a:r>
              <a:rPr lang="en-US" sz="3600" dirty="0">
                <a:gradFill>
                  <a:gsLst>
                    <a:gs pos="1250">
                      <a:srgbClr val="FFFFFF"/>
                    </a:gs>
                    <a:gs pos="100000">
                      <a:srgbClr val="FFFFFF"/>
                    </a:gs>
                  </a:gsLst>
                  <a:lin ang="5400000" scaled="0"/>
                </a:gradFill>
                <a:latin typeface="Segoe UI Light"/>
              </a:rPr>
              <a:t>SES H313 Lab Deferred Site Collection Upgrades</a:t>
            </a: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a:xfrm>
            <a:off x="396475" y="5875402"/>
            <a:ext cx="11790169" cy="590931"/>
          </a:xfrm>
          <a:prstGeom prst="rect">
            <a:avLst/>
          </a:prstGeom>
        </p:spPr>
        <p:txBody>
          <a:bodyPr wrap="square">
            <a:spAutoFit/>
          </a:bodyPr>
          <a:lstStyle/>
          <a:p>
            <a:pPr marL="571500" indent="-571500">
              <a:lnSpc>
                <a:spcPct val="90000"/>
              </a:lnSpc>
              <a:spcBef>
                <a:spcPct val="20000"/>
              </a:spcBef>
              <a:buSzPct val="105000"/>
              <a:buFontTx/>
              <a:buBlip>
                <a:blip r:embed="rId3"/>
              </a:buBlip>
            </a:pPr>
            <a:r>
              <a:rPr lang="en-US" sz="3600" dirty="0" smtClean="0">
                <a:gradFill>
                  <a:gsLst>
                    <a:gs pos="1250">
                      <a:srgbClr val="FFFFFF"/>
                    </a:gs>
                    <a:gs pos="100000">
                      <a:srgbClr val="FFFFFF"/>
                    </a:gs>
                  </a:gsLst>
                  <a:lin ang="5400000" scaled="0"/>
                </a:gradFill>
                <a:latin typeface="Segoe UI Light"/>
              </a:rPr>
              <a:t>Find Me Later At…SES-B208 Social 5:00p Wed</a:t>
            </a:r>
            <a:endParaRPr lang="en-US" sz="3600" dirty="0">
              <a:gradFill>
                <a:gsLst>
                  <a:gs pos="1250">
                    <a:srgbClr val="FFFFFF"/>
                  </a:gs>
                  <a:gs pos="100000">
                    <a:srgbClr val="FFFFFF"/>
                  </a:gs>
                </a:gsLst>
                <a:lin ang="5400000" scaled="0"/>
              </a:gradFill>
              <a:latin typeface="Segoe UI Light"/>
            </a:endParaRPr>
          </a:p>
        </p:txBody>
      </p:sp>
    </p:spTree>
    <p:extLst>
      <p:ext uri="{BB962C8B-B14F-4D97-AF65-F5344CB8AC3E}">
        <p14:creationId xmlns:p14="http://schemas.microsoft.com/office/powerpoint/2010/main" val="322473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0-#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20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0-#ppt_w/2"/>
                                          </p:val>
                                        </p:tav>
                                        <p:tav tm="100000">
                                          <p:val>
                                            <p:strVal val="#ppt_x"/>
                                          </p:val>
                                        </p:tav>
                                      </p:tavLst>
                                    </p:anim>
                                    <p:anim calcmode="lin" valueType="num">
                                      <p:cBhvr additive="base">
                                        <p:cTn id="3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2"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resources</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2917722"/>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a:gradFill>
                  <a:gsLst>
                    <a:gs pos="1250">
                      <a:schemeClr val="tx1"/>
                    </a:gs>
                    <a:gs pos="100000">
                      <a:schemeClr val="tx1"/>
                    </a:gs>
                  </a:gsLst>
                  <a:lin ang="5400000" scaled="0"/>
                </a:gradFill>
                <a:latin typeface="+mj-lt"/>
              </a:rPr>
              <a:t>Upgrade http://</a:t>
            </a:r>
            <a:r>
              <a:rPr lang="en-US" sz="3600" dirty="0" smtClean="0">
                <a:gradFill>
                  <a:gsLst>
                    <a:gs pos="1250">
                      <a:schemeClr val="tx1"/>
                    </a:gs>
                    <a:gs pos="100000">
                      <a:schemeClr val="tx1"/>
                    </a:gs>
                  </a:gsLst>
                  <a:lin ang="5400000" scaled="0"/>
                </a:gradFill>
                <a:latin typeface="+mj-lt"/>
              </a:rPr>
              <a:t>technet.microsoft.com/en-us/library/cc303420.aspx </a:t>
            </a:r>
            <a:endParaRPr lang="en-US" sz="3600" dirty="0">
              <a:gradFill>
                <a:gsLst>
                  <a:gs pos="1250">
                    <a:schemeClr val="tx1"/>
                  </a:gs>
                  <a:gs pos="100000">
                    <a:schemeClr val="tx1"/>
                  </a:gs>
                </a:gsLst>
                <a:lin ang="5400000" scaled="0"/>
              </a:gradFill>
              <a:latin typeface="+mj-lt"/>
            </a:endParaRPr>
          </a:p>
          <a:p>
            <a:pPr marL="571500" lvl="0" indent="-571500">
              <a:lnSpc>
                <a:spcPct val="90000"/>
              </a:lnSpc>
              <a:spcBef>
                <a:spcPct val="20000"/>
              </a:spcBef>
              <a:buSzPct val="105000"/>
              <a:buBlip>
                <a:blip r:embed="rId3"/>
              </a:buBlip>
            </a:pPr>
            <a:r>
              <a:rPr lang="en-US" sz="3600" dirty="0">
                <a:gradFill>
                  <a:gsLst>
                    <a:gs pos="1250">
                      <a:schemeClr val="tx1"/>
                    </a:gs>
                    <a:gs pos="100000">
                      <a:schemeClr val="tx1"/>
                    </a:gs>
                  </a:gsLst>
                  <a:lin ang="5400000" scaled="0"/>
                </a:gradFill>
                <a:latin typeface="+mj-lt"/>
              </a:rPr>
              <a:t>Resource </a:t>
            </a:r>
            <a:r>
              <a:rPr lang="en-US" sz="3600" dirty="0" smtClean="0">
                <a:gradFill>
                  <a:gsLst>
                    <a:gs pos="1250">
                      <a:schemeClr val="tx1"/>
                    </a:gs>
                    <a:gs pos="100000">
                      <a:schemeClr val="tx1"/>
                    </a:gs>
                  </a:gsLst>
                  <a:lin ang="5400000" scaled="0"/>
                </a:gradFill>
                <a:latin typeface="+mj-lt"/>
              </a:rPr>
              <a:t>Center http</a:t>
            </a:r>
            <a:r>
              <a:rPr lang="en-US" sz="3600" dirty="0">
                <a:gradFill>
                  <a:gsLst>
                    <a:gs pos="1250">
                      <a:schemeClr val="tx1"/>
                    </a:gs>
                    <a:gs pos="100000">
                      <a:schemeClr val="tx1"/>
                    </a:gs>
                  </a:gsLst>
                  <a:lin ang="5400000" scaled="0"/>
                </a:gradFill>
                <a:latin typeface="+mj-lt"/>
              </a:rPr>
              <a:t>://technet.microsoft.com/en-US/sharepoint/fp142375 </a:t>
            </a:r>
          </a:p>
          <a:p>
            <a:pPr marL="571500" lvl="0" indent="-571500">
              <a:lnSpc>
                <a:spcPct val="90000"/>
              </a:lnSpc>
              <a:spcBef>
                <a:spcPct val="20000"/>
              </a:spcBef>
              <a:buSzPct val="105000"/>
              <a:buBlip>
                <a:blip r:embed="rId3"/>
              </a:buBlip>
            </a:pPr>
            <a:r>
              <a:rPr lang="en-US" sz="3600" dirty="0">
                <a:gradFill>
                  <a:gsLst>
                    <a:gs pos="1250">
                      <a:schemeClr val="tx1"/>
                    </a:gs>
                    <a:gs pos="100000">
                      <a:schemeClr val="tx1"/>
                    </a:gs>
                  </a:gsLst>
                  <a:lin ang="5400000" scaled="0"/>
                </a:gradFill>
                <a:latin typeface="+mj-lt"/>
              </a:rPr>
              <a:t>Chris’ </a:t>
            </a:r>
            <a:r>
              <a:rPr lang="en-US" sz="3600" dirty="0" smtClean="0">
                <a:gradFill>
                  <a:gsLst>
                    <a:gs pos="1250">
                      <a:schemeClr val="tx1"/>
                    </a:gs>
                    <a:gs pos="100000">
                      <a:schemeClr val="tx1"/>
                    </a:gs>
                  </a:gsLst>
                  <a:lin ang="5400000" scaled="0"/>
                </a:gradFill>
                <a:latin typeface="+mj-lt"/>
              </a:rPr>
              <a:t>Blog www.chrismcnulty.net/blog</a:t>
            </a:r>
            <a:endParaRPr lang="en-US" sz="36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7440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3655" y="2529186"/>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3548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143592"/>
            <a:ext cx="4572318" cy="4561249"/>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rgbClr val="FFFFFF"/>
                    </a:gs>
                    <a:gs pos="100000">
                      <a:srgbClr val="FFFFFF"/>
                    </a:gs>
                  </a:gsLst>
                  <a:lin ang="5400000" scaled="0"/>
                </a:gradFill>
              </a:rPr>
              <a:t>Scan this QR code </a:t>
            </a:r>
            <a:r>
              <a:rPr lang="en-US" sz="4400" dirty="0" smtClean="0">
                <a:gradFill>
                  <a:gsLst>
                    <a:gs pos="1250">
                      <a:srgbClr val="FFFFFF"/>
                    </a:gs>
                    <a:gs pos="100000">
                      <a:srgbClr val="FFFFFF"/>
                    </a:gs>
                  </a:gsLst>
                  <a:lin ang="5400000" scaled="0"/>
                </a:gradFill>
              </a:rPr>
              <a:t>to evaluate this session and be automatically entered in a drawing to </a:t>
            </a:r>
            <a:br>
              <a:rPr lang="en-US" sz="4400" dirty="0" smtClean="0">
                <a:gradFill>
                  <a:gsLst>
                    <a:gs pos="1250">
                      <a:srgbClr val="FFFFFF"/>
                    </a:gs>
                    <a:gs pos="100000">
                      <a:srgbClr val="FFFFFF"/>
                    </a:gs>
                  </a:gsLst>
                  <a:lin ang="5400000" scaled="0"/>
                </a:gradFill>
              </a:rPr>
            </a:br>
            <a:r>
              <a:rPr lang="en-US" sz="4400" dirty="0" smtClean="0">
                <a:gradFill>
                  <a:gsLst>
                    <a:gs pos="1250">
                      <a:srgbClr val="FFFFFF"/>
                    </a:gs>
                    <a:gs pos="100000">
                      <a:srgbClr val="FFFFFF"/>
                    </a:gs>
                  </a:gsLst>
                  <a:lin ang="5400000" scaled="0"/>
                </a:gradFill>
              </a:rPr>
              <a:t>win a prize</a:t>
            </a:r>
            <a:endParaRPr lang="en-US" sz="4400" b="1" dirty="0" smtClean="0">
              <a:gradFill>
                <a:gsLst>
                  <a:gs pos="1250">
                    <a:srgbClr val="FFFFFF"/>
                  </a:gs>
                  <a:gs pos="100000">
                    <a:srgbClr val="FFFFFF"/>
                  </a:gs>
                </a:gsLst>
                <a:lin ang="5400000" scaled="0"/>
              </a:gradFill>
            </a:endParaRP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591079392"/>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338146" y="411163"/>
            <a:ext cx="9387004" cy="1335087"/>
          </a:xfrm>
          <a:noFill/>
        </p:spPr>
        <p:txBody>
          <a:bodyPr/>
          <a:lstStyle/>
          <a:p>
            <a:r>
              <a:rPr lang="en-US" dirty="0" smtClean="0">
                <a:solidFill>
                  <a:schemeClr val="accent1"/>
                </a:solidFill>
              </a:rPr>
              <a:t>Dell Software | SharePoint</a:t>
            </a:r>
            <a:endParaRPr lang="en-US" dirty="0">
              <a:solidFill>
                <a:schemeClr val="accent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6022" y="1485712"/>
            <a:ext cx="8924431" cy="5175959"/>
          </a:xfrm>
          <a:prstGeom prst="rect">
            <a:avLst/>
          </a:prstGeom>
        </p:spPr>
      </p:pic>
    </p:spTree>
    <p:extLst>
      <p:ext uri="{BB962C8B-B14F-4D97-AF65-F5344CB8AC3E}">
        <p14:creationId xmlns:p14="http://schemas.microsoft.com/office/powerpoint/2010/main" val="211453060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bwMode="auto">
          <a:xfrm>
            <a:off x="908513" y="2519148"/>
            <a:ext cx="2088801" cy="208810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0576" tIns="144461" rIns="180576" bIns="144461" numCol="1" spcCol="0" rtlCol="0" fromWordArt="0" anchor="t" anchorCtr="0" forceAA="0" compatLnSpc="1">
            <a:prstTxWarp prst="textNoShape">
              <a:avLst/>
            </a:prstTxWarp>
            <a:noAutofit/>
          </a:bodyPr>
          <a:lstStyle/>
          <a:p>
            <a:pPr defTabSz="920822" fontAlgn="base"/>
            <a:r>
              <a:rPr lang="en-US" sz="2015" dirty="0" smtClean="0">
                <a:gradFill>
                  <a:gsLst>
                    <a:gs pos="0">
                      <a:srgbClr val="FFFFFF"/>
                    </a:gs>
                    <a:gs pos="100000">
                      <a:srgbClr val="FFFFFF"/>
                    </a:gs>
                  </a:gsLst>
                  <a:lin ang="5400000" scaled="0"/>
                </a:gradFill>
                <a:ea typeface="Segoe UI" pitchFamily="34" charset="0"/>
                <a:cs typeface="Segoe UI" pitchFamily="34" charset="0"/>
              </a:rPr>
              <a:t>Case for SharePoint</a:t>
            </a:r>
            <a:endParaRPr lang="en-US" sz="2015" i="1" dirty="0">
              <a:gradFill>
                <a:gsLst>
                  <a:gs pos="0">
                    <a:srgbClr val="FFFFFF"/>
                  </a:gs>
                  <a:gs pos="100000">
                    <a:srgbClr val="FFFFFF"/>
                  </a:gs>
                </a:gsLst>
                <a:lin ang="5400000" scaled="0"/>
              </a:gradFill>
              <a:ea typeface="Segoe UI" pitchFamily="34" charset="0"/>
              <a:cs typeface="Segoe UI" pitchFamily="34" charset="0"/>
            </a:endParaRPr>
          </a:p>
          <a:p>
            <a:pPr defTabSz="920822" fontAlgn="base"/>
            <a:endParaRPr lang="en-US" sz="2015"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smtClean="0"/>
              <a:t>Key Topics</a:t>
            </a:r>
            <a:endParaRPr lang="en-US" dirty="0"/>
          </a:p>
        </p:txBody>
      </p:sp>
      <p:sp>
        <p:nvSpPr>
          <p:cNvPr id="6" name="Rectangle 5"/>
          <p:cNvSpPr/>
          <p:nvPr/>
        </p:nvSpPr>
        <p:spPr bwMode="auto">
          <a:xfrm>
            <a:off x="7328681" y="2519146"/>
            <a:ext cx="2088801" cy="2088104"/>
          </a:xfrm>
          <a:prstGeom prst="rect">
            <a:avLst/>
          </a:prstGeom>
          <a:solidFill>
            <a:srgbClr val="F7964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0576" tIns="144461" rIns="180576" bIns="144461" numCol="1" spcCol="0" rtlCol="0" fromWordArt="0" anchor="t" anchorCtr="0" forceAA="0" compatLnSpc="1">
            <a:prstTxWarp prst="textNoShape">
              <a:avLst/>
            </a:prstTxWarp>
            <a:noAutofit/>
          </a:bodyPr>
          <a:lstStyle/>
          <a:p>
            <a:pPr defTabSz="920822" fontAlgn="base"/>
            <a:r>
              <a:rPr lang="en-US" sz="1914" dirty="0" smtClean="0">
                <a:gradFill>
                  <a:gsLst>
                    <a:gs pos="0">
                      <a:srgbClr val="FFFFFF"/>
                    </a:gs>
                    <a:gs pos="100000">
                      <a:srgbClr val="FFFFFF"/>
                    </a:gs>
                  </a:gsLst>
                  <a:lin ang="5400000" scaled="0"/>
                </a:gradFill>
                <a:ea typeface="Segoe UI" pitchFamily="34" charset="0"/>
                <a:cs typeface="Segoe UI" pitchFamily="34" charset="0"/>
              </a:rPr>
              <a:t>Schema and Site Collection Upgrade</a:t>
            </a:r>
            <a:endParaRPr lang="en-US" sz="2015" i="1"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3048569" y="2519148"/>
            <a:ext cx="2088801" cy="20881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0576" tIns="144461" rIns="180576" bIns="144461" numCol="1" spcCol="0" rtlCol="0" fromWordArt="0" anchor="t" anchorCtr="0" forceAA="0" compatLnSpc="1">
            <a:prstTxWarp prst="textNoShape">
              <a:avLst/>
            </a:prstTxWarp>
            <a:noAutofit/>
          </a:bodyPr>
          <a:lstStyle/>
          <a:p>
            <a:pPr defTabSz="920822" fontAlgn="base"/>
            <a:r>
              <a:rPr lang="en-US" sz="2015" dirty="0" smtClean="0">
                <a:gradFill>
                  <a:gsLst>
                    <a:gs pos="0">
                      <a:srgbClr val="FFFFFF"/>
                    </a:gs>
                    <a:gs pos="100000">
                      <a:srgbClr val="FFFFFF"/>
                    </a:gs>
                  </a:gsLst>
                  <a:lin ang="5400000" scaled="0"/>
                </a:gradFill>
                <a:ea typeface="Segoe UI" pitchFamily="34" charset="0"/>
                <a:cs typeface="Segoe UI" pitchFamily="34" charset="0"/>
              </a:rPr>
              <a:t>Upgrade Planning</a:t>
            </a:r>
            <a:endParaRPr lang="en-US" sz="2015"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5188625" y="2519146"/>
            <a:ext cx="2088801" cy="2088104"/>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0576" tIns="144461" rIns="180576" bIns="144461" numCol="1" spcCol="0" rtlCol="0" fromWordArt="0" anchor="t" anchorCtr="0" forceAA="0" compatLnSpc="1">
            <a:prstTxWarp prst="textNoShape">
              <a:avLst/>
            </a:prstTxWarp>
            <a:noAutofit/>
          </a:bodyPr>
          <a:lstStyle/>
          <a:p>
            <a:pPr defTabSz="920822" fontAlgn="base"/>
            <a:r>
              <a:rPr lang="en-US" sz="2015" dirty="0" smtClean="0">
                <a:gradFill>
                  <a:gsLst>
                    <a:gs pos="0">
                      <a:srgbClr val="FFFFFF"/>
                    </a:gs>
                    <a:gs pos="100000">
                      <a:srgbClr val="FFFFFF"/>
                    </a:gs>
                  </a:gsLst>
                  <a:lin ang="5400000" scaled="0"/>
                </a:gradFill>
                <a:ea typeface="Segoe UI" pitchFamily="34" charset="0"/>
                <a:cs typeface="Segoe UI" pitchFamily="34" charset="0"/>
              </a:rPr>
              <a:t>Preparation</a:t>
            </a:r>
            <a:endParaRPr lang="en-US" sz="2015" i="1"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9468738" y="2520758"/>
            <a:ext cx="2088801" cy="208810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0576" tIns="144461" rIns="180576" bIns="144461" numCol="1" spcCol="0" rtlCol="0" fromWordArt="0" anchor="t" anchorCtr="0" forceAA="0" compatLnSpc="1">
            <a:prstTxWarp prst="textNoShape">
              <a:avLst/>
            </a:prstTxWarp>
            <a:noAutofit/>
          </a:bodyPr>
          <a:lstStyle/>
          <a:p>
            <a:pPr defTabSz="921258"/>
            <a:r>
              <a:rPr lang="en-US" sz="2015" dirty="0" smtClean="0">
                <a:solidFill>
                  <a:prstClr val="white"/>
                </a:solidFill>
              </a:rPr>
              <a:t>Special Cases</a:t>
            </a:r>
            <a:endParaRPr lang="en-US" sz="2015" i="1" dirty="0">
              <a:solidFill>
                <a:prstClr val="white"/>
              </a:solidFill>
            </a:endParaRPr>
          </a:p>
        </p:txBody>
      </p:sp>
    </p:spTree>
    <p:extLst>
      <p:ext uri="{BB962C8B-B14F-4D97-AF65-F5344CB8AC3E}">
        <p14:creationId xmlns:p14="http://schemas.microsoft.com/office/powerpoint/2010/main" val="354733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TechEd 2013 Speaker PPT Template</Template>
  <TotalTime>11055</TotalTime>
  <Words>5930</Words>
  <Application>Microsoft Office PowerPoint</Application>
  <PresentationFormat>Custom</PresentationFormat>
  <Paragraphs>742</Paragraphs>
  <Slides>78</Slides>
  <Notes>40</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78</vt:i4>
      </vt:variant>
    </vt:vector>
  </HeadingPairs>
  <TitlesOfParts>
    <vt:vector size="87" baseType="lpstr">
      <vt:lpstr>Calibri</vt:lpstr>
      <vt:lpstr>Wingdings</vt:lpstr>
      <vt:lpstr>Arial</vt:lpstr>
      <vt:lpstr>Museo Sans For Dell</vt:lpstr>
      <vt:lpstr>Segoe UI Light</vt:lpstr>
      <vt:lpstr>Segoe UI</vt:lpstr>
      <vt:lpstr>Consolas</vt:lpstr>
      <vt:lpstr>Courier New</vt:lpstr>
      <vt:lpstr>TechEd_2013_Template_r09</vt:lpstr>
      <vt:lpstr>PowerPoint Presentation</vt:lpstr>
      <vt:lpstr>The only way to go is up!  Upgrade to Microsoft SharePoint 2013</vt:lpstr>
      <vt:lpstr>Intro</vt:lpstr>
      <vt:lpstr>Meet Chris McNulty @cmcnulty2000 </vt:lpstr>
      <vt:lpstr>PowerPoint Presentation</vt:lpstr>
      <vt:lpstr>PowerPoint Presentation</vt:lpstr>
      <vt:lpstr>PowerPoint Presentation</vt:lpstr>
      <vt:lpstr>Dell Software | SharePoint</vt:lpstr>
      <vt:lpstr>Key Topics</vt:lpstr>
      <vt:lpstr>Presentation governance</vt:lpstr>
      <vt:lpstr>Why SharePoint?</vt:lpstr>
      <vt:lpstr>Document-centric collaboration</vt:lpstr>
      <vt:lpstr>Why care about SharePoint 2013?  </vt:lpstr>
      <vt:lpstr>Migration/Upgrades</vt:lpstr>
      <vt:lpstr>Upgrade methods</vt:lpstr>
      <vt:lpstr>Prepare</vt:lpstr>
      <vt:lpstr>Pre-readiness roadmap</vt:lpstr>
      <vt:lpstr>Mission zero</vt:lpstr>
      <vt:lpstr>SQL Server in-place upgrade– Matrix</vt:lpstr>
      <vt:lpstr>Content consolidation in 2010</vt:lpstr>
      <vt:lpstr>Content Assessment</vt:lpstr>
      <vt:lpstr>Application assessment challenges</vt:lpstr>
      <vt:lpstr>Documentation process</vt:lpstr>
      <vt:lpstr>Settings gathering</vt:lpstr>
      <vt:lpstr>Planning</vt:lpstr>
      <vt:lpstr>Database attach upgrade</vt:lpstr>
      <vt:lpstr>Change management – auth &amp; URLs</vt:lpstr>
      <vt:lpstr>Choosing migration vs. upgrade</vt:lpstr>
      <vt:lpstr>Disk Sizing</vt:lpstr>
      <vt:lpstr>Advantages of code-free solutions</vt:lpstr>
      <vt:lpstr>Don’t move a mess!</vt:lpstr>
      <vt:lpstr>Best practices for testing upgrade</vt:lpstr>
      <vt:lpstr>Two modes converged in a wood…</vt:lpstr>
      <vt:lpstr>Unsupported in 2010 mode</vt:lpstr>
      <vt:lpstr>Office Web Apps Server</vt:lpstr>
      <vt:lpstr>PowerPoint Presentation</vt:lpstr>
      <vt:lpstr>SharePoint “raking” </vt:lpstr>
      <vt:lpstr>Site collection end of life</vt:lpstr>
      <vt:lpstr>Claims Conversion PowerShell</vt:lpstr>
      <vt:lpstr>Migration preparation in SharePoint 2010</vt:lpstr>
      <vt:lpstr>Implement upgrade</vt:lpstr>
      <vt:lpstr>Upgrade process</vt:lpstr>
      <vt:lpstr>Account requirements for upgrades</vt:lpstr>
      <vt:lpstr>Configuring web applications</vt:lpstr>
      <vt:lpstr>Upgrade-related PowerShell commands</vt:lpstr>
      <vt:lpstr>Test-SPContentDatabase</vt:lpstr>
      <vt:lpstr>Mount-SPContentDatabase</vt:lpstr>
      <vt:lpstr>Best practices for upgrading to 2013</vt:lpstr>
      <vt:lpstr>Database attach demo</vt:lpstr>
      <vt:lpstr>Site collection upgrade</vt:lpstr>
      <vt:lpstr>Site collection health checks</vt:lpstr>
      <vt:lpstr>Upgrade evaluation site collections</vt:lpstr>
      <vt:lpstr>Snapshot creation of upgrade evaluation sites</vt:lpstr>
      <vt:lpstr>Site collection upgrades</vt:lpstr>
      <vt:lpstr>Validate upgrade</vt:lpstr>
      <vt:lpstr>Upgrade troubleshooting steps</vt:lpstr>
      <vt:lpstr>Post-upgrade best practice </vt:lpstr>
      <vt:lpstr>Special scenarios</vt:lpstr>
      <vt:lpstr>N+2: SharePoint 2007 – 2013 </vt:lpstr>
      <vt:lpstr>N+2: SharePoint 2007-2013 </vt:lpstr>
      <vt:lpstr>Upgrading with MMS Content Type Hubs</vt:lpstr>
      <vt:lpstr>Initial state</vt:lpstr>
      <vt:lpstr>Duplicate CTH in 2010</vt:lpstr>
      <vt:lpstr>2013 Twin Hubs</vt:lpstr>
      <vt:lpstr>Create SSAs</vt:lpstr>
      <vt:lpstr>Proxies/connections</vt:lpstr>
      <vt:lpstr>End state</vt:lpstr>
      <vt:lpstr>MMS Syndication Rules</vt:lpstr>
      <vt:lpstr>SharePoint 2013…the infinite frontier</vt:lpstr>
      <vt:lpstr>Thank you! </vt:lpstr>
      <vt:lpstr>More information</vt:lpstr>
      <vt:lpstr> </vt:lpstr>
      <vt:lpstr>Related content</vt:lpstr>
      <vt:lpstr>Track resources</vt:lpstr>
      <vt:lpstr>Resources</vt:lpstr>
      <vt:lpstr>Complete an evaluation on CommNet and enter to win!</vt:lpstr>
      <vt:lpstr>Evaluate this session</vt:lpstr>
      <vt:lpstr>PowerPoint Presentation</vt:lpstr>
    </vt:vector>
  </TitlesOfParts>
  <Manager>&lt;Comms manager/speech writer&gt;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SES-B312 The only way to go is up!  Upgrade to Microsoft SharePoint 2013</dc:title>
  <dc:subject>TechEd 2013</dc:subject>
  <dc:creator>Chris McNulty</dc:creator>
  <cp:keywords>TechEd 2013</cp:keywords>
  <dc:description>Template by: Jordan Cayabyab, Artitudes Design, Inc.
Formatting by: Brett Perry, Silver Fox Productions Inc.
Audience Type: Internal/External</dc:description>
  <cp:lastModifiedBy>Shows</cp:lastModifiedBy>
  <cp:revision>75</cp:revision>
  <dcterms:created xsi:type="dcterms:W3CDTF">2013-05-01T19:51:55Z</dcterms:created>
  <dcterms:modified xsi:type="dcterms:W3CDTF">2013-06-05T20:11:17Z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