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37"/>
  </p:notesMasterIdLst>
  <p:handoutMasterIdLst>
    <p:handoutMasterId r:id="rId38"/>
  </p:handoutMasterIdLst>
  <p:sldIdLst>
    <p:sldId id="1135" r:id="rId6"/>
    <p:sldId id="1054" r:id="rId7"/>
    <p:sldId id="1156" r:id="rId8"/>
    <p:sldId id="1074" r:id="rId9"/>
    <p:sldId id="1157" r:id="rId10"/>
    <p:sldId id="1158" r:id="rId11"/>
    <p:sldId id="1159" r:id="rId12"/>
    <p:sldId id="1160" r:id="rId13"/>
    <p:sldId id="1161" r:id="rId14"/>
    <p:sldId id="1162" r:id="rId15"/>
    <p:sldId id="1163" r:id="rId16"/>
    <p:sldId id="1164" r:id="rId17"/>
    <p:sldId id="1165" r:id="rId18"/>
    <p:sldId id="1166" r:id="rId19"/>
    <p:sldId id="1167" r:id="rId20"/>
    <p:sldId id="1168" r:id="rId21"/>
    <p:sldId id="1138" r:id="rId22"/>
    <p:sldId id="1169" r:id="rId23"/>
    <p:sldId id="1170" r:id="rId24"/>
    <p:sldId id="1171" r:id="rId25"/>
    <p:sldId id="1172" r:id="rId26"/>
    <p:sldId id="1173" r:id="rId27"/>
    <p:sldId id="1174" r:id="rId28"/>
    <p:sldId id="1175" r:id="rId29"/>
    <p:sldId id="1176" r:id="rId30"/>
    <p:sldId id="1177" r:id="rId31"/>
    <p:sldId id="1144" r:id="rId32"/>
    <p:sldId id="1150" r:id="rId33"/>
    <p:sldId id="1147" r:id="rId34"/>
    <p:sldId id="1178" r:id="rId35"/>
    <p:sldId id="1076"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074"/>
            <p14:sldId id="1157"/>
            <p14:sldId id="1158"/>
            <p14:sldId id="1159"/>
            <p14:sldId id="1160"/>
            <p14:sldId id="1161"/>
            <p14:sldId id="1162"/>
            <p14:sldId id="1163"/>
            <p14:sldId id="1164"/>
            <p14:sldId id="1165"/>
            <p14:sldId id="1166"/>
            <p14:sldId id="1167"/>
            <p14:sldId id="1168"/>
            <p14:sldId id="1138"/>
            <p14:sldId id="1169"/>
            <p14:sldId id="1170"/>
            <p14:sldId id="1171"/>
            <p14:sldId id="1172"/>
            <p14:sldId id="1173"/>
            <p14:sldId id="1174"/>
            <p14:sldId id="1175"/>
            <p14:sldId id="1176"/>
            <p14:sldId id="1177"/>
          </p14:sldIdLst>
        </p14:section>
        <p14:section name="Special content" id="{6925D2A1-AD53-4951-AB34-79DFA02CD676}">
          <p14:sldIdLst>
            <p14:sldId id="1144"/>
            <p14:sldId id="1150"/>
            <p14:sldId id="1147"/>
            <p14:sldId id="117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6305" autoAdjust="0"/>
  </p:normalViewPr>
  <p:slideViewPr>
    <p:cSldViewPr snapToGrid="0">
      <p:cViewPr varScale="1">
        <p:scale>
          <a:sx n="82" d="100"/>
          <a:sy n="82" d="100"/>
        </p:scale>
        <p:origin x="264"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3:48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3:48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10</a:t>
            </a:fld>
            <a:endParaRPr lang="en-US"/>
          </a:p>
        </p:txBody>
      </p:sp>
    </p:spTree>
    <p:extLst>
      <p:ext uri="{BB962C8B-B14F-4D97-AF65-F5344CB8AC3E}">
        <p14:creationId xmlns:p14="http://schemas.microsoft.com/office/powerpoint/2010/main" val="70587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11</a:t>
            </a:fld>
            <a:endParaRPr lang="en-US"/>
          </a:p>
        </p:txBody>
      </p:sp>
    </p:spTree>
    <p:extLst>
      <p:ext uri="{BB962C8B-B14F-4D97-AF65-F5344CB8AC3E}">
        <p14:creationId xmlns:p14="http://schemas.microsoft.com/office/powerpoint/2010/main" val="174037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12</a:t>
            </a:fld>
            <a:endParaRPr lang="en-US"/>
          </a:p>
        </p:txBody>
      </p:sp>
    </p:spTree>
    <p:extLst>
      <p:ext uri="{BB962C8B-B14F-4D97-AF65-F5344CB8AC3E}">
        <p14:creationId xmlns:p14="http://schemas.microsoft.com/office/powerpoint/2010/main" val="2757620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13</a:t>
            </a:fld>
            <a:endParaRPr lang="en-US"/>
          </a:p>
        </p:txBody>
      </p:sp>
    </p:spTree>
    <p:extLst>
      <p:ext uri="{BB962C8B-B14F-4D97-AF65-F5344CB8AC3E}">
        <p14:creationId xmlns:p14="http://schemas.microsoft.com/office/powerpoint/2010/main" val="39873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14</a:t>
            </a:fld>
            <a:endParaRPr lang="en-US"/>
          </a:p>
        </p:txBody>
      </p:sp>
    </p:spTree>
    <p:extLst>
      <p:ext uri="{BB962C8B-B14F-4D97-AF65-F5344CB8AC3E}">
        <p14:creationId xmlns:p14="http://schemas.microsoft.com/office/powerpoint/2010/main" val="329511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15</a:t>
            </a:fld>
            <a:endParaRPr lang="en-US"/>
          </a:p>
        </p:txBody>
      </p:sp>
    </p:spTree>
    <p:extLst>
      <p:ext uri="{BB962C8B-B14F-4D97-AF65-F5344CB8AC3E}">
        <p14:creationId xmlns:p14="http://schemas.microsoft.com/office/powerpoint/2010/main" val="23870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16</a:t>
            </a:fld>
            <a:endParaRPr lang="en-US"/>
          </a:p>
        </p:txBody>
      </p:sp>
    </p:spTree>
    <p:extLst>
      <p:ext uri="{BB962C8B-B14F-4D97-AF65-F5344CB8AC3E}">
        <p14:creationId xmlns:p14="http://schemas.microsoft.com/office/powerpoint/2010/main" val="96191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3:48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Title</a:t>
            </a:r>
            <a:endParaRPr lang="en-US">
              <a:solidFill>
                <a:srgbClr val="000000"/>
              </a:solidFill>
            </a:endParaRPr>
          </a:p>
        </p:txBody>
      </p:sp>
      <p:sp>
        <p:nvSpPr>
          <p:cNvPr id="5" name="Slide Number Placeholder 4"/>
          <p:cNvSpPr>
            <a:spLocks noGrp="1"/>
          </p:cNvSpPr>
          <p:nvPr>
            <p:ph type="sldNum" sz="quarter" idx="11"/>
          </p:nvPr>
        </p:nvSpPr>
        <p:spPr/>
        <p:txBody>
          <a:bodyPr/>
          <a:lstStyle/>
          <a:p>
            <a:fld id="{DF27A72E-ABDD-4068-81F6-86B1928DD1C5}"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986248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Presentation Title</a:t>
            </a:r>
            <a:endParaRPr lang="en-US">
              <a:solidFill>
                <a:srgbClr val="000000"/>
              </a:solidFill>
            </a:endParaRPr>
          </a:p>
        </p:txBody>
      </p:sp>
      <p:sp>
        <p:nvSpPr>
          <p:cNvPr id="5" name="Slide Number Placeholder 4"/>
          <p:cNvSpPr>
            <a:spLocks noGrp="1"/>
          </p:cNvSpPr>
          <p:nvPr>
            <p:ph type="sldNum" sz="quarter" idx="11"/>
          </p:nvPr>
        </p:nvSpPr>
        <p:spPr/>
        <p:txBody>
          <a:bodyPr/>
          <a:lstStyle/>
          <a:p>
            <a:fld id="{DF27A72E-ABDD-4068-81F6-86B1928DD1C5}"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110129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3:48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21</a:t>
            </a:fld>
            <a:endParaRPr lang="en-US"/>
          </a:p>
        </p:txBody>
      </p:sp>
    </p:spTree>
    <p:extLst>
      <p:ext uri="{BB962C8B-B14F-4D97-AF65-F5344CB8AC3E}">
        <p14:creationId xmlns:p14="http://schemas.microsoft.com/office/powerpoint/2010/main" val="1399466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22</a:t>
            </a:fld>
            <a:endParaRPr lang="en-US"/>
          </a:p>
        </p:txBody>
      </p:sp>
    </p:spTree>
    <p:extLst>
      <p:ext uri="{BB962C8B-B14F-4D97-AF65-F5344CB8AC3E}">
        <p14:creationId xmlns:p14="http://schemas.microsoft.com/office/powerpoint/2010/main" val="277033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23</a:t>
            </a:fld>
            <a:endParaRPr lang="en-US"/>
          </a:p>
        </p:txBody>
      </p:sp>
    </p:spTree>
    <p:extLst>
      <p:ext uri="{BB962C8B-B14F-4D97-AF65-F5344CB8AC3E}">
        <p14:creationId xmlns:p14="http://schemas.microsoft.com/office/powerpoint/2010/main" val="181573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42491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25</a:t>
            </a:fld>
            <a:endParaRPr lang="en-US"/>
          </a:p>
        </p:txBody>
      </p:sp>
    </p:spTree>
    <p:extLst>
      <p:ext uri="{BB962C8B-B14F-4D97-AF65-F5344CB8AC3E}">
        <p14:creationId xmlns:p14="http://schemas.microsoft.com/office/powerpoint/2010/main" val="2034899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26</a:t>
            </a:fld>
            <a:endParaRPr lang="en-US"/>
          </a:p>
        </p:txBody>
      </p:sp>
    </p:spTree>
    <p:extLst>
      <p:ext uri="{BB962C8B-B14F-4D97-AF65-F5344CB8AC3E}">
        <p14:creationId xmlns:p14="http://schemas.microsoft.com/office/powerpoint/2010/main" val="3076273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3:48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3:48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4764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Presentation Title</a:t>
            </a:r>
          </a:p>
        </p:txBody>
      </p:sp>
      <p:sp>
        <p:nvSpPr>
          <p:cNvPr id="6" name="Rectangle 11"/>
          <p:cNvSpPr>
            <a:spLocks noGrp="1" noChangeArrowheads="1"/>
          </p:cNvSpPr>
          <p:nvPr>
            <p:ph type="sldNum" sz="quarter" idx="5"/>
          </p:nvPr>
        </p:nvSpPr>
        <p:spPr>
          <a:ln/>
        </p:spPr>
        <p:txBody>
          <a:bodyPr/>
          <a:lstStyle/>
          <a:p>
            <a:fld id="{9149EDF3-1BEA-4323-AFD8-584A225A2D17}" type="slidenum">
              <a:rPr lang="en-US"/>
              <a:pPr/>
              <a:t>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fr-CA" dirty="0"/>
          </a:p>
        </p:txBody>
      </p:sp>
    </p:spTree>
    <p:extLst>
      <p:ext uri="{BB962C8B-B14F-4D97-AF65-F5344CB8AC3E}">
        <p14:creationId xmlns:p14="http://schemas.microsoft.com/office/powerpoint/2010/main" val="3471521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3:48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Presentation Title</a:t>
            </a:r>
          </a:p>
        </p:txBody>
      </p:sp>
      <p:sp>
        <p:nvSpPr>
          <p:cNvPr id="6" name="Rectangle 11"/>
          <p:cNvSpPr>
            <a:spLocks noGrp="1" noChangeArrowheads="1"/>
          </p:cNvSpPr>
          <p:nvPr>
            <p:ph type="sldNum" sz="quarter" idx="5"/>
          </p:nvPr>
        </p:nvSpPr>
        <p:spPr>
          <a:ln/>
        </p:spPr>
        <p:txBody>
          <a:bodyPr/>
          <a:lstStyle/>
          <a:p>
            <a:fld id="{9149EDF3-1BEA-4323-AFD8-584A225A2D17}" type="slidenum">
              <a:rPr lang="en-US"/>
              <a:pPr/>
              <a:t>5</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284163" y="3048000"/>
            <a:ext cx="6292850" cy="5622925"/>
          </a:xfrm>
        </p:spPr>
        <p:txBody>
          <a:bodyPr/>
          <a:lstStyle/>
          <a:p>
            <a:endParaRPr lang="fr-CA" dirty="0"/>
          </a:p>
        </p:txBody>
      </p:sp>
    </p:spTree>
    <p:extLst>
      <p:ext uri="{BB962C8B-B14F-4D97-AF65-F5344CB8AC3E}">
        <p14:creationId xmlns:p14="http://schemas.microsoft.com/office/powerpoint/2010/main" val="301894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6</a:t>
            </a:fld>
            <a:endParaRPr lang="en-US"/>
          </a:p>
        </p:txBody>
      </p:sp>
    </p:spTree>
    <p:extLst>
      <p:ext uri="{BB962C8B-B14F-4D97-AF65-F5344CB8AC3E}">
        <p14:creationId xmlns:p14="http://schemas.microsoft.com/office/powerpoint/2010/main" val="178524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7</a:t>
            </a:fld>
            <a:endParaRPr lang="en-US"/>
          </a:p>
        </p:txBody>
      </p:sp>
    </p:spTree>
    <p:extLst>
      <p:ext uri="{BB962C8B-B14F-4D97-AF65-F5344CB8AC3E}">
        <p14:creationId xmlns:p14="http://schemas.microsoft.com/office/powerpoint/2010/main" val="251292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750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a:p>
        </p:txBody>
      </p:sp>
      <p:sp>
        <p:nvSpPr>
          <p:cNvPr id="5" name="Slide Number Placeholder 4"/>
          <p:cNvSpPr>
            <a:spLocks noGrp="1"/>
          </p:cNvSpPr>
          <p:nvPr>
            <p:ph type="sldNum" sz="quarter" idx="11"/>
          </p:nvPr>
        </p:nvSpPr>
        <p:spPr/>
        <p:txBody>
          <a:bodyPr/>
          <a:lstStyle/>
          <a:p>
            <a:fld id="{DF27A72E-ABDD-4068-81F6-86B1928DD1C5}" type="slidenum">
              <a:rPr lang="en-US" smtClean="0"/>
              <a:pPr/>
              <a:t>9</a:t>
            </a:fld>
            <a:endParaRPr lang="en-US"/>
          </a:p>
        </p:txBody>
      </p:sp>
    </p:spTree>
    <p:extLst>
      <p:ext uri="{BB962C8B-B14F-4D97-AF65-F5344CB8AC3E}">
        <p14:creationId xmlns:p14="http://schemas.microsoft.com/office/powerpoint/2010/main" val="4099212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9219149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348927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90584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43964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91034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80752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22154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1796183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7011141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7169761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98872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558169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844840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154262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12539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510826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08990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00441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0029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965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180760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935671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2629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1236496"/>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8.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Claims Based Authentication Terminology</a:t>
            </a:r>
            <a:endParaRPr lang="en-US" dirty="0"/>
          </a:p>
        </p:txBody>
      </p:sp>
      <p:sp>
        <p:nvSpPr>
          <p:cNvPr id="3" name="Content Placeholder 2"/>
          <p:cNvSpPr>
            <a:spLocks noGrp="1"/>
          </p:cNvSpPr>
          <p:nvPr>
            <p:ph idx="4294967295"/>
          </p:nvPr>
        </p:nvSpPr>
        <p:spPr>
          <a:xfrm>
            <a:off x="1711519" y="1456209"/>
            <a:ext cx="9015166" cy="4896168"/>
          </a:xfrm>
          <a:prstGeom prst="rect">
            <a:avLst/>
          </a:prstGeom>
          <a:solidFill>
            <a:schemeClr val="bg2"/>
          </a:solidFill>
        </p:spPr>
        <p:txBody>
          <a:bodyPr/>
          <a:lstStyle/>
          <a:p>
            <a:pPr marL="414487" indent="-414487" defTabSz="932559">
              <a:buFont typeface="Wingdings" pitchFamily="2" charset="2"/>
              <a:buChar char="§"/>
            </a:pPr>
            <a:r>
              <a:rPr lang="en-US" sz="2448" dirty="0"/>
              <a:t>Identity Provider (</a:t>
            </a:r>
            <a:r>
              <a:rPr lang="en-US" sz="2448" b="1" dirty="0" err="1"/>
              <a:t>IdP</a:t>
            </a:r>
            <a:r>
              <a:rPr lang="en-US" sz="2448" dirty="0"/>
              <a:t>) – </a:t>
            </a:r>
            <a:r>
              <a:rPr lang="en-US" sz="2448" dirty="0">
                <a:solidFill>
                  <a:schemeClr val="accent2"/>
                </a:solidFill>
              </a:rPr>
              <a:t>ADFS, Windows Live ID, Facebook</a:t>
            </a:r>
          </a:p>
          <a:p>
            <a:pPr marL="872691" lvl="1" indent="-403154" defTabSz="932559">
              <a:buFont typeface="Wingdings" pitchFamily="2" charset="2"/>
              <a:buChar char="§"/>
            </a:pPr>
            <a:r>
              <a:rPr lang="en-US" sz="2040" dirty="0">
                <a:solidFill>
                  <a:schemeClr val="tx1"/>
                </a:solidFill>
              </a:rPr>
              <a:t>Authenticates users</a:t>
            </a:r>
          </a:p>
          <a:p>
            <a:pPr marL="872691" lvl="1" indent="-403154" defTabSz="932559">
              <a:buFont typeface="Wingdings" pitchFamily="2" charset="2"/>
              <a:buChar char="§"/>
            </a:pPr>
            <a:r>
              <a:rPr lang="en-US" sz="2040" dirty="0">
                <a:solidFill>
                  <a:schemeClr val="tx1"/>
                </a:solidFill>
              </a:rPr>
              <a:t>Creates the set of claims granted to a user</a:t>
            </a:r>
          </a:p>
          <a:p>
            <a:pPr marL="872691" lvl="1" indent="-403154" defTabSz="932559">
              <a:buFont typeface="Wingdings" pitchFamily="2" charset="2"/>
              <a:buChar char="§"/>
            </a:pPr>
            <a:r>
              <a:rPr lang="en-US" sz="2040" dirty="0">
                <a:solidFill>
                  <a:schemeClr val="tx1"/>
                </a:solidFill>
              </a:rPr>
              <a:t>Returns the claim set to a relying party</a:t>
            </a:r>
          </a:p>
          <a:p>
            <a:pPr marL="469536" lvl="1" defTabSz="932559"/>
            <a:endParaRPr lang="en-US" sz="2448" dirty="0">
              <a:solidFill>
                <a:srgbClr val="6B9CC2"/>
              </a:solidFill>
            </a:endParaRPr>
          </a:p>
          <a:p>
            <a:pPr marL="414487" indent="-414487" defTabSz="932559">
              <a:buFont typeface="Wingdings" pitchFamily="2" charset="2"/>
              <a:buChar char="§"/>
            </a:pPr>
            <a:r>
              <a:rPr lang="en-US" sz="2448" dirty="0"/>
              <a:t>Relying Party (</a:t>
            </a:r>
            <a:r>
              <a:rPr lang="en-US" sz="2448" b="1" dirty="0"/>
              <a:t>RP</a:t>
            </a:r>
            <a:r>
              <a:rPr lang="en-US" sz="2448" dirty="0"/>
              <a:t>) – </a:t>
            </a:r>
            <a:r>
              <a:rPr lang="en-US" sz="2448" dirty="0">
                <a:solidFill>
                  <a:schemeClr val="accent2"/>
                </a:solidFill>
              </a:rPr>
              <a:t>SP Web App, Custom .NET App</a:t>
            </a:r>
          </a:p>
          <a:p>
            <a:pPr marL="872691" lvl="1" indent="-403154" defTabSz="932559">
              <a:buFont typeface="Wingdings" pitchFamily="2" charset="2"/>
              <a:buChar char="§"/>
            </a:pPr>
            <a:r>
              <a:rPr lang="en-US" sz="2040" dirty="0">
                <a:solidFill>
                  <a:schemeClr val="tx1"/>
                </a:solidFill>
              </a:rPr>
              <a:t>Consumes claims to make authorization decisions</a:t>
            </a:r>
          </a:p>
          <a:p>
            <a:pPr marL="469536" lvl="1" defTabSz="932559"/>
            <a:endParaRPr lang="en-US" sz="2040" dirty="0">
              <a:solidFill>
                <a:schemeClr val="tx1"/>
              </a:solidFill>
            </a:endParaRPr>
          </a:p>
          <a:p>
            <a:pPr marL="414487" indent="-414487" defTabSz="932559">
              <a:buFont typeface="Wingdings" pitchFamily="2" charset="2"/>
              <a:buChar char="§"/>
            </a:pPr>
            <a:r>
              <a:rPr lang="en-US" sz="2448" dirty="0"/>
              <a:t>Security Token Service (</a:t>
            </a:r>
            <a:r>
              <a:rPr lang="en-US" sz="2448" b="1" dirty="0"/>
              <a:t>STS</a:t>
            </a:r>
            <a:r>
              <a:rPr lang="en-US" sz="2448" dirty="0"/>
              <a:t>) – </a:t>
            </a:r>
            <a:r>
              <a:rPr lang="en-US" sz="2448" dirty="0">
                <a:solidFill>
                  <a:schemeClr val="accent2"/>
                </a:solidFill>
              </a:rPr>
              <a:t>SP STS, ADFS STS</a:t>
            </a:r>
          </a:p>
          <a:p>
            <a:pPr marL="872691" lvl="1" indent="-403154" defTabSz="932559">
              <a:buFont typeface="Wingdings" pitchFamily="2" charset="2"/>
              <a:buChar char="§"/>
            </a:pPr>
            <a:r>
              <a:rPr lang="en-US" sz="2040" dirty="0">
                <a:solidFill>
                  <a:schemeClr val="tx1"/>
                </a:solidFill>
              </a:rPr>
              <a:t>Issues claims and packages them in signed security tokens</a:t>
            </a:r>
          </a:p>
          <a:p>
            <a:pPr marL="469536" lvl="1" defTabSz="932559"/>
            <a:endParaRPr lang="en-US" sz="2040" dirty="0">
              <a:solidFill>
                <a:schemeClr val="tx1"/>
              </a:solidFill>
            </a:endParaRPr>
          </a:p>
          <a:p>
            <a:pPr marL="414487" indent="-414487" defTabSz="932559">
              <a:buFont typeface="Wingdings" pitchFamily="2" charset="2"/>
              <a:buChar char="§"/>
            </a:pPr>
            <a:r>
              <a:rPr lang="en-US" sz="2448" dirty="0"/>
              <a:t>Claims Provider (</a:t>
            </a:r>
            <a:r>
              <a:rPr lang="en-US" sz="2448" b="1" dirty="0"/>
              <a:t>CP</a:t>
            </a:r>
            <a:r>
              <a:rPr lang="en-US" sz="2448" dirty="0"/>
              <a:t>) – </a:t>
            </a:r>
            <a:r>
              <a:rPr lang="en-US" sz="2448" dirty="0">
                <a:solidFill>
                  <a:schemeClr val="accent2"/>
                </a:solidFill>
              </a:rPr>
              <a:t>Built-in SP CP, Custom CP </a:t>
            </a:r>
          </a:p>
          <a:p>
            <a:pPr marL="872691" lvl="1" indent="-403154" defTabSz="932559">
              <a:buFont typeface="Wingdings" pitchFamily="2" charset="2"/>
              <a:buChar char="§"/>
            </a:pPr>
            <a:r>
              <a:rPr lang="en-US" sz="2040" dirty="0">
                <a:solidFill>
                  <a:schemeClr val="tx1"/>
                </a:solidFill>
              </a:rPr>
              <a:t>Claims augmentation</a:t>
            </a:r>
          </a:p>
          <a:p>
            <a:pPr marL="872691" lvl="1" indent="-403154" defTabSz="932559">
              <a:buFont typeface="Wingdings" pitchFamily="2" charset="2"/>
              <a:buChar char="§"/>
            </a:pPr>
            <a:r>
              <a:rPr lang="en-CA" sz="2040" dirty="0">
                <a:solidFill>
                  <a:schemeClr val="tx1"/>
                </a:solidFill>
              </a:rPr>
              <a:t>Name resolution</a:t>
            </a:r>
            <a:endParaRPr lang="en-US" sz="2040" dirty="0">
              <a:solidFill>
                <a:schemeClr val="tx1"/>
              </a:solidFill>
            </a:endParaRPr>
          </a:p>
          <a:p>
            <a:pPr marL="872691" lvl="1" indent="-403154" defTabSz="932559">
              <a:buFont typeface="Wingdings" pitchFamily="2" charset="2"/>
              <a:buChar char="§"/>
            </a:pPr>
            <a:endParaRPr lang="en-US" sz="2040" dirty="0">
              <a:solidFill>
                <a:srgbClr val="6B9CC2"/>
              </a:solidFill>
            </a:endParaRPr>
          </a:p>
          <a:p>
            <a:pPr marL="872691" lvl="1" indent="-403154" defTabSz="932559">
              <a:buFont typeface="Wingdings" pitchFamily="2" charset="2"/>
              <a:buChar char="§"/>
            </a:pPr>
            <a:endParaRPr lang="en-CA" sz="2040" dirty="0">
              <a:solidFill>
                <a:srgbClr val="6B9CC2"/>
              </a:solidFill>
            </a:endParaRPr>
          </a:p>
          <a:p>
            <a:pPr marL="872691" lvl="1" indent="-403154" defTabSz="932559">
              <a:buFont typeface="Wingdings" pitchFamily="2" charset="2"/>
              <a:buChar char="§"/>
            </a:pPr>
            <a:endParaRPr lang="en-CA" sz="2040" dirty="0">
              <a:solidFill>
                <a:srgbClr val="6B9CC2"/>
              </a:solidFill>
            </a:endParaRPr>
          </a:p>
          <a:p>
            <a:pPr marL="119813" defTabSz="932559"/>
            <a:endParaRPr lang="en-US" dirty="0"/>
          </a:p>
        </p:txBody>
      </p:sp>
    </p:spTree>
    <p:extLst>
      <p:ext uri="{BB962C8B-B14F-4D97-AF65-F5344CB8AC3E}">
        <p14:creationId xmlns:p14="http://schemas.microsoft.com/office/powerpoint/2010/main" val="23838030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SharePoint with Trusted Identity Provider</a:t>
            </a:r>
            <a:endParaRPr lang="en-US" dirty="0"/>
          </a:p>
        </p:txBody>
      </p:sp>
      <p:pic>
        <p:nvPicPr>
          <p:cNvPr id="5" name="Content Placeholder 4"/>
          <p:cNvPicPr>
            <a:picLocks noGrp="1" noChangeAspect="1"/>
          </p:cNvPicPr>
          <p:nvPr>
            <p:ph idx="4294967295"/>
          </p:nvPr>
        </p:nvPicPr>
        <p:blipFill>
          <a:blip r:embed="rId3">
            <a:duotone>
              <a:schemeClr val="accent1">
                <a:shade val="45000"/>
                <a:satMod val="135000"/>
              </a:schemeClr>
              <a:prstClr val="white"/>
            </a:duotone>
          </a:blip>
          <a:stretch>
            <a:fillRect/>
          </a:stretch>
        </p:blipFill>
        <p:spPr>
          <a:xfrm>
            <a:off x="1711519" y="1974339"/>
            <a:ext cx="9015166" cy="3842530"/>
          </a:xfrm>
          <a:prstGeom prst="rect">
            <a:avLst/>
          </a:prstGeom>
          <a:solidFill>
            <a:schemeClr val="tx2"/>
          </a:solidFill>
        </p:spPr>
      </p:pic>
    </p:spTree>
    <p:extLst>
      <p:ext uri="{BB962C8B-B14F-4D97-AF65-F5344CB8AC3E}">
        <p14:creationId xmlns:p14="http://schemas.microsoft.com/office/powerpoint/2010/main" val="35086429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11" y="296897"/>
            <a:ext cx="11889564" cy="917575"/>
          </a:xfrm>
        </p:spPr>
        <p:txBody>
          <a:bodyPr/>
          <a:lstStyle/>
          <a:p>
            <a:r>
              <a:rPr lang="en-CA" dirty="0" smtClean="0"/>
              <a:t>ADFS 2.0</a:t>
            </a:r>
            <a:endParaRPr lang="en-US" dirty="0"/>
          </a:p>
        </p:txBody>
      </p:sp>
      <p:sp>
        <p:nvSpPr>
          <p:cNvPr id="3" name="Content Placeholder 2"/>
          <p:cNvSpPr>
            <a:spLocks noGrp="1"/>
          </p:cNvSpPr>
          <p:nvPr>
            <p:ph idx="4294967295"/>
          </p:nvPr>
        </p:nvSpPr>
        <p:spPr>
          <a:xfrm>
            <a:off x="691662" y="1214472"/>
            <a:ext cx="10961075" cy="4896168"/>
          </a:xfrm>
          <a:prstGeom prst="rect">
            <a:avLst/>
          </a:prstGeom>
        </p:spPr>
        <p:txBody>
          <a:bodyPr/>
          <a:lstStyle/>
          <a:p>
            <a:pPr marL="0" indent="0" defTabSz="932559">
              <a:buNone/>
            </a:pPr>
            <a:r>
              <a:rPr lang="en-US" kern="1200" dirty="0">
                <a:solidFill>
                  <a:schemeClr val="tx1"/>
                </a:solidFill>
                <a:latin typeface="Segoe UI Light" pitchFamily="34" charset="0"/>
              </a:rPr>
              <a:t>E</a:t>
            </a:r>
            <a:r>
              <a:rPr lang="en-US" kern="1200" dirty="0" smtClean="0">
                <a:solidFill>
                  <a:schemeClr val="tx1"/>
                </a:solidFill>
                <a:latin typeface="Segoe UI Light" pitchFamily="34" charset="0"/>
              </a:rPr>
              <a:t>nables </a:t>
            </a:r>
            <a:r>
              <a:rPr lang="en-US" kern="1200" dirty="0">
                <a:solidFill>
                  <a:schemeClr val="tx1"/>
                </a:solidFill>
                <a:latin typeface="Segoe UI Light" pitchFamily="34" charset="0"/>
              </a:rPr>
              <a:t>claims-based identity </a:t>
            </a:r>
            <a:r>
              <a:rPr lang="en-US" kern="1200" dirty="0" smtClean="0">
                <a:solidFill>
                  <a:schemeClr val="tx1"/>
                </a:solidFill>
                <a:latin typeface="Segoe UI Light" pitchFamily="34" charset="0"/>
              </a:rPr>
              <a:t>through</a:t>
            </a:r>
          </a:p>
          <a:p>
            <a:pPr defTabSz="932559"/>
            <a:endParaRPr lang="en-US" sz="1836" dirty="0">
              <a:solidFill>
                <a:schemeClr val="tx1"/>
              </a:solidFill>
              <a:latin typeface="Segoe UI Light" pitchFamily="34" charset="0"/>
            </a:endParaRPr>
          </a:p>
          <a:p>
            <a:pPr marL="469536" indent="-469536" defTabSz="932559">
              <a:buFont typeface="Wingdings" pitchFamily="2" charset="2"/>
              <a:buChar char="§"/>
            </a:pPr>
            <a:r>
              <a:rPr lang="en-US" sz="2800" dirty="0">
                <a:solidFill>
                  <a:schemeClr val="tx1"/>
                </a:solidFill>
                <a:latin typeface="Segoe UI Light" pitchFamily="34" charset="0"/>
              </a:rPr>
              <a:t>Security Token Server (STS) </a:t>
            </a:r>
            <a:r>
              <a:rPr lang="en-US" sz="2800" b="1" dirty="0">
                <a:solidFill>
                  <a:schemeClr val="tx1"/>
                </a:solidFill>
                <a:latin typeface="Segoe UI Light" pitchFamily="34" charset="0"/>
              </a:rPr>
              <a:t>&gt;</a:t>
            </a:r>
            <a:r>
              <a:rPr lang="en-US" sz="2800" dirty="0">
                <a:solidFill>
                  <a:schemeClr val="tx1"/>
                </a:solidFill>
                <a:latin typeface="Segoe UI Light" pitchFamily="34" charset="0"/>
              </a:rPr>
              <a:t> issues tokens</a:t>
            </a:r>
          </a:p>
          <a:p>
            <a:pPr defTabSz="932559"/>
            <a:endParaRPr lang="en-US" sz="2400" dirty="0">
              <a:solidFill>
                <a:schemeClr val="tx1"/>
              </a:solidFill>
              <a:latin typeface="Segoe UI Light" pitchFamily="34" charset="0"/>
            </a:endParaRPr>
          </a:p>
          <a:p>
            <a:pPr marL="469536" indent="-469536" defTabSz="932559">
              <a:buFont typeface="Wingdings" pitchFamily="2" charset="2"/>
              <a:buChar char="§"/>
            </a:pPr>
            <a:r>
              <a:rPr lang="en-US" sz="2800" dirty="0">
                <a:solidFill>
                  <a:schemeClr val="tx1"/>
                </a:solidFill>
                <a:latin typeface="Segoe UI Light" pitchFamily="34" charset="0"/>
              </a:rPr>
              <a:t>Claims processing engine </a:t>
            </a:r>
            <a:r>
              <a:rPr lang="en-US" sz="2800" b="1" dirty="0">
                <a:solidFill>
                  <a:schemeClr val="tx1"/>
                </a:solidFill>
                <a:latin typeface="Segoe UI Light" pitchFamily="34" charset="0"/>
              </a:rPr>
              <a:t>&gt;</a:t>
            </a:r>
            <a:r>
              <a:rPr lang="en-US" sz="2800" dirty="0">
                <a:solidFill>
                  <a:schemeClr val="tx1"/>
                </a:solidFill>
                <a:latin typeface="Segoe UI Light" pitchFamily="34" charset="0"/>
              </a:rPr>
              <a:t> transforms incoming and outgoing claims</a:t>
            </a:r>
          </a:p>
          <a:p>
            <a:pPr defTabSz="932559"/>
            <a:endParaRPr lang="en-US" sz="2400" dirty="0">
              <a:solidFill>
                <a:schemeClr val="tx1"/>
              </a:solidFill>
              <a:latin typeface="Segoe UI Light" pitchFamily="34" charset="0"/>
            </a:endParaRPr>
          </a:p>
          <a:p>
            <a:pPr marL="469536" indent="-469536" defTabSz="932559">
              <a:buFont typeface="Wingdings" pitchFamily="2" charset="2"/>
              <a:buChar char="§"/>
            </a:pPr>
            <a:r>
              <a:rPr lang="en-US" sz="2800" dirty="0">
                <a:solidFill>
                  <a:schemeClr val="tx1"/>
                </a:solidFill>
                <a:latin typeface="Segoe UI Light" pitchFamily="34" charset="0"/>
              </a:rPr>
              <a:t>Support for a variety of attribute sources:</a:t>
            </a:r>
          </a:p>
          <a:p>
            <a:pPr marL="819260" lvl="1" indent="-469536" defTabSz="932559">
              <a:buFont typeface="Wingdings" pitchFamily="2" charset="2"/>
              <a:buChar char="§"/>
            </a:pPr>
            <a:r>
              <a:rPr lang="en-US" dirty="0">
                <a:solidFill>
                  <a:schemeClr val="tx1"/>
                </a:solidFill>
                <a:latin typeface="Segoe UI Light" pitchFamily="34" charset="0"/>
              </a:rPr>
              <a:t>out of the box</a:t>
            </a:r>
          </a:p>
          <a:p>
            <a:pPr marL="819260" lvl="1" indent="-469536" defTabSz="932559">
              <a:buFont typeface="Wingdings" pitchFamily="2" charset="2"/>
              <a:buChar char="§"/>
            </a:pPr>
            <a:r>
              <a:rPr lang="en-US" dirty="0">
                <a:solidFill>
                  <a:schemeClr val="tx1"/>
                </a:solidFill>
                <a:latin typeface="Segoe UI Light" pitchFamily="34" charset="0"/>
              </a:rPr>
              <a:t>custom </a:t>
            </a:r>
          </a:p>
          <a:p>
            <a:pPr marL="342900" lvl="1" indent="0" defTabSz="932559">
              <a:buNone/>
            </a:pPr>
            <a:endParaRPr lang="en-US" sz="2000" dirty="0">
              <a:solidFill>
                <a:schemeClr val="tx1"/>
              </a:solidFill>
              <a:latin typeface="Segoe UI Light" pitchFamily="34" charset="0"/>
            </a:endParaRPr>
          </a:p>
          <a:p>
            <a:pPr marL="469536" indent="-469536" defTabSz="932559">
              <a:buFont typeface="Wingdings" pitchFamily="2" charset="2"/>
              <a:buChar char="§"/>
            </a:pPr>
            <a:r>
              <a:rPr lang="en-US" sz="2800" dirty="0">
                <a:solidFill>
                  <a:schemeClr val="tx1"/>
                </a:solidFill>
                <a:latin typeface="Segoe UI Light" pitchFamily="34" charset="0"/>
              </a:rPr>
              <a:t>Administrative trust management capabilities </a:t>
            </a:r>
            <a:r>
              <a:rPr lang="en-US" sz="2800" b="1" dirty="0">
                <a:solidFill>
                  <a:schemeClr val="tx1"/>
                </a:solidFill>
                <a:latin typeface="Segoe UI Light" pitchFamily="34" charset="0"/>
              </a:rPr>
              <a:t>&gt;</a:t>
            </a:r>
            <a:r>
              <a:rPr lang="en-US" sz="2800" dirty="0">
                <a:solidFill>
                  <a:schemeClr val="tx1"/>
                </a:solidFill>
                <a:latin typeface="Segoe UI Light" pitchFamily="34" charset="0"/>
              </a:rPr>
              <a:t> manage federated trusts</a:t>
            </a:r>
          </a:p>
          <a:p>
            <a:pPr defTabSz="932559"/>
            <a:endParaRPr lang="en-US" sz="1632" dirty="0">
              <a:gradFill>
                <a:gsLst>
                  <a:gs pos="0">
                    <a:srgbClr val="5E5E5E"/>
                  </a:gs>
                  <a:gs pos="86000">
                    <a:srgbClr val="5E5E5E"/>
                  </a:gs>
                </a:gsLst>
                <a:lin ang="5400000" scaled="0"/>
              </a:gradFill>
              <a:latin typeface="Segoe UI Light" pitchFamily="34" charset="0"/>
            </a:endParaRPr>
          </a:p>
          <a:p>
            <a:endParaRPr lang="en-US" dirty="0"/>
          </a:p>
        </p:txBody>
      </p:sp>
    </p:spTree>
    <p:extLst>
      <p:ext uri="{BB962C8B-B14F-4D97-AF65-F5344CB8AC3E}">
        <p14:creationId xmlns:p14="http://schemas.microsoft.com/office/powerpoint/2010/main" val="15087039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ADFS 2.0 (</a:t>
            </a:r>
            <a:r>
              <a:rPr lang="en-CA" dirty="0" err="1" smtClean="0"/>
              <a:t>cont’ed</a:t>
            </a:r>
            <a:r>
              <a:rPr lang="en-CA" dirty="0" smtClean="0"/>
              <a:t>)</a:t>
            </a:r>
            <a:endParaRPr lang="en-US" dirty="0"/>
          </a:p>
        </p:txBody>
      </p:sp>
      <p:sp>
        <p:nvSpPr>
          <p:cNvPr id="3" name="Content Placeholder 2"/>
          <p:cNvSpPr>
            <a:spLocks noGrp="1"/>
          </p:cNvSpPr>
          <p:nvPr>
            <p:ph idx="4294967295"/>
          </p:nvPr>
        </p:nvSpPr>
        <p:spPr>
          <a:xfrm>
            <a:off x="1018992" y="1214472"/>
            <a:ext cx="10153099" cy="4896168"/>
          </a:xfrm>
          <a:prstGeom prst="rect">
            <a:avLst/>
          </a:prstGeom>
        </p:spPr>
        <p:txBody>
          <a:bodyPr/>
          <a:lstStyle/>
          <a:p>
            <a:pPr marL="0" indent="0" defTabSz="932559">
              <a:buNone/>
            </a:pPr>
            <a:r>
              <a:rPr lang="en-US" kern="1200" dirty="0" smtClean="0">
                <a:solidFill>
                  <a:schemeClr val="tx1"/>
                </a:solidFill>
                <a:latin typeface="Segoe UI Light" pitchFamily="34" charset="0"/>
              </a:rPr>
              <a:t>Related </a:t>
            </a:r>
            <a:r>
              <a:rPr lang="en-US" kern="1200" dirty="0">
                <a:solidFill>
                  <a:schemeClr val="tx1"/>
                </a:solidFill>
                <a:latin typeface="Segoe UI Light" pitchFamily="34" charset="0"/>
              </a:rPr>
              <a:t>components </a:t>
            </a:r>
            <a:endParaRPr lang="en-US" kern="1200" dirty="0" smtClean="0">
              <a:solidFill>
                <a:schemeClr val="tx1"/>
              </a:solidFill>
              <a:latin typeface="Segoe UI Light" pitchFamily="34" charset="0"/>
            </a:endParaRPr>
          </a:p>
          <a:p>
            <a:pPr lvl="1" defTabSz="932559"/>
            <a:r>
              <a:rPr lang="en-US" sz="2800" dirty="0" smtClean="0">
                <a:solidFill>
                  <a:schemeClr val="tx1"/>
                </a:solidFill>
                <a:latin typeface="Segoe UI Light" pitchFamily="34" charset="0"/>
              </a:rPr>
              <a:t>Windows </a:t>
            </a:r>
            <a:r>
              <a:rPr lang="en-US" sz="2800" dirty="0">
                <a:solidFill>
                  <a:schemeClr val="tx1"/>
                </a:solidFill>
                <a:latin typeface="Segoe UI Light" pitchFamily="34" charset="0"/>
              </a:rPr>
              <a:t>Identity Framework (WIF) </a:t>
            </a:r>
            <a:r>
              <a:rPr lang="en-US" sz="2800" dirty="0" smtClean="0">
                <a:solidFill>
                  <a:schemeClr val="tx1"/>
                </a:solidFill>
                <a:latin typeface="Segoe UI Light" pitchFamily="34" charset="0"/>
              </a:rPr>
              <a:t>&gt; use for </a:t>
            </a:r>
            <a:r>
              <a:rPr lang="en-US" sz="2800" dirty="0">
                <a:solidFill>
                  <a:schemeClr val="tx1"/>
                </a:solidFill>
                <a:latin typeface="Segoe UI Light" pitchFamily="34" charset="0"/>
              </a:rPr>
              <a:t>building claims-aware </a:t>
            </a:r>
            <a:r>
              <a:rPr lang="en-US" sz="2800" dirty="0" smtClean="0">
                <a:solidFill>
                  <a:schemeClr val="tx1"/>
                </a:solidFill>
                <a:latin typeface="Segoe UI Light" pitchFamily="34" charset="0"/>
              </a:rPr>
              <a:t>applications</a:t>
            </a:r>
          </a:p>
          <a:p>
            <a:pPr lvl="1" defTabSz="932559"/>
            <a:r>
              <a:rPr lang="en-US" sz="2800" dirty="0" smtClean="0">
                <a:solidFill>
                  <a:schemeClr val="tx1"/>
                </a:solidFill>
                <a:latin typeface="Segoe UI Light" pitchFamily="34" charset="0"/>
              </a:rPr>
              <a:t>Azure </a:t>
            </a:r>
            <a:r>
              <a:rPr lang="en-US" sz="2800" dirty="0" err="1">
                <a:solidFill>
                  <a:schemeClr val="tx1"/>
                </a:solidFill>
                <a:latin typeface="Segoe UI Light" pitchFamily="34" charset="0"/>
              </a:rPr>
              <a:t>AppFabric</a:t>
            </a:r>
            <a:r>
              <a:rPr lang="en-US" sz="2800" dirty="0">
                <a:solidFill>
                  <a:schemeClr val="tx1"/>
                </a:solidFill>
                <a:latin typeface="Segoe UI Light" pitchFamily="34" charset="0"/>
              </a:rPr>
              <a:t> Access Control </a:t>
            </a:r>
            <a:r>
              <a:rPr lang="en-US" sz="2800" dirty="0" smtClean="0">
                <a:solidFill>
                  <a:schemeClr val="tx1"/>
                </a:solidFill>
                <a:latin typeface="Segoe UI Light" pitchFamily="34" charset="0"/>
              </a:rPr>
              <a:t>Service &gt; use for </a:t>
            </a:r>
            <a:r>
              <a:rPr lang="en-US" sz="2800" dirty="0">
                <a:solidFill>
                  <a:schemeClr val="tx1"/>
                </a:solidFill>
                <a:latin typeface="Segoe UI Light" pitchFamily="34" charset="0"/>
              </a:rPr>
              <a:t>issuing claims from </a:t>
            </a:r>
            <a:r>
              <a:rPr lang="en-US" sz="2800" dirty="0" smtClean="0">
                <a:solidFill>
                  <a:schemeClr val="tx1"/>
                </a:solidFill>
                <a:latin typeface="Segoe UI Light" pitchFamily="34" charset="0"/>
              </a:rPr>
              <a:t>public identity </a:t>
            </a:r>
            <a:r>
              <a:rPr lang="en-US" sz="2800" dirty="0">
                <a:solidFill>
                  <a:schemeClr val="tx1"/>
                </a:solidFill>
                <a:latin typeface="Segoe UI Light" pitchFamily="34" charset="0"/>
              </a:rPr>
              <a:t>providers</a:t>
            </a:r>
          </a:p>
          <a:p>
            <a:pPr marL="0" indent="0">
              <a:buNone/>
            </a:pPr>
            <a:endParaRPr lang="en-US" dirty="0"/>
          </a:p>
        </p:txBody>
      </p:sp>
      <p:pic>
        <p:nvPicPr>
          <p:cNvPr id="6" name="Picture 5"/>
          <p:cNvPicPr>
            <a:picLocks noChangeAspect="1"/>
          </p:cNvPicPr>
          <p:nvPr/>
        </p:nvPicPr>
        <p:blipFill>
          <a:blip r:embed="rId3"/>
          <a:stretch>
            <a:fillRect/>
          </a:stretch>
        </p:blipFill>
        <p:spPr>
          <a:xfrm>
            <a:off x="2519353" y="4021476"/>
            <a:ext cx="7152376" cy="2089164"/>
          </a:xfrm>
          <a:prstGeom prst="rect">
            <a:avLst/>
          </a:prstGeom>
        </p:spPr>
      </p:pic>
    </p:spTree>
    <p:extLst>
      <p:ext uri="{BB962C8B-B14F-4D97-AF65-F5344CB8AC3E}">
        <p14:creationId xmlns:p14="http://schemas.microsoft.com/office/powerpoint/2010/main" val="39595004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ADFS 2.0 Architecture</a:t>
            </a:r>
            <a:endParaRPr lang="en-US" dirty="0"/>
          </a:p>
        </p:txBody>
      </p:sp>
      <p:pic>
        <p:nvPicPr>
          <p:cNvPr id="5" name="Content Placeholder 4"/>
          <p:cNvPicPr>
            <a:picLocks noGrp="1" noChangeAspect="1"/>
          </p:cNvPicPr>
          <p:nvPr>
            <p:ph idx="4294967295"/>
          </p:nvPr>
        </p:nvPicPr>
        <p:blipFill>
          <a:blip r:embed="rId3">
            <a:extLst>
              <a:ext uri="{BEBA8EAE-BF5A-486C-A8C5-ECC9F3942E4B}">
                <a14:imgProps xmlns:a14="http://schemas.microsoft.com/office/drawing/2010/main">
                  <a14:imgLayer r:embed="rId4">
                    <a14:imgEffect>
                      <a14:sharpenSoften amount="50000"/>
                    </a14:imgEffect>
                    <a14:imgEffect>
                      <a14:colorTemperature colorTemp="5943"/>
                    </a14:imgEffect>
                    <a14:imgEffect>
                      <a14:saturation sat="400000"/>
                    </a14:imgEffect>
                    <a14:imgEffect>
                      <a14:brightnessContrast contrast="-2000"/>
                    </a14:imgEffect>
                  </a14:imgLayer>
                </a14:imgProps>
              </a:ext>
            </a:extLst>
          </a:blip>
          <a:stretch>
            <a:fillRect/>
          </a:stretch>
        </p:blipFill>
        <p:spPr>
          <a:xfrm>
            <a:off x="1710654" y="2131056"/>
            <a:ext cx="9015166" cy="4209034"/>
          </a:xfrm>
          <a:prstGeom prst="rect">
            <a:avLst/>
          </a:prstGeom>
        </p:spPr>
      </p:pic>
      <p:sp>
        <p:nvSpPr>
          <p:cNvPr id="3" name="TextBox 2"/>
          <p:cNvSpPr txBox="1"/>
          <p:nvPr/>
        </p:nvSpPr>
        <p:spPr>
          <a:xfrm>
            <a:off x="1874774" y="4200404"/>
            <a:ext cx="1407685" cy="960263"/>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1. Authenticate and get claims from identity providers</a:t>
            </a:r>
          </a:p>
        </p:txBody>
      </p:sp>
      <p:sp>
        <p:nvSpPr>
          <p:cNvPr id="6" name="TextBox 5"/>
          <p:cNvSpPr txBox="1"/>
          <p:nvPr/>
        </p:nvSpPr>
        <p:spPr>
          <a:xfrm>
            <a:off x="4676590" y="4101047"/>
            <a:ext cx="1407685" cy="960263"/>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2. Get claims for Relying Party application</a:t>
            </a:r>
          </a:p>
        </p:txBody>
      </p:sp>
      <p:sp>
        <p:nvSpPr>
          <p:cNvPr id="7" name="TextBox 6"/>
          <p:cNvSpPr txBox="1"/>
          <p:nvPr/>
        </p:nvSpPr>
        <p:spPr>
          <a:xfrm>
            <a:off x="4922771" y="5665334"/>
            <a:ext cx="1407685" cy="627864"/>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3. Send claims to application</a:t>
            </a:r>
          </a:p>
        </p:txBody>
      </p:sp>
      <p:sp>
        <p:nvSpPr>
          <p:cNvPr id="8" name="TextBox 7"/>
          <p:cNvSpPr txBox="1"/>
          <p:nvPr/>
        </p:nvSpPr>
        <p:spPr>
          <a:xfrm>
            <a:off x="4868707" y="5115847"/>
            <a:ext cx="1407685" cy="461665"/>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1200" dirty="0">
                <a:gradFill>
                  <a:gsLst>
                    <a:gs pos="2917">
                      <a:schemeClr val="tx1"/>
                    </a:gs>
                    <a:gs pos="30000">
                      <a:schemeClr val="tx1"/>
                    </a:gs>
                  </a:gsLst>
                  <a:lin ang="5400000" scaled="0"/>
                </a:gradFill>
              </a:rPr>
              <a:t> </a:t>
            </a:r>
            <a:endParaRPr lang="en-US" sz="1200" dirty="0" smtClean="0">
              <a:gradFill>
                <a:gsLst>
                  <a:gs pos="2917">
                    <a:schemeClr val="tx1"/>
                  </a:gs>
                  <a:gs pos="30000">
                    <a:schemeClr val="tx1"/>
                  </a:gs>
                </a:gsLst>
                <a:lin ang="5400000" scaled="0"/>
              </a:gradFill>
            </a:endParaRPr>
          </a:p>
        </p:txBody>
      </p:sp>
      <p:sp>
        <p:nvSpPr>
          <p:cNvPr id="9" name="TextBox 8"/>
          <p:cNvSpPr txBox="1"/>
          <p:nvPr/>
        </p:nvSpPr>
        <p:spPr>
          <a:xfrm>
            <a:off x="7583911" y="4101047"/>
            <a:ext cx="1595258" cy="794064"/>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1200" dirty="0">
                <a:gradFill>
                  <a:gsLst>
                    <a:gs pos="2917">
                      <a:schemeClr val="tx1"/>
                    </a:gs>
                    <a:gs pos="30000">
                      <a:schemeClr val="tx1"/>
                    </a:gs>
                  </a:gsLst>
                  <a:lin ang="5400000" scaled="0"/>
                </a:gradFill>
              </a:rPr>
              <a:t>4</a:t>
            </a:r>
            <a:r>
              <a:rPr lang="en-US" sz="1200" dirty="0" smtClean="0">
                <a:gradFill>
                  <a:gsLst>
                    <a:gs pos="2917">
                      <a:schemeClr val="tx1"/>
                    </a:gs>
                    <a:gs pos="30000">
                      <a:schemeClr val="tx1"/>
                    </a:gs>
                  </a:gsLst>
                  <a:lin ang="5400000" scaled="0"/>
                </a:gradFill>
              </a:rPr>
              <a:t>. Get claims on behalf of the client (optional)</a:t>
            </a:r>
          </a:p>
        </p:txBody>
      </p:sp>
      <p:sp>
        <p:nvSpPr>
          <p:cNvPr id="10" name="TextBox 9"/>
          <p:cNvSpPr txBox="1"/>
          <p:nvPr/>
        </p:nvSpPr>
        <p:spPr>
          <a:xfrm>
            <a:off x="8636816" y="5160667"/>
            <a:ext cx="1595258" cy="794064"/>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5. Send delegated claims to another app (optional)</a:t>
            </a:r>
          </a:p>
        </p:txBody>
      </p:sp>
    </p:spTree>
    <p:extLst>
      <p:ext uri="{BB962C8B-B14F-4D97-AF65-F5344CB8AC3E}">
        <p14:creationId xmlns:p14="http://schemas.microsoft.com/office/powerpoint/2010/main" val="41547188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ADFS Enterprise Deployment Architecture</a:t>
            </a:r>
            <a:endParaRPr lang="en-US" dirty="0"/>
          </a:p>
        </p:txBody>
      </p:sp>
      <p:pic>
        <p:nvPicPr>
          <p:cNvPr id="5" name="Content Placeholder 4"/>
          <p:cNvPicPr>
            <a:picLocks noGrp="1" noChangeAspect="1"/>
          </p:cNvPicPr>
          <p:nvPr>
            <p:ph idx="4294967295"/>
          </p:nvPr>
        </p:nvPicPr>
        <p:blipFill>
          <a:blip r:embed="rId3"/>
          <a:stretch>
            <a:fillRect/>
          </a:stretch>
        </p:blipFill>
        <p:spPr>
          <a:xfrm>
            <a:off x="1710654" y="2281570"/>
            <a:ext cx="9015166" cy="3908005"/>
          </a:xfrm>
          <a:prstGeom prst="rect">
            <a:avLst/>
          </a:prstGeom>
        </p:spPr>
      </p:pic>
    </p:spTree>
    <p:extLst>
      <p:ext uri="{BB962C8B-B14F-4D97-AF65-F5344CB8AC3E}">
        <p14:creationId xmlns:p14="http://schemas.microsoft.com/office/powerpoint/2010/main" val="5775900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ADFS Configuration Steps</a:t>
            </a:r>
            <a:endParaRPr lang="en-US" dirty="0"/>
          </a:p>
        </p:txBody>
      </p:sp>
      <p:sp>
        <p:nvSpPr>
          <p:cNvPr id="3" name="Content Placeholder 2"/>
          <p:cNvSpPr>
            <a:spLocks noGrp="1"/>
          </p:cNvSpPr>
          <p:nvPr>
            <p:ph idx="4294967295"/>
          </p:nvPr>
        </p:nvSpPr>
        <p:spPr>
          <a:xfrm>
            <a:off x="725916" y="1308257"/>
            <a:ext cx="9015166" cy="4896168"/>
          </a:xfrm>
          <a:prstGeom prst="rect">
            <a:avLst/>
          </a:prstGeom>
        </p:spPr>
        <p:txBody>
          <a:bodyPr/>
          <a:lstStyle/>
          <a:p>
            <a:pPr marL="349724" indent="-349724">
              <a:lnSpc>
                <a:spcPct val="150000"/>
              </a:lnSpc>
            </a:pPr>
            <a:r>
              <a:rPr lang="en-CA" sz="2400" dirty="0"/>
              <a:t>Acquire or generate self-signed certificates for:</a:t>
            </a:r>
          </a:p>
          <a:p>
            <a:pPr marL="699447" lvl="1" indent="-349724">
              <a:lnSpc>
                <a:spcPct val="150000"/>
              </a:lnSpc>
            </a:pPr>
            <a:r>
              <a:rPr lang="en-CA" sz="2000" dirty="0"/>
              <a:t>The ADFS endpoint </a:t>
            </a:r>
          </a:p>
          <a:p>
            <a:pPr marL="699447" lvl="1" indent="-349724">
              <a:lnSpc>
                <a:spcPct val="150000"/>
              </a:lnSpc>
            </a:pPr>
            <a:r>
              <a:rPr lang="en-CA" sz="2000" dirty="0"/>
              <a:t>The ADFS token-signing</a:t>
            </a:r>
          </a:p>
          <a:p>
            <a:pPr marL="699447" lvl="1" indent="-349724">
              <a:lnSpc>
                <a:spcPct val="150000"/>
              </a:lnSpc>
            </a:pPr>
            <a:r>
              <a:rPr lang="en-CA" sz="2000" dirty="0"/>
              <a:t>The SSL enabled web application</a:t>
            </a:r>
          </a:p>
          <a:p>
            <a:pPr marL="349724" indent="-349724">
              <a:lnSpc>
                <a:spcPct val="150000"/>
              </a:lnSpc>
            </a:pPr>
            <a:r>
              <a:rPr lang="en-CA" sz="2400" dirty="0"/>
              <a:t>Create ADFS service account in AD</a:t>
            </a:r>
            <a:endParaRPr lang="en-US" sz="2400" dirty="0"/>
          </a:p>
          <a:p>
            <a:pPr marL="349724" indent="-349724">
              <a:lnSpc>
                <a:spcPct val="150000"/>
              </a:lnSpc>
            </a:pPr>
            <a:r>
              <a:rPr lang="en-US" sz="2400" dirty="0"/>
              <a:t>Install the ADFS service</a:t>
            </a:r>
          </a:p>
          <a:p>
            <a:pPr marL="349724" indent="-349724">
              <a:lnSpc>
                <a:spcPct val="150000"/>
              </a:lnSpc>
            </a:pPr>
            <a:r>
              <a:rPr lang="en-CA" sz="2400" dirty="0"/>
              <a:t>Run the </a:t>
            </a:r>
            <a:r>
              <a:rPr lang="en-US" sz="2400" dirty="0"/>
              <a:t>ADFS 2.0 Federation Server Configuration Wizard</a:t>
            </a:r>
          </a:p>
          <a:p>
            <a:pPr marL="349724" indent="-349724">
              <a:lnSpc>
                <a:spcPct val="150000"/>
              </a:lnSpc>
            </a:pPr>
            <a:r>
              <a:rPr lang="en-US" sz="2400" dirty="0"/>
              <a:t>Configure ADFS to use the token signing cert</a:t>
            </a:r>
          </a:p>
          <a:p>
            <a:pPr marL="349724" indent="-349724">
              <a:lnSpc>
                <a:spcPct val="150000"/>
              </a:lnSpc>
            </a:pPr>
            <a:r>
              <a:rPr lang="en-CA" sz="2400" dirty="0"/>
              <a:t>Configure Relying Party</a:t>
            </a:r>
            <a:endParaRPr lang="en-US" sz="2400" dirty="0"/>
          </a:p>
        </p:txBody>
      </p:sp>
    </p:spTree>
    <p:extLst>
      <p:ext uri="{BB962C8B-B14F-4D97-AF65-F5344CB8AC3E}">
        <p14:creationId xmlns:p14="http://schemas.microsoft.com/office/powerpoint/2010/main" val="32672942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ADFS Configuration Demo</a:t>
            </a:r>
            <a:endParaRPr lang="en-US" dirty="0"/>
          </a:p>
        </p:txBody>
      </p:sp>
      <p:sp>
        <p:nvSpPr>
          <p:cNvPr id="5" name="Text Placeholder 4"/>
          <p:cNvSpPr>
            <a:spLocks noGrp="1"/>
          </p:cNvSpPr>
          <p:nvPr>
            <p:ph type="body" sz="quarter" idx="12"/>
          </p:nvPr>
        </p:nvSpPr>
        <p:spPr/>
        <p:txBody>
          <a:bodyPr/>
          <a:lstStyle/>
          <a:p>
            <a:r>
              <a:rPr lang="en-US" dirty="0" smtClean="0"/>
              <a:t>Georgiana Badea</a:t>
            </a:r>
          </a:p>
          <a:p>
            <a:r>
              <a:rPr lang="en-US" dirty="0" smtClean="0"/>
              <a:t>Microsoft Consulting Services</a:t>
            </a:r>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43" y="158583"/>
            <a:ext cx="11889564" cy="917575"/>
          </a:xfrm>
        </p:spPr>
        <p:txBody>
          <a:bodyPr/>
          <a:lstStyle/>
          <a:p>
            <a:r>
              <a:rPr lang="en-CA" dirty="0" smtClean="0"/>
              <a:t>SharePoint Configuration Steps</a:t>
            </a:r>
            <a:endParaRPr lang="en-US" dirty="0"/>
          </a:p>
        </p:txBody>
      </p:sp>
      <p:sp>
        <p:nvSpPr>
          <p:cNvPr id="3" name="Content Placeholder 2"/>
          <p:cNvSpPr>
            <a:spLocks noGrp="1"/>
          </p:cNvSpPr>
          <p:nvPr>
            <p:ph idx="4294967295"/>
          </p:nvPr>
        </p:nvSpPr>
        <p:spPr>
          <a:xfrm>
            <a:off x="702936" y="1102227"/>
            <a:ext cx="11055777" cy="990858"/>
          </a:xfrm>
          <a:prstGeom prst="rect">
            <a:avLst/>
          </a:prstGeom>
        </p:spPr>
        <p:txBody>
          <a:bodyPr/>
          <a:lstStyle/>
          <a:p>
            <a:pPr marL="349724" indent="-349724">
              <a:lnSpc>
                <a:spcPct val="100000"/>
              </a:lnSpc>
            </a:pPr>
            <a:r>
              <a:rPr lang="en-CA" sz="2244" dirty="0"/>
              <a:t>Get a copy of the ADFS token signing cert and any other parent cert(s) in the chain</a:t>
            </a:r>
          </a:p>
          <a:p>
            <a:pPr marL="349724" indent="-349724">
              <a:lnSpc>
                <a:spcPct val="100000"/>
              </a:lnSpc>
            </a:pPr>
            <a:r>
              <a:rPr lang="en-CA" sz="2244" dirty="0"/>
              <a:t>Setup Trusted Identity Provider in SharePoint</a:t>
            </a:r>
          </a:p>
          <a:p>
            <a:pPr>
              <a:lnSpc>
                <a:spcPct val="150000"/>
              </a:lnSpc>
            </a:pPr>
            <a:endParaRPr lang="en-CA" sz="2244" dirty="0"/>
          </a:p>
        </p:txBody>
      </p:sp>
      <p:sp>
        <p:nvSpPr>
          <p:cNvPr id="5" name="Rectangle 4"/>
          <p:cNvSpPr/>
          <p:nvPr/>
        </p:nvSpPr>
        <p:spPr>
          <a:xfrm>
            <a:off x="286043" y="2137164"/>
            <a:ext cx="11889564" cy="4347344"/>
          </a:xfrm>
          <a:prstGeom prst="rect">
            <a:avLst/>
          </a:prstGeom>
          <a:solidFill>
            <a:schemeClr val="tx1"/>
          </a:solidFill>
        </p:spPr>
        <p:txBody>
          <a:bodyPr wrap="square">
            <a:spAutoFit/>
          </a:bodyPr>
          <a:lstStyle/>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$root = New-Object System.Security.Cryptography.X509Certificates.X509Certificate2("c:\root.cer")</a:t>
            </a: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New-</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SPTrustedRootAuthority</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-Name "Token Signing Root Authority" -Certificate $root</a:t>
            </a:r>
          </a:p>
          <a:p>
            <a:pPr lvl="0" defTabSz="914363">
              <a:defRPr/>
            </a:pPr>
            <a:endParaRPr lang="en-US" sz="105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$cert = New-Object System.Security.Cryptography.X509Certificates.X509Certificate2("c:\ADFS.cer")</a:t>
            </a: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New-</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SPTrustedRootAuthority</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-Name "Token Signing Cert" -Certificate $cert</a:t>
            </a:r>
          </a:p>
          <a:p>
            <a:pPr lvl="0" defTabSz="914363">
              <a:defRPr/>
            </a:pPr>
            <a:endParaRPr lang="en-US" sz="105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$map = New-</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SPClaimTypeMapping</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IncomingClaimType</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"http://schemas.xmlsoap.org/</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ws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/2005/05/identity/claims/</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emailaddress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IncomingClaimTypeDisplayName</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EmailAddress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SameAsIncoming</a:t>
            </a:r>
            <a:endPar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endParaRPr lang="en-US" sz="105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$map2 = New-</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SPClaimTypeMapping</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IncomingClaimType</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"http://schemas.microsoft.com/</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ws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/2008/06/identity/claims/role"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IncomingClaimTypeDisplayName</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"Role"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SameAsIncoming</a:t>
            </a:r>
            <a:endPar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endParaRPr lang="en-US" sz="105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$realm =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urn:sharepoint:team</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lvl="0" defTabSz="914363">
              <a:defRPr/>
            </a:pPr>
            <a:endParaRPr lang="en-US" sz="105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lvl="0" defTabSz="914363">
              <a:defRPr/>
            </a:pP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ap</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New-</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SPTrustedIdentityTokenIssuer</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-Name "ADFS" -Description "SAML Token Issuer" -realm $realm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ImportTrustCertificate</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$cert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ClaimsMappings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$map,$map2 -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SignInUrl</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"https://myAdfsServer/adfs/ls" -</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IdentifierClaim</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"http://schemas.xmlsoap.org/</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ws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/2005/05/identity/claims/</a:t>
            </a:r>
            <a:r>
              <a:rPr lang="en-US" sz="1600"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emailaddress</a:t>
            </a:r>
            <a:r>
              <a:rPr lang="en-US" sz="16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endParaRPr lang="en-US" sz="2800"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p:txBody>
      </p:sp>
      <p:sp>
        <p:nvSpPr>
          <p:cNvPr id="7" name="Rectangle 6"/>
          <p:cNvSpPr/>
          <p:nvPr/>
        </p:nvSpPr>
        <p:spPr bwMode="auto">
          <a:xfrm>
            <a:off x="286043" y="2137164"/>
            <a:ext cx="11889564" cy="1238219"/>
          </a:xfrm>
          <a:prstGeom prst="rect">
            <a:avLst/>
          </a:prstGeom>
          <a:noFill/>
          <a:ln w="25400" cap="flat" cmpd="sng" algn="ctr">
            <a:solidFill>
              <a:schemeClr val="accent2"/>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90000"/>
              </a:lnSpc>
              <a:spcBef>
                <a:spcPct val="0"/>
              </a:spcBef>
              <a:spcAft>
                <a:spcPct val="0"/>
              </a:spcAft>
            </a:pPr>
            <a:endParaRPr lang="en-US" sz="2448">
              <a:latin typeface="Futura Lt" pitchFamily="34" charset="0"/>
            </a:endParaRPr>
          </a:p>
        </p:txBody>
      </p:sp>
      <p:sp>
        <p:nvSpPr>
          <p:cNvPr id="8" name="Rectangle 7"/>
          <p:cNvSpPr/>
          <p:nvPr/>
        </p:nvSpPr>
        <p:spPr bwMode="auto">
          <a:xfrm>
            <a:off x="286043" y="3379242"/>
            <a:ext cx="11889564" cy="1743743"/>
          </a:xfrm>
          <a:prstGeom prst="rect">
            <a:avLst/>
          </a:prstGeom>
          <a:noFill/>
          <a:ln w="25400" cap="flat" cmpd="sng" algn="ctr">
            <a:solidFill>
              <a:schemeClr val="accent2"/>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90000"/>
              </a:lnSpc>
              <a:spcBef>
                <a:spcPct val="0"/>
              </a:spcBef>
              <a:spcAft>
                <a:spcPct val="0"/>
              </a:spcAft>
            </a:pPr>
            <a:endParaRPr lang="en-US" sz="2448">
              <a:latin typeface="Futura Lt" pitchFamily="34" charset="0"/>
            </a:endParaRPr>
          </a:p>
        </p:txBody>
      </p:sp>
      <p:sp>
        <p:nvSpPr>
          <p:cNvPr id="9" name="Rectangle 8"/>
          <p:cNvSpPr/>
          <p:nvPr/>
        </p:nvSpPr>
        <p:spPr bwMode="auto">
          <a:xfrm>
            <a:off x="286043" y="5122351"/>
            <a:ext cx="11889564" cy="422664"/>
          </a:xfrm>
          <a:prstGeom prst="rect">
            <a:avLst/>
          </a:prstGeom>
          <a:noFill/>
          <a:ln w="25400" cap="flat" cmpd="sng" algn="ctr">
            <a:solidFill>
              <a:schemeClr val="accent2"/>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90000"/>
              </a:lnSpc>
              <a:spcBef>
                <a:spcPct val="0"/>
              </a:spcBef>
              <a:spcAft>
                <a:spcPct val="0"/>
              </a:spcAft>
            </a:pPr>
            <a:endParaRPr lang="en-US" sz="2448">
              <a:latin typeface="Futura Lt" pitchFamily="34" charset="0"/>
            </a:endParaRPr>
          </a:p>
        </p:txBody>
      </p:sp>
      <p:sp>
        <p:nvSpPr>
          <p:cNvPr id="10" name="Rectangle 9"/>
          <p:cNvSpPr/>
          <p:nvPr/>
        </p:nvSpPr>
        <p:spPr bwMode="auto">
          <a:xfrm>
            <a:off x="286043" y="5546106"/>
            <a:ext cx="11889564" cy="938402"/>
          </a:xfrm>
          <a:prstGeom prst="rect">
            <a:avLst/>
          </a:prstGeom>
          <a:noFill/>
          <a:ln w="25400" cap="flat" cmpd="sng" algn="ctr">
            <a:solidFill>
              <a:schemeClr val="accent2"/>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90000"/>
              </a:lnSpc>
              <a:spcBef>
                <a:spcPct val="0"/>
              </a:spcBef>
              <a:spcAft>
                <a:spcPct val="0"/>
              </a:spcAft>
            </a:pPr>
            <a:endParaRPr lang="en-US" sz="2448">
              <a:latin typeface="Futura Lt" pitchFamily="34" charset="0"/>
            </a:endParaRPr>
          </a:p>
        </p:txBody>
      </p:sp>
    </p:spTree>
    <p:extLst>
      <p:ext uri="{BB962C8B-B14F-4D97-AF65-F5344CB8AC3E}">
        <p14:creationId xmlns:p14="http://schemas.microsoft.com/office/powerpoint/2010/main" val="124996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SharePoint Configuration Steps</a:t>
            </a:r>
            <a:endParaRPr lang="en-US" dirty="0"/>
          </a:p>
        </p:txBody>
      </p:sp>
      <p:sp>
        <p:nvSpPr>
          <p:cNvPr id="3" name="Content Placeholder 2"/>
          <p:cNvSpPr>
            <a:spLocks noGrp="1"/>
          </p:cNvSpPr>
          <p:nvPr>
            <p:ph idx="4294967295"/>
          </p:nvPr>
        </p:nvSpPr>
        <p:spPr>
          <a:xfrm>
            <a:off x="725916" y="1632055"/>
            <a:ext cx="9015166" cy="1656907"/>
          </a:xfrm>
          <a:prstGeom prst="rect">
            <a:avLst/>
          </a:prstGeom>
        </p:spPr>
        <p:txBody>
          <a:bodyPr/>
          <a:lstStyle/>
          <a:p>
            <a:pPr marL="349724" indent="-349724">
              <a:lnSpc>
                <a:spcPct val="150000"/>
              </a:lnSpc>
            </a:pPr>
            <a:r>
              <a:rPr lang="en-CA" sz="2800" dirty="0"/>
              <a:t>Create a new web application</a:t>
            </a:r>
          </a:p>
          <a:p>
            <a:pPr marL="699447" lvl="1" indent="-349724">
              <a:lnSpc>
                <a:spcPct val="150000"/>
              </a:lnSpc>
            </a:pPr>
            <a:r>
              <a:rPr lang="en-US" sz="2800" dirty="0"/>
              <a:t>Select Claims Based </a:t>
            </a:r>
            <a:r>
              <a:rPr lang="en-US" dirty="0"/>
              <a:t>Authentication as the authentication type and the ADFS provider previously configured</a:t>
            </a:r>
          </a:p>
          <a:p>
            <a:pPr marL="699447" lvl="1" indent="-349724">
              <a:lnSpc>
                <a:spcPct val="150000"/>
              </a:lnSpc>
            </a:pPr>
            <a:r>
              <a:rPr lang="en-CA" dirty="0"/>
              <a:t>Select port 443</a:t>
            </a:r>
          </a:p>
          <a:p>
            <a:pPr marL="699447" lvl="1" indent="-349724">
              <a:lnSpc>
                <a:spcPct val="150000"/>
              </a:lnSpc>
            </a:pPr>
            <a:r>
              <a:rPr lang="en-CA" dirty="0"/>
              <a:t>Assign a host header</a:t>
            </a:r>
          </a:p>
          <a:p>
            <a:pPr marL="349724" indent="-349724">
              <a:lnSpc>
                <a:spcPct val="150000"/>
              </a:lnSpc>
            </a:pPr>
            <a:r>
              <a:rPr lang="en-CA" sz="2800" dirty="0"/>
              <a:t>Setup SSL certificate for the web application</a:t>
            </a:r>
          </a:p>
          <a:p>
            <a:pPr marL="349724" indent="-349724">
              <a:lnSpc>
                <a:spcPct val="150000"/>
              </a:lnSpc>
            </a:pPr>
            <a:r>
              <a:rPr lang="en-CA" sz="2800" dirty="0"/>
              <a:t>Verify that everything works</a:t>
            </a:r>
          </a:p>
        </p:txBody>
      </p:sp>
    </p:spTree>
    <p:extLst>
      <p:ext uri="{BB962C8B-B14F-4D97-AF65-F5344CB8AC3E}">
        <p14:creationId xmlns:p14="http://schemas.microsoft.com/office/powerpoint/2010/main" val="22794145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Claims Based Authentication </a:t>
            </a:r>
            <a:endParaRPr lang="en-US" dirty="0"/>
          </a:p>
        </p:txBody>
      </p:sp>
      <p:sp>
        <p:nvSpPr>
          <p:cNvPr id="5" name="Text Placeholder 4"/>
          <p:cNvSpPr>
            <a:spLocks noGrp="1"/>
          </p:cNvSpPr>
          <p:nvPr>
            <p:ph type="body" sz="quarter" idx="12"/>
          </p:nvPr>
        </p:nvSpPr>
        <p:spPr/>
        <p:txBody>
          <a:bodyPr/>
          <a:lstStyle/>
          <a:p>
            <a:r>
              <a:rPr lang="en-US" dirty="0" smtClean="0"/>
              <a:t>Georgiana Badea</a:t>
            </a:r>
          </a:p>
          <a:p>
            <a:r>
              <a:rPr lang="en-US" dirty="0" smtClean="0"/>
              <a:t>Microsoft Consulting Services</a:t>
            </a:r>
            <a:endParaRPr lang="en-US" dirty="0"/>
          </a:p>
        </p:txBody>
      </p:sp>
      <p:sp>
        <p:nvSpPr>
          <p:cNvPr id="14" name="Text Placeholder 13"/>
          <p:cNvSpPr>
            <a:spLocks noGrp="1"/>
          </p:cNvSpPr>
          <p:nvPr>
            <p:ph type="body" sz="quarter" idx="13"/>
          </p:nvPr>
        </p:nvSpPr>
        <p:spPr/>
        <p:txBody>
          <a:bodyPr/>
          <a:lstStyle/>
          <a:p>
            <a:r>
              <a:rPr lang="en-US" dirty="0" smtClean="0"/>
              <a:t>SES-B314</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13" y="0"/>
            <a:ext cx="11889564" cy="917575"/>
          </a:xfrm>
        </p:spPr>
        <p:txBody>
          <a:bodyPr/>
          <a:lstStyle/>
          <a:p>
            <a:r>
              <a:rPr lang="en-US" dirty="0" smtClean="0"/>
              <a:t>SAML Token Claims Architecture</a:t>
            </a:r>
            <a:endParaRPr lang="en-US" dirty="0"/>
          </a:p>
        </p:txBody>
      </p:sp>
      <p:pic>
        <p:nvPicPr>
          <p:cNvPr id="7" name="Content Placeholder 6"/>
          <p:cNvPicPr>
            <a:picLocks noGrp="1" noChangeAspect="1"/>
          </p:cNvPicPr>
          <p:nvPr>
            <p:ph idx="4294967295"/>
          </p:nvPr>
        </p:nvPicPr>
        <p:blipFill>
          <a:blip r:embed="rId2"/>
          <a:stretch>
            <a:fillRect/>
          </a:stretch>
        </p:blipFill>
        <p:spPr>
          <a:xfrm>
            <a:off x="3188998" y="917575"/>
            <a:ext cx="5456396" cy="5827395"/>
          </a:xfrm>
          <a:prstGeom prst="rect">
            <a:avLst/>
          </a:prstGeom>
        </p:spPr>
      </p:pic>
    </p:spTree>
    <p:extLst>
      <p:ext uri="{BB962C8B-B14F-4D97-AF65-F5344CB8AC3E}">
        <p14:creationId xmlns:p14="http://schemas.microsoft.com/office/powerpoint/2010/main" val="876394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Trade-offs and Limitations of Claims Authentication</a:t>
            </a:r>
            <a:endParaRPr lang="en-US" dirty="0"/>
          </a:p>
        </p:txBody>
      </p:sp>
      <p:sp>
        <p:nvSpPr>
          <p:cNvPr id="3" name="Content Placeholder 2"/>
          <p:cNvSpPr>
            <a:spLocks noGrp="1"/>
          </p:cNvSpPr>
          <p:nvPr>
            <p:ph idx="4294967295"/>
          </p:nvPr>
        </p:nvSpPr>
        <p:spPr>
          <a:xfrm>
            <a:off x="620408" y="2098357"/>
            <a:ext cx="9015166" cy="4896168"/>
          </a:xfrm>
          <a:prstGeom prst="rect">
            <a:avLst/>
          </a:prstGeom>
        </p:spPr>
        <p:txBody>
          <a:bodyPr/>
          <a:lstStyle/>
          <a:p>
            <a:pPr marL="466298" indent="-466298"/>
            <a:r>
              <a:rPr lang="en-CA" dirty="0" smtClean="0"/>
              <a:t>Classic to claims &gt; one way only</a:t>
            </a:r>
          </a:p>
          <a:p>
            <a:pPr marL="466298" indent="-466298"/>
            <a:r>
              <a:rPr lang="en-CA" dirty="0" smtClean="0"/>
              <a:t>HTTPS and multiple redirects &gt; slower than Windows Authentication</a:t>
            </a:r>
          </a:p>
          <a:p>
            <a:pPr marL="466298" indent="-466298"/>
            <a:r>
              <a:rPr lang="en-CA" dirty="0" smtClean="0"/>
              <a:t>Search crawl &gt; requires Windows </a:t>
            </a:r>
            <a:r>
              <a:rPr lang="en-CA" dirty="0" err="1" smtClean="0"/>
              <a:t>Auth</a:t>
            </a:r>
            <a:endParaRPr lang="en-CA" dirty="0" smtClean="0"/>
          </a:p>
          <a:p>
            <a:pPr marL="466298" indent="-466298"/>
            <a:r>
              <a:rPr lang="en-CA" dirty="0" smtClean="0"/>
              <a:t>SAML-based authentication &gt; custom claim provider</a:t>
            </a:r>
          </a:p>
          <a:p>
            <a:pPr marL="466298"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US" dirty="0"/>
          </a:p>
        </p:txBody>
      </p:sp>
    </p:spTree>
    <p:extLst>
      <p:ext uri="{BB962C8B-B14F-4D97-AF65-F5344CB8AC3E}">
        <p14:creationId xmlns:p14="http://schemas.microsoft.com/office/powerpoint/2010/main" val="39279584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Trade-offs and Limitations of Claims Authentication</a:t>
            </a:r>
            <a:endParaRPr lang="en-US" dirty="0"/>
          </a:p>
        </p:txBody>
      </p:sp>
      <p:sp>
        <p:nvSpPr>
          <p:cNvPr id="3" name="Content Placeholder 2"/>
          <p:cNvSpPr>
            <a:spLocks noGrp="1"/>
          </p:cNvSpPr>
          <p:nvPr>
            <p:ph idx="4294967295"/>
          </p:nvPr>
        </p:nvSpPr>
        <p:spPr>
          <a:xfrm>
            <a:off x="620408" y="2098357"/>
            <a:ext cx="9015166" cy="3423212"/>
          </a:xfrm>
          <a:prstGeom prst="rect">
            <a:avLst/>
          </a:prstGeom>
        </p:spPr>
        <p:txBody>
          <a:bodyPr/>
          <a:lstStyle/>
          <a:p>
            <a:pPr marL="466298" indent="-466298"/>
            <a:r>
              <a:rPr lang="en-CA" dirty="0" smtClean="0"/>
              <a:t>Not supported:</a:t>
            </a:r>
          </a:p>
          <a:p>
            <a:pPr marL="816022" lvl="1" indent="-466298"/>
            <a:r>
              <a:rPr lang="en-CA" sz="3200" dirty="0" smtClean="0"/>
              <a:t>Search alerts</a:t>
            </a:r>
          </a:p>
          <a:p>
            <a:pPr marL="816022" lvl="1" indent="-466298"/>
            <a:r>
              <a:rPr lang="en-CA" sz="3200" dirty="0" smtClean="0"/>
              <a:t>Explorer View</a:t>
            </a:r>
          </a:p>
          <a:p>
            <a:pPr marL="816022" lvl="1" indent="-466298"/>
            <a:r>
              <a:rPr lang="en-CA" sz="3200" dirty="0" err="1" smtClean="0"/>
              <a:t>Infopath</a:t>
            </a:r>
            <a:r>
              <a:rPr lang="en-CA" sz="3200" dirty="0" smtClean="0"/>
              <a:t> Forms Services</a:t>
            </a:r>
          </a:p>
          <a:p>
            <a:pPr marL="816022" lvl="1" indent="-466298"/>
            <a:r>
              <a:rPr lang="en-CA" sz="3200" dirty="0" smtClean="0"/>
              <a:t>Claims to Windows Token Service (C2WTS)</a:t>
            </a:r>
          </a:p>
          <a:p>
            <a:pPr marL="816022" lvl="1"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US" dirty="0"/>
          </a:p>
        </p:txBody>
      </p:sp>
    </p:spTree>
    <p:extLst>
      <p:ext uri="{BB962C8B-B14F-4D97-AF65-F5344CB8AC3E}">
        <p14:creationId xmlns:p14="http://schemas.microsoft.com/office/powerpoint/2010/main" val="19919447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66" y="179666"/>
            <a:ext cx="11889564" cy="917575"/>
          </a:xfrm>
        </p:spPr>
        <p:txBody>
          <a:bodyPr/>
          <a:lstStyle/>
          <a:p>
            <a:r>
              <a:rPr lang="en-CA" dirty="0" smtClean="0"/>
              <a:t>Trade-offs and Limitations of Claims Authentication</a:t>
            </a:r>
            <a:endParaRPr lang="en-US" dirty="0"/>
          </a:p>
        </p:txBody>
      </p:sp>
      <p:sp>
        <p:nvSpPr>
          <p:cNvPr id="3" name="Content Placeholder 2"/>
          <p:cNvSpPr>
            <a:spLocks noGrp="1"/>
          </p:cNvSpPr>
          <p:nvPr>
            <p:ph idx="4294967295"/>
          </p:nvPr>
        </p:nvSpPr>
        <p:spPr>
          <a:xfrm>
            <a:off x="491454" y="1884748"/>
            <a:ext cx="10586854" cy="5352755"/>
          </a:xfrm>
          <a:prstGeom prst="rect">
            <a:avLst/>
          </a:prstGeom>
        </p:spPr>
        <p:txBody>
          <a:bodyPr/>
          <a:lstStyle/>
          <a:p>
            <a:pPr marL="633065" indent="-524586" defTabSz="932559">
              <a:buFont typeface="Wingdings" pitchFamily="2" charset="2"/>
              <a:buChar char="§"/>
            </a:pPr>
            <a:r>
              <a:rPr lang="en-US" sz="2400" b="1" dirty="0"/>
              <a:t>Excel Services </a:t>
            </a:r>
            <a:r>
              <a:rPr lang="en-US" sz="2400" dirty="0"/>
              <a:t>&gt; Secure Store Service (SSS) and Unattended Service Account. </a:t>
            </a:r>
          </a:p>
          <a:p>
            <a:pPr marL="108480" defTabSz="932559"/>
            <a:endParaRPr lang="en-US" sz="1100" dirty="0"/>
          </a:p>
          <a:p>
            <a:pPr marL="633065" indent="-524586" defTabSz="932559">
              <a:buFont typeface="Wingdings" pitchFamily="2" charset="2"/>
              <a:buChar char="§"/>
            </a:pPr>
            <a:r>
              <a:rPr lang="en-US" sz="2400" b="1" dirty="0"/>
              <a:t>Visio Services </a:t>
            </a:r>
            <a:r>
              <a:rPr lang="en-US" sz="2400" dirty="0"/>
              <a:t>&gt; SSS or Unattended Service Account option for drawings that use an ODC file to specify the connection. </a:t>
            </a:r>
          </a:p>
          <a:p>
            <a:pPr marL="108480" defTabSz="932559"/>
            <a:endParaRPr lang="en-US" sz="1100" dirty="0"/>
          </a:p>
          <a:p>
            <a:pPr marL="633065" indent="-524586" defTabSz="932559">
              <a:buFont typeface="Wingdings" pitchFamily="2" charset="2"/>
              <a:buChar char="§"/>
            </a:pPr>
            <a:r>
              <a:rPr lang="en-US" sz="2400" dirty="0" err="1"/>
              <a:t>PowerPivot</a:t>
            </a:r>
            <a:r>
              <a:rPr lang="en-US" sz="2400" dirty="0"/>
              <a:t> &gt; will ONLY work with classic.</a:t>
            </a:r>
          </a:p>
          <a:p>
            <a:pPr marL="108480" defTabSz="932559"/>
            <a:endParaRPr lang="en-US" sz="1100" dirty="0">
              <a:solidFill>
                <a:srgbClr val="6B9CC2"/>
              </a:solidFill>
            </a:endParaRPr>
          </a:p>
          <a:p>
            <a:pPr marL="633065" indent="-524586" defTabSz="932559">
              <a:buFont typeface="Wingdings" pitchFamily="2" charset="2"/>
              <a:buChar char="§"/>
            </a:pPr>
            <a:r>
              <a:rPr lang="en-US" sz="2400" b="1" dirty="0"/>
              <a:t>PerformancePoint</a:t>
            </a:r>
            <a:r>
              <a:rPr lang="en-US" sz="2400" dirty="0"/>
              <a:t> &gt; must use the Unattended Service Account in SSS</a:t>
            </a:r>
          </a:p>
          <a:p>
            <a:pPr marL="108480" defTabSz="932559"/>
            <a:endParaRPr lang="en-US" sz="1200" dirty="0"/>
          </a:p>
          <a:p>
            <a:pPr marL="633065" indent="-524586" defTabSz="932559">
              <a:buFont typeface="Wingdings" pitchFamily="2" charset="2"/>
              <a:buChar char="§"/>
            </a:pPr>
            <a:r>
              <a:rPr lang="en-US" sz="2400" b="1" dirty="0"/>
              <a:t>SQL Server 2008 R2 Reporting Services Integration &gt;</a:t>
            </a:r>
            <a:r>
              <a:rPr lang="en-US" sz="2400" dirty="0"/>
              <a:t> not claims aware </a:t>
            </a:r>
          </a:p>
          <a:p>
            <a:pPr marL="108480" defTabSz="932559"/>
            <a:endParaRPr lang="en-US" sz="1200" dirty="0"/>
          </a:p>
          <a:p>
            <a:pPr marL="633065" indent="-524586" defTabSz="932559">
              <a:buFont typeface="Wingdings" pitchFamily="2" charset="2"/>
              <a:buChar char="§"/>
            </a:pPr>
            <a:r>
              <a:rPr lang="en-US" sz="2400" b="1" dirty="0"/>
              <a:t>Project Server </a:t>
            </a:r>
            <a:r>
              <a:rPr lang="en-US" sz="2400" dirty="0"/>
              <a:t>– supports claims but migration requires special handling when migrating users from Forms-authentication or Mixed-mode Project Server instances.</a:t>
            </a:r>
          </a:p>
          <a:p>
            <a:pPr marL="633065" indent="-524586" defTabSz="932559">
              <a:buFont typeface="Wingdings" pitchFamily="2" charset="2"/>
              <a:buChar char="§"/>
            </a:pPr>
            <a:endParaRPr lang="en-US" sz="2040" dirty="0"/>
          </a:p>
          <a:p>
            <a:pPr marL="108480" defTabSz="932559"/>
            <a:endParaRPr lang="en-US" sz="2448" dirty="0">
              <a:solidFill>
                <a:srgbClr val="6B9CC2"/>
              </a:solidFill>
            </a:endParaRPr>
          </a:p>
          <a:p>
            <a:pPr marL="466298"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CA" dirty="0" smtClean="0"/>
          </a:p>
          <a:p>
            <a:pPr marL="466298" indent="-466298"/>
            <a:endParaRPr lang="en-US" dirty="0"/>
          </a:p>
        </p:txBody>
      </p:sp>
    </p:spTree>
    <p:extLst>
      <p:ext uri="{BB962C8B-B14F-4D97-AF65-F5344CB8AC3E}">
        <p14:creationId xmlns:p14="http://schemas.microsoft.com/office/powerpoint/2010/main" val="37900926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SharePoint 2013 Authentication Changes</a:t>
            </a:r>
            <a:br>
              <a:rPr lang="en-US" dirty="0" smtClean="0"/>
            </a:br>
            <a:endParaRPr lang="en-US" dirty="0"/>
          </a:p>
        </p:txBody>
      </p:sp>
    </p:spTree>
    <p:extLst>
      <p:ext uri="{BB962C8B-B14F-4D97-AF65-F5344CB8AC3E}">
        <p14:creationId xmlns:p14="http://schemas.microsoft.com/office/powerpoint/2010/main" val="145240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SharePoint 2013 Authentication Changes</a:t>
            </a:r>
            <a:endParaRPr lang="en-US" dirty="0"/>
          </a:p>
        </p:txBody>
      </p:sp>
      <p:sp>
        <p:nvSpPr>
          <p:cNvPr id="3" name="Content Placeholder 2"/>
          <p:cNvSpPr>
            <a:spLocks noGrp="1"/>
          </p:cNvSpPr>
          <p:nvPr>
            <p:ph idx="4294967295"/>
          </p:nvPr>
        </p:nvSpPr>
        <p:spPr>
          <a:xfrm>
            <a:off x="655577" y="1529582"/>
            <a:ext cx="10915100" cy="4896168"/>
          </a:xfrm>
          <a:prstGeom prst="rect">
            <a:avLst/>
          </a:prstGeom>
        </p:spPr>
        <p:txBody>
          <a:bodyPr/>
          <a:lstStyle/>
          <a:p>
            <a:pPr marL="466298" indent="-466298"/>
            <a:r>
              <a:rPr lang="en-US" sz="3200" dirty="0"/>
              <a:t>Claims authentication is </a:t>
            </a:r>
            <a:r>
              <a:rPr lang="en-US" sz="3200" b="1" dirty="0"/>
              <a:t>THE</a:t>
            </a:r>
            <a:r>
              <a:rPr lang="en-US" sz="3200" dirty="0"/>
              <a:t> default authentication option now</a:t>
            </a:r>
          </a:p>
          <a:p>
            <a:endParaRPr lang="en-US" sz="3200" dirty="0"/>
          </a:p>
          <a:p>
            <a:pPr marL="466298" indent="-466298"/>
            <a:r>
              <a:rPr lang="en-US" sz="3200" dirty="0"/>
              <a:t>Convert-</a:t>
            </a:r>
            <a:r>
              <a:rPr lang="en-US" sz="3200" dirty="0" err="1"/>
              <a:t>SPWebApplication</a:t>
            </a:r>
            <a:r>
              <a:rPr lang="en-US" sz="3200" dirty="0"/>
              <a:t> replaces </a:t>
            </a:r>
            <a:r>
              <a:rPr lang="en-US" sz="3200" dirty="0" err="1"/>
              <a:t>MigrateUsers</a:t>
            </a:r>
            <a:endParaRPr lang="en-US" sz="3200" dirty="0"/>
          </a:p>
          <a:p>
            <a:pPr marL="816022" lvl="1" indent="-466298"/>
            <a:r>
              <a:rPr lang="en-US" sz="2800" dirty="0"/>
              <a:t>Run Convert-</a:t>
            </a:r>
            <a:r>
              <a:rPr lang="en-US" sz="2800" dirty="0" err="1"/>
              <a:t>SPWebApplication</a:t>
            </a:r>
            <a:r>
              <a:rPr lang="en-US" sz="2800" dirty="0"/>
              <a:t> -Identity "http://yourWebapp" -To Claims –</a:t>
            </a:r>
            <a:r>
              <a:rPr lang="en-US" sz="2800" dirty="0" err="1"/>
              <a:t>RetainPermissions</a:t>
            </a:r>
            <a:r>
              <a:rPr lang="en-US" sz="2800" dirty="0"/>
              <a:t> [-Force]</a:t>
            </a:r>
          </a:p>
          <a:p>
            <a:pPr lvl="1"/>
            <a:endParaRPr lang="en-US" sz="2800" dirty="0"/>
          </a:p>
          <a:p>
            <a:pPr marL="466298" indent="-466298"/>
            <a:r>
              <a:rPr lang="en-US" sz="3200" dirty="0"/>
              <a:t>Can migrate only a single content database</a:t>
            </a:r>
          </a:p>
          <a:p>
            <a:pPr marL="816022" lvl="1" indent="-466298"/>
            <a:r>
              <a:rPr lang="en-US" sz="2800" dirty="0"/>
              <a:t>New </a:t>
            </a:r>
            <a:r>
              <a:rPr lang="en-US" sz="2800" dirty="0" err="1"/>
              <a:t>SPWebApplication.MigrateUsersToClaims</a:t>
            </a:r>
            <a:r>
              <a:rPr lang="en-US" sz="2800" dirty="0"/>
              <a:t> method </a:t>
            </a:r>
          </a:p>
          <a:p>
            <a:pPr marL="466298" indent="-466298"/>
            <a:endParaRPr lang="en-US" sz="2856" dirty="0"/>
          </a:p>
          <a:p>
            <a:pPr marL="466298" indent="-466298"/>
            <a:endParaRPr lang="en-US" sz="2856" dirty="0"/>
          </a:p>
          <a:p>
            <a:pPr marL="466298" indent="-466298"/>
            <a:endParaRPr lang="en-US" sz="2856" dirty="0"/>
          </a:p>
        </p:txBody>
      </p:sp>
    </p:spTree>
    <p:extLst>
      <p:ext uri="{BB962C8B-B14F-4D97-AF65-F5344CB8AC3E}">
        <p14:creationId xmlns:p14="http://schemas.microsoft.com/office/powerpoint/2010/main" val="25096925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SharePoint 2013 Authentication Changes</a:t>
            </a:r>
            <a:endParaRPr lang="en-US" dirty="0"/>
          </a:p>
        </p:txBody>
      </p:sp>
      <p:sp>
        <p:nvSpPr>
          <p:cNvPr id="3" name="Content Placeholder 2"/>
          <p:cNvSpPr>
            <a:spLocks noGrp="1"/>
          </p:cNvSpPr>
          <p:nvPr>
            <p:ph idx="4294967295"/>
          </p:nvPr>
        </p:nvSpPr>
        <p:spPr>
          <a:xfrm>
            <a:off x="702470" y="1588196"/>
            <a:ext cx="10786146" cy="4896168"/>
          </a:xfrm>
          <a:prstGeom prst="rect">
            <a:avLst/>
          </a:prstGeom>
        </p:spPr>
        <p:txBody>
          <a:bodyPr/>
          <a:lstStyle/>
          <a:p>
            <a:pPr marL="466298" indent="-466298"/>
            <a:r>
              <a:rPr lang="en-US" sz="2856" dirty="0"/>
              <a:t>SharePoint tracks </a:t>
            </a:r>
            <a:r>
              <a:rPr lang="en-US" sz="2856" dirty="0" err="1"/>
              <a:t>FedAuth</a:t>
            </a:r>
            <a:r>
              <a:rPr lang="en-US" sz="2856" dirty="0"/>
              <a:t> cookies in the new Distributed Cache Service</a:t>
            </a:r>
          </a:p>
          <a:p>
            <a:pPr marL="466298" indent="-466298"/>
            <a:endParaRPr lang="en-CA" sz="2040" dirty="0"/>
          </a:p>
          <a:p>
            <a:pPr marL="466298" indent="-466298"/>
            <a:r>
              <a:rPr lang="en-US" sz="2856" dirty="0"/>
              <a:t>Custom claim providers are not used by default upon installation</a:t>
            </a:r>
          </a:p>
          <a:p>
            <a:pPr marL="466298" indent="-466298"/>
            <a:endParaRPr lang="en-US" sz="2040" dirty="0"/>
          </a:p>
          <a:p>
            <a:pPr marL="466298" indent="-466298"/>
            <a:r>
              <a:rPr lang="en-US" sz="2856" dirty="0"/>
              <a:t>The SharePoint STS now supports a federation metadata endpoint</a:t>
            </a:r>
          </a:p>
          <a:p>
            <a:pPr marL="466298" indent="-466298"/>
            <a:endParaRPr lang="en-US" sz="2040" dirty="0"/>
          </a:p>
          <a:p>
            <a:pPr marL="466298" indent="-466298"/>
            <a:r>
              <a:rPr lang="en-US" sz="2856" dirty="0"/>
              <a:t>There is significantly more logging provided to help troubleshoot authentication issues</a:t>
            </a:r>
          </a:p>
          <a:p>
            <a:pPr marL="466298" indent="-466298"/>
            <a:endParaRPr lang="en-US" sz="2856" dirty="0"/>
          </a:p>
          <a:p>
            <a:endParaRPr lang="en-US" sz="2856" dirty="0"/>
          </a:p>
          <a:p>
            <a:pPr marL="466298" indent="-466298"/>
            <a:endParaRPr lang="en-US" sz="2856" dirty="0"/>
          </a:p>
          <a:p>
            <a:pPr marL="466298" indent="-466298"/>
            <a:endParaRPr lang="en-US" sz="2856" dirty="0"/>
          </a:p>
          <a:p>
            <a:pPr marL="466298" indent="-466298"/>
            <a:endParaRPr lang="en-US" sz="2856" dirty="0"/>
          </a:p>
        </p:txBody>
      </p:sp>
    </p:spTree>
    <p:extLst>
      <p:ext uri="{BB962C8B-B14F-4D97-AF65-F5344CB8AC3E}">
        <p14:creationId xmlns:p14="http://schemas.microsoft.com/office/powerpoint/2010/main" val="30430100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2917722"/>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SES-B308 </a:t>
            </a:r>
            <a:r>
              <a:rPr lang="en-US" sz="3600" dirty="0" smtClean="0">
                <a:gradFill>
                  <a:gsLst>
                    <a:gs pos="1250">
                      <a:schemeClr val="tx1"/>
                    </a:gs>
                    <a:gs pos="100000">
                      <a:schemeClr val="tx1"/>
                    </a:gs>
                  </a:gsLst>
                  <a:lin ang="5400000" scaled="0"/>
                </a:gradFill>
                <a:latin typeface="+mj-lt"/>
              </a:rPr>
              <a:t>Microsoft </a:t>
            </a:r>
            <a:r>
              <a:rPr lang="en-US" sz="3600" dirty="0">
                <a:gradFill>
                  <a:gsLst>
                    <a:gs pos="1250">
                      <a:schemeClr val="tx1"/>
                    </a:gs>
                    <a:gs pos="100000">
                      <a:schemeClr val="tx1"/>
                    </a:gs>
                  </a:gsLst>
                  <a:lin ang="5400000" scaled="0"/>
                </a:gradFill>
                <a:latin typeface="+mj-lt"/>
              </a:rPr>
              <a:t>SharePoint 2013 Sharing and </a:t>
            </a:r>
            <a:r>
              <a:rPr lang="en-US" sz="3600" dirty="0" smtClean="0">
                <a:gradFill>
                  <a:gsLst>
                    <a:gs pos="1250">
                      <a:schemeClr val="tx1"/>
                    </a:gs>
                    <a:gs pos="100000">
                      <a:schemeClr val="tx1"/>
                    </a:gs>
                  </a:gsLst>
                  <a:lin ang="5400000" scaled="0"/>
                </a:gradFill>
                <a:latin typeface="+mj-lt"/>
              </a:rPr>
              <a:t>Security</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OUC-B205 Security in Microsoft Office 365</a:t>
            </a:r>
            <a:endParaRPr lang="en-US" sz="3600" dirty="0" smtClean="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3904293"/>
            <a:ext cx="11790169" cy="1089529"/>
          </a:xfrm>
          <a:prstGeom prst="rect">
            <a:avLst/>
          </a:prstGeom>
        </p:spPr>
        <p:txBody>
          <a:bodyPr wrap="square">
            <a:spAutoFit/>
          </a:bodyPr>
          <a:lstStyle/>
          <a:p>
            <a:pPr marL="571500"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a:t>
            </a:r>
            <a:r>
              <a:rPr lang="en-US" sz="3600" dirty="0">
                <a:gradFill>
                  <a:gsLst>
                    <a:gs pos="1250">
                      <a:schemeClr val="tx1"/>
                    </a:gs>
                    <a:gs pos="100000">
                      <a:schemeClr val="tx1"/>
                    </a:gs>
                  </a:gsLst>
                  <a:lin ang="5400000" scaled="0"/>
                </a:gradFill>
                <a:latin typeface="+mj-lt"/>
              </a:rPr>
              <a:t>Me Later At Ask the Experts Session on Tuesday, June 4, 6:30pm – 8:30pm, Hall GH (MCCNO)</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smtClean="0"/>
              <a:t>Agenda</a:t>
            </a:r>
            <a:endParaRPr lang="en-US" dirty="0"/>
          </a:p>
        </p:txBody>
      </p:sp>
      <p:sp>
        <p:nvSpPr>
          <p:cNvPr id="221187" name="Rectangle 3"/>
          <p:cNvSpPr>
            <a:spLocks noGrp="1" noChangeArrowheads="1"/>
          </p:cNvSpPr>
          <p:nvPr>
            <p:ph type="body" idx="4294967295"/>
          </p:nvPr>
        </p:nvSpPr>
        <p:spPr>
          <a:xfrm>
            <a:off x="601701" y="1360387"/>
            <a:ext cx="10225184" cy="4896168"/>
          </a:xfrm>
          <a:prstGeom prst="rect">
            <a:avLst/>
          </a:prstGeom>
        </p:spPr>
        <p:txBody>
          <a:bodyPr/>
          <a:lstStyle/>
          <a:p>
            <a:pPr marL="466298" indent="-466298"/>
            <a:r>
              <a:rPr lang="en-US" dirty="0" smtClean="0"/>
              <a:t>Introduction to Claims</a:t>
            </a:r>
          </a:p>
          <a:p>
            <a:pPr marL="816022" lvl="1" indent="-466298"/>
            <a:r>
              <a:rPr lang="en-US" dirty="0" smtClean="0"/>
              <a:t>Why Claims</a:t>
            </a:r>
          </a:p>
          <a:p>
            <a:pPr marL="816022" lvl="1" indent="-466298"/>
            <a:r>
              <a:rPr lang="en-CA" dirty="0" smtClean="0"/>
              <a:t>Claims Fundamental Concepts</a:t>
            </a:r>
          </a:p>
          <a:p>
            <a:pPr marL="466298" indent="-466298"/>
            <a:r>
              <a:rPr lang="en-CA" dirty="0" smtClean="0"/>
              <a:t>SharePoint Claims Based Authentication</a:t>
            </a:r>
          </a:p>
          <a:p>
            <a:pPr marL="816022" lvl="1" indent="-466298"/>
            <a:r>
              <a:rPr lang="en-CA" dirty="0" smtClean="0"/>
              <a:t>Components and architecture</a:t>
            </a:r>
          </a:p>
          <a:p>
            <a:pPr marL="816022" lvl="1" indent="-466298"/>
            <a:r>
              <a:rPr lang="en-CA" dirty="0" smtClean="0"/>
              <a:t>Active Directory Federation Services</a:t>
            </a:r>
          </a:p>
          <a:p>
            <a:pPr marL="816022" lvl="1" indent="-466298"/>
            <a:r>
              <a:rPr lang="en-CA" dirty="0" smtClean="0"/>
              <a:t>Trade-offs and Limitations</a:t>
            </a:r>
          </a:p>
          <a:p>
            <a:pPr marL="466298" indent="-466298"/>
            <a:r>
              <a:rPr lang="en-CA" dirty="0" smtClean="0"/>
              <a:t>SharePoint 2013 Authentication Changes</a:t>
            </a:r>
          </a:p>
          <a:p>
            <a:pPr marL="466298" indent="-466298"/>
            <a:r>
              <a:rPr lang="en-CA" dirty="0" smtClean="0"/>
              <a:t>Q &amp; A</a:t>
            </a:r>
            <a:endParaRPr lang="en-US" dirty="0" smtClean="0"/>
          </a:p>
        </p:txBody>
      </p:sp>
    </p:spTree>
    <p:extLst>
      <p:ext uri="{BB962C8B-B14F-4D97-AF65-F5344CB8AC3E}">
        <p14:creationId xmlns:p14="http://schemas.microsoft.com/office/powerpoint/2010/main" val="316637897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688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br>
              <a:rPr lang="en-US" dirty="0" smtClean="0"/>
            </a:br>
            <a:endParaRPr lang="en-US" dirty="0"/>
          </a:p>
        </p:txBody>
      </p:sp>
    </p:spTree>
    <p:extLst>
      <p:ext uri="{BB962C8B-B14F-4D97-AF65-F5344CB8AC3E}">
        <p14:creationId xmlns:p14="http://schemas.microsoft.com/office/powerpoint/2010/main" val="42261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318"/>
                    </a14:imgEffect>
                    <a14:imgEffect>
                      <a14:saturation sat="400000"/>
                    </a14:imgEffect>
                  </a14:imgLayer>
                </a14:imgProps>
              </a:ext>
            </a:extLst>
          </a:blip>
          <a:stretch>
            <a:fillRect/>
          </a:stretch>
        </p:blipFill>
        <p:spPr>
          <a:xfrm>
            <a:off x="3934790" y="1825426"/>
            <a:ext cx="6814999" cy="4449878"/>
          </a:xfrm>
          <a:prstGeom prst="rect">
            <a:avLst/>
          </a:prstGeom>
          <a:solidFill>
            <a:schemeClr val="bg2"/>
          </a:solidFill>
        </p:spPr>
      </p:pic>
      <p:sp>
        <p:nvSpPr>
          <p:cNvPr id="221186" name="Rectangle 2"/>
          <p:cNvSpPr>
            <a:spLocks noGrp="1" noChangeArrowheads="1"/>
          </p:cNvSpPr>
          <p:nvPr>
            <p:ph type="title"/>
          </p:nvPr>
        </p:nvSpPr>
        <p:spPr/>
        <p:txBody>
          <a:bodyPr/>
          <a:lstStyle/>
          <a:p>
            <a:r>
              <a:rPr lang="en-US" dirty="0" smtClean="0"/>
              <a:t>Why Claims</a:t>
            </a:r>
            <a:endParaRPr lang="en-US" dirty="0"/>
          </a:p>
        </p:txBody>
      </p:sp>
      <p:sp>
        <p:nvSpPr>
          <p:cNvPr id="221187" name="Rectangle 3"/>
          <p:cNvSpPr>
            <a:spLocks noGrp="1" noChangeArrowheads="1"/>
          </p:cNvSpPr>
          <p:nvPr>
            <p:ph type="body" idx="4294967295"/>
          </p:nvPr>
        </p:nvSpPr>
        <p:spPr>
          <a:xfrm>
            <a:off x="550984" y="1589686"/>
            <a:ext cx="2996801" cy="5773888"/>
          </a:xfrm>
          <a:prstGeom prst="rect">
            <a:avLst/>
          </a:prstGeom>
        </p:spPr>
        <p:txBody>
          <a:bodyPr/>
          <a:lstStyle/>
          <a:p>
            <a:pPr marL="349724" indent="-349724">
              <a:buFont typeface="Wingdings" panose="05000000000000000000" pitchFamily="2" charset="2"/>
              <a:buChar char="§"/>
            </a:pPr>
            <a:r>
              <a:rPr lang="en-US" sz="2800" dirty="0"/>
              <a:t>Identity generalization and abstraction</a:t>
            </a:r>
          </a:p>
          <a:p>
            <a:pPr marL="349724" indent="-349724">
              <a:buFont typeface="Wingdings" panose="05000000000000000000" pitchFamily="2" charset="2"/>
              <a:buChar char="§"/>
            </a:pPr>
            <a:r>
              <a:rPr lang="en-US" sz="2800" dirty="0"/>
              <a:t>Privacy</a:t>
            </a:r>
          </a:p>
          <a:p>
            <a:pPr marL="349724" indent="-349724">
              <a:buFont typeface="Wingdings" panose="05000000000000000000" pitchFamily="2" charset="2"/>
              <a:buChar char="§"/>
            </a:pPr>
            <a:r>
              <a:rPr lang="en-US" sz="2800" dirty="0"/>
              <a:t>Beyond just user and roles</a:t>
            </a:r>
          </a:p>
          <a:p>
            <a:pPr marL="349724" indent="-349724">
              <a:buFont typeface="Wingdings" panose="05000000000000000000" pitchFamily="2" charset="2"/>
              <a:buChar char="§"/>
            </a:pPr>
            <a:r>
              <a:rPr lang="en-US" sz="2800" dirty="0"/>
              <a:t>Interoperability across platforms and security domains</a:t>
            </a:r>
          </a:p>
          <a:p>
            <a:endParaRPr lang="en-US" dirty="0" smtClean="0"/>
          </a:p>
        </p:txBody>
      </p:sp>
    </p:spTree>
    <p:extLst>
      <p:ext uri="{BB962C8B-B14F-4D97-AF65-F5344CB8AC3E}">
        <p14:creationId xmlns:p14="http://schemas.microsoft.com/office/powerpoint/2010/main" val="435267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316942" y="1805354"/>
            <a:ext cx="9796535" cy="35052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Content Placeholder 2"/>
          <p:cNvSpPr>
            <a:spLocks noGrp="1"/>
          </p:cNvSpPr>
          <p:nvPr>
            <p:ph idx="4294967295"/>
          </p:nvPr>
        </p:nvSpPr>
        <p:spPr>
          <a:xfrm>
            <a:off x="506440" y="5472519"/>
            <a:ext cx="9015166" cy="2634567"/>
          </a:xfrm>
          <a:prstGeom prst="rect">
            <a:avLst/>
          </a:prstGeom>
        </p:spPr>
        <p:txBody>
          <a:bodyPr/>
          <a:lstStyle/>
          <a:p>
            <a:r>
              <a:rPr lang="en-US" dirty="0" smtClean="0"/>
              <a:t>Standards </a:t>
            </a:r>
            <a:r>
              <a:rPr lang="en-US" dirty="0"/>
              <a:t>and </a:t>
            </a:r>
            <a:r>
              <a:rPr lang="en-US" dirty="0" smtClean="0"/>
              <a:t>Protocols </a:t>
            </a:r>
          </a:p>
          <a:p>
            <a:pPr lvl="1"/>
            <a:r>
              <a:rPr lang="en-US" dirty="0"/>
              <a:t>Security Assertion Markup Language (</a:t>
            </a:r>
            <a:r>
              <a:rPr lang="en-US" dirty="0" smtClean="0"/>
              <a:t>SAML), </a:t>
            </a:r>
            <a:r>
              <a:rPr lang="en-US" dirty="0" err="1" smtClean="0"/>
              <a:t>OpenID</a:t>
            </a:r>
            <a:r>
              <a:rPr lang="en-US" dirty="0"/>
              <a:t>, </a:t>
            </a:r>
            <a:r>
              <a:rPr lang="en-US" dirty="0" err="1"/>
              <a:t>Oauth</a:t>
            </a:r>
            <a:endParaRPr lang="en-US" dirty="0"/>
          </a:p>
          <a:p>
            <a:pPr lvl="1"/>
            <a:endParaRPr lang="en-US" dirty="0"/>
          </a:p>
          <a:p>
            <a:pPr lvl="1"/>
            <a:endParaRPr lang="en-US" dirty="0"/>
          </a:p>
          <a:p>
            <a:endParaRPr lang="en-US" dirty="0"/>
          </a:p>
        </p:txBody>
      </p:sp>
      <p:sp>
        <p:nvSpPr>
          <p:cNvPr id="2" name="Title 1"/>
          <p:cNvSpPr>
            <a:spLocks noGrp="1"/>
          </p:cNvSpPr>
          <p:nvPr>
            <p:ph type="title"/>
          </p:nvPr>
        </p:nvSpPr>
        <p:spPr>
          <a:xfrm>
            <a:off x="135232" y="137686"/>
            <a:ext cx="11889564" cy="917575"/>
          </a:xfrm>
        </p:spPr>
        <p:txBody>
          <a:bodyPr/>
          <a:lstStyle/>
          <a:p>
            <a:r>
              <a:rPr lang="en-US" dirty="0"/>
              <a:t>Fundamental </a:t>
            </a:r>
            <a:r>
              <a:rPr lang="en-US" dirty="0" smtClean="0"/>
              <a:t>Concepts</a:t>
            </a:r>
            <a:endParaRPr lang="en-US" dirty="0"/>
          </a:p>
        </p:txBody>
      </p:sp>
      <p:sp>
        <p:nvSpPr>
          <p:cNvPr id="3" name="Content Placeholder 2"/>
          <p:cNvSpPr>
            <a:spLocks noGrp="1"/>
          </p:cNvSpPr>
          <p:nvPr>
            <p:ph idx="4294967295"/>
          </p:nvPr>
        </p:nvSpPr>
        <p:spPr>
          <a:xfrm>
            <a:off x="743091" y="1065136"/>
            <a:ext cx="9015166" cy="761806"/>
          </a:xfrm>
          <a:prstGeom prst="rect">
            <a:avLst/>
          </a:prstGeom>
        </p:spPr>
        <p:txBody>
          <a:bodyPr/>
          <a:lstStyle/>
          <a:p>
            <a:r>
              <a:rPr lang="en-US" dirty="0"/>
              <a:t>I</a:t>
            </a:r>
            <a:r>
              <a:rPr lang="en-US" dirty="0" smtClean="0"/>
              <a:t>dentity providers</a:t>
            </a:r>
            <a:endParaRPr lang="en-US" dirty="0"/>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106" y="2000244"/>
            <a:ext cx="3063505" cy="19508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278" y="2025934"/>
            <a:ext cx="2941575" cy="21033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185" y="3941291"/>
            <a:ext cx="3452159" cy="11583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4535" y="3907823"/>
            <a:ext cx="3558848" cy="1234547"/>
          </a:xfrm>
          <a:prstGeom prst="rect">
            <a:avLst/>
          </a:prstGeom>
        </p:spPr>
      </p:pic>
      <p:sp>
        <p:nvSpPr>
          <p:cNvPr id="5" name="Rectangle 4"/>
          <p:cNvSpPr/>
          <p:nvPr/>
        </p:nvSpPr>
        <p:spPr bwMode="auto">
          <a:xfrm>
            <a:off x="7145124" y="2425258"/>
            <a:ext cx="1682352" cy="732472"/>
          </a:xfrm>
          <a:prstGeom prst="rect">
            <a:avLst/>
          </a:prstGeom>
          <a:noFill/>
          <a:ln w="31750" cap="flat" cmpd="sng" algn="ctr">
            <a:solidFill>
              <a:schemeClr val="accent2"/>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90000"/>
              </a:lnSpc>
              <a:spcBef>
                <a:spcPct val="0"/>
              </a:spcBef>
              <a:spcAft>
                <a:spcPct val="0"/>
              </a:spcAft>
            </a:pPr>
            <a:endParaRPr lang="en-US" sz="2448">
              <a:latin typeface="Futura Lt" pitchFamily="34" charset="0"/>
            </a:endParaRPr>
          </a:p>
        </p:txBody>
      </p:sp>
      <p:sp>
        <p:nvSpPr>
          <p:cNvPr id="11" name="Rectangle 10"/>
          <p:cNvSpPr/>
          <p:nvPr/>
        </p:nvSpPr>
        <p:spPr bwMode="auto">
          <a:xfrm>
            <a:off x="1187989" y="6102492"/>
            <a:ext cx="6125849" cy="437853"/>
          </a:xfrm>
          <a:prstGeom prst="rect">
            <a:avLst/>
          </a:prstGeom>
          <a:noFill/>
          <a:ln w="31750" cap="flat" cmpd="sng" algn="ctr">
            <a:solidFill>
              <a:schemeClr val="accent2"/>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90000"/>
              </a:lnSpc>
              <a:spcBef>
                <a:spcPct val="0"/>
              </a:spcBef>
              <a:spcAft>
                <a:spcPct val="0"/>
              </a:spcAft>
            </a:pPr>
            <a:endParaRPr lang="en-US" sz="2448">
              <a:latin typeface="Futura Lt" pitchFamily="34" charset="0"/>
            </a:endParaRPr>
          </a:p>
        </p:txBody>
      </p:sp>
    </p:spTree>
    <p:extLst>
      <p:ext uri="{BB962C8B-B14F-4D97-AF65-F5344CB8AC3E}">
        <p14:creationId xmlns:p14="http://schemas.microsoft.com/office/powerpoint/2010/main" val="4170349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a:t>
            </a:r>
            <a:r>
              <a:rPr lang="en-US" dirty="0" smtClean="0"/>
              <a:t>Concepts (</a:t>
            </a:r>
            <a:r>
              <a:rPr lang="en-US" dirty="0" err="1" smtClean="0"/>
              <a:t>cont’ed</a:t>
            </a:r>
            <a:r>
              <a:rPr lang="en-US" dirty="0" smtClean="0"/>
              <a:t>)</a:t>
            </a:r>
            <a:endParaRPr lang="en-US"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54674" y="2647035"/>
            <a:ext cx="2175718" cy="3158301"/>
          </a:xfrm>
          <a:prstGeom prst="rect">
            <a:avLst/>
          </a:prstGeom>
        </p:spPr>
      </p:pic>
      <p:pic>
        <p:nvPicPr>
          <p:cNvPr id="6" name="Picture 5"/>
          <p:cNvPicPr>
            <a:picLocks noChangeAspect="1"/>
          </p:cNvPicPr>
          <p:nvPr/>
        </p:nvPicPr>
        <p:blipFill>
          <a:blip r:embed="rId4"/>
          <a:stretch>
            <a:fillRect/>
          </a:stretch>
        </p:blipFill>
        <p:spPr>
          <a:xfrm>
            <a:off x="5235419" y="2673183"/>
            <a:ext cx="5490401" cy="3233305"/>
          </a:xfrm>
          <a:prstGeom prst="rect">
            <a:avLst/>
          </a:prstGeom>
        </p:spPr>
      </p:pic>
      <p:sp>
        <p:nvSpPr>
          <p:cNvPr id="7" name="TextBox 6"/>
          <p:cNvSpPr txBox="1"/>
          <p:nvPr/>
        </p:nvSpPr>
        <p:spPr>
          <a:xfrm>
            <a:off x="683368" y="1359052"/>
            <a:ext cx="4552049" cy="646331"/>
          </a:xfrm>
          <a:prstGeom prst="rect">
            <a:avLst/>
          </a:prstGeom>
          <a:noFill/>
        </p:spPr>
        <p:txBody>
          <a:bodyPr wrap="square" rtlCol="0">
            <a:spAutoFit/>
          </a:bodyPr>
          <a:lstStyle/>
          <a:p>
            <a:pPr marL="342900" indent="-342900">
              <a:lnSpc>
                <a:spcPct val="90000"/>
              </a:lnSpc>
              <a:spcBef>
                <a:spcPct val="20000"/>
              </a:spcBef>
              <a:buSzPct val="90000"/>
              <a:buFont typeface="Arial" pitchFamily="34" charset="0"/>
              <a:buChar char="•"/>
            </a:pPr>
            <a:r>
              <a:rPr lang="en-US" sz="4000" dirty="0">
                <a:gradFill>
                  <a:gsLst>
                    <a:gs pos="1250">
                      <a:schemeClr val="tx1"/>
                    </a:gs>
                    <a:gs pos="100000">
                      <a:schemeClr val="tx1"/>
                    </a:gs>
                  </a:gsLst>
                  <a:lin ang="5400000" scaled="0"/>
                </a:gradFill>
                <a:latin typeface="+mj-lt"/>
              </a:rPr>
              <a:t>Claim </a:t>
            </a:r>
            <a:r>
              <a:rPr lang="en-CA" sz="4000" dirty="0">
                <a:gradFill>
                  <a:gsLst>
                    <a:gs pos="1250">
                      <a:schemeClr val="tx1"/>
                    </a:gs>
                    <a:gs pos="100000">
                      <a:schemeClr val="tx1"/>
                    </a:gs>
                  </a:gsLst>
                  <a:lin ang="5400000" scaled="0"/>
                </a:gradFill>
                <a:latin typeface="+mj-lt"/>
              </a:rPr>
              <a:t>Set</a:t>
            </a:r>
            <a:endParaRPr lang="en-US" sz="4000" dirty="0">
              <a:gradFill>
                <a:gsLst>
                  <a:gs pos="1250">
                    <a:schemeClr val="tx1"/>
                  </a:gs>
                  <a:gs pos="100000">
                    <a:schemeClr val="tx1"/>
                  </a:gs>
                </a:gsLst>
                <a:lin ang="5400000" scaled="0"/>
              </a:gradFill>
              <a:latin typeface="+mj-lt"/>
            </a:endParaRPr>
          </a:p>
        </p:txBody>
      </p:sp>
      <p:pic>
        <p:nvPicPr>
          <p:cNvPr id="8" name="Picture 7"/>
          <p:cNvPicPr>
            <a:picLocks noChangeAspect="1"/>
          </p:cNvPicPr>
          <p:nvPr/>
        </p:nvPicPr>
        <p:blipFill>
          <a:blip r:embed="rId5">
            <a:duotone>
              <a:prstClr val="black"/>
              <a:schemeClr val="accent1">
                <a:tint val="45000"/>
                <a:satMod val="400000"/>
              </a:schemeClr>
            </a:duotone>
          </a:blip>
          <a:stretch>
            <a:fillRect/>
          </a:stretch>
        </p:blipFill>
        <p:spPr>
          <a:xfrm>
            <a:off x="2753296" y="2683999"/>
            <a:ext cx="1178471" cy="1542186"/>
          </a:xfrm>
          <a:prstGeom prst="rect">
            <a:avLst/>
          </a:prstGeom>
        </p:spPr>
      </p:pic>
      <p:pic>
        <p:nvPicPr>
          <p:cNvPr id="9" name="Picture 8"/>
          <p:cNvPicPr>
            <a:picLocks noChangeAspect="1"/>
          </p:cNvPicPr>
          <p:nvPr/>
        </p:nvPicPr>
        <p:blipFill>
          <a:blip r:embed="rId6">
            <a:duotone>
              <a:prstClr val="black"/>
              <a:schemeClr val="accent1">
                <a:tint val="45000"/>
                <a:satMod val="400000"/>
              </a:schemeClr>
            </a:duotone>
          </a:blip>
          <a:stretch>
            <a:fillRect/>
          </a:stretch>
        </p:blipFill>
        <p:spPr>
          <a:xfrm>
            <a:off x="7391383" y="2647034"/>
            <a:ext cx="1178471" cy="1542186"/>
          </a:xfrm>
          <a:prstGeom prst="rect">
            <a:avLst/>
          </a:prstGeom>
        </p:spPr>
      </p:pic>
      <p:pic>
        <p:nvPicPr>
          <p:cNvPr id="13" name="Picture 12"/>
          <p:cNvPicPr>
            <a:picLocks noChangeAspect="1"/>
          </p:cNvPicPr>
          <p:nvPr/>
        </p:nvPicPr>
        <p:blipFill>
          <a:blip r:embed="rId7">
            <a:duotone>
              <a:prstClr val="black"/>
              <a:schemeClr val="accent5">
                <a:tint val="45000"/>
                <a:satMod val="400000"/>
              </a:schemeClr>
            </a:duotone>
          </a:blip>
          <a:stretch>
            <a:fillRect/>
          </a:stretch>
        </p:blipFill>
        <p:spPr>
          <a:xfrm>
            <a:off x="2254673" y="4493300"/>
            <a:ext cx="4096203" cy="1614854"/>
          </a:xfrm>
          <a:prstGeom prst="rect">
            <a:avLst/>
          </a:prstGeom>
        </p:spPr>
      </p:pic>
      <p:pic>
        <p:nvPicPr>
          <p:cNvPr id="14" name="Picture 13"/>
          <p:cNvPicPr>
            <a:picLocks noChangeAspect="1"/>
          </p:cNvPicPr>
          <p:nvPr/>
        </p:nvPicPr>
        <p:blipFill>
          <a:blip r:embed="rId8">
            <a:duotone>
              <a:prstClr val="black"/>
              <a:schemeClr val="accent5">
                <a:tint val="45000"/>
                <a:satMod val="400000"/>
              </a:schemeClr>
            </a:duotone>
          </a:blip>
          <a:stretch>
            <a:fillRect/>
          </a:stretch>
        </p:blipFill>
        <p:spPr>
          <a:xfrm>
            <a:off x="6441481" y="4493300"/>
            <a:ext cx="4193733" cy="1614854"/>
          </a:xfrm>
          <a:prstGeom prst="rect">
            <a:avLst/>
          </a:prstGeom>
        </p:spPr>
      </p:pic>
    </p:spTree>
    <p:extLst>
      <p:ext uri="{BB962C8B-B14F-4D97-AF65-F5344CB8AC3E}">
        <p14:creationId xmlns:p14="http://schemas.microsoft.com/office/powerpoint/2010/main" val="653667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SharePoint Claims Based Authentication</a:t>
            </a:r>
            <a:br>
              <a:rPr lang="en-US" dirty="0" smtClean="0"/>
            </a:br>
            <a:endParaRPr lang="en-US" dirty="0"/>
          </a:p>
        </p:txBody>
      </p:sp>
    </p:spTree>
    <p:extLst>
      <p:ext uri="{BB962C8B-B14F-4D97-AF65-F5344CB8AC3E}">
        <p14:creationId xmlns:p14="http://schemas.microsoft.com/office/powerpoint/2010/main" val="20249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4836"/>
            <a:ext cx="11889564" cy="917575"/>
          </a:xfrm>
        </p:spPr>
        <p:txBody>
          <a:bodyPr/>
          <a:lstStyle/>
          <a:p>
            <a:r>
              <a:rPr lang="en-US" dirty="0"/>
              <a:t>3 Types of Claim Providers in SharePoint</a:t>
            </a:r>
          </a:p>
        </p:txBody>
      </p:sp>
      <p:sp>
        <p:nvSpPr>
          <p:cNvPr id="6" name="Rounded Rectangle 5"/>
          <p:cNvSpPr/>
          <p:nvPr/>
        </p:nvSpPr>
        <p:spPr bwMode="auto">
          <a:xfrm>
            <a:off x="5363068" y="1207356"/>
            <a:ext cx="1755655" cy="947606"/>
          </a:xfrm>
          <a:prstGeom prst="roundRect">
            <a:avLst>
              <a:gd name="adj" fmla="val 0"/>
            </a:avLst>
          </a:prstGeom>
          <a:solidFill>
            <a:srgbClr val="0072C6"/>
          </a:solidFill>
          <a:ln w="0">
            <a:solidFill>
              <a:srgbClr val="0072C6"/>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428" b="1" dirty="0">
                <a:solidFill>
                  <a:schemeClr val="tx1"/>
                </a:solidFill>
              </a:rPr>
              <a:t>Forms Based </a:t>
            </a:r>
            <a:r>
              <a:rPr lang="en-US" sz="1428" b="1" dirty="0" err="1">
                <a:solidFill>
                  <a:schemeClr val="tx1"/>
                </a:solidFill>
              </a:rPr>
              <a:t>Auth</a:t>
            </a:r>
            <a:endParaRPr lang="en-US" sz="1428" b="1" dirty="0">
              <a:solidFill>
                <a:schemeClr val="tx1"/>
              </a:solidFill>
            </a:endParaRPr>
          </a:p>
        </p:txBody>
      </p:sp>
      <p:sp>
        <p:nvSpPr>
          <p:cNvPr id="9" name="Rounded Rectangle 8"/>
          <p:cNvSpPr/>
          <p:nvPr/>
        </p:nvSpPr>
        <p:spPr bwMode="auto">
          <a:xfrm>
            <a:off x="2099240" y="1222230"/>
            <a:ext cx="1755655" cy="969296"/>
          </a:xfrm>
          <a:prstGeom prst="roundRect">
            <a:avLst>
              <a:gd name="adj" fmla="val 0"/>
            </a:avLst>
          </a:prstGeom>
          <a:solidFill>
            <a:srgbClr val="0072C6"/>
          </a:solidFill>
          <a:ln w="0">
            <a:solidFill>
              <a:srgbClr val="0072C6"/>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428" b="1" dirty="0">
                <a:solidFill>
                  <a:schemeClr val="tx1"/>
                </a:solidFill>
              </a:rPr>
              <a:t>Windows</a:t>
            </a:r>
            <a:r>
              <a:rPr lang="en-US" sz="1428" b="1" dirty="0">
                <a:solidFill>
                  <a:schemeClr val="bg1"/>
                </a:solidFill>
              </a:rPr>
              <a:t> </a:t>
            </a:r>
          </a:p>
        </p:txBody>
      </p:sp>
      <p:sp>
        <p:nvSpPr>
          <p:cNvPr id="10" name="Rounded Rectangle 9"/>
          <p:cNvSpPr/>
          <p:nvPr/>
        </p:nvSpPr>
        <p:spPr bwMode="auto">
          <a:xfrm>
            <a:off x="8472029" y="1219037"/>
            <a:ext cx="1755655" cy="947605"/>
          </a:xfrm>
          <a:prstGeom prst="roundRect">
            <a:avLst>
              <a:gd name="adj" fmla="val 0"/>
            </a:avLst>
          </a:prstGeom>
          <a:solidFill>
            <a:srgbClr val="0072C6"/>
          </a:solidFill>
          <a:ln w="0">
            <a:solidFill>
              <a:srgbClr val="0072C6"/>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428" b="1" dirty="0">
                <a:solidFill>
                  <a:schemeClr val="tx1"/>
                </a:solidFill>
              </a:rPr>
              <a:t>SAML</a:t>
            </a:r>
          </a:p>
        </p:txBody>
      </p:sp>
      <p:sp>
        <p:nvSpPr>
          <p:cNvPr id="11" name="Rounded Rectangle 10"/>
          <p:cNvSpPr/>
          <p:nvPr/>
        </p:nvSpPr>
        <p:spPr bwMode="auto">
          <a:xfrm>
            <a:off x="5028324" y="3757267"/>
            <a:ext cx="2441626" cy="1124176"/>
          </a:xfrm>
          <a:prstGeom prst="roundRect">
            <a:avLst>
              <a:gd name="adj" fmla="val 0"/>
            </a:avLst>
          </a:prstGeom>
          <a:solidFill>
            <a:schemeClr val="accent5">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836" b="1" dirty="0">
                <a:gradFill>
                  <a:gsLst>
                    <a:gs pos="0">
                      <a:srgbClr val="FFFFFF"/>
                    </a:gs>
                    <a:gs pos="100000">
                      <a:srgbClr val="FFFFFF"/>
                    </a:gs>
                  </a:gsLst>
                  <a:lin ang="5400000" scaled="0"/>
                </a:gradFill>
              </a:rPr>
              <a:t>SAML Token</a:t>
            </a:r>
          </a:p>
          <a:p>
            <a:pPr algn="ctr" defTabSz="932290"/>
            <a:r>
              <a:rPr lang="en-US" sz="1836" b="1" i="1" dirty="0">
                <a:gradFill>
                  <a:gsLst>
                    <a:gs pos="0">
                      <a:srgbClr val="FFFFFF"/>
                    </a:gs>
                    <a:gs pos="100000">
                      <a:srgbClr val="FFFFFF"/>
                    </a:gs>
                  </a:gsLst>
                  <a:lin ang="5400000" scaled="0"/>
                </a:gradFill>
              </a:rPr>
              <a:t>Claims Based Identity</a:t>
            </a:r>
          </a:p>
        </p:txBody>
      </p:sp>
      <p:cxnSp>
        <p:nvCxnSpPr>
          <p:cNvPr id="25" name="Elbow Connector 24"/>
          <p:cNvCxnSpPr>
            <a:stCxn id="9" idx="2"/>
          </p:cNvCxnSpPr>
          <p:nvPr/>
        </p:nvCxnSpPr>
        <p:spPr bwMode="auto">
          <a:xfrm rot="5400000" flipH="1" flipV="1">
            <a:off x="2985026" y="-4344656"/>
            <a:ext cx="6528223" cy="6544140"/>
          </a:xfrm>
          <a:prstGeom prst="bentConnector4">
            <a:avLst>
              <a:gd name="adj1" fmla="val -3571"/>
              <a:gd name="adj2" fmla="val 56707"/>
            </a:avLst>
          </a:prstGeom>
          <a:solidFill>
            <a:srgbClr val="6699CC"/>
          </a:solidFill>
          <a:ln w="9525" cap="flat" cmpd="sng" algn="ctr">
            <a:noFill/>
            <a:prstDash val="solid"/>
            <a:round/>
            <a:headEnd type="triangle"/>
            <a:tailEnd type="triangle"/>
          </a:ln>
          <a:effectLst/>
        </p:spPr>
      </p:cxnSp>
      <p:cxnSp>
        <p:nvCxnSpPr>
          <p:cNvPr id="27" name="Elbow Connector 26"/>
          <p:cNvCxnSpPr>
            <a:endCxn id="10" idx="2"/>
          </p:cNvCxnSpPr>
          <p:nvPr/>
        </p:nvCxnSpPr>
        <p:spPr bwMode="auto">
          <a:xfrm>
            <a:off x="9349857" y="2166641"/>
            <a:ext cx="0" cy="0"/>
          </a:xfrm>
          <a:prstGeom prst="straightConnector1">
            <a:avLst/>
          </a:prstGeom>
          <a:solidFill>
            <a:srgbClr val="6699CC"/>
          </a:solidFill>
          <a:ln w="9525" cap="flat" cmpd="sng" algn="ctr">
            <a:noFill/>
            <a:prstDash val="solid"/>
            <a:round/>
            <a:headEnd type="triangle"/>
            <a:tailEnd type="triangle"/>
          </a:ln>
          <a:effectLst/>
        </p:spPr>
      </p:cxnSp>
      <p:cxnSp>
        <p:nvCxnSpPr>
          <p:cNvPr id="39" name="Elbow Connector 38"/>
          <p:cNvCxnSpPr>
            <a:stCxn id="9" idx="2"/>
            <a:endCxn id="10" idx="2"/>
          </p:cNvCxnSpPr>
          <p:nvPr/>
        </p:nvCxnSpPr>
        <p:spPr bwMode="auto">
          <a:xfrm rot="5400000" flipH="1" flipV="1">
            <a:off x="6151019" y="-1007311"/>
            <a:ext cx="24885" cy="6372789"/>
          </a:xfrm>
          <a:prstGeom prst="bentConnector3">
            <a:avLst>
              <a:gd name="adj1" fmla="val -3965892"/>
            </a:avLst>
          </a:prstGeom>
          <a:solidFill>
            <a:srgbClr val="6699CC"/>
          </a:solidFill>
          <a:ln w="9525" cap="flat" cmpd="sng" algn="ctr">
            <a:solidFill>
              <a:srgbClr val="0072C6"/>
            </a:solidFill>
            <a:prstDash val="solid"/>
            <a:round/>
            <a:headEnd type="none"/>
            <a:tailEnd type="none"/>
          </a:ln>
          <a:effectLst/>
        </p:spPr>
      </p:cxnSp>
      <p:cxnSp>
        <p:nvCxnSpPr>
          <p:cNvPr id="42" name="Straight Arrow Connector 41"/>
          <p:cNvCxnSpPr>
            <a:stCxn id="6" idx="2"/>
          </p:cNvCxnSpPr>
          <p:nvPr/>
        </p:nvCxnSpPr>
        <p:spPr bwMode="auto">
          <a:xfrm>
            <a:off x="6240896" y="2154962"/>
            <a:ext cx="8242" cy="1590625"/>
          </a:xfrm>
          <a:prstGeom prst="straightConnector1">
            <a:avLst/>
          </a:prstGeom>
          <a:solidFill>
            <a:srgbClr val="6699CC"/>
          </a:solidFill>
          <a:ln w="9525" cap="flat" cmpd="sng" algn="ctr">
            <a:solidFill>
              <a:srgbClr val="0072C6"/>
            </a:solidFill>
            <a:prstDash val="solid"/>
            <a:round/>
            <a:headEnd type="none" w="med" len="med"/>
            <a:tailEnd type="triangle"/>
          </a:ln>
          <a:effectLst/>
        </p:spPr>
      </p:cxnSp>
      <p:graphicFrame>
        <p:nvGraphicFramePr>
          <p:cNvPr id="49" name="Table 48"/>
          <p:cNvGraphicFramePr>
            <a:graphicFrameLocks noGrp="1"/>
          </p:cNvGraphicFramePr>
          <p:nvPr>
            <p:extLst>
              <p:ext uri="{D42A27DB-BD31-4B8C-83A1-F6EECF244321}">
                <p14:modId xmlns:p14="http://schemas.microsoft.com/office/powerpoint/2010/main" val="2303390576"/>
              </p:ext>
            </p:extLst>
          </p:nvPr>
        </p:nvGraphicFramePr>
        <p:xfrm>
          <a:off x="4505857" y="3745587"/>
          <a:ext cx="4051989" cy="2672284"/>
        </p:xfrm>
        <a:graphic>
          <a:graphicData uri="http://schemas.openxmlformats.org/drawingml/2006/table">
            <a:tbl>
              <a:tblPr firstRow="1" bandRow="1">
                <a:tableStyleId>{69012ECD-51FC-41F1-AA8D-1B2483CD663E}</a:tableStyleId>
              </a:tblPr>
              <a:tblGrid>
                <a:gridCol w="1778676"/>
                <a:gridCol w="2273313"/>
              </a:tblGrid>
              <a:tr h="346824">
                <a:tc>
                  <a:txBody>
                    <a:bodyPr/>
                    <a:lstStyle/>
                    <a:p>
                      <a:r>
                        <a:rPr lang="en-CA" sz="1600" dirty="0" smtClean="0">
                          <a:solidFill>
                            <a:schemeClr val="tx1"/>
                          </a:solidFill>
                        </a:rPr>
                        <a:t>Claim Type</a:t>
                      </a:r>
                      <a:endParaRPr lang="en-US" sz="1600" dirty="0">
                        <a:solidFill>
                          <a:schemeClr val="tx1"/>
                        </a:solidFill>
                      </a:endParaRPr>
                    </a:p>
                  </a:txBody>
                  <a:tcPr marL="93260" marR="93260" marT="46630" marB="46630"/>
                </a:tc>
                <a:tc>
                  <a:txBody>
                    <a:bodyPr/>
                    <a:lstStyle/>
                    <a:p>
                      <a:r>
                        <a:rPr lang="en-CA" sz="1600" dirty="0" smtClean="0">
                          <a:solidFill>
                            <a:schemeClr val="tx1"/>
                          </a:solidFill>
                        </a:rPr>
                        <a:t>Value</a:t>
                      </a:r>
                      <a:endParaRPr lang="en-US" sz="1600" dirty="0">
                        <a:solidFill>
                          <a:schemeClr val="tx1"/>
                        </a:solidFill>
                      </a:endParaRPr>
                    </a:p>
                  </a:txBody>
                  <a:tcPr marL="93260" marR="93260" marT="46630" marB="46630"/>
                </a:tc>
              </a:tr>
              <a:tr h="473791">
                <a:tc>
                  <a:txBody>
                    <a:bodyPr/>
                    <a:lstStyle/>
                    <a:p>
                      <a:r>
                        <a:rPr lang="en-CA" sz="1600" dirty="0" err="1" smtClean="0"/>
                        <a:t>Nameidentifier</a:t>
                      </a:r>
                      <a:endParaRPr lang="en-US" sz="1600" dirty="0"/>
                    </a:p>
                  </a:txBody>
                  <a:tcPr marL="93260" marR="93260" marT="46630" marB="46630"/>
                </a:tc>
                <a:tc>
                  <a:txBody>
                    <a:bodyPr/>
                    <a:lstStyle/>
                    <a:p>
                      <a:r>
                        <a:rPr lang="en-CA" sz="1600" dirty="0" smtClean="0"/>
                        <a:t>Contoso\</a:t>
                      </a:r>
                      <a:r>
                        <a:rPr lang="en-CA" sz="1600" dirty="0" err="1" smtClean="0"/>
                        <a:t>gbadea</a:t>
                      </a:r>
                      <a:endParaRPr lang="en-US" sz="1600" dirty="0"/>
                    </a:p>
                  </a:txBody>
                  <a:tcPr marL="93260" marR="93260" marT="46630" marB="46630"/>
                </a:tc>
              </a:tr>
              <a:tr h="480646">
                <a:tc>
                  <a:txBody>
                    <a:bodyPr/>
                    <a:lstStyle/>
                    <a:p>
                      <a:r>
                        <a:rPr lang="en-CA" sz="1600" dirty="0" err="1" smtClean="0"/>
                        <a:t>Primarysid</a:t>
                      </a:r>
                      <a:endParaRPr lang="en-US" sz="1600" dirty="0"/>
                    </a:p>
                  </a:txBody>
                  <a:tcPr marL="93260" marR="93260" marT="46630" marB="46630"/>
                </a:tc>
                <a:tc>
                  <a:txBody>
                    <a:bodyPr/>
                    <a:lstStyle/>
                    <a:p>
                      <a:r>
                        <a:rPr lang="en-CA" sz="1600" dirty="0" smtClean="0"/>
                        <a:t>S-1-5-21-2564101533</a:t>
                      </a:r>
                      <a:endParaRPr lang="en-US" sz="1600" dirty="0"/>
                    </a:p>
                  </a:txBody>
                  <a:tcPr marL="93260" marR="93260" marT="46630" marB="46630"/>
                </a:tc>
              </a:tr>
              <a:tr h="399161">
                <a:tc>
                  <a:txBody>
                    <a:bodyPr/>
                    <a:lstStyle/>
                    <a:p>
                      <a:r>
                        <a:rPr lang="en-CA" sz="1600" dirty="0" err="1" smtClean="0"/>
                        <a:t>Upn</a:t>
                      </a:r>
                      <a:endParaRPr lang="en-US" sz="16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g.badea@contoso.com</a:t>
                      </a:r>
                      <a:endParaRPr lang="en-US" sz="1600" dirty="0" smtClean="0"/>
                    </a:p>
                  </a:txBody>
                  <a:tcPr marL="93260" marR="93260" marT="46630" marB="46630"/>
                </a:tc>
              </a:tr>
              <a:tr h="412870">
                <a:tc>
                  <a:txBody>
                    <a:bodyPr/>
                    <a:lstStyle/>
                    <a:p>
                      <a:r>
                        <a:rPr lang="en-CA" sz="1600" dirty="0" err="1" smtClean="0"/>
                        <a:t>Userlogonname</a:t>
                      </a:r>
                      <a:endParaRPr lang="en-US" sz="1600" dirty="0"/>
                    </a:p>
                  </a:txBody>
                  <a:tcPr marL="93260" marR="93260" marT="46630" marB="46630"/>
                </a:tc>
                <a:tc>
                  <a:txBody>
                    <a:bodyPr/>
                    <a:lstStyle/>
                    <a:p>
                      <a:r>
                        <a:rPr lang="en-CA" sz="1600" dirty="0" smtClean="0"/>
                        <a:t>Contoso\</a:t>
                      </a:r>
                      <a:r>
                        <a:rPr lang="en-CA" sz="1600" dirty="0" err="1" smtClean="0"/>
                        <a:t>gbadea</a:t>
                      </a:r>
                      <a:endParaRPr lang="en-US" sz="1600" dirty="0"/>
                    </a:p>
                  </a:txBody>
                  <a:tcPr marL="93260" marR="93260" marT="46630" marB="46630"/>
                </a:tc>
              </a:tr>
              <a:tr h="558992">
                <a:tc>
                  <a:txBody>
                    <a:bodyPr/>
                    <a:lstStyle/>
                    <a:p>
                      <a:r>
                        <a:rPr lang="en-CA" sz="1600" dirty="0" err="1" smtClean="0"/>
                        <a:t>IsAuthenticated</a:t>
                      </a:r>
                      <a:endParaRPr lang="en-US" sz="1600" dirty="0"/>
                    </a:p>
                  </a:txBody>
                  <a:tcPr marL="93260" marR="93260" marT="46630" marB="46630"/>
                </a:tc>
                <a:tc>
                  <a:txBody>
                    <a:bodyPr/>
                    <a:lstStyle/>
                    <a:p>
                      <a:r>
                        <a:rPr lang="en-CA" sz="1600" dirty="0" smtClean="0"/>
                        <a:t>True</a:t>
                      </a:r>
                      <a:endParaRPr lang="en-US" sz="1600" dirty="0"/>
                    </a:p>
                  </a:txBody>
                  <a:tcPr marL="93260" marR="93260" marT="46630" marB="46630"/>
                </a:tc>
              </a:tr>
            </a:tbl>
          </a:graphicData>
        </a:graphic>
      </p:graphicFrame>
      <p:graphicFrame>
        <p:nvGraphicFramePr>
          <p:cNvPr id="55" name="Table 54"/>
          <p:cNvGraphicFramePr>
            <a:graphicFrameLocks noGrp="1" noChangeAspect="1"/>
          </p:cNvGraphicFramePr>
          <p:nvPr>
            <p:extLst>
              <p:ext uri="{D42A27DB-BD31-4B8C-83A1-F6EECF244321}">
                <p14:modId xmlns:p14="http://schemas.microsoft.com/office/powerpoint/2010/main" val="2435288358"/>
              </p:ext>
            </p:extLst>
          </p:nvPr>
        </p:nvGraphicFramePr>
        <p:xfrm>
          <a:off x="4554351" y="3757266"/>
          <a:ext cx="4038664" cy="2643533"/>
        </p:xfrm>
        <a:graphic>
          <a:graphicData uri="http://schemas.openxmlformats.org/drawingml/2006/table">
            <a:tbl>
              <a:tblPr firstRow="1" bandRow="1">
                <a:tableStyleId>{69012ECD-51FC-41F1-AA8D-1B2483CD663E}</a:tableStyleId>
              </a:tblPr>
              <a:tblGrid>
                <a:gridCol w="1772827"/>
                <a:gridCol w="2265837"/>
              </a:tblGrid>
              <a:tr h="403734">
                <a:tc>
                  <a:txBody>
                    <a:bodyPr/>
                    <a:lstStyle/>
                    <a:p>
                      <a:r>
                        <a:rPr lang="en-CA" sz="1600" dirty="0" smtClean="0">
                          <a:solidFill>
                            <a:schemeClr val="tx1"/>
                          </a:solidFill>
                        </a:rPr>
                        <a:t>Claim Type</a:t>
                      </a:r>
                      <a:endParaRPr lang="en-US" sz="1600" dirty="0">
                        <a:solidFill>
                          <a:schemeClr val="tx1"/>
                        </a:solidFill>
                      </a:endParaRPr>
                    </a:p>
                  </a:txBody>
                  <a:tcPr marL="93260" marR="93260" marT="46630" marB="46630"/>
                </a:tc>
                <a:tc>
                  <a:txBody>
                    <a:bodyPr/>
                    <a:lstStyle/>
                    <a:p>
                      <a:r>
                        <a:rPr lang="en-CA" sz="1600" dirty="0" smtClean="0">
                          <a:solidFill>
                            <a:schemeClr val="tx1"/>
                          </a:solidFill>
                        </a:rPr>
                        <a:t>Value</a:t>
                      </a:r>
                      <a:endParaRPr lang="en-US" sz="1600" dirty="0">
                        <a:solidFill>
                          <a:schemeClr val="tx1"/>
                        </a:solidFill>
                      </a:endParaRPr>
                    </a:p>
                  </a:txBody>
                  <a:tcPr marL="93260" marR="93260" marT="46630" marB="46630"/>
                </a:tc>
              </a:tr>
              <a:tr h="563558">
                <a:tc>
                  <a:txBody>
                    <a:bodyPr/>
                    <a:lstStyle/>
                    <a:p>
                      <a:r>
                        <a:rPr lang="en-CA" sz="1600" dirty="0" err="1" smtClean="0"/>
                        <a:t>Nameidentifier</a:t>
                      </a:r>
                      <a:endParaRPr lang="en-US" sz="1600" dirty="0"/>
                    </a:p>
                  </a:txBody>
                  <a:tcPr marL="93260" marR="93260" marT="46630" marB="46630"/>
                </a:tc>
                <a:tc>
                  <a:txBody>
                    <a:bodyPr/>
                    <a:lstStyle/>
                    <a:p>
                      <a:r>
                        <a:rPr lang="en-CA" sz="1600" dirty="0" err="1" smtClean="0"/>
                        <a:t>gbadea</a:t>
                      </a:r>
                      <a:endParaRPr lang="en-US" sz="1600" dirty="0"/>
                    </a:p>
                  </a:txBody>
                  <a:tcPr marL="93260" marR="93260" marT="46630" marB="46630"/>
                </a:tc>
              </a:tr>
              <a:tr h="403111">
                <a:tc>
                  <a:txBody>
                    <a:bodyPr/>
                    <a:lstStyle/>
                    <a:p>
                      <a:r>
                        <a:rPr lang="en-CA" sz="1600" dirty="0" smtClean="0"/>
                        <a:t>Role</a:t>
                      </a:r>
                      <a:endParaRPr lang="en-US" sz="1600" dirty="0"/>
                    </a:p>
                  </a:txBody>
                  <a:tcPr marL="93260" marR="93260" marT="46630" marB="46630"/>
                </a:tc>
                <a:tc>
                  <a:txBody>
                    <a:bodyPr/>
                    <a:lstStyle/>
                    <a:p>
                      <a:r>
                        <a:rPr lang="en-CA" sz="1600" dirty="0" smtClean="0"/>
                        <a:t>Readers</a:t>
                      </a:r>
                      <a:endParaRPr lang="en-US" sz="1600" dirty="0"/>
                    </a:p>
                  </a:txBody>
                  <a:tcPr marL="93260" marR="93260" marT="46630" marB="46630"/>
                </a:tc>
              </a:tr>
              <a:tr h="445864">
                <a:tc>
                  <a:txBody>
                    <a:bodyPr/>
                    <a:lstStyle/>
                    <a:p>
                      <a:r>
                        <a:rPr lang="en-CA" sz="1600" dirty="0" smtClean="0"/>
                        <a:t>Role</a:t>
                      </a:r>
                      <a:endParaRPr lang="en-US" sz="16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Authors</a:t>
                      </a:r>
                      <a:endParaRPr lang="en-US" sz="1600" dirty="0" smtClean="0"/>
                    </a:p>
                  </a:txBody>
                  <a:tcPr marL="93260" marR="93260" marT="46630" marB="46630"/>
                </a:tc>
              </a:tr>
              <a:tr h="412711">
                <a:tc>
                  <a:txBody>
                    <a:bodyPr/>
                    <a:lstStyle/>
                    <a:p>
                      <a:r>
                        <a:rPr lang="en-CA" sz="1600" dirty="0" err="1" smtClean="0"/>
                        <a:t>Userlogonname</a:t>
                      </a:r>
                      <a:endParaRPr lang="en-US" sz="1600" dirty="0"/>
                    </a:p>
                  </a:txBody>
                  <a:tcPr marL="93260" marR="93260" marT="46630" marB="46630"/>
                </a:tc>
                <a:tc>
                  <a:txBody>
                    <a:bodyPr/>
                    <a:lstStyle/>
                    <a:p>
                      <a:r>
                        <a:rPr lang="en-CA" sz="1600" dirty="0" err="1" smtClean="0"/>
                        <a:t>gbadea</a:t>
                      </a:r>
                      <a:endParaRPr lang="en-US" sz="1600" dirty="0"/>
                    </a:p>
                  </a:txBody>
                  <a:tcPr marL="93260" marR="93260" marT="46630" marB="46630"/>
                </a:tc>
              </a:tr>
              <a:tr h="414555">
                <a:tc>
                  <a:txBody>
                    <a:bodyPr/>
                    <a:lstStyle/>
                    <a:p>
                      <a:r>
                        <a:rPr lang="en-CA" sz="1600" dirty="0" err="1" smtClean="0"/>
                        <a:t>IsAuthenticated</a:t>
                      </a:r>
                      <a:endParaRPr lang="en-US" sz="1600" dirty="0"/>
                    </a:p>
                  </a:txBody>
                  <a:tcPr marL="93260" marR="93260" marT="46630" marB="46630"/>
                </a:tc>
                <a:tc>
                  <a:txBody>
                    <a:bodyPr/>
                    <a:lstStyle/>
                    <a:p>
                      <a:r>
                        <a:rPr lang="en-CA" sz="1600" dirty="0" smtClean="0"/>
                        <a:t>True</a:t>
                      </a:r>
                      <a:endParaRPr lang="en-US" sz="1600" dirty="0"/>
                    </a:p>
                  </a:txBody>
                  <a:tcPr marL="93260" marR="93260" marT="46630" marB="46630"/>
                </a:tc>
              </a:tr>
            </a:tbl>
          </a:graphicData>
        </a:graphic>
      </p:graphicFrame>
      <p:cxnSp>
        <p:nvCxnSpPr>
          <p:cNvPr id="59" name="Elbow Connector 58"/>
          <p:cNvCxnSpPr/>
          <p:nvPr/>
        </p:nvCxnSpPr>
        <p:spPr bwMode="auto">
          <a:xfrm rot="16200000" flipH="1">
            <a:off x="2621672" y="2757129"/>
            <a:ext cx="2408948" cy="1277741"/>
          </a:xfrm>
          <a:prstGeom prst="bentConnector3">
            <a:avLst>
              <a:gd name="adj1" fmla="val 99851"/>
            </a:avLst>
          </a:prstGeom>
          <a:solidFill>
            <a:srgbClr val="6699CC"/>
          </a:solidFill>
          <a:ln w="9525" cap="flat" cmpd="sng" algn="ctr">
            <a:solidFill>
              <a:schemeClr val="accent2"/>
            </a:solidFill>
            <a:prstDash val="solid"/>
            <a:round/>
            <a:headEnd type="none" w="med" len="med"/>
            <a:tailEnd type="triangle"/>
          </a:ln>
          <a:effectLst/>
        </p:spPr>
      </p:cxnSp>
      <p:cxnSp>
        <p:nvCxnSpPr>
          <p:cNvPr id="69" name="Straight Arrow Connector 68"/>
          <p:cNvCxnSpPr/>
          <p:nvPr/>
        </p:nvCxnSpPr>
        <p:spPr bwMode="auto">
          <a:xfrm>
            <a:off x="6218237" y="2179085"/>
            <a:ext cx="0" cy="1566503"/>
          </a:xfrm>
          <a:prstGeom prst="straightConnector1">
            <a:avLst/>
          </a:prstGeom>
          <a:solidFill>
            <a:srgbClr val="6699CC"/>
          </a:solidFill>
          <a:ln w="9525" cap="flat" cmpd="sng" algn="ctr">
            <a:solidFill>
              <a:schemeClr val="accent2"/>
            </a:solidFill>
            <a:prstDash val="solid"/>
            <a:round/>
            <a:headEnd type="none" w="med" len="med"/>
            <a:tailEnd type="triangle"/>
          </a:ln>
          <a:effectLst/>
        </p:spPr>
      </p:cxnSp>
      <p:graphicFrame>
        <p:nvGraphicFramePr>
          <p:cNvPr id="70" name="Table 69"/>
          <p:cNvGraphicFramePr>
            <a:graphicFrameLocks noGrp="1"/>
          </p:cNvGraphicFramePr>
          <p:nvPr>
            <p:extLst>
              <p:ext uri="{D42A27DB-BD31-4B8C-83A1-F6EECF244321}">
                <p14:modId xmlns:p14="http://schemas.microsoft.com/office/powerpoint/2010/main" val="611917842"/>
              </p:ext>
            </p:extLst>
          </p:nvPr>
        </p:nvGraphicFramePr>
        <p:xfrm>
          <a:off x="4488463" y="3757267"/>
          <a:ext cx="4004603" cy="2661054"/>
        </p:xfrm>
        <a:graphic>
          <a:graphicData uri="http://schemas.openxmlformats.org/drawingml/2006/table">
            <a:tbl>
              <a:tblPr firstRow="1" bandRow="1">
                <a:tableStyleId>{69012ECD-51FC-41F1-AA8D-1B2483CD663E}</a:tableStyleId>
              </a:tblPr>
              <a:tblGrid>
                <a:gridCol w="1659988"/>
                <a:gridCol w="2344615"/>
              </a:tblGrid>
              <a:tr h="350224">
                <a:tc>
                  <a:txBody>
                    <a:bodyPr/>
                    <a:lstStyle/>
                    <a:p>
                      <a:r>
                        <a:rPr lang="en-CA" sz="1600" dirty="0" smtClean="0">
                          <a:solidFill>
                            <a:schemeClr val="tx1"/>
                          </a:solidFill>
                        </a:rPr>
                        <a:t>Claim Type</a:t>
                      </a:r>
                      <a:endParaRPr lang="en-US" sz="1600" dirty="0">
                        <a:solidFill>
                          <a:schemeClr val="tx1"/>
                        </a:solidFill>
                      </a:endParaRPr>
                    </a:p>
                  </a:txBody>
                  <a:tcPr marL="93260" marR="93260" marT="46630" marB="46630"/>
                </a:tc>
                <a:tc>
                  <a:txBody>
                    <a:bodyPr/>
                    <a:lstStyle/>
                    <a:p>
                      <a:r>
                        <a:rPr lang="en-CA" sz="1600" dirty="0" smtClean="0">
                          <a:solidFill>
                            <a:schemeClr val="tx1"/>
                          </a:solidFill>
                        </a:rPr>
                        <a:t>Value</a:t>
                      </a:r>
                      <a:endParaRPr lang="en-US" sz="1600" dirty="0">
                        <a:solidFill>
                          <a:schemeClr val="tx1"/>
                        </a:solidFill>
                      </a:endParaRPr>
                    </a:p>
                  </a:txBody>
                  <a:tcPr marL="93260" marR="93260" marT="46630" marB="46630"/>
                </a:tc>
              </a:tr>
              <a:tr h="502300">
                <a:tc>
                  <a:txBody>
                    <a:bodyPr/>
                    <a:lstStyle/>
                    <a:p>
                      <a:r>
                        <a:rPr lang="en-CA" sz="1600" dirty="0" err="1" smtClean="0"/>
                        <a:t>Nameidentifier</a:t>
                      </a:r>
                      <a:endParaRPr lang="en-US" sz="1600" dirty="0"/>
                    </a:p>
                  </a:txBody>
                  <a:tcPr marL="93260" marR="93260" marT="46630" marB="46630"/>
                </a:tc>
                <a:tc>
                  <a:txBody>
                    <a:bodyPr/>
                    <a:lstStyle/>
                    <a:p>
                      <a:r>
                        <a:rPr lang="en-CA" sz="1600" dirty="0" err="1" smtClean="0"/>
                        <a:t>gbadea</a:t>
                      </a:r>
                      <a:endParaRPr lang="en-US" sz="1600" dirty="0"/>
                    </a:p>
                  </a:txBody>
                  <a:tcPr marL="93260" marR="93260" marT="46630" marB="46630"/>
                </a:tc>
              </a:tr>
              <a:tr h="428859">
                <a:tc>
                  <a:txBody>
                    <a:bodyPr/>
                    <a:lstStyle/>
                    <a:p>
                      <a:r>
                        <a:rPr lang="en-CA" sz="1600" dirty="0" err="1" smtClean="0"/>
                        <a:t>Upn</a:t>
                      </a:r>
                      <a:endParaRPr lang="en-US" sz="1600" dirty="0"/>
                    </a:p>
                  </a:txBody>
                  <a:tcPr marL="93260" marR="93260" marT="46630" marB="46630"/>
                </a:tc>
                <a:tc>
                  <a:txBody>
                    <a:bodyPr/>
                    <a:lstStyle/>
                    <a:p>
                      <a:r>
                        <a:rPr lang="en-CA" sz="1600" dirty="0" smtClean="0"/>
                        <a:t>g.badea@contoso.com</a:t>
                      </a:r>
                      <a:endParaRPr lang="en-US" sz="1600" dirty="0"/>
                    </a:p>
                  </a:txBody>
                  <a:tcPr marL="93260" marR="93260" marT="46630" marB="46630"/>
                </a:tc>
              </a:tr>
              <a:tr h="387369">
                <a:tc>
                  <a:txBody>
                    <a:bodyPr/>
                    <a:lstStyle/>
                    <a:p>
                      <a:r>
                        <a:rPr lang="en-CA" sz="1600" dirty="0" smtClean="0"/>
                        <a:t>Audience</a:t>
                      </a:r>
                      <a:endParaRPr lang="en-US" sz="1600" dirty="0"/>
                    </a:p>
                  </a:txBody>
                  <a:tcPr marL="93260" marR="93260" marT="46630" marB="46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Sales</a:t>
                      </a:r>
                      <a:r>
                        <a:rPr lang="en-CA" sz="1600" baseline="0" dirty="0" smtClean="0"/>
                        <a:t> Managers</a:t>
                      </a:r>
                      <a:endParaRPr lang="en-US" sz="1600" dirty="0" smtClean="0"/>
                    </a:p>
                  </a:txBody>
                  <a:tcPr marL="93260" marR="93260" marT="46630" marB="46630"/>
                </a:tc>
              </a:tr>
              <a:tr h="387369">
                <a:tc>
                  <a:txBody>
                    <a:bodyPr/>
                    <a:lstStyle/>
                    <a:p>
                      <a:r>
                        <a:rPr lang="en-CA" sz="1600" dirty="0" smtClean="0"/>
                        <a:t>Audience</a:t>
                      </a:r>
                      <a:endParaRPr lang="en-US" sz="1600" dirty="0"/>
                    </a:p>
                  </a:txBody>
                  <a:tcPr marL="93260" marR="93260" marT="46630" marB="46630"/>
                </a:tc>
                <a:tc>
                  <a:txBody>
                    <a:bodyPr/>
                    <a:lstStyle/>
                    <a:p>
                      <a:r>
                        <a:rPr lang="en-CA" sz="1600" dirty="0" smtClean="0"/>
                        <a:t>Sales</a:t>
                      </a:r>
                      <a:r>
                        <a:rPr lang="en-CA" sz="1600" baseline="0" dirty="0" smtClean="0"/>
                        <a:t> Team</a:t>
                      </a:r>
                      <a:endParaRPr lang="en-US" sz="1600" dirty="0"/>
                    </a:p>
                  </a:txBody>
                  <a:tcPr marL="93260" marR="93260" marT="46630" marB="46630"/>
                </a:tc>
              </a:tr>
              <a:tr h="604933">
                <a:tc>
                  <a:txBody>
                    <a:bodyPr/>
                    <a:lstStyle/>
                    <a:p>
                      <a:r>
                        <a:rPr lang="en-CA" sz="1600" dirty="0" err="1" smtClean="0"/>
                        <a:t>IsAuthenticated</a:t>
                      </a:r>
                      <a:endParaRPr lang="en-US" sz="1600" dirty="0"/>
                    </a:p>
                  </a:txBody>
                  <a:tcPr marL="93260" marR="93260" marT="46630" marB="46630"/>
                </a:tc>
                <a:tc>
                  <a:txBody>
                    <a:bodyPr/>
                    <a:lstStyle/>
                    <a:p>
                      <a:r>
                        <a:rPr lang="en-CA" sz="1600" dirty="0" smtClean="0"/>
                        <a:t>True</a:t>
                      </a:r>
                      <a:endParaRPr lang="en-US" sz="1600" dirty="0"/>
                    </a:p>
                  </a:txBody>
                  <a:tcPr marL="93260" marR="93260" marT="46630" marB="46630"/>
                </a:tc>
              </a:tr>
            </a:tbl>
          </a:graphicData>
        </a:graphic>
      </p:graphicFrame>
      <p:cxnSp>
        <p:nvCxnSpPr>
          <p:cNvPr id="72" name="Elbow Connector 71"/>
          <p:cNvCxnSpPr/>
          <p:nvPr/>
        </p:nvCxnSpPr>
        <p:spPr bwMode="auto">
          <a:xfrm rot="5400000">
            <a:off x="7914670" y="2869872"/>
            <a:ext cx="2408950" cy="1052259"/>
          </a:xfrm>
          <a:prstGeom prst="bentConnector3">
            <a:avLst>
              <a:gd name="adj1" fmla="val 99638"/>
            </a:avLst>
          </a:prstGeom>
          <a:solidFill>
            <a:srgbClr val="6699CC"/>
          </a:solidFill>
          <a:ln w="9525"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256819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nodeType="afterEffect">
                                  <p:stCondLst>
                                    <p:cond delay="0"/>
                                  </p:stCondLst>
                                  <p:childTnLst>
                                    <p:set>
                                      <p:cBhvr>
                                        <p:cTn id="12" dur="1" fill="hold">
                                          <p:stCondLst>
                                            <p:cond delay="0"/>
                                          </p:stCondLst>
                                        </p:cTn>
                                        <p:tgtEl>
                                          <p:spTgt spid="42"/>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9"/>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nodeType="afterEffect">
                                  <p:stCondLst>
                                    <p:cond delay="0"/>
                                  </p:stCondLst>
                                  <p:childTnLst>
                                    <p:set>
                                      <p:cBhvr>
                                        <p:cTn id="25" dur="1" fill="hold">
                                          <p:stCondLst>
                                            <p:cond delay="0"/>
                                          </p:stCondLst>
                                        </p:cTn>
                                        <p:tgtEl>
                                          <p:spTgt spid="4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9"/>
                                        </p:tgtEl>
                                        <p:attrNameLst>
                                          <p:attrName>style.visibility</p:attrName>
                                        </p:attrNameLst>
                                      </p:cBhvr>
                                      <p:to>
                                        <p:strVal val="hidden"/>
                                      </p:to>
                                    </p:set>
                                  </p:childTnLst>
                                </p:cTn>
                              </p:par>
                            </p:childTnLst>
                          </p:cTn>
                        </p:par>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55"/>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ES_B314" id="{CDCDBE94-6508-4577-A9AE-0F3FE8F5713C}" vid="{BB51D092-C5F5-485B-9266-D8AA2AB821E0}"/>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SES_B314</Template>
  <TotalTime>498</TotalTime>
  <Words>2479</Words>
  <Application>Microsoft Office PowerPoint</Application>
  <PresentationFormat>Custom</PresentationFormat>
  <Paragraphs>306</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Consolas</vt:lpstr>
      <vt:lpstr>Futura Lt</vt:lpstr>
      <vt:lpstr>Segoe UI</vt:lpstr>
      <vt:lpstr>Segoe UI Light</vt:lpstr>
      <vt:lpstr>Wingdings</vt:lpstr>
      <vt:lpstr>TechEd_2013_Template_16x9</vt:lpstr>
      <vt:lpstr>1_TechEd_2013_Template_16x9</vt:lpstr>
      <vt:lpstr>PowerPoint Presentation</vt:lpstr>
      <vt:lpstr>Understanding Claims Based Authentication </vt:lpstr>
      <vt:lpstr>Agenda</vt:lpstr>
      <vt:lpstr>Introduction </vt:lpstr>
      <vt:lpstr>Why Claims</vt:lpstr>
      <vt:lpstr>Fundamental Concepts</vt:lpstr>
      <vt:lpstr>Fundamental Concepts (cont’ed)</vt:lpstr>
      <vt:lpstr>SharePoint Claims Based Authentication </vt:lpstr>
      <vt:lpstr>3 Types of Claim Providers in SharePoint</vt:lpstr>
      <vt:lpstr>Claims Based Authentication Terminology</vt:lpstr>
      <vt:lpstr>SharePoint with Trusted Identity Provider</vt:lpstr>
      <vt:lpstr>ADFS 2.0</vt:lpstr>
      <vt:lpstr>ADFS 2.0 (cont’ed)</vt:lpstr>
      <vt:lpstr>ADFS 2.0 Architecture</vt:lpstr>
      <vt:lpstr>ADFS Enterprise Deployment Architecture</vt:lpstr>
      <vt:lpstr>ADFS Configuration Steps</vt:lpstr>
      <vt:lpstr>ADFS Configuration Demo</vt:lpstr>
      <vt:lpstr>SharePoint Configuration Steps</vt:lpstr>
      <vt:lpstr>SharePoint Configuration Steps</vt:lpstr>
      <vt:lpstr>SAML Token Claims Architecture</vt:lpstr>
      <vt:lpstr>Trade-offs and Limitations of Claims Authentication</vt:lpstr>
      <vt:lpstr>Trade-offs and Limitations of Claims Authentication</vt:lpstr>
      <vt:lpstr>Trade-offs and Limitations of Claims Authentication</vt:lpstr>
      <vt:lpstr>SharePoint 2013 Authentication Changes </vt:lpstr>
      <vt:lpstr>SharePoint 2013 Authentication Changes</vt:lpstr>
      <vt:lpstr>SharePoint 2013 Authentication Changes</vt:lpstr>
      <vt:lpstr>Related content</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SES-B314: Understanding Claims Based Authentication</dc:title>
  <dc:subject>TechEd 2013</dc:subject>
  <dc:creator>Georgiana Badea</dc:creator>
  <cp:keywords>TechEd 2013</cp:keywords>
  <dc:description>Template by: Jordan Cayabyab, Artitudes Design, Inc.
Formatting by: Dana KW, Silver Fox Productions, Inc.
Audience Type: Internal/External</dc:description>
  <cp:lastModifiedBy>Shows</cp:lastModifiedBy>
  <cp:revision>41</cp:revision>
  <dcterms:created xsi:type="dcterms:W3CDTF">2013-05-18T14:24:42Z</dcterms:created>
  <dcterms:modified xsi:type="dcterms:W3CDTF">2013-06-06T20:49:04Z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