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29"/>
  </p:notesMasterIdLst>
  <p:handoutMasterIdLst>
    <p:handoutMasterId r:id="rId30"/>
  </p:handoutMasterIdLst>
  <p:sldIdLst>
    <p:sldId id="1135" r:id="rId5"/>
    <p:sldId id="1054" r:id="rId6"/>
    <p:sldId id="1156" r:id="rId7"/>
    <p:sldId id="1157" r:id="rId8"/>
    <p:sldId id="1175" r:id="rId9"/>
    <p:sldId id="1176" r:id="rId10"/>
    <p:sldId id="1158" r:id="rId11"/>
    <p:sldId id="1159" r:id="rId12"/>
    <p:sldId id="1162" r:id="rId13"/>
    <p:sldId id="1163" r:id="rId14"/>
    <p:sldId id="1164" r:id="rId15"/>
    <p:sldId id="1166" r:id="rId16"/>
    <p:sldId id="1178" r:id="rId17"/>
    <p:sldId id="1177" r:id="rId18"/>
    <p:sldId id="1167" r:id="rId19"/>
    <p:sldId id="1168" r:id="rId20"/>
    <p:sldId id="1169" r:id="rId21"/>
    <p:sldId id="1172" r:id="rId22"/>
    <p:sldId id="1173" r:id="rId23"/>
    <p:sldId id="1179" r:id="rId24"/>
    <p:sldId id="1181" r:id="rId25"/>
    <p:sldId id="1182" r:id="rId26"/>
    <p:sldId id="1185" r:id="rId27"/>
    <p:sldId id="1184" r:id="rId28"/>
  </p:sldIdLst>
  <p:sldSz cx="12436475" cy="6994525"/>
  <p:notesSz cx="6858000" cy="9144000"/>
  <p:embeddedFontLst>
    <p:embeddedFont>
      <p:font typeface="Segoe UI Light" panose="020B0502040204020203" pitchFamily="34" charset="0"/>
      <p:regular r:id="rId31"/>
      <p:italic r:id="rId32"/>
    </p:embeddedFont>
    <p:embeddedFont>
      <p:font typeface="Segoe UI" panose="020B0502040204020203" pitchFamily="34" charset="0"/>
      <p:regular r:id="rId33"/>
      <p:bold r:id="rId34"/>
      <p:italic r:id="rId35"/>
      <p:boldItalic r:id="rId36"/>
    </p:embeddedFont>
    <p:embeddedFont>
      <p:font typeface="Consolas" panose="020B0609020204030204" pitchFamily="49" charset="0"/>
      <p:regular r:id="rId37"/>
      <p:bold r:id="rId38"/>
      <p:italic r:id="rId39"/>
      <p:boldItalic r:id="rId40"/>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6DD5C800-9A2C-4823-B056-4AFFC9A97500}">
          <p14:sldIdLst>
            <p14:sldId id="1135"/>
            <p14:sldId id="1054"/>
            <p14:sldId id="1156"/>
            <p14:sldId id="1157"/>
            <p14:sldId id="1175"/>
            <p14:sldId id="1176"/>
            <p14:sldId id="1158"/>
            <p14:sldId id="1159"/>
            <p14:sldId id="1162"/>
            <p14:sldId id="1163"/>
            <p14:sldId id="1164"/>
            <p14:sldId id="1166"/>
            <p14:sldId id="1178"/>
            <p14:sldId id="1177"/>
            <p14:sldId id="1167"/>
            <p14:sldId id="1168"/>
            <p14:sldId id="1169"/>
            <p14:sldId id="1172"/>
            <p14:sldId id="1173"/>
            <p14:sldId id="1179"/>
            <p14:sldId id="1181"/>
            <p14:sldId id="1182"/>
            <p14:sldId id="1185"/>
            <p14:sldId id="1184"/>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1494" autoAdjust="0"/>
  </p:normalViewPr>
  <p:slideViewPr>
    <p:cSldViewPr snapToGrid="0">
      <p:cViewPr varScale="1">
        <p:scale>
          <a:sx n="66" d="100"/>
          <a:sy n="66" d="100"/>
        </p:scale>
        <p:origin x="756"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11:46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11:46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11:46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4CE46F1-580E-4DA5-BDA0-05C45F366D5C}"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25868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83C3917-C373-4894-B715-82DAC8B740D1}"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4988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11:46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562978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11:46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925135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11:46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74826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11:46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8925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11:46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9449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11:46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A6E3-3806-47F5-9ABB-0A363705DEB0}" type="slidenum">
              <a:rPr lang="en-US" smtClean="0"/>
              <a:pPr/>
              <a:t>3</a:t>
            </a:fld>
            <a:endParaRPr lang="en-US"/>
          </a:p>
        </p:txBody>
      </p:sp>
    </p:spTree>
    <p:extLst>
      <p:ext uri="{BB962C8B-B14F-4D97-AF65-F5344CB8AC3E}">
        <p14:creationId xmlns:p14="http://schemas.microsoft.com/office/powerpoint/2010/main" val="424173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96AA03D-B479-4AAC-9294-AF6D292D120D}"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70925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69B9A3B-026B-4815-A3F1-827A74A31706}"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14649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8CBF8B7-735C-4363-89F8-AFCBECAA559B}"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42200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C29B7F-2E90-4B59-9D84-45A6C8D1E302}"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28958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5F1FC08-06FC-4FF9-B474-1A3D2B4CEB4D}"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64769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9A3FE0E-CCF3-42E9-A84B-06C23B97C793}"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346146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johnpapa.net/spa/"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Cross-Domain Library</a:t>
            </a:r>
            <a:endParaRPr lang="en-US" dirty="0"/>
          </a:p>
        </p:txBody>
      </p:sp>
      <p:sp>
        <p:nvSpPr>
          <p:cNvPr id="6" name="Arc 5"/>
          <p:cNvSpPr/>
          <p:nvPr/>
        </p:nvSpPr>
        <p:spPr>
          <a:xfrm>
            <a:off x="7638275" y="-2141538"/>
            <a:ext cx="6733362" cy="7696200"/>
          </a:xfrm>
          <a:prstGeom prst="arc">
            <a:avLst>
              <a:gd name="adj1" fmla="val 5548806"/>
              <a:gd name="adj2" fmla="val 10946562"/>
            </a:avLst>
          </a:prstGeom>
          <a:ln w="571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249" y="4889157"/>
            <a:ext cx="1899388" cy="142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http://mizwhiz.com/wp-content/uploads/internet-explore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0024" y="4969920"/>
            <a:ext cx="1048905" cy="6992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ttp://i1-news.softpedia-static.com/images/news2/Download-Google-Chrome-11-0-696-16-Beta-Get-Ready-for-Chrome-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929" y="5035577"/>
            <a:ext cx="535244" cy="535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www.mediabistro.com/alltwitter/files/2011/03/Firefox.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12535" y="5591493"/>
            <a:ext cx="617257" cy="593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http://www.webmonkey.com/wp-content/uploads/2010/06/Safari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5778" y="5541821"/>
            <a:ext cx="671245" cy="671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duotone>
              <a:prstClr val="black"/>
              <a:srgbClr val="99CCFF">
                <a:tint val="45000"/>
                <a:satMod val="400000"/>
              </a:srgbClr>
            </a:duotone>
            <a:extLst>
              <a:ext uri="{BEBA8EAE-BF5A-486C-A8C5-ECC9F3942E4B}">
                <a14:imgProps xmlns:a14="http://schemas.microsoft.com/office/drawing/2010/main">
                  <a14:imgLayer r:embed="rId8">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6238" y="1573687"/>
            <a:ext cx="3205401" cy="1762210"/>
          </a:xfrm>
          <a:prstGeom prst="rect">
            <a:avLst/>
          </a:prstGeom>
        </p:spPr>
      </p:pic>
      <p:pic>
        <p:nvPicPr>
          <p:cNvPr id="13" name="Picture 2" descr="C:\Users\humlezg\AppData\Local\Microsoft\Windows\Temporary Internet Files\Content.IE5\66H4L9OT\MC900434845[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0037" y="2354262"/>
            <a:ext cx="1657530" cy="16575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umlezg\AppData\Local\Microsoft\Windows\Temporary Internet Files\Content.IE5\66H4L9OT\MC900434845[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0307" y="2373132"/>
            <a:ext cx="1657530" cy="165753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V="1">
            <a:off x="3246437" y="3183027"/>
            <a:ext cx="5555052" cy="9435"/>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2408236" y="2430462"/>
            <a:ext cx="6854721" cy="2971800"/>
          </a:xfrm>
          <a:prstGeom prst="arc">
            <a:avLst>
              <a:gd name="adj1" fmla="val 285659"/>
              <a:gd name="adj2" fmla="val 10534146"/>
            </a:avLst>
          </a:prstGeom>
          <a:noFill/>
          <a:ln w="571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24" name="TextBox 23"/>
          <p:cNvSpPr txBox="1"/>
          <p:nvPr/>
        </p:nvSpPr>
        <p:spPr>
          <a:xfrm>
            <a:off x="10321304" y="3309225"/>
            <a:ext cx="182543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SharePoint</a:t>
            </a:r>
          </a:p>
        </p:txBody>
      </p:sp>
      <p:sp>
        <p:nvSpPr>
          <p:cNvPr id="25" name="TextBox 24"/>
          <p:cNvSpPr txBox="1"/>
          <p:nvPr/>
        </p:nvSpPr>
        <p:spPr>
          <a:xfrm>
            <a:off x="10916499" y="5260387"/>
            <a:ext cx="138961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Firewall</a:t>
            </a:r>
          </a:p>
        </p:txBody>
      </p:sp>
      <p:sp>
        <p:nvSpPr>
          <p:cNvPr id="26" name="TextBox 25"/>
          <p:cNvSpPr txBox="1"/>
          <p:nvPr/>
        </p:nvSpPr>
        <p:spPr>
          <a:xfrm>
            <a:off x="2757617" y="3409759"/>
            <a:ext cx="18722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App Server</a:t>
            </a:r>
          </a:p>
        </p:txBody>
      </p:sp>
      <p:sp>
        <p:nvSpPr>
          <p:cNvPr id="27" name="Explosion 1 26"/>
          <p:cNvSpPr/>
          <p:nvPr/>
        </p:nvSpPr>
        <p:spPr bwMode="auto">
          <a:xfrm>
            <a:off x="7445497" y="2801314"/>
            <a:ext cx="914400" cy="876300"/>
          </a:xfrm>
          <a:prstGeom prst="irregularSeal1">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83542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#5: Bring Office documents into your SharePoint apps with WACs</a:t>
            </a:r>
            <a:endParaRPr lang="en-US" sz="6600" dirty="0"/>
          </a:p>
        </p:txBody>
      </p:sp>
    </p:spTree>
    <p:extLst>
      <p:ext uri="{BB962C8B-B14F-4D97-AF65-F5344CB8AC3E}">
        <p14:creationId xmlns:p14="http://schemas.microsoft.com/office/powerpoint/2010/main" val="36422446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#6: Single Page Apps in SharePoint</a:t>
            </a:r>
            <a:endParaRPr lang="en-US" sz="6600" dirty="0"/>
          </a:p>
        </p:txBody>
      </p:sp>
    </p:spTree>
    <p:extLst>
      <p:ext uri="{BB962C8B-B14F-4D97-AF65-F5344CB8AC3E}">
        <p14:creationId xmlns:p14="http://schemas.microsoft.com/office/powerpoint/2010/main" val="25302440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SPA?</a:t>
            </a:r>
            <a:endParaRPr lang="en-US" dirty="0"/>
          </a:p>
        </p:txBody>
      </p:sp>
      <p:sp>
        <p:nvSpPr>
          <p:cNvPr id="4" name="Text Placeholder 3"/>
          <p:cNvSpPr>
            <a:spLocks noGrp="1"/>
          </p:cNvSpPr>
          <p:nvPr>
            <p:ph type="body" sz="quarter" idx="10"/>
          </p:nvPr>
        </p:nvSpPr>
        <p:spPr>
          <a:xfrm>
            <a:off x="274638" y="1212850"/>
            <a:ext cx="11887200" cy="2769989"/>
          </a:xfrm>
        </p:spPr>
        <p:txBody>
          <a:bodyPr/>
          <a:lstStyle/>
          <a:p>
            <a:pPr marL="571500" indent="-571500">
              <a:buFont typeface="Arial" panose="020B0604020202020204" pitchFamily="34" charset="0"/>
              <a:buChar char="•"/>
            </a:pPr>
            <a:r>
              <a:rPr lang="en-US" dirty="0" smtClean="0"/>
              <a:t>Single HTML page</a:t>
            </a:r>
          </a:p>
          <a:p>
            <a:pPr marL="571500" indent="-571500">
              <a:buFont typeface="Arial" panose="020B0604020202020204" pitchFamily="34" charset="0"/>
              <a:buChar char="•"/>
            </a:pPr>
            <a:r>
              <a:rPr lang="en-US" dirty="0" smtClean="0"/>
              <a:t>Client script for everything</a:t>
            </a:r>
          </a:p>
          <a:p>
            <a:pPr marL="571500" indent="-571500">
              <a:buFont typeface="Arial" panose="020B0604020202020204" pitchFamily="34" charset="0"/>
              <a:buChar char="•"/>
            </a:pPr>
            <a:r>
              <a:rPr lang="en-US" dirty="0" smtClean="0"/>
              <a:t>Communicates with server via JS</a:t>
            </a:r>
          </a:p>
          <a:p>
            <a:pPr marL="571500" indent="-571500">
              <a:buFont typeface="Arial" panose="020B0604020202020204" pitchFamily="34" charset="0"/>
              <a:buChar char="•"/>
            </a:pPr>
            <a:r>
              <a:rPr lang="en-US" dirty="0" smtClean="0"/>
              <a:t>Integrates with Browser for navigation</a:t>
            </a:r>
          </a:p>
        </p:txBody>
      </p:sp>
    </p:spTree>
    <p:extLst>
      <p:ext uri="{BB962C8B-B14F-4D97-AF65-F5344CB8AC3E}">
        <p14:creationId xmlns:p14="http://schemas.microsoft.com/office/powerpoint/2010/main" val="36702875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SPA Resources</a:t>
            </a:r>
            <a:endParaRPr lang="en-US" dirty="0"/>
          </a:p>
        </p:txBody>
      </p:sp>
      <p:sp>
        <p:nvSpPr>
          <p:cNvPr id="4" name="Text Placeholder 3"/>
          <p:cNvSpPr>
            <a:spLocks noGrp="1"/>
          </p:cNvSpPr>
          <p:nvPr>
            <p:ph type="body" sz="quarter" idx="10"/>
          </p:nvPr>
        </p:nvSpPr>
        <p:spPr>
          <a:xfrm>
            <a:off x="274638" y="1212850"/>
            <a:ext cx="11887200" cy="6155531"/>
          </a:xfrm>
        </p:spPr>
        <p:txBody>
          <a:bodyPr/>
          <a:lstStyle/>
          <a:p>
            <a:pPr marL="571500" indent="-571500">
              <a:buFont typeface="Arial" panose="020B0604020202020204" pitchFamily="34" charset="0"/>
              <a:buChar char="•"/>
            </a:pPr>
            <a:r>
              <a:rPr lang="en-US" dirty="0" smtClean="0"/>
              <a:t>Learn: </a:t>
            </a:r>
            <a:r>
              <a:rPr lang="en-US" dirty="0" smtClean="0">
                <a:hlinkClick r:id="rId2"/>
              </a:rPr>
              <a:t>http</a:t>
            </a:r>
            <a:r>
              <a:rPr lang="en-US" dirty="0">
                <a:hlinkClick r:id="rId2"/>
              </a:rPr>
              <a:t>://</a:t>
            </a:r>
            <a:r>
              <a:rPr lang="en-US" dirty="0" smtClean="0">
                <a:hlinkClick r:id="rId2"/>
              </a:rPr>
              <a:t>www.johnpapa.net/spa/</a:t>
            </a:r>
            <a:endParaRPr lang="en-US" dirty="0" smtClean="0"/>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Framework: </a:t>
            </a:r>
            <a:r>
              <a:rPr lang="en-US" dirty="0" err="1"/>
              <a:t>Durandal</a:t>
            </a:r>
            <a:r>
              <a:rPr lang="en-US" dirty="0"/>
              <a:t> </a:t>
            </a:r>
            <a:endParaRPr lang="en-US" dirty="0" smtClean="0"/>
          </a:p>
          <a:p>
            <a:pPr marL="571500" indent="-571500">
              <a:buFont typeface="Arial" panose="020B0604020202020204" pitchFamily="34" charset="0"/>
              <a:buChar char="•"/>
            </a:pPr>
            <a:r>
              <a:rPr lang="en-US" dirty="0" err="1" smtClean="0"/>
              <a:t>Databinding</a:t>
            </a:r>
            <a:r>
              <a:rPr lang="en-US" dirty="0" smtClean="0"/>
              <a:t>: Knockout</a:t>
            </a:r>
          </a:p>
          <a:p>
            <a:pPr marL="571500" indent="-571500">
              <a:buFont typeface="Arial" panose="020B0604020202020204" pitchFamily="34" charset="0"/>
              <a:buChar char="•"/>
            </a:pPr>
            <a:r>
              <a:rPr lang="en-US" dirty="0" smtClean="0"/>
              <a:t>Layout: Bootstrap</a:t>
            </a:r>
          </a:p>
          <a:p>
            <a:pPr marL="571500" indent="-571500">
              <a:buFont typeface="Arial" panose="020B0604020202020204" pitchFamily="34" charset="0"/>
              <a:buChar char="•"/>
            </a:pPr>
            <a:r>
              <a:rPr lang="en-US" dirty="0" smtClean="0"/>
              <a:t>Icons: </a:t>
            </a:r>
            <a:r>
              <a:rPr lang="en-US" dirty="0" err="1" smtClean="0"/>
              <a:t>FontAwesome</a:t>
            </a:r>
            <a:endParaRPr lang="en-US" dirty="0" smtClean="0"/>
          </a:p>
          <a:p>
            <a:pPr marL="571500" indent="-571500">
              <a:buFont typeface="Arial" panose="020B0604020202020204" pitchFamily="34" charset="0"/>
              <a:buChar char="•"/>
            </a:pPr>
            <a:r>
              <a:rPr lang="en-US" dirty="0" smtClean="0"/>
              <a:t>Data Queries: </a:t>
            </a:r>
            <a:r>
              <a:rPr lang="en-US" dirty="0" err="1" smtClean="0"/>
              <a:t>LinqJS</a:t>
            </a:r>
            <a:endParaRPr lang="en-US" dirty="0" smtClean="0"/>
          </a:p>
          <a:p>
            <a:pPr marL="571500" indent="-571500">
              <a:buFont typeface="Arial" panose="020B0604020202020204" pitchFamily="34" charset="0"/>
              <a:buChar char="•"/>
            </a:pPr>
            <a:r>
              <a:rPr lang="en-US" dirty="0" smtClean="0"/>
              <a:t>Notifications: </a:t>
            </a:r>
            <a:r>
              <a:rPr lang="en-US" dirty="0" err="1" smtClean="0"/>
              <a:t>Toastr</a:t>
            </a:r>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9423158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#7: App CSS makes your app look like part of the experience</a:t>
            </a:r>
            <a:endParaRPr lang="en-US" sz="6600" dirty="0"/>
          </a:p>
        </p:txBody>
      </p:sp>
    </p:spTree>
    <p:extLst>
      <p:ext uri="{BB962C8B-B14F-4D97-AF65-F5344CB8AC3E}">
        <p14:creationId xmlns:p14="http://schemas.microsoft.com/office/powerpoint/2010/main" val="4910667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UX design guidelines</a:t>
            </a:r>
            <a:endParaRPr lang="en-US" dirty="0"/>
          </a:p>
        </p:txBody>
      </p:sp>
      <p:pic>
        <p:nvPicPr>
          <p:cNvPr id="4" name="Picture 3"/>
          <p:cNvPicPr>
            <a:picLocks noChangeAspect="1"/>
          </p:cNvPicPr>
          <p:nvPr/>
        </p:nvPicPr>
        <p:blipFill>
          <a:blip r:embed="rId3"/>
          <a:stretch>
            <a:fillRect/>
          </a:stretch>
        </p:blipFill>
        <p:spPr>
          <a:xfrm>
            <a:off x="6904037" y="1973262"/>
            <a:ext cx="5083366" cy="3733800"/>
          </a:xfrm>
          <a:prstGeom prst="rect">
            <a:avLst/>
          </a:prstGeom>
        </p:spPr>
      </p:pic>
      <p:pic>
        <p:nvPicPr>
          <p:cNvPr id="5" name="Picture 4"/>
          <p:cNvPicPr>
            <a:picLocks noChangeAspect="1"/>
          </p:cNvPicPr>
          <p:nvPr/>
        </p:nvPicPr>
        <p:blipFill>
          <a:blip r:embed="rId4"/>
          <a:stretch>
            <a:fillRect/>
          </a:stretch>
        </p:blipFill>
        <p:spPr>
          <a:xfrm>
            <a:off x="274640" y="1973262"/>
            <a:ext cx="5083366" cy="3733800"/>
          </a:xfrm>
          <a:prstGeom prst="rect">
            <a:avLst/>
          </a:prstGeom>
        </p:spPr>
      </p:pic>
      <p:cxnSp>
        <p:nvCxnSpPr>
          <p:cNvPr id="7" name="Straight Arrow Connector 6"/>
          <p:cNvCxnSpPr/>
          <p:nvPr/>
        </p:nvCxnSpPr>
        <p:spPr>
          <a:xfrm>
            <a:off x="5684837" y="3840162"/>
            <a:ext cx="838200" cy="0"/>
          </a:xfrm>
          <a:prstGeom prst="straightConnector1">
            <a:avLst/>
          </a:prstGeom>
          <a:ln w="5715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3883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#8: Elevate your SharePoint app’s permissions with app-only calls</a:t>
            </a:r>
            <a:endParaRPr lang="en-US" sz="6600" dirty="0"/>
          </a:p>
        </p:txBody>
      </p:sp>
    </p:spTree>
    <p:extLst>
      <p:ext uri="{BB962C8B-B14F-4D97-AF65-F5344CB8AC3E}">
        <p14:creationId xmlns:p14="http://schemas.microsoft.com/office/powerpoint/2010/main" val="20513358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#9: Bring your app to where users are by integrating with Yammer</a:t>
            </a:r>
            <a:endParaRPr lang="en-US" sz="6600" dirty="0"/>
          </a:p>
        </p:txBody>
      </p:sp>
    </p:spTree>
    <p:extLst>
      <p:ext uri="{BB962C8B-B14F-4D97-AF65-F5344CB8AC3E}">
        <p14:creationId xmlns:p14="http://schemas.microsoft.com/office/powerpoint/2010/main" val="31398626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#10: Azure web sites + O365</a:t>
            </a:r>
            <a:r>
              <a:rPr lang="en-US" sz="6600" dirty="0"/>
              <a:t> </a:t>
            </a:r>
            <a:r>
              <a:rPr lang="en-US" sz="6600" dirty="0" smtClean="0"/>
              <a:t>+ tfs.VisualStudio.com = </a:t>
            </a:r>
            <a:r>
              <a:rPr lang="en-US" sz="6600" dirty="0" smtClean="0">
                <a:sym typeface="Wingdings" panose="05000000000000000000" pitchFamily="2" charset="2"/>
              </a:rPr>
              <a:t></a:t>
            </a:r>
            <a:endParaRPr lang="en-US" sz="6600" dirty="0"/>
          </a:p>
        </p:txBody>
      </p:sp>
    </p:spTree>
    <p:extLst>
      <p:ext uri="{BB962C8B-B14F-4D97-AF65-F5344CB8AC3E}">
        <p14:creationId xmlns:p14="http://schemas.microsoft.com/office/powerpoint/2010/main" val="3522031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Tips You Need to Know for Creating Apps for Microsoft Office and SharePoint 2013</a:t>
            </a:r>
          </a:p>
        </p:txBody>
      </p:sp>
      <p:sp>
        <p:nvSpPr>
          <p:cNvPr id="5" name="Text Placeholder 4"/>
          <p:cNvSpPr>
            <a:spLocks noGrp="1"/>
          </p:cNvSpPr>
          <p:nvPr>
            <p:ph type="body" sz="quarter" idx="12"/>
          </p:nvPr>
        </p:nvSpPr>
        <p:spPr/>
        <p:txBody>
          <a:bodyPr/>
          <a:lstStyle/>
          <a:p>
            <a:r>
              <a:rPr lang="en-US" dirty="0" smtClean="0"/>
              <a:t>Chris Johnson</a:t>
            </a:r>
            <a:endParaRPr lang="en-US" dirty="0"/>
          </a:p>
        </p:txBody>
      </p:sp>
      <p:sp>
        <p:nvSpPr>
          <p:cNvPr id="14" name="Text Placeholder 13"/>
          <p:cNvSpPr>
            <a:spLocks noGrp="1"/>
          </p:cNvSpPr>
          <p:nvPr>
            <p:ph type="body" sz="quarter" idx="13"/>
          </p:nvPr>
        </p:nvSpPr>
        <p:spPr/>
        <p:txBody>
          <a:bodyPr/>
          <a:lstStyle/>
          <a:p>
            <a:r>
              <a:rPr lang="en-US" dirty="0" smtClean="0"/>
              <a:t>SES-B401</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0-60: Developing Apps for Microsoft SharePoint 2013</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Office pavilion, Build Apps</a:t>
            </a: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a:xfrm>
            <a:off x="371669" y="4130880"/>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Find Me Later At... </a:t>
            </a:r>
            <a:r>
              <a:rPr lang="en-US" sz="3600" dirty="0" smtClean="0">
                <a:gradFill>
                  <a:gsLst>
                    <a:gs pos="1250">
                      <a:schemeClr val="tx1"/>
                    </a:gs>
                    <a:gs pos="100000">
                      <a:schemeClr val="tx1"/>
                    </a:gs>
                  </a:gsLst>
                  <a:lin ang="5400000" scaled="0"/>
                </a:gradFill>
                <a:latin typeface="+mj-lt"/>
              </a:rPr>
              <a:t>the </a:t>
            </a:r>
            <a:r>
              <a:rPr lang="en-US" sz="3600" dirty="0">
                <a:gradFill>
                  <a:gsLst>
                    <a:gs pos="1250">
                      <a:schemeClr val="tx1"/>
                    </a:gs>
                    <a:gs pos="100000">
                      <a:schemeClr val="tx1"/>
                    </a:gs>
                  </a:gsLst>
                  <a:lin ang="5400000" scaled="0"/>
                </a:gradFill>
                <a:latin typeface="+mj-lt"/>
              </a:rPr>
              <a:t>Build Apps </a:t>
            </a:r>
            <a:r>
              <a:rPr lang="en-US" sz="3600" dirty="0" smtClean="0">
                <a:gradFill>
                  <a:gsLst>
                    <a:gs pos="1250">
                      <a:schemeClr val="tx1"/>
                    </a:gs>
                    <a:gs pos="100000">
                      <a:schemeClr val="tx1"/>
                    </a:gs>
                  </a:gsLst>
                  <a:lin ang="5400000" scaled="0"/>
                </a:gradFill>
                <a:latin typeface="+mj-lt"/>
              </a:rPr>
              <a:t>booth (12:30 – 15:15)</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Single Page Applications with Microsoft ASP.NET</a:t>
            </a:r>
          </a:p>
        </p:txBody>
      </p:sp>
      <p:pic>
        <p:nvPicPr>
          <p:cNvPr id="1026"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HTML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HTMLHidden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HTMLHidde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4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2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87203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2516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82787439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56413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whoami</a:t>
            </a:r>
            <a:r>
              <a:rPr lang="en-US" dirty="0" smtClean="0"/>
              <a:t>?</a:t>
            </a:r>
            <a:endParaRPr lang="en-US" dirty="0"/>
          </a:p>
        </p:txBody>
      </p:sp>
      <p:sp>
        <p:nvSpPr>
          <p:cNvPr id="7171" name="Content Placeholder 4"/>
          <p:cNvSpPr>
            <a:spLocks noGrp="1"/>
          </p:cNvSpPr>
          <p:nvPr>
            <p:ph sz="quarter" idx="10"/>
          </p:nvPr>
        </p:nvSpPr>
        <p:spPr/>
        <p:txBody>
          <a:bodyPr>
            <a:normAutofit/>
          </a:bodyPr>
          <a:lstStyle/>
          <a:p>
            <a:pPr indent="-291436">
              <a:lnSpc>
                <a:spcPct val="110000"/>
              </a:lnSpc>
            </a:pPr>
            <a:r>
              <a:rPr lang="en-US" sz="3600" dirty="0" smtClean="0"/>
              <a:t>www.provokesolutions.com</a:t>
            </a:r>
          </a:p>
          <a:p>
            <a:pPr indent="-291436">
              <a:lnSpc>
                <a:spcPct val="110000"/>
              </a:lnSpc>
            </a:pPr>
            <a:r>
              <a:rPr lang="en-US" sz="3600" dirty="0" smtClean="0"/>
              <a:t>Chris.Johnson@provokesolutions.com</a:t>
            </a:r>
          </a:p>
          <a:p>
            <a:pPr indent="-291436">
              <a:lnSpc>
                <a:spcPct val="110000"/>
              </a:lnSpc>
            </a:pPr>
            <a:r>
              <a:rPr lang="en-NZ" sz="3600" dirty="0" smtClean="0"/>
              <a:t>Blog: www.looselytyped.net</a:t>
            </a:r>
          </a:p>
          <a:p>
            <a:pPr indent="-291436">
              <a:lnSpc>
                <a:spcPct val="110000"/>
              </a:lnSpc>
            </a:pPr>
            <a:r>
              <a:rPr lang="en-NZ" sz="3600" dirty="0" smtClean="0"/>
              <a:t>@</a:t>
            </a:r>
            <a:r>
              <a:rPr lang="en-NZ" sz="3600" dirty="0" err="1" smtClean="0"/>
              <a:t>LoungeFlyZ</a:t>
            </a:r>
            <a:endParaRPr lang="en-NZ" sz="3600" dirty="0" smtClean="0"/>
          </a:p>
          <a:p>
            <a:pPr indent="-291436">
              <a:lnSpc>
                <a:spcPct val="110000"/>
              </a:lnSpc>
            </a:pPr>
            <a:r>
              <a:rPr lang="en-NZ" sz="3600" dirty="0" smtClean="0"/>
              <a:t>Ex-10yr </a:t>
            </a:r>
            <a:r>
              <a:rPr lang="en-NZ" sz="3600" dirty="0" err="1"/>
              <a:t>Microsoftie</a:t>
            </a:r>
            <a:r>
              <a:rPr lang="en-NZ" sz="3600" dirty="0"/>
              <a:t>, SharePoint </a:t>
            </a:r>
            <a:r>
              <a:rPr lang="en-NZ" sz="3600" dirty="0" smtClean="0"/>
              <a:t>Product Management</a:t>
            </a:r>
            <a:r>
              <a:rPr lang="en-NZ" sz="3600" dirty="0"/>
              <a:t>, </a:t>
            </a:r>
            <a:r>
              <a:rPr lang="en-NZ" sz="3600" dirty="0" smtClean="0"/>
              <a:t/>
            </a:r>
            <a:br>
              <a:rPr lang="en-NZ" sz="3600" dirty="0" smtClean="0"/>
            </a:br>
            <a:r>
              <a:rPr lang="en-NZ" sz="3600" dirty="0" smtClean="0"/>
              <a:t>Program Management and Consulting Services</a:t>
            </a:r>
            <a:endParaRPr lang="en-NZ" sz="3600" dirty="0"/>
          </a:p>
          <a:p>
            <a:pPr lvl="1"/>
            <a:endParaRPr lang="en-US" dirty="0" smtClean="0"/>
          </a:p>
        </p:txBody>
      </p:sp>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58" b="90000" l="3600" r="100000">
                        <a14:backgroundMark x1="34400" y1="67097" x2="34400" y2="67097"/>
                        <a14:backgroundMark x1="72800" y1="66774" x2="72800" y2="66774"/>
                        <a14:backgroundMark x1="14400" y1="53548" x2="14400" y2="53548"/>
                        <a14:backgroundMark x1="97200" y1="77097" x2="97200" y2="77097"/>
                      </a14:backgroundRemoval>
                    </a14:imgEffect>
                  </a14:imgLayer>
                </a14:imgProps>
              </a:ext>
              <a:ext uri="{28A0092B-C50C-407E-A947-70E740481C1C}">
                <a14:useLocalDpi xmlns:a14="http://schemas.microsoft.com/office/drawing/2010/main" val="0"/>
              </a:ext>
            </a:extLst>
          </a:blip>
          <a:srcRect/>
          <a:stretch>
            <a:fillRect/>
          </a:stretch>
        </p:blipFill>
        <p:spPr bwMode="auto">
          <a:xfrm>
            <a:off x="10007820" y="4413843"/>
            <a:ext cx="2428655" cy="301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9190388" y="296897"/>
            <a:ext cx="2936110" cy="3446739"/>
          </a:xfrm>
          <a:prstGeom prst="rect">
            <a:avLst/>
          </a:prstGeom>
        </p:spPr>
      </p:pic>
    </p:spTree>
    <p:extLst>
      <p:ext uri="{BB962C8B-B14F-4D97-AF65-F5344CB8AC3E}">
        <p14:creationId xmlns:p14="http://schemas.microsoft.com/office/powerpoint/2010/main" val="309042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a:xfrm>
            <a:off x="274638" y="1214438"/>
            <a:ext cx="11887200" cy="6180153"/>
          </a:xfrm>
        </p:spPr>
        <p:txBody>
          <a:bodyPr/>
          <a:lstStyle/>
          <a:p>
            <a:pPr marL="742950" indent="-742950">
              <a:buFont typeface="+mj-lt"/>
              <a:buAutoNum type="arabicPeriod"/>
            </a:pPr>
            <a:r>
              <a:rPr lang="en-US" sz="3200" dirty="0" smtClean="0"/>
              <a:t>DEMO</a:t>
            </a:r>
          </a:p>
          <a:p>
            <a:pPr marL="742950" indent="-742950">
              <a:buFont typeface="+mj-lt"/>
              <a:buAutoNum type="arabicPeriod"/>
            </a:pPr>
            <a:r>
              <a:rPr lang="en-US" sz="3200" dirty="0"/>
              <a:t>DEMO</a:t>
            </a:r>
          </a:p>
          <a:p>
            <a:pPr marL="742950" indent="-742950">
              <a:buFont typeface="+mj-lt"/>
              <a:buAutoNum type="arabicPeriod"/>
            </a:pPr>
            <a:r>
              <a:rPr lang="en-US" sz="3200" dirty="0"/>
              <a:t>DEMO</a:t>
            </a:r>
          </a:p>
          <a:p>
            <a:pPr marL="742950" indent="-742950">
              <a:buFont typeface="+mj-lt"/>
              <a:buAutoNum type="arabicPeriod"/>
            </a:pPr>
            <a:r>
              <a:rPr lang="en-US" sz="3200" dirty="0"/>
              <a:t>DEMO</a:t>
            </a:r>
          </a:p>
          <a:p>
            <a:pPr marL="742950" indent="-742950">
              <a:buFont typeface="+mj-lt"/>
              <a:buAutoNum type="arabicPeriod"/>
            </a:pPr>
            <a:r>
              <a:rPr lang="en-US" sz="3200" dirty="0"/>
              <a:t>DEMO</a:t>
            </a:r>
          </a:p>
          <a:p>
            <a:pPr marL="742950" indent="-742950">
              <a:buFont typeface="+mj-lt"/>
              <a:buAutoNum type="arabicPeriod"/>
            </a:pPr>
            <a:r>
              <a:rPr lang="en-US" sz="3200" dirty="0"/>
              <a:t>DEMO</a:t>
            </a:r>
          </a:p>
          <a:p>
            <a:pPr marL="742950" indent="-742950">
              <a:buFont typeface="+mj-lt"/>
              <a:buAutoNum type="arabicPeriod"/>
            </a:pPr>
            <a:r>
              <a:rPr lang="en-US" sz="3200" dirty="0" smtClean="0"/>
              <a:t>DEMO</a:t>
            </a:r>
          </a:p>
          <a:p>
            <a:pPr marL="742950" indent="-742950">
              <a:buFont typeface="+mj-lt"/>
              <a:buAutoNum type="arabicPeriod"/>
            </a:pPr>
            <a:r>
              <a:rPr lang="en-US" sz="3200" dirty="0"/>
              <a:t>DEMO</a:t>
            </a:r>
          </a:p>
          <a:p>
            <a:pPr marL="742950" indent="-742950">
              <a:buFont typeface="+mj-lt"/>
              <a:buAutoNum type="arabicPeriod"/>
            </a:pPr>
            <a:r>
              <a:rPr lang="en-US" sz="3200" dirty="0"/>
              <a:t>DEMO</a:t>
            </a:r>
          </a:p>
          <a:p>
            <a:pPr marL="742950" indent="-742950">
              <a:buFont typeface="+mj-lt"/>
              <a:buAutoNum type="arabicPeriod"/>
            </a:pPr>
            <a:r>
              <a:rPr lang="en-US" sz="3200" dirty="0"/>
              <a:t>DEMO</a:t>
            </a:r>
          </a:p>
          <a:p>
            <a:endParaRPr lang="en-US" dirty="0"/>
          </a:p>
        </p:txBody>
      </p:sp>
    </p:spTree>
    <p:extLst>
      <p:ext uri="{BB962C8B-B14F-4D97-AF65-F5344CB8AC3E}">
        <p14:creationId xmlns:p14="http://schemas.microsoft.com/office/powerpoint/2010/main" val="1777559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a:t>#1 Use </a:t>
            </a:r>
            <a:r>
              <a:rPr lang="en-US" sz="6600" dirty="0" err="1"/>
              <a:t>SignalR</a:t>
            </a:r>
            <a:r>
              <a:rPr lang="en-US" sz="6600" dirty="0"/>
              <a:t> for App tracing and debugging</a:t>
            </a:r>
          </a:p>
        </p:txBody>
      </p:sp>
    </p:spTree>
    <p:extLst>
      <p:ext uri="{BB962C8B-B14F-4D97-AF65-F5344CB8AC3E}">
        <p14:creationId xmlns:p14="http://schemas.microsoft.com/office/powerpoint/2010/main" val="13594912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#2 </a:t>
            </a:r>
            <a:r>
              <a:rPr lang="en-US" sz="6600" dirty="0" smtClean="0"/>
              <a:t>Cache tokens if you need to</a:t>
            </a:r>
            <a:endParaRPr lang="en-US" sz="6600" dirty="0"/>
          </a:p>
        </p:txBody>
      </p:sp>
    </p:spTree>
    <p:extLst>
      <p:ext uri="{BB962C8B-B14F-4D97-AF65-F5344CB8AC3E}">
        <p14:creationId xmlns:p14="http://schemas.microsoft.com/office/powerpoint/2010/main" val="36839710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#3: Use </a:t>
            </a:r>
            <a:r>
              <a:rPr lang="en-US" sz="6600" dirty="0" err="1" smtClean="0"/>
              <a:t>OAuth</a:t>
            </a:r>
            <a:r>
              <a:rPr lang="en-US" sz="6600" dirty="0" smtClean="0"/>
              <a:t> to access SharePoint from apps for Office</a:t>
            </a:r>
            <a:endParaRPr lang="en-US" sz="6600" dirty="0"/>
          </a:p>
        </p:txBody>
      </p:sp>
    </p:spTree>
    <p:extLst>
      <p:ext uri="{BB962C8B-B14F-4D97-AF65-F5344CB8AC3E}">
        <p14:creationId xmlns:p14="http://schemas.microsoft.com/office/powerpoint/2010/main" val="168683283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OAuth</a:t>
            </a:r>
            <a:r>
              <a:rPr lang="en-US" dirty="0" smtClean="0"/>
              <a:t> in apps for Office</a:t>
            </a:r>
            <a:endParaRPr lang="en-US" dirty="0"/>
          </a:p>
        </p:txBody>
      </p:sp>
      <p:pic>
        <p:nvPicPr>
          <p:cNvPr id="13" name="Picture 2" descr="C:\Users\humlezg\AppData\Local\Microsoft\Windows\Temporary Internet Files\Content.IE5\66H4L9OT\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215" y="1423946"/>
            <a:ext cx="1657530" cy="16575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umlezg\AppData\Local\Microsoft\Windows\Temporary Internet Files\Content.IE5\66H4L9OT\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215" y="4962246"/>
            <a:ext cx="1657530" cy="165753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a:stCxn id="13" idx="2"/>
            <a:endCxn id="14" idx="0"/>
          </p:cNvCxnSpPr>
          <p:nvPr/>
        </p:nvCxnSpPr>
        <p:spPr>
          <a:xfrm>
            <a:off x="9262980" y="3081476"/>
            <a:ext cx="0" cy="1880770"/>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23437" y="5314599"/>
            <a:ext cx="182543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SharePoint</a:t>
            </a:r>
          </a:p>
        </p:txBody>
      </p:sp>
      <p:sp>
        <p:nvSpPr>
          <p:cNvPr id="26" name="TextBox 25"/>
          <p:cNvSpPr txBox="1"/>
          <p:nvPr/>
        </p:nvSpPr>
        <p:spPr>
          <a:xfrm>
            <a:off x="9744074" y="1870615"/>
            <a:ext cx="18722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App Server</a:t>
            </a:r>
          </a:p>
        </p:txBody>
      </p:sp>
      <p:sp>
        <p:nvSpPr>
          <p:cNvPr id="20" name="Rectangle 19"/>
          <p:cNvSpPr/>
          <p:nvPr/>
        </p:nvSpPr>
        <p:spPr bwMode="auto">
          <a:xfrm>
            <a:off x="8255951" y="3542971"/>
            <a:ext cx="2000886" cy="74668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21" name="Group 20"/>
          <p:cNvGrpSpPr/>
          <p:nvPr/>
        </p:nvGrpSpPr>
        <p:grpSpPr>
          <a:xfrm>
            <a:off x="8345877" y="3642324"/>
            <a:ext cx="1910960" cy="610321"/>
            <a:chOff x="3495505" y="4171950"/>
            <a:chExt cx="1405611" cy="448923"/>
          </a:xfrm>
          <a:noFill/>
        </p:grpSpPr>
        <p:pic>
          <p:nvPicPr>
            <p:cNvPr id="23" name="Picture 6" descr="http://identityspace.files.wordpress.com/2011/05/oauth2.png?w=300&amp;h=2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505" y="4171950"/>
              <a:ext cx="383557" cy="381000"/>
            </a:xfrm>
            <a:prstGeom prst="rect">
              <a:avLst/>
            </a:prstGeom>
            <a:grpFill/>
            <a:extLst/>
          </p:spPr>
        </p:pic>
        <p:sp>
          <p:nvSpPr>
            <p:cNvPr id="28" name="TextBox 27"/>
            <p:cNvSpPr txBox="1"/>
            <p:nvPr/>
          </p:nvSpPr>
          <p:spPr>
            <a:xfrm>
              <a:off x="3886200" y="4183618"/>
              <a:ext cx="1014916" cy="437255"/>
            </a:xfrm>
            <a:prstGeom prst="rect">
              <a:avLst/>
            </a:prstGeom>
            <a:grpFill/>
          </p:spPr>
          <p:txBody>
            <a:bodyPr wrap="none" rtlCol="0">
              <a:spAutoFit/>
            </a:bodyPr>
            <a:lstStyle/>
            <a:p>
              <a:pPr defTabSz="932559"/>
              <a:r>
                <a:rPr lang="en-US" sz="3263" dirty="0" smtClean="0">
                  <a:solidFill>
                    <a:srgbClr val="1B1B1B"/>
                  </a:solidFill>
                </a:rPr>
                <a:t>OAuth</a:t>
              </a:r>
              <a:endParaRPr lang="en-US" sz="3263" dirty="0">
                <a:solidFill>
                  <a:srgbClr val="1B1B1B"/>
                </a:solidFill>
              </a:endParaRPr>
            </a:p>
          </p:txBody>
        </p:sp>
      </p:grpSp>
      <p:cxnSp>
        <p:nvCxnSpPr>
          <p:cNvPr id="30" name="Straight Connector 29"/>
          <p:cNvCxnSpPr>
            <a:stCxn id="31" idx="3"/>
            <a:endCxn id="13" idx="1"/>
          </p:cNvCxnSpPr>
          <p:nvPr/>
        </p:nvCxnSpPr>
        <p:spPr>
          <a:xfrm flipV="1">
            <a:off x="6731377" y="2252711"/>
            <a:ext cx="1702838" cy="2084949"/>
          </a:xfrm>
          <a:prstGeom prst="line">
            <a:avLst/>
          </a:prstGeom>
          <a:ln w="571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a:fillRect/>
          </a:stretch>
        </p:blipFill>
        <p:spPr>
          <a:xfrm>
            <a:off x="361055" y="1423946"/>
            <a:ext cx="6452642" cy="4518517"/>
          </a:xfrm>
          <a:prstGeom prst="rect">
            <a:avLst/>
          </a:prstGeom>
        </p:spPr>
      </p:pic>
      <p:sp>
        <p:nvSpPr>
          <p:cNvPr id="31" name="Rectangle 30"/>
          <p:cNvSpPr/>
          <p:nvPr/>
        </p:nvSpPr>
        <p:spPr bwMode="auto">
          <a:xfrm>
            <a:off x="4233010" y="3081476"/>
            <a:ext cx="2498367" cy="2512368"/>
          </a:xfrm>
          <a:prstGeom prst="rect">
            <a:avLst/>
          </a:prstGeom>
          <a:no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32538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#3 &amp; 4: Use the SharePoint cross-domain library</a:t>
            </a:r>
            <a:endParaRPr lang="en-US" sz="6600" dirty="0"/>
          </a:p>
        </p:txBody>
      </p:sp>
    </p:spTree>
    <p:extLst>
      <p:ext uri="{BB962C8B-B14F-4D97-AF65-F5344CB8AC3E}">
        <p14:creationId xmlns:p14="http://schemas.microsoft.com/office/powerpoint/2010/main" val="29679548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4248</TotalTime>
  <Words>2255</Words>
  <Application>Microsoft Office PowerPoint</Application>
  <PresentationFormat>Custom</PresentationFormat>
  <Paragraphs>142</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Wingdings</vt:lpstr>
      <vt:lpstr>Arial</vt:lpstr>
      <vt:lpstr>Segoe UI Light</vt:lpstr>
      <vt:lpstr>Segoe UI</vt:lpstr>
      <vt:lpstr>Consolas</vt:lpstr>
      <vt:lpstr>TechEd_2013_Template_r09</vt:lpstr>
      <vt:lpstr>PowerPoint Presentation</vt:lpstr>
      <vt:lpstr>Tips You Need to Know for Creating Apps for Microsoft Office and SharePoint 2013</vt:lpstr>
      <vt:lpstr>whoami?</vt:lpstr>
      <vt:lpstr>Agenda</vt:lpstr>
      <vt:lpstr>#1 Use SignalR for App tracing and debugging</vt:lpstr>
      <vt:lpstr>#2 Cache tokens if you need to</vt:lpstr>
      <vt:lpstr>#3: Use OAuth to access SharePoint from apps for Office</vt:lpstr>
      <vt:lpstr>OAuth in apps for Office</vt:lpstr>
      <vt:lpstr>#3 &amp; 4: Use the SharePoint cross-domain library</vt:lpstr>
      <vt:lpstr>Cross-Domain Library</vt:lpstr>
      <vt:lpstr>#5: Bring Office documents into your SharePoint apps with WACs</vt:lpstr>
      <vt:lpstr>#6: Single Page Apps in SharePoint</vt:lpstr>
      <vt:lpstr>SPA?</vt:lpstr>
      <vt:lpstr>SPA Resources</vt:lpstr>
      <vt:lpstr>#7: App CSS makes your app look like part of the experience</vt:lpstr>
      <vt:lpstr>App UX design guidelines</vt:lpstr>
      <vt:lpstr>#8: Elevate your SharePoint app’s permissions with app-only calls</vt:lpstr>
      <vt:lpstr>#9: Bring your app to where users are by integrating with Yammer</vt:lpstr>
      <vt:lpstr>#10: Azure web sites + O365 + tfs.VisualStudio.com = </vt:lpstr>
      <vt:lpstr>Related content</vt:lpstr>
      <vt:lpstr>Resources</vt:lpstr>
      <vt:lpstr>Complete an evaluation on CommNet and enter to win!</vt:lpstr>
      <vt:lpstr>Evaluate this session</vt:lpstr>
      <vt:lpstr>PowerPoint Presentation</vt:lpstr>
    </vt:vector>
  </TitlesOfParts>
  <Manager>&lt;Comms manager/speech writer&gt;</Manager>
  <Company>Provoke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SES-B401: Build Real-World Modern Apps with Windows Azure Mobile Services on Windows Store, Windows Phone or Android</dc:title>
  <dc:subject>TechEd 2013</dc:subject>
  <dc:creator>Chris Johnson</dc:creator>
  <cp:keywords>TechEd 2013</cp:keywords>
  <dc:description>Template by: Jordan Cayabyab, Artitudes Design, Inc.
Formatting by: Kate Kuzel, Silver Fox Productions, Inc.
Audience Type: Internal/External</dc:description>
  <cp:lastModifiedBy>Shows</cp:lastModifiedBy>
  <cp:revision>15</cp:revision>
  <dcterms:created xsi:type="dcterms:W3CDTF">2013-05-29T23:38:31Z</dcterms:created>
  <dcterms:modified xsi:type="dcterms:W3CDTF">2013-06-06T16:47:50Z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