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4" r:id="rId5"/>
  </p:sldMasterIdLst>
  <p:notesMasterIdLst>
    <p:notesMasterId r:id="rId41"/>
  </p:notesMasterIdLst>
  <p:handoutMasterIdLst>
    <p:handoutMasterId r:id="rId42"/>
  </p:handoutMasterIdLst>
  <p:sldIdLst>
    <p:sldId id="1135" r:id="rId6"/>
    <p:sldId id="1054" r:id="rId7"/>
    <p:sldId id="1156" r:id="rId8"/>
    <p:sldId id="1157" r:id="rId9"/>
    <p:sldId id="1162" r:id="rId10"/>
    <p:sldId id="1186" r:id="rId11"/>
    <p:sldId id="1187" r:id="rId12"/>
    <p:sldId id="1173" r:id="rId13"/>
    <p:sldId id="1188" r:id="rId14"/>
    <p:sldId id="1175" r:id="rId15"/>
    <p:sldId id="1209" r:id="rId16"/>
    <p:sldId id="1176" r:id="rId17"/>
    <p:sldId id="1207" r:id="rId18"/>
    <p:sldId id="1193" r:id="rId19"/>
    <p:sldId id="1190" r:id="rId20"/>
    <p:sldId id="1179" r:id="rId21"/>
    <p:sldId id="1198" r:id="rId22"/>
    <p:sldId id="1196" r:id="rId23"/>
    <p:sldId id="1199" r:id="rId24"/>
    <p:sldId id="1200" r:id="rId25"/>
    <p:sldId id="1202" r:id="rId26"/>
    <p:sldId id="1208" r:id="rId27"/>
    <p:sldId id="1191" r:id="rId28"/>
    <p:sldId id="1181" r:id="rId29"/>
    <p:sldId id="1203" r:id="rId30"/>
    <p:sldId id="1183" r:id="rId31"/>
    <p:sldId id="1204" r:id="rId32"/>
    <p:sldId id="1189" r:id="rId33"/>
    <p:sldId id="1184" r:id="rId34"/>
    <p:sldId id="1210" r:id="rId35"/>
    <p:sldId id="1211" r:id="rId36"/>
    <p:sldId id="1212" r:id="rId37"/>
    <p:sldId id="1147" r:id="rId38"/>
    <p:sldId id="1213" r:id="rId39"/>
    <p:sldId id="1076" r:id="rId4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6"/>
            <p14:sldId id="1157"/>
            <p14:sldId id="1162"/>
            <p14:sldId id="1186"/>
            <p14:sldId id="1187"/>
            <p14:sldId id="1173"/>
            <p14:sldId id="1188"/>
            <p14:sldId id="1175"/>
            <p14:sldId id="1209"/>
            <p14:sldId id="1176"/>
            <p14:sldId id="1207"/>
            <p14:sldId id="1193"/>
            <p14:sldId id="1190"/>
            <p14:sldId id="1179"/>
            <p14:sldId id="1198"/>
            <p14:sldId id="1196"/>
            <p14:sldId id="1199"/>
            <p14:sldId id="1200"/>
            <p14:sldId id="1202"/>
            <p14:sldId id="1208"/>
            <p14:sldId id="1191"/>
            <p14:sldId id="1181"/>
            <p14:sldId id="1203"/>
            <p14:sldId id="1183"/>
            <p14:sldId id="1204"/>
            <p14:sldId id="1189"/>
            <p14:sldId id="1184"/>
            <p14:sldId id="1210"/>
          </p14:sldIdLst>
        </p14:section>
        <p14:section name="Special content" id="{6925D2A1-AD53-4951-AB34-79DFA02CD676}">
          <p14:sldIdLst>
            <p14:sldId id="1211"/>
            <p14:sldId id="1212"/>
            <p14:sldId id="1147"/>
            <p14:sldId id="1213"/>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4" autoAdjust="0"/>
    <p:restoredTop sz="96897" autoAdjust="0"/>
  </p:normalViewPr>
  <p:slideViewPr>
    <p:cSldViewPr snapToGrid="0">
      <p:cViewPr varScale="1">
        <p:scale>
          <a:sx n="98" d="100"/>
          <a:sy n="98" d="100"/>
        </p:scale>
        <p:origin x="72" y="90"/>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11:24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11:18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6/4/2013 11:18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C01C6DC-6692-49EF-B0F2-A5CC58DCEAE9}"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39218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11:24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860440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C01C6DC-6692-49EF-B0F2-A5CC58DCEAE9}"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585727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pPr/>
              <a:t>26</a:t>
            </a:fld>
            <a:endParaRPr lang="en-US" dirty="0"/>
          </a:p>
        </p:txBody>
      </p:sp>
      <p:sp>
        <p:nvSpPr>
          <p:cNvPr id="8" name="Date Placeholder 7"/>
          <p:cNvSpPr>
            <a:spLocks noGrp="1"/>
          </p:cNvSpPr>
          <p:nvPr>
            <p:ph type="dt" idx="11"/>
          </p:nvPr>
        </p:nvSpPr>
        <p:spPr/>
        <p:txBody>
          <a:bodyPr/>
          <a:lstStyle/>
          <a:p>
            <a:fld id="{3D16B5E3-BA93-4BDF-AFC0-1B3F78CA0F77}" type="datetime8">
              <a:rPr lang="en-US" smtClean="0"/>
              <a:t>6/4/2013 11:24 AM</a:t>
            </a:fld>
            <a:endParaRPr lang="en-US" dirty="0"/>
          </a:p>
        </p:txBody>
      </p:sp>
      <p:sp>
        <p:nvSpPr>
          <p:cNvPr id="9" name="Footer Placeholder 8"/>
          <p:cNvSpPr>
            <a:spLocks noGrp="1"/>
          </p:cNvSpPr>
          <p:nvPr>
            <p:ph type="ftr" sz="quarter" idx="12"/>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Header Placeholder 9"/>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4420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29</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11:24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874424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31</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11:24 AM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917251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32</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11:24 AM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1618085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11:24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11:24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874167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11:24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11:18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641EB-4944-4148-9243-06E7121BAB8E}" type="slidenum">
              <a:rPr lang="en-US" smtClean="0"/>
              <a:t>4</a:t>
            </a:fld>
            <a:endParaRPr lang="en-US" dirty="0"/>
          </a:p>
        </p:txBody>
      </p:sp>
    </p:spTree>
    <p:extLst>
      <p:ext uri="{BB962C8B-B14F-4D97-AF65-F5344CB8AC3E}">
        <p14:creationId xmlns:p14="http://schemas.microsoft.com/office/powerpoint/2010/main" val="407092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641EB-4944-4148-9243-06E7121BAB8E}" type="slidenum">
              <a:rPr lang="en-US" smtClean="0"/>
              <a:t>5</a:t>
            </a:fld>
            <a:endParaRPr lang="en-US" dirty="0"/>
          </a:p>
        </p:txBody>
      </p:sp>
    </p:spTree>
    <p:extLst>
      <p:ext uri="{BB962C8B-B14F-4D97-AF65-F5344CB8AC3E}">
        <p14:creationId xmlns:p14="http://schemas.microsoft.com/office/powerpoint/2010/main" val="2574067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641EB-4944-4148-9243-06E7121BAB8E}" type="slidenum">
              <a:rPr lang="en-US" smtClean="0"/>
              <a:t>6</a:t>
            </a:fld>
            <a:endParaRPr lang="en-US" dirty="0"/>
          </a:p>
        </p:txBody>
      </p:sp>
    </p:spTree>
    <p:extLst>
      <p:ext uri="{BB962C8B-B14F-4D97-AF65-F5344CB8AC3E}">
        <p14:creationId xmlns:p14="http://schemas.microsoft.com/office/powerpoint/2010/main" val="1942228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E641EB-4944-4148-9243-06E7121BAB8E}" type="slidenum">
              <a:rPr lang="en-US" smtClean="0"/>
              <a:t>7</a:t>
            </a:fld>
            <a:endParaRPr lang="en-US" dirty="0"/>
          </a:p>
        </p:txBody>
      </p:sp>
    </p:spTree>
    <p:extLst>
      <p:ext uri="{BB962C8B-B14F-4D97-AF65-F5344CB8AC3E}">
        <p14:creationId xmlns:p14="http://schemas.microsoft.com/office/powerpoint/2010/main" val="170685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11:24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25601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11:24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910110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C01C6DC-6692-49EF-B0F2-A5CC58DCEAE9}"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188632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2736" y="2172841"/>
            <a:ext cx="10571004" cy="1499289"/>
          </a:xfrm>
        </p:spPr>
        <p:txBody>
          <a:bodyPr/>
          <a:lstStyle>
            <a:lvl1pPr>
              <a:defRPr>
                <a:latin typeface="Calibri" pitchFamily="34" charset="0"/>
                <a:cs typeface="Calibri"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65471" y="3963564"/>
            <a:ext cx="8705533" cy="738664"/>
          </a:xfrm>
        </p:spPr>
        <p:txBody>
          <a:bodyPr/>
          <a:lstStyle>
            <a:lvl1pPr marL="0" indent="0" algn="ctr">
              <a:buNone/>
              <a:defRPr>
                <a:solidFill>
                  <a:schemeClr val="tx1">
                    <a:tint val="75000"/>
                  </a:schemeClr>
                </a:solidFill>
                <a:latin typeface="Calibri" pitchFamily="34" charset="0"/>
                <a:cs typeface="Calibri" pitchFamily="34" charset="0"/>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21824" y="6372790"/>
            <a:ext cx="2901844" cy="324934"/>
          </a:xfrm>
          <a:prstGeom prst="rect">
            <a:avLst/>
          </a:prstGeom>
        </p:spPr>
        <p:txBody>
          <a:bodyPr/>
          <a:lstStyle>
            <a:lvl1pPr>
              <a:defRPr>
                <a:latin typeface="Calibri" pitchFamily="34" charset="0"/>
                <a:cs typeface="Calibri" pitchFamily="34" charset="0"/>
              </a:defRPr>
            </a:lvl1pPr>
          </a:lstStyle>
          <a:p>
            <a:fld id="{C1A1EF26-F166-4986-B20D-77DFBE8BF9F9}" type="datetime1">
              <a:rPr lang="en-US" smtClean="0"/>
              <a:t>6/4/2013</a:t>
            </a:fld>
            <a:endParaRPr lang="en-US" dirty="0"/>
          </a:p>
        </p:txBody>
      </p:sp>
      <p:sp>
        <p:nvSpPr>
          <p:cNvPr id="5" name="Footer Placeholder 4"/>
          <p:cNvSpPr>
            <a:spLocks noGrp="1"/>
          </p:cNvSpPr>
          <p:nvPr>
            <p:ph type="ftr" sz="quarter" idx="11"/>
          </p:nvPr>
        </p:nvSpPr>
        <p:spPr>
          <a:xfrm>
            <a:off x="4249129" y="6372790"/>
            <a:ext cx="3938217" cy="324934"/>
          </a:xfrm>
          <a:prstGeom prst="rect">
            <a:avLst/>
          </a:prstGeom>
        </p:spPr>
        <p:txBody>
          <a:bodyPr/>
          <a:lstStyle>
            <a:lvl1pPr>
              <a:defRPr>
                <a:latin typeface="Calibri" pitchFamily="34" charset="0"/>
                <a:cs typeface="Calibri" pitchFamily="34" charset="0"/>
              </a:defRPr>
            </a:lvl1pPr>
          </a:lstStyle>
          <a:p>
            <a:endParaRPr lang="en-US" dirty="0"/>
          </a:p>
        </p:txBody>
      </p:sp>
      <p:sp>
        <p:nvSpPr>
          <p:cNvPr id="6" name="Slide Number Placeholder 5"/>
          <p:cNvSpPr>
            <a:spLocks noGrp="1"/>
          </p:cNvSpPr>
          <p:nvPr>
            <p:ph type="sldNum" sz="quarter" idx="12"/>
          </p:nvPr>
        </p:nvSpPr>
        <p:spPr>
          <a:xfrm>
            <a:off x="8912807" y="6372790"/>
            <a:ext cx="2901844" cy="324934"/>
          </a:xfrm>
          <a:prstGeom prst="rect">
            <a:avLst/>
          </a:prstGeom>
        </p:spPr>
        <p:txBody>
          <a:bodyPr/>
          <a:lstStyle>
            <a:lvl1pPr>
              <a:defRPr>
                <a:latin typeface="Calibri" pitchFamily="34" charset="0"/>
                <a:cs typeface="Calibri" pitchFamily="34" charset="0"/>
              </a:defRPr>
            </a:lvl1pPr>
          </a:lstStyle>
          <a:p>
            <a:fld id="{922B0470-9230-4977-9AE7-F68AD1DBDE8A}" type="slidenum">
              <a:rPr lang="en-US" smtClean="0"/>
              <a:pPr/>
              <a:t>‹#›</a:t>
            </a:fld>
            <a:endParaRPr lang="en-US" dirty="0"/>
          </a:p>
        </p:txBody>
      </p:sp>
    </p:spTree>
    <p:extLst>
      <p:ext uri="{BB962C8B-B14F-4D97-AF65-F5344CB8AC3E}">
        <p14:creationId xmlns:p14="http://schemas.microsoft.com/office/powerpoint/2010/main" val="1502076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7965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670767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1995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9661" y="2278589"/>
            <a:ext cx="8543652" cy="1386254"/>
          </a:xfrm>
        </p:spPr>
        <p:txBody>
          <a:bodyPr anchor="ctr" anchorCtr="0">
            <a:noAutofit/>
          </a:bodyPr>
          <a:lstStyle>
            <a:lvl1pPr>
              <a:lnSpc>
                <a:spcPct val="90000"/>
              </a:lnSpc>
              <a:defRPr sz="6731"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529661" y="4704161"/>
            <a:ext cx="5565153" cy="1167722"/>
          </a:xfrm>
        </p:spPr>
        <p:txBody>
          <a:bodyPr/>
          <a:lstStyle>
            <a:lvl1pPr marL="0" indent="0">
              <a:buFont typeface="Arial" pitchFamily="34" charset="0"/>
              <a:buNone/>
              <a:defRPr sz="2448">
                <a:solidFill>
                  <a:schemeClr val="bg1">
                    <a:alpha val="98000"/>
                  </a:schemeClr>
                </a:solidFill>
                <a:latin typeface="+mj-lt"/>
              </a:defRPr>
            </a:lvl1pPr>
            <a:lvl2pPr marL="469536" indent="0">
              <a:buFont typeface="Arial" pitchFamily="34" charset="0"/>
              <a:buNone/>
              <a:defRPr/>
            </a:lvl2pPr>
            <a:lvl3pPr marL="872691" indent="0">
              <a:buFont typeface="Arial" pitchFamily="34" charset="0"/>
              <a:buNone/>
              <a:defRPr/>
            </a:lvl3pPr>
            <a:lvl4pPr marL="1283940" indent="0">
              <a:buFont typeface="Arial" pitchFamily="34" charset="0"/>
              <a:buNone/>
              <a:defRPr/>
            </a:lvl4pPr>
            <a:lvl5pPr marL="1636902"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spTree>
    <p:extLst>
      <p:ext uri="{BB962C8B-B14F-4D97-AF65-F5344CB8AC3E}">
        <p14:creationId xmlns:p14="http://schemas.microsoft.com/office/powerpoint/2010/main" val="397170676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436475" cy="6994525"/>
          </a:xfrm>
          <a:prstGeom prst="rect">
            <a:avLst/>
          </a:prstGeom>
        </p:spPr>
      </p:pic>
      <p:sp>
        <p:nvSpPr>
          <p:cNvPr id="5" name="Text Placeholder 4"/>
          <p:cNvSpPr>
            <a:spLocks noGrp="1"/>
          </p:cNvSpPr>
          <p:nvPr>
            <p:ph type="body" sz="quarter" idx="10"/>
          </p:nvPr>
        </p:nvSpPr>
        <p:spPr>
          <a:xfrm>
            <a:off x="5235859" y="3336648"/>
            <a:ext cx="6348790" cy="963021"/>
          </a:xfrm>
        </p:spPr>
        <p:txBody>
          <a:bodyPr/>
          <a:lstStyle>
            <a:lvl1pPr marL="3238" indent="0">
              <a:spcBef>
                <a:spcPts val="0"/>
              </a:spcBef>
              <a:spcAft>
                <a:spcPts val="918"/>
              </a:spcAft>
              <a:buSzPct val="80000"/>
              <a:buFont typeface="Arial" pitchFamily="34" charset="0"/>
              <a:buNone/>
              <a:defRPr sz="4080" spc="-102" baseline="0">
                <a:solidFill>
                  <a:schemeClr val="bg1"/>
                </a:solidFill>
                <a:latin typeface="Segoe UI Light" pitchFamily="34" charset="0"/>
              </a:defRPr>
            </a:lvl1pPr>
            <a:lvl2pPr marL="3238" indent="0">
              <a:spcBef>
                <a:spcPts val="0"/>
              </a:spcBef>
              <a:buSzPct val="80000"/>
              <a:buFont typeface="Arial" pitchFamily="34" charset="0"/>
              <a:buNone/>
              <a:defRPr sz="2040" spc="-51" baseline="0">
                <a:solidFill>
                  <a:schemeClr val="bg1"/>
                </a:solidFill>
              </a:defRPr>
            </a:lvl2pPr>
            <a:lvl3pPr marL="1283940" indent="-411249">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36902" indent="-352962">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80149" indent="-343247">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09912" y="6437440"/>
            <a:ext cx="1651884" cy="396131"/>
          </a:xfrm>
          <a:prstGeom prst="rect">
            <a:avLst/>
          </a:prstGeom>
        </p:spPr>
      </p:pic>
    </p:spTree>
    <p:extLst>
      <p:ext uri="{BB962C8B-B14F-4D97-AF65-F5344CB8AC3E}">
        <p14:creationId xmlns:p14="http://schemas.microsoft.com/office/powerpoint/2010/main" val="919966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gram Blank - JBS">
    <p:spTree>
      <p:nvGrpSpPr>
        <p:cNvPr id="1" name=""/>
        <p:cNvGrpSpPr/>
        <p:nvPr/>
      </p:nvGrpSpPr>
      <p:grpSpPr>
        <a:xfrm>
          <a:off x="0" y="0"/>
          <a:ext cx="0" cy="0"/>
          <a:chOff x="0" y="0"/>
          <a:chExt cx="0" cy="0"/>
        </a:xfrm>
      </p:grpSpPr>
      <p:sp>
        <p:nvSpPr>
          <p:cNvPr id="8" name="Rectangle 7"/>
          <p:cNvSpPr/>
          <p:nvPr userDrawn="1"/>
        </p:nvSpPr>
        <p:spPr bwMode="auto">
          <a:xfrm>
            <a:off x="0" y="0"/>
            <a:ext cx="12460899" cy="6994525"/>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9912" y="6437440"/>
            <a:ext cx="1651884" cy="396131"/>
          </a:xfrm>
          <a:prstGeom prst="rect">
            <a:avLst/>
          </a:prstGeom>
        </p:spPr>
      </p:pic>
    </p:spTree>
    <p:extLst>
      <p:ext uri="{BB962C8B-B14F-4D97-AF65-F5344CB8AC3E}">
        <p14:creationId xmlns:p14="http://schemas.microsoft.com/office/powerpoint/2010/main" val="312052983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ement Slide - JB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9912" y="6437440"/>
            <a:ext cx="1651884" cy="396131"/>
          </a:xfrm>
          <a:prstGeom prst="rect">
            <a:avLst/>
          </a:prstGeom>
        </p:spPr>
      </p:pic>
    </p:spTree>
    <p:extLst>
      <p:ext uri="{BB962C8B-B14F-4D97-AF65-F5344CB8AC3E}">
        <p14:creationId xmlns:p14="http://schemas.microsoft.com/office/powerpoint/2010/main" val="249621946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Background -JB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436475" cy="699452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09912" y="6437440"/>
            <a:ext cx="1651884" cy="396131"/>
          </a:xfrm>
          <a:prstGeom prst="rect">
            <a:avLst/>
          </a:prstGeom>
        </p:spPr>
      </p:pic>
      <p:sp>
        <p:nvSpPr>
          <p:cNvPr id="12" name="Rectangle 11"/>
          <p:cNvSpPr/>
          <p:nvPr userDrawn="1"/>
        </p:nvSpPr>
        <p:spPr bwMode="auto">
          <a:xfrm>
            <a:off x="2299595" y="2504109"/>
            <a:ext cx="10136880" cy="2146739"/>
          </a:xfrm>
          <a:prstGeom prst="rect">
            <a:avLst/>
          </a:prstGeom>
          <a:solidFill>
            <a:srgbClr val="00AEE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59562" tIns="46628" rIns="93256" bIns="46628" numCol="1" rtlCol="0" anchor="ctr" anchorCtr="0" compatLnSpc="1">
            <a:prstTxWarp prst="textNoShape">
              <a:avLst/>
            </a:prstTxWarp>
          </a:bodyPr>
          <a:lstStyle/>
          <a:p>
            <a:pPr defTabSz="932290" fontAlgn="base">
              <a:spcBef>
                <a:spcPct val="0"/>
              </a:spcBef>
              <a:spcAft>
                <a:spcPct val="0"/>
              </a:spcAft>
            </a:pPr>
            <a:endParaRPr lang="en-US" sz="6731" dirty="0">
              <a:gradFill>
                <a:gsLst>
                  <a:gs pos="0">
                    <a:srgbClr val="FFFFFF"/>
                  </a:gs>
                  <a:gs pos="100000">
                    <a:srgbClr val="FFFFFF"/>
                  </a:gs>
                </a:gsLst>
                <a:lin ang="5400000" scaled="0"/>
              </a:gradFill>
              <a:latin typeface="メイリオ" pitchFamily="50" charset="-128"/>
              <a:ea typeface="メイリオ" pitchFamily="50" charset="-128"/>
            </a:endParaRPr>
          </a:p>
        </p:txBody>
      </p:sp>
      <p:grpSp>
        <p:nvGrpSpPr>
          <p:cNvPr id="13" name="Group 12"/>
          <p:cNvGrpSpPr/>
          <p:nvPr userDrawn="1"/>
        </p:nvGrpSpPr>
        <p:grpSpPr>
          <a:xfrm>
            <a:off x="1" y="2504108"/>
            <a:ext cx="2299595" cy="2146739"/>
            <a:chOff x="-1" y="2455231"/>
            <a:chExt cx="2253803" cy="2104837"/>
          </a:xfrm>
        </p:grpSpPr>
        <p:sp>
          <p:nvSpPr>
            <p:cNvPr id="17" name="Rectangle 16"/>
            <p:cNvSpPr/>
            <p:nvPr/>
          </p:nvSpPr>
          <p:spPr bwMode="auto">
            <a:xfrm>
              <a:off x="-1" y="2455231"/>
              <a:ext cx="2253803" cy="210483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182880" numCol="1" rtlCol="0" anchor="b" anchorCtr="0" compatLnSpc="1">
              <a:prstTxWarp prst="textNoShape">
                <a:avLst/>
              </a:prstTxWarp>
            </a:bodyPr>
            <a:lstStyle/>
            <a:p>
              <a:pPr algn="ctr" defTabSz="932290" fontAlgn="base">
                <a:spcBef>
                  <a:spcPct val="0"/>
                </a:spcBef>
                <a:spcAft>
                  <a:spcPct val="0"/>
                </a:spcAft>
              </a:pPr>
              <a:r>
                <a:rPr lang="en-US" sz="2244" dirty="0" smtClean="0">
                  <a:gradFill>
                    <a:gsLst>
                      <a:gs pos="0">
                        <a:srgbClr val="FFFFFF"/>
                      </a:gs>
                      <a:gs pos="100000">
                        <a:srgbClr val="FFFFFF"/>
                      </a:gs>
                    </a:gsLst>
                    <a:lin ang="5400000" scaled="0"/>
                  </a:gradFill>
                </a:rPr>
                <a:t>demo</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988" y="2847133"/>
              <a:ext cx="1140731" cy="1140731"/>
            </a:xfrm>
            <a:prstGeom prst="rect">
              <a:avLst/>
            </a:prstGeom>
          </p:spPr>
        </p:pic>
      </p:grpSp>
    </p:spTree>
    <p:extLst>
      <p:ext uri="{BB962C8B-B14F-4D97-AF65-F5344CB8AC3E}">
        <p14:creationId xmlns:p14="http://schemas.microsoft.com/office/powerpoint/2010/main" val="4206068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par>
                                <p:cTn id="8" presetID="2" presetClass="entr" presetSubtype="8"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16" presetClass="entr" presetSubtype="42" fill="hold" grpId="0" nodeType="withEffect">
                                  <p:stCondLst>
                                    <p:cond delay="1750"/>
                                  </p:stCondLst>
                                  <p:childTnLst>
                                    <p:set>
                                      <p:cBhvr>
                                        <p:cTn id="13" dur="1" fill="hold">
                                          <p:stCondLst>
                                            <p:cond delay="0"/>
                                          </p:stCondLst>
                                        </p:cTn>
                                        <p:tgtEl>
                                          <p:spTgt spid="12"/>
                                        </p:tgtEl>
                                        <p:attrNameLst>
                                          <p:attrName>style.visibility</p:attrName>
                                        </p:attrNameLst>
                                      </p:cBhvr>
                                      <p:to>
                                        <p:strVal val="visible"/>
                                      </p:to>
                                    </p:set>
                                    <p:animEffect transition="in" filter="barn(outHorizontal)">
                                      <p:cBhvr>
                                        <p:cTn id="14" dur="750"/>
                                        <p:tgtEl>
                                          <p:spTgt spid="12"/>
                                        </p:tgtEl>
                                      </p:cBhvr>
                                    </p:animEffect>
                                  </p:childTnLst>
                                </p:cTn>
                              </p:par>
                              <p:par>
                                <p:cTn id="15" presetID="10" presetClass="exit" presetSubtype="0" fill="hold" grpId="1" nodeType="withEffect">
                                  <p:stCondLst>
                                    <p:cond delay="250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436475" cy="6994525"/>
          </a:xfrm>
          <a:prstGeom prst="rect">
            <a:avLst/>
          </a:prstGeom>
        </p:spPr>
      </p:pic>
      <p:sp>
        <p:nvSpPr>
          <p:cNvPr id="2" name="Title 1"/>
          <p:cNvSpPr>
            <a:spLocks noGrp="1"/>
          </p:cNvSpPr>
          <p:nvPr>
            <p:ph type="title" hasCustomPrompt="1"/>
          </p:nvPr>
        </p:nvSpPr>
        <p:spPr>
          <a:xfrm>
            <a:off x="529660" y="410795"/>
            <a:ext cx="11375536" cy="762786"/>
          </a:xfrm>
        </p:spPr>
        <p:txBody>
          <a:bodyPr/>
          <a:lstStyle>
            <a:lvl1pPr>
              <a:defRPr sz="5507">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29660" y="1397809"/>
            <a:ext cx="11375536" cy="965254"/>
          </a:xfrm>
        </p:spPr>
        <p:txBody>
          <a:bodyPr/>
          <a:lstStyle>
            <a:lvl1pPr marL="3238" indent="0">
              <a:spcBef>
                <a:spcPts val="0"/>
              </a:spcBef>
              <a:spcAft>
                <a:spcPts val="918"/>
              </a:spcAft>
              <a:buSzPct val="80000"/>
              <a:buFont typeface="Arial" pitchFamily="34" charset="0"/>
              <a:buNone/>
              <a:defRPr sz="4080" spc="-102" baseline="0">
                <a:solidFill>
                  <a:schemeClr val="bg1"/>
                </a:solidFill>
                <a:latin typeface="Segoe UI Light" pitchFamily="34" charset="0"/>
              </a:defRPr>
            </a:lvl1pPr>
            <a:lvl2pPr marL="3238" indent="0">
              <a:spcBef>
                <a:spcPts val="0"/>
              </a:spcBef>
              <a:buSzPct val="80000"/>
              <a:buFont typeface="Arial" pitchFamily="34" charset="0"/>
              <a:buNone/>
              <a:defRPr sz="2040" spc="-51" baseline="0">
                <a:solidFill>
                  <a:schemeClr val="bg1"/>
                </a:solidFill>
              </a:defRPr>
            </a:lvl2pPr>
            <a:lvl3pPr marL="1283940" indent="-411249">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36902" indent="-352962">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80149" indent="-343247">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smtClean="0"/>
              <a:t>Click to edit Master text styles</a:t>
            </a:r>
          </a:p>
          <a:p>
            <a:pPr lvl="1"/>
            <a:r>
              <a:rPr lang="en-US" dirty="0" smtClean="0"/>
              <a:t>Second level</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09912" y="6437440"/>
            <a:ext cx="1651884" cy="396131"/>
          </a:xfrm>
          <a:prstGeom prst="rect">
            <a:avLst/>
          </a:prstGeom>
        </p:spPr>
      </p:pic>
    </p:spTree>
    <p:extLst>
      <p:ext uri="{BB962C8B-B14F-4D97-AF65-F5344CB8AC3E}">
        <p14:creationId xmlns:p14="http://schemas.microsoft.com/office/powerpoint/2010/main" val="2429553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903587" y="2654084"/>
            <a:ext cx="4290730" cy="1553823"/>
          </a:xfrm>
        </p:spPr>
        <p:txBody>
          <a:bodyPr anchor="ctr" anchorCtr="0">
            <a:noAutofit/>
          </a:bodyPr>
          <a:lstStyle>
            <a:lvl1pPr algn="l">
              <a:lnSpc>
                <a:spcPct val="90000"/>
              </a:lnSpc>
              <a:defRPr sz="4896"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27507" y="4439306"/>
            <a:ext cx="4290731" cy="470856"/>
          </a:xfrm>
        </p:spPr>
        <p:txBody>
          <a:bodyPr>
            <a:noAutofit/>
          </a:bodyPr>
          <a:lstStyle>
            <a:lvl1pPr marL="0" indent="0" algn="l" defTabSz="932559" rtl="0" eaLnBrk="1" latinLnBrk="0" hangingPunct="1">
              <a:lnSpc>
                <a:spcPct val="90000"/>
              </a:lnSpc>
              <a:spcBef>
                <a:spcPts val="0"/>
              </a:spcBef>
              <a:buSzPct val="80000"/>
              <a:buFont typeface="Arial" pitchFamily="34" charset="0"/>
              <a:buNone/>
              <a:defRPr lang="en-US" sz="2448" kern="1200" dirty="0">
                <a:solidFill>
                  <a:schemeClr val="bg1">
                    <a:alpha val="99000"/>
                  </a:schemeClr>
                </a:solidFill>
                <a:latin typeface="+mn-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571480" y="3430995"/>
            <a:ext cx="3408836" cy="1299911"/>
          </a:xfrm>
        </p:spPr>
        <p:txBody>
          <a:bodyPr anchor="t" anchorCtr="0">
            <a:noAutofit/>
            <a:scene3d>
              <a:camera prst="orthographicFront"/>
              <a:lightRig rig="flat" dir="t"/>
            </a:scene3d>
            <a:sp3d>
              <a:contourClr>
                <a:schemeClr val="bg2"/>
              </a:contourClr>
            </a:sp3d>
          </a:bodyPr>
          <a:lstStyle>
            <a:lvl1pPr marL="0" indent="0" algn="ctr">
              <a:buFont typeface="Arial" pitchFamily="34" charset="0"/>
              <a:buNone/>
              <a:defRPr lang="en-US" sz="6119" dirty="0" smtClean="0">
                <a:solidFill>
                  <a:srgbClr val="00B0F0"/>
                </a:solidFill>
                <a:latin typeface="Segoe UI Light" pitchFamily="34" charset="0"/>
              </a:defRPr>
            </a:lvl1pPr>
          </a:lstStyle>
          <a:p>
            <a:pPr lvl="0"/>
            <a:r>
              <a:rPr lang="en-US" dirty="0" smtClean="0"/>
              <a:t>video</a:t>
            </a:r>
          </a:p>
        </p:txBody>
      </p:sp>
      <p:sp>
        <p:nvSpPr>
          <p:cNvPr id="8" name="Freeform 6"/>
          <p:cNvSpPr>
            <a:spLocks noEditPoints="1"/>
          </p:cNvSpPr>
          <p:nvPr userDrawn="1"/>
        </p:nvSpPr>
        <p:spPr bwMode="auto">
          <a:xfrm>
            <a:off x="7320294" y="1533942"/>
            <a:ext cx="3969647" cy="3794108"/>
          </a:xfrm>
          <a:custGeom>
            <a:avLst/>
            <a:gdLst>
              <a:gd name="T0" fmla="*/ 150 w 154"/>
              <a:gd name="T1" fmla="*/ 40 h 148"/>
              <a:gd name="T2" fmla="*/ 91 w 154"/>
              <a:gd name="T3" fmla="*/ 40 h 148"/>
              <a:gd name="T4" fmla="*/ 124 w 154"/>
              <a:gd name="T5" fmla="*/ 3 h 148"/>
              <a:gd name="T6" fmla="*/ 120 w 154"/>
              <a:gd name="T7" fmla="*/ 0 h 148"/>
              <a:gd name="T8" fmla="*/ 77 w 154"/>
              <a:gd name="T9" fmla="*/ 39 h 148"/>
              <a:gd name="T10" fmla="*/ 36 w 154"/>
              <a:gd name="T11" fmla="*/ 0 h 148"/>
              <a:gd name="T12" fmla="*/ 32 w 154"/>
              <a:gd name="T13" fmla="*/ 3 h 148"/>
              <a:gd name="T14" fmla="*/ 66 w 154"/>
              <a:gd name="T15" fmla="*/ 40 h 148"/>
              <a:gd name="T16" fmla="*/ 4 w 154"/>
              <a:gd name="T17" fmla="*/ 40 h 148"/>
              <a:gd name="T18" fmla="*/ 0 w 154"/>
              <a:gd name="T19" fmla="*/ 44 h 148"/>
              <a:gd name="T20" fmla="*/ 0 w 154"/>
              <a:gd name="T21" fmla="*/ 144 h 148"/>
              <a:gd name="T22" fmla="*/ 4 w 154"/>
              <a:gd name="T23" fmla="*/ 148 h 148"/>
              <a:gd name="T24" fmla="*/ 150 w 154"/>
              <a:gd name="T25" fmla="*/ 148 h 148"/>
              <a:gd name="T26" fmla="*/ 154 w 154"/>
              <a:gd name="T27" fmla="*/ 144 h 148"/>
              <a:gd name="T28" fmla="*/ 154 w 154"/>
              <a:gd name="T29" fmla="*/ 44 h 148"/>
              <a:gd name="T30" fmla="*/ 150 w 154"/>
              <a:gd name="T31" fmla="*/ 40 h 148"/>
              <a:gd name="T32" fmla="*/ 145 w 154"/>
              <a:gd name="T33" fmla="*/ 135 h 148"/>
              <a:gd name="T34" fmla="*/ 141 w 154"/>
              <a:gd name="T35" fmla="*/ 139 h 148"/>
              <a:gd name="T36" fmla="*/ 13 w 154"/>
              <a:gd name="T37" fmla="*/ 139 h 148"/>
              <a:gd name="T38" fmla="*/ 9 w 154"/>
              <a:gd name="T39" fmla="*/ 135 h 148"/>
              <a:gd name="T40" fmla="*/ 9 w 154"/>
              <a:gd name="T41" fmla="*/ 52 h 148"/>
              <a:gd name="T42" fmla="*/ 13 w 154"/>
              <a:gd name="T43" fmla="*/ 48 h 148"/>
              <a:gd name="T44" fmla="*/ 141 w 154"/>
              <a:gd name="T45" fmla="*/ 48 h 148"/>
              <a:gd name="T46" fmla="*/ 145 w 154"/>
              <a:gd name="T47" fmla="*/ 52 h 148"/>
              <a:gd name="T48" fmla="*/ 145 w 154"/>
              <a:gd name="T49" fmla="*/ 13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48">
                <a:moveTo>
                  <a:pt x="150" y="40"/>
                </a:moveTo>
                <a:cubicBezTo>
                  <a:pt x="91" y="40"/>
                  <a:pt x="91" y="40"/>
                  <a:pt x="91" y="40"/>
                </a:cubicBezTo>
                <a:cubicBezTo>
                  <a:pt x="124" y="3"/>
                  <a:pt x="124" y="3"/>
                  <a:pt x="124" y="3"/>
                </a:cubicBezTo>
                <a:cubicBezTo>
                  <a:pt x="120" y="0"/>
                  <a:pt x="120" y="0"/>
                  <a:pt x="120" y="0"/>
                </a:cubicBezTo>
                <a:cubicBezTo>
                  <a:pt x="77" y="39"/>
                  <a:pt x="77" y="39"/>
                  <a:pt x="77" y="39"/>
                </a:cubicBezTo>
                <a:cubicBezTo>
                  <a:pt x="36" y="0"/>
                  <a:pt x="36" y="0"/>
                  <a:pt x="36" y="0"/>
                </a:cubicBezTo>
                <a:cubicBezTo>
                  <a:pt x="32" y="3"/>
                  <a:pt x="32" y="3"/>
                  <a:pt x="32" y="3"/>
                </a:cubicBezTo>
                <a:cubicBezTo>
                  <a:pt x="66" y="40"/>
                  <a:pt x="66" y="40"/>
                  <a:pt x="66" y="40"/>
                </a:cubicBezTo>
                <a:cubicBezTo>
                  <a:pt x="4" y="40"/>
                  <a:pt x="4" y="40"/>
                  <a:pt x="4" y="40"/>
                </a:cubicBezTo>
                <a:cubicBezTo>
                  <a:pt x="2" y="40"/>
                  <a:pt x="0" y="42"/>
                  <a:pt x="0" y="44"/>
                </a:cubicBezTo>
                <a:cubicBezTo>
                  <a:pt x="0" y="144"/>
                  <a:pt x="0" y="144"/>
                  <a:pt x="0" y="144"/>
                </a:cubicBezTo>
                <a:cubicBezTo>
                  <a:pt x="0" y="146"/>
                  <a:pt x="2" y="148"/>
                  <a:pt x="4" y="148"/>
                </a:cubicBezTo>
                <a:cubicBezTo>
                  <a:pt x="150" y="148"/>
                  <a:pt x="150" y="148"/>
                  <a:pt x="150" y="148"/>
                </a:cubicBezTo>
                <a:cubicBezTo>
                  <a:pt x="152" y="148"/>
                  <a:pt x="154" y="146"/>
                  <a:pt x="154" y="144"/>
                </a:cubicBezTo>
                <a:cubicBezTo>
                  <a:pt x="154" y="44"/>
                  <a:pt x="154" y="44"/>
                  <a:pt x="154" y="44"/>
                </a:cubicBezTo>
                <a:cubicBezTo>
                  <a:pt x="154" y="42"/>
                  <a:pt x="152" y="40"/>
                  <a:pt x="150" y="40"/>
                </a:cubicBezTo>
                <a:close/>
                <a:moveTo>
                  <a:pt x="145" y="135"/>
                </a:moveTo>
                <a:cubicBezTo>
                  <a:pt x="145" y="137"/>
                  <a:pt x="143" y="139"/>
                  <a:pt x="141" y="139"/>
                </a:cubicBezTo>
                <a:cubicBezTo>
                  <a:pt x="13" y="139"/>
                  <a:pt x="13" y="139"/>
                  <a:pt x="13" y="139"/>
                </a:cubicBezTo>
                <a:cubicBezTo>
                  <a:pt x="11" y="139"/>
                  <a:pt x="9" y="137"/>
                  <a:pt x="9" y="135"/>
                </a:cubicBezTo>
                <a:cubicBezTo>
                  <a:pt x="9" y="52"/>
                  <a:pt x="9" y="52"/>
                  <a:pt x="9" y="52"/>
                </a:cubicBezTo>
                <a:cubicBezTo>
                  <a:pt x="9" y="50"/>
                  <a:pt x="11" y="48"/>
                  <a:pt x="13" y="48"/>
                </a:cubicBezTo>
                <a:cubicBezTo>
                  <a:pt x="141" y="48"/>
                  <a:pt x="141" y="48"/>
                  <a:pt x="141" y="48"/>
                </a:cubicBezTo>
                <a:cubicBezTo>
                  <a:pt x="143" y="48"/>
                  <a:pt x="145" y="50"/>
                  <a:pt x="145" y="52"/>
                </a:cubicBezTo>
                <a:lnTo>
                  <a:pt x="14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1243245"/>
            <a:endParaRPr lang="en-US" sz="2448">
              <a:solidFill>
                <a:srgbClr val="292929"/>
              </a:solidFill>
            </a:endParaRPr>
          </a:p>
        </p:txBody>
      </p:sp>
    </p:spTree>
    <p:extLst>
      <p:ext uri="{BB962C8B-B14F-4D97-AF65-F5344CB8AC3E}">
        <p14:creationId xmlns:p14="http://schemas.microsoft.com/office/powerpoint/2010/main" val="307265491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randing">
    <p:spTree>
      <p:nvGrpSpPr>
        <p:cNvPr id="1" name=""/>
        <p:cNvGrpSpPr/>
        <p:nvPr/>
      </p:nvGrpSpPr>
      <p:grpSpPr>
        <a:xfrm>
          <a:off x="0" y="0"/>
          <a:ext cx="0" cy="0"/>
          <a:chOff x="0" y="0"/>
          <a:chExt cx="0" cy="0"/>
        </a:xfrm>
      </p:grpSpPr>
      <p:sp>
        <p:nvSpPr>
          <p:cNvPr id="4" name="Rectangle 3"/>
          <p:cNvSpPr/>
          <p:nvPr userDrawn="1"/>
        </p:nvSpPr>
        <p:spPr bwMode="auto">
          <a:xfrm>
            <a:off x="0" y="0"/>
            <a:ext cx="12460899" cy="6994525"/>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ndParaRP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black">
          <a:xfrm>
            <a:off x="4408970" y="3202789"/>
            <a:ext cx="3618533" cy="588948"/>
          </a:xfrm>
          <a:prstGeom prst="rect">
            <a:avLst/>
          </a:prstGeom>
          <a:noFill/>
          <a:ln>
            <a:noFill/>
          </a:ln>
        </p:spPr>
      </p:pic>
      <p:sp>
        <p:nvSpPr>
          <p:cNvPr id="3" name="Text Box 3"/>
          <p:cNvSpPr txBox="1">
            <a:spLocks noChangeArrowheads="1"/>
          </p:cNvSpPr>
          <p:nvPr userDrawn="1"/>
        </p:nvSpPr>
        <p:spPr bwMode="blackWhite">
          <a:xfrm>
            <a:off x="518187" y="6204681"/>
            <a:ext cx="11400103" cy="430425"/>
          </a:xfrm>
          <a:prstGeom prst="rect">
            <a:avLst/>
          </a:prstGeom>
          <a:noFill/>
          <a:ln w="12700">
            <a:noFill/>
            <a:miter lim="800000"/>
            <a:headEnd type="none" w="sm" len="sm"/>
            <a:tailEnd type="none" w="sm" len="sm"/>
          </a:ln>
          <a:effectLst/>
        </p:spPr>
        <p:txBody>
          <a:bodyPr vert="horz" wrap="square" lIns="93245" tIns="46623" rIns="93245" bIns="46623" numCol="1" anchor="t" anchorCtr="0" compatLnSpc="1">
            <a:prstTxWarp prst="textNoShape">
              <a:avLst/>
            </a:prstTxWarp>
            <a:spAutoFit/>
          </a:bodyPr>
          <a:lstStyle/>
          <a:p>
            <a:pPr algn="ctr" defTabSz="932290" eaLnBrk="0" hangingPunct="0"/>
            <a:r>
              <a:rPr lang="en-US" sz="714" dirty="0">
                <a:solidFill>
                  <a:srgbClr val="FFFFFF">
                    <a:alpha val="99000"/>
                  </a:srgbClr>
                </a:solidFill>
                <a:cs typeface="Arial" charset="0"/>
              </a:rPr>
              <a:t>© </a:t>
            </a:r>
            <a:r>
              <a:rPr lang="en-US" sz="714" dirty="0" smtClean="0">
                <a:solidFill>
                  <a:srgbClr val="FFFFFF">
                    <a:alpha val="99000"/>
                  </a:srgbClr>
                </a:solidFill>
                <a:cs typeface="Arial" charset="0"/>
              </a:rPr>
              <a:t>2011 Microsoft </a:t>
            </a:r>
            <a:r>
              <a:rPr lang="en-US" sz="714" dirty="0">
                <a:solidFill>
                  <a:srgbClr val="FFFFFF">
                    <a:alpha val="99000"/>
                  </a:srgbClr>
                </a:solidFill>
                <a:cs typeface="Arial" charset="0"/>
              </a:rPr>
              <a:t>Corporation. All rights reserved. Microsoft, Windows, Windows Vista and other product names are or may be registered trademarks and/or trademarks in the U.S. and/or other countries.</a:t>
            </a:r>
          </a:p>
          <a:p>
            <a:pPr algn="ctr" defTabSz="932290" eaLnBrk="0" hangingPunct="0"/>
            <a:r>
              <a:rPr lang="en-US" sz="714" dirty="0">
                <a:solidFill>
                  <a:srgbClr val="FFFFFF">
                    <a:alpha val="99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14" dirty="0" smtClean="0">
                <a:solidFill>
                  <a:srgbClr val="FFFFFF">
                    <a:alpha val="99000"/>
                  </a:srgbClr>
                </a:solidFill>
                <a:cs typeface="Arial" charset="0"/>
              </a:rPr>
              <a:t>MICROSOFT </a:t>
            </a:r>
            <a:r>
              <a:rPr lang="en-US" sz="714" dirty="0">
                <a:solidFill>
                  <a:srgbClr val="FFFFFF">
                    <a:alpha val="99000"/>
                  </a:srgbClr>
                </a:soli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203214465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6.jpg"/><Relationship Id="rId4" Type="http://schemas.openxmlformats.org/officeDocument/2006/relationships/slideLayout" Target="../slideLayouts/slideLayout2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 id="2147484203" r:id="rId24"/>
    <p:sldLayoutId id="2147484204" r:id="rId2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0" y="504447"/>
            <a:ext cx="11375536" cy="762786"/>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29660" y="1747918"/>
            <a:ext cx="11375535" cy="3038587"/>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765073"/>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Lst>
  <p:transition>
    <p:fade/>
  </p:transition>
  <p:timing>
    <p:tnLst>
      <p:par>
        <p:cTn id="1" dur="indefinite" restart="never" nodeType="tmRoot"/>
      </p:par>
    </p:tnLst>
  </p:timing>
  <p:txStyles>
    <p:titleStyle>
      <a:lvl1pPr algn="l" defTabSz="932559" rtl="0" eaLnBrk="1" latinLnBrk="0" hangingPunct="1">
        <a:lnSpc>
          <a:spcPct val="90000"/>
        </a:lnSpc>
        <a:spcBef>
          <a:spcPct val="0"/>
        </a:spcBef>
        <a:buNone/>
        <a:defRPr lang="en-US" sz="5507" b="0" kern="1200" cap="none" spc="-102" baseline="0" dirty="0" smtClean="0">
          <a:ln w="3175">
            <a:noFill/>
          </a:ln>
          <a:solidFill>
            <a:schemeClr val="bg1"/>
          </a:solidFill>
          <a:effectLst/>
          <a:latin typeface="Segoe UI Light" pitchFamily="34" charset="0"/>
          <a:ea typeface="+mn-ea"/>
          <a:cs typeface="Arial" charset="0"/>
        </a:defRPr>
      </a:lvl1pPr>
    </p:titleStyle>
    <p:bodyStyle>
      <a:lvl1pPr marL="469536" indent="-469536" algn="l" defTabSz="932559" rtl="0" eaLnBrk="1" latinLnBrk="0" hangingPunct="1">
        <a:lnSpc>
          <a:spcPct val="90000"/>
        </a:lnSpc>
        <a:spcBef>
          <a:spcPct val="20000"/>
        </a:spcBef>
        <a:buClr>
          <a:srgbClr val="92D050"/>
        </a:buClr>
        <a:buSzPct val="120000"/>
        <a:buFont typeface="Arial" pitchFamily="34" charset="0"/>
        <a:buChar char="•"/>
        <a:defRPr sz="4488" kern="1200">
          <a:solidFill>
            <a:schemeClr val="bg1"/>
          </a:solidFill>
          <a:latin typeface="+mn-lt"/>
          <a:ea typeface="+mn-ea"/>
          <a:cs typeface="+mn-cs"/>
        </a:defRPr>
      </a:lvl1pPr>
      <a:lvl2pPr marL="872691" indent="-403154" algn="l" defTabSz="932559" rtl="0" eaLnBrk="1" latinLnBrk="0" hangingPunct="1">
        <a:lnSpc>
          <a:spcPct val="90000"/>
        </a:lnSpc>
        <a:spcBef>
          <a:spcPct val="20000"/>
        </a:spcBef>
        <a:buClr>
          <a:srgbClr val="92D050"/>
        </a:buClr>
        <a:buSzPct val="120000"/>
        <a:buFont typeface="Arial" pitchFamily="34" charset="0"/>
        <a:buChar char="•"/>
        <a:defRPr sz="4080" kern="1200">
          <a:solidFill>
            <a:schemeClr val="bg1"/>
          </a:solidFill>
          <a:latin typeface="+mn-lt"/>
          <a:ea typeface="+mn-ea"/>
          <a:cs typeface="+mn-cs"/>
        </a:defRPr>
      </a:lvl2pPr>
      <a:lvl3pPr marL="1283940" indent="-411249" algn="l" defTabSz="932559" rtl="0" eaLnBrk="1" latinLnBrk="0" hangingPunct="1">
        <a:lnSpc>
          <a:spcPct val="90000"/>
        </a:lnSpc>
        <a:spcBef>
          <a:spcPct val="20000"/>
        </a:spcBef>
        <a:buClr>
          <a:srgbClr val="92D050"/>
        </a:buClr>
        <a:buSzPct val="120000"/>
        <a:buFont typeface="Arial" pitchFamily="34" charset="0"/>
        <a:buChar char="•"/>
        <a:defRPr sz="3672" kern="1200">
          <a:solidFill>
            <a:schemeClr val="bg1"/>
          </a:solidFill>
          <a:latin typeface="+mn-lt"/>
          <a:ea typeface="+mn-ea"/>
          <a:cs typeface="+mn-cs"/>
        </a:defRPr>
      </a:lvl3pPr>
      <a:lvl4pPr marL="1636902" indent="-352962" algn="l" defTabSz="932559" rtl="0" eaLnBrk="1" latinLnBrk="0" hangingPunct="1">
        <a:lnSpc>
          <a:spcPct val="90000"/>
        </a:lnSpc>
        <a:spcBef>
          <a:spcPct val="20000"/>
        </a:spcBef>
        <a:buClr>
          <a:srgbClr val="92D050"/>
        </a:buClr>
        <a:buSzPct val="120000"/>
        <a:buFont typeface="Arial" pitchFamily="34" charset="0"/>
        <a:buChar char="•"/>
        <a:defRPr sz="3264" kern="1200">
          <a:solidFill>
            <a:schemeClr val="bg1"/>
          </a:solidFill>
          <a:latin typeface="+mn-lt"/>
          <a:ea typeface="+mn-ea"/>
          <a:cs typeface="+mn-cs"/>
        </a:defRPr>
      </a:lvl4pPr>
      <a:lvl5pPr marL="1980149" indent="-343247" algn="l" defTabSz="932559" rtl="0" eaLnBrk="1" latinLnBrk="0" hangingPunct="1">
        <a:lnSpc>
          <a:spcPct val="90000"/>
        </a:lnSpc>
        <a:spcBef>
          <a:spcPct val="20000"/>
        </a:spcBef>
        <a:buClr>
          <a:srgbClr val="92D050"/>
        </a:buClr>
        <a:buSzPct val="120000"/>
        <a:buFont typeface="Arial" pitchFamily="34" charset="0"/>
        <a:buChar char="•"/>
        <a:defRPr sz="3264" kern="1200">
          <a:solidFill>
            <a:schemeClr val="bg1"/>
          </a:soli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nagement.core.windows.net/%7bsubscriptionId%7d/services/ServiceBus/namespaces/%7bnamespace%7d/AuthorizationRules/"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png"/><Relationship Id="rId7" Type="http://schemas.openxmlformats.org/officeDocument/2006/relationships/image" Target="../media/image31.wmf"/><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8" Type="http://schemas.openxmlformats.org/officeDocument/2006/relationships/hyperlink" Target="http://aka.ms/AzureContest" TargetMode="External"/><Relationship Id="rId3" Type="http://schemas.openxmlformats.org/officeDocument/2006/relationships/image" Target="../media/image27.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hyperlink" Target="http://www.windowsazure.com/"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27.png"/><Relationship Id="rId7" Type="http://schemas.openxmlformats.org/officeDocument/2006/relationships/hyperlink" Target="microsoft.com/dv"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 Id="rId9"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Shared Access Signature (SAS) authentication </a:t>
            </a:r>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
        <p:nvSpPr>
          <p:cNvPr id="5" name="Rectangle 4"/>
          <p:cNvSpPr/>
          <p:nvPr/>
        </p:nvSpPr>
        <p:spPr bwMode="auto">
          <a:xfrm>
            <a:off x="272593" y="1240145"/>
            <a:ext cx="5488445" cy="253607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fontAlgn="base">
              <a:spcBef>
                <a:spcPct val="0"/>
              </a:spcBef>
              <a:spcAft>
                <a:spcPct val="0"/>
              </a:spcAft>
            </a:pPr>
            <a:r>
              <a:rPr lang="en-US" sz="2400" dirty="0" smtClean="0"/>
              <a:t>Expect simple way to authenticate.</a:t>
            </a:r>
          </a:p>
          <a:p>
            <a:pPr fontAlgn="base">
              <a:spcBef>
                <a:spcPct val="0"/>
              </a:spcBef>
              <a:spcAft>
                <a:spcPct val="0"/>
              </a:spcAft>
            </a:pPr>
            <a:r>
              <a:rPr lang="en-US" sz="2400" dirty="0" smtClean="0"/>
              <a:t>No need for ‘users’ nor federation</a:t>
            </a:r>
          </a:p>
          <a:p>
            <a:pPr fontAlgn="base">
              <a:spcBef>
                <a:spcPct val="0"/>
              </a:spcBef>
              <a:spcAft>
                <a:spcPct val="0"/>
              </a:spcAft>
            </a:pPr>
            <a:r>
              <a:rPr lang="en-US" sz="2400" dirty="0" smtClean="0"/>
              <a:t>Integrated API for management</a:t>
            </a:r>
          </a:p>
          <a:p>
            <a:pPr fontAlgn="base">
              <a:spcBef>
                <a:spcPct val="0"/>
              </a:spcBef>
              <a:spcAft>
                <a:spcPct val="0"/>
              </a:spcAft>
            </a:pPr>
            <a:r>
              <a:rPr lang="en-US" sz="2400" dirty="0" smtClean="0"/>
              <a:t>Complex portal experience</a:t>
            </a:r>
          </a:p>
          <a:p>
            <a:pPr fontAlgn="base">
              <a:spcBef>
                <a:spcPct val="0"/>
              </a:spcBef>
              <a:spcAft>
                <a:spcPct val="0"/>
              </a:spcAft>
            </a:pPr>
            <a:endParaRPr lang="en-US" sz="2400" dirty="0"/>
          </a:p>
        </p:txBody>
      </p:sp>
      <p:sp>
        <p:nvSpPr>
          <p:cNvPr id="6" name="Rectangle 5"/>
          <p:cNvSpPr/>
          <p:nvPr/>
        </p:nvSpPr>
        <p:spPr bwMode="auto">
          <a:xfrm>
            <a:off x="6047509" y="1233439"/>
            <a:ext cx="6114329" cy="25427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2400" dirty="0" smtClean="0"/>
              <a:t>Authenticate using an access key</a:t>
            </a:r>
          </a:p>
          <a:p>
            <a:r>
              <a:rPr lang="en-US" sz="2400" dirty="0" smtClean="0"/>
              <a:t>Namespace &amp; Entity level </a:t>
            </a:r>
          </a:p>
          <a:p>
            <a:r>
              <a:rPr lang="en-US" sz="2400" dirty="0" smtClean="0"/>
              <a:t>Integrated API for management</a:t>
            </a:r>
          </a:p>
          <a:p>
            <a:r>
              <a:rPr lang="en-US" sz="2400" dirty="0" smtClean="0"/>
              <a:t>Management with Azure Portal </a:t>
            </a:r>
          </a:p>
          <a:p>
            <a:r>
              <a:rPr lang="en-US" sz="2400" dirty="0" smtClean="0"/>
              <a:t>Up to 12 rules per entity</a:t>
            </a:r>
          </a:p>
          <a:p>
            <a:r>
              <a:rPr lang="en-US" sz="2400" dirty="0" smtClean="0"/>
              <a:t>Regenerate &amp; Revoking keys</a:t>
            </a:r>
            <a:endParaRPr lang="en-US" sz="2400" dirty="0"/>
          </a:p>
        </p:txBody>
      </p:sp>
      <p:sp>
        <p:nvSpPr>
          <p:cNvPr id="8" name="Rectangle 1"/>
          <p:cNvSpPr>
            <a:spLocks noChangeArrowheads="1"/>
          </p:cNvSpPr>
          <p:nvPr/>
        </p:nvSpPr>
        <p:spPr bwMode="auto">
          <a:xfrm>
            <a:off x="381775" y="4316990"/>
            <a:ext cx="11912235"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8000"/>
                </a:solidFill>
                <a:effectLst/>
                <a:latin typeface="Consolas" panose="020B0609020204030204" pitchFamily="49" charset="0"/>
                <a:cs typeface="Consolas" panose="020B0609020204030204" pitchFamily="49" charset="0"/>
              </a:rPr>
              <a:t>// The endpoint for creating a SAS rule on a namespace is:</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endParaRPr kumimoji="0" lang="en-US" sz="1400" b="0" i="0" u="none" strike="noStrike" cap="none" normalizeH="0" baseline="0" dirty="0" smtClean="0">
              <a:ln>
                <a:noFill/>
              </a:ln>
              <a:solidFill>
                <a:schemeClr val="bg2">
                  <a:lumMod val="75000"/>
                  <a:lumOff val="25000"/>
                </a:schemeClr>
              </a:solidFill>
              <a:effectLst/>
              <a:latin typeface="Consolas" panose="020B0609020204030204" pitchFamily="49" charset="0"/>
              <a:cs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2">
                    <a:lumMod val="75000"/>
                    <a:lumOff val="25000"/>
                  </a:schemeClr>
                </a:solidFill>
                <a:effectLst/>
                <a:latin typeface="Consolas" panose="020B0609020204030204" pitchFamily="49" charset="0"/>
                <a:cs typeface="Consolas" panose="020B0609020204030204" pitchFamily="49" charset="0"/>
                <a:hlinkClick r:id="rId3"/>
              </a:rPr>
              <a:t>https://management.core.windows.net/{subscriptionId}/services/ServiceBus/namespaces/{namespace}/AuthorizationRules/</a:t>
            </a:r>
            <a:endParaRPr kumimoji="0" lang="en-US" sz="1400" b="0" i="0" u="none" strike="noStrike" cap="none" normalizeH="0" baseline="0" dirty="0" smtClean="0">
              <a:ln>
                <a:noFill/>
              </a:ln>
              <a:solidFill>
                <a:schemeClr val="bg2">
                  <a:lumMod val="75000"/>
                  <a:lumOff val="25000"/>
                </a:schemeClr>
              </a:solidFill>
              <a:effectLst/>
              <a:latin typeface="Consolas" panose="020B0609020204030204" pitchFamily="49" charset="0"/>
              <a:cs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solidFill>
                <a:schemeClr val="bg2">
                  <a:lumMod val="75000"/>
                  <a:lumOff val="25000"/>
                </a:schemeClr>
              </a:solidFill>
              <a:latin typeface="Consolas" panose="020B0609020204030204" pitchFamily="49" charset="0"/>
              <a:cs typeface="Consolas" panose="020B0609020204030204" pitchFamily="49" charset="0"/>
            </a:endParaRPr>
          </a:p>
          <a:p>
            <a:pPr defTabSz="914400" eaLnBrk="0" fontAlgn="base" hangingPunct="0">
              <a:spcBef>
                <a:spcPct val="0"/>
              </a:spcBef>
              <a:spcAft>
                <a:spcPct val="0"/>
              </a:spcAft>
            </a:pPr>
            <a:r>
              <a:rPr lang="en-US" sz="1400" dirty="0">
                <a:solidFill>
                  <a:srgbClr val="008000"/>
                </a:solidFill>
                <a:latin typeface="Consolas" panose="020B0609020204030204" pitchFamily="49" charset="0"/>
                <a:cs typeface="Consolas" panose="020B0609020204030204" pitchFamily="49" charset="0"/>
              </a:rPr>
              <a:t>// The endpoint for retrieving the SAS rules on the namespace is:</a:t>
            </a:r>
            <a:r>
              <a:rPr lang="en-US" sz="1400" dirty="0">
                <a:solidFill>
                  <a:srgbClr val="000000"/>
                </a:solidFill>
                <a:latin typeface="Consolas" panose="020B0609020204030204" pitchFamily="49" charset="0"/>
                <a:cs typeface="Consolas" panose="020B0609020204030204" pitchFamily="49" charset="0"/>
              </a:rPr>
              <a:t>             </a:t>
            </a:r>
            <a:endParaRPr lang="en-US" sz="1400" dirty="0" smtClean="0">
              <a:solidFill>
                <a:srgbClr val="000000"/>
              </a:solidFill>
              <a:latin typeface="Consolas" panose="020B0609020204030204" pitchFamily="49" charset="0"/>
              <a:cs typeface="Consolas" panose="020B0609020204030204" pitchFamily="49" charset="0"/>
            </a:endParaRPr>
          </a:p>
          <a:p>
            <a:pPr defTabSz="914400" eaLnBrk="0" fontAlgn="base" hangingPunct="0">
              <a:spcBef>
                <a:spcPct val="0"/>
              </a:spcBef>
              <a:spcAft>
                <a:spcPct val="0"/>
              </a:spcAft>
            </a:pPr>
            <a:r>
              <a:rPr lang="en-US" sz="1400" u="sng" dirty="0" smtClean="0">
                <a:solidFill>
                  <a:schemeClr val="bg2">
                    <a:lumMod val="75000"/>
                    <a:lumOff val="25000"/>
                  </a:schemeClr>
                </a:solidFill>
                <a:latin typeface="Consolas" panose="020B0609020204030204" pitchFamily="49" charset="0"/>
                <a:cs typeface="Consolas" panose="020B0609020204030204" pitchFamily="49" charset="0"/>
              </a:rPr>
              <a:t>https</a:t>
            </a:r>
            <a:r>
              <a:rPr lang="en-US" sz="1400" u="sng" dirty="0">
                <a:solidFill>
                  <a:schemeClr val="bg2">
                    <a:lumMod val="75000"/>
                    <a:lumOff val="25000"/>
                  </a:schemeClr>
                </a:solidFill>
                <a:latin typeface="Consolas" panose="020B0609020204030204" pitchFamily="49" charset="0"/>
                <a:cs typeface="Consolas" panose="020B0609020204030204" pitchFamily="49" charset="0"/>
              </a:rPr>
              <a:t>://management.core.windows.net/{subscriptionId}/services/ServiceBus/namespaces/{namespace}/AuthorizationRules/</a:t>
            </a:r>
            <a:endParaRPr lang="en-US" sz="1400" u="sng" dirty="0">
              <a:solidFill>
                <a:schemeClr val="bg2">
                  <a:lumMod val="75000"/>
                  <a:lumOff val="25000"/>
                </a:schemeClr>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2">
                  <a:lumMod val="75000"/>
                  <a:lumOff val="25000"/>
                </a:schemeClr>
              </a:solidFill>
              <a:effectLst/>
              <a:latin typeface="Arial" panose="020B0604020202020204" pitchFamily="34" charset="0"/>
            </a:endParaRPr>
          </a:p>
        </p:txBody>
      </p:sp>
    </p:spTree>
    <p:extLst>
      <p:ext uri="{BB962C8B-B14F-4D97-AF65-F5344CB8AC3E}">
        <p14:creationId xmlns:p14="http://schemas.microsoft.com/office/powerpoint/2010/main" val="86751902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Demo</a:t>
            </a:r>
            <a:r>
              <a:rPr lang="en-US" dirty="0"/>
              <a:t/>
            </a:r>
            <a:br>
              <a:rPr lang="en-US" dirty="0"/>
            </a:br>
            <a:r>
              <a:rPr lang="en-US" sz="6000" dirty="0"/>
              <a:t>Shared Access Secret (SAS)</a:t>
            </a:r>
          </a:p>
        </p:txBody>
      </p:sp>
      <p:sp>
        <p:nvSpPr>
          <p:cNvPr id="3" name="Text Placeholder 2"/>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912594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Event-Driven Message Programing Model</a:t>
            </a:r>
          </a:p>
        </p:txBody>
      </p:sp>
      <p:sp>
        <p:nvSpPr>
          <p:cNvPr id="3" name="Text Placeholder 2"/>
          <p:cNvSpPr>
            <a:spLocks noGrp="1"/>
          </p:cNvSpPr>
          <p:nvPr>
            <p:ph type="body" sz="quarter" idx="10"/>
          </p:nvPr>
        </p:nvSpPr>
        <p:spPr>
          <a:xfrm>
            <a:off x="274639" y="1240145"/>
            <a:ext cx="5486399" cy="2536079"/>
          </a:xfrm>
        </p:spPr>
        <p:txBody>
          <a:bodyPr/>
          <a:lstStyle/>
          <a:p>
            <a:endParaRPr lang="en-US"/>
          </a:p>
        </p:txBody>
      </p:sp>
      <p:sp>
        <p:nvSpPr>
          <p:cNvPr id="4" name="Text Placeholder 3"/>
          <p:cNvSpPr>
            <a:spLocks noGrp="1"/>
          </p:cNvSpPr>
          <p:nvPr>
            <p:ph type="body" sz="quarter" idx="11"/>
          </p:nvPr>
        </p:nvSpPr>
        <p:spPr/>
        <p:txBody>
          <a:bodyPr/>
          <a:lstStyle/>
          <a:p>
            <a:endParaRPr lang="en-US"/>
          </a:p>
        </p:txBody>
      </p:sp>
      <p:sp>
        <p:nvSpPr>
          <p:cNvPr id="5" name="Rectangle 4"/>
          <p:cNvSpPr/>
          <p:nvPr/>
        </p:nvSpPr>
        <p:spPr bwMode="auto">
          <a:xfrm>
            <a:off x="272593" y="1240145"/>
            <a:ext cx="5488445" cy="253607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fontAlgn="base">
              <a:spcBef>
                <a:spcPct val="0"/>
              </a:spcBef>
              <a:spcAft>
                <a:spcPct val="0"/>
              </a:spcAft>
            </a:pPr>
            <a:r>
              <a:rPr lang="en-US" sz="2400" dirty="0" smtClean="0"/>
              <a:t>Expect Push\Event model</a:t>
            </a:r>
          </a:p>
          <a:p>
            <a:pPr fontAlgn="base">
              <a:spcBef>
                <a:spcPct val="0"/>
              </a:spcBef>
              <a:spcAft>
                <a:spcPct val="0"/>
              </a:spcAft>
            </a:pPr>
            <a:r>
              <a:rPr lang="en-US" sz="2400" dirty="0"/>
              <a:t>Avoid writing receive loop</a:t>
            </a:r>
          </a:p>
          <a:p>
            <a:pPr fontAlgn="base">
              <a:spcBef>
                <a:spcPct val="0"/>
              </a:spcBef>
              <a:spcAft>
                <a:spcPct val="0"/>
              </a:spcAft>
            </a:pPr>
            <a:r>
              <a:rPr lang="en-US" sz="2400" dirty="0" smtClean="0"/>
              <a:t>Challenges managing receive </a:t>
            </a:r>
            <a:r>
              <a:rPr lang="en-US" sz="2400" dirty="0"/>
              <a:t>loop</a:t>
            </a:r>
          </a:p>
          <a:p>
            <a:pPr fontAlgn="base">
              <a:spcBef>
                <a:spcPct val="0"/>
              </a:spcBef>
              <a:spcAft>
                <a:spcPct val="0"/>
              </a:spcAft>
            </a:pPr>
            <a:r>
              <a:rPr lang="en-US" sz="2400" dirty="0"/>
              <a:t>Handling </a:t>
            </a:r>
            <a:r>
              <a:rPr lang="en-US" sz="2400" dirty="0" err="1"/>
              <a:t>async</a:t>
            </a:r>
            <a:r>
              <a:rPr lang="en-US" sz="2400" dirty="0"/>
              <a:t> calls </a:t>
            </a:r>
            <a:r>
              <a:rPr lang="en-US" sz="2400" dirty="0" smtClean="0"/>
              <a:t>efficiently</a:t>
            </a:r>
          </a:p>
          <a:p>
            <a:pPr fontAlgn="base">
              <a:spcBef>
                <a:spcPct val="0"/>
              </a:spcBef>
              <a:spcAft>
                <a:spcPct val="0"/>
              </a:spcAft>
            </a:pPr>
            <a:r>
              <a:rPr lang="en-US" sz="2400" dirty="0" smtClean="0"/>
              <a:t>Processing exceptions</a:t>
            </a:r>
            <a:endParaRPr lang="en-US" dirty="0">
              <a:gradFill>
                <a:gsLst>
                  <a:gs pos="0">
                    <a:srgbClr val="FFFFFF"/>
                  </a:gs>
                  <a:gs pos="100000">
                    <a:srgbClr val="FFFFFF"/>
                  </a:gs>
                </a:gsLst>
                <a:lin ang="5400000" scaled="0"/>
              </a:gradFill>
              <a:cs typeface="Segoe UI" pitchFamily="34" charset="0"/>
            </a:endParaRPr>
          </a:p>
          <a:p>
            <a:pPr fontAlgn="base">
              <a:spcBef>
                <a:spcPct val="0"/>
              </a:spcBef>
              <a:spcAft>
                <a:spcPct val="0"/>
              </a:spcAft>
            </a:pPr>
            <a:endParaRPr lang="en-US" sz="2400" dirty="0"/>
          </a:p>
        </p:txBody>
      </p:sp>
      <p:sp>
        <p:nvSpPr>
          <p:cNvPr id="6" name="Rectangle 5"/>
          <p:cNvSpPr/>
          <p:nvPr/>
        </p:nvSpPr>
        <p:spPr bwMode="auto">
          <a:xfrm>
            <a:off x="6047509" y="1233439"/>
            <a:ext cx="6114329" cy="25427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2400" dirty="0"/>
              <a:t>Event-like/push semantics</a:t>
            </a:r>
          </a:p>
          <a:p>
            <a:r>
              <a:rPr lang="en-US" sz="2400" dirty="0" smtClean="0"/>
              <a:t>Replaces </a:t>
            </a:r>
            <a:r>
              <a:rPr lang="en-US" sz="2400" dirty="0"/>
              <a:t>the receive loop</a:t>
            </a:r>
          </a:p>
          <a:p>
            <a:r>
              <a:rPr lang="en-US" sz="2400" dirty="0" smtClean="0"/>
              <a:t>Supports </a:t>
            </a:r>
            <a:r>
              <a:rPr lang="en-US" sz="2400" dirty="0"/>
              <a:t>concurrent processing</a:t>
            </a:r>
          </a:p>
        </p:txBody>
      </p:sp>
      <p:sp>
        <p:nvSpPr>
          <p:cNvPr id="7" name="Rectangle 6"/>
          <p:cNvSpPr/>
          <p:nvPr/>
        </p:nvSpPr>
        <p:spPr>
          <a:xfrm>
            <a:off x="272593" y="5276934"/>
            <a:ext cx="9921771" cy="393954"/>
          </a:xfrm>
          <a:prstGeom prst="rect">
            <a:avLst/>
          </a:prstGeom>
          <a:solidFill>
            <a:schemeClr val="tx1"/>
          </a:solidFill>
        </p:spPr>
        <p:txBody>
          <a:bodyPr wrap="square">
            <a:spAutoFit/>
          </a:bodyPr>
          <a:lstStyle/>
          <a:p>
            <a:r>
              <a:rPr lang="en-US" sz="1960" dirty="0">
                <a:solidFill>
                  <a:srgbClr val="000000"/>
                </a:solidFill>
                <a:highlight>
                  <a:srgbClr val="FFFFFF"/>
                </a:highlight>
                <a:latin typeface="Consolas" panose="020B0609020204030204" pitchFamily="49" charset="0"/>
              </a:rPr>
              <a:t> </a:t>
            </a:r>
            <a:endParaRPr lang="en-US" sz="1799" dirty="0"/>
          </a:p>
        </p:txBody>
      </p:sp>
      <p:sp>
        <p:nvSpPr>
          <p:cNvPr id="10" name="Rectangle 3"/>
          <p:cNvSpPr>
            <a:spLocks noChangeArrowheads="1"/>
          </p:cNvSpPr>
          <p:nvPr/>
        </p:nvSpPr>
        <p:spPr bwMode="auto">
          <a:xfrm>
            <a:off x="272593" y="3938107"/>
            <a:ext cx="11889245"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2B91AF"/>
                </a:solidFill>
                <a:effectLst/>
                <a:latin typeface="Consolas" panose="020B0609020204030204" pitchFamily="49" charset="0"/>
                <a:cs typeface="Consolas" panose="020B0609020204030204" pitchFamily="49" charset="0"/>
              </a:rPr>
              <a:t>OnMessageOptions</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options = </a:t>
            </a:r>
            <a:r>
              <a:rPr kumimoji="0" lang="en-US" sz="1400" b="0" i="0" u="none" strike="noStrike" cap="none" normalizeH="0" baseline="0" dirty="0" smtClean="0">
                <a:ln>
                  <a:noFill/>
                </a:ln>
                <a:solidFill>
                  <a:srgbClr val="0000FF"/>
                </a:solidFill>
                <a:effectLst/>
                <a:latin typeface="Consolas" panose="020B0609020204030204" pitchFamily="49" charset="0"/>
                <a:cs typeface="Consolas" panose="020B0609020204030204" pitchFamily="49" charset="0"/>
              </a:rPr>
              <a:t>new</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r>
              <a:rPr kumimoji="0" lang="en-US" sz="1400" b="0" i="0" u="none" strike="noStrike" cap="none" normalizeH="0" baseline="0" dirty="0" err="1" smtClean="0">
                <a:ln>
                  <a:noFill/>
                </a:ln>
                <a:solidFill>
                  <a:srgbClr val="2B91AF"/>
                </a:solidFill>
                <a:effectLst/>
                <a:latin typeface="Consolas" panose="020B0609020204030204" pitchFamily="49" charset="0"/>
                <a:cs typeface="Consolas" panose="020B0609020204030204" pitchFamily="49" charset="0"/>
              </a:rPr>
              <a:t>OnMessageOptions</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options.AutoComplete</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 </a:t>
            </a:r>
            <a:r>
              <a:rPr kumimoji="0" lang="en-US" sz="1400" b="0" i="0" u="none" strike="noStrike" cap="none" normalizeH="0" baseline="0" dirty="0" smtClean="0">
                <a:ln>
                  <a:noFill/>
                </a:ln>
                <a:solidFill>
                  <a:srgbClr val="0000FF"/>
                </a:solidFill>
                <a:effectLst/>
                <a:latin typeface="Consolas" panose="020B0609020204030204" pitchFamily="49" charset="0"/>
                <a:cs typeface="Consolas" panose="020B0609020204030204" pitchFamily="49" charset="0"/>
              </a:rPr>
              <a:t>true</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r>
              <a:rPr kumimoji="0" lang="en-US" sz="1400" b="0" i="0" u="none" strike="noStrike" cap="none" normalizeH="0" baseline="0" dirty="0" smtClean="0">
                <a:ln>
                  <a:noFill/>
                </a:ln>
                <a:solidFill>
                  <a:srgbClr val="008000"/>
                </a:solidFill>
                <a:effectLst/>
                <a:latin typeface="Consolas" panose="020B0609020204030204" pitchFamily="49" charset="0"/>
                <a:cs typeface="Consolas" panose="020B0609020204030204" pitchFamily="49" charset="0"/>
              </a:rPr>
              <a:t>// call complete on messages after the callback has completed processing.</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options.MaxConcurrentCalls</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 1; </a:t>
            </a:r>
            <a:r>
              <a:rPr kumimoji="0" lang="en-US" sz="1400" b="0" i="0" u="none" strike="noStrike" cap="none" normalizeH="0" baseline="0" dirty="0" smtClean="0">
                <a:ln>
                  <a:noFill/>
                </a:ln>
                <a:solidFill>
                  <a:srgbClr val="008000"/>
                </a:solidFill>
                <a:effectLst/>
                <a:latin typeface="Consolas" panose="020B0609020204030204" pitchFamily="49" charset="0"/>
                <a:cs typeface="Consolas" panose="020B0609020204030204" pitchFamily="49" charset="0"/>
              </a:rPr>
              <a:t>// number of concurrent calls to the callback the pump should initiate </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options.ExceptionReceived</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 </a:t>
            </a:r>
            <a:r>
              <a:rPr kumimoji="0" lang="en-US" sz="1400"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LogErrors</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r>
              <a:rPr kumimoji="0" lang="en-US" sz="1400" b="0" i="0" u="none" strike="noStrike" cap="none" normalizeH="0" baseline="0" dirty="0" smtClean="0">
                <a:ln>
                  <a:noFill/>
                </a:ln>
                <a:solidFill>
                  <a:srgbClr val="008000"/>
                </a:solidFill>
                <a:effectLst/>
                <a:latin typeface="Consolas" panose="020B0609020204030204" pitchFamily="49" charset="0"/>
                <a:cs typeface="Consolas" panose="020B0609020204030204" pitchFamily="49" charset="0"/>
              </a:rPr>
              <a:t>// Allows users to get notified of any errors encountered by the message pump</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8000"/>
                </a:solidFill>
                <a:effectLst/>
                <a:latin typeface="Consolas" panose="020B0609020204030204" pitchFamily="49" charset="0"/>
                <a:cs typeface="Consolas" panose="020B0609020204030204" pitchFamily="49" charset="0"/>
              </a:rPr>
              <a:t>// Start </a:t>
            </a:r>
            <a:r>
              <a:rPr kumimoji="0" lang="en-US" sz="1400" b="0" i="0" u="none" strike="noStrike" cap="none" normalizeH="0" baseline="0" dirty="0" err="1" smtClean="0">
                <a:ln>
                  <a:noFill/>
                </a:ln>
                <a:solidFill>
                  <a:srgbClr val="008000"/>
                </a:solidFill>
                <a:effectLst/>
                <a:latin typeface="Consolas" panose="020B0609020204030204" pitchFamily="49" charset="0"/>
                <a:cs typeface="Consolas" panose="020B0609020204030204" pitchFamily="49" charset="0"/>
              </a:rPr>
              <a:t>receiveing</a:t>
            </a:r>
            <a:r>
              <a:rPr kumimoji="0" lang="en-US" sz="1400" b="0" i="0" u="none" strike="noStrike" cap="none" normalizeH="0" baseline="0" dirty="0" smtClean="0">
                <a:ln>
                  <a:noFill/>
                </a:ln>
                <a:solidFill>
                  <a:srgbClr val="008000"/>
                </a:solidFill>
                <a:effectLst/>
                <a:latin typeface="Consolas" panose="020B0609020204030204" pitchFamily="49" charset="0"/>
                <a:cs typeface="Consolas" panose="020B0609020204030204" pitchFamily="49" charset="0"/>
              </a:rPr>
              <a:t> messages</a:t>
            </a:r>
          </a:p>
          <a:p>
            <a:pPr lvl="0" defTabSz="914400" eaLnBrk="0" fontAlgn="base" hangingPunct="0">
              <a:spcBef>
                <a:spcPct val="0"/>
              </a:spcBef>
              <a:spcAft>
                <a:spcPct val="0"/>
              </a:spcAft>
            </a:pPr>
            <a:r>
              <a:rPr lang="en-US" sz="1400" dirty="0">
                <a:solidFill>
                  <a:srgbClr val="008000"/>
                </a:solidFill>
                <a:latin typeface="Consolas" panose="020B0609020204030204" pitchFamily="49" charset="0"/>
                <a:cs typeface="Consolas" panose="020B0609020204030204" pitchFamily="49" charset="0"/>
              </a:rPr>
              <a:t>// </a:t>
            </a:r>
            <a:r>
              <a:rPr lang="en-US" sz="1400" dirty="0" smtClean="0">
                <a:solidFill>
                  <a:srgbClr val="008000"/>
                </a:solidFill>
                <a:latin typeface="Consolas" panose="020B0609020204030204" pitchFamily="49" charset="0"/>
                <a:cs typeface="Consolas" panose="020B0609020204030204" pitchFamily="49" charset="0"/>
              </a:rPr>
              <a:t>Calling</a:t>
            </a:r>
            <a:r>
              <a:rPr lang="en-US" sz="1400" dirty="0">
                <a:solidFill>
                  <a:srgbClr val="008000"/>
                </a:solidFill>
                <a:latin typeface="Consolas" panose="020B0609020204030204" pitchFamily="49" charset="0"/>
                <a:cs typeface="Consolas" panose="020B0609020204030204" pitchFamily="49" charset="0"/>
              </a:rPr>
              <a:t> close on the client will stop the pump.</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Client.OnMessage</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a:t>
            </a:r>
            <a:r>
              <a:rPr kumimoji="0" lang="en-US" sz="1400"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receivedMessage</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=&gt;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r>
              <a:rPr kumimoji="0" lang="en-US" sz="1400" b="0" i="0" u="none" strike="noStrike" cap="none" normalizeH="0" baseline="0" dirty="0" smtClean="0">
                <a:ln>
                  <a:noFill/>
                </a:ln>
                <a:solidFill>
                  <a:srgbClr val="008000"/>
                </a:solidFill>
                <a:effectLst/>
                <a:latin typeface="Consolas" panose="020B0609020204030204" pitchFamily="49" charset="0"/>
                <a:cs typeface="Consolas" panose="020B0609020204030204" pitchFamily="49" charset="0"/>
              </a:rPr>
              <a:t>// Process the message</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solidFill>
                  <a:srgbClr val="000000"/>
                </a:solidFill>
                <a:latin typeface="Consolas" panose="020B0609020204030204" pitchFamily="49" charset="0"/>
                <a:cs typeface="Consolas" panose="020B0609020204030204" pitchFamily="49" charset="0"/>
              </a:rPr>
              <a:t> </a:t>
            </a:r>
            <a:r>
              <a:rPr lang="en-US" sz="1400" dirty="0" smtClean="0">
                <a:solidFill>
                  <a:srgbClr val="000000"/>
                </a:solidFill>
                <a:latin typeface="Consolas" panose="020B0609020204030204" pitchFamily="49" charset="0"/>
                <a:cs typeface="Consolas" panose="020B0609020204030204" pitchFamily="49" charset="0"/>
              </a:rPr>
              <a:t>     </a:t>
            </a:r>
            <a:r>
              <a:rPr kumimoji="0" lang="en-US" sz="1400" b="0" i="0" u="none" strike="noStrike" cap="none" normalizeH="0" baseline="0" dirty="0" err="1" smtClean="0">
                <a:ln>
                  <a:noFill/>
                </a:ln>
                <a:solidFill>
                  <a:srgbClr val="2B91AF"/>
                </a:solidFill>
                <a:effectLst/>
                <a:latin typeface="Consolas" panose="020B0609020204030204" pitchFamily="49" charset="0"/>
                <a:cs typeface="Consolas" panose="020B0609020204030204" pitchFamily="49" charset="0"/>
              </a:rPr>
              <a:t>Console</a:t>
            </a:r>
            <a:r>
              <a:rPr kumimoji="0" lang="en-US" sz="1400"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.WriteLine</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a:t>
            </a:r>
            <a:r>
              <a:rPr kumimoji="0" lang="en-US" sz="1400" b="0" i="0" u="none" strike="noStrike" cap="none" normalizeH="0" baseline="0" dirty="0" err="1" smtClean="0">
                <a:ln>
                  <a:noFill/>
                </a:ln>
                <a:solidFill>
                  <a:srgbClr val="0000FF"/>
                </a:solidFill>
                <a:effectLst/>
                <a:latin typeface="Consolas" panose="020B0609020204030204" pitchFamily="49" charset="0"/>
                <a:cs typeface="Consolas" panose="020B0609020204030204" pitchFamily="49" charset="0"/>
              </a:rPr>
              <a:t>string</a:t>
            </a:r>
            <a:r>
              <a:rPr kumimoji="0" lang="en-US" sz="1400"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.Format</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a:t>
            </a:r>
            <a:r>
              <a:rPr kumimoji="0" lang="en-US" sz="1400" b="0" i="0" u="none" strike="noStrike" cap="none" normalizeH="0" baseline="0" dirty="0" smtClean="0">
                <a:ln>
                  <a:noFill/>
                </a:ln>
                <a:solidFill>
                  <a:srgbClr val="A31515"/>
                </a:solidFill>
                <a:effectLst/>
                <a:latin typeface="Consolas" panose="020B0609020204030204" pitchFamily="49" charset="0"/>
                <a:cs typeface="Consolas" panose="020B0609020204030204" pitchFamily="49" charset="0"/>
              </a:rPr>
              <a:t>"Processing </a:t>
            </a:r>
            <a:r>
              <a:rPr kumimoji="0" lang="en-US" sz="1400" b="0" i="0" u="none" strike="noStrike" cap="none" normalizeH="0" baseline="0" dirty="0" err="1" smtClean="0">
                <a:ln>
                  <a:noFill/>
                </a:ln>
                <a:solidFill>
                  <a:srgbClr val="A31515"/>
                </a:solidFill>
                <a:effectLst/>
                <a:latin typeface="Consolas" panose="020B0609020204030204" pitchFamily="49" charset="0"/>
                <a:cs typeface="Consolas" panose="020B0609020204030204" pitchFamily="49" charset="0"/>
              </a:rPr>
              <a:t>recived</a:t>
            </a:r>
            <a:r>
              <a:rPr kumimoji="0" lang="en-US" sz="1400" b="0" i="0" u="none" strike="noStrike" cap="none" normalizeH="0" baseline="0" dirty="0" smtClean="0">
                <a:ln>
                  <a:noFill/>
                </a:ln>
                <a:solidFill>
                  <a:srgbClr val="A31515"/>
                </a:solidFill>
                <a:effectLst/>
                <a:latin typeface="Consolas" panose="020B0609020204030204" pitchFamily="49" charset="0"/>
                <a:cs typeface="Consolas" panose="020B0609020204030204" pitchFamily="49" charset="0"/>
              </a:rPr>
              <a:t> Message: Id = {0}, Body = {1}"</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solidFill>
                  <a:srgbClr val="000000"/>
                </a:solidFill>
                <a:latin typeface="Consolas" panose="020B0609020204030204" pitchFamily="49" charset="0"/>
                <a:cs typeface="Consolas" panose="020B0609020204030204" pitchFamily="49" charset="0"/>
              </a:rPr>
              <a:t>	</a:t>
            </a:r>
            <a:r>
              <a:rPr kumimoji="0" lang="en-US" sz="1400"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receivedMessage.MessageId</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a:t>
            </a:r>
            <a:r>
              <a:rPr kumimoji="0" lang="en-US" sz="1400" b="0" i="0" u="none" strike="noStrike" cap="none" normalizeH="0" baseline="0" dirty="0" err="1" smtClean="0">
                <a:ln>
                  <a:noFill/>
                </a:ln>
                <a:solidFill>
                  <a:srgbClr val="000000"/>
                </a:solidFill>
                <a:effectLst/>
                <a:latin typeface="Consolas" panose="020B0609020204030204" pitchFamily="49" charset="0"/>
                <a:cs typeface="Consolas" panose="020B0609020204030204" pitchFamily="49" charset="0"/>
              </a:rPr>
              <a:t>receivedMessage.GetBody</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&lt;</a:t>
            </a:r>
            <a:r>
              <a:rPr kumimoji="0" lang="en-US" sz="1400" b="0" i="0" u="none" strike="noStrike" cap="none" normalizeH="0" baseline="0" dirty="0" smtClean="0">
                <a:ln>
                  <a:noFill/>
                </a:ln>
                <a:solidFill>
                  <a:srgbClr val="0000FF"/>
                </a:solidFill>
                <a:effectLst/>
                <a:latin typeface="Consolas" panose="020B0609020204030204" pitchFamily="49" charset="0"/>
                <a:cs typeface="Consolas" panose="020B0609020204030204" pitchFamily="49" charset="0"/>
              </a:rPr>
              <a:t>string</a:t>
            </a: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&gt;()));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nsolas" panose="020B0609020204030204" pitchFamily="49" charset="0"/>
                <a:cs typeface="Consolas" panose="020B0609020204030204" pitchFamily="49" charset="0"/>
              </a:rPr>
              <a:t>}, options); </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158809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Entity Query API</a:t>
            </a:r>
            <a:endParaRPr lang="en-US" b="1" dirty="0"/>
          </a:p>
        </p:txBody>
      </p:sp>
      <p:sp>
        <p:nvSpPr>
          <p:cNvPr id="3" name="Text Placeholder 2"/>
          <p:cNvSpPr>
            <a:spLocks noGrp="1"/>
          </p:cNvSpPr>
          <p:nvPr>
            <p:ph type="body" sz="quarter" idx="10"/>
          </p:nvPr>
        </p:nvSpPr>
        <p:spPr>
          <a:xfrm>
            <a:off x="274639" y="1240145"/>
            <a:ext cx="5486399" cy="2536079"/>
          </a:xfrm>
        </p:spPr>
        <p:txBody>
          <a:bodyPr/>
          <a:lstStyle/>
          <a:p>
            <a:endParaRPr lang="en-US"/>
          </a:p>
        </p:txBody>
      </p:sp>
      <p:sp>
        <p:nvSpPr>
          <p:cNvPr id="4" name="Text Placeholder 3"/>
          <p:cNvSpPr>
            <a:spLocks noGrp="1"/>
          </p:cNvSpPr>
          <p:nvPr>
            <p:ph type="body" sz="quarter" idx="11"/>
          </p:nvPr>
        </p:nvSpPr>
        <p:spPr/>
        <p:txBody>
          <a:bodyPr/>
          <a:lstStyle/>
          <a:p>
            <a:endParaRPr lang="en-US"/>
          </a:p>
        </p:txBody>
      </p:sp>
      <p:sp>
        <p:nvSpPr>
          <p:cNvPr id="5" name="Rectangle 4"/>
          <p:cNvSpPr/>
          <p:nvPr/>
        </p:nvSpPr>
        <p:spPr bwMode="auto">
          <a:xfrm>
            <a:off x="272593" y="1240145"/>
            <a:ext cx="5488445" cy="285334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fontAlgn="base">
              <a:spcBef>
                <a:spcPct val="0"/>
              </a:spcBef>
              <a:spcAft>
                <a:spcPct val="0"/>
              </a:spcAft>
            </a:pPr>
            <a:r>
              <a:rPr lang="en-US" sz="2400" dirty="0" smtClean="0"/>
              <a:t>How to monitor large number of Service Bus entities ?</a:t>
            </a:r>
          </a:p>
          <a:p>
            <a:pPr fontAlgn="base">
              <a:spcBef>
                <a:spcPct val="0"/>
              </a:spcBef>
              <a:spcAft>
                <a:spcPct val="0"/>
              </a:spcAft>
            </a:pPr>
            <a:r>
              <a:rPr lang="en-US" sz="2400" dirty="0" smtClean="0">
                <a:gradFill>
                  <a:gsLst>
                    <a:gs pos="0">
                      <a:srgbClr val="FFFFFF"/>
                    </a:gs>
                    <a:gs pos="100000">
                      <a:srgbClr val="FFFFFF"/>
                    </a:gs>
                  </a:gsLst>
                  <a:lin ang="5400000" scaled="0"/>
                </a:gradFill>
                <a:cs typeface="Segoe UI" pitchFamily="34" charset="0"/>
              </a:rPr>
              <a:t>Application SLA violation</a:t>
            </a:r>
            <a:endParaRPr lang="en-US" dirty="0">
              <a:gradFill>
                <a:gsLst>
                  <a:gs pos="0">
                    <a:srgbClr val="FFFFFF"/>
                  </a:gs>
                  <a:gs pos="100000">
                    <a:srgbClr val="FFFFFF"/>
                  </a:gs>
                </a:gsLst>
                <a:lin ang="5400000" scaled="0"/>
              </a:gradFill>
              <a:cs typeface="Segoe UI" pitchFamily="34" charset="0"/>
            </a:endParaRPr>
          </a:p>
          <a:p>
            <a:pPr fontAlgn="base">
              <a:spcBef>
                <a:spcPct val="0"/>
              </a:spcBef>
              <a:spcAft>
                <a:spcPct val="0"/>
              </a:spcAft>
            </a:pPr>
            <a:endParaRPr lang="en-US" sz="2400" dirty="0"/>
          </a:p>
        </p:txBody>
      </p:sp>
      <p:sp>
        <p:nvSpPr>
          <p:cNvPr id="6" name="Rectangle 5"/>
          <p:cNvSpPr/>
          <p:nvPr/>
        </p:nvSpPr>
        <p:spPr bwMode="auto">
          <a:xfrm>
            <a:off x="6047509" y="1233439"/>
            <a:ext cx="6114329" cy="286088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2400" dirty="0" smtClean="0"/>
              <a:t>Query API on the entire namespace  </a:t>
            </a:r>
          </a:p>
          <a:p>
            <a:r>
              <a:rPr lang="en-US" sz="2400" dirty="0" smtClean="0"/>
              <a:t>Filter out Service Bus entities by:</a:t>
            </a:r>
          </a:p>
          <a:p>
            <a:pPr lvl="1"/>
            <a:r>
              <a:rPr lang="en-US" dirty="0" smtClean="0"/>
              <a:t>Path,  </a:t>
            </a:r>
            <a:r>
              <a:rPr lang="en-US" dirty="0" err="1" smtClean="0"/>
              <a:t>AccessedAt</a:t>
            </a:r>
            <a:r>
              <a:rPr lang="en-US" dirty="0" smtClean="0"/>
              <a:t>, </a:t>
            </a:r>
            <a:r>
              <a:rPr lang="en-US" dirty="0" err="1" smtClean="0"/>
              <a:t>CreatedAt</a:t>
            </a:r>
            <a:r>
              <a:rPr lang="en-US" dirty="0" smtClean="0"/>
              <a:t>, </a:t>
            </a:r>
          </a:p>
          <a:p>
            <a:pPr lvl="1"/>
            <a:r>
              <a:rPr lang="en-US" dirty="0" err="1" smtClean="0"/>
              <a:t>ModifiedAt</a:t>
            </a:r>
            <a:r>
              <a:rPr lang="en-US" dirty="0" smtClean="0"/>
              <a:t>, </a:t>
            </a:r>
            <a:r>
              <a:rPr lang="en-US" dirty="0" err="1" smtClean="0"/>
              <a:t>MessageCount</a:t>
            </a:r>
            <a:endParaRPr lang="en-US" dirty="0" smtClean="0"/>
          </a:p>
          <a:p>
            <a:pPr lvl="0"/>
            <a:r>
              <a:rPr lang="en-US" sz="3200" dirty="0" smtClean="0"/>
              <a:t>.NET and REST</a:t>
            </a:r>
            <a:endParaRPr lang="en-US" sz="3200" dirty="0"/>
          </a:p>
        </p:txBody>
      </p:sp>
      <p:sp>
        <p:nvSpPr>
          <p:cNvPr id="8" name="Rectangle 1"/>
          <p:cNvSpPr>
            <a:spLocks noChangeArrowheads="1"/>
          </p:cNvSpPr>
          <p:nvPr/>
        </p:nvSpPr>
        <p:spPr bwMode="auto">
          <a:xfrm>
            <a:off x="269626" y="4266201"/>
            <a:ext cx="11892212"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1400" dirty="0" err="1">
                <a:solidFill>
                  <a:srgbClr val="2B91AF"/>
                </a:solidFill>
                <a:latin typeface="Consolas" panose="020B0609020204030204" pitchFamily="49" charset="0"/>
                <a:cs typeface="Consolas" panose="020B0609020204030204" pitchFamily="49" charset="0"/>
              </a:rPr>
              <a:t>IEnumerable</a:t>
            </a:r>
            <a:r>
              <a:rPr lang="en-US" sz="1400" dirty="0">
                <a:solidFill>
                  <a:srgbClr val="000000"/>
                </a:solidFill>
                <a:latin typeface="Consolas" panose="020B0609020204030204" pitchFamily="49" charset="0"/>
                <a:cs typeface="Consolas" panose="020B0609020204030204" pitchFamily="49" charset="0"/>
              </a:rPr>
              <a:t> &lt;</a:t>
            </a:r>
            <a:r>
              <a:rPr lang="en-US" sz="1400" dirty="0" err="1">
                <a:solidFill>
                  <a:srgbClr val="2B91AF"/>
                </a:solidFill>
                <a:latin typeface="Consolas" panose="020B0609020204030204" pitchFamily="49" charset="0"/>
                <a:cs typeface="Consolas" panose="020B0609020204030204" pitchFamily="49" charset="0"/>
              </a:rPr>
              <a:t>QueueDescription</a:t>
            </a:r>
            <a:r>
              <a:rPr lang="en-US" sz="1400" dirty="0">
                <a:solidFill>
                  <a:srgbClr val="000000"/>
                </a:solidFill>
                <a:latin typeface="Consolas" panose="020B0609020204030204" pitchFamily="49" charset="0"/>
                <a:cs typeface="Consolas" panose="020B0609020204030204" pitchFamily="49" charset="0"/>
              </a:rPr>
              <a:t>&gt; </a:t>
            </a:r>
            <a:r>
              <a:rPr lang="en-US" sz="1400" dirty="0" err="1">
                <a:solidFill>
                  <a:srgbClr val="000000"/>
                </a:solidFill>
                <a:latin typeface="Consolas" panose="020B0609020204030204" pitchFamily="49" charset="0"/>
                <a:cs typeface="Consolas" panose="020B0609020204030204" pitchFamily="49" charset="0"/>
              </a:rPr>
              <a:t>queueList</a:t>
            </a:r>
            <a:r>
              <a:rPr lang="en-US" sz="1400" dirty="0">
                <a:solidFill>
                  <a:srgbClr val="000000"/>
                </a:solidFill>
                <a:latin typeface="Consolas" panose="020B0609020204030204" pitchFamily="49" charset="0"/>
                <a:cs typeface="Consolas" panose="020B0609020204030204" pitchFamily="49" charset="0"/>
              </a:rPr>
              <a:t> = </a:t>
            </a:r>
            <a:r>
              <a:rPr lang="en-US" sz="1400" dirty="0" err="1">
                <a:solidFill>
                  <a:srgbClr val="000000"/>
                </a:solidFill>
                <a:latin typeface="Consolas" panose="020B0609020204030204" pitchFamily="49" charset="0"/>
                <a:cs typeface="Consolas" panose="020B0609020204030204" pitchFamily="49" charset="0"/>
              </a:rPr>
              <a:t>nameSpaceManager.GetQueues</a:t>
            </a:r>
            <a:r>
              <a:rPr lang="en-US" sz="1400" dirty="0">
                <a:solidFill>
                  <a:srgbClr val="000000"/>
                </a:solidFill>
                <a:latin typeface="Consolas" panose="020B0609020204030204" pitchFamily="49" charset="0"/>
                <a:cs typeface="Consolas" panose="020B0609020204030204" pitchFamily="49" charset="0"/>
              </a:rPr>
              <a:t> (</a:t>
            </a:r>
            <a:r>
              <a:rPr lang="en-US" sz="1400" dirty="0">
                <a:solidFill>
                  <a:srgbClr val="A31515"/>
                </a:solidFill>
                <a:latin typeface="Consolas" panose="020B0609020204030204" pitchFamily="49" charset="0"/>
                <a:cs typeface="Consolas" panose="020B0609020204030204" pitchFamily="49" charset="0"/>
              </a:rPr>
              <a:t>"</a:t>
            </a:r>
            <a:r>
              <a:rPr lang="en-US" sz="1400" dirty="0" err="1">
                <a:solidFill>
                  <a:srgbClr val="A31515"/>
                </a:solidFill>
                <a:latin typeface="Consolas" panose="020B0609020204030204" pitchFamily="49" charset="0"/>
                <a:cs typeface="Consolas" panose="020B0609020204030204" pitchFamily="49" charset="0"/>
              </a:rPr>
              <a:t>messageCount</a:t>
            </a:r>
            <a:r>
              <a:rPr lang="en-US" sz="1400" dirty="0">
                <a:solidFill>
                  <a:srgbClr val="A31515"/>
                </a:solidFill>
                <a:latin typeface="Consolas" panose="020B0609020204030204" pitchFamily="49" charset="0"/>
                <a:cs typeface="Consolas" panose="020B0609020204030204" pitchFamily="49" charset="0"/>
              </a:rPr>
              <a:t> </a:t>
            </a:r>
            <a:r>
              <a:rPr lang="en-US" sz="1400" dirty="0" err="1">
                <a:solidFill>
                  <a:srgbClr val="A31515"/>
                </a:solidFill>
                <a:latin typeface="Consolas" panose="020B0609020204030204" pitchFamily="49" charset="0"/>
                <a:cs typeface="Consolas" panose="020B0609020204030204" pitchFamily="49" charset="0"/>
              </a:rPr>
              <a:t>Gt</a:t>
            </a:r>
            <a:r>
              <a:rPr lang="en-US" sz="1400" dirty="0">
                <a:solidFill>
                  <a:srgbClr val="A31515"/>
                </a:solidFill>
                <a:latin typeface="Consolas" panose="020B0609020204030204" pitchFamily="49" charset="0"/>
                <a:cs typeface="Consolas" panose="020B0609020204030204" pitchFamily="49" charset="0"/>
              </a:rPr>
              <a:t> 10"</a:t>
            </a:r>
            <a:r>
              <a:rPr lang="en-US" sz="1400" dirty="0">
                <a:solidFill>
                  <a:srgbClr val="000000"/>
                </a:solidFill>
                <a:latin typeface="Consolas" panose="020B0609020204030204" pitchFamily="49" charset="0"/>
                <a:cs typeface="Consolas" panose="020B0609020204030204" pitchFamily="49" charset="0"/>
              </a:rPr>
              <a:t>); </a:t>
            </a:r>
            <a:endParaRPr lang="en-US" sz="1400" dirty="0">
              <a:latin typeface="Arial" panose="020B0604020202020204" pitchFamily="34" charset="0"/>
            </a:endParaRPr>
          </a:p>
          <a:p>
            <a:pPr lvl="0" defTabSz="914400" eaLnBrk="0" fontAlgn="base" hangingPunct="0">
              <a:spcBef>
                <a:spcPct val="0"/>
              </a:spcBef>
              <a:spcAft>
                <a:spcPct val="0"/>
              </a:spcAft>
            </a:pPr>
            <a:endParaRPr lang="en-US" sz="1400" dirty="0" smtClean="0">
              <a:solidFill>
                <a:srgbClr val="2B91AF"/>
              </a:solidFill>
              <a:latin typeface="Consolas" panose="020B0609020204030204" pitchFamily="49" charset="0"/>
              <a:cs typeface="Consolas" panose="020B0609020204030204" pitchFamily="49" charset="0"/>
            </a:endParaRPr>
          </a:p>
          <a:p>
            <a:pPr lvl="0" defTabSz="914400" eaLnBrk="0" fontAlgn="base" hangingPunct="0">
              <a:spcBef>
                <a:spcPct val="0"/>
              </a:spcBef>
              <a:spcAft>
                <a:spcPct val="0"/>
              </a:spcAft>
            </a:pPr>
            <a:r>
              <a:rPr lang="en-US" sz="1400" dirty="0" err="1" smtClean="0">
                <a:solidFill>
                  <a:srgbClr val="2B91AF"/>
                </a:solidFill>
                <a:latin typeface="Consolas" panose="020B0609020204030204" pitchFamily="49" charset="0"/>
                <a:cs typeface="Consolas" panose="020B0609020204030204" pitchFamily="49" charset="0"/>
              </a:rPr>
              <a:t>IEnumerable</a:t>
            </a:r>
            <a:r>
              <a:rPr lang="en-US" sz="1400" dirty="0" smtClean="0">
                <a:solidFill>
                  <a:srgbClr val="000000"/>
                </a:solidFill>
                <a:latin typeface="Consolas" panose="020B0609020204030204" pitchFamily="49" charset="0"/>
                <a:cs typeface="Consolas" panose="020B0609020204030204" pitchFamily="49" charset="0"/>
              </a:rPr>
              <a:t>&lt;</a:t>
            </a:r>
            <a:r>
              <a:rPr lang="en-US" sz="1400" dirty="0" err="1" smtClean="0">
                <a:solidFill>
                  <a:srgbClr val="2B91AF"/>
                </a:solidFill>
                <a:latin typeface="Consolas" panose="020B0609020204030204" pitchFamily="49" charset="0"/>
                <a:cs typeface="Consolas" panose="020B0609020204030204" pitchFamily="49" charset="0"/>
              </a:rPr>
              <a:t>TopicDescription</a:t>
            </a:r>
            <a:r>
              <a:rPr lang="en-US" sz="1400" dirty="0">
                <a:solidFill>
                  <a:srgbClr val="000000"/>
                </a:solidFill>
                <a:latin typeface="Consolas" panose="020B0609020204030204" pitchFamily="49" charset="0"/>
                <a:cs typeface="Consolas" panose="020B0609020204030204" pitchFamily="49" charset="0"/>
              </a:rPr>
              <a:t>&gt; </a:t>
            </a:r>
            <a:r>
              <a:rPr lang="en-US" sz="1400" dirty="0" err="1">
                <a:solidFill>
                  <a:srgbClr val="000000"/>
                </a:solidFill>
                <a:latin typeface="Consolas" panose="020B0609020204030204" pitchFamily="49" charset="0"/>
                <a:cs typeface="Consolas" panose="020B0609020204030204" pitchFamily="49" charset="0"/>
              </a:rPr>
              <a:t>topicList</a:t>
            </a:r>
            <a:r>
              <a:rPr lang="en-US" sz="1400" dirty="0">
                <a:solidFill>
                  <a:srgbClr val="000000"/>
                </a:solidFill>
                <a:latin typeface="Consolas" panose="020B0609020204030204" pitchFamily="49" charset="0"/>
                <a:cs typeface="Consolas" panose="020B0609020204030204" pitchFamily="49" charset="0"/>
              </a:rPr>
              <a:t> = </a:t>
            </a:r>
            <a:r>
              <a:rPr lang="en-US" sz="1400" dirty="0" err="1">
                <a:solidFill>
                  <a:srgbClr val="000000"/>
                </a:solidFill>
                <a:latin typeface="Consolas" panose="020B0609020204030204" pitchFamily="49" charset="0"/>
                <a:cs typeface="Consolas" panose="020B0609020204030204" pitchFamily="49" charset="0"/>
              </a:rPr>
              <a:t>nameSpaceManager.GetTopics</a:t>
            </a:r>
            <a:r>
              <a:rPr lang="en-US" sz="1400" dirty="0" smtClean="0">
                <a:solidFill>
                  <a:srgbClr val="000000"/>
                </a:solidFill>
                <a:latin typeface="Consolas" panose="020B0609020204030204" pitchFamily="49" charset="0"/>
                <a:cs typeface="Consolas" panose="020B0609020204030204" pitchFamily="49" charset="0"/>
              </a:rPr>
              <a:t>(</a:t>
            </a:r>
            <a:br>
              <a:rPr lang="en-US" sz="1400" dirty="0" smtClean="0">
                <a:solidFill>
                  <a:srgbClr val="000000"/>
                </a:solidFill>
                <a:latin typeface="Consolas" panose="020B0609020204030204" pitchFamily="49" charset="0"/>
                <a:cs typeface="Consolas" panose="020B0609020204030204" pitchFamily="49" charset="0"/>
              </a:rPr>
            </a:br>
            <a:r>
              <a:rPr lang="en-US" sz="1400" dirty="0" smtClean="0">
                <a:solidFill>
                  <a:srgbClr val="000000"/>
                </a:solidFill>
                <a:latin typeface="Consolas" panose="020B0609020204030204" pitchFamily="49" charset="0"/>
                <a:cs typeface="Consolas" panose="020B0609020204030204" pitchFamily="49" charset="0"/>
              </a:rPr>
              <a:t>		</a:t>
            </a:r>
            <a:r>
              <a:rPr lang="en-US" sz="1400" dirty="0" smtClean="0">
                <a:solidFill>
                  <a:srgbClr val="A31515"/>
                </a:solidFill>
                <a:latin typeface="Consolas" panose="020B0609020204030204" pitchFamily="49" charset="0"/>
                <a:cs typeface="Consolas" panose="020B0609020204030204" pitchFamily="49" charset="0"/>
              </a:rPr>
              <a:t>"</a:t>
            </a:r>
            <a:r>
              <a:rPr lang="en-US" sz="1400" dirty="0" err="1">
                <a:solidFill>
                  <a:srgbClr val="A31515"/>
                </a:solidFill>
                <a:latin typeface="Consolas" panose="020B0609020204030204" pitchFamily="49" charset="0"/>
                <a:cs typeface="Consolas" panose="020B0609020204030204" pitchFamily="49" charset="0"/>
              </a:rPr>
              <a:t>startswith</a:t>
            </a:r>
            <a:r>
              <a:rPr lang="en-US" sz="1400" dirty="0">
                <a:solidFill>
                  <a:srgbClr val="A31515"/>
                </a:solidFill>
                <a:latin typeface="Consolas" panose="020B0609020204030204" pitchFamily="49" charset="0"/>
                <a:cs typeface="Consolas" panose="020B0609020204030204" pitchFamily="49" charset="0"/>
              </a:rPr>
              <a:t>(path, 'foo') </a:t>
            </a:r>
            <a:r>
              <a:rPr lang="en-US" sz="1400" dirty="0" err="1">
                <a:solidFill>
                  <a:srgbClr val="A31515"/>
                </a:solidFill>
                <a:latin typeface="Consolas" panose="020B0609020204030204" pitchFamily="49" charset="0"/>
                <a:cs typeface="Consolas" panose="020B0609020204030204" pitchFamily="49" charset="0"/>
              </a:rPr>
              <a:t>eq</a:t>
            </a:r>
            <a:r>
              <a:rPr lang="en-US" sz="1400" dirty="0">
                <a:solidFill>
                  <a:srgbClr val="A31515"/>
                </a:solidFill>
                <a:latin typeface="Consolas" panose="020B0609020204030204" pitchFamily="49" charset="0"/>
                <a:cs typeface="Consolas" panose="020B0609020204030204" pitchFamily="49" charset="0"/>
              </a:rPr>
              <a:t> true AND </a:t>
            </a:r>
            <a:r>
              <a:rPr lang="en-US" sz="1400" dirty="0" err="1">
                <a:solidFill>
                  <a:srgbClr val="A31515"/>
                </a:solidFill>
                <a:latin typeface="Consolas" panose="020B0609020204030204" pitchFamily="49" charset="0"/>
                <a:cs typeface="Consolas" panose="020B0609020204030204" pitchFamily="49" charset="0"/>
              </a:rPr>
              <a:t>AccessedAt</a:t>
            </a:r>
            <a:r>
              <a:rPr lang="en-US" sz="1400" dirty="0">
                <a:solidFill>
                  <a:srgbClr val="A31515"/>
                </a:solidFill>
                <a:latin typeface="Consolas" panose="020B0609020204030204" pitchFamily="49" charset="0"/>
                <a:cs typeface="Consolas" panose="020B0609020204030204" pitchFamily="49" charset="0"/>
              </a:rPr>
              <a:t> Lt '"</a:t>
            </a:r>
            <a:r>
              <a:rPr lang="en-US" sz="1400" dirty="0">
                <a:solidFill>
                  <a:srgbClr val="000000"/>
                </a:solidFill>
                <a:latin typeface="Consolas" panose="020B0609020204030204" pitchFamily="49" charset="0"/>
                <a:cs typeface="Consolas" panose="020B0609020204030204" pitchFamily="49" charset="0"/>
              </a:rPr>
              <a:t> + </a:t>
            </a:r>
            <a:r>
              <a:rPr lang="en-US" sz="1400" dirty="0" err="1">
                <a:solidFill>
                  <a:srgbClr val="000000"/>
                </a:solidFill>
                <a:latin typeface="Consolas" panose="020B0609020204030204" pitchFamily="49" charset="0"/>
                <a:cs typeface="Consolas" panose="020B0609020204030204" pitchFamily="49" charset="0"/>
              </a:rPr>
              <a:t>startTime</a:t>
            </a:r>
            <a:r>
              <a:rPr lang="en-US" sz="1400" dirty="0">
                <a:solidFill>
                  <a:srgbClr val="000000"/>
                </a:solidFill>
                <a:latin typeface="Consolas" panose="020B0609020204030204" pitchFamily="49" charset="0"/>
                <a:cs typeface="Consolas" panose="020B0609020204030204" pitchFamily="49" charset="0"/>
              </a:rPr>
              <a:t> + </a:t>
            </a:r>
            <a:r>
              <a:rPr lang="en-US" sz="1400" dirty="0">
                <a:solidFill>
                  <a:srgbClr val="A31515"/>
                </a:solidFill>
                <a:latin typeface="Consolas" panose="020B0609020204030204" pitchFamily="49" charset="0"/>
                <a:cs typeface="Consolas" panose="020B0609020204030204" pitchFamily="49" charset="0"/>
              </a:rPr>
              <a:t>"'"</a:t>
            </a:r>
            <a:r>
              <a:rPr lang="en-US" sz="1400" dirty="0">
                <a:solidFill>
                  <a:srgbClr val="000000"/>
                </a:solidFill>
                <a:latin typeface="Consolas" panose="020B0609020204030204" pitchFamily="49" charset="0"/>
                <a:cs typeface="Consolas" panose="020B0609020204030204" pitchFamily="49" charset="0"/>
              </a:rPr>
              <a:t>); </a:t>
            </a:r>
            <a:endParaRPr lang="en-US" sz="1400" dirty="0" smtClean="0">
              <a:solidFill>
                <a:srgbClr val="000000"/>
              </a:solidFill>
              <a:latin typeface="Consolas" panose="020B0609020204030204" pitchFamily="49" charset="0"/>
              <a:cs typeface="Consolas" panose="020B0609020204030204" pitchFamily="49" charset="0"/>
            </a:endParaRPr>
          </a:p>
          <a:p>
            <a:pPr lvl="0" defTabSz="914400" eaLnBrk="0" fontAlgn="base" hangingPunct="0">
              <a:spcBef>
                <a:spcPct val="0"/>
              </a:spcBef>
              <a:spcAft>
                <a:spcPct val="0"/>
              </a:spcAft>
            </a:pPr>
            <a:endParaRPr lang="en-US" sz="1400" dirty="0">
              <a:solidFill>
                <a:srgbClr val="000000"/>
              </a:solidFill>
              <a:latin typeface="Consolas" panose="020B0609020204030204" pitchFamily="49" charset="0"/>
              <a:cs typeface="Consolas" panose="020B0609020204030204" pitchFamily="49" charset="0"/>
            </a:endParaRPr>
          </a:p>
          <a:p>
            <a:pPr lvl="0" defTabSz="914400" eaLnBrk="0" fontAlgn="base" hangingPunct="0">
              <a:spcBef>
                <a:spcPct val="0"/>
              </a:spcBef>
              <a:spcAft>
                <a:spcPct val="0"/>
              </a:spcAft>
            </a:pPr>
            <a:r>
              <a:rPr lang="en-US" sz="1400" dirty="0" err="1">
                <a:solidFill>
                  <a:srgbClr val="2B91AF"/>
                </a:solidFill>
                <a:latin typeface="Consolas" panose="020B0609020204030204" pitchFamily="49" charset="0"/>
                <a:cs typeface="Consolas" panose="020B0609020204030204" pitchFamily="49" charset="0"/>
              </a:rPr>
              <a:t>IEnumerable</a:t>
            </a:r>
            <a:r>
              <a:rPr lang="en-US" sz="1400" dirty="0">
                <a:solidFill>
                  <a:srgbClr val="000000"/>
                </a:solidFill>
                <a:latin typeface="Consolas" panose="020B0609020204030204" pitchFamily="49" charset="0"/>
                <a:cs typeface="Consolas" panose="020B0609020204030204" pitchFamily="49" charset="0"/>
              </a:rPr>
              <a:t>&lt;</a:t>
            </a:r>
            <a:r>
              <a:rPr lang="en-US" sz="1400" dirty="0" err="1">
                <a:solidFill>
                  <a:srgbClr val="2B91AF"/>
                </a:solidFill>
                <a:latin typeface="Consolas" panose="020B0609020204030204" pitchFamily="49" charset="0"/>
                <a:cs typeface="Consolas" panose="020B0609020204030204" pitchFamily="49" charset="0"/>
              </a:rPr>
              <a:t>SubscriptionDescription</a:t>
            </a:r>
            <a:r>
              <a:rPr lang="en-US" sz="1400" dirty="0">
                <a:solidFill>
                  <a:srgbClr val="000000"/>
                </a:solidFill>
                <a:latin typeface="Consolas" panose="020B0609020204030204" pitchFamily="49" charset="0"/>
                <a:cs typeface="Consolas" panose="020B0609020204030204" pitchFamily="49" charset="0"/>
              </a:rPr>
              <a:t>&gt; </a:t>
            </a:r>
            <a:r>
              <a:rPr lang="en-US" sz="1400" dirty="0" err="1">
                <a:solidFill>
                  <a:srgbClr val="000000"/>
                </a:solidFill>
                <a:latin typeface="Consolas" panose="020B0609020204030204" pitchFamily="49" charset="0"/>
                <a:cs typeface="Consolas" panose="020B0609020204030204" pitchFamily="49" charset="0"/>
              </a:rPr>
              <a:t>subscriptionList</a:t>
            </a:r>
            <a:r>
              <a:rPr lang="en-US" sz="1400" dirty="0">
                <a:solidFill>
                  <a:srgbClr val="000000"/>
                </a:solidFill>
                <a:latin typeface="Consolas" panose="020B0609020204030204" pitchFamily="49" charset="0"/>
                <a:cs typeface="Consolas" panose="020B0609020204030204" pitchFamily="49" charset="0"/>
              </a:rPr>
              <a:t> = </a:t>
            </a:r>
            <a:r>
              <a:rPr lang="en-US" sz="1400" dirty="0" err="1">
                <a:solidFill>
                  <a:srgbClr val="000000"/>
                </a:solidFill>
                <a:latin typeface="Consolas" panose="020B0609020204030204" pitchFamily="49" charset="0"/>
                <a:cs typeface="Consolas" panose="020B0609020204030204" pitchFamily="49" charset="0"/>
              </a:rPr>
              <a:t>nameSpaceManager.GetSubscriptions</a:t>
            </a:r>
            <a:r>
              <a:rPr lang="en-US" sz="1400" dirty="0" smtClean="0">
                <a:solidFill>
                  <a:srgbClr val="000000"/>
                </a:solidFill>
                <a:latin typeface="Consolas" panose="020B0609020204030204" pitchFamily="49" charset="0"/>
                <a:cs typeface="Consolas" panose="020B0609020204030204" pitchFamily="49" charset="0"/>
              </a:rPr>
              <a:t>(</a:t>
            </a:r>
            <a:br>
              <a:rPr lang="en-US" sz="1400" dirty="0" smtClean="0">
                <a:solidFill>
                  <a:srgbClr val="000000"/>
                </a:solidFill>
                <a:latin typeface="Consolas" panose="020B0609020204030204" pitchFamily="49" charset="0"/>
                <a:cs typeface="Consolas" panose="020B0609020204030204" pitchFamily="49" charset="0"/>
              </a:rPr>
            </a:br>
            <a:r>
              <a:rPr lang="en-US" sz="1400" dirty="0" smtClean="0">
                <a:solidFill>
                  <a:srgbClr val="000000"/>
                </a:solidFill>
                <a:latin typeface="Consolas" panose="020B0609020204030204" pitchFamily="49" charset="0"/>
                <a:cs typeface="Consolas" panose="020B0609020204030204" pitchFamily="49" charset="0"/>
              </a:rPr>
              <a:t>		</a:t>
            </a:r>
            <a:r>
              <a:rPr lang="en-US" sz="1400" dirty="0" err="1" smtClean="0">
                <a:solidFill>
                  <a:srgbClr val="000000"/>
                </a:solidFill>
                <a:latin typeface="Consolas" panose="020B0609020204030204" pitchFamily="49" charset="0"/>
                <a:cs typeface="Consolas" panose="020B0609020204030204" pitchFamily="49" charset="0"/>
              </a:rPr>
              <a:t>topicName</a:t>
            </a:r>
            <a:r>
              <a:rPr lang="en-US" sz="1400" dirty="0">
                <a:solidFill>
                  <a:srgbClr val="000000"/>
                </a:solidFill>
                <a:latin typeface="Consolas" panose="020B0609020204030204" pitchFamily="49" charset="0"/>
                <a:cs typeface="Consolas" panose="020B0609020204030204" pitchFamily="49" charset="0"/>
              </a:rPr>
              <a:t>, </a:t>
            </a:r>
            <a:r>
              <a:rPr lang="en-US" sz="1400" dirty="0">
                <a:solidFill>
                  <a:srgbClr val="A31515"/>
                </a:solidFill>
                <a:latin typeface="Consolas" panose="020B0609020204030204" pitchFamily="49" charset="0"/>
                <a:cs typeface="Consolas" panose="020B0609020204030204" pitchFamily="49" charset="0"/>
              </a:rPr>
              <a:t>"</a:t>
            </a:r>
            <a:r>
              <a:rPr lang="en-US" sz="1400" dirty="0" err="1">
                <a:solidFill>
                  <a:srgbClr val="A31515"/>
                </a:solidFill>
                <a:latin typeface="Consolas" panose="020B0609020204030204" pitchFamily="49" charset="0"/>
                <a:cs typeface="Consolas" panose="020B0609020204030204" pitchFamily="49" charset="0"/>
              </a:rPr>
              <a:t>messageCount</a:t>
            </a:r>
            <a:r>
              <a:rPr lang="en-US" sz="1400" dirty="0">
                <a:solidFill>
                  <a:srgbClr val="A31515"/>
                </a:solidFill>
                <a:latin typeface="Consolas" panose="020B0609020204030204" pitchFamily="49" charset="0"/>
                <a:cs typeface="Consolas" panose="020B0609020204030204" pitchFamily="49" charset="0"/>
              </a:rPr>
              <a:t> </a:t>
            </a:r>
            <a:r>
              <a:rPr lang="en-US" sz="1400" dirty="0" err="1">
                <a:solidFill>
                  <a:srgbClr val="A31515"/>
                </a:solidFill>
                <a:latin typeface="Consolas" panose="020B0609020204030204" pitchFamily="49" charset="0"/>
                <a:cs typeface="Consolas" panose="020B0609020204030204" pitchFamily="49" charset="0"/>
              </a:rPr>
              <a:t>Gt</a:t>
            </a:r>
            <a:r>
              <a:rPr lang="en-US" sz="1400" dirty="0">
                <a:solidFill>
                  <a:srgbClr val="A31515"/>
                </a:solidFill>
                <a:latin typeface="Consolas" panose="020B0609020204030204" pitchFamily="49" charset="0"/>
                <a:cs typeface="Consolas" panose="020B0609020204030204" pitchFamily="49" charset="0"/>
              </a:rPr>
              <a:t> 0 AND </a:t>
            </a:r>
            <a:r>
              <a:rPr lang="en-US" sz="1400" dirty="0" err="1">
                <a:solidFill>
                  <a:srgbClr val="A31515"/>
                </a:solidFill>
                <a:latin typeface="Consolas" panose="020B0609020204030204" pitchFamily="49" charset="0"/>
                <a:cs typeface="Consolas" panose="020B0609020204030204" pitchFamily="49" charset="0"/>
              </a:rPr>
              <a:t>AccessedAt</a:t>
            </a:r>
            <a:r>
              <a:rPr lang="en-US" sz="1400" dirty="0">
                <a:solidFill>
                  <a:srgbClr val="A31515"/>
                </a:solidFill>
                <a:latin typeface="Consolas" panose="020B0609020204030204" pitchFamily="49" charset="0"/>
                <a:cs typeface="Consolas" panose="020B0609020204030204" pitchFamily="49" charset="0"/>
              </a:rPr>
              <a:t> Lt '"</a:t>
            </a:r>
            <a:r>
              <a:rPr lang="en-US" sz="1400" dirty="0">
                <a:solidFill>
                  <a:srgbClr val="000000"/>
                </a:solidFill>
                <a:latin typeface="Consolas" panose="020B0609020204030204" pitchFamily="49" charset="0"/>
                <a:cs typeface="Consolas" panose="020B0609020204030204" pitchFamily="49" charset="0"/>
              </a:rPr>
              <a:t> + </a:t>
            </a:r>
            <a:r>
              <a:rPr lang="en-US" sz="1400" dirty="0" err="1">
                <a:solidFill>
                  <a:srgbClr val="000000"/>
                </a:solidFill>
                <a:latin typeface="Consolas" panose="020B0609020204030204" pitchFamily="49" charset="0"/>
                <a:cs typeface="Consolas" panose="020B0609020204030204" pitchFamily="49" charset="0"/>
              </a:rPr>
              <a:t>startTime</a:t>
            </a:r>
            <a:r>
              <a:rPr lang="en-US" sz="1400" dirty="0">
                <a:solidFill>
                  <a:srgbClr val="000000"/>
                </a:solidFill>
                <a:latin typeface="Consolas" panose="020B0609020204030204" pitchFamily="49" charset="0"/>
                <a:cs typeface="Consolas" panose="020B0609020204030204" pitchFamily="49" charset="0"/>
              </a:rPr>
              <a:t> + </a:t>
            </a:r>
            <a:r>
              <a:rPr lang="en-US" sz="1400" dirty="0" smtClean="0">
                <a:solidFill>
                  <a:srgbClr val="A31515"/>
                </a:solidFill>
                <a:latin typeface="Consolas" panose="020B0609020204030204" pitchFamily="49" charset="0"/>
                <a:cs typeface="Consolas" panose="020B0609020204030204" pitchFamily="49" charset="0"/>
              </a:rPr>
              <a:t>"'"</a:t>
            </a:r>
            <a:r>
              <a:rPr lang="en-US" sz="1400" dirty="0" smtClean="0">
                <a:solidFill>
                  <a:srgbClr val="000000"/>
                </a:solidFill>
                <a:latin typeface="Consolas" panose="020B0609020204030204" pitchFamily="49" charset="0"/>
                <a:cs typeface="Consolas" panose="020B0609020204030204" pitchFamily="49" charset="0"/>
              </a:rPr>
              <a:t>);</a:t>
            </a:r>
          </a:p>
          <a:p>
            <a:pPr lvl="0" defTabSz="914400" eaLnBrk="0" fontAlgn="base" hangingPunct="0">
              <a:spcBef>
                <a:spcPct val="0"/>
              </a:spcBef>
              <a:spcAft>
                <a:spcPct val="0"/>
              </a:spcAft>
            </a:pPr>
            <a:endParaRPr kumimoji="0" lang="en-US" sz="14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5"/>
          <p:cNvSpPr>
            <a:spLocks noChangeArrowheads="1"/>
          </p:cNvSpPr>
          <p:nvPr/>
        </p:nvSpPr>
        <p:spPr bwMode="auto">
          <a:xfrm>
            <a:off x="269626" y="6319045"/>
            <a:ext cx="11892212"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1400" dirty="0">
                <a:solidFill>
                  <a:schemeClr val="bg1"/>
                </a:solidFill>
              </a:rPr>
              <a:t>http://&lt;serviceBusAddress&gt;/$Resources/Topics?$filter=</a:t>
            </a:r>
            <a:r>
              <a:rPr lang="en-US" sz="1400" b="1" dirty="0">
                <a:solidFill>
                  <a:schemeClr val="bg1"/>
                </a:solidFill>
              </a:rPr>
              <a:t>startswith</a:t>
            </a:r>
            <a:r>
              <a:rPr lang="en-US" sz="1400" dirty="0">
                <a:solidFill>
                  <a:schemeClr val="bg1"/>
                </a:solidFill>
              </a:rPr>
              <a:t>(path, ‘foo/bar’) </a:t>
            </a:r>
            <a:r>
              <a:rPr lang="en-US" sz="1400" b="1" dirty="0" err="1">
                <a:solidFill>
                  <a:schemeClr val="bg1"/>
                </a:solidFill>
              </a:rPr>
              <a:t>eq</a:t>
            </a:r>
            <a:r>
              <a:rPr lang="en-US" sz="1400" dirty="0">
                <a:solidFill>
                  <a:schemeClr val="bg1"/>
                </a:solidFill>
              </a:rPr>
              <a:t> true</a:t>
            </a:r>
            <a:r>
              <a:rPr kumimoji="0" lang="en-US" sz="1400" b="0" i="0" u="none" strike="noStrike" cap="none" normalizeH="0" baseline="0" dirty="0" smtClean="0">
                <a:ln>
                  <a:noFill/>
                </a:ln>
                <a:solidFill>
                  <a:schemeClr val="bg1"/>
                </a:solidFill>
                <a:effectLst/>
                <a:latin typeface="Consolas" panose="020B0609020204030204" pitchFamily="49" charset="0"/>
                <a:cs typeface="Consolas" panose="020B0609020204030204" pitchFamily="49" charset="0"/>
              </a:rPr>
              <a:t> </a:t>
            </a:r>
            <a:endParaRPr kumimoji="0" lang="en-US" sz="2000" b="0" i="0" u="none" strike="noStrike" cap="none" normalizeH="0" baseline="0" dirty="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50866200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Message Browse </a:t>
            </a:r>
            <a:endParaRPr lang="en-US" sz="4800" dirty="0"/>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
        <p:nvSpPr>
          <p:cNvPr id="5" name="Rectangle 4"/>
          <p:cNvSpPr/>
          <p:nvPr/>
        </p:nvSpPr>
        <p:spPr bwMode="auto">
          <a:xfrm>
            <a:off x="272593" y="1240145"/>
            <a:ext cx="5488445" cy="253607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fontAlgn="base">
              <a:spcBef>
                <a:spcPct val="0"/>
              </a:spcBef>
              <a:spcAft>
                <a:spcPct val="0"/>
              </a:spcAft>
            </a:pPr>
            <a:r>
              <a:rPr lang="en-US" sz="2400" dirty="0" smtClean="0"/>
              <a:t>Visibility into messages in the queue</a:t>
            </a:r>
          </a:p>
          <a:p>
            <a:pPr fontAlgn="base">
              <a:spcBef>
                <a:spcPct val="0"/>
              </a:spcBef>
              <a:spcAft>
                <a:spcPct val="0"/>
              </a:spcAft>
            </a:pPr>
            <a:r>
              <a:rPr lang="en-US" sz="2400" dirty="0" smtClean="0"/>
              <a:t>A way to debug message </a:t>
            </a:r>
          </a:p>
          <a:p>
            <a:pPr fontAlgn="base">
              <a:spcBef>
                <a:spcPct val="0"/>
              </a:spcBef>
              <a:spcAft>
                <a:spcPct val="0"/>
              </a:spcAft>
            </a:pPr>
            <a:endParaRPr lang="en-US" sz="2400" dirty="0"/>
          </a:p>
        </p:txBody>
      </p:sp>
      <p:sp>
        <p:nvSpPr>
          <p:cNvPr id="6" name="Rectangle 5"/>
          <p:cNvSpPr/>
          <p:nvPr/>
        </p:nvSpPr>
        <p:spPr bwMode="auto">
          <a:xfrm>
            <a:off x="6047509" y="1233439"/>
            <a:ext cx="6114329" cy="25427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fontAlgn="base">
              <a:spcBef>
                <a:spcPct val="0"/>
              </a:spcBef>
              <a:spcAft>
                <a:spcPct val="0"/>
              </a:spcAft>
            </a:pPr>
            <a:r>
              <a:rPr lang="en-US" sz="2400" dirty="0" smtClean="0"/>
              <a:t>View </a:t>
            </a:r>
            <a:r>
              <a:rPr lang="en-US" sz="2400" dirty="0"/>
              <a:t>available messages without </a:t>
            </a:r>
            <a:r>
              <a:rPr lang="en-US" sz="2400" dirty="0" smtClean="0"/>
              <a:t>receiving</a:t>
            </a:r>
            <a:endParaRPr lang="en-US" sz="2400" dirty="0"/>
          </a:p>
          <a:p>
            <a:pPr lvl="0" fontAlgn="base">
              <a:spcBef>
                <a:spcPct val="0"/>
              </a:spcBef>
              <a:spcAft>
                <a:spcPct val="0"/>
              </a:spcAft>
            </a:pPr>
            <a:r>
              <a:rPr lang="en-US" sz="2400" dirty="0"/>
              <a:t>Returns all properties and message body</a:t>
            </a:r>
          </a:p>
          <a:p>
            <a:pPr lvl="0" fontAlgn="base">
              <a:spcBef>
                <a:spcPct val="0"/>
              </a:spcBef>
              <a:spcAft>
                <a:spcPct val="0"/>
              </a:spcAft>
            </a:pPr>
            <a:r>
              <a:rPr lang="en-US" sz="2400" dirty="0" smtClean="0"/>
              <a:t>Message is not locked </a:t>
            </a:r>
            <a:endParaRPr lang="en-US" sz="2400" dirty="0"/>
          </a:p>
        </p:txBody>
      </p:sp>
      <p:sp>
        <p:nvSpPr>
          <p:cNvPr id="8" name="Rectangle 1"/>
          <p:cNvSpPr>
            <a:spLocks noChangeArrowheads="1"/>
          </p:cNvSpPr>
          <p:nvPr/>
        </p:nvSpPr>
        <p:spPr bwMode="auto">
          <a:xfrm>
            <a:off x="272594" y="4157011"/>
            <a:ext cx="11889244" cy="17049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363"/>
            <a:r>
              <a:rPr lang="en-US" sz="1799" dirty="0" err="1">
                <a:solidFill>
                  <a:srgbClr val="2B91AF"/>
                </a:solidFill>
                <a:highlight>
                  <a:srgbClr val="FFFFFF"/>
                </a:highlight>
                <a:latin typeface="Consolas" panose="020B0609020204030204" pitchFamily="49" charset="0"/>
              </a:rPr>
              <a:t>QueueClient</a:t>
            </a:r>
            <a:r>
              <a:rPr lang="en-US" sz="1799" dirty="0">
                <a:solidFill>
                  <a:srgbClr val="000000"/>
                </a:solidFill>
                <a:highlight>
                  <a:srgbClr val="FFFFFF"/>
                </a:highlight>
                <a:latin typeface="Consolas" panose="020B0609020204030204" pitchFamily="49" charset="0"/>
              </a:rPr>
              <a:t> </a:t>
            </a:r>
            <a:r>
              <a:rPr lang="en-US" sz="1799" dirty="0" err="1">
                <a:solidFill>
                  <a:srgbClr val="000000"/>
                </a:solidFill>
                <a:highlight>
                  <a:srgbClr val="FFFFFF"/>
                </a:highlight>
                <a:latin typeface="Consolas" panose="020B0609020204030204" pitchFamily="49" charset="0"/>
              </a:rPr>
              <a:t>queueClient</a:t>
            </a:r>
            <a:r>
              <a:rPr lang="en-US" sz="1799" dirty="0">
                <a:solidFill>
                  <a:srgbClr val="000000"/>
                </a:solidFill>
                <a:highlight>
                  <a:srgbClr val="FFFFFF"/>
                </a:highlight>
                <a:latin typeface="Consolas" panose="020B0609020204030204" pitchFamily="49" charset="0"/>
              </a:rPr>
              <a:t> = </a:t>
            </a:r>
            <a:r>
              <a:rPr lang="en-US" sz="1799" dirty="0" err="1">
                <a:solidFill>
                  <a:srgbClr val="2B91AF"/>
                </a:solidFill>
                <a:highlight>
                  <a:srgbClr val="FFFFFF"/>
                </a:highlight>
                <a:latin typeface="Consolas" panose="020B0609020204030204" pitchFamily="49" charset="0"/>
              </a:rPr>
              <a:t>QueueClient</a:t>
            </a:r>
            <a:r>
              <a:rPr lang="en-US" sz="1799" dirty="0" err="1">
                <a:solidFill>
                  <a:srgbClr val="000000"/>
                </a:solidFill>
                <a:highlight>
                  <a:srgbClr val="FFFFFF"/>
                </a:highlight>
                <a:latin typeface="Consolas" panose="020B0609020204030204" pitchFamily="49" charset="0"/>
              </a:rPr>
              <a:t>.Create</a:t>
            </a:r>
            <a:r>
              <a:rPr lang="en-US" sz="1799" dirty="0">
                <a:solidFill>
                  <a:srgbClr val="000000"/>
                </a:solidFill>
                <a:highlight>
                  <a:srgbClr val="FFFFFF"/>
                </a:highlight>
                <a:latin typeface="Consolas" panose="020B0609020204030204" pitchFamily="49" charset="0"/>
              </a:rPr>
              <a:t>(</a:t>
            </a:r>
            <a:r>
              <a:rPr lang="en-US" sz="1799" dirty="0">
                <a:solidFill>
                  <a:srgbClr val="A31515"/>
                </a:solidFill>
                <a:highlight>
                  <a:srgbClr val="FFFFFF"/>
                </a:highlight>
                <a:latin typeface="Consolas" panose="020B0609020204030204" pitchFamily="49" charset="0"/>
              </a:rPr>
              <a:t>"</a:t>
            </a:r>
            <a:r>
              <a:rPr lang="en-US" sz="1799" dirty="0" err="1">
                <a:solidFill>
                  <a:srgbClr val="A31515"/>
                </a:solidFill>
                <a:highlight>
                  <a:srgbClr val="FFFFFF"/>
                </a:highlight>
                <a:latin typeface="Consolas" panose="020B0609020204030204" pitchFamily="49" charset="0"/>
              </a:rPr>
              <a:t>myQ</a:t>
            </a:r>
            <a:r>
              <a:rPr lang="en-US" sz="1799" dirty="0">
                <a:solidFill>
                  <a:srgbClr val="A31515"/>
                </a:solidFill>
                <a:highlight>
                  <a:srgbClr val="FFFFFF"/>
                </a:highlight>
                <a:latin typeface="Consolas" panose="020B0609020204030204" pitchFamily="49" charset="0"/>
              </a:rPr>
              <a:t>"</a:t>
            </a:r>
            <a:r>
              <a:rPr lang="en-US" sz="1799" dirty="0">
                <a:solidFill>
                  <a:srgbClr val="000000"/>
                </a:solidFill>
                <a:highlight>
                  <a:srgbClr val="FFFFFF"/>
                </a:highlight>
                <a:latin typeface="Consolas" panose="020B0609020204030204" pitchFamily="49" charset="0"/>
              </a:rPr>
              <a:t>);</a:t>
            </a:r>
          </a:p>
          <a:p>
            <a:pPr lvl="0" defTabSz="914363"/>
            <a:r>
              <a:rPr lang="en-US" sz="1960" dirty="0" err="1">
                <a:solidFill>
                  <a:srgbClr val="0000FF"/>
                </a:solidFill>
                <a:highlight>
                  <a:srgbClr val="FFFFFF"/>
                </a:highlight>
                <a:latin typeface="Consolas" panose="020B0609020204030204" pitchFamily="49" charset="0"/>
              </a:rPr>
              <a:t>var</a:t>
            </a:r>
            <a:r>
              <a:rPr lang="en-US" sz="1960" dirty="0">
                <a:solidFill>
                  <a:srgbClr val="000000"/>
                </a:solidFill>
                <a:highlight>
                  <a:srgbClr val="FFFFFF"/>
                </a:highlight>
                <a:latin typeface="Consolas" panose="020B0609020204030204" pitchFamily="49" charset="0"/>
              </a:rPr>
              <a:t> </a:t>
            </a:r>
            <a:r>
              <a:rPr lang="en-US" sz="1799" dirty="0">
                <a:solidFill>
                  <a:srgbClr val="000000"/>
                </a:solidFill>
                <a:highlight>
                  <a:srgbClr val="FFFFFF"/>
                </a:highlight>
                <a:latin typeface="Consolas" panose="020B0609020204030204" pitchFamily="49" charset="0"/>
              </a:rPr>
              <a:t>message = </a:t>
            </a:r>
            <a:r>
              <a:rPr lang="en-US" sz="1799" dirty="0" err="1">
                <a:solidFill>
                  <a:srgbClr val="000000"/>
                </a:solidFill>
                <a:highlight>
                  <a:srgbClr val="FFFFFF"/>
                </a:highlight>
                <a:latin typeface="Consolas" panose="020B0609020204030204" pitchFamily="49" charset="0"/>
              </a:rPr>
              <a:t>queueClient.Peek</a:t>
            </a:r>
            <a:r>
              <a:rPr lang="en-US" sz="1799" dirty="0">
                <a:solidFill>
                  <a:srgbClr val="000000"/>
                </a:solidFill>
                <a:highlight>
                  <a:srgbClr val="FFFFFF"/>
                </a:highlight>
                <a:latin typeface="Consolas" panose="020B0609020204030204" pitchFamily="49" charset="0"/>
              </a:rPr>
              <a:t>(); </a:t>
            </a:r>
            <a:r>
              <a:rPr lang="en-US" sz="1799" dirty="0">
                <a:solidFill>
                  <a:srgbClr val="008000"/>
                </a:solidFill>
                <a:highlight>
                  <a:srgbClr val="FFFFFF"/>
                </a:highlight>
                <a:latin typeface="Consolas" panose="020B0609020204030204" pitchFamily="49" charset="0"/>
              </a:rPr>
              <a:t>// does not lock the message</a:t>
            </a:r>
          </a:p>
          <a:p>
            <a:pPr lvl="0" defTabSz="914363"/>
            <a:r>
              <a:rPr lang="en-US" sz="1960" dirty="0" err="1">
                <a:solidFill>
                  <a:srgbClr val="0000FF"/>
                </a:solidFill>
                <a:highlight>
                  <a:srgbClr val="FFFFFF"/>
                </a:highlight>
                <a:latin typeface="Consolas" panose="020B0609020204030204" pitchFamily="49" charset="0"/>
              </a:rPr>
              <a:t>var</a:t>
            </a:r>
            <a:r>
              <a:rPr lang="en-US" sz="1960" dirty="0">
                <a:solidFill>
                  <a:srgbClr val="000000"/>
                </a:solidFill>
                <a:highlight>
                  <a:srgbClr val="FFFFFF"/>
                </a:highlight>
                <a:latin typeface="Consolas" panose="020B0609020204030204" pitchFamily="49" charset="0"/>
              </a:rPr>
              <a:t> message = </a:t>
            </a:r>
            <a:r>
              <a:rPr lang="en-US" sz="1960" dirty="0" err="1">
                <a:solidFill>
                  <a:srgbClr val="000000"/>
                </a:solidFill>
                <a:highlight>
                  <a:srgbClr val="FFFFFF"/>
                </a:highlight>
                <a:latin typeface="Consolas" panose="020B0609020204030204" pitchFamily="49" charset="0"/>
              </a:rPr>
              <a:t>queueClient.Peek</a:t>
            </a:r>
            <a:r>
              <a:rPr lang="en-US" sz="1960" dirty="0">
                <a:solidFill>
                  <a:srgbClr val="000000"/>
                </a:solidFill>
                <a:highlight>
                  <a:srgbClr val="FFFFFF"/>
                </a:highlight>
                <a:latin typeface="Consolas" panose="020B0609020204030204" pitchFamily="49" charset="0"/>
              </a:rPr>
              <a:t>(</a:t>
            </a:r>
            <a:r>
              <a:rPr lang="en-US" sz="1960" dirty="0" err="1">
                <a:solidFill>
                  <a:srgbClr val="000000"/>
                </a:solidFill>
                <a:highlight>
                  <a:srgbClr val="FFFFFF"/>
                </a:highlight>
                <a:latin typeface="Consolas" panose="020B0609020204030204" pitchFamily="49" charset="0"/>
              </a:rPr>
              <a:t>fromSequenceNumber</a:t>
            </a:r>
            <a:r>
              <a:rPr lang="en-US" sz="1960" dirty="0">
                <a:solidFill>
                  <a:srgbClr val="000000"/>
                </a:solidFill>
                <a:highlight>
                  <a:srgbClr val="FFFFFF"/>
                </a:highlight>
                <a:latin typeface="Consolas" panose="020B0609020204030204" pitchFamily="49" charset="0"/>
              </a:rPr>
              <a:t>: 4); </a:t>
            </a:r>
            <a:r>
              <a:rPr lang="en-US" sz="1960" dirty="0">
                <a:solidFill>
                  <a:srgbClr val="008000"/>
                </a:solidFill>
                <a:highlight>
                  <a:srgbClr val="FFFFFF"/>
                </a:highlight>
                <a:latin typeface="Consolas" panose="020B0609020204030204" pitchFamily="49" charset="0"/>
              </a:rPr>
              <a:t>//specific starting point</a:t>
            </a:r>
            <a:endParaRPr lang="en-US" sz="1960" dirty="0">
              <a:solidFill>
                <a:srgbClr val="000000"/>
              </a:solidFill>
              <a:highlight>
                <a:srgbClr val="FFFFFF"/>
              </a:highlight>
              <a:latin typeface="Consolas" panose="020B0609020204030204" pitchFamily="49" charset="0"/>
            </a:endParaRPr>
          </a:p>
          <a:p>
            <a:pPr lvl="0" defTabSz="914363"/>
            <a:r>
              <a:rPr lang="en-US" sz="1960" dirty="0" err="1">
                <a:solidFill>
                  <a:srgbClr val="0000FF"/>
                </a:solidFill>
                <a:highlight>
                  <a:srgbClr val="FFFFFF"/>
                </a:highlight>
                <a:latin typeface="Consolas" panose="020B0609020204030204" pitchFamily="49" charset="0"/>
              </a:rPr>
              <a:t>var</a:t>
            </a:r>
            <a:r>
              <a:rPr lang="en-US" sz="1960" dirty="0">
                <a:solidFill>
                  <a:srgbClr val="000000"/>
                </a:solidFill>
                <a:highlight>
                  <a:srgbClr val="FFFFFF"/>
                </a:highlight>
                <a:latin typeface="Consolas" panose="020B0609020204030204" pitchFamily="49" charset="0"/>
              </a:rPr>
              <a:t> messages = </a:t>
            </a:r>
            <a:r>
              <a:rPr lang="en-US" sz="1960" dirty="0" err="1">
                <a:solidFill>
                  <a:srgbClr val="000000"/>
                </a:solidFill>
                <a:highlight>
                  <a:srgbClr val="FFFFFF"/>
                </a:highlight>
                <a:latin typeface="Consolas" panose="020B0609020204030204" pitchFamily="49" charset="0"/>
              </a:rPr>
              <a:t>queueClient.PeekBatch</a:t>
            </a:r>
            <a:r>
              <a:rPr lang="en-US" sz="1960" dirty="0">
                <a:solidFill>
                  <a:srgbClr val="000000"/>
                </a:solidFill>
                <a:highlight>
                  <a:srgbClr val="FFFFFF"/>
                </a:highlight>
                <a:latin typeface="Consolas" panose="020B0609020204030204" pitchFamily="49" charset="0"/>
              </a:rPr>
              <a:t>(</a:t>
            </a:r>
            <a:r>
              <a:rPr lang="en-US" sz="1960" dirty="0" err="1">
                <a:solidFill>
                  <a:srgbClr val="000000"/>
                </a:solidFill>
                <a:highlight>
                  <a:srgbClr val="FFFFFF"/>
                </a:highlight>
                <a:latin typeface="Consolas" panose="020B0609020204030204" pitchFamily="49" charset="0"/>
              </a:rPr>
              <a:t>messageCount</a:t>
            </a:r>
            <a:r>
              <a:rPr lang="en-US" sz="1960" dirty="0">
                <a:solidFill>
                  <a:srgbClr val="000000"/>
                </a:solidFill>
                <a:highlight>
                  <a:srgbClr val="FFFFFF"/>
                </a:highlight>
                <a:latin typeface="Consolas" panose="020B0609020204030204" pitchFamily="49" charset="0"/>
              </a:rPr>
              <a:t>: 10); </a:t>
            </a:r>
            <a:r>
              <a:rPr lang="en-US" sz="1960" dirty="0">
                <a:solidFill>
                  <a:srgbClr val="008000"/>
                </a:solidFill>
                <a:highlight>
                  <a:srgbClr val="FFFFFF"/>
                </a:highlight>
                <a:latin typeface="Consolas" panose="020B0609020204030204" pitchFamily="49" charset="0"/>
              </a:rPr>
              <a:t>// supports batching</a:t>
            </a:r>
            <a:endParaRPr lang="en-US" sz="1799" dirty="0">
              <a:solidFill>
                <a:srgbClr val="008000"/>
              </a:solidFill>
              <a:highlight>
                <a:srgbClr val="FFFFFF"/>
              </a:highlight>
              <a:latin typeface="Consolas" panose="020B0609020204030204" pitchFamily="49" charset="0"/>
            </a:endParaRPr>
          </a:p>
          <a:p>
            <a:pPr defTabSz="914400" eaLnBrk="0" fontAlgn="base" hangingPunct="0">
              <a:spcBef>
                <a:spcPct val="0"/>
              </a:spcBef>
              <a:spcAft>
                <a:spcPct val="0"/>
              </a:spcAft>
            </a:pPr>
            <a:endParaRPr lang="en-US" sz="1400" u="sng" dirty="0">
              <a:solidFill>
                <a:schemeClr val="bg2">
                  <a:lumMod val="75000"/>
                  <a:lumOff val="25000"/>
                </a:schemeClr>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2">
                  <a:lumMod val="75000"/>
                  <a:lumOff val="25000"/>
                </a:schemeClr>
              </a:solidFill>
              <a:effectLst/>
              <a:latin typeface="Arial" panose="020B0604020202020204" pitchFamily="34" charset="0"/>
            </a:endParaRPr>
          </a:p>
        </p:txBody>
      </p:sp>
    </p:spTree>
    <p:extLst>
      <p:ext uri="{BB962C8B-B14F-4D97-AF65-F5344CB8AC3E}">
        <p14:creationId xmlns:p14="http://schemas.microsoft.com/office/powerpoint/2010/main" val="290037895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Tasks Based APIs</a:t>
            </a:r>
            <a:endParaRPr lang="en-US" b="1" dirty="0"/>
          </a:p>
        </p:txBody>
      </p:sp>
      <p:sp>
        <p:nvSpPr>
          <p:cNvPr id="3" name="Text Placeholder 2"/>
          <p:cNvSpPr>
            <a:spLocks noGrp="1"/>
          </p:cNvSpPr>
          <p:nvPr>
            <p:ph type="body" sz="quarter" idx="10"/>
          </p:nvPr>
        </p:nvSpPr>
        <p:spPr>
          <a:xfrm>
            <a:off x="274639" y="1240145"/>
            <a:ext cx="5486399" cy="2536079"/>
          </a:xfrm>
        </p:spPr>
        <p:txBody>
          <a:bodyPr/>
          <a:lstStyle/>
          <a:p>
            <a:endParaRPr lang="en-US"/>
          </a:p>
        </p:txBody>
      </p:sp>
      <p:sp>
        <p:nvSpPr>
          <p:cNvPr id="4" name="Text Placeholder 3"/>
          <p:cNvSpPr>
            <a:spLocks noGrp="1"/>
          </p:cNvSpPr>
          <p:nvPr>
            <p:ph type="body" sz="quarter" idx="11"/>
          </p:nvPr>
        </p:nvSpPr>
        <p:spPr/>
        <p:txBody>
          <a:bodyPr/>
          <a:lstStyle/>
          <a:p>
            <a:endParaRPr lang="en-US"/>
          </a:p>
        </p:txBody>
      </p:sp>
      <p:sp>
        <p:nvSpPr>
          <p:cNvPr id="5" name="Rectangle 4"/>
          <p:cNvSpPr/>
          <p:nvPr/>
        </p:nvSpPr>
        <p:spPr bwMode="auto">
          <a:xfrm>
            <a:off x="272593" y="1240145"/>
            <a:ext cx="5488445" cy="253607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fontAlgn="base">
              <a:spcBef>
                <a:spcPct val="0"/>
              </a:spcBef>
              <a:spcAft>
                <a:spcPct val="0"/>
              </a:spcAft>
            </a:pPr>
            <a:r>
              <a:rPr lang="en-US" sz="2400" dirty="0" smtClean="0"/>
              <a:t>Simplify usage of </a:t>
            </a:r>
            <a:r>
              <a:rPr lang="en-US" sz="2400" dirty="0" err="1" smtClean="0"/>
              <a:t>async</a:t>
            </a:r>
            <a:r>
              <a:rPr lang="en-US" sz="2400" dirty="0" smtClean="0"/>
              <a:t> APIs </a:t>
            </a:r>
            <a:endParaRPr lang="en-US" dirty="0">
              <a:gradFill>
                <a:gsLst>
                  <a:gs pos="0">
                    <a:srgbClr val="FFFFFF"/>
                  </a:gs>
                  <a:gs pos="100000">
                    <a:srgbClr val="FFFFFF"/>
                  </a:gs>
                </a:gsLst>
                <a:lin ang="5400000" scaled="0"/>
              </a:gradFill>
              <a:cs typeface="Segoe UI" pitchFamily="34" charset="0"/>
            </a:endParaRPr>
          </a:p>
          <a:p>
            <a:pPr fontAlgn="base">
              <a:spcBef>
                <a:spcPct val="0"/>
              </a:spcBef>
              <a:spcAft>
                <a:spcPct val="0"/>
              </a:spcAft>
            </a:pPr>
            <a:endParaRPr lang="en-US" sz="2400" dirty="0"/>
          </a:p>
        </p:txBody>
      </p:sp>
      <p:sp>
        <p:nvSpPr>
          <p:cNvPr id="6" name="Rectangle 5"/>
          <p:cNvSpPr/>
          <p:nvPr/>
        </p:nvSpPr>
        <p:spPr bwMode="auto">
          <a:xfrm>
            <a:off x="6047509" y="1233439"/>
            <a:ext cx="6114329" cy="25427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2400" dirty="0"/>
              <a:t>Task to replace </a:t>
            </a:r>
            <a:r>
              <a:rPr lang="en-US" sz="2400" dirty="0" err="1"/>
              <a:t>IAsyncResult</a:t>
            </a:r>
            <a:endParaRPr lang="en-US" sz="2400" dirty="0"/>
          </a:p>
          <a:p>
            <a:r>
              <a:rPr lang="en-US" sz="2400" dirty="0"/>
              <a:t>Allows usage of await semantics</a:t>
            </a:r>
          </a:p>
          <a:p>
            <a:r>
              <a:rPr lang="en-US" sz="2400" dirty="0"/>
              <a:t>Client library targets .NET 40</a:t>
            </a:r>
          </a:p>
        </p:txBody>
      </p:sp>
      <p:sp>
        <p:nvSpPr>
          <p:cNvPr id="7" name="Rectangle 6"/>
          <p:cNvSpPr/>
          <p:nvPr/>
        </p:nvSpPr>
        <p:spPr>
          <a:xfrm>
            <a:off x="272593" y="5276934"/>
            <a:ext cx="9921771" cy="393954"/>
          </a:xfrm>
          <a:prstGeom prst="rect">
            <a:avLst/>
          </a:prstGeom>
          <a:solidFill>
            <a:schemeClr val="tx1"/>
          </a:solidFill>
        </p:spPr>
        <p:txBody>
          <a:bodyPr wrap="square">
            <a:spAutoFit/>
          </a:bodyPr>
          <a:lstStyle/>
          <a:p>
            <a:r>
              <a:rPr lang="en-US" sz="1960" dirty="0">
                <a:solidFill>
                  <a:srgbClr val="000000"/>
                </a:solidFill>
                <a:highlight>
                  <a:srgbClr val="FFFFFF"/>
                </a:highlight>
                <a:latin typeface="Consolas" panose="020B0609020204030204" pitchFamily="49" charset="0"/>
              </a:rPr>
              <a:t> </a:t>
            </a:r>
            <a:endParaRPr lang="en-US" sz="1799" dirty="0"/>
          </a:p>
        </p:txBody>
      </p:sp>
      <p:sp>
        <p:nvSpPr>
          <p:cNvPr id="10" name="Rectangle 3"/>
          <p:cNvSpPr>
            <a:spLocks noChangeArrowheads="1"/>
          </p:cNvSpPr>
          <p:nvPr/>
        </p:nvSpPr>
        <p:spPr bwMode="auto">
          <a:xfrm>
            <a:off x="272593" y="5015324"/>
            <a:ext cx="11889245"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400" dirty="0" err="1">
                <a:solidFill>
                  <a:srgbClr val="2B91AF"/>
                </a:solidFill>
                <a:highlight>
                  <a:srgbClr val="FFFFFF"/>
                </a:highlight>
                <a:latin typeface="Consolas" panose="020B0609020204030204" pitchFamily="49" charset="0"/>
              </a:rPr>
              <a:t>QueueClient</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queueClient</a:t>
            </a:r>
            <a:r>
              <a:rPr lang="en-US" sz="1400" dirty="0">
                <a:solidFill>
                  <a:srgbClr val="000000"/>
                </a:solidFill>
                <a:highlight>
                  <a:srgbClr val="FFFFFF"/>
                </a:highlight>
                <a:latin typeface="Consolas" panose="020B0609020204030204" pitchFamily="49" charset="0"/>
              </a:rPr>
              <a:t> = </a:t>
            </a:r>
            <a:r>
              <a:rPr lang="en-US" sz="1400" dirty="0" err="1">
                <a:solidFill>
                  <a:srgbClr val="2B91AF"/>
                </a:solidFill>
                <a:highlight>
                  <a:srgbClr val="FFFFFF"/>
                </a:highlight>
                <a:latin typeface="Consolas" panose="020B0609020204030204" pitchFamily="49" charset="0"/>
              </a:rPr>
              <a:t>QueueClient</a:t>
            </a:r>
            <a:r>
              <a:rPr lang="en-US" sz="1400" dirty="0" err="1">
                <a:solidFill>
                  <a:srgbClr val="000000"/>
                </a:solidFill>
                <a:highlight>
                  <a:srgbClr val="FFFFFF"/>
                </a:highlight>
                <a:latin typeface="Consolas" panose="020B0609020204030204" pitchFamily="49" charset="0"/>
              </a:rPr>
              <a:t>.Create</a:t>
            </a:r>
            <a:r>
              <a:rPr lang="en-US" sz="1400" dirty="0">
                <a:solidFill>
                  <a:srgbClr val="000000"/>
                </a:solidFill>
                <a:highlight>
                  <a:srgbClr val="FFFFFF"/>
                </a:highlight>
                <a:latin typeface="Consolas" panose="020B0609020204030204" pitchFamily="49" charset="0"/>
              </a:rPr>
              <a:t>(</a:t>
            </a:r>
            <a:r>
              <a:rPr lang="en-US" sz="1400" dirty="0">
                <a:solidFill>
                  <a:srgbClr val="A31515"/>
                </a:solidFill>
                <a:highlight>
                  <a:srgbClr val="FFFFFF"/>
                </a:highlight>
                <a:latin typeface="Consolas" panose="020B0609020204030204" pitchFamily="49" charset="0"/>
              </a:rPr>
              <a:t>"</a:t>
            </a:r>
            <a:r>
              <a:rPr lang="en-US" sz="1400" dirty="0" err="1">
                <a:solidFill>
                  <a:srgbClr val="A31515"/>
                </a:solidFill>
                <a:highlight>
                  <a:srgbClr val="FFFFFF"/>
                </a:highlight>
                <a:latin typeface="Consolas" panose="020B0609020204030204" pitchFamily="49" charset="0"/>
              </a:rPr>
              <a:t>myQ</a:t>
            </a:r>
            <a:r>
              <a:rPr lang="en-US" sz="1400" dirty="0">
                <a:solidFill>
                  <a:srgbClr val="A31515"/>
                </a:solidFill>
                <a:highlight>
                  <a:srgbClr val="FFFFFF"/>
                </a:highlight>
                <a:latin typeface="Consolas" panose="020B0609020204030204" pitchFamily="49" charset="0"/>
              </a:rPr>
              <a:t>"</a:t>
            </a:r>
            <a:r>
              <a:rPr lang="en-US" sz="1400" dirty="0">
                <a:solidFill>
                  <a:srgbClr val="000000"/>
                </a:solidFill>
                <a:highlight>
                  <a:srgbClr val="FFFFFF"/>
                </a:highlight>
                <a:latin typeface="Consolas" panose="020B0609020204030204" pitchFamily="49" charset="0"/>
              </a:rPr>
              <a:t>);</a:t>
            </a:r>
          </a:p>
          <a:p>
            <a:r>
              <a:rPr lang="en-US" sz="1400" dirty="0">
                <a:solidFill>
                  <a:srgbClr val="0000FF"/>
                </a:solidFill>
                <a:highlight>
                  <a:srgbClr val="FFFFFF"/>
                </a:highlight>
                <a:latin typeface="Consolas" panose="020B0609020204030204" pitchFamily="49" charset="0"/>
              </a:rPr>
              <a:t> await</a:t>
            </a:r>
            <a:r>
              <a:rPr lang="en-US" sz="1400" dirty="0">
                <a:solidFill>
                  <a:srgbClr val="000000"/>
                </a:solidFill>
                <a:highlight>
                  <a:srgbClr val="FFFFFF"/>
                </a:highlight>
                <a:latin typeface="Consolas" panose="020B0609020204030204" pitchFamily="49" charset="0"/>
              </a:rPr>
              <a:t> </a:t>
            </a:r>
            <a:r>
              <a:rPr lang="en-US" sz="1400" dirty="0" err="1">
                <a:solidFill>
                  <a:srgbClr val="000000"/>
                </a:solidFill>
                <a:highlight>
                  <a:srgbClr val="FFFFFF"/>
                </a:highlight>
                <a:latin typeface="Consolas" panose="020B0609020204030204" pitchFamily="49" charset="0"/>
              </a:rPr>
              <a:t>queueClient.SendAsync</a:t>
            </a:r>
            <a:r>
              <a:rPr lang="en-US" sz="1400" dirty="0">
                <a:solidFill>
                  <a:srgbClr val="000000"/>
                </a:solidFill>
                <a:highlight>
                  <a:srgbClr val="FFFFFF"/>
                </a:highlight>
                <a:latin typeface="Consolas" panose="020B0609020204030204" pitchFamily="49" charset="0"/>
              </a:rPr>
              <a:t>(</a:t>
            </a:r>
            <a:r>
              <a:rPr lang="en-US" sz="1400" dirty="0" err="1">
                <a:solidFill>
                  <a:srgbClr val="000000"/>
                </a:solidFill>
                <a:highlight>
                  <a:srgbClr val="FFFFFF"/>
                </a:highlight>
                <a:latin typeface="Consolas" panose="020B0609020204030204" pitchFamily="49" charset="0"/>
              </a:rPr>
              <a:t>currentOrder</a:t>
            </a:r>
            <a:r>
              <a:rPr lang="en-US" sz="1400" dirty="0">
                <a:solidFill>
                  <a:srgbClr val="000000"/>
                </a:solidFill>
                <a:highlight>
                  <a:srgbClr val="FFFFFF"/>
                </a:highlight>
                <a:latin typeface="Consolas" panose="020B0609020204030204" pitchFamily="49" charset="0"/>
              </a:rPr>
              <a:t>); </a:t>
            </a:r>
          </a:p>
        </p:txBody>
      </p:sp>
    </p:spTree>
    <p:extLst>
      <p:ext uri="{BB962C8B-B14F-4D97-AF65-F5344CB8AC3E}">
        <p14:creationId xmlns:p14="http://schemas.microsoft.com/office/powerpoint/2010/main" val="24549509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Service Bus support with</a:t>
            </a:r>
            <a:br>
              <a:rPr lang="en-US" dirty="0" smtClean="0"/>
            </a:br>
            <a:r>
              <a:rPr lang="en-US" dirty="0" smtClean="0"/>
              <a:t>AMQP 1.0</a:t>
            </a:r>
            <a:endParaRPr lang="en-US" dirty="0"/>
          </a:p>
        </p:txBody>
      </p:sp>
    </p:spTree>
    <p:extLst>
      <p:ext uri="{BB962C8B-B14F-4D97-AF65-F5344CB8AC3E}">
        <p14:creationId xmlns:p14="http://schemas.microsoft.com/office/powerpoint/2010/main" val="19826661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Proprietary messaging protocols</a:t>
            </a:r>
            <a:endParaRPr lang="en-US" b="1" dirty="0"/>
          </a:p>
        </p:txBody>
      </p:sp>
      <p:sp>
        <p:nvSpPr>
          <p:cNvPr id="3" name="Text Placeholder 2"/>
          <p:cNvSpPr>
            <a:spLocks noGrp="1"/>
          </p:cNvSpPr>
          <p:nvPr>
            <p:ph type="body" sz="quarter" idx="10"/>
          </p:nvPr>
        </p:nvSpPr>
        <p:spPr>
          <a:xfrm>
            <a:off x="274639" y="1567693"/>
            <a:ext cx="5486399" cy="2536079"/>
          </a:xfrm>
        </p:spPr>
        <p:txBody>
          <a:bodyPr/>
          <a:lstStyle/>
          <a:p>
            <a:endParaRPr lang="en-US"/>
          </a:p>
        </p:txBody>
      </p:sp>
      <p:sp>
        <p:nvSpPr>
          <p:cNvPr id="4" name="Text Placeholder 3"/>
          <p:cNvSpPr>
            <a:spLocks noGrp="1"/>
          </p:cNvSpPr>
          <p:nvPr>
            <p:ph type="body" sz="quarter" idx="11"/>
          </p:nvPr>
        </p:nvSpPr>
        <p:spPr>
          <a:xfrm>
            <a:off x="6675439" y="1540397"/>
            <a:ext cx="5486399" cy="2536079"/>
          </a:xfrm>
        </p:spPr>
        <p:txBody>
          <a:bodyPr/>
          <a:lstStyle/>
          <a:p>
            <a:endParaRPr lang="en-US"/>
          </a:p>
        </p:txBody>
      </p:sp>
      <p:sp>
        <p:nvSpPr>
          <p:cNvPr id="5" name="Rectangle 4"/>
          <p:cNvSpPr/>
          <p:nvPr/>
        </p:nvSpPr>
        <p:spPr bwMode="auto">
          <a:xfrm>
            <a:off x="272593" y="1567693"/>
            <a:ext cx="3412303" cy="386411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fontAlgn="base">
              <a:spcBef>
                <a:spcPct val="0"/>
              </a:spcBef>
              <a:spcAft>
                <a:spcPct val="0"/>
              </a:spcAft>
            </a:pPr>
            <a:endParaRPr lang="en-US" sz="2400" dirty="0"/>
          </a:p>
        </p:txBody>
      </p:sp>
      <p:sp>
        <p:nvSpPr>
          <p:cNvPr id="6" name="Rectangle 5"/>
          <p:cNvSpPr/>
          <p:nvPr/>
        </p:nvSpPr>
        <p:spPr bwMode="auto">
          <a:xfrm>
            <a:off x="3991813" y="1560987"/>
            <a:ext cx="8170026" cy="38708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2800" dirty="0"/>
              <a:t>Difficult to port applications</a:t>
            </a:r>
          </a:p>
          <a:p>
            <a:r>
              <a:rPr lang="en-US" sz="2400" dirty="0"/>
              <a:t>Requires re-coding all applications</a:t>
            </a:r>
          </a:p>
          <a:p>
            <a:r>
              <a:rPr lang="en-US" sz="2800" dirty="0"/>
              <a:t>Difficult to integrate</a:t>
            </a:r>
          </a:p>
          <a:p>
            <a:r>
              <a:rPr lang="en-US" sz="2400" dirty="0"/>
              <a:t>Application level bridges to move messages and translate message formats</a:t>
            </a:r>
          </a:p>
          <a:p>
            <a:r>
              <a:rPr lang="en-US" sz="2800" dirty="0"/>
              <a:t>Restricted platform support</a:t>
            </a:r>
          </a:p>
          <a:p>
            <a:r>
              <a:rPr lang="en-US" sz="2400" dirty="0"/>
              <a:t>Limited to whatever vendor provides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55" y="2024592"/>
            <a:ext cx="2743200" cy="2743200"/>
          </a:xfrm>
          <a:prstGeom prst="rect">
            <a:avLst/>
          </a:prstGeom>
        </p:spPr>
      </p:pic>
    </p:spTree>
    <p:extLst>
      <p:ext uri="{BB962C8B-B14F-4D97-AF65-F5344CB8AC3E}">
        <p14:creationId xmlns:p14="http://schemas.microsoft.com/office/powerpoint/2010/main" val="45231883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Proprietary messaging protocols</a:t>
            </a:r>
            <a:endParaRPr lang="en-US" b="1" dirty="0"/>
          </a:p>
        </p:txBody>
      </p:sp>
      <p:sp>
        <p:nvSpPr>
          <p:cNvPr id="3" name="Text Placeholder 2"/>
          <p:cNvSpPr>
            <a:spLocks noGrp="1"/>
          </p:cNvSpPr>
          <p:nvPr>
            <p:ph type="body" sz="quarter" idx="10"/>
          </p:nvPr>
        </p:nvSpPr>
        <p:spPr>
          <a:xfrm>
            <a:off x="274639" y="1567693"/>
            <a:ext cx="5486399" cy="2536079"/>
          </a:xfrm>
        </p:spPr>
        <p:txBody>
          <a:bodyPr/>
          <a:lstStyle/>
          <a:p>
            <a:endParaRPr lang="en-US"/>
          </a:p>
        </p:txBody>
      </p:sp>
      <p:sp>
        <p:nvSpPr>
          <p:cNvPr id="4" name="Text Placeholder 3"/>
          <p:cNvSpPr>
            <a:spLocks noGrp="1"/>
          </p:cNvSpPr>
          <p:nvPr>
            <p:ph type="body" sz="quarter" idx="11"/>
          </p:nvPr>
        </p:nvSpPr>
        <p:spPr>
          <a:xfrm>
            <a:off x="6675439" y="1540397"/>
            <a:ext cx="5486399" cy="2536079"/>
          </a:xfrm>
        </p:spPr>
        <p:txBody>
          <a:bodyPr/>
          <a:lstStyle/>
          <a:p>
            <a:endParaRPr lang="en-US"/>
          </a:p>
        </p:txBody>
      </p:sp>
      <p:sp>
        <p:nvSpPr>
          <p:cNvPr id="5" name="Rectangle 4"/>
          <p:cNvSpPr/>
          <p:nvPr/>
        </p:nvSpPr>
        <p:spPr bwMode="auto">
          <a:xfrm>
            <a:off x="272593" y="1567693"/>
            <a:ext cx="3412303" cy="386411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fontAlgn="base">
              <a:spcBef>
                <a:spcPct val="0"/>
              </a:spcBef>
              <a:spcAft>
                <a:spcPct val="0"/>
              </a:spcAft>
            </a:pPr>
            <a:endParaRPr lang="en-US" sz="2400" dirty="0"/>
          </a:p>
        </p:txBody>
      </p:sp>
      <p:sp>
        <p:nvSpPr>
          <p:cNvPr id="6" name="Rectangle 5"/>
          <p:cNvSpPr/>
          <p:nvPr/>
        </p:nvSpPr>
        <p:spPr bwMode="auto">
          <a:xfrm>
            <a:off x="3991813" y="1560987"/>
            <a:ext cx="8170026" cy="38708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3600" dirty="0"/>
              <a:t>Open, standard messaging protocol</a:t>
            </a:r>
          </a:p>
          <a:p>
            <a:r>
              <a:rPr lang="en-US" sz="2400" dirty="0"/>
              <a:t>Enables cross-platform apps to be built using brokers, libraries and frameworks from different vendors</a:t>
            </a:r>
          </a:p>
          <a:p>
            <a:r>
              <a:rPr lang="en-US" sz="3600" dirty="0"/>
              <a:t>Features</a:t>
            </a:r>
          </a:p>
          <a:p>
            <a:pPr lvl="0"/>
            <a:r>
              <a:rPr lang="en-US" sz="2400" dirty="0"/>
              <a:t>Efficient – binary connection-oriented protocol</a:t>
            </a:r>
          </a:p>
          <a:p>
            <a:r>
              <a:rPr lang="en-US" sz="2400" dirty="0"/>
              <a:t>Reliable – fire-and-forget to reliable, exactly-once delivery</a:t>
            </a:r>
          </a:p>
          <a:p>
            <a:pPr lvl="0"/>
            <a:r>
              <a:rPr lang="en-US" sz="2400" dirty="0"/>
              <a:t>Portable data representation – </a:t>
            </a:r>
            <a:r>
              <a:rPr lang="en-US" sz="2400" dirty="0" smtClean="0"/>
              <a:t>cross-platform</a:t>
            </a:r>
          </a:p>
          <a:p>
            <a:pPr lvl="0"/>
            <a:r>
              <a:rPr lang="en-US" sz="2400" dirty="0" smtClean="0"/>
              <a:t>Flexible </a:t>
            </a:r>
            <a:r>
              <a:rPr lang="en-US" sz="2400" dirty="0"/>
              <a:t>– client-client, client-broker, and </a:t>
            </a:r>
            <a:r>
              <a:rPr lang="en-US" sz="2400" dirty="0" smtClean="0"/>
              <a:t>broker-broker</a:t>
            </a:r>
            <a:endParaRPr lang="en-US" sz="2400" dirty="0"/>
          </a:p>
          <a:p>
            <a:pPr lvl="0"/>
            <a:r>
              <a:rPr lang="en-US" sz="2400" dirty="0"/>
              <a:t>Broker-model independent – no requirements on </a:t>
            </a:r>
            <a:r>
              <a:rPr lang="en-US" sz="2400" dirty="0" smtClean="0"/>
              <a:t>broker</a:t>
            </a:r>
            <a:endParaRPr lang="en-US" sz="2400" dirty="0"/>
          </a:p>
        </p:txBody>
      </p:sp>
      <p:pic>
        <p:nvPicPr>
          <p:cNvPr id="10" name="Picture 4" descr="http://amqp.org/sites/amqp.org/themes/genesis_amqp/images/showree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16" y="2190042"/>
            <a:ext cx="2733675" cy="22669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28316" y="3687025"/>
            <a:ext cx="1905000" cy="523220"/>
          </a:xfrm>
          <a:prstGeom prst="rect">
            <a:avLst/>
          </a:prstGeom>
          <a:noFill/>
        </p:spPr>
        <p:txBody>
          <a:bodyPr wrap="square" rtlCol="0">
            <a:spAutoFit/>
          </a:bodyPr>
          <a:lstStyle/>
          <a:p>
            <a:r>
              <a:rPr lang="en-GB" sz="2800" b="1" dirty="0" smtClean="0"/>
              <a:t>AMQP</a:t>
            </a:r>
            <a:endParaRPr lang="en-GB" sz="2400" b="1" dirty="0" smtClean="0"/>
          </a:p>
        </p:txBody>
      </p:sp>
    </p:spTree>
    <p:extLst>
      <p:ext uri="{BB962C8B-B14F-4D97-AF65-F5344CB8AC3E}">
        <p14:creationId xmlns:p14="http://schemas.microsoft.com/office/powerpoint/2010/main" val="357578525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72593" y="1567693"/>
            <a:ext cx="3412303" cy="386411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fontAlgn="base">
              <a:spcBef>
                <a:spcPct val="0"/>
              </a:spcBef>
              <a:spcAft>
                <a:spcPct val="0"/>
              </a:spcAft>
            </a:pPr>
            <a:endParaRPr lang="en-US" sz="2400" dirty="0"/>
          </a:p>
        </p:txBody>
      </p:sp>
      <p:sp>
        <p:nvSpPr>
          <p:cNvPr id="2" name="Text Placeholder 1"/>
          <p:cNvSpPr>
            <a:spLocks noGrp="1"/>
          </p:cNvSpPr>
          <p:nvPr>
            <p:ph type="body" sz="quarter" idx="10"/>
          </p:nvPr>
        </p:nvSpPr>
        <p:spPr/>
        <p:txBody>
          <a:bodyPr/>
          <a:lstStyle/>
          <a:p>
            <a:endParaRPr lang="en-US" sz="1600" dirty="0" smtClean="0">
              <a:latin typeface="+mn-lt"/>
            </a:endParaRPr>
          </a:p>
        </p:txBody>
      </p:sp>
      <p:sp>
        <p:nvSpPr>
          <p:cNvPr id="4" name="Title 3"/>
          <p:cNvSpPr>
            <a:spLocks noGrp="1"/>
          </p:cNvSpPr>
          <p:nvPr>
            <p:ph type="title"/>
          </p:nvPr>
        </p:nvSpPr>
        <p:spPr/>
        <p:txBody>
          <a:bodyPr/>
          <a:lstStyle/>
          <a:p>
            <a:r>
              <a:rPr lang="en-US" dirty="0" smtClean="0"/>
              <a:t>AMQP 1.0 Standardization</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144" y="1646162"/>
            <a:ext cx="2743200" cy="737648"/>
          </a:xfrm>
          <a:prstGeom prst="rect">
            <a:avLst/>
          </a:prstGeom>
        </p:spPr>
      </p:pic>
      <p:pic>
        <p:nvPicPr>
          <p:cNvPr id="1026" name="Picture 2" descr="http://www.bspalabs.org/wp-content/uploads/2012/09/JTC1-logo-350x272.gif"/>
          <p:cNvPicPr>
            <a:picLocks noChangeAspect="1" noChangeArrowheads="1"/>
          </p:cNvPicPr>
          <p:nvPr/>
        </p:nvPicPr>
        <p:blipFill rotWithShape="1">
          <a:blip r:embed="rId4">
            <a:extLst>
              <a:ext uri="{28A0092B-C50C-407E-A947-70E740481C1C}">
                <a14:useLocalDpi xmlns:a14="http://schemas.microsoft.com/office/drawing/2010/main" val="0"/>
              </a:ext>
            </a:extLst>
          </a:blip>
          <a:srcRect l="13143" t="29413" r="16000" b="35293"/>
          <a:stretch/>
        </p:blipFill>
        <p:spPr bwMode="auto">
          <a:xfrm>
            <a:off x="797644" y="4411663"/>
            <a:ext cx="2362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amqp.org/sites/amqp.org/themes/genesis_amqp/images/showreel/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798" y="2462279"/>
            <a:ext cx="2021540" cy="1676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3991813" y="1560987"/>
            <a:ext cx="8170026" cy="38708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3200" dirty="0"/>
              <a:t>OASIS </a:t>
            </a:r>
            <a:r>
              <a:rPr lang="en-US" sz="3200" dirty="0" smtClean="0"/>
              <a:t>Standard since October </a:t>
            </a:r>
            <a:r>
              <a:rPr lang="en-US" sz="3200" dirty="0"/>
              <a:t>2012</a:t>
            </a:r>
          </a:p>
          <a:p>
            <a:r>
              <a:rPr lang="en-US" sz="3200" dirty="0"/>
              <a:t>The culmination of several years effort by more than 20 companies</a:t>
            </a:r>
          </a:p>
          <a:p>
            <a:r>
              <a:rPr lang="en-US" sz="1600" b="1" dirty="0"/>
              <a:t>Technology vendors</a:t>
            </a:r>
            <a:r>
              <a:rPr lang="en-US" sz="1600" dirty="0"/>
              <a:t>: </a:t>
            </a:r>
            <a:r>
              <a:rPr lang="en-US" sz="1600" dirty="0" err="1"/>
              <a:t>Axway</a:t>
            </a:r>
            <a:r>
              <a:rPr lang="en-US" sz="1600" dirty="0"/>
              <a:t> Software, Huawei Technologies, IIT Software, INETCO Systems, </a:t>
            </a:r>
            <a:r>
              <a:rPr lang="en-US" sz="1600" dirty="0" err="1"/>
              <a:t>Kaazing</a:t>
            </a:r>
            <a:r>
              <a:rPr lang="en-US" sz="1600" dirty="0"/>
              <a:t>, Microsoft, </a:t>
            </a:r>
            <a:r>
              <a:rPr lang="en-US" sz="1600" dirty="0" err="1"/>
              <a:t>Mitre</a:t>
            </a:r>
            <a:r>
              <a:rPr lang="en-US" sz="1600" dirty="0"/>
              <a:t> Corporation, </a:t>
            </a:r>
            <a:r>
              <a:rPr lang="en-US" sz="1600" dirty="0" err="1"/>
              <a:t>Primeton</a:t>
            </a:r>
            <a:r>
              <a:rPr lang="en-US" sz="1600" dirty="0"/>
              <a:t> Technologies, Progress Software, Red Hat, SITA, Software AG, Solace Systems, VMware, WSO2, </a:t>
            </a:r>
            <a:r>
              <a:rPr lang="en-US" sz="1600" dirty="0" err="1"/>
              <a:t>Zenika</a:t>
            </a:r>
            <a:r>
              <a:rPr lang="en-US" sz="1600" dirty="0"/>
              <a:t>. </a:t>
            </a:r>
            <a:r>
              <a:rPr lang="en-US" sz="1600" dirty="0" smtClean="0"/>
              <a:t/>
            </a:r>
            <a:br>
              <a:rPr lang="en-US" sz="1600" dirty="0" smtClean="0"/>
            </a:br>
            <a:r>
              <a:rPr lang="en-US" sz="1600" b="1" dirty="0" smtClean="0"/>
              <a:t>User </a:t>
            </a:r>
            <a:r>
              <a:rPr lang="en-US" sz="1600" b="1" dirty="0"/>
              <a:t>firms</a:t>
            </a:r>
            <a:r>
              <a:rPr lang="en-US" sz="1600" dirty="0"/>
              <a:t>: Bank of America, Credit Suisse, Deutsche </a:t>
            </a:r>
            <a:r>
              <a:rPr lang="en-US" sz="1600" dirty="0" err="1"/>
              <a:t>Boerse</a:t>
            </a:r>
            <a:r>
              <a:rPr lang="en-US" sz="1600" dirty="0"/>
              <a:t>, Goldman Sachs, JPMorgan Chase</a:t>
            </a:r>
          </a:p>
          <a:p>
            <a:r>
              <a:rPr lang="en-US" sz="3200" dirty="0"/>
              <a:t>Next </a:t>
            </a:r>
            <a:r>
              <a:rPr lang="en-US" sz="3200" dirty="0" smtClean="0"/>
              <a:t>is standardization </a:t>
            </a:r>
            <a:r>
              <a:rPr lang="en-US" sz="3200" dirty="0"/>
              <a:t>via ISO/IEC </a:t>
            </a:r>
            <a:r>
              <a:rPr lang="en-US" sz="3200" dirty="0" smtClean="0"/>
              <a:t>JTC1</a:t>
            </a:r>
            <a:endParaRPr lang="en-US" sz="3200" dirty="0"/>
          </a:p>
        </p:txBody>
      </p:sp>
    </p:spTree>
    <p:extLst>
      <p:ext uri="{BB962C8B-B14F-4D97-AF65-F5344CB8AC3E}">
        <p14:creationId xmlns:p14="http://schemas.microsoft.com/office/powerpoint/2010/main" val="633242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Messaging with Windows Azure Service Bus</a:t>
            </a:r>
            <a:endParaRPr lang="en-US" dirty="0"/>
          </a:p>
        </p:txBody>
      </p:sp>
      <p:sp>
        <p:nvSpPr>
          <p:cNvPr id="5" name="Text Placeholder 4"/>
          <p:cNvSpPr>
            <a:spLocks noGrp="1"/>
          </p:cNvSpPr>
          <p:nvPr>
            <p:ph type="body" sz="quarter" idx="12"/>
          </p:nvPr>
        </p:nvSpPr>
        <p:spPr>
          <a:xfrm>
            <a:off x="274701" y="3955786"/>
            <a:ext cx="6630596" cy="1828007"/>
          </a:xfrm>
        </p:spPr>
        <p:txBody>
          <a:bodyPr/>
          <a:lstStyle/>
          <a:p>
            <a:r>
              <a:rPr lang="en-US" dirty="0" smtClean="0"/>
              <a:t>Ziv </a:t>
            </a:r>
            <a:r>
              <a:rPr lang="en-US" dirty="0"/>
              <a:t>Rafalovich (@</a:t>
            </a:r>
            <a:r>
              <a:rPr lang="en-US" dirty="0" err="1" smtClean="0"/>
              <a:t>zivraf</a:t>
            </a:r>
            <a:r>
              <a:rPr lang="en-US" dirty="0" smtClean="0"/>
              <a:t>)</a:t>
            </a:r>
          </a:p>
          <a:p>
            <a:r>
              <a:rPr lang="en-US" dirty="0" smtClean="0"/>
              <a:t>Senior Program Manager,</a:t>
            </a:r>
          </a:p>
          <a:p>
            <a:r>
              <a:rPr lang="en-US" dirty="0" smtClean="0"/>
              <a:t>Windows Azure, Microsoft</a:t>
            </a:r>
            <a:endParaRPr lang="en-US" dirty="0"/>
          </a:p>
        </p:txBody>
      </p:sp>
      <p:sp>
        <p:nvSpPr>
          <p:cNvPr id="14" name="Text Placeholder 13"/>
          <p:cNvSpPr>
            <a:spLocks noGrp="1"/>
          </p:cNvSpPr>
          <p:nvPr>
            <p:ph type="body" sz="quarter" idx="13"/>
          </p:nvPr>
        </p:nvSpPr>
        <p:spPr/>
        <p:txBody>
          <a:bodyPr/>
          <a:lstStyle/>
          <a:p>
            <a:r>
              <a:rPr lang="en-US" dirty="0" smtClean="0"/>
              <a:t>WAD-B310</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72593" y="1554045"/>
            <a:ext cx="3412303" cy="386411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fontAlgn="base">
              <a:spcBef>
                <a:spcPct val="0"/>
              </a:spcBef>
              <a:spcAft>
                <a:spcPct val="0"/>
              </a:spcAft>
            </a:pPr>
            <a:endParaRPr lang="en-US" sz="2400" dirty="0"/>
          </a:p>
        </p:txBody>
      </p:sp>
      <p:sp>
        <p:nvSpPr>
          <p:cNvPr id="2" name="Text Placeholder 1"/>
          <p:cNvSpPr>
            <a:spLocks noGrp="1"/>
          </p:cNvSpPr>
          <p:nvPr>
            <p:ph type="body" sz="quarter" idx="10"/>
          </p:nvPr>
        </p:nvSpPr>
        <p:spPr/>
        <p:txBody>
          <a:bodyPr/>
          <a:lstStyle/>
          <a:p>
            <a:endParaRPr lang="en-US" sz="1600" dirty="0" smtClean="0">
              <a:latin typeface="+mn-lt"/>
            </a:endParaRPr>
          </a:p>
        </p:txBody>
      </p:sp>
      <p:pic>
        <p:nvPicPr>
          <p:cNvPr id="15" name="Picture 4" descr="http://amqp.org/sites/amqp.org/themes/genesis_amqp/images/showreel/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141" y="3660175"/>
            <a:ext cx="2021540" cy="1676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3991813" y="1560987"/>
            <a:ext cx="8170026" cy="38708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GB" sz="3200" dirty="0" smtClean="0"/>
              <a:t>AMQP </a:t>
            </a:r>
            <a:r>
              <a:rPr lang="en-GB" sz="3200" dirty="0"/>
              <a:t>1.0 support in Service Bus has today </a:t>
            </a:r>
            <a:r>
              <a:rPr lang="en-GB" sz="3200" dirty="0" smtClean="0"/>
              <a:t>Support </a:t>
            </a:r>
            <a:r>
              <a:rPr lang="en-GB" sz="3200" dirty="0"/>
              <a:t>for a range of third-party client libraries</a:t>
            </a:r>
          </a:p>
          <a:p>
            <a:r>
              <a:rPr lang="en-GB" sz="3200" dirty="0" smtClean="0"/>
              <a:t>Supported in SDK2.1</a:t>
            </a:r>
          </a:p>
          <a:p>
            <a:endParaRPr lang="en-GB" sz="3200" dirty="0"/>
          </a:p>
          <a:p>
            <a:r>
              <a:rPr lang="en-GB" sz="2800" dirty="0" smtClean="0"/>
              <a:t>(*) More </a:t>
            </a:r>
            <a:r>
              <a:rPr lang="en-GB" sz="2800" dirty="0"/>
              <a:t>platforms will be supported as libraries become available</a:t>
            </a:r>
          </a:p>
          <a:p>
            <a:endParaRPr lang="en-GB" sz="3200" dirty="0"/>
          </a:p>
        </p:txBody>
      </p:sp>
      <p:pic>
        <p:nvPicPr>
          <p:cNvPr id="11" name="Picture 10"/>
          <p:cNvPicPr>
            <a:picLocks noChangeAspect="1"/>
          </p:cNvPicPr>
          <p:nvPr/>
        </p:nvPicPr>
        <p:blipFill rotWithShape="1">
          <a:blip r:embed="rId4"/>
          <a:srcRect l="6165" t="6208" r="6165" b="5517"/>
          <a:stretch/>
        </p:blipFill>
        <p:spPr>
          <a:xfrm>
            <a:off x="1117922" y="1780977"/>
            <a:ext cx="1525977" cy="1525977"/>
          </a:xfrm>
          <a:prstGeom prst="rect">
            <a:avLst/>
          </a:prstGeom>
        </p:spPr>
      </p:pic>
      <p:sp>
        <p:nvSpPr>
          <p:cNvPr id="12" name="Title 3"/>
          <p:cNvSpPr txBox="1">
            <a:spLocks/>
          </p:cNvSpPr>
          <p:nvPr/>
        </p:nvSpPr>
        <p:spPr>
          <a:xfrm>
            <a:off x="426720" y="8080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600" b="1" dirty="0" smtClean="0"/>
              <a:t>Announcement: </a:t>
            </a:r>
            <a:r>
              <a:rPr lang="en-US" dirty="0" smtClean="0"/>
              <a:t/>
            </a:r>
            <a:br>
              <a:rPr lang="en-US" dirty="0" smtClean="0"/>
            </a:br>
            <a:r>
              <a:rPr lang="en-US" dirty="0" smtClean="0"/>
              <a:t>Service Bus AMQP 1.0 GA</a:t>
            </a:r>
            <a:endParaRPr lang="en-US" dirty="0"/>
          </a:p>
        </p:txBody>
      </p:sp>
      <p:pic>
        <p:nvPicPr>
          <p:cNvPr id="14" name="Picture 2" descr="http://amqp.org/sites/amqp.org/themes/genesis_amqp/images/showreel/ma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2992" y="144462"/>
            <a:ext cx="1470212"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806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Interoperability with Service Bus</a:t>
            </a:r>
            <a:endParaRPr lang="en-US" dirty="0"/>
          </a:p>
        </p:txBody>
      </p:sp>
      <p:sp>
        <p:nvSpPr>
          <p:cNvPr id="3" name="Text Placeholder 2"/>
          <p:cNvSpPr>
            <a:spLocks noGrp="1"/>
          </p:cNvSpPr>
          <p:nvPr>
            <p:ph type="body" sz="quarter" idx="10"/>
          </p:nvPr>
        </p:nvSpPr>
        <p:spPr/>
        <p:txBody>
          <a:bodyPr/>
          <a:lstStyle/>
          <a:p>
            <a:endParaRPr lang="en-US" dirty="0"/>
          </a:p>
        </p:txBody>
      </p:sp>
      <p:grpSp>
        <p:nvGrpSpPr>
          <p:cNvPr id="4" name="Group 3"/>
          <p:cNvGrpSpPr/>
          <p:nvPr/>
        </p:nvGrpSpPr>
        <p:grpSpPr>
          <a:xfrm>
            <a:off x="4394063" y="2329604"/>
            <a:ext cx="3492864" cy="2774032"/>
            <a:chOff x="4394063" y="2329604"/>
            <a:chExt cx="3492864" cy="2774032"/>
          </a:xfrm>
        </p:grpSpPr>
        <p:sp>
          <p:nvSpPr>
            <p:cNvPr id="5" name="Rounded Rectangle 4"/>
            <p:cNvSpPr/>
            <p:nvPr/>
          </p:nvSpPr>
          <p:spPr bwMode="auto">
            <a:xfrm>
              <a:off x="6596426" y="2400992"/>
              <a:ext cx="967033" cy="2702644"/>
            </a:xfrm>
            <a:prstGeom prst="roundRect">
              <a:avLst/>
            </a:prstGeom>
            <a:solidFill>
              <a:srgbClr val="E34A28">
                <a:alpha val="38000"/>
              </a:srgbClr>
            </a:solidFill>
            <a:ln w="6350" cap="flat" cmpd="sng" algn="ctr">
              <a:solidFill>
                <a:srgbClr val="5B9BD5">
                  <a:shade val="95000"/>
                  <a:satMod val="105000"/>
                </a:srgbClr>
              </a:solidFill>
              <a:prstDash val="solid"/>
              <a:miter lim="800000"/>
              <a:headEnd type="none" w="med" len="med"/>
              <a:tailEnd type="none" w="med" len="med"/>
            </a:ln>
            <a:effectLst/>
          </p:spPr>
          <p:txBody>
            <a:bodyPr lIns="35857" tIns="35857" rIns="33620" bIns="33620" rtlCol="0" anchor="ctr" anchorCtr="1"/>
            <a:lstStyle/>
            <a:p>
              <a:pPr marL="0" marR="0" lvl="0" indent="0" algn="ctr" defTabSz="914038" eaLnBrk="1" fontAlgn="auto" latinLnBrk="0" hangingPunct="1">
                <a:lnSpc>
                  <a:spcPct val="100000"/>
                </a:lnSpc>
                <a:spcBef>
                  <a:spcPts val="0"/>
                </a:spcBef>
                <a:spcAft>
                  <a:spcPts val="0"/>
                </a:spcAft>
                <a:buClrTx/>
                <a:buSzTx/>
                <a:buFontTx/>
                <a:buNone/>
                <a:tabLst/>
                <a:defRPr/>
              </a:pPr>
              <a:endParaRPr kumimoji="0" lang="en-US" sz="2000" b="0" i="0" u="none" strike="noStrike" kern="0" cap="none" spc="-100"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6" name="Rounded Rectangle 5"/>
            <p:cNvSpPr/>
            <p:nvPr/>
          </p:nvSpPr>
          <p:spPr bwMode="auto">
            <a:xfrm>
              <a:off x="4394063" y="2406838"/>
              <a:ext cx="2035857" cy="2657469"/>
            </a:xfrm>
            <a:prstGeom prst="roundRect">
              <a:avLst/>
            </a:prstGeom>
            <a:solidFill>
              <a:srgbClr val="E34A28"/>
            </a:solidFill>
            <a:ln w="6350" cap="flat" cmpd="sng" algn="ctr">
              <a:solidFill>
                <a:srgbClr val="5B9BD5">
                  <a:shade val="95000"/>
                  <a:satMod val="105000"/>
                </a:srgbClr>
              </a:solidFill>
              <a:prstDash val="solid"/>
              <a:miter lim="800000"/>
              <a:headEnd type="none" w="med" len="med"/>
              <a:tailEnd type="none" w="med" len="med"/>
            </a:ln>
            <a:effectLst/>
          </p:spPr>
          <p:txBody>
            <a:bodyPr lIns="35857" tIns="35857" rIns="33620" bIns="33620" rtlCol="0" anchor="ctr" anchorCtr="1"/>
            <a:lstStyle/>
            <a:p>
              <a:pPr marL="0" marR="0" lvl="0" indent="0" algn="ctr" defTabSz="914038" eaLnBrk="1" fontAlgn="auto" latinLnBrk="0" hangingPunct="1">
                <a:lnSpc>
                  <a:spcPct val="100000"/>
                </a:lnSpc>
                <a:spcBef>
                  <a:spcPts val="0"/>
                </a:spcBef>
                <a:spcAft>
                  <a:spcPts val="0"/>
                </a:spcAft>
                <a:buClrTx/>
                <a:buSzTx/>
                <a:buFontTx/>
                <a:buNone/>
                <a:tabLst/>
                <a:defRPr/>
              </a:pPr>
              <a:r>
                <a:rPr kumimoji="0" lang="en-US" sz="2400" b="0" i="0" u="none" strike="noStrike" kern="0" cap="none" spc="-100"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Topic</a:t>
              </a:r>
            </a:p>
            <a:p>
              <a:pPr marL="0" marR="0" lvl="0" indent="0" algn="ctr" defTabSz="914038" eaLnBrk="1" fontAlgn="auto" latinLnBrk="0" hangingPunct="1">
                <a:lnSpc>
                  <a:spcPct val="100000"/>
                </a:lnSpc>
                <a:spcBef>
                  <a:spcPts val="0"/>
                </a:spcBef>
                <a:spcAft>
                  <a:spcPts val="0"/>
                </a:spcAft>
                <a:buClrTx/>
                <a:buSzTx/>
                <a:buFontTx/>
                <a:buNone/>
                <a:tabLst/>
                <a:defRPr/>
              </a:pPr>
              <a:r>
                <a:rPr kumimoji="0" lang="en-US" sz="1800" b="0" i="0" u="none" strike="noStrike" kern="0" cap="none" spc="-100" normalizeH="0" baseline="0" noProof="0" dirty="0" err="1"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MyTopic</a:t>
              </a:r>
              <a:endParaRPr kumimoji="0" lang="en-US" sz="2400" b="0" i="0" u="none" strike="noStrike" kern="0" cap="none" spc="-100"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7" name="TextBox 6"/>
            <p:cNvSpPr txBox="1"/>
            <p:nvPr/>
          </p:nvSpPr>
          <p:spPr>
            <a:xfrm>
              <a:off x="6272957" y="2329604"/>
              <a:ext cx="1613970" cy="545210"/>
            </a:xfrm>
            <a:prstGeom prst="rect">
              <a:avLst/>
            </a:prstGeom>
            <a:noFill/>
          </p:spPr>
          <p:txBody>
            <a:bodyPr wrap="square" rtlCol="0" anchor="ctr" anchorCtr="1">
              <a:spAutoFit/>
            </a:bodyPr>
            <a:lstStyle/>
            <a:p>
              <a:pPr marL="0" marR="0" lvl="0" indent="0" defTabSz="914133"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panose="020F0502020204030204"/>
                </a:rPr>
                <a:t>Subs</a:t>
              </a:r>
            </a:p>
          </p:txBody>
        </p:sp>
      </p:grpSp>
      <p:grpSp>
        <p:nvGrpSpPr>
          <p:cNvPr id="8" name="Group 7"/>
          <p:cNvGrpSpPr/>
          <p:nvPr/>
        </p:nvGrpSpPr>
        <p:grpSpPr>
          <a:xfrm>
            <a:off x="405764" y="1676011"/>
            <a:ext cx="3988299" cy="2059562"/>
            <a:chOff x="405764" y="3013492"/>
            <a:chExt cx="3988299" cy="2059562"/>
          </a:xfrm>
        </p:grpSpPr>
        <p:grpSp>
          <p:nvGrpSpPr>
            <p:cNvPr id="9" name="Group 8"/>
            <p:cNvGrpSpPr/>
            <p:nvPr/>
          </p:nvGrpSpPr>
          <p:grpSpPr>
            <a:xfrm>
              <a:off x="405764" y="3013492"/>
              <a:ext cx="1525155" cy="1940656"/>
              <a:chOff x="405764" y="3013492"/>
              <a:chExt cx="1525155" cy="1940656"/>
            </a:xfrm>
          </p:grpSpPr>
          <p:sp>
            <p:nvSpPr>
              <p:cNvPr id="11" name="Rounded Rectangle 10"/>
              <p:cNvSpPr/>
              <p:nvPr/>
            </p:nvSpPr>
            <p:spPr bwMode="auto">
              <a:xfrm>
                <a:off x="405764" y="3013492"/>
                <a:ext cx="1525155" cy="1940656"/>
              </a:xfrm>
              <a:prstGeom prst="roundRect">
                <a:avLst/>
              </a:prstGeom>
              <a:solidFill>
                <a:srgbClr val="E34A28"/>
              </a:solidFill>
              <a:ln w="9525" cap="flat" cmpd="sng" algn="ctr">
                <a:solidFill>
                  <a:srgbClr val="00BCF2">
                    <a:shade val="95000"/>
                    <a:satMod val="105000"/>
                  </a:srgbClr>
                </a:solidFill>
                <a:prstDash val="solid"/>
                <a:headEnd type="none" w="med" len="med"/>
                <a:tailEnd type="none" w="med" len="med"/>
              </a:ln>
              <a:effectLst/>
            </p:spPr>
            <p:txBody>
              <a:bodyPr vert="horz" lIns="36576" tIns="36576" rIns="34294" bIns="34294" rtlCol="0" anchor="b" anchorCtr="1"/>
              <a:lstStyle/>
              <a:p>
                <a:pPr marL="0" marR="0" lvl="0" indent="0" algn="ctr" defTabSz="932406" eaLnBrk="1" fontAlgn="auto" latinLnBrk="0" hangingPunct="1">
                  <a:lnSpc>
                    <a:spcPct val="100000"/>
                  </a:lnSpc>
                  <a:spcBef>
                    <a:spcPts val="0"/>
                  </a:spcBef>
                  <a:spcAft>
                    <a:spcPts val="0"/>
                  </a:spcAft>
                  <a:buClrTx/>
                  <a:buSzTx/>
                  <a:buFontTx/>
                  <a:buNone/>
                  <a:tabLst/>
                  <a:defRPr/>
                </a:pPr>
                <a:r>
                  <a:rPr kumimoji="0" lang="en-US" sz="2000" b="0" i="0" u="none" strike="noStrike" kern="0" cap="none" spc="-102"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Windows</a:t>
                </a:r>
              </a:p>
            </p:txBody>
          </p:sp>
          <p:grpSp>
            <p:nvGrpSpPr>
              <p:cNvPr id="12" name="Group 11"/>
              <p:cNvGrpSpPr/>
              <p:nvPr/>
            </p:nvGrpSpPr>
            <p:grpSpPr>
              <a:xfrm>
                <a:off x="564905" y="3166008"/>
                <a:ext cx="1220124" cy="1220124"/>
                <a:chOff x="2674937" y="4988353"/>
                <a:chExt cx="1219200" cy="1219200"/>
              </a:xfrm>
            </p:grpSpPr>
            <p:sp>
              <p:nvSpPr>
                <p:cNvPr id="13" name="Rounded Rectangle 12"/>
                <p:cNvSpPr/>
                <p:nvPr/>
              </p:nvSpPr>
              <p:spPr bwMode="auto">
                <a:xfrm>
                  <a:off x="2674937" y="4988353"/>
                  <a:ext cx="1219200" cy="1219200"/>
                </a:xfrm>
                <a:prstGeom prst="roundRect">
                  <a:avLst/>
                </a:prstGeom>
                <a:solidFill>
                  <a:srgbClr val="FFFFFF"/>
                </a:solidFill>
                <a:ln w="9525" cap="flat" cmpd="sng" algn="ctr">
                  <a:noFill/>
                  <a:prstDash val="solid"/>
                  <a:headEnd type="none" w="med" len="med"/>
                  <a:tailEnd type="none" w="med" len="med"/>
                </a:ln>
                <a:effectLst/>
              </p:spPr>
              <p:txBody>
                <a:bodyPr vert="vert270" lIns="91440" tIns="91440" rIns="34294" bIns="34294" rtlCol="0" anchor="t" anchorCtr="0"/>
                <a:lstStyle/>
                <a:p>
                  <a:pPr marL="0" marR="0" lvl="0" indent="0" algn="ctr" defTabSz="932406" eaLnBrk="1" fontAlgn="auto" latinLnBrk="0" hangingPunct="1">
                    <a:lnSpc>
                      <a:spcPct val="100000"/>
                    </a:lnSpc>
                    <a:spcBef>
                      <a:spcPts val="0"/>
                    </a:spcBef>
                    <a:spcAft>
                      <a:spcPts val="0"/>
                    </a:spcAft>
                    <a:buClrTx/>
                    <a:buSzTx/>
                    <a:buFontTx/>
                    <a:buNone/>
                    <a:tabLst/>
                    <a:defRPr/>
                  </a:pPr>
                  <a:endParaRPr kumimoji="0" lang="en-US" sz="1600" b="0" i="0" u="none" strike="noStrike" kern="0" cap="none" spc="-102"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5717" y="5145760"/>
                  <a:ext cx="1178719" cy="878946"/>
                </a:xfrm>
                <a:prstGeom prst="rect">
                  <a:avLst/>
                </a:prstGeom>
              </p:spPr>
            </p:pic>
          </p:grpSp>
        </p:grpSp>
        <p:cxnSp>
          <p:nvCxnSpPr>
            <p:cNvPr id="10" name="Elbow Connector 12"/>
            <p:cNvCxnSpPr>
              <a:stCxn id="13" idx="3"/>
              <a:endCxn id="6" idx="1"/>
            </p:cNvCxnSpPr>
            <p:nvPr/>
          </p:nvCxnSpPr>
          <p:spPr>
            <a:xfrm>
              <a:off x="1785029" y="3776070"/>
              <a:ext cx="2609034" cy="1296984"/>
            </a:xfrm>
            <a:prstGeom prst="straightConnector1">
              <a:avLst/>
            </a:prstGeom>
            <a:noFill/>
            <a:ln w="38100" cap="flat" cmpd="sng" algn="ctr">
              <a:solidFill>
                <a:srgbClr val="5B9BD5"/>
              </a:solidFill>
              <a:prstDash val="solid"/>
              <a:miter lim="800000"/>
              <a:tailEnd type="triangle"/>
            </a:ln>
            <a:effectLst/>
          </p:spPr>
        </p:cxnSp>
      </p:grpSp>
      <p:grpSp>
        <p:nvGrpSpPr>
          <p:cNvPr id="15" name="Group 14"/>
          <p:cNvGrpSpPr/>
          <p:nvPr/>
        </p:nvGrpSpPr>
        <p:grpSpPr>
          <a:xfrm>
            <a:off x="6425391" y="3990052"/>
            <a:ext cx="5605319" cy="2492145"/>
            <a:chOff x="6425391" y="4126532"/>
            <a:chExt cx="5605319" cy="2492145"/>
          </a:xfrm>
        </p:grpSpPr>
        <p:grpSp>
          <p:nvGrpSpPr>
            <p:cNvPr id="16" name="Group 15"/>
            <p:cNvGrpSpPr/>
            <p:nvPr/>
          </p:nvGrpSpPr>
          <p:grpSpPr>
            <a:xfrm>
              <a:off x="6425391" y="4126532"/>
              <a:ext cx="834328" cy="359553"/>
              <a:chOff x="6675437" y="3438885"/>
              <a:chExt cx="624560" cy="269154"/>
            </a:xfrm>
          </p:grpSpPr>
          <p:cxnSp>
            <p:nvCxnSpPr>
              <p:cNvPr id="23" name="Straight Connector 22"/>
              <p:cNvCxnSpPr/>
              <p:nvPr/>
            </p:nvCxnSpPr>
            <p:spPr>
              <a:xfrm>
                <a:off x="6675437" y="3573462"/>
                <a:ext cx="499043" cy="0"/>
              </a:xfrm>
              <a:prstGeom prst="line">
                <a:avLst/>
              </a:prstGeom>
              <a:noFill/>
              <a:ln w="25400" cap="flat" cmpd="sng" algn="ctr">
                <a:solidFill>
                  <a:srgbClr val="5B9BD5"/>
                </a:solidFill>
                <a:prstDash val="solid"/>
                <a:miter lim="800000"/>
              </a:ln>
              <a:effectLst/>
            </p:spPr>
          </p:cxnSp>
          <p:sp>
            <p:nvSpPr>
              <p:cNvPr id="24" name="Oval 23"/>
              <p:cNvSpPr/>
              <p:nvPr/>
            </p:nvSpPr>
            <p:spPr bwMode="auto">
              <a:xfrm>
                <a:off x="7030843" y="3438885"/>
                <a:ext cx="269154" cy="269154"/>
              </a:xfrm>
              <a:prstGeom prst="ellipse">
                <a:avLst/>
              </a:prstGeom>
              <a:solidFill>
                <a:srgbClr val="E34A28"/>
              </a:solidFill>
              <a:ln w="6350" cap="flat" cmpd="sng" algn="ctr">
                <a:noFill/>
                <a:prstDash val="solid"/>
                <a:miter lim="800000"/>
                <a:headEnd type="none" w="med" len="med"/>
                <a:tailEnd type="none" w="med" len="med"/>
              </a:ln>
              <a:effectLst/>
            </p:spPr>
            <p:txBody>
              <a:bodyPr lIns="89642" tIns="89642" rIns="33620" bIns="33620" rtlCol="0" anchor="t" anchorCtr="0"/>
              <a:lstStyle/>
              <a:p>
                <a:pPr marL="0" marR="0" lvl="0" indent="0" algn="ctr" defTabSz="914038" eaLnBrk="1" fontAlgn="auto" latinLnBrk="0" hangingPunct="1">
                  <a:lnSpc>
                    <a:spcPct val="100000"/>
                  </a:lnSpc>
                  <a:spcBef>
                    <a:spcPts val="0"/>
                  </a:spcBef>
                  <a:spcAft>
                    <a:spcPts val="0"/>
                  </a:spcAft>
                  <a:buClrTx/>
                  <a:buSzTx/>
                  <a:buFontTx/>
                  <a:buNone/>
                  <a:tabLst/>
                  <a:defRPr/>
                </a:pPr>
                <a:endParaRPr kumimoji="0" lang="en-US" sz="2000" b="0" i="0" u="none" strike="noStrike" kern="0" cap="none" spc="-100"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sp>
          <p:nvSpPr>
            <p:cNvPr id="17" name="Rounded Rectangle 16"/>
            <p:cNvSpPr/>
            <p:nvPr/>
          </p:nvSpPr>
          <p:spPr bwMode="auto">
            <a:xfrm>
              <a:off x="10461206" y="4747159"/>
              <a:ext cx="1569504" cy="1871518"/>
            </a:xfrm>
            <a:prstGeom prst="roundRect">
              <a:avLst/>
            </a:prstGeom>
            <a:solidFill>
              <a:srgbClr val="E34A28"/>
            </a:solidFill>
            <a:ln w="9525" cap="flat" cmpd="sng" algn="ctr">
              <a:solidFill>
                <a:srgbClr val="00BCF2">
                  <a:shade val="95000"/>
                  <a:satMod val="105000"/>
                </a:srgbClr>
              </a:solidFill>
              <a:prstDash val="solid"/>
              <a:headEnd type="none" w="med" len="med"/>
              <a:tailEnd type="none" w="med" len="med"/>
            </a:ln>
            <a:effectLst/>
          </p:spPr>
          <p:txBody>
            <a:bodyPr vert="horz" lIns="36576" tIns="36576" rIns="34294" bIns="34294" rtlCol="0" anchor="b" anchorCtr="1"/>
            <a:lstStyle/>
            <a:p>
              <a:pPr marL="0" marR="0" lvl="0" indent="0" algn="ctr" defTabSz="932406" eaLnBrk="1" fontAlgn="auto" latinLnBrk="0" hangingPunct="1">
                <a:lnSpc>
                  <a:spcPct val="100000"/>
                </a:lnSpc>
                <a:spcBef>
                  <a:spcPts val="0"/>
                </a:spcBef>
                <a:spcAft>
                  <a:spcPts val="0"/>
                </a:spcAft>
                <a:buClrTx/>
                <a:buSzTx/>
                <a:buFontTx/>
                <a:buNone/>
                <a:tabLst/>
                <a:defRPr/>
              </a:pPr>
              <a:r>
                <a:rPr kumimoji="0" lang="en-US" sz="2000" b="0" i="0" u="none" strike="noStrike" kern="0" cap="none" spc="-102"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Windows</a:t>
              </a:r>
            </a:p>
          </p:txBody>
        </p:sp>
        <p:grpSp>
          <p:nvGrpSpPr>
            <p:cNvPr id="18" name="Group 17"/>
            <p:cNvGrpSpPr/>
            <p:nvPr/>
          </p:nvGrpSpPr>
          <p:grpSpPr>
            <a:xfrm>
              <a:off x="10618156" y="4904109"/>
              <a:ext cx="1255603" cy="1255603"/>
              <a:chOff x="2746735" y="1336110"/>
              <a:chExt cx="1219200" cy="1219200"/>
            </a:xfrm>
          </p:grpSpPr>
          <p:sp>
            <p:nvSpPr>
              <p:cNvPr id="21" name="Rounded Rectangle 20"/>
              <p:cNvSpPr/>
              <p:nvPr/>
            </p:nvSpPr>
            <p:spPr bwMode="auto">
              <a:xfrm>
                <a:off x="2746735" y="1336110"/>
                <a:ext cx="1219200" cy="1219200"/>
              </a:xfrm>
              <a:prstGeom prst="roundRect">
                <a:avLst/>
              </a:prstGeom>
              <a:solidFill>
                <a:srgbClr val="FFFFFF"/>
              </a:solidFill>
              <a:ln w="9525" cap="flat" cmpd="sng" algn="ctr">
                <a:noFill/>
                <a:prstDash val="solid"/>
                <a:headEnd type="none" w="med" len="med"/>
                <a:tailEnd type="none" w="med" len="med"/>
              </a:ln>
              <a:effectLst/>
            </p:spPr>
            <p:txBody>
              <a:bodyPr vert="vert270" lIns="91440" tIns="91440" rIns="34294" bIns="34294" rtlCol="0" anchor="t" anchorCtr="0"/>
              <a:lstStyle/>
              <a:p>
                <a:pPr marL="0" marR="0" lvl="0" indent="0" algn="ctr" defTabSz="932406" eaLnBrk="1" fontAlgn="auto" latinLnBrk="0" hangingPunct="1">
                  <a:lnSpc>
                    <a:spcPct val="100000"/>
                  </a:lnSpc>
                  <a:spcBef>
                    <a:spcPts val="0"/>
                  </a:spcBef>
                  <a:spcAft>
                    <a:spcPts val="0"/>
                  </a:spcAft>
                  <a:buClrTx/>
                  <a:buSzTx/>
                  <a:buFontTx/>
                  <a:buNone/>
                  <a:tabLst/>
                  <a:defRPr/>
                </a:pPr>
                <a:endParaRPr kumimoji="0" lang="en-US" sz="1600" b="0" i="0" u="none" strike="noStrike" kern="0" cap="none" spc="-102"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22" name="Picture 2" descr="http://www.my-programming.com/wp-content/uploads/2011/09/java_log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6254" y="1384698"/>
                <a:ext cx="1033709" cy="1033709"/>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rot="1271455">
              <a:off x="7715066" y="4353647"/>
              <a:ext cx="2332634" cy="5452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prstClr val="black"/>
                      </a:gs>
                      <a:gs pos="100000">
                        <a:prstClr val="black"/>
                      </a:gs>
                    </a:gsLst>
                    <a:lin ang="5400000" scaled="0"/>
                  </a:gradFill>
                  <a:effectLst/>
                  <a:uLnTx/>
                  <a:uFillTx/>
                  <a:latin typeface="Calibri" panose="020F0502020204030204"/>
                </a:rPr>
                <a:t>java</a:t>
              </a:r>
            </a:p>
          </p:txBody>
        </p:sp>
        <p:cxnSp>
          <p:nvCxnSpPr>
            <p:cNvPr id="20" name="Elbow Connector 12"/>
            <p:cNvCxnSpPr>
              <a:stCxn id="24" idx="6"/>
              <a:endCxn id="21" idx="1"/>
            </p:cNvCxnSpPr>
            <p:nvPr/>
          </p:nvCxnSpPr>
          <p:spPr>
            <a:xfrm>
              <a:off x="7259719" y="4306309"/>
              <a:ext cx="3358437" cy="1225602"/>
            </a:xfrm>
            <a:prstGeom prst="straightConnector1">
              <a:avLst/>
            </a:prstGeom>
            <a:noFill/>
            <a:ln w="38100" cap="flat" cmpd="sng" algn="ctr">
              <a:solidFill>
                <a:srgbClr val="5B9BD5"/>
              </a:solidFill>
              <a:prstDash val="solid"/>
              <a:miter lim="800000"/>
              <a:tailEnd type="triangle"/>
            </a:ln>
            <a:effectLst/>
          </p:spPr>
        </p:cxnSp>
      </p:grpSp>
      <p:grpSp>
        <p:nvGrpSpPr>
          <p:cNvPr id="25" name="Group 24"/>
          <p:cNvGrpSpPr/>
          <p:nvPr/>
        </p:nvGrpSpPr>
        <p:grpSpPr>
          <a:xfrm>
            <a:off x="6425391" y="1211263"/>
            <a:ext cx="5578607" cy="3295077"/>
            <a:chOff x="6425391" y="1211263"/>
            <a:chExt cx="5578607" cy="3295077"/>
          </a:xfrm>
        </p:grpSpPr>
        <p:grpSp>
          <p:nvGrpSpPr>
            <p:cNvPr id="26" name="Group 25"/>
            <p:cNvGrpSpPr/>
            <p:nvPr/>
          </p:nvGrpSpPr>
          <p:grpSpPr>
            <a:xfrm>
              <a:off x="6425391" y="3039765"/>
              <a:ext cx="834328" cy="359553"/>
              <a:chOff x="6675437" y="3438885"/>
              <a:chExt cx="624560" cy="269154"/>
            </a:xfrm>
          </p:grpSpPr>
          <p:cxnSp>
            <p:nvCxnSpPr>
              <p:cNvPr id="41" name="Straight Connector 40"/>
              <p:cNvCxnSpPr/>
              <p:nvPr/>
            </p:nvCxnSpPr>
            <p:spPr>
              <a:xfrm>
                <a:off x="6675437" y="3573462"/>
                <a:ext cx="499043" cy="0"/>
              </a:xfrm>
              <a:prstGeom prst="line">
                <a:avLst/>
              </a:prstGeom>
              <a:noFill/>
              <a:ln w="25400" cap="flat" cmpd="sng" algn="ctr">
                <a:solidFill>
                  <a:srgbClr val="5B9BD5"/>
                </a:solidFill>
                <a:prstDash val="solid"/>
                <a:miter lim="800000"/>
              </a:ln>
              <a:effectLst/>
            </p:spPr>
          </p:cxnSp>
          <p:sp>
            <p:nvSpPr>
              <p:cNvPr id="42" name="Oval 41"/>
              <p:cNvSpPr/>
              <p:nvPr/>
            </p:nvSpPr>
            <p:spPr bwMode="auto">
              <a:xfrm>
                <a:off x="7030843" y="3438885"/>
                <a:ext cx="269154" cy="269154"/>
              </a:xfrm>
              <a:prstGeom prst="ellipse">
                <a:avLst/>
              </a:prstGeom>
              <a:solidFill>
                <a:srgbClr val="E34A28"/>
              </a:solidFill>
              <a:ln w="6350" cap="flat" cmpd="sng" algn="ctr">
                <a:noFill/>
                <a:prstDash val="solid"/>
                <a:miter lim="800000"/>
                <a:headEnd type="none" w="med" len="med"/>
                <a:tailEnd type="none" w="med" len="med"/>
              </a:ln>
              <a:effectLst/>
            </p:spPr>
            <p:txBody>
              <a:bodyPr lIns="89642" tIns="89642" rIns="33620" bIns="33620" rtlCol="0" anchor="t" anchorCtr="0"/>
              <a:lstStyle/>
              <a:p>
                <a:pPr marL="0" marR="0" lvl="0" indent="0" algn="ctr" defTabSz="914038" eaLnBrk="1" fontAlgn="auto" latinLnBrk="0" hangingPunct="1">
                  <a:lnSpc>
                    <a:spcPct val="100000"/>
                  </a:lnSpc>
                  <a:spcBef>
                    <a:spcPts val="0"/>
                  </a:spcBef>
                  <a:spcAft>
                    <a:spcPts val="0"/>
                  </a:spcAft>
                  <a:buClrTx/>
                  <a:buSzTx/>
                  <a:buFontTx/>
                  <a:buNone/>
                  <a:tabLst/>
                  <a:defRPr/>
                </a:pPr>
                <a:endParaRPr kumimoji="0" lang="en-US" sz="2000" b="0" i="0" u="none" strike="noStrike" kern="0" cap="none" spc="-100"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grpSp>
          <p:nvGrpSpPr>
            <p:cNvPr id="27" name="Group 26"/>
            <p:cNvGrpSpPr/>
            <p:nvPr/>
          </p:nvGrpSpPr>
          <p:grpSpPr>
            <a:xfrm>
              <a:off x="6425391" y="3583149"/>
              <a:ext cx="834328" cy="359553"/>
              <a:chOff x="6675437" y="3438885"/>
              <a:chExt cx="624560" cy="269154"/>
            </a:xfrm>
          </p:grpSpPr>
          <p:cxnSp>
            <p:nvCxnSpPr>
              <p:cNvPr id="39" name="Straight Connector 38"/>
              <p:cNvCxnSpPr/>
              <p:nvPr/>
            </p:nvCxnSpPr>
            <p:spPr>
              <a:xfrm>
                <a:off x="6675437" y="3573462"/>
                <a:ext cx="499043" cy="0"/>
              </a:xfrm>
              <a:prstGeom prst="line">
                <a:avLst/>
              </a:prstGeom>
              <a:noFill/>
              <a:ln w="25400" cap="flat" cmpd="sng" algn="ctr">
                <a:solidFill>
                  <a:srgbClr val="5B9BD5"/>
                </a:solidFill>
                <a:prstDash val="solid"/>
                <a:miter lim="800000"/>
              </a:ln>
              <a:effectLst/>
            </p:spPr>
          </p:cxnSp>
          <p:sp>
            <p:nvSpPr>
              <p:cNvPr id="40" name="Oval 39"/>
              <p:cNvSpPr/>
              <p:nvPr/>
            </p:nvSpPr>
            <p:spPr bwMode="auto">
              <a:xfrm>
                <a:off x="7030843" y="3438885"/>
                <a:ext cx="269154" cy="269154"/>
              </a:xfrm>
              <a:prstGeom prst="ellipse">
                <a:avLst/>
              </a:prstGeom>
              <a:solidFill>
                <a:srgbClr val="E34A28"/>
              </a:solidFill>
              <a:ln w="6350" cap="flat" cmpd="sng" algn="ctr">
                <a:noFill/>
                <a:prstDash val="solid"/>
                <a:miter lim="800000"/>
                <a:headEnd type="none" w="med" len="med"/>
                <a:tailEnd type="none" w="med" len="med"/>
              </a:ln>
              <a:effectLst/>
            </p:spPr>
            <p:txBody>
              <a:bodyPr lIns="89642" tIns="89642" rIns="33620" bIns="33620" rtlCol="0" anchor="t" anchorCtr="0"/>
              <a:lstStyle/>
              <a:p>
                <a:pPr marL="0" marR="0" lvl="0" indent="0" algn="ctr" defTabSz="914038" eaLnBrk="1" fontAlgn="auto" latinLnBrk="0" hangingPunct="1">
                  <a:lnSpc>
                    <a:spcPct val="100000"/>
                  </a:lnSpc>
                  <a:spcBef>
                    <a:spcPts val="0"/>
                  </a:spcBef>
                  <a:spcAft>
                    <a:spcPts val="0"/>
                  </a:spcAft>
                  <a:buClrTx/>
                  <a:buSzTx/>
                  <a:buFontTx/>
                  <a:buNone/>
                  <a:tabLst/>
                  <a:defRPr/>
                </a:pPr>
                <a:endParaRPr kumimoji="0" lang="en-US" sz="2000" b="0" i="0" u="none" strike="noStrike" kern="0" cap="none" spc="-100"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sp>
          <p:nvSpPr>
            <p:cNvPr id="28" name="Rounded Rectangle 27"/>
            <p:cNvSpPr/>
            <p:nvPr/>
          </p:nvSpPr>
          <p:spPr bwMode="auto">
            <a:xfrm>
              <a:off x="10487920" y="1211263"/>
              <a:ext cx="1516078" cy="3295077"/>
            </a:xfrm>
            <a:prstGeom prst="roundRect">
              <a:avLst/>
            </a:prstGeom>
            <a:solidFill>
              <a:srgbClr val="E34A28"/>
            </a:solidFill>
            <a:ln w="9525" cap="flat" cmpd="sng" algn="ctr">
              <a:solidFill>
                <a:srgbClr val="00BCF2">
                  <a:shade val="95000"/>
                  <a:satMod val="105000"/>
                </a:srgbClr>
              </a:solidFill>
              <a:prstDash val="solid"/>
              <a:headEnd type="none" w="med" len="med"/>
              <a:tailEnd type="none" w="med" len="med"/>
            </a:ln>
            <a:effectLst/>
          </p:spPr>
          <p:txBody>
            <a:bodyPr lIns="36576" tIns="36576" rIns="34294" bIns="34294" rtlCol="0" anchor="ctr" anchorCtr="1"/>
            <a:lstStyle/>
            <a:p>
              <a:pPr marL="0" marR="0" lvl="0" indent="0" algn="ctr" defTabSz="932406" eaLnBrk="1" fontAlgn="auto" latinLnBrk="0" hangingPunct="1">
                <a:lnSpc>
                  <a:spcPct val="100000"/>
                </a:lnSpc>
                <a:spcBef>
                  <a:spcPts val="0"/>
                </a:spcBef>
                <a:spcAft>
                  <a:spcPts val="0"/>
                </a:spcAft>
                <a:buClrTx/>
                <a:buSzTx/>
                <a:buFontTx/>
                <a:buNone/>
                <a:tabLst/>
                <a:defRPr/>
              </a:pPr>
              <a:r>
                <a:rPr kumimoji="0" lang="en-US" sz="2000" b="0" i="0" u="none" strike="noStrike" kern="0" cap="none" spc="-102"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Linux</a:t>
              </a:r>
            </a:p>
          </p:txBody>
        </p:sp>
        <p:grpSp>
          <p:nvGrpSpPr>
            <p:cNvPr id="29" name="Group 28"/>
            <p:cNvGrpSpPr/>
            <p:nvPr/>
          </p:nvGrpSpPr>
          <p:grpSpPr>
            <a:xfrm>
              <a:off x="10640436" y="1363779"/>
              <a:ext cx="1220124" cy="1220124"/>
              <a:chOff x="2674937" y="3119978"/>
              <a:chExt cx="1219200" cy="1219200"/>
            </a:xfrm>
          </p:grpSpPr>
          <p:sp>
            <p:nvSpPr>
              <p:cNvPr id="37" name="Rounded Rectangle 36"/>
              <p:cNvSpPr/>
              <p:nvPr/>
            </p:nvSpPr>
            <p:spPr bwMode="auto">
              <a:xfrm>
                <a:off x="2674937" y="3119978"/>
                <a:ext cx="1219200" cy="1219200"/>
              </a:xfrm>
              <a:prstGeom prst="roundRect">
                <a:avLst/>
              </a:prstGeom>
              <a:solidFill>
                <a:srgbClr val="FFFFFF"/>
              </a:solidFill>
              <a:ln w="9525" cap="flat" cmpd="sng" algn="ctr">
                <a:noFill/>
                <a:prstDash val="solid"/>
                <a:headEnd type="none" w="med" len="med"/>
                <a:tailEnd type="none" w="med" len="med"/>
              </a:ln>
              <a:effectLst/>
            </p:spPr>
            <p:txBody>
              <a:bodyPr lIns="91440" tIns="91440" rIns="34294" bIns="34294" rtlCol="0" anchor="t" anchorCtr="0"/>
              <a:lstStyle/>
              <a:p>
                <a:pPr marL="0" marR="0" lvl="0" indent="0" algn="ctr" defTabSz="932406" eaLnBrk="1" fontAlgn="auto" latinLnBrk="0" hangingPunct="1">
                  <a:lnSpc>
                    <a:spcPct val="100000"/>
                  </a:lnSpc>
                  <a:spcBef>
                    <a:spcPts val="0"/>
                  </a:spcBef>
                  <a:spcAft>
                    <a:spcPts val="0"/>
                  </a:spcAft>
                  <a:buClrTx/>
                  <a:buSzTx/>
                  <a:buFontTx/>
                  <a:buNone/>
                  <a:tabLst/>
                  <a:defRPr/>
                </a:pPr>
                <a:endParaRPr kumimoji="0" lang="en-US" sz="1600" b="0" i="0" u="none" strike="noStrike" kern="0" cap="none" spc="-102"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1143" y="3259849"/>
                <a:ext cx="966788" cy="939458"/>
              </a:xfrm>
              <a:prstGeom prst="rect">
                <a:avLst/>
              </a:prstGeom>
            </p:spPr>
          </p:pic>
        </p:grpSp>
        <p:grpSp>
          <p:nvGrpSpPr>
            <p:cNvPr id="30" name="Group 29"/>
            <p:cNvGrpSpPr/>
            <p:nvPr/>
          </p:nvGrpSpPr>
          <p:grpSpPr>
            <a:xfrm>
              <a:off x="10639528" y="3141871"/>
              <a:ext cx="1212862" cy="1212862"/>
              <a:chOff x="5989637" y="5024701"/>
              <a:chExt cx="1219200" cy="1219200"/>
            </a:xfrm>
          </p:grpSpPr>
          <p:sp>
            <p:nvSpPr>
              <p:cNvPr id="35" name="Rounded Rectangle 34"/>
              <p:cNvSpPr/>
              <p:nvPr/>
            </p:nvSpPr>
            <p:spPr bwMode="auto">
              <a:xfrm>
                <a:off x="5989637" y="5024701"/>
                <a:ext cx="1219200" cy="1219200"/>
              </a:xfrm>
              <a:prstGeom prst="roundRect">
                <a:avLst/>
              </a:prstGeom>
              <a:solidFill>
                <a:srgbClr val="FFFFFF"/>
              </a:solidFill>
              <a:ln w="9525" cap="flat" cmpd="sng" algn="ctr">
                <a:noFill/>
                <a:prstDash val="solid"/>
                <a:headEnd type="none" w="med" len="med"/>
                <a:tailEnd type="none" w="med" len="med"/>
              </a:ln>
              <a:effectLst/>
            </p:spPr>
            <p:txBody>
              <a:bodyPr lIns="91440" tIns="91440" rIns="34294" bIns="34294" rtlCol="0" anchor="t" anchorCtr="0"/>
              <a:lstStyle/>
              <a:p>
                <a:pPr marL="0" marR="0" lvl="0" indent="0" algn="ctr" defTabSz="932406" eaLnBrk="1" fontAlgn="auto" latinLnBrk="0" hangingPunct="1">
                  <a:lnSpc>
                    <a:spcPct val="100000"/>
                  </a:lnSpc>
                  <a:spcBef>
                    <a:spcPts val="0"/>
                  </a:spcBef>
                  <a:spcAft>
                    <a:spcPts val="0"/>
                  </a:spcAft>
                  <a:buClrTx/>
                  <a:buSzTx/>
                  <a:buFontTx/>
                  <a:buNone/>
                  <a:tabLst/>
                  <a:defRPr/>
                </a:pPr>
                <a:endParaRPr kumimoji="0" lang="en-US" sz="1600" b="0" i="0" u="none" strike="noStrike" kern="0" cap="none" spc="-102"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3068" y="5258629"/>
                <a:ext cx="1072337" cy="753233"/>
              </a:xfrm>
              <a:prstGeom prst="rect">
                <a:avLst/>
              </a:prstGeom>
            </p:spPr>
          </p:pic>
        </p:grpSp>
        <p:sp>
          <p:nvSpPr>
            <p:cNvPr id="31" name="TextBox 30"/>
            <p:cNvSpPr txBox="1"/>
            <p:nvPr/>
          </p:nvSpPr>
          <p:spPr>
            <a:xfrm rot="20330489">
              <a:off x="7594637" y="2078992"/>
              <a:ext cx="2332634" cy="5452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prstClr val="black"/>
                      </a:gs>
                      <a:gs pos="100000">
                        <a:prstClr val="black"/>
                      </a:gs>
                    </a:gsLst>
                    <a:lin ang="5400000" scaled="0"/>
                  </a:gradFill>
                  <a:effectLst/>
                  <a:uLnTx/>
                  <a:uFillTx/>
                  <a:latin typeface="Calibri" panose="020F0502020204030204"/>
                </a:rPr>
                <a:t>python</a:t>
              </a:r>
            </a:p>
          </p:txBody>
        </p:sp>
        <p:sp>
          <p:nvSpPr>
            <p:cNvPr id="32" name="TextBox 31"/>
            <p:cNvSpPr txBox="1"/>
            <p:nvPr/>
          </p:nvSpPr>
          <p:spPr>
            <a:xfrm>
              <a:off x="7597074" y="3200400"/>
              <a:ext cx="2332634" cy="5452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gradFill>
                    <a:gsLst>
                      <a:gs pos="0">
                        <a:prstClr val="black"/>
                      </a:gs>
                      <a:gs pos="100000">
                        <a:prstClr val="black"/>
                      </a:gs>
                    </a:gsLst>
                    <a:lin ang="5400000" scaled="0"/>
                  </a:gradFill>
                  <a:effectLst/>
                  <a:uLnTx/>
                  <a:uFillTx/>
                  <a:latin typeface="Calibri" panose="020F0502020204030204"/>
                </a:rPr>
                <a:t>php</a:t>
              </a:r>
              <a:endParaRPr kumimoji="0" lang="en-US" sz="2000" b="0" i="0" u="none" strike="noStrike" kern="0" cap="none" spc="0" normalizeH="0" baseline="0" noProof="0" dirty="0" smtClean="0">
                <a:ln>
                  <a:noFill/>
                </a:ln>
                <a:gradFill>
                  <a:gsLst>
                    <a:gs pos="0">
                      <a:prstClr val="black"/>
                    </a:gs>
                    <a:gs pos="100000">
                      <a:prstClr val="black"/>
                    </a:gs>
                  </a:gsLst>
                  <a:lin ang="5400000" scaled="0"/>
                </a:gradFill>
                <a:effectLst/>
                <a:uLnTx/>
                <a:uFillTx/>
                <a:latin typeface="Calibri" panose="020F0502020204030204"/>
              </a:endParaRPr>
            </a:p>
          </p:txBody>
        </p:sp>
        <p:cxnSp>
          <p:nvCxnSpPr>
            <p:cNvPr id="33" name="Elbow Connector 12"/>
            <p:cNvCxnSpPr>
              <a:stCxn id="40" idx="6"/>
              <a:endCxn id="35" idx="1"/>
            </p:cNvCxnSpPr>
            <p:nvPr/>
          </p:nvCxnSpPr>
          <p:spPr>
            <a:xfrm flipV="1">
              <a:off x="7259719" y="3748302"/>
              <a:ext cx="3379809" cy="14624"/>
            </a:xfrm>
            <a:prstGeom prst="straightConnector1">
              <a:avLst/>
            </a:prstGeom>
            <a:noFill/>
            <a:ln w="38100" cap="flat" cmpd="sng" algn="ctr">
              <a:solidFill>
                <a:srgbClr val="5B9BD5"/>
              </a:solidFill>
              <a:prstDash val="solid"/>
              <a:miter lim="800000"/>
              <a:tailEnd type="triangle"/>
            </a:ln>
            <a:effectLst/>
          </p:spPr>
        </p:cxnSp>
        <p:cxnSp>
          <p:nvCxnSpPr>
            <p:cNvPr id="34" name="Elbow Connector 12"/>
            <p:cNvCxnSpPr>
              <a:stCxn id="42" idx="6"/>
              <a:endCxn id="37" idx="1"/>
            </p:cNvCxnSpPr>
            <p:nvPr/>
          </p:nvCxnSpPr>
          <p:spPr>
            <a:xfrm flipV="1">
              <a:off x="7259719" y="1973841"/>
              <a:ext cx="3380717" cy="1245701"/>
            </a:xfrm>
            <a:prstGeom prst="straightConnector1">
              <a:avLst/>
            </a:prstGeom>
            <a:noFill/>
            <a:ln w="38100" cap="flat" cmpd="sng" algn="ctr">
              <a:solidFill>
                <a:srgbClr val="5B9BD5"/>
              </a:solidFill>
              <a:prstDash val="solid"/>
              <a:miter lim="800000"/>
              <a:tailEnd type="triangle"/>
            </a:ln>
            <a:effectLst/>
          </p:spPr>
        </p:cxnSp>
      </p:grpSp>
      <p:grpSp>
        <p:nvGrpSpPr>
          <p:cNvPr id="43" name="Group 42"/>
          <p:cNvGrpSpPr/>
          <p:nvPr/>
        </p:nvGrpSpPr>
        <p:grpSpPr>
          <a:xfrm>
            <a:off x="405764" y="3886472"/>
            <a:ext cx="1569504" cy="1871518"/>
            <a:chOff x="10461206" y="4747159"/>
            <a:chExt cx="1569504" cy="1871518"/>
          </a:xfrm>
        </p:grpSpPr>
        <p:sp>
          <p:nvSpPr>
            <p:cNvPr id="45" name="Rounded Rectangle 44"/>
            <p:cNvSpPr/>
            <p:nvPr/>
          </p:nvSpPr>
          <p:spPr bwMode="auto">
            <a:xfrm>
              <a:off x="10461206" y="4747159"/>
              <a:ext cx="1569504" cy="1871518"/>
            </a:xfrm>
            <a:prstGeom prst="roundRect">
              <a:avLst/>
            </a:prstGeom>
            <a:solidFill>
              <a:srgbClr val="E34A28"/>
            </a:solidFill>
            <a:ln w="9525" cap="flat" cmpd="sng" algn="ctr">
              <a:solidFill>
                <a:srgbClr val="00BCF2">
                  <a:shade val="95000"/>
                  <a:satMod val="105000"/>
                </a:srgbClr>
              </a:solidFill>
              <a:prstDash val="solid"/>
              <a:headEnd type="none" w="med" len="med"/>
              <a:tailEnd type="none" w="med" len="med"/>
            </a:ln>
            <a:effectLst/>
          </p:spPr>
          <p:txBody>
            <a:bodyPr vert="horz" lIns="36576" tIns="36576" rIns="34294" bIns="34294" rtlCol="0" anchor="b" anchorCtr="1"/>
            <a:lstStyle/>
            <a:p>
              <a:pPr marL="0" marR="0" lvl="0" indent="0" algn="ctr" defTabSz="932406" eaLnBrk="1" fontAlgn="auto" latinLnBrk="0" hangingPunct="1">
                <a:lnSpc>
                  <a:spcPct val="100000"/>
                </a:lnSpc>
                <a:spcBef>
                  <a:spcPts val="0"/>
                </a:spcBef>
                <a:spcAft>
                  <a:spcPts val="0"/>
                </a:spcAft>
                <a:buClrTx/>
                <a:buSzTx/>
                <a:buFontTx/>
                <a:buNone/>
                <a:tabLst/>
                <a:defRPr/>
              </a:pPr>
              <a:r>
                <a:rPr kumimoji="0" lang="en-US" sz="2000" b="0" i="0" u="none" strike="noStrike" kern="0" cap="none" spc="-102"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Linux</a:t>
              </a:r>
            </a:p>
          </p:txBody>
        </p:sp>
        <p:grpSp>
          <p:nvGrpSpPr>
            <p:cNvPr id="46" name="Group 45"/>
            <p:cNvGrpSpPr/>
            <p:nvPr/>
          </p:nvGrpSpPr>
          <p:grpSpPr>
            <a:xfrm>
              <a:off x="10618156" y="4904109"/>
              <a:ext cx="1255603" cy="1255603"/>
              <a:chOff x="2746735" y="1336110"/>
              <a:chExt cx="1219200" cy="1219200"/>
            </a:xfrm>
          </p:grpSpPr>
          <p:sp>
            <p:nvSpPr>
              <p:cNvPr id="49" name="Rounded Rectangle 48"/>
              <p:cNvSpPr/>
              <p:nvPr/>
            </p:nvSpPr>
            <p:spPr bwMode="auto">
              <a:xfrm>
                <a:off x="2746735" y="1336110"/>
                <a:ext cx="1219200" cy="1219200"/>
              </a:xfrm>
              <a:prstGeom prst="roundRect">
                <a:avLst/>
              </a:prstGeom>
              <a:solidFill>
                <a:srgbClr val="FFFFFF"/>
              </a:solidFill>
              <a:ln w="9525" cap="flat" cmpd="sng" algn="ctr">
                <a:noFill/>
                <a:prstDash val="solid"/>
                <a:headEnd type="none" w="med" len="med"/>
                <a:tailEnd type="none" w="med" len="med"/>
              </a:ln>
              <a:effectLst/>
            </p:spPr>
            <p:txBody>
              <a:bodyPr vert="vert270" lIns="91440" tIns="91440" rIns="34294" bIns="34294" rtlCol="0" anchor="t" anchorCtr="0"/>
              <a:lstStyle/>
              <a:p>
                <a:pPr marL="0" marR="0" lvl="0" indent="0" algn="ctr" defTabSz="932406" eaLnBrk="1" fontAlgn="auto" latinLnBrk="0" hangingPunct="1">
                  <a:lnSpc>
                    <a:spcPct val="100000"/>
                  </a:lnSpc>
                  <a:spcBef>
                    <a:spcPts val="0"/>
                  </a:spcBef>
                  <a:spcAft>
                    <a:spcPts val="0"/>
                  </a:spcAft>
                  <a:buClrTx/>
                  <a:buSzTx/>
                  <a:buFontTx/>
                  <a:buNone/>
                  <a:tabLst/>
                  <a:defRPr/>
                </a:pPr>
                <a:endParaRPr kumimoji="0" lang="en-US" sz="1600" b="0" i="0" u="none" strike="noStrike" kern="0" cap="none" spc="-102"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50" name="Picture 2" descr="http://www.my-programming.com/wp-content/uploads/2011/09/java_log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6254" y="1384698"/>
                <a:ext cx="1033709" cy="1033709"/>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54" name="Elbow Connector 12"/>
          <p:cNvCxnSpPr>
            <a:stCxn id="45" idx="3"/>
            <a:endCxn id="6" idx="1"/>
          </p:cNvCxnSpPr>
          <p:nvPr/>
        </p:nvCxnSpPr>
        <p:spPr>
          <a:xfrm flipV="1">
            <a:off x="1975268" y="3735573"/>
            <a:ext cx="2418795" cy="1086658"/>
          </a:xfrm>
          <a:prstGeom prst="straightConnector1">
            <a:avLst/>
          </a:prstGeom>
          <a:noFill/>
          <a:ln w="38100" cap="flat" cmpd="sng" algn="ctr">
            <a:solidFill>
              <a:srgbClr val="5B9BD5"/>
            </a:solidFill>
            <a:prstDash val="solid"/>
            <a:miter lim="800000"/>
            <a:tailEnd type="triangle"/>
          </a:ln>
          <a:effectLst/>
        </p:spPr>
      </p:cxnSp>
      <p:cxnSp>
        <p:nvCxnSpPr>
          <p:cNvPr id="59" name="Straight Connector 58"/>
          <p:cNvCxnSpPr/>
          <p:nvPr/>
        </p:nvCxnSpPr>
        <p:spPr>
          <a:xfrm>
            <a:off x="6427664" y="4745311"/>
            <a:ext cx="666654" cy="0"/>
          </a:xfrm>
          <a:prstGeom prst="line">
            <a:avLst/>
          </a:prstGeom>
          <a:noFill/>
          <a:ln w="25400" cap="flat" cmpd="sng" algn="ctr">
            <a:solidFill>
              <a:srgbClr val="5B9BD5"/>
            </a:solidFill>
            <a:prstDash val="solid"/>
            <a:miter lim="800000"/>
          </a:ln>
          <a:effectLst/>
        </p:spPr>
      </p:cxnSp>
      <p:sp>
        <p:nvSpPr>
          <p:cNvPr id="60" name="Oval 59"/>
          <p:cNvSpPr/>
          <p:nvPr/>
        </p:nvSpPr>
        <p:spPr bwMode="auto">
          <a:xfrm>
            <a:off x="6902439" y="4565534"/>
            <a:ext cx="359553" cy="359553"/>
          </a:xfrm>
          <a:prstGeom prst="ellipse">
            <a:avLst/>
          </a:prstGeom>
          <a:solidFill>
            <a:srgbClr val="E34A28"/>
          </a:solidFill>
          <a:ln w="6350" cap="flat" cmpd="sng" algn="ctr">
            <a:noFill/>
            <a:prstDash val="solid"/>
            <a:miter lim="800000"/>
            <a:headEnd type="none" w="med" len="med"/>
            <a:tailEnd type="none" w="med" len="med"/>
          </a:ln>
          <a:effectLst/>
        </p:spPr>
        <p:txBody>
          <a:bodyPr lIns="89642" tIns="89642" rIns="33620" bIns="33620" rtlCol="0" anchor="t" anchorCtr="0"/>
          <a:lstStyle/>
          <a:p>
            <a:pPr marL="0" marR="0" lvl="0" indent="0" algn="ctr" defTabSz="914038" eaLnBrk="1" fontAlgn="auto" latinLnBrk="0" hangingPunct="1">
              <a:lnSpc>
                <a:spcPct val="100000"/>
              </a:lnSpc>
              <a:spcBef>
                <a:spcPts val="0"/>
              </a:spcBef>
              <a:spcAft>
                <a:spcPts val="0"/>
              </a:spcAft>
              <a:buClrTx/>
              <a:buSzTx/>
              <a:buFontTx/>
              <a:buNone/>
              <a:tabLst/>
              <a:defRPr/>
            </a:pPr>
            <a:endParaRPr kumimoji="0" lang="en-US" sz="2000" b="0" i="0" u="none" strike="noStrike" kern="0" cap="none" spc="-100"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nvGrpSpPr>
          <p:cNvPr id="61" name="Group 60"/>
          <p:cNvGrpSpPr/>
          <p:nvPr/>
        </p:nvGrpSpPr>
        <p:grpSpPr>
          <a:xfrm>
            <a:off x="7261992" y="4745311"/>
            <a:ext cx="2209554" cy="2127817"/>
            <a:chOff x="-797543" y="2693362"/>
            <a:chExt cx="2715073" cy="2769634"/>
          </a:xfrm>
        </p:grpSpPr>
        <p:grpSp>
          <p:nvGrpSpPr>
            <p:cNvPr id="62" name="Group 61"/>
            <p:cNvGrpSpPr/>
            <p:nvPr/>
          </p:nvGrpSpPr>
          <p:grpSpPr>
            <a:xfrm>
              <a:off x="508453" y="3522340"/>
              <a:ext cx="1409077" cy="1940656"/>
              <a:chOff x="508453" y="3522340"/>
              <a:chExt cx="1409077" cy="1940656"/>
            </a:xfrm>
          </p:grpSpPr>
          <p:sp>
            <p:nvSpPr>
              <p:cNvPr id="64" name="Rounded Rectangle 63"/>
              <p:cNvSpPr/>
              <p:nvPr/>
            </p:nvSpPr>
            <p:spPr bwMode="auto">
              <a:xfrm>
                <a:off x="508453" y="3522340"/>
                <a:ext cx="1409077" cy="1940656"/>
              </a:xfrm>
              <a:prstGeom prst="roundRect">
                <a:avLst/>
              </a:prstGeom>
              <a:solidFill>
                <a:srgbClr val="E34A28"/>
              </a:solidFill>
              <a:ln w="9525" cap="flat" cmpd="sng" algn="ctr">
                <a:solidFill>
                  <a:srgbClr val="00BCF2">
                    <a:shade val="95000"/>
                    <a:satMod val="105000"/>
                  </a:srgbClr>
                </a:solidFill>
                <a:prstDash val="solid"/>
                <a:headEnd type="none" w="med" len="med"/>
                <a:tailEnd type="none" w="med" len="med"/>
              </a:ln>
              <a:effectLst/>
            </p:spPr>
            <p:txBody>
              <a:bodyPr vert="horz" lIns="36576" tIns="36576" rIns="34294" bIns="34294" rtlCol="0" anchor="b" anchorCtr="1"/>
              <a:lstStyle/>
              <a:p>
                <a:pPr marL="0" marR="0" lvl="0" indent="0" algn="ctr" defTabSz="932406" eaLnBrk="1" fontAlgn="auto" latinLnBrk="0" hangingPunct="1">
                  <a:lnSpc>
                    <a:spcPct val="100000"/>
                  </a:lnSpc>
                  <a:spcBef>
                    <a:spcPts val="0"/>
                  </a:spcBef>
                  <a:spcAft>
                    <a:spcPts val="0"/>
                  </a:spcAft>
                  <a:buClrTx/>
                  <a:buSzTx/>
                  <a:buFontTx/>
                  <a:buNone/>
                  <a:tabLst/>
                  <a:defRPr/>
                </a:pPr>
                <a:r>
                  <a:rPr kumimoji="0" lang="en-US" sz="2000" b="0" i="0" u="none" strike="noStrike" kern="0" cap="none" spc="-102"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Windows</a:t>
                </a:r>
              </a:p>
            </p:txBody>
          </p:sp>
          <p:grpSp>
            <p:nvGrpSpPr>
              <p:cNvPr id="65" name="Group 64"/>
              <p:cNvGrpSpPr/>
              <p:nvPr/>
            </p:nvGrpSpPr>
            <p:grpSpPr>
              <a:xfrm>
                <a:off x="564905" y="3769986"/>
                <a:ext cx="1220124" cy="1184165"/>
                <a:chOff x="2674937" y="5591872"/>
                <a:chExt cx="1219200" cy="1183268"/>
              </a:xfrm>
            </p:grpSpPr>
            <p:sp>
              <p:nvSpPr>
                <p:cNvPr id="66" name="Rounded Rectangle 65"/>
                <p:cNvSpPr/>
                <p:nvPr/>
              </p:nvSpPr>
              <p:spPr bwMode="auto">
                <a:xfrm>
                  <a:off x="2674937" y="5591872"/>
                  <a:ext cx="1219200" cy="1183268"/>
                </a:xfrm>
                <a:prstGeom prst="roundRect">
                  <a:avLst/>
                </a:prstGeom>
                <a:solidFill>
                  <a:srgbClr val="FFFFFF"/>
                </a:solidFill>
                <a:ln w="9525" cap="flat" cmpd="sng" algn="ctr">
                  <a:noFill/>
                  <a:prstDash val="solid"/>
                  <a:headEnd type="none" w="med" len="med"/>
                  <a:tailEnd type="none" w="med" len="med"/>
                </a:ln>
                <a:effectLst/>
              </p:spPr>
              <p:txBody>
                <a:bodyPr vert="vert270" lIns="91440" tIns="91440" rIns="34294" bIns="34294" rtlCol="0" anchor="t" anchorCtr="0"/>
                <a:lstStyle/>
                <a:p>
                  <a:pPr marL="0" marR="0" lvl="0" indent="0" algn="ctr" defTabSz="932406" eaLnBrk="1" fontAlgn="auto" latinLnBrk="0" hangingPunct="1">
                    <a:lnSpc>
                      <a:spcPct val="100000"/>
                    </a:lnSpc>
                    <a:spcBef>
                      <a:spcPts val="0"/>
                    </a:spcBef>
                    <a:spcAft>
                      <a:spcPts val="0"/>
                    </a:spcAft>
                    <a:buClrTx/>
                    <a:buSzTx/>
                    <a:buFontTx/>
                    <a:buNone/>
                    <a:tabLst/>
                    <a:defRPr/>
                  </a:pPr>
                  <a:endParaRPr kumimoji="0" lang="en-US" sz="1600" b="0" i="0" u="none" strike="noStrike" kern="0" cap="none" spc="-102" normalizeH="0" baseline="0" noProof="0" dirty="0" smtClean="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418" y="5715077"/>
                  <a:ext cx="1178719" cy="878946"/>
                </a:xfrm>
                <a:prstGeom prst="rect">
                  <a:avLst/>
                </a:prstGeom>
              </p:spPr>
            </p:pic>
          </p:grpSp>
        </p:grpSp>
        <p:cxnSp>
          <p:nvCxnSpPr>
            <p:cNvPr id="63" name="Elbow Connector 12"/>
            <p:cNvCxnSpPr>
              <a:stCxn id="60" idx="6"/>
              <a:endCxn id="64" idx="0"/>
            </p:cNvCxnSpPr>
            <p:nvPr/>
          </p:nvCxnSpPr>
          <p:spPr>
            <a:xfrm>
              <a:off x="-797543" y="2693362"/>
              <a:ext cx="2010535" cy="828978"/>
            </a:xfrm>
            <a:prstGeom prst="straightConnector1">
              <a:avLst/>
            </a:prstGeom>
            <a:noFill/>
            <a:ln w="38100" cap="flat" cmpd="sng" algn="ctr">
              <a:solidFill>
                <a:srgbClr val="5B9BD5"/>
              </a:solidFill>
              <a:prstDash val="solid"/>
              <a:miter lim="800000"/>
              <a:tailEnd type="triangle"/>
            </a:ln>
            <a:effectLst/>
          </p:spPr>
        </p:cxnSp>
      </p:grpSp>
    </p:spTree>
    <p:extLst>
      <p:ext uri="{BB962C8B-B14F-4D97-AF65-F5344CB8AC3E}">
        <p14:creationId xmlns:p14="http://schemas.microsoft.com/office/powerpoint/2010/main" val="3941874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1+#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1+#ppt_w/2"/>
                                          </p:val>
                                        </p:tav>
                                        <p:tav tm="100000">
                                          <p:val>
                                            <p:strVal val="#ppt_x"/>
                                          </p:val>
                                        </p:tav>
                                      </p:tavLst>
                                    </p:anim>
                                    <p:anim calcmode="lin" valueType="num">
                                      <p:cBhvr additive="base">
                                        <p:cTn id="3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fill="hold"/>
                                        <p:tgtEl>
                                          <p:spTgt spid="61"/>
                                        </p:tgtEl>
                                        <p:attrNameLst>
                                          <p:attrName>ppt_x</p:attrName>
                                        </p:attrNameLst>
                                      </p:cBhvr>
                                      <p:tavLst>
                                        <p:tav tm="0">
                                          <p:val>
                                            <p:strVal val="0-#ppt_w/2"/>
                                          </p:val>
                                        </p:tav>
                                        <p:tav tm="100000">
                                          <p:val>
                                            <p:strVal val="#ppt_x"/>
                                          </p:val>
                                        </p:tav>
                                      </p:tavLst>
                                    </p:anim>
                                    <p:anim calcmode="lin" valueType="num">
                                      <p:cBhvr additive="base">
                                        <p:cTn id="36"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Demo</a:t>
            </a:r>
            <a:r>
              <a:rPr lang="en-US" dirty="0"/>
              <a:t/>
            </a:r>
            <a:br>
              <a:rPr lang="en-US" dirty="0"/>
            </a:br>
            <a:r>
              <a:rPr lang="en-US" sz="6000" dirty="0"/>
              <a:t>Interoperability with AMQP1.0</a:t>
            </a:r>
          </a:p>
        </p:txBody>
      </p:sp>
      <p:sp>
        <p:nvSpPr>
          <p:cNvPr id="3" name="Text Placeholder 2"/>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6520457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Service Bus for </a:t>
            </a:r>
            <a:br>
              <a:rPr lang="en-US" dirty="0" smtClean="0"/>
            </a:br>
            <a:r>
              <a:rPr lang="en-US" dirty="0" smtClean="0"/>
              <a:t>Windows Server</a:t>
            </a:r>
            <a:endParaRPr lang="en-US" dirty="0"/>
          </a:p>
        </p:txBody>
      </p:sp>
    </p:spTree>
    <p:extLst>
      <p:ext uri="{BB962C8B-B14F-4D97-AF65-F5344CB8AC3E}">
        <p14:creationId xmlns:p14="http://schemas.microsoft.com/office/powerpoint/2010/main" val="136736321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r>
              <a:rPr lang="en-US" dirty="0" smtClean="0"/>
              <a:t>The case Service Bus Server</a:t>
            </a: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122153043"/>
              </p:ext>
            </p:extLst>
          </p:nvPr>
        </p:nvGraphicFramePr>
        <p:xfrm>
          <a:off x="350843" y="1305889"/>
          <a:ext cx="11684831" cy="5040320"/>
        </p:xfrm>
        <a:graphic>
          <a:graphicData uri="http://schemas.openxmlformats.org/drawingml/2006/table">
            <a:tbl>
              <a:tblPr firstRow="1" bandRow="1">
                <a:tableStyleId>{5C22544A-7EE6-4342-B048-85BDC9FD1C3A}</a:tableStyleId>
              </a:tblPr>
              <a:tblGrid>
                <a:gridCol w="3259242"/>
                <a:gridCol w="8425589"/>
              </a:tblGrid>
              <a:tr h="786583">
                <a:tc>
                  <a:txBody>
                    <a:bodyPr/>
                    <a:lstStyle>
                      <a:lvl1pPr marL="0" algn="l" defTabSz="914363" rtl="0" eaLnBrk="1" latinLnBrk="0" hangingPunct="1">
                        <a:defRPr sz="1800" b="1" kern="1200">
                          <a:solidFill>
                            <a:schemeClr val="lt1"/>
                          </a:solidFill>
                          <a:latin typeface="Segoe UI"/>
                        </a:defRPr>
                      </a:lvl1pPr>
                      <a:lvl2pPr marL="457182" algn="l" defTabSz="914363" rtl="0" eaLnBrk="1" latinLnBrk="0" hangingPunct="1">
                        <a:defRPr sz="1800" b="1" kern="1200">
                          <a:solidFill>
                            <a:schemeClr val="lt1"/>
                          </a:solidFill>
                          <a:latin typeface="Segoe UI"/>
                        </a:defRPr>
                      </a:lvl2pPr>
                      <a:lvl3pPr marL="914363" algn="l" defTabSz="914363" rtl="0" eaLnBrk="1" latinLnBrk="0" hangingPunct="1">
                        <a:defRPr sz="1800" b="1" kern="1200">
                          <a:solidFill>
                            <a:schemeClr val="lt1"/>
                          </a:solidFill>
                          <a:latin typeface="Segoe UI"/>
                        </a:defRPr>
                      </a:lvl3pPr>
                      <a:lvl4pPr marL="1371545" algn="l" defTabSz="914363" rtl="0" eaLnBrk="1" latinLnBrk="0" hangingPunct="1">
                        <a:defRPr sz="1800" b="1" kern="1200">
                          <a:solidFill>
                            <a:schemeClr val="lt1"/>
                          </a:solidFill>
                          <a:latin typeface="Segoe UI"/>
                        </a:defRPr>
                      </a:lvl4pPr>
                      <a:lvl5pPr marL="1828727" algn="l" defTabSz="914363" rtl="0" eaLnBrk="1" latinLnBrk="0" hangingPunct="1">
                        <a:defRPr sz="1800" b="1" kern="1200">
                          <a:solidFill>
                            <a:schemeClr val="lt1"/>
                          </a:solidFill>
                          <a:latin typeface="Segoe UI"/>
                        </a:defRPr>
                      </a:lvl5pPr>
                      <a:lvl6pPr marL="2285909" algn="l" defTabSz="914363" rtl="0" eaLnBrk="1" latinLnBrk="0" hangingPunct="1">
                        <a:defRPr sz="1800" b="1" kern="1200">
                          <a:solidFill>
                            <a:schemeClr val="lt1"/>
                          </a:solidFill>
                          <a:latin typeface="Segoe UI"/>
                        </a:defRPr>
                      </a:lvl6pPr>
                      <a:lvl7pPr marL="2743090" algn="l" defTabSz="914363" rtl="0" eaLnBrk="1" latinLnBrk="0" hangingPunct="1">
                        <a:defRPr sz="1800" b="1" kern="1200">
                          <a:solidFill>
                            <a:schemeClr val="lt1"/>
                          </a:solidFill>
                          <a:latin typeface="Segoe UI"/>
                        </a:defRPr>
                      </a:lvl7pPr>
                      <a:lvl8pPr marL="3200272" algn="l" defTabSz="914363" rtl="0" eaLnBrk="1" latinLnBrk="0" hangingPunct="1">
                        <a:defRPr sz="1800" b="1" kern="1200">
                          <a:solidFill>
                            <a:schemeClr val="lt1"/>
                          </a:solidFill>
                          <a:latin typeface="Segoe UI"/>
                        </a:defRPr>
                      </a:lvl8pPr>
                      <a:lvl9pPr marL="3657454" algn="l" defTabSz="914363" rtl="0" eaLnBrk="1" latinLnBrk="0" hangingPunct="1">
                        <a:defRPr sz="1800" b="1" kern="1200">
                          <a:solidFill>
                            <a:schemeClr val="lt1"/>
                          </a:solidFill>
                          <a:latin typeface="Segoe UI"/>
                        </a:defRPr>
                      </a:lvl9pPr>
                    </a:lstStyle>
                    <a:p>
                      <a:endParaRPr lang="en-US" sz="2400" dirty="0"/>
                    </a:p>
                  </a:txBody>
                  <a:tcPr marL="93260" marR="93260" marT="46630" marB="46630"/>
                </a:tc>
                <a:tc>
                  <a:txBody>
                    <a:bodyPr/>
                    <a:lstStyle>
                      <a:lvl1pPr marL="0" algn="l" defTabSz="914363" rtl="0" eaLnBrk="1" latinLnBrk="0" hangingPunct="1">
                        <a:defRPr sz="1800" b="1" kern="1200">
                          <a:solidFill>
                            <a:schemeClr val="lt1"/>
                          </a:solidFill>
                          <a:latin typeface="Segoe UI"/>
                        </a:defRPr>
                      </a:lvl1pPr>
                      <a:lvl2pPr marL="457182" algn="l" defTabSz="914363" rtl="0" eaLnBrk="1" latinLnBrk="0" hangingPunct="1">
                        <a:defRPr sz="1800" b="1" kern="1200">
                          <a:solidFill>
                            <a:schemeClr val="lt1"/>
                          </a:solidFill>
                          <a:latin typeface="Segoe UI"/>
                        </a:defRPr>
                      </a:lvl2pPr>
                      <a:lvl3pPr marL="914363" algn="l" defTabSz="914363" rtl="0" eaLnBrk="1" latinLnBrk="0" hangingPunct="1">
                        <a:defRPr sz="1800" b="1" kern="1200">
                          <a:solidFill>
                            <a:schemeClr val="lt1"/>
                          </a:solidFill>
                          <a:latin typeface="Segoe UI"/>
                        </a:defRPr>
                      </a:lvl3pPr>
                      <a:lvl4pPr marL="1371545" algn="l" defTabSz="914363" rtl="0" eaLnBrk="1" latinLnBrk="0" hangingPunct="1">
                        <a:defRPr sz="1800" b="1" kern="1200">
                          <a:solidFill>
                            <a:schemeClr val="lt1"/>
                          </a:solidFill>
                          <a:latin typeface="Segoe UI"/>
                        </a:defRPr>
                      </a:lvl4pPr>
                      <a:lvl5pPr marL="1828727" algn="l" defTabSz="914363" rtl="0" eaLnBrk="1" latinLnBrk="0" hangingPunct="1">
                        <a:defRPr sz="1800" b="1" kern="1200">
                          <a:solidFill>
                            <a:schemeClr val="lt1"/>
                          </a:solidFill>
                          <a:latin typeface="Segoe UI"/>
                        </a:defRPr>
                      </a:lvl5pPr>
                      <a:lvl6pPr marL="2285909" algn="l" defTabSz="914363" rtl="0" eaLnBrk="1" latinLnBrk="0" hangingPunct="1">
                        <a:defRPr sz="1800" b="1" kern="1200">
                          <a:solidFill>
                            <a:schemeClr val="lt1"/>
                          </a:solidFill>
                          <a:latin typeface="Segoe UI"/>
                        </a:defRPr>
                      </a:lvl6pPr>
                      <a:lvl7pPr marL="2743090" algn="l" defTabSz="914363" rtl="0" eaLnBrk="1" latinLnBrk="0" hangingPunct="1">
                        <a:defRPr sz="1800" b="1" kern="1200">
                          <a:solidFill>
                            <a:schemeClr val="lt1"/>
                          </a:solidFill>
                          <a:latin typeface="Segoe UI"/>
                        </a:defRPr>
                      </a:lvl7pPr>
                      <a:lvl8pPr marL="3200272" algn="l" defTabSz="914363" rtl="0" eaLnBrk="1" latinLnBrk="0" hangingPunct="1">
                        <a:defRPr sz="1800" b="1" kern="1200">
                          <a:solidFill>
                            <a:schemeClr val="lt1"/>
                          </a:solidFill>
                          <a:latin typeface="Segoe UI"/>
                        </a:defRPr>
                      </a:lvl8pPr>
                      <a:lvl9pPr marL="3657454" algn="l" defTabSz="914363" rtl="0" eaLnBrk="1" latinLnBrk="0" hangingPunct="1">
                        <a:defRPr sz="1800" b="1" kern="1200">
                          <a:solidFill>
                            <a:schemeClr val="lt1"/>
                          </a:solidFill>
                          <a:latin typeface="Segoe UI"/>
                        </a:defRPr>
                      </a:lvl9pPr>
                    </a:lstStyle>
                    <a:p>
                      <a:r>
                        <a:rPr lang="en-US" sz="3300" dirty="0" smtClean="0"/>
                        <a:t>Why &amp; What</a:t>
                      </a:r>
                      <a:endParaRPr lang="en-US" sz="3300" dirty="0">
                        <a:solidFill>
                          <a:srgbClr val="FBFBFB"/>
                        </a:solidFill>
                      </a:endParaRPr>
                    </a:p>
                  </a:txBody>
                  <a:tcPr marL="93260" marR="93260" marT="46630" marB="46630"/>
                </a:tc>
              </a:tr>
              <a:tr h="1218625">
                <a:tc>
                  <a:txBody>
                    <a:bodyPr/>
                    <a:lstStyle>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0" algn="l" defTabSz="914363" rtl="0" eaLnBrk="1" latinLnBrk="0" hangingPunct="1"/>
                      <a:r>
                        <a:rPr lang="en-US" sz="2000" u="sng" kern="1200" dirty="0" smtClean="0"/>
                        <a:t>Messaging Middleware</a:t>
                      </a:r>
                      <a:endParaRPr lang="en-US" sz="2000" b="1" u="sng" kern="1200" dirty="0" smtClean="0">
                        <a:solidFill>
                          <a:schemeClr val="dk1"/>
                        </a:solidFill>
                        <a:latin typeface="+mn-lt"/>
                        <a:ea typeface="+mn-ea"/>
                        <a:cs typeface="+mn-cs"/>
                      </a:endParaRPr>
                    </a:p>
                  </a:txBody>
                  <a:tcPr marL="93260" marR="93260" marT="46630" marB="46630"/>
                </a:tc>
                <a:tc>
                  <a:txBody>
                    <a:bodyPr/>
                    <a:lstStyle>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109538" marR="0" indent="-109538"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t>Enterprise</a:t>
                      </a:r>
                      <a:r>
                        <a:rPr lang="en-US" sz="2000" kern="1200" baseline="0" dirty="0" smtClean="0"/>
                        <a:t> applications developed and deployed on-premise.</a:t>
                      </a:r>
                    </a:p>
                    <a:p>
                      <a:pPr marL="109538" marR="0" indent="-109538"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kern="1200" baseline="0" dirty="0" smtClean="0"/>
                        <a:t>Scale ; HA ; Manageability ; Rich messaging feature set </a:t>
                      </a:r>
                      <a:endParaRPr lang="en-US" sz="2000" i="1" kern="1200" baseline="0" dirty="0" smtClean="0">
                        <a:solidFill>
                          <a:schemeClr val="dk1"/>
                        </a:solidFill>
                        <a:latin typeface="Segoe UI Light" pitchFamily="34" charset="0"/>
                        <a:ea typeface="+mn-ea"/>
                        <a:cs typeface="Segoe UI Light" pitchFamily="34" charset="0"/>
                      </a:endParaRPr>
                    </a:p>
                  </a:txBody>
                  <a:tcPr marL="93260" marR="93260" marT="46630" marB="46630" anchor="ctr"/>
                </a:tc>
              </a:tr>
              <a:tr h="1517556">
                <a:tc>
                  <a:txBody>
                    <a:bodyPr/>
                    <a:lstStyle>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r>
                        <a:rPr lang="en-US" sz="2000" u="sng" dirty="0" smtClean="0"/>
                        <a:t>Develop On-premise</a:t>
                      </a:r>
                    </a:p>
                    <a:p>
                      <a:endParaRPr lang="en-US" sz="1600" dirty="0" smtClean="0"/>
                    </a:p>
                    <a:p>
                      <a:endParaRPr lang="en-US" sz="1600" dirty="0" smtClean="0"/>
                    </a:p>
                    <a:p>
                      <a:endParaRPr lang="en-US" sz="1600" dirty="0" smtClean="0"/>
                    </a:p>
                  </a:txBody>
                  <a:tcPr marL="93260" marR="93260" marT="46630" marB="46630"/>
                </a:tc>
                <a:tc>
                  <a:txBody>
                    <a:bodyPr/>
                    <a:lstStyle>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109538" marR="0" indent="-109538"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t>Develop on-prem;</a:t>
                      </a:r>
                      <a:r>
                        <a:rPr lang="en-US" sz="2000" kern="1200" baseline="0" dirty="0" smtClean="0"/>
                        <a:t> deploy to the cloud (or vice versa)</a:t>
                      </a:r>
                      <a:endParaRPr lang="en-US" sz="2000" kern="1200" dirty="0" smtClean="0"/>
                    </a:p>
                    <a:p>
                      <a:pPr marL="109538" marR="0" indent="-109538"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kern="1200" baseline="0" dirty="0" err="1" smtClean="0"/>
                        <a:t>DevBox</a:t>
                      </a:r>
                      <a:r>
                        <a:rPr lang="en-US" sz="2000" kern="1200" baseline="0" dirty="0" smtClean="0"/>
                        <a:t> deployment (HW&amp;SF pre-</a:t>
                      </a:r>
                      <a:r>
                        <a:rPr lang="en-US" sz="2000" kern="1200" baseline="0" dirty="0" err="1" smtClean="0"/>
                        <a:t>reqs</a:t>
                      </a:r>
                      <a:r>
                        <a:rPr lang="en-US" sz="2000" kern="1200" baseline="0" dirty="0" smtClean="0"/>
                        <a:t>) ; Tools (VS); debug mode ; symmetry</a:t>
                      </a:r>
                      <a:endParaRPr lang="en-US" sz="2000" i="1" kern="1200" dirty="0" smtClean="0">
                        <a:solidFill>
                          <a:schemeClr val="dk1"/>
                        </a:solidFill>
                        <a:latin typeface="Segoe UI Light" pitchFamily="34" charset="0"/>
                        <a:ea typeface="+mn-ea"/>
                        <a:cs typeface="Segoe UI Light" pitchFamily="34" charset="0"/>
                      </a:endParaRPr>
                    </a:p>
                  </a:txBody>
                  <a:tcPr marL="93260" marR="93260" marT="46630" marB="46630" anchor="ctr"/>
                </a:tc>
              </a:tr>
              <a:tr h="1517556">
                <a:tc>
                  <a:txBody>
                    <a:bodyPr/>
                    <a:lstStyle>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r>
                        <a:rPr lang="en-US" sz="2000" u="sng" dirty="0" smtClean="0"/>
                        <a:t>Flexible Deployment</a:t>
                      </a:r>
                    </a:p>
                    <a:p>
                      <a:endParaRPr lang="en-US" sz="1600" dirty="0" smtClean="0"/>
                    </a:p>
                    <a:p>
                      <a:endParaRPr lang="en-US" sz="1600" dirty="0" smtClean="0"/>
                    </a:p>
                    <a:p>
                      <a:endParaRPr lang="en-US" sz="1600" dirty="0" smtClean="0"/>
                    </a:p>
                  </a:txBody>
                  <a:tcPr marL="93260" marR="93260" marT="46630" marB="46630"/>
                </a:tc>
                <a:tc>
                  <a:txBody>
                    <a:bodyPr/>
                    <a:lstStyle>
                      <a:lvl1pPr marL="0" algn="l" defTabSz="914363" rtl="0" eaLnBrk="1" latinLnBrk="0" hangingPunct="1">
                        <a:defRPr sz="1800" kern="1200">
                          <a:solidFill>
                            <a:schemeClr val="dk1"/>
                          </a:solidFill>
                          <a:latin typeface="Segoe UI"/>
                        </a:defRPr>
                      </a:lvl1pPr>
                      <a:lvl2pPr marL="457182" algn="l" defTabSz="914363" rtl="0" eaLnBrk="1" latinLnBrk="0" hangingPunct="1">
                        <a:defRPr sz="1800" kern="1200">
                          <a:solidFill>
                            <a:schemeClr val="dk1"/>
                          </a:solidFill>
                          <a:latin typeface="Segoe UI"/>
                        </a:defRPr>
                      </a:lvl2pPr>
                      <a:lvl3pPr marL="914363" algn="l" defTabSz="914363" rtl="0" eaLnBrk="1" latinLnBrk="0" hangingPunct="1">
                        <a:defRPr sz="1800" kern="1200">
                          <a:solidFill>
                            <a:schemeClr val="dk1"/>
                          </a:solidFill>
                          <a:latin typeface="Segoe UI"/>
                        </a:defRPr>
                      </a:lvl3pPr>
                      <a:lvl4pPr marL="1371545" algn="l" defTabSz="914363" rtl="0" eaLnBrk="1" latinLnBrk="0" hangingPunct="1">
                        <a:defRPr sz="1800" kern="1200">
                          <a:solidFill>
                            <a:schemeClr val="dk1"/>
                          </a:solidFill>
                          <a:latin typeface="Segoe UI"/>
                        </a:defRPr>
                      </a:lvl4pPr>
                      <a:lvl5pPr marL="1828727" algn="l" defTabSz="914363" rtl="0" eaLnBrk="1" latinLnBrk="0" hangingPunct="1">
                        <a:defRPr sz="1800" kern="1200">
                          <a:solidFill>
                            <a:schemeClr val="dk1"/>
                          </a:solidFill>
                          <a:latin typeface="Segoe UI"/>
                        </a:defRPr>
                      </a:lvl5pPr>
                      <a:lvl6pPr marL="2285909" algn="l" defTabSz="914363" rtl="0" eaLnBrk="1" latinLnBrk="0" hangingPunct="1">
                        <a:defRPr sz="1800" kern="1200">
                          <a:solidFill>
                            <a:schemeClr val="dk1"/>
                          </a:solidFill>
                          <a:latin typeface="Segoe UI"/>
                        </a:defRPr>
                      </a:lvl6pPr>
                      <a:lvl7pPr marL="2743090" algn="l" defTabSz="914363" rtl="0" eaLnBrk="1" latinLnBrk="0" hangingPunct="1">
                        <a:defRPr sz="1800" kern="1200">
                          <a:solidFill>
                            <a:schemeClr val="dk1"/>
                          </a:solidFill>
                          <a:latin typeface="Segoe UI"/>
                        </a:defRPr>
                      </a:lvl7pPr>
                      <a:lvl8pPr marL="3200272" algn="l" defTabSz="914363" rtl="0" eaLnBrk="1" latinLnBrk="0" hangingPunct="1">
                        <a:defRPr sz="1800" kern="1200">
                          <a:solidFill>
                            <a:schemeClr val="dk1"/>
                          </a:solidFill>
                          <a:latin typeface="Segoe UI"/>
                        </a:defRPr>
                      </a:lvl8pPr>
                      <a:lvl9pPr marL="3657454" algn="l" defTabSz="914363" rtl="0" eaLnBrk="1" latinLnBrk="0" hangingPunct="1">
                        <a:defRPr sz="1800" kern="1200">
                          <a:solidFill>
                            <a:schemeClr val="dk1"/>
                          </a:solidFill>
                          <a:latin typeface="Segoe UI"/>
                        </a:defRPr>
                      </a:lvl9pPr>
                    </a:lstStyle>
                    <a:p>
                      <a:pPr marL="109538" marR="0" indent="-109538"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t>ISVs looking for a consistent service to deploy both on-prem and in cloud</a:t>
                      </a:r>
                    </a:p>
                    <a:p>
                      <a:pPr marL="109538" marR="0" indent="-109538"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t>Full symmetry ; Ease of migration</a:t>
                      </a:r>
                      <a:endParaRPr lang="en-US" sz="2000" i="1" kern="1200" dirty="0" smtClean="0">
                        <a:solidFill>
                          <a:schemeClr val="dk1"/>
                        </a:solidFill>
                        <a:latin typeface="Segoe UI Light" pitchFamily="34" charset="0"/>
                        <a:ea typeface="+mn-ea"/>
                        <a:cs typeface="Segoe UI Light" pitchFamily="34" charset="0"/>
                      </a:endParaRPr>
                    </a:p>
                  </a:txBody>
                  <a:tcPr marL="93260" marR="93260" marT="46630" marB="46630" anchor="ctr"/>
                </a:tc>
              </a:tr>
            </a:tbl>
          </a:graphicData>
        </a:graphic>
      </p:graphicFrame>
      <p:sp>
        <p:nvSpPr>
          <p:cNvPr id="21" name="Right Arrow 20"/>
          <p:cNvSpPr/>
          <p:nvPr/>
        </p:nvSpPr>
        <p:spPr bwMode="auto">
          <a:xfrm>
            <a:off x="1775517" y="3984382"/>
            <a:ext cx="431503" cy="139735"/>
          </a:xfrm>
          <a:prstGeom prst="rightArrow">
            <a:avLst/>
          </a:prstGeom>
          <a:solidFill>
            <a:srgbClr val="FFFFFF"/>
          </a:solidFill>
          <a:ln w="25400" cap="flat" cmpd="sng" algn="ctr">
            <a:solidFill>
              <a:srgbClr val="00AEEF"/>
            </a:solid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400" kern="0" dirty="0">
              <a:gradFill>
                <a:gsLst>
                  <a:gs pos="0">
                    <a:srgbClr val="FFFFFF"/>
                  </a:gs>
                  <a:gs pos="100000">
                    <a:srgbClr val="FFFFFF"/>
                  </a:gs>
                </a:gsLst>
                <a:lin ang="5400000" scaled="0"/>
              </a:gradFill>
              <a:latin typeface="Segoe UI"/>
            </a:endParaRPr>
          </a:p>
        </p:txBody>
      </p:sp>
      <p:sp>
        <p:nvSpPr>
          <p:cNvPr id="25" name="Cloud 24"/>
          <p:cNvSpPr/>
          <p:nvPr/>
        </p:nvSpPr>
        <p:spPr>
          <a:xfrm>
            <a:off x="2254621" y="3884898"/>
            <a:ext cx="1293797" cy="460571"/>
          </a:xfrm>
          <a:prstGeom prst="cloud">
            <a:avLst/>
          </a:prstGeom>
          <a:solidFill>
            <a:srgbClr val="00AEEF"/>
          </a:solidFill>
          <a:ln w="12700" cap="flat" cmpd="sng" algn="ctr">
            <a:solidFill>
              <a:srgbClr val="00AEEF">
                <a:shade val="50000"/>
              </a:srgbClr>
            </a:solidFill>
            <a:prstDash val="solid"/>
          </a:ln>
          <a:effectLst/>
        </p:spPr>
        <p:txBody>
          <a:bodyPr rtlCol="0" anchor="ctr"/>
          <a:lstStyle/>
          <a:p>
            <a:pPr algn="ctr" defTabSz="932597">
              <a:defRPr/>
            </a:pPr>
            <a:r>
              <a:rPr lang="en-US" sz="1400" kern="0" dirty="0">
                <a:solidFill>
                  <a:srgbClr val="FFFFFF"/>
                </a:solidFill>
                <a:latin typeface="Segoe UI"/>
              </a:rPr>
              <a:t>Deploy</a:t>
            </a:r>
          </a:p>
        </p:txBody>
      </p:sp>
      <p:sp>
        <p:nvSpPr>
          <p:cNvPr id="30" name="Right Arrow 29"/>
          <p:cNvSpPr/>
          <p:nvPr/>
        </p:nvSpPr>
        <p:spPr bwMode="auto">
          <a:xfrm rot="9382259">
            <a:off x="1718949" y="5388241"/>
            <a:ext cx="326745" cy="165748"/>
          </a:xfrm>
          <a:prstGeom prst="rightArrow">
            <a:avLst/>
          </a:prstGeom>
          <a:solidFill>
            <a:srgbClr val="FFFFFF"/>
          </a:solidFill>
          <a:ln w="25400" cap="flat" cmpd="sng" algn="ctr">
            <a:solidFill>
              <a:srgbClr val="00AEEF"/>
            </a:solid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400" kern="0" dirty="0">
              <a:gradFill>
                <a:gsLst>
                  <a:gs pos="0">
                    <a:srgbClr val="FFFFFF"/>
                  </a:gs>
                  <a:gs pos="100000">
                    <a:srgbClr val="FFFFFF"/>
                  </a:gs>
                </a:gsLst>
                <a:lin ang="5400000" scaled="0"/>
              </a:gradFill>
              <a:latin typeface="Segoe UI"/>
            </a:endParaRPr>
          </a:p>
        </p:txBody>
      </p:sp>
      <p:sp>
        <p:nvSpPr>
          <p:cNvPr id="31" name="Right Arrow 30"/>
          <p:cNvSpPr/>
          <p:nvPr/>
        </p:nvSpPr>
        <p:spPr bwMode="auto">
          <a:xfrm rot="1400628">
            <a:off x="2091249" y="5393793"/>
            <a:ext cx="326745" cy="165748"/>
          </a:xfrm>
          <a:prstGeom prst="rightArrow">
            <a:avLst/>
          </a:prstGeom>
          <a:solidFill>
            <a:srgbClr val="FFFFFF"/>
          </a:solidFill>
          <a:ln w="25400" cap="flat" cmpd="sng" algn="ctr">
            <a:solidFill>
              <a:srgbClr val="00AEEF"/>
            </a:solid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1400" kern="0" dirty="0">
              <a:gradFill>
                <a:gsLst>
                  <a:gs pos="0">
                    <a:srgbClr val="FFFFFF"/>
                  </a:gs>
                  <a:gs pos="100000">
                    <a:srgbClr val="FFFFFF"/>
                  </a:gs>
                </a:gsLst>
                <a:lin ang="5400000" scaled="0"/>
              </a:gradFill>
              <a:latin typeface="Segoe UI"/>
            </a:endParaRPr>
          </a:p>
        </p:txBody>
      </p:sp>
      <p:sp>
        <p:nvSpPr>
          <p:cNvPr id="33" name="Rectangle 32"/>
          <p:cNvSpPr/>
          <p:nvPr/>
        </p:nvSpPr>
        <p:spPr>
          <a:xfrm>
            <a:off x="531948" y="2521264"/>
            <a:ext cx="1179849" cy="497200"/>
          </a:xfrm>
          <a:prstGeom prst="rect">
            <a:avLst/>
          </a:prstGeom>
          <a:solidFill>
            <a:srgbClr val="00AEEF"/>
          </a:solidFill>
          <a:ln w="12700" cap="flat" cmpd="sng" algn="ctr">
            <a:solidFill>
              <a:srgbClr val="00AEEF">
                <a:shade val="50000"/>
              </a:srgbClr>
            </a:solidFill>
            <a:prstDash val="solid"/>
          </a:ln>
          <a:effectLst/>
        </p:spPr>
        <p:txBody>
          <a:bodyPr rtlCol="0" anchor="ctr"/>
          <a:lstStyle/>
          <a:p>
            <a:pPr algn="ctr" defTabSz="932597">
              <a:defRPr/>
            </a:pPr>
            <a:r>
              <a:rPr lang="en-US" sz="1400" kern="0" dirty="0">
                <a:solidFill>
                  <a:srgbClr val="FFFFFF"/>
                </a:solidFill>
              </a:rPr>
              <a:t>Develop</a:t>
            </a:r>
            <a:r>
              <a:rPr lang="en-US" sz="1400" kern="0" dirty="0" smtClean="0">
                <a:solidFill>
                  <a:srgbClr val="FFFFFF"/>
                </a:solidFill>
              </a:rPr>
              <a:t>&amp;</a:t>
            </a:r>
            <a:br>
              <a:rPr lang="en-US" sz="1400" kern="0" dirty="0" smtClean="0">
                <a:solidFill>
                  <a:srgbClr val="FFFFFF"/>
                </a:solidFill>
              </a:rPr>
            </a:br>
            <a:r>
              <a:rPr lang="en-US" sz="1400" kern="0" dirty="0" smtClean="0">
                <a:solidFill>
                  <a:srgbClr val="FFFFFF"/>
                </a:solidFill>
              </a:rPr>
              <a:t>Deploy</a:t>
            </a:r>
            <a:endParaRPr lang="en-US" sz="1400" b="1" kern="0" dirty="0">
              <a:solidFill>
                <a:srgbClr val="FFFFFF"/>
              </a:solidFill>
              <a:latin typeface="Segoe UI"/>
            </a:endParaRPr>
          </a:p>
        </p:txBody>
      </p:sp>
      <p:sp>
        <p:nvSpPr>
          <p:cNvPr id="17" name="Rectangle 16"/>
          <p:cNvSpPr/>
          <p:nvPr/>
        </p:nvSpPr>
        <p:spPr>
          <a:xfrm>
            <a:off x="488985" y="3837414"/>
            <a:ext cx="1179849" cy="497200"/>
          </a:xfrm>
          <a:prstGeom prst="rect">
            <a:avLst/>
          </a:prstGeom>
          <a:solidFill>
            <a:srgbClr val="00AEEF"/>
          </a:solidFill>
          <a:ln w="12700" cap="flat" cmpd="sng" algn="ctr">
            <a:solidFill>
              <a:srgbClr val="00AEEF">
                <a:shade val="50000"/>
              </a:srgbClr>
            </a:solidFill>
            <a:prstDash val="solid"/>
          </a:ln>
          <a:effectLst/>
        </p:spPr>
        <p:txBody>
          <a:bodyPr rtlCol="0" anchor="ctr"/>
          <a:lstStyle/>
          <a:p>
            <a:pPr algn="ctr" defTabSz="932597">
              <a:defRPr/>
            </a:pPr>
            <a:r>
              <a:rPr lang="en-US" sz="1400" kern="0" dirty="0">
                <a:solidFill>
                  <a:srgbClr val="FFFFFF"/>
                </a:solidFill>
              </a:rPr>
              <a:t>Develop</a:t>
            </a:r>
            <a:r>
              <a:rPr lang="en-US" sz="1400" kern="0" dirty="0" smtClean="0">
                <a:solidFill>
                  <a:srgbClr val="FFFFFF"/>
                </a:solidFill>
              </a:rPr>
              <a:t>&amp;</a:t>
            </a:r>
            <a:br>
              <a:rPr lang="en-US" sz="1400" kern="0" dirty="0" smtClean="0">
                <a:solidFill>
                  <a:srgbClr val="FFFFFF"/>
                </a:solidFill>
              </a:rPr>
            </a:br>
            <a:r>
              <a:rPr lang="en-US" sz="1400" kern="0" dirty="0" smtClean="0">
                <a:solidFill>
                  <a:srgbClr val="FFFFFF"/>
                </a:solidFill>
              </a:rPr>
              <a:t>Test</a:t>
            </a:r>
            <a:endParaRPr lang="en-US" sz="1400" b="1" kern="0" dirty="0">
              <a:solidFill>
                <a:srgbClr val="FFFFFF"/>
              </a:solidFill>
              <a:latin typeface="Segoe UI"/>
            </a:endParaRPr>
          </a:p>
        </p:txBody>
      </p:sp>
      <p:sp>
        <p:nvSpPr>
          <p:cNvPr id="35" name="Cloud 34"/>
          <p:cNvSpPr/>
          <p:nvPr/>
        </p:nvSpPr>
        <p:spPr>
          <a:xfrm>
            <a:off x="2254621" y="5557193"/>
            <a:ext cx="1293797" cy="460571"/>
          </a:xfrm>
          <a:prstGeom prst="cloud">
            <a:avLst/>
          </a:prstGeom>
          <a:solidFill>
            <a:srgbClr val="00AEEF"/>
          </a:solidFill>
          <a:ln w="12700" cap="flat" cmpd="sng" algn="ctr">
            <a:solidFill>
              <a:srgbClr val="00AEEF">
                <a:shade val="50000"/>
              </a:srgbClr>
            </a:solidFill>
            <a:prstDash val="solid"/>
          </a:ln>
          <a:effectLst/>
        </p:spPr>
        <p:txBody>
          <a:bodyPr rtlCol="0" anchor="ctr"/>
          <a:lstStyle/>
          <a:p>
            <a:pPr algn="ctr" defTabSz="932597">
              <a:defRPr/>
            </a:pPr>
            <a:r>
              <a:rPr lang="en-US" sz="1400" kern="0" dirty="0">
                <a:solidFill>
                  <a:srgbClr val="FFFFFF"/>
                </a:solidFill>
                <a:latin typeface="Segoe UI"/>
              </a:rPr>
              <a:t>Deploy</a:t>
            </a:r>
          </a:p>
        </p:txBody>
      </p:sp>
      <p:sp>
        <p:nvSpPr>
          <p:cNvPr id="36" name="Rectangle 35"/>
          <p:cNvSpPr/>
          <p:nvPr/>
        </p:nvSpPr>
        <p:spPr>
          <a:xfrm>
            <a:off x="488985" y="5509709"/>
            <a:ext cx="1179849" cy="497200"/>
          </a:xfrm>
          <a:prstGeom prst="rect">
            <a:avLst/>
          </a:prstGeom>
          <a:solidFill>
            <a:srgbClr val="00AEEF"/>
          </a:solidFill>
          <a:ln w="12700" cap="flat" cmpd="sng" algn="ctr">
            <a:solidFill>
              <a:srgbClr val="00AEEF">
                <a:shade val="50000"/>
              </a:srgbClr>
            </a:solidFill>
            <a:prstDash val="solid"/>
          </a:ln>
          <a:effectLst/>
        </p:spPr>
        <p:txBody>
          <a:bodyPr rtlCol="0" anchor="ctr"/>
          <a:lstStyle/>
          <a:p>
            <a:pPr algn="ctr" defTabSz="932597">
              <a:defRPr/>
            </a:pPr>
            <a:r>
              <a:rPr lang="en-US" sz="1400" kern="0" dirty="0" smtClean="0">
                <a:solidFill>
                  <a:srgbClr val="FFFFFF"/>
                </a:solidFill>
              </a:rPr>
              <a:t>Deploy</a:t>
            </a:r>
            <a:endParaRPr lang="en-US" sz="1400" b="1" kern="0" dirty="0">
              <a:solidFill>
                <a:srgbClr val="FFFFFF"/>
              </a:solidFill>
              <a:latin typeface="Segoe UI"/>
            </a:endParaRPr>
          </a:p>
        </p:txBody>
      </p:sp>
      <p:sp>
        <p:nvSpPr>
          <p:cNvPr id="37" name="Cloud 36"/>
          <p:cNvSpPr/>
          <p:nvPr/>
        </p:nvSpPr>
        <p:spPr>
          <a:xfrm>
            <a:off x="2071783" y="1460919"/>
            <a:ext cx="1476635" cy="460571"/>
          </a:xfrm>
          <a:prstGeom prst="cloud">
            <a:avLst/>
          </a:prstGeom>
          <a:solidFill>
            <a:srgbClr val="00AEEF"/>
          </a:solidFill>
          <a:ln w="12700" cap="flat" cmpd="sng" algn="ctr">
            <a:solidFill>
              <a:srgbClr val="00AEEF">
                <a:shade val="50000"/>
              </a:srgbClr>
            </a:solidFill>
            <a:prstDash val="solid"/>
          </a:ln>
          <a:effectLst/>
        </p:spPr>
        <p:txBody>
          <a:bodyPr rtlCol="0" anchor="ctr"/>
          <a:lstStyle/>
          <a:p>
            <a:pPr algn="ctr" defTabSz="932597">
              <a:defRPr/>
            </a:pPr>
            <a:r>
              <a:rPr lang="en-US" sz="1400" kern="0" dirty="0" smtClean="0">
                <a:solidFill>
                  <a:srgbClr val="FFFFFF"/>
                </a:solidFill>
                <a:latin typeface="Segoe UI"/>
              </a:rPr>
              <a:t>Windows Azure</a:t>
            </a:r>
            <a:endParaRPr lang="en-US" sz="1400" kern="0" dirty="0">
              <a:solidFill>
                <a:srgbClr val="FFFFFF"/>
              </a:solidFill>
              <a:latin typeface="Segoe UI"/>
            </a:endParaRPr>
          </a:p>
        </p:txBody>
      </p:sp>
      <p:sp>
        <p:nvSpPr>
          <p:cNvPr id="38" name="Rectangle 37"/>
          <p:cNvSpPr/>
          <p:nvPr/>
        </p:nvSpPr>
        <p:spPr>
          <a:xfrm>
            <a:off x="488985" y="1413435"/>
            <a:ext cx="1179849" cy="497200"/>
          </a:xfrm>
          <a:prstGeom prst="rect">
            <a:avLst/>
          </a:prstGeom>
          <a:solidFill>
            <a:srgbClr val="00AEEF"/>
          </a:solidFill>
          <a:ln w="12700" cap="flat" cmpd="sng" algn="ctr">
            <a:solidFill>
              <a:srgbClr val="00AEEF">
                <a:shade val="50000"/>
              </a:srgbClr>
            </a:solidFill>
            <a:prstDash val="solid"/>
          </a:ln>
          <a:effectLst/>
        </p:spPr>
        <p:txBody>
          <a:bodyPr rtlCol="0" anchor="ctr"/>
          <a:lstStyle/>
          <a:p>
            <a:pPr algn="ctr" defTabSz="932597">
              <a:defRPr/>
            </a:pPr>
            <a:r>
              <a:rPr lang="en-US" sz="1400" kern="0" dirty="0" smtClean="0">
                <a:solidFill>
                  <a:srgbClr val="FFFFFF"/>
                </a:solidFill>
              </a:rPr>
              <a:t>On-premises</a:t>
            </a:r>
            <a:endParaRPr lang="en-US" sz="1400" b="1" kern="0" dirty="0">
              <a:solidFill>
                <a:srgbClr val="FFFFFF"/>
              </a:solidFill>
              <a:latin typeface="Segoe UI"/>
            </a:endParaRPr>
          </a:p>
        </p:txBody>
      </p:sp>
    </p:spTree>
    <p:extLst>
      <p:ext uri="{BB962C8B-B14F-4D97-AF65-F5344CB8AC3E}">
        <p14:creationId xmlns:p14="http://schemas.microsoft.com/office/powerpoint/2010/main" val="211730185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72593" y="1554045"/>
            <a:ext cx="3412303" cy="386411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fontAlgn="base">
              <a:spcBef>
                <a:spcPct val="0"/>
              </a:spcBef>
              <a:spcAft>
                <a:spcPct val="0"/>
              </a:spcAft>
            </a:pPr>
            <a:endParaRPr lang="en-US" sz="2400" dirty="0"/>
          </a:p>
        </p:txBody>
      </p:sp>
      <p:sp>
        <p:nvSpPr>
          <p:cNvPr id="2" name="Text Placeholder 1"/>
          <p:cNvSpPr>
            <a:spLocks noGrp="1"/>
          </p:cNvSpPr>
          <p:nvPr>
            <p:ph type="body" sz="quarter" idx="10"/>
          </p:nvPr>
        </p:nvSpPr>
        <p:spPr/>
        <p:txBody>
          <a:bodyPr/>
          <a:lstStyle/>
          <a:p>
            <a:endParaRPr lang="en-US" sz="1600" dirty="0" smtClean="0">
              <a:latin typeface="+mn-lt"/>
            </a:endParaRPr>
          </a:p>
        </p:txBody>
      </p:sp>
      <p:sp>
        <p:nvSpPr>
          <p:cNvPr id="10" name="Rectangle 9"/>
          <p:cNvSpPr/>
          <p:nvPr/>
        </p:nvSpPr>
        <p:spPr bwMode="auto">
          <a:xfrm>
            <a:off x="3991813" y="1560987"/>
            <a:ext cx="8170026" cy="38708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3200" dirty="0"/>
              <a:t>Service Bus 1.0 </a:t>
            </a:r>
            <a:r>
              <a:rPr lang="en-US" sz="3200" dirty="0" smtClean="0"/>
              <a:t>(RTM) </a:t>
            </a:r>
            <a:r>
              <a:rPr lang="en-US" sz="3200" dirty="0"/>
              <a:t>– October 2012</a:t>
            </a:r>
          </a:p>
          <a:p>
            <a:r>
              <a:rPr lang="en-US" sz="2400" dirty="0" smtClean="0"/>
              <a:t>Consistent </a:t>
            </a:r>
            <a:r>
              <a:rPr lang="en-US" sz="2400" dirty="0"/>
              <a:t>&amp; Supported with SDK1.8</a:t>
            </a:r>
          </a:p>
          <a:p>
            <a:endParaRPr lang="en-GB" sz="3200" dirty="0" smtClean="0"/>
          </a:p>
          <a:p>
            <a:r>
              <a:rPr lang="en-US" sz="3200" dirty="0"/>
              <a:t>Service Bus </a:t>
            </a:r>
            <a:r>
              <a:rPr lang="en-US" sz="3200" dirty="0" smtClean="0"/>
              <a:t>1.1 (Preview) </a:t>
            </a:r>
            <a:r>
              <a:rPr lang="en-US" sz="3200" dirty="0"/>
              <a:t>– </a:t>
            </a:r>
            <a:r>
              <a:rPr lang="en-US" sz="3200" dirty="0" smtClean="0"/>
              <a:t>June 2013</a:t>
            </a:r>
            <a:endParaRPr lang="en-US" sz="3200" dirty="0"/>
          </a:p>
          <a:p>
            <a:r>
              <a:rPr lang="en-US" sz="2400" dirty="0"/>
              <a:t>Brokered Messaging: Queues and Topics </a:t>
            </a:r>
          </a:p>
          <a:p>
            <a:r>
              <a:rPr lang="en-US" sz="2400" dirty="0" smtClean="0"/>
              <a:t>Management experience </a:t>
            </a:r>
          </a:p>
          <a:p>
            <a:r>
              <a:rPr lang="en-US" sz="2400" dirty="0" smtClean="0"/>
              <a:t>AMQP 1.0 Support </a:t>
            </a:r>
            <a:endParaRPr lang="en-US" sz="2400" dirty="0"/>
          </a:p>
          <a:p>
            <a:r>
              <a:rPr lang="en-US" sz="2400" dirty="0"/>
              <a:t>Consistent &amp; Supported with </a:t>
            </a:r>
            <a:r>
              <a:rPr lang="en-US" sz="2400" dirty="0" smtClean="0"/>
              <a:t>SDK2.1</a:t>
            </a:r>
            <a:endParaRPr lang="en-US" sz="2400" dirty="0"/>
          </a:p>
          <a:p>
            <a:endParaRPr lang="en-GB" sz="2400" dirty="0"/>
          </a:p>
        </p:txBody>
      </p:sp>
      <p:sp>
        <p:nvSpPr>
          <p:cNvPr id="12" name="Title 3"/>
          <p:cNvSpPr txBox="1">
            <a:spLocks/>
          </p:cNvSpPr>
          <p:nvPr/>
        </p:nvSpPr>
        <p:spPr>
          <a:xfrm>
            <a:off x="426720" y="8080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600" b="1" dirty="0" smtClean="0"/>
              <a:t>Announcement: </a:t>
            </a:r>
            <a:r>
              <a:rPr lang="en-US" dirty="0" smtClean="0"/>
              <a:t/>
            </a:r>
            <a:br>
              <a:rPr lang="en-US" dirty="0" smtClean="0"/>
            </a:br>
            <a:r>
              <a:rPr lang="en-US" dirty="0" smtClean="0"/>
              <a:t>Service Bus 1.1 Preview</a:t>
            </a:r>
            <a:endParaRPr lang="en-US" dirty="0"/>
          </a:p>
        </p:txBody>
      </p:sp>
      <p:pic>
        <p:nvPicPr>
          <p:cNvPr id="14" name="Picture 2" descr="http://amqp.org/sites/amqp.org/themes/genesis_amqp/images/showreel/ma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2992" y="144462"/>
            <a:ext cx="1470212"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amqp.org/sites/amqp.org/themes/genesis_amqp/images/showreel/ma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65" y="2133862"/>
            <a:ext cx="2746758" cy="227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603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t>Service Bus Server – The platform</a:t>
            </a:r>
            <a:endParaRPr lang="en-US" dirty="0"/>
          </a:p>
        </p:txBody>
      </p:sp>
      <p:sp>
        <p:nvSpPr>
          <p:cNvPr id="26" name="Rectangle 25"/>
          <p:cNvSpPr/>
          <p:nvPr/>
        </p:nvSpPr>
        <p:spPr bwMode="auto">
          <a:xfrm>
            <a:off x="273778" y="2168239"/>
            <a:ext cx="4720905" cy="361367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15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Server 2008 R2 SP1 and higher</a:t>
            </a:r>
          </a:p>
          <a:p>
            <a:pPr defTabSz="932472" fontAlgn="base">
              <a:lnSpc>
                <a:spcPct val="15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SQL Server 2008 R2 SP1 and higher</a:t>
            </a:r>
          </a:p>
          <a:p>
            <a:pPr defTabSz="932472" fontAlgn="base">
              <a:lnSpc>
                <a:spcPct val="15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Highly Available </a:t>
            </a:r>
          </a:p>
          <a:p>
            <a:pPr defTabSz="932472" fontAlgn="base">
              <a:lnSpc>
                <a:spcPct val="15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Scale Out &amp; Scale Up</a:t>
            </a:r>
          </a:p>
          <a:p>
            <a:pPr defTabSz="932472" fontAlgn="base">
              <a:lnSpc>
                <a:spcPct val="15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Windows Authentication (AD) </a:t>
            </a:r>
          </a:p>
          <a:p>
            <a:pPr defTabSz="932472" fontAlgn="base">
              <a:lnSpc>
                <a:spcPct val="15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SystemCenter Management Pack</a:t>
            </a:r>
          </a:p>
          <a:p>
            <a:pPr defTabSz="932472" fontAlgn="base">
              <a:lnSpc>
                <a:spcPct val="15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Administrator PowerShell</a:t>
            </a:r>
          </a:p>
          <a:p>
            <a:pPr defTabSz="932472" fontAlgn="base">
              <a:lnSpc>
                <a:spcPct val="15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Admin &amp; Tenant Portals</a:t>
            </a:r>
          </a:p>
          <a:p>
            <a:pPr defTabSz="932472" fontAlgn="base">
              <a:lnSpc>
                <a:spcPct val="15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9200670" y="2168239"/>
            <a:ext cx="2427721" cy="361367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3736" tIns="146304" rIns="173736" bIns="146304" numCol="1" spcCol="0" rtlCol="0" fromWordArt="0" anchor="t" anchorCtr="0" forceAA="0" compatLnSpc="1">
            <a:prstTxWarp prst="textNoShape">
              <a:avLst/>
            </a:prstTxWarp>
            <a:noAutofit/>
          </a:bodyPr>
          <a:lstStyle/>
          <a:p>
            <a:pPr defTabSz="932472" fontAlgn="base">
              <a:lnSpc>
                <a:spcPct val="15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1 Box topology</a:t>
            </a:r>
          </a:p>
          <a:p>
            <a:pPr defTabSz="932472" fontAlgn="base">
              <a:lnSpc>
                <a:spcPct val="15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Client OS (64 bit)</a:t>
            </a:r>
          </a:p>
          <a:p>
            <a:pPr defTabSz="932472" fontAlgn="base">
              <a:lnSpc>
                <a:spcPct val="15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SQL Express</a:t>
            </a:r>
          </a:p>
          <a:p>
            <a:pPr defTabSz="932472" fontAlgn="base">
              <a:lnSpc>
                <a:spcPct val="15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Relaxed timeouts</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5179381" y="2168239"/>
            <a:ext cx="3828141" cy="361367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15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SDK Symmetry</a:t>
            </a:r>
          </a:p>
          <a:p>
            <a:pPr defTabSz="932472" fontAlgn="base">
              <a:lnSpc>
                <a:spcPct val="15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Use Connection string</a:t>
            </a:r>
          </a:p>
          <a:p>
            <a:pPr defTabSz="932472" fontAlgn="base">
              <a:lnSpc>
                <a:spcPct val="15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IaaS (Azure VM) </a:t>
            </a:r>
            <a:r>
              <a:rPr lang="en-US" dirty="0" smtClean="0">
                <a:gradFill>
                  <a:gsLst>
                    <a:gs pos="0">
                      <a:srgbClr val="FFFFFF"/>
                    </a:gs>
                    <a:gs pos="100000">
                      <a:srgbClr val="FFFFFF"/>
                    </a:gs>
                  </a:gsLst>
                  <a:lin ang="5400000" scaled="0"/>
                </a:gradFill>
                <a:ea typeface="Segoe UI" pitchFamily="34" charset="0"/>
                <a:cs typeface="Segoe UI" pitchFamily="34" charset="0"/>
              </a:rPr>
              <a:t>support</a:t>
            </a:r>
          </a:p>
          <a:p>
            <a:pPr defTabSz="932472" fontAlgn="base">
              <a:lnSpc>
                <a:spcPct val="15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Share Access (SAS) authentication</a:t>
            </a: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15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15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312317" y="1541721"/>
            <a:ext cx="263136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Enterprise Ready</a:t>
            </a:r>
          </a:p>
        </p:txBody>
      </p:sp>
      <p:sp>
        <p:nvSpPr>
          <p:cNvPr id="17" name="TextBox 16"/>
          <p:cNvSpPr txBox="1"/>
          <p:nvPr/>
        </p:nvSpPr>
        <p:spPr>
          <a:xfrm>
            <a:off x="5823543" y="1540375"/>
            <a:ext cx="196028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ISV Friendly</a:t>
            </a:r>
          </a:p>
        </p:txBody>
      </p:sp>
      <p:sp>
        <p:nvSpPr>
          <p:cNvPr id="18" name="TextBox 17"/>
          <p:cNvSpPr txBox="1"/>
          <p:nvPr/>
        </p:nvSpPr>
        <p:spPr>
          <a:xfrm>
            <a:off x="9060358" y="1540375"/>
            <a:ext cx="296972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Developers Choice</a:t>
            </a:r>
          </a:p>
        </p:txBody>
      </p:sp>
    </p:spTree>
    <p:extLst>
      <p:ext uri="{BB962C8B-B14F-4D97-AF65-F5344CB8AC3E}">
        <p14:creationId xmlns:p14="http://schemas.microsoft.com/office/powerpoint/2010/main" val="88377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Demo</a:t>
            </a:r>
            <a:r>
              <a:rPr lang="en-US" dirty="0"/>
              <a:t/>
            </a:r>
            <a:br>
              <a:rPr lang="en-US" dirty="0"/>
            </a:br>
            <a:r>
              <a:rPr lang="en-US" sz="6000" dirty="0"/>
              <a:t>Service Bus for </a:t>
            </a:r>
            <a:br>
              <a:rPr lang="en-US" sz="6000" dirty="0"/>
            </a:br>
            <a:r>
              <a:rPr lang="en-US" sz="6000" dirty="0"/>
              <a:t>Windows Server 1.1 (preview)</a:t>
            </a:r>
            <a:br>
              <a:rPr lang="en-US" sz="6000" dirty="0"/>
            </a:br>
            <a:endParaRPr lang="en-US" dirty="0"/>
          </a:p>
        </p:txBody>
      </p:sp>
      <p:sp>
        <p:nvSpPr>
          <p:cNvPr id="3" name="Text Placeholder 2"/>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5510195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93972" y="3650366"/>
            <a:ext cx="11635523" cy="900512"/>
          </a:xfrm>
          <a:prstGeom prst="rect">
            <a:avLst/>
          </a:prstGeom>
        </p:spPr>
      </p:pic>
      <p:sp>
        <p:nvSpPr>
          <p:cNvPr id="5" name="Text Placeholder 5"/>
          <p:cNvSpPr txBox="1">
            <a:spLocks/>
          </p:cNvSpPr>
          <p:nvPr/>
        </p:nvSpPr>
        <p:spPr>
          <a:xfrm>
            <a:off x="8679059" y="4692666"/>
            <a:ext cx="3788504" cy="1489194"/>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48" dirty="0">
                <a:solidFill>
                  <a:schemeClr val="bg2"/>
                </a:solidFill>
                <a:latin typeface="+mj-lt"/>
              </a:rPr>
              <a:t>SB1.1 Preview – 6/13</a:t>
            </a:r>
          </a:p>
          <a:p>
            <a:r>
              <a:rPr lang="en-US" sz="1428" dirty="0">
                <a:solidFill>
                  <a:schemeClr val="bg2"/>
                </a:solidFill>
              </a:rPr>
              <a:t>Consistent &amp; Supported with SDK2.1</a:t>
            </a:r>
          </a:p>
          <a:p>
            <a:r>
              <a:rPr lang="en-US" sz="1428" dirty="0">
                <a:solidFill>
                  <a:schemeClr val="bg2"/>
                </a:solidFill>
              </a:rPr>
              <a:t>Interoperability with AMQP1.0</a:t>
            </a:r>
          </a:p>
          <a:p>
            <a:r>
              <a:rPr lang="en-US" sz="1428" dirty="0">
                <a:solidFill>
                  <a:schemeClr val="bg2"/>
                </a:solidFill>
              </a:rPr>
              <a:t>Shared Access Signature (SAS)</a:t>
            </a:r>
          </a:p>
          <a:p>
            <a:r>
              <a:rPr lang="en-US" sz="1428" dirty="0" smtClean="0">
                <a:solidFill>
                  <a:schemeClr val="bg2"/>
                </a:solidFill>
              </a:rPr>
              <a:t>Admin &amp; Tenant Management Portal </a:t>
            </a:r>
            <a:endParaRPr lang="en-US" sz="1428" dirty="0">
              <a:solidFill>
                <a:schemeClr val="bg2"/>
              </a:solidFill>
            </a:endParaRPr>
          </a:p>
        </p:txBody>
      </p:sp>
      <p:sp>
        <p:nvSpPr>
          <p:cNvPr id="6" name="Text Placeholder 5"/>
          <p:cNvSpPr txBox="1">
            <a:spLocks/>
          </p:cNvSpPr>
          <p:nvPr/>
        </p:nvSpPr>
        <p:spPr>
          <a:xfrm>
            <a:off x="2091264" y="4586337"/>
            <a:ext cx="3071442" cy="1789120"/>
          </a:xfrm>
          <a:prstGeom prst="rect">
            <a:avLst/>
          </a:prstGeom>
        </p:spPr>
        <p:txBody>
          <a:bodyPr vert="horz" wrap="square" lIns="149217" tIns="93260" rIns="149217" bIns="93260" rtlCol="0">
            <a:spAutoFit/>
          </a:bodyPr>
          <a:lstStyle>
            <a:lvl1pPr marL="287338" marR="0" indent="-287338" algn="l" defTabSz="932742" rtl="0" eaLnBrk="1" fontAlgn="auto" latinLnBrk="0" hangingPunct="1">
              <a:lnSpc>
                <a:spcPct val="90000"/>
              </a:lnSpc>
              <a:spcBef>
                <a:spcPts val="1224"/>
              </a:spcBef>
              <a:spcAft>
                <a:spcPts val="0"/>
              </a:spcAft>
              <a:buClr>
                <a:schemeClr val="tx1"/>
              </a:buClr>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31166" marR="0" indent="-233195"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99585" marR="0" indent="-168419"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880958" marR="0" indent="-181374"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049377" marR="0" indent="-168419"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48" dirty="0">
                <a:solidFill>
                  <a:schemeClr val="bg2"/>
                </a:solidFill>
              </a:rPr>
              <a:t>SB1.0 – 10/12</a:t>
            </a:r>
          </a:p>
          <a:p>
            <a:pPr marL="352962" indent="-352962" defTabSz="932559">
              <a:spcBef>
                <a:spcPct val="20000"/>
              </a:spcBef>
            </a:pPr>
            <a:r>
              <a:rPr lang="en-US" sz="1428" dirty="0">
                <a:solidFill>
                  <a:schemeClr val="bg2"/>
                </a:solidFill>
                <a:latin typeface="+mn-lt"/>
              </a:rPr>
              <a:t>Brokered Messaging: Queues and Topics </a:t>
            </a:r>
          </a:p>
          <a:p>
            <a:pPr marL="352962" indent="-352962" defTabSz="932559">
              <a:spcBef>
                <a:spcPct val="20000"/>
              </a:spcBef>
            </a:pPr>
            <a:r>
              <a:rPr lang="en-US" sz="1428" dirty="0" smtClean="0">
                <a:solidFill>
                  <a:schemeClr val="bg2"/>
                </a:solidFill>
                <a:latin typeface="+mn-lt"/>
              </a:rPr>
              <a:t>Consistent &amp; Supported with SDK1.8</a:t>
            </a:r>
          </a:p>
          <a:p>
            <a:pPr marL="0" indent="0">
              <a:buNone/>
            </a:pPr>
            <a:endParaRPr lang="en-US" sz="1428" b="1" dirty="0">
              <a:solidFill>
                <a:schemeClr val="bg2"/>
              </a:solidFill>
            </a:endParaRPr>
          </a:p>
        </p:txBody>
      </p:sp>
      <p:cxnSp>
        <p:nvCxnSpPr>
          <p:cNvPr id="13" name="Straight Arrow Connector 12"/>
          <p:cNvCxnSpPr/>
          <p:nvPr/>
        </p:nvCxnSpPr>
        <p:spPr>
          <a:xfrm flipH="1">
            <a:off x="3147104" y="3894385"/>
            <a:ext cx="20496" cy="691952"/>
          </a:xfrm>
          <a:prstGeom prst="straightConnector1">
            <a:avLst/>
          </a:prstGeom>
          <a:ln w="63500">
            <a:solidFill>
              <a:srgbClr val="F28500"/>
            </a:solidFill>
            <a:headEnd type="oval" w="med" len="med"/>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1557574" y="3916595"/>
            <a:ext cx="20496" cy="691952"/>
          </a:xfrm>
          <a:prstGeom prst="straightConnector1">
            <a:avLst/>
          </a:prstGeom>
          <a:ln w="63500">
            <a:solidFill>
              <a:srgbClr val="F28500"/>
            </a:solidFill>
            <a:headEnd type="oval" w="med" len="med"/>
            <a:tailEnd type="stealth"/>
          </a:ln>
        </p:spPr>
        <p:style>
          <a:lnRef idx="1">
            <a:schemeClr val="accent1"/>
          </a:lnRef>
          <a:fillRef idx="0">
            <a:schemeClr val="accent1"/>
          </a:fillRef>
          <a:effectRef idx="0">
            <a:schemeClr val="accent1"/>
          </a:effectRef>
          <a:fontRef idx="minor">
            <a:schemeClr val="tx1"/>
          </a:fontRef>
        </p:style>
      </p:cxnSp>
      <p:sp>
        <p:nvSpPr>
          <p:cNvPr id="16" name="Text Placeholder 4"/>
          <p:cNvSpPr txBox="1">
            <a:spLocks/>
          </p:cNvSpPr>
          <p:nvPr/>
        </p:nvSpPr>
        <p:spPr>
          <a:xfrm>
            <a:off x="755285" y="1369477"/>
            <a:ext cx="3617680" cy="1990745"/>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51304">
              <a:spcBef>
                <a:spcPts val="1248"/>
              </a:spcBef>
              <a:buClr>
                <a:schemeClr val="tx1"/>
              </a:buClr>
              <a:buNone/>
            </a:pPr>
            <a:r>
              <a:rPr lang="en-US" sz="2448" dirty="0">
                <a:solidFill>
                  <a:schemeClr val="bg2"/>
                </a:solidFill>
                <a:latin typeface="+mj-lt"/>
              </a:rPr>
              <a:t>SDK 1.8 – 10/12</a:t>
            </a:r>
          </a:p>
          <a:p>
            <a:r>
              <a:rPr lang="en-US" sz="1428" dirty="0">
                <a:solidFill>
                  <a:schemeClr val="bg2"/>
                </a:solidFill>
              </a:rPr>
              <a:t>Message Lock Renewal</a:t>
            </a:r>
          </a:p>
          <a:p>
            <a:r>
              <a:rPr lang="en-US" sz="1428" dirty="0">
                <a:solidFill>
                  <a:schemeClr val="bg2"/>
                </a:solidFill>
              </a:rPr>
              <a:t>Entity Query</a:t>
            </a:r>
          </a:p>
          <a:p>
            <a:r>
              <a:rPr lang="en-US" sz="1428" dirty="0">
                <a:solidFill>
                  <a:schemeClr val="bg2"/>
                </a:solidFill>
              </a:rPr>
              <a:t>Forward Messages between entities</a:t>
            </a:r>
          </a:p>
          <a:p>
            <a:r>
              <a:rPr lang="en-US" sz="1428" dirty="0">
                <a:solidFill>
                  <a:schemeClr val="bg2"/>
                </a:solidFill>
              </a:rPr>
              <a:t>Batch APIs</a:t>
            </a:r>
          </a:p>
          <a:p>
            <a:r>
              <a:rPr lang="en-US" sz="1428" dirty="0">
                <a:solidFill>
                  <a:schemeClr val="bg2"/>
                </a:solidFill>
              </a:rPr>
              <a:t>Browse Sessions </a:t>
            </a:r>
          </a:p>
          <a:p>
            <a:r>
              <a:rPr lang="en-US" sz="1428" dirty="0">
                <a:solidFill>
                  <a:schemeClr val="bg2"/>
                </a:solidFill>
              </a:rPr>
              <a:t>Updating Entities (enable\disable)</a:t>
            </a:r>
          </a:p>
        </p:txBody>
      </p:sp>
      <p:sp>
        <p:nvSpPr>
          <p:cNvPr id="17" name="Text Placeholder 5"/>
          <p:cNvSpPr txBox="1">
            <a:spLocks/>
          </p:cNvSpPr>
          <p:nvPr/>
        </p:nvSpPr>
        <p:spPr>
          <a:xfrm>
            <a:off x="7444612" y="1369478"/>
            <a:ext cx="2922133" cy="1697174"/>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48" dirty="0">
                <a:solidFill>
                  <a:schemeClr val="bg2"/>
                </a:solidFill>
                <a:latin typeface="+mj-lt"/>
              </a:rPr>
              <a:t>SDK 2.0 – 4/13</a:t>
            </a:r>
          </a:p>
          <a:p>
            <a:r>
              <a:rPr lang="en-US" sz="1428" dirty="0">
                <a:solidFill>
                  <a:schemeClr val="bg2"/>
                </a:solidFill>
              </a:rPr>
              <a:t>Shared Access </a:t>
            </a:r>
            <a:r>
              <a:rPr lang="en-US" sz="1428" dirty="0" smtClean="0">
                <a:solidFill>
                  <a:schemeClr val="bg2"/>
                </a:solidFill>
              </a:rPr>
              <a:t>Secrets (SAS</a:t>
            </a:r>
            <a:r>
              <a:rPr lang="en-US" sz="1428" dirty="0">
                <a:solidFill>
                  <a:schemeClr val="bg2"/>
                </a:solidFill>
              </a:rPr>
              <a:t>)</a:t>
            </a:r>
          </a:p>
          <a:p>
            <a:r>
              <a:rPr lang="en-US" sz="1428" dirty="0">
                <a:solidFill>
                  <a:schemeClr val="bg2"/>
                </a:solidFill>
              </a:rPr>
              <a:t>Auto-delete Idle Entities</a:t>
            </a:r>
          </a:p>
          <a:p>
            <a:r>
              <a:rPr lang="en-US" sz="1428" dirty="0">
                <a:solidFill>
                  <a:schemeClr val="bg2"/>
                </a:solidFill>
              </a:rPr>
              <a:t>Event-Driven Model</a:t>
            </a:r>
          </a:p>
          <a:p>
            <a:r>
              <a:rPr lang="en-US" sz="1428" dirty="0">
                <a:solidFill>
                  <a:schemeClr val="bg2"/>
                </a:solidFill>
              </a:rPr>
              <a:t>Task-based </a:t>
            </a:r>
            <a:r>
              <a:rPr lang="en-US" sz="1428" dirty="0" err="1">
                <a:solidFill>
                  <a:schemeClr val="bg2"/>
                </a:solidFill>
              </a:rPr>
              <a:t>Async</a:t>
            </a:r>
            <a:r>
              <a:rPr lang="en-US" sz="1428" dirty="0">
                <a:solidFill>
                  <a:schemeClr val="bg2"/>
                </a:solidFill>
              </a:rPr>
              <a:t> APIs</a:t>
            </a:r>
          </a:p>
          <a:p>
            <a:r>
              <a:rPr lang="en-US" sz="1428" dirty="0">
                <a:solidFill>
                  <a:schemeClr val="bg2"/>
                </a:solidFill>
              </a:rPr>
              <a:t>Browsing Messages</a:t>
            </a:r>
          </a:p>
        </p:txBody>
      </p:sp>
      <p:sp>
        <p:nvSpPr>
          <p:cNvPr id="18" name="Text Placeholder 5"/>
          <p:cNvSpPr txBox="1">
            <a:spLocks/>
          </p:cNvSpPr>
          <p:nvPr/>
        </p:nvSpPr>
        <p:spPr>
          <a:xfrm>
            <a:off x="9844318" y="1320271"/>
            <a:ext cx="2598791" cy="1385753"/>
          </a:xfrm>
          <a:prstGeom prst="rect">
            <a:avLst/>
          </a:prstGeom>
        </p:spPr>
        <p:txBody>
          <a:bodyPr vert="horz" wrap="square" lIns="149217" tIns="93260" rIns="149217" bIns="93260" rtlCol="0">
            <a:spAutoFit/>
          </a:bodyPr>
          <a:lstStyle>
            <a:lvl1pPr marL="287338" marR="0" indent="-287338" algn="l" defTabSz="932742" rtl="0" eaLnBrk="1" fontAlgn="auto" latinLnBrk="0" hangingPunct="1">
              <a:lnSpc>
                <a:spcPct val="90000"/>
              </a:lnSpc>
              <a:spcBef>
                <a:spcPts val="1224"/>
              </a:spcBef>
              <a:spcAft>
                <a:spcPts val="0"/>
              </a:spcAft>
              <a:buClr>
                <a:schemeClr val="tx1"/>
              </a:buClr>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31166" marR="0" indent="-233195"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99585" marR="0" indent="-168419"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880958" marR="0" indent="-181374"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049377" marR="0" indent="-168419"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48" dirty="0">
                <a:solidFill>
                  <a:schemeClr val="bg2"/>
                </a:solidFill>
              </a:rPr>
              <a:t>SDK 2.1 – 5</a:t>
            </a:r>
            <a:r>
              <a:rPr lang="en-US" sz="2448" dirty="0" smtClean="0">
                <a:solidFill>
                  <a:schemeClr val="bg2"/>
                </a:solidFill>
              </a:rPr>
              <a:t>/13</a:t>
            </a:r>
            <a:endParaRPr lang="en-US" sz="2448" dirty="0">
              <a:solidFill>
                <a:schemeClr val="bg2"/>
              </a:solidFill>
            </a:endParaRPr>
          </a:p>
          <a:p>
            <a:pPr marL="352962" indent="-352962" defTabSz="932559">
              <a:spcBef>
                <a:spcPct val="20000"/>
              </a:spcBef>
            </a:pPr>
            <a:r>
              <a:rPr lang="en-US" sz="1428" dirty="0">
                <a:solidFill>
                  <a:schemeClr val="bg2"/>
                </a:solidFill>
                <a:latin typeface="+mn-lt"/>
              </a:rPr>
              <a:t>AMQP</a:t>
            </a:r>
          </a:p>
          <a:p>
            <a:pPr marL="352962" indent="-352962" defTabSz="932559">
              <a:spcBef>
                <a:spcPct val="20000"/>
              </a:spcBef>
            </a:pPr>
            <a:r>
              <a:rPr lang="en-US" sz="1428" dirty="0">
                <a:solidFill>
                  <a:schemeClr val="bg2"/>
                </a:solidFill>
                <a:latin typeface="+mn-lt"/>
              </a:rPr>
              <a:t>SB1.1 Preview</a:t>
            </a:r>
          </a:p>
          <a:p>
            <a:pPr marL="0" indent="0">
              <a:buNone/>
            </a:pPr>
            <a:endParaRPr lang="en-US" sz="1428" dirty="0">
              <a:solidFill>
                <a:schemeClr val="bg2"/>
              </a:solidFill>
            </a:endParaRPr>
          </a:p>
        </p:txBody>
      </p:sp>
      <p:cxnSp>
        <p:nvCxnSpPr>
          <p:cNvPr id="19" name="Straight Arrow Connector 18"/>
          <p:cNvCxnSpPr/>
          <p:nvPr/>
        </p:nvCxnSpPr>
        <p:spPr>
          <a:xfrm flipH="1" flipV="1">
            <a:off x="2993377" y="3314720"/>
            <a:ext cx="22203" cy="571130"/>
          </a:xfrm>
          <a:prstGeom prst="straightConnector1">
            <a:avLst/>
          </a:prstGeom>
          <a:ln w="63500">
            <a:solidFill>
              <a:srgbClr val="00B050"/>
            </a:solidFill>
            <a:headEnd type="oval" w="med" len="med"/>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0949508" y="3269464"/>
            <a:ext cx="17963" cy="650551"/>
          </a:xfrm>
          <a:prstGeom prst="straightConnector1">
            <a:avLst/>
          </a:prstGeom>
          <a:ln w="63500">
            <a:solidFill>
              <a:srgbClr val="00B050"/>
            </a:solidFill>
            <a:headEnd type="oval" w="med" len="med"/>
            <a:tailEnd type="stealth"/>
          </a:ln>
        </p:spPr>
        <p:style>
          <a:lnRef idx="1">
            <a:schemeClr val="accent1"/>
          </a:lnRef>
          <a:fillRef idx="0">
            <a:schemeClr val="accent1"/>
          </a:fillRef>
          <a:effectRef idx="0">
            <a:schemeClr val="accent1"/>
          </a:effectRef>
          <a:fontRef idx="minor">
            <a:schemeClr val="tx1"/>
          </a:fontRef>
        </p:style>
      </p:cxnSp>
      <p:sp>
        <p:nvSpPr>
          <p:cNvPr id="42" name="Title 1"/>
          <p:cNvSpPr txBox="1">
            <a:spLocks/>
          </p:cNvSpPr>
          <p:nvPr/>
        </p:nvSpPr>
        <p:spPr>
          <a:xfrm>
            <a:off x="534233" y="145544"/>
            <a:ext cx="11366388" cy="762479"/>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sz="5507" dirty="0"/>
              <a:t>Service Bus Release Cadence </a:t>
            </a:r>
          </a:p>
        </p:txBody>
      </p:sp>
      <p:sp>
        <p:nvSpPr>
          <p:cNvPr id="14" name="Text Placeholder 4"/>
          <p:cNvSpPr txBox="1">
            <a:spLocks/>
          </p:cNvSpPr>
          <p:nvPr/>
        </p:nvSpPr>
        <p:spPr>
          <a:xfrm>
            <a:off x="4485872" y="1369477"/>
            <a:ext cx="2774583" cy="1333713"/>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51304">
              <a:spcBef>
                <a:spcPts val="1248"/>
              </a:spcBef>
              <a:buClr>
                <a:schemeClr val="tx1"/>
              </a:buClr>
              <a:buNone/>
            </a:pPr>
            <a:r>
              <a:rPr lang="en-US" sz="2448" dirty="0" smtClean="0">
                <a:solidFill>
                  <a:schemeClr val="bg2"/>
                </a:solidFill>
                <a:latin typeface="+mj-lt"/>
              </a:rPr>
              <a:t>Notification Hub</a:t>
            </a:r>
            <a:br>
              <a:rPr lang="en-US" sz="2448" dirty="0" smtClean="0">
                <a:solidFill>
                  <a:schemeClr val="bg2"/>
                </a:solidFill>
                <a:latin typeface="+mj-lt"/>
              </a:rPr>
            </a:br>
            <a:r>
              <a:rPr lang="en-US" sz="2448" dirty="0" smtClean="0">
                <a:solidFill>
                  <a:schemeClr val="bg2"/>
                </a:solidFill>
                <a:latin typeface="+mj-lt"/>
              </a:rPr>
              <a:t>Preview – 1/13</a:t>
            </a:r>
          </a:p>
          <a:p>
            <a:r>
              <a:rPr lang="en-US" sz="1428" dirty="0" smtClean="0">
                <a:solidFill>
                  <a:schemeClr val="bg2"/>
                </a:solidFill>
              </a:rPr>
              <a:t>Scalable</a:t>
            </a:r>
            <a:r>
              <a:rPr lang="en-US" sz="1428" dirty="0">
                <a:solidFill>
                  <a:schemeClr val="bg2"/>
                </a:solidFill>
              </a:rPr>
              <a:t>, cross-platform, push </a:t>
            </a:r>
            <a:r>
              <a:rPr lang="en-US" sz="1428" dirty="0" smtClean="0">
                <a:solidFill>
                  <a:schemeClr val="bg2"/>
                </a:solidFill>
              </a:rPr>
              <a:t>notification</a:t>
            </a:r>
            <a:endParaRPr lang="en-US" sz="1428" dirty="0">
              <a:solidFill>
                <a:schemeClr val="bg2"/>
              </a:solidFill>
            </a:endParaRPr>
          </a:p>
        </p:txBody>
      </p:sp>
      <p:cxnSp>
        <p:nvCxnSpPr>
          <p:cNvPr id="20" name="Straight Arrow Connector 19"/>
          <p:cNvCxnSpPr/>
          <p:nvPr/>
        </p:nvCxnSpPr>
        <p:spPr>
          <a:xfrm flipH="1" flipV="1">
            <a:off x="5827245" y="3316992"/>
            <a:ext cx="22203" cy="571130"/>
          </a:xfrm>
          <a:prstGeom prst="straightConnector1">
            <a:avLst/>
          </a:prstGeom>
          <a:ln w="63500">
            <a:solidFill>
              <a:schemeClr val="bg2">
                <a:lumMod val="50000"/>
                <a:lumOff val="50000"/>
              </a:schemeClr>
            </a:solidFill>
            <a:headEnd type="oval" w="med" len="med"/>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9538917" y="3262374"/>
            <a:ext cx="17963" cy="650551"/>
          </a:xfrm>
          <a:prstGeom prst="straightConnector1">
            <a:avLst/>
          </a:prstGeom>
          <a:ln w="63500">
            <a:solidFill>
              <a:srgbClr val="00B050"/>
            </a:solidFill>
            <a:headEnd type="oval" w="med" len="med"/>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65758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487382"/>
          </a:xfrm>
          <a:prstGeom prst="rect">
            <a:avLst/>
          </a:prstGeom>
        </p:spPr>
        <p:txBody>
          <a:bodyPr wrap="square">
            <a:spAutoFit/>
          </a:bodyPr>
          <a:lstStyle/>
          <a:p>
            <a:pPr marL="571500" lvl="0" indent="-571500">
              <a:lnSpc>
                <a:spcPct val="90000"/>
              </a:lnSpc>
              <a:spcBef>
                <a:spcPct val="20000"/>
              </a:spcBef>
              <a:buSzPct val="105000"/>
              <a:buBlip>
                <a:blip r:embed="rId3"/>
              </a:buBlip>
            </a:pPr>
            <a:endParaRPr lang="en-US" sz="2800" dirty="0">
              <a:gradFill>
                <a:gsLst>
                  <a:gs pos="1250">
                    <a:schemeClr val="tx1"/>
                  </a:gs>
                  <a:gs pos="100000">
                    <a:schemeClr val="tx1"/>
                  </a:gs>
                </a:gsLst>
                <a:lin ang="5400000" scaled="0"/>
              </a:gradFill>
              <a:latin typeface="+mj-lt"/>
            </a:endParaRPr>
          </a:p>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WAD-B312: </a:t>
            </a:r>
            <a:r>
              <a:rPr lang="en-US" sz="2800" dirty="0">
                <a:gradFill>
                  <a:gsLst>
                    <a:gs pos="1250">
                      <a:schemeClr val="tx1"/>
                    </a:gs>
                    <a:gs pos="100000">
                      <a:schemeClr val="tx1"/>
                    </a:gs>
                  </a:gsLst>
                  <a:lin ang="5400000" scaled="0"/>
                </a:gradFill>
                <a:latin typeface="+mj-lt"/>
              </a:rPr>
              <a:t>Microsoft Integration Vision and Roadmap; June 4th, 8:30</a:t>
            </a:r>
          </a:p>
          <a:p>
            <a:pPr marL="571500" lvl="0" indent="-571500">
              <a:lnSpc>
                <a:spcPct val="90000"/>
              </a:lnSpc>
              <a:spcBef>
                <a:spcPct val="20000"/>
              </a:spcBef>
              <a:buSzPct val="105000"/>
              <a:buBlip>
                <a:blip r:embed="rId3"/>
              </a:buBlip>
            </a:pPr>
            <a:r>
              <a:rPr lang="en-US" sz="2800" dirty="0">
                <a:gradFill>
                  <a:gsLst>
                    <a:gs pos="1250">
                      <a:schemeClr val="tx1"/>
                    </a:gs>
                    <a:gs pos="100000">
                      <a:schemeClr val="tx1"/>
                    </a:gs>
                  </a:gsLst>
                  <a:lin ang="5400000" scaled="0"/>
                </a:gradFill>
                <a:latin typeface="+mj-lt"/>
              </a:rPr>
              <a:t>WAD-B310: Messaging with Windows Azure Service Bus, June 4th 10:15</a:t>
            </a:r>
          </a:p>
          <a:p>
            <a:pPr marL="571500" lvl="0" indent="-571500">
              <a:lnSpc>
                <a:spcPct val="90000"/>
              </a:lnSpc>
              <a:spcBef>
                <a:spcPct val="20000"/>
              </a:spcBef>
              <a:buSzPct val="105000"/>
              <a:buBlip>
                <a:blip r:embed="rId3"/>
              </a:buBlip>
            </a:pPr>
            <a:r>
              <a:rPr lang="en-US" sz="2800" dirty="0">
                <a:gradFill>
                  <a:gsLst>
                    <a:gs pos="1250">
                      <a:schemeClr val="tx1"/>
                    </a:gs>
                    <a:gs pos="100000">
                      <a:schemeClr val="tx1"/>
                    </a:gs>
                  </a:gsLst>
                  <a:lin ang="5400000" scaled="0"/>
                </a:gradFill>
                <a:latin typeface="+mj-lt"/>
              </a:rPr>
              <a:t>WAD-B405: Developing Hybrid Solutions with Microsoft BizTalk Server 2013 and Windows Azure; June 5th, </a:t>
            </a:r>
            <a:r>
              <a:rPr lang="en-US" sz="2800" dirty="0" smtClean="0">
                <a:gradFill>
                  <a:gsLst>
                    <a:gs pos="1250">
                      <a:schemeClr val="tx1"/>
                    </a:gs>
                    <a:gs pos="100000">
                      <a:schemeClr val="tx1"/>
                    </a:gs>
                  </a:gsLst>
                  <a:lin ang="5400000" scaled="0"/>
                </a:gradFill>
                <a:latin typeface="+mj-lt"/>
              </a:rPr>
              <a:t>8:30</a:t>
            </a:r>
          </a:p>
          <a:p>
            <a:pPr marL="571500" indent="-571500">
              <a:lnSpc>
                <a:spcPct val="90000"/>
              </a:lnSpc>
              <a:spcBef>
                <a:spcPct val="20000"/>
              </a:spcBef>
              <a:buSzPct val="105000"/>
              <a:buBlip>
                <a:blip r:embed="rId3"/>
              </a:buBlip>
            </a:pPr>
            <a:r>
              <a:rPr lang="en-US" sz="2800" dirty="0" err="1">
                <a:gradFill>
                  <a:gsLst>
                    <a:gs pos="1250">
                      <a:schemeClr val="tx1"/>
                    </a:gs>
                    <a:gs pos="100000">
                      <a:schemeClr val="tx1"/>
                    </a:gs>
                  </a:gsLst>
                  <a:lin ang="5400000" scaled="0"/>
                </a:gradFill>
                <a:latin typeface="+mj-lt"/>
              </a:rPr>
              <a:t>BoF</a:t>
            </a:r>
            <a:r>
              <a:rPr lang="en-US" sz="2800" dirty="0">
                <a:gradFill>
                  <a:gsLst>
                    <a:gs pos="1250">
                      <a:schemeClr val="tx1"/>
                    </a:gs>
                    <a:gs pos="100000">
                      <a:schemeClr val="tx1"/>
                    </a:gs>
                  </a:gsLst>
                  <a:lin ang="5400000" scaled="0"/>
                </a:gradFill>
                <a:latin typeface="+mj-lt"/>
              </a:rPr>
              <a:t>: Towards a Lightweight Integration Bus; June 5th 10:15</a:t>
            </a:r>
          </a:p>
          <a:p>
            <a:pPr marL="571500" indent="-571500">
              <a:lnSpc>
                <a:spcPct val="90000"/>
              </a:lnSpc>
              <a:spcBef>
                <a:spcPct val="20000"/>
              </a:spcBef>
              <a:buSzPct val="105000"/>
              <a:buBlip>
                <a:blip r:embed="rId3"/>
              </a:buBlip>
            </a:pPr>
            <a:r>
              <a:rPr lang="en-US" sz="2800" dirty="0">
                <a:gradFill>
                  <a:gsLst>
                    <a:gs pos="1250">
                      <a:schemeClr val="tx1"/>
                    </a:gs>
                    <a:gs pos="100000">
                      <a:schemeClr val="tx1"/>
                    </a:gs>
                  </a:gsLst>
                  <a:lin ang="5400000" scaled="0"/>
                </a:gradFill>
                <a:latin typeface="+mj-lt"/>
              </a:rPr>
              <a:t>WAD-B336: Connected Clients and Continuous Services with Windows Azure Service Bus, June 6th 10:15</a:t>
            </a:r>
          </a:p>
          <a:p>
            <a:pPr marL="571500" indent="-571500">
              <a:lnSpc>
                <a:spcPct val="90000"/>
              </a:lnSpc>
              <a:spcBef>
                <a:spcPct val="20000"/>
              </a:spcBef>
              <a:buSzPct val="105000"/>
              <a:buBlip>
                <a:blip r:embed="rId3"/>
              </a:buBlip>
            </a:pPr>
            <a:r>
              <a:rPr lang="en-US" sz="2800" dirty="0">
                <a:gradFill>
                  <a:gsLst>
                    <a:gs pos="1250">
                      <a:schemeClr val="tx1"/>
                    </a:gs>
                    <a:gs pos="100000">
                      <a:schemeClr val="tx1"/>
                    </a:gs>
                  </a:gsLst>
                  <a:lin ang="5400000" scaled="0"/>
                </a:gradFill>
                <a:latin typeface="+mj-lt"/>
              </a:rPr>
              <a:t>WAD-B340: Building Private Clouds Using Windows Azure Services for Windows Server; June 6th </a:t>
            </a:r>
            <a:r>
              <a:rPr lang="en-US" sz="2800" dirty="0" smtClean="0">
                <a:gradFill>
                  <a:gsLst>
                    <a:gs pos="1250">
                      <a:schemeClr val="tx1"/>
                    </a:gs>
                    <a:gs pos="100000">
                      <a:schemeClr val="tx1"/>
                    </a:gs>
                  </a:gsLst>
                  <a:lin ang="5400000" scaled="0"/>
                </a:gradFill>
                <a:latin typeface="+mj-lt"/>
              </a:rPr>
              <a:t>2:45</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266" name="DefaultOcx"/>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HTML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HTMLHidden2"/>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HTMLHidden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80" name="HTMLHidden4"/>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81" name="HTMLHidden5"/>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83" name="HTMLHidden6"/>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84" name="HTMLHidden7"/>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8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53552" y="4566718"/>
            <a:ext cx="11065707" cy="935357"/>
          </a:xfrm>
          <a:prstGeom prst="rect">
            <a:avLst/>
          </a:prstGeom>
          <a:solidFill>
            <a:srgbClr val="7FBA0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marL="0" lvl="1" algn="ctr" defTabSz="932472" fontAlgn="base">
              <a:spcBef>
                <a:spcPct val="0"/>
              </a:spcBef>
              <a:spcAft>
                <a:spcPct val="0"/>
              </a:spcAft>
            </a:pPr>
            <a:r>
              <a:rPr lang="en-US" sz="2800" dirty="0" smtClean="0">
                <a:solidFill>
                  <a:schemeClr val="tx1"/>
                </a:solidFill>
              </a:rPr>
              <a:t>Service Bus for Windows Server</a:t>
            </a:r>
            <a:endParaRPr lang="en-US" sz="2800" dirty="0">
              <a:solidFill>
                <a:schemeClr val="tx1"/>
              </a:solidFill>
            </a:endParaRPr>
          </a:p>
          <a:p>
            <a:pPr algn="ctr" defTabSz="932472" fontAlgn="base">
              <a:spcBef>
                <a:spcPct val="0"/>
              </a:spcBef>
              <a:spcAft>
                <a:spcPct val="0"/>
              </a:spcAft>
            </a:pPr>
            <a:endParaRPr lang="en-US" sz="1200" dirty="0">
              <a:gradFill>
                <a:gsLst>
                  <a:gs pos="0">
                    <a:schemeClr val="bg1"/>
                  </a:gs>
                  <a:gs pos="100000">
                    <a:schemeClr val="bg1"/>
                  </a:gs>
                </a:gsLst>
                <a:lin ang="5400000" scaled="0"/>
              </a:gradFill>
            </a:endParaRPr>
          </a:p>
        </p:txBody>
      </p:sp>
      <p:sp>
        <p:nvSpPr>
          <p:cNvPr id="9" name="Rectangle 8"/>
          <p:cNvSpPr/>
          <p:nvPr/>
        </p:nvSpPr>
        <p:spPr bwMode="auto">
          <a:xfrm>
            <a:off x="542532" y="1724762"/>
            <a:ext cx="11076727" cy="1041614"/>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lvl="1" algn="ctr"/>
            <a:r>
              <a:rPr lang="en-US" sz="2800" dirty="0" smtClean="0">
                <a:solidFill>
                  <a:schemeClr val="bg1"/>
                </a:solidFill>
              </a:rPr>
              <a:t>Introduction to Service </a:t>
            </a:r>
            <a:r>
              <a:rPr lang="en-US" sz="2800" dirty="0">
                <a:solidFill>
                  <a:schemeClr val="bg1"/>
                </a:solidFill>
              </a:rPr>
              <a:t>Bus brokered messaging</a:t>
            </a:r>
          </a:p>
        </p:txBody>
      </p:sp>
      <p:sp>
        <p:nvSpPr>
          <p:cNvPr id="11" name="Title Tile"/>
          <p:cNvSpPr/>
          <p:nvPr/>
        </p:nvSpPr>
        <p:spPr bwMode="gray">
          <a:xfrm>
            <a:off x="6137872" y="3706061"/>
            <a:ext cx="5481387" cy="778933"/>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algn="ctr" defTabSz="914099"/>
            <a:r>
              <a:rPr lang="en-US" sz="24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Simplified, Efficient APIs</a:t>
            </a:r>
            <a:endParaRPr lang="en-US" sz="24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2" name="Arrow Bar"/>
          <p:cNvSpPr/>
          <p:nvPr/>
        </p:nvSpPr>
        <p:spPr bwMode="gray">
          <a:xfrm>
            <a:off x="6132860" y="2865523"/>
            <a:ext cx="5486400" cy="768671"/>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algn="ctr" defTabSz="914099"/>
            <a:r>
              <a:rPr lang="en-US" sz="24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Improved Reliability and Resiliency</a:t>
            </a:r>
          </a:p>
        </p:txBody>
      </p:sp>
      <p:sp>
        <p:nvSpPr>
          <p:cNvPr id="13" name="TechEd Tile"/>
          <p:cNvSpPr/>
          <p:nvPr/>
        </p:nvSpPr>
        <p:spPr bwMode="ltGray">
          <a:xfrm>
            <a:off x="542533" y="2847611"/>
            <a:ext cx="5476342" cy="778101"/>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New Capabilities for new Scenarios</a:t>
            </a:r>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4" name="TechEd Tile"/>
          <p:cNvSpPr/>
          <p:nvPr/>
        </p:nvSpPr>
        <p:spPr bwMode="gray">
          <a:xfrm>
            <a:off x="553552" y="3706947"/>
            <a:ext cx="5486399" cy="778933"/>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algn="ctr" defTabSz="914099"/>
            <a:r>
              <a:rPr lang="en-US" sz="24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Interoperability across platforms and protocols </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Title 14"/>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85541209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bwMode="auto">
          <a:xfrm>
            <a:off x="3630747" y="4254353"/>
            <a:ext cx="7127758" cy="1438579"/>
          </a:xfrm>
          <a:custGeom>
            <a:avLst/>
            <a:gdLst/>
            <a:ahLst/>
            <a:cxnLst/>
            <a:rect l="l" t="t" r="r" b="b"/>
            <a:pathLst>
              <a:path w="6985822" h="1410500">
                <a:moveTo>
                  <a:pt x="0" y="0"/>
                </a:moveTo>
                <a:lnTo>
                  <a:pt x="3955278" y="0"/>
                </a:lnTo>
                <a:lnTo>
                  <a:pt x="3955278" y="170496"/>
                </a:lnTo>
                <a:lnTo>
                  <a:pt x="6985822" y="170496"/>
                </a:lnTo>
                <a:lnTo>
                  <a:pt x="6985822" y="1284072"/>
                </a:lnTo>
                <a:lnTo>
                  <a:pt x="3955278" y="1284072"/>
                </a:lnTo>
                <a:lnTo>
                  <a:pt x="3955278" y="1410500"/>
                </a:lnTo>
                <a:lnTo>
                  <a:pt x="0" y="1410500"/>
                </a:lnTo>
                <a:close/>
              </a:path>
            </a:pathLst>
          </a:custGeom>
          <a:noFill/>
          <a:ln w="3175">
            <a:solidFill>
              <a:schemeClr val="tx1">
                <a:alpha val="27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53552" y="4566718"/>
            <a:ext cx="11065707" cy="935357"/>
          </a:xfrm>
          <a:prstGeom prst="rect">
            <a:avLst/>
          </a:prstGeom>
          <a:solidFill>
            <a:srgbClr val="7FBA0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marL="0" lvl="1" algn="ctr" defTabSz="932472" fontAlgn="base">
              <a:spcBef>
                <a:spcPct val="0"/>
              </a:spcBef>
              <a:spcAft>
                <a:spcPct val="0"/>
              </a:spcAft>
            </a:pPr>
            <a:r>
              <a:rPr lang="en-US" sz="2800" dirty="0" smtClean="0">
                <a:solidFill>
                  <a:schemeClr val="tx1"/>
                </a:solidFill>
              </a:rPr>
              <a:t>Service Bus for Windows Server</a:t>
            </a:r>
            <a:endParaRPr lang="en-US" sz="2800" dirty="0">
              <a:solidFill>
                <a:schemeClr val="tx1"/>
              </a:solidFill>
            </a:endParaRPr>
          </a:p>
          <a:p>
            <a:pPr algn="ctr" defTabSz="932472" fontAlgn="base">
              <a:spcBef>
                <a:spcPct val="0"/>
              </a:spcBef>
              <a:spcAft>
                <a:spcPct val="0"/>
              </a:spcAft>
            </a:pPr>
            <a:endParaRPr lang="en-US" sz="1200" dirty="0">
              <a:gradFill>
                <a:gsLst>
                  <a:gs pos="0">
                    <a:schemeClr val="bg1"/>
                  </a:gs>
                  <a:gs pos="100000">
                    <a:schemeClr val="bg1"/>
                  </a:gs>
                </a:gsLst>
                <a:lin ang="5400000" scaled="0"/>
              </a:gradFill>
            </a:endParaRPr>
          </a:p>
        </p:txBody>
      </p:sp>
      <p:sp>
        <p:nvSpPr>
          <p:cNvPr id="9" name="Rectangle 8"/>
          <p:cNvSpPr/>
          <p:nvPr/>
        </p:nvSpPr>
        <p:spPr bwMode="auto">
          <a:xfrm>
            <a:off x="542532" y="1724762"/>
            <a:ext cx="11076727" cy="1041614"/>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lvl="1" algn="ctr"/>
            <a:r>
              <a:rPr lang="en-US" sz="2800" dirty="0" smtClean="0">
                <a:solidFill>
                  <a:schemeClr val="bg1"/>
                </a:solidFill>
              </a:rPr>
              <a:t>Introduction to Service </a:t>
            </a:r>
            <a:r>
              <a:rPr lang="en-US" sz="2800" dirty="0">
                <a:solidFill>
                  <a:schemeClr val="bg1"/>
                </a:solidFill>
              </a:rPr>
              <a:t>Bus brokered messaging</a:t>
            </a:r>
          </a:p>
        </p:txBody>
      </p:sp>
      <p:sp>
        <p:nvSpPr>
          <p:cNvPr id="11" name="Title Tile"/>
          <p:cNvSpPr/>
          <p:nvPr/>
        </p:nvSpPr>
        <p:spPr bwMode="gray">
          <a:xfrm>
            <a:off x="6137872" y="3706061"/>
            <a:ext cx="5481387" cy="778933"/>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algn="ctr" defTabSz="914099"/>
            <a:r>
              <a:rPr lang="en-US" sz="24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Simplified, Efficient APIs</a:t>
            </a:r>
            <a:endParaRPr lang="en-US" sz="24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2" name="Arrow Bar"/>
          <p:cNvSpPr/>
          <p:nvPr/>
        </p:nvSpPr>
        <p:spPr bwMode="gray">
          <a:xfrm>
            <a:off x="6132860" y="2865523"/>
            <a:ext cx="5486400" cy="768671"/>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algn="ctr" defTabSz="914099"/>
            <a:r>
              <a:rPr lang="en-US" sz="24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Improved Reliability and Resiliency</a:t>
            </a:r>
          </a:p>
        </p:txBody>
      </p:sp>
      <p:sp>
        <p:nvSpPr>
          <p:cNvPr id="13" name="TechEd Tile"/>
          <p:cNvSpPr/>
          <p:nvPr/>
        </p:nvSpPr>
        <p:spPr bwMode="ltGray">
          <a:xfrm>
            <a:off x="542533" y="2847611"/>
            <a:ext cx="5476342" cy="778101"/>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New Capabilities for new Scenarios</a:t>
            </a:r>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4" name="TechEd Tile"/>
          <p:cNvSpPr/>
          <p:nvPr/>
        </p:nvSpPr>
        <p:spPr bwMode="gray">
          <a:xfrm>
            <a:off x="553552" y="3706947"/>
            <a:ext cx="5486399" cy="778933"/>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algn="ctr" defTabSz="914099"/>
            <a:r>
              <a:rPr lang="en-US" sz="24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Interoperability across platforms and protocols </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15" name="Title 14"/>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59107819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82" y="3023328"/>
            <a:ext cx="12434711" cy="206804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mtClean="0"/>
              <a:t>Track Resources &amp; Calls To Action</a:t>
            </a:r>
            <a:endParaRPr lang="en-US" dirty="0"/>
          </a:p>
        </p:txBody>
      </p:sp>
      <p:sp>
        <p:nvSpPr>
          <p:cNvPr id="13" name="Text Placeholder 12"/>
          <p:cNvSpPr>
            <a:spLocks noGrp="1"/>
          </p:cNvSpPr>
          <p:nvPr>
            <p:ph type="body" sz="quarter" idx="10"/>
          </p:nvPr>
        </p:nvSpPr>
        <p:spPr>
          <a:xfrm>
            <a:off x="275481" y="1212850"/>
            <a:ext cx="11885514" cy="1660198"/>
          </a:xfrm>
        </p:spPr>
        <p:txBody>
          <a:bodyPr/>
          <a:lstStyle/>
          <a:p>
            <a:pPr lvl="0">
              <a:buSzPct val="105000"/>
            </a:pPr>
            <a:r>
              <a:rPr lang="en-US" sz="3672" dirty="0">
                <a:gradFill>
                  <a:gsLst>
                    <a:gs pos="1250">
                      <a:srgbClr val="FFFFFF"/>
                    </a:gs>
                    <a:gs pos="100000">
                      <a:srgbClr val="FFFFFF"/>
                    </a:gs>
                  </a:gsLst>
                  <a:lin ang="5400000" scaled="0"/>
                </a:gradFill>
              </a:rPr>
              <a:t>Get Started with Windows Azure</a:t>
            </a:r>
          </a:p>
          <a:p>
            <a:pPr marL="412869" indent="-412869">
              <a:buSzPct val="105000"/>
              <a:buBlip>
                <a:blip r:embed="rId3"/>
              </a:buBlip>
            </a:pPr>
            <a:r>
              <a:rPr lang="en-US" sz="2856" dirty="0">
                <a:solidFill>
                  <a:srgbClr val="FFFFFF"/>
                </a:solidFill>
              </a:rPr>
              <a:t>Develop and Test in VMs, Build Websites, Extend on-premises applications</a:t>
            </a:r>
          </a:p>
          <a:p>
            <a:pPr marL="412869">
              <a:buSzPct val="105000"/>
            </a:pPr>
            <a:r>
              <a:rPr lang="en-US" sz="2856" dirty="0">
                <a:solidFill>
                  <a:srgbClr val="002050"/>
                </a:solidFill>
                <a:latin typeface="Segoe UI"/>
                <a:hlinkClick r:id="rId4"/>
              </a:rPr>
              <a:t>http://www.windowsazure.com</a:t>
            </a:r>
            <a:r>
              <a:rPr lang="en-US" sz="2856" dirty="0">
                <a:solidFill>
                  <a:srgbClr val="002050"/>
                </a:solidFill>
                <a:latin typeface="Segoe UI"/>
              </a:rPr>
              <a:t> </a:t>
            </a:r>
          </a:p>
        </p:txBody>
      </p:sp>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358892" y="2705591"/>
            <a:ext cx="3655651" cy="2741739"/>
          </a:xfrm>
          <a:prstGeom prst="rect">
            <a:avLst/>
          </a:prstGeom>
        </p:spPr>
      </p:pic>
      <p:sp>
        <p:nvSpPr>
          <p:cNvPr id="4" name="TextBox 3"/>
          <p:cNvSpPr txBox="1"/>
          <p:nvPr/>
        </p:nvSpPr>
        <p:spPr>
          <a:xfrm>
            <a:off x="322686" y="6359168"/>
            <a:ext cx="11840355" cy="521434"/>
          </a:xfrm>
          <a:prstGeom prst="rect">
            <a:avLst/>
          </a:prstGeom>
          <a:noFill/>
        </p:spPr>
        <p:txBody>
          <a:bodyPr wrap="square" lIns="182854" tIns="146283" rIns="182854" bIns="146283" rtlCol="0">
            <a:spAutoFit/>
          </a:bodyPr>
          <a:lstStyle/>
          <a:p>
            <a:pPr defTabSz="932563">
              <a:lnSpc>
                <a:spcPct val="90000"/>
              </a:lnSpc>
              <a:spcAft>
                <a:spcPts val="600"/>
              </a:spcAft>
            </a:pPr>
            <a:r>
              <a:rPr lang="en-US" sz="816" dirty="0">
                <a:gradFill>
                  <a:gsLst>
                    <a:gs pos="2917">
                      <a:srgbClr val="FFFFFF"/>
                    </a:gs>
                    <a:gs pos="30000">
                      <a:srgbClr val="FFFFFF"/>
                    </a:gs>
                  </a:gsLst>
                  <a:lin ang="5400000" scaled="0"/>
                </a:gradFill>
              </a:rPr>
              <a:t>*No purchase necessary. Open to eligible Visual Studio Professional, Premium or Ultimate with MSDN subscribers as of June 1, 2013. Ends 11:59 p.m. PT on September 30, 2013. For full official rules including odds, eligibility and prize restrictions see website. Sponsor: Microsoft Corporation. Aston Martin is a trademark owned and licensed by Aston Martin </a:t>
            </a:r>
            <a:r>
              <a:rPr lang="en-US" sz="816" dirty="0" err="1">
                <a:gradFill>
                  <a:gsLst>
                    <a:gs pos="2917">
                      <a:srgbClr val="FFFFFF"/>
                    </a:gs>
                    <a:gs pos="30000">
                      <a:srgbClr val="FFFFFF"/>
                    </a:gs>
                  </a:gsLst>
                  <a:lin ang="5400000" scaled="0"/>
                </a:gradFill>
              </a:rPr>
              <a:t>Lagonda</a:t>
            </a:r>
            <a:r>
              <a:rPr lang="en-US" sz="816" dirty="0">
                <a:gradFill>
                  <a:gsLst>
                    <a:gs pos="2917">
                      <a:srgbClr val="FFFFFF"/>
                    </a:gs>
                    <a:gs pos="30000">
                      <a:srgbClr val="FFFFFF"/>
                    </a:gs>
                  </a:gsLst>
                  <a:lin ang="5400000" scaled="0"/>
                </a:gradFill>
              </a:rPr>
              <a:t> Limited. Image copyright </a:t>
            </a:r>
            <a:r>
              <a:rPr lang="en-US" sz="816" dirty="0" err="1">
                <a:gradFill>
                  <a:gsLst>
                    <a:gs pos="2917">
                      <a:srgbClr val="FFFFFF"/>
                    </a:gs>
                    <a:gs pos="30000">
                      <a:srgbClr val="FFFFFF"/>
                    </a:gs>
                  </a:gsLst>
                  <a:lin ang="5400000" scaled="0"/>
                </a:gradFill>
              </a:rPr>
              <a:t>Evox</a:t>
            </a:r>
            <a:r>
              <a:rPr lang="en-US" sz="816" dirty="0">
                <a:gradFill>
                  <a:gsLst>
                    <a:gs pos="2917">
                      <a:srgbClr val="FFFFFF"/>
                    </a:gs>
                    <a:gs pos="30000">
                      <a:srgbClr val="FFFFFF"/>
                    </a:gs>
                  </a:gsLst>
                  <a:lin ang="5400000" scaled="0"/>
                </a:gradFill>
              </a:rPr>
              <a:t> Images. All rights reserved. </a:t>
            </a:r>
          </a:p>
        </p:txBody>
      </p:sp>
      <p:sp>
        <p:nvSpPr>
          <p:cNvPr id="9" name="Rectangle 8"/>
          <p:cNvSpPr/>
          <p:nvPr/>
        </p:nvSpPr>
        <p:spPr bwMode="invGray">
          <a:xfrm>
            <a:off x="2505587" y="5354661"/>
            <a:ext cx="9768863" cy="1464622"/>
          </a:xfrm>
          <a:prstGeom prst="rect">
            <a:avLst/>
          </a:prstGeom>
        </p:spPr>
        <p:txBody>
          <a:bodyPr wrap="square">
            <a:spAutoFit/>
          </a:bodyPr>
          <a:lstStyle/>
          <a:p>
            <a:pPr defTabSz="932563">
              <a:lnSpc>
                <a:spcPct val="90000"/>
              </a:lnSpc>
              <a:spcBef>
                <a:spcPct val="20000"/>
              </a:spcBef>
              <a:buSzPct val="105000"/>
            </a:pPr>
            <a:r>
              <a:rPr lang="en-US" sz="2856" dirty="0">
                <a:latin typeface="Segoe UI Light"/>
              </a:rPr>
              <a:t>Drop by the Windows Azure booth to participate in the </a:t>
            </a:r>
            <a:br>
              <a:rPr lang="en-US" sz="2856" dirty="0">
                <a:latin typeface="Segoe UI Light"/>
              </a:rPr>
            </a:br>
            <a:r>
              <a:rPr lang="en-US" sz="2856" dirty="0">
                <a:latin typeface="Segoe UI Light"/>
              </a:rPr>
              <a:t>Windows Azure Challenge for even more prizes!</a:t>
            </a:r>
          </a:p>
          <a:p>
            <a:pPr defTabSz="932563">
              <a:lnSpc>
                <a:spcPct val="90000"/>
              </a:lnSpc>
              <a:spcBef>
                <a:spcPct val="20000"/>
              </a:spcBef>
              <a:buSzPct val="105000"/>
            </a:pPr>
            <a:endParaRPr lang="en-US" sz="3264" dirty="0">
              <a:gradFill>
                <a:gsLst>
                  <a:gs pos="1250">
                    <a:srgbClr val="FFFFFF"/>
                  </a:gs>
                  <a:gs pos="100000">
                    <a:srgbClr val="FFFFFF"/>
                  </a:gs>
                </a:gsLst>
                <a:lin ang="5400000" scaled="0"/>
              </a:gradFill>
              <a:latin typeface="Segoe UI Light"/>
            </a:endParaRPr>
          </a:p>
        </p:txBody>
      </p:sp>
      <p:pic>
        <p:nvPicPr>
          <p:cNvPr id="3" name="Picture 2"/>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8365" y="5091374"/>
            <a:ext cx="1784213" cy="1293256"/>
          </a:xfrm>
          <a:prstGeom prst="rect">
            <a:avLst/>
          </a:prstGeom>
        </p:spPr>
      </p:pic>
      <p:sp>
        <p:nvSpPr>
          <p:cNvPr id="7" name="Rectangle 6"/>
          <p:cNvSpPr/>
          <p:nvPr/>
        </p:nvSpPr>
        <p:spPr bwMode="invGray">
          <a:xfrm>
            <a:off x="275481" y="3101791"/>
            <a:ext cx="11456052" cy="1986617"/>
          </a:xfrm>
          <a:prstGeom prst="rect">
            <a:avLst/>
          </a:prstGeom>
          <a:noFill/>
        </p:spPr>
        <p:txBody>
          <a:bodyPr wrap="square">
            <a:spAutoFit/>
          </a:bodyPr>
          <a:lstStyle/>
          <a:p>
            <a:pPr defTabSz="932563">
              <a:lnSpc>
                <a:spcPct val="90000"/>
              </a:lnSpc>
              <a:spcBef>
                <a:spcPct val="20000"/>
              </a:spcBef>
              <a:buSzPct val="105000"/>
            </a:pPr>
            <a:r>
              <a:rPr lang="en-US" sz="3672" dirty="0">
                <a:solidFill>
                  <a:schemeClr val="bg2"/>
                </a:solidFill>
                <a:latin typeface="Segoe UI Light"/>
              </a:rPr>
              <a:t>MSDN Subscribers: you’ve got it, now use it</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Activate your MSDN Benefit &amp; try it by 9/30</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You could win* an Aston Martin V8 Vantage!</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Go to: </a:t>
            </a:r>
            <a:r>
              <a:rPr lang="en-US" sz="2652" u="sng" dirty="0">
                <a:solidFill>
                  <a:schemeClr val="bg2"/>
                </a:solidFill>
                <a:latin typeface="Segoe UI Light"/>
                <a:hlinkClick r:id="rId8"/>
              </a:rPr>
              <a:t>http://aka.ms/AzureContest</a:t>
            </a:r>
            <a:endParaRPr lang="en-US" sz="2652" u="sng" dirty="0">
              <a:solidFill>
                <a:schemeClr val="bg2"/>
              </a:solidFill>
              <a:latin typeface="Segoe UI Light"/>
            </a:endParaRPr>
          </a:p>
        </p:txBody>
      </p:sp>
    </p:spTree>
    <p:extLst>
      <p:ext uri="{BB962C8B-B14F-4D97-AF65-F5344CB8AC3E}">
        <p14:creationId xmlns:p14="http://schemas.microsoft.com/office/powerpoint/2010/main" val="376577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t>Windows Enterprise: </a:t>
            </a:r>
            <a:r>
              <a:rPr lang="en-US" sz="3599" u="sng" dirty="0">
                <a:solidFill>
                  <a:srgbClr val="00B0F0"/>
                </a:solidFill>
                <a:hlinkClick r:id="rId4" action="ppaction://hlinkfile"/>
              </a:rPr>
              <a:t>windows.com/enterprise</a:t>
            </a:r>
            <a:r>
              <a:rPr lang="en-US" sz="3599" dirty="0"/>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160480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79185684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3440" y="885644"/>
            <a:ext cx="10792126" cy="5980000"/>
          </a:xfrm>
          <a:prstGeom prst="rect">
            <a:avLst/>
          </a:prstGeom>
        </p:spPr>
      </p:pic>
      <p:sp>
        <p:nvSpPr>
          <p:cNvPr id="6" name="Text Placeholder 2"/>
          <p:cNvSpPr txBox="1">
            <a:spLocks/>
          </p:cNvSpPr>
          <p:nvPr/>
        </p:nvSpPr>
        <p:spPr>
          <a:xfrm>
            <a:off x="1991878" y="894100"/>
            <a:ext cx="8407356" cy="5700739"/>
          </a:xfrm>
          <a:prstGeom prst="rect">
            <a:avLst/>
          </a:prstGeom>
        </p:spPr>
        <p:txBody>
          <a:bodyPr vert="horz" lIns="93260" tIns="46630" rIns="93260" bIns="46630" rtlCol="0">
            <a:noAutofit/>
          </a:bodyPr>
          <a:lstStyle/>
          <a:p>
            <a:pPr marL="466298" indent="-466298">
              <a:spcBef>
                <a:spcPct val="20000"/>
              </a:spcBef>
              <a:buFont typeface="Wingdings" pitchFamily="2" charset="2"/>
              <a:buChar char="§"/>
            </a:pPr>
            <a:endParaRPr lang="en-US" sz="2040" dirty="0"/>
          </a:p>
          <a:p>
            <a:pPr marL="466298" indent="-466298">
              <a:spcBef>
                <a:spcPct val="20000"/>
              </a:spcBef>
              <a:buFont typeface="Wingdings" pitchFamily="2" charset="2"/>
              <a:buChar char="§"/>
            </a:pPr>
            <a:endParaRPr lang="en-US" sz="1836" dirty="0"/>
          </a:p>
          <a:p>
            <a:pPr marL="466298" indent="-466298">
              <a:spcBef>
                <a:spcPct val="20000"/>
              </a:spcBef>
              <a:buFont typeface="Wingdings" pitchFamily="2" charset="2"/>
              <a:buChar char="§"/>
            </a:pPr>
            <a:endParaRPr lang="en-US" sz="2040" dirty="0"/>
          </a:p>
        </p:txBody>
      </p:sp>
      <p:sp>
        <p:nvSpPr>
          <p:cNvPr id="23" name="Rectangle 22"/>
          <p:cNvSpPr/>
          <p:nvPr/>
        </p:nvSpPr>
        <p:spPr>
          <a:xfrm>
            <a:off x="462459" y="51861"/>
            <a:ext cx="11600802" cy="720197"/>
          </a:xfrm>
          <a:prstGeom prst="rect">
            <a:avLst/>
          </a:prstGeom>
        </p:spPr>
        <p:txBody>
          <a:bodyPr wrap="square">
            <a:spAutoFit/>
          </a:bodyPr>
          <a:lstStyle/>
          <a:p>
            <a:pPr algn="r"/>
            <a:r>
              <a:rPr lang="en-US" sz="4080" dirty="0" smtClean="0">
                <a:solidFill>
                  <a:schemeClr val="tx1">
                    <a:lumMod val="65000"/>
                    <a:lumOff val="35000"/>
                  </a:schemeClr>
                </a:solidFill>
                <a:latin typeface="Segoe UI Light" pitchFamily="34" charset="0"/>
                <a:ea typeface="+mj-ea"/>
                <a:cs typeface="Calibri" pitchFamily="34" charset="0"/>
              </a:rPr>
              <a:t>Telling the story of MyLib.org (based on a true story)</a:t>
            </a:r>
            <a:endParaRPr lang="en-US" sz="4080" dirty="0">
              <a:solidFill>
                <a:schemeClr val="tx1">
                  <a:lumMod val="65000"/>
                  <a:lumOff val="35000"/>
                </a:schemeClr>
              </a:solidFill>
              <a:latin typeface="Segoe UI Light" pitchFamily="34" charset="0"/>
              <a:ea typeface="+mj-ea"/>
              <a:cs typeface="Calibri" pitchFamily="34" charset="0"/>
            </a:endParaRPr>
          </a:p>
        </p:txBody>
      </p:sp>
      <p:sp>
        <p:nvSpPr>
          <p:cNvPr id="11" name="Rectangle 10"/>
          <p:cNvSpPr/>
          <p:nvPr/>
        </p:nvSpPr>
        <p:spPr bwMode="auto">
          <a:xfrm>
            <a:off x="8400121" y="4697732"/>
            <a:ext cx="3663140" cy="20408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dirty="0" err="1" smtClean="0">
                <a:latin typeface="Segoe UI Light" panose="020B0502040204020203" pitchFamily="34" charset="0"/>
              </a:rPr>
              <a:t>MyLib</a:t>
            </a:r>
            <a:r>
              <a:rPr lang="en-US" dirty="0" smtClean="0">
                <a:latin typeface="Segoe UI Light" panose="020B0502040204020203" pitchFamily="34" charset="0"/>
              </a:rPr>
              <a:t> has embraced the cloud</a:t>
            </a:r>
          </a:p>
          <a:p>
            <a:r>
              <a:rPr lang="en-US" dirty="0" smtClean="0">
                <a:latin typeface="Segoe UI Light" panose="020B0502040204020203" pitchFamily="34" charset="0"/>
              </a:rPr>
              <a:t>Introduced a rich web site</a:t>
            </a:r>
          </a:p>
          <a:p>
            <a:r>
              <a:rPr lang="en-US" dirty="0" smtClean="0">
                <a:latin typeface="Segoe UI Light" panose="020B0502040204020203" pitchFamily="34" charset="0"/>
              </a:rPr>
              <a:t>Library engine</a:t>
            </a:r>
          </a:p>
          <a:p>
            <a:r>
              <a:rPr lang="en-US" dirty="0" smtClean="0">
                <a:latin typeface="Segoe UI Light" panose="020B0502040204020203" pitchFamily="34" charset="0"/>
              </a:rPr>
              <a:t>Still, personnel and billing remained on-prem</a:t>
            </a:r>
          </a:p>
        </p:txBody>
      </p:sp>
    </p:spTree>
    <p:extLst>
      <p:ext uri="{BB962C8B-B14F-4D97-AF65-F5344CB8AC3E}">
        <p14:creationId xmlns:p14="http://schemas.microsoft.com/office/powerpoint/2010/main" val="3264938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a:blip r:embed="rId3"/>
          <a:stretch>
            <a:fillRect/>
          </a:stretch>
        </p:blipFill>
        <p:spPr>
          <a:xfrm>
            <a:off x="162071" y="2583944"/>
            <a:ext cx="7598879" cy="4210597"/>
          </a:xfrm>
          <a:prstGeom prst="rect">
            <a:avLst/>
          </a:prstGeom>
        </p:spPr>
      </p:pic>
      <p:sp>
        <p:nvSpPr>
          <p:cNvPr id="6" name="Text Placeholder 2"/>
          <p:cNvSpPr txBox="1">
            <a:spLocks/>
          </p:cNvSpPr>
          <p:nvPr/>
        </p:nvSpPr>
        <p:spPr>
          <a:xfrm>
            <a:off x="1991878" y="894100"/>
            <a:ext cx="8407356" cy="5700739"/>
          </a:xfrm>
          <a:prstGeom prst="rect">
            <a:avLst/>
          </a:prstGeom>
        </p:spPr>
        <p:txBody>
          <a:bodyPr vert="horz" lIns="93260" tIns="46630" rIns="93260" bIns="46630" rtlCol="0">
            <a:noAutofit/>
          </a:bodyPr>
          <a:lstStyle/>
          <a:p>
            <a:pPr marL="466298" indent="-466298">
              <a:spcBef>
                <a:spcPct val="20000"/>
              </a:spcBef>
              <a:buFont typeface="Wingdings" pitchFamily="2" charset="2"/>
              <a:buChar char="§"/>
            </a:pPr>
            <a:endParaRPr lang="en-US" sz="2040" dirty="0"/>
          </a:p>
          <a:p>
            <a:pPr marL="466298" indent="-466298">
              <a:spcBef>
                <a:spcPct val="20000"/>
              </a:spcBef>
              <a:buFont typeface="Wingdings" pitchFamily="2" charset="2"/>
              <a:buChar char="§"/>
            </a:pPr>
            <a:endParaRPr lang="en-US" sz="1836" dirty="0"/>
          </a:p>
          <a:p>
            <a:pPr marL="466298" indent="-466298">
              <a:spcBef>
                <a:spcPct val="20000"/>
              </a:spcBef>
              <a:buFont typeface="Wingdings" pitchFamily="2" charset="2"/>
              <a:buChar char="§"/>
            </a:pPr>
            <a:endParaRPr lang="en-US" sz="2040" dirty="0"/>
          </a:p>
        </p:txBody>
      </p:sp>
      <p:sp>
        <p:nvSpPr>
          <p:cNvPr id="11" name="Rectangle 10"/>
          <p:cNvSpPr/>
          <p:nvPr/>
        </p:nvSpPr>
        <p:spPr bwMode="auto">
          <a:xfrm>
            <a:off x="7963786" y="5248771"/>
            <a:ext cx="4024107" cy="12906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285750" indent="-285750" defTabSz="457200">
              <a:buFont typeface="Arial" panose="020B0604020202020204" pitchFamily="34" charset="0"/>
              <a:buChar char="•"/>
            </a:pPr>
            <a:r>
              <a:rPr lang="en-US" sz="2400" dirty="0" smtClean="0">
                <a:solidFill>
                  <a:schemeClr val="tx1"/>
                </a:solidFill>
              </a:rPr>
              <a:t>Resiliency</a:t>
            </a:r>
            <a:endParaRPr lang="en-US" sz="2400" dirty="0">
              <a:solidFill>
                <a:schemeClr val="tx1"/>
              </a:solidFill>
            </a:endParaRPr>
          </a:p>
          <a:p>
            <a:pPr marL="285750" indent="-285750" defTabSz="457200">
              <a:buFont typeface="Arial" panose="020B0604020202020204" pitchFamily="34" charset="0"/>
              <a:buChar char="•"/>
            </a:pPr>
            <a:r>
              <a:rPr lang="en-US" sz="2400" dirty="0" smtClean="0">
                <a:solidFill>
                  <a:schemeClr val="tx1"/>
                </a:solidFill>
              </a:rPr>
              <a:t>Scale </a:t>
            </a:r>
            <a:r>
              <a:rPr lang="en-US" sz="2400" dirty="0">
                <a:solidFill>
                  <a:schemeClr val="tx1"/>
                </a:solidFill>
              </a:rPr>
              <a:t>Out</a:t>
            </a:r>
          </a:p>
          <a:p>
            <a:pPr marL="285750" indent="-285750" defTabSz="457200">
              <a:buFont typeface="Arial" panose="020B0604020202020204" pitchFamily="34" charset="0"/>
              <a:buChar char="•"/>
            </a:pPr>
            <a:r>
              <a:rPr lang="en-US" sz="2400" dirty="0" smtClean="0">
                <a:solidFill>
                  <a:schemeClr val="tx1"/>
                </a:solidFill>
              </a:rPr>
              <a:t>Messaging </a:t>
            </a:r>
            <a:r>
              <a:rPr lang="en-US" sz="2400" dirty="0">
                <a:solidFill>
                  <a:schemeClr val="tx1"/>
                </a:solidFill>
              </a:rPr>
              <a:t>Patterns</a:t>
            </a:r>
          </a:p>
        </p:txBody>
      </p:sp>
      <p:sp>
        <p:nvSpPr>
          <p:cNvPr id="51" name="Rectangle 50"/>
          <p:cNvSpPr/>
          <p:nvPr/>
        </p:nvSpPr>
        <p:spPr bwMode="auto">
          <a:xfrm>
            <a:off x="7950159" y="1531525"/>
            <a:ext cx="4050883" cy="35949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a:xfrm>
            <a:off x="8315326" y="1756004"/>
            <a:ext cx="3332770" cy="1132765"/>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19" name="Group 18"/>
          <p:cNvGrpSpPr/>
          <p:nvPr/>
        </p:nvGrpSpPr>
        <p:grpSpPr>
          <a:xfrm>
            <a:off x="8661606" y="1885115"/>
            <a:ext cx="667660" cy="894471"/>
            <a:chOff x="1496291" y="2286000"/>
            <a:chExt cx="1593273" cy="1967345"/>
          </a:xfrm>
        </p:grpSpPr>
        <p:sp>
          <p:nvSpPr>
            <p:cNvPr id="31" name="Rectangle 30"/>
            <p:cNvSpPr/>
            <p:nvPr/>
          </p:nvSpPr>
          <p:spPr>
            <a:xfrm>
              <a:off x="1496291" y="22860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2" name="Rectangle 31"/>
            <p:cNvSpPr/>
            <p:nvPr/>
          </p:nvSpPr>
          <p:spPr>
            <a:xfrm>
              <a:off x="1648691" y="24384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3" name="Rectangle 32"/>
            <p:cNvSpPr/>
            <p:nvPr/>
          </p:nvSpPr>
          <p:spPr>
            <a:xfrm>
              <a:off x="1801091" y="25908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20" name="Group 19"/>
          <p:cNvGrpSpPr/>
          <p:nvPr/>
        </p:nvGrpSpPr>
        <p:grpSpPr>
          <a:xfrm>
            <a:off x="10516586" y="1872517"/>
            <a:ext cx="677820" cy="907069"/>
            <a:chOff x="4523509" y="2279072"/>
            <a:chExt cx="1617517" cy="1995054"/>
          </a:xfrm>
        </p:grpSpPr>
        <p:sp>
          <p:nvSpPr>
            <p:cNvPr id="28" name="Rectangle 27"/>
            <p:cNvSpPr/>
            <p:nvPr/>
          </p:nvSpPr>
          <p:spPr>
            <a:xfrm>
              <a:off x="4852553" y="2279072"/>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 name="Rectangle 28"/>
            <p:cNvSpPr/>
            <p:nvPr/>
          </p:nvSpPr>
          <p:spPr>
            <a:xfrm>
              <a:off x="4694958" y="2445327"/>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0" name="Rectangle 29"/>
            <p:cNvSpPr/>
            <p:nvPr/>
          </p:nvSpPr>
          <p:spPr>
            <a:xfrm>
              <a:off x="4523509" y="2611581"/>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cxnSp>
        <p:nvCxnSpPr>
          <p:cNvPr id="21" name="Straight Connector 20"/>
          <p:cNvCxnSpPr>
            <a:stCxn id="33" idx="3"/>
            <a:endCxn id="30" idx="1"/>
          </p:cNvCxnSpPr>
          <p:nvPr/>
        </p:nvCxnSpPr>
        <p:spPr>
          <a:xfrm>
            <a:off x="9329266" y="2401641"/>
            <a:ext cx="118732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687710" y="2314215"/>
            <a:ext cx="409597" cy="179524"/>
            <a:chOff x="2999967" y="3749329"/>
            <a:chExt cx="977444" cy="394854"/>
          </a:xfrm>
        </p:grpSpPr>
        <p:sp>
          <p:nvSpPr>
            <p:cNvPr id="24" name="Oval 23"/>
            <p:cNvSpPr/>
            <p:nvPr/>
          </p:nvSpPr>
          <p:spPr>
            <a:xfrm>
              <a:off x="2999967" y="3749329"/>
              <a:ext cx="126758" cy="39485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 name="Rectangle 24"/>
            <p:cNvSpPr/>
            <p:nvPr/>
          </p:nvSpPr>
          <p:spPr>
            <a:xfrm>
              <a:off x="3077854" y="3749329"/>
              <a:ext cx="852054" cy="39485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 name="Oval 25"/>
            <p:cNvSpPr/>
            <p:nvPr/>
          </p:nvSpPr>
          <p:spPr>
            <a:xfrm>
              <a:off x="3879668" y="3749329"/>
              <a:ext cx="97743" cy="39485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27" name="Straight Connector 26"/>
            <p:cNvCxnSpPr/>
            <p:nvPr/>
          </p:nvCxnSpPr>
          <p:spPr>
            <a:xfrm>
              <a:off x="3077853" y="3754091"/>
              <a:ext cx="0" cy="385330"/>
            </a:xfrm>
            <a:prstGeom prst="line">
              <a:avLst/>
            </a:prstGeom>
            <a:ln w="127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4"/>
          <a:stretch>
            <a:fillRect/>
          </a:stretch>
        </p:blipFill>
        <p:spPr>
          <a:xfrm>
            <a:off x="8796155" y="2218546"/>
            <a:ext cx="475915" cy="437842"/>
          </a:xfrm>
          <a:prstGeom prst="rect">
            <a:avLst/>
          </a:prstGeom>
        </p:spPr>
      </p:pic>
      <p:pic>
        <p:nvPicPr>
          <p:cNvPr id="16" name="Picture 15"/>
          <p:cNvPicPr>
            <a:picLocks noChangeAspect="1"/>
          </p:cNvPicPr>
          <p:nvPr/>
        </p:nvPicPr>
        <p:blipFill>
          <a:blip r:embed="rId5"/>
          <a:stretch>
            <a:fillRect/>
          </a:stretch>
        </p:blipFill>
        <p:spPr>
          <a:xfrm>
            <a:off x="10559811" y="2216960"/>
            <a:ext cx="475915" cy="441014"/>
          </a:xfrm>
          <a:prstGeom prst="rect">
            <a:avLst/>
          </a:prstGeom>
        </p:spPr>
      </p:pic>
      <p:grpSp>
        <p:nvGrpSpPr>
          <p:cNvPr id="57" name="Group 56"/>
          <p:cNvGrpSpPr/>
          <p:nvPr/>
        </p:nvGrpSpPr>
        <p:grpSpPr>
          <a:xfrm>
            <a:off x="838200" y="192222"/>
            <a:ext cx="10515600" cy="1042203"/>
            <a:chOff x="838200" y="360663"/>
            <a:chExt cx="10515600" cy="1130968"/>
          </a:xfrm>
        </p:grpSpPr>
        <p:sp>
          <p:nvSpPr>
            <p:cNvPr id="58" name="Rectangle 57"/>
            <p:cNvSpPr/>
            <p:nvPr/>
          </p:nvSpPr>
          <p:spPr>
            <a:xfrm>
              <a:off x="838200" y="533566"/>
              <a:ext cx="10515600" cy="80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600">
                <a:solidFill>
                  <a:prstClr val="white"/>
                </a:solidFill>
              </a:endParaRPr>
            </a:p>
          </p:txBody>
        </p:sp>
        <p:sp>
          <p:nvSpPr>
            <p:cNvPr id="59" name="Rectangle 58"/>
            <p:cNvSpPr/>
            <p:nvPr/>
          </p:nvSpPr>
          <p:spPr>
            <a:xfrm>
              <a:off x="838200" y="360663"/>
              <a:ext cx="3513221" cy="11309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600">
                <a:solidFill>
                  <a:prstClr val="white"/>
                </a:solidFill>
              </a:endParaRPr>
            </a:p>
          </p:txBody>
        </p:sp>
        <p:sp>
          <p:nvSpPr>
            <p:cNvPr id="60" name="TextBox 59"/>
            <p:cNvSpPr txBox="1"/>
            <p:nvPr/>
          </p:nvSpPr>
          <p:spPr>
            <a:xfrm>
              <a:off x="4644190" y="649705"/>
              <a:ext cx="2935705" cy="523220"/>
            </a:xfrm>
            <a:prstGeom prst="rect">
              <a:avLst/>
            </a:prstGeom>
            <a:noFill/>
          </p:spPr>
          <p:txBody>
            <a:bodyPr wrap="square" rtlCol="0">
              <a:spAutoFit/>
            </a:bodyPr>
            <a:lstStyle/>
            <a:p>
              <a:pPr algn="ctr" defTabSz="457200"/>
              <a:r>
                <a:rPr lang="en-US" sz="2800" dirty="0" smtClean="0">
                  <a:solidFill>
                    <a:srgbClr val="E7E6E6">
                      <a:lumMod val="90000"/>
                    </a:srgbClr>
                  </a:solidFill>
                </a:rPr>
                <a:t>Hybrid Services</a:t>
              </a:r>
              <a:endParaRPr lang="en-US" sz="2800" dirty="0">
                <a:solidFill>
                  <a:srgbClr val="E7E6E6">
                    <a:lumMod val="90000"/>
                  </a:srgbClr>
                </a:solidFill>
              </a:endParaRPr>
            </a:p>
          </p:txBody>
        </p:sp>
        <p:sp>
          <p:nvSpPr>
            <p:cNvPr id="61" name="TextBox 60"/>
            <p:cNvSpPr txBox="1"/>
            <p:nvPr/>
          </p:nvSpPr>
          <p:spPr>
            <a:xfrm>
              <a:off x="1138994" y="657727"/>
              <a:ext cx="2935705" cy="523220"/>
            </a:xfrm>
            <a:prstGeom prst="rect">
              <a:avLst/>
            </a:prstGeom>
            <a:noFill/>
          </p:spPr>
          <p:txBody>
            <a:bodyPr wrap="square" rtlCol="0">
              <a:spAutoFit/>
            </a:bodyPr>
            <a:lstStyle/>
            <a:p>
              <a:pPr algn="ctr" defTabSz="457200"/>
              <a:r>
                <a:rPr lang="en-US" sz="2800" b="1" dirty="0" smtClean="0">
                  <a:solidFill>
                    <a:prstClr val="black"/>
                  </a:solidFill>
                </a:rPr>
                <a:t>Core Messaging</a:t>
              </a:r>
              <a:endParaRPr lang="en-US" sz="2800" b="1" dirty="0">
                <a:solidFill>
                  <a:prstClr val="black"/>
                </a:solidFill>
              </a:endParaRPr>
            </a:p>
          </p:txBody>
        </p:sp>
        <p:sp>
          <p:nvSpPr>
            <p:cNvPr id="62" name="TextBox 61"/>
            <p:cNvSpPr txBox="1"/>
            <p:nvPr/>
          </p:nvSpPr>
          <p:spPr>
            <a:xfrm>
              <a:off x="7892717" y="657727"/>
              <a:ext cx="3445039" cy="523220"/>
            </a:xfrm>
            <a:prstGeom prst="rect">
              <a:avLst/>
            </a:prstGeom>
            <a:noFill/>
          </p:spPr>
          <p:txBody>
            <a:bodyPr wrap="square" rtlCol="0">
              <a:spAutoFit/>
            </a:bodyPr>
            <a:lstStyle/>
            <a:p>
              <a:pPr algn="ctr" defTabSz="457200"/>
              <a:r>
                <a:rPr lang="en-US" sz="2800" dirty="0" smtClean="0">
                  <a:solidFill>
                    <a:srgbClr val="E7E6E6">
                      <a:lumMod val="90000"/>
                    </a:srgbClr>
                  </a:solidFill>
                </a:rPr>
                <a:t>Connected Clients</a:t>
              </a:r>
              <a:endParaRPr lang="en-US" sz="2800" dirty="0">
                <a:solidFill>
                  <a:srgbClr val="E7E6E6">
                    <a:lumMod val="90000"/>
                  </a:srgbClr>
                </a:solidFill>
              </a:endParaRPr>
            </a:p>
          </p:txBody>
        </p:sp>
      </p:grpSp>
      <p:sp>
        <p:nvSpPr>
          <p:cNvPr id="3" name="TextBox 2"/>
          <p:cNvSpPr txBox="1"/>
          <p:nvPr/>
        </p:nvSpPr>
        <p:spPr>
          <a:xfrm>
            <a:off x="9562109" y="2202778"/>
            <a:ext cx="704850" cy="406265"/>
          </a:xfrm>
          <a:prstGeom prst="rect">
            <a:avLst/>
          </a:prstGeom>
          <a:noFill/>
        </p:spPr>
        <p:txBody>
          <a:bodyPr wrap="square" lIns="182880" tIns="146304" rIns="182880" bIns="146304" rtlCol="0">
            <a:spAutoFit/>
          </a:bodyPr>
          <a:lstStyle/>
          <a:p>
            <a:pPr>
              <a:lnSpc>
                <a:spcPct val="90000"/>
              </a:lnSpc>
              <a:spcAft>
                <a:spcPts val="600"/>
              </a:spcAft>
            </a:pPr>
            <a:r>
              <a:rPr lang="en-US" sz="800" dirty="0" smtClean="0">
                <a:solidFill>
                  <a:schemeClr val="bg1"/>
                </a:solidFill>
              </a:rPr>
              <a:t>Queue</a:t>
            </a:r>
          </a:p>
        </p:txBody>
      </p:sp>
      <p:sp>
        <p:nvSpPr>
          <p:cNvPr id="80" name="Rectangle 79"/>
          <p:cNvSpPr/>
          <p:nvPr/>
        </p:nvSpPr>
        <p:spPr>
          <a:xfrm>
            <a:off x="8336218" y="3156460"/>
            <a:ext cx="3311877" cy="189179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82" name="Group 81"/>
          <p:cNvGrpSpPr/>
          <p:nvPr/>
        </p:nvGrpSpPr>
        <p:grpSpPr>
          <a:xfrm>
            <a:off x="8532507" y="3634509"/>
            <a:ext cx="667660" cy="894471"/>
            <a:chOff x="1496291" y="2286000"/>
            <a:chExt cx="1593273" cy="1967345"/>
          </a:xfrm>
        </p:grpSpPr>
        <p:sp>
          <p:nvSpPr>
            <p:cNvPr id="93" name="Rectangle 92"/>
            <p:cNvSpPr/>
            <p:nvPr/>
          </p:nvSpPr>
          <p:spPr>
            <a:xfrm>
              <a:off x="1496291" y="22860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4" name="Rectangle 93"/>
            <p:cNvSpPr/>
            <p:nvPr/>
          </p:nvSpPr>
          <p:spPr>
            <a:xfrm>
              <a:off x="1648691" y="24384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5" name="Rectangle 94"/>
            <p:cNvSpPr/>
            <p:nvPr/>
          </p:nvSpPr>
          <p:spPr>
            <a:xfrm>
              <a:off x="1801091" y="25908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83" name="Group 82"/>
          <p:cNvGrpSpPr/>
          <p:nvPr/>
        </p:nvGrpSpPr>
        <p:grpSpPr>
          <a:xfrm>
            <a:off x="10705042" y="3272973"/>
            <a:ext cx="677820" cy="907069"/>
            <a:chOff x="4523509" y="2279072"/>
            <a:chExt cx="1617517" cy="1995054"/>
          </a:xfrm>
        </p:grpSpPr>
        <p:sp>
          <p:nvSpPr>
            <p:cNvPr id="90" name="Rectangle 89"/>
            <p:cNvSpPr/>
            <p:nvPr/>
          </p:nvSpPr>
          <p:spPr>
            <a:xfrm>
              <a:off x="4852553" y="2279072"/>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1" name="Rectangle 90"/>
            <p:cNvSpPr/>
            <p:nvPr/>
          </p:nvSpPr>
          <p:spPr>
            <a:xfrm>
              <a:off x="4694958" y="2445327"/>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2" name="Rectangle 91"/>
            <p:cNvSpPr/>
            <p:nvPr/>
          </p:nvSpPr>
          <p:spPr>
            <a:xfrm>
              <a:off x="4523509" y="2611581"/>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cxnSp>
        <p:nvCxnSpPr>
          <p:cNvPr id="84" name="Straight Connector 83"/>
          <p:cNvCxnSpPr>
            <a:stCxn id="95" idx="3"/>
          </p:cNvCxnSpPr>
          <p:nvPr/>
        </p:nvCxnSpPr>
        <p:spPr>
          <a:xfrm flipV="1">
            <a:off x="9200167" y="4151034"/>
            <a:ext cx="295785"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6" name="Picture 95"/>
          <p:cNvPicPr>
            <a:picLocks noChangeAspect="1"/>
          </p:cNvPicPr>
          <p:nvPr/>
        </p:nvPicPr>
        <p:blipFill>
          <a:blip r:embed="rId4"/>
          <a:stretch>
            <a:fillRect/>
          </a:stretch>
        </p:blipFill>
        <p:spPr>
          <a:xfrm>
            <a:off x="8695631" y="3967940"/>
            <a:ext cx="475915" cy="437842"/>
          </a:xfrm>
          <a:prstGeom prst="rect">
            <a:avLst/>
          </a:prstGeom>
        </p:spPr>
      </p:pic>
      <p:pic>
        <p:nvPicPr>
          <p:cNvPr id="97" name="Picture 96"/>
          <p:cNvPicPr>
            <a:picLocks noChangeAspect="1"/>
          </p:cNvPicPr>
          <p:nvPr/>
        </p:nvPicPr>
        <p:blipFill>
          <a:blip r:embed="rId5"/>
          <a:stretch>
            <a:fillRect/>
          </a:stretch>
        </p:blipFill>
        <p:spPr>
          <a:xfrm>
            <a:off x="10757792" y="3617416"/>
            <a:ext cx="475915" cy="441014"/>
          </a:xfrm>
          <a:prstGeom prst="rect">
            <a:avLst/>
          </a:prstGeom>
        </p:spPr>
      </p:pic>
      <p:sp>
        <p:nvSpPr>
          <p:cNvPr id="99" name="Rectangle 98"/>
          <p:cNvSpPr/>
          <p:nvPr/>
        </p:nvSpPr>
        <p:spPr>
          <a:xfrm>
            <a:off x="10735660" y="4244734"/>
            <a:ext cx="539934" cy="75589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1" name="TextBox 100"/>
          <p:cNvSpPr txBox="1"/>
          <p:nvPr/>
        </p:nvSpPr>
        <p:spPr>
          <a:xfrm>
            <a:off x="10643451" y="4371494"/>
            <a:ext cx="704850" cy="572464"/>
          </a:xfrm>
          <a:prstGeom prst="rect">
            <a:avLst/>
          </a:prstGeom>
          <a:noFill/>
        </p:spPr>
        <p:txBody>
          <a:bodyPr wrap="square" lIns="182880" tIns="146304" rIns="182880" bIns="146304" rtlCol="0">
            <a:spAutoFit/>
          </a:bodyPr>
          <a:lstStyle/>
          <a:p>
            <a:pPr algn="ctr">
              <a:lnSpc>
                <a:spcPct val="90000"/>
              </a:lnSpc>
              <a:spcAft>
                <a:spcPts val="600"/>
              </a:spcAft>
            </a:pPr>
            <a:r>
              <a:rPr lang="en-US" sz="1000" b="1" dirty="0" smtClean="0">
                <a:solidFill>
                  <a:schemeClr val="bg1"/>
                </a:solidFill>
              </a:rPr>
              <a:t>ROLE 3</a:t>
            </a:r>
          </a:p>
        </p:txBody>
      </p:sp>
      <p:grpSp>
        <p:nvGrpSpPr>
          <p:cNvPr id="103" name="Group 102"/>
          <p:cNvGrpSpPr/>
          <p:nvPr/>
        </p:nvGrpSpPr>
        <p:grpSpPr>
          <a:xfrm>
            <a:off x="9885321" y="3777818"/>
            <a:ext cx="700759" cy="177359"/>
            <a:chOff x="2999967" y="3749329"/>
            <a:chExt cx="977444" cy="394854"/>
          </a:xfrm>
        </p:grpSpPr>
        <p:sp>
          <p:nvSpPr>
            <p:cNvPr id="104" name="Oval 103"/>
            <p:cNvSpPr/>
            <p:nvPr/>
          </p:nvSpPr>
          <p:spPr>
            <a:xfrm>
              <a:off x="2999967" y="3749329"/>
              <a:ext cx="126758" cy="39485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5" name="Rectangle 104"/>
            <p:cNvSpPr/>
            <p:nvPr/>
          </p:nvSpPr>
          <p:spPr>
            <a:xfrm>
              <a:off x="3077854" y="3749329"/>
              <a:ext cx="852054" cy="39485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6" name="Oval 105"/>
            <p:cNvSpPr/>
            <p:nvPr/>
          </p:nvSpPr>
          <p:spPr>
            <a:xfrm>
              <a:off x="3879668" y="3749329"/>
              <a:ext cx="97743" cy="39485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07" name="Straight Connector 106"/>
            <p:cNvCxnSpPr/>
            <p:nvPr/>
          </p:nvCxnSpPr>
          <p:spPr>
            <a:xfrm>
              <a:off x="3077853" y="3754091"/>
              <a:ext cx="0" cy="385330"/>
            </a:xfrm>
            <a:prstGeom prst="line">
              <a:avLst/>
            </a:prstGeom>
            <a:ln w="127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9938157" y="3820759"/>
            <a:ext cx="585498" cy="110800"/>
          </a:xfrm>
          <a:prstGeom prst="rect">
            <a:avLst/>
          </a:prstGeom>
          <a:noFill/>
        </p:spPr>
        <p:txBody>
          <a:bodyPr wrap="square" lIns="0" tIns="0" rIns="0" bIns="0" rtlCol="0">
            <a:spAutoFit/>
          </a:bodyPr>
          <a:lstStyle/>
          <a:p>
            <a:pPr>
              <a:lnSpc>
                <a:spcPct val="90000"/>
              </a:lnSpc>
              <a:spcAft>
                <a:spcPts val="600"/>
              </a:spcAft>
            </a:pPr>
            <a:r>
              <a:rPr lang="en-US" sz="800" dirty="0" smtClean="0">
                <a:solidFill>
                  <a:schemeClr val="bg1"/>
                </a:solidFill>
              </a:rPr>
              <a:t>Subscription</a:t>
            </a:r>
          </a:p>
        </p:txBody>
      </p:sp>
      <p:grpSp>
        <p:nvGrpSpPr>
          <p:cNvPr id="116" name="Group 115"/>
          <p:cNvGrpSpPr/>
          <p:nvPr/>
        </p:nvGrpSpPr>
        <p:grpSpPr>
          <a:xfrm>
            <a:off x="9885321" y="4406468"/>
            <a:ext cx="700759" cy="177359"/>
            <a:chOff x="2999967" y="3749329"/>
            <a:chExt cx="977444" cy="394854"/>
          </a:xfrm>
        </p:grpSpPr>
        <p:sp>
          <p:nvSpPr>
            <p:cNvPr id="117" name="Oval 116"/>
            <p:cNvSpPr/>
            <p:nvPr/>
          </p:nvSpPr>
          <p:spPr>
            <a:xfrm>
              <a:off x="2999967" y="3749329"/>
              <a:ext cx="126758" cy="39485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8" name="Rectangle 117"/>
            <p:cNvSpPr/>
            <p:nvPr/>
          </p:nvSpPr>
          <p:spPr>
            <a:xfrm>
              <a:off x="3077854" y="3749329"/>
              <a:ext cx="852054" cy="39485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9" name="Oval 118"/>
            <p:cNvSpPr/>
            <p:nvPr/>
          </p:nvSpPr>
          <p:spPr>
            <a:xfrm>
              <a:off x="3879668" y="3749329"/>
              <a:ext cx="97743" cy="39485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20" name="Straight Connector 119"/>
            <p:cNvCxnSpPr/>
            <p:nvPr/>
          </p:nvCxnSpPr>
          <p:spPr>
            <a:xfrm>
              <a:off x="3077853" y="3754091"/>
              <a:ext cx="0" cy="385330"/>
            </a:xfrm>
            <a:prstGeom prst="line">
              <a:avLst/>
            </a:prstGeom>
            <a:ln w="127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38157" y="4449409"/>
            <a:ext cx="585498" cy="110800"/>
          </a:xfrm>
          <a:prstGeom prst="rect">
            <a:avLst/>
          </a:prstGeom>
          <a:noFill/>
        </p:spPr>
        <p:txBody>
          <a:bodyPr wrap="square" lIns="0" tIns="0" rIns="0" bIns="0" rtlCol="0">
            <a:spAutoFit/>
          </a:bodyPr>
          <a:lstStyle/>
          <a:p>
            <a:pPr>
              <a:lnSpc>
                <a:spcPct val="90000"/>
              </a:lnSpc>
              <a:spcAft>
                <a:spcPts val="600"/>
              </a:spcAft>
            </a:pPr>
            <a:r>
              <a:rPr lang="en-US" sz="800" dirty="0" smtClean="0">
                <a:solidFill>
                  <a:schemeClr val="bg1"/>
                </a:solidFill>
              </a:rPr>
              <a:t>Subscription</a:t>
            </a:r>
          </a:p>
        </p:txBody>
      </p:sp>
      <p:cxnSp>
        <p:nvCxnSpPr>
          <p:cNvPr id="23" name="Elbow Connector 22"/>
          <p:cNvCxnSpPr>
            <a:endCxn id="108" idx="1"/>
          </p:cNvCxnSpPr>
          <p:nvPr/>
        </p:nvCxnSpPr>
        <p:spPr>
          <a:xfrm flipV="1">
            <a:off x="9639478" y="3876159"/>
            <a:ext cx="298679" cy="269801"/>
          </a:xfrm>
          <a:prstGeom prst="bentConnector3">
            <a:avLst>
              <a:gd name="adj1" fmla="val 50000"/>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9285235" y="4055510"/>
            <a:ext cx="452120" cy="177359"/>
            <a:chOff x="2999967" y="3749329"/>
            <a:chExt cx="977444" cy="394854"/>
          </a:xfrm>
        </p:grpSpPr>
        <p:sp>
          <p:nvSpPr>
            <p:cNvPr id="124" name="Oval 123"/>
            <p:cNvSpPr/>
            <p:nvPr/>
          </p:nvSpPr>
          <p:spPr>
            <a:xfrm>
              <a:off x="2999967" y="3749329"/>
              <a:ext cx="126758" cy="39485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5" name="Rectangle 124"/>
            <p:cNvSpPr/>
            <p:nvPr/>
          </p:nvSpPr>
          <p:spPr>
            <a:xfrm>
              <a:off x="3077854" y="3749329"/>
              <a:ext cx="852054" cy="39485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6" name="Oval 125"/>
            <p:cNvSpPr/>
            <p:nvPr/>
          </p:nvSpPr>
          <p:spPr>
            <a:xfrm>
              <a:off x="3879668" y="3749329"/>
              <a:ext cx="97743" cy="39485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27" name="Straight Connector 126"/>
            <p:cNvCxnSpPr/>
            <p:nvPr/>
          </p:nvCxnSpPr>
          <p:spPr>
            <a:xfrm>
              <a:off x="3077853" y="3754091"/>
              <a:ext cx="0" cy="385330"/>
            </a:xfrm>
            <a:prstGeom prst="line">
              <a:avLst/>
            </a:prstGeom>
            <a:ln w="127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28" name="TextBox 127"/>
          <p:cNvSpPr txBox="1"/>
          <p:nvPr/>
        </p:nvSpPr>
        <p:spPr>
          <a:xfrm>
            <a:off x="9368575" y="4082446"/>
            <a:ext cx="340528" cy="110800"/>
          </a:xfrm>
          <a:prstGeom prst="rect">
            <a:avLst/>
          </a:prstGeom>
          <a:noFill/>
        </p:spPr>
        <p:txBody>
          <a:bodyPr wrap="square" lIns="0" tIns="0" rIns="0" bIns="0" rtlCol="0">
            <a:spAutoFit/>
          </a:bodyPr>
          <a:lstStyle/>
          <a:p>
            <a:pPr>
              <a:lnSpc>
                <a:spcPct val="90000"/>
              </a:lnSpc>
              <a:spcAft>
                <a:spcPts val="600"/>
              </a:spcAft>
            </a:pPr>
            <a:r>
              <a:rPr lang="en-US" sz="800" dirty="0" smtClean="0">
                <a:solidFill>
                  <a:schemeClr val="bg1"/>
                </a:solidFill>
              </a:rPr>
              <a:t>Topic</a:t>
            </a:r>
          </a:p>
        </p:txBody>
      </p:sp>
      <p:cxnSp>
        <p:nvCxnSpPr>
          <p:cNvPr id="129" name="Elbow Connector 128"/>
          <p:cNvCxnSpPr/>
          <p:nvPr/>
        </p:nvCxnSpPr>
        <p:spPr>
          <a:xfrm>
            <a:off x="9680418" y="4136656"/>
            <a:ext cx="229054" cy="366963"/>
          </a:xfrm>
          <a:prstGeom prst="bentConnector3">
            <a:avLst>
              <a:gd name="adj1" fmla="val 50000"/>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0529476" y="3865916"/>
            <a:ext cx="180998" cy="58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0554287" y="4471969"/>
            <a:ext cx="180998" cy="58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bwMode="auto">
          <a:xfrm>
            <a:off x="260712" y="1535611"/>
            <a:ext cx="7572095" cy="6998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457200"/>
            <a:r>
              <a:rPr lang="en-US" sz="2400" dirty="0" smtClean="0">
                <a:solidFill>
                  <a:schemeClr val="tx1"/>
                </a:solidFill>
              </a:rPr>
              <a:t>Forward reservations from myLib.org to the library</a:t>
            </a:r>
            <a:endParaRPr lang="en-US" sz="2400" dirty="0">
              <a:solidFill>
                <a:schemeClr val="tx1"/>
              </a:solidFill>
            </a:endParaRPr>
          </a:p>
        </p:txBody>
      </p:sp>
      <p:cxnSp>
        <p:nvCxnSpPr>
          <p:cNvPr id="4" name="Straight Arrow Connector 3"/>
          <p:cNvCxnSpPr/>
          <p:nvPr/>
        </p:nvCxnSpPr>
        <p:spPr>
          <a:xfrm flipV="1">
            <a:off x="1746913" y="3634509"/>
            <a:ext cx="982639" cy="2"/>
          </a:xfrm>
          <a:prstGeom prst="straightConnector1">
            <a:avLst/>
          </a:prstGeom>
          <a:ln w="2540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a:off x="2606722" y="3617416"/>
            <a:ext cx="2037469" cy="1326542"/>
          </a:xfrm>
          <a:prstGeom prst="arc">
            <a:avLst/>
          </a:prstGeom>
          <a:ln w="2540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5400000">
            <a:off x="3019943" y="3965807"/>
            <a:ext cx="1381526" cy="1962309"/>
          </a:xfrm>
          <a:prstGeom prst="arc">
            <a:avLst>
              <a:gd name="adj1" fmla="val 16200000"/>
              <a:gd name="adj2" fmla="val 198315"/>
            </a:avLst>
          </a:prstGeom>
          <a:ln w="2540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5" name="Straight Arrow Connector 74"/>
          <p:cNvCxnSpPr/>
          <p:nvPr/>
        </p:nvCxnSpPr>
        <p:spPr>
          <a:xfrm flipH="1">
            <a:off x="1536804" y="5748501"/>
            <a:ext cx="1192747" cy="13820"/>
          </a:xfrm>
          <a:prstGeom prst="straightConnector1">
            <a:avLst/>
          </a:prstGeom>
          <a:ln w="2540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1746912" y="3634509"/>
            <a:ext cx="982639" cy="2"/>
          </a:xfrm>
          <a:prstGeom prst="straightConnector1">
            <a:avLst/>
          </a:prstGeom>
          <a:ln w="2540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78" name="Arc 77"/>
          <p:cNvSpPr/>
          <p:nvPr/>
        </p:nvSpPr>
        <p:spPr>
          <a:xfrm>
            <a:off x="2606721" y="3617416"/>
            <a:ext cx="2037469" cy="1326542"/>
          </a:xfrm>
          <a:prstGeom prst="arc">
            <a:avLst/>
          </a:prstGeom>
          <a:ln w="25400">
            <a:solidFill>
              <a:srgbClr val="FF0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6881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146"/>
          <p:cNvPicPr>
            <a:picLocks noChangeAspect="1"/>
          </p:cNvPicPr>
          <p:nvPr/>
        </p:nvPicPr>
        <p:blipFill>
          <a:blip r:embed="rId3"/>
          <a:stretch>
            <a:fillRect/>
          </a:stretch>
        </p:blipFill>
        <p:spPr>
          <a:xfrm>
            <a:off x="162071" y="2583944"/>
            <a:ext cx="7598879" cy="4210597"/>
          </a:xfrm>
          <a:prstGeom prst="rect">
            <a:avLst/>
          </a:prstGeom>
        </p:spPr>
      </p:pic>
      <p:sp>
        <p:nvSpPr>
          <p:cNvPr id="6" name="Text Placeholder 2"/>
          <p:cNvSpPr txBox="1">
            <a:spLocks/>
          </p:cNvSpPr>
          <p:nvPr/>
        </p:nvSpPr>
        <p:spPr>
          <a:xfrm>
            <a:off x="1991878" y="894100"/>
            <a:ext cx="8407356" cy="5700739"/>
          </a:xfrm>
          <a:prstGeom prst="rect">
            <a:avLst/>
          </a:prstGeom>
        </p:spPr>
        <p:txBody>
          <a:bodyPr vert="horz" lIns="93260" tIns="46630" rIns="93260" bIns="46630" rtlCol="0">
            <a:noAutofit/>
          </a:bodyPr>
          <a:lstStyle/>
          <a:p>
            <a:pPr marL="466298" indent="-466298">
              <a:spcBef>
                <a:spcPct val="20000"/>
              </a:spcBef>
              <a:buFont typeface="Wingdings" pitchFamily="2" charset="2"/>
              <a:buChar char="§"/>
            </a:pPr>
            <a:endParaRPr lang="en-US" sz="2040" dirty="0"/>
          </a:p>
          <a:p>
            <a:pPr marL="466298" indent="-466298">
              <a:spcBef>
                <a:spcPct val="20000"/>
              </a:spcBef>
              <a:buFont typeface="Wingdings" pitchFamily="2" charset="2"/>
              <a:buChar char="§"/>
            </a:pPr>
            <a:endParaRPr lang="en-US" sz="1836" dirty="0"/>
          </a:p>
          <a:p>
            <a:pPr marL="466298" indent="-466298">
              <a:spcBef>
                <a:spcPct val="20000"/>
              </a:spcBef>
              <a:buFont typeface="Wingdings" pitchFamily="2" charset="2"/>
              <a:buChar char="§"/>
            </a:pPr>
            <a:endParaRPr lang="en-US" sz="2040" dirty="0"/>
          </a:p>
        </p:txBody>
      </p:sp>
      <p:sp>
        <p:nvSpPr>
          <p:cNvPr id="11" name="Rectangle 10"/>
          <p:cNvSpPr/>
          <p:nvPr/>
        </p:nvSpPr>
        <p:spPr bwMode="auto">
          <a:xfrm>
            <a:off x="7963786" y="5248771"/>
            <a:ext cx="4024107" cy="12906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285750" indent="-285750" defTabSz="457200">
              <a:buFont typeface="Arial" panose="020B0604020202020204" pitchFamily="34" charset="0"/>
              <a:buChar char="•"/>
            </a:pPr>
            <a:r>
              <a:rPr lang="en-US" sz="2400" dirty="0" smtClean="0">
                <a:solidFill>
                  <a:schemeClr val="tx1"/>
                </a:solidFill>
              </a:rPr>
              <a:t>Resiliency</a:t>
            </a:r>
            <a:endParaRPr lang="en-US" sz="2400" dirty="0">
              <a:solidFill>
                <a:schemeClr val="tx1"/>
              </a:solidFill>
            </a:endParaRPr>
          </a:p>
          <a:p>
            <a:pPr marL="285750" indent="-285750" defTabSz="457200">
              <a:buFont typeface="Arial" panose="020B0604020202020204" pitchFamily="34" charset="0"/>
              <a:buChar char="•"/>
            </a:pPr>
            <a:r>
              <a:rPr lang="en-US" sz="2400" dirty="0" smtClean="0">
                <a:solidFill>
                  <a:schemeClr val="tx1"/>
                </a:solidFill>
              </a:rPr>
              <a:t>Scale </a:t>
            </a:r>
            <a:r>
              <a:rPr lang="en-US" sz="2400" dirty="0">
                <a:solidFill>
                  <a:schemeClr val="tx1"/>
                </a:solidFill>
              </a:rPr>
              <a:t>Out</a:t>
            </a:r>
          </a:p>
          <a:p>
            <a:pPr marL="285750" indent="-285750" defTabSz="457200">
              <a:buFont typeface="Arial" panose="020B0604020202020204" pitchFamily="34" charset="0"/>
              <a:buChar char="•"/>
            </a:pPr>
            <a:r>
              <a:rPr lang="en-US" sz="2400" dirty="0" smtClean="0">
                <a:solidFill>
                  <a:schemeClr val="tx1"/>
                </a:solidFill>
              </a:rPr>
              <a:t>Messaging </a:t>
            </a:r>
            <a:r>
              <a:rPr lang="en-US" sz="2400" dirty="0">
                <a:solidFill>
                  <a:schemeClr val="tx1"/>
                </a:solidFill>
              </a:rPr>
              <a:t>Patterns</a:t>
            </a:r>
          </a:p>
        </p:txBody>
      </p:sp>
      <p:sp>
        <p:nvSpPr>
          <p:cNvPr id="51" name="Rectangle 50"/>
          <p:cNvSpPr/>
          <p:nvPr/>
        </p:nvSpPr>
        <p:spPr bwMode="auto">
          <a:xfrm>
            <a:off x="7950159" y="1531525"/>
            <a:ext cx="4050883" cy="35949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a:xfrm>
            <a:off x="8315326" y="1988020"/>
            <a:ext cx="3332770" cy="1132765"/>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19" name="Group 18"/>
          <p:cNvGrpSpPr/>
          <p:nvPr/>
        </p:nvGrpSpPr>
        <p:grpSpPr>
          <a:xfrm>
            <a:off x="8661606" y="2117131"/>
            <a:ext cx="667660" cy="894471"/>
            <a:chOff x="1496291" y="2286000"/>
            <a:chExt cx="1593273" cy="1967345"/>
          </a:xfrm>
        </p:grpSpPr>
        <p:sp>
          <p:nvSpPr>
            <p:cNvPr id="31" name="Rectangle 30"/>
            <p:cNvSpPr/>
            <p:nvPr/>
          </p:nvSpPr>
          <p:spPr>
            <a:xfrm>
              <a:off x="1496291" y="22860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2" name="Rectangle 31"/>
            <p:cNvSpPr/>
            <p:nvPr/>
          </p:nvSpPr>
          <p:spPr>
            <a:xfrm>
              <a:off x="1648691" y="24384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3" name="Rectangle 32"/>
            <p:cNvSpPr/>
            <p:nvPr/>
          </p:nvSpPr>
          <p:spPr>
            <a:xfrm>
              <a:off x="1801091" y="25908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20" name="Group 19"/>
          <p:cNvGrpSpPr/>
          <p:nvPr/>
        </p:nvGrpSpPr>
        <p:grpSpPr>
          <a:xfrm>
            <a:off x="10516586" y="2104533"/>
            <a:ext cx="677820" cy="907069"/>
            <a:chOff x="4523509" y="2279072"/>
            <a:chExt cx="1617517" cy="1995054"/>
          </a:xfrm>
        </p:grpSpPr>
        <p:sp>
          <p:nvSpPr>
            <p:cNvPr id="28" name="Rectangle 27"/>
            <p:cNvSpPr/>
            <p:nvPr/>
          </p:nvSpPr>
          <p:spPr>
            <a:xfrm>
              <a:off x="4852553" y="2279072"/>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 name="Rectangle 28"/>
            <p:cNvSpPr/>
            <p:nvPr/>
          </p:nvSpPr>
          <p:spPr>
            <a:xfrm>
              <a:off x="4694958" y="2445327"/>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0" name="Rectangle 29"/>
            <p:cNvSpPr/>
            <p:nvPr/>
          </p:nvSpPr>
          <p:spPr>
            <a:xfrm>
              <a:off x="4523509" y="2611581"/>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cxnSp>
        <p:nvCxnSpPr>
          <p:cNvPr id="21" name="Straight Connector 20"/>
          <p:cNvCxnSpPr>
            <a:stCxn id="33" idx="3"/>
            <a:endCxn id="30" idx="1"/>
          </p:cNvCxnSpPr>
          <p:nvPr/>
        </p:nvCxnSpPr>
        <p:spPr>
          <a:xfrm>
            <a:off x="9329266" y="2633657"/>
            <a:ext cx="118732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687710" y="2546231"/>
            <a:ext cx="409597" cy="179524"/>
            <a:chOff x="2999967" y="3749329"/>
            <a:chExt cx="977444" cy="394854"/>
          </a:xfrm>
        </p:grpSpPr>
        <p:sp>
          <p:nvSpPr>
            <p:cNvPr id="24" name="Oval 23"/>
            <p:cNvSpPr/>
            <p:nvPr/>
          </p:nvSpPr>
          <p:spPr>
            <a:xfrm>
              <a:off x="2999967" y="3749329"/>
              <a:ext cx="126758" cy="39485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 name="Rectangle 24"/>
            <p:cNvSpPr/>
            <p:nvPr/>
          </p:nvSpPr>
          <p:spPr>
            <a:xfrm>
              <a:off x="3077854" y="3749329"/>
              <a:ext cx="852054" cy="39485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 name="Oval 25"/>
            <p:cNvSpPr/>
            <p:nvPr/>
          </p:nvSpPr>
          <p:spPr>
            <a:xfrm>
              <a:off x="3879668" y="3749329"/>
              <a:ext cx="97743" cy="39485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27" name="Straight Connector 26"/>
            <p:cNvCxnSpPr/>
            <p:nvPr/>
          </p:nvCxnSpPr>
          <p:spPr>
            <a:xfrm>
              <a:off x="3077853" y="3754091"/>
              <a:ext cx="0" cy="385330"/>
            </a:xfrm>
            <a:prstGeom prst="line">
              <a:avLst/>
            </a:prstGeom>
            <a:ln w="127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4"/>
          <a:stretch>
            <a:fillRect/>
          </a:stretch>
        </p:blipFill>
        <p:spPr>
          <a:xfrm>
            <a:off x="8796155" y="2450562"/>
            <a:ext cx="475915" cy="437842"/>
          </a:xfrm>
          <a:prstGeom prst="rect">
            <a:avLst/>
          </a:prstGeom>
        </p:spPr>
      </p:pic>
      <p:pic>
        <p:nvPicPr>
          <p:cNvPr id="16" name="Picture 15"/>
          <p:cNvPicPr>
            <a:picLocks noChangeAspect="1"/>
          </p:cNvPicPr>
          <p:nvPr/>
        </p:nvPicPr>
        <p:blipFill>
          <a:blip r:embed="rId5"/>
          <a:stretch>
            <a:fillRect/>
          </a:stretch>
        </p:blipFill>
        <p:spPr>
          <a:xfrm>
            <a:off x="10559811" y="2448976"/>
            <a:ext cx="475915" cy="441014"/>
          </a:xfrm>
          <a:prstGeom prst="rect">
            <a:avLst/>
          </a:prstGeom>
        </p:spPr>
      </p:pic>
      <p:sp>
        <p:nvSpPr>
          <p:cNvPr id="3" name="TextBox 2"/>
          <p:cNvSpPr txBox="1"/>
          <p:nvPr/>
        </p:nvSpPr>
        <p:spPr>
          <a:xfrm>
            <a:off x="9562109" y="2434794"/>
            <a:ext cx="704850" cy="406265"/>
          </a:xfrm>
          <a:prstGeom prst="rect">
            <a:avLst/>
          </a:prstGeom>
          <a:noFill/>
        </p:spPr>
        <p:txBody>
          <a:bodyPr wrap="square" lIns="182880" tIns="146304" rIns="182880" bIns="146304" rtlCol="0">
            <a:spAutoFit/>
          </a:bodyPr>
          <a:lstStyle/>
          <a:p>
            <a:pPr>
              <a:lnSpc>
                <a:spcPct val="90000"/>
              </a:lnSpc>
              <a:spcAft>
                <a:spcPts val="600"/>
              </a:spcAft>
            </a:pPr>
            <a:r>
              <a:rPr lang="en-US" sz="800" dirty="0" smtClean="0">
                <a:solidFill>
                  <a:schemeClr val="bg1"/>
                </a:solidFill>
              </a:rPr>
              <a:t>Queue</a:t>
            </a:r>
          </a:p>
        </p:txBody>
      </p:sp>
      <p:sp>
        <p:nvSpPr>
          <p:cNvPr id="80" name="Rectangle 79"/>
          <p:cNvSpPr/>
          <p:nvPr/>
        </p:nvSpPr>
        <p:spPr>
          <a:xfrm>
            <a:off x="8336218" y="3156460"/>
            <a:ext cx="3311877" cy="1891790"/>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82" name="Group 81"/>
          <p:cNvGrpSpPr/>
          <p:nvPr/>
        </p:nvGrpSpPr>
        <p:grpSpPr>
          <a:xfrm>
            <a:off x="8532507" y="3866525"/>
            <a:ext cx="667660" cy="894471"/>
            <a:chOff x="1496291" y="2286000"/>
            <a:chExt cx="1593273" cy="1967345"/>
          </a:xfrm>
        </p:grpSpPr>
        <p:sp>
          <p:nvSpPr>
            <p:cNvPr id="93" name="Rectangle 92"/>
            <p:cNvSpPr/>
            <p:nvPr/>
          </p:nvSpPr>
          <p:spPr>
            <a:xfrm>
              <a:off x="1496291" y="22860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4" name="Rectangle 93"/>
            <p:cNvSpPr/>
            <p:nvPr/>
          </p:nvSpPr>
          <p:spPr>
            <a:xfrm>
              <a:off x="1648691" y="24384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5" name="Rectangle 94"/>
            <p:cNvSpPr/>
            <p:nvPr/>
          </p:nvSpPr>
          <p:spPr>
            <a:xfrm>
              <a:off x="1801091" y="25908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83" name="Group 82"/>
          <p:cNvGrpSpPr/>
          <p:nvPr/>
        </p:nvGrpSpPr>
        <p:grpSpPr>
          <a:xfrm>
            <a:off x="10705042" y="3341213"/>
            <a:ext cx="677820" cy="907069"/>
            <a:chOff x="4523509" y="2279072"/>
            <a:chExt cx="1617517" cy="1995054"/>
          </a:xfrm>
        </p:grpSpPr>
        <p:sp>
          <p:nvSpPr>
            <p:cNvPr id="90" name="Rectangle 89"/>
            <p:cNvSpPr/>
            <p:nvPr/>
          </p:nvSpPr>
          <p:spPr>
            <a:xfrm>
              <a:off x="4852553" y="2279072"/>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1" name="Rectangle 90"/>
            <p:cNvSpPr/>
            <p:nvPr/>
          </p:nvSpPr>
          <p:spPr>
            <a:xfrm>
              <a:off x="4694958" y="2445327"/>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2" name="Rectangle 91"/>
            <p:cNvSpPr/>
            <p:nvPr/>
          </p:nvSpPr>
          <p:spPr>
            <a:xfrm>
              <a:off x="4523509" y="2611581"/>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cxnSp>
        <p:nvCxnSpPr>
          <p:cNvPr id="84" name="Straight Connector 83"/>
          <p:cNvCxnSpPr>
            <a:stCxn id="95" idx="3"/>
          </p:cNvCxnSpPr>
          <p:nvPr/>
        </p:nvCxnSpPr>
        <p:spPr>
          <a:xfrm flipV="1">
            <a:off x="9200167" y="4383050"/>
            <a:ext cx="295785"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6" name="Picture 95"/>
          <p:cNvPicPr>
            <a:picLocks noChangeAspect="1"/>
          </p:cNvPicPr>
          <p:nvPr/>
        </p:nvPicPr>
        <p:blipFill>
          <a:blip r:embed="rId4"/>
          <a:stretch>
            <a:fillRect/>
          </a:stretch>
        </p:blipFill>
        <p:spPr>
          <a:xfrm>
            <a:off x="8695631" y="4199956"/>
            <a:ext cx="475915" cy="437842"/>
          </a:xfrm>
          <a:prstGeom prst="rect">
            <a:avLst/>
          </a:prstGeom>
        </p:spPr>
      </p:pic>
      <p:pic>
        <p:nvPicPr>
          <p:cNvPr id="97" name="Picture 96"/>
          <p:cNvPicPr>
            <a:picLocks noChangeAspect="1"/>
          </p:cNvPicPr>
          <p:nvPr/>
        </p:nvPicPr>
        <p:blipFill>
          <a:blip r:embed="rId5"/>
          <a:stretch>
            <a:fillRect/>
          </a:stretch>
        </p:blipFill>
        <p:spPr>
          <a:xfrm>
            <a:off x="10757792" y="3685656"/>
            <a:ext cx="475915" cy="441014"/>
          </a:xfrm>
          <a:prstGeom prst="rect">
            <a:avLst/>
          </a:prstGeom>
        </p:spPr>
      </p:pic>
      <p:sp>
        <p:nvSpPr>
          <p:cNvPr id="99" name="Rectangle 98"/>
          <p:cNvSpPr/>
          <p:nvPr/>
        </p:nvSpPr>
        <p:spPr>
          <a:xfrm>
            <a:off x="10735660" y="4312974"/>
            <a:ext cx="539934" cy="75589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1" name="TextBox 100"/>
          <p:cNvSpPr txBox="1"/>
          <p:nvPr/>
        </p:nvSpPr>
        <p:spPr>
          <a:xfrm>
            <a:off x="10643451" y="4439734"/>
            <a:ext cx="704850" cy="572464"/>
          </a:xfrm>
          <a:prstGeom prst="rect">
            <a:avLst/>
          </a:prstGeom>
          <a:noFill/>
        </p:spPr>
        <p:txBody>
          <a:bodyPr wrap="square" lIns="182880" tIns="146304" rIns="182880" bIns="146304" rtlCol="0">
            <a:spAutoFit/>
          </a:bodyPr>
          <a:lstStyle/>
          <a:p>
            <a:pPr algn="ctr">
              <a:lnSpc>
                <a:spcPct val="90000"/>
              </a:lnSpc>
              <a:spcAft>
                <a:spcPts val="600"/>
              </a:spcAft>
            </a:pPr>
            <a:r>
              <a:rPr lang="en-US" sz="1000" b="1" dirty="0" smtClean="0">
                <a:solidFill>
                  <a:schemeClr val="bg1"/>
                </a:solidFill>
              </a:rPr>
              <a:t>ROLE 3</a:t>
            </a:r>
          </a:p>
        </p:txBody>
      </p:sp>
      <p:grpSp>
        <p:nvGrpSpPr>
          <p:cNvPr id="103" name="Group 102"/>
          <p:cNvGrpSpPr/>
          <p:nvPr/>
        </p:nvGrpSpPr>
        <p:grpSpPr>
          <a:xfrm>
            <a:off x="9885321" y="4009834"/>
            <a:ext cx="700759" cy="177359"/>
            <a:chOff x="2999967" y="3749329"/>
            <a:chExt cx="977444" cy="394854"/>
          </a:xfrm>
        </p:grpSpPr>
        <p:sp>
          <p:nvSpPr>
            <p:cNvPr id="104" name="Oval 103"/>
            <p:cNvSpPr/>
            <p:nvPr/>
          </p:nvSpPr>
          <p:spPr>
            <a:xfrm>
              <a:off x="2999967" y="3749329"/>
              <a:ext cx="126758" cy="39485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5" name="Rectangle 104"/>
            <p:cNvSpPr/>
            <p:nvPr/>
          </p:nvSpPr>
          <p:spPr>
            <a:xfrm>
              <a:off x="3077854" y="3749329"/>
              <a:ext cx="852054" cy="39485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6" name="Oval 105"/>
            <p:cNvSpPr/>
            <p:nvPr/>
          </p:nvSpPr>
          <p:spPr>
            <a:xfrm>
              <a:off x="3879668" y="3749329"/>
              <a:ext cx="97743" cy="39485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07" name="Straight Connector 106"/>
            <p:cNvCxnSpPr/>
            <p:nvPr/>
          </p:nvCxnSpPr>
          <p:spPr>
            <a:xfrm>
              <a:off x="3077853" y="3754091"/>
              <a:ext cx="0" cy="385330"/>
            </a:xfrm>
            <a:prstGeom prst="line">
              <a:avLst/>
            </a:prstGeom>
            <a:ln w="127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9938157" y="4052775"/>
            <a:ext cx="585498" cy="110800"/>
          </a:xfrm>
          <a:prstGeom prst="rect">
            <a:avLst/>
          </a:prstGeom>
          <a:noFill/>
        </p:spPr>
        <p:txBody>
          <a:bodyPr wrap="square" lIns="0" tIns="0" rIns="0" bIns="0" rtlCol="0">
            <a:spAutoFit/>
          </a:bodyPr>
          <a:lstStyle/>
          <a:p>
            <a:pPr>
              <a:lnSpc>
                <a:spcPct val="90000"/>
              </a:lnSpc>
              <a:spcAft>
                <a:spcPts val="600"/>
              </a:spcAft>
            </a:pPr>
            <a:r>
              <a:rPr lang="en-US" sz="800" dirty="0" smtClean="0">
                <a:solidFill>
                  <a:schemeClr val="bg1"/>
                </a:solidFill>
              </a:rPr>
              <a:t>Subscription</a:t>
            </a:r>
          </a:p>
        </p:txBody>
      </p:sp>
      <p:grpSp>
        <p:nvGrpSpPr>
          <p:cNvPr id="116" name="Group 115"/>
          <p:cNvGrpSpPr/>
          <p:nvPr/>
        </p:nvGrpSpPr>
        <p:grpSpPr>
          <a:xfrm>
            <a:off x="9885321" y="4638484"/>
            <a:ext cx="700759" cy="177359"/>
            <a:chOff x="2999967" y="3749329"/>
            <a:chExt cx="977444" cy="394854"/>
          </a:xfrm>
        </p:grpSpPr>
        <p:sp>
          <p:nvSpPr>
            <p:cNvPr id="117" name="Oval 116"/>
            <p:cNvSpPr/>
            <p:nvPr/>
          </p:nvSpPr>
          <p:spPr>
            <a:xfrm>
              <a:off x="2999967" y="3749329"/>
              <a:ext cx="126758" cy="39485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8" name="Rectangle 117"/>
            <p:cNvSpPr/>
            <p:nvPr/>
          </p:nvSpPr>
          <p:spPr>
            <a:xfrm>
              <a:off x="3077854" y="3749329"/>
              <a:ext cx="852054" cy="39485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9" name="Oval 118"/>
            <p:cNvSpPr/>
            <p:nvPr/>
          </p:nvSpPr>
          <p:spPr>
            <a:xfrm>
              <a:off x="3879668" y="3749329"/>
              <a:ext cx="97743" cy="39485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20" name="Straight Connector 119"/>
            <p:cNvCxnSpPr/>
            <p:nvPr/>
          </p:nvCxnSpPr>
          <p:spPr>
            <a:xfrm>
              <a:off x="3077853" y="3754091"/>
              <a:ext cx="0" cy="385330"/>
            </a:xfrm>
            <a:prstGeom prst="line">
              <a:avLst/>
            </a:prstGeom>
            <a:ln w="127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38157" y="4681425"/>
            <a:ext cx="585498" cy="110800"/>
          </a:xfrm>
          <a:prstGeom prst="rect">
            <a:avLst/>
          </a:prstGeom>
          <a:noFill/>
        </p:spPr>
        <p:txBody>
          <a:bodyPr wrap="square" lIns="0" tIns="0" rIns="0" bIns="0" rtlCol="0">
            <a:spAutoFit/>
          </a:bodyPr>
          <a:lstStyle/>
          <a:p>
            <a:pPr>
              <a:lnSpc>
                <a:spcPct val="90000"/>
              </a:lnSpc>
              <a:spcAft>
                <a:spcPts val="600"/>
              </a:spcAft>
            </a:pPr>
            <a:r>
              <a:rPr lang="en-US" sz="800" dirty="0" smtClean="0">
                <a:solidFill>
                  <a:schemeClr val="bg1"/>
                </a:solidFill>
              </a:rPr>
              <a:t>Subscription</a:t>
            </a:r>
          </a:p>
        </p:txBody>
      </p:sp>
      <p:cxnSp>
        <p:nvCxnSpPr>
          <p:cNvPr id="23" name="Elbow Connector 22"/>
          <p:cNvCxnSpPr>
            <a:endCxn id="108" idx="1"/>
          </p:cNvCxnSpPr>
          <p:nvPr/>
        </p:nvCxnSpPr>
        <p:spPr>
          <a:xfrm flipV="1">
            <a:off x="9639478" y="4108175"/>
            <a:ext cx="298679" cy="269801"/>
          </a:xfrm>
          <a:prstGeom prst="bentConnector3">
            <a:avLst>
              <a:gd name="adj1" fmla="val 50000"/>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9285235" y="4287526"/>
            <a:ext cx="452120" cy="177359"/>
            <a:chOff x="2999967" y="3749329"/>
            <a:chExt cx="977444" cy="394854"/>
          </a:xfrm>
        </p:grpSpPr>
        <p:sp>
          <p:nvSpPr>
            <p:cNvPr id="124" name="Oval 123"/>
            <p:cNvSpPr/>
            <p:nvPr/>
          </p:nvSpPr>
          <p:spPr>
            <a:xfrm>
              <a:off x="2999967" y="3749329"/>
              <a:ext cx="126758" cy="39485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5" name="Rectangle 124"/>
            <p:cNvSpPr/>
            <p:nvPr/>
          </p:nvSpPr>
          <p:spPr>
            <a:xfrm>
              <a:off x="3077854" y="3749329"/>
              <a:ext cx="852054" cy="39485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6" name="Oval 125"/>
            <p:cNvSpPr/>
            <p:nvPr/>
          </p:nvSpPr>
          <p:spPr>
            <a:xfrm>
              <a:off x="3879668" y="3749329"/>
              <a:ext cx="97743" cy="39485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27" name="Straight Connector 126"/>
            <p:cNvCxnSpPr/>
            <p:nvPr/>
          </p:nvCxnSpPr>
          <p:spPr>
            <a:xfrm>
              <a:off x="3077853" y="3754091"/>
              <a:ext cx="0" cy="385330"/>
            </a:xfrm>
            <a:prstGeom prst="line">
              <a:avLst/>
            </a:prstGeom>
            <a:ln w="127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28" name="TextBox 127"/>
          <p:cNvSpPr txBox="1"/>
          <p:nvPr/>
        </p:nvSpPr>
        <p:spPr>
          <a:xfrm>
            <a:off x="9368575" y="4314462"/>
            <a:ext cx="340528" cy="110800"/>
          </a:xfrm>
          <a:prstGeom prst="rect">
            <a:avLst/>
          </a:prstGeom>
          <a:noFill/>
        </p:spPr>
        <p:txBody>
          <a:bodyPr wrap="square" lIns="0" tIns="0" rIns="0" bIns="0" rtlCol="0">
            <a:spAutoFit/>
          </a:bodyPr>
          <a:lstStyle/>
          <a:p>
            <a:pPr>
              <a:lnSpc>
                <a:spcPct val="90000"/>
              </a:lnSpc>
              <a:spcAft>
                <a:spcPts val="600"/>
              </a:spcAft>
            </a:pPr>
            <a:r>
              <a:rPr lang="en-US" sz="800" dirty="0" smtClean="0">
                <a:solidFill>
                  <a:schemeClr val="bg1"/>
                </a:solidFill>
              </a:rPr>
              <a:t>Topic</a:t>
            </a:r>
          </a:p>
        </p:txBody>
      </p:sp>
      <p:cxnSp>
        <p:nvCxnSpPr>
          <p:cNvPr id="129" name="Elbow Connector 128"/>
          <p:cNvCxnSpPr/>
          <p:nvPr/>
        </p:nvCxnSpPr>
        <p:spPr>
          <a:xfrm>
            <a:off x="9680418" y="4368672"/>
            <a:ext cx="229054" cy="366963"/>
          </a:xfrm>
          <a:prstGeom prst="bentConnector3">
            <a:avLst>
              <a:gd name="adj1" fmla="val 50000"/>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0529476" y="3934156"/>
            <a:ext cx="180998" cy="58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0554287" y="4540209"/>
            <a:ext cx="180998" cy="58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bwMode="auto">
          <a:xfrm>
            <a:off x="260712" y="1481019"/>
            <a:ext cx="7572095" cy="6998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457200"/>
            <a:r>
              <a:rPr lang="en-US" sz="2400" dirty="0" smtClean="0">
                <a:solidFill>
                  <a:schemeClr val="tx1"/>
                </a:solidFill>
              </a:rPr>
              <a:t>Validate technician’s identity from on-prem AD</a:t>
            </a:r>
            <a:endParaRPr lang="en-US" sz="2400" dirty="0">
              <a:solidFill>
                <a:schemeClr val="tx1"/>
              </a:solidFill>
            </a:endParaRPr>
          </a:p>
        </p:txBody>
      </p:sp>
      <p:cxnSp>
        <p:nvCxnSpPr>
          <p:cNvPr id="68" name="Straight Connector 67"/>
          <p:cNvCxnSpPr/>
          <p:nvPr/>
        </p:nvCxnSpPr>
        <p:spPr>
          <a:xfrm>
            <a:off x="6236311" y="838175"/>
            <a:ext cx="5084" cy="281715"/>
          </a:xfrm>
          <a:prstGeom prst="line">
            <a:avLst/>
          </a:prstGeom>
          <a:ln w="19050" cmpd="sng">
            <a:prstDash val="sysDot"/>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838200" y="281997"/>
            <a:ext cx="10515600" cy="662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600">
              <a:solidFill>
                <a:prstClr val="white"/>
              </a:solidFill>
            </a:endParaRPr>
          </a:p>
        </p:txBody>
      </p:sp>
      <p:grpSp>
        <p:nvGrpSpPr>
          <p:cNvPr id="70" name="Group 69"/>
          <p:cNvGrpSpPr/>
          <p:nvPr/>
        </p:nvGrpSpPr>
        <p:grpSpPr>
          <a:xfrm>
            <a:off x="1154872" y="116426"/>
            <a:ext cx="10198762" cy="927840"/>
            <a:chOff x="1138994" y="2101515"/>
            <a:chExt cx="10198762" cy="1130968"/>
          </a:xfrm>
        </p:grpSpPr>
        <p:sp>
          <p:nvSpPr>
            <p:cNvPr id="71" name="Rectangle 70"/>
            <p:cNvSpPr/>
            <p:nvPr/>
          </p:nvSpPr>
          <p:spPr>
            <a:xfrm>
              <a:off x="4331368" y="2101515"/>
              <a:ext cx="3513221" cy="11309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600">
                <a:solidFill>
                  <a:prstClr val="white"/>
                </a:solidFill>
              </a:endParaRPr>
            </a:p>
          </p:txBody>
        </p:sp>
        <p:sp>
          <p:nvSpPr>
            <p:cNvPr id="72" name="TextBox 71"/>
            <p:cNvSpPr txBox="1"/>
            <p:nvPr/>
          </p:nvSpPr>
          <p:spPr>
            <a:xfrm>
              <a:off x="4644190" y="2390273"/>
              <a:ext cx="2935705" cy="523220"/>
            </a:xfrm>
            <a:prstGeom prst="rect">
              <a:avLst/>
            </a:prstGeom>
            <a:noFill/>
          </p:spPr>
          <p:txBody>
            <a:bodyPr wrap="square" rtlCol="0">
              <a:spAutoFit/>
            </a:bodyPr>
            <a:lstStyle/>
            <a:p>
              <a:pPr algn="ctr" defTabSz="457200"/>
              <a:r>
                <a:rPr lang="en-US" sz="2800" b="1" dirty="0" smtClean="0">
                  <a:solidFill>
                    <a:prstClr val="black"/>
                  </a:solidFill>
                </a:rPr>
                <a:t>Hybrid Services</a:t>
              </a:r>
              <a:endParaRPr lang="en-US" sz="2800" b="1" dirty="0">
                <a:solidFill>
                  <a:prstClr val="black"/>
                </a:solidFill>
              </a:endParaRPr>
            </a:p>
          </p:txBody>
        </p:sp>
        <p:sp>
          <p:nvSpPr>
            <p:cNvPr id="73" name="TextBox 72"/>
            <p:cNvSpPr txBox="1"/>
            <p:nvPr/>
          </p:nvSpPr>
          <p:spPr>
            <a:xfrm>
              <a:off x="1138994" y="2398295"/>
              <a:ext cx="2935705" cy="523220"/>
            </a:xfrm>
            <a:prstGeom prst="rect">
              <a:avLst/>
            </a:prstGeom>
            <a:noFill/>
          </p:spPr>
          <p:txBody>
            <a:bodyPr wrap="square" rtlCol="0">
              <a:spAutoFit/>
            </a:bodyPr>
            <a:lstStyle/>
            <a:p>
              <a:pPr algn="ctr" defTabSz="457200"/>
              <a:r>
                <a:rPr lang="en-US" sz="2800" dirty="0" smtClean="0">
                  <a:solidFill>
                    <a:srgbClr val="E7E6E6">
                      <a:lumMod val="90000"/>
                    </a:srgbClr>
                  </a:solidFill>
                </a:rPr>
                <a:t>Core Messaging</a:t>
              </a:r>
              <a:endParaRPr lang="en-US" sz="2800" dirty="0">
                <a:solidFill>
                  <a:srgbClr val="E7E6E6">
                    <a:lumMod val="90000"/>
                  </a:srgbClr>
                </a:solidFill>
              </a:endParaRPr>
            </a:p>
          </p:txBody>
        </p:sp>
        <p:sp>
          <p:nvSpPr>
            <p:cNvPr id="74" name="TextBox 73"/>
            <p:cNvSpPr txBox="1"/>
            <p:nvPr/>
          </p:nvSpPr>
          <p:spPr>
            <a:xfrm>
              <a:off x="7892717" y="2398295"/>
              <a:ext cx="3445039" cy="523220"/>
            </a:xfrm>
            <a:prstGeom prst="rect">
              <a:avLst/>
            </a:prstGeom>
            <a:noFill/>
          </p:spPr>
          <p:txBody>
            <a:bodyPr wrap="square" rtlCol="0">
              <a:spAutoFit/>
            </a:bodyPr>
            <a:lstStyle/>
            <a:p>
              <a:pPr algn="ctr" defTabSz="457200"/>
              <a:r>
                <a:rPr lang="en-US" sz="2800" dirty="0" smtClean="0">
                  <a:solidFill>
                    <a:srgbClr val="E7E6E6">
                      <a:lumMod val="90000"/>
                    </a:srgbClr>
                  </a:solidFill>
                </a:rPr>
                <a:t>Connected Clients</a:t>
              </a:r>
              <a:endParaRPr lang="en-US" sz="2800" dirty="0">
                <a:solidFill>
                  <a:srgbClr val="E7E6E6">
                    <a:lumMod val="90000"/>
                  </a:srgbClr>
                </a:solidFill>
              </a:endParaRPr>
            </a:p>
          </p:txBody>
        </p:sp>
      </p:grpSp>
      <p:sp>
        <p:nvSpPr>
          <p:cNvPr id="75" name="Rectangle 74"/>
          <p:cNvSpPr/>
          <p:nvPr/>
        </p:nvSpPr>
        <p:spPr bwMode="auto">
          <a:xfrm>
            <a:off x="7963786" y="5282095"/>
            <a:ext cx="4024107" cy="14347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285750" indent="-285750" defTabSz="457200">
              <a:buFont typeface="Arial" panose="020B0604020202020204" pitchFamily="34" charset="0"/>
              <a:buChar char="•"/>
            </a:pPr>
            <a:r>
              <a:rPr lang="en-US" sz="2400" dirty="0">
                <a:solidFill>
                  <a:schemeClr val="tx1"/>
                </a:solidFill>
              </a:rPr>
              <a:t>Location Transparency</a:t>
            </a:r>
          </a:p>
          <a:p>
            <a:pPr marL="285750" indent="-285750" defTabSz="457200">
              <a:buFont typeface="Arial" panose="020B0604020202020204" pitchFamily="34" charset="0"/>
              <a:buChar char="•"/>
            </a:pPr>
            <a:r>
              <a:rPr lang="en-US" sz="2400" dirty="0">
                <a:solidFill>
                  <a:schemeClr val="tx1"/>
                </a:solidFill>
              </a:rPr>
              <a:t>Turnkey Cloud Connect</a:t>
            </a:r>
          </a:p>
          <a:p>
            <a:pPr marL="285750" indent="-285750" defTabSz="457200">
              <a:buFont typeface="Arial" panose="020B0604020202020204" pitchFamily="34" charset="0"/>
              <a:buChar char="•"/>
            </a:pPr>
            <a:r>
              <a:rPr lang="en-US" sz="2400" dirty="0">
                <a:solidFill>
                  <a:schemeClr val="tx1"/>
                </a:solidFill>
              </a:rPr>
              <a:t>Scale Out</a:t>
            </a:r>
          </a:p>
        </p:txBody>
      </p:sp>
      <p:sp>
        <p:nvSpPr>
          <p:cNvPr id="76" name="Rectangle 75"/>
          <p:cNvSpPr/>
          <p:nvPr/>
        </p:nvSpPr>
        <p:spPr bwMode="auto">
          <a:xfrm>
            <a:off x="7950159" y="1401253"/>
            <a:ext cx="4050883" cy="372523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77" name="Cloud 76"/>
          <p:cNvSpPr/>
          <p:nvPr/>
        </p:nvSpPr>
        <p:spPr>
          <a:xfrm>
            <a:off x="8024770" y="1608091"/>
            <a:ext cx="3425404" cy="2107465"/>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78" name="Group 77"/>
          <p:cNvGrpSpPr/>
          <p:nvPr/>
        </p:nvGrpSpPr>
        <p:grpSpPr>
          <a:xfrm>
            <a:off x="8439772" y="1807420"/>
            <a:ext cx="2402006" cy="1475593"/>
            <a:chOff x="2115403" y="1797018"/>
            <a:chExt cx="2402006" cy="1475593"/>
          </a:xfrm>
        </p:grpSpPr>
        <p:sp>
          <p:nvSpPr>
            <p:cNvPr id="79" name="Rectangle 78"/>
            <p:cNvSpPr/>
            <p:nvPr/>
          </p:nvSpPr>
          <p:spPr>
            <a:xfrm>
              <a:off x="2115403" y="2139846"/>
              <a:ext cx="2402006" cy="1132765"/>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81" name="Group 80"/>
            <p:cNvGrpSpPr/>
            <p:nvPr/>
          </p:nvGrpSpPr>
          <p:grpSpPr>
            <a:xfrm>
              <a:off x="2244138" y="2256359"/>
              <a:ext cx="2164090" cy="907069"/>
              <a:chOff x="1343385" y="2286507"/>
              <a:chExt cx="5164283" cy="1995054"/>
            </a:xfrm>
          </p:grpSpPr>
          <p:grpSp>
            <p:nvGrpSpPr>
              <p:cNvPr id="88" name="Group 87"/>
              <p:cNvGrpSpPr/>
              <p:nvPr/>
            </p:nvGrpSpPr>
            <p:grpSpPr>
              <a:xfrm>
                <a:off x="1343385" y="2286507"/>
                <a:ext cx="5164283" cy="1995054"/>
                <a:chOff x="1343385" y="2286507"/>
                <a:chExt cx="5164283" cy="1995054"/>
              </a:xfrm>
            </p:grpSpPr>
            <p:grpSp>
              <p:nvGrpSpPr>
                <p:cNvPr id="98" name="Group 97"/>
                <p:cNvGrpSpPr/>
                <p:nvPr/>
              </p:nvGrpSpPr>
              <p:grpSpPr>
                <a:xfrm>
                  <a:off x="1343385" y="2314216"/>
                  <a:ext cx="1593273" cy="1967345"/>
                  <a:chOff x="1496291" y="2286000"/>
                  <a:chExt cx="1593273" cy="1967345"/>
                </a:xfrm>
              </p:grpSpPr>
              <p:sp>
                <p:nvSpPr>
                  <p:cNvPr id="130" name="Rectangle 129"/>
                  <p:cNvSpPr/>
                  <p:nvPr/>
                </p:nvSpPr>
                <p:spPr>
                  <a:xfrm>
                    <a:off x="1496291" y="22860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1" name="Rectangle 130"/>
                  <p:cNvSpPr/>
                  <p:nvPr/>
                </p:nvSpPr>
                <p:spPr>
                  <a:xfrm>
                    <a:off x="1648691" y="24384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3" name="Rectangle 132"/>
                  <p:cNvSpPr/>
                  <p:nvPr/>
                </p:nvSpPr>
                <p:spPr>
                  <a:xfrm>
                    <a:off x="1801091" y="25908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100" name="Group 99"/>
                <p:cNvGrpSpPr/>
                <p:nvPr/>
              </p:nvGrpSpPr>
              <p:grpSpPr>
                <a:xfrm>
                  <a:off x="4890151" y="2286507"/>
                  <a:ext cx="1617517" cy="1995054"/>
                  <a:chOff x="4523509" y="2279072"/>
                  <a:chExt cx="1617517" cy="1995054"/>
                </a:xfrm>
              </p:grpSpPr>
              <p:sp>
                <p:nvSpPr>
                  <p:cNvPr id="114" name="Rectangle 113"/>
                  <p:cNvSpPr/>
                  <p:nvPr/>
                </p:nvSpPr>
                <p:spPr>
                  <a:xfrm>
                    <a:off x="4852553" y="2279072"/>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5" name="Rectangle 114"/>
                  <p:cNvSpPr/>
                  <p:nvPr/>
                </p:nvSpPr>
                <p:spPr>
                  <a:xfrm>
                    <a:off x="4694958" y="2445327"/>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2" name="Rectangle 121"/>
                  <p:cNvSpPr/>
                  <p:nvPr/>
                </p:nvSpPr>
                <p:spPr>
                  <a:xfrm>
                    <a:off x="4523509" y="2611581"/>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cxnSp>
              <p:nvCxnSpPr>
                <p:cNvPr id="102" name="Straight Connector 101"/>
                <p:cNvCxnSpPr>
                  <a:stCxn id="133" idx="3"/>
                  <a:endCxn id="122" idx="1"/>
                </p:cNvCxnSpPr>
                <p:nvPr/>
              </p:nvCxnSpPr>
              <p:spPr>
                <a:xfrm>
                  <a:off x="2936658" y="3450289"/>
                  <a:ext cx="1953493"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a:off x="3440089" y="3258001"/>
                  <a:ext cx="977444" cy="394854"/>
                  <a:chOff x="2999967" y="3749329"/>
                  <a:chExt cx="977444" cy="394854"/>
                </a:xfrm>
              </p:grpSpPr>
              <p:sp>
                <p:nvSpPr>
                  <p:cNvPr id="110" name="Oval 109"/>
                  <p:cNvSpPr/>
                  <p:nvPr/>
                </p:nvSpPr>
                <p:spPr>
                  <a:xfrm>
                    <a:off x="2999967" y="3749329"/>
                    <a:ext cx="126758" cy="39485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1" name="Rectangle 110"/>
                  <p:cNvSpPr/>
                  <p:nvPr/>
                </p:nvSpPr>
                <p:spPr>
                  <a:xfrm>
                    <a:off x="3077854" y="3749329"/>
                    <a:ext cx="852054" cy="39485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2" name="Oval 111"/>
                  <p:cNvSpPr/>
                  <p:nvPr/>
                </p:nvSpPr>
                <p:spPr>
                  <a:xfrm>
                    <a:off x="3879668" y="3749329"/>
                    <a:ext cx="97743" cy="39485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13" name="Straight Connector 112"/>
                  <p:cNvCxnSpPr/>
                  <p:nvPr/>
                </p:nvCxnSpPr>
                <p:spPr>
                  <a:xfrm>
                    <a:off x="3077853" y="3754091"/>
                    <a:ext cx="0" cy="385330"/>
                  </a:xfrm>
                  <a:prstGeom prst="line">
                    <a:avLst/>
                  </a:prstGeom>
                  <a:ln w="127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pic>
            <p:nvPicPr>
              <p:cNvPr id="89" name="Picture 88"/>
              <p:cNvPicPr>
                <a:picLocks noChangeAspect="1"/>
              </p:cNvPicPr>
              <p:nvPr/>
            </p:nvPicPr>
            <p:blipFill>
              <a:blip r:embed="rId6"/>
              <a:stretch>
                <a:fillRect/>
              </a:stretch>
            </p:blipFill>
            <p:spPr>
              <a:xfrm>
                <a:off x="3499247" y="3233634"/>
                <a:ext cx="853514" cy="499915"/>
              </a:xfrm>
              <a:prstGeom prst="rect">
                <a:avLst/>
              </a:prstGeom>
            </p:spPr>
          </p:pic>
        </p:grpSp>
        <p:sp>
          <p:nvSpPr>
            <p:cNvPr id="85" name="TextBox 84"/>
            <p:cNvSpPr txBox="1"/>
            <p:nvPr/>
          </p:nvSpPr>
          <p:spPr>
            <a:xfrm>
              <a:off x="2115403" y="1797018"/>
              <a:ext cx="2402006" cy="338554"/>
            </a:xfrm>
            <a:prstGeom prst="rect">
              <a:avLst/>
            </a:prstGeom>
            <a:noFill/>
          </p:spPr>
          <p:txBody>
            <a:bodyPr wrap="square" rtlCol="0">
              <a:spAutoFit/>
            </a:bodyPr>
            <a:lstStyle/>
            <a:p>
              <a:pPr defTabSz="457200"/>
              <a:r>
                <a:rPr lang="en-US" sz="1600" dirty="0" smtClean="0">
                  <a:solidFill>
                    <a:prstClr val="black"/>
                  </a:solidFill>
                </a:rPr>
                <a:t>Cloud-Hosted Service</a:t>
              </a:r>
              <a:endParaRPr lang="en-US" sz="1600" dirty="0">
                <a:solidFill>
                  <a:prstClr val="black"/>
                </a:solidFill>
              </a:endParaRPr>
            </a:p>
          </p:txBody>
        </p:sp>
        <p:pic>
          <p:nvPicPr>
            <p:cNvPr id="86" name="Picture 85"/>
            <p:cNvPicPr>
              <a:picLocks noChangeAspect="1"/>
            </p:cNvPicPr>
            <p:nvPr/>
          </p:nvPicPr>
          <p:blipFill>
            <a:blip r:embed="rId4"/>
            <a:stretch>
              <a:fillRect/>
            </a:stretch>
          </p:blipFill>
          <p:spPr>
            <a:xfrm>
              <a:off x="2407262" y="2602388"/>
              <a:ext cx="475915" cy="437842"/>
            </a:xfrm>
            <a:prstGeom prst="rect">
              <a:avLst/>
            </a:prstGeom>
          </p:spPr>
        </p:pic>
        <p:pic>
          <p:nvPicPr>
            <p:cNvPr id="87" name="Picture 86"/>
            <p:cNvPicPr>
              <a:picLocks noChangeAspect="1"/>
            </p:cNvPicPr>
            <p:nvPr/>
          </p:nvPicPr>
          <p:blipFill>
            <a:blip r:embed="rId5"/>
            <a:stretch>
              <a:fillRect/>
            </a:stretch>
          </p:blipFill>
          <p:spPr>
            <a:xfrm>
              <a:off x="3773633" y="2600802"/>
              <a:ext cx="475915" cy="441014"/>
            </a:xfrm>
            <a:prstGeom prst="rect">
              <a:avLst/>
            </a:prstGeom>
          </p:spPr>
        </p:pic>
      </p:grpSp>
      <p:sp>
        <p:nvSpPr>
          <p:cNvPr id="135" name="Rectangle 134"/>
          <p:cNvSpPr/>
          <p:nvPr/>
        </p:nvSpPr>
        <p:spPr>
          <a:xfrm>
            <a:off x="10518881" y="3502370"/>
            <a:ext cx="1364776" cy="1592131"/>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6" name="Rectangle 135"/>
          <p:cNvSpPr/>
          <p:nvPr/>
        </p:nvSpPr>
        <p:spPr>
          <a:xfrm>
            <a:off x="10907804" y="4574956"/>
            <a:ext cx="793095" cy="459703"/>
          </a:xfrm>
          <a:prstGeom prst="rect">
            <a:avLst/>
          </a:prstGeom>
          <a:solidFill>
            <a:schemeClr val="accent1">
              <a:lumMod val="60000"/>
              <a:lumOff val="4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7" name="Rectangle 136"/>
          <p:cNvSpPr/>
          <p:nvPr/>
        </p:nvSpPr>
        <p:spPr>
          <a:xfrm>
            <a:off x="10822071" y="4465732"/>
            <a:ext cx="793095" cy="459703"/>
          </a:xfrm>
          <a:prstGeom prst="rect">
            <a:avLst/>
          </a:prstGeom>
          <a:solidFill>
            <a:schemeClr val="accent1">
              <a:lumMod val="60000"/>
              <a:lumOff val="4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8" name="Rectangle 137"/>
          <p:cNvSpPr/>
          <p:nvPr/>
        </p:nvSpPr>
        <p:spPr>
          <a:xfrm>
            <a:off x="10730138" y="4356508"/>
            <a:ext cx="793095" cy="459703"/>
          </a:xfrm>
          <a:prstGeom prst="rect">
            <a:avLst/>
          </a:prstGeom>
          <a:solidFill>
            <a:schemeClr val="accent1">
              <a:lumMod val="60000"/>
              <a:lumOff val="4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9" name="TextBox 138"/>
          <p:cNvSpPr txBox="1"/>
          <p:nvPr/>
        </p:nvSpPr>
        <p:spPr>
          <a:xfrm>
            <a:off x="10799782" y="4447859"/>
            <a:ext cx="721195" cy="276999"/>
          </a:xfrm>
          <a:prstGeom prst="rect">
            <a:avLst/>
          </a:prstGeom>
          <a:noFill/>
        </p:spPr>
        <p:txBody>
          <a:bodyPr wrap="square" rtlCol="0">
            <a:spAutoFit/>
          </a:bodyPr>
          <a:lstStyle/>
          <a:p>
            <a:pPr algn="ctr" defTabSz="457200"/>
            <a:r>
              <a:rPr lang="en-US" sz="1200" dirty="0" smtClean="0">
                <a:solidFill>
                  <a:prstClr val="black"/>
                </a:solidFill>
              </a:rPr>
              <a:t>Service</a:t>
            </a:r>
            <a:endParaRPr lang="en-US" sz="1200" dirty="0">
              <a:solidFill>
                <a:prstClr val="black"/>
              </a:solidFill>
            </a:endParaRPr>
          </a:p>
        </p:txBody>
      </p:sp>
      <p:sp>
        <p:nvSpPr>
          <p:cNvPr id="140" name="TextBox 139"/>
          <p:cNvSpPr txBox="1"/>
          <p:nvPr/>
        </p:nvSpPr>
        <p:spPr>
          <a:xfrm>
            <a:off x="10566000" y="3668293"/>
            <a:ext cx="1389131" cy="615553"/>
          </a:xfrm>
          <a:prstGeom prst="rect">
            <a:avLst/>
          </a:prstGeom>
          <a:noFill/>
        </p:spPr>
        <p:txBody>
          <a:bodyPr wrap="square" rtlCol="0">
            <a:spAutoFit/>
          </a:bodyPr>
          <a:lstStyle/>
          <a:p>
            <a:pPr defTabSz="457200"/>
            <a:r>
              <a:rPr lang="en-US" sz="1600" dirty="0" smtClean="0">
                <a:solidFill>
                  <a:prstClr val="black"/>
                </a:solidFill>
              </a:rPr>
              <a:t>On-Premises</a:t>
            </a:r>
            <a:endParaRPr lang="en-US" sz="1600" dirty="0">
              <a:solidFill>
                <a:prstClr val="black"/>
              </a:solidFill>
            </a:endParaRPr>
          </a:p>
          <a:p>
            <a:pPr defTabSz="457200"/>
            <a:r>
              <a:rPr lang="en-US" dirty="0" smtClean="0">
                <a:solidFill>
                  <a:prstClr val="black"/>
                </a:solidFill>
              </a:rPr>
              <a:t>Resources</a:t>
            </a:r>
            <a:endParaRPr lang="en-US" dirty="0">
              <a:solidFill>
                <a:prstClr val="black"/>
              </a:solidFill>
            </a:endParaRPr>
          </a:p>
        </p:txBody>
      </p:sp>
      <p:grpSp>
        <p:nvGrpSpPr>
          <p:cNvPr id="141" name="Group 140"/>
          <p:cNvGrpSpPr/>
          <p:nvPr/>
        </p:nvGrpSpPr>
        <p:grpSpPr>
          <a:xfrm>
            <a:off x="9667018" y="3115511"/>
            <a:ext cx="371798" cy="1694990"/>
            <a:chOff x="3823019" y="3620626"/>
            <a:chExt cx="362639" cy="1873725"/>
          </a:xfrm>
        </p:grpSpPr>
        <p:cxnSp>
          <p:nvCxnSpPr>
            <p:cNvPr id="142" name="Straight Connector 141"/>
            <p:cNvCxnSpPr/>
            <p:nvPr/>
          </p:nvCxnSpPr>
          <p:spPr>
            <a:xfrm>
              <a:off x="4000375" y="3620626"/>
              <a:ext cx="0" cy="187372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3" name="Group 142"/>
            <p:cNvGrpSpPr/>
            <p:nvPr/>
          </p:nvGrpSpPr>
          <p:grpSpPr>
            <a:xfrm>
              <a:off x="3823019" y="3970996"/>
              <a:ext cx="362639" cy="1200619"/>
              <a:chOff x="3905782" y="4285403"/>
              <a:chExt cx="202110" cy="733331"/>
            </a:xfrm>
          </p:grpSpPr>
          <p:sp>
            <p:nvSpPr>
              <p:cNvPr id="144" name="Left-Right Arrow Callout 143"/>
              <p:cNvSpPr/>
              <p:nvPr/>
            </p:nvSpPr>
            <p:spPr>
              <a:xfrm rot="5400000">
                <a:off x="3638140" y="4553045"/>
                <a:ext cx="733331" cy="198048"/>
              </a:xfrm>
              <a:prstGeom prst="leftRight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5" name="TextBox 144"/>
              <p:cNvSpPr txBox="1"/>
              <p:nvPr/>
            </p:nvSpPr>
            <p:spPr>
              <a:xfrm rot="5400000">
                <a:off x="3764657" y="4557727"/>
                <a:ext cx="497783" cy="188687"/>
              </a:xfrm>
              <a:prstGeom prst="rect">
                <a:avLst/>
              </a:prstGeom>
              <a:noFill/>
            </p:spPr>
            <p:txBody>
              <a:bodyPr wrap="square" rtlCol="0">
                <a:spAutoFit/>
              </a:bodyPr>
              <a:lstStyle/>
              <a:p>
                <a:pPr algn="ctr" defTabSz="457200"/>
                <a:r>
                  <a:rPr lang="en-US" sz="1600" dirty="0" smtClean="0">
                    <a:solidFill>
                      <a:prstClr val="black"/>
                    </a:solidFill>
                  </a:rPr>
                  <a:t>Relay</a:t>
                </a:r>
                <a:endParaRPr lang="en-US" sz="1050" dirty="0">
                  <a:solidFill>
                    <a:prstClr val="black"/>
                  </a:solidFill>
                </a:endParaRPr>
              </a:p>
            </p:txBody>
          </p:sp>
        </p:grpSp>
      </p:grpSp>
      <p:cxnSp>
        <p:nvCxnSpPr>
          <p:cNvPr id="146" name="Straight Connector 145"/>
          <p:cNvCxnSpPr/>
          <p:nvPr/>
        </p:nvCxnSpPr>
        <p:spPr>
          <a:xfrm>
            <a:off x="9848853" y="4810500"/>
            <a:ext cx="864502"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48" name="Arc 147"/>
          <p:cNvSpPr/>
          <p:nvPr/>
        </p:nvSpPr>
        <p:spPr>
          <a:xfrm rot="5400000">
            <a:off x="4539999" y="2628231"/>
            <a:ext cx="792043" cy="2884389"/>
          </a:xfrm>
          <a:prstGeom prst="arc">
            <a:avLst>
              <a:gd name="adj1" fmla="val 16200000"/>
              <a:gd name="adj2" fmla="val 21368405"/>
            </a:avLst>
          </a:prstGeom>
          <a:ln w="25400">
            <a:solidFill>
              <a:srgbClr val="FF0000"/>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Arc 3"/>
          <p:cNvSpPr/>
          <p:nvPr/>
        </p:nvSpPr>
        <p:spPr>
          <a:xfrm rot="11111408" flipV="1">
            <a:off x="3378219" y="4405078"/>
            <a:ext cx="2454166" cy="551876"/>
          </a:xfrm>
          <a:prstGeom prst="arc">
            <a:avLst/>
          </a:prstGeom>
          <a:ln w="25400">
            <a:solidFill>
              <a:srgbClr val="FF0000"/>
            </a:solidFill>
            <a:prstDash val="sysDot"/>
            <a:headEnd type="triangle"/>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29026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3"/>
          <a:stretch>
            <a:fillRect/>
          </a:stretch>
        </p:blipFill>
        <p:spPr>
          <a:xfrm>
            <a:off x="177837" y="2363220"/>
            <a:ext cx="7598879" cy="4210597"/>
          </a:xfrm>
          <a:prstGeom prst="rect">
            <a:avLst/>
          </a:prstGeom>
        </p:spPr>
      </p:pic>
      <p:sp>
        <p:nvSpPr>
          <p:cNvPr id="6" name="Text Placeholder 2"/>
          <p:cNvSpPr txBox="1">
            <a:spLocks/>
          </p:cNvSpPr>
          <p:nvPr/>
        </p:nvSpPr>
        <p:spPr>
          <a:xfrm>
            <a:off x="1991878" y="894100"/>
            <a:ext cx="8407356" cy="5700739"/>
          </a:xfrm>
          <a:prstGeom prst="rect">
            <a:avLst/>
          </a:prstGeom>
        </p:spPr>
        <p:txBody>
          <a:bodyPr vert="horz" lIns="93260" tIns="46630" rIns="93260" bIns="46630" rtlCol="0">
            <a:noAutofit/>
          </a:bodyPr>
          <a:lstStyle/>
          <a:p>
            <a:pPr marL="466298" indent="-466298">
              <a:spcBef>
                <a:spcPct val="20000"/>
              </a:spcBef>
              <a:buFont typeface="Wingdings" pitchFamily="2" charset="2"/>
              <a:buChar char="§"/>
            </a:pPr>
            <a:endParaRPr lang="en-US" sz="2040" dirty="0"/>
          </a:p>
          <a:p>
            <a:pPr marL="466298" indent="-466298">
              <a:spcBef>
                <a:spcPct val="20000"/>
              </a:spcBef>
              <a:buFont typeface="Wingdings" pitchFamily="2" charset="2"/>
              <a:buChar char="§"/>
            </a:pPr>
            <a:endParaRPr lang="en-US" sz="1836" dirty="0"/>
          </a:p>
          <a:p>
            <a:pPr marL="466298" indent="-466298">
              <a:spcBef>
                <a:spcPct val="20000"/>
              </a:spcBef>
              <a:buFont typeface="Wingdings" pitchFamily="2" charset="2"/>
              <a:buChar char="§"/>
            </a:pPr>
            <a:endParaRPr lang="en-US" sz="2040" dirty="0"/>
          </a:p>
        </p:txBody>
      </p:sp>
      <p:sp>
        <p:nvSpPr>
          <p:cNvPr id="67" name="Rectangle 66"/>
          <p:cNvSpPr/>
          <p:nvPr/>
        </p:nvSpPr>
        <p:spPr bwMode="auto">
          <a:xfrm>
            <a:off x="260712" y="1481019"/>
            <a:ext cx="7572095" cy="6998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285750" indent="-285750" defTabSz="457200">
              <a:buFont typeface="Arial" panose="020B0604020202020204" pitchFamily="34" charset="0"/>
              <a:buChar char="•"/>
            </a:pPr>
            <a:r>
              <a:rPr lang="en-US" sz="2400" dirty="0" smtClean="0">
                <a:solidFill>
                  <a:schemeClr val="tx1"/>
                </a:solidFill>
              </a:rPr>
              <a:t>Queue up requests for an on-prem billing system</a:t>
            </a:r>
            <a:endParaRPr lang="en-US" sz="2400" dirty="0">
              <a:solidFill>
                <a:schemeClr val="tx1"/>
              </a:solidFill>
            </a:endParaRPr>
          </a:p>
        </p:txBody>
      </p:sp>
      <p:cxnSp>
        <p:nvCxnSpPr>
          <p:cNvPr id="68" name="Straight Connector 67"/>
          <p:cNvCxnSpPr/>
          <p:nvPr/>
        </p:nvCxnSpPr>
        <p:spPr>
          <a:xfrm>
            <a:off x="6236311" y="838175"/>
            <a:ext cx="5084" cy="281715"/>
          </a:xfrm>
          <a:prstGeom prst="line">
            <a:avLst/>
          </a:prstGeom>
          <a:ln w="19050" cmpd="sng">
            <a:prstDash val="sysDot"/>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838200" y="281997"/>
            <a:ext cx="10515600" cy="662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600">
              <a:solidFill>
                <a:prstClr val="white"/>
              </a:solidFill>
            </a:endParaRPr>
          </a:p>
        </p:txBody>
      </p:sp>
      <p:grpSp>
        <p:nvGrpSpPr>
          <p:cNvPr id="70" name="Group 69"/>
          <p:cNvGrpSpPr/>
          <p:nvPr/>
        </p:nvGrpSpPr>
        <p:grpSpPr>
          <a:xfrm>
            <a:off x="1154872" y="116426"/>
            <a:ext cx="10198762" cy="927840"/>
            <a:chOff x="1138994" y="2101515"/>
            <a:chExt cx="10198762" cy="1130968"/>
          </a:xfrm>
        </p:grpSpPr>
        <p:sp>
          <p:nvSpPr>
            <p:cNvPr id="71" name="Rectangle 70"/>
            <p:cNvSpPr/>
            <p:nvPr/>
          </p:nvSpPr>
          <p:spPr>
            <a:xfrm>
              <a:off x="4331368" y="2101515"/>
              <a:ext cx="3513221" cy="11309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600">
                <a:solidFill>
                  <a:prstClr val="white"/>
                </a:solidFill>
              </a:endParaRPr>
            </a:p>
          </p:txBody>
        </p:sp>
        <p:sp>
          <p:nvSpPr>
            <p:cNvPr id="72" name="TextBox 71"/>
            <p:cNvSpPr txBox="1"/>
            <p:nvPr/>
          </p:nvSpPr>
          <p:spPr>
            <a:xfrm>
              <a:off x="4644190" y="2390273"/>
              <a:ext cx="2935705" cy="523220"/>
            </a:xfrm>
            <a:prstGeom prst="rect">
              <a:avLst/>
            </a:prstGeom>
            <a:noFill/>
          </p:spPr>
          <p:txBody>
            <a:bodyPr wrap="square" rtlCol="0">
              <a:spAutoFit/>
            </a:bodyPr>
            <a:lstStyle/>
            <a:p>
              <a:pPr algn="ctr" defTabSz="457200"/>
              <a:r>
                <a:rPr lang="en-US" sz="2800" b="1" dirty="0" smtClean="0">
                  <a:solidFill>
                    <a:prstClr val="black"/>
                  </a:solidFill>
                </a:rPr>
                <a:t>Hybrid Services</a:t>
              </a:r>
              <a:endParaRPr lang="en-US" sz="2800" b="1" dirty="0">
                <a:solidFill>
                  <a:prstClr val="black"/>
                </a:solidFill>
              </a:endParaRPr>
            </a:p>
          </p:txBody>
        </p:sp>
        <p:sp>
          <p:nvSpPr>
            <p:cNvPr id="73" name="TextBox 72"/>
            <p:cNvSpPr txBox="1"/>
            <p:nvPr/>
          </p:nvSpPr>
          <p:spPr>
            <a:xfrm>
              <a:off x="1138994" y="2398295"/>
              <a:ext cx="2935705" cy="523220"/>
            </a:xfrm>
            <a:prstGeom prst="rect">
              <a:avLst/>
            </a:prstGeom>
            <a:noFill/>
          </p:spPr>
          <p:txBody>
            <a:bodyPr wrap="square" rtlCol="0">
              <a:spAutoFit/>
            </a:bodyPr>
            <a:lstStyle/>
            <a:p>
              <a:pPr algn="ctr" defTabSz="457200"/>
              <a:r>
                <a:rPr lang="en-US" sz="2800" dirty="0" smtClean="0">
                  <a:solidFill>
                    <a:srgbClr val="E7E6E6">
                      <a:lumMod val="90000"/>
                    </a:srgbClr>
                  </a:solidFill>
                </a:rPr>
                <a:t>Core Messaging</a:t>
              </a:r>
              <a:endParaRPr lang="en-US" sz="2800" dirty="0">
                <a:solidFill>
                  <a:srgbClr val="E7E6E6">
                    <a:lumMod val="90000"/>
                  </a:srgbClr>
                </a:solidFill>
              </a:endParaRPr>
            </a:p>
          </p:txBody>
        </p:sp>
        <p:sp>
          <p:nvSpPr>
            <p:cNvPr id="74" name="TextBox 73"/>
            <p:cNvSpPr txBox="1"/>
            <p:nvPr/>
          </p:nvSpPr>
          <p:spPr>
            <a:xfrm>
              <a:off x="7892717" y="2398295"/>
              <a:ext cx="3445039" cy="523220"/>
            </a:xfrm>
            <a:prstGeom prst="rect">
              <a:avLst/>
            </a:prstGeom>
            <a:noFill/>
          </p:spPr>
          <p:txBody>
            <a:bodyPr wrap="square" rtlCol="0">
              <a:spAutoFit/>
            </a:bodyPr>
            <a:lstStyle/>
            <a:p>
              <a:pPr algn="ctr" defTabSz="457200"/>
              <a:r>
                <a:rPr lang="en-US" sz="2800" dirty="0" smtClean="0">
                  <a:solidFill>
                    <a:srgbClr val="E7E6E6">
                      <a:lumMod val="90000"/>
                    </a:srgbClr>
                  </a:solidFill>
                </a:rPr>
                <a:t>Connected Clients</a:t>
              </a:r>
              <a:endParaRPr lang="en-US" sz="2800" dirty="0">
                <a:solidFill>
                  <a:srgbClr val="E7E6E6">
                    <a:lumMod val="90000"/>
                  </a:srgbClr>
                </a:solidFill>
              </a:endParaRPr>
            </a:p>
          </p:txBody>
        </p:sp>
      </p:grpSp>
      <p:sp>
        <p:nvSpPr>
          <p:cNvPr id="4" name="Arc 3"/>
          <p:cNvSpPr/>
          <p:nvPr/>
        </p:nvSpPr>
        <p:spPr>
          <a:xfrm rot="5400000">
            <a:off x="2680513" y="3940551"/>
            <a:ext cx="1738352" cy="1716346"/>
          </a:xfrm>
          <a:prstGeom prst="arc">
            <a:avLst/>
          </a:prstGeom>
          <a:ln w="25400">
            <a:solidFill>
              <a:srgbClr val="FF0000"/>
            </a:solidFill>
            <a:prstDash val="sysDot"/>
            <a:headEnd type="triangle"/>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Rectangle 146"/>
          <p:cNvSpPr/>
          <p:nvPr/>
        </p:nvSpPr>
        <p:spPr bwMode="auto">
          <a:xfrm>
            <a:off x="7963786" y="5282095"/>
            <a:ext cx="4024107" cy="14347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285750" indent="-285750" defTabSz="457200">
              <a:buFont typeface="Arial" panose="020B0604020202020204" pitchFamily="34" charset="0"/>
              <a:buChar char="•"/>
            </a:pPr>
            <a:r>
              <a:rPr lang="en-US" sz="2400" dirty="0">
                <a:solidFill>
                  <a:schemeClr val="tx1"/>
                </a:solidFill>
              </a:rPr>
              <a:t>Location Transparency</a:t>
            </a:r>
          </a:p>
          <a:p>
            <a:pPr marL="285750" indent="-285750" defTabSz="457200">
              <a:buFont typeface="Arial" panose="020B0604020202020204" pitchFamily="34" charset="0"/>
              <a:buChar char="•"/>
            </a:pPr>
            <a:r>
              <a:rPr lang="en-US" sz="2400" dirty="0" smtClean="0">
                <a:solidFill>
                  <a:schemeClr val="tx1"/>
                </a:solidFill>
              </a:rPr>
              <a:t>Decoupled </a:t>
            </a:r>
            <a:endParaRPr lang="en-US" sz="2400" dirty="0">
              <a:solidFill>
                <a:schemeClr val="tx1"/>
              </a:solidFill>
            </a:endParaRPr>
          </a:p>
          <a:p>
            <a:pPr marL="285750" indent="-285750" defTabSz="457200">
              <a:buFont typeface="Arial" panose="020B0604020202020204" pitchFamily="34" charset="0"/>
              <a:buChar char="•"/>
            </a:pPr>
            <a:r>
              <a:rPr lang="en-US" sz="2400" dirty="0">
                <a:solidFill>
                  <a:schemeClr val="tx1"/>
                </a:solidFill>
              </a:rPr>
              <a:t>Scale Out</a:t>
            </a:r>
          </a:p>
        </p:txBody>
      </p:sp>
      <p:sp>
        <p:nvSpPr>
          <p:cNvPr id="149" name="Rectangle 148"/>
          <p:cNvSpPr/>
          <p:nvPr/>
        </p:nvSpPr>
        <p:spPr bwMode="auto">
          <a:xfrm>
            <a:off x="7950159" y="1172283"/>
            <a:ext cx="4050883" cy="395420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50" name="Cloud 149"/>
          <p:cNvSpPr/>
          <p:nvPr/>
        </p:nvSpPr>
        <p:spPr>
          <a:xfrm>
            <a:off x="8024770" y="1376075"/>
            <a:ext cx="3425404" cy="2107465"/>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151" name="Group 150"/>
          <p:cNvGrpSpPr/>
          <p:nvPr/>
        </p:nvGrpSpPr>
        <p:grpSpPr>
          <a:xfrm>
            <a:off x="8439772" y="1575404"/>
            <a:ext cx="2402006" cy="1475593"/>
            <a:chOff x="2115403" y="1797018"/>
            <a:chExt cx="2402006" cy="1475593"/>
          </a:xfrm>
        </p:grpSpPr>
        <p:sp>
          <p:nvSpPr>
            <p:cNvPr id="152" name="Rectangle 151"/>
            <p:cNvSpPr/>
            <p:nvPr/>
          </p:nvSpPr>
          <p:spPr>
            <a:xfrm>
              <a:off x="2115403" y="2139846"/>
              <a:ext cx="2402006" cy="1132765"/>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153" name="Group 152"/>
            <p:cNvGrpSpPr/>
            <p:nvPr/>
          </p:nvGrpSpPr>
          <p:grpSpPr>
            <a:xfrm>
              <a:off x="2244138" y="2256359"/>
              <a:ext cx="2164090" cy="907069"/>
              <a:chOff x="1343385" y="2286507"/>
              <a:chExt cx="5164283" cy="1995054"/>
            </a:xfrm>
          </p:grpSpPr>
          <p:grpSp>
            <p:nvGrpSpPr>
              <p:cNvPr id="157" name="Group 156"/>
              <p:cNvGrpSpPr/>
              <p:nvPr/>
            </p:nvGrpSpPr>
            <p:grpSpPr>
              <a:xfrm>
                <a:off x="1343385" y="2286507"/>
                <a:ext cx="5164283" cy="1995054"/>
                <a:chOff x="1343385" y="2286507"/>
                <a:chExt cx="5164283" cy="1995054"/>
              </a:xfrm>
            </p:grpSpPr>
            <p:grpSp>
              <p:nvGrpSpPr>
                <p:cNvPr id="159" name="Group 158"/>
                <p:cNvGrpSpPr/>
                <p:nvPr/>
              </p:nvGrpSpPr>
              <p:grpSpPr>
                <a:xfrm>
                  <a:off x="1343385" y="2314216"/>
                  <a:ext cx="1593273" cy="1967345"/>
                  <a:chOff x="1496291" y="2286000"/>
                  <a:chExt cx="1593273" cy="1967345"/>
                </a:xfrm>
              </p:grpSpPr>
              <p:sp>
                <p:nvSpPr>
                  <p:cNvPr id="170" name="Rectangle 169"/>
                  <p:cNvSpPr/>
                  <p:nvPr/>
                </p:nvSpPr>
                <p:spPr>
                  <a:xfrm>
                    <a:off x="1496291" y="22860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1" name="Rectangle 170"/>
                  <p:cNvSpPr/>
                  <p:nvPr/>
                </p:nvSpPr>
                <p:spPr>
                  <a:xfrm>
                    <a:off x="1648691" y="24384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2" name="Rectangle 171"/>
                  <p:cNvSpPr/>
                  <p:nvPr/>
                </p:nvSpPr>
                <p:spPr>
                  <a:xfrm>
                    <a:off x="1801091" y="2590800"/>
                    <a:ext cx="1288473" cy="16625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160" name="Group 159"/>
                <p:cNvGrpSpPr/>
                <p:nvPr/>
              </p:nvGrpSpPr>
              <p:grpSpPr>
                <a:xfrm>
                  <a:off x="4890151" y="2286507"/>
                  <a:ext cx="1617517" cy="1995054"/>
                  <a:chOff x="4523509" y="2279072"/>
                  <a:chExt cx="1617517" cy="1995054"/>
                </a:xfrm>
              </p:grpSpPr>
              <p:sp>
                <p:nvSpPr>
                  <p:cNvPr id="167" name="Rectangle 166"/>
                  <p:cNvSpPr/>
                  <p:nvPr/>
                </p:nvSpPr>
                <p:spPr>
                  <a:xfrm>
                    <a:off x="4852553" y="2279072"/>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8" name="Rectangle 167"/>
                  <p:cNvSpPr/>
                  <p:nvPr/>
                </p:nvSpPr>
                <p:spPr>
                  <a:xfrm>
                    <a:off x="4694958" y="2445327"/>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9" name="Rectangle 168"/>
                  <p:cNvSpPr/>
                  <p:nvPr/>
                </p:nvSpPr>
                <p:spPr>
                  <a:xfrm>
                    <a:off x="4523509" y="2611581"/>
                    <a:ext cx="1288473" cy="16625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cxnSp>
              <p:nvCxnSpPr>
                <p:cNvPr id="161" name="Straight Connector 160"/>
                <p:cNvCxnSpPr>
                  <a:stCxn id="172" idx="3"/>
                  <a:endCxn id="169" idx="1"/>
                </p:cNvCxnSpPr>
                <p:nvPr/>
              </p:nvCxnSpPr>
              <p:spPr>
                <a:xfrm>
                  <a:off x="2936658" y="3450289"/>
                  <a:ext cx="1953493"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2" name="Group 161"/>
                <p:cNvGrpSpPr/>
                <p:nvPr/>
              </p:nvGrpSpPr>
              <p:grpSpPr>
                <a:xfrm>
                  <a:off x="3440089" y="3258001"/>
                  <a:ext cx="977444" cy="394854"/>
                  <a:chOff x="2999967" y="3749329"/>
                  <a:chExt cx="977444" cy="394854"/>
                </a:xfrm>
              </p:grpSpPr>
              <p:sp>
                <p:nvSpPr>
                  <p:cNvPr id="163" name="Oval 162"/>
                  <p:cNvSpPr/>
                  <p:nvPr/>
                </p:nvSpPr>
                <p:spPr>
                  <a:xfrm>
                    <a:off x="2999967" y="3749329"/>
                    <a:ext cx="126758" cy="39485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4" name="Rectangle 163"/>
                  <p:cNvSpPr/>
                  <p:nvPr/>
                </p:nvSpPr>
                <p:spPr>
                  <a:xfrm>
                    <a:off x="3077854" y="3749329"/>
                    <a:ext cx="852054" cy="39485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5" name="Oval 164"/>
                  <p:cNvSpPr/>
                  <p:nvPr/>
                </p:nvSpPr>
                <p:spPr>
                  <a:xfrm>
                    <a:off x="3879668" y="3749329"/>
                    <a:ext cx="97743" cy="39485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66" name="Straight Connector 165"/>
                  <p:cNvCxnSpPr/>
                  <p:nvPr/>
                </p:nvCxnSpPr>
                <p:spPr>
                  <a:xfrm>
                    <a:off x="3077853" y="3754091"/>
                    <a:ext cx="0" cy="385330"/>
                  </a:xfrm>
                  <a:prstGeom prst="line">
                    <a:avLst/>
                  </a:prstGeom>
                  <a:ln w="127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pic>
            <p:nvPicPr>
              <p:cNvPr id="158" name="Picture 157"/>
              <p:cNvPicPr>
                <a:picLocks noChangeAspect="1"/>
              </p:cNvPicPr>
              <p:nvPr/>
            </p:nvPicPr>
            <p:blipFill>
              <a:blip r:embed="rId4"/>
              <a:stretch>
                <a:fillRect/>
              </a:stretch>
            </p:blipFill>
            <p:spPr>
              <a:xfrm>
                <a:off x="3499247" y="3233634"/>
                <a:ext cx="853514" cy="499915"/>
              </a:xfrm>
              <a:prstGeom prst="rect">
                <a:avLst/>
              </a:prstGeom>
            </p:spPr>
          </p:pic>
        </p:grpSp>
        <p:sp>
          <p:nvSpPr>
            <p:cNvPr id="154" name="TextBox 153"/>
            <p:cNvSpPr txBox="1"/>
            <p:nvPr/>
          </p:nvSpPr>
          <p:spPr>
            <a:xfrm>
              <a:off x="2115403" y="1797018"/>
              <a:ext cx="2402006" cy="338554"/>
            </a:xfrm>
            <a:prstGeom prst="rect">
              <a:avLst/>
            </a:prstGeom>
            <a:noFill/>
          </p:spPr>
          <p:txBody>
            <a:bodyPr wrap="square" rtlCol="0">
              <a:spAutoFit/>
            </a:bodyPr>
            <a:lstStyle/>
            <a:p>
              <a:pPr defTabSz="457200"/>
              <a:r>
                <a:rPr lang="en-US" sz="1600" dirty="0" smtClean="0">
                  <a:solidFill>
                    <a:prstClr val="black"/>
                  </a:solidFill>
                </a:rPr>
                <a:t>Cloud-Hosted Service</a:t>
              </a:r>
              <a:endParaRPr lang="en-US" sz="1600" dirty="0">
                <a:solidFill>
                  <a:prstClr val="black"/>
                </a:solidFill>
              </a:endParaRPr>
            </a:p>
          </p:txBody>
        </p:sp>
        <p:pic>
          <p:nvPicPr>
            <p:cNvPr id="155" name="Picture 154"/>
            <p:cNvPicPr>
              <a:picLocks noChangeAspect="1"/>
            </p:cNvPicPr>
            <p:nvPr/>
          </p:nvPicPr>
          <p:blipFill>
            <a:blip r:embed="rId5"/>
            <a:stretch>
              <a:fillRect/>
            </a:stretch>
          </p:blipFill>
          <p:spPr>
            <a:xfrm>
              <a:off x="2407262" y="2602388"/>
              <a:ext cx="475915" cy="437842"/>
            </a:xfrm>
            <a:prstGeom prst="rect">
              <a:avLst/>
            </a:prstGeom>
          </p:spPr>
        </p:pic>
        <p:pic>
          <p:nvPicPr>
            <p:cNvPr id="156" name="Picture 155"/>
            <p:cNvPicPr>
              <a:picLocks noChangeAspect="1"/>
            </p:cNvPicPr>
            <p:nvPr/>
          </p:nvPicPr>
          <p:blipFill>
            <a:blip r:embed="rId6"/>
            <a:stretch>
              <a:fillRect/>
            </a:stretch>
          </p:blipFill>
          <p:spPr>
            <a:xfrm>
              <a:off x="3773633" y="2600802"/>
              <a:ext cx="475915" cy="441014"/>
            </a:xfrm>
            <a:prstGeom prst="rect">
              <a:avLst/>
            </a:prstGeom>
          </p:spPr>
        </p:pic>
      </p:grpSp>
      <p:sp>
        <p:nvSpPr>
          <p:cNvPr id="173" name="Rectangle 172"/>
          <p:cNvSpPr/>
          <p:nvPr/>
        </p:nvSpPr>
        <p:spPr>
          <a:xfrm>
            <a:off x="10518881" y="3434130"/>
            <a:ext cx="1364776" cy="1592131"/>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4" name="Rectangle 173"/>
          <p:cNvSpPr/>
          <p:nvPr/>
        </p:nvSpPr>
        <p:spPr>
          <a:xfrm>
            <a:off x="10907804" y="4506716"/>
            <a:ext cx="793095" cy="459703"/>
          </a:xfrm>
          <a:prstGeom prst="rect">
            <a:avLst/>
          </a:prstGeom>
          <a:solidFill>
            <a:schemeClr val="accent1">
              <a:lumMod val="60000"/>
              <a:lumOff val="4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5" name="Rectangle 174"/>
          <p:cNvSpPr/>
          <p:nvPr/>
        </p:nvSpPr>
        <p:spPr>
          <a:xfrm>
            <a:off x="10822071" y="4397492"/>
            <a:ext cx="793095" cy="459703"/>
          </a:xfrm>
          <a:prstGeom prst="rect">
            <a:avLst/>
          </a:prstGeom>
          <a:solidFill>
            <a:schemeClr val="accent1">
              <a:lumMod val="60000"/>
              <a:lumOff val="4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6" name="Rectangle 175"/>
          <p:cNvSpPr/>
          <p:nvPr/>
        </p:nvSpPr>
        <p:spPr>
          <a:xfrm>
            <a:off x="10730138" y="4288268"/>
            <a:ext cx="793095" cy="459703"/>
          </a:xfrm>
          <a:prstGeom prst="rect">
            <a:avLst/>
          </a:prstGeom>
          <a:solidFill>
            <a:schemeClr val="accent1">
              <a:lumMod val="60000"/>
              <a:lumOff val="4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7" name="TextBox 176"/>
          <p:cNvSpPr txBox="1"/>
          <p:nvPr/>
        </p:nvSpPr>
        <p:spPr>
          <a:xfrm>
            <a:off x="10799782" y="4379619"/>
            <a:ext cx="721195" cy="276999"/>
          </a:xfrm>
          <a:prstGeom prst="rect">
            <a:avLst/>
          </a:prstGeom>
          <a:noFill/>
        </p:spPr>
        <p:txBody>
          <a:bodyPr wrap="square" rtlCol="0">
            <a:spAutoFit/>
          </a:bodyPr>
          <a:lstStyle/>
          <a:p>
            <a:pPr algn="ctr" defTabSz="457200"/>
            <a:r>
              <a:rPr lang="en-US" sz="1200" dirty="0" smtClean="0">
                <a:solidFill>
                  <a:prstClr val="black"/>
                </a:solidFill>
              </a:rPr>
              <a:t>Service</a:t>
            </a:r>
            <a:endParaRPr lang="en-US" sz="1200" dirty="0">
              <a:solidFill>
                <a:prstClr val="black"/>
              </a:solidFill>
            </a:endParaRPr>
          </a:p>
        </p:txBody>
      </p:sp>
      <p:sp>
        <p:nvSpPr>
          <p:cNvPr id="178" name="TextBox 177"/>
          <p:cNvSpPr txBox="1"/>
          <p:nvPr/>
        </p:nvSpPr>
        <p:spPr>
          <a:xfrm>
            <a:off x="10566000" y="3600053"/>
            <a:ext cx="1389131" cy="615553"/>
          </a:xfrm>
          <a:prstGeom prst="rect">
            <a:avLst/>
          </a:prstGeom>
          <a:noFill/>
        </p:spPr>
        <p:txBody>
          <a:bodyPr wrap="square" rtlCol="0">
            <a:spAutoFit/>
          </a:bodyPr>
          <a:lstStyle/>
          <a:p>
            <a:pPr defTabSz="457200"/>
            <a:r>
              <a:rPr lang="en-US" sz="1600" dirty="0" smtClean="0">
                <a:solidFill>
                  <a:prstClr val="black"/>
                </a:solidFill>
              </a:rPr>
              <a:t>On-Premises</a:t>
            </a:r>
            <a:endParaRPr lang="en-US" sz="1600" dirty="0">
              <a:solidFill>
                <a:prstClr val="black"/>
              </a:solidFill>
            </a:endParaRPr>
          </a:p>
          <a:p>
            <a:pPr defTabSz="457200"/>
            <a:r>
              <a:rPr lang="en-US" dirty="0" smtClean="0">
                <a:solidFill>
                  <a:prstClr val="black"/>
                </a:solidFill>
              </a:rPr>
              <a:t>Resources</a:t>
            </a:r>
            <a:endParaRPr lang="en-US" dirty="0">
              <a:solidFill>
                <a:prstClr val="black"/>
              </a:solidFill>
            </a:endParaRPr>
          </a:p>
        </p:txBody>
      </p:sp>
      <p:cxnSp>
        <p:nvCxnSpPr>
          <p:cNvPr id="179" name="Straight Connector 178"/>
          <p:cNvCxnSpPr/>
          <p:nvPr/>
        </p:nvCxnSpPr>
        <p:spPr>
          <a:xfrm>
            <a:off x="9848853" y="2883495"/>
            <a:ext cx="0" cy="169499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9848853" y="4578484"/>
            <a:ext cx="864502"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1" name="Group 180"/>
          <p:cNvGrpSpPr/>
          <p:nvPr/>
        </p:nvGrpSpPr>
        <p:grpSpPr>
          <a:xfrm rot="5400000">
            <a:off x="9474567" y="3521778"/>
            <a:ext cx="723359" cy="236852"/>
            <a:chOff x="2999967" y="3749329"/>
            <a:chExt cx="977444" cy="394854"/>
          </a:xfrm>
        </p:grpSpPr>
        <p:sp>
          <p:nvSpPr>
            <p:cNvPr id="182" name="Oval 181"/>
            <p:cNvSpPr/>
            <p:nvPr/>
          </p:nvSpPr>
          <p:spPr>
            <a:xfrm>
              <a:off x="2999967" y="3749329"/>
              <a:ext cx="126758" cy="39485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3" name="Rectangle 182"/>
            <p:cNvSpPr/>
            <p:nvPr/>
          </p:nvSpPr>
          <p:spPr>
            <a:xfrm>
              <a:off x="3077854" y="3749329"/>
              <a:ext cx="852054" cy="39485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200" dirty="0" smtClean="0">
                  <a:solidFill>
                    <a:schemeClr val="bg1"/>
                  </a:solidFill>
                </a:rPr>
                <a:t>Queue</a:t>
              </a:r>
              <a:endParaRPr lang="en-US" dirty="0">
                <a:solidFill>
                  <a:schemeClr val="bg1"/>
                </a:solidFill>
              </a:endParaRPr>
            </a:p>
          </p:txBody>
        </p:sp>
        <p:sp>
          <p:nvSpPr>
            <p:cNvPr id="184" name="Oval 183"/>
            <p:cNvSpPr/>
            <p:nvPr/>
          </p:nvSpPr>
          <p:spPr>
            <a:xfrm>
              <a:off x="3879668" y="3749329"/>
              <a:ext cx="97743" cy="39485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85" name="Straight Connector 184"/>
            <p:cNvCxnSpPr/>
            <p:nvPr/>
          </p:nvCxnSpPr>
          <p:spPr>
            <a:xfrm>
              <a:off x="3077853" y="3754091"/>
              <a:ext cx="0" cy="385330"/>
            </a:xfrm>
            <a:prstGeom prst="line">
              <a:avLst/>
            </a:prstGeom>
            <a:ln w="127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2" name="Arc 1"/>
          <p:cNvSpPr/>
          <p:nvPr/>
        </p:nvSpPr>
        <p:spPr>
          <a:xfrm>
            <a:off x="2580077" y="3483539"/>
            <a:ext cx="1827785" cy="1798556"/>
          </a:xfrm>
          <a:prstGeom prst="arc">
            <a:avLst/>
          </a:prstGeom>
          <a:ln w="25400">
            <a:solidFill>
              <a:srgbClr val="FF0000"/>
            </a:solidFill>
            <a:prstDash val="sysDot"/>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a:off x="5377217" y="4578484"/>
            <a:ext cx="902894" cy="0"/>
          </a:xfrm>
          <a:prstGeom prst="straightConnector1">
            <a:avLst/>
          </a:prstGeom>
          <a:ln w="25400">
            <a:solidFill>
              <a:srgbClr val="FF0000"/>
            </a:solidFill>
            <a:prstDash val="sysDot"/>
            <a:headEnd type="none"/>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734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Features</a:t>
            </a:r>
            <a:endParaRPr lang="en-US" dirty="0"/>
          </a:p>
        </p:txBody>
      </p:sp>
    </p:spTree>
    <p:extLst>
      <p:ext uri="{BB962C8B-B14F-4D97-AF65-F5344CB8AC3E}">
        <p14:creationId xmlns:p14="http://schemas.microsoft.com/office/powerpoint/2010/main" val="113063599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txBox="1">
            <a:spLocks/>
          </p:cNvSpPr>
          <p:nvPr/>
        </p:nvSpPr>
        <p:spPr>
          <a:xfrm>
            <a:off x="534233" y="145544"/>
            <a:ext cx="11366388" cy="762479"/>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sz="5507" dirty="0" smtClean="0"/>
              <a:t>We have been busy lately…</a:t>
            </a:r>
            <a:endParaRPr lang="en-US" sz="5507" dirty="0"/>
          </a:p>
        </p:txBody>
      </p:sp>
      <p:sp>
        <p:nvSpPr>
          <p:cNvPr id="24" name="Title Tile"/>
          <p:cNvSpPr/>
          <p:nvPr/>
        </p:nvSpPr>
        <p:spPr bwMode="gray">
          <a:xfrm>
            <a:off x="6296893" y="2259632"/>
            <a:ext cx="5481387" cy="778933"/>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algn="ctr" defTabSz="914099"/>
            <a:r>
              <a:rPr lang="en-US" sz="24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Simplified, Efficient APIs</a:t>
            </a:r>
            <a:endParaRPr lang="en-US" sz="24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5" name="Arrow Bar"/>
          <p:cNvSpPr/>
          <p:nvPr/>
        </p:nvSpPr>
        <p:spPr bwMode="gray">
          <a:xfrm>
            <a:off x="6296893" y="1389539"/>
            <a:ext cx="5486400" cy="768671"/>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algn="ctr" defTabSz="914099"/>
            <a:r>
              <a:rPr lang="en-US" sz="24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Improved Reliability and Resiliency</a:t>
            </a:r>
          </a:p>
        </p:txBody>
      </p:sp>
      <p:sp>
        <p:nvSpPr>
          <p:cNvPr id="26" name="TechEd Tile"/>
          <p:cNvSpPr/>
          <p:nvPr/>
        </p:nvSpPr>
        <p:spPr bwMode="ltGray">
          <a:xfrm>
            <a:off x="274639" y="1380110"/>
            <a:ext cx="5476342" cy="778101"/>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New Capabilities for new Scenarios</a:t>
            </a:r>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7" name="TechEd Tile"/>
          <p:cNvSpPr/>
          <p:nvPr/>
        </p:nvSpPr>
        <p:spPr bwMode="gray">
          <a:xfrm>
            <a:off x="264582" y="2259632"/>
            <a:ext cx="5486399" cy="778933"/>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algn="ctr" defTabSz="914099"/>
            <a:r>
              <a:rPr lang="en-US" sz="24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Interoperability across platforms and protocols </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pic>
        <p:nvPicPr>
          <p:cNvPr id="39" name="Picture 38"/>
          <p:cNvPicPr>
            <a:picLocks noChangeAspect="1"/>
          </p:cNvPicPr>
          <p:nvPr/>
        </p:nvPicPr>
        <p:blipFill>
          <a:blip r:embed="rId2"/>
          <a:stretch>
            <a:fillRect/>
          </a:stretch>
        </p:blipFill>
        <p:spPr>
          <a:xfrm>
            <a:off x="503269" y="5470081"/>
            <a:ext cx="11635523" cy="900512"/>
          </a:xfrm>
          <a:prstGeom prst="rect">
            <a:avLst/>
          </a:prstGeom>
        </p:spPr>
      </p:pic>
      <p:sp>
        <p:nvSpPr>
          <p:cNvPr id="43" name="Text Placeholder 4"/>
          <p:cNvSpPr txBox="1">
            <a:spLocks/>
          </p:cNvSpPr>
          <p:nvPr/>
        </p:nvSpPr>
        <p:spPr>
          <a:xfrm>
            <a:off x="264582" y="3189192"/>
            <a:ext cx="3617680" cy="1990745"/>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51304">
              <a:spcBef>
                <a:spcPts val="1248"/>
              </a:spcBef>
              <a:buClr>
                <a:schemeClr val="tx1"/>
              </a:buClr>
              <a:buNone/>
            </a:pPr>
            <a:r>
              <a:rPr lang="en-US" sz="2448" dirty="0">
                <a:solidFill>
                  <a:schemeClr val="bg2"/>
                </a:solidFill>
                <a:latin typeface="+mj-lt"/>
              </a:rPr>
              <a:t>SDK 1.8 – 10/12</a:t>
            </a:r>
          </a:p>
          <a:p>
            <a:r>
              <a:rPr lang="en-US" sz="1428" dirty="0">
                <a:solidFill>
                  <a:schemeClr val="bg2"/>
                </a:solidFill>
              </a:rPr>
              <a:t>Message Lock Renewal</a:t>
            </a:r>
          </a:p>
          <a:p>
            <a:r>
              <a:rPr lang="en-US" sz="1428" dirty="0">
                <a:solidFill>
                  <a:schemeClr val="bg2"/>
                </a:solidFill>
              </a:rPr>
              <a:t>Entity Query</a:t>
            </a:r>
          </a:p>
          <a:p>
            <a:r>
              <a:rPr lang="en-US" sz="1428" dirty="0">
                <a:solidFill>
                  <a:schemeClr val="bg2"/>
                </a:solidFill>
              </a:rPr>
              <a:t>Forward Messages between entities</a:t>
            </a:r>
          </a:p>
          <a:p>
            <a:r>
              <a:rPr lang="en-US" sz="1428" dirty="0">
                <a:solidFill>
                  <a:schemeClr val="bg2"/>
                </a:solidFill>
              </a:rPr>
              <a:t>Batch APIs</a:t>
            </a:r>
          </a:p>
          <a:p>
            <a:r>
              <a:rPr lang="en-US" sz="1428" dirty="0">
                <a:solidFill>
                  <a:schemeClr val="bg2"/>
                </a:solidFill>
              </a:rPr>
              <a:t>Browse Sessions </a:t>
            </a:r>
          </a:p>
          <a:p>
            <a:r>
              <a:rPr lang="en-US" sz="1428" dirty="0">
                <a:solidFill>
                  <a:schemeClr val="bg2"/>
                </a:solidFill>
              </a:rPr>
              <a:t>Updating Entities (enable\disable)</a:t>
            </a:r>
          </a:p>
        </p:txBody>
      </p:sp>
      <p:sp>
        <p:nvSpPr>
          <p:cNvPr id="44" name="Text Placeholder 5"/>
          <p:cNvSpPr txBox="1">
            <a:spLocks/>
          </p:cNvSpPr>
          <p:nvPr/>
        </p:nvSpPr>
        <p:spPr>
          <a:xfrm>
            <a:off x="6953909" y="3189193"/>
            <a:ext cx="2922133" cy="1697174"/>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48" dirty="0">
                <a:solidFill>
                  <a:schemeClr val="bg2"/>
                </a:solidFill>
                <a:latin typeface="+mj-lt"/>
              </a:rPr>
              <a:t>SDK 2.0 – 4/13</a:t>
            </a:r>
          </a:p>
          <a:p>
            <a:r>
              <a:rPr lang="en-US" sz="1428" dirty="0">
                <a:solidFill>
                  <a:schemeClr val="bg2"/>
                </a:solidFill>
              </a:rPr>
              <a:t>Shared Access </a:t>
            </a:r>
            <a:r>
              <a:rPr lang="en-US" sz="1428" dirty="0" smtClean="0">
                <a:solidFill>
                  <a:schemeClr val="bg2"/>
                </a:solidFill>
              </a:rPr>
              <a:t>Secrets (SAS</a:t>
            </a:r>
            <a:r>
              <a:rPr lang="en-US" sz="1428" dirty="0">
                <a:solidFill>
                  <a:schemeClr val="bg2"/>
                </a:solidFill>
              </a:rPr>
              <a:t>)</a:t>
            </a:r>
          </a:p>
          <a:p>
            <a:r>
              <a:rPr lang="en-US" sz="1428" dirty="0">
                <a:solidFill>
                  <a:schemeClr val="bg2"/>
                </a:solidFill>
              </a:rPr>
              <a:t>Auto-delete Idle Entities</a:t>
            </a:r>
          </a:p>
          <a:p>
            <a:r>
              <a:rPr lang="en-US" sz="1428" dirty="0">
                <a:solidFill>
                  <a:schemeClr val="bg2"/>
                </a:solidFill>
              </a:rPr>
              <a:t>Event-Driven Model</a:t>
            </a:r>
          </a:p>
          <a:p>
            <a:r>
              <a:rPr lang="en-US" sz="1428" dirty="0">
                <a:solidFill>
                  <a:schemeClr val="bg2"/>
                </a:solidFill>
              </a:rPr>
              <a:t>Task-based </a:t>
            </a:r>
            <a:r>
              <a:rPr lang="en-US" sz="1428" dirty="0" err="1">
                <a:solidFill>
                  <a:schemeClr val="bg2"/>
                </a:solidFill>
              </a:rPr>
              <a:t>Async</a:t>
            </a:r>
            <a:r>
              <a:rPr lang="en-US" sz="1428" dirty="0">
                <a:solidFill>
                  <a:schemeClr val="bg2"/>
                </a:solidFill>
              </a:rPr>
              <a:t> APIs</a:t>
            </a:r>
          </a:p>
          <a:p>
            <a:r>
              <a:rPr lang="en-US" sz="1428" dirty="0">
                <a:solidFill>
                  <a:schemeClr val="bg2"/>
                </a:solidFill>
              </a:rPr>
              <a:t>Browsing Messages</a:t>
            </a:r>
          </a:p>
        </p:txBody>
      </p:sp>
      <p:sp>
        <p:nvSpPr>
          <p:cNvPr id="45" name="Text Placeholder 5"/>
          <p:cNvSpPr txBox="1">
            <a:spLocks/>
          </p:cNvSpPr>
          <p:nvPr/>
        </p:nvSpPr>
        <p:spPr>
          <a:xfrm>
            <a:off x="9353615" y="3139986"/>
            <a:ext cx="2598791" cy="1385753"/>
          </a:xfrm>
          <a:prstGeom prst="rect">
            <a:avLst/>
          </a:prstGeom>
        </p:spPr>
        <p:txBody>
          <a:bodyPr vert="horz" wrap="square" lIns="149217" tIns="93260" rIns="149217" bIns="93260" rtlCol="0">
            <a:spAutoFit/>
          </a:bodyPr>
          <a:lstStyle>
            <a:lvl1pPr marL="287338" marR="0" indent="-287338" algn="l" defTabSz="932742" rtl="0" eaLnBrk="1" fontAlgn="auto" latinLnBrk="0" hangingPunct="1">
              <a:lnSpc>
                <a:spcPct val="90000"/>
              </a:lnSpc>
              <a:spcBef>
                <a:spcPts val="1224"/>
              </a:spcBef>
              <a:spcAft>
                <a:spcPts val="0"/>
              </a:spcAft>
              <a:buClr>
                <a:schemeClr val="tx1"/>
              </a:buClr>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31166" marR="0" indent="-233195"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99585" marR="0" indent="-168419"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880958" marR="0" indent="-181374"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049377" marR="0" indent="-168419"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48" dirty="0">
                <a:solidFill>
                  <a:schemeClr val="bg2"/>
                </a:solidFill>
              </a:rPr>
              <a:t>SDK 2.1 – 5</a:t>
            </a:r>
            <a:r>
              <a:rPr lang="en-US" sz="2448" dirty="0" smtClean="0">
                <a:solidFill>
                  <a:schemeClr val="bg2"/>
                </a:solidFill>
              </a:rPr>
              <a:t>/13</a:t>
            </a:r>
            <a:endParaRPr lang="en-US" sz="2448" dirty="0">
              <a:solidFill>
                <a:schemeClr val="bg2"/>
              </a:solidFill>
            </a:endParaRPr>
          </a:p>
          <a:p>
            <a:pPr marL="352962" indent="-352962" defTabSz="932559">
              <a:spcBef>
                <a:spcPct val="20000"/>
              </a:spcBef>
            </a:pPr>
            <a:r>
              <a:rPr lang="en-US" sz="1428" dirty="0">
                <a:solidFill>
                  <a:schemeClr val="bg2"/>
                </a:solidFill>
                <a:latin typeface="+mn-lt"/>
              </a:rPr>
              <a:t>AMQP</a:t>
            </a:r>
          </a:p>
          <a:p>
            <a:pPr marL="352962" indent="-352962" defTabSz="932559">
              <a:spcBef>
                <a:spcPct val="20000"/>
              </a:spcBef>
            </a:pPr>
            <a:r>
              <a:rPr lang="en-US" sz="1428" dirty="0">
                <a:solidFill>
                  <a:schemeClr val="bg2"/>
                </a:solidFill>
                <a:latin typeface="+mn-lt"/>
              </a:rPr>
              <a:t>SB1.1 Preview</a:t>
            </a:r>
          </a:p>
          <a:p>
            <a:pPr marL="0" indent="0">
              <a:buNone/>
            </a:pPr>
            <a:endParaRPr lang="en-US" sz="1428" dirty="0">
              <a:solidFill>
                <a:schemeClr val="bg2"/>
              </a:solidFill>
            </a:endParaRPr>
          </a:p>
        </p:txBody>
      </p:sp>
      <p:cxnSp>
        <p:nvCxnSpPr>
          <p:cNvPr id="46" name="Straight Arrow Connector 45"/>
          <p:cNvCxnSpPr/>
          <p:nvPr/>
        </p:nvCxnSpPr>
        <p:spPr>
          <a:xfrm flipH="1" flipV="1">
            <a:off x="2518079" y="5106619"/>
            <a:ext cx="6799" cy="598946"/>
          </a:xfrm>
          <a:prstGeom prst="straightConnector1">
            <a:avLst/>
          </a:prstGeom>
          <a:ln w="63500">
            <a:solidFill>
              <a:srgbClr val="00B050"/>
            </a:solidFill>
            <a:headEnd type="oval" w="med" len="med"/>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10458805" y="5089179"/>
            <a:ext cx="17963" cy="650551"/>
          </a:xfrm>
          <a:prstGeom prst="straightConnector1">
            <a:avLst/>
          </a:prstGeom>
          <a:ln w="63500">
            <a:solidFill>
              <a:srgbClr val="00B050"/>
            </a:solidFill>
            <a:headEnd type="oval" w="med" len="med"/>
            <a:tailEnd type="stealth"/>
          </a:ln>
        </p:spPr>
        <p:style>
          <a:lnRef idx="1">
            <a:schemeClr val="accent1"/>
          </a:lnRef>
          <a:fillRef idx="0">
            <a:schemeClr val="accent1"/>
          </a:fillRef>
          <a:effectRef idx="0">
            <a:schemeClr val="accent1"/>
          </a:effectRef>
          <a:fontRef idx="minor">
            <a:schemeClr val="tx1"/>
          </a:fontRef>
        </p:style>
      </p:cxnSp>
      <p:sp>
        <p:nvSpPr>
          <p:cNvPr id="48" name="Text Placeholder 4"/>
          <p:cNvSpPr txBox="1">
            <a:spLocks/>
          </p:cNvSpPr>
          <p:nvPr/>
        </p:nvSpPr>
        <p:spPr>
          <a:xfrm>
            <a:off x="3995169" y="3189192"/>
            <a:ext cx="2774583" cy="1333713"/>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51304">
              <a:spcBef>
                <a:spcPts val="1248"/>
              </a:spcBef>
              <a:buClr>
                <a:schemeClr val="tx1"/>
              </a:buClr>
              <a:buNone/>
            </a:pPr>
            <a:r>
              <a:rPr lang="en-US" sz="2448" dirty="0" smtClean="0">
                <a:solidFill>
                  <a:schemeClr val="bg2"/>
                </a:solidFill>
                <a:latin typeface="+mj-lt"/>
              </a:rPr>
              <a:t>Notification Hub</a:t>
            </a:r>
            <a:br>
              <a:rPr lang="en-US" sz="2448" dirty="0" smtClean="0">
                <a:solidFill>
                  <a:schemeClr val="bg2"/>
                </a:solidFill>
                <a:latin typeface="+mj-lt"/>
              </a:rPr>
            </a:br>
            <a:r>
              <a:rPr lang="en-US" sz="2448" dirty="0" smtClean="0">
                <a:solidFill>
                  <a:schemeClr val="bg2"/>
                </a:solidFill>
                <a:latin typeface="+mj-lt"/>
              </a:rPr>
              <a:t>Preview – 1/13</a:t>
            </a:r>
          </a:p>
          <a:p>
            <a:r>
              <a:rPr lang="en-US" sz="1428" dirty="0" smtClean="0">
                <a:solidFill>
                  <a:schemeClr val="bg2"/>
                </a:solidFill>
              </a:rPr>
              <a:t>Scalable</a:t>
            </a:r>
            <a:r>
              <a:rPr lang="en-US" sz="1428" dirty="0">
                <a:solidFill>
                  <a:schemeClr val="bg2"/>
                </a:solidFill>
              </a:rPr>
              <a:t>, cross-platform, push </a:t>
            </a:r>
            <a:r>
              <a:rPr lang="en-US" sz="1428" dirty="0" smtClean="0">
                <a:solidFill>
                  <a:schemeClr val="bg2"/>
                </a:solidFill>
              </a:rPr>
              <a:t>notification</a:t>
            </a:r>
            <a:endParaRPr lang="en-US" sz="1428" dirty="0">
              <a:solidFill>
                <a:schemeClr val="bg2"/>
              </a:solidFill>
            </a:endParaRPr>
          </a:p>
        </p:txBody>
      </p:sp>
      <p:cxnSp>
        <p:nvCxnSpPr>
          <p:cNvPr id="49" name="Straight Arrow Connector 48"/>
          <p:cNvCxnSpPr/>
          <p:nvPr/>
        </p:nvCxnSpPr>
        <p:spPr>
          <a:xfrm flipH="1" flipV="1">
            <a:off x="5782241" y="5106619"/>
            <a:ext cx="1811" cy="601218"/>
          </a:xfrm>
          <a:prstGeom prst="straightConnector1">
            <a:avLst/>
          </a:prstGeom>
          <a:ln w="63500">
            <a:solidFill>
              <a:schemeClr val="bg2">
                <a:lumMod val="50000"/>
                <a:lumOff val="50000"/>
              </a:schemeClr>
            </a:solidFill>
            <a:headEnd type="oval" w="med" len="med"/>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9048214" y="5082089"/>
            <a:ext cx="17963" cy="650551"/>
          </a:xfrm>
          <a:prstGeom prst="straightConnector1">
            <a:avLst/>
          </a:prstGeom>
          <a:ln w="63500">
            <a:solidFill>
              <a:srgbClr val="00B050"/>
            </a:solidFill>
            <a:headEnd type="oval" w="med" len="med"/>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868917"/>
      </p:ext>
    </p:extLst>
  </p:cSld>
  <p:clrMapOvr>
    <a:masterClrMapping/>
  </p:clrMapOvr>
  <p:transition>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Speaker_PPT_Template [Read-Only]" id="{0DFFF4F1-C837-4A95-BDE0-DE297B1449F7}" vid="{EE438615-9C21-4AB3-8536-2230806AE275}"/>
    </a:ext>
  </a:extLst>
</a:theme>
</file>

<file path=ppt/theme/theme2.xml><?xml version="1.0" encoding="utf-8"?>
<a:theme xmlns:a="http://schemas.openxmlformats.org/drawingml/2006/main" name="MS1444_Windows Azure Template 16x9_r08a">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4767</TotalTime>
  <Words>3266</Words>
  <Application>Microsoft Office PowerPoint</Application>
  <PresentationFormat>Custom</PresentationFormat>
  <Paragraphs>378</Paragraphs>
  <Slides>35</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Meiryo</vt:lpstr>
      <vt:lpstr>Arial</vt:lpstr>
      <vt:lpstr>Calibri</vt:lpstr>
      <vt:lpstr>Consolas</vt:lpstr>
      <vt:lpstr>Segoe UI</vt:lpstr>
      <vt:lpstr>Segoe UI Light</vt:lpstr>
      <vt:lpstr>Wingdings</vt:lpstr>
      <vt:lpstr>TechEd_2013_Template_16x9</vt:lpstr>
      <vt:lpstr>MS1444_Windows Azure Template 16x9_r08a</vt:lpstr>
      <vt:lpstr>PowerPoint Presentation</vt:lpstr>
      <vt:lpstr>Messaging with Windows Azure Service Bus</vt:lpstr>
      <vt:lpstr>Agenda</vt:lpstr>
      <vt:lpstr>PowerPoint Presentation</vt:lpstr>
      <vt:lpstr>PowerPoint Presentation</vt:lpstr>
      <vt:lpstr>PowerPoint Presentation</vt:lpstr>
      <vt:lpstr>PowerPoint Presentation</vt:lpstr>
      <vt:lpstr>New Features</vt:lpstr>
      <vt:lpstr>PowerPoint Presentation</vt:lpstr>
      <vt:lpstr>Shared Access Signature (SAS) authentication </vt:lpstr>
      <vt:lpstr>Demo Shared Access Secret (SAS)</vt:lpstr>
      <vt:lpstr>Event-Driven Message Programing Model</vt:lpstr>
      <vt:lpstr>Entity Query API</vt:lpstr>
      <vt:lpstr>Message Browse </vt:lpstr>
      <vt:lpstr>Tasks Based APIs</vt:lpstr>
      <vt:lpstr>Service Bus support with AMQP 1.0</vt:lpstr>
      <vt:lpstr>Proprietary messaging protocols</vt:lpstr>
      <vt:lpstr>Proprietary messaging protocols</vt:lpstr>
      <vt:lpstr>AMQP 1.0 Standardization</vt:lpstr>
      <vt:lpstr>PowerPoint Presentation</vt:lpstr>
      <vt:lpstr>Interoperability with Service Bus</vt:lpstr>
      <vt:lpstr>Demo Interoperability with AMQP1.0</vt:lpstr>
      <vt:lpstr>Service Bus for  Windows Server</vt:lpstr>
      <vt:lpstr>The case Service Bus Server</vt:lpstr>
      <vt:lpstr>PowerPoint Presentation</vt:lpstr>
      <vt:lpstr>Service Bus Server – The platform</vt:lpstr>
      <vt:lpstr>Demo Service Bus for  Windows Server 1.1 (preview) </vt:lpstr>
      <vt:lpstr>PowerPoint Presentation</vt:lpstr>
      <vt:lpstr>Related content</vt:lpstr>
      <vt:lpstr>Agenda</vt:lpstr>
      <vt:lpstr>Track Resources &amp; Calls To Action</vt:lpstr>
      <vt:lpstr>Windows Track 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WAD-B310 Messaging with Windows Azure Service Bus</dc:title>
  <dc:subject>TechEd 2013</dc:subject>
  <dc:creator>Ziv Rafalovich</dc:creator>
  <cp:keywords>TechEd 2013</cp:keywords>
  <dc:description>Template by: Jordan Cayabyab, Artitudes Design, Inc.
Formatting by: Brett Perry Silver Fox Productions Inc
Audience Type: Internal/External</dc:description>
  <cp:lastModifiedBy>Shows</cp:lastModifiedBy>
  <cp:revision>76</cp:revision>
  <dcterms:created xsi:type="dcterms:W3CDTF">2013-05-16T16:57:29Z</dcterms:created>
  <dcterms:modified xsi:type="dcterms:W3CDTF">2013-06-04T16:24:51Z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