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45"/>
  </p:notesMasterIdLst>
  <p:handoutMasterIdLst>
    <p:handoutMasterId r:id="rId46"/>
  </p:handoutMasterIdLst>
  <p:sldIdLst>
    <p:sldId id="1135" r:id="rId5"/>
    <p:sldId id="1054" r:id="rId6"/>
    <p:sldId id="1157" r:id="rId7"/>
    <p:sldId id="1181" r:id="rId8"/>
    <p:sldId id="1158" r:id="rId9"/>
    <p:sldId id="1178" r:id="rId10"/>
    <p:sldId id="1160" r:id="rId11"/>
    <p:sldId id="1159" r:id="rId12"/>
    <p:sldId id="1168" r:id="rId13"/>
    <p:sldId id="1164" r:id="rId14"/>
    <p:sldId id="1179" r:id="rId15"/>
    <p:sldId id="1198" r:id="rId16"/>
    <p:sldId id="1199" r:id="rId17"/>
    <p:sldId id="1165" r:id="rId18"/>
    <p:sldId id="1177" r:id="rId19"/>
    <p:sldId id="1166" r:id="rId20"/>
    <p:sldId id="1167" r:id="rId21"/>
    <p:sldId id="1194" r:id="rId22"/>
    <p:sldId id="1193" r:id="rId23"/>
    <p:sldId id="1180" r:id="rId24"/>
    <p:sldId id="1182" r:id="rId25"/>
    <p:sldId id="1169" r:id="rId26"/>
    <p:sldId id="1172" r:id="rId27"/>
    <p:sldId id="1173" r:id="rId28"/>
    <p:sldId id="1190" r:id="rId29"/>
    <p:sldId id="1170" r:id="rId30"/>
    <p:sldId id="1187" r:id="rId31"/>
    <p:sldId id="1186" r:id="rId32"/>
    <p:sldId id="1171" r:id="rId33"/>
    <p:sldId id="1188" r:id="rId34"/>
    <p:sldId id="1189" r:id="rId35"/>
    <p:sldId id="1192" r:id="rId36"/>
    <p:sldId id="1163" r:id="rId37"/>
    <p:sldId id="1183" r:id="rId38"/>
    <p:sldId id="1196" r:id="rId39"/>
    <p:sldId id="1197" r:id="rId40"/>
    <p:sldId id="1150" r:id="rId41"/>
    <p:sldId id="1147" r:id="rId42"/>
    <p:sldId id="1195" r:id="rId43"/>
    <p:sldId id="1076" r:id="rId44"/>
  </p:sldIdLst>
  <p:sldSz cx="12436475" cy="6994525"/>
  <p:notesSz cx="6858000" cy="9144000"/>
  <p:embeddedFontLst>
    <p:embeddedFont>
      <p:font typeface="Segoe UI Light" panose="020B0502040204020203" pitchFamily="34" charset="0"/>
      <p:regular r:id="rId47"/>
      <p:italic r:id="rId48"/>
    </p:embeddedFont>
    <p:embeddedFont>
      <p:font typeface="Segoe UI" panose="020B0502040204020203" pitchFamily="34" charset="0"/>
      <p:regular r:id="rId49"/>
      <p:bold r:id="rId50"/>
      <p:italic r:id="rId51"/>
      <p:boldItalic r:id="rId52"/>
    </p:embeddedFont>
    <p:embeddedFont>
      <p:font typeface="Consolas" panose="020B0609020204030204" pitchFamily="49" charset="0"/>
      <p:regular r:id="rId53"/>
      <p:bold r:id="rId54"/>
      <p:italic r:id="rId55"/>
      <p:boldItalic r:id="rId56"/>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7"/>
            <p14:sldId id="1181"/>
            <p14:sldId id="1158"/>
            <p14:sldId id="1178"/>
            <p14:sldId id="1160"/>
            <p14:sldId id="1159"/>
            <p14:sldId id="1168"/>
            <p14:sldId id="1164"/>
            <p14:sldId id="1179"/>
            <p14:sldId id="1198"/>
            <p14:sldId id="1199"/>
            <p14:sldId id="1165"/>
            <p14:sldId id="1177"/>
            <p14:sldId id="1166"/>
            <p14:sldId id="1167"/>
            <p14:sldId id="1194"/>
            <p14:sldId id="1193"/>
            <p14:sldId id="1180"/>
            <p14:sldId id="1182"/>
            <p14:sldId id="1169"/>
            <p14:sldId id="1172"/>
            <p14:sldId id="1173"/>
            <p14:sldId id="1190"/>
            <p14:sldId id="1170"/>
            <p14:sldId id="1187"/>
            <p14:sldId id="1186"/>
            <p14:sldId id="1171"/>
            <p14:sldId id="1188"/>
            <p14:sldId id="1189"/>
            <p14:sldId id="1192"/>
            <p14:sldId id="1163"/>
            <p14:sldId id="1183"/>
          </p14:sldIdLst>
        </p14:section>
        <p14:section name="Special content" id="{6925D2A1-AD53-4951-AB34-79DFA02CD676}">
          <p14:sldIdLst>
            <p14:sldId id="1196"/>
            <p14:sldId id="1197"/>
            <p14:sldId id="1150"/>
            <p14:sldId id="1147"/>
            <p14:sldId id="119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3"/>
    <a:srgbClr val="FFFFFF"/>
    <a:srgbClr val="7FBA00"/>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4520" autoAdjust="0"/>
  </p:normalViewPr>
  <p:slideViewPr>
    <p:cSldViewPr snapToGrid="0">
      <p:cViewPr varScale="1">
        <p:scale>
          <a:sx n="86" d="100"/>
          <a:sy n="86" d="100"/>
        </p:scale>
        <p:origin x="6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2:48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2:48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2:48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2:49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052801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2:49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620116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2:49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2:49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2:49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4070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2:49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6/4/2013 2:49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2:49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me@BizTalkGuru.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hyperlink" Target="http://www.windowsazure.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2.png"/><Relationship Id="rId7" Type="http://schemas.openxmlformats.org/officeDocument/2006/relationships/hyperlink" Target="microsoft.com/dv"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BizTalk and IaaS?</a:t>
            </a:r>
          </a:p>
        </p:txBody>
      </p:sp>
      <p:sp>
        <p:nvSpPr>
          <p:cNvPr id="3" name="Text Placeholder 2"/>
          <p:cNvSpPr>
            <a:spLocks noGrp="1"/>
          </p:cNvSpPr>
          <p:nvPr>
            <p:ph type="body" sz="quarter" idx="10"/>
          </p:nvPr>
        </p:nvSpPr>
        <p:spPr>
          <a:xfrm>
            <a:off x="274638" y="1212850"/>
            <a:ext cx="11887200" cy="2769989"/>
          </a:xfrm>
        </p:spPr>
        <p:txBody>
          <a:bodyPr/>
          <a:lstStyle/>
          <a:p>
            <a:r>
              <a:rPr lang="en-US" dirty="0"/>
              <a:t>Biggest </a:t>
            </a:r>
            <a:r>
              <a:rPr lang="en-US" b="1" u="sng" dirty="0"/>
              <a:t>WOW</a:t>
            </a:r>
            <a:r>
              <a:rPr lang="en-US" dirty="0"/>
              <a:t> since BizTalk 2004</a:t>
            </a:r>
          </a:p>
          <a:p>
            <a:r>
              <a:rPr lang="en-US" dirty="0"/>
              <a:t>Pre-built images</a:t>
            </a:r>
          </a:p>
          <a:p>
            <a:r>
              <a:rPr lang="en-US" dirty="0"/>
              <a:t>Pay-per-hour pricing &amp; software mobility</a:t>
            </a:r>
          </a:p>
          <a:p>
            <a:r>
              <a:rPr lang="en-US" dirty="0"/>
              <a:t>Did someone say BizTalk was hard to </a:t>
            </a:r>
            <a:r>
              <a:rPr lang="en-US" dirty="0" smtClean="0"/>
              <a:t>install?</a:t>
            </a:r>
            <a:endParaRPr lang="en-US" dirty="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Development and Test Scenarios</a:t>
            </a:r>
            <a:endParaRPr lang="en-US" dirty="0"/>
          </a:p>
        </p:txBody>
      </p:sp>
    </p:spTree>
    <p:extLst>
      <p:ext uri="{BB962C8B-B14F-4D97-AF65-F5344CB8AC3E}">
        <p14:creationId xmlns:p14="http://schemas.microsoft.com/office/powerpoint/2010/main" val="251758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IaaS Announcements Yesterday</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No charge stopped VM</a:t>
            </a:r>
          </a:p>
          <a:p>
            <a:r>
              <a:rPr lang="en-US" dirty="0" smtClean="0"/>
              <a:t>Per-minute billing</a:t>
            </a:r>
          </a:p>
          <a:p>
            <a:r>
              <a:rPr lang="en-US" dirty="0" smtClean="0"/>
              <a:t>Free trial $200 per month</a:t>
            </a:r>
            <a:endParaRPr lang="en-US" dirty="0"/>
          </a:p>
        </p:txBody>
      </p:sp>
    </p:spTree>
    <p:extLst>
      <p:ext uri="{BB962C8B-B14F-4D97-AF65-F5344CB8AC3E}">
        <p14:creationId xmlns:p14="http://schemas.microsoft.com/office/powerpoint/2010/main" val="19467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MSDN Benefits</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r>
              <a:rPr lang="en-US" dirty="0" smtClean="0"/>
              <a:t>Cash credit model </a:t>
            </a:r>
          </a:p>
          <a:p>
            <a:pPr lvl="1"/>
            <a:r>
              <a:rPr lang="en-US" dirty="0" smtClean="0"/>
              <a:t>$50 extra first month</a:t>
            </a:r>
          </a:p>
          <a:p>
            <a:r>
              <a:rPr lang="en-US" dirty="0" smtClean="0"/>
              <a:t>33% off VM’s</a:t>
            </a:r>
          </a:p>
          <a:p>
            <a:r>
              <a:rPr lang="en-US" dirty="0" smtClean="0"/>
              <a:t>All premium disks at base-VM prices</a:t>
            </a:r>
          </a:p>
          <a:p>
            <a:pPr lvl="1"/>
            <a:r>
              <a:rPr lang="en-US" dirty="0" smtClean="0"/>
              <a:t>Large BizTalk Enterprise $0.24 cents / </a:t>
            </a:r>
            <a:r>
              <a:rPr lang="en-US" dirty="0" err="1" smtClean="0"/>
              <a:t>hr</a:t>
            </a:r>
            <a:endParaRPr lang="en-US" dirty="0" smtClean="0"/>
          </a:p>
          <a:p>
            <a:r>
              <a:rPr lang="en-US" dirty="0" smtClean="0"/>
              <a:t>Use MSDN Software</a:t>
            </a:r>
            <a:endParaRPr lang="en-US" dirty="0"/>
          </a:p>
        </p:txBody>
      </p:sp>
      <p:pic>
        <p:nvPicPr>
          <p:cNvPr id="1027" name="Picture 3" descr="C:\Users\Stephen\Desktop\AzureMSD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4542200"/>
            <a:ext cx="8175271" cy="22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2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 and </a:t>
            </a:r>
            <a:r>
              <a:rPr lang="en-US" dirty="0" smtClean="0"/>
              <a:t>test solutions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a:t>Pre-built or custom images</a:t>
            </a:r>
          </a:p>
          <a:p>
            <a:r>
              <a:rPr lang="en-US" dirty="0"/>
              <a:t>API for extension</a:t>
            </a:r>
          </a:p>
          <a:p>
            <a:r>
              <a:rPr lang="en-US" dirty="0"/>
              <a:t>Included with MSDN</a:t>
            </a:r>
          </a:p>
          <a:p>
            <a:r>
              <a:rPr lang="en-US" dirty="0"/>
              <a:t>Lead time </a:t>
            </a:r>
            <a:r>
              <a:rPr lang="en-US" i="1" dirty="0"/>
              <a:t>- at least </a:t>
            </a:r>
            <a:r>
              <a:rPr lang="en-US" i="1" dirty="0" smtClean="0"/>
              <a:t>7 </a:t>
            </a:r>
            <a:r>
              <a:rPr lang="en-US" i="1" dirty="0"/>
              <a:t>minutes</a:t>
            </a:r>
          </a:p>
          <a:p>
            <a:r>
              <a:rPr lang="en-US" dirty="0"/>
              <a:t>Out of server space </a:t>
            </a:r>
            <a:r>
              <a:rPr lang="en-US" i="1" dirty="0"/>
              <a:t>– never</a:t>
            </a:r>
          </a:p>
          <a:p>
            <a:r>
              <a:rPr lang="en-US" dirty="0"/>
              <a:t>Support </a:t>
            </a:r>
            <a:r>
              <a:rPr lang="en-US" i="1" dirty="0"/>
              <a:t>– by </a:t>
            </a:r>
            <a:r>
              <a:rPr lang="en-US" i="1" dirty="0" smtClean="0"/>
              <a:t>developers</a:t>
            </a:r>
            <a:endParaRPr lang="en-US" i="1" dirty="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Creating a Development Environment using the Portal</a:t>
            </a:r>
            <a:endParaRPr lang="en-US" dirty="0"/>
          </a:p>
        </p:txBody>
      </p:sp>
    </p:spTree>
    <p:extLst>
      <p:ext uri="{BB962C8B-B14F-4D97-AF65-F5344CB8AC3E}">
        <p14:creationId xmlns:p14="http://schemas.microsoft.com/office/powerpoint/2010/main" val="33491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a:t>
            </a:r>
            <a:r>
              <a:rPr lang="en-US" dirty="0" smtClean="0"/>
              <a:t>grail </a:t>
            </a:r>
            <a:r>
              <a:rPr lang="en-US" dirty="0"/>
              <a:t>of Dev / Test</a:t>
            </a:r>
          </a:p>
        </p:txBody>
      </p:sp>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235" y="1431614"/>
            <a:ext cx="5787143" cy="476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 for the Holy Grail</a:t>
            </a:r>
          </a:p>
        </p:txBody>
      </p:sp>
      <p:sp>
        <p:nvSpPr>
          <p:cNvPr id="3" name="Text Placeholder 2"/>
          <p:cNvSpPr>
            <a:spLocks noGrp="1"/>
          </p:cNvSpPr>
          <p:nvPr>
            <p:ph type="body" sz="quarter" idx="10"/>
          </p:nvPr>
        </p:nvSpPr>
        <p:spPr>
          <a:xfrm>
            <a:off x="274638" y="1212850"/>
            <a:ext cx="11887200" cy="4801314"/>
          </a:xfrm>
        </p:spPr>
        <p:txBody>
          <a:bodyPr/>
          <a:lstStyle/>
          <a:p>
            <a:r>
              <a:rPr lang="en-US" dirty="0"/>
              <a:t>One-Click </a:t>
            </a:r>
            <a:r>
              <a:rPr lang="en-US" i="1" dirty="0"/>
              <a:t>(at least in spirit)</a:t>
            </a:r>
          </a:p>
          <a:p>
            <a:pPr lvl="1"/>
            <a:r>
              <a:rPr lang="en-US" dirty="0"/>
              <a:t>PowerShell</a:t>
            </a:r>
          </a:p>
          <a:p>
            <a:pPr lvl="1"/>
            <a:r>
              <a:rPr lang="en-US" dirty="0"/>
              <a:t>Custom Image</a:t>
            </a:r>
          </a:p>
          <a:p>
            <a:pPr lvl="1"/>
            <a:r>
              <a:rPr lang="en-US" dirty="0"/>
              <a:t>Bootstrapping</a:t>
            </a:r>
          </a:p>
          <a:p>
            <a:pPr lvl="1"/>
            <a:r>
              <a:rPr lang="en-US" dirty="0"/>
              <a:t>Remote </a:t>
            </a:r>
            <a:r>
              <a:rPr lang="en-US" dirty="0" smtClean="0"/>
              <a:t>PowerShell</a:t>
            </a:r>
          </a:p>
          <a:p>
            <a:pPr lvl="1"/>
            <a:r>
              <a:rPr lang="en-US" dirty="0" smtClean="0"/>
              <a:t>BizTalk Provisioning Tool</a:t>
            </a:r>
            <a:endParaRPr lang="en-US" dirty="0"/>
          </a:p>
          <a:p>
            <a:endParaRPr lang="en-US" dirty="0"/>
          </a:p>
          <a:p>
            <a:r>
              <a:rPr lang="en-US" dirty="0"/>
              <a:t>Three R’s</a:t>
            </a:r>
          </a:p>
          <a:p>
            <a:pPr lvl="1"/>
            <a:r>
              <a:rPr lang="en-US" dirty="0"/>
              <a:t>Repeatable!</a:t>
            </a:r>
          </a:p>
          <a:p>
            <a:pPr lvl="1"/>
            <a:r>
              <a:rPr lang="en-US" dirty="0"/>
              <a:t>Resizable!</a:t>
            </a:r>
          </a:p>
          <a:p>
            <a:pPr lvl="1"/>
            <a:r>
              <a:rPr lang="en-US" dirty="0"/>
              <a:t>Right Now</a:t>
            </a:r>
            <a:r>
              <a:rPr lang="en-US" dirty="0" smtClean="0"/>
              <a:t>!</a:t>
            </a:r>
            <a:endParaRPr lang="en-US" dirty="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BizTalk Provisioning Tool</a:t>
            </a:r>
            <a:endParaRPr lang="en-US" dirty="0"/>
          </a:p>
        </p:txBody>
      </p:sp>
      <p:sp>
        <p:nvSpPr>
          <p:cNvPr id="3" name="Text Placeholder 2"/>
          <p:cNvSpPr>
            <a:spLocks noGrp="1"/>
          </p:cNvSpPr>
          <p:nvPr>
            <p:ph type="body" sz="quarter" idx="10"/>
          </p:nvPr>
        </p:nvSpPr>
        <p:spPr>
          <a:xfrm>
            <a:off x="274638" y="1212850"/>
            <a:ext cx="11887200" cy="2646878"/>
          </a:xfrm>
        </p:spPr>
        <p:txBody>
          <a:bodyPr/>
          <a:lstStyle/>
          <a:p>
            <a:r>
              <a:rPr lang="en-US" dirty="0" smtClean="0"/>
              <a:t>Installed on all Windows Azure BizTalk VMs</a:t>
            </a:r>
          </a:p>
          <a:p>
            <a:r>
              <a:rPr lang="en-US" dirty="0" smtClean="0"/>
              <a:t>Command line tool</a:t>
            </a:r>
          </a:p>
          <a:p>
            <a:r>
              <a:rPr lang="en-US" dirty="0" smtClean="0"/>
              <a:t>Using XML configuration file to auto create a BizTalk Group</a:t>
            </a:r>
            <a:endParaRPr lang="en-US" dirty="0"/>
          </a:p>
        </p:txBody>
      </p:sp>
    </p:spTree>
    <p:extLst>
      <p:ext uri="{BB962C8B-B14F-4D97-AF65-F5344CB8AC3E}">
        <p14:creationId xmlns:p14="http://schemas.microsoft.com/office/powerpoint/2010/main" val="347872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Creating and Configuring a Multi-Server BizTalk Environment</a:t>
            </a:r>
            <a:endParaRPr lang="en-US" dirty="0"/>
          </a:p>
        </p:txBody>
      </p:sp>
    </p:spTree>
    <p:extLst>
      <p:ext uri="{BB962C8B-B14F-4D97-AF65-F5344CB8AC3E}">
        <p14:creationId xmlns:p14="http://schemas.microsoft.com/office/powerpoint/2010/main" val="42936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Microsoft BizTalk Server 2013 in Windows Azure IaaS</a:t>
            </a:r>
            <a:endParaRPr lang="en-US" dirty="0"/>
          </a:p>
        </p:txBody>
      </p:sp>
      <p:sp>
        <p:nvSpPr>
          <p:cNvPr id="5" name="Text Placeholder 4"/>
          <p:cNvSpPr>
            <a:spLocks noGrp="1"/>
          </p:cNvSpPr>
          <p:nvPr>
            <p:ph type="body" sz="quarter" idx="12"/>
          </p:nvPr>
        </p:nvSpPr>
        <p:spPr/>
        <p:txBody>
          <a:bodyPr/>
          <a:lstStyle/>
          <a:p>
            <a:r>
              <a:rPr lang="en-US" dirty="0" smtClean="0"/>
              <a:t>Stephen W. Thomas</a:t>
            </a:r>
          </a:p>
          <a:p>
            <a:r>
              <a:rPr lang="en-US" dirty="0" smtClean="0">
                <a:hlinkClick r:id="rId3"/>
              </a:rPr>
              <a:t>me@BizTalkGuru.com</a:t>
            </a:r>
            <a:endParaRPr lang="en-US" dirty="0" smtClean="0"/>
          </a:p>
          <a:p>
            <a:r>
              <a:rPr lang="en-US" dirty="0" smtClean="0"/>
              <a:t>@StephenWThomas</a:t>
            </a:r>
            <a:endParaRPr lang="en-US" dirty="0"/>
          </a:p>
        </p:txBody>
      </p:sp>
      <p:sp>
        <p:nvSpPr>
          <p:cNvPr id="14" name="Text Placeholder 13"/>
          <p:cNvSpPr>
            <a:spLocks noGrp="1"/>
          </p:cNvSpPr>
          <p:nvPr>
            <p:ph type="body" sz="quarter" idx="13"/>
          </p:nvPr>
        </p:nvSpPr>
        <p:spPr/>
        <p:txBody>
          <a:bodyPr/>
          <a:lstStyle/>
          <a:p>
            <a:r>
              <a:rPr lang="en-US" dirty="0" smtClean="0"/>
              <a:t>WAD-B314</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720658"/>
          </a:xfrm>
        </p:spPr>
        <p:txBody>
          <a:bodyPr/>
          <a:lstStyle/>
          <a:p>
            <a:r>
              <a:rPr lang="en-US" dirty="0" smtClean="0"/>
              <a:t>Sample Scenarios</a:t>
            </a:r>
            <a:endParaRPr lang="en-US" dirty="0"/>
          </a:p>
        </p:txBody>
      </p:sp>
    </p:spTree>
    <p:extLst>
      <p:ext uri="{BB962C8B-B14F-4D97-AF65-F5344CB8AC3E}">
        <p14:creationId xmlns:p14="http://schemas.microsoft.com/office/powerpoint/2010/main" val="308700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different now?</a:t>
            </a:r>
            <a:endParaRPr lang="en-US" dirty="0"/>
          </a:p>
        </p:txBody>
      </p:sp>
      <p:sp>
        <p:nvSpPr>
          <p:cNvPr id="3" name="Text Placeholder 2"/>
          <p:cNvSpPr>
            <a:spLocks noGrp="1"/>
          </p:cNvSpPr>
          <p:nvPr>
            <p:ph type="body" sz="quarter" idx="10"/>
          </p:nvPr>
        </p:nvSpPr>
        <p:spPr>
          <a:xfrm>
            <a:off x="274638" y="1212850"/>
            <a:ext cx="11887200" cy="3447098"/>
          </a:xfrm>
        </p:spPr>
        <p:txBody>
          <a:bodyPr/>
          <a:lstStyle/>
          <a:p>
            <a:r>
              <a:rPr lang="en-US" dirty="0" smtClean="0"/>
              <a:t>Per-per hour licensing</a:t>
            </a:r>
          </a:p>
          <a:p>
            <a:r>
              <a:rPr lang="en-US" dirty="0" smtClean="0"/>
              <a:t>License mobility</a:t>
            </a:r>
          </a:p>
          <a:p>
            <a:r>
              <a:rPr lang="en-US" dirty="0" smtClean="0"/>
              <a:t>Easy scaling in the cloud</a:t>
            </a:r>
          </a:p>
          <a:p>
            <a:r>
              <a:rPr lang="en-US" dirty="0" smtClean="0"/>
              <a:t>Geographic locations</a:t>
            </a:r>
          </a:p>
          <a:p>
            <a:r>
              <a:rPr lang="en-US" dirty="0" smtClean="0"/>
              <a:t>Not for every solution</a:t>
            </a:r>
          </a:p>
        </p:txBody>
      </p:sp>
    </p:spTree>
    <p:extLst>
      <p:ext uri="{BB962C8B-B14F-4D97-AF65-F5344CB8AC3E}">
        <p14:creationId xmlns:p14="http://schemas.microsoft.com/office/powerpoint/2010/main" val="5015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utilization scenarios</a:t>
            </a:r>
          </a:p>
        </p:txBody>
      </p:sp>
      <p:sp>
        <p:nvSpPr>
          <p:cNvPr id="3" name="Text Placeholder 2"/>
          <p:cNvSpPr>
            <a:spLocks noGrp="1"/>
          </p:cNvSpPr>
          <p:nvPr>
            <p:ph type="body" sz="quarter" idx="10"/>
          </p:nvPr>
        </p:nvSpPr>
        <p:spPr>
          <a:xfrm>
            <a:off x="274638" y="1212850"/>
            <a:ext cx="11887200" cy="2769989"/>
          </a:xfrm>
        </p:spPr>
        <p:txBody>
          <a:bodyPr/>
          <a:lstStyle/>
          <a:p>
            <a:r>
              <a:rPr lang="en-US" dirty="0" smtClean="0"/>
              <a:t>Only needed during working hours</a:t>
            </a:r>
          </a:p>
          <a:p>
            <a:r>
              <a:rPr lang="en-US" dirty="0"/>
              <a:t>Short lived</a:t>
            </a:r>
          </a:p>
          <a:p>
            <a:r>
              <a:rPr lang="en-US" dirty="0" smtClean="0"/>
              <a:t>Costing</a:t>
            </a:r>
          </a:p>
          <a:p>
            <a:r>
              <a:rPr lang="en-US" dirty="0" smtClean="0"/>
              <a:t>Compliance</a:t>
            </a:r>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u</a:t>
            </a:r>
            <a:r>
              <a:rPr lang="en-US" dirty="0" smtClean="0"/>
              <a:t>tilization architecture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030" y="1599493"/>
            <a:ext cx="3221630" cy="440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637" y="2232044"/>
            <a:ext cx="1470120" cy="273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9813" y="5975001"/>
            <a:ext cx="16745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Option 1</a:t>
            </a:r>
          </a:p>
        </p:txBody>
      </p:sp>
      <p:sp>
        <p:nvSpPr>
          <p:cNvPr id="8" name="TextBox 7"/>
          <p:cNvSpPr txBox="1"/>
          <p:nvPr/>
        </p:nvSpPr>
        <p:spPr>
          <a:xfrm>
            <a:off x="8130448" y="5975001"/>
            <a:ext cx="16745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Option 2</a:t>
            </a:r>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utilization </a:t>
            </a:r>
            <a:r>
              <a:rPr lang="en-US" dirty="0" smtClean="0"/>
              <a:t>costing</a:t>
            </a:r>
            <a:endParaRPr lang="en-US" dirty="0"/>
          </a:p>
        </p:txBody>
      </p:sp>
      <p:sp>
        <p:nvSpPr>
          <p:cNvPr id="3" name="Text Placeholder 2"/>
          <p:cNvSpPr>
            <a:spLocks noGrp="1"/>
          </p:cNvSpPr>
          <p:nvPr>
            <p:ph type="body" sz="quarter" idx="10"/>
          </p:nvPr>
        </p:nvSpPr>
        <p:spPr>
          <a:xfrm>
            <a:off x="274638" y="1212850"/>
            <a:ext cx="11887200" cy="2646878"/>
          </a:xfrm>
        </p:spPr>
        <p:txBody>
          <a:bodyPr/>
          <a:lstStyle/>
          <a:p>
            <a:r>
              <a:rPr lang="en-US" dirty="0" smtClean="0"/>
              <a:t>Pay-per-hour or license mobility (PPH BEST)</a:t>
            </a:r>
          </a:p>
          <a:p>
            <a:r>
              <a:rPr lang="en-US" dirty="0" smtClean="0"/>
              <a:t>Upgrade or downgrade hardware with 3 minute outage</a:t>
            </a:r>
          </a:p>
          <a:p>
            <a:r>
              <a:rPr lang="en-US" dirty="0" smtClean="0"/>
              <a:t>Schedule whole environment to go up or down</a:t>
            </a:r>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Resize a Windows Azure Domain</a:t>
            </a:r>
            <a:endParaRPr lang="en-US" dirty="0"/>
          </a:p>
        </p:txBody>
      </p:sp>
    </p:spTree>
    <p:extLst>
      <p:ext uri="{BB962C8B-B14F-4D97-AF65-F5344CB8AC3E}">
        <p14:creationId xmlns:p14="http://schemas.microsoft.com/office/powerpoint/2010/main" val="154541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a:t>
            </a:r>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Does not always mean direct connection</a:t>
            </a:r>
          </a:p>
          <a:p>
            <a:r>
              <a:rPr lang="en-US" dirty="0" smtClean="0"/>
              <a:t>Bring endpoints close to customers</a:t>
            </a:r>
          </a:p>
          <a:p>
            <a:r>
              <a:rPr lang="en-US" dirty="0" smtClean="0"/>
              <a:t>Disaster recovery</a:t>
            </a:r>
            <a:endParaRPr lang="en-US" dirty="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architecture</a:t>
            </a:r>
            <a:endParaRPr lang="en-US" dirty="0"/>
          </a:p>
        </p:txBody>
      </p:sp>
      <p:sp>
        <p:nvSpPr>
          <p:cNvPr id="4" name="TextBox 3"/>
          <p:cNvSpPr txBox="1"/>
          <p:nvPr/>
        </p:nvSpPr>
        <p:spPr>
          <a:xfrm>
            <a:off x="2489813" y="5975001"/>
            <a:ext cx="16745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Option 1</a:t>
            </a:r>
          </a:p>
        </p:txBody>
      </p:sp>
      <p:sp>
        <p:nvSpPr>
          <p:cNvPr id="8" name="TextBox 7"/>
          <p:cNvSpPr txBox="1"/>
          <p:nvPr/>
        </p:nvSpPr>
        <p:spPr>
          <a:xfrm>
            <a:off x="8130448" y="5975001"/>
            <a:ext cx="167456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Option 2</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180" y="1710327"/>
            <a:ext cx="4003274" cy="42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623" y="1639247"/>
            <a:ext cx="2470762" cy="441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40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costing</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Pay-per-hour </a:t>
            </a:r>
          </a:p>
          <a:p>
            <a:r>
              <a:rPr lang="en-US" dirty="0" smtClean="0"/>
              <a:t>Log files in storage till needed</a:t>
            </a:r>
          </a:p>
          <a:p>
            <a:r>
              <a:rPr lang="en-US" dirty="0" smtClean="0"/>
              <a:t>Configure VM then stop them</a:t>
            </a:r>
          </a:p>
        </p:txBody>
      </p:sp>
    </p:spTree>
    <p:extLst>
      <p:ext uri="{BB962C8B-B14F-4D97-AF65-F5344CB8AC3E}">
        <p14:creationId xmlns:p14="http://schemas.microsoft.com/office/powerpoint/2010/main" val="141747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Burst </a:t>
            </a:r>
            <a:r>
              <a:rPr lang="en-US" dirty="0" smtClean="0"/>
              <a:t>&amp; unlimited </a:t>
            </a:r>
            <a:r>
              <a:rPr lang="en-US" dirty="0"/>
              <a:t>s</a:t>
            </a:r>
            <a:r>
              <a:rPr lang="en-US" dirty="0" smtClean="0"/>
              <a:t>cale scenarios </a:t>
            </a:r>
            <a:endParaRPr lang="en-US" dirty="0"/>
          </a:p>
        </p:txBody>
      </p:sp>
      <p:sp>
        <p:nvSpPr>
          <p:cNvPr id="3" name="Text Placeholder 2"/>
          <p:cNvSpPr>
            <a:spLocks noGrp="1"/>
          </p:cNvSpPr>
          <p:nvPr>
            <p:ph type="body" sz="quarter" idx="10"/>
          </p:nvPr>
        </p:nvSpPr>
        <p:spPr>
          <a:xfrm>
            <a:off x="199687" y="1272810"/>
            <a:ext cx="11887200" cy="4462760"/>
          </a:xfrm>
        </p:spPr>
        <p:txBody>
          <a:bodyPr/>
          <a:lstStyle/>
          <a:p>
            <a:r>
              <a:rPr lang="en-US" dirty="0" smtClean="0"/>
              <a:t>Better options with site-to-site connections</a:t>
            </a:r>
          </a:p>
          <a:p>
            <a:r>
              <a:rPr lang="en-US" dirty="0" smtClean="0"/>
              <a:t>Pay-per-hour instances </a:t>
            </a:r>
          </a:p>
          <a:p>
            <a:pPr lvl="1"/>
            <a:r>
              <a:rPr lang="en-US" dirty="0" smtClean="0"/>
              <a:t>Great way to plan for extra capacity</a:t>
            </a:r>
          </a:p>
          <a:p>
            <a:pPr lvl="1"/>
            <a:r>
              <a:rPr lang="en-US" dirty="0" smtClean="0"/>
              <a:t>Configure once then stop the VM</a:t>
            </a:r>
          </a:p>
          <a:p>
            <a:pPr lvl="1"/>
            <a:r>
              <a:rPr lang="en-US" dirty="0" smtClean="0"/>
              <a:t>Only pay for storage until turned on</a:t>
            </a:r>
          </a:p>
          <a:p>
            <a:r>
              <a:rPr lang="en-US" dirty="0" smtClean="0"/>
              <a:t>Overflow messages to Azure</a:t>
            </a:r>
          </a:p>
          <a:p>
            <a:pPr lvl="1"/>
            <a:r>
              <a:rPr lang="en-US" dirty="0" smtClean="0"/>
              <a:t>Service bus</a:t>
            </a:r>
          </a:p>
          <a:p>
            <a:pPr lvl="1"/>
            <a:r>
              <a:rPr lang="en-US" dirty="0" smtClean="0"/>
              <a:t>Queues</a:t>
            </a:r>
          </a:p>
          <a:p>
            <a:pPr lvl="1"/>
            <a:r>
              <a:rPr lang="en-US" dirty="0" smtClean="0"/>
              <a:t>Load balancing</a:t>
            </a:r>
          </a:p>
          <a:p>
            <a:pPr lvl="1"/>
            <a:endParaRPr lang="en-US" dirty="0" smtClean="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Text Placeholder 2"/>
          <p:cNvSpPr>
            <a:spLocks noGrp="1"/>
          </p:cNvSpPr>
          <p:nvPr>
            <p:ph type="body" sz="quarter" idx="10"/>
          </p:nvPr>
        </p:nvSpPr>
        <p:spPr>
          <a:xfrm>
            <a:off x="274638" y="1212850"/>
            <a:ext cx="11887200" cy="4001095"/>
          </a:xfrm>
        </p:spPr>
        <p:txBody>
          <a:bodyPr/>
          <a:lstStyle/>
          <a:p>
            <a:r>
              <a:rPr lang="en-US" dirty="0" smtClean="0"/>
              <a:t>9 Year MVP</a:t>
            </a:r>
          </a:p>
          <a:p>
            <a:r>
              <a:rPr lang="en-US" dirty="0" smtClean="0"/>
              <a:t>BizTalkGurus.com and BizTalkGuru.com</a:t>
            </a:r>
          </a:p>
          <a:p>
            <a:r>
              <a:rPr lang="en-US" dirty="0" smtClean="0"/>
              <a:t>Co-author “Applied Architecture Patterns on Microsoft Platform”</a:t>
            </a:r>
          </a:p>
          <a:p>
            <a:r>
              <a:rPr lang="en-US" dirty="0" smtClean="0"/>
              <a:t>Pluralsight author (eventually)</a:t>
            </a:r>
          </a:p>
          <a:p>
            <a:r>
              <a:rPr lang="en-US" dirty="0" smtClean="0"/>
              <a:t>Community speaker</a:t>
            </a:r>
          </a:p>
        </p:txBody>
      </p:sp>
    </p:spTree>
    <p:extLst>
      <p:ext uri="{BB962C8B-B14F-4D97-AF65-F5344CB8AC3E}">
        <p14:creationId xmlns:p14="http://schemas.microsoft.com/office/powerpoint/2010/main" val="38016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Burst &amp; </a:t>
            </a:r>
            <a:r>
              <a:rPr lang="en-US" dirty="0" smtClean="0"/>
              <a:t>unlimited scale </a:t>
            </a:r>
            <a:r>
              <a:rPr lang="en-US" dirty="0"/>
              <a:t>a</a:t>
            </a:r>
            <a:r>
              <a:rPr lang="en-US" dirty="0" smtClean="0"/>
              <a:t>rchitecture</a:t>
            </a:r>
            <a:endParaRPr lang="en-US" dirty="0"/>
          </a:p>
        </p:txBody>
      </p:sp>
      <p:sp>
        <p:nvSpPr>
          <p:cNvPr id="8" name="TextBox 7"/>
          <p:cNvSpPr txBox="1"/>
          <p:nvPr/>
        </p:nvSpPr>
        <p:spPr>
          <a:xfrm>
            <a:off x="8215611" y="1143621"/>
            <a:ext cx="2636001"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Azure Workgroup 2</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75" y="1128746"/>
            <a:ext cx="4800390" cy="560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9561" y="1214932"/>
            <a:ext cx="2492787"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Azure Workgroup 1</a:t>
            </a:r>
          </a:p>
        </p:txBody>
      </p:sp>
      <p:sp>
        <p:nvSpPr>
          <p:cNvPr id="10" name="TextBox 9"/>
          <p:cNvSpPr txBox="1"/>
          <p:nvPr/>
        </p:nvSpPr>
        <p:spPr>
          <a:xfrm>
            <a:off x="8314765" y="4267265"/>
            <a:ext cx="3349916"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Add unlined number of Workgroups to process on-premise work queue</a:t>
            </a:r>
          </a:p>
        </p:txBody>
      </p:sp>
    </p:spTree>
    <p:extLst>
      <p:ext uri="{BB962C8B-B14F-4D97-AF65-F5344CB8AC3E}">
        <p14:creationId xmlns:p14="http://schemas.microsoft.com/office/powerpoint/2010/main" val="35563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Burst &amp; </a:t>
            </a:r>
            <a:r>
              <a:rPr lang="en-US" dirty="0" smtClean="0"/>
              <a:t>unlimited scale costing</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Per-per-hour likely best</a:t>
            </a:r>
          </a:p>
          <a:p>
            <a:r>
              <a:rPr lang="en-US" dirty="0" smtClean="0"/>
              <a:t>Using site-to-site connection</a:t>
            </a:r>
          </a:p>
          <a:p>
            <a:r>
              <a:rPr lang="en-US" dirty="0" smtClean="0"/>
              <a:t>Best with queuing</a:t>
            </a:r>
            <a:endParaRPr lang="en-US" dirty="0"/>
          </a:p>
        </p:txBody>
      </p:sp>
    </p:spTree>
    <p:extLst>
      <p:ext uri="{BB962C8B-B14F-4D97-AF65-F5344CB8AC3E}">
        <p14:creationId xmlns:p14="http://schemas.microsoft.com/office/powerpoint/2010/main" val="27219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and Monitoring</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System Center 2012</a:t>
            </a:r>
          </a:p>
          <a:p>
            <a:pPr lvl="1"/>
            <a:r>
              <a:rPr lang="en-US" dirty="0" smtClean="0"/>
              <a:t>Support for Windows Azure Virtual Machines</a:t>
            </a:r>
          </a:p>
          <a:p>
            <a:r>
              <a:rPr lang="en-US" dirty="0" smtClean="0"/>
              <a:t>BizTalk 360</a:t>
            </a:r>
          </a:p>
          <a:p>
            <a:pPr lvl="1"/>
            <a:r>
              <a:rPr lang="en-US" dirty="0" smtClean="0"/>
              <a:t>Web-based tool for BizTalk admin and governance</a:t>
            </a:r>
            <a:endParaRPr lang="en-US" dirty="0"/>
          </a:p>
        </p:txBody>
      </p:sp>
    </p:spTree>
    <p:extLst>
      <p:ext uri="{BB962C8B-B14F-4D97-AF65-F5344CB8AC3E}">
        <p14:creationId xmlns:p14="http://schemas.microsoft.com/office/powerpoint/2010/main" val="610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IaaS Tips and Tricks</a:t>
            </a:r>
          </a:p>
        </p:txBody>
      </p:sp>
      <p:sp>
        <p:nvSpPr>
          <p:cNvPr id="3" name="Text Placeholder 2"/>
          <p:cNvSpPr>
            <a:spLocks noGrp="1"/>
          </p:cNvSpPr>
          <p:nvPr>
            <p:ph type="body" sz="quarter" idx="10"/>
          </p:nvPr>
        </p:nvSpPr>
        <p:spPr>
          <a:xfrm>
            <a:off x="274638" y="1212850"/>
            <a:ext cx="11887200" cy="2769989"/>
          </a:xfrm>
        </p:spPr>
        <p:txBody>
          <a:bodyPr/>
          <a:lstStyle/>
          <a:p>
            <a:r>
              <a:rPr lang="en-US" dirty="0"/>
              <a:t>Don’t like the portal use API</a:t>
            </a:r>
          </a:p>
          <a:p>
            <a:r>
              <a:rPr lang="en-US" dirty="0"/>
              <a:t>Learn PowerShell</a:t>
            </a:r>
          </a:p>
          <a:p>
            <a:r>
              <a:rPr lang="en-US" dirty="0" smtClean="0"/>
              <a:t>Disks </a:t>
            </a:r>
            <a:r>
              <a:rPr lang="en-US" dirty="0"/>
              <a:t>are charged only for actual storage</a:t>
            </a:r>
          </a:p>
          <a:p>
            <a:r>
              <a:rPr lang="en-US" dirty="0"/>
              <a:t>Some properties can’t be changed once in </a:t>
            </a:r>
            <a:r>
              <a:rPr lang="en-US" dirty="0" smtClean="0"/>
              <a:t>use</a:t>
            </a:r>
            <a:endParaRPr lang="en-US" dirty="0"/>
          </a:p>
        </p:txBody>
      </p:sp>
    </p:spTree>
    <p:extLst>
      <p:ext uri="{BB962C8B-B14F-4D97-AF65-F5344CB8AC3E}">
        <p14:creationId xmlns:p14="http://schemas.microsoft.com/office/powerpoint/2010/main" val="13993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b="1" dirty="0" smtClean="0"/>
              <a:t>IaaS is </a:t>
            </a:r>
            <a:r>
              <a:rPr lang="en-US" b="1" dirty="0"/>
              <a:t>e</a:t>
            </a:r>
            <a:r>
              <a:rPr lang="en-US" b="1" dirty="0" smtClean="0"/>
              <a:t>asy</a:t>
            </a:r>
          </a:p>
          <a:p>
            <a:r>
              <a:rPr lang="en-US" b="1" dirty="0" smtClean="0"/>
              <a:t>Use right now for Dev / Test</a:t>
            </a:r>
          </a:p>
          <a:p>
            <a:r>
              <a:rPr lang="en-US" b="1" dirty="0" smtClean="0"/>
              <a:t>New possibilities seen in sample scenarios</a:t>
            </a:r>
          </a:p>
        </p:txBody>
      </p:sp>
    </p:spTree>
    <p:extLst>
      <p:ext uri="{BB962C8B-B14F-4D97-AF65-F5344CB8AC3E}">
        <p14:creationId xmlns:p14="http://schemas.microsoft.com/office/powerpoint/2010/main" val="30481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114770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95094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5372720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tail of two Stephen / Steven Thomas’s</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Expecting a talk on App-V?</a:t>
            </a:r>
          </a:p>
          <a:p>
            <a:r>
              <a:rPr lang="en-US" dirty="0" smtClean="0"/>
              <a:t>Why do I use the “W”</a:t>
            </a:r>
          </a:p>
          <a:p>
            <a:r>
              <a:rPr lang="en-US" dirty="0" smtClean="0"/>
              <a:t>Why it is great to be a Stephen Thomas</a:t>
            </a:r>
            <a:endParaRPr lang="en-US" dirty="0"/>
          </a:p>
        </p:txBody>
      </p:sp>
    </p:spTree>
    <p:extLst>
      <p:ext uri="{BB962C8B-B14F-4D97-AF65-F5344CB8AC3E}">
        <p14:creationId xmlns:p14="http://schemas.microsoft.com/office/powerpoint/2010/main" val="3670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Primer</a:t>
            </a:r>
          </a:p>
          <a:p>
            <a:r>
              <a:rPr lang="en-US" dirty="0"/>
              <a:t>	</a:t>
            </a:r>
            <a:r>
              <a:rPr lang="en-US" dirty="0" smtClean="0"/>
              <a:t>Pain Points</a:t>
            </a:r>
          </a:p>
          <a:p>
            <a:r>
              <a:rPr lang="en-US" dirty="0" smtClean="0"/>
              <a:t>	Basics of IaaS</a:t>
            </a:r>
          </a:p>
          <a:p>
            <a:r>
              <a:rPr lang="en-US" dirty="0" smtClean="0"/>
              <a:t>	BizTalk &amp; </a:t>
            </a:r>
            <a:r>
              <a:rPr lang="en-US" dirty="0" err="1" smtClean="0"/>
              <a:t>Iaas</a:t>
            </a:r>
            <a:endParaRPr lang="en-US" dirty="0" smtClean="0"/>
          </a:p>
          <a:p>
            <a:r>
              <a:rPr lang="en-US" dirty="0" smtClean="0"/>
              <a:t>Development &amp; Test Scenarios</a:t>
            </a:r>
          </a:p>
          <a:p>
            <a:r>
              <a:rPr lang="en-US" dirty="0" smtClean="0"/>
              <a:t>Sample Scenarios</a:t>
            </a:r>
            <a:endParaRPr lang="en-US" dirty="0"/>
          </a:p>
        </p:txBody>
      </p:sp>
    </p:spTree>
    <p:extLst>
      <p:ext uri="{BB962C8B-B14F-4D97-AF65-F5344CB8AC3E}">
        <p14:creationId xmlns:p14="http://schemas.microsoft.com/office/powerpoint/2010/main" val="2783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Primer</a:t>
            </a:r>
            <a:endParaRPr lang="en-US" dirty="0"/>
          </a:p>
        </p:txBody>
      </p:sp>
    </p:spTree>
    <p:extLst>
      <p:ext uri="{BB962C8B-B14F-4D97-AF65-F5344CB8AC3E}">
        <p14:creationId xmlns:p14="http://schemas.microsoft.com/office/powerpoint/2010/main" val="210047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Pain Points</a:t>
            </a:r>
          </a:p>
        </p:txBody>
      </p:sp>
      <p:sp>
        <p:nvSpPr>
          <p:cNvPr id="3" name="Text Placeholder 2"/>
          <p:cNvSpPr>
            <a:spLocks noGrp="1"/>
          </p:cNvSpPr>
          <p:nvPr>
            <p:ph type="body" sz="quarter" idx="10"/>
          </p:nvPr>
        </p:nvSpPr>
        <p:spPr>
          <a:xfrm>
            <a:off x="274638" y="1212850"/>
            <a:ext cx="11887200" cy="4462760"/>
          </a:xfrm>
        </p:spPr>
        <p:txBody>
          <a:bodyPr/>
          <a:lstStyle/>
          <a:p>
            <a:r>
              <a:rPr lang="en-US" dirty="0"/>
              <a:t>Resource onboarding</a:t>
            </a:r>
          </a:p>
          <a:p>
            <a:pPr lvl="1"/>
            <a:r>
              <a:rPr lang="en-US" dirty="0"/>
              <a:t>Speed</a:t>
            </a:r>
          </a:p>
          <a:p>
            <a:pPr lvl="1"/>
            <a:r>
              <a:rPr lang="en-US" dirty="0"/>
              <a:t>Space</a:t>
            </a:r>
          </a:p>
          <a:p>
            <a:pPr lvl="1"/>
            <a:r>
              <a:rPr lang="en-US" dirty="0"/>
              <a:t>Support</a:t>
            </a:r>
          </a:p>
          <a:p>
            <a:r>
              <a:rPr lang="en-US" dirty="0"/>
              <a:t>Upgrades</a:t>
            </a:r>
          </a:p>
          <a:p>
            <a:r>
              <a:rPr lang="en-US" dirty="0"/>
              <a:t>Multi-server environment</a:t>
            </a:r>
          </a:p>
          <a:p>
            <a:r>
              <a:rPr lang="en-US" dirty="0"/>
              <a:t>Short lived solutions</a:t>
            </a:r>
          </a:p>
          <a:p>
            <a:r>
              <a:rPr lang="en-US" dirty="0" smtClean="0"/>
              <a:t>Bursting</a:t>
            </a:r>
          </a:p>
        </p:txBody>
      </p:sp>
    </p:spTree>
    <p:extLst>
      <p:ext uri="{BB962C8B-B14F-4D97-AF65-F5344CB8AC3E}">
        <p14:creationId xmlns:p14="http://schemas.microsoft.com/office/powerpoint/2010/main" val="23114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Windows Azure IaaS?</a:t>
            </a:r>
          </a:p>
        </p:txBody>
      </p:sp>
      <p:sp>
        <p:nvSpPr>
          <p:cNvPr id="3" name="Text Placeholder 2"/>
          <p:cNvSpPr>
            <a:spLocks noGrp="1"/>
          </p:cNvSpPr>
          <p:nvPr>
            <p:ph type="body" sz="quarter" idx="10"/>
          </p:nvPr>
        </p:nvSpPr>
        <p:spPr>
          <a:xfrm>
            <a:off x="274638" y="1212850"/>
            <a:ext cx="11887200" cy="4124206"/>
          </a:xfrm>
        </p:spPr>
        <p:txBody>
          <a:bodyPr/>
          <a:lstStyle/>
          <a:p>
            <a:r>
              <a:rPr lang="en-US" b="1" dirty="0" smtClean="0"/>
              <a:t>Infrastructure </a:t>
            </a:r>
            <a:r>
              <a:rPr lang="en-US" b="1" dirty="0"/>
              <a:t>should be easy!</a:t>
            </a:r>
          </a:p>
          <a:p>
            <a:r>
              <a:rPr lang="en-US" dirty="0"/>
              <a:t>Microsoft’s pay-per-use infrastructure offering</a:t>
            </a:r>
          </a:p>
          <a:p>
            <a:r>
              <a:rPr lang="en-US" dirty="0"/>
              <a:t>Two components</a:t>
            </a:r>
          </a:p>
          <a:p>
            <a:pPr lvl="1"/>
            <a:r>
              <a:rPr lang="en-US" dirty="0"/>
              <a:t>Virtual Machines</a:t>
            </a:r>
          </a:p>
          <a:p>
            <a:pPr lvl="1"/>
            <a:r>
              <a:rPr lang="en-US" dirty="0"/>
              <a:t>Virtual Networks</a:t>
            </a:r>
          </a:p>
          <a:p>
            <a:r>
              <a:rPr lang="en-US" dirty="0"/>
              <a:t>Enables developers</a:t>
            </a:r>
          </a:p>
          <a:p>
            <a:r>
              <a:rPr lang="en-US" dirty="0"/>
              <a:t>Eliminating “I don’t have an environment for that</a:t>
            </a:r>
            <a:r>
              <a:rPr lang="en-US" dirty="0" smtClean="0"/>
              <a:t>”</a:t>
            </a:r>
            <a:endParaRPr lang="en-US" dirty="0"/>
          </a:p>
        </p:txBody>
      </p:sp>
    </p:spTree>
    <p:extLst>
      <p:ext uri="{BB962C8B-B14F-4D97-AF65-F5344CB8AC3E}">
        <p14:creationId xmlns:p14="http://schemas.microsoft.com/office/powerpoint/2010/main" val="2783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to IaaS Connection </a:t>
            </a:r>
            <a:r>
              <a:rPr lang="en-US" dirty="0"/>
              <a:t>Options</a:t>
            </a:r>
          </a:p>
        </p:txBody>
      </p:sp>
      <p:sp>
        <p:nvSpPr>
          <p:cNvPr id="3" name="Text Placeholder 2"/>
          <p:cNvSpPr>
            <a:spLocks noGrp="1"/>
          </p:cNvSpPr>
          <p:nvPr>
            <p:ph type="body" sz="quarter" idx="10"/>
          </p:nvPr>
        </p:nvSpPr>
        <p:spPr>
          <a:xfrm>
            <a:off x="274638" y="1212850"/>
            <a:ext cx="11887200" cy="2769989"/>
          </a:xfrm>
        </p:spPr>
        <p:txBody>
          <a:bodyPr/>
          <a:lstStyle/>
          <a:p>
            <a:r>
              <a:rPr lang="en-US" dirty="0"/>
              <a:t>VPN </a:t>
            </a:r>
          </a:p>
          <a:p>
            <a:pPr lvl="1"/>
            <a:r>
              <a:rPr lang="en-US" dirty="0"/>
              <a:t>Point-to-Site (easy)</a:t>
            </a:r>
          </a:p>
          <a:p>
            <a:pPr lvl="1"/>
            <a:r>
              <a:rPr lang="en-US" dirty="0"/>
              <a:t>Site-to-Site</a:t>
            </a:r>
          </a:p>
          <a:p>
            <a:r>
              <a:rPr lang="en-US" dirty="0"/>
              <a:t>Traditional</a:t>
            </a:r>
          </a:p>
          <a:p>
            <a:pPr lvl="1"/>
            <a:r>
              <a:rPr lang="en-US" dirty="0"/>
              <a:t>Use Service Bus endpoints</a:t>
            </a:r>
          </a:p>
          <a:p>
            <a:pPr lvl="1"/>
            <a:r>
              <a:rPr lang="en-US" dirty="0"/>
              <a:t>Other approved </a:t>
            </a:r>
            <a:r>
              <a:rPr lang="en-US" dirty="0" smtClean="0"/>
              <a:t>protocols</a:t>
            </a:r>
            <a:endParaRPr lang="en-US" dirty="0"/>
          </a:p>
        </p:txBody>
      </p:sp>
    </p:spTree>
    <p:extLst>
      <p:ext uri="{BB962C8B-B14F-4D97-AF65-F5344CB8AC3E}">
        <p14:creationId xmlns:p14="http://schemas.microsoft.com/office/powerpoint/2010/main" val="15840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4825</TotalTime>
  <Words>5716</Words>
  <Application>Microsoft Office PowerPoint</Application>
  <PresentationFormat>Custom</PresentationFormat>
  <Paragraphs>315</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Wingdings</vt:lpstr>
      <vt:lpstr>Arial</vt:lpstr>
      <vt:lpstr>Segoe UI Light</vt:lpstr>
      <vt:lpstr>Segoe UI</vt:lpstr>
      <vt:lpstr>Consolas</vt:lpstr>
      <vt:lpstr>TechEd_2013_Speaker_PPT_Template</vt:lpstr>
      <vt:lpstr>PowerPoint Presentation</vt:lpstr>
      <vt:lpstr>Microsoft BizTalk Server 2013 in Windows Azure IaaS</vt:lpstr>
      <vt:lpstr>About Me</vt:lpstr>
      <vt:lpstr>A tail of two Stephen / Steven Thomas’s</vt:lpstr>
      <vt:lpstr>Overview</vt:lpstr>
      <vt:lpstr>Primer</vt:lpstr>
      <vt:lpstr>Infrastructure Pain Points</vt:lpstr>
      <vt:lpstr>What is Windows Azure IaaS?</vt:lpstr>
      <vt:lpstr>Site to IaaS Connection Options</vt:lpstr>
      <vt:lpstr>Why BizTalk and IaaS?</vt:lpstr>
      <vt:lpstr>Development and Test Scenarios</vt:lpstr>
      <vt:lpstr>IaaS Announcements Yesterday</vt:lpstr>
      <vt:lpstr>MSDN Benefits</vt:lpstr>
      <vt:lpstr>Dev and test solutions</vt:lpstr>
      <vt:lpstr>Demo</vt:lpstr>
      <vt:lpstr>Holy grail of Dev / Test</vt:lpstr>
      <vt:lpstr>Quest for the Holy Grail</vt:lpstr>
      <vt:lpstr>Introducing BizTalk Provisioning Tool</vt:lpstr>
      <vt:lpstr>Demo</vt:lpstr>
      <vt:lpstr>Sample Scenarios</vt:lpstr>
      <vt:lpstr>What is different now?</vt:lpstr>
      <vt:lpstr>Low utilization scenarios</vt:lpstr>
      <vt:lpstr>Low utilization architecture</vt:lpstr>
      <vt:lpstr>Low utilization costing</vt:lpstr>
      <vt:lpstr>Demo</vt:lpstr>
      <vt:lpstr>Hybrid</vt:lpstr>
      <vt:lpstr>Hybrid architecture</vt:lpstr>
      <vt:lpstr>Hybrid costing</vt:lpstr>
      <vt:lpstr>Burst &amp; unlimited scale scenarios </vt:lpstr>
      <vt:lpstr>Burst &amp; unlimited scale architecture</vt:lpstr>
      <vt:lpstr>Burst &amp; unlimited scale costing</vt:lpstr>
      <vt:lpstr>Management and Monitoring</vt:lpstr>
      <vt:lpstr>IaaS Tips and Tricks</vt:lpstr>
      <vt:lpstr>Summary</vt:lpstr>
      <vt:lpstr>Track Resources &amp; Calls To Action</vt:lpstr>
      <vt:lpstr>Windows Track Resources</vt:lpstr>
      <vt:lpstr>Resources</vt:lpstr>
      <vt:lpstr>Complete an evaluation on CommNet and enter to win!</vt:lpstr>
      <vt:lpstr>Evaluate this session</vt:lpstr>
      <vt:lpstr>PowerPoint Presentation</vt:lpstr>
    </vt:vector>
  </TitlesOfParts>
  <Manager>&lt;Comms manager/speech writer&gt;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WAD-B314 Microsoft BizTalk Server 2013 in Windows Azure IaaS</dc:title>
  <dc:subject>TechEd 2013</dc:subject>
  <dc:creator>Stephen W. Thomas</dc:creator>
  <cp:keywords>TechEd 2013</cp:keywords>
  <dc:description>Template by: Jordan Cayabyab, Artitudes Design, Inc.
Formatting by: Brett Perry, Silver Fox Productions Inc.
Audience Type: Internal/External</dc:description>
  <cp:lastModifiedBy>Shows</cp:lastModifiedBy>
  <cp:revision>46</cp:revision>
  <dcterms:created xsi:type="dcterms:W3CDTF">2013-05-17T00:54:18Z</dcterms:created>
  <dcterms:modified xsi:type="dcterms:W3CDTF">2013-06-04T19:51:29Z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