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9"/>
  </p:notesMasterIdLst>
  <p:handoutMasterIdLst>
    <p:handoutMasterId r:id="rId40"/>
  </p:handoutMasterIdLst>
  <p:sldIdLst>
    <p:sldId id="1135" r:id="rId5"/>
    <p:sldId id="1054" r:id="rId6"/>
    <p:sldId id="1151" r:id="rId7"/>
    <p:sldId id="1152" r:id="rId8"/>
    <p:sldId id="1153" r:id="rId9"/>
    <p:sldId id="1155" r:id="rId10"/>
    <p:sldId id="1157" r:id="rId11"/>
    <p:sldId id="1156" r:id="rId12"/>
    <p:sldId id="1159" r:id="rId13"/>
    <p:sldId id="1160" r:id="rId14"/>
    <p:sldId id="1158" r:id="rId15"/>
    <p:sldId id="1162" r:id="rId16"/>
    <p:sldId id="1163" r:id="rId17"/>
    <p:sldId id="1164" r:id="rId18"/>
    <p:sldId id="1165" r:id="rId19"/>
    <p:sldId id="1167" r:id="rId20"/>
    <p:sldId id="1174" r:id="rId21"/>
    <p:sldId id="1175" r:id="rId22"/>
    <p:sldId id="1176" r:id="rId23"/>
    <p:sldId id="1177" r:id="rId24"/>
    <p:sldId id="1170" r:id="rId25"/>
    <p:sldId id="1171" r:id="rId26"/>
    <p:sldId id="1173" r:id="rId27"/>
    <p:sldId id="1154" r:id="rId28"/>
    <p:sldId id="1172" r:id="rId29"/>
    <p:sldId id="1161" r:id="rId30"/>
    <p:sldId id="1166" r:id="rId31"/>
    <p:sldId id="1168" r:id="rId32"/>
    <p:sldId id="1179" r:id="rId33"/>
    <p:sldId id="1180" r:id="rId34"/>
    <p:sldId id="1150" r:id="rId35"/>
    <p:sldId id="1147" r:id="rId36"/>
    <p:sldId id="1178" r:id="rId37"/>
    <p:sldId id="1076"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AD-B320-Sumar" id="{6DD5C800-9A2C-4823-B056-4AFFC9A97500}">
          <p14:sldIdLst>
            <p14:sldId id="1135"/>
            <p14:sldId id="1054"/>
            <p14:sldId id="1151"/>
            <p14:sldId id="1152"/>
            <p14:sldId id="1153"/>
            <p14:sldId id="1155"/>
            <p14:sldId id="1157"/>
            <p14:sldId id="1156"/>
            <p14:sldId id="1159"/>
            <p14:sldId id="1160"/>
            <p14:sldId id="1158"/>
            <p14:sldId id="1162"/>
            <p14:sldId id="1163"/>
            <p14:sldId id="1164"/>
            <p14:sldId id="1165"/>
            <p14:sldId id="1167"/>
            <p14:sldId id="1174"/>
            <p14:sldId id="1175"/>
            <p14:sldId id="1176"/>
            <p14:sldId id="1177"/>
            <p14:sldId id="1170"/>
            <p14:sldId id="1171"/>
            <p14:sldId id="1173"/>
            <p14:sldId id="1154"/>
            <p14:sldId id="1172"/>
            <p14:sldId id="1161"/>
          </p14:sldIdLst>
        </p14:section>
        <p14:section name="Special content" id="{6925D2A1-AD53-4951-AB34-79DFA02CD676}">
          <p14:sldIdLst>
            <p14:sldId id="1166"/>
            <p14:sldId id="1168"/>
            <p14:sldId id="1179"/>
            <p14:sldId id="1180"/>
            <p14:sldId id="1150"/>
            <p14:sldId id="1147"/>
            <p14:sldId id="117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5:36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5:35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5:35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0972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6276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4456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BBC60-AFCD-45D8-985A-BA4A4057B93A}" type="slidenum">
              <a:rPr lang="en-US" smtClean="0"/>
              <a:pPr/>
              <a:t>15</a:t>
            </a:fld>
            <a:endParaRPr lang="en-US" dirty="0"/>
          </a:p>
        </p:txBody>
      </p:sp>
    </p:spTree>
    <p:extLst>
      <p:ext uri="{BB962C8B-B14F-4D97-AF65-F5344CB8AC3E}">
        <p14:creationId xmlns:p14="http://schemas.microsoft.com/office/powerpoint/2010/main" val="1852113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5391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59091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3781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122141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72431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158C8B-A196-4CCB-A64C-273FF52BFED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17725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5:35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16068" name="Header Placeholder 3"/>
          <p:cNvSpPr txBox="1">
            <a:spLocks noGrp="1"/>
          </p:cNvSpPr>
          <p:nvPr/>
        </p:nvSpPr>
        <p:spPr bwMode="auto">
          <a:xfrm>
            <a:off x="2" y="0"/>
            <a:ext cx="2972421" cy="457513"/>
          </a:xfrm>
          <a:prstGeom prst="rect">
            <a:avLst/>
          </a:prstGeom>
          <a:noFill/>
          <a:ln w="9525">
            <a:noFill/>
            <a:miter lim="800000"/>
            <a:headEnd/>
            <a:tailEnd/>
          </a:ln>
        </p:spPr>
        <p:txBody>
          <a:bodyPr lIns="91423" tIns="45711" rIns="91423" bIns="45711"/>
          <a:lstStyle/>
          <a:p>
            <a:pPr defTabSz="914292" fontAlgn="base">
              <a:spcBef>
                <a:spcPct val="0"/>
              </a:spcBef>
              <a:spcAft>
                <a:spcPct val="0"/>
              </a:spcAft>
            </a:pPr>
            <a:r>
              <a:rPr lang="en-US" sz="1200" dirty="0">
                <a:solidFill>
                  <a:prstClr val="black"/>
                </a:solidFill>
                <a:cs typeface="Segoe UI" pitchFamily="34" charset="0"/>
              </a:rPr>
              <a:t>TechReady13</a:t>
            </a:r>
          </a:p>
        </p:txBody>
      </p:sp>
      <p:sp>
        <p:nvSpPr>
          <p:cNvPr id="216069" name="Date Placeholder 4"/>
          <p:cNvSpPr txBox="1">
            <a:spLocks noGrp="1"/>
          </p:cNvSpPr>
          <p:nvPr/>
        </p:nvSpPr>
        <p:spPr bwMode="auto">
          <a:xfrm>
            <a:off x="3884028" y="0"/>
            <a:ext cx="2972421" cy="457513"/>
          </a:xfrm>
          <a:prstGeom prst="rect">
            <a:avLst/>
          </a:prstGeom>
          <a:noFill/>
          <a:ln w="9525">
            <a:noFill/>
            <a:miter lim="800000"/>
            <a:headEnd/>
            <a:tailEnd/>
          </a:ln>
        </p:spPr>
        <p:txBody>
          <a:bodyPr lIns="91423" tIns="45711" rIns="91423" bIns="45711"/>
          <a:lstStyle/>
          <a:p>
            <a:pPr algn="r" defTabSz="914292" fontAlgn="base">
              <a:spcBef>
                <a:spcPct val="0"/>
              </a:spcBef>
              <a:spcAft>
                <a:spcPct val="0"/>
              </a:spcAft>
            </a:pPr>
            <a:fld id="{15FD4100-674A-4911-9656-84CB345C8494}" type="datetime1">
              <a:rPr lang="en-US" sz="1200">
                <a:solidFill>
                  <a:prstClr val="black"/>
                </a:solidFill>
                <a:cs typeface="Segoe UI" pitchFamily="34" charset="0"/>
              </a:rPr>
              <a:pPr algn="r" defTabSz="914292" fontAlgn="base">
                <a:spcBef>
                  <a:spcPct val="0"/>
                </a:spcBef>
                <a:spcAft>
                  <a:spcPct val="0"/>
                </a:spcAft>
              </a:pPr>
              <a:t>6/4/2013</a:t>
            </a:fld>
            <a:endParaRPr lang="en-US" sz="1200" dirty="0">
              <a:solidFill>
                <a:prstClr val="black"/>
              </a:solidFill>
              <a:cs typeface="Segoe UI" pitchFamily="34" charset="0"/>
            </a:endParaRPr>
          </a:p>
        </p:txBody>
      </p:sp>
      <p:sp>
        <p:nvSpPr>
          <p:cNvPr id="216070" name="Footer Placeholder 5"/>
          <p:cNvSpPr txBox="1">
            <a:spLocks noGrp="1"/>
          </p:cNvSpPr>
          <p:nvPr/>
        </p:nvSpPr>
        <p:spPr bwMode="auto">
          <a:xfrm>
            <a:off x="2" y="8684926"/>
            <a:ext cx="2972421" cy="457513"/>
          </a:xfrm>
          <a:prstGeom prst="rect">
            <a:avLst/>
          </a:prstGeom>
          <a:noFill/>
          <a:ln w="9525">
            <a:noFill/>
            <a:miter lim="800000"/>
            <a:headEnd/>
            <a:tailEnd/>
          </a:ln>
        </p:spPr>
        <p:txBody>
          <a:bodyPr lIns="91423" tIns="45711" rIns="91423" bIns="45711" anchor="b"/>
          <a:lstStyle/>
          <a:p>
            <a:pPr defTabSz="914292" fontAlgn="base">
              <a:spcBef>
                <a:spcPct val="0"/>
              </a:spcBef>
              <a:spcAft>
                <a:spcPct val="0"/>
              </a:spcAft>
            </a:pPr>
            <a:r>
              <a:rPr lang="en-US" sz="1200" dirty="0">
                <a:solidFill>
                  <a:srgbClr val="000000"/>
                </a:solidFill>
                <a:latin typeface="Segoe UI" pitchFamily="34" charset="0"/>
                <a:cs typeface="Segoe UI" pitchFamily="34" charset="0"/>
              </a:rPr>
              <a:t>© 2011 Microsoft Corporation. All rights reserved. Microsoft, Windows, Windows Vista and other product names are or may be registered trademarks and/or trademarks in the U.S. and/or other countries.</a:t>
            </a:r>
          </a:p>
          <a:p>
            <a:pPr defTabSz="914292" fontAlgn="base">
              <a:spcBef>
                <a:spcPct val="0"/>
              </a:spcBef>
              <a:spcAft>
                <a:spcPct val="0"/>
              </a:spcAft>
            </a:pPr>
            <a:r>
              <a:rPr lang="en-US" sz="1200" dirty="0">
                <a:solidFill>
                  <a:srgbClr val="000000"/>
                </a:solidFill>
                <a:latin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dirty="0">
                <a:solidFill>
                  <a:srgbClr val="000000"/>
                </a:solidFill>
                <a:latin typeface="Segoe UI" pitchFamily="34" charset="0"/>
                <a:cs typeface="Segoe UI" pitchFamily="34" charset="0"/>
              </a:rPr>
            </a:br>
            <a:r>
              <a:rPr lang="en-US" sz="1200" dirty="0">
                <a:solidFill>
                  <a:srgbClr val="000000"/>
                </a:solidFill>
                <a:latin typeface="Segoe UI" pitchFamily="34" charset="0"/>
                <a:cs typeface="Segoe UI" pitchFamily="34" charset="0"/>
              </a:rPr>
              <a:t>MICROSOFT MAKES NO WARRANTIES, EXPRESS, IMPLIED OR STATUTORY, AS TO THE INFORMATION IN THIS PRESENTATION.</a:t>
            </a:r>
          </a:p>
        </p:txBody>
      </p:sp>
      <p:sp>
        <p:nvSpPr>
          <p:cNvPr id="216071" name="Slide Number Placeholder 6"/>
          <p:cNvSpPr txBox="1">
            <a:spLocks noGrp="1"/>
          </p:cNvSpPr>
          <p:nvPr/>
        </p:nvSpPr>
        <p:spPr bwMode="auto">
          <a:xfrm>
            <a:off x="3884028" y="8684926"/>
            <a:ext cx="2972421" cy="457513"/>
          </a:xfrm>
          <a:prstGeom prst="rect">
            <a:avLst/>
          </a:prstGeom>
          <a:noFill/>
          <a:ln w="9525">
            <a:noFill/>
            <a:miter lim="800000"/>
            <a:headEnd/>
            <a:tailEnd/>
          </a:ln>
        </p:spPr>
        <p:txBody>
          <a:bodyPr lIns="91423" tIns="45711" rIns="91423" bIns="45711" anchor="b"/>
          <a:lstStyle/>
          <a:p>
            <a:pPr algn="r" defTabSz="914292" fontAlgn="base">
              <a:spcBef>
                <a:spcPct val="0"/>
              </a:spcBef>
              <a:spcAft>
                <a:spcPct val="0"/>
              </a:spcAft>
            </a:pPr>
            <a:fld id="{1F3D1434-6E6C-42B9-AB38-81165335B6B6}" type="slidenum">
              <a:rPr lang="en-US" sz="1200">
                <a:solidFill>
                  <a:prstClr val="black"/>
                </a:solidFill>
                <a:cs typeface="Segoe UI" pitchFamily="34" charset="0"/>
              </a:rPr>
              <a:pPr algn="r" defTabSz="914292" fontAlgn="base">
                <a:spcBef>
                  <a:spcPct val="0"/>
                </a:spcBef>
                <a:spcAft>
                  <a:spcPct val="0"/>
                </a:spcAft>
              </a:pPr>
              <a:t>22</a:t>
            </a:fld>
            <a:endParaRPr lang="en-US" sz="1200" dirty="0">
              <a:solidFill>
                <a:prstClr val="black"/>
              </a:solidFill>
              <a:cs typeface="Segoe UI" pitchFamily="34" charset="0"/>
            </a:endParaRPr>
          </a:p>
        </p:txBody>
      </p:sp>
    </p:spTree>
    <p:extLst>
      <p:ext uri="{BB962C8B-B14F-4D97-AF65-F5344CB8AC3E}">
        <p14:creationId xmlns:p14="http://schemas.microsoft.com/office/powerpoint/2010/main" val="66153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FB570CB-9F20-41BE-BA07-0C324C1F02A7}"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77407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7839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686732" y="4344337"/>
            <a:ext cx="5484540" cy="4113553"/>
          </a:xfrm>
        </p:spPr>
        <p:txBody>
          <a:bodyPr wrap="square" numCol="1" anchor="t" anchorCtr="0" compatLnSpc="1">
            <a:prstTxWarp prst="textNoShape">
              <a:avLst/>
            </a:prstTxWarp>
            <a:normAutofit/>
          </a:bodyPr>
          <a:lstStyle/>
          <a:p>
            <a:pPr marL="223578" indent="-223578">
              <a:buFont typeface="+mj-lt"/>
              <a:buAutoNum type="arabicPeriod"/>
              <a:defRPr/>
            </a:pPr>
            <a:endParaRPr lang="en-US" sz="1000" dirty="0"/>
          </a:p>
        </p:txBody>
      </p:sp>
      <p:sp>
        <p:nvSpPr>
          <p:cNvPr id="68612" name="Slide Number Placeholder 3"/>
          <p:cNvSpPr txBox="1">
            <a:spLocks noGrp="1"/>
          </p:cNvSpPr>
          <p:nvPr/>
        </p:nvSpPr>
        <p:spPr bwMode="auto">
          <a:xfrm>
            <a:off x="3884754" y="8685553"/>
            <a:ext cx="2971697" cy="456889"/>
          </a:xfrm>
          <a:prstGeom prst="rect">
            <a:avLst/>
          </a:prstGeom>
          <a:noFill/>
          <a:ln w="9525">
            <a:noFill/>
            <a:miter lim="800000"/>
            <a:headEnd/>
            <a:tailEnd/>
          </a:ln>
        </p:spPr>
        <p:txBody>
          <a:bodyPr lIns="91412" tIns="45705" rIns="91412" bIns="45705" anchor="b"/>
          <a:lstStyle/>
          <a:p>
            <a:pPr algn="r" defTabSz="897301" fontAlgn="base">
              <a:spcBef>
                <a:spcPct val="0"/>
              </a:spcBef>
              <a:spcAft>
                <a:spcPct val="0"/>
              </a:spcAft>
            </a:pPr>
            <a:fld id="{EF426E15-FCA3-417B-924D-08DC59A9E254}" type="slidenum">
              <a:rPr lang="en-US" sz="1200">
                <a:solidFill>
                  <a:srgbClr val="000000"/>
                </a:solidFill>
                <a:cs typeface="Segoe UI" pitchFamily="34" charset="0"/>
              </a:rPr>
              <a:pPr algn="r" defTabSz="897301" fontAlgn="base">
                <a:spcBef>
                  <a:spcPct val="0"/>
                </a:spcBef>
                <a:spcAft>
                  <a:spcPct val="0"/>
                </a:spcAft>
              </a:pPr>
              <a:t>25</a:t>
            </a:fld>
            <a:endParaRPr lang="en-US" sz="1200">
              <a:solidFill>
                <a:srgbClr val="000000"/>
              </a:solidFill>
              <a:cs typeface="Segoe UI" pitchFamily="34" charset="0"/>
            </a:endParaRPr>
          </a:p>
        </p:txBody>
      </p:sp>
    </p:spTree>
    <p:extLst>
      <p:ext uri="{BB962C8B-B14F-4D97-AF65-F5344CB8AC3E}">
        <p14:creationId xmlns:p14="http://schemas.microsoft.com/office/powerpoint/2010/main" val="1586697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62022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48074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17192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5:36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78534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5:36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265810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075" indent="-346075">
              <a:lnSpc>
                <a:spcPct val="100000"/>
              </a:lnSpc>
            </a:pPr>
            <a:endParaRPr lang="en-US" sz="900" dirty="0" smtClean="0">
              <a:solidFill>
                <a:schemeClr val="tx1"/>
              </a:solidFill>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669417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5:36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59810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5:36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7192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010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0461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63899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3238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44464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679168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7" y="233153"/>
            <a:ext cx="11375536" cy="62153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7" y="1476621"/>
            <a:ext cx="11375536" cy="1147686"/>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2"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892646467"/>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76" y="233153"/>
            <a:ext cx="11375536" cy="621530"/>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76" y="1476626"/>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949674"/>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4141063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2" r:id="rId25"/>
    <p:sldLayoutId id="21474841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6.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8.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34.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35.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36.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15.png"/><Relationship Id="rId2" Type="http://schemas.openxmlformats.org/officeDocument/2006/relationships/notesSlide" Target="../notesSlides/notesSlide19.xml"/><Relationship Id="rId16" Type="http://schemas.openxmlformats.org/officeDocument/2006/relationships/image" Target="../media/image69.png"/><Relationship Id="rId1" Type="http://schemas.openxmlformats.org/officeDocument/2006/relationships/slideLayout" Target="../slideLayouts/slideLayout2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notesSlide" Target="../notesSlides/notesSlide20.xml"/><Relationship Id="rId7" Type="http://schemas.openxmlformats.org/officeDocument/2006/relationships/image" Target="../media/image72.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slideLayout" Target="../slideLayouts/slideLayout12.xml"/><Relationship Id="rId16" Type="http://schemas.openxmlformats.org/officeDocument/2006/relationships/image" Target="../media/image78.png"/><Relationship Id="rId1" Type="http://schemas.openxmlformats.org/officeDocument/2006/relationships/tags" Target="../tags/tag37.xml"/><Relationship Id="rId6" Type="http://schemas.openxmlformats.org/officeDocument/2006/relationships/image" Target="../media/image67.png"/><Relationship Id="rId11" Type="http://schemas.openxmlformats.org/officeDocument/2006/relationships/image" Target="../media/image58.png"/><Relationship Id="rId5" Type="http://schemas.openxmlformats.org/officeDocument/2006/relationships/image" Target="../media/image71.png"/><Relationship Id="rId15" Type="http://schemas.openxmlformats.org/officeDocument/2006/relationships/image" Target="../media/image77.png"/><Relationship Id="rId10" Type="http://schemas.microsoft.com/office/2007/relationships/hdphoto" Target="../media/hdphoto3.wdp"/><Relationship Id="rId4" Type="http://schemas.openxmlformats.org/officeDocument/2006/relationships/image" Target="../media/image70.png"/><Relationship Id="rId9" Type="http://schemas.openxmlformats.org/officeDocument/2006/relationships/image" Target="../media/image73.png"/><Relationship Id="rId1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png"/><Relationship Id="rId3" Type="http://schemas.openxmlformats.org/officeDocument/2006/relationships/image" Target="../media/image81.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5" Type="http://schemas.openxmlformats.org/officeDocument/2006/relationships/image" Target="../media/image103.png"/><Relationship Id="rId2" Type="http://schemas.openxmlformats.org/officeDocument/2006/relationships/notesSlide" Target="../notesSlides/notesSlide21.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16.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image" Target="../media/image102.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84.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118.png"/><Relationship Id="rId4" Type="http://schemas.openxmlformats.org/officeDocument/2006/relationships/hyperlink" Target="http://www.windowsazur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17.png"/><Relationship Id="rId7" Type="http://schemas.openxmlformats.org/officeDocument/2006/relationships/hyperlink" Target="microsoft.com/dv"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20.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png"/><Relationship Id="rId7" Type="http://schemas.openxmlformats.org/officeDocument/2006/relationships/image" Target="../media/image125.jpe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png"/><Relationship Id="rId9" Type="http://schemas.openxmlformats.org/officeDocument/2006/relationships/image" Target="../media/image127.jpeg"/></Relationships>
</file>

<file path=ppt/slides/_rels/slide3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130.png"/><Relationship Id="rId4" Type="http://schemas.openxmlformats.org/officeDocument/2006/relationships/image" Target="../media/image129.png"/></Relationships>
</file>

<file path=ppt/slides/_rels/slide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image" Target="../media/image6.e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notesSlide" Target="../notesSlides/notesSlide3.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Public Cloud Application Deployment</a:t>
            </a:r>
            <a:endParaRPr lang="en-US" dirty="0"/>
          </a:p>
        </p:txBody>
      </p:sp>
    </p:spTree>
    <p:extLst>
      <p:ext uri="{BB962C8B-B14F-4D97-AF65-F5344CB8AC3E}">
        <p14:creationId xmlns:p14="http://schemas.microsoft.com/office/powerpoint/2010/main" val="807494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velopment"/>
          <p:cNvSpPr/>
          <p:nvPr/>
        </p:nvSpPr>
        <p:spPr>
          <a:xfrm>
            <a:off x="9009300" y="4391008"/>
            <a:ext cx="1736085" cy="398511"/>
          </a:xfrm>
          <a:prstGeom prst="rect">
            <a:avLst/>
          </a:prstGeom>
        </p:spPr>
        <p:txBody>
          <a:bodyPr wrap="none" lIns="77588" tIns="38786" rIns="77588" bIns="38786">
            <a:spAutoFit/>
          </a:bodyPr>
          <a:lstStyle/>
          <a:p>
            <a:r>
              <a:rPr lang="en-US" sz="2040" dirty="0">
                <a:solidFill>
                  <a:srgbClr val="FFFFFF">
                    <a:lumMod val="65000"/>
                    <a:lumOff val="35000"/>
                    <a:alpha val="99000"/>
                  </a:srgbClr>
                </a:solidFill>
              </a:rPr>
              <a:t>Development</a:t>
            </a:r>
            <a:endParaRPr lang="en-US" sz="1836" dirty="0">
              <a:solidFill>
                <a:srgbClr val="FFFFFF">
                  <a:lumMod val="65000"/>
                  <a:lumOff val="35000"/>
                  <a:alpha val="99000"/>
                </a:srgbClr>
              </a:solidFill>
            </a:endParaRPr>
          </a:p>
        </p:txBody>
      </p:sp>
      <p:sp>
        <p:nvSpPr>
          <p:cNvPr id="20" name="Management"/>
          <p:cNvSpPr/>
          <p:nvPr/>
        </p:nvSpPr>
        <p:spPr>
          <a:xfrm>
            <a:off x="6423130" y="4392676"/>
            <a:ext cx="1798147" cy="398511"/>
          </a:xfrm>
          <a:prstGeom prst="rect">
            <a:avLst/>
          </a:prstGeom>
        </p:spPr>
        <p:txBody>
          <a:bodyPr wrap="none" lIns="77588" tIns="38786" rIns="77588" bIns="38786">
            <a:spAutoFit/>
          </a:bodyPr>
          <a:lstStyle/>
          <a:p>
            <a:r>
              <a:rPr lang="en-US" sz="2040" dirty="0">
                <a:solidFill>
                  <a:srgbClr val="FFFFFF">
                    <a:lumMod val="65000"/>
                    <a:lumOff val="35000"/>
                    <a:alpha val="99000"/>
                  </a:srgbClr>
                </a:solidFill>
              </a:rPr>
              <a:t>Management </a:t>
            </a:r>
            <a:endParaRPr lang="en-US" sz="1836" dirty="0">
              <a:solidFill>
                <a:srgbClr val="FFFFFF">
                  <a:lumMod val="65000"/>
                  <a:lumOff val="35000"/>
                  <a:alpha val="99000"/>
                </a:srgbClr>
              </a:solidFill>
            </a:endParaRPr>
          </a:p>
        </p:txBody>
      </p:sp>
      <p:sp useBgFill="1">
        <p:nvSpPr>
          <p:cNvPr id="47" name="Rectangle 46"/>
          <p:cNvSpPr/>
          <p:nvPr/>
        </p:nvSpPr>
        <p:spPr bwMode="auto">
          <a:xfrm>
            <a:off x="6350539" y="4381225"/>
            <a:ext cx="4365535" cy="390021"/>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p:nvSpPr>
          <p:cNvPr id="9" name="Virtualization"/>
          <p:cNvSpPr/>
          <p:nvPr/>
        </p:nvSpPr>
        <p:spPr>
          <a:xfrm>
            <a:off x="3772240" y="4392676"/>
            <a:ext cx="1861450" cy="398511"/>
          </a:xfrm>
          <a:prstGeom prst="rect">
            <a:avLst/>
          </a:prstGeom>
        </p:spPr>
        <p:txBody>
          <a:bodyPr wrap="none" lIns="77588" tIns="38786" rIns="77588" bIns="38786">
            <a:spAutoFit/>
          </a:bodyPr>
          <a:lstStyle/>
          <a:p>
            <a:r>
              <a:rPr lang="en-US" sz="2040" dirty="0">
                <a:solidFill>
                  <a:srgbClr val="FFFFFF">
                    <a:lumMod val="65000"/>
                    <a:lumOff val="35000"/>
                    <a:alpha val="99000"/>
                  </a:srgbClr>
                </a:solidFill>
              </a:rPr>
              <a:t> Virtualization </a:t>
            </a:r>
            <a:endParaRPr lang="en-US" sz="1836" dirty="0">
              <a:solidFill>
                <a:srgbClr val="FFFFFF">
                  <a:lumMod val="65000"/>
                  <a:lumOff val="35000"/>
                  <a:alpha val="99000"/>
                </a:srgbClr>
              </a:solidFill>
            </a:endParaRPr>
          </a:p>
        </p:txBody>
      </p:sp>
      <p:sp useBgFill="1">
        <p:nvSpPr>
          <p:cNvPr id="4" name="Rectangle 3"/>
          <p:cNvSpPr/>
          <p:nvPr/>
        </p:nvSpPr>
        <p:spPr bwMode="auto">
          <a:xfrm>
            <a:off x="3772239" y="4257147"/>
            <a:ext cx="7074963" cy="654677"/>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p:nvSpPr>
          <p:cNvPr id="30" name="Rectangle 29"/>
          <p:cNvSpPr/>
          <p:nvPr/>
        </p:nvSpPr>
        <p:spPr bwMode="auto">
          <a:xfrm>
            <a:off x="977111" y="5004932"/>
            <a:ext cx="10566752" cy="1913518"/>
          </a:xfrm>
          <a:prstGeom prst="rect">
            <a:avLst/>
          </a:prstGeom>
          <a:solidFill>
            <a:srgbClr val="00B0F0"/>
          </a:solidFill>
          <a:ln w="9525" cap="flat" cmpd="sng" algn="ctr">
            <a:solidFill>
              <a:schemeClr val="accent1">
                <a:alpha val="63000"/>
              </a:schemeClr>
            </a:solidFill>
            <a:prstDash val="solid"/>
          </a:ln>
          <a:effectLst/>
        </p:spPr>
        <p:txBody>
          <a:bodyPr lIns="221669" tIns="110836" rIns="221669" bIns="77615" rtlCol="0" anchor="b" anchorCtr="0"/>
          <a:lstStyle/>
          <a:p>
            <a:pPr algn="r" defTabSz="1477486"/>
            <a:endParaRPr lang="en-US" sz="2448" dirty="0">
              <a:solidFill>
                <a:srgbClr val="FFFFFF">
                  <a:alpha val="99000"/>
                </a:srgbClr>
              </a:solidFill>
              <a:ea typeface="Segoe UI" pitchFamily="34" charset="0"/>
              <a:cs typeface="Segoe UI" pitchFamily="34" charset="0"/>
            </a:endParaRPr>
          </a:p>
        </p:txBody>
      </p:sp>
      <p:cxnSp>
        <p:nvCxnSpPr>
          <p:cNvPr id="32" name="Straight Connector 31"/>
          <p:cNvCxnSpPr/>
          <p:nvPr/>
        </p:nvCxnSpPr>
        <p:spPr>
          <a:xfrm flipH="1">
            <a:off x="1493734" y="6193783"/>
            <a:ext cx="9353469" cy="0"/>
          </a:xfrm>
          <a:prstGeom prst="line">
            <a:avLst/>
          </a:prstGeom>
          <a:solidFill>
            <a:schemeClr val="accent3"/>
          </a:solidFill>
          <a:ln w="9525" cap="flat" cmpd="sng" algn="ctr">
            <a:gradFill>
              <a:gsLst>
                <a:gs pos="0">
                  <a:schemeClr val="accent1">
                    <a:tint val="66000"/>
                    <a:satMod val="160000"/>
                    <a:alpha val="0"/>
                  </a:schemeClr>
                </a:gs>
                <a:gs pos="50000">
                  <a:schemeClr val="tx1"/>
                </a:gs>
                <a:gs pos="100000">
                  <a:schemeClr val="accent1">
                    <a:tint val="23500"/>
                    <a:satMod val="160000"/>
                    <a:alpha val="0"/>
                  </a:schemeClr>
                </a:gs>
              </a:gsLst>
              <a:lin ang="4800000" scaled="0"/>
            </a:gra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977111" y="2270219"/>
            <a:ext cx="10566752" cy="1945647"/>
          </a:xfrm>
          <a:prstGeom prst="rect">
            <a:avLst/>
          </a:prstGeom>
          <a:solidFill>
            <a:schemeClr val="accent5"/>
          </a:solidFill>
          <a:ln w="9525" cap="flat" cmpd="sng" algn="ctr">
            <a:solidFill>
              <a:schemeClr val="accent5">
                <a:alpha val="63000"/>
              </a:schemeClr>
            </a:solidFill>
            <a:prstDash val="solid"/>
            <a:round/>
            <a:headEnd type="none" w="med" len="med"/>
            <a:tailEnd type="none" w="med" len="med"/>
          </a:ln>
          <a:effectLst/>
        </p:spPr>
        <p:txBody>
          <a:bodyPr vert="horz" wrap="square" lIns="0" tIns="32325" rIns="0" bIns="32325" numCol="1" rtlCol="0" anchor="ctr" anchorCtr="0" compatLnSpc="1">
            <a:prstTxWarp prst="textNoShape">
              <a:avLst/>
            </a:prstTxWarp>
          </a:bodyPr>
          <a:lstStyle/>
          <a:p>
            <a:pPr algn="ctr" defTabSz="775537" fontAlgn="base">
              <a:lnSpc>
                <a:spcPts val="1869"/>
              </a:lnSpc>
              <a:spcBef>
                <a:spcPct val="0"/>
              </a:spcBef>
              <a:spcAft>
                <a:spcPct val="0"/>
              </a:spcAft>
            </a:pPr>
            <a:endParaRPr lang="en-US" sz="1632" dirty="0">
              <a:solidFill>
                <a:srgbClr val="FFFFFF"/>
              </a:solidFill>
            </a:endParaRPr>
          </a:p>
        </p:txBody>
      </p:sp>
      <p:cxnSp>
        <p:nvCxnSpPr>
          <p:cNvPr id="45" name="Straight Connector 44"/>
          <p:cNvCxnSpPr/>
          <p:nvPr/>
        </p:nvCxnSpPr>
        <p:spPr>
          <a:xfrm flipH="1">
            <a:off x="1493733" y="2963385"/>
            <a:ext cx="9353470" cy="0"/>
          </a:xfrm>
          <a:prstGeom prst="line">
            <a:avLst/>
          </a:prstGeom>
          <a:solidFill>
            <a:schemeClr val="accent1"/>
          </a:solidFill>
          <a:ln w="9525" cap="flat" cmpd="sng" algn="ctr">
            <a:gradFill>
              <a:gsLst>
                <a:gs pos="0">
                  <a:schemeClr val="accent1">
                    <a:tint val="66000"/>
                    <a:satMod val="160000"/>
                    <a:alpha val="0"/>
                  </a:schemeClr>
                </a:gs>
                <a:gs pos="50000">
                  <a:schemeClr val="tx1"/>
                </a:gs>
                <a:gs pos="100000">
                  <a:schemeClr val="accent1">
                    <a:tint val="23500"/>
                    <a:satMod val="160000"/>
                    <a:alpha val="0"/>
                  </a:schemeClr>
                </a:gs>
              </a:gsLst>
              <a:lin ang="4800000" scaled="0"/>
            </a:gra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bwMode="auto">
          <a:xfrm>
            <a:off x="2502" y="2085753"/>
            <a:ext cx="3769738" cy="4908772"/>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31964" y="233157"/>
            <a:ext cx="11370961" cy="635655"/>
          </a:xfrm>
        </p:spPr>
        <p:txBody>
          <a:bodyPr/>
          <a:lstStyle/>
          <a:p>
            <a:r>
              <a:rPr lang="en-US" sz="4590" dirty="0" smtClean="0"/>
              <a:t>Hybrid Cloud (Cross-Premise) Enablement</a:t>
            </a:r>
            <a:endParaRPr lang="en-US" sz="4590" dirty="0">
              <a:solidFill>
                <a:schemeClr val="accent1"/>
              </a:solidFill>
            </a:endParaRPr>
          </a:p>
        </p:txBody>
      </p:sp>
      <p:sp>
        <p:nvSpPr>
          <p:cNvPr id="13" name="Rectangle 12"/>
          <p:cNvSpPr/>
          <p:nvPr/>
        </p:nvSpPr>
        <p:spPr bwMode="auto">
          <a:xfrm>
            <a:off x="1172121" y="4099638"/>
            <a:ext cx="10356863" cy="914447"/>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fontAlgn="base">
              <a:spcBef>
                <a:spcPct val="0"/>
              </a:spcBef>
              <a:spcAft>
                <a:spcPct val="0"/>
              </a:spcAft>
            </a:pPr>
            <a:endParaRPr lang="en-US" sz="1836" dirty="0">
              <a:solidFill>
                <a:srgbClr val="FFFFFF"/>
              </a:solidFill>
            </a:endParaRPr>
          </a:p>
        </p:txBody>
      </p:sp>
      <p:sp>
        <p:nvSpPr>
          <p:cNvPr id="31" name="TextBox 30"/>
          <p:cNvSpPr txBox="1"/>
          <p:nvPr/>
        </p:nvSpPr>
        <p:spPr>
          <a:xfrm>
            <a:off x="1457633" y="6267947"/>
            <a:ext cx="9425667" cy="444635"/>
          </a:xfrm>
          <a:prstGeom prst="rect">
            <a:avLst/>
          </a:prstGeom>
          <a:noFill/>
        </p:spPr>
        <p:txBody>
          <a:bodyPr wrap="square" lIns="0" tIns="155176" rIns="0" bIns="0" rtlCol="0" anchor="ctr">
            <a:spAutoFit/>
          </a:bodyPr>
          <a:lstStyle/>
          <a:p>
            <a:pPr algn="ctr" fontAlgn="base">
              <a:lnSpc>
                <a:spcPts val="2209"/>
              </a:lnSpc>
              <a:spcBef>
                <a:spcPct val="0"/>
              </a:spcBef>
              <a:spcAft>
                <a:spcPct val="0"/>
              </a:spcAft>
            </a:pPr>
            <a:r>
              <a:rPr lang="en-US" sz="3060" spc="255" dirty="0">
                <a:solidFill>
                  <a:srgbClr val="FFFFFF"/>
                </a:solidFill>
              </a:rPr>
              <a:t>PRIVATE</a:t>
            </a:r>
          </a:p>
        </p:txBody>
      </p:sp>
      <p:sp>
        <p:nvSpPr>
          <p:cNvPr id="44" name="TextBox 43"/>
          <p:cNvSpPr txBox="1"/>
          <p:nvPr/>
        </p:nvSpPr>
        <p:spPr>
          <a:xfrm>
            <a:off x="929534" y="2419337"/>
            <a:ext cx="10481893" cy="444652"/>
          </a:xfrm>
          <a:prstGeom prst="rect">
            <a:avLst/>
          </a:prstGeom>
          <a:noFill/>
        </p:spPr>
        <p:txBody>
          <a:bodyPr wrap="square" lIns="0" tIns="155176" rIns="0" bIns="0" rtlCol="0" anchor="ctr">
            <a:spAutoFit/>
          </a:bodyPr>
          <a:lstStyle/>
          <a:p>
            <a:pPr algn="ctr" fontAlgn="base">
              <a:lnSpc>
                <a:spcPts val="2209"/>
              </a:lnSpc>
              <a:spcBef>
                <a:spcPct val="0"/>
              </a:spcBef>
              <a:spcAft>
                <a:spcPct val="0"/>
              </a:spcAft>
            </a:pPr>
            <a:r>
              <a:rPr lang="en-US" sz="3060" spc="255" dirty="0">
                <a:solidFill>
                  <a:srgbClr val="FFFFFF"/>
                </a:solidFill>
              </a:rPr>
              <a:t>PUBLIC</a:t>
            </a:r>
          </a:p>
        </p:txBody>
      </p:sp>
      <p:pic>
        <p:nvPicPr>
          <p:cNvPr id="66" name="Picture 65"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5413317" y="2827447"/>
            <a:ext cx="1429702" cy="1429701"/>
          </a:xfrm>
          <a:prstGeom prst="rect">
            <a:avLst/>
          </a:prstGeom>
          <a:noFill/>
        </p:spPr>
      </p:pic>
      <p:pic>
        <p:nvPicPr>
          <p:cNvPr id="67" name="Picture 66"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5413317" y="4832779"/>
            <a:ext cx="1429702" cy="1429701"/>
          </a:xfrm>
          <a:prstGeom prst="rect">
            <a:avLst/>
          </a:prstGeom>
          <a:noFill/>
        </p:spPr>
      </p:pic>
      <p:pic>
        <p:nvPicPr>
          <p:cNvPr id="69" name="Picture 2"/>
          <p:cNvPicPr>
            <a:picLocks noChangeAspect="1" noChangeArrowheads="1"/>
          </p:cNvPicPr>
          <p:nvPr/>
        </p:nvPicPr>
        <p:blipFill>
          <a:blip r:embed="rId4" cstate="print">
            <a:biLevel thresh="25000"/>
          </a:blip>
          <a:stretch>
            <a:fillRect/>
          </a:stretch>
        </p:blipFill>
        <p:spPr bwMode="auto">
          <a:xfrm>
            <a:off x="-127362" y="3755961"/>
            <a:ext cx="1931147" cy="1931650"/>
          </a:xfrm>
          <a:prstGeom prst="rect">
            <a:avLst/>
          </a:prstGeom>
          <a:noFill/>
          <a:ln>
            <a:noFill/>
          </a:ln>
        </p:spPr>
      </p:pic>
      <p:sp>
        <p:nvSpPr>
          <p:cNvPr id="24" name="Freeform 23"/>
          <p:cNvSpPr/>
          <p:nvPr/>
        </p:nvSpPr>
        <p:spPr bwMode="auto">
          <a:xfrm>
            <a:off x="2121515" y="3364678"/>
            <a:ext cx="3503416" cy="868888"/>
          </a:xfrm>
          <a:custGeom>
            <a:avLst/>
            <a:gdLst>
              <a:gd name="connsiteX0" fmla="*/ 0 w 4123113"/>
              <a:gd name="connsiteY0" fmla="*/ 1022314 h 1022314"/>
              <a:gd name="connsiteX1" fmla="*/ 1496291 w 4123113"/>
              <a:gd name="connsiteY1" fmla="*/ 58038 h 1022314"/>
              <a:gd name="connsiteX2" fmla="*/ 4123113 w 4123113"/>
              <a:gd name="connsiteY2" fmla="*/ 191042 h 1022314"/>
            </a:gdLst>
            <a:ahLst/>
            <a:cxnLst>
              <a:cxn ang="0">
                <a:pos x="connsiteX0" y="connsiteY0"/>
              </a:cxn>
              <a:cxn ang="0">
                <a:pos x="connsiteX1" y="connsiteY1"/>
              </a:cxn>
              <a:cxn ang="0">
                <a:pos x="connsiteX2" y="connsiteY2"/>
              </a:cxn>
            </a:cxnLst>
            <a:rect l="l" t="t" r="r" b="b"/>
            <a:pathLst>
              <a:path w="4123113" h="1022314">
                <a:moveTo>
                  <a:pt x="0" y="1022314"/>
                </a:moveTo>
                <a:cubicBezTo>
                  <a:pt x="404553" y="609448"/>
                  <a:pt x="809106" y="196583"/>
                  <a:pt x="1496291" y="58038"/>
                </a:cubicBezTo>
                <a:cubicBezTo>
                  <a:pt x="2183477" y="-80507"/>
                  <a:pt x="3153295" y="55267"/>
                  <a:pt x="4123113" y="191042"/>
                </a:cubicBezTo>
              </a:path>
            </a:pathLst>
          </a:custGeom>
          <a:noFill/>
          <a:ln w="38100">
            <a:solidFill>
              <a:schemeClr val="accent3">
                <a:lumMod val="40000"/>
                <a:lumOff val="60000"/>
              </a:schemeClr>
            </a:solidFill>
            <a:prstDash val="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7588" tIns="38786" rIns="77588" bIns="38786" rtlCol="0" anchor="ctr"/>
          <a:lstStyle/>
          <a:p>
            <a:pPr algn="ctr"/>
            <a:endParaRPr lang="en-US" sz="1836" dirty="0">
              <a:solidFill>
                <a:srgbClr val="FFFFFF"/>
              </a:solidFill>
            </a:endParaRPr>
          </a:p>
        </p:txBody>
      </p:sp>
      <p:sp>
        <p:nvSpPr>
          <p:cNvPr id="74" name="Freeform 73"/>
          <p:cNvSpPr/>
          <p:nvPr/>
        </p:nvSpPr>
        <p:spPr bwMode="auto">
          <a:xfrm rot="12550605">
            <a:off x="2062922" y="4699824"/>
            <a:ext cx="3503416" cy="868888"/>
          </a:xfrm>
          <a:custGeom>
            <a:avLst/>
            <a:gdLst>
              <a:gd name="connsiteX0" fmla="*/ 0 w 4123113"/>
              <a:gd name="connsiteY0" fmla="*/ 1022314 h 1022314"/>
              <a:gd name="connsiteX1" fmla="*/ 1496291 w 4123113"/>
              <a:gd name="connsiteY1" fmla="*/ 58038 h 1022314"/>
              <a:gd name="connsiteX2" fmla="*/ 4123113 w 4123113"/>
              <a:gd name="connsiteY2" fmla="*/ 191042 h 1022314"/>
            </a:gdLst>
            <a:ahLst/>
            <a:cxnLst>
              <a:cxn ang="0">
                <a:pos x="connsiteX0" y="connsiteY0"/>
              </a:cxn>
              <a:cxn ang="0">
                <a:pos x="connsiteX1" y="connsiteY1"/>
              </a:cxn>
              <a:cxn ang="0">
                <a:pos x="connsiteX2" y="connsiteY2"/>
              </a:cxn>
            </a:cxnLst>
            <a:rect l="l" t="t" r="r" b="b"/>
            <a:pathLst>
              <a:path w="4123113" h="1022314">
                <a:moveTo>
                  <a:pt x="0" y="1022314"/>
                </a:moveTo>
                <a:cubicBezTo>
                  <a:pt x="404553" y="609448"/>
                  <a:pt x="809106" y="196583"/>
                  <a:pt x="1496291" y="58038"/>
                </a:cubicBezTo>
                <a:cubicBezTo>
                  <a:pt x="2183477" y="-80507"/>
                  <a:pt x="3153295" y="55267"/>
                  <a:pt x="4123113" y="191042"/>
                </a:cubicBezTo>
              </a:path>
            </a:pathLst>
          </a:custGeom>
          <a:noFill/>
          <a:ln w="38100">
            <a:solidFill>
              <a:schemeClr val="accent3">
                <a:lumMod val="40000"/>
                <a:lumOff val="60000"/>
              </a:schemeClr>
            </a:solidFill>
            <a:prstDash val="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7588" tIns="38786" rIns="77588" bIns="38786" rtlCol="0" anchor="ctr"/>
          <a:lstStyle/>
          <a:p>
            <a:pPr algn="ctr"/>
            <a:endParaRPr lang="en-US" sz="1836" dirty="0">
              <a:solidFill>
                <a:srgbClr val="FFFFFF"/>
              </a:solidFill>
            </a:endParaRPr>
          </a:p>
        </p:txBody>
      </p:sp>
      <p:sp>
        <p:nvSpPr>
          <p:cNvPr id="14" name="Identity"/>
          <p:cNvSpPr txBox="1"/>
          <p:nvPr/>
        </p:nvSpPr>
        <p:spPr>
          <a:xfrm>
            <a:off x="1803772" y="4392676"/>
            <a:ext cx="1149189" cy="398511"/>
          </a:xfrm>
          <a:prstGeom prst="rect">
            <a:avLst/>
          </a:prstGeom>
          <a:noFill/>
        </p:spPr>
        <p:txBody>
          <a:bodyPr wrap="square" lIns="77588" tIns="38786" rIns="77588" bIns="38786" rtlCol="0">
            <a:spAutoFit/>
          </a:bodyPr>
          <a:lstStyle/>
          <a:p>
            <a:pPr algn="ctr"/>
            <a:r>
              <a:rPr lang="en-US" sz="2040" dirty="0">
                <a:solidFill>
                  <a:srgbClr val="FFFFFF">
                    <a:lumMod val="65000"/>
                    <a:lumOff val="35000"/>
                  </a:srgbClr>
                </a:solidFill>
              </a:rPr>
              <a:t>Identity</a:t>
            </a:r>
          </a:p>
        </p:txBody>
      </p:sp>
      <p:sp useBgFill="1">
        <p:nvSpPr>
          <p:cNvPr id="5" name="Rectangle 4"/>
          <p:cNvSpPr/>
          <p:nvPr/>
        </p:nvSpPr>
        <p:spPr bwMode="auto">
          <a:xfrm>
            <a:off x="1728663" y="4390996"/>
            <a:ext cx="1497676" cy="520829"/>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grpSp>
        <p:nvGrpSpPr>
          <p:cNvPr id="8" name="Group 7"/>
          <p:cNvGrpSpPr/>
          <p:nvPr/>
        </p:nvGrpSpPr>
        <p:grpSpPr>
          <a:xfrm>
            <a:off x="-20252" y="5306872"/>
            <a:ext cx="1935531" cy="1773853"/>
            <a:chOff x="-26778" y="5369297"/>
            <a:chExt cx="2277896" cy="2087072"/>
          </a:xfrm>
        </p:grpSpPr>
        <p:pic>
          <p:nvPicPr>
            <p:cNvPr id="50" name="Picture 2" descr="\\MAGNUM\Projects\Microsoft\Cloud Power FY12\Design\ICONS_PNG\Building.png"/>
            <p:cNvPicPr>
              <a:picLocks noChangeAspect="1" noChangeArrowheads="1"/>
            </p:cNvPicPr>
            <p:nvPr/>
          </p:nvPicPr>
          <p:blipFill>
            <a:blip r:embed="rId5" cstate="print">
              <a:biLevel thresh="25000"/>
            </a:blip>
            <a:srcRect/>
            <a:stretch>
              <a:fillRect/>
            </a:stretch>
          </p:blipFill>
          <p:spPr bwMode="auto">
            <a:xfrm>
              <a:off x="-26778" y="5369297"/>
              <a:ext cx="2277797" cy="2087072"/>
            </a:xfrm>
            <a:prstGeom prst="rect">
              <a:avLst/>
            </a:prstGeom>
            <a:noFill/>
          </p:spPr>
        </p:pic>
        <p:sp>
          <p:nvSpPr>
            <p:cNvPr id="54" name="Rectangle 53"/>
            <p:cNvSpPr/>
            <p:nvPr/>
          </p:nvSpPr>
          <p:spPr>
            <a:xfrm>
              <a:off x="119104" y="7001021"/>
              <a:ext cx="2132014" cy="299151"/>
            </a:xfrm>
            <a:prstGeom prst="rect">
              <a:avLst/>
            </a:prstGeom>
          </p:spPr>
          <p:txBody>
            <a:bodyPr wrap="square" lIns="93253" tIns="46627" rIns="93253" bIns="46627">
              <a:spAutoFit/>
            </a:bodyPr>
            <a:lstStyle/>
            <a:p>
              <a:pPr algn="ctr"/>
              <a:r>
                <a:rPr lang="en-US" sz="1020" dirty="0">
                  <a:solidFill>
                    <a:srgbClr val="FFFFFF">
                      <a:alpha val="99000"/>
                    </a:srgbClr>
                  </a:solidFill>
                  <a:latin typeface="Segoe UI Light"/>
                </a:rPr>
                <a:t>Traditional Datacenter</a:t>
              </a:r>
            </a:p>
          </p:txBody>
        </p:sp>
      </p:grpSp>
      <p:grpSp>
        <p:nvGrpSpPr>
          <p:cNvPr id="16" name="Group 15"/>
          <p:cNvGrpSpPr/>
          <p:nvPr/>
        </p:nvGrpSpPr>
        <p:grpSpPr>
          <a:xfrm>
            <a:off x="1649310" y="5502985"/>
            <a:ext cx="2122942" cy="1445010"/>
            <a:chOff x="1938087" y="5600008"/>
            <a:chExt cx="2498457" cy="1700163"/>
          </a:xfrm>
        </p:grpSpPr>
        <p:pic>
          <p:nvPicPr>
            <p:cNvPr id="53" name="Picture 2"/>
            <p:cNvPicPr>
              <a:picLocks noChangeAspect="1" noChangeArrowheads="1"/>
            </p:cNvPicPr>
            <p:nvPr/>
          </p:nvPicPr>
          <p:blipFill>
            <a:blip r:embed="rId6" cstate="print">
              <a:biLevel thresh="25000"/>
            </a:blip>
            <a:srcRect/>
            <a:stretch>
              <a:fillRect/>
            </a:stretch>
          </p:blipFill>
          <p:spPr bwMode="auto">
            <a:xfrm>
              <a:off x="2390514" y="5600008"/>
              <a:ext cx="1774209" cy="1625650"/>
            </a:xfrm>
            <a:prstGeom prst="rect">
              <a:avLst/>
            </a:prstGeom>
            <a:noFill/>
            <a:ln w="9525">
              <a:noFill/>
              <a:miter lim="800000"/>
              <a:headEnd/>
              <a:tailEnd/>
            </a:ln>
            <a:effectLst/>
          </p:spPr>
        </p:pic>
        <p:sp>
          <p:nvSpPr>
            <p:cNvPr id="55" name="Rectangle 54"/>
            <p:cNvSpPr/>
            <p:nvPr/>
          </p:nvSpPr>
          <p:spPr>
            <a:xfrm>
              <a:off x="1938087" y="7001020"/>
              <a:ext cx="2498457" cy="299151"/>
            </a:xfrm>
            <a:prstGeom prst="rect">
              <a:avLst/>
            </a:prstGeom>
          </p:spPr>
          <p:txBody>
            <a:bodyPr wrap="square" lIns="93253" tIns="46627" rIns="93253" bIns="46627">
              <a:spAutoFit/>
            </a:bodyPr>
            <a:lstStyle/>
            <a:p>
              <a:pPr algn="ctr"/>
              <a:r>
                <a:rPr lang="en-US" sz="1020" dirty="0">
                  <a:solidFill>
                    <a:srgbClr val="FFFFFF">
                      <a:alpha val="99000"/>
                    </a:srgbClr>
                  </a:solidFill>
                  <a:latin typeface="Segoe UI Light"/>
                </a:rPr>
                <a:t>Highly Virtualized Datacenter</a:t>
              </a:r>
            </a:p>
          </p:txBody>
        </p:sp>
      </p:grpSp>
      <p:sp>
        <p:nvSpPr>
          <p:cNvPr id="17" name="Freeform 16"/>
          <p:cNvSpPr/>
          <p:nvPr/>
        </p:nvSpPr>
        <p:spPr bwMode="auto">
          <a:xfrm>
            <a:off x="1132635" y="3625963"/>
            <a:ext cx="5023145" cy="1935859"/>
          </a:xfrm>
          <a:custGeom>
            <a:avLst/>
            <a:gdLst>
              <a:gd name="connsiteX0" fmla="*/ 0 w 5911658"/>
              <a:gd name="connsiteY0" fmla="*/ 2277687 h 2277687"/>
              <a:gd name="connsiteX1" fmla="*/ 914400 w 5911658"/>
              <a:gd name="connsiteY1" fmla="*/ 1712422 h 2277687"/>
              <a:gd name="connsiteX2" fmla="*/ 1845426 w 5911658"/>
              <a:gd name="connsiteY2" fmla="*/ 2261062 h 2277687"/>
              <a:gd name="connsiteX3" fmla="*/ 3507971 w 5911658"/>
              <a:gd name="connsiteY3" fmla="*/ 1546167 h 2277687"/>
              <a:gd name="connsiteX4" fmla="*/ 5752408 w 5911658"/>
              <a:gd name="connsiteY4" fmla="*/ 2211185 h 2277687"/>
              <a:gd name="connsiteX5" fmla="*/ 5802284 w 5911658"/>
              <a:gd name="connsiteY5" fmla="*/ 0 h 22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1658" h="2277687">
                <a:moveTo>
                  <a:pt x="0" y="2277687"/>
                </a:moveTo>
                <a:cubicBezTo>
                  <a:pt x="303414" y="1996440"/>
                  <a:pt x="606829" y="1715193"/>
                  <a:pt x="914400" y="1712422"/>
                </a:cubicBezTo>
                <a:cubicBezTo>
                  <a:pt x="1221971" y="1709651"/>
                  <a:pt x="1413164" y="2288771"/>
                  <a:pt x="1845426" y="2261062"/>
                </a:cubicBezTo>
                <a:cubicBezTo>
                  <a:pt x="2277688" y="2233353"/>
                  <a:pt x="2856807" y="1554480"/>
                  <a:pt x="3507971" y="1546167"/>
                </a:cubicBezTo>
                <a:cubicBezTo>
                  <a:pt x="4159135" y="1537854"/>
                  <a:pt x="5370023" y="2468879"/>
                  <a:pt x="5752408" y="2211185"/>
                </a:cubicBezTo>
                <a:cubicBezTo>
                  <a:pt x="6134793" y="1953491"/>
                  <a:pt x="5694219" y="279862"/>
                  <a:pt x="5802284" y="0"/>
                </a:cubicBezTo>
              </a:path>
            </a:pathLst>
          </a:custGeom>
          <a:noFill/>
          <a:ln w="28575">
            <a:solidFill>
              <a:schemeClr val="accent2">
                <a:lumMod val="40000"/>
                <a:lumOff val="60000"/>
              </a:schemeClr>
            </a:solidFill>
            <a:prstDash val="lg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7588" tIns="38786" rIns="77588" bIns="38786" rtlCol="0" anchor="ctr"/>
          <a:lstStyle/>
          <a:p>
            <a:pPr algn="ctr"/>
            <a:endParaRPr lang="en-US" sz="1836" dirty="0">
              <a:solidFill>
                <a:srgbClr val="FFFFFF"/>
              </a:solidFill>
            </a:endParaRPr>
          </a:p>
        </p:txBody>
      </p:sp>
      <p:sp useBgFill="1">
        <p:nvSpPr>
          <p:cNvPr id="18" name="Rectangle 17"/>
          <p:cNvSpPr/>
          <p:nvPr/>
        </p:nvSpPr>
        <p:spPr bwMode="auto">
          <a:xfrm>
            <a:off x="8971843" y="4372606"/>
            <a:ext cx="1768271" cy="574121"/>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useBgFill="1">
        <p:nvSpPr>
          <p:cNvPr id="59" name="Rectangle 58"/>
          <p:cNvSpPr/>
          <p:nvPr/>
        </p:nvSpPr>
        <p:spPr bwMode="auto">
          <a:xfrm>
            <a:off x="1729178" y="4364503"/>
            <a:ext cx="3724327" cy="574121"/>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p:nvSpPr>
          <p:cNvPr id="63" name="Isosceles Triangle 62"/>
          <p:cNvSpPr/>
          <p:nvPr/>
        </p:nvSpPr>
        <p:spPr bwMode="auto">
          <a:xfrm rot="16200000">
            <a:off x="2500745" y="2399286"/>
            <a:ext cx="3497927" cy="4255249"/>
          </a:xfrm>
          <a:prstGeom prst="triangle">
            <a:avLst>
              <a:gd name="adj" fmla="val 48867"/>
            </a:avLst>
          </a:prstGeom>
          <a:gradFill>
            <a:gsLst>
              <a:gs pos="53350">
                <a:schemeClr val="accent2"/>
              </a:gs>
              <a:gs pos="1000">
                <a:schemeClr val="accent2">
                  <a:lumMod val="90000"/>
                  <a:alpha val="65000"/>
                </a:schemeClr>
              </a:gs>
              <a:gs pos="100000">
                <a:schemeClr val="bg1">
                  <a:alpha val="0"/>
                </a:schemeClr>
              </a:gs>
            </a:gsLst>
            <a:lin ang="5400000" scaled="0"/>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useBgFill="1">
        <p:nvSpPr>
          <p:cNvPr id="22" name="Rectangle 21"/>
          <p:cNvSpPr/>
          <p:nvPr/>
        </p:nvSpPr>
        <p:spPr bwMode="auto">
          <a:xfrm>
            <a:off x="1803774" y="4222350"/>
            <a:ext cx="3649733" cy="610431"/>
          </a:xfrm>
          <a:prstGeom prst="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584" tIns="38786" rIns="77584" bIns="38786"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pic>
        <p:nvPicPr>
          <p:cNvPr id="68" name="Picture 67" descr="\\MAGNUM\Projects\Microsoft\Cloud Power FY12\Design\ICONS_PNG\Application.png"/>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2367639" y="3821271"/>
            <a:ext cx="1313001" cy="1313001"/>
          </a:xfrm>
          <a:prstGeom prst="rect">
            <a:avLst/>
          </a:prstGeom>
          <a:noFill/>
          <a:effectLst/>
        </p:spPr>
      </p:pic>
      <p:pic>
        <p:nvPicPr>
          <p:cNvPr id="73" name="Picture 72" descr="\\MAGNUM\Projects\Microsoft\Cloud Power FY12\Design\ICONS_PNG\Application.png"/>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2369569" y="3823200"/>
            <a:ext cx="1313001" cy="1313001"/>
          </a:xfrm>
          <a:prstGeom prst="rect">
            <a:avLst/>
          </a:prstGeom>
          <a:noFill/>
          <a:effectLst/>
        </p:spPr>
      </p:pic>
      <p:grpSp>
        <p:nvGrpSpPr>
          <p:cNvPr id="19" name="Group 18"/>
          <p:cNvGrpSpPr/>
          <p:nvPr/>
        </p:nvGrpSpPr>
        <p:grpSpPr>
          <a:xfrm>
            <a:off x="1172120" y="3951191"/>
            <a:ext cx="1114142" cy="1211339"/>
            <a:chOff x="1376491" y="3774250"/>
            <a:chExt cx="1311215" cy="1425234"/>
          </a:xfrm>
        </p:grpSpPr>
        <p:pic>
          <p:nvPicPr>
            <p:cNvPr id="70" name="Picture 2" descr="\\MAGNUM\Projects\Microsoft\Cloud Power FY12\Design\ICONS_PNG\Devices.png"/>
            <p:cNvPicPr>
              <a:picLocks noChangeAspect="1" noChangeArrowheads="1"/>
            </p:cNvPicPr>
            <p:nvPr/>
          </p:nvPicPr>
          <p:blipFill>
            <a:blip r:embed="rId9" cstate="print">
              <a:biLevel thresh="25000"/>
            </a:blip>
            <a:srcRect r="54000" b="50000"/>
            <a:stretch>
              <a:fillRect/>
            </a:stretch>
          </p:blipFill>
          <p:spPr bwMode="auto">
            <a:xfrm>
              <a:off x="1376491" y="3774250"/>
              <a:ext cx="1311215" cy="1425234"/>
            </a:xfrm>
            <a:prstGeom prst="rect">
              <a:avLst/>
            </a:prstGeom>
            <a:noFill/>
            <a:ln>
              <a:noFill/>
            </a:ln>
          </p:spPr>
        </p:pic>
        <p:sp>
          <p:nvSpPr>
            <p:cNvPr id="72" name="Freeform 92"/>
            <p:cNvSpPr>
              <a:spLocks noEditPoints="1"/>
            </p:cNvSpPr>
            <p:nvPr/>
          </p:nvSpPr>
          <p:spPr bwMode="black">
            <a:xfrm rot="510586">
              <a:off x="1847084" y="4112366"/>
              <a:ext cx="368787" cy="50247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chemeClr val="tx1">
                <a:lumMod val="50000"/>
                <a:lumOff val="50000"/>
              </a:schemeClr>
            </a:solidFill>
            <a:ln>
              <a:noFill/>
            </a:ln>
            <a:extLst/>
          </p:spPr>
          <p:txBody>
            <a:bodyPr vert="horz" wrap="square" lIns="93260" tIns="46630" rIns="93260" bIns="46630" numCol="1" anchor="t" anchorCtr="0" compatLnSpc="1">
              <a:prstTxWarp prst="textNoShape">
                <a:avLst/>
              </a:prstTxWarp>
            </a:bodyPr>
            <a:lstStyle/>
            <a:p>
              <a:endParaRPr lang="en-US" sz="1836" dirty="0">
                <a:solidFill>
                  <a:srgbClr val="FFFFFF"/>
                </a:solidFill>
              </a:endParaRPr>
            </a:p>
          </p:txBody>
        </p:sp>
      </p:grpSp>
      <p:grpSp>
        <p:nvGrpSpPr>
          <p:cNvPr id="15" name="Group 14"/>
          <p:cNvGrpSpPr/>
          <p:nvPr/>
        </p:nvGrpSpPr>
        <p:grpSpPr>
          <a:xfrm>
            <a:off x="97584" y="4822962"/>
            <a:ext cx="669172" cy="724668"/>
            <a:chOff x="-3235036" y="4476478"/>
            <a:chExt cx="787538" cy="852627"/>
          </a:xfrm>
          <a:solidFill>
            <a:srgbClr val="191919"/>
          </a:solidFill>
        </p:grpSpPr>
        <p:sp>
          <p:nvSpPr>
            <p:cNvPr id="11" name="Rounded Rectangle 10"/>
            <p:cNvSpPr/>
            <p:nvPr/>
          </p:nvSpPr>
          <p:spPr bwMode="auto">
            <a:xfrm>
              <a:off x="-3173471" y="4476478"/>
              <a:ext cx="651123" cy="852627"/>
            </a:xfrm>
            <a:prstGeom prst="roundRect">
              <a:avLst/>
            </a:prstGeom>
            <a:grpFill/>
            <a:ln w="38100">
              <a:solidFill>
                <a:schemeClr val="tx1">
                  <a:lumMod val="50000"/>
                  <a:lumOff val="5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775635"/>
              <a:endParaRPr lang="en-US" sz="1530" dirty="0">
                <a:gradFill>
                  <a:gsLst>
                    <a:gs pos="0">
                      <a:srgbClr val="FFFFFF"/>
                    </a:gs>
                    <a:gs pos="100000">
                      <a:srgbClr val="FFFFFF"/>
                    </a:gs>
                  </a:gsLst>
                  <a:lin ang="5400000" scaled="0"/>
                </a:gradFill>
              </a:endParaRPr>
            </a:p>
          </p:txBody>
        </p:sp>
        <p:sp>
          <p:nvSpPr>
            <p:cNvPr id="12" name="Rectangle 11"/>
            <p:cNvSpPr/>
            <p:nvPr/>
          </p:nvSpPr>
          <p:spPr bwMode="auto">
            <a:xfrm>
              <a:off x="-3075984" y="4620289"/>
              <a:ext cx="469434" cy="393769"/>
            </a:xfrm>
            <a:prstGeom prst="rect">
              <a:avLst/>
            </a:prstGeom>
            <a:solidFill>
              <a:schemeClr val="accent1"/>
            </a:solidFill>
            <a:ln w="9525" cap="flat" cmpd="sng" algn="ctr">
              <a:noFill/>
              <a:prstDash val="solid"/>
            </a:ln>
            <a:effectLst/>
          </p:spPr>
          <p:txBody>
            <a:bodyPr lIns="266353" tIns="133177" rIns="266353" bIns="466302" rtlCol="0" anchor="b" anchorCtr="0"/>
            <a:lstStyle/>
            <a:p>
              <a:pPr algn="r" defTabSz="1477486"/>
              <a:endParaRPr lang="en-US" sz="2448" dirty="0">
                <a:solidFill>
                  <a:srgbClr val="FFFFFF">
                    <a:alpha val="99000"/>
                  </a:srgbClr>
                </a:solidFill>
                <a:ea typeface="Segoe UI" pitchFamily="34" charset="0"/>
                <a:cs typeface="Segoe UI" pitchFamily="34" charset="0"/>
              </a:endParaRPr>
            </a:p>
          </p:txBody>
        </p:sp>
        <p:pic>
          <p:nvPicPr>
            <p:cNvPr id="71" name="Picture 2"/>
            <p:cNvPicPr>
              <a:picLocks noChangeAspect="1" noChangeArrowheads="1"/>
            </p:cNvPicPr>
            <p:nvPr/>
          </p:nvPicPr>
          <p:blipFill rotWithShape="1">
            <a:blip r:embed="rId4" cstate="print">
              <a:biLevel thresh="25000"/>
            </a:blip>
            <a:srcRect b="50000"/>
            <a:stretch/>
          </p:blipFill>
          <p:spPr bwMode="auto">
            <a:xfrm>
              <a:off x="-3235036" y="4620288"/>
              <a:ext cx="787538" cy="393769"/>
            </a:xfrm>
            <a:prstGeom prst="rect">
              <a:avLst/>
            </a:prstGeom>
            <a:noFill/>
            <a:ln>
              <a:noFill/>
            </a:ln>
          </p:spPr>
        </p:pic>
      </p:grpSp>
      <p:grpSp>
        <p:nvGrpSpPr>
          <p:cNvPr id="21" name="Group 20"/>
          <p:cNvGrpSpPr/>
          <p:nvPr/>
        </p:nvGrpSpPr>
        <p:grpSpPr>
          <a:xfrm>
            <a:off x="1171592" y="3951191"/>
            <a:ext cx="1114142" cy="1211339"/>
            <a:chOff x="-1996217" y="7516983"/>
            <a:chExt cx="1311215" cy="1425234"/>
          </a:xfrm>
        </p:grpSpPr>
        <p:pic>
          <p:nvPicPr>
            <p:cNvPr id="60" name="Picture 2" descr="\\MAGNUM\Projects\Microsoft\Cloud Power FY12\Design\ICONS_PNG\Devices.png"/>
            <p:cNvPicPr>
              <a:picLocks noChangeAspect="1" noChangeArrowheads="1"/>
            </p:cNvPicPr>
            <p:nvPr/>
          </p:nvPicPr>
          <p:blipFill>
            <a:blip r:embed="rId9" cstate="print">
              <a:biLevel thresh="25000"/>
            </a:blip>
            <a:srcRect r="54000" b="50000"/>
            <a:stretch>
              <a:fillRect/>
            </a:stretch>
          </p:blipFill>
          <p:spPr bwMode="auto">
            <a:xfrm>
              <a:off x="-1996217" y="7516983"/>
              <a:ext cx="1311215" cy="1425234"/>
            </a:xfrm>
            <a:prstGeom prst="rect">
              <a:avLst/>
            </a:prstGeom>
            <a:noFill/>
            <a:ln>
              <a:noFill/>
            </a:ln>
          </p:spPr>
        </p:pic>
        <p:pic>
          <p:nvPicPr>
            <p:cNvPr id="61" name="Picture 2"/>
            <p:cNvPicPr>
              <a:picLocks noChangeAspect="1" noChangeArrowheads="1"/>
            </p:cNvPicPr>
            <p:nvPr/>
          </p:nvPicPr>
          <p:blipFill rotWithShape="1">
            <a:blip r:embed="rId10" cstate="print">
              <a:biLevel thresh="25000"/>
              <a:extLst>
                <a:ext uri="{28A0092B-C50C-407E-A947-70E740481C1C}">
                  <a14:useLocalDpi xmlns:a14="http://schemas.microsoft.com/office/drawing/2010/main" val="0"/>
                </a:ext>
              </a:extLst>
            </a:blip>
            <a:srcRect r="81488"/>
            <a:stretch/>
          </p:blipFill>
          <p:spPr bwMode="auto">
            <a:xfrm>
              <a:off x="-1568818" y="7827632"/>
              <a:ext cx="511007"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 name="Picture 2" descr="\\MAGNUM\Projects\Microsoft\Cloud Power FY12\Design\ICONS_PNG\Devices.png"/>
          <p:cNvPicPr>
            <a:picLocks noChangeAspect="1" noChangeArrowheads="1"/>
          </p:cNvPicPr>
          <p:nvPr/>
        </p:nvPicPr>
        <p:blipFill>
          <a:blip r:embed="rId9" cstate="print">
            <a:biLevel thresh="25000"/>
          </a:blip>
          <a:srcRect r="54000" b="50000"/>
          <a:stretch>
            <a:fillRect/>
          </a:stretch>
        </p:blipFill>
        <p:spPr bwMode="auto">
          <a:xfrm>
            <a:off x="1173574" y="3936463"/>
            <a:ext cx="1114142" cy="1211339"/>
          </a:xfrm>
          <a:prstGeom prst="rect">
            <a:avLst/>
          </a:prstGeom>
          <a:noFill/>
          <a:ln>
            <a:noFill/>
          </a:ln>
        </p:spPr>
      </p:pic>
      <p:sp>
        <p:nvSpPr>
          <p:cNvPr id="23" name="Freeform 22"/>
          <p:cNvSpPr/>
          <p:nvPr/>
        </p:nvSpPr>
        <p:spPr bwMode="auto">
          <a:xfrm>
            <a:off x="2062480" y="4533880"/>
            <a:ext cx="527642" cy="209232"/>
          </a:xfrm>
          <a:custGeom>
            <a:avLst/>
            <a:gdLst>
              <a:gd name="connsiteX0" fmla="*/ 0 w 1241946"/>
              <a:gd name="connsiteY0" fmla="*/ 0 h 246177"/>
              <a:gd name="connsiteX1" fmla="*/ 341194 w 1241946"/>
              <a:gd name="connsiteY1" fmla="*/ 245660 h 246177"/>
              <a:gd name="connsiteX2" fmla="*/ 655092 w 1241946"/>
              <a:gd name="connsiteY2" fmla="*/ 68239 h 246177"/>
              <a:gd name="connsiteX3" fmla="*/ 996286 w 1241946"/>
              <a:gd name="connsiteY3" fmla="*/ 191069 h 246177"/>
              <a:gd name="connsiteX4" fmla="*/ 1241946 w 1241946"/>
              <a:gd name="connsiteY4" fmla="*/ 95535 h 246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46" h="246177">
                <a:moveTo>
                  <a:pt x="0" y="0"/>
                </a:moveTo>
                <a:cubicBezTo>
                  <a:pt x="116006" y="117143"/>
                  <a:pt x="232012" y="234287"/>
                  <a:pt x="341194" y="245660"/>
                </a:cubicBezTo>
                <a:cubicBezTo>
                  <a:pt x="450376" y="257033"/>
                  <a:pt x="545910" y="77338"/>
                  <a:pt x="655092" y="68239"/>
                </a:cubicBezTo>
                <a:cubicBezTo>
                  <a:pt x="764274" y="59140"/>
                  <a:pt x="898477" y="186520"/>
                  <a:pt x="996286" y="191069"/>
                </a:cubicBezTo>
                <a:cubicBezTo>
                  <a:pt x="1094095" y="195618"/>
                  <a:pt x="1207827" y="100084"/>
                  <a:pt x="1241946" y="95535"/>
                </a:cubicBezTo>
              </a:path>
            </a:pathLst>
          </a:custGeom>
          <a:noFill/>
          <a:ln w="57150">
            <a:solidFill>
              <a:schemeClr val="accent2">
                <a:lumMod val="90000"/>
              </a:schemeClr>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7588" tIns="38786" rIns="77588" bIns="38786" rtlCol="0" anchor="ctr"/>
          <a:lstStyle/>
          <a:p>
            <a:pPr algn="ctr"/>
            <a:endParaRPr lang="en-US" sz="1836" dirty="0">
              <a:solidFill>
                <a:srgbClr val="FFFFFF"/>
              </a:solidFill>
            </a:endParaRPr>
          </a:p>
        </p:txBody>
      </p:sp>
      <p:pic>
        <p:nvPicPr>
          <p:cNvPr id="56" name="Picture 55" descr="\\MAGNUM\Projects\Microsoft\Cloud Power FY12\Design\ICONS_PNG\Application.png"/>
          <p:cNvPicPr>
            <a:picLocks noChangeAspect="1" noChangeArrowheads="1"/>
          </p:cNvPicPr>
          <p:nvPr/>
        </p:nvPicPr>
        <p:blipFill>
          <a:blip r:embed="rId7" cstate="print">
            <a:biLevel thresh="25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490771" y="4587186"/>
            <a:ext cx="1313001" cy="1313001"/>
          </a:xfrm>
          <a:prstGeom prst="rect">
            <a:avLst/>
          </a:prstGeom>
          <a:noFill/>
          <a:effectLst/>
        </p:spPr>
      </p:pic>
      <p:pic>
        <p:nvPicPr>
          <p:cNvPr id="62" name="Picture 2"/>
          <p:cNvPicPr>
            <a:picLocks noChangeAspect="1" noChangeArrowheads="1"/>
          </p:cNvPicPr>
          <p:nvPr/>
        </p:nvPicPr>
        <p:blipFill>
          <a:blip r:embed="rId11" cstate="print">
            <a:lum bright="100000"/>
          </a:blip>
          <a:stretch>
            <a:fillRect/>
          </a:stretch>
        </p:blipFill>
        <p:spPr bwMode="auto">
          <a:xfrm>
            <a:off x="4892410" y="5279876"/>
            <a:ext cx="2743852" cy="744758"/>
          </a:xfrm>
          <a:prstGeom prst="rect">
            <a:avLst/>
          </a:prstGeom>
          <a:noFill/>
          <a:ln w="9525">
            <a:noFill/>
            <a:miter lim="800000"/>
            <a:headEnd/>
            <a:tailEnd/>
          </a:ln>
          <a:effectLst/>
        </p:spPr>
      </p:pic>
      <p:pic>
        <p:nvPicPr>
          <p:cNvPr id="65" name="Picture 18" descr="https://mediabank.partners.extranet.microsoft.com/Assets/Active/U-Z/Windows_Server/Windows_Server_2003/Windows_Server_2003_Active_Directory/Logos+Logotypes/Horizontal/ws03-active_h_bL_r.png"/>
          <p:cNvPicPr>
            <a:picLocks noChangeAspect="1" noChangeArrowheads="1"/>
          </p:cNvPicPr>
          <p:nvPr/>
        </p:nvPicPr>
        <p:blipFill rotWithShape="1">
          <a:blip r:embed="rId12" cstate="print">
            <a:lum bright="70000" contrast="-70000"/>
            <a:extLst>
              <a:ext uri="{28A0092B-C50C-407E-A947-70E740481C1C}">
                <a14:useLocalDpi xmlns:a14="http://schemas.microsoft.com/office/drawing/2010/main" val="0"/>
              </a:ext>
            </a:extLst>
          </a:blip>
          <a:srcRect r="14196"/>
          <a:stretch/>
        </p:blipFill>
        <p:spPr bwMode="auto">
          <a:xfrm>
            <a:off x="554579" y="5687610"/>
            <a:ext cx="2721401" cy="71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6" descr="https://mediabank.partners.extranet.microsoft.com/Assets/Active/U-Z/Windows_Azure/Windows_Azure/Logos+Logotypes/Horizontal/black-line-art/WinAzure_bL.png"/>
          <p:cNvPicPr>
            <a:picLocks noChangeAspect="1" noChangeArrowheads="1"/>
          </p:cNvPicPr>
          <p:nvPr/>
        </p:nvPicPr>
        <p:blipFill>
          <a:blip r:embed="rId13" cstate="print">
            <a:lum bright="100000" contrast="100000"/>
          </a:blip>
          <a:stretch>
            <a:fillRect/>
          </a:stretch>
        </p:blipFill>
        <p:spPr bwMode="auto">
          <a:xfrm>
            <a:off x="4700864" y="3412699"/>
            <a:ext cx="3211676" cy="373411"/>
          </a:xfrm>
          <a:prstGeom prst="rect">
            <a:avLst/>
          </a:prstGeom>
          <a:noFill/>
        </p:spPr>
      </p:pic>
      <p:pic>
        <p:nvPicPr>
          <p:cNvPr id="78" name="Picture 2"/>
          <p:cNvPicPr>
            <a:picLocks noChangeAspect="1" noChangeArrowheads="1"/>
          </p:cNvPicPr>
          <p:nvPr/>
        </p:nvPicPr>
        <p:blipFill>
          <a:blip r:embed="rId11" cstate="print">
            <a:lum bright="100000"/>
          </a:blip>
          <a:stretch>
            <a:fillRect/>
          </a:stretch>
        </p:blipFill>
        <p:spPr bwMode="auto">
          <a:xfrm>
            <a:off x="7077306" y="5269805"/>
            <a:ext cx="2743852" cy="744758"/>
          </a:xfrm>
          <a:prstGeom prst="rect">
            <a:avLst/>
          </a:prstGeom>
          <a:noFill/>
          <a:ln w="9525">
            <a:noFill/>
            <a:miter lim="800000"/>
            <a:headEnd/>
            <a:tailEnd/>
          </a:ln>
          <a:effectLst/>
        </p:spPr>
      </p:pic>
      <p:pic>
        <p:nvPicPr>
          <p:cNvPr id="79" name="Picture 6" descr="https://mediabank.partners.extranet.microsoft.com/Assets/Active/U-Z/Windows_Azure/Windows_Azure/Logos+Logotypes/Horizontal/black-line-art/WinAzure_bL.png"/>
          <p:cNvPicPr>
            <a:picLocks noChangeAspect="1" noChangeArrowheads="1"/>
          </p:cNvPicPr>
          <p:nvPr/>
        </p:nvPicPr>
        <p:blipFill>
          <a:blip r:embed="rId13" cstate="print">
            <a:lum bright="100000" contrast="100000"/>
          </a:blip>
          <a:stretch>
            <a:fillRect/>
          </a:stretch>
        </p:blipFill>
        <p:spPr bwMode="auto">
          <a:xfrm>
            <a:off x="7077307" y="3412704"/>
            <a:ext cx="3125048" cy="363339"/>
          </a:xfrm>
          <a:prstGeom prst="rect">
            <a:avLst/>
          </a:prstGeom>
          <a:noFill/>
        </p:spPr>
      </p:pic>
      <p:pic>
        <p:nvPicPr>
          <p:cNvPr id="80" name="Picture 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280189" y="5642171"/>
            <a:ext cx="2943308" cy="623650"/>
          </a:xfrm>
          <a:prstGeom prst="rect">
            <a:avLst/>
          </a:prstGeom>
          <a:noFill/>
          <a:ln>
            <a:noFill/>
          </a:ln>
        </p:spPr>
      </p:pic>
      <p:grpSp>
        <p:nvGrpSpPr>
          <p:cNvPr id="26" name="Group 25"/>
          <p:cNvGrpSpPr/>
          <p:nvPr/>
        </p:nvGrpSpPr>
        <p:grpSpPr>
          <a:xfrm>
            <a:off x="321297" y="3115434"/>
            <a:ext cx="3119705" cy="3666040"/>
            <a:chOff x="375182" y="2790915"/>
            <a:chExt cx="3671531" cy="4313379"/>
          </a:xfrm>
        </p:grpSpPr>
        <p:grpSp>
          <p:nvGrpSpPr>
            <p:cNvPr id="25" name="Group 24"/>
            <p:cNvGrpSpPr/>
            <p:nvPr/>
          </p:nvGrpSpPr>
          <p:grpSpPr>
            <a:xfrm>
              <a:off x="375182" y="2790915"/>
              <a:ext cx="3312587" cy="3636022"/>
              <a:chOff x="375182" y="2790915"/>
              <a:chExt cx="3312587" cy="3636022"/>
            </a:xfrm>
          </p:grpSpPr>
          <p:grpSp>
            <p:nvGrpSpPr>
              <p:cNvPr id="7" name="Group 6"/>
              <p:cNvGrpSpPr/>
              <p:nvPr/>
            </p:nvGrpSpPr>
            <p:grpSpPr>
              <a:xfrm>
                <a:off x="375182" y="2790915"/>
                <a:ext cx="3312587" cy="600678"/>
                <a:chOff x="9190483" y="816362"/>
                <a:chExt cx="3312587" cy="600678"/>
              </a:xfrm>
            </p:grpSpPr>
            <p:pic>
              <p:nvPicPr>
                <p:cNvPr id="52" name="Picture 4" descr="http://www.jbase.com/new/products/images/java.png"/>
                <p:cNvPicPr>
                  <a:picLocks noChangeAspect="1" noChangeArrowheads="1"/>
                </p:cNvPicPr>
                <p:nvPr/>
              </p:nvPicPr>
              <p:blipFill>
                <a:blip r:embed="rId15" cstate="print">
                  <a:biLevel thresh="25000"/>
                </a:blip>
                <a:srcRect/>
                <a:stretch>
                  <a:fillRect/>
                </a:stretch>
              </p:blipFill>
              <p:spPr bwMode="auto">
                <a:xfrm>
                  <a:off x="11103027" y="816362"/>
                  <a:ext cx="322024" cy="600678"/>
                </a:xfrm>
                <a:prstGeom prst="rect">
                  <a:avLst/>
                </a:prstGeom>
                <a:noFill/>
              </p:spPr>
            </p:pic>
            <p:pic>
              <p:nvPicPr>
                <p:cNvPr id="57" name="Picture 56" descr="PHP.png"/>
                <p:cNvPicPr>
                  <a:picLocks noChangeAspect="1"/>
                </p:cNvPicPr>
                <p:nvPr/>
              </p:nvPicPr>
              <p:blipFill>
                <a:blip r:embed="rId16" cstate="print">
                  <a:duotone>
                    <a:prstClr val="black"/>
                    <a:schemeClr val="tx1">
                      <a:tint val="45000"/>
                      <a:satMod val="400000"/>
                    </a:schemeClr>
                  </a:duotone>
                </a:blip>
                <a:stretch>
                  <a:fillRect/>
                </a:stretch>
              </p:blipFill>
              <p:spPr>
                <a:xfrm>
                  <a:off x="11809792" y="1052514"/>
                  <a:ext cx="693278" cy="364526"/>
                </a:xfrm>
                <a:prstGeom prst="rect">
                  <a:avLst/>
                </a:prstGeom>
                <a:noFill/>
              </p:spPr>
            </p:pic>
            <p:pic>
              <p:nvPicPr>
                <p:cNvPr id="58" name="Picture 2" descr="https://mediabank.partners.extranet.microsoft.com/Assets/Active/M-Q/Microsoft_.NET/Microsoft_NET_ADO_.NET/Logos+Logotypes/NET-ADO_bL.png"/>
                <p:cNvPicPr>
                  <a:picLocks noChangeAspect="1" noChangeArrowheads="1"/>
                </p:cNvPicPr>
                <p:nvPr/>
              </p:nvPicPr>
              <p:blipFill>
                <a:blip r:embed="rId17" cstate="print">
                  <a:alphaModFix/>
                  <a:lum bright="70000" contrast="-70000"/>
                </a:blip>
                <a:srcRect r="31488"/>
                <a:stretch>
                  <a:fillRect/>
                </a:stretch>
              </p:blipFill>
              <p:spPr bwMode="auto">
                <a:xfrm>
                  <a:off x="9190483" y="983445"/>
                  <a:ext cx="1500645" cy="433595"/>
                </a:xfrm>
                <a:prstGeom prst="rect">
                  <a:avLst/>
                </a:prstGeom>
                <a:noFill/>
              </p:spPr>
            </p:pic>
          </p:grpSp>
          <p:pic>
            <p:nvPicPr>
              <p:cNvPr id="82" name="Picture 3" descr="\\eventsql\dvd\Online_ART\DVD_Art_Sept-2-2010\Logos\Visual Studio\_Visual Studio (Brand)\VS_h_rgb_r.png"/>
              <p:cNvPicPr>
                <a:picLocks noChangeAspect="1" noChangeArrowheads="1"/>
              </p:cNvPicPr>
              <p:nvPr/>
            </p:nvPicPr>
            <p:blipFill rotWithShape="1">
              <a:blip r:embed="rId18" cstate="print">
                <a:duotone>
                  <a:prstClr val="black"/>
                  <a:schemeClr val="tx1">
                    <a:tint val="45000"/>
                    <a:satMod val="400000"/>
                  </a:schemeClr>
                </a:duotone>
                <a:extLst>
                  <a:ext uri="{28A0092B-C50C-407E-A947-70E740481C1C}">
                    <a14:useLocalDpi xmlns:a14="http://schemas.microsoft.com/office/drawing/2010/main" val="0"/>
                  </a:ext>
                </a:extLst>
              </a:blip>
              <a:srcRect l="30408"/>
              <a:stretch/>
            </p:blipFill>
            <p:spPr bwMode="auto">
              <a:xfrm>
                <a:off x="391298" y="6059124"/>
                <a:ext cx="1728589" cy="367813"/>
              </a:xfrm>
              <a:prstGeom prst="rect">
                <a:avLst/>
              </a:prstGeom>
              <a:noFill/>
              <a:ln>
                <a:noFill/>
              </a:ln>
              <a:extLst/>
            </p:spPr>
          </p:pic>
        </p:grpSp>
        <p:pic>
          <p:nvPicPr>
            <p:cNvPr id="83" name="Picture 9" descr="\\magnum\Projects\Microsoft\Cloud Power FY12\Design\Icons\PNGs\Eclipse.png"/>
            <p:cNvPicPr>
              <a:picLocks noChangeAspect="1" noChangeArrowheads="1"/>
            </p:cNvPicPr>
            <p:nvPr/>
          </p:nvPicPr>
          <p:blipFill>
            <a:blip r:embed="rId19" cstate="print">
              <a:biLevel thresh="25000"/>
            </a:blip>
            <a:stretch>
              <a:fillRect/>
            </a:stretch>
          </p:blipFill>
          <p:spPr bwMode="auto">
            <a:xfrm>
              <a:off x="2371618" y="5429199"/>
              <a:ext cx="1675095" cy="1675095"/>
            </a:xfrm>
            <a:prstGeom prst="rect">
              <a:avLst/>
            </a:prstGeom>
            <a:noFill/>
            <a:ln>
              <a:noFill/>
            </a:ln>
          </p:spPr>
        </p:pic>
      </p:grpSp>
      <p:pic>
        <p:nvPicPr>
          <p:cNvPr id="85" name="Picture 3" descr="\\eventsql\dvd\Online_ART\DVD_Art_Sept-2-2010\Logos\Visual Studio\_Visual Studio (Brand)\VS_h_rgb_r.png"/>
          <p:cNvPicPr>
            <a:picLocks noChangeAspect="1" noChangeArrowheads="1"/>
          </p:cNvPicPr>
          <p:nvPr/>
        </p:nvPicPr>
        <p:blipFill rotWithShape="1">
          <a:blip r:embed="rId18" cstate="print">
            <a:lum bright="70000" contrast="-70000"/>
            <a:extLst>
              <a:ext uri="{28A0092B-C50C-407E-A947-70E740481C1C}">
                <a14:useLocalDpi xmlns:a14="http://schemas.microsoft.com/office/drawing/2010/main" val="0"/>
              </a:ext>
            </a:extLst>
          </a:blip>
          <a:srcRect r="68981"/>
          <a:stretch/>
        </p:blipFill>
        <p:spPr bwMode="auto">
          <a:xfrm>
            <a:off x="1445469" y="4356562"/>
            <a:ext cx="507679" cy="242419"/>
          </a:xfrm>
          <a:prstGeom prst="rect">
            <a:avLst/>
          </a:prstGeom>
          <a:noFill/>
          <a:ln>
            <a:noFill/>
          </a:ln>
          <a:extLst/>
        </p:spPr>
      </p:pic>
    </p:spTree>
    <p:extLst>
      <p:ext uri="{BB962C8B-B14F-4D97-AF65-F5344CB8AC3E}">
        <p14:creationId xmlns:p14="http://schemas.microsoft.com/office/powerpoint/2010/main" val="16794236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4"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500"/>
                                        <p:tgtEl>
                                          <p:spTgt spid="62"/>
                                        </p:tgtEl>
                                      </p:cBhvr>
                                    </p:animEffect>
                                    <p:set>
                                      <p:cBhvr>
                                        <p:cTn id="21" dur="1" fill="hold">
                                          <p:stCondLst>
                                            <p:cond delay="1499"/>
                                          </p:stCondLst>
                                        </p:cTn>
                                        <p:tgtEl>
                                          <p:spTgt spid="6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77"/>
                                        </p:tgtEl>
                                      </p:cBhvr>
                                    </p:animEffect>
                                    <p:set>
                                      <p:cBhvr>
                                        <p:cTn id="24" dur="1" fill="hold">
                                          <p:stCondLst>
                                            <p:cond delay="1999"/>
                                          </p:stCondLst>
                                        </p:cTn>
                                        <p:tgtEl>
                                          <p:spTgt spid="77"/>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par>
                                <p:cTn id="28" presetID="42" presetClass="path" presetSubtype="0" accel="50000" decel="50000" fill="hold" grpId="0" nodeType="withEffect">
                                  <p:stCondLst>
                                    <p:cond delay="0"/>
                                  </p:stCondLst>
                                  <p:childTnLst>
                                    <p:animMotion origin="layout" path="M -7.29167E-7 1.48148E-6 L 0.29547 -0.00058 " pathEditMode="relative" rAng="0" ptsTypes="AA">
                                      <p:cBhvr>
                                        <p:cTn id="29" dur="1000" fill="hold"/>
                                        <p:tgtEl>
                                          <p:spTgt spid="14"/>
                                        </p:tgtEl>
                                        <p:attrNameLst>
                                          <p:attrName>ppt_x</p:attrName>
                                          <p:attrName>ppt_y</p:attrName>
                                        </p:attrNameLst>
                                      </p:cBhvr>
                                      <p:rCtr x="14768" y="-39"/>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37" presetClass="path" presetSubtype="0" accel="50000" decel="50000" fill="hold" nodeType="withEffect">
                                  <p:stCondLst>
                                    <p:cond delay="0"/>
                                  </p:stCondLst>
                                  <p:childTnLst>
                                    <p:animMotion origin="layout" path="M -3.64583E-6 -1.48148E-6 L 0.03049 0.02026 C 0.03711 0.02508 0.04514 0.0245 0.0523 0.0191 C 0.06044 0.01293 0.06565 0.00347 0.06847 -0.00849 L 0.08149 -0.06173 " pathEditMode="relative" rAng="-1383409" ptsTypes="FffFF">
                                      <p:cBhvr>
                                        <p:cTn id="54" dur="500" fill="hold"/>
                                        <p:tgtEl>
                                          <p:spTgt spid="15"/>
                                        </p:tgtEl>
                                        <p:attrNameLst>
                                          <p:attrName>ppt_x</p:attrName>
                                          <p:attrName>ppt_y</p:attrName>
                                        </p:attrNameLst>
                                      </p:cBhvr>
                                      <p:rCtr x="4666" y="-598"/>
                                    </p:animMotion>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69"/>
                                        </p:tgtEl>
                                      </p:cBhvr>
                                    </p:animEffect>
                                    <p:set>
                                      <p:cBhvr>
                                        <p:cTn id="66" dur="1" fill="hold">
                                          <p:stCondLst>
                                            <p:cond delay="499"/>
                                          </p:stCondLst>
                                        </p:cTn>
                                        <p:tgtEl>
                                          <p:spTgt spid="6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6"/>
                                        </p:tgtEl>
                                      </p:cBhvr>
                                    </p:animEffect>
                                    <p:set>
                                      <p:cBhvr>
                                        <p:cTn id="69" dur="1" fill="hold">
                                          <p:stCondLst>
                                            <p:cond delay="499"/>
                                          </p:stCondLst>
                                        </p:cTn>
                                        <p:tgtEl>
                                          <p:spTgt spid="6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5"/>
                                        </p:tgtEl>
                                      </p:cBhvr>
                                    </p:animEffect>
                                    <p:set>
                                      <p:cBhvr>
                                        <p:cTn id="72" dur="1" fill="hold">
                                          <p:stCondLst>
                                            <p:cond delay="499"/>
                                          </p:stCondLst>
                                        </p:cTn>
                                        <p:tgtEl>
                                          <p:spTgt spid="6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7"/>
                                        </p:tgtEl>
                                      </p:cBhvr>
                                    </p:animEffect>
                                    <p:set>
                                      <p:cBhvr>
                                        <p:cTn id="75" dur="1" fill="hold">
                                          <p:stCondLst>
                                            <p:cond delay="499"/>
                                          </p:stCondLst>
                                        </p:cTn>
                                        <p:tgtEl>
                                          <p:spTgt spid="6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74"/>
                                        </p:tgtEl>
                                      </p:cBhvr>
                                    </p:animEffect>
                                    <p:set>
                                      <p:cBhvr>
                                        <p:cTn id="87" dur="1" fill="hold">
                                          <p:stCondLst>
                                            <p:cond delay="499"/>
                                          </p:stCondLst>
                                        </p:cTn>
                                        <p:tgtEl>
                                          <p:spTgt spid="7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42" presetClass="entr" presetSubtype="0" fill="hold" grpId="1"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anim calcmode="lin" valueType="num">
                                      <p:cBhvr>
                                        <p:cTn id="94" dur="500" fill="hold"/>
                                        <p:tgtEl>
                                          <p:spTgt spid="14"/>
                                        </p:tgtEl>
                                        <p:attrNameLst>
                                          <p:attrName>ppt_x</p:attrName>
                                        </p:attrNameLst>
                                      </p:cBhvr>
                                      <p:tavLst>
                                        <p:tav tm="0">
                                          <p:val>
                                            <p:strVal val="#ppt_x"/>
                                          </p:val>
                                        </p:tav>
                                        <p:tav tm="100000">
                                          <p:val>
                                            <p:strVal val="#ppt_x"/>
                                          </p:val>
                                        </p:tav>
                                      </p:tavLst>
                                    </p:anim>
                                    <p:anim calcmode="lin" valueType="num">
                                      <p:cBhvr>
                                        <p:cTn id="95" dur="500" fill="hold"/>
                                        <p:tgtEl>
                                          <p:spTgt spid="14"/>
                                        </p:tgtEl>
                                        <p:attrNameLst>
                                          <p:attrName>ppt_y</p:attrName>
                                        </p:attrNameLst>
                                      </p:cBhvr>
                                      <p:tavLst>
                                        <p:tav tm="0">
                                          <p:val>
                                            <p:strVal val="#ppt_y+.1"/>
                                          </p:val>
                                        </p:tav>
                                        <p:tav tm="100000">
                                          <p:val>
                                            <p:strVal val="#ppt_y"/>
                                          </p:val>
                                        </p:tav>
                                      </p:tavLst>
                                    </p:anim>
                                  </p:childTnLst>
                                </p:cTn>
                              </p:par>
                              <p:par>
                                <p:cTn id="96" presetID="10" presetClass="exit" presetSubtype="0" fill="hold" grpId="1" nodeType="withEffect">
                                  <p:stCondLst>
                                    <p:cond delay="0"/>
                                  </p:stCondLst>
                                  <p:childTnLst>
                                    <p:animEffect transition="out" filter="fade">
                                      <p:cBhvr>
                                        <p:cTn id="97" dur="500"/>
                                        <p:tgtEl>
                                          <p:spTgt spid="4"/>
                                        </p:tgtEl>
                                      </p:cBhvr>
                                    </p:animEffect>
                                    <p:set>
                                      <p:cBhvr>
                                        <p:cTn id="98" dur="1" fill="hold">
                                          <p:stCondLst>
                                            <p:cond delay="499"/>
                                          </p:stCondLst>
                                        </p:cTn>
                                        <p:tgtEl>
                                          <p:spTgt spid="4"/>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500"/>
                                        <p:tgtEl>
                                          <p:spTgt spid="5"/>
                                        </p:tgtEl>
                                      </p:cBhvr>
                                    </p:animEffect>
                                  </p:childTnLst>
                                </p:cTn>
                              </p:par>
                              <p:par>
                                <p:cTn id="106" presetID="42" presetClass="path" presetSubtype="0" accel="50000" decel="50000" fill="hold" grpId="0" nodeType="withEffect">
                                  <p:stCondLst>
                                    <p:cond delay="0"/>
                                  </p:stCondLst>
                                  <p:childTnLst>
                                    <p:animMotion origin="layout" path="M -3.125E-6 1.48148E-6 L 0.10688 -0.00039 " pathEditMode="relative" rAng="0" ptsTypes="AA">
                                      <p:cBhvr>
                                        <p:cTn id="107" dur="1000" fill="hold"/>
                                        <p:tgtEl>
                                          <p:spTgt spid="9"/>
                                        </p:tgtEl>
                                        <p:attrNameLst>
                                          <p:attrName>ppt_x</p:attrName>
                                          <p:attrName>ppt_y</p:attrName>
                                        </p:attrNameLst>
                                      </p:cBhvr>
                                      <p:rCtr x="5339" y="-19"/>
                                    </p:animMotion>
                                  </p:childTnLst>
                                </p:cTn>
                              </p:par>
                            </p:childTnLst>
                          </p:cTn>
                        </p:par>
                        <p:par>
                          <p:cTn id="108" fill="hold">
                            <p:stCondLst>
                              <p:cond delay="1500"/>
                            </p:stCondLst>
                            <p:childTnLst>
                              <p:par>
                                <p:cTn id="109" presetID="10" presetClass="entr" presetSubtype="0" fill="hold" grpId="2"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par>
                                <p:cTn id="112" presetID="10" presetClass="entr" presetSubtype="0" fill="hold" nodeType="with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childTnLst>
                                </p:cTn>
                              </p:par>
                              <p:par>
                                <p:cTn id="115" presetID="10" presetClass="entr" presetSubtype="0" fill="hold"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2000"/>
                            </p:stCondLst>
                            <p:childTnLst>
                              <p:par>
                                <p:cTn id="119" presetID="10" presetClass="entr" presetSubtype="0"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par>
                                <p:cTn id="122" presetID="10" presetClass="entr" presetSubtype="0" fill="hold"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fade">
                                      <p:cBhvr>
                                        <p:cTn id="124" dur="500"/>
                                        <p:tgtEl>
                                          <p:spTgt spid="79"/>
                                        </p:tgtEl>
                                      </p:cBhvr>
                                    </p:animEffect>
                                  </p:childTnLst>
                                </p:cTn>
                              </p:par>
                              <p:par>
                                <p:cTn id="125" presetID="10" presetClass="entr" presetSubtype="0" fill="hold" nodeType="with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500"/>
                                        <p:tgtEl>
                                          <p:spTgt spid="78"/>
                                        </p:tgtEl>
                                      </p:cBhvr>
                                    </p:animEffect>
                                  </p:childTnLst>
                                </p:cTn>
                              </p:par>
                            </p:childTnLst>
                          </p:cTn>
                        </p:par>
                        <p:par>
                          <p:cTn id="128" fill="hold">
                            <p:stCondLst>
                              <p:cond delay="2500"/>
                            </p:stCondLst>
                            <p:childTnLst>
                              <p:par>
                                <p:cTn id="129" presetID="0" presetClass="path" presetSubtype="0" accel="50000" decel="50000" fill="hold" nodeType="afterEffect">
                                  <p:stCondLst>
                                    <p:cond delay="0"/>
                                  </p:stCondLst>
                                  <p:childTnLst>
                                    <p:animMotion origin="layout" path="M 1.35417E-6 -9.19753E-6 L 0.05914 -0.03222 L 0.1262 0.02623 L 0.23872 -0.04649 L 0.38976 0.03433 L 0.39095 -0.25656 " pathEditMode="relative" ptsTypes="AAAAAA">
                                      <p:cBhvr>
                                        <p:cTn id="130" dur="5000" fill="hold"/>
                                        <p:tgtEl>
                                          <p:spTgt spid="56"/>
                                        </p:tgtEl>
                                        <p:attrNameLst>
                                          <p:attrName>ppt_x</p:attrName>
                                          <p:attrName>ppt_y</p:attrName>
                                        </p:attrNameLst>
                                      </p:cBhvr>
                                    </p:animMotion>
                                  </p:childTnLst>
                                </p:cTn>
                              </p:par>
                              <p:par>
                                <p:cTn id="131" presetID="22" presetClass="entr" presetSubtype="8"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wipe(left)">
                                      <p:cBhvr>
                                        <p:cTn id="133" dur="500"/>
                                        <p:tgtEl>
                                          <p:spTgt spid="1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8"/>
                                        </p:tgtEl>
                                      </p:cBhvr>
                                    </p:animEffect>
                                    <p:set>
                                      <p:cBhvr>
                                        <p:cTn id="138" dur="1" fill="hold">
                                          <p:stCondLst>
                                            <p:cond delay="499"/>
                                          </p:stCondLst>
                                        </p:cTn>
                                        <p:tgtEl>
                                          <p:spTgt spid="8"/>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79"/>
                                        </p:tgtEl>
                                      </p:cBhvr>
                                    </p:animEffect>
                                    <p:set>
                                      <p:cBhvr>
                                        <p:cTn id="141" dur="1" fill="hold">
                                          <p:stCondLst>
                                            <p:cond delay="499"/>
                                          </p:stCondLst>
                                        </p:cTn>
                                        <p:tgtEl>
                                          <p:spTgt spid="79"/>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78"/>
                                        </p:tgtEl>
                                      </p:cBhvr>
                                    </p:animEffect>
                                    <p:set>
                                      <p:cBhvr>
                                        <p:cTn id="144" dur="1" fill="hold">
                                          <p:stCondLst>
                                            <p:cond delay="499"/>
                                          </p:stCondLst>
                                        </p:cTn>
                                        <p:tgtEl>
                                          <p:spTgt spid="78"/>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56"/>
                                        </p:tgtEl>
                                      </p:cBhvr>
                                    </p:animEffect>
                                    <p:set>
                                      <p:cBhvr>
                                        <p:cTn id="150" dur="1" fill="hold">
                                          <p:stCondLst>
                                            <p:cond delay="499"/>
                                          </p:stCondLst>
                                        </p:cTn>
                                        <p:tgtEl>
                                          <p:spTgt spid="56"/>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7"/>
                                        </p:tgtEl>
                                      </p:cBhvr>
                                    </p:animEffect>
                                    <p:set>
                                      <p:cBhvr>
                                        <p:cTn id="153" dur="1" fill="hold">
                                          <p:stCondLst>
                                            <p:cond delay="499"/>
                                          </p:stCondLst>
                                        </p:cTn>
                                        <p:tgtEl>
                                          <p:spTgt spid="17"/>
                                        </p:tgtEl>
                                        <p:attrNameLst>
                                          <p:attrName>style.visibility</p:attrName>
                                        </p:attrNameLst>
                                      </p:cBhvr>
                                      <p:to>
                                        <p:strVal val="hidden"/>
                                      </p:to>
                                    </p:set>
                                  </p:childTnLst>
                                </p:cTn>
                              </p:par>
                              <p:par>
                                <p:cTn id="154" presetID="10" presetClass="exit" presetSubtype="0" fill="hold" grpId="3" nodeType="withEffect">
                                  <p:stCondLst>
                                    <p:cond delay="0"/>
                                  </p:stCondLst>
                                  <p:childTnLst>
                                    <p:animEffect transition="out" filter="fade">
                                      <p:cBhvr>
                                        <p:cTn id="155" dur="500"/>
                                        <p:tgtEl>
                                          <p:spTgt spid="10"/>
                                        </p:tgtEl>
                                      </p:cBhvr>
                                    </p:animEffect>
                                    <p:set>
                                      <p:cBhvr>
                                        <p:cTn id="156" dur="1" fill="hold">
                                          <p:stCondLst>
                                            <p:cond delay="499"/>
                                          </p:stCondLst>
                                        </p:cTn>
                                        <p:tgtEl>
                                          <p:spTgt spid="10"/>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500"/>
                                        <p:tgtEl>
                                          <p:spTgt spid="4"/>
                                        </p:tgtEl>
                                      </p:cBhvr>
                                    </p:animEffect>
                                    <p:set>
                                      <p:cBhvr>
                                        <p:cTn id="159" dur="1" fill="hold">
                                          <p:stCondLst>
                                            <p:cond delay="499"/>
                                          </p:stCondLst>
                                        </p:cTn>
                                        <p:tgtEl>
                                          <p:spTgt spid="4"/>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5"/>
                                        </p:tgtEl>
                                      </p:cBhvr>
                                    </p:animEffect>
                                    <p:set>
                                      <p:cBhvr>
                                        <p:cTn id="162" dur="1" fill="hold">
                                          <p:stCondLst>
                                            <p:cond delay="499"/>
                                          </p:stCondLst>
                                        </p:cTn>
                                        <p:tgtEl>
                                          <p:spTgt spid="5"/>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par>
                                <p:cTn id="166" presetID="42" presetClass="entr" presetSubtype="0" fill="hold" grpId="1" nodeType="withEffect">
                                  <p:stCondLst>
                                    <p:cond delay="0"/>
                                  </p:stCondLst>
                                  <p:childTnLst>
                                    <p:set>
                                      <p:cBhvr>
                                        <p:cTn id="167" dur="1" fill="hold">
                                          <p:stCondLst>
                                            <p:cond delay="0"/>
                                          </p:stCondLst>
                                        </p:cTn>
                                        <p:tgtEl>
                                          <p:spTgt spid="9"/>
                                        </p:tgtEl>
                                        <p:attrNameLst>
                                          <p:attrName>style.visibility</p:attrName>
                                        </p:attrNameLst>
                                      </p:cBhvr>
                                      <p:to>
                                        <p:strVal val="visible"/>
                                      </p:to>
                                    </p:set>
                                    <p:animEffect transition="in" filter="fade">
                                      <p:cBhvr>
                                        <p:cTn id="168" dur="500"/>
                                        <p:tgtEl>
                                          <p:spTgt spid="9"/>
                                        </p:tgtEl>
                                      </p:cBhvr>
                                    </p:animEffect>
                                    <p:anim calcmode="lin" valueType="num">
                                      <p:cBhvr>
                                        <p:cTn id="169" dur="500" fill="hold"/>
                                        <p:tgtEl>
                                          <p:spTgt spid="9"/>
                                        </p:tgtEl>
                                        <p:attrNameLst>
                                          <p:attrName>ppt_x</p:attrName>
                                        </p:attrNameLst>
                                      </p:cBhvr>
                                      <p:tavLst>
                                        <p:tav tm="0">
                                          <p:val>
                                            <p:strVal val="#ppt_x"/>
                                          </p:val>
                                        </p:tav>
                                        <p:tav tm="100000">
                                          <p:val>
                                            <p:strVal val="#ppt_x"/>
                                          </p:val>
                                        </p:tav>
                                      </p:tavLst>
                                    </p:anim>
                                    <p:anim calcmode="lin" valueType="num">
                                      <p:cBhvr>
                                        <p:cTn id="170" dur="500" fill="hold"/>
                                        <p:tgtEl>
                                          <p:spTgt spid="9"/>
                                        </p:tgtEl>
                                        <p:attrNameLst>
                                          <p:attrName>ppt_y</p:attrName>
                                        </p:attrNameLst>
                                      </p:cBhvr>
                                      <p:tavLst>
                                        <p:tav tm="0">
                                          <p:val>
                                            <p:strVal val="#ppt_y+.1"/>
                                          </p:val>
                                        </p:tav>
                                        <p:tav tm="100000">
                                          <p:val>
                                            <p:strVal val="#ppt_y"/>
                                          </p:val>
                                        </p:tav>
                                      </p:tavLst>
                                    </p:anim>
                                  </p:childTnLst>
                                </p:cTn>
                              </p:par>
                            </p:childTnLst>
                          </p:cTn>
                        </p:par>
                        <p:par>
                          <p:cTn id="171" fill="hold">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fade">
                                      <p:cBhvr>
                                        <p:cTn id="174" dur="500"/>
                                        <p:tgtEl>
                                          <p:spTgt spid="1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fade">
                                      <p:cBhvr>
                                        <p:cTn id="177" dur="500"/>
                                        <p:tgtEl>
                                          <p:spTgt spid="59"/>
                                        </p:tgtEl>
                                      </p:cBhvr>
                                    </p:animEffect>
                                  </p:childTnLst>
                                </p:cTn>
                              </p:par>
                              <p:par>
                                <p:cTn id="178" presetID="42" presetClass="path" presetSubtype="0" accel="50000" decel="50000" fill="hold" grpId="0" nodeType="withEffect">
                                  <p:stCondLst>
                                    <p:cond delay="0"/>
                                  </p:stCondLst>
                                  <p:childTnLst>
                                    <p:animMotion origin="layout" path="M 4.89583E-6 1.48148E-6 L -0.0765 -0.00097 " pathEditMode="relative" rAng="0" ptsTypes="AA">
                                      <p:cBhvr>
                                        <p:cTn id="179" dur="1000" fill="hold"/>
                                        <p:tgtEl>
                                          <p:spTgt spid="20"/>
                                        </p:tgtEl>
                                        <p:attrNameLst>
                                          <p:attrName>ppt_x</p:attrName>
                                          <p:attrName>ppt_y</p:attrName>
                                        </p:attrNameLst>
                                      </p:cBhvr>
                                      <p:rCtr x="-3830" y="-58"/>
                                    </p:animMotion>
                                  </p:childTnLst>
                                </p:cTn>
                              </p:par>
                            </p:childTnLst>
                          </p:cTn>
                        </p:par>
                        <p:par>
                          <p:cTn id="180" fill="hold">
                            <p:stCondLst>
                              <p:cond delay="1500"/>
                            </p:stCondLst>
                            <p:childTnLst>
                              <p:par>
                                <p:cTn id="181" presetID="10" presetClass="entr" presetSubtype="0" fill="hold" grpId="4" nodeType="afterEffect">
                                  <p:stCondLst>
                                    <p:cond delay="0"/>
                                  </p:stCondLst>
                                  <p:childTnLst>
                                    <p:set>
                                      <p:cBhvr>
                                        <p:cTn id="182" dur="1" fill="hold">
                                          <p:stCondLst>
                                            <p:cond delay="0"/>
                                          </p:stCondLst>
                                        </p:cTn>
                                        <p:tgtEl>
                                          <p:spTgt spid="10"/>
                                        </p:tgtEl>
                                        <p:attrNameLst>
                                          <p:attrName>style.visibility</p:attrName>
                                        </p:attrNameLst>
                                      </p:cBhvr>
                                      <p:to>
                                        <p:strVal val="visible"/>
                                      </p:to>
                                    </p:set>
                                    <p:animEffect transition="in" filter="fade">
                                      <p:cBhvr>
                                        <p:cTn id="183" dur="500"/>
                                        <p:tgtEl>
                                          <p:spTgt spid="10"/>
                                        </p:tgtEl>
                                      </p:cBhvr>
                                    </p:animEffect>
                                  </p:childTnLst>
                                </p:cTn>
                              </p:par>
                              <p:par>
                                <p:cTn id="184" presetID="10" presetClass="entr" presetSubtype="0" fill="hold" nodeType="withEffect">
                                  <p:stCondLst>
                                    <p:cond delay="0"/>
                                  </p:stCondLst>
                                  <p:childTnLst>
                                    <p:set>
                                      <p:cBhvr>
                                        <p:cTn id="185" dur="1" fill="hold">
                                          <p:stCondLst>
                                            <p:cond delay="0"/>
                                          </p:stCondLst>
                                        </p:cTn>
                                        <p:tgtEl>
                                          <p:spTgt spid="69"/>
                                        </p:tgtEl>
                                        <p:attrNameLst>
                                          <p:attrName>style.visibility</p:attrName>
                                        </p:attrNameLst>
                                      </p:cBhvr>
                                      <p:to>
                                        <p:strVal val="visible"/>
                                      </p:to>
                                    </p:set>
                                    <p:animEffect transition="in" filter="fade">
                                      <p:cBhvr>
                                        <p:cTn id="186" dur="500"/>
                                        <p:tgtEl>
                                          <p:spTgt spid="69"/>
                                        </p:tgtEl>
                                      </p:cBhvr>
                                    </p:animEffect>
                                  </p:childTnLst>
                                </p:cTn>
                              </p:par>
                              <p:par>
                                <p:cTn id="187" presetID="10" presetClass="entr" presetSubtype="0" fill="hold" nodeType="withEffect">
                                  <p:stCondLst>
                                    <p:cond delay="0"/>
                                  </p:stCondLst>
                                  <p:childTnLst>
                                    <p:set>
                                      <p:cBhvr>
                                        <p:cTn id="188" dur="1" fill="hold">
                                          <p:stCondLst>
                                            <p:cond delay="0"/>
                                          </p:stCondLst>
                                        </p:cTn>
                                        <p:tgtEl>
                                          <p:spTgt spid="80"/>
                                        </p:tgtEl>
                                        <p:attrNameLst>
                                          <p:attrName>style.visibility</p:attrName>
                                        </p:attrNameLst>
                                      </p:cBhvr>
                                      <p:to>
                                        <p:strVal val="visible"/>
                                      </p:to>
                                    </p:set>
                                    <p:animEffect transition="in" filter="fade">
                                      <p:cBhvr>
                                        <p:cTn id="189" dur="500"/>
                                        <p:tgtEl>
                                          <p:spTgt spid="80"/>
                                        </p:tgtEl>
                                      </p:cBhvr>
                                    </p:animEffect>
                                  </p:childTnLst>
                                </p:cTn>
                              </p:par>
                              <p:par>
                                <p:cTn id="190" presetID="1" presetClass="entr" presetSubtype="0" fill="hold" nodeType="withEffect">
                                  <p:stCondLst>
                                    <p:cond delay="0"/>
                                  </p:stCondLst>
                                  <p:childTnLst>
                                    <p:set>
                                      <p:cBhvr>
                                        <p:cTn id="191" dur="1" fill="hold">
                                          <p:stCondLst>
                                            <p:cond delay="0"/>
                                          </p:stCondLst>
                                        </p:cTn>
                                        <p:tgtEl>
                                          <p:spTgt spid="21"/>
                                        </p:tgtEl>
                                        <p:attrNameLst>
                                          <p:attrName>style.visibility</p:attrName>
                                        </p:attrNameLst>
                                      </p:cBhvr>
                                      <p:to>
                                        <p:strVal val="visible"/>
                                      </p:to>
                                    </p:set>
                                  </p:childTnLst>
                                </p:cTn>
                              </p:par>
                              <p:par>
                                <p:cTn id="192" presetID="10" presetClass="entr" presetSubtype="0" fill="hold" nodeType="withEffect">
                                  <p:stCondLst>
                                    <p:cond delay="0"/>
                                  </p:stCondLst>
                                  <p:childTnLst>
                                    <p:set>
                                      <p:cBhvr>
                                        <p:cTn id="193" dur="1" fill="hold">
                                          <p:stCondLst>
                                            <p:cond delay="0"/>
                                          </p:stCondLst>
                                        </p:cTn>
                                        <p:tgtEl>
                                          <p:spTgt spid="66"/>
                                        </p:tgtEl>
                                        <p:attrNameLst>
                                          <p:attrName>style.visibility</p:attrName>
                                        </p:attrNameLst>
                                      </p:cBhvr>
                                      <p:to>
                                        <p:strVal val="visible"/>
                                      </p:to>
                                    </p:set>
                                    <p:animEffect transition="in" filter="fade">
                                      <p:cBhvr>
                                        <p:cTn id="194" dur="500"/>
                                        <p:tgtEl>
                                          <p:spTgt spid="66"/>
                                        </p:tgtEl>
                                      </p:cBhvr>
                                    </p:animEffect>
                                  </p:childTnLst>
                                </p:cTn>
                              </p:par>
                              <p:par>
                                <p:cTn id="195" presetID="10" presetClass="entr" presetSubtype="0" fill="hold" nodeType="withEffect">
                                  <p:stCondLst>
                                    <p:cond delay="0"/>
                                  </p:stCondLst>
                                  <p:childTnLst>
                                    <p:set>
                                      <p:cBhvr>
                                        <p:cTn id="196" dur="1" fill="hold">
                                          <p:stCondLst>
                                            <p:cond delay="0"/>
                                          </p:stCondLst>
                                        </p:cTn>
                                        <p:tgtEl>
                                          <p:spTgt spid="67"/>
                                        </p:tgtEl>
                                        <p:attrNameLst>
                                          <p:attrName>style.visibility</p:attrName>
                                        </p:attrNameLst>
                                      </p:cBhvr>
                                      <p:to>
                                        <p:strVal val="visible"/>
                                      </p:to>
                                    </p:set>
                                    <p:animEffect transition="in" filter="fade">
                                      <p:cBhvr>
                                        <p:cTn id="197" dur="500"/>
                                        <p:tgtEl>
                                          <p:spTgt spid="67"/>
                                        </p:tgtEl>
                                      </p:cBhvr>
                                    </p:animEffect>
                                  </p:childTnLst>
                                </p:cTn>
                              </p:par>
                            </p:childTnLst>
                          </p:cTn>
                        </p:par>
                        <p:par>
                          <p:cTn id="198" fill="hold">
                            <p:stCondLst>
                              <p:cond delay="2000"/>
                            </p:stCondLst>
                            <p:childTnLst>
                              <p:par>
                                <p:cTn id="199" presetID="22" presetClass="entr" presetSubtype="8" fill="hold" grpId="0" nodeType="afterEffect">
                                  <p:stCondLst>
                                    <p:cond delay="0"/>
                                  </p:stCondLst>
                                  <p:childTnLst>
                                    <p:set>
                                      <p:cBhvr>
                                        <p:cTn id="200" dur="1" fill="hold">
                                          <p:stCondLst>
                                            <p:cond delay="0"/>
                                          </p:stCondLst>
                                        </p:cTn>
                                        <p:tgtEl>
                                          <p:spTgt spid="63"/>
                                        </p:tgtEl>
                                        <p:attrNameLst>
                                          <p:attrName>style.visibility</p:attrName>
                                        </p:attrNameLst>
                                      </p:cBhvr>
                                      <p:to>
                                        <p:strVal val="visible"/>
                                      </p:to>
                                    </p:set>
                                    <p:animEffect transition="in" filter="wipe(left)">
                                      <p:cBhvr>
                                        <p:cTn id="201" dur="1000"/>
                                        <p:tgtEl>
                                          <p:spTgt spid="63"/>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xit" presetSubtype="0" fill="hold" nodeType="clickEffect">
                                  <p:stCondLst>
                                    <p:cond delay="0"/>
                                  </p:stCondLst>
                                  <p:childTnLst>
                                    <p:animEffect transition="out" filter="fade">
                                      <p:cBhvr>
                                        <p:cTn id="205" dur="500"/>
                                        <p:tgtEl>
                                          <p:spTgt spid="69"/>
                                        </p:tgtEl>
                                      </p:cBhvr>
                                    </p:animEffect>
                                    <p:set>
                                      <p:cBhvr>
                                        <p:cTn id="206" dur="1" fill="hold">
                                          <p:stCondLst>
                                            <p:cond delay="499"/>
                                          </p:stCondLst>
                                        </p:cTn>
                                        <p:tgtEl>
                                          <p:spTgt spid="69"/>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500"/>
                                        <p:tgtEl>
                                          <p:spTgt spid="80"/>
                                        </p:tgtEl>
                                      </p:cBhvr>
                                    </p:animEffect>
                                    <p:set>
                                      <p:cBhvr>
                                        <p:cTn id="209" dur="1" fill="hold">
                                          <p:stCondLst>
                                            <p:cond delay="499"/>
                                          </p:stCondLst>
                                        </p:cTn>
                                        <p:tgtEl>
                                          <p:spTgt spid="80"/>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500"/>
                                        <p:tgtEl>
                                          <p:spTgt spid="66"/>
                                        </p:tgtEl>
                                      </p:cBhvr>
                                    </p:animEffect>
                                    <p:set>
                                      <p:cBhvr>
                                        <p:cTn id="212" dur="1" fill="hold">
                                          <p:stCondLst>
                                            <p:cond delay="499"/>
                                          </p:stCondLst>
                                        </p:cTn>
                                        <p:tgtEl>
                                          <p:spTgt spid="66"/>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67"/>
                                        </p:tgtEl>
                                      </p:cBhvr>
                                    </p:animEffect>
                                    <p:set>
                                      <p:cBhvr>
                                        <p:cTn id="215" dur="1" fill="hold">
                                          <p:stCondLst>
                                            <p:cond delay="499"/>
                                          </p:stCondLst>
                                        </p:cTn>
                                        <p:tgtEl>
                                          <p:spTgt spid="67"/>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21"/>
                                        </p:tgtEl>
                                      </p:cBhvr>
                                    </p:animEffect>
                                    <p:set>
                                      <p:cBhvr>
                                        <p:cTn id="218" dur="1" fill="hold">
                                          <p:stCondLst>
                                            <p:cond delay="499"/>
                                          </p:stCondLst>
                                        </p:cTn>
                                        <p:tgtEl>
                                          <p:spTgt spid="21"/>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63"/>
                                        </p:tgtEl>
                                      </p:cBhvr>
                                    </p:animEffect>
                                    <p:set>
                                      <p:cBhvr>
                                        <p:cTn id="221" dur="1" fill="hold">
                                          <p:stCondLst>
                                            <p:cond delay="499"/>
                                          </p:stCondLst>
                                        </p:cTn>
                                        <p:tgtEl>
                                          <p:spTgt spid="63"/>
                                        </p:tgtEl>
                                        <p:attrNameLst>
                                          <p:attrName>style.visibility</p:attrName>
                                        </p:attrNameLst>
                                      </p:cBhvr>
                                      <p:to>
                                        <p:strVal val="hidden"/>
                                      </p:to>
                                    </p:set>
                                  </p:childTnLst>
                                </p:cTn>
                              </p:par>
                              <p:par>
                                <p:cTn id="222" presetID="10" presetClass="exit" presetSubtype="0" fill="hold" grpId="5" nodeType="withEffect">
                                  <p:stCondLst>
                                    <p:cond delay="0"/>
                                  </p:stCondLst>
                                  <p:childTnLst>
                                    <p:animEffect transition="out" filter="fade">
                                      <p:cBhvr>
                                        <p:cTn id="223" dur="500"/>
                                        <p:tgtEl>
                                          <p:spTgt spid="10"/>
                                        </p:tgtEl>
                                      </p:cBhvr>
                                    </p:animEffect>
                                    <p:set>
                                      <p:cBhvr>
                                        <p:cTn id="224" dur="1" fill="hold">
                                          <p:stCondLst>
                                            <p:cond delay="499"/>
                                          </p:stCondLst>
                                        </p:cTn>
                                        <p:tgtEl>
                                          <p:spTgt spid="10"/>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18"/>
                                        </p:tgtEl>
                                      </p:cBhvr>
                                    </p:animEffect>
                                    <p:set>
                                      <p:cBhvr>
                                        <p:cTn id="227" dur="1" fill="hold">
                                          <p:stCondLst>
                                            <p:cond delay="499"/>
                                          </p:stCondLst>
                                        </p:cTn>
                                        <p:tgtEl>
                                          <p:spTgt spid="18"/>
                                        </p:tgtEl>
                                        <p:attrNameLst>
                                          <p:attrName>style.visibility</p:attrName>
                                        </p:attrNameLst>
                                      </p:cBhvr>
                                      <p:to>
                                        <p:strVal val="hidden"/>
                                      </p:to>
                                    </p:set>
                                  </p:childTnLst>
                                </p:cTn>
                              </p:par>
                              <p:par>
                                <p:cTn id="228" presetID="10" presetClass="exit" presetSubtype="0" fill="hold" grpId="1" nodeType="withEffect">
                                  <p:stCondLst>
                                    <p:cond delay="0"/>
                                  </p:stCondLst>
                                  <p:childTnLst>
                                    <p:animEffect transition="out" filter="fade">
                                      <p:cBhvr>
                                        <p:cTn id="229" dur="500"/>
                                        <p:tgtEl>
                                          <p:spTgt spid="59"/>
                                        </p:tgtEl>
                                      </p:cBhvr>
                                    </p:animEffect>
                                    <p:set>
                                      <p:cBhvr>
                                        <p:cTn id="230" dur="1" fill="hold">
                                          <p:stCondLst>
                                            <p:cond delay="499"/>
                                          </p:stCondLst>
                                        </p:cTn>
                                        <p:tgtEl>
                                          <p:spTgt spid="59"/>
                                        </p:tgtEl>
                                        <p:attrNameLst>
                                          <p:attrName>style.visibility</p:attrName>
                                        </p:attrNameLst>
                                      </p:cBhvr>
                                      <p:to>
                                        <p:strVal val="hidden"/>
                                      </p:to>
                                    </p:set>
                                  </p:childTnLst>
                                </p:cTn>
                              </p:par>
                              <p:par>
                                <p:cTn id="231" presetID="42" presetClass="entr" presetSubtype="0" fill="hold" grpId="1" nodeType="withEffect">
                                  <p:stCondLst>
                                    <p:cond delay="0"/>
                                  </p:stCondLst>
                                  <p:childTnLst>
                                    <p:set>
                                      <p:cBhvr>
                                        <p:cTn id="232" dur="1" fill="hold">
                                          <p:stCondLst>
                                            <p:cond delay="0"/>
                                          </p:stCondLst>
                                        </p:cTn>
                                        <p:tgtEl>
                                          <p:spTgt spid="20"/>
                                        </p:tgtEl>
                                        <p:attrNameLst>
                                          <p:attrName>style.visibility</p:attrName>
                                        </p:attrNameLst>
                                      </p:cBhvr>
                                      <p:to>
                                        <p:strVal val="visible"/>
                                      </p:to>
                                    </p:set>
                                    <p:animEffect transition="in" filter="fade">
                                      <p:cBhvr>
                                        <p:cTn id="233" dur="500"/>
                                        <p:tgtEl>
                                          <p:spTgt spid="20"/>
                                        </p:tgtEl>
                                      </p:cBhvr>
                                    </p:animEffect>
                                    <p:anim calcmode="lin" valueType="num">
                                      <p:cBhvr>
                                        <p:cTn id="234" dur="500" fill="hold"/>
                                        <p:tgtEl>
                                          <p:spTgt spid="20"/>
                                        </p:tgtEl>
                                        <p:attrNameLst>
                                          <p:attrName>ppt_x</p:attrName>
                                        </p:attrNameLst>
                                      </p:cBhvr>
                                      <p:tavLst>
                                        <p:tav tm="0">
                                          <p:val>
                                            <p:strVal val="#ppt_x"/>
                                          </p:val>
                                        </p:tav>
                                        <p:tav tm="100000">
                                          <p:val>
                                            <p:strVal val="#ppt_x"/>
                                          </p:val>
                                        </p:tav>
                                      </p:tavLst>
                                    </p:anim>
                                    <p:anim calcmode="lin" valueType="num">
                                      <p:cBhvr>
                                        <p:cTn id="235" dur="500" fill="hold"/>
                                        <p:tgtEl>
                                          <p:spTgt spid="20"/>
                                        </p:tgtEl>
                                        <p:attrNameLst>
                                          <p:attrName>ppt_y</p:attrName>
                                        </p:attrNameLst>
                                      </p:cBhvr>
                                      <p:tavLst>
                                        <p:tav tm="0">
                                          <p:val>
                                            <p:strVal val="#ppt_y+.1"/>
                                          </p:val>
                                        </p:tav>
                                        <p:tav tm="100000">
                                          <p:val>
                                            <p:strVal val="#ppt_y"/>
                                          </p:val>
                                        </p:tav>
                                      </p:tavLst>
                                    </p:anim>
                                  </p:childTnLst>
                                </p:cTn>
                              </p:par>
                            </p:childTnLst>
                          </p:cTn>
                        </p:par>
                        <p:par>
                          <p:cTn id="236" fill="hold">
                            <p:stCondLst>
                              <p:cond delay="500"/>
                            </p:stCondLst>
                            <p:childTnLst>
                              <p:par>
                                <p:cTn id="237" presetID="10" presetClass="entr" presetSubtype="0" fill="hold" grpId="0" nodeType="after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fade">
                                      <p:cBhvr>
                                        <p:cTn id="239" dur="500"/>
                                        <p:tgtEl>
                                          <p:spTgt spid="22"/>
                                        </p:tgtEl>
                                      </p:cBhvr>
                                    </p:animEffect>
                                  </p:childTnLst>
                                </p:cTn>
                              </p:par>
                              <p:par>
                                <p:cTn id="240" presetID="10" presetClass="exit" presetSubtype="0" fill="hold" grpId="2" nodeType="withEffect">
                                  <p:stCondLst>
                                    <p:cond delay="0"/>
                                  </p:stCondLst>
                                  <p:childTnLst>
                                    <p:animEffect transition="out" filter="fade">
                                      <p:cBhvr>
                                        <p:cTn id="241" dur="500"/>
                                        <p:tgtEl>
                                          <p:spTgt spid="20"/>
                                        </p:tgtEl>
                                      </p:cBhvr>
                                    </p:animEffect>
                                    <p:set>
                                      <p:cBhvr>
                                        <p:cTn id="242" dur="1" fill="hold">
                                          <p:stCondLst>
                                            <p:cond delay="499"/>
                                          </p:stCondLst>
                                        </p:cTn>
                                        <p:tgtEl>
                                          <p:spTgt spid="20"/>
                                        </p:tgtEl>
                                        <p:attrNameLst>
                                          <p:attrName>style.visibility</p:attrName>
                                        </p:attrNameLst>
                                      </p:cBhvr>
                                      <p:to>
                                        <p:strVal val="hidden"/>
                                      </p:to>
                                    </p:set>
                                  </p:childTnLst>
                                </p:cTn>
                              </p:par>
                              <p:par>
                                <p:cTn id="243" presetID="42" presetClass="path" presetSubtype="0" accel="50000" decel="50000" fill="hold" grpId="0" nodeType="withEffect">
                                  <p:stCondLst>
                                    <p:cond delay="0"/>
                                  </p:stCondLst>
                                  <p:childTnLst>
                                    <p:animMotion origin="layout" path="M 2.74306E-6 -2.71605E-6 L -0.28917 -0.00038 " pathEditMode="relative" rAng="0" ptsTypes="AA">
                                      <p:cBhvr>
                                        <p:cTn id="244" dur="1000" fill="hold"/>
                                        <p:tgtEl>
                                          <p:spTgt spid="6"/>
                                        </p:tgtEl>
                                        <p:attrNameLst>
                                          <p:attrName>ppt_x</p:attrName>
                                          <p:attrName>ppt_y</p:attrName>
                                        </p:attrNameLst>
                                      </p:cBhvr>
                                      <p:rCtr x="-14464" y="-19"/>
                                    </p:animMotion>
                                  </p:childTnLst>
                                </p:cTn>
                              </p:par>
                            </p:childTnLst>
                          </p:cTn>
                        </p:par>
                        <p:par>
                          <p:cTn id="245" fill="hold">
                            <p:stCondLst>
                              <p:cond delay="1500"/>
                            </p:stCondLst>
                            <p:childTnLst>
                              <p:par>
                                <p:cTn id="246" presetID="10" presetClass="entr" presetSubtype="0" fill="hold" grpId="6" nodeType="afterEffect">
                                  <p:stCondLst>
                                    <p:cond delay="0"/>
                                  </p:stCondLst>
                                  <p:childTnLst>
                                    <p:set>
                                      <p:cBhvr>
                                        <p:cTn id="247" dur="1" fill="hold">
                                          <p:stCondLst>
                                            <p:cond delay="0"/>
                                          </p:stCondLst>
                                        </p:cTn>
                                        <p:tgtEl>
                                          <p:spTgt spid="10"/>
                                        </p:tgtEl>
                                        <p:attrNameLst>
                                          <p:attrName>style.visibility</p:attrName>
                                        </p:attrNameLst>
                                      </p:cBhvr>
                                      <p:to>
                                        <p:strVal val="visible"/>
                                      </p:to>
                                    </p:set>
                                    <p:animEffect transition="in" filter="fade">
                                      <p:cBhvr>
                                        <p:cTn id="248" dur="500"/>
                                        <p:tgtEl>
                                          <p:spTgt spid="10"/>
                                        </p:tgtEl>
                                      </p:cBhvr>
                                    </p:animEffect>
                                  </p:childTnLst>
                                </p:cTn>
                              </p:par>
                              <p:par>
                                <p:cTn id="249" presetID="10" presetClass="entr" presetSubtype="0" fill="hold" nodeType="withEffect">
                                  <p:stCondLst>
                                    <p:cond delay="0"/>
                                  </p:stCondLst>
                                  <p:childTnLst>
                                    <p:set>
                                      <p:cBhvr>
                                        <p:cTn id="250" dur="1" fill="hold">
                                          <p:stCondLst>
                                            <p:cond delay="0"/>
                                          </p:stCondLst>
                                        </p:cTn>
                                        <p:tgtEl>
                                          <p:spTgt spid="69"/>
                                        </p:tgtEl>
                                        <p:attrNameLst>
                                          <p:attrName>style.visibility</p:attrName>
                                        </p:attrNameLst>
                                      </p:cBhvr>
                                      <p:to>
                                        <p:strVal val="visible"/>
                                      </p:to>
                                    </p:set>
                                    <p:animEffect transition="in" filter="fade">
                                      <p:cBhvr>
                                        <p:cTn id="251" dur="500"/>
                                        <p:tgtEl>
                                          <p:spTgt spid="69"/>
                                        </p:tgtEl>
                                      </p:cBhvr>
                                    </p:animEffect>
                                  </p:childTnLst>
                                </p:cTn>
                              </p:par>
                              <p:par>
                                <p:cTn id="252" presetID="10" presetClass="entr" presetSubtype="0" fill="hold" nodeType="withEffect">
                                  <p:stCondLst>
                                    <p:cond delay="0"/>
                                  </p:stCondLst>
                                  <p:childTnLst>
                                    <p:set>
                                      <p:cBhvr>
                                        <p:cTn id="253" dur="1" fill="hold">
                                          <p:stCondLst>
                                            <p:cond delay="0"/>
                                          </p:stCondLst>
                                        </p:cTn>
                                        <p:tgtEl>
                                          <p:spTgt spid="26"/>
                                        </p:tgtEl>
                                        <p:attrNameLst>
                                          <p:attrName>style.visibility</p:attrName>
                                        </p:attrNameLst>
                                      </p:cBhvr>
                                      <p:to>
                                        <p:strVal val="visible"/>
                                      </p:to>
                                    </p:set>
                                    <p:animEffect transition="in" filter="fade">
                                      <p:cBhvr>
                                        <p:cTn id="254" dur="500"/>
                                        <p:tgtEl>
                                          <p:spTgt spid="26"/>
                                        </p:tgtEl>
                                      </p:cBhvr>
                                    </p:animEffect>
                                  </p:childTnLst>
                                </p:cTn>
                              </p:par>
                              <p:par>
                                <p:cTn id="255" presetID="10" presetClass="entr" presetSubtype="0" fill="hold" nodeType="withEffect">
                                  <p:stCondLst>
                                    <p:cond delay="0"/>
                                  </p:stCondLst>
                                  <p:childTnLst>
                                    <p:set>
                                      <p:cBhvr>
                                        <p:cTn id="256" dur="1" fill="hold">
                                          <p:stCondLst>
                                            <p:cond delay="0"/>
                                          </p:stCondLst>
                                        </p:cTn>
                                        <p:tgtEl>
                                          <p:spTgt spid="76"/>
                                        </p:tgtEl>
                                        <p:attrNameLst>
                                          <p:attrName>style.visibility</p:attrName>
                                        </p:attrNameLst>
                                      </p:cBhvr>
                                      <p:to>
                                        <p:strVal val="visible"/>
                                      </p:to>
                                    </p:set>
                                    <p:animEffect transition="in" filter="fade">
                                      <p:cBhvr>
                                        <p:cTn id="257" dur="500"/>
                                        <p:tgtEl>
                                          <p:spTgt spid="76"/>
                                        </p:tgtEl>
                                      </p:cBhvr>
                                    </p:animEffect>
                                  </p:childTnLst>
                                </p:cTn>
                              </p:par>
                              <p:par>
                                <p:cTn id="258" presetID="10" presetClass="entr" presetSubtype="0" fill="hold" nodeType="with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500"/>
                                        <p:tgtEl>
                                          <p:spTgt spid="85"/>
                                        </p:tgtEl>
                                      </p:cBhvr>
                                    </p:animEffect>
                                  </p:childTnLst>
                                </p:cTn>
                              </p:par>
                            </p:childTnLst>
                          </p:cTn>
                        </p:par>
                        <p:par>
                          <p:cTn id="261" fill="hold">
                            <p:stCondLst>
                              <p:cond delay="2000"/>
                            </p:stCondLst>
                            <p:childTnLst>
                              <p:par>
                                <p:cTn id="262" presetID="22" presetClass="entr" presetSubtype="8" fill="hold" grpId="0" nodeType="afterEffect">
                                  <p:stCondLst>
                                    <p:cond delay="0"/>
                                  </p:stCondLst>
                                  <p:childTnLst>
                                    <p:set>
                                      <p:cBhvr>
                                        <p:cTn id="263" dur="1" fill="hold">
                                          <p:stCondLst>
                                            <p:cond delay="0"/>
                                          </p:stCondLst>
                                        </p:cTn>
                                        <p:tgtEl>
                                          <p:spTgt spid="23"/>
                                        </p:tgtEl>
                                        <p:attrNameLst>
                                          <p:attrName>style.visibility</p:attrName>
                                        </p:attrNameLst>
                                      </p:cBhvr>
                                      <p:to>
                                        <p:strVal val="visible"/>
                                      </p:to>
                                    </p:set>
                                    <p:animEffect transition="in" filter="wipe(left)">
                                      <p:cBhvr>
                                        <p:cTn id="264" dur="500"/>
                                        <p:tgtEl>
                                          <p:spTgt spid="23"/>
                                        </p:tgtEl>
                                      </p:cBhvr>
                                    </p:animEffect>
                                  </p:childTnLst>
                                </p:cTn>
                              </p:par>
                              <p:par>
                                <p:cTn id="265" presetID="21" presetClass="entr" presetSubtype="1" fill="hold" nodeType="withEffect">
                                  <p:stCondLst>
                                    <p:cond delay="0"/>
                                  </p:stCondLst>
                                  <p:childTnLst>
                                    <p:set>
                                      <p:cBhvr>
                                        <p:cTn id="266" dur="1" fill="hold">
                                          <p:stCondLst>
                                            <p:cond delay="0"/>
                                          </p:stCondLst>
                                        </p:cTn>
                                        <p:tgtEl>
                                          <p:spTgt spid="68"/>
                                        </p:tgtEl>
                                        <p:attrNameLst>
                                          <p:attrName>style.visibility</p:attrName>
                                        </p:attrNameLst>
                                      </p:cBhvr>
                                      <p:to>
                                        <p:strVal val="visible"/>
                                      </p:to>
                                    </p:set>
                                    <p:animEffect transition="in" filter="wheel(1)">
                                      <p:cBhvr>
                                        <p:cTn id="267" dur="500"/>
                                        <p:tgtEl>
                                          <p:spTgt spid="68"/>
                                        </p:tgtEl>
                                      </p:cBhvr>
                                    </p:animEffect>
                                  </p:childTnLst>
                                </p:cTn>
                              </p:par>
                            </p:childTnLst>
                          </p:cTn>
                        </p:par>
                        <p:par>
                          <p:cTn id="268" fill="hold">
                            <p:stCondLst>
                              <p:cond delay="2500"/>
                            </p:stCondLst>
                            <p:childTnLst>
                              <p:par>
                                <p:cTn id="269" presetID="1" presetClass="entr" presetSubtype="0" fill="hold" nodeType="afterEffect">
                                  <p:stCondLst>
                                    <p:cond delay="0"/>
                                  </p:stCondLst>
                                  <p:childTnLst>
                                    <p:set>
                                      <p:cBhvr>
                                        <p:cTn id="270" dur="1" fill="hold">
                                          <p:stCondLst>
                                            <p:cond delay="0"/>
                                          </p:stCondLst>
                                        </p:cTn>
                                        <p:tgtEl>
                                          <p:spTgt spid="73"/>
                                        </p:tgtEl>
                                        <p:attrNameLst>
                                          <p:attrName>style.visibility</p:attrName>
                                        </p:attrNameLst>
                                      </p:cBhvr>
                                      <p:to>
                                        <p:strVal val="visible"/>
                                      </p:to>
                                    </p:set>
                                  </p:childTnLst>
                                </p:cTn>
                              </p:par>
                            </p:childTnLst>
                          </p:cTn>
                        </p:par>
                        <p:par>
                          <p:cTn id="271" fill="hold">
                            <p:stCondLst>
                              <p:cond delay="2500"/>
                            </p:stCondLst>
                            <p:childTnLst>
                              <p:par>
                                <p:cTn id="272" presetID="42" presetClass="path" presetSubtype="0" accel="50000" decel="50000" fill="hold" nodeType="afterEffect">
                                  <p:stCondLst>
                                    <p:cond delay="0"/>
                                  </p:stCondLst>
                                  <p:childTnLst>
                                    <p:animMotion origin="layout" path="M -4.0625E-6 -3.51852E-6 L 0.24165 -0.15142 " pathEditMode="relative" rAng="0" ptsTypes="AA">
                                      <p:cBhvr>
                                        <p:cTn id="273" dur="2000" fill="hold"/>
                                        <p:tgtEl>
                                          <p:spTgt spid="73"/>
                                        </p:tgtEl>
                                        <p:attrNameLst>
                                          <p:attrName>ppt_x</p:attrName>
                                          <p:attrName>ppt_y</p:attrName>
                                        </p:attrNameLst>
                                      </p:cBhvr>
                                      <p:rCtr x="12077" y="-7581"/>
                                    </p:animMotion>
                                  </p:childTnLst>
                                </p:cTn>
                              </p:par>
                              <p:par>
                                <p:cTn id="274" presetID="42" presetClass="path" presetSubtype="0" accel="50000" decel="50000" fill="hold" nodeType="withEffect">
                                  <p:stCondLst>
                                    <p:cond delay="0"/>
                                  </p:stCondLst>
                                  <p:childTnLst>
                                    <p:animMotion origin="layout" path="M 4.44444E-6 2.28395E-6 L 0.24349 0.14564 " pathEditMode="relative" rAng="0" ptsTypes="AA">
                                      <p:cBhvr>
                                        <p:cTn id="275" dur="2000" fill="hold"/>
                                        <p:tgtEl>
                                          <p:spTgt spid="68"/>
                                        </p:tgtEl>
                                        <p:attrNameLst>
                                          <p:attrName>ppt_x</p:attrName>
                                          <p:attrName>ppt_y</p:attrName>
                                        </p:attrNameLst>
                                      </p:cBhvr>
                                      <p:rCtr x="12174" y="7272"/>
                                    </p:animMotion>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500"/>
                                        <p:tgtEl>
                                          <p:spTgt spid="69"/>
                                        </p:tgtEl>
                                      </p:cBhvr>
                                    </p:animEffect>
                                    <p:set>
                                      <p:cBhvr>
                                        <p:cTn id="280" dur="1" fill="hold">
                                          <p:stCondLst>
                                            <p:cond delay="499"/>
                                          </p:stCondLst>
                                        </p:cTn>
                                        <p:tgtEl>
                                          <p:spTgt spid="69"/>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26"/>
                                        </p:tgtEl>
                                      </p:cBhvr>
                                    </p:animEffect>
                                    <p:set>
                                      <p:cBhvr>
                                        <p:cTn id="283" dur="1" fill="hold">
                                          <p:stCondLst>
                                            <p:cond delay="499"/>
                                          </p:stCondLst>
                                        </p:cTn>
                                        <p:tgtEl>
                                          <p:spTgt spid="2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85"/>
                                        </p:tgtEl>
                                      </p:cBhvr>
                                    </p:animEffect>
                                    <p:set>
                                      <p:cBhvr>
                                        <p:cTn id="286" dur="1" fill="hold">
                                          <p:stCondLst>
                                            <p:cond delay="499"/>
                                          </p:stCondLst>
                                        </p:cTn>
                                        <p:tgtEl>
                                          <p:spTgt spid="85"/>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76"/>
                                        </p:tgtEl>
                                      </p:cBhvr>
                                    </p:animEffect>
                                    <p:set>
                                      <p:cBhvr>
                                        <p:cTn id="289" dur="1" fill="hold">
                                          <p:stCondLst>
                                            <p:cond delay="499"/>
                                          </p:stCondLst>
                                        </p:cTn>
                                        <p:tgtEl>
                                          <p:spTgt spid="76"/>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23"/>
                                        </p:tgtEl>
                                      </p:cBhvr>
                                    </p:animEffect>
                                    <p:set>
                                      <p:cBhvr>
                                        <p:cTn id="292" dur="1" fill="hold">
                                          <p:stCondLst>
                                            <p:cond delay="499"/>
                                          </p:stCondLst>
                                        </p:cTn>
                                        <p:tgtEl>
                                          <p:spTgt spid="23"/>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68"/>
                                        </p:tgtEl>
                                      </p:cBhvr>
                                    </p:animEffect>
                                    <p:set>
                                      <p:cBhvr>
                                        <p:cTn id="295" dur="1" fill="hold">
                                          <p:stCondLst>
                                            <p:cond delay="499"/>
                                          </p:stCondLst>
                                        </p:cTn>
                                        <p:tgtEl>
                                          <p:spTgt spid="68"/>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73"/>
                                        </p:tgtEl>
                                      </p:cBhvr>
                                    </p:animEffect>
                                    <p:set>
                                      <p:cBhvr>
                                        <p:cTn id="298" dur="1" fill="hold">
                                          <p:stCondLst>
                                            <p:cond delay="499"/>
                                          </p:stCondLst>
                                        </p:cTn>
                                        <p:tgtEl>
                                          <p:spTgt spid="73"/>
                                        </p:tgtEl>
                                        <p:attrNameLst>
                                          <p:attrName>style.visibility</p:attrName>
                                        </p:attrNameLst>
                                      </p:cBhvr>
                                      <p:to>
                                        <p:strVal val="hidden"/>
                                      </p:to>
                                    </p:set>
                                  </p:childTnLst>
                                </p:cTn>
                              </p:par>
                              <p:par>
                                <p:cTn id="299" presetID="10" presetClass="exit" presetSubtype="0" fill="hold" grpId="7" nodeType="withEffect">
                                  <p:stCondLst>
                                    <p:cond delay="0"/>
                                  </p:stCondLst>
                                  <p:childTnLst>
                                    <p:animEffect transition="out" filter="fade">
                                      <p:cBhvr>
                                        <p:cTn id="300" dur="500"/>
                                        <p:tgtEl>
                                          <p:spTgt spid="10"/>
                                        </p:tgtEl>
                                      </p:cBhvr>
                                    </p:animEffect>
                                    <p:set>
                                      <p:cBhvr>
                                        <p:cTn id="301" dur="1" fill="hold">
                                          <p:stCondLst>
                                            <p:cond delay="499"/>
                                          </p:stCondLst>
                                        </p:cTn>
                                        <p:tgtEl>
                                          <p:spTgt spid="10"/>
                                        </p:tgtEl>
                                        <p:attrNameLst>
                                          <p:attrName>style.visibility</p:attrName>
                                        </p:attrNameLst>
                                      </p:cBhvr>
                                      <p:to>
                                        <p:strVal val="hidden"/>
                                      </p:to>
                                    </p:set>
                                  </p:childTnLst>
                                </p:cTn>
                              </p:par>
                              <p:par>
                                <p:cTn id="302" presetID="10" presetClass="exit" presetSubtype="0" fill="hold" grpId="1" nodeType="withEffect">
                                  <p:stCondLst>
                                    <p:cond delay="0"/>
                                  </p:stCondLst>
                                  <p:childTnLst>
                                    <p:animEffect transition="out" filter="fade">
                                      <p:cBhvr>
                                        <p:cTn id="303" dur="500"/>
                                        <p:tgtEl>
                                          <p:spTgt spid="22"/>
                                        </p:tgtEl>
                                      </p:cBhvr>
                                    </p:animEffect>
                                    <p:set>
                                      <p:cBhvr>
                                        <p:cTn id="304" dur="1" fill="hold">
                                          <p:stCondLst>
                                            <p:cond delay="499"/>
                                          </p:stCondLst>
                                        </p:cTn>
                                        <p:tgtEl>
                                          <p:spTgt spid="22"/>
                                        </p:tgtEl>
                                        <p:attrNameLst>
                                          <p:attrName>style.visibility</p:attrName>
                                        </p:attrNameLst>
                                      </p:cBhvr>
                                      <p:to>
                                        <p:strVal val="hidden"/>
                                      </p:to>
                                    </p:set>
                                  </p:childTnLst>
                                </p:cTn>
                              </p:par>
                              <p:par>
                                <p:cTn id="305" presetID="10" presetClass="entr" presetSubtype="0" fill="hold" grpId="3" nodeType="withEffect">
                                  <p:stCondLst>
                                    <p:cond delay="0"/>
                                  </p:stCondLst>
                                  <p:childTnLst>
                                    <p:set>
                                      <p:cBhvr>
                                        <p:cTn id="306" dur="1" fill="hold">
                                          <p:stCondLst>
                                            <p:cond delay="0"/>
                                          </p:stCondLst>
                                        </p:cTn>
                                        <p:tgtEl>
                                          <p:spTgt spid="20"/>
                                        </p:tgtEl>
                                        <p:attrNameLst>
                                          <p:attrName>style.visibility</p:attrName>
                                        </p:attrNameLst>
                                      </p:cBhvr>
                                      <p:to>
                                        <p:strVal val="visible"/>
                                      </p:to>
                                    </p:set>
                                    <p:animEffect transition="in" filter="fade">
                                      <p:cBhvr>
                                        <p:cTn id="307" dur="500"/>
                                        <p:tgtEl>
                                          <p:spTgt spid="20"/>
                                        </p:tgtEl>
                                      </p:cBhvr>
                                    </p:animEffect>
                                  </p:childTnLst>
                                </p:cTn>
                              </p:par>
                              <p:par>
                                <p:cTn id="308" presetID="2" presetClass="entr" presetSubtype="4" fill="hold" grpId="1" nodeType="withEffect">
                                  <p:stCondLst>
                                    <p:cond delay="0"/>
                                  </p:stCondLst>
                                  <p:childTnLst>
                                    <p:set>
                                      <p:cBhvr>
                                        <p:cTn id="309" dur="1" fill="hold">
                                          <p:stCondLst>
                                            <p:cond delay="0"/>
                                          </p:stCondLst>
                                        </p:cTn>
                                        <p:tgtEl>
                                          <p:spTgt spid="6"/>
                                        </p:tgtEl>
                                        <p:attrNameLst>
                                          <p:attrName>style.visibility</p:attrName>
                                        </p:attrNameLst>
                                      </p:cBhvr>
                                      <p:to>
                                        <p:strVal val="visible"/>
                                      </p:to>
                                    </p:set>
                                    <p:anim calcmode="lin" valueType="num">
                                      <p:cBhvr additive="base">
                                        <p:cTn id="310" dur="500" fill="hold"/>
                                        <p:tgtEl>
                                          <p:spTgt spid="6"/>
                                        </p:tgtEl>
                                        <p:attrNameLst>
                                          <p:attrName>ppt_x</p:attrName>
                                        </p:attrNameLst>
                                      </p:cBhvr>
                                      <p:tavLst>
                                        <p:tav tm="0">
                                          <p:val>
                                            <p:strVal val="#ppt_x"/>
                                          </p:val>
                                        </p:tav>
                                        <p:tav tm="100000">
                                          <p:val>
                                            <p:strVal val="#ppt_x"/>
                                          </p:val>
                                        </p:tav>
                                      </p:tavLst>
                                    </p:anim>
                                    <p:anim calcmode="lin" valueType="num">
                                      <p:cBhvr additive="base">
                                        <p:cTn id="311" dur="500" fill="hold"/>
                                        <p:tgtEl>
                                          <p:spTgt spid="6"/>
                                        </p:tgtEl>
                                        <p:attrNameLst>
                                          <p:attrName>ppt_y</p:attrName>
                                        </p:attrNameLst>
                                      </p:cBhvr>
                                      <p:tavLst>
                                        <p:tav tm="0">
                                          <p:val>
                                            <p:strVal val="1+#ppt_h/2"/>
                                          </p:val>
                                        </p:tav>
                                        <p:tav tm="100000">
                                          <p:val>
                                            <p:strVal val="#ppt_y"/>
                                          </p:val>
                                        </p:tav>
                                      </p:tavLst>
                                    </p:anim>
                                  </p:childTnLst>
                                </p:cTn>
                              </p:par>
                              <p:par>
                                <p:cTn id="312" presetID="42" presetClass="entr" presetSubtype="0" fill="hold" grpId="2" nodeType="withEffect">
                                  <p:stCondLst>
                                    <p:cond delay="0"/>
                                  </p:stCondLst>
                                  <p:childTnLst>
                                    <p:set>
                                      <p:cBhvr>
                                        <p:cTn id="313" dur="1" fill="hold">
                                          <p:stCondLst>
                                            <p:cond delay="0"/>
                                          </p:stCondLst>
                                        </p:cTn>
                                        <p:tgtEl>
                                          <p:spTgt spid="6"/>
                                        </p:tgtEl>
                                        <p:attrNameLst>
                                          <p:attrName>style.visibility</p:attrName>
                                        </p:attrNameLst>
                                      </p:cBhvr>
                                      <p:to>
                                        <p:strVal val="visible"/>
                                      </p:to>
                                    </p:set>
                                    <p:animEffect transition="in" filter="fade">
                                      <p:cBhvr>
                                        <p:cTn id="314" dur="500"/>
                                        <p:tgtEl>
                                          <p:spTgt spid="6"/>
                                        </p:tgtEl>
                                      </p:cBhvr>
                                    </p:animEffect>
                                    <p:anim calcmode="lin" valueType="num">
                                      <p:cBhvr>
                                        <p:cTn id="315" dur="500" fill="hold"/>
                                        <p:tgtEl>
                                          <p:spTgt spid="6"/>
                                        </p:tgtEl>
                                        <p:attrNameLst>
                                          <p:attrName>ppt_x</p:attrName>
                                        </p:attrNameLst>
                                      </p:cBhvr>
                                      <p:tavLst>
                                        <p:tav tm="0">
                                          <p:val>
                                            <p:strVal val="#ppt_x"/>
                                          </p:val>
                                        </p:tav>
                                        <p:tav tm="100000">
                                          <p:val>
                                            <p:strVal val="#ppt_x"/>
                                          </p:val>
                                        </p:tav>
                                      </p:tavLst>
                                    </p:anim>
                                    <p:anim calcmode="lin" valueType="num">
                                      <p:cBhvr>
                                        <p:cTn id="316" dur="500" fill="hold"/>
                                        <p:tgtEl>
                                          <p:spTgt spid="6"/>
                                        </p:tgtEl>
                                        <p:attrNameLst>
                                          <p:attrName>ppt_y</p:attrName>
                                        </p:attrNameLst>
                                      </p:cBhvr>
                                      <p:tavLst>
                                        <p:tav tm="0">
                                          <p:val>
                                            <p:strVal val="#ppt_y+.1"/>
                                          </p:val>
                                        </p:tav>
                                        <p:tav tm="100000">
                                          <p:val>
                                            <p:strVal val="#ppt_y"/>
                                          </p:val>
                                        </p:tav>
                                      </p:tavLst>
                                    </p:anim>
                                  </p:childTnLst>
                                </p:cTn>
                              </p:par>
                              <p:par>
                                <p:cTn id="317" presetID="10" presetClass="entr" presetSubtype="0" fill="hold" nodeType="withEffect">
                                  <p:stCondLst>
                                    <p:cond delay="0"/>
                                  </p:stCondLst>
                                  <p:childTnLst>
                                    <p:set>
                                      <p:cBhvr>
                                        <p:cTn id="318" dur="1" fill="hold">
                                          <p:stCondLst>
                                            <p:cond delay="0"/>
                                          </p:stCondLst>
                                        </p:cTn>
                                        <p:tgtEl>
                                          <p:spTgt spid="62"/>
                                        </p:tgtEl>
                                        <p:attrNameLst>
                                          <p:attrName>style.visibility</p:attrName>
                                        </p:attrNameLst>
                                      </p:cBhvr>
                                      <p:to>
                                        <p:strVal val="visible"/>
                                      </p:to>
                                    </p:set>
                                    <p:animEffect transition="in" filter="fade">
                                      <p:cBhvr>
                                        <p:cTn id="319" dur="500"/>
                                        <p:tgtEl>
                                          <p:spTgt spid="62"/>
                                        </p:tgtEl>
                                      </p:cBhvr>
                                    </p:animEffect>
                                  </p:childTnLst>
                                </p:cTn>
                              </p:par>
                              <p:par>
                                <p:cTn id="320" presetID="10" presetClass="entr" presetSubtype="0" fill="hold" nodeType="withEffect">
                                  <p:stCondLst>
                                    <p:cond delay="0"/>
                                  </p:stCondLst>
                                  <p:childTnLst>
                                    <p:set>
                                      <p:cBhvr>
                                        <p:cTn id="321" dur="1" fill="hold">
                                          <p:stCondLst>
                                            <p:cond delay="0"/>
                                          </p:stCondLst>
                                        </p:cTn>
                                        <p:tgtEl>
                                          <p:spTgt spid="77"/>
                                        </p:tgtEl>
                                        <p:attrNameLst>
                                          <p:attrName>style.visibility</p:attrName>
                                        </p:attrNameLst>
                                      </p:cBhvr>
                                      <p:to>
                                        <p:strVal val="visible"/>
                                      </p:to>
                                    </p:set>
                                    <p:animEffect transition="in" filter="fade">
                                      <p:cBhvr>
                                        <p:cTn id="3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20" grpId="0"/>
      <p:bldP spid="20" grpId="1"/>
      <p:bldP spid="20" grpId="2"/>
      <p:bldP spid="20" grpId="3"/>
      <p:bldP spid="20" grpId="4"/>
      <p:bldP spid="47" grpId="0" animBg="1"/>
      <p:bldP spid="47" grpId="1" animBg="1"/>
      <p:bldP spid="9" grpId="0"/>
      <p:bldP spid="9" grpId="1"/>
      <p:bldP spid="9" grpId="2"/>
      <p:bldP spid="4" grpId="0" animBg="1"/>
      <p:bldP spid="4" grpId="1" animBg="1"/>
      <p:bldP spid="4" grpId="2" animBg="1"/>
      <p:bldP spid="10" grpId="0" animBg="1"/>
      <p:bldP spid="10" grpId="1" animBg="1"/>
      <p:bldP spid="10" grpId="2" animBg="1"/>
      <p:bldP spid="10" grpId="3" animBg="1"/>
      <p:bldP spid="10" grpId="4" animBg="1"/>
      <p:bldP spid="10" grpId="5" animBg="1"/>
      <p:bldP spid="10" grpId="6" animBg="1"/>
      <p:bldP spid="10" grpId="7" animBg="1"/>
      <p:bldP spid="24" grpId="0" animBg="1"/>
      <p:bldP spid="24" grpId="1" animBg="1"/>
      <p:bldP spid="74" grpId="0" animBg="1"/>
      <p:bldP spid="74" grpId="1" animBg="1"/>
      <p:bldP spid="14" grpId="0"/>
      <p:bldP spid="14" grpId="1"/>
      <p:bldP spid="14" grpId="2"/>
      <p:bldP spid="5" grpId="0" animBg="1"/>
      <p:bldP spid="5" grpId="1" animBg="1"/>
      <p:bldP spid="17" grpId="0" animBg="1"/>
      <p:bldP spid="17" grpId="1" animBg="1"/>
      <p:bldP spid="18" grpId="0" animBg="1"/>
      <p:bldP spid="18" grpId="1" animBg="1"/>
      <p:bldP spid="59" grpId="0" animBg="1"/>
      <p:bldP spid="59" grpId="1" animBg="1"/>
      <p:bldP spid="63" grpId="0" animBg="1"/>
      <p:bldP spid="63"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61" y="233154"/>
            <a:ext cx="11370961" cy="635655"/>
          </a:xfrm>
        </p:spPr>
        <p:txBody>
          <a:bodyPr/>
          <a:lstStyle/>
          <a:p>
            <a:r>
              <a:rPr lang="en-US" sz="4590" dirty="0"/>
              <a:t>Windows Azure Cross-Premises Connectivity</a:t>
            </a:r>
          </a:p>
        </p:txBody>
      </p:sp>
      <p:sp>
        <p:nvSpPr>
          <p:cNvPr id="112" name="Rectangle 111"/>
          <p:cNvSpPr/>
          <p:nvPr/>
        </p:nvSpPr>
        <p:spPr bwMode="auto">
          <a:xfrm>
            <a:off x="2468674" y="1295067"/>
            <a:ext cx="2021771" cy="520704"/>
          </a:xfrm>
          <a:prstGeom prst="rect">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11" tIns="38801" rIns="77611" bIns="38801" numCol="1" rtlCol="0" anchor="ctr" anchorCtr="0" compatLnSpc="1">
            <a:prstTxWarp prst="textNoShape">
              <a:avLst/>
            </a:prstTxWarp>
          </a:bodyPr>
          <a:lstStyle/>
          <a:p>
            <a:pPr algn="ctr" defTabSz="775898" fontAlgn="base">
              <a:spcBef>
                <a:spcPct val="0"/>
              </a:spcBef>
              <a:spcAft>
                <a:spcPct val="0"/>
              </a:spcAft>
            </a:pPr>
            <a:r>
              <a:rPr lang="en-US" sz="1836" dirty="0">
                <a:gradFill>
                  <a:gsLst>
                    <a:gs pos="0">
                      <a:srgbClr val="FFFFFF"/>
                    </a:gs>
                    <a:gs pos="100000">
                      <a:srgbClr val="FFFFFF"/>
                    </a:gs>
                  </a:gsLst>
                  <a:lin ang="5400000" scaled="0"/>
                </a:gradFill>
              </a:rPr>
              <a:t>Cloud</a:t>
            </a:r>
          </a:p>
        </p:txBody>
      </p:sp>
      <p:sp>
        <p:nvSpPr>
          <p:cNvPr id="113" name="Rectangle 112"/>
          <p:cNvSpPr/>
          <p:nvPr/>
        </p:nvSpPr>
        <p:spPr bwMode="auto">
          <a:xfrm>
            <a:off x="7950805" y="1295067"/>
            <a:ext cx="2020114" cy="520704"/>
          </a:xfrm>
          <a:prstGeom prst="rect">
            <a:avLst/>
          </a:prstGeom>
          <a:solidFill>
            <a:schemeClr val="accent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11" tIns="38801" rIns="77611" bIns="38801" numCol="1" rtlCol="0" anchor="ctr" anchorCtr="0" compatLnSpc="1">
            <a:prstTxWarp prst="textNoShape">
              <a:avLst/>
            </a:prstTxWarp>
          </a:bodyPr>
          <a:lstStyle/>
          <a:p>
            <a:pPr algn="ctr" defTabSz="775898" fontAlgn="base">
              <a:spcBef>
                <a:spcPct val="0"/>
              </a:spcBef>
              <a:spcAft>
                <a:spcPct val="0"/>
              </a:spcAft>
            </a:pPr>
            <a:r>
              <a:rPr lang="en-US" sz="1836" dirty="0">
                <a:gradFill>
                  <a:gsLst>
                    <a:gs pos="0">
                      <a:srgbClr val="FFFFFF"/>
                    </a:gs>
                    <a:gs pos="100000">
                      <a:srgbClr val="FFFFFF"/>
                    </a:gs>
                  </a:gsLst>
                  <a:lin ang="5400000" scaled="0"/>
                </a:gradFill>
              </a:rPr>
              <a:t>Enterprise</a:t>
            </a:r>
          </a:p>
        </p:txBody>
      </p:sp>
      <p:grpSp>
        <p:nvGrpSpPr>
          <p:cNvPr id="5" name="Group 4"/>
          <p:cNvGrpSpPr/>
          <p:nvPr/>
        </p:nvGrpSpPr>
        <p:grpSpPr>
          <a:xfrm>
            <a:off x="2479362" y="3954606"/>
            <a:ext cx="7491557" cy="1045851"/>
            <a:chOff x="2916925" y="4017731"/>
            <a:chExt cx="8816693" cy="1230524"/>
          </a:xfrm>
        </p:grpSpPr>
        <p:sp>
          <p:nvSpPr>
            <p:cNvPr id="142" name="Freeform 141"/>
            <p:cNvSpPr/>
            <p:nvPr/>
          </p:nvSpPr>
          <p:spPr>
            <a:xfrm rot="5400000">
              <a:off x="3631131" y="3303526"/>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5"/>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143" name="Freeform 142"/>
            <p:cNvSpPr/>
            <p:nvPr/>
          </p:nvSpPr>
          <p:spPr>
            <a:xfrm rot="5400000">
              <a:off x="10068436" y="3303525"/>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106" name="Rectangle 105"/>
            <p:cNvSpPr/>
            <p:nvPr/>
          </p:nvSpPr>
          <p:spPr>
            <a:xfrm>
              <a:off x="5689769" y="4136211"/>
              <a:ext cx="3372363" cy="1112044"/>
            </a:xfrm>
            <a:prstGeom prst="rect">
              <a:avLst/>
            </a:prstGeom>
          </p:spPr>
          <p:txBody>
            <a:bodyPr wrap="square" lIns="124320" tIns="62161" rIns="124320" bIns="62161">
              <a:spAutoFit/>
            </a:bodyPr>
            <a:lstStyle/>
            <a:p>
              <a:pPr algn="ctr" defTabSz="646587" fontAlgn="base">
                <a:lnSpc>
                  <a:spcPct val="80000"/>
                </a:lnSpc>
              </a:pPr>
              <a:r>
                <a:rPr lang="en-US" sz="1836" dirty="0">
                  <a:gradFill>
                    <a:gsLst>
                      <a:gs pos="0">
                        <a:schemeClr val="tx1"/>
                      </a:gs>
                      <a:gs pos="86000">
                        <a:schemeClr val="tx1"/>
                      </a:gs>
                    </a:gsLst>
                    <a:lin ang="5400000" scaled="0"/>
                  </a:gradFill>
                </a:rPr>
                <a:t>Application-Layer </a:t>
              </a:r>
            </a:p>
            <a:p>
              <a:pPr algn="ctr" defTabSz="646587" fontAlgn="base">
                <a:lnSpc>
                  <a:spcPct val="80000"/>
                </a:lnSpc>
              </a:pPr>
              <a:r>
                <a:rPr lang="en-US" sz="1836" dirty="0">
                  <a:gradFill>
                    <a:gsLst>
                      <a:gs pos="0">
                        <a:schemeClr val="tx1"/>
                      </a:gs>
                      <a:gs pos="86000">
                        <a:schemeClr val="tx1"/>
                      </a:gs>
                    </a:gsLst>
                    <a:lin ang="5400000" scaled="0"/>
                  </a:gradFill>
                </a:rPr>
                <a:t>Connectivity &amp; Messaging </a:t>
              </a:r>
            </a:p>
            <a:p>
              <a:pPr algn="ctr" defTabSz="646587" fontAlgn="base">
                <a:lnSpc>
                  <a:spcPct val="80000"/>
                </a:lnSpc>
              </a:pPr>
              <a:r>
                <a:rPr lang="en-US" sz="1020" dirty="0">
                  <a:gradFill>
                    <a:gsLst>
                      <a:gs pos="0">
                        <a:schemeClr val="tx1"/>
                      </a:gs>
                      <a:gs pos="86000">
                        <a:schemeClr val="tx1"/>
                      </a:gs>
                    </a:gsLst>
                    <a:lin ang="5400000" scaled="0"/>
                  </a:gradFill>
                </a:rPr>
                <a:t>Service Bus</a:t>
              </a:r>
            </a:p>
          </p:txBody>
        </p:sp>
        <p:cxnSp>
          <p:nvCxnSpPr>
            <p:cNvPr id="107" name="Straight Connector 106"/>
            <p:cNvCxnSpPr/>
            <p:nvPr/>
          </p:nvCxnSpPr>
          <p:spPr>
            <a:xfrm>
              <a:off x="8169447" y="4493219"/>
              <a:ext cx="1418672"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093170" y="4493219"/>
              <a:ext cx="1483384"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bwMode="black">
            <a:xfrm>
              <a:off x="3665820" y="4199843"/>
              <a:ext cx="721231" cy="586753"/>
              <a:chOff x="5184775" y="225425"/>
              <a:chExt cx="1500188" cy="1220788"/>
            </a:xfrm>
            <a:solidFill>
              <a:srgbClr val="FFFFFF"/>
            </a:solidFill>
          </p:grpSpPr>
          <p:sp>
            <p:nvSpPr>
              <p:cNvPr id="11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sp>
            <p:nvSpPr>
              <p:cNvPr id="11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sp>
            <p:nvSpPr>
              <p:cNvPr id="118"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grpSp>
        <p:grpSp>
          <p:nvGrpSpPr>
            <p:cNvPr id="119" name="Group 118"/>
            <p:cNvGrpSpPr/>
            <p:nvPr/>
          </p:nvGrpSpPr>
          <p:grpSpPr bwMode="black">
            <a:xfrm>
              <a:off x="10136281" y="4199843"/>
              <a:ext cx="721231" cy="586753"/>
              <a:chOff x="5184775" y="225425"/>
              <a:chExt cx="1500188" cy="1220788"/>
            </a:xfrm>
            <a:solidFill>
              <a:srgbClr val="FFFFFF"/>
            </a:solidFill>
          </p:grpSpPr>
          <p:sp>
            <p:nvSpPr>
              <p:cNvPr id="12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sp>
            <p:nvSpPr>
              <p:cNvPr id="12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sp>
            <p:nvSpPr>
              <p:cNvPr id="12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gradFill>
                    <a:gsLst>
                      <a:gs pos="0">
                        <a:schemeClr val="tx1"/>
                      </a:gs>
                      <a:gs pos="86000">
                        <a:schemeClr val="tx1"/>
                      </a:gs>
                    </a:gsLst>
                    <a:lin ang="5400000" scaled="0"/>
                  </a:gradFill>
                </a:endParaRPr>
              </a:p>
            </p:txBody>
          </p:sp>
        </p:grpSp>
      </p:grpSp>
      <p:grpSp>
        <p:nvGrpSpPr>
          <p:cNvPr id="6" name="Group 5"/>
          <p:cNvGrpSpPr/>
          <p:nvPr/>
        </p:nvGrpSpPr>
        <p:grpSpPr>
          <a:xfrm>
            <a:off x="2479354" y="2970405"/>
            <a:ext cx="7491556" cy="808256"/>
            <a:chOff x="2916926" y="2704298"/>
            <a:chExt cx="8816692" cy="950976"/>
          </a:xfrm>
        </p:grpSpPr>
        <p:sp>
          <p:nvSpPr>
            <p:cNvPr id="97" name="Freeform 96"/>
            <p:cNvSpPr/>
            <p:nvPr/>
          </p:nvSpPr>
          <p:spPr>
            <a:xfrm rot="5400000">
              <a:off x="10068436" y="1990092"/>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98" name="Freeform 97"/>
            <p:cNvSpPr/>
            <p:nvPr/>
          </p:nvSpPr>
          <p:spPr>
            <a:xfrm rot="5400000">
              <a:off x="3631158" y="1990092"/>
              <a:ext cx="950923"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5"/>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102" name="Rectangle 101"/>
            <p:cNvSpPr/>
            <p:nvPr/>
          </p:nvSpPr>
          <p:spPr>
            <a:xfrm>
              <a:off x="5689769" y="2921266"/>
              <a:ext cx="3372363" cy="569588"/>
            </a:xfrm>
            <a:prstGeom prst="rect">
              <a:avLst/>
            </a:prstGeom>
          </p:spPr>
          <p:txBody>
            <a:bodyPr wrap="square" lIns="124320" tIns="62161" rIns="124320" bIns="62161">
              <a:spAutoFit/>
            </a:bodyPr>
            <a:lstStyle/>
            <a:p>
              <a:pPr algn="ctr" defTabSz="646587" fontAlgn="base">
                <a:lnSpc>
                  <a:spcPct val="80000"/>
                </a:lnSpc>
              </a:pPr>
              <a:r>
                <a:rPr lang="en-US" sz="1836" dirty="0">
                  <a:gradFill>
                    <a:gsLst>
                      <a:gs pos="0">
                        <a:schemeClr val="tx1"/>
                      </a:gs>
                      <a:gs pos="86000">
                        <a:schemeClr val="tx1"/>
                      </a:gs>
                    </a:gsLst>
                    <a:lin ang="5400000" scaled="0"/>
                  </a:gradFill>
                </a:rPr>
                <a:t>Data Synchronization</a:t>
              </a:r>
            </a:p>
            <a:p>
              <a:pPr algn="ctr" defTabSz="646587" fontAlgn="base">
                <a:lnSpc>
                  <a:spcPct val="80000"/>
                </a:lnSpc>
              </a:pPr>
              <a:r>
                <a:rPr lang="en-US" sz="1020" dirty="0">
                  <a:gradFill>
                    <a:gsLst>
                      <a:gs pos="0">
                        <a:schemeClr val="tx1"/>
                      </a:gs>
                      <a:gs pos="86000">
                        <a:schemeClr val="tx1"/>
                      </a:gs>
                    </a:gsLst>
                    <a:lin ang="5400000" scaled="0"/>
                  </a:gradFill>
                </a:rPr>
                <a:t>SQL Azure Data Sync</a:t>
              </a:r>
            </a:p>
          </p:txBody>
        </p:sp>
        <p:cxnSp>
          <p:nvCxnSpPr>
            <p:cNvPr id="103" name="Straight Connector 102"/>
            <p:cNvCxnSpPr/>
            <p:nvPr/>
          </p:nvCxnSpPr>
          <p:spPr>
            <a:xfrm>
              <a:off x="8169447" y="3179786"/>
              <a:ext cx="1418672"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093170" y="3179786"/>
              <a:ext cx="1483384"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0155906" y="2902417"/>
              <a:ext cx="745986" cy="554738"/>
              <a:chOff x="10155906" y="2935554"/>
              <a:chExt cx="745986" cy="554738"/>
            </a:xfrm>
          </p:grpSpPr>
          <p:pic>
            <p:nvPicPr>
              <p:cNvPr id="123"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10155906" y="2935554"/>
                <a:ext cx="444334" cy="4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10457558" y="3086848"/>
                <a:ext cx="444334" cy="4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3687523" y="2902417"/>
              <a:ext cx="745986" cy="554738"/>
              <a:chOff x="3687523" y="2946854"/>
              <a:chExt cx="745986" cy="554738"/>
            </a:xfrm>
          </p:grpSpPr>
          <p:pic>
            <p:nvPicPr>
              <p:cNvPr id="125"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687523" y="2946854"/>
                <a:ext cx="444334" cy="4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989175" y="3098148"/>
                <a:ext cx="444334" cy="4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 name="Group 3"/>
          <p:cNvGrpSpPr/>
          <p:nvPr/>
        </p:nvGrpSpPr>
        <p:grpSpPr>
          <a:xfrm>
            <a:off x="2479362" y="4927750"/>
            <a:ext cx="7491557" cy="833537"/>
            <a:chOff x="2916925" y="5310944"/>
            <a:chExt cx="8816693" cy="980720"/>
          </a:xfrm>
        </p:grpSpPr>
        <p:sp>
          <p:nvSpPr>
            <p:cNvPr id="99" name="Freeform 98"/>
            <p:cNvSpPr/>
            <p:nvPr/>
          </p:nvSpPr>
          <p:spPr>
            <a:xfrm rot="5400000">
              <a:off x="10068436" y="4611610"/>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lumMod val="75000"/>
              </a:schemeClr>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100" name="Freeform 99"/>
            <p:cNvSpPr/>
            <p:nvPr/>
          </p:nvSpPr>
          <p:spPr>
            <a:xfrm rot="5400000">
              <a:off x="3631131" y="4611610"/>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5">
                <a:lumMod val="75000"/>
              </a:schemeClr>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pic>
          <p:nvPicPr>
            <p:cNvPr id="131"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3496267" y="5369813"/>
              <a:ext cx="560869" cy="560868"/>
            </a:xfrm>
            <a:prstGeom prst="rect">
              <a:avLst/>
            </a:prstGeom>
            <a:noFill/>
          </p:spPr>
        </p:pic>
        <p:sp>
          <p:nvSpPr>
            <p:cNvPr id="132" name="Isosceles Triangle 131"/>
            <p:cNvSpPr/>
            <p:nvPr/>
          </p:nvSpPr>
          <p:spPr bwMode="auto">
            <a:xfrm rot="5668901">
              <a:off x="3940697" y="5499429"/>
              <a:ext cx="302773" cy="442107"/>
            </a:xfrm>
            <a:prstGeom prst="triangle">
              <a:avLst>
                <a:gd name="adj" fmla="val 100000"/>
              </a:avLst>
            </a:prstGeom>
            <a:gradFill>
              <a:gsLst>
                <a:gs pos="0">
                  <a:schemeClr val="tx1">
                    <a:alpha val="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98">
                <a:defRPr/>
              </a:pPr>
              <a:endParaRPr lang="en-US" sz="1530" kern="0" dirty="0">
                <a:gradFill>
                  <a:gsLst>
                    <a:gs pos="0">
                      <a:schemeClr val="tx1"/>
                    </a:gs>
                    <a:gs pos="86000">
                      <a:schemeClr val="tx1"/>
                    </a:gs>
                  </a:gsLst>
                  <a:lin ang="5400000" scaled="0"/>
                </a:gradFill>
              </a:endParaRPr>
            </a:p>
          </p:txBody>
        </p:sp>
        <p:pic>
          <p:nvPicPr>
            <p:cNvPr id="133" name="Picture 132"/>
            <p:cNvPicPr>
              <a:picLocks noChangeAspect="1"/>
            </p:cNvPicPr>
            <p:nvPr/>
          </p:nvPicPr>
          <p:blipFill>
            <a:blip r:embed="rId6" cstate="print">
              <a:lum bright="100000" contrast="100000"/>
            </a:blip>
            <a:stretch>
              <a:fillRect/>
            </a:stretch>
          </p:blipFill>
          <p:spPr>
            <a:xfrm>
              <a:off x="3809488" y="5846817"/>
              <a:ext cx="620880" cy="302812"/>
            </a:xfrm>
            <a:prstGeom prst="rect">
              <a:avLst/>
            </a:prstGeom>
            <a:noFill/>
            <a:ln>
              <a:noFill/>
            </a:ln>
            <a:effectLst/>
          </p:spPr>
        </p:pic>
        <p:pic>
          <p:nvPicPr>
            <p:cNvPr id="135"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10053562" y="5310944"/>
              <a:ext cx="980722" cy="980720"/>
            </a:xfrm>
            <a:prstGeom prst="rect">
              <a:avLst/>
            </a:prstGeom>
            <a:noFill/>
          </p:spPr>
        </p:pic>
        <p:sp>
          <p:nvSpPr>
            <p:cNvPr id="136" name="Rectangle 135"/>
            <p:cNvSpPr/>
            <p:nvPr/>
          </p:nvSpPr>
          <p:spPr>
            <a:xfrm>
              <a:off x="5689769" y="5419674"/>
              <a:ext cx="3372363" cy="840816"/>
            </a:xfrm>
            <a:prstGeom prst="rect">
              <a:avLst/>
            </a:prstGeom>
          </p:spPr>
          <p:txBody>
            <a:bodyPr wrap="square" lIns="124320" tIns="62161" rIns="124320" bIns="62161">
              <a:spAutoFit/>
            </a:bodyPr>
            <a:lstStyle/>
            <a:p>
              <a:pPr algn="ctr" defTabSz="646587" fontAlgn="base">
                <a:lnSpc>
                  <a:spcPct val="80000"/>
                </a:lnSpc>
              </a:pPr>
              <a:r>
                <a:rPr lang="en-US" sz="1836" dirty="0">
                  <a:gradFill>
                    <a:gsLst>
                      <a:gs pos="0">
                        <a:schemeClr val="tx1"/>
                      </a:gs>
                      <a:gs pos="86000">
                        <a:schemeClr val="tx1"/>
                      </a:gs>
                    </a:gsLst>
                    <a:lin ang="5400000" scaled="0"/>
                  </a:gradFill>
                </a:rPr>
                <a:t>Secure Machine-to-Machine Connectivity</a:t>
              </a:r>
              <a:r>
                <a:rPr lang="en-US" sz="1020" dirty="0">
                  <a:gradFill>
                    <a:gsLst>
                      <a:gs pos="0">
                        <a:schemeClr val="tx1"/>
                      </a:gs>
                      <a:gs pos="86000">
                        <a:schemeClr val="tx1"/>
                      </a:gs>
                    </a:gsLst>
                    <a:lin ang="5400000" scaled="0"/>
                  </a:gradFill>
                </a:rPr>
                <a:t/>
              </a:r>
              <a:br>
                <a:rPr lang="en-US" sz="1020" dirty="0">
                  <a:gradFill>
                    <a:gsLst>
                      <a:gs pos="0">
                        <a:schemeClr val="tx1"/>
                      </a:gs>
                      <a:gs pos="86000">
                        <a:schemeClr val="tx1"/>
                      </a:gs>
                    </a:gsLst>
                    <a:lin ang="5400000" scaled="0"/>
                  </a:gradFill>
                </a:rPr>
              </a:br>
              <a:r>
                <a:rPr lang="en-US" sz="1020" dirty="0">
                  <a:gradFill>
                    <a:gsLst>
                      <a:gs pos="0">
                        <a:schemeClr val="tx1"/>
                      </a:gs>
                      <a:gs pos="86000">
                        <a:schemeClr val="tx1"/>
                      </a:gs>
                    </a:gsLst>
                    <a:lin ang="5400000" scaled="0"/>
                  </a:gradFill>
                </a:rPr>
                <a:t>Windows Azure Connect</a:t>
              </a:r>
              <a:endParaRPr lang="en-US" sz="1836" dirty="0">
                <a:gradFill>
                  <a:gsLst>
                    <a:gs pos="0">
                      <a:schemeClr val="tx1"/>
                    </a:gs>
                    <a:gs pos="86000">
                      <a:schemeClr val="tx1"/>
                    </a:gs>
                  </a:gsLst>
                  <a:lin ang="5400000" scaled="0"/>
                </a:gradFill>
              </a:endParaRPr>
            </a:p>
          </p:txBody>
        </p:sp>
        <p:cxnSp>
          <p:nvCxnSpPr>
            <p:cNvPr id="137" name="Straight Connector 136"/>
            <p:cNvCxnSpPr/>
            <p:nvPr/>
          </p:nvCxnSpPr>
          <p:spPr>
            <a:xfrm>
              <a:off x="8169447" y="5801304"/>
              <a:ext cx="1418672"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093170" y="5801304"/>
              <a:ext cx="1483384"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479362" y="5877950"/>
            <a:ext cx="7491557" cy="908036"/>
            <a:chOff x="2916925" y="6625847"/>
            <a:chExt cx="8816693" cy="1068374"/>
          </a:xfrm>
        </p:grpSpPr>
        <p:sp>
          <p:nvSpPr>
            <p:cNvPr id="144" name="Freeform 143"/>
            <p:cNvSpPr/>
            <p:nvPr/>
          </p:nvSpPr>
          <p:spPr>
            <a:xfrm rot="5400000">
              <a:off x="10068436" y="5970340"/>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lumMod val="75000"/>
              </a:schemeClr>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145" name="Freeform 144"/>
            <p:cNvSpPr/>
            <p:nvPr/>
          </p:nvSpPr>
          <p:spPr>
            <a:xfrm rot="5400000">
              <a:off x="3631131" y="5970340"/>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5">
                <a:lumMod val="75000"/>
              </a:schemeClr>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grpSp>
          <p:nvGrpSpPr>
            <p:cNvPr id="127" name="Group 126"/>
            <p:cNvGrpSpPr/>
            <p:nvPr/>
          </p:nvGrpSpPr>
          <p:grpSpPr>
            <a:xfrm>
              <a:off x="3665820" y="6704453"/>
              <a:ext cx="815716" cy="804086"/>
              <a:chOff x="5293615" y="2178868"/>
              <a:chExt cx="1522938" cy="1834511"/>
            </a:xfrm>
          </p:grpSpPr>
          <p:pic>
            <p:nvPicPr>
              <p:cNvPr id="128" name="Picture 2"/>
              <p:cNvPicPr>
                <a:picLocks noChangeAspect="1" noChangeArrowheads="1"/>
              </p:cNvPicPr>
              <p:nvPr/>
            </p:nvPicPr>
            <p:blipFill>
              <a:blip r:embed="rId7" cstate="print">
                <a:lum bright="100000" contrast="100000"/>
              </a:blip>
              <a:srcRect/>
              <a:stretch>
                <a:fillRect/>
              </a:stretch>
            </p:blipFill>
            <p:spPr bwMode="auto">
              <a:xfrm>
                <a:off x="5293615" y="2178868"/>
                <a:ext cx="1178385" cy="1079716"/>
              </a:xfrm>
              <a:prstGeom prst="rect">
                <a:avLst/>
              </a:prstGeom>
              <a:noFill/>
              <a:ln w="9525">
                <a:noFill/>
                <a:miter lim="800000"/>
                <a:headEnd/>
                <a:tailEnd/>
              </a:ln>
              <a:effectLst/>
            </p:spPr>
          </p:pic>
          <p:sp>
            <p:nvSpPr>
              <p:cNvPr id="129" name="Isosceles Triangle 128"/>
              <p:cNvSpPr/>
              <p:nvPr/>
            </p:nvSpPr>
            <p:spPr bwMode="auto">
              <a:xfrm rot="9180217">
                <a:off x="5900777" y="2938035"/>
                <a:ext cx="582163" cy="729241"/>
              </a:xfrm>
              <a:prstGeom prst="triangle">
                <a:avLst>
                  <a:gd name="adj" fmla="val 64317"/>
                </a:avLst>
              </a:prstGeom>
              <a:gradFill rotWithShape="1">
                <a:gsLst>
                  <a:gs pos="0">
                    <a:sysClr val="window" lastClr="FFFFFF">
                      <a:lumMod val="95000"/>
                      <a:alpha val="0"/>
                    </a:sysClr>
                  </a:gs>
                  <a:gs pos="50000">
                    <a:schemeClr val="tx1">
                      <a:alpha val="4600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98">
                  <a:defRPr/>
                </a:pPr>
                <a:endParaRPr lang="en-US" sz="1530" kern="0" dirty="0">
                  <a:gradFill>
                    <a:gsLst>
                      <a:gs pos="0">
                        <a:schemeClr val="tx1"/>
                      </a:gs>
                      <a:gs pos="86000">
                        <a:schemeClr val="tx1"/>
                      </a:gs>
                    </a:gsLst>
                    <a:lin ang="5400000" scaled="0"/>
                  </a:gradFill>
                </a:endParaRPr>
              </a:p>
            </p:txBody>
          </p:sp>
          <p:pic>
            <p:nvPicPr>
              <p:cNvPr id="130" name="Picture 129"/>
              <p:cNvPicPr>
                <a:picLocks noChangeAspect="1"/>
              </p:cNvPicPr>
              <p:nvPr/>
            </p:nvPicPr>
            <p:blipFill>
              <a:blip r:embed="rId6" cstate="print">
                <a:lum bright="100000" contrast="100000"/>
              </a:blip>
              <a:stretch>
                <a:fillRect/>
              </a:stretch>
            </p:blipFill>
            <p:spPr>
              <a:xfrm>
                <a:off x="5657373" y="3322518"/>
                <a:ext cx="1159180" cy="690861"/>
              </a:xfrm>
              <a:prstGeom prst="rect">
                <a:avLst/>
              </a:prstGeom>
              <a:noFill/>
              <a:ln>
                <a:noFill/>
              </a:ln>
              <a:effectLst/>
            </p:spPr>
          </p:pic>
        </p:grpSp>
        <p:pic>
          <p:nvPicPr>
            <p:cNvPr id="134" name="Picture 2"/>
            <p:cNvPicPr>
              <a:picLocks noChangeAspect="1" noChangeArrowheads="1"/>
            </p:cNvPicPr>
            <p:nvPr/>
          </p:nvPicPr>
          <p:blipFill>
            <a:blip r:embed="rId7" cstate="print">
              <a:lum bright="100000" contrast="100000"/>
            </a:blip>
            <a:srcRect/>
            <a:stretch>
              <a:fillRect/>
            </a:stretch>
          </p:blipFill>
          <p:spPr bwMode="auto">
            <a:xfrm>
              <a:off x="10021663" y="6625847"/>
              <a:ext cx="1166007" cy="1068374"/>
            </a:xfrm>
            <a:prstGeom prst="rect">
              <a:avLst/>
            </a:prstGeom>
            <a:noFill/>
            <a:ln w="9525">
              <a:noFill/>
              <a:miter lim="800000"/>
              <a:headEnd/>
              <a:tailEnd/>
            </a:ln>
            <a:effectLst/>
          </p:spPr>
        </p:pic>
        <p:cxnSp>
          <p:nvCxnSpPr>
            <p:cNvPr id="139" name="Straight Connector 138"/>
            <p:cNvCxnSpPr/>
            <p:nvPr/>
          </p:nvCxnSpPr>
          <p:spPr>
            <a:xfrm flipH="1">
              <a:off x="5109933" y="7160034"/>
              <a:ext cx="1483384"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5689769" y="6778403"/>
              <a:ext cx="3372363" cy="840816"/>
            </a:xfrm>
            <a:prstGeom prst="rect">
              <a:avLst/>
            </a:prstGeom>
          </p:spPr>
          <p:txBody>
            <a:bodyPr wrap="square" lIns="124320" tIns="62161" rIns="124320" bIns="62161">
              <a:spAutoFit/>
            </a:bodyPr>
            <a:lstStyle/>
            <a:p>
              <a:pPr algn="ctr" defTabSz="646587" fontAlgn="base">
                <a:lnSpc>
                  <a:spcPct val="80000"/>
                </a:lnSpc>
              </a:pPr>
              <a:r>
                <a:rPr lang="en-US" sz="1836" dirty="0">
                  <a:gradFill>
                    <a:gsLst>
                      <a:gs pos="0">
                        <a:schemeClr val="tx1"/>
                      </a:gs>
                      <a:gs pos="86000">
                        <a:schemeClr val="tx1"/>
                      </a:gs>
                    </a:gsLst>
                    <a:lin ang="5400000" scaled="0"/>
                  </a:gradFill>
                </a:rPr>
                <a:t>Secure Site-to-Site </a:t>
              </a:r>
            </a:p>
            <a:p>
              <a:pPr algn="ctr" defTabSz="646587" fontAlgn="base">
                <a:lnSpc>
                  <a:spcPct val="80000"/>
                </a:lnSpc>
              </a:pPr>
              <a:r>
                <a:rPr lang="en-US" sz="1836" dirty="0">
                  <a:gradFill>
                    <a:gsLst>
                      <a:gs pos="0">
                        <a:schemeClr val="tx1"/>
                      </a:gs>
                      <a:gs pos="86000">
                        <a:schemeClr val="tx1"/>
                      </a:gs>
                    </a:gsLst>
                    <a:lin ang="5400000" scaled="0"/>
                  </a:gradFill>
                </a:rPr>
                <a:t>Network Connectivity</a:t>
              </a:r>
            </a:p>
            <a:p>
              <a:pPr algn="ctr" defTabSz="646587" fontAlgn="base">
                <a:lnSpc>
                  <a:spcPct val="80000"/>
                </a:lnSpc>
              </a:pPr>
              <a:r>
                <a:rPr lang="en-US" sz="1020" dirty="0">
                  <a:gradFill>
                    <a:gsLst>
                      <a:gs pos="0">
                        <a:schemeClr val="tx1"/>
                      </a:gs>
                      <a:gs pos="86000">
                        <a:schemeClr val="tx1"/>
                      </a:gs>
                    </a:gsLst>
                    <a:lin ang="5400000" scaled="0"/>
                  </a:gradFill>
                </a:rPr>
                <a:t>Virtual Network</a:t>
              </a:r>
            </a:p>
          </p:txBody>
        </p:sp>
        <p:cxnSp>
          <p:nvCxnSpPr>
            <p:cNvPr id="141" name="Straight Connector 140"/>
            <p:cNvCxnSpPr/>
            <p:nvPr/>
          </p:nvCxnSpPr>
          <p:spPr>
            <a:xfrm>
              <a:off x="8186210" y="7160034"/>
              <a:ext cx="1418672"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468674" y="1987090"/>
            <a:ext cx="7491556" cy="899035"/>
            <a:chOff x="2418036" y="1948304"/>
            <a:chExt cx="7345330" cy="881487"/>
          </a:xfrm>
        </p:grpSpPr>
        <p:grpSp>
          <p:nvGrpSpPr>
            <p:cNvPr id="53" name="Group 52"/>
            <p:cNvGrpSpPr/>
            <p:nvPr/>
          </p:nvGrpSpPr>
          <p:grpSpPr>
            <a:xfrm>
              <a:off x="2418036" y="1948304"/>
              <a:ext cx="7345330" cy="881487"/>
              <a:chOff x="2916926" y="2704298"/>
              <a:chExt cx="8816692" cy="1057784"/>
            </a:xfrm>
          </p:grpSpPr>
          <p:sp>
            <p:nvSpPr>
              <p:cNvPr id="54" name="Freeform 53"/>
              <p:cNvSpPr/>
              <p:nvPr/>
            </p:nvSpPr>
            <p:spPr>
              <a:xfrm rot="5400000">
                <a:off x="10068436" y="1990092"/>
                <a:ext cx="95097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107263" tIns="38840" rIns="77678" bIns="38840" rtlCol="0" anchor="ctr"/>
              <a:lstStyle/>
              <a:p>
                <a:pPr marL="325496" indent="-325496" defTabSz="646479">
                  <a:lnSpc>
                    <a:spcPct val="90000"/>
                  </a:lnSpc>
                  <a:spcBef>
                    <a:spcPct val="20000"/>
                  </a:spcBef>
                  <a:buSzPct val="90000"/>
                  <a:buBlip>
                    <a:blip r:embed="rId3"/>
                  </a:buBlip>
                </a:pPr>
                <a:endParaRPr lang="en-US" sz="1836" dirty="0">
                  <a:gradFill>
                    <a:gsLst>
                      <a:gs pos="0">
                        <a:schemeClr val="tx1"/>
                      </a:gs>
                      <a:gs pos="86000">
                        <a:schemeClr val="tx1"/>
                      </a:gs>
                    </a:gsLst>
                    <a:lin ang="5400000" scaled="0"/>
                  </a:gradFill>
                </a:endParaRPr>
              </a:p>
            </p:txBody>
          </p:sp>
          <p:sp>
            <p:nvSpPr>
              <p:cNvPr id="55" name="Freeform 54"/>
              <p:cNvSpPr/>
              <p:nvPr/>
            </p:nvSpPr>
            <p:spPr>
              <a:xfrm rot="5400000">
                <a:off x="3631158" y="1990092"/>
                <a:ext cx="950923"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5"/>
              </a:solidFill>
              <a:ln w="12700" cap="flat" cmpd="thickThin" algn="ctr">
                <a:noFill/>
                <a:prstDash val="solid"/>
              </a:ln>
              <a:effectLst/>
            </p:spPr>
            <p:txBody>
              <a:bodyPr lIns="3107263" tIns="38840" rIns="77678" bIns="38840" rtlCol="0" anchor="ctr"/>
              <a:lstStyle/>
              <a:p>
                <a:pPr defTabSz="646479">
                  <a:lnSpc>
                    <a:spcPct val="90000"/>
                  </a:lnSpc>
                  <a:spcBef>
                    <a:spcPct val="20000"/>
                  </a:spcBef>
                  <a:buSzPct val="90000"/>
                </a:pPr>
                <a:endParaRPr lang="en-US" sz="1836" dirty="0">
                  <a:gradFill>
                    <a:gsLst>
                      <a:gs pos="0">
                        <a:schemeClr val="tx1"/>
                      </a:gs>
                      <a:gs pos="86000">
                        <a:schemeClr val="tx1"/>
                      </a:gs>
                    </a:gsLst>
                    <a:lin ang="5400000" scaled="0"/>
                  </a:gradFill>
                </a:endParaRPr>
              </a:p>
            </p:txBody>
          </p:sp>
          <p:sp>
            <p:nvSpPr>
              <p:cNvPr id="56" name="Rectangle 55"/>
              <p:cNvSpPr/>
              <p:nvPr/>
            </p:nvSpPr>
            <p:spPr>
              <a:xfrm>
                <a:off x="5689769" y="2921266"/>
                <a:ext cx="3372363" cy="840816"/>
              </a:xfrm>
              <a:prstGeom prst="rect">
                <a:avLst/>
              </a:prstGeom>
            </p:spPr>
            <p:txBody>
              <a:bodyPr wrap="square" lIns="124320" tIns="62161" rIns="124320" bIns="62161">
                <a:spAutoFit/>
              </a:bodyPr>
              <a:lstStyle/>
              <a:p>
                <a:pPr algn="ctr" defTabSz="646587" fontAlgn="base">
                  <a:lnSpc>
                    <a:spcPct val="80000"/>
                  </a:lnSpc>
                </a:pPr>
                <a:r>
                  <a:rPr lang="en-US" sz="1836" dirty="0">
                    <a:gradFill>
                      <a:gsLst>
                        <a:gs pos="0">
                          <a:schemeClr val="tx1"/>
                        </a:gs>
                        <a:gs pos="86000">
                          <a:schemeClr val="tx1"/>
                        </a:gs>
                      </a:gsLst>
                      <a:lin ang="5400000" scaled="0"/>
                    </a:gradFill>
                  </a:rPr>
                  <a:t>App Monitoring &amp; Management</a:t>
                </a:r>
              </a:p>
              <a:p>
                <a:pPr algn="ctr" defTabSz="646587" fontAlgn="base">
                  <a:lnSpc>
                    <a:spcPct val="80000"/>
                  </a:lnSpc>
                </a:pPr>
                <a:r>
                  <a:rPr lang="en-US" sz="1020" dirty="0">
                    <a:gradFill>
                      <a:gsLst>
                        <a:gs pos="0">
                          <a:schemeClr val="tx1"/>
                        </a:gs>
                        <a:gs pos="86000">
                          <a:schemeClr val="tx1"/>
                        </a:gs>
                      </a:gsLst>
                      <a:lin ang="5400000" scaled="0"/>
                    </a:gradFill>
                  </a:rPr>
                  <a:t>System Center</a:t>
                </a:r>
              </a:p>
            </p:txBody>
          </p:sp>
          <p:cxnSp>
            <p:nvCxnSpPr>
              <p:cNvPr id="57" name="Straight Connector 56"/>
              <p:cNvCxnSpPr/>
              <p:nvPr/>
            </p:nvCxnSpPr>
            <p:spPr>
              <a:xfrm>
                <a:off x="8169447" y="3179786"/>
                <a:ext cx="1418672"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093170" y="3179786"/>
                <a:ext cx="1483384"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59" name="Freeform 79"/>
            <p:cNvSpPr>
              <a:spLocks noEditPoints="1"/>
            </p:cNvSpPr>
            <p:nvPr/>
          </p:nvSpPr>
          <p:spPr bwMode="auto">
            <a:xfrm>
              <a:off x="3053455" y="2045860"/>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60" name="Freeform 79"/>
            <p:cNvSpPr>
              <a:spLocks noEditPoints="1"/>
            </p:cNvSpPr>
            <p:nvPr/>
          </p:nvSpPr>
          <p:spPr bwMode="auto">
            <a:xfrm>
              <a:off x="8393972" y="2045861"/>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grpSp>
    </p:spTree>
    <p:extLst>
      <p:ext uri="{BB962C8B-B14F-4D97-AF65-F5344CB8AC3E}">
        <p14:creationId xmlns:p14="http://schemas.microsoft.com/office/powerpoint/2010/main" val="3072605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531948" y="233151"/>
            <a:ext cx="11370961" cy="1779833"/>
          </a:xfrm>
        </p:spPr>
        <p:txBody>
          <a:bodyPr/>
          <a:lstStyle/>
          <a:p>
            <a:pPr lvl="1" algn="l" defTabSz="932559" rtl="0">
              <a:lnSpc>
                <a:spcPct val="90000"/>
              </a:lnSpc>
              <a:spcBef>
                <a:spcPct val="0"/>
              </a:spcBef>
            </a:pPr>
            <a: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t>Windows Azure Connect</a:t>
            </a:r>
            <a:b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br>
            <a:r>
              <a:rPr lang="en-US" sz="3672" kern="1200" spc="-102" dirty="0">
                <a:ln w="3175">
                  <a:noFill/>
                </a:ln>
                <a:gradFill flip="none" rotWithShape="1">
                  <a:gsLst>
                    <a:gs pos="0">
                      <a:schemeClr val="accent1"/>
                    </a:gs>
                    <a:gs pos="100000">
                      <a:schemeClr val="accent1"/>
                    </a:gs>
                  </a:gsLst>
                  <a:lin ang="5400000" scaled="0"/>
                  <a:tileRect/>
                </a:gradFill>
                <a:latin typeface="+mj-lt"/>
                <a:ea typeface="+mn-ea"/>
                <a:cs typeface="Arial" charset="0"/>
              </a:rPr>
              <a:t>For developers</a:t>
            </a:r>
            <a: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t/>
            </a:r>
            <a:b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br>
            <a:endPar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endParaRPr>
          </a:p>
        </p:txBody>
      </p:sp>
      <p:grpSp>
        <p:nvGrpSpPr>
          <p:cNvPr id="3" name="Group 2"/>
          <p:cNvGrpSpPr/>
          <p:nvPr/>
        </p:nvGrpSpPr>
        <p:grpSpPr>
          <a:xfrm>
            <a:off x="8429366" y="2181690"/>
            <a:ext cx="3651155" cy="3113742"/>
            <a:chOff x="8130666" y="1477784"/>
            <a:chExt cx="3579889" cy="3052965"/>
          </a:xfrm>
        </p:grpSpPr>
        <p:sp>
          <p:nvSpPr>
            <p:cNvPr id="4" name="TextBox 3"/>
            <p:cNvSpPr txBox="1"/>
            <p:nvPr/>
          </p:nvSpPr>
          <p:spPr>
            <a:xfrm>
              <a:off x="9022375" y="3810576"/>
              <a:ext cx="2688180" cy="720173"/>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lIns="93239" tIns="46618" rIns="93239" bIns="46618" rtlCol="0">
              <a:spAutoFit/>
            </a:bodyPr>
            <a:lstStyle>
              <a:defPPr>
                <a:defRPr lang="en-US"/>
              </a:defPPr>
              <a:lvl1pPr defTabSz="914194">
                <a:defRPr sz="1700">
                  <a:solidFill>
                    <a:schemeClr val="tx1">
                      <a:alpha val="99000"/>
                    </a:schemeClr>
                  </a:solidFill>
                  <a:latin typeface="Segoe UI Light" pitchFamily="34" charset="0"/>
                </a:defRPr>
              </a:lvl1pPr>
            </a:lstStyle>
            <a:p>
              <a:r>
                <a:rPr lang="en-US" sz="2040" dirty="0">
                  <a:gradFill>
                    <a:gsLst>
                      <a:gs pos="0">
                        <a:schemeClr val="tx1"/>
                      </a:gs>
                      <a:gs pos="100000">
                        <a:schemeClr val="tx1"/>
                      </a:gs>
                    </a:gsLst>
                    <a:lin ang="5400000" scaled="0"/>
                  </a:gradFill>
                  <a:latin typeface="+mn-lt"/>
                </a:rPr>
                <a:t>Windows </a:t>
              </a:r>
              <a:br>
                <a:rPr lang="en-US" sz="2040" dirty="0">
                  <a:gradFill>
                    <a:gsLst>
                      <a:gs pos="0">
                        <a:schemeClr val="tx1"/>
                      </a:gs>
                      <a:gs pos="100000">
                        <a:schemeClr val="tx1"/>
                      </a:gs>
                    </a:gsLst>
                    <a:lin ang="5400000" scaled="0"/>
                  </a:gradFill>
                  <a:latin typeface="+mn-lt"/>
                </a:rPr>
              </a:br>
              <a:r>
                <a:rPr lang="en-US" sz="2040" dirty="0">
                  <a:gradFill>
                    <a:gsLst>
                      <a:gs pos="0">
                        <a:schemeClr val="tx1"/>
                      </a:gs>
                      <a:gs pos="100000">
                        <a:schemeClr val="tx1"/>
                      </a:gs>
                    </a:gsLst>
                    <a:lin ang="5400000" scaled="0"/>
                  </a:gradFill>
                  <a:latin typeface="+mn-lt"/>
                </a:rPr>
                <a:t>Azure Roles</a:t>
              </a:r>
            </a:p>
          </p:txBody>
        </p:sp>
        <p:grpSp>
          <p:nvGrpSpPr>
            <p:cNvPr id="5" name="Group 4"/>
            <p:cNvGrpSpPr/>
            <p:nvPr/>
          </p:nvGrpSpPr>
          <p:grpSpPr>
            <a:xfrm>
              <a:off x="8130666" y="1477784"/>
              <a:ext cx="3405743" cy="2263973"/>
              <a:chOff x="8130666" y="1477784"/>
              <a:chExt cx="3405743" cy="2263973"/>
            </a:xfrm>
          </p:grpSpPr>
          <p:sp>
            <p:nvSpPr>
              <p:cNvPr id="6" name="Cloud 5"/>
              <p:cNvSpPr/>
              <p:nvPr/>
            </p:nvSpPr>
            <p:spPr>
              <a:xfrm>
                <a:off x="8130666" y="1477784"/>
                <a:ext cx="3405743" cy="2263973"/>
              </a:xfrm>
              <a:prstGeom prst="cloud">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lIns="77696" tIns="38847" rIns="77696" bIns="38847" rtlCol="0" anchor="ctr"/>
              <a:lstStyle/>
              <a:p>
                <a:pPr algn="ctr" defTabSz="776066"/>
                <a:endParaRPr lang="en-US" sz="1530" dirty="0">
                  <a:solidFill>
                    <a:prstClr val="white"/>
                  </a:solidFill>
                </a:endParaRPr>
              </a:p>
            </p:txBody>
          </p:sp>
          <p:sp>
            <p:nvSpPr>
              <p:cNvPr id="7" name="tower"/>
              <p:cNvSpPr>
                <a:spLocks noEditPoints="1" noChangeArrowheads="1"/>
              </p:cNvSpPr>
              <p:nvPr/>
            </p:nvSpPr>
            <p:spPr bwMode="auto">
              <a:xfrm>
                <a:off x="9467941" y="1794650"/>
                <a:ext cx="411944" cy="68976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12700">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vert="horz" wrap="square" lIns="77696" tIns="38847" rIns="77696" bIns="38847" numCol="1" anchor="t" anchorCtr="0" compatLnSpc="1">
                <a:prstTxWarp prst="textNoShape">
                  <a:avLst/>
                </a:prstTxWarp>
              </a:bodyPr>
              <a:lstStyle/>
              <a:p>
                <a:pPr defTabSz="931349"/>
                <a:endParaRPr lang="en-US" sz="1836" dirty="0">
                  <a:solidFill>
                    <a:srgbClr val="292929"/>
                  </a:solidFill>
                </a:endParaRPr>
              </a:p>
            </p:txBody>
          </p:sp>
          <p:sp>
            <p:nvSpPr>
              <p:cNvPr id="8" name="tower"/>
              <p:cNvSpPr>
                <a:spLocks noEditPoints="1" noChangeArrowheads="1"/>
              </p:cNvSpPr>
              <p:nvPr/>
            </p:nvSpPr>
            <p:spPr bwMode="auto">
              <a:xfrm>
                <a:off x="10317502" y="2294988"/>
                <a:ext cx="461419" cy="71883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12700">
                <a:solidFill>
                  <a:schemeClr val="accent1">
                    <a:lumMod val="60000"/>
                    <a:lumOff val="40000"/>
                  </a:schemeClr>
                </a:solidFill>
                <a:headEnd/>
                <a:tailEnd/>
              </a:ln>
            </p:spPr>
            <p:style>
              <a:lnRef idx="2">
                <a:schemeClr val="accent6"/>
              </a:lnRef>
              <a:fillRef idx="1">
                <a:schemeClr val="lt1"/>
              </a:fillRef>
              <a:effectRef idx="0">
                <a:schemeClr val="accent6"/>
              </a:effectRef>
              <a:fontRef idx="minor">
                <a:schemeClr val="dk1"/>
              </a:fontRef>
            </p:style>
            <p:txBody>
              <a:bodyPr vert="horz" wrap="square" lIns="77696" tIns="38847" rIns="77696" bIns="38847" numCol="1" anchor="t" anchorCtr="0" compatLnSpc="1">
                <a:prstTxWarp prst="textNoShape">
                  <a:avLst/>
                </a:prstTxWarp>
              </a:bodyPr>
              <a:lstStyle/>
              <a:p>
                <a:pPr defTabSz="931349"/>
                <a:endParaRPr lang="en-US" sz="1836" dirty="0">
                  <a:solidFill>
                    <a:srgbClr val="292929"/>
                  </a:solidFill>
                </a:endParaRPr>
              </a:p>
            </p:txBody>
          </p:sp>
        </p:grpSp>
      </p:grpSp>
      <p:grpSp>
        <p:nvGrpSpPr>
          <p:cNvPr id="19" name="Group 18"/>
          <p:cNvGrpSpPr/>
          <p:nvPr/>
        </p:nvGrpSpPr>
        <p:grpSpPr>
          <a:xfrm>
            <a:off x="4076271" y="3957931"/>
            <a:ext cx="5336139" cy="4888228"/>
            <a:chOff x="3862541" y="3200309"/>
            <a:chExt cx="5231984" cy="4792815"/>
          </a:xfrm>
        </p:grpSpPr>
        <p:sp>
          <p:nvSpPr>
            <p:cNvPr id="20" name="TextBox 19"/>
            <p:cNvSpPr txBox="1"/>
            <p:nvPr/>
          </p:nvSpPr>
          <p:spPr>
            <a:xfrm>
              <a:off x="6465780" y="5656932"/>
              <a:ext cx="2599814" cy="313932"/>
            </a:xfrm>
            <a:prstGeom prst="rect">
              <a:avLst/>
            </a:prstGeom>
            <a:noFill/>
          </p:spPr>
          <p:txBody>
            <a:bodyPr wrap="none" lIns="0" tIns="0" rIns="0" bIns="0" rtlCol="0">
              <a:spAutoFit/>
            </a:bodyPr>
            <a:lstStyle/>
            <a:p>
              <a:pPr defTabSz="931349"/>
              <a:r>
                <a:rPr lang="en-US" sz="2040" dirty="0">
                  <a:gradFill>
                    <a:gsLst>
                      <a:gs pos="0">
                        <a:schemeClr val="tx1"/>
                      </a:gs>
                      <a:gs pos="100000">
                        <a:schemeClr val="tx1"/>
                      </a:gs>
                    </a:gsLst>
                    <a:lin ang="5400000" scaled="0"/>
                  </a:gradFill>
                </a:rPr>
                <a:t>On premises machines</a:t>
              </a:r>
            </a:p>
          </p:txBody>
        </p:sp>
        <p:grpSp>
          <p:nvGrpSpPr>
            <p:cNvPr id="21" name="Group 20"/>
            <p:cNvGrpSpPr/>
            <p:nvPr/>
          </p:nvGrpSpPr>
          <p:grpSpPr>
            <a:xfrm>
              <a:off x="3862541" y="3200309"/>
              <a:ext cx="5231984" cy="4792815"/>
              <a:chOff x="3862541" y="3200309"/>
              <a:chExt cx="5231984" cy="4792815"/>
            </a:xfrm>
          </p:grpSpPr>
          <p:sp>
            <p:nvSpPr>
              <p:cNvPr id="22" name="tower"/>
              <p:cNvSpPr>
                <a:spLocks noEditPoints="1" noChangeArrowheads="1"/>
              </p:cNvSpPr>
              <p:nvPr/>
            </p:nvSpPr>
            <p:spPr bwMode="auto">
              <a:xfrm>
                <a:off x="6704098" y="4001275"/>
                <a:ext cx="442015" cy="71439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22225">
                <a:solidFill>
                  <a:schemeClr val="bg2"/>
                </a:solidFill>
                <a:headEnd/>
                <a:tailEnd/>
              </a:ln>
              <a:effectLst/>
            </p:spPr>
            <p:style>
              <a:lnRef idx="2">
                <a:schemeClr val="accent1"/>
              </a:lnRef>
              <a:fillRef idx="1">
                <a:schemeClr val="lt1"/>
              </a:fillRef>
              <a:effectRef idx="0">
                <a:schemeClr val="accent1"/>
              </a:effectRef>
              <a:fontRef idx="minor">
                <a:schemeClr val="dk1"/>
              </a:fontRef>
            </p:style>
            <p:txBody>
              <a:bodyPr vert="horz" wrap="square" lIns="77696" tIns="38847" rIns="77696" bIns="38847" numCol="1" anchor="t" anchorCtr="0" compatLnSpc="1">
                <a:prstTxWarp prst="textNoShape">
                  <a:avLst/>
                </a:prstTxWarp>
              </a:bodyPr>
              <a:lstStyle/>
              <a:p>
                <a:pPr defTabSz="931349"/>
                <a:endParaRPr lang="en-US" sz="1836" dirty="0">
                  <a:solidFill>
                    <a:srgbClr val="292929"/>
                  </a:solidFill>
                </a:endParaRPr>
              </a:p>
            </p:txBody>
          </p:sp>
          <p:sp>
            <p:nvSpPr>
              <p:cNvPr id="23" name="tower"/>
              <p:cNvSpPr>
                <a:spLocks noEditPoints="1" noChangeArrowheads="1"/>
              </p:cNvSpPr>
              <p:nvPr/>
            </p:nvSpPr>
            <p:spPr bwMode="auto">
              <a:xfrm>
                <a:off x="7674196" y="4628743"/>
                <a:ext cx="433964" cy="70854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w="22225">
                <a:solidFill>
                  <a:schemeClr val="bg2"/>
                </a:solidFill>
                <a:headEnd/>
                <a:tailEnd/>
              </a:ln>
              <a:effectLst/>
            </p:spPr>
            <p:style>
              <a:lnRef idx="2">
                <a:schemeClr val="dk1"/>
              </a:lnRef>
              <a:fillRef idx="1">
                <a:schemeClr val="lt1"/>
              </a:fillRef>
              <a:effectRef idx="0">
                <a:schemeClr val="dk1"/>
              </a:effectRef>
              <a:fontRef idx="minor">
                <a:schemeClr val="dk1"/>
              </a:fontRef>
            </p:style>
            <p:txBody>
              <a:bodyPr vert="horz" wrap="square" lIns="77696" tIns="38847" rIns="77696" bIns="38847" numCol="1" anchor="t" anchorCtr="0" compatLnSpc="1">
                <a:prstTxWarp prst="textNoShape">
                  <a:avLst/>
                </a:prstTxWarp>
              </a:bodyPr>
              <a:lstStyle/>
              <a:p>
                <a:pPr defTabSz="931349"/>
                <a:endParaRPr lang="en-US" sz="1836" dirty="0">
                  <a:solidFill>
                    <a:srgbClr val="292929"/>
                  </a:solidFill>
                </a:endParaRPr>
              </a:p>
            </p:txBody>
          </p:sp>
          <p:grpSp>
            <p:nvGrpSpPr>
              <p:cNvPr id="24" name="Group 23"/>
              <p:cNvGrpSpPr/>
              <p:nvPr/>
            </p:nvGrpSpPr>
            <p:grpSpPr>
              <a:xfrm>
                <a:off x="3862541" y="3200309"/>
                <a:ext cx="5231984" cy="4792815"/>
                <a:chOff x="4209393" y="2995351"/>
                <a:chExt cx="5231984" cy="4792815"/>
              </a:xfrm>
            </p:grpSpPr>
            <p:cxnSp>
              <p:nvCxnSpPr>
                <p:cNvPr id="25" name="Straight Connector 24"/>
                <p:cNvCxnSpPr/>
                <p:nvPr/>
              </p:nvCxnSpPr>
              <p:spPr>
                <a:xfrm flipV="1">
                  <a:off x="6794938" y="2995351"/>
                  <a:ext cx="17694" cy="2380693"/>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12632" y="5370783"/>
                  <a:ext cx="2628745" cy="526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4209393" y="2995351"/>
                  <a:ext cx="5194760" cy="4792815"/>
                </a:xfrm>
                <a:prstGeom prst="arc">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31349"/>
                  <a:endParaRPr lang="en-US" sz="1836" dirty="0">
                    <a:solidFill>
                      <a:srgbClr val="292929"/>
                    </a:solidFill>
                  </a:endParaRPr>
                </a:p>
              </p:txBody>
            </p:sp>
          </p:grpSp>
        </p:grpSp>
      </p:grpSp>
      <p:sp>
        <p:nvSpPr>
          <p:cNvPr id="96" name="Rectangle 95"/>
          <p:cNvSpPr/>
          <p:nvPr/>
        </p:nvSpPr>
        <p:spPr bwMode="auto">
          <a:xfrm>
            <a:off x="531948" y="2504260"/>
            <a:ext cx="5665774" cy="124276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Simple to setup</a:t>
            </a:r>
          </a:p>
        </p:txBody>
      </p:sp>
      <p:sp>
        <p:nvSpPr>
          <p:cNvPr id="35" name="Rectangle 34"/>
          <p:cNvSpPr/>
          <p:nvPr/>
        </p:nvSpPr>
        <p:spPr bwMode="auto">
          <a:xfrm>
            <a:off x="531947" y="5501462"/>
            <a:ext cx="5665775" cy="124276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Easy to manage</a:t>
            </a:r>
          </a:p>
        </p:txBody>
      </p:sp>
      <p:grpSp>
        <p:nvGrpSpPr>
          <p:cNvPr id="9" name="Group 8"/>
          <p:cNvGrpSpPr/>
          <p:nvPr/>
        </p:nvGrpSpPr>
        <p:grpSpPr>
          <a:xfrm>
            <a:off x="8358306" y="2989277"/>
            <a:ext cx="1376406" cy="2461769"/>
            <a:chOff x="8061058" y="2269611"/>
            <a:chExt cx="1349555" cy="2413718"/>
          </a:xfrm>
        </p:grpSpPr>
        <p:cxnSp>
          <p:nvCxnSpPr>
            <p:cNvPr id="10" name="Straight Connector 9"/>
            <p:cNvCxnSpPr>
              <a:stCxn id="16" idx="3"/>
              <a:endCxn id="23" idx="3"/>
            </p:cNvCxnSpPr>
            <p:nvPr/>
          </p:nvCxnSpPr>
          <p:spPr>
            <a:xfrm flipH="1">
              <a:off x="8108224" y="2269611"/>
              <a:ext cx="1302389" cy="2378181"/>
            </a:xfrm>
            <a:prstGeom prst="line">
              <a:avLst/>
            </a:prstGeom>
            <a:ln w="5715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8061058" y="4530929"/>
              <a:ext cx="152360" cy="152400"/>
            </a:xfrm>
            <a:prstGeom prst="ellipse">
              <a:avLst/>
            </a:prstGeom>
            <a:solidFill>
              <a:schemeClr val="accent6"/>
            </a:solidFill>
            <a:ln>
              <a:solidFill>
                <a:schemeClr val="accent6"/>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grpSp>
      <p:grpSp>
        <p:nvGrpSpPr>
          <p:cNvPr id="12" name="Group 11"/>
          <p:cNvGrpSpPr/>
          <p:nvPr/>
        </p:nvGrpSpPr>
        <p:grpSpPr>
          <a:xfrm>
            <a:off x="8490941" y="3329544"/>
            <a:ext cx="2235813" cy="1988830"/>
            <a:chOff x="8191041" y="2603238"/>
            <a:chExt cx="2192173" cy="1950010"/>
          </a:xfrm>
        </p:grpSpPr>
        <p:cxnSp>
          <p:nvCxnSpPr>
            <p:cNvPr id="13" name="Straight Connector 12"/>
            <p:cNvCxnSpPr>
              <a:stCxn id="11" idx="7"/>
              <a:endCxn id="8" idx="9"/>
            </p:cNvCxnSpPr>
            <p:nvPr/>
          </p:nvCxnSpPr>
          <p:spPr>
            <a:xfrm flipV="1">
              <a:off x="8191041" y="2678636"/>
              <a:ext cx="2126463" cy="1874612"/>
            </a:xfrm>
            <a:prstGeom prst="line">
              <a:avLst/>
            </a:prstGeom>
            <a:ln w="5715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10230854" y="2603238"/>
              <a:ext cx="152360" cy="152400"/>
            </a:xfrm>
            <a:prstGeom prst="ellipse">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grpSp>
      <p:grpSp>
        <p:nvGrpSpPr>
          <p:cNvPr id="15" name="Group 14"/>
          <p:cNvGrpSpPr/>
          <p:nvPr/>
        </p:nvGrpSpPr>
        <p:grpSpPr>
          <a:xfrm>
            <a:off x="7374373" y="2856605"/>
            <a:ext cx="2492974" cy="1950453"/>
            <a:chOff x="7096267" y="2139530"/>
            <a:chExt cx="2444314" cy="1912382"/>
          </a:xfrm>
        </p:grpSpPr>
        <p:cxnSp>
          <p:nvCxnSpPr>
            <p:cNvPr id="17" name="Straight Connector 16"/>
            <p:cNvCxnSpPr>
              <a:stCxn id="18" idx="3"/>
            </p:cNvCxnSpPr>
            <p:nvPr/>
          </p:nvCxnSpPr>
          <p:spPr>
            <a:xfrm flipV="1">
              <a:off x="7118580" y="2249031"/>
              <a:ext cx="2315896" cy="1780563"/>
            </a:xfrm>
            <a:prstGeom prst="line">
              <a:avLst/>
            </a:prstGeom>
            <a:ln w="5715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7096267" y="3899512"/>
              <a:ext cx="152360" cy="152400"/>
            </a:xfrm>
            <a:prstGeom prst="ellipse">
              <a:avLst/>
            </a:prstGeom>
            <a:solidFill>
              <a:schemeClr val="accent6"/>
            </a:solidFill>
            <a:ln>
              <a:solidFill>
                <a:schemeClr val="accent6"/>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sp>
          <p:nvSpPr>
            <p:cNvPr id="16" name="Oval 15"/>
            <p:cNvSpPr/>
            <p:nvPr/>
          </p:nvSpPr>
          <p:spPr bwMode="auto">
            <a:xfrm>
              <a:off x="9388221" y="2139530"/>
              <a:ext cx="152360" cy="152400"/>
            </a:xfrm>
            <a:prstGeom prst="ellipse">
              <a:avLst/>
            </a:prstGeom>
            <a:solidFill>
              <a:schemeClr val="accent6"/>
            </a:solidFill>
            <a:ln>
              <a:solidFill>
                <a:schemeClr val="accent6"/>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grpSp>
      <p:sp>
        <p:nvSpPr>
          <p:cNvPr id="97" name="Rectangle 96"/>
          <p:cNvSpPr/>
          <p:nvPr/>
        </p:nvSpPr>
        <p:spPr>
          <a:xfrm>
            <a:off x="531947" y="4008295"/>
            <a:ext cx="5665775" cy="124276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56" tIns="46628" rIns="93256" bIns="46628" numCol="1" spcCol="0" rtlCol="0" fromWordArt="0" anchor="b" anchorCtr="0" forceAA="0" compatLnSpc="1">
            <a:prstTxWarp prst="textNoShape">
              <a:avLst/>
            </a:prstTxWarp>
            <a:noAutofit/>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Rapidly provisioned</a:t>
            </a:r>
          </a:p>
        </p:txBody>
      </p:sp>
    </p:spTree>
    <p:extLst>
      <p:ext uri="{BB962C8B-B14F-4D97-AF65-F5344CB8AC3E}">
        <p14:creationId xmlns:p14="http://schemas.microsoft.com/office/powerpoint/2010/main" val="168251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rc 52"/>
          <p:cNvSpPr/>
          <p:nvPr/>
        </p:nvSpPr>
        <p:spPr>
          <a:xfrm>
            <a:off x="3890057" y="2086602"/>
            <a:ext cx="7264348" cy="7006124"/>
          </a:xfrm>
          <a:prstGeom prst="arc">
            <a:avLst>
              <a:gd name="adj1" fmla="val 16170703"/>
              <a:gd name="adj2" fmla="val 393691"/>
            </a:avLst>
          </a:prstGeom>
          <a:ln>
            <a:solidFill>
              <a:schemeClr val="accent5"/>
            </a:solidFill>
          </a:ln>
          <a:effectLst/>
        </p:spPr>
        <p:style>
          <a:lnRef idx="3">
            <a:schemeClr val="accent2"/>
          </a:lnRef>
          <a:fillRef idx="0">
            <a:schemeClr val="accent2"/>
          </a:fillRef>
          <a:effectRef idx="2">
            <a:schemeClr val="accent2"/>
          </a:effectRef>
          <a:fontRef idx="minor">
            <a:schemeClr val="tx1"/>
          </a:fontRef>
        </p:style>
        <p:txBody>
          <a:bodyPr lIns="77606" tIns="38796" rIns="77606" bIns="38796" rtlCol="0" anchor="ctr"/>
          <a:lstStyle/>
          <a:p>
            <a:pPr algn="ctr" defTabSz="931349"/>
            <a:endParaRPr lang="en-US" sz="1836" dirty="0">
              <a:solidFill>
                <a:srgbClr val="292929"/>
              </a:solidFill>
            </a:endParaRPr>
          </a:p>
        </p:txBody>
      </p:sp>
      <p:sp>
        <p:nvSpPr>
          <p:cNvPr id="54" name="Right Arrow 53"/>
          <p:cNvSpPr/>
          <p:nvPr/>
        </p:nvSpPr>
        <p:spPr bwMode="auto">
          <a:xfrm rot="20969977">
            <a:off x="9853520" y="5432869"/>
            <a:ext cx="1290725" cy="688860"/>
          </a:xfrm>
          <a:prstGeom prst="rightArrow">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sp>
        <p:nvSpPr>
          <p:cNvPr id="55" name="Right Arrow 54"/>
          <p:cNvSpPr/>
          <p:nvPr/>
        </p:nvSpPr>
        <p:spPr bwMode="auto">
          <a:xfrm rot="17021494">
            <a:off x="6942927" y="2633134"/>
            <a:ext cx="1228616" cy="681384"/>
          </a:xfrm>
          <a:prstGeom prst="rightArrow">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a:endParaRPr lang="en-US" sz="1530" dirty="0">
              <a:gradFill>
                <a:gsLst>
                  <a:gs pos="0">
                    <a:srgbClr val="FFFFFF"/>
                  </a:gs>
                  <a:gs pos="100000">
                    <a:srgbClr val="FFFFFF"/>
                  </a:gs>
                </a:gsLst>
                <a:lin ang="5400000" scaled="0"/>
              </a:gradFill>
            </a:endParaRPr>
          </a:p>
        </p:txBody>
      </p:sp>
      <p:sp>
        <p:nvSpPr>
          <p:cNvPr id="56" name="Cloud 55"/>
          <p:cNvSpPr/>
          <p:nvPr/>
        </p:nvSpPr>
        <p:spPr>
          <a:xfrm>
            <a:off x="8208103" y="2396593"/>
            <a:ext cx="3473543" cy="2309043"/>
          </a:xfrm>
          <a:prstGeom prst="cloud">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lIns="64668" tIns="32334" rIns="64668" bIns="32334" rtlCol="0" anchor="ctr"/>
          <a:lstStyle/>
          <a:p>
            <a:pPr algn="ctr" defTabSz="776066"/>
            <a:endParaRPr lang="en-US" sz="1530" dirty="0">
              <a:solidFill>
                <a:prstClr val="white"/>
              </a:solidFill>
            </a:endParaRPr>
          </a:p>
        </p:txBody>
      </p:sp>
      <p:grpSp>
        <p:nvGrpSpPr>
          <p:cNvPr id="57" name="Group 56"/>
          <p:cNvGrpSpPr/>
          <p:nvPr/>
        </p:nvGrpSpPr>
        <p:grpSpPr>
          <a:xfrm>
            <a:off x="10300140" y="3733250"/>
            <a:ext cx="384436" cy="590834"/>
            <a:chOff x="11505208" y="3951642"/>
            <a:chExt cx="452436" cy="695162"/>
          </a:xfrm>
          <a:effectLst/>
        </p:grpSpPr>
        <p:sp>
          <p:nvSpPr>
            <p:cNvPr id="58" name="tower"/>
            <p:cNvSpPr>
              <a:spLocks noEditPoints="1" noChangeArrowheads="1"/>
            </p:cNvSpPr>
            <p:nvPr/>
          </p:nvSpPr>
          <p:spPr bwMode="auto">
            <a:xfrm>
              <a:off x="11505208" y="395164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59" name="tower"/>
            <p:cNvSpPr>
              <a:spLocks noEditPoints="1" noChangeArrowheads="1"/>
            </p:cNvSpPr>
            <p:nvPr/>
          </p:nvSpPr>
          <p:spPr bwMode="auto">
            <a:xfrm>
              <a:off x="11739104" y="3951642"/>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0" name="tower"/>
            <p:cNvSpPr>
              <a:spLocks noEditPoints="1" noChangeArrowheads="1"/>
            </p:cNvSpPr>
            <p:nvPr/>
          </p:nvSpPr>
          <p:spPr bwMode="auto">
            <a:xfrm>
              <a:off x="11520564" y="418336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1" name="tower"/>
            <p:cNvSpPr>
              <a:spLocks noEditPoints="1" noChangeArrowheads="1"/>
            </p:cNvSpPr>
            <p:nvPr/>
          </p:nvSpPr>
          <p:spPr bwMode="auto">
            <a:xfrm>
              <a:off x="11727012" y="4183362"/>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grpSp>
        <p:nvGrpSpPr>
          <p:cNvPr id="62" name="Group 61"/>
          <p:cNvGrpSpPr/>
          <p:nvPr/>
        </p:nvGrpSpPr>
        <p:grpSpPr>
          <a:xfrm>
            <a:off x="10102245" y="2801726"/>
            <a:ext cx="497501" cy="590835"/>
            <a:chOff x="10906857" y="2903693"/>
            <a:chExt cx="585500" cy="695163"/>
          </a:xfrm>
          <a:effectLst/>
        </p:grpSpPr>
        <p:sp>
          <p:nvSpPr>
            <p:cNvPr id="63" name="tower"/>
            <p:cNvSpPr>
              <a:spLocks noEditPoints="1" noChangeArrowheads="1"/>
            </p:cNvSpPr>
            <p:nvPr/>
          </p:nvSpPr>
          <p:spPr bwMode="auto">
            <a:xfrm>
              <a:off x="10906857" y="290369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4" name="tower"/>
            <p:cNvSpPr>
              <a:spLocks noEditPoints="1" noChangeArrowheads="1"/>
            </p:cNvSpPr>
            <p:nvPr/>
          </p:nvSpPr>
          <p:spPr bwMode="auto">
            <a:xfrm>
              <a:off x="11140753" y="290369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5" name="tower"/>
            <p:cNvSpPr>
              <a:spLocks noEditPoints="1" noChangeArrowheads="1"/>
            </p:cNvSpPr>
            <p:nvPr/>
          </p:nvSpPr>
          <p:spPr bwMode="auto">
            <a:xfrm>
              <a:off x="10922213" y="313541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6" name="tower"/>
            <p:cNvSpPr>
              <a:spLocks noEditPoints="1" noChangeArrowheads="1"/>
            </p:cNvSpPr>
            <p:nvPr/>
          </p:nvSpPr>
          <p:spPr bwMode="auto">
            <a:xfrm>
              <a:off x="11128662" y="313541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7" name="tower"/>
            <p:cNvSpPr>
              <a:spLocks noEditPoints="1" noChangeArrowheads="1"/>
            </p:cNvSpPr>
            <p:nvPr/>
          </p:nvSpPr>
          <p:spPr bwMode="auto">
            <a:xfrm>
              <a:off x="11258461" y="290369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68" name="tower"/>
            <p:cNvSpPr>
              <a:spLocks noEditPoints="1" noChangeArrowheads="1"/>
            </p:cNvSpPr>
            <p:nvPr/>
          </p:nvSpPr>
          <p:spPr bwMode="auto">
            <a:xfrm>
              <a:off x="11273817" y="313541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grpSp>
        <p:nvGrpSpPr>
          <p:cNvPr id="69" name="Group 68"/>
          <p:cNvGrpSpPr/>
          <p:nvPr/>
        </p:nvGrpSpPr>
        <p:grpSpPr>
          <a:xfrm>
            <a:off x="8760839" y="2821968"/>
            <a:ext cx="576455" cy="599764"/>
            <a:chOff x="9613174" y="2464386"/>
            <a:chExt cx="678420" cy="705668"/>
          </a:xfrm>
          <a:effectLst/>
        </p:grpSpPr>
        <p:sp>
          <p:nvSpPr>
            <p:cNvPr id="70" name="tower"/>
            <p:cNvSpPr>
              <a:spLocks noEditPoints="1" noChangeArrowheads="1"/>
            </p:cNvSpPr>
            <p:nvPr/>
          </p:nvSpPr>
          <p:spPr bwMode="auto">
            <a:xfrm>
              <a:off x="9839158" y="2464387"/>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71" name="tower"/>
            <p:cNvSpPr>
              <a:spLocks noEditPoints="1" noChangeArrowheads="1"/>
            </p:cNvSpPr>
            <p:nvPr/>
          </p:nvSpPr>
          <p:spPr bwMode="auto">
            <a:xfrm>
              <a:off x="10073054" y="2464386"/>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72" name="tower"/>
            <p:cNvSpPr>
              <a:spLocks noEditPoints="1" noChangeArrowheads="1"/>
            </p:cNvSpPr>
            <p:nvPr/>
          </p:nvSpPr>
          <p:spPr bwMode="auto">
            <a:xfrm>
              <a:off x="9854514" y="2696107"/>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73" name="tower"/>
            <p:cNvSpPr>
              <a:spLocks noEditPoints="1" noChangeArrowheads="1"/>
            </p:cNvSpPr>
            <p:nvPr/>
          </p:nvSpPr>
          <p:spPr bwMode="auto">
            <a:xfrm>
              <a:off x="10060963" y="2696106"/>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74" name="tower"/>
            <p:cNvSpPr>
              <a:spLocks noEditPoints="1" noChangeArrowheads="1"/>
            </p:cNvSpPr>
            <p:nvPr/>
          </p:nvSpPr>
          <p:spPr bwMode="auto">
            <a:xfrm>
              <a:off x="9613174" y="247489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75" name="tower"/>
            <p:cNvSpPr>
              <a:spLocks noEditPoints="1" noChangeArrowheads="1"/>
            </p:cNvSpPr>
            <p:nvPr/>
          </p:nvSpPr>
          <p:spPr bwMode="auto">
            <a:xfrm>
              <a:off x="9628530" y="2706613"/>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sp>
        <p:nvSpPr>
          <p:cNvPr id="76" name="TextBox 75"/>
          <p:cNvSpPr txBox="1"/>
          <p:nvPr/>
        </p:nvSpPr>
        <p:spPr>
          <a:xfrm>
            <a:off x="9124736" y="4672701"/>
            <a:ext cx="3661132" cy="718713"/>
          </a:xfrm>
          <a:prstGeom prst="rect">
            <a:avLst/>
          </a:prstGeom>
          <a:noFill/>
          <a:ln>
            <a:noFill/>
          </a:ln>
          <a:effectLst/>
        </p:spPr>
        <p:style>
          <a:lnRef idx="2">
            <a:schemeClr val="accent1"/>
          </a:lnRef>
          <a:fillRef idx="1">
            <a:schemeClr val="lt1"/>
          </a:fillRef>
          <a:effectRef idx="0">
            <a:schemeClr val="accent1"/>
          </a:effectRef>
          <a:fontRef idx="minor">
            <a:schemeClr val="dk1"/>
          </a:fontRef>
        </p:style>
        <p:txBody>
          <a:bodyPr wrap="square" lIns="77606" tIns="38796" rIns="77606" bIns="38796" rtlCol="0">
            <a:spAutoFit/>
          </a:bodyPr>
          <a:lstStyle/>
          <a:p>
            <a:pPr defTabSz="776066"/>
            <a:r>
              <a:rPr lang="en-US" sz="2040" dirty="0">
                <a:gradFill>
                  <a:gsLst>
                    <a:gs pos="0">
                      <a:schemeClr val="tx1"/>
                    </a:gs>
                    <a:gs pos="86000">
                      <a:schemeClr val="tx1"/>
                    </a:gs>
                  </a:gsLst>
                  <a:lin ang="5400000" scaled="0"/>
                </a:gradFill>
              </a:rPr>
              <a:t>Subnets in </a:t>
            </a:r>
            <a:br>
              <a:rPr lang="en-US" sz="2040" dirty="0">
                <a:gradFill>
                  <a:gsLst>
                    <a:gs pos="0">
                      <a:schemeClr val="tx1"/>
                    </a:gs>
                    <a:gs pos="86000">
                      <a:schemeClr val="tx1"/>
                    </a:gs>
                  </a:gsLst>
                  <a:lin ang="5400000" scaled="0"/>
                </a:gradFill>
              </a:rPr>
            </a:br>
            <a:r>
              <a:rPr lang="en-US" sz="2040" dirty="0">
                <a:gradFill>
                  <a:gsLst>
                    <a:gs pos="0">
                      <a:schemeClr val="tx1"/>
                    </a:gs>
                    <a:gs pos="86000">
                      <a:schemeClr val="tx1"/>
                    </a:gs>
                  </a:gsLst>
                  <a:lin ang="5400000" scaled="0"/>
                </a:gradFill>
              </a:rPr>
              <a:t>Windows</a:t>
            </a:r>
            <a:r>
              <a:rPr lang="en-US" sz="2040" b="1" dirty="0">
                <a:gradFill>
                  <a:gsLst>
                    <a:gs pos="0">
                      <a:schemeClr val="tx1"/>
                    </a:gs>
                    <a:gs pos="86000">
                      <a:schemeClr val="tx1"/>
                    </a:gs>
                  </a:gsLst>
                  <a:lin ang="5400000" scaled="0"/>
                </a:gradFill>
                <a:ea typeface="Segoe UI" pitchFamily="34" charset="0"/>
                <a:cs typeface="Segoe UI" pitchFamily="34" charset="0"/>
              </a:rPr>
              <a:t> </a:t>
            </a:r>
            <a:r>
              <a:rPr lang="en-US" sz="2040" dirty="0">
                <a:gradFill>
                  <a:gsLst>
                    <a:gs pos="0">
                      <a:schemeClr val="tx1"/>
                    </a:gs>
                    <a:gs pos="86000">
                      <a:schemeClr val="tx1"/>
                    </a:gs>
                  </a:gsLst>
                  <a:lin ang="5400000" scaled="0"/>
                </a:gradFill>
              </a:rPr>
              <a:t>Azure</a:t>
            </a:r>
          </a:p>
        </p:txBody>
      </p:sp>
      <p:cxnSp>
        <p:nvCxnSpPr>
          <p:cNvPr id="77" name="Straight Connector 76"/>
          <p:cNvCxnSpPr>
            <a:stCxn id="72" idx="7"/>
          </p:cNvCxnSpPr>
          <p:nvPr/>
        </p:nvCxnSpPr>
        <p:spPr>
          <a:xfrm>
            <a:off x="9056773" y="3412805"/>
            <a:ext cx="0" cy="714337"/>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65" idx="8"/>
          </p:cNvCxnSpPr>
          <p:nvPr/>
        </p:nvCxnSpPr>
        <p:spPr>
          <a:xfrm flipV="1">
            <a:off x="9234172" y="3392560"/>
            <a:ext cx="881121" cy="786484"/>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1" idx="0"/>
          </p:cNvCxnSpPr>
          <p:nvPr/>
        </p:nvCxnSpPr>
        <p:spPr>
          <a:xfrm flipV="1">
            <a:off x="9593857" y="4155384"/>
            <a:ext cx="696860" cy="473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Flowchart: Direct Access Storage 79"/>
          <p:cNvSpPr/>
          <p:nvPr/>
        </p:nvSpPr>
        <p:spPr bwMode="auto">
          <a:xfrm rot="19874717">
            <a:off x="8452860" y="4528872"/>
            <a:ext cx="563710" cy="46629"/>
          </a:xfrm>
          <a:prstGeom prst="flowChartMagneticDrum">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spcCol="0" rtlCol="0" anchor="ctr" anchorCtr="0" compatLnSpc="1">
            <a:prstTxWarp prst="textNoShape">
              <a:avLst/>
            </a:prstTxWarp>
          </a:bodyPr>
          <a:lstStyle/>
          <a:p>
            <a:pPr algn="ctr" defTabSz="775810" fontAlgn="base">
              <a:spcBef>
                <a:spcPct val="0"/>
              </a:spcBef>
              <a:spcAft>
                <a:spcPct val="0"/>
              </a:spcAft>
            </a:pPr>
            <a:endParaRPr lang="en-US" sz="1836" dirty="0">
              <a:gradFill>
                <a:gsLst>
                  <a:gs pos="0">
                    <a:srgbClr val="FFFFFF"/>
                  </a:gs>
                  <a:gs pos="100000">
                    <a:srgbClr val="FFFFFF"/>
                  </a:gs>
                </a:gsLst>
                <a:lin ang="5400000" scaled="0"/>
              </a:gradFill>
            </a:endParaRPr>
          </a:p>
        </p:txBody>
      </p:sp>
      <p:sp>
        <p:nvSpPr>
          <p:cNvPr id="81" name="Freeform 207"/>
          <p:cNvSpPr>
            <a:spLocks noEditPoints="1"/>
          </p:cNvSpPr>
          <p:nvPr/>
        </p:nvSpPr>
        <p:spPr bwMode="black">
          <a:xfrm>
            <a:off x="8664938" y="4056327"/>
            <a:ext cx="939482" cy="42624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157" tIns="46579" rIns="93157" bIns="46579" numCol="1" anchor="t" anchorCtr="0" compatLnSpc="1">
            <a:prstTxWarp prst="textNoShape">
              <a:avLst/>
            </a:prstTxWarp>
          </a:bodyPr>
          <a:lstStyle/>
          <a:p>
            <a:pPr defTabSz="931349"/>
            <a:endParaRPr lang="en-US" sz="1632" dirty="0">
              <a:solidFill>
                <a:srgbClr val="292929"/>
              </a:solidFill>
            </a:endParaRPr>
          </a:p>
        </p:txBody>
      </p:sp>
      <p:grpSp>
        <p:nvGrpSpPr>
          <p:cNvPr id="9" name="Group 8"/>
          <p:cNvGrpSpPr/>
          <p:nvPr/>
        </p:nvGrpSpPr>
        <p:grpSpPr>
          <a:xfrm>
            <a:off x="4087357" y="3968157"/>
            <a:ext cx="5904203" cy="4888228"/>
            <a:chOff x="3424192" y="3890703"/>
            <a:chExt cx="5788960" cy="4792815"/>
          </a:xfrm>
        </p:grpSpPr>
        <p:grpSp>
          <p:nvGrpSpPr>
            <p:cNvPr id="83" name="Group 82"/>
            <p:cNvGrpSpPr/>
            <p:nvPr/>
          </p:nvGrpSpPr>
          <p:grpSpPr>
            <a:xfrm>
              <a:off x="6257587" y="5477493"/>
              <a:ext cx="669859" cy="579303"/>
              <a:chOff x="3234896" y="3904424"/>
              <a:chExt cx="804040" cy="695163"/>
            </a:xfrm>
            <a:effectLst/>
          </p:grpSpPr>
          <p:sp>
            <p:nvSpPr>
              <p:cNvPr id="109" name="tower"/>
              <p:cNvSpPr>
                <a:spLocks noEditPoints="1" noChangeArrowheads="1"/>
              </p:cNvSpPr>
              <p:nvPr/>
            </p:nvSpPr>
            <p:spPr bwMode="auto">
              <a:xfrm>
                <a:off x="3234896" y="390442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0" name="tower"/>
              <p:cNvSpPr>
                <a:spLocks noEditPoints="1" noChangeArrowheads="1"/>
              </p:cNvSpPr>
              <p:nvPr/>
            </p:nvSpPr>
            <p:spPr bwMode="auto">
              <a:xfrm>
                <a:off x="3430063" y="390442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1" name="tower"/>
              <p:cNvSpPr>
                <a:spLocks noEditPoints="1" noChangeArrowheads="1"/>
              </p:cNvSpPr>
              <p:nvPr/>
            </p:nvSpPr>
            <p:spPr bwMode="auto">
              <a:xfrm>
                <a:off x="3250252" y="413614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2" name="tower"/>
              <p:cNvSpPr>
                <a:spLocks noEditPoints="1" noChangeArrowheads="1"/>
              </p:cNvSpPr>
              <p:nvPr/>
            </p:nvSpPr>
            <p:spPr bwMode="auto">
              <a:xfrm>
                <a:off x="3436270" y="413614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3" name="tower"/>
              <p:cNvSpPr>
                <a:spLocks noEditPoints="1" noChangeArrowheads="1"/>
              </p:cNvSpPr>
              <p:nvPr/>
            </p:nvSpPr>
            <p:spPr bwMode="auto">
              <a:xfrm>
                <a:off x="3625230" y="3904426"/>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4" name="tower"/>
              <p:cNvSpPr>
                <a:spLocks noEditPoints="1" noChangeArrowheads="1"/>
              </p:cNvSpPr>
              <p:nvPr/>
            </p:nvSpPr>
            <p:spPr bwMode="auto">
              <a:xfrm>
                <a:off x="3820396" y="390442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5" name="tower"/>
              <p:cNvSpPr>
                <a:spLocks noEditPoints="1" noChangeArrowheads="1"/>
              </p:cNvSpPr>
              <p:nvPr/>
            </p:nvSpPr>
            <p:spPr bwMode="auto">
              <a:xfrm>
                <a:off x="3622288" y="4136146"/>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16" name="tower"/>
              <p:cNvSpPr>
                <a:spLocks noEditPoints="1" noChangeArrowheads="1"/>
              </p:cNvSpPr>
              <p:nvPr/>
            </p:nvSpPr>
            <p:spPr bwMode="auto">
              <a:xfrm>
                <a:off x="3808305" y="413614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sp>
          <p:nvSpPr>
            <p:cNvPr id="85" name="TextBox 84"/>
            <p:cNvSpPr txBox="1"/>
            <p:nvPr/>
          </p:nvSpPr>
          <p:spPr>
            <a:xfrm>
              <a:off x="6033152" y="6287110"/>
              <a:ext cx="3180000" cy="313932"/>
            </a:xfrm>
            <a:prstGeom prst="rect">
              <a:avLst/>
            </a:prstGeom>
            <a:noFill/>
            <a:effectLst/>
          </p:spPr>
          <p:txBody>
            <a:bodyPr wrap="square" lIns="0" tIns="0" rIns="0" bIns="0" rtlCol="0">
              <a:spAutoFit/>
            </a:bodyPr>
            <a:lstStyle/>
            <a:p>
              <a:pPr defTabSz="776066"/>
              <a:r>
                <a:rPr lang="en-US" sz="2040" dirty="0">
                  <a:gradFill>
                    <a:gsLst>
                      <a:gs pos="0">
                        <a:schemeClr val="tx1"/>
                      </a:gs>
                      <a:gs pos="86000">
                        <a:schemeClr val="tx1"/>
                      </a:gs>
                    </a:gsLst>
                    <a:lin ang="5400000" scaled="0"/>
                  </a:gradFill>
                </a:rPr>
                <a:t>On-premise subnets</a:t>
              </a:r>
            </a:p>
          </p:txBody>
        </p:sp>
        <p:grpSp>
          <p:nvGrpSpPr>
            <p:cNvPr id="87" name="Group 86"/>
            <p:cNvGrpSpPr/>
            <p:nvPr/>
          </p:nvGrpSpPr>
          <p:grpSpPr>
            <a:xfrm>
              <a:off x="6242096" y="4464177"/>
              <a:ext cx="376932" cy="579302"/>
              <a:chOff x="3341266" y="2592264"/>
              <a:chExt cx="452436" cy="695162"/>
            </a:xfrm>
            <a:effectLst/>
          </p:grpSpPr>
          <p:sp>
            <p:nvSpPr>
              <p:cNvPr id="105" name="tower"/>
              <p:cNvSpPr>
                <a:spLocks noEditPoints="1" noChangeArrowheads="1"/>
              </p:cNvSpPr>
              <p:nvPr/>
            </p:nvSpPr>
            <p:spPr bwMode="auto">
              <a:xfrm>
                <a:off x="3341266" y="259226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a:effectLst/>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6" name="tower"/>
              <p:cNvSpPr>
                <a:spLocks noEditPoints="1" noChangeArrowheads="1"/>
              </p:cNvSpPr>
              <p:nvPr/>
            </p:nvSpPr>
            <p:spPr bwMode="auto">
              <a:xfrm>
                <a:off x="3575162" y="259226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a:effectLst/>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7" name="tower"/>
              <p:cNvSpPr>
                <a:spLocks noEditPoints="1" noChangeArrowheads="1"/>
              </p:cNvSpPr>
              <p:nvPr/>
            </p:nvSpPr>
            <p:spPr bwMode="auto">
              <a:xfrm>
                <a:off x="3356622" y="2823985"/>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a:effectLst/>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8" name="tower"/>
              <p:cNvSpPr>
                <a:spLocks noEditPoints="1" noChangeArrowheads="1"/>
              </p:cNvSpPr>
              <p:nvPr/>
            </p:nvSpPr>
            <p:spPr bwMode="auto">
              <a:xfrm>
                <a:off x="3563071" y="2823984"/>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a:effectLst/>
            </p:spPr>
            <p:style>
              <a:lnRef idx="2">
                <a:schemeClr val="accent1"/>
              </a:lnRef>
              <a:fillRef idx="1">
                <a:schemeClr val="lt1"/>
              </a:fillRef>
              <a:effectRef idx="0">
                <a:schemeClr val="accent1"/>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grpSp>
          <p:nvGrpSpPr>
            <p:cNvPr id="88" name="Group 87"/>
            <p:cNvGrpSpPr/>
            <p:nvPr/>
          </p:nvGrpSpPr>
          <p:grpSpPr>
            <a:xfrm>
              <a:off x="7434705" y="5462623"/>
              <a:ext cx="669859" cy="579303"/>
              <a:chOff x="4614286" y="3865578"/>
              <a:chExt cx="804040" cy="695163"/>
            </a:xfrm>
            <a:effectLst/>
          </p:grpSpPr>
          <p:sp>
            <p:nvSpPr>
              <p:cNvPr id="97" name="tower"/>
              <p:cNvSpPr>
                <a:spLocks noEditPoints="1" noChangeArrowheads="1"/>
              </p:cNvSpPr>
              <p:nvPr/>
            </p:nvSpPr>
            <p:spPr bwMode="auto">
              <a:xfrm>
                <a:off x="4614286" y="3865579"/>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98" name="tower"/>
              <p:cNvSpPr>
                <a:spLocks noEditPoints="1" noChangeArrowheads="1"/>
              </p:cNvSpPr>
              <p:nvPr/>
            </p:nvSpPr>
            <p:spPr bwMode="auto">
              <a:xfrm>
                <a:off x="4809453" y="3865578"/>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99" name="tower"/>
              <p:cNvSpPr>
                <a:spLocks noEditPoints="1" noChangeArrowheads="1"/>
              </p:cNvSpPr>
              <p:nvPr/>
            </p:nvSpPr>
            <p:spPr bwMode="auto">
              <a:xfrm>
                <a:off x="4629642" y="4097299"/>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0" name="tower"/>
              <p:cNvSpPr>
                <a:spLocks noEditPoints="1" noChangeArrowheads="1"/>
              </p:cNvSpPr>
              <p:nvPr/>
            </p:nvSpPr>
            <p:spPr bwMode="auto">
              <a:xfrm>
                <a:off x="4815659" y="4097298"/>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1" name="tower"/>
              <p:cNvSpPr>
                <a:spLocks noEditPoints="1" noChangeArrowheads="1"/>
              </p:cNvSpPr>
              <p:nvPr/>
            </p:nvSpPr>
            <p:spPr bwMode="auto">
              <a:xfrm>
                <a:off x="5004620" y="3865580"/>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2" name="tower"/>
              <p:cNvSpPr>
                <a:spLocks noEditPoints="1" noChangeArrowheads="1"/>
              </p:cNvSpPr>
              <p:nvPr/>
            </p:nvSpPr>
            <p:spPr bwMode="auto">
              <a:xfrm>
                <a:off x="5199786" y="3865579"/>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3" name="tower"/>
              <p:cNvSpPr>
                <a:spLocks noEditPoints="1" noChangeArrowheads="1"/>
              </p:cNvSpPr>
              <p:nvPr/>
            </p:nvSpPr>
            <p:spPr bwMode="auto">
              <a:xfrm>
                <a:off x="5001676" y="4097300"/>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sp>
            <p:nvSpPr>
              <p:cNvPr id="104" name="tower"/>
              <p:cNvSpPr>
                <a:spLocks noEditPoints="1" noChangeArrowheads="1"/>
              </p:cNvSpPr>
              <p:nvPr/>
            </p:nvSpPr>
            <p:spPr bwMode="auto">
              <a:xfrm>
                <a:off x="5187694" y="4097300"/>
                <a:ext cx="218540" cy="46344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ln>
                <a:headEnd/>
                <a:tailEnd/>
              </a:ln>
              <a:effectLst/>
            </p:spPr>
            <p:style>
              <a:lnRef idx="2">
                <a:schemeClr val="accent5"/>
              </a:lnRef>
              <a:fillRef idx="1">
                <a:schemeClr val="lt1"/>
              </a:fillRef>
              <a:effectRef idx="0">
                <a:schemeClr val="accent5"/>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836" dirty="0">
                  <a:solidFill>
                    <a:srgbClr val="292929"/>
                  </a:solidFill>
                </a:endParaRPr>
              </a:p>
            </p:txBody>
          </p:sp>
        </p:grpSp>
        <p:cxnSp>
          <p:nvCxnSpPr>
            <p:cNvPr id="89" name="Straight Connector 88"/>
            <p:cNvCxnSpPr>
              <a:stCxn id="106" idx="4"/>
            </p:cNvCxnSpPr>
            <p:nvPr/>
          </p:nvCxnSpPr>
          <p:spPr>
            <a:xfrm flipV="1">
              <a:off x="6619028" y="4657279"/>
              <a:ext cx="515309" cy="151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680192" y="4913399"/>
              <a:ext cx="731827" cy="54922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8" idx="0"/>
            </p:cNvCxnSpPr>
            <p:nvPr/>
          </p:nvCxnSpPr>
          <p:spPr>
            <a:xfrm flipV="1">
              <a:off x="7597302" y="4744614"/>
              <a:ext cx="130264" cy="757058"/>
            </a:xfrm>
            <a:prstGeom prst="line">
              <a:avLst/>
            </a:prstGeom>
            <a:ln w="158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3424192" y="3890703"/>
              <a:ext cx="5231984" cy="4792815"/>
              <a:chOff x="4209393" y="2995351"/>
              <a:chExt cx="5231984" cy="4792815"/>
            </a:xfrm>
          </p:grpSpPr>
          <p:cxnSp>
            <p:nvCxnSpPr>
              <p:cNvPr id="94" name="Straight Connector 93"/>
              <p:cNvCxnSpPr/>
              <p:nvPr/>
            </p:nvCxnSpPr>
            <p:spPr>
              <a:xfrm flipV="1">
                <a:off x="6794938" y="2995351"/>
                <a:ext cx="17694" cy="2380693"/>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12632" y="5370783"/>
                <a:ext cx="2628745" cy="526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96" name="Arc 95"/>
              <p:cNvSpPr/>
              <p:nvPr/>
            </p:nvSpPr>
            <p:spPr>
              <a:xfrm>
                <a:off x="4209393" y="2995351"/>
                <a:ext cx="5194760" cy="4792815"/>
              </a:xfrm>
              <a:prstGeom prst="arc">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931349"/>
                <a:endParaRPr lang="en-US" sz="1836" dirty="0">
                  <a:solidFill>
                    <a:srgbClr val="292929"/>
                  </a:solidFill>
                </a:endParaRPr>
              </a:p>
            </p:txBody>
          </p:sp>
        </p:grpSp>
        <p:sp>
          <p:nvSpPr>
            <p:cNvPr id="93" name="Freeform 207"/>
            <p:cNvSpPr>
              <a:spLocks noEditPoints="1"/>
            </p:cNvSpPr>
            <p:nvPr/>
          </p:nvSpPr>
          <p:spPr bwMode="black">
            <a:xfrm>
              <a:off x="7025468" y="4535651"/>
              <a:ext cx="921144" cy="41792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ln w="12700">
              <a:noFill/>
            </a:ln>
            <a:extLst/>
          </p:spPr>
          <p:style>
            <a:lnRef idx="2">
              <a:schemeClr val="accent6"/>
            </a:lnRef>
            <a:fillRef idx="1">
              <a:schemeClr val="lt1"/>
            </a:fillRef>
            <a:effectRef idx="0">
              <a:schemeClr val="accent6"/>
            </a:effectRef>
            <a:fontRef idx="minor">
              <a:schemeClr val="dk1"/>
            </a:fontRef>
          </p:style>
          <p:txBody>
            <a:bodyPr vert="horz" wrap="square" lIns="93260" tIns="46630" rIns="93260" bIns="46630" numCol="1" anchor="t" anchorCtr="0" compatLnSpc="1">
              <a:prstTxWarp prst="textNoShape">
                <a:avLst/>
              </a:prstTxWarp>
            </a:bodyPr>
            <a:lstStyle/>
            <a:p>
              <a:pPr defTabSz="931349"/>
              <a:endParaRPr lang="en-US" sz="1632" dirty="0">
                <a:solidFill>
                  <a:srgbClr val="292929"/>
                </a:solidFill>
              </a:endParaRPr>
            </a:p>
          </p:txBody>
        </p:sp>
      </p:grpSp>
      <p:sp>
        <p:nvSpPr>
          <p:cNvPr id="118" name="Rectangle 117"/>
          <p:cNvSpPr/>
          <p:nvPr/>
        </p:nvSpPr>
        <p:spPr bwMode="auto">
          <a:xfrm>
            <a:off x="531948" y="1467857"/>
            <a:ext cx="11370961" cy="748448"/>
          </a:xfrm>
          <a:prstGeom prst="rect">
            <a:avLst/>
          </a:prstGeom>
          <a:noFill/>
          <a:ln w="9525" cap="flat" cmpd="sng" algn="ctr">
            <a:noFill/>
            <a:prstDash val="solid"/>
            <a:headEnd type="none" w="med" len="med"/>
            <a:tailEnd type="none" w="med" len="med"/>
          </a:ln>
          <a:effectLst/>
          <a:extLst/>
        </p:spPr>
        <p:txBody>
          <a:bodyPr vert="horz" wrap="square" lIns="77624" tIns="38806" rIns="77624" bIns="38806" numCol="1" rtlCol="0" anchor="t" anchorCtr="0" compatLnSpc="1">
            <a:prstTxWarp prst="textNoShape">
              <a:avLst/>
            </a:prstTxWarp>
          </a:bodyPr>
          <a:lstStyle/>
          <a:p>
            <a:pPr marL="3235" lvl="1" defTabSz="931077">
              <a:lnSpc>
                <a:spcPct val="90000"/>
              </a:lnSpc>
              <a:spcBef>
                <a:spcPct val="20000"/>
              </a:spcBef>
              <a:spcAft>
                <a:spcPts val="408"/>
              </a:spcAft>
              <a:buSzPct val="80000"/>
              <a:tabLst>
                <a:tab pos="641762" algn="l"/>
              </a:tabLst>
              <a:defRPr/>
            </a:pPr>
            <a:r>
              <a:rPr lang="en-US" sz="2448" spc="-51" dirty="0">
                <a:gradFill>
                  <a:gsLst>
                    <a:gs pos="0">
                      <a:schemeClr val="tx1"/>
                    </a:gs>
                    <a:gs pos="86000">
                      <a:schemeClr val="tx1"/>
                    </a:gs>
                  </a:gsLst>
                  <a:lin ang="5400000" scaled="0"/>
                </a:gradFill>
              </a:rPr>
              <a:t>Provides network admins the control to setup subnets in the cloud and manage them as extensions of on-premise datacenters</a:t>
            </a:r>
            <a:endParaRPr lang="en-US" sz="2040" spc="-51" dirty="0">
              <a:gradFill>
                <a:gsLst>
                  <a:gs pos="0">
                    <a:schemeClr val="tx1"/>
                  </a:gs>
                  <a:gs pos="86000">
                    <a:schemeClr val="tx1"/>
                  </a:gs>
                </a:gsLst>
                <a:lin ang="5400000" scaled="0"/>
              </a:gradFill>
            </a:endParaRPr>
          </a:p>
        </p:txBody>
      </p:sp>
      <p:sp>
        <p:nvSpPr>
          <p:cNvPr id="128" name="Rectangle 127"/>
          <p:cNvSpPr/>
          <p:nvPr/>
        </p:nvSpPr>
        <p:spPr bwMode="auto">
          <a:xfrm>
            <a:off x="531948" y="2504260"/>
            <a:ext cx="5665774" cy="124276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Complete control</a:t>
            </a:r>
          </a:p>
        </p:txBody>
      </p:sp>
      <p:sp>
        <p:nvSpPr>
          <p:cNvPr id="129" name="Rectangle 128"/>
          <p:cNvSpPr/>
          <p:nvPr/>
        </p:nvSpPr>
        <p:spPr bwMode="auto">
          <a:xfrm>
            <a:off x="531947" y="5501462"/>
            <a:ext cx="5665775" cy="124276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Complex scenarios</a:t>
            </a:r>
          </a:p>
        </p:txBody>
      </p:sp>
      <p:sp>
        <p:nvSpPr>
          <p:cNvPr id="130" name="Rectangle 129"/>
          <p:cNvSpPr/>
          <p:nvPr/>
        </p:nvSpPr>
        <p:spPr>
          <a:xfrm>
            <a:off x="531947" y="4008295"/>
            <a:ext cx="5665775" cy="124276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56" tIns="46628" rIns="93256" bIns="46628" numCol="1" spcCol="0" rtlCol="0" fromWordArt="0" anchor="b" anchorCtr="0" forceAA="0" compatLnSpc="1">
            <a:prstTxWarp prst="textNoShape">
              <a:avLst/>
            </a:prstTxWarp>
            <a:noAutofit/>
          </a:bodyPr>
          <a:lstStyle/>
          <a:p>
            <a:pPr defTabSz="932290"/>
            <a:r>
              <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rPr>
              <a:t>Scalable</a:t>
            </a:r>
          </a:p>
        </p:txBody>
      </p:sp>
      <p:sp>
        <p:nvSpPr>
          <p:cNvPr id="3" name="Title 2"/>
          <p:cNvSpPr>
            <a:spLocks noGrp="1"/>
          </p:cNvSpPr>
          <p:nvPr>
            <p:ph type="title"/>
          </p:nvPr>
        </p:nvSpPr>
        <p:spPr>
          <a:xfrm>
            <a:off x="531948" y="233150"/>
            <a:ext cx="11370961" cy="1296749"/>
          </a:xfrm>
        </p:spPr>
        <p:txBody>
          <a:bodyPr vert="horz" wrap="square" lIns="0" tIns="0" rIns="0" bIns="0" rtlCol="0" anchor="t">
            <a:spAutoFit/>
          </a:bodyPr>
          <a:lstStyle/>
          <a:p>
            <a:pPr lvl="1"/>
            <a: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t>Windows Azure Virtual Network</a:t>
            </a:r>
            <a:br>
              <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rPr>
            </a:br>
            <a:r>
              <a:rPr lang="en-US" sz="3672" kern="1200" spc="-102" dirty="0">
                <a:ln w="3175">
                  <a:noFill/>
                </a:ln>
                <a:gradFill flip="none" rotWithShape="1">
                  <a:gsLst>
                    <a:gs pos="0">
                      <a:schemeClr val="tx2"/>
                    </a:gs>
                    <a:gs pos="100000">
                      <a:schemeClr val="tx2"/>
                    </a:gs>
                  </a:gsLst>
                  <a:lin ang="5400000" scaled="0"/>
                  <a:tileRect/>
                </a:gradFill>
                <a:latin typeface="+mj-lt"/>
                <a:ea typeface="+mn-ea"/>
                <a:cs typeface="Arial" charset="0"/>
              </a:rPr>
              <a:t>For network administrators</a:t>
            </a:r>
            <a:endParaRPr lang="en-US" sz="4590" kern="1200" spc="-102" dirty="0">
              <a:ln w="3175">
                <a:noFill/>
              </a:ln>
              <a:gradFill flip="none" rotWithShape="1">
                <a:gsLst>
                  <a:gs pos="0">
                    <a:schemeClr val="tx1"/>
                  </a:gs>
                  <a:gs pos="86000">
                    <a:schemeClr val="tx1"/>
                  </a:gs>
                </a:gsLst>
                <a:lin ang="5400000" scaled="0"/>
                <a:tileRect/>
              </a:gradFill>
              <a:latin typeface="+mj-lt"/>
              <a:ea typeface="+mn-ea"/>
              <a:cs typeface="Arial" charset="0"/>
            </a:endParaRPr>
          </a:p>
        </p:txBody>
      </p:sp>
    </p:spTree>
    <p:extLst>
      <p:ext uri="{BB962C8B-B14F-4D97-AF65-F5344CB8AC3E}">
        <p14:creationId xmlns:p14="http://schemas.microsoft.com/office/powerpoint/2010/main" val="3634733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
                                        <p:tgtEl>
                                          <p:spTgt spid="78"/>
                                        </p:tgtEl>
                                      </p:cBhvr>
                                    </p:animEffect>
                                  </p:childTnLst>
                                </p:cTn>
                              </p:par>
                              <p:par>
                                <p:cTn id="46" presetID="10" presetClass="entr" presetSubtype="0"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76" grpId="0"/>
      <p:bldP spid="80" grpId="0" animBg="1"/>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9" y="233151"/>
            <a:ext cx="11370961" cy="678031"/>
          </a:xfrm>
        </p:spPr>
        <p:txBody>
          <a:bodyPr/>
          <a:lstStyle/>
          <a:p>
            <a:r>
              <a:rPr lang="en-US" sz="4896" dirty="0"/>
              <a:t>Windows Azure Virtual Network Scenarios</a:t>
            </a:r>
          </a:p>
        </p:txBody>
      </p:sp>
      <p:sp>
        <p:nvSpPr>
          <p:cNvPr id="3" name="Content Placeholder 2"/>
          <p:cNvSpPr>
            <a:spLocks noGrp="1"/>
          </p:cNvSpPr>
          <p:nvPr>
            <p:ph type="body" sz="quarter" idx="10"/>
          </p:nvPr>
        </p:nvSpPr>
        <p:spPr>
          <a:xfrm>
            <a:off x="531949" y="1476623"/>
            <a:ext cx="11370961" cy="5105182"/>
          </a:xfrm>
        </p:spPr>
        <p:txBody>
          <a:bodyPr>
            <a:normAutofit fontScale="92500" lnSpcReduction="10000"/>
          </a:bodyPr>
          <a:lstStyle/>
          <a:p>
            <a:r>
              <a:rPr lang="en-US" dirty="0">
                <a:solidFill>
                  <a:schemeClr val="tx2"/>
                </a:solidFill>
              </a:rPr>
              <a:t>Hybrid Public/Private Cloud</a:t>
            </a:r>
          </a:p>
          <a:p>
            <a:pPr lvl="1"/>
            <a:r>
              <a:rPr lang="en-US" dirty="0">
                <a:solidFill>
                  <a:schemeClr val="tx2"/>
                </a:solidFill>
              </a:rPr>
              <a:t>Enterprise app in Windows Azure requiring connectivity </a:t>
            </a:r>
            <a:r>
              <a:rPr lang="en-US" dirty="0" smtClean="0">
                <a:solidFill>
                  <a:schemeClr val="tx2"/>
                </a:solidFill>
              </a:rPr>
              <a:t/>
            </a:r>
            <a:br>
              <a:rPr lang="en-US" dirty="0" smtClean="0">
                <a:solidFill>
                  <a:schemeClr val="tx2"/>
                </a:solidFill>
              </a:rPr>
            </a:br>
            <a:r>
              <a:rPr lang="en-US" dirty="0" smtClean="0">
                <a:solidFill>
                  <a:schemeClr val="tx2"/>
                </a:solidFill>
              </a:rPr>
              <a:t>to </a:t>
            </a:r>
            <a:r>
              <a:rPr lang="en-US" dirty="0">
                <a:solidFill>
                  <a:schemeClr val="tx2"/>
                </a:solidFill>
              </a:rPr>
              <a:t>on-premises resources</a:t>
            </a:r>
          </a:p>
          <a:p>
            <a:pPr lvl="1"/>
            <a:endParaRPr lang="en-US" dirty="0">
              <a:solidFill>
                <a:schemeClr val="tx2"/>
              </a:solidFill>
            </a:endParaRPr>
          </a:p>
          <a:p>
            <a:r>
              <a:rPr lang="en-US" dirty="0">
                <a:solidFill>
                  <a:schemeClr val="tx2"/>
                </a:solidFill>
              </a:rPr>
              <a:t>Enterprise Identity and Access Control</a:t>
            </a:r>
          </a:p>
          <a:p>
            <a:pPr lvl="1"/>
            <a:r>
              <a:rPr lang="en-US" dirty="0">
                <a:solidFill>
                  <a:schemeClr val="tx2"/>
                </a:solidFill>
              </a:rPr>
              <a:t>Manage identity and access control with on-premises resources </a:t>
            </a:r>
            <a:br>
              <a:rPr lang="en-US" dirty="0">
                <a:solidFill>
                  <a:schemeClr val="tx2"/>
                </a:solidFill>
              </a:rPr>
            </a:br>
            <a:r>
              <a:rPr lang="en-US" dirty="0">
                <a:solidFill>
                  <a:schemeClr val="tx2"/>
                </a:solidFill>
              </a:rPr>
              <a:t>(on-premises Active Directory)</a:t>
            </a:r>
            <a:br>
              <a:rPr lang="en-US" dirty="0">
                <a:solidFill>
                  <a:schemeClr val="tx2"/>
                </a:solidFill>
              </a:rPr>
            </a:br>
            <a:endParaRPr lang="en-US" dirty="0">
              <a:solidFill>
                <a:schemeClr val="tx2"/>
              </a:solidFill>
            </a:endParaRPr>
          </a:p>
          <a:p>
            <a:r>
              <a:rPr lang="en-US" dirty="0">
                <a:solidFill>
                  <a:schemeClr val="tx2"/>
                </a:solidFill>
              </a:rPr>
              <a:t>Monitoring and Management</a:t>
            </a:r>
          </a:p>
          <a:p>
            <a:pPr lvl="1"/>
            <a:r>
              <a:rPr lang="en-US" dirty="0">
                <a:solidFill>
                  <a:schemeClr val="tx2"/>
                </a:solidFill>
              </a:rPr>
              <a:t>Remote monitoring and trouble-shooting </a:t>
            </a:r>
            <a:r>
              <a:rPr lang="en-US" dirty="0" smtClean="0">
                <a:solidFill>
                  <a:schemeClr val="tx2"/>
                </a:solidFill>
              </a:rPr>
              <a:t>of resources </a:t>
            </a:r>
            <a:r>
              <a:rPr lang="en-US" dirty="0">
                <a:solidFill>
                  <a:schemeClr val="tx2"/>
                </a:solidFill>
              </a:rPr>
              <a:t/>
            </a:r>
            <a:br>
              <a:rPr lang="en-US" dirty="0">
                <a:solidFill>
                  <a:schemeClr val="tx2"/>
                </a:solidFill>
              </a:rPr>
            </a:br>
            <a:r>
              <a:rPr lang="en-US" dirty="0">
                <a:solidFill>
                  <a:schemeClr val="tx2"/>
                </a:solidFill>
              </a:rPr>
              <a:t>running in Windows Azure</a:t>
            </a:r>
          </a:p>
          <a:p>
            <a:pPr lvl="1"/>
            <a:endParaRPr lang="en-US" dirty="0">
              <a:solidFill>
                <a:schemeClr val="tx2"/>
              </a:solidFill>
            </a:endParaRPr>
          </a:p>
          <a:p>
            <a:r>
              <a:rPr lang="en-US" dirty="0">
                <a:solidFill>
                  <a:schemeClr val="tx2"/>
                </a:solidFill>
              </a:rPr>
              <a:t>Advanced Connectivity Requirements</a:t>
            </a:r>
          </a:p>
          <a:p>
            <a:pPr lvl="1"/>
            <a:r>
              <a:rPr lang="en-US" dirty="0">
                <a:solidFill>
                  <a:schemeClr val="tx2"/>
                </a:solidFill>
              </a:rPr>
              <a:t>Cloud deployments requiring persistent </a:t>
            </a:r>
            <a:r>
              <a:rPr lang="en-US" dirty="0" smtClean="0">
                <a:solidFill>
                  <a:schemeClr val="tx2"/>
                </a:solidFill>
              </a:rPr>
              <a:t>IP addresses </a:t>
            </a:r>
            <a:r>
              <a:rPr lang="en-US" dirty="0">
                <a:solidFill>
                  <a:schemeClr val="tx2"/>
                </a:solidFill>
              </a:rPr>
              <a:t/>
            </a:r>
            <a:br>
              <a:rPr lang="en-US" dirty="0">
                <a:solidFill>
                  <a:schemeClr val="tx2"/>
                </a:solidFill>
              </a:rPr>
            </a:br>
            <a:r>
              <a:rPr lang="en-US" dirty="0">
                <a:solidFill>
                  <a:schemeClr val="tx2"/>
                </a:solidFill>
              </a:rPr>
              <a:t>and direct connectivity across services</a:t>
            </a:r>
          </a:p>
        </p:txBody>
      </p:sp>
      <p:sp>
        <p:nvSpPr>
          <p:cNvPr id="4" name="Freeform 18"/>
          <p:cNvSpPr>
            <a:spLocks noEditPoints="1"/>
          </p:cNvSpPr>
          <p:nvPr/>
        </p:nvSpPr>
        <p:spPr bwMode="black">
          <a:xfrm>
            <a:off x="9564452" y="3555131"/>
            <a:ext cx="2181035" cy="2673463"/>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accent6"/>
          </a:solidFill>
          <a:ln>
            <a:noFill/>
          </a:ln>
        </p:spPr>
        <p:txBody>
          <a:bodyPr vert="horz" wrap="square" lIns="111905" tIns="55953" rIns="111905" bIns="55953" numCol="1" anchor="t" anchorCtr="0" compatLnSpc="1">
            <a:prstTxWarp prst="textNoShape">
              <a:avLst/>
            </a:prstTxWarp>
          </a:bodyPr>
          <a:lstStyle/>
          <a:p>
            <a:endParaRPr lang="en-US" sz="2142" dirty="0"/>
          </a:p>
        </p:txBody>
      </p:sp>
    </p:spTree>
    <p:extLst>
      <p:ext uri="{BB962C8B-B14F-4D97-AF65-F5344CB8AC3E}">
        <p14:creationId xmlns:p14="http://schemas.microsoft.com/office/powerpoint/2010/main" val="10855985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Cross Premises Connectivity</a:t>
            </a:r>
            <a:endParaRPr lang="en-US" dirty="0"/>
          </a:p>
        </p:txBody>
      </p:sp>
    </p:spTree>
    <p:extLst>
      <p:ext uri="{BB962C8B-B14F-4D97-AF65-F5344CB8AC3E}">
        <p14:creationId xmlns:p14="http://schemas.microsoft.com/office/powerpoint/2010/main" val="273112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621530"/>
          </a:xfrm>
        </p:spPr>
        <p:txBody>
          <a:bodyPr/>
          <a:lstStyle/>
          <a:p>
            <a:r>
              <a:rPr lang="en-US" dirty="0" smtClean="0"/>
              <a:t>Sample Scenario: Web Application</a:t>
            </a:r>
            <a:endParaRPr lang="en-US" sz="3672" dirty="0">
              <a:gradFill>
                <a:gsLst>
                  <a:gs pos="0">
                    <a:schemeClr val="tx2"/>
                  </a:gs>
                  <a:gs pos="100000">
                    <a:schemeClr val="tx2"/>
                  </a:gs>
                </a:gsLst>
                <a:lin ang="5400000" scaled="0"/>
              </a:gradFill>
            </a:endParaRPr>
          </a:p>
        </p:txBody>
      </p:sp>
      <p:grpSp>
        <p:nvGrpSpPr>
          <p:cNvPr id="151" name="Group 150"/>
          <p:cNvGrpSpPr/>
          <p:nvPr/>
        </p:nvGrpSpPr>
        <p:grpSpPr>
          <a:xfrm>
            <a:off x="351558" y="1467180"/>
            <a:ext cx="11730891" cy="4612662"/>
            <a:chOff x="208132" y="1609231"/>
            <a:chExt cx="11501918" cy="4522628"/>
          </a:xfrm>
        </p:grpSpPr>
        <p:sp>
          <p:nvSpPr>
            <p:cNvPr id="46" name="Rectangle 45"/>
            <p:cNvSpPr/>
            <p:nvPr/>
          </p:nvSpPr>
          <p:spPr>
            <a:xfrm>
              <a:off x="208132" y="1609232"/>
              <a:ext cx="11454760" cy="4522627"/>
            </a:xfrm>
            <a:prstGeom prst="rect">
              <a:avLst/>
            </a:prstGeom>
            <a:solidFill>
              <a:schemeClr val="accent4">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823674" tIns="46628" rIns="1119124" bIns="46628" numCol="1" spcCol="0" rtlCol="0" fromWordArt="0" anchor="b" anchorCtr="0" forceAA="0" compatLnSpc="1">
              <a:prstTxWarp prst="textNoShape">
                <a:avLst/>
              </a:prstTxWarp>
              <a:noAutofit/>
            </a:bodyPr>
            <a:lstStyle/>
            <a:p>
              <a:pPr defTabSz="932290"/>
              <a:endParaRPr lang="en-US" sz="3264"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41" name="Oval 40"/>
            <p:cNvSpPr/>
            <p:nvPr/>
          </p:nvSpPr>
          <p:spPr bwMode="auto">
            <a:xfrm>
              <a:off x="208132" y="1836056"/>
              <a:ext cx="3671891" cy="4295803"/>
            </a:xfrm>
            <a:custGeom>
              <a:avLst/>
              <a:gdLst/>
              <a:ahLst/>
              <a:cxnLst/>
              <a:rect l="l" t="t" r="r" b="b"/>
              <a:pathLst>
                <a:path w="3671891" h="4295803">
                  <a:moveTo>
                    <a:pt x="0" y="0"/>
                  </a:moveTo>
                  <a:cubicBezTo>
                    <a:pt x="2059728" y="188760"/>
                    <a:pt x="3671891" y="1897995"/>
                    <a:pt x="3671891" y="3978535"/>
                  </a:cubicBezTo>
                  <a:cubicBezTo>
                    <a:pt x="3671891" y="4085350"/>
                    <a:pt x="3667642" y="4191186"/>
                    <a:pt x="3658240" y="4295803"/>
                  </a:cubicBezTo>
                  <a:lnTo>
                    <a:pt x="0" y="4295803"/>
                  </a:lnTo>
                  <a:close/>
                </a:path>
              </a:pathLst>
            </a:cu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On Premises</a:t>
              </a:r>
            </a:p>
          </p:txBody>
        </p:sp>
        <p:sp>
          <p:nvSpPr>
            <p:cNvPr id="44" name="Oval 40"/>
            <p:cNvSpPr/>
            <p:nvPr/>
          </p:nvSpPr>
          <p:spPr bwMode="auto">
            <a:xfrm flipH="1">
              <a:off x="5585254" y="1609231"/>
              <a:ext cx="6077638" cy="4522627"/>
            </a:xfrm>
            <a:custGeom>
              <a:avLst/>
              <a:gdLst/>
              <a:ahLst/>
              <a:cxnLst/>
              <a:rect l="l" t="t" r="r" b="b"/>
              <a:pathLst>
                <a:path w="3671891" h="4295803">
                  <a:moveTo>
                    <a:pt x="0" y="0"/>
                  </a:moveTo>
                  <a:cubicBezTo>
                    <a:pt x="2059728" y="188760"/>
                    <a:pt x="3671891" y="1897995"/>
                    <a:pt x="3671891" y="3978535"/>
                  </a:cubicBezTo>
                  <a:cubicBezTo>
                    <a:pt x="3671891" y="4085350"/>
                    <a:pt x="3667642" y="4191186"/>
                    <a:pt x="3658240" y="4295803"/>
                  </a:cubicBezTo>
                  <a:lnTo>
                    <a:pt x="0" y="4295803"/>
                  </a:lnTo>
                  <a:close/>
                </a:path>
              </a:pathLst>
            </a:cu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Windows Azure</a:t>
              </a:r>
            </a:p>
          </p:txBody>
        </p:sp>
        <p:sp>
          <p:nvSpPr>
            <p:cNvPr id="8" name="Isosceles Triangle 7"/>
            <p:cNvSpPr/>
            <p:nvPr/>
          </p:nvSpPr>
          <p:spPr bwMode="auto">
            <a:xfrm>
              <a:off x="552702" y="4173966"/>
              <a:ext cx="1645920" cy="1366221"/>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3256" tIns="46628" rIns="93256" bIns="46628" numCol="1" rtlCol="0" anchor="ctr" anchorCtr="0" compatLnSpc="1">
              <a:prstTxWarp prst="textNoShape">
                <a:avLst/>
              </a:prstTxWarp>
            </a:bodyPr>
            <a:lstStyle/>
            <a:p>
              <a:pPr algn="ctr" defTabSz="932290"/>
              <a: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t>On </a:t>
              </a:r>
              <a:b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t>Premises</a:t>
              </a:r>
            </a:p>
          </p:txBody>
        </p:sp>
        <p:sp>
          <p:nvSpPr>
            <p:cNvPr id="9" name="Isosceles Triangle 8"/>
            <p:cNvSpPr/>
            <p:nvPr/>
          </p:nvSpPr>
          <p:spPr bwMode="auto">
            <a:xfrm>
              <a:off x="7612828" y="4693918"/>
              <a:ext cx="1645920" cy="1366221"/>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3161750" y="2704851"/>
              <a:ext cx="3142675" cy="115368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2040" dirty="0">
                  <a:gradFill>
                    <a:gsLst>
                      <a:gs pos="0">
                        <a:schemeClr val="bg2"/>
                      </a:gs>
                      <a:gs pos="100000">
                        <a:schemeClr val="bg2"/>
                      </a:gs>
                    </a:gsLst>
                    <a:lin ang="5400000" scaled="0"/>
                  </a:gradFill>
                  <a:latin typeface="Segoe UI" pitchFamily="34" charset="0"/>
                  <a:ea typeface="Segoe UI" pitchFamily="34" charset="0"/>
                  <a:cs typeface="Segoe UI" pitchFamily="34" charset="0"/>
                </a:rPr>
                <a:t>SSL Authenticated Traffic</a:t>
              </a:r>
            </a:p>
          </p:txBody>
        </p:sp>
        <p:sp>
          <p:nvSpPr>
            <p:cNvPr id="13" name="Rectangle 12"/>
            <p:cNvSpPr/>
            <p:nvPr/>
          </p:nvSpPr>
          <p:spPr bwMode="auto">
            <a:xfrm>
              <a:off x="363195" y="3401011"/>
              <a:ext cx="1525930" cy="3249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10.10.11.1</a:t>
              </a:r>
            </a:p>
          </p:txBody>
        </p:sp>
        <p:sp>
          <p:nvSpPr>
            <p:cNvPr id="14" name="Rectangle 13"/>
            <p:cNvSpPr/>
            <p:nvPr/>
          </p:nvSpPr>
          <p:spPr bwMode="auto">
            <a:xfrm>
              <a:off x="552702" y="4531420"/>
              <a:ext cx="1645920" cy="3249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10.10.10x</a:t>
              </a:r>
            </a:p>
          </p:txBody>
        </p:sp>
        <p:sp>
          <p:nvSpPr>
            <p:cNvPr id="36" name="Isosceles Triangle 35"/>
            <p:cNvSpPr/>
            <p:nvPr/>
          </p:nvSpPr>
          <p:spPr bwMode="auto">
            <a:xfrm rot="13520738">
              <a:off x="8004570" y="3830324"/>
              <a:ext cx="1645920" cy="1366221"/>
            </a:xfrm>
            <a:prstGeom prst="triangle">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16" name="Rectangle 15"/>
            <p:cNvSpPr/>
            <p:nvPr/>
          </p:nvSpPr>
          <p:spPr bwMode="auto">
            <a:xfrm>
              <a:off x="2275001" y="4628706"/>
              <a:ext cx="1634600" cy="247426"/>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a: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t>VPN </a:t>
              </a:r>
              <a:b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1836" dirty="0">
                  <a:gradFill>
                    <a:gsLst>
                      <a:gs pos="0">
                        <a:schemeClr val="tx1"/>
                      </a:gs>
                      <a:gs pos="86000">
                        <a:schemeClr val="tx1"/>
                      </a:gs>
                    </a:gsLst>
                    <a:lin ang="5400000" scaled="0"/>
                  </a:gradFill>
                  <a:latin typeface="Segoe UI" pitchFamily="34" charset="0"/>
                  <a:ea typeface="Segoe UI" pitchFamily="34" charset="0"/>
                  <a:cs typeface="Segoe UI" pitchFamily="34" charset="0"/>
                </a:rPr>
                <a:t>Device</a:t>
              </a:r>
            </a:p>
          </p:txBody>
        </p:sp>
        <p:sp>
          <p:nvSpPr>
            <p:cNvPr id="20" name="Rectangle 19"/>
            <p:cNvSpPr/>
            <p:nvPr/>
          </p:nvSpPr>
          <p:spPr bwMode="auto">
            <a:xfrm>
              <a:off x="5760109" y="5377028"/>
              <a:ext cx="1107415" cy="718971"/>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35" name="Flowchart: Connector 34"/>
            <p:cNvSpPr/>
            <p:nvPr/>
          </p:nvSpPr>
          <p:spPr bwMode="auto">
            <a:xfrm rot="1818685">
              <a:off x="8141440" y="2042739"/>
              <a:ext cx="3568610" cy="3073812"/>
            </a:xfrm>
            <a:prstGeom prst="flowChartConnector">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9" name="Rectangle 18"/>
            <p:cNvSpPr/>
            <p:nvPr/>
          </p:nvSpPr>
          <p:spPr bwMode="auto">
            <a:xfrm>
              <a:off x="5874408" y="5512159"/>
              <a:ext cx="878816" cy="44870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
              </a:r>
              <a:b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Gateway</a:t>
              </a:r>
            </a:p>
          </p:txBody>
        </p:sp>
        <p:sp>
          <p:nvSpPr>
            <p:cNvPr id="68" name="Rectangle 67"/>
            <p:cNvSpPr/>
            <p:nvPr/>
          </p:nvSpPr>
          <p:spPr bwMode="auto">
            <a:xfrm>
              <a:off x="8435787" y="3580253"/>
              <a:ext cx="1046058" cy="91406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Persistent </a:t>
              </a:r>
              <a:b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VM Role</a:t>
              </a:r>
            </a:p>
          </p:txBody>
        </p:sp>
        <p:sp>
          <p:nvSpPr>
            <p:cNvPr id="21" name="Freeform 53"/>
            <p:cNvSpPr>
              <a:spLocks noEditPoints="1"/>
            </p:cNvSpPr>
            <p:nvPr/>
          </p:nvSpPr>
          <p:spPr bwMode="black">
            <a:xfrm>
              <a:off x="363195" y="2288106"/>
              <a:ext cx="902768" cy="101880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2"/>
            </a:solidFill>
            <a:ln>
              <a:noFill/>
            </a:ln>
            <a:extLst/>
          </p:spPr>
          <p:txBody>
            <a:bodyPr vert="horz" wrap="square" lIns="93260" tIns="46630" rIns="93260" bIns="46630" numCol="1" anchor="t" anchorCtr="0" compatLnSpc="1">
              <a:prstTxWarp prst="textNoShape">
                <a:avLst/>
              </a:prstTxWarp>
            </a:bodyPr>
            <a:lstStyle/>
            <a:p>
              <a:endParaRPr lang="en-US" sz="1836" dirty="0">
                <a:gradFill>
                  <a:gsLst>
                    <a:gs pos="0">
                      <a:schemeClr val="tx1"/>
                    </a:gs>
                    <a:gs pos="86000">
                      <a:schemeClr val="tx1"/>
                    </a:gs>
                  </a:gsLst>
                  <a:lin ang="5400000" scaled="0"/>
                </a:gradFill>
              </a:endParaRPr>
            </a:p>
          </p:txBody>
        </p:sp>
        <p:sp>
          <p:nvSpPr>
            <p:cNvPr id="24" name="Rectangle 23"/>
            <p:cNvSpPr/>
            <p:nvPr/>
          </p:nvSpPr>
          <p:spPr bwMode="auto">
            <a:xfrm>
              <a:off x="8436236" y="3393592"/>
              <a:ext cx="1046057" cy="24742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10.10.20.4</a:t>
              </a:r>
            </a:p>
          </p:txBody>
        </p:sp>
        <p:sp>
          <p:nvSpPr>
            <p:cNvPr id="67" name="Rectangle 66"/>
            <p:cNvSpPr/>
            <p:nvPr/>
          </p:nvSpPr>
          <p:spPr bwMode="auto">
            <a:xfrm>
              <a:off x="8435787" y="2345835"/>
              <a:ext cx="1046058" cy="91406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Persistent </a:t>
              </a:r>
              <a:b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VM Role</a:t>
              </a:r>
            </a:p>
          </p:txBody>
        </p:sp>
        <p:sp>
          <p:nvSpPr>
            <p:cNvPr id="70" name="Rectangle 69"/>
            <p:cNvSpPr/>
            <p:nvPr/>
          </p:nvSpPr>
          <p:spPr bwMode="auto">
            <a:xfrm>
              <a:off x="9759309" y="2345835"/>
              <a:ext cx="1046058" cy="91406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Persistent </a:t>
              </a:r>
              <a:b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VM Role</a:t>
              </a:r>
            </a:p>
          </p:txBody>
        </p:sp>
        <p:sp>
          <p:nvSpPr>
            <p:cNvPr id="28" name="Can 27"/>
            <p:cNvSpPr/>
            <p:nvPr/>
          </p:nvSpPr>
          <p:spPr bwMode="auto">
            <a:xfrm>
              <a:off x="10067925" y="2564219"/>
              <a:ext cx="457200" cy="379006"/>
            </a:xfrm>
            <a:prstGeom prst="can">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224" dirty="0">
                  <a:gradFill>
                    <a:gsLst>
                      <a:gs pos="0">
                        <a:schemeClr val="tx1"/>
                      </a:gs>
                      <a:gs pos="86000">
                        <a:schemeClr val="tx1"/>
                      </a:gs>
                    </a:gsLst>
                    <a:lin ang="5400000" scaled="0"/>
                  </a:gradFill>
                  <a:latin typeface="Segoe UI" pitchFamily="34" charset="0"/>
                  <a:ea typeface="Segoe UI" pitchFamily="34" charset="0"/>
                  <a:cs typeface="Segoe UI" pitchFamily="34" charset="0"/>
                </a:rPr>
                <a:t>SQL</a:t>
              </a:r>
            </a:p>
          </p:txBody>
        </p:sp>
        <p:sp>
          <p:nvSpPr>
            <p:cNvPr id="45" name="Freeform 77"/>
            <p:cNvSpPr>
              <a:spLocks noEditPoints="1"/>
            </p:cNvSpPr>
            <p:nvPr/>
          </p:nvSpPr>
          <p:spPr bwMode="auto">
            <a:xfrm>
              <a:off x="8011952" y="5377029"/>
              <a:ext cx="848567" cy="582248"/>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93260" tIns="46630" rIns="93260" bIns="0" numCol="1" anchor="b" anchorCtr="0" compatLnSpc="1">
              <a:prstTxWarp prst="textNoShape">
                <a:avLst/>
              </a:prstTxWarp>
            </a:bodyPr>
            <a:lstStyle/>
            <a:p>
              <a:r>
                <a:rPr lang="en-US" sz="1836" dirty="0">
                  <a:gradFill>
                    <a:gsLst>
                      <a:gs pos="0">
                        <a:schemeClr val="tx1"/>
                      </a:gs>
                      <a:gs pos="86000">
                        <a:schemeClr val="tx1"/>
                      </a:gs>
                    </a:gsLst>
                    <a:lin ang="5400000" scaled="0"/>
                  </a:gradFill>
                </a:rPr>
                <a:t>Cloud</a:t>
              </a:r>
            </a:p>
          </p:txBody>
        </p:sp>
        <p:sp>
          <p:nvSpPr>
            <p:cNvPr id="15" name="Rectangle 14"/>
            <p:cNvSpPr/>
            <p:nvPr/>
          </p:nvSpPr>
          <p:spPr bwMode="auto">
            <a:xfrm>
              <a:off x="7708935" y="4931369"/>
              <a:ext cx="1454601" cy="3249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10.10.20.1</a:t>
              </a:r>
            </a:p>
          </p:txBody>
        </p:sp>
        <p:sp>
          <p:nvSpPr>
            <p:cNvPr id="47" name="Rectangle 46"/>
            <p:cNvSpPr/>
            <p:nvPr/>
          </p:nvSpPr>
          <p:spPr>
            <a:xfrm>
              <a:off x="1773515" y="1609232"/>
              <a:ext cx="6092825" cy="469039"/>
            </a:xfrm>
            <a:prstGeom prst="rect">
              <a:avLst/>
            </a:prstGeom>
          </p:spPr>
          <p:txBody>
            <a:bodyPr>
              <a:spAutoFit/>
            </a:bodyPr>
            <a:lstStyle/>
            <a:p>
              <a:pPr defTabSz="932290"/>
              <a:r>
                <a:rPr lang="en-US" sz="2448" dirty="0">
                  <a:gradFill>
                    <a:gsLst>
                      <a:gs pos="0">
                        <a:schemeClr val="tx1"/>
                      </a:gs>
                      <a:gs pos="86000">
                        <a:schemeClr val="tx1"/>
                      </a:gs>
                    </a:gsLst>
                    <a:lin ang="5400000" scaled="0"/>
                  </a:gradFill>
                  <a:latin typeface="Segoe UI" pitchFamily="34" charset="0"/>
                  <a:ea typeface="Segoe UI" pitchFamily="34" charset="0"/>
                  <a:cs typeface="Segoe UI" pitchFamily="34" charset="0"/>
                </a:rPr>
                <a:t>Public Internet</a:t>
              </a:r>
            </a:p>
          </p:txBody>
        </p:sp>
        <p:cxnSp>
          <p:nvCxnSpPr>
            <p:cNvPr id="52" name="Straight Connector 51"/>
            <p:cNvCxnSpPr/>
            <p:nvPr/>
          </p:nvCxnSpPr>
          <p:spPr>
            <a:xfrm flipH="1">
              <a:off x="2764220" y="2926481"/>
              <a:ext cx="525517" cy="0"/>
            </a:xfrm>
            <a:prstGeom prst="line">
              <a:avLst/>
            </a:prstGeom>
            <a:ln w="444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194395" y="2926481"/>
              <a:ext cx="837026" cy="0"/>
            </a:xfrm>
            <a:prstGeom prst="line">
              <a:avLst/>
            </a:prstGeom>
            <a:ln w="444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031421" y="2753722"/>
              <a:ext cx="1480568" cy="17275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27" idx="1"/>
            </p:cNvCxnSpPr>
            <p:nvPr/>
          </p:nvCxnSpPr>
          <p:spPr>
            <a:xfrm>
              <a:off x="7031421" y="2926481"/>
              <a:ext cx="1497537" cy="101621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ight Brace 70"/>
            <p:cNvSpPr/>
            <p:nvPr/>
          </p:nvSpPr>
          <p:spPr>
            <a:xfrm>
              <a:off x="10772067" y="2182031"/>
              <a:ext cx="406698" cy="2290808"/>
            </a:xfrm>
            <a:prstGeom prst="rightBrace">
              <a:avLst>
                <a:gd name="adj1" fmla="val 91031"/>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dirty="0"/>
            </a:p>
          </p:txBody>
        </p:sp>
        <p:cxnSp>
          <p:nvCxnSpPr>
            <p:cNvPr id="62" name="Straight Arrow Connector 61"/>
            <p:cNvCxnSpPr>
              <a:endCxn id="12" idx="2"/>
            </p:cNvCxnSpPr>
            <p:nvPr/>
          </p:nvCxnSpPr>
          <p:spPr>
            <a:xfrm flipH="1">
              <a:off x="1924929" y="2926481"/>
              <a:ext cx="839291" cy="60874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8435788" y="2164393"/>
              <a:ext cx="1046057" cy="24742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10.10.20.2</a:t>
              </a:r>
            </a:p>
          </p:txBody>
        </p:sp>
        <p:sp>
          <p:nvSpPr>
            <p:cNvPr id="23" name="Rectangle 22"/>
            <p:cNvSpPr/>
            <p:nvPr/>
          </p:nvSpPr>
          <p:spPr bwMode="auto">
            <a:xfrm>
              <a:off x="9759310" y="2164393"/>
              <a:ext cx="1046057" cy="24742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10.10.20.3</a:t>
              </a:r>
            </a:p>
          </p:txBody>
        </p:sp>
        <p:sp>
          <p:nvSpPr>
            <p:cNvPr id="69" name="Rectangle 68"/>
            <p:cNvSpPr/>
            <p:nvPr/>
          </p:nvSpPr>
          <p:spPr bwMode="auto">
            <a:xfrm>
              <a:off x="9759757" y="3580253"/>
              <a:ext cx="1046058" cy="914062"/>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Persistent </a:t>
              </a:r>
              <a:b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918" dirty="0">
                  <a:gradFill>
                    <a:gsLst>
                      <a:gs pos="0">
                        <a:schemeClr val="tx1"/>
                      </a:gs>
                      <a:gs pos="86000">
                        <a:schemeClr val="tx1"/>
                      </a:gs>
                    </a:gsLst>
                    <a:lin ang="5400000" scaled="0"/>
                  </a:gradFill>
                  <a:latin typeface="Segoe UI" pitchFamily="34" charset="0"/>
                  <a:ea typeface="Segoe UI" pitchFamily="34" charset="0"/>
                  <a:cs typeface="Segoe UI" pitchFamily="34" charset="0"/>
                </a:rPr>
                <a:t>VM Role</a:t>
              </a:r>
            </a:p>
          </p:txBody>
        </p:sp>
        <p:sp>
          <p:nvSpPr>
            <p:cNvPr id="29" name="Can 28"/>
            <p:cNvSpPr/>
            <p:nvPr/>
          </p:nvSpPr>
          <p:spPr bwMode="auto">
            <a:xfrm>
              <a:off x="10054186" y="3753191"/>
              <a:ext cx="457200" cy="379006"/>
            </a:xfrm>
            <a:prstGeom prst="can">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224" dirty="0">
                  <a:gradFill>
                    <a:gsLst>
                      <a:gs pos="0">
                        <a:schemeClr val="tx1"/>
                      </a:gs>
                      <a:gs pos="86000">
                        <a:schemeClr val="tx1"/>
                      </a:gs>
                    </a:gsLst>
                    <a:lin ang="5400000" scaled="0"/>
                  </a:gradFill>
                  <a:latin typeface="Segoe UI" pitchFamily="34" charset="0"/>
                  <a:ea typeface="Segoe UI" pitchFamily="34" charset="0"/>
                  <a:cs typeface="Segoe UI" pitchFamily="34" charset="0"/>
                </a:rPr>
                <a:t>SQL</a:t>
              </a:r>
            </a:p>
          </p:txBody>
        </p:sp>
        <p:sp>
          <p:nvSpPr>
            <p:cNvPr id="25" name="Rectangle 24"/>
            <p:cNvSpPr/>
            <p:nvPr/>
          </p:nvSpPr>
          <p:spPr bwMode="auto">
            <a:xfrm>
              <a:off x="9759758" y="3393592"/>
              <a:ext cx="1046057" cy="24742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gradFill>
                    <a:gsLst>
                      <a:gs pos="0">
                        <a:schemeClr val="tx1"/>
                      </a:gs>
                      <a:gs pos="86000">
                        <a:schemeClr val="tx1"/>
                      </a:gs>
                    </a:gsLst>
                    <a:lin ang="5400000" scaled="0"/>
                  </a:gradFill>
                  <a:latin typeface="Segoe UI" pitchFamily="34" charset="0"/>
                  <a:ea typeface="Segoe UI" pitchFamily="34" charset="0"/>
                  <a:cs typeface="Segoe UI" pitchFamily="34" charset="0"/>
                </a:rPr>
                <a:t>10.10.20.5</a:t>
              </a:r>
            </a:p>
          </p:txBody>
        </p:sp>
        <p:sp>
          <p:nvSpPr>
            <p:cNvPr id="72" name="Rectangle 71"/>
            <p:cNvSpPr/>
            <p:nvPr/>
          </p:nvSpPr>
          <p:spPr bwMode="auto">
            <a:xfrm rot="5400000">
              <a:off x="10149122" y="3136890"/>
              <a:ext cx="2308445" cy="36345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040" dirty="0">
                  <a:gradFill>
                    <a:gsLst>
                      <a:gs pos="0">
                        <a:schemeClr val="bg2"/>
                      </a:gs>
                      <a:gs pos="100000">
                        <a:schemeClr val="bg2"/>
                      </a:gs>
                    </a:gsLst>
                    <a:lin ang="5400000" scaled="0"/>
                  </a:gradFill>
                  <a:latin typeface="Segoe UI" pitchFamily="34" charset="0"/>
                  <a:ea typeface="Segoe UI" pitchFamily="34" charset="0"/>
                  <a:cs typeface="Segoe UI" pitchFamily="34" charset="0"/>
                </a:rPr>
                <a:t>SQL Mirroring</a:t>
              </a:r>
            </a:p>
          </p:txBody>
        </p:sp>
        <p:cxnSp>
          <p:nvCxnSpPr>
            <p:cNvPr id="73" name="Straight Arrow Connector 72"/>
            <p:cNvCxnSpPr/>
            <p:nvPr/>
          </p:nvCxnSpPr>
          <p:spPr>
            <a:xfrm>
              <a:off x="8959264" y="2704851"/>
              <a:ext cx="1108661" cy="0"/>
            </a:xfrm>
            <a:prstGeom prst="straightConnector1">
              <a:avLst/>
            </a:prstGeom>
            <a:ln w="444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959264" y="3967975"/>
              <a:ext cx="1108661" cy="0"/>
            </a:xfrm>
            <a:prstGeom prst="straightConnector1">
              <a:avLst/>
            </a:prstGeom>
            <a:ln w="444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8528958" y="3753191"/>
              <a:ext cx="860612" cy="379006"/>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122"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Web App</a:t>
              </a:r>
              <a: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t/>
              </a:r>
              <a:b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t>Frontend</a:t>
              </a:r>
            </a:p>
          </p:txBody>
        </p:sp>
        <p:cxnSp>
          <p:nvCxnSpPr>
            <p:cNvPr id="78" name="Straight Arrow Connector 77"/>
            <p:cNvCxnSpPr>
              <a:endCxn id="28" idx="2"/>
            </p:cNvCxnSpPr>
            <p:nvPr/>
          </p:nvCxnSpPr>
          <p:spPr>
            <a:xfrm flipV="1">
              <a:off x="9402725" y="2753722"/>
              <a:ext cx="665200" cy="1215932"/>
            </a:xfrm>
            <a:prstGeom prst="straightConnector1">
              <a:avLst/>
            </a:prstGeom>
            <a:ln w="444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6" idx="3"/>
              <a:endCxn id="29" idx="2"/>
            </p:cNvCxnSpPr>
            <p:nvPr/>
          </p:nvCxnSpPr>
          <p:spPr>
            <a:xfrm>
              <a:off x="9389122" y="2704851"/>
              <a:ext cx="665064" cy="1237843"/>
            </a:xfrm>
            <a:prstGeom prst="straightConnector1">
              <a:avLst/>
            </a:prstGeom>
            <a:ln w="444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8528510" y="2515348"/>
              <a:ext cx="860612" cy="379006"/>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122"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Web App</a:t>
              </a:r>
              <a: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t/>
              </a:r>
              <a:b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br>
              <a:r>
                <a:rPr lang="en-US" sz="1122" dirty="0">
                  <a:gradFill>
                    <a:gsLst>
                      <a:gs pos="0">
                        <a:schemeClr val="tx1"/>
                      </a:gs>
                      <a:gs pos="86000">
                        <a:schemeClr val="tx1"/>
                      </a:gs>
                    </a:gsLst>
                    <a:lin ang="5400000" scaled="0"/>
                  </a:gradFill>
                  <a:latin typeface="Segoe UI" pitchFamily="34" charset="0"/>
                  <a:ea typeface="Segoe UI" pitchFamily="34" charset="0"/>
                  <a:cs typeface="Segoe UI" pitchFamily="34" charset="0"/>
                </a:rPr>
                <a:t>Frontend</a:t>
              </a:r>
            </a:p>
          </p:txBody>
        </p:sp>
        <p:sp>
          <p:nvSpPr>
            <p:cNvPr id="89" name="Rectangle 88"/>
            <p:cNvSpPr/>
            <p:nvPr/>
          </p:nvSpPr>
          <p:spPr bwMode="auto">
            <a:xfrm>
              <a:off x="7605899" y="5707798"/>
              <a:ext cx="348580" cy="352341"/>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b="1" dirty="0">
                  <a:gradFill>
                    <a:gsLst>
                      <a:gs pos="0">
                        <a:schemeClr val="tx1"/>
                      </a:gs>
                      <a:gs pos="86000">
                        <a:schemeClr val="tx1"/>
                      </a:gs>
                    </a:gsLst>
                    <a:lin ang="5400000" scaled="0"/>
                  </a:gradFill>
                  <a:latin typeface="Segoe UI" pitchFamily="34" charset="0"/>
                  <a:ea typeface="Segoe UI" pitchFamily="34" charset="0"/>
                  <a:cs typeface="Segoe UI" pitchFamily="34" charset="0"/>
                </a:rPr>
                <a:t>DC</a:t>
              </a:r>
            </a:p>
          </p:txBody>
        </p:sp>
        <p:sp>
          <p:nvSpPr>
            <p:cNvPr id="150" name="Oval 149"/>
            <p:cNvSpPr/>
            <p:nvPr/>
          </p:nvSpPr>
          <p:spPr bwMode="auto">
            <a:xfrm>
              <a:off x="5069147" y="5455328"/>
              <a:ext cx="342759" cy="582248"/>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90" name="Rectangle 89"/>
            <p:cNvSpPr/>
            <p:nvPr/>
          </p:nvSpPr>
          <p:spPr bwMode="auto">
            <a:xfrm>
              <a:off x="8923996" y="5713843"/>
              <a:ext cx="348580" cy="35234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3256" tIns="46628" rIns="93256" bIns="46628" numCol="1" rtlCol="0" anchor="b" anchorCtr="0" compatLnSpc="1">
              <a:prstTxWarp prst="textNoShape">
                <a:avLst/>
              </a:prstTxWarp>
            </a:bodyPr>
            <a:lstStyle/>
            <a:p>
              <a:pPr algn="ctr" defTabSz="932290"/>
              <a:r>
                <a:rPr lang="en-US" sz="918" b="1" dirty="0">
                  <a:gradFill>
                    <a:gsLst>
                      <a:gs pos="0">
                        <a:schemeClr val="tx1"/>
                      </a:gs>
                      <a:gs pos="86000">
                        <a:schemeClr val="tx1"/>
                      </a:gs>
                    </a:gsLst>
                    <a:lin ang="5400000" scaled="0"/>
                  </a:gradFill>
                  <a:latin typeface="Segoe UI" pitchFamily="34" charset="0"/>
                  <a:ea typeface="Segoe UI" pitchFamily="34" charset="0"/>
                  <a:cs typeface="Segoe UI" pitchFamily="34" charset="0"/>
                </a:rPr>
                <a:t>DNS</a:t>
              </a:r>
            </a:p>
          </p:txBody>
        </p:sp>
        <p:sp>
          <p:nvSpPr>
            <p:cNvPr id="91" name="Rectangle 90"/>
            <p:cNvSpPr/>
            <p:nvPr/>
          </p:nvSpPr>
          <p:spPr bwMode="auto">
            <a:xfrm>
              <a:off x="519112" y="5187846"/>
              <a:ext cx="348580" cy="352341"/>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a:r>
                <a:rPr lang="en-US" sz="918" b="1" dirty="0">
                  <a:gradFill>
                    <a:gsLst>
                      <a:gs pos="0">
                        <a:schemeClr val="tx1"/>
                      </a:gs>
                      <a:gs pos="86000">
                        <a:schemeClr val="tx1"/>
                      </a:gs>
                    </a:gsLst>
                    <a:lin ang="5400000" scaled="0"/>
                  </a:gradFill>
                  <a:latin typeface="Segoe UI" pitchFamily="34" charset="0"/>
                  <a:ea typeface="Segoe UI" pitchFamily="34" charset="0"/>
                  <a:cs typeface="Segoe UI" pitchFamily="34" charset="0"/>
                </a:rPr>
                <a:t>DC</a:t>
              </a:r>
            </a:p>
          </p:txBody>
        </p:sp>
        <p:sp>
          <p:nvSpPr>
            <p:cNvPr id="92" name="Rectangle 91"/>
            <p:cNvSpPr/>
            <p:nvPr/>
          </p:nvSpPr>
          <p:spPr bwMode="auto">
            <a:xfrm>
              <a:off x="1896843" y="5187846"/>
              <a:ext cx="348580" cy="35234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3256" tIns="46628" rIns="93256" bIns="46628" numCol="1" rtlCol="0" anchor="b" anchorCtr="0" compatLnSpc="1">
              <a:prstTxWarp prst="textNoShape">
                <a:avLst/>
              </a:prstTxWarp>
            </a:bodyPr>
            <a:lstStyle/>
            <a:p>
              <a:pPr algn="ctr" defTabSz="932290"/>
              <a:r>
                <a:rPr lang="en-US" sz="918" b="1" dirty="0">
                  <a:gradFill>
                    <a:gsLst>
                      <a:gs pos="0">
                        <a:schemeClr val="tx1"/>
                      </a:gs>
                      <a:gs pos="86000">
                        <a:schemeClr val="tx1"/>
                      </a:gs>
                    </a:gsLst>
                    <a:lin ang="5400000" scaled="0"/>
                  </a:gradFill>
                  <a:latin typeface="Segoe UI" pitchFamily="34" charset="0"/>
                  <a:ea typeface="Segoe UI" pitchFamily="34" charset="0"/>
                  <a:cs typeface="Segoe UI" pitchFamily="34" charset="0"/>
                </a:rPr>
                <a:t>DNS</a:t>
              </a:r>
            </a:p>
          </p:txBody>
        </p:sp>
        <p:cxnSp>
          <p:nvCxnSpPr>
            <p:cNvPr id="94" name="Elbow Connector 93"/>
            <p:cNvCxnSpPr>
              <a:stCxn id="9" idx="1"/>
              <a:endCxn id="8" idx="3"/>
            </p:cNvCxnSpPr>
            <p:nvPr/>
          </p:nvCxnSpPr>
          <p:spPr>
            <a:xfrm rot="10800000" flipV="1">
              <a:off x="1375662" y="5377029"/>
              <a:ext cx="6648646" cy="163158"/>
            </a:xfrm>
            <a:prstGeom prst="bentConnector4">
              <a:avLst>
                <a:gd name="adj1" fmla="val 11566"/>
                <a:gd name="adj2" fmla="val 235929"/>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rot="18900000">
              <a:off x="6190662" y="3097399"/>
              <a:ext cx="1489671" cy="3249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54.0.0.1</a:t>
              </a:r>
            </a:p>
          </p:txBody>
        </p:sp>
        <p:sp>
          <p:nvSpPr>
            <p:cNvPr id="48" name="Rectangle 47"/>
            <p:cNvSpPr/>
            <p:nvPr/>
          </p:nvSpPr>
          <p:spPr bwMode="auto">
            <a:xfrm rot="18900000">
              <a:off x="5894737" y="2914211"/>
              <a:ext cx="2455245" cy="1074496"/>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gradFill>
                    <a:gsLst>
                      <a:gs pos="0">
                        <a:schemeClr val="bg2"/>
                      </a:gs>
                      <a:gs pos="86000">
                        <a:schemeClr val="bg2"/>
                      </a:gs>
                    </a:gsLst>
                    <a:lin ang="5400000" scaled="0"/>
                  </a:gradFill>
                  <a:latin typeface="Segoe UI" pitchFamily="34" charset="0"/>
                  <a:ea typeface="Segoe UI" pitchFamily="34" charset="0"/>
                  <a:cs typeface="Segoe UI" pitchFamily="34" charset="0"/>
                </a:rPr>
                <a:t>Load Balancer</a:t>
              </a:r>
            </a:p>
          </p:txBody>
        </p:sp>
        <p:sp>
          <p:nvSpPr>
            <p:cNvPr id="11" name="Rectangle 10"/>
            <p:cNvSpPr/>
            <p:nvPr/>
          </p:nvSpPr>
          <p:spPr bwMode="auto">
            <a:xfrm rot="2443397">
              <a:off x="1740203" y="2763983"/>
              <a:ext cx="1484778" cy="32499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2244" dirty="0">
                  <a:gradFill>
                    <a:gsLst>
                      <a:gs pos="0">
                        <a:schemeClr val="tx1"/>
                      </a:gs>
                      <a:gs pos="86000">
                        <a:schemeClr val="tx1"/>
                      </a:gs>
                    </a:gsLst>
                    <a:lin ang="5400000" scaled="0"/>
                  </a:gradFill>
                  <a:latin typeface="Segoe UI" pitchFamily="34" charset="0"/>
                  <a:ea typeface="Segoe UI" pitchFamily="34" charset="0"/>
                  <a:cs typeface="Segoe UI" pitchFamily="34" charset="0"/>
                </a:rPr>
                <a:t>52.2.2.2</a:t>
              </a:r>
            </a:p>
          </p:txBody>
        </p:sp>
        <p:sp>
          <p:nvSpPr>
            <p:cNvPr id="12" name="Rectangle 11"/>
            <p:cNvSpPr/>
            <p:nvPr/>
          </p:nvSpPr>
          <p:spPr bwMode="auto">
            <a:xfrm rot="2505251">
              <a:off x="1055079" y="2597190"/>
              <a:ext cx="2455245" cy="1074496"/>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gradFill>
                    <a:gsLst>
                      <a:gs pos="0">
                        <a:schemeClr val="bg2"/>
                      </a:gs>
                      <a:gs pos="100000">
                        <a:schemeClr val="bg2"/>
                      </a:gs>
                    </a:gsLst>
                    <a:lin ang="5400000" scaled="0"/>
                  </a:gradFill>
                  <a:latin typeface="Segoe UI" pitchFamily="34" charset="0"/>
                  <a:ea typeface="Segoe UI" pitchFamily="34" charset="0"/>
                  <a:cs typeface="Segoe UI" pitchFamily="34" charset="0"/>
                </a:rPr>
                <a:t>Corporate Proxy</a:t>
              </a:r>
            </a:p>
          </p:txBody>
        </p:sp>
        <p:sp>
          <p:nvSpPr>
            <p:cNvPr id="66" name="Flowchart: Stored Data 65"/>
            <p:cNvSpPr/>
            <p:nvPr/>
          </p:nvSpPr>
          <p:spPr bwMode="auto">
            <a:xfrm>
              <a:off x="4052013" y="5455328"/>
              <a:ext cx="1223002" cy="582248"/>
            </a:xfrm>
            <a:prstGeom prst="flowChartOnlineStorage">
              <a:avLst/>
            </a:prstGeom>
            <a:solidFill>
              <a:schemeClr val="accent1">
                <a:alpha val="7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632" dirty="0">
                  <a:solidFill>
                    <a:srgbClr val="FFFFFF">
                      <a:alpha val="98824"/>
                    </a:srgbClr>
                  </a:solidFill>
                  <a:latin typeface="Segoe UI" pitchFamily="34" charset="0"/>
                  <a:ea typeface="Segoe UI" pitchFamily="34" charset="0"/>
                  <a:cs typeface="Segoe UI" pitchFamily="34" charset="0"/>
                </a:rPr>
                <a:t>IPSEC Tunnel</a:t>
              </a:r>
            </a:p>
          </p:txBody>
        </p:sp>
        <p:grpSp>
          <p:nvGrpSpPr>
            <p:cNvPr id="149" name="Group 148"/>
            <p:cNvGrpSpPr/>
            <p:nvPr/>
          </p:nvGrpSpPr>
          <p:grpSpPr>
            <a:xfrm>
              <a:off x="2523355" y="5274576"/>
              <a:ext cx="1020915" cy="763000"/>
              <a:chOff x="3098800" y="4252913"/>
              <a:chExt cx="1357313" cy="1014413"/>
            </a:xfrm>
          </p:grpSpPr>
          <p:sp>
            <p:nvSpPr>
              <p:cNvPr id="101" name="Freeform 5"/>
              <p:cNvSpPr>
                <a:spLocks/>
              </p:cNvSpPr>
              <p:nvPr/>
            </p:nvSpPr>
            <p:spPr bwMode="auto">
              <a:xfrm>
                <a:off x="3143250" y="4252913"/>
                <a:ext cx="1312863" cy="992188"/>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solidFill>
                <a:schemeClr val="accent4"/>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148" name="Freeform 52"/>
              <p:cNvSpPr>
                <a:spLocks noEditPoints="1"/>
              </p:cNvSpPr>
              <p:nvPr/>
            </p:nvSpPr>
            <p:spPr bwMode="auto">
              <a:xfrm>
                <a:off x="3098800" y="4252913"/>
                <a:ext cx="1357313" cy="1014413"/>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dirty="0"/>
              </a:p>
            </p:txBody>
          </p:sp>
        </p:grpSp>
      </p:grpSp>
    </p:spTree>
    <p:extLst>
      <p:ext uri="{BB962C8B-B14F-4D97-AF65-F5344CB8AC3E}">
        <p14:creationId xmlns:p14="http://schemas.microsoft.com/office/powerpoint/2010/main" val="26428094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6028031" y="1906028"/>
            <a:ext cx="2997341" cy="149133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4" name="Rounded Rectangle 3"/>
          <p:cNvSpPr/>
          <p:nvPr/>
        </p:nvSpPr>
        <p:spPr bwMode="auto">
          <a:xfrm>
            <a:off x="3971244" y="1769224"/>
            <a:ext cx="3098055" cy="170499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8" name="Rounded Rectangle 7"/>
          <p:cNvSpPr/>
          <p:nvPr/>
        </p:nvSpPr>
        <p:spPr bwMode="auto">
          <a:xfrm>
            <a:off x="4503132" y="1498302"/>
            <a:ext cx="3481180" cy="2288264"/>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9" name="Rounded Rectangle 8"/>
          <p:cNvSpPr/>
          <p:nvPr/>
        </p:nvSpPr>
        <p:spPr bwMode="auto">
          <a:xfrm>
            <a:off x="3601530" y="2406925"/>
            <a:ext cx="2769678" cy="1236010"/>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1" name="Rounded Rectangle 10"/>
          <p:cNvSpPr/>
          <p:nvPr/>
        </p:nvSpPr>
        <p:spPr bwMode="auto">
          <a:xfrm>
            <a:off x="6707706" y="1711145"/>
            <a:ext cx="1836445" cy="9186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23" name="Rounded Rectangle 22"/>
          <p:cNvSpPr/>
          <p:nvPr/>
        </p:nvSpPr>
        <p:spPr bwMode="auto">
          <a:xfrm>
            <a:off x="4108643" y="4722654"/>
            <a:ext cx="4195046" cy="2156645"/>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6" name="Group 5"/>
          <p:cNvGrpSpPr/>
          <p:nvPr/>
        </p:nvGrpSpPr>
        <p:grpSpPr>
          <a:xfrm>
            <a:off x="6675370" y="4877124"/>
            <a:ext cx="737504" cy="635613"/>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14" name="Oval 13"/>
          <p:cNvSpPr/>
          <p:nvPr/>
        </p:nvSpPr>
        <p:spPr bwMode="auto">
          <a:xfrm>
            <a:off x="5414069" y="1612592"/>
            <a:ext cx="111053" cy="111024"/>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6" name="TextBox 15"/>
          <p:cNvSpPr txBox="1"/>
          <p:nvPr/>
        </p:nvSpPr>
        <p:spPr>
          <a:xfrm>
            <a:off x="4744322" y="1153071"/>
            <a:ext cx="2895570" cy="230524"/>
          </a:xfrm>
          <a:prstGeom prst="rect">
            <a:avLst/>
          </a:prstGeom>
          <a:noFill/>
        </p:spPr>
        <p:txBody>
          <a:bodyPr wrap="square" lIns="0" tIns="0" rIns="0" bIns="0" rtlCol="0">
            <a:spAutoFit/>
          </a:bodyPr>
          <a:lstStyle/>
          <a:p>
            <a:pPr algn="ctr">
              <a:lnSpc>
                <a:spcPct val="80000"/>
              </a:lnSpc>
              <a:spcBef>
                <a:spcPct val="20000"/>
              </a:spcBef>
              <a:buSzPct val="80000"/>
            </a:pPr>
            <a:r>
              <a:rPr lang="en-US" sz="1836" dirty="0">
                <a:gradFill>
                  <a:gsLst>
                    <a:gs pos="0">
                      <a:srgbClr val="FFFFFF"/>
                    </a:gs>
                    <a:gs pos="100000">
                      <a:srgbClr val="FFFFFF"/>
                    </a:gs>
                  </a:gsLst>
                  <a:lin ang="5400000" scaled="0"/>
                </a:gradFill>
              </a:rPr>
              <a:t>Windows Azure</a:t>
            </a:r>
          </a:p>
        </p:txBody>
      </p:sp>
      <p:sp>
        <p:nvSpPr>
          <p:cNvPr id="18" name="TextBox 17"/>
          <p:cNvSpPr txBox="1"/>
          <p:nvPr/>
        </p:nvSpPr>
        <p:spPr>
          <a:xfrm>
            <a:off x="888866" y="5857862"/>
            <a:ext cx="2895570" cy="230524"/>
          </a:xfrm>
          <a:prstGeom prst="rect">
            <a:avLst/>
          </a:prstGeom>
          <a:noFill/>
        </p:spPr>
        <p:txBody>
          <a:bodyPr wrap="square" lIns="0" tIns="0" rIns="0" bIns="0" rtlCol="0">
            <a:spAutoFit/>
          </a:bodyPr>
          <a:lstStyle/>
          <a:p>
            <a:pPr algn="r">
              <a:lnSpc>
                <a:spcPct val="80000"/>
              </a:lnSpc>
              <a:spcBef>
                <a:spcPct val="20000"/>
              </a:spcBef>
              <a:buSzPct val="80000"/>
            </a:pPr>
            <a:r>
              <a:rPr lang="en-US" sz="1836" dirty="0">
                <a:gradFill>
                  <a:gsLst>
                    <a:gs pos="0">
                      <a:srgbClr val="FFFFFF"/>
                    </a:gs>
                    <a:gs pos="100000">
                      <a:srgbClr val="FFFFFF"/>
                    </a:gs>
                  </a:gsLst>
                  <a:lin ang="5400000" scaled="0"/>
                </a:gradFill>
              </a:rPr>
              <a:t>Your Data Center</a:t>
            </a:r>
          </a:p>
        </p:txBody>
      </p:sp>
      <p:grpSp>
        <p:nvGrpSpPr>
          <p:cNvPr id="26" name="Group 25"/>
          <p:cNvGrpSpPr/>
          <p:nvPr/>
        </p:nvGrpSpPr>
        <p:grpSpPr>
          <a:xfrm>
            <a:off x="5992392" y="4877124"/>
            <a:ext cx="737504" cy="635613"/>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309415" y="4877124"/>
            <a:ext cx="737504" cy="635613"/>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6357530" y="2480239"/>
            <a:ext cx="737504" cy="635613"/>
            <a:chOff x="328301" y="3881331"/>
            <a:chExt cx="722921" cy="623207"/>
          </a:xfrm>
          <a:solidFill>
            <a:srgbClr val="660066"/>
          </a:solidFill>
        </p:grpSpPr>
        <p:sp>
          <p:nvSpPr>
            <p:cNvPr id="36" name="Hexagon 3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38" name="Group 37"/>
          <p:cNvGrpSpPr/>
          <p:nvPr/>
        </p:nvGrpSpPr>
        <p:grpSpPr>
          <a:xfrm>
            <a:off x="5657895" y="2480239"/>
            <a:ext cx="737504" cy="635613"/>
            <a:chOff x="328301" y="3881331"/>
            <a:chExt cx="722921" cy="623207"/>
          </a:xfrm>
          <a:solidFill>
            <a:srgbClr val="660066"/>
          </a:solidFill>
        </p:grpSpPr>
        <p:sp>
          <p:nvSpPr>
            <p:cNvPr id="39" name="Hexagon 38"/>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54" name="Group 53"/>
          <p:cNvGrpSpPr/>
          <p:nvPr/>
        </p:nvGrpSpPr>
        <p:grpSpPr>
          <a:xfrm>
            <a:off x="4714141" y="5655259"/>
            <a:ext cx="3007930" cy="88221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grpSp>
        <p:nvGrpSpPr>
          <p:cNvPr id="32" name="Group 31"/>
          <p:cNvGrpSpPr/>
          <p:nvPr/>
        </p:nvGrpSpPr>
        <p:grpSpPr>
          <a:xfrm>
            <a:off x="6002262" y="1878307"/>
            <a:ext cx="737504" cy="635613"/>
            <a:chOff x="328301" y="3881331"/>
            <a:chExt cx="722921" cy="623207"/>
          </a:xfrm>
          <a:solidFill>
            <a:srgbClr val="660066"/>
          </a:solidFill>
        </p:grpSpPr>
        <p:sp>
          <p:nvSpPr>
            <p:cNvPr id="33" name="Hexagon 32"/>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5" name="Group 64"/>
          <p:cNvGrpSpPr/>
          <p:nvPr/>
        </p:nvGrpSpPr>
        <p:grpSpPr>
          <a:xfrm>
            <a:off x="5304172" y="1881573"/>
            <a:ext cx="737504" cy="635613"/>
            <a:chOff x="328301" y="3881331"/>
            <a:chExt cx="722921" cy="623207"/>
          </a:xfrm>
          <a:solidFill>
            <a:srgbClr val="660066"/>
          </a:solidFill>
        </p:grpSpPr>
        <p:sp>
          <p:nvSpPr>
            <p:cNvPr id="66" name="Hexagon 6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8" name="Group 67"/>
          <p:cNvGrpSpPr/>
          <p:nvPr/>
        </p:nvGrpSpPr>
        <p:grpSpPr>
          <a:xfrm>
            <a:off x="4953017" y="2469403"/>
            <a:ext cx="737504" cy="635613"/>
            <a:chOff x="328301" y="3881331"/>
            <a:chExt cx="722921" cy="623207"/>
          </a:xfrm>
          <a:solidFill>
            <a:srgbClr val="660066"/>
          </a:solidFill>
        </p:grpSpPr>
        <p:sp>
          <p:nvSpPr>
            <p:cNvPr id="69" name="Hexagon 68"/>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sp>
        <p:nvSpPr>
          <p:cNvPr id="44" name="Title 2"/>
          <p:cNvSpPr>
            <a:spLocks noGrp="1"/>
          </p:cNvSpPr>
          <p:nvPr>
            <p:ph type="title"/>
            <p:custDataLst>
              <p:tags r:id="rId1"/>
            </p:custDataLst>
          </p:nvPr>
        </p:nvSpPr>
        <p:spPr>
          <a:xfrm>
            <a:off x="530467" y="233151"/>
            <a:ext cx="11373923" cy="579152"/>
          </a:xfrm>
        </p:spPr>
        <p:txBody>
          <a:bodyPr/>
          <a:lstStyle/>
          <a:p>
            <a:r>
              <a:rPr lang="en-IN" dirty="0" smtClean="0">
                <a:cs typeface="Segoe UI"/>
              </a:rPr>
              <a:t>The power of </a:t>
            </a:r>
            <a:r>
              <a:rPr lang="en-IN" dirty="0" err="1" smtClean="0">
                <a:cs typeface="Segoe UI"/>
              </a:rPr>
              <a:t>VHD</a:t>
            </a:r>
            <a:r>
              <a:rPr lang="en-IN" dirty="0" smtClean="0">
                <a:cs typeface="Segoe UI"/>
              </a:rPr>
              <a:t> mobility…</a:t>
            </a:r>
            <a:endParaRPr lang="en-US" dirty="0">
              <a:cs typeface="Segoe UI"/>
            </a:endParaRPr>
          </a:p>
        </p:txBody>
      </p:sp>
    </p:spTree>
    <p:extLst>
      <p:ext uri="{BB962C8B-B14F-4D97-AF65-F5344CB8AC3E}">
        <p14:creationId xmlns:p14="http://schemas.microsoft.com/office/powerpoint/2010/main" val="2447923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anim calcmode="lin" valueType="num">
                                      <p:cBhvr>
                                        <p:cTn id="21" dur="1500" fill="hold"/>
                                        <p:tgtEl>
                                          <p:spTgt spid="9"/>
                                        </p:tgtEl>
                                        <p:attrNameLst>
                                          <p:attrName>ppt_x</p:attrName>
                                        </p:attrNameLst>
                                      </p:cBhvr>
                                      <p:tavLst>
                                        <p:tav tm="0">
                                          <p:val>
                                            <p:strVal val="#ppt_x"/>
                                          </p:val>
                                        </p:tav>
                                        <p:tav tm="100000">
                                          <p:val>
                                            <p:strVal val="#ppt_x"/>
                                          </p:val>
                                        </p:tav>
                                      </p:tavLst>
                                    </p:anim>
                                    <p:anim calcmode="lin" valueType="num">
                                      <p:cBhvr>
                                        <p:cTn id="22" dur="1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22" presetClass="entr" presetSubtype="1" fill="hold" grpId="0" nodeType="withEffect">
                                  <p:stCondLst>
                                    <p:cond delay="3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2100"/>
                            </p:stCondLst>
                            <p:childTnLst>
                              <p:par>
                                <p:cTn id="44" presetID="10" presetClass="entr" presetSubtype="0"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nodeType="withEffect">
                                  <p:stCondLst>
                                    <p:cond delay="1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2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30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nodeType="withEffect">
                                  <p:stCondLst>
                                    <p:cond delay="40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1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2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2.67031E-6 -0.00694 L 0.00234 -0.4831 " pathEditMode="relative" rAng="0" ptsTypes="AA">
                                      <p:cBhvr>
                                        <p:cTn id="72" dur="2000" fill="hold"/>
                                        <p:tgtEl>
                                          <p:spTgt spid="6"/>
                                        </p:tgtEl>
                                        <p:attrNameLst>
                                          <p:attrName>ppt_x</p:attrName>
                                          <p:attrName>ppt_y</p:attrName>
                                        </p:attrNameLst>
                                      </p:cBhvr>
                                      <p:rCtr x="117" y="-23819"/>
                                    </p:animMotion>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1.52403E-6 3.7037E-7 L -0.02787 0.40162 " pathEditMode="relative" rAng="0" ptsTypes="AA">
                                      <p:cBhvr>
                                        <p:cTn id="76" dur="2000" fill="hold"/>
                                        <p:tgtEl>
                                          <p:spTgt spid="68"/>
                                        </p:tgtEl>
                                        <p:attrNameLst>
                                          <p:attrName>ppt_x</p:attrName>
                                          <p:attrName>ppt_y</p:attrName>
                                        </p:attrNameLst>
                                      </p:cBhvr>
                                      <p:rCtr x="-1394" y="20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23" grpId="0" animBg="1"/>
      <p:bldP spid="14" grpId="0" animBg="1"/>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6021055" y="1920492"/>
            <a:ext cx="2997341" cy="149133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4" name="Rounded Rectangle 3"/>
          <p:cNvSpPr/>
          <p:nvPr/>
        </p:nvSpPr>
        <p:spPr bwMode="auto">
          <a:xfrm>
            <a:off x="3964268" y="1783689"/>
            <a:ext cx="3098055" cy="170499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8" name="Rounded Rectangle 7"/>
          <p:cNvSpPr/>
          <p:nvPr/>
        </p:nvSpPr>
        <p:spPr bwMode="auto">
          <a:xfrm>
            <a:off x="4496156" y="1512766"/>
            <a:ext cx="3481180" cy="2288264"/>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9" name="Rounded Rectangle 8"/>
          <p:cNvSpPr/>
          <p:nvPr/>
        </p:nvSpPr>
        <p:spPr bwMode="auto">
          <a:xfrm>
            <a:off x="3594555" y="2421389"/>
            <a:ext cx="2769678" cy="1236010"/>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1" name="Rounded Rectangle 10"/>
          <p:cNvSpPr/>
          <p:nvPr/>
        </p:nvSpPr>
        <p:spPr bwMode="auto">
          <a:xfrm>
            <a:off x="6700730" y="1725610"/>
            <a:ext cx="1836445" cy="9186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23" name="Rounded Rectangle 22"/>
          <p:cNvSpPr/>
          <p:nvPr/>
        </p:nvSpPr>
        <p:spPr bwMode="auto">
          <a:xfrm>
            <a:off x="4108643" y="4637869"/>
            <a:ext cx="4195046" cy="2156645"/>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6" name="Group 5"/>
          <p:cNvGrpSpPr/>
          <p:nvPr/>
        </p:nvGrpSpPr>
        <p:grpSpPr>
          <a:xfrm>
            <a:off x="4624605" y="4792339"/>
            <a:ext cx="737504" cy="635613"/>
            <a:chOff x="328301" y="3881331"/>
            <a:chExt cx="722921" cy="623207"/>
          </a:xfrm>
          <a:solidFill>
            <a:srgbClr val="660066"/>
          </a:solidFill>
        </p:grpSpPr>
        <p:sp>
          <p:nvSpPr>
            <p:cNvPr id="5" name="Hexagon 4"/>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sp>
        <p:nvSpPr>
          <p:cNvPr id="14" name="Oval 13"/>
          <p:cNvSpPr/>
          <p:nvPr/>
        </p:nvSpPr>
        <p:spPr bwMode="auto">
          <a:xfrm>
            <a:off x="5407093" y="1627056"/>
            <a:ext cx="111053" cy="111024"/>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6" name="TextBox 15"/>
          <p:cNvSpPr txBox="1"/>
          <p:nvPr/>
        </p:nvSpPr>
        <p:spPr>
          <a:xfrm>
            <a:off x="4737346" y="1167535"/>
            <a:ext cx="2895570" cy="230524"/>
          </a:xfrm>
          <a:prstGeom prst="rect">
            <a:avLst/>
          </a:prstGeom>
          <a:noFill/>
        </p:spPr>
        <p:txBody>
          <a:bodyPr wrap="square" lIns="0" tIns="0" rIns="0" bIns="0" rtlCol="0">
            <a:spAutoFit/>
          </a:bodyPr>
          <a:lstStyle/>
          <a:p>
            <a:pPr algn="ctr">
              <a:lnSpc>
                <a:spcPct val="80000"/>
              </a:lnSpc>
              <a:spcBef>
                <a:spcPct val="20000"/>
              </a:spcBef>
              <a:buSzPct val="80000"/>
            </a:pPr>
            <a:r>
              <a:rPr lang="en-US" sz="1836" dirty="0">
                <a:gradFill>
                  <a:gsLst>
                    <a:gs pos="0">
                      <a:srgbClr val="FFFFFF"/>
                    </a:gs>
                    <a:gs pos="100000">
                      <a:srgbClr val="FFFFFF"/>
                    </a:gs>
                  </a:gsLst>
                  <a:lin ang="5400000" scaled="0"/>
                </a:gradFill>
              </a:rPr>
              <a:t>Windows Azure</a:t>
            </a:r>
          </a:p>
        </p:txBody>
      </p:sp>
      <p:sp>
        <p:nvSpPr>
          <p:cNvPr id="18" name="TextBox 17"/>
          <p:cNvSpPr txBox="1"/>
          <p:nvPr/>
        </p:nvSpPr>
        <p:spPr>
          <a:xfrm>
            <a:off x="888866" y="5857862"/>
            <a:ext cx="2895570" cy="230524"/>
          </a:xfrm>
          <a:prstGeom prst="rect">
            <a:avLst/>
          </a:prstGeom>
          <a:noFill/>
        </p:spPr>
        <p:txBody>
          <a:bodyPr wrap="square" lIns="0" tIns="0" rIns="0" bIns="0" rtlCol="0">
            <a:spAutoFit/>
          </a:bodyPr>
          <a:lstStyle/>
          <a:p>
            <a:pPr algn="r">
              <a:lnSpc>
                <a:spcPct val="80000"/>
              </a:lnSpc>
              <a:spcBef>
                <a:spcPct val="20000"/>
              </a:spcBef>
              <a:buSzPct val="80000"/>
            </a:pPr>
            <a:r>
              <a:rPr lang="en-US" sz="1836" dirty="0">
                <a:gradFill>
                  <a:gsLst>
                    <a:gs pos="0">
                      <a:srgbClr val="FFFFFF"/>
                    </a:gs>
                    <a:gs pos="100000">
                      <a:srgbClr val="FFFFFF"/>
                    </a:gs>
                  </a:gsLst>
                  <a:lin ang="5400000" scaled="0"/>
                </a:gradFill>
              </a:rPr>
              <a:t>Your Data Center</a:t>
            </a:r>
          </a:p>
        </p:txBody>
      </p:sp>
      <p:grpSp>
        <p:nvGrpSpPr>
          <p:cNvPr id="26" name="Group 25"/>
          <p:cNvGrpSpPr/>
          <p:nvPr/>
        </p:nvGrpSpPr>
        <p:grpSpPr>
          <a:xfrm>
            <a:off x="5992392" y="4792339"/>
            <a:ext cx="737504" cy="635613"/>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309415" y="4792339"/>
            <a:ext cx="737504" cy="635613"/>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35" name="Group 34"/>
          <p:cNvGrpSpPr/>
          <p:nvPr/>
        </p:nvGrpSpPr>
        <p:grpSpPr>
          <a:xfrm>
            <a:off x="6350554" y="2494703"/>
            <a:ext cx="737504" cy="635613"/>
            <a:chOff x="328301" y="3881331"/>
            <a:chExt cx="722921" cy="623207"/>
          </a:xfrm>
          <a:solidFill>
            <a:srgbClr val="660066"/>
          </a:solidFill>
        </p:grpSpPr>
        <p:sp>
          <p:nvSpPr>
            <p:cNvPr id="36" name="Hexagon 3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38" name="Group 37"/>
          <p:cNvGrpSpPr/>
          <p:nvPr/>
        </p:nvGrpSpPr>
        <p:grpSpPr>
          <a:xfrm>
            <a:off x="5650919" y="2494703"/>
            <a:ext cx="737504" cy="635613"/>
            <a:chOff x="328301" y="3881331"/>
            <a:chExt cx="722921" cy="623207"/>
          </a:xfrm>
          <a:solidFill>
            <a:srgbClr val="660066"/>
          </a:solidFill>
        </p:grpSpPr>
        <p:sp>
          <p:nvSpPr>
            <p:cNvPr id="39" name="Hexagon 38"/>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54" name="Group 53"/>
          <p:cNvGrpSpPr/>
          <p:nvPr/>
        </p:nvGrpSpPr>
        <p:grpSpPr>
          <a:xfrm>
            <a:off x="4714141" y="5570474"/>
            <a:ext cx="3007930" cy="88221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grpSp>
        <p:nvGrpSpPr>
          <p:cNvPr id="32" name="Group 31"/>
          <p:cNvGrpSpPr/>
          <p:nvPr/>
        </p:nvGrpSpPr>
        <p:grpSpPr>
          <a:xfrm>
            <a:off x="5995286" y="1892771"/>
            <a:ext cx="737504" cy="635613"/>
            <a:chOff x="328301" y="3881331"/>
            <a:chExt cx="722921" cy="623207"/>
          </a:xfrm>
          <a:solidFill>
            <a:srgbClr val="660066"/>
          </a:solidFill>
        </p:grpSpPr>
        <p:sp>
          <p:nvSpPr>
            <p:cNvPr id="33" name="Hexagon 32"/>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5" name="Group 64"/>
          <p:cNvGrpSpPr/>
          <p:nvPr/>
        </p:nvGrpSpPr>
        <p:grpSpPr>
          <a:xfrm>
            <a:off x="5297196" y="1896038"/>
            <a:ext cx="737504" cy="635613"/>
            <a:chOff x="328301" y="3881331"/>
            <a:chExt cx="722921" cy="623207"/>
          </a:xfrm>
          <a:solidFill>
            <a:srgbClr val="660066"/>
          </a:solidFill>
        </p:grpSpPr>
        <p:sp>
          <p:nvSpPr>
            <p:cNvPr id="66" name="Hexagon 6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8" name="Group 67"/>
          <p:cNvGrpSpPr/>
          <p:nvPr/>
        </p:nvGrpSpPr>
        <p:grpSpPr>
          <a:xfrm>
            <a:off x="6693572" y="1880827"/>
            <a:ext cx="737504" cy="635613"/>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44" name="Title 2"/>
          <p:cNvSpPr>
            <a:spLocks noGrp="1"/>
          </p:cNvSpPr>
          <p:nvPr>
            <p:ph type="title"/>
            <p:custDataLst>
              <p:tags r:id="rId1"/>
            </p:custDataLst>
          </p:nvPr>
        </p:nvSpPr>
        <p:spPr>
          <a:xfrm>
            <a:off x="530467" y="233151"/>
            <a:ext cx="11373923" cy="579152"/>
          </a:xfrm>
        </p:spPr>
        <p:txBody>
          <a:bodyPr/>
          <a:lstStyle/>
          <a:p>
            <a:r>
              <a:rPr lang="en-IN" dirty="0" smtClean="0">
                <a:cs typeface="Segoe UI"/>
              </a:rPr>
              <a:t>The power of </a:t>
            </a:r>
            <a:r>
              <a:rPr lang="en-IN" dirty="0" err="1" smtClean="0">
                <a:cs typeface="Segoe UI"/>
              </a:rPr>
              <a:t>VHD</a:t>
            </a:r>
            <a:r>
              <a:rPr lang="en-IN" dirty="0" smtClean="0">
                <a:cs typeface="Segoe UI"/>
              </a:rPr>
              <a:t> mobility…</a:t>
            </a:r>
            <a:endParaRPr lang="en-US" dirty="0">
              <a:cs typeface="Segoe UI"/>
            </a:endParaRPr>
          </a:p>
        </p:txBody>
      </p:sp>
    </p:spTree>
    <p:extLst>
      <p:ext uri="{BB962C8B-B14F-4D97-AF65-F5344CB8AC3E}">
        <p14:creationId xmlns:p14="http://schemas.microsoft.com/office/powerpoint/2010/main" val="217758599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71"/>
                                        </p:tgtEl>
                                        <p:attrNameLst>
                                          <p:attrName>ppt_x</p:attrName>
                                          <p:attrName>ppt_y</p:attrName>
                                        </p:attrNameLst>
                                      </p:cBhvr>
                                    </p:animMotion>
                                  </p:childTnLst>
                                </p:cTn>
                              </p:par>
                              <p:par>
                                <p:cTn id="7" presetID="35" presetClass="path" presetSubtype="0" accel="50000" decel="50000" fill="hold" grpId="0" nodeType="withEffect">
                                  <p:stCondLst>
                                    <p:cond delay="200"/>
                                  </p:stCondLst>
                                  <p:childTnLst>
                                    <p:animMotion origin="layout" path="M 0 0 L -0.25 0 E" pathEditMode="relative" ptsTypes="">
                                      <p:cBhvr>
                                        <p:cTn id="8" dur="2000" fill="hold"/>
                                        <p:tgtEl>
                                          <p:spTgt spid="4"/>
                                        </p:tgtEl>
                                        <p:attrNameLst>
                                          <p:attrName>ppt_x</p:attrName>
                                          <p:attrName>ppt_y</p:attrName>
                                        </p:attrNameLst>
                                      </p:cBhvr>
                                    </p:animMotion>
                                  </p:childTnLst>
                                </p:cTn>
                              </p:par>
                              <p:par>
                                <p:cTn id="9" presetID="35" presetClass="path" presetSubtype="0" accel="50000" decel="50000" fill="hold" grpId="0" nodeType="withEffect">
                                  <p:stCondLst>
                                    <p:cond delay="100"/>
                                  </p:stCondLst>
                                  <p:childTnLst>
                                    <p:animMotion origin="layout" path="M 0 0 L -0.25 0 E" pathEditMode="relative" ptsTypes="">
                                      <p:cBhvr>
                                        <p:cTn id="10" dur="2000" fill="hold"/>
                                        <p:tgtEl>
                                          <p:spTgt spid="8"/>
                                        </p:tgtEl>
                                        <p:attrNameLst>
                                          <p:attrName>ppt_x</p:attrName>
                                          <p:attrName>ppt_y</p:attrName>
                                        </p:attrNameLst>
                                      </p:cBhvr>
                                    </p:animMotion>
                                  </p:childTnLst>
                                </p:cTn>
                              </p:par>
                              <p:par>
                                <p:cTn id="11" presetID="35" presetClass="path" presetSubtype="0" accel="50000" decel="50000" fill="hold" grpId="0" nodeType="withEffect">
                                  <p:stCondLst>
                                    <p:cond delay="250"/>
                                  </p:stCondLst>
                                  <p:childTnLst>
                                    <p:animMotion origin="layout" path="M 0 0 L -0.25 0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11"/>
                                        </p:tgtEl>
                                        <p:attrNameLst>
                                          <p:attrName>ppt_x</p:attrName>
                                          <p:attrName>ppt_y</p:attrName>
                                        </p:attrNameLst>
                                      </p:cBhvr>
                                    </p:animMotion>
                                  </p:childTnLst>
                                </p:cTn>
                              </p:par>
                              <p:par>
                                <p:cTn id="15" presetID="35" presetClass="path" presetSubtype="0" accel="50000" decel="50000" fill="hold" grpId="0" nodeType="withEffect">
                                  <p:stCondLst>
                                    <p:cond delay="0"/>
                                  </p:stCondLst>
                                  <p:childTnLst>
                                    <p:animMotion origin="layout" path="M 0 0 L -0.25 0 E" pathEditMode="relative" ptsTypes="">
                                      <p:cBhvr>
                                        <p:cTn id="16" dur="2000" fill="hold"/>
                                        <p:tgtEl>
                                          <p:spTgt spid="14"/>
                                        </p:tgtEl>
                                        <p:attrNameLst>
                                          <p:attrName>ppt_x</p:attrName>
                                          <p:attrName>ppt_y</p:attrName>
                                        </p:attrNameLst>
                                      </p:cBhvr>
                                    </p:animMotion>
                                  </p:childTnLst>
                                </p:cTn>
                              </p:par>
                              <p:par>
                                <p:cTn id="17" presetID="35" presetClass="path" presetSubtype="0" accel="50000" decel="50000" fill="hold" grpId="0" nodeType="withEffect">
                                  <p:stCondLst>
                                    <p:cond delay="0"/>
                                  </p:stCondLst>
                                  <p:childTnLst>
                                    <p:animMotion origin="layout" path="M 0 0 L -0.25 0 E" pathEditMode="relative" ptsTypes="">
                                      <p:cBhvr>
                                        <p:cTn id="18" dur="2000" fill="hold"/>
                                        <p:tgtEl>
                                          <p:spTgt spid="16"/>
                                        </p:tgtEl>
                                        <p:attrNameLst>
                                          <p:attrName>ppt_x</p:attrName>
                                          <p:attrName>ppt_y</p:attrName>
                                        </p:attrNameLst>
                                      </p:cBhvr>
                                    </p:animMotion>
                                  </p:childTnLst>
                                </p:cTn>
                              </p:par>
                              <p:par>
                                <p:cTn id="19" presetID="35" presetClass="path" presetSubtype="0" accel="50000" decel="50000" fill="hold" nodeType="withEffect">
                                  <p:stCondLst>
                                    <p:cond delay="0"/>
                                  </p:stCondLst>
                                  <p:childTnLst>
                                    <p:animMotion origin="layout" path="M 0 0 L -0.25 0 E" pathEditMode="relative" ptsTypes="">
                                      <p:cBhvr>
                                        <p:cTn id="20" dur="2000" fill="hold"/>
                                        <p:tgtEl>
                                          <p:spTgt spid="35"/>
                                        </p:tgtEl>
                                        <p:attrNameLst>
                                          <p:attrName>ppt_x</p:attrName>
                                          <p:attrName>ppt_y</p:attrName>
                                        </p:attrNameLst>
                                      </p:cBhvr>
                                    </p:animMotion>
                                  </p:childTnLst>
                                </p:cTn>
                              </p:par>
                              <p:par>
                                <p:cTn id="21" presetID="35" presetClass="path" presetSubtype="0" accel="50000" decel="50000" fill="hold" nodeType="withEffect">
                                  <p:stCondLst>
                                    <p:cond delay="0"/>
                                  </p:stCondLst>
                                  <p:childTnLst>
                                    <p:animMotion origin="layout" path="M 0 0 L -0.25 0 E" pathEditMode="relative" ptsTypes="">
                                      <p:cBhvr>
                                        <p:cTn id="22" dur="2000" fill="hold"/>
                                        <p:tgtEl>
                                          <p:spTgt spid="38"/>
                                        </p:tgtEl>
                                        <p:attrNameLst>
                                          <p:attrName>ppt_x</p:attrName>
                                          <p:attrName>ppt_y</p:attrName>
                                        </p:attrNameLst>
                                      </p:cBhvr>
                                    </p:animMotion>
                                  </p:childTnLst>
                                </p:cTn>
                              </p:par>
                              <p:par>
                                <p:cTn id="23" presetID="35" presetClass="path" presetSubtype="0" accel="50000" decel="50000" fill="hold" nodeType="withEffect">
                                  <p:stCondLst>
                                    <p:cond delay="0"/>
                                  </p:stCondLst>
                                  <p:childTnLst>
                                    <p:animMotion origin="layout" path="M 0 0 L -0.25 0 E" pathEditMode="relative" ptsTypes="">
                                      <p:cBhvr>
                                        <p:cTn id="24" dur="2000" fill="hold"/>
                                        <p:tgtEl>
                                          <p:spTgt spid="32"/>
                                        </p:tgtEl>
                                        <p:attrNameLst>
                                          <p:attrName>ppt_x</p:attrName>
                                          <p:attrName>ppt_y</p:attrName>
                                        </p:attrNameLst>
                                      </p:cBhvr>
                                    </p:animMotion>
                                  </p:childTnLst>
                                </p:cTn>
                              </p:par>
                              <p:par>
                                <p:cTn id="25" presetID="35" presetClass="path" presetSubtype="0" accel="50000" decel="50000" fill="hold" nodeType="withEffect">
                                  <p:stCondLst>
                                    <p:cond delay="0"/>
                                  </p:stCondLst>
                                  <p:childTnLst>
                                    <p:animMotion origin="layout" path="M 0 0 L -0.25 0 E" pathEditMode="relative" ptsTypes="">
                                      <p:cBhvr>
                                        <p:cTn id="26" dur="2000" fill="hold"/>
                                        <p:tgtEl>
                                          <p:spTgt spid="65"/>
                                        </p:tgtEl>
                                        <p:attrNameLst>
                                          <p:attrName>ppt_x</p:attrName>
                                          <p:attrName>ppt_y</p:attrName>
                                        </p:attrNameLst>
                                      </p:cBhvr>
                                    </p:animMotion>
                                  </p:childTnLst>
                                </p:cTn>
                              </p:par>
                              <p:par>
                                <p:cTn id="27" presetID="35" presetClass="path" presetSubtype="0" accel="50000" decel="50000" fill="hold" nodeType="withEffect">
                                  <p:stCondLst>
                                    <p:cond delay="0"/>
                                  </p:stCondLst>
                                  <p:childTnLst>
                                    <p:animMotion origin="layout" path="M 0 0 L -0.25 0 E" pathEditMode="relative" ptsTypes="">
                                      <p:cBhvr>
                                        <p:cTn id="28" dur="2000" fill="hold"/>
                                        <p:tgtEl>
                                          <p:spTgt spid="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Key Ingredients for Building Hybrid (Cross-Premise) Cloud Applications</a:t>
            </a:r>
            <a:endParaRPr lang="en-US" sz="4400" dirty="0"/>
          </a:p>
        </p:txBody>
      </p:sp>
      <p:sp>
        <p:nvSpPr>
          <p:cNvPr id="5" name="Text Placeholder 4"/>
          <p:cNvSpPr>
            <a:spLocks noGrp="1"/>
          </p:cNvSpPr>
          <p:nvPr>
            <p:ph type="body" sz="quarter" idx="12"/>
          </p:nvPr>
        </p:nvSpPr>
        <p:spPr/>
        <p:txBody>
          <a:bodyPr/>
          <a:lstStyle/>
          <a:p>
            <a:r>
              <a:rPr lang="en-US" dirty="0"/>
              <a:t>Annur Sumar [</a:t>
            </a:r>
            <a:r>
              <a:rPr lang="en-US" dirty="0" smtClean="0"/>
              <a:t>MVP]</a:t>
            </a:r>
            <a:endParaRPr lang="en-US" dirty="0"/>
          </a:p>
          <a:p>
            <a:r>
              <a:rPr lang="en-US" dirty="0"/>
              <a:t>Regional </a:t>
            </a:r>
            <a:r>
              <a:rPr lang="en-US" dirty="0" smtClean="0"/>
              <a:t>Team </a:t>
            </a:r>
            <a:r>
              <a:rPr lang="en-US" dirty="0"/>
              <a:t>Leader</a:t>
            </a:r>
          </a:p>
          <a:p>
            <a:r>
              <a:rPr lang="en-US" dirty="0"/>
              <a:t>Concurrency </a:t>
            </a:r>
            <a:r>
              <a:rPr lang="en-US" dirty="0" err="1"/>
              <a:t>Inc</a:t>
            </a:r>
            <a:endParaRPr lang="en-US" dirty="0"/>
          </a:p>
          <a:p>
            <a:endParaRPr lang="en-US" dirty="0"/>
          </a:p>
        </p:txBody>
      </p:sp>
      <p:sp>
        <p:nvSpPr>
          <p:cNvPr id="14" name="Text Placeholder 13"/>
          <p:cNvSpPr>
            <a:spLocks noGrp="1"/>
          </p:cNvSpPr>
          <p:nvPr>
            <p:ph type="body" sz="quarter" idx="13"/>
          </p:nvPr>
        </p:nvSpPr>
        <p:spPr/>
        <p:txBody>
          <a:bodyPr/>
          <a:lstStyle/>
          <a:p>
            <a:r>
              <a:rPr lang="en-US" dirty="0" smtClean="0"/>
              <a:t>WAD-B320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108643" y="4722654"/>
            <a:ext cx="4195046" cy="2156645"/>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6" name="Group 5"/>
          <p:cNvGrpSpPr/>
          <p:nvPr/>
        </p:nvGrpSpPr>
        <p:grpSpPr>
          <a:xfrm>
            <a:off x="4625078" y="4877779"/>
            <a:ext cx="737504" cy="635613"/>
            <a:chOff x="328301" y="3881331"/>
            <a:chExt cx="722921" cy="623207"/>
          </a:xfrm>
          <a:solidFill>
            <a:srgbClr val="660066"/>
          </a:solidFill>
        </p:grpSpPr>
        <p:sp>
          <p:nvSpPr>
            <p:cNvPr id="5" name="Hexagon 4"/>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sp>
        <p:nvSpPr>
          <p:cNvPr id="18" name="TextBox 17"/>
          <p:cNvSpPr txBox="1"/>
          <p:nvPr/>
        </p:nvSpPr>
        <p:spPr>
          <a:xfrm>
            <a:off x="888866" y="5857862"/>
            <a:ext cx="2895570" cy="230524"/>
          </a:xfrm>
          <a:prstGeom prst="rect">
            <a:avLst/>
          </a:prstGeom>
          <a:noFill/>
        </p:spPr>
        <p:txBody>
          <a:bodyPr wrap="square" lIns="0" tIns="0" rIns="0" bIns="0" rtlCol="0">
            <a:spAutoFit/>
          </a:bodyPr>
          <a:lstStyle/>
          <a:p>
            <a:pPr algn="r">
              <a:lnSpc>
                <a:spcPct val="80000"/>
              </a:lnSpc>
              <a:spcBef>
                <a:spcPct val="20000"/>
              </a:spcBef>
              <a:buSzPct val="80000"/>
            </a:pPr>
            <a:r>
              <a:rPr lang="en-US" sz="1836" dirty="0">
                <a:gradFill>
                  <a:gsLst>
                    <a:gs pos="0">
                      <a:srgbClr val="FFFFFF"/>
                    </a:gs>
                    <a:gs pos="100000">
                      <a:srgbClr val="FFFFFF"/>
                    </a:gs>
                  </a:gsLst>
                  <a:lin ang="5400000" scaled="0"/>
                </a:gradFill>
              </a:rPr>
              <a:t>Your Data Center</a:t>
            </a:r>
          </a:p>
        </p:txBody>
      </p:sp>
      <p:grpSp>
        <p:nvGrpSpPr>
          <p:cNvPr id="26" name="Group 25"/>
          <p:cNvGrpSpPr/>
          <p:nvPr/>
        </p:nvGrpSpPr>
        <p:grpSpPr>
          <a:xfrm>
            <a:off x="5992392" y="4877124"/>
            <a:ext cx="737504" cy="635613"/>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29" name="Group 28"/>
          <p:cNvGrpSpPr/>
          <p:nvPr/>
        </p:nvGrpSpPr>
        <p:grpSpPr>
          <a:xfrm>
            <a:off x="5309415" y="4877124"/>
            <a:ext cx="737504" cy="635613"/>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54" name="Group 53"/>
          <p:cNvGrpSpPr/>
          <p:nvPr/>
        </p:nvGrpSpPr>
        <p:grpSpPr>
          <a:xfrm>
            <a:off x="4714141" y="5655259"/>
            <a:ext cx="3007930" cy="88221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sp>
        <p:nvSpPr>
          <p:cNvPr id="71" name="Rounded Rectangle 70"/>
          <p:cNvSpPr/>
          <p:nvPr/>
        </p:nvSpPr>
        <p:spPr bwMode="auto">
          <a:xfrm>
            <a:off x="2889587" y="1917393"/>
            <a:ext cx="2997341" cy="149133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4" name="Rounded Rectangle 3"/>
          <p:cNvSpPr/>
          <p:nvPr/>
        </p:nvSpPr>
        <p:spPr bwMode="auto">
          <a:xfrm>
            <a:off x="832800" y="1780589"/>
            <a:ext cx="3098055" cy="170499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8" name="Rounded Rectangle 7"/>
          <p:cNvSpPr/>
          <p:nvPr/>
        </p:nvSpPr>
        <p:spPr bwMode="auto">
          <a:xfrm>
            <a:off x="1364689" y="1509667"/>
            <a:ext cx="3481180" cy="2288264"/>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9" name="Rounded Rectangle 8"/>
          <p:cNvSpPr/>
          <p:nvPr/>
        </p:nvSpPr>
        <p:spPr bwMode="auto">
          <a:xfrm>
            <a:off x="463088" y="2418289"/>
            <a:ext cx="2769678" cy="1236010"/>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1" name="Rounded Rectangle 10"/>
          <p:cNvSpPr/>
          <p:nvPr/>
        </p:nvSpPr>
        <p:spPr bwMode="auto">
          <a:xfrm>
            <a:off x="3569263" y="1722510"/>
            <a:ext cx="1836445" cy="9186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16" name="TextBox 15"/>
          <p:cNvSpPr txBox="1"/>
          <p:nvPr/>
        </p:nvSpPr>
        <p:spPr>
          <a:xfrm>
            <a:off x="1605878" y="1164436"/>
            <a:ext cx="2895570" cy="230524"/>
          </a:xfrm>
          <a:prstGeom prst="rect">
            <a:avLst/>
          </a:prstGeom>
          <a:noFill/>
        </p:spPr>
        <p:txBody>
          <a:bodyPr wrap="square" lIns="0" tIns="0" rIns="0" bIns="0" rtlCol="0">
            <a:spAutoFit/>
          </a:bodyPr>
          <a:lstStyle/>
          <a:p>
            <a:pPr algn="ctr">
              <a:lnSpc>
                <a:spcPct val="80000"/>
              </a:lnSpc>
              <a:spcBef>
                <a:spcPct val="20000"/>
              </a:spcBef>
              <a:buSzPct val="80000"/>
            </a:pPr>
            <a:r>
              <a:rPr lang="en-US" sz="1836" dirty="0">
                <a:gradFill>
                  <a:gsLst>
                    <a:gs pos="0">
                      <a:srgbClr val="FFFFFF"/>
                    </a:gs>
                    <a:gs pos="100000">
                      <a:srgbClr val="FFFFFF"/>
                    </a:gs>
                  </a:gsLst>
                  <a:lin ang="5400000" scaled="0"/>
                </a:gradFill>
              </a:rPr>
              <a:t>Windows Azure</a:t>
            </a:r>
          </a:p>
        </p:txBody>
      </p:sp>
      <p:sp>
        <p:nvSpPr>
          <p:cNvPr id="52" name="Rounded Rectangle 51"/>
          <p:cNvSpPr/>
          <p:nvPr/>
        </p:nvSpPr>
        <p:spPr bwMode="auto">
          <a:xfrm>
            <a:off x="8969651" y="1917393"/>
            <a:ext cx="2997341" cy="149133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55" name="Rounded Rectangle 54"/>
          <p:cNvSpPr/>
          <p:nvPr/>
        </p:nvSpPr>
        <p:spPr bwMode="auto">
          <a:xfrm>
            <a:off x="6954152" y="1780589"/>
            <a:ext cx="3098055" cy="1704996"/>
          </a:xfrm>
          <a:prstGeom prst="roundRect">
            <a:avLst>
              <a:gd name="adj" fmla="val 19324"/>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56" name="Rounded Rectangle 55"/>
          <p:cNvSpPr/>
          <p:nvPr/>
        </p:nvSpPr>
        <p:spPr bwMode="auto">
          <a:xfrm>
            <a:off x="7486040" y="1509668"/>
            <a:ext cx="3481180" cy="2144632"/>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57" name="Rounded Rectangle 56"/>
          <p:cNvSpPr/>
          <p:nvPr/>
        </p:nvSpPr>
        <p:spPr bwMode="auto">
          <a:xfrm>
            <a:off x="7226177" y="2724110"/>
            <a:ext cx="2769678" cy="1236010"/>
          </a:xfrm>
          <a:prstGeom prst="roundRect">
            <a:avLst/>
          </a:prstGeom>
          <a:solidFill>
            <a:srgbClr val="FFFFFF">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58" name="Rounded Rectangle 57"/>
          <p:cNvSpPr/>
          <p:nvPr/>
        </p:nvSpPr>
        <p:spPr bwMode="auto">
          <a:xfrm>
            <a:off x="9730220" y="1722510"/>
            <a:ext cx="1836445" cy="9186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sp>
        <p:nvSpPr>
          <p:cNvPr id="62" name="TextBox 61"/>
          <p:cNvSpPr txBox="1"/>
          <p:nvPr/>
        </p:nvSpPr>
        <p:spPr>
          <a:xfrm>
            <a:off x="7727230" y="1164436"/>
            <a:ext cx="2895570" cy="230524"/>
          </a:xfrm>
          <a:prstGeom prst="rect">
            <a:avLst/>
          </a:prstGeom>
          <a:noFill/>
        </p:spPr>
        <p:txBody>
          <a:bodyPr wrap="square" lIns="0" tIns="0" rIns="0" bIns="0" rtlCol="0">
            <a:spAutoFit/>
          </a:bodyPr>
          <a:lstStyle/>
          <a:p>
            <a:pPr algn="ctr">
              <a:lnSpc>
                <a:spcPct val="80000"/>
              </a:lnSpc>
              <a:spcBef>
                <a:spcPct val="20000"/>
              </a:spcBef>
              <a:buSzPct val="80000"/>
            </a:pPr>
            <a:r>
              <a:rPr lang="en-US" sz="1836" dirty="0">
                <a:gradFill>
                  <a:gsLst>
                    <a:gs pos="0">
                      <a:srgbClr val="FFFFFF"/>
                    </a:gs>
                    <a:gs pos="100000">
                      <a:srgbClr val="FFFFFF"/>
                    </a:gs>
                  </a:gsLst>
                  <a:lin ang="5400000" scaled="0"/>
                </a:gradFill>
              </a:rPr>
              <a:t>Other Service Providers</a:t>
            </a:r>
          </a:p>
        </p:txBody>
      </p:sp>
      <p:grpSp>
        <p:nvGrpSpPr>
          <p:cNvPr id="63" name="Group 62"/>
          <p:cNvGrpSpPr/>
          <p:nvPr/>
        </p:nvGrpSpPr>
        <p:grpSpPr>
          <a:xfrm>
            <a:off x="9340438" y="2491603"/>
            <a:ext cx="737504" cy="635613"/>
            <a:chOff x="328301" y="3881331"/>
            <a:chExt cx="722921" cy="623207"/>
          </a:xfrm>
          <a:solidFill>
            <a:srgbClr val="FFC000"/>
          </a:solidFill>
        </p:grpSpPr>
        <p:sp>
          <p:nvSpPr>
            <p:cNvPr id="72" name="Hexagon 71"/>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74" name="Group 73"/>
          <p:cNvGrpSpPr/>
          <p:nvPr/>
        </p:nvGrpSpPr>
        <p:grpSpPr>
          <a:xfrm>
            <a:off x="8640804" y="2491603"/>
            <a:ext cx="737504" cy="635613"/>
            <a:chOff x="328301" y="3881331"/>
            <a:chExt cx="722921" cy="623207"/>
          </a:xfrm>
          <a:solidFill>
            <a:srgbClr val="FFC000"/>
          </a:solidFill>
        </p:grpSpPr>
        <p:sp>
          <p:nvSpPr>
            <p:cNvPr id="75" name="Hexagon 74"/>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80" name="Group 79"/>
          <p:cNvGrpSpPr/>
          <p:nvPr/>
        </p:nvGrpSpPr>
        <p:grpSpPr>
          <a:xfrm>
            <a:off x="8992716" y="1879223"/>
            <a:ext cx="737504" cy="635613"/>
            <a:chOff x="328301" y="3881331"/>
            <a:chExt cx="722921" cy="623207"/>
          </a:xfrm>
          <a:solidFill>
            <a:srgbClr val="FFC000"/>
          </a:solidFill>
        </p:grpSpPr>
        <p:sp>
          <p:nvSpPr>
            <p:cNvPr id="81" name="Hexagon 80"/>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sp>
        <p:nvSpPr>
          <p:cNvPr id="14" name="Oval 13"/>
          <p:cNvSpPr/>
          <p:nvPr/>
        </p:nvSpPr>
        <p:spPr bwMode="auto">
          <a:xfrm>
            <a:off x="2275625" y="1623957"/>
            <a:ext cx="111053" cy="111024"/>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p>
        </p:txBody>
      </p:sp>
      <p:grpSp>
        <p:nvGrpSpPr>
          <p:cNvPr id="35" name="Group 34"/>
          <p:cNvGrpSpPr/>
          <p:nvPr/>
        </p:nvGrpSpPr>
        <p:grpSpPr>
          <a:xfrm>
            <a:off x="3219087" y="2491603"/>
            <a:ext cx="737504" cy="635613"/>
            <a:chOff x="328301" y="3881331"/>
            <a:chExt cx="722921" cy="623207"/>
          </a:xfrm>
          <a:solidFill>
            <a:srgbClr val="660066"/>
          </a:solidFill>
        </p:grpSpPr>
        <p:sp>
          <p:nvSpPr>
            <p:cNvPr id="36" name="Hexagon 3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38" name="Group 37"/>
          <p:cNvGrpSpPr/>
          <p:nvPr/>
        </p:nvGrpSpPr>
        <p:grpSpPr>
          <a:xfrm>
            <a:off x="2519453" y="2491603"/>
            <a:ext cx="737504" cy="635613"/>
            <a:chOff x="328301" y="3881331"/>
            <a:chExt cx="722921" cy="623207"/>
          </a:xfrm>
          <a:solidFill>
            <a:srgbClr val="660066"/>
          </a:solidFill>
        </p:grpSpPr>
        <p:sp>
          <p:nvSpPr>
            <p:cNvPr id="39" name="Hexagon 38"/>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32" name="Group 31"/>
          <p:cNvGrpSpPr/>
          <p:nvPr/>
        </p:nvGrpSpPr>
        <p:grpSpPr>
          <a:xfrm>
            <a:off x="2863819" y="1889671"/>
            <a:ext cx="737504" cy="635613"/>
            <a:chOff x="328301" y="3881331"/>
            <a:chExt cx="722921" cy="623207"/>
          </a:xfrm>
          <a:solidFill>
            <a:srgbClr val="660066"/>
          </a:solidFill>
        </p:grpSpPr>
        <p:sp>
          <p:nvSpPr>
            <p:cNvPr id="33" name="Hexagon 32"/>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5" name="Group 64"/>
          <p:cNvGrpSpPr/>
          <p:nvPr/>
        </p:nvGrpSpPr>
        <p:grpSpPr>
          <a:xfrm>
            <a:off x="2165728" y="1879223"/>
            <a:ext cx="737504" cy="635613"/>
            <a:chOff x="328301" y="3881331"/>
            <a:chExt cx="722921" cy="623207"/>
          </a:xfrm>
          <a:solidFill>
            <a:srgbClr val="660066"/>
          </a:solidFill>
        </p:grpSpPr>
        <p:sp>
          <p:nvSpPr>
            <p:cNvPr id="66" name="Hexagon 6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8" name="Group 67"/>
          <p:cNvGrpSpPr/>
          <p:nvPr/>
        </p:nvGrpSpPr>
        <p:grpSpPr>
          <a:xfrm>
            <a:off x="3562104" y="1883208"/>
            <a:ext cx="737504" cy="635613"/>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59" name="Title 2"/>
          <p:cNvSpPr>
            <a:spLocks noGrp="1"/>
          </p:cNvSpPr>
          <p:nvPr>
            <p:ph type="title"/>
            <p:custDataLst>
              <p:tags r:id="rId1"/>
            </p:custDataLst>
          </p:nvPr>
        </p:nvSpPr>
        <p:spPr>
          <a:xfrm>
            <a:off x="530467" y="233151"/>
            <a:ext cx="11373923" cy="579152"/>
          </a:xfrm>
        </p:spPr>
        <p:txBody>
          <a:bodyPr/>
          <a:lstStyle/>
          <a:p>
            <a:r>
              <a:rPr lang="en-IN" dirty="0" smtClean="0">
                <a:cs typeface="Segoe UI"/>
              </a:rPr>
              <a:t>The power of </a:t>
            </a:r>
            <a:r>
              <a:rPr lang="en-IN" dirty="0" err="1" smtClean="0">
                <a:cs typeface="Segoe UI"/>
              </a:rPr>
              <a:t>VHD</a:t>
            </a:r>
            <a:r>
              <a:rPr lang="en-IN" dirty="0" smtClean="0">
                <a:cs typeface="Segoe UI"/>
              </a:rPr>
              <a:t> mobility…</a:t>
            </a:r>
            <a:endParaRPr lang="en-US" dirty="0">
              <a:cs typeface="Segoe UI"/>
            </a:endParaRPr>
          </a:p>
        </p:txBody>
      </p:sp>
    </p:spTree>
    <p:extLst>
      <p:ext uri="{BB962C8B-B14F-4D97-AF65-F5344CB8AC3E}">
        <p14:creationId xmlns:p14="http://schemas.microsoft.com/office/powerpoint/2010/main" val="2197360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500"/>
                                        <p:tgtEl>
                                          <p:spTgt spid="58"/>
                                        </p:tgtEl>
                                      </p:cBhvr>
                                    </p:animEffect>
                                    <p:anim calcmode="lin" valueType="num">
                                      <p:cBhvr>
                                        <p:cTn id="13" dur="1500" fill="hold"/>
                                        <p:tgtEl>
                                          <p:spTgt spid="58"/>
                                        </p:tgtEl>
                                        <p:attrNameLst>
                                          <p:attrName>ppt_x</p:attrName>
                                        </p:attrNameLst>
                                      </p:cBhvr>
                                      <p:tavLst>
                                        <p:tav tm="0">
                                          <p:val>
                                            <p:strVal val="#ppt_x"/>
                                          </p:val>
                                        </p:tav>
                                        <p:tav tm="100000">
                                          <p:val>
                                            <p:strVal val="#ppt_x"/>
                                          </p:val>
                                        </p:tav>
                                      </p:tavLst>
                                    </p:anim>
                                    <p:anim calcmode="lin" valueType="num">
                                      <p:cBhvr>
                                        <p:cTn id="14" dur="1500" fill="hold"/>
                                        <p:tgtEl>
                                          <p:spTgt spid="5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750"/>
                                        <p:tgtEl>
                                          <p:spTgt spid="56"/>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750"/>
                                        <p:tgtEl>
                                          <p:spTgt spid="52"/>
                                        </p:tgtEl>
                                      </p:cBhvr>
                                    </p:animEffect>
                                    <p:anim calcmode="lin" valueType="num">
                                      <p:cBhvr>
                                        <p:cTn id="26" dur="750" fill="hold"/>
                                        <p:tgtEl>
                                          <p:spTgt spid="52"/>
                                        </p:tgtEl>
                                        <p:attrNameLst>
                                          <p:attrName>ppt_x</p:attrName>
                                        </p:attrNameLst>
                                      </p:cBhvr>
                                      <p:tavLst>
                                        <p:tav tm="0">
                                          <p:val>
                                            <p:strVal val="#ppt_x"/>
                                          </p:val>
                                        </p:tav>
                                        <p:tav tm="100000">
                                          <p:val>
                                            <p:strVal val="#ppt_x"/>
                                          </p:val>
                                        </p:tav>
                                      </p:tavLst>
                                    </p:anim>
                                    <p:anim calcmode="lin" valueType="num">
                                      <p:cBhvr>
                                        <p:cTn id="27" dur="750" fill="hold"/>
                                        <p:tgtEl>
                                          <p:spTgt spid="5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childTnLst>
                                </p:cTn>
                              </p:par>
                            </p:childTnLst>
                          </p:cTn>
                        </p:par>
                        <p:par>
                          <p:cTn id="31" fill="hold">
                            <p:stCondLst>
                              <p:cond delay="185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10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nodeType="withEffect">
                                  <p:stCondLst>
                                    <p:cond delay="20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2.91667E-6 -3.28707E-6 L 0.37981 -3.28707E-6 " pathEditMode="relative" rAng="0" ptsTypes="AA">
                                      <p:cBhvr>
                                        <p:cTn id="44" dur="2000" fill="hold"/>
                                        <p:tgtEl>
                                          <p:spTgt spid="68"/>
                                        </p:tgtEl>
                                        <p:attrNameLst>
                                          <p:attrName>ppt_x</p:attrName>
                                          <p:attrName>ppt_y</p:attrName>
                                        </p:attrNameLst>
                                      </p:cBhvr>
                                      <p:rCtr x="189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animBg="1"/>
      <p:bldP spid="57" grpId="0" animBg="1"/>
      <p:bldP spid="58" grpId="0" animBg="1"/>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22071" y="4200261"/>
            <a:ext cx="2330321" cy="22919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8784085" y="4200261"/>
            <a:ext cx="2334923" cy="229190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322070" y="1007775"/>
            <a:ext cx="4274432" cy="2686133"/>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51" tIns="46576" rIns="93151" bIns="46576"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cs typeface="Segoe UI" pitchFamily="34" charset="0"/>
            </a:endParaRPr>
          </a:p>
        </p:txBody>
      </p:sp>
      <p:sp>
        <p:nvSpPr>
          <p:cNvPr id="21" name="Rectangle 20"/>
          <p:cNvSpPr/>
          <p:nvPr/>
        </p:nvSpPr>
        <p:spPr bwMode="auto">
          <a:xfrm>
            <a:off x="6844575" y="1007775"/>
            <a:ext cx="4274432" cy="2686133"/>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51" tIns="46576" rIns="93151" bIns="46576"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cs typeface="Segoe UI" pitchFamily="34" charset="0"/>
            </a:endParaRPr>
          </a:p>
        </p:txBody>
      </p:sp>
      <p:sp>
        <p:nvSpPr>
          <p:cNvPr id="2" name="Title 1"/>
          <p:cNvSpPr>
            <a:spLocks noGrp="1"/>
          </p:cNvSpPr>
          <p:nvPr>
            <p:ph type="title"/>
          </p:nvPr>
        </p:nvSpPr>
        <p:spPr>
          <a:xfrm>
            <a:off x="531964" y="233152"/>
            <a:ext cx="11370961" cy="522650"/>
          </a:xfrm>
        </p:spPr>
        <p:txBody>
          <a:bodyPr/>
          <a:lstStyle/>
          <a:p>
            <a:r>
              <a:rPr lang="en-US" sz="3774" dirty="0"/>
              <a:t>Monitoring Hybrid Applications with System Center</a:t>
            </a:r>
          </a:p>
        </p:txBody>
      </p:sp>
      <p:grpSp>
        <p:nvGrpSpPr>
          <p:cNvPr id="43" name="Group 42"/>
          <p:cNvGrpSpPr/>
          <p:nvPr/>
        </p:nvGrpSpPr>
        <p:grpSpPr>
          <a:xfrm>
            <a:off x="9151426" y="1013873"/>
            <a:ext cx="1729841" cy="1650200"/>
            <a:chOff x="9179258" y="743046"/>
            <a:chExt cx="1696077" cy="161799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8380" y="1440671"/>
              <a:ext cx="692819" cy="70364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167" y="1166278"/>
              <a:ext cx="645396" cy="737596"/>
            </a:xfrm>
            <a:prstGeom prst="rect">
              <a:avLst/>
            </a:prstGeom>
          </p:spPr>
        </p:pic>
        <p:pic>
          <p:nvPicPr>
            <p:cNvPr id="4" name="Picture 2" descr="C:\userdata\PowerPoint Content\DVD_Art_Sept-2-2010\Logos\Windows Azure (platform)\Windows Azure\Windows Azure logo vr.png"/>
            <p:cNvPicPr>
              <a:picLocks noChangeAspect="1" noChangeArrowheads="1"/>
            </p:cNvPicPr>
            <p:nvPr/>
          </p:nvPicPr>
          <p:blipFill>
            <a:blip r:embed="rId5" cstate="print"/>
            <a:srcRect l="27679" t="4909" r="36259" b="24927"/>
            <a:stretch>
              <a:fillRect/>
            </a:stretch>
          </p:blipFill>
          <p:spPr bwMode="auto">
            <a:xfrm>
              <a:off x="9949002" y="743046"/>
              <a:ext cx="926333" cy="869380"/>
            </a:xfrm>
            <a:prstGeom prst="rect">
              <a:avLst/>
            </a:prstGeom>
            <a:noFill/>
            <a:ln w="9525">
              <a:noFill/>
              <a:miter lim="800000"/>
              <a:headEnd/>
              <a:tailEnd/>
            </a:ln>
          </p:spPr>
        </p:pic>
        <p:sp>
          <p:nvSpPr>
            <p:cNvPr id="10" name="TextBox 9"/>
            <p:cNvSpPr txBox="1"/>
            <p:nvPr/>
          </p:nvSpPr>
          <p:spPr>
            <a:xfrm>
              <a:off x="9179258" y="1828800"/>
              <a:ext cx="1029193" cy="280718"/>
            </a:xfrm>
            <a:prstGeom prst="rect">
              <a:avLst/>
            </a:prstGeom>
            <a:noFill/>
          </p:spPr>
          <p:txBody>
            <a:bodyPr wrap="none"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Worker Role</a:t>
              </a:r>
            </a:p>
          </p:txBody>
        </p:sp>
        <p:sp>
          <p:nvSpPr>
            <p:cNvPr id="11" name="TextBox 10"/>
            <p:cNvSpPr txBox="1"/>
            <p:nvPr/>
          </p:nvSpPr>
          <p:spPr>
            <a:xfrm>
              <a:off x="9859453" y="2080318"/>
              <a:ext cx="846386" cy="280718"/>
            </a:xfrm>
            <a:prstGeom prst="rect">
              <a:avLst/>
            </a:prstGeom>
            <a:noFill/>
          </p:spPr>
          <p:txBody>
            <a:bodyPr wrap="none"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Web Role</a:t>
              </a:r>
            </a:p>
          </p:txBody>
        </p:sp>
      </p:grpSp>
      <p:grpSp>
        <p:nvGrpSpPr>
          <p:cNvPr id="42" name="Group 41"/>
          <p:cNvGrpSpPr/>
          <p:nvPr/>
        </p:nvGrpSpPr>
        <p:grpSpPr>
          <a:xfrm>
            <a:off x="7427347" y="2727379"/>
            <a:ext cx="1128222" cy="699503"/>
            <a:chOff x="9537637" y="2808997"/>
            <a:chExt cx="1106197" cy="685851"/>
          </a:xfrm>
        </p:grpSpPr>
        <p:sp>
          <p:nvSpPr>
            <p:cNvPr id="7" name="Flowchart: Magnetic Disk 6"/>
            <p:cNvSpPr/>
            <p:nvPr/>
          </p:nvSpPr>
          <p:spPr>
            <a:xfrm>
              <a:off x="9851838" y="2808997"/>
              <a:ext cx="405851" cy="414259"/>
            </a:xfrm>
            <a:prstGeom prst="flowChartMagneticDisk">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12" name="TextBox 11"/>
            <p:cNvSpPr txBox="1"/>
            <p:nvPr/>
          </p:nvSpPr>
          <p:spPr>
            <a:xfrm>
              <a:off x="9537637" y="3214130"/>
              <a:ext cx="1106197" cy="280718"/>
            </a:xfrm>
            <a:prstGeom prst="rect">
              <a:avLst/>
            </a:prstGeom>
            <a:noFill/>
          </p:spPr>
          <p:txBody>
            <a:bodyPr wrap="none"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Table storage</a:t>
              </a:r>
            </a:p>
          </p:txBody>
        </p:sp>
      </p:grpSp>
      <p:grpSp>
        <p:nvGrpSpPr>
          <p:cNvPr id="19" name="Group 18"/>
          <p:cNvGrpSpPr/>
          <p:nvPr/>
        </p:nvGrpSpPr>
        <p:grpSpPr>
          <a:xfrm>
            <a:off x="7198571" y="1269909"/>
            <a:ext cx="1284912" cy="1158236"/>
            <a:chOff x="3169411" y="3490720"/>
            <a:chExt cx="1259833" cy="1135629"/>
          </a:xfrm>
        </p:grpSpPr>
        <p:grpSp>
          <p:nvGrpSpPr>
            <p:cNvPr id="13" name="Group 12"/>
            <p:cNvGrpSpPr/>
            <p:nvPr/>
          </p:nvGrpSpPr>
          <p:grpSpPr>
            <a:xfrm>
              <a:off x="3246475" y="3490720"/>
              <a:ext cx="1091840" cy="790959"/>
              <a:chOff x="9689095" y="2482921"/>
              <a:chExt cx="1091840" cy="790959"/>
            </a:xfrm>
          </p:grpSpPr>
          <p:pic>
            <p:nvPicPr>
              <p:cNvPr id="14" name="Picture 13" descr="app.ai"/>
              <p:cNvPicPr>
                <a:picLocks noChangeAspect="1"/>
              </p:cNvPicPr>
              <p:nvPr/>
            </p:nvPicPr>
            <p:blipFill>
              <a:blip r:embed="rId6" cstate="print"/>
              <a:stretch>
                <a:fillRect/>
              </a:stretch>
            </p:blipFill>
            <p:spPr>
              <a:xfrm>
                <a:off x="10088846" y="2482921"/>
                <a:ext cx="692089" cy="790959"/>
              </a:xfrm>
              <a:prstGeom prst="rect">
                <a:avLst/>
              </a:prstGeom>
            </p:spPr>
          </p:pic>
          <p:pic>
            <p:nvPicPr>
              <p:cNvPr id="15" name="Picture 14" descr="jobs.ai"/>
              <p:cNvPicPr>
                <a:picLocks noChangeAspect="1"/>
              </p:cNvPicPr>
              <p:nvPr/>
            </p:nvPicPr>
            <p:blipFill>
              <a:blip r:embed="rId7" cstate="print"/>
              <a:stretch>
                <a:fillRect/>
              </a:stretch>
            </p:blipFill>
            <p:spPr>
              <a:xfrm>
                <a:off x="9689095" y="2689188"/>
                <a:ext cx="583034" cy="507533"/>
              </a:xfrm>
              <a:prstGeom prst="rect">
                <a:avLst/>
              </a:prstGeom>
              <a:effectLst/>
            </p:spPr>
          </p:pic>
        </p:grpSp>
        <p:sp>
          <p:nvSpPr>
            <p:cNvPr id="16" name="TextBox 15"/>
            <p:cNvSpPr txBox="1"/>
            <p:nvPr/>
          </p:nvSpPr>
          <p:spPr>
            <a:xfrm>
              <a:off x="3169411" y="4157246"/>
              <a:ext cx="1259833" cy="469103"/>
            </a:xfrm>
            <a:prstGeom prst="rect">
              <a:avLst/>
            </a:prstGeom>
            <a:noFill/>
          </p:spPr>
          <p:txBody>
            <a:bodyPr wrap="none" rtlCol="0">
              <a:spAutoFit/>
            </a:bodyPr>
            <a:lstStyle/>
            <a:p>
              <a:pPr algn="ct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Windows Azure</a:t>
              </a:r>
              <a:br>
                <a:rPr lang="en-US" sz="1224" dirty="0">
                  <a:gradFill>
                    <a:gsLst>
                      <a:gs pos="0">
                        <a:srgbClr val="FFFFFF"/>
                      </a:gs>
                      <a:gs pos="100000">
                        <a:srgbClr val="FFFFFF"/>
                      </a:gs>
                    </a:gsLst>
                    <a:lin ang="5400000" scaled="0"/>
                  </a:gradFill>
                  <a:cs typeface="Segoe UI" pitchFamily="34" charset="0"/>
                </a:rPr>
              </a:br>
              <a:r>
                <a:rPr lang="en-US" sz="1224" dirty="0">
                  <a:gradFill>
                    <a:gsLst>
                      <a:gs pos="0">
                        <a:srgbClr val="FFFFFF"/>
                      </a:gs>
                      <a:gs pos="100000">
                        <a:srgbClr val="FFFFFF"/>
                      </a:gs>
                    </a:gsLst>
                    <a:lin ang="5400000" scaled="0"/>
                  </a:gradFill>
                  <a:cs typeface="Segoe UI" pitchFamily="34" charset="0"/>
                </a:rPr>
                <a:t>Service API</a:t>
              </a:r>
            </a:p>
          </p:txBody>
        </p:sp>
      </p:grpSp>
      <p:pic>
        <p:nvPicPr>
          <p:cNvPr id="20" name="Picture 2"/>
          <p:cNvPicPr>
            <a:picLocks noChangeAspect="1" noChangeArrowheads="1"/>
          </p:cNvPicPr>
          <p:nvPr/>
        </p:nvPicPr>
        <p:blipFill rotWithShape="1">
          <a:blip r:embed="rId8" cstate="print"/>
          <a:srcRect l="4476" t="18362" r="21675" b="37508"/>
          <a:stretch/>
        </p:blipFill>
        <p:spPr bwMode="auto">
          <a:xfrm>
            <a:off x="3652393" y="4200261"/>
            <a:ext cx="5131694" cy="2291902"/>
          </a:xfrm>
          <a:prstGeom prst="rect">
            <a:avLst/>
          </a:prstGeom>
          <a:noFill/>
          <a:ln w="9525">
            <a:noFill/>
            <a:miter lim="800000"/>
            <a:headEnd/>
            <a:tailEnd/>
          </a:ln>
        </p:spPr>
      </p:pic>
      <p:sp>
        <p:nvSpPr>
          <p:cNvPr id="23" name="Right Arrow 22"/>
          <p:cNvSpPr/>
          <p:nvPr/>
        </p:nvSpPr>
        <p:spPr>
          <a:xfrm rot="9899784">
            <a:off x="8422732" y="2495495"/>
            <a:ext cx="1437656" cy="388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22" name="TextBox 21"/>
          <p:cNvSpPr txBox="1"/>
          <p:nvPr/>
        </p:nvSpPr>
        <p:spPr>
          <a:xfrm>
            <a:off x="8938332" y="2874520"/>
            <a:ext cx="1469961" cy="478332"/>
          </a:xfrm>
          <a:prstGeom prst="rect">
            <a:avLst/>
          </a:prstGeom>
          <a:noFill/>
        </p:spPr>
        <p:txBody>
          <a:bodyPr wrap="none" lIns="93151" tIns="46576" rIns="93151" bIns="46576"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Performance data,</a:t>
            </a:r>
          </a:p>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events, logs</a:t>
            </a:r>
          </a:p>
        </p:txBody>
      </p:sp>
      <p:grpSp>
        <p:nvGrpSpPr>
          <p:cNvPr id="24" name="Group 23"/>
          <p:cNvGrpSpPr/>
          <p:nvPr/>
        </p:nvGrpSpPr>
        <p:grpSpPr>
          <a:xfrm>
            <a:off x="4122742" y="1779160"/>
            <a:ext cx="1240623" cy="955322"/>
            <a:chOff x="1428710" y="1299652"/>
            <a:chExt cx="1657649" cy="1263580"/>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5173" y="1557703"/>
              <a:ext cx="988954" cy="1005529"/>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4735" y="1299652"/>
              <a:ext cx="423489" cy="386012"/>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8710" y="1531155"/>
              <a:ext cx="500063" cy="428625"/>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8307" y="1557703"/>
              <a:ext cx="358052" cy="367352"/>
            </a:xfrm>
            <a:prstGeom prst="rect">
              <a:avLst/>
            </a:prstGeom>
          </p:spPr>
        </p:pic>
      </p:grpSp>
      <p:sp>
        <p:nvSpPr>
          <p:cNvPr id="30" name="Right Arrow 29"/>
          <p:cNvSpPr/>
          <p:nvPr/>
        </p:nvSpPr>
        <p:spPr>
          <a:xfrm>
            <a:off x="5285645" y="1536458"/>
            <a:ext cx="1787489" cy="38858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31" name="TextBox 30"/>
          <p:cNvSpPr txBox="1"/>
          <p:nvPr/>
        </p:nvSpPr>
        <p:spPr>
          <a:xfrm>
            <a:off x="4275328" y="1137220"/>
            <a:ext cx="1237737" cy="478332"/>
          </a:xfrm>
          <a:prstGeom prst="rect">
            <a:avLst/>
          </a:prstGeom>
          <a:noFill/>
        </p:spPr>
        <p:txBody>
          <a:bodyPr wrap="none" lIns="93151" tIns="46576" rIns="93151" bIns="46576"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Read app roles</a:t>
            </a:r>
          </a:p>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and structure</a:t>
            </a:r>
          </a:p>
        </p:txBody>
      </p:sp>
      <p:sp>
        <p:nvSpPr>
          <p:cNvPr id="33" name="Right Arrow 32"/>
          <p:cNvSpPr/>
          <p:nvPr/>
        </p:nvSpPr>
        <p:spPr>
          <a:xfrm>
            <a:off x="5285645" y="2764035"/>
            <a:ext cx="1787489" cy="388585"/>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34" name="TextBox 33"/>
          <p:cNvSpPr txBox="1"/>
          <p:nvPr/>
        </p:nvSpPr>
        <p:spPr>
          <a:xfrm>
            <a:off x="3871539" y="3115463"/>
            <a:ext cx="1551183" cy="478332"/>
          </a:xfrm>
          <a:prstGeom prst="rect">
            <a:avLst/>
          </a:prstGeom>
          <a:noFill/>
        </p:spPr>
        <p:txBody>
          <a:bodyPr wrap="none" lIns="93151" tIns="46576" rIns="93151" bIns="46576"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Read operational</a:t>
            </a:r>
          </a:p>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data and grooming</a:t>
            </a:r>
          </a:p>
        </p:txBody>
      </p:sp>
      <p:sp>
        <p:nvSpPr>
          <p:cNvPr id="36" name="Rounded Rectangle 35"/>
          <p:cNvSpPr/>
          <p:nvPr/>
        </p:nvSpPr>
        <p:spPr>
          <a:xfrm>
            <a:off x="6844586" y="3693907"/>
            <a:ext cx="4274431" cy="38858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defTabSz="1241848" fontAlgn="base">
              <a:spcBef>
                <a:spcPct val="0"/>
              </a:spcBef>
              <a:spcAft>
                <a:spcPct val="0"/>
              </a:spcAft>
            </a:pPr>
            <a:r>
              <a:rPr lang="en-US" sz="1530" dirty="0">
                <a:gradFill>
                  <a:gsLst>
                    <a:gs pos="0">
                      <a:srgbClr val="FFFFFF"/>
                    </a:gs>
                    <a:gs pos="100000">
                      <a:srgbClr val="FFFFFF"/>
                    </a:gs>
                  </a:gsLst>
                  <a:lin ang="5400000" scaled="0"/>
                </a:gradFill>
              </a:rPr>
              <a:t>Windows Azure Application</a:t>
            </a:r>
          </a:p>
        </p:txBody>
      </p:sp>
      <p:sp>
        <p:nvSpPr>
          <p:cNvPr id="37" name="Rounded Rectangle 36"/>
          <p:cNvSpPr/>
          <p:nvPr/>
        </p:nvSpPr>
        <p:spPr>
          <a:xfrm>
            <a:off x="1295006" y="3693907"/>
            <a:ext cx="4301496" cy="38858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r" defTabSz="1241848" fontAlgn="base">
              <a:spcBef>
                <a:spcPct val="0"/>
              </a:spcBef>
              <a:spcAft>
                <a:spcPct val="0"/>
              </a:spcAft>
            </a:pPr>
            <a:r>
              <a:rPr lang="en-US" sz="1530" dirty="0">
                <a:gradFill>
                  <a:gsLst>
                    <a:gs pos="0">
                      <a:srgbClr val="FFFFFF"/>
                    </a:gs>
                    <a:gs pos="100000">
                      <a:srgbClr val="FFFFFF"/>
                    </a:gs>
                  </a:gsLst>
                  <a:lin ang="5400000" scaled="0"/>
                </a:gradFill>
              </a:rPr>
              <a:t>On-Premises Operations Manager</a:t>
            </a:r>
          </a:p>
        </p:txBody>
      </p:sp>
      <p:sp>
        <p:nvSpPr>
          <p:cNvPr id="38" name="Rectangle 37"/>
          <p:cNvSpPr/>
          <p:nvPr/>
        </p:nvSpPr>
        <p:spPr>
          <a:xfrm>
            <a:off x="3521556" y="5132861"/>
            <a:ext cx="3551573" cy="1321188"/>
          </a:xfrm>
          <a:prstGeom prst="rect">
            <a:avLst/>
          </a:prstGeom>
          <a:no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39" name="Rectangle 38"/>
          <p:cNvSpPr/>
          <p:nvPr/>
        </p:nvSpPr>
        <p:spPr>
          <a:xfrm>
            <a:off x="7261985" y="5123864"/>
            <a:ext cx="1483733" cy="1321188"/>
          </a:xfrm>
          <a:prstGeom prst="rect">
            <a:avLst/>
          </a:prstGeom>
          <a:noFill/>
          <a:ln w="381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40" name="Rectangle 39"/>
          <p:cNvSpPr/>
          <p:nvPr/>
        </p:nvSpPr>
        <p:spPr>
          <a:xfrm>
            <a:off x="8745718" y="5292217"/>
            <a:ext cx="1744487" cy="457712"/>
          </a:xfrm>
          <a:prstGeom prst="rect">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r>
              <a:rPr lang="en-US" sz="1530" dirty="0">
                <a:gradFill>
                  <a:gsLst>
                    <a:gs pos="0">
                      <a:srgbClr val="FFFFFF"/>
                    </a:gs>
                    <a:gs pos="100000">
                      <a:srgbClr val="FFFFFF"/>
                    </a:gs>
                  </a:gsLst>
                  <a:lin ang="5400000" scaled="0"/>
                </a:gradFill>
              </a:rPr>
              <a:t>Windows Azure</a:t>
            </a:r>
          </a:p>
        </p:txBody>
      </p:sp>
      <p:sp>
        <p:nvSpPr>
          <p:cNvPr id="41" name="Rectangle 40"/>
          <p:cNvSpPr/>
          <p:nvPr/>
        </p:nvSpPr>
        <p:spPr>
          <a:xfrm>
            <a:off x="2001780" y="5292217"/>
            <a:ext cx="1519775" cy="457712"/>
          </a:xfrm>
          <a:prstGeom prst="rect">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r>
              <a:rPr lang="en-US" sz="1530" dirty="0">
                <a:gradFill>
                  <a:gsLst>
                    <a:gs pos="0">
                      <a:srgbClr val="FFFFFF"/>
                    </a:gs>
                    <a:gs pos="100000">
                      <a:srgbClr val="FFFFFF"/>
                    </a:gs>
                  </a:gsLst>
                  <a:lin ang="5400000" scaled="0"/>
                </a:gradFill>
              </a:rPr>
              <a:t>On-premises</a:t>
            </a:r>
          </a:p>
        </p:txBody>
      </p:sp>
      <p:pic>
        <p:nvPicPr>
          <p:cNvPr id="45" name="Picture 44" descr="device.ai"/>
          <p:cNvPicPr>
            <a:picLocks noChangeAspect="1"/>
          </p:cNvPicPr>
          <p:nvPr/>
        </p:nvPicPr>
        <p:blipFill>
          <a:blip r:embed="rId13" cstate="print"/>
          <a:stretch>
            <a:fillRect/>
          </a:stretch>
        </p:blipFill>
        <p:spPr>
          <a:xfrm>
            <a:off x="1851244" y="1402453"/>
            <a:ext cx="670895" cy="375247"/>
          </a:xfrm>
          <a:prstGeom prst="rect">
            <a:avLst/>
          </a:prstGeom>
        </p:spPr>
      </p:pic>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76957" y="1695009"/>
            <a:ext cx="633240" cy="640049"/>
          </a:xfrm>
          <a:prstGeom prst="rect">
            <a:avLst/>
          </a:prstGeom>
        </p:spPr>
      </p:pic>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2613" y="1699255"/>
            <a:ext cx="693657" cy="704496"/>
          </a:xfrm>
          <a:prstGeom prst="rect">
            <a:avLst/>
          </a:prstGeom>
        </p:spPr>
      </p:pic>
      <p:pic>
        <p:nvPicPr>
          <p:cNvPr id="49" name="Picture 4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15400" y="2203383"/>
            <a:ext cx="506898" cy="753404"/>
          </a:xfrm>
          <a:prstGeom prst="rect">
            <a:avLst/>
          </a:prstGeom>
        </p:spPr>
      </p:pic>
      <p:sp>
        <p:nvSpPr>
          <p:cNvPr id="50" name="Right Arrow 49"/>
          <p:cNvSpPr/>
          <p:nvPr/>
        </p:nvSpPr>
        <p:spPr>
          <a:xfrm>
            <a:off x="2954126" y="1946466"/>
            <a:ext cx="889490" cy="388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51" name="TextBox 50"/>
          <p:cNvSpPr txBox="1"/>
          <p:nvPr/>
        </p:nvSpPr>
        <p:spPr>
          <a:xfrm>
            <a:off x="2798694" y="2337947"/>
            <a:ext cx="1469961" cy="478332"/>
          </a:xfrm>
          <a:prstGeom prst="rect">
            <a:avLst/>
          </a:prstGeom>
          <a:noFill/>
        </p:spPr>
        <p:txBody>
          <a:bodyPr wrap="none" lIns="93151" tIns="46576" rIns="93151" bIns="46576" rtlCol="0">
            <a:spAutoFit/>
          </a:bodyPr>
          <a:lstStyle/>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Performance data,</a:t>
            </a:r>
          </a:p>
          <a:p>
            <a:pPr defTabSz="1241848" fontAlgn="base">
              <a:spcBef>
                <a:spcPct val="0"/>
              </a:spcBef>
              <a:spcAft>
                <a:spcPct val="0"/>
              </a:spcAft>
            </a:pPr>
            <a:r>
              <a:rPr lang="en-US" sz="1224" dirty="0">
                <a:gradFill>
                  <a:gsLst>
                    <a:gs pos="0">
                      <a:srgbClr val="FFFFFF"/>
                    </a:gs>
                    <a:gs pos="100000">
                      <a:srgbClr val="FFFFFF"/>
                    </a:gs>
                  </a:gsLst>
                  <a:lin ang="5400000" scaled="0"/>
                </a:gradFill>
                <a:cs typeface="Segoe UI" pitchFamily="34" charset="0"/>
              </a:rPr>
              <a:t>events, logs</a:t>
            </a:r>
          </a:p>
        </p:txBody>
      </p:sp>
      <p:sp>
        <p:nvSpPr>
          <p:cNvPr id="53" name="Rounded Rectangle 52"/>
          <p:cNvSpPr/>
          <p:nvPr/>
        </p:nvSpPr>
        <p:spPr>
          <a:xfrm>
            <a:off x="4081022" y="6486308"/>
            <a:ext cx="4274432" cy="38858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defTabSz="1241848" fontAlgn="base">
              <a:spcBef>
                <a:spcPct val="0"/>
              </a:spcBef>
              <a:spcAft>
                <a:spcPct val="0"/>
              </a:spcAft>
            </a:pPr>
            <a:r>
              <a:rPr lang="en-US" sz="1530" dirty="0">
                <a:gradFill>
                  <a:gsLst>
                    <a:gs pos="0">
                      <a:srgbClr val="FFFFFF"/>
                    </a:gs>
                    <a:gs pos="100000">
                      <a:srgbClr val="FFFFFF"/>
                    </a:gs>
                  </a:gsLst>
                  <a:lin ang="5400000" scaled="0"/>
                </a:gradFill>
              </a:rPr>
              <a:t>Operations Manager Console Diagram View</a:t>
            </a:r>
          </a:p>
        </p:txBody>
      </p:sp>
      <p:pic>
        <p:nvPicPr>
          <p:cNvPr id="56" name="Picture 55" descr="storage.png"/>
          <p:cNvPicPr>
            <a:picLocks noChangeAspect="1"/>
          </p:cNvPicPr>
          <p:nvPr/>
        </p:nvPicPr>
        <p:blipFill>
          <a:blip r:embed="rId17" cstate="print"/>
          <a:stretch>
            <a:fillRect/>
          </a:stretch>
        </p:blipFill>
        <p:spPr>
          <a:xfrm>
            <a:off x="1555222" y="2412770"/>
            <a:ext cx="582877" cy="592381"/>
          </a:xfrm>
          <a:prstGeom prst="rect">
            <a:avLst/>
          </a:prstGeom>
        </p:spPr>
      </p:pic>
      <p:sp>
        <p:nvSpPr>
          <p:cNvPr id="55" name="Up Arrow 54"/>
          <p:cNvSpPr/>
          <p:nvPr/>
        </p:nvSpPr>
        <p:spPr>
          <a:xfrm flipH="1">
            <a:off x="10287902" y="3612366"/>
            <a:ext cx="802645" cy="2137565"/>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
        <p:nvSpPr>
          <p:cNvPr id="54" name="Up Arrow 53"/>
          <p:cNvSpPr/>
          <p:nvPr/>
        </p:nvSpPr>
        <p:spPr>
          <a:xfrm flipH="1">
            <a:off x="1418059" y="3612366"/>
            <a:ext cx="800276" cy="2137565"/>
          </a:xfrm>
          <a:prstGeom prst="up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5470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par>
                          <p:cTn id="108" fill="hold">
                            <p:stCondLst>
                              <p:cond delay="1000"/>
                            </p:stCondLst>
                            <p:childTnLst>
                              <p:par>
                                <p:cTn id="109" presetID="22" presetClass="entr" presetSubtype="4"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down)">
                                      <p:cBhvr>
                                        <p:cTn id="1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animBg="1"/>
      <p:bldP spid="44" grpId="0" animBg="1"/>
      <p:bldP spid="21" grpId="0" animBg="1"/>
      <p:bldP spid="23" grpId="0" animBg="1"/>
      <p:bldP spid="22" grpId="0"/>
      <p:bldP spid="30" grpId="0" animBg="1"/>
      <p:bldP spid="31" grpId="0"/>
      <p:bldP spid="33" grpId="0" animBg="1"/>
      <p:bldP spid="34" grpId="0"/>
      <p:bldP spid="36" grpId="0"/>
      <p:bldP spid="37" grpId="0"/>
      <p:bldP spid="38" grpId="0" animBg="1"/>
      <p:bldP spid="39" grpId="0" animBg="1"/>
      <p:bldP spid="40" grpId="0" animBg="1"/>
      <p:bldP spid="41" grpId="0" animBg="1"/>
      <p:bldP spid="50" grpId="0" animBg="1"/>
      <p:bldP spid="51" grpId="0"/>
      <p:bldP spid="53" grpId="0"/>
      <p:bldP spid="55"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image.png"/>
          <p:cNvPicPr/>
          <p:nvPr/>
        </p:nvPicPr>
        <p:blipFill>
          <a:blip r:embed="rId4" cstate="print"/>
          <a:stretch>
            <a:fillRect/>
          </a:stretch>
        </p:blipFill>
        <p:spPr>
          <a:xfrm>
            <a:off x="722299" y="3484711"/>
            <a:ext cx="5038642" cy="3264112"/>
          </a:xfrm>
          <a:prstGeom prst="rect">
            <a:avLst/>
          </a:prstGeom>
          <a:effectLst>
            <a:outerShdw blurRad="50800" dist="38100" dir="2700000" algn="tl" rotWithShape="0">
              <a:prstClr val="black">
                <a:alpha val="40000"/>
              </a:prstClr>
            </a:outerShdw>
          </a:effectLst>
        </p:spPr>
      </p:pic>
      <p:cxnSp>
        <p:nvCxnSpPr>
          <p:cNvPr id="18" name="Straight Connector 17"/>
          <p:cNvCxnSpPr>
            <a:endCxn id="16" idx="3"/>
          </p:cNvCxnSpPr>
          <p:nvPr/>
        </p:nvCxnSpPr>
        <p:spPr>
          <a:xfrm flipH="1">
            <a:off x="7464342" y="5116767"/>
            <a:ext cx="1423858" cy="768842"/>
          </a:xfrm>
          <a:prstGeom prst="line">
            <a:avLst/>
          </a:prstGeom>
          <a:ln w="38100">
            <a:solidFill>
              <a:srgbClr val="3DB5F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bwMode="auto">
          <a:xfrm>
            <a:off x="1788372" y="1013021"/>
            <a:ext cx="8937449" cy="216822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51" tIns="46576" rIns="93151" bIns="46576" anchor="ctr"/>
          <a:lstStyle/>
          <a:p>
            <a:pPr algn="ctr" defTabSz="1241848" fontAlgn="base">
              <a:spcBef>
                <a:spcPct val="0"/>
              </a:spcBef>
              <a:spcAft>
                <a:spcPct val="0"/>
              </a:spcAft>
            </a:pPr>
            <a:endParaRPr lang="en-US" sz="2448" dirty="0">
              <a:solidFill>
                <a:srgbClr val="FFFFFF"/>
              </a:solidFill>
              <a:cs typeface="Segoe UI" pitchFamily="34" charset="0"/>
            </a:endParaRPr>
          </a:p>
        </p:txBody>
      </p:sp>
      <p:sp>
        <p:nvSpPr>
          <p:cNvPr id="43" name="Rounded Rectangle 42"/>
          <p:cNvSpPr/>
          <p:nvPr/>
        </p:nvSpPr>
        <p:spPr bwMode="auto">
          <a:xfrm>
            <a:off x="2043031" y="2175350"/>
            <a:ext cx="2149972" cy="314297"/>
          </a:xfrm>
          <a:prstGeom prst="roundRect">
            <a:avLst>
              <a:gd name="adj" fmla="val 0"/>
            </a:avLst>
          </a:prstGeom>
          <a:solidFill>
            <a:schemeClr val="bg2"/>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224" kern="0" dirty="0">
                <a:gradFill>
                  <a:gsLst>
                    <a:gs pos="0">
                      <a:srgbClr val="FFFFFF"/>
                    </a:gs>
                    <a:gs pos="100000">
                      <a:srgbClr val="FFFFFF"/>
                    </a:gs>
                  </a:gsLst>
                  <a:lin ang="5400000" scaled="0"/>
                </a:gradFill>
                <a:cs typeface="Segoe UI" pitchFamily="34" charset="0"/>
              </a:rPr>
              <a:t>Service Templates</a:t>
            </a:r>
          </a:p>
        </p:txBody>
      </p:sp>
      <p:sp>
        <p:nvSpPr>
          <p:cNvPr id="215074" name="Rectangle 34"/>
          <p:cNvSpPr>
            <a:spLocks noGrp="1"/>
          </p:cNvSpPr>
          <p:nvPr>
            <p:ph type="title"/>
          </p:nvPr>
        </p:nvSpPr>
        <p:spPr>
          <a:xfrm>
            <a:off x="68360" y="233165"/>
            <a:ext cx="12431473" cy="772204"/>
          </a:xfrm>
        </p:spPr>
        <p:txBody>
          <a:bodyPr>
            <a:noAutofit/>
          </a:bodyPr>
          <a:lstStyle/>
          <a:p>
            <a:r>
              <a:rPr lang="en-US" sz="3774" dirty="0"/>
              <a:t>Managing Hybrid Applications with System Center</a:t>
            </a:r>
          </a:p>
        </p:txBody>
      </p:sp>
      <p:sp>
        <p:nvSpPr>
          <p:cNvPr id="31" name="Rounded Rectangle 30"/>
          <p:cNvSpPr/>
          <p:nvPr/>
        </p:nvSpPr>
        <p:spPr bwMode="auto">
          <a:xfrm>
            <a:off x="2043031" y="2722795"/>
            <a:ext cx="2149972" cy="314297"/>
          </a:xfrm>
          <a:prstGeom prst="roundRect">
            <a:avLst>
              <a:gd name="adj" fmla="val 0"/>
            </a:avLst>
          </a:prstGeom>
          <a:solidFill>
            <a:schemeClr val="bg2">
              <a:lumMod val="50000"/>
            </a:schemeClr>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224" kern="0" dirty="0">
                <a:gradFill>
                  <a:gsLst>
                    <a:gs pos="0">
                      <a:srgbClr val="FFFFFF"/>
                    </a:gs>
                    <a:gs pos="100000">
                      <a:srgbClr val="FFFFFF"/>
                    </a:gs>
                  </a:gsLst>
                  <a:lin ang="5400000" scaled="0"/>
                </a:gradFill>
                <a:cs typeface="Segoe UI" pitchFamily="34" charset="0"/>
              </a:rPr>
              <a:t>Private Cloud</a:t>
            </a:r>
          </a:p>
        </p:txBody>
      </p:sp>
      <p:sp>
        <p:nvSpPr>
          <p:cNvPr id="30" name="Rounded Rectangle 29"/>
          <p:cNvSpPr/>
          <p:nvPr/>
        </p:nvSpPr>
        <p:spPr bwMode="auto">
          <a:xfrm>
            <a:off x="3537012" y="2452707"/>
            <a:ext cx="655985" cy="279119"/>
          </a:xfrm>
          <a:prstGeom prst="roundRect">
            <a:avLst>
              <a:gd name="adj" fmla="val 0"/>
            </a:avLst>
          </a:prstGeom>
          <a:solidFill>
            <a:schemeClr val="bg2">
              <a:lumMod val="60000"/>
              <a:lumOff val="40000"/>
            </a:schemeClr>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122" kern="0" dirty="0">
                <a:solidFill>
                  <a:srgbClr val="000000">
                    <a:lumMod val="65000"/>
                    <a:lumOff val="35000"/>
                    <a:alpha val="99000"/>
                  </a:srgbClr>
                </a:solidFill>
                <a:cs typeface="Segoe UI" pitchFamily="34" charset="0"/>
              </a:rPr>
              <a:t>Xen</a:t>
            </a:r>
          </a:p>
        </p:txBody>
      </p:sp>
      <p:sp>
        <p:nvSpPr>
          <p:cNvPr id="32" name="Rounded Rectangle 31"/>
          <p:cNvSpPr/>
          <p:nvPr/>
        </p:nvSpPr>
        <p:spPr bwMode="auto">
          <a:xfrm>
            <a:off x="2824110" y="2452707"/>
            <a:ext cx="712900" cy="279117"/>
          </a:xfrm>
          <a:prstGeom prst="roundRect">
            <a:avLst>
              <a:gd name="adj" fmla="val 0"/>
            </a:avLst>
          </a:prstGeom>
          <a:solidFill>
            <a:schemeClr val="bg2">
              <a:lumMod val="40000"/>
              <a:lumOff val="60000"/>
            </a:schemeClr>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122" kern="0" dirty="0">
                <a:solidFill>
                  <a:srgbClr val="000000">
                    <a:lumMod val="65000"/>
                    <a:lumOff val="35000"/>
                    <a:alpha val="99000"/>
                  </a:srgbClr>
                </a:solidFill>
                <a:cs typeface="Segoe UI" pitchFamily="34" charset="0"/>
              </a:rPr>
              <a:t>VMware</a:t>
            </a:r>
          </a:p>
        </p:txBody>
      </p:sp>
      <p:sp>
        <p:nvSpPr>
          <p:cNvPr id="33" name="Rounded Rectangle 32"/>
          <p:cNvSpPr/>
          <p:nvPr/>
        </p:nvSpPr>
        <p:spPr bwMode="auto">
          <a:xfrm>
            <a:off x="2043023" y="2452707"/>
            <a:ext cx="781084" cy="279117"/>
          </a:xfrm>
          <a:prstGeom prst="roundRect">
            <a:avLst>
              <a:gd name="adj" fmla="val 0"/>
            </a:avLst>
          </a:prstGeom>
          <a:solidFill>
            <a:schemeClr val="bg2">
              <a:lumMod val="20000"/>
              <a:lumOff val="80000"/>
            </a:schemeClr>
          </a:solidFill>
          <a:ln w="9525" cap="flat" cmpd="sng" algn="ctr">
            <a:noFill/>
            <a:prstDash val="solid"/>
            <a:headEnd type="none" w="med" len="med"/>
            <a:tailEnd type="none" w="med" len="med"/>
          </a:ln>
          <a:effectLst/>
        </p:spPr>
        <p:txBody>
          <a:bodyPr lIns="93147" tIns="46574" rIns="93147" bIns="46574" anchor="ctr"/>
          <a:lstStyle/>
          <a:p>
            <a:pPr algn="ctr" defTabSz="931162">
              <a:defRPr/>
            </a:pPr>
            <a:r>
              <a:rPr lang="en-US" sz="1122" kern="0" dirty="0">
                <a:solidFill>
                  <a:srgbClr val="000000">
                    <a:lumMod val="65000"/>
                    <a:lumOff val="35000"/>
                    <a:alpha val="99000"/>
                  </a:srgbClr>
                </a:solidFill>
                <a:cs typeface="Segoe UI" pitchFamily="34" charset="0"/>
              </a:rPr>
              <a:t>Hyper-V</a:t>
            </a:r>
          </a:p>
        </p:txBody>
      </p:sp>
      <p:grpSp>
        <p:nvGrpSpPr>
          <p:cNvPr id="3" name="Group 3"/>
          <p:cNvGrpSpPr/>
          <p:nvPr/>
        </p:nvGrpSpPr>
        <p:grpSpPr>
          <a:xfrm>
            <a:off x="1866092" y="857589"/>
            <a:ext cx="2362052" cy="1332750"/>
            <a:chOff x="577781" y="1875085"/>
            <a:chExt cx="2315947" cy="1306736"/>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81" y="1875085"/>
              <a:ext cx="2163955" cy="1306736"/>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7243" y="2046790"/>
              <a:ext cx="1086485" cy="1098168"/>
            </a:xfrm>
            <a:prstGeom prst="rect">
              <a:avLst/>
            </a:prstGeom>
          </p:spPr>
        </p:pic>
        <p:grpSp>
          <p:nvGrpSpPr>
            <p:cNvPr id="4" name="Group 2"/>
            <p:cNvGrpSpPr/>
            <p:nvPr/>
          </p:nvGrpSpPr>
          <p:grpSpPr>
            <a:xfrm>
              <a:off x="803226" y="2113937"/>
              <a:ext cx="1043175" cy="868417"/>
              <a:chOff x="803226" y="2718235"/>
              <a:chExt cx="1043175" cy="868417"/>
            </a:xfrm>
          </p:grpSpPr>
          <p:pic>
            <p:nvPicPr>
              <p:cNvPr id="35" name="Picture 5" descr="\\cstor01\data\PM Team\Icons\Service_64.png"/>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bwMode="auto">
              <a:xfrm>
                <a:off x="1201043" y="2718235"/>
                <a:ext cx="645358" cy="485648"/>
              </a:xfrm>
              <a:prstGeom prst="rect">
                <a:avLst/>
              </a:prstGeom>
              <a:noFill/>
              <a:ln w="9525">
                <a:noFill/>
                <a:miter lim="800000"/>
                <a:headEnd/>
                <a:tailEnd/>
              </a:ln>
            </p:spPr>
          </p:pic>
          <p:pic>
            <p:nvPicPr>
              <p:cNvPr id="37" name="Picture 12" descr="\\cstor01\data\PM Team\Icons\VirtualMachine_64.png"/>
              <p:cNvPicPr>
                <a:picLocks noChangeAspect="1" noChangeArrowheads="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bwMode="auto">
              <a:xfrm>
                <a:off x="1131611" y="3046470"/>
                <a:ext cx="392111" cy="540182"/>
              </a:xfrm>
              <a:prstGeom prst="rect">
                <a:avLst/>
              </a:prstGeom>
              <a:noFill/>
              <a:ln w="9525">
                <a:noFill/>
                <a:miter lim="800000"/>
                <a:headEnd/>
                <a:tailEnd/>
              </a:ln>
            </p:spPr>
          </p:pic>
          <p:pic>
            <p:nvPicPr>
              <p:cNvPr id="38" name="Picture 13" descr="\\cstor01\data\PM Team\Icons\VirtualMachine_64.png"/>
              <p:cNvPicPr>
                <a:picLocks noChangeAspect="1" noChangeArrowheads="1"/>
              </p:cNvPicPr>
              <p:nvPr/>
            </p:nvPicPr>
            <p:blipFill>
              <a:blip r:embed="rId9" cstate="print">
                <a:duotone>
                  <a:schemeClr val="accent4">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bwMode="auto">
              <a:xfrm>
                <a:off x="803226" y="2875248"/>
                <a:ext cx="392111" cy="540182"/>
              </a:xfrm>
              <a:prstGeom prst="rect">
                <a:avLst/>
              </a:prstGeom>
              <a:noFill/>
              <a:ln w="9525">
                <a:noFill/>
                <a:miter lim="800000"/>
                <a:headEnd/>
                <a:tailEnd/>
              </a:ln>
            </p:spPr>
          </p:pic>
        </p:grpSp>
      </p:grpSp>
      <p:sp>
        <p:nvSpPr>
          <p:cNvPr id="19" name="Rounded Rectangle 18"/>
          <p:cNvSpPr/>
          <p:nvPr/>
        </p:nvSpPr>
        <p:spPr bwMode="auto">
          <a:xfrm>
            <a:off x="8366673" y="2489641"/>
            <a:ext cx="2150169" cy="586714"/>
          </a:xfrm>
          <a:prstGeom prst="roundRect">
            <a:avLst>
              <a:gd name="adj" fmla="val 0"/>
            </a:avLst>
          </a:prstGeom>
          <a:solidFill>
            <a:schemeClr val="accent2">
              <a:lumMod val="75000"/>
            </a:schemeClr>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224" kern="0" dirty="0">
                <a:gradFill>
                  <a:gsLst>
                    <a:gs pos="0">
                      <a:srgbClr val="FFFFFF"/>
                    </a:gs>
                    <a:gs pos="100000">
                      <a:srgbClr val="FFFFFF"/>
                    </a:gs>
                  </a:gsLst>
                  <a:lin ang="5400000" scaled="0"/>
                </a:gradFill>
                <a:cs typeface="Segoe UI" pitchFamily="34" charset="0"/>
              </a:rPr>
              <a:t>Windows Azure</a:t>
            </a:r>
          </a:p>
        </p:txBody>
      </p:sp>
      <p:grpSp>
        <p:nvGrpSpPr>
          <p:cNvPr id="5" name="Group 4"/>
          <p:cNvGrpSpPr/>
          <p:nvPr/>
        </p:nvGrpSpPr>
        <p:grpSpPr>
          <a:xfrm>
            <a:off x="8161162" y="923745"/>
            <a:ext cx="2260706" cy="1332750"/>
            <a:chOff x="3113335" y="2265821"/>
            <a:chExt cx="2216580" cy="1306736"/>
          </a:xfrm>
        </p:grpSpPr>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3335" y="2265821"/>
              <a:ext cx="2163955" cy="1306736"/>
            </a:xfrm>
            <a:prstGeom prst="rect">
              <a:avLst/>
            </a:prstGeom>
          </p:spPr>
        </p:pic>
        <p:pic>
          <p:nvPicPr>
            <p:cNvPr id="39" name="Picture 2" descr="C:\userdata\PowerPoint Content\DVD_Art_Sept-2-2010\Logos\Windows Azure (platform)\Windows Azure\Windows Azure logo vr.png"/>
            <p:cNvPicPr>
              <a:picLocks noChangeAspect="1" noChangeArrowheads="1"/>
            </p:cNvPicPr>
            <p:nvPr/>
          </p:nvPicPr>
          <p:blipFill>
            <a:blip r:embed="rId11" cstate="print"/>
            <a:srcRect l="27679" t="4909" r="36259" b="24927"/>
            <a:stretch>
              <a:fillRect/>
            </a:stretch>
          </p:blipFill>
          <p:spPr bwMode="auto">
            <a:xfrm>
              <a:off x="4403582" y="2578854"/>
              <a:ext cx="926333" cy="869380"/>
            </a:xfrm>
            <a:prstGeom prst="rect">
              <a:avLst/>
            </a:prstGeom>
            <a:noFill/>
            <a:ln w="9525">
              <a:noFill/>
              <a:miter lim="800000"/>
              <a:headEnd/>
              <a:tailEnd/>
            </a:ln>
          </p:spPr>
        </p:pic>
        <p:pic>
          <p:nvPicPr>
            <p:cNvPr id="40" name="Picture 8" descr="\\cstor01\data\PM Team\Icons\Service_64.png"/>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bwMode="auto">
            <a:xfrm>
              <a:off x="3373603" y="2713751"/>
              <a:ext cx="552790" cy="415988"/>
            </a:xfrm>
            <a:prstGeom prst="rect">
              <a:avLst/>
            </a:prstGeom>
            <a:noFill/>
            <a:ln w="9525">
              <a:noFill/>
              <a:miter lim="800000"/>
              <a:headEnd/>
              <a:tailEnd/>
            </a:ln>
          </p:spPr>
        </p:pic>
        <p:pic>
          <p:nvPicPr>
            <p:cNvPr id="41" name="Picture 8" descr="\\cstor01\data\PM Team\Icons\Service_64.png"/>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bwMode="auto">
            <a:xfrm>
              <a:off x="3826182" y="2851789"/>
              <a:ext cx="552790" cy="415988"/>
            </a:xfrm>
            <a:prstGeom prst="rect">
              <a:avLst/>
            </a:prstGeom>
            <a:noFill/>
            <a:ln w="9525">
              <a:noFill/>
              <a:miter lim="800000"/>
              <a:headEnd/>
              <a:tailEnd/>
            </a:ln>
          </p:spPr>
        </p:pic>
        <p:pic>
          <p:nvPicPr>
            <p:cNvPr id="42" name="Picture 8" descr="\\cstor01\data\PM Team\Icons\Service_64.png"/>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bwMode="auto">
            <a:xfrm>
              <a:off x="3694063" y="2505757"/>
              <a:ext cx="552790" cy="415988"/>
            </a:xfrm>
            <a:prstGeom prst="rect">
              <a:avLst/>
            </a:prstGeom>
            <a:noFill/>
            <a:ln w="9525">
              <a:noFill/>
              <a:miter lim="800000"/>
              <a:headEnd/>
              <a:tailEnd/>
            </a:ln>
          </p:spPr>
        </p:pic>
      </p:grpSp>
      <p:grpSp>
        <p:nvGrpSpPr>
          <p:cNvPr id="6" name="Group 5"/>
          <p:cNvGrpSpPr/>
          <p:nvPr/>
        </p:nvGrpSpPr>
        <p:grpSpPr>
          <a:xfrm>
            <a:off x="4994188" y="1151776"/>
            <a:ext cx="876407" cy="1144200"/>
            <a:chOff x="4113212" y="2151977"/>
            <a:chExt cx="859302" cy="1121866"/>
          </a:xfrm>
        </p:grpSpPr>
        <p:pic>
          <p:nvPicPr>
            <p:cNvPr id="60"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168310" y="2151977"/>
              <a:ext cx="622191" cy="755018"/>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
            <p:cNvSpPr>
              <a:spLocks noChangeArrowheads="1"/>
            </p:cNvSpPr>
            <p:nvPr/>
          </p:nvSpPr>
          <p:spPr bwMode="auto">
            <a:xfrm>
              <a:off x="4113212" y="2930351"/>
              <a:ext cx="859302" cy="343492"/>
            </a:xfrm>
            <a:prstGeom prst="rect">
              <a:avLst/>
            </a:prstGeom>
            <a:noFill/>
            <a:ln w="9525">
              <a:noFill/>
              <a:miter lim="800000"/>
              <a:headEnd/>
              <a:tailEnd/>
            </a:ln>
          </p:spPr>
          <p:txBody>
            <a:bodyPr wrap="square">
              <a:spAutoFit/>
            </a:bodyPr>
            <a:lstStyle/>
            <a:p>
              <a:pPr defTabSz="1241848" fontAlgn="base">
                <a:spcBef>
                  <a:spcPct val="30000"/>
                </a:spcBef>
                <a:spcAft>
                  <a:spcPct val="0"/>
                </a:spcAft>
              </a:pPr>
              <a:r>
                <a:rPr lang="en-US" sz="1632" dirty="0">
                  <a:solidFill>
                    <a:srgbClr val="FFFFFF">
                      <a:alpha val="99000"/>
                    </a:srgbClr>
                  </a:solidFill>
                  <a:cs typeface="Segoe UI" pitchFamily="34" charset="0"/>
                </a:rPr>
                <a:t>Deploy</a:t>
              </a:r>
            </a:p>
          </p:txBody>
        </p:sp>
      </p:grpSp>
      <p:grpSp>
        <p:nvGrpSpPr>
          <p:cNvPr id="7" name="Group 6"/>
          <p:cNvGrpSpPr/>
          <p:nvPr/>
        </p:nvGrpSpPr>
        <p:grpSpPr>
          <a:xfrm>
            <a:off x="5844950" y="1922518"/>
            <a:ext cx="982226" cy="1126332"/>
            <a:chOff x="5207556" y="2177781"/>
            <a:chExt cx="963055" cy="1104346"/>
          </a:xfrm>
        </p:grpSpPr>
        <p:pic>
          <p:nvPicPr>
            <p:cNvPr id="61" name="Picture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76124" y="2177781"/>
              <a:ext cx="722167" cy="703410"/>
            </a:xfrm>
            <a:prstGeom prst="rect">
              <a:avLst/>
            </a:prstGeom>
          </p:spPr>
        </p:pic>
        <p:sp>
          <p:nvSpPr>
            <p:cNvPr id="68" name="Rectangle 14"/>
            <p:cNvSpPr>
              <a:spLocks noChangeArrowheads="1"/>
            </p:cNvSpPr>
            <p:nvPr/>
          </p:nvSpPr>
          <p:spPr bwMode="auto">
            <a:xfrm>
              <a:off x="5207556" y="2938635"/>
              <a:ext cx="963055" cy="343492"/>
            </a:xfrm>
            <a:prstGeom prst="rect">
              <a:avLst/>
            </a:prstGeom>
            <a:noFill/>
            <a:ln w="9525">
              <a:noFill/>
              <a:miter lim="800000"/>
              <a:headEnd/>
              <a:tailEnd/>
            </a:ln>
          </p:spPr>
          <p:txBody>
            <a:bodyPr wrap="square">
              <a:spAutoFit/>
            </a:bodyPr>
            <a:lstStyle/>
            <a:p>
              <a:pPr defTabSz="1241848" fontAlgn="base">
                <a:spcBef>
                  <a:spcPct val="30000"/>
                </a:spcBef>
                <a:spcAft>
                  <a:spcPct val="0"/>
                </a:spcAft>
              </a:pPr>
              <a:r>
                <a:rPr lang="en-US" sz="1632" dirty="0">
                  <a:solidFill>
                    <a:srgbClr val="FFFFFF">
                      <a:alpha val="99000"/>
                    </a:srgbClr>
                  </a:solidFill>
                  <a:cs typeface="Segoe UI" pitchFamily="34" charset="0"/>
                </a:rPr>
                <a:t>Manage</a:t>
              </a:r>
            </a:p>
          </p:txBody>
        </p:sp>
      </p:grpSp>
      <p:grpSp>
        <p:nvGrpSpPr>
          <p:cNvPr id="8" name="Group 7"/>
          <p:cNvGrpSpPr/>
          <p:nvPr/>
        </p:nvGrpSpPr>
        <p:grpSpPr>
          <a:xfrm>
            <a:off x="6705271" y="1150879"/>
            <a:ext cx="989592" cy="1170791"/>
            <a:chOff x="6343335" y="2133600"/>
            <a:chExt cx="970277" cy="1147938"/>
          </a:xfrm>
        </p:grpSpPr>
        <p:grpSp>
          <p:nvGrpSpPr>
            <p:cNvPr id="10" name="Group 61"/>
            <p:cNvGrpSpPr/>
            <p:nvPr/>
          </p:nvGrpSpPr>
          <p:grpSpPr>
            <a:xfrm>
              <a:off x="6343335" y="2133600"/>
              <a:ext cx="812960" cy="712271"/>
              <a:chOff x="1428710" y="1299652"/>
              <a:chExt cx="1657649" cy="1263580"/>
            </a:xfrm>
          </p:grpSpPr>
          <p:pic>
            <p:nvPicPr>
              <p:cNvPr id="63" name="Picture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85173" y="1557703"/>
                <a:ext cx="988954" cy="1005529"/>
              </a:xfrm>
              <a:prstGeom prst="rect">
                <a:avLst/>
              </a:prstGeom>
            </p:spPr>
          </p:pic>
          <p:pic>
            <p:nvPicPr>
              <p:cNvPr id="64" name="Picture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4735" y="1299652"/>
                <a:ext cx="423489" cy="386012"/>
              </a:xfrm>
              <a:prstGeom prst="rect">
                <a:avLst/>
              </a:prstGeom>
            </p:spPr>
          </p:pic>
          <p:pic>
            <p:nvPicPr>
              <p:cNvPr id="65" name="Picture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28710" y="1531155"/>
                <a:ext cx="500063" cy="428625"/>
              </a:xfrm>
              <a:prstGeom prst="rect">
                <a:avLst/>
              </a:prstGeom>
            </p:spPr>
          </p:pic>
          <p:pic>
            <p:nvPicPr>
              <p:cNvPr id="66" name="Picture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28307" y="1557703"/>
                <a:ext cx="358052" cy="367352"/>
              </a:xfrm>
              <a:prstGeom prst="rect">
                <a:avLst/>
              </a:prstGeom>
            </p:spPr>
          </p:pic>
        </p:grpSp>
        <p:sp>
          <p:nvSpPr>
            <p:cNvPr id="69" name="Rectangle 14"/>
            <p:cNvSpPr>
              <a:spLocks noChangeArrowheads="1"/>
            </p:cNvSpPr>
            <p:nvPr/>
          </p:nvSpPr>
          <p:spPr bwMode="auto">
            <a:xfrm>
              <a:off x="6350557" y="2938046"/>
              <a:ext cx="963055" cy="343492"/>
            </a:xfrm>
            <a:prstGeom prst="rect">
              <a:avLst/>
            </a:prstGeom>
            <a:noFill/>
            <a:ln w="9525">
              <a:noFill/>
              <a:miter lim="800000"/>
              <a:headEnd/>
              <a:tailEnd/>
            </a:ln>
          </p:spPr>
          <p:txBody>
            <a:bodyPr wrap="square">
              <a:spAutoFit/>
            </a:bodyPr>
            <a:lstStyle/>
            <a:p>
              <a:pPr defTabSz="1241848" fontAlgn="base">
                <a:spcBef>
                  <a:spcPct val="30000"/>
                </a:spcBef>
                <a:spcAft>
                  <a:spcPct val="0"/>
                </a:spcAft>
              </a:pPr>
              <a:r>
                <a:rPr lang="en-US" sz="1632" dirty="0">
                  <a:solidFill>
                    <a:srgbClr val="FFFFFF">
                      <a:alpha val="99000"/>
                    </a:srgbClr>
                  </a:solidFill>
                  <a:cs typeface="Segoe UI" pitchFamily="34" charset="0"/>
                </a:rPr>
                <a:t>Monitor</a:t>
              </a:r>
            </a:p>
          </p:txBody>
        </p:sp>
      </p:grpSp>
      <p:pic>
        <p:nvPicPr>
          <p:cNvPr id="73" name="Picture 5"/>
          <p:cNvPicPr>
            <a:picLocks noChangeAspect="1" noChangeArrowheads="1"/>
          </p:cNvPicPr>
          <p:nvPr/>
        </p:nvPicPr>
        <p:blipFill>
          <a:blip r:embed="rId18" cstate="print">
            <a:extLst/>
          </a:blip>
          <a:srcRect/>
          <a:stretch>
            <a:fillRect/>
          </a:stretch>
        </p:blipFill>
        <p:spPr bwMode="auto">
          <a:xfrm>
            <a:off x="1779175" y="3912537"/>
            <a:ext cx="5665692" cy="2408461"/>
          </a:xfrm>
          <a:prstGeom prst="rect">
            <a:avLst/>
          </a:prstGeom>
          <a:noFill/>
          <a:ln>
            <a:noFill/>
          </a:ln>
          <a:effectLst>
            <a:outerShdw blurRad="50800" dist="38100" dir="18900000" algn="bl" rotWithShape="0">
              <a:prstClr val="black">
                <a:alpha val="40000"/>
              </a:prstClr>
            </a:outerShdw>
          </a:effectLst>
          <a:extLst/>
        </p:spPr>
      </p:pic>
      <p:sp>
        <p:nvSpPr>
          <p:cNvPr id="44" name="Rounded Rectangle 43"/>
          <p:cNvSpPr/>
          <p:nvPr/>
        </p:nvSpPr>
        <p:spPr bwMode="auto">
          <a:xfrm>
            <a:off x="8366883" y="2209287"/>
            <a:ext cx="2149972" cy="314297"/>
          </a:xfrm>
          <a:prstGeom prst="roundRect">
            <a:avLst>
              <a:gd name="adj" fmla="val 0"/>
            </a:avLst>
          </a:prstGeom>
          <a:solidFill>
            <a:schemeClr val="accent2"/>
          </a:solidFill>
          <a:ln w="9525" cap="flat" cmpd="sng" algn="ctr">
            <a:noFill/>
            <a:prstDash val="solid"/>
            <a:headEnd type="none" w="med" len="med"/>
            <a:tailEnd type="none" w="med" len="med"/>
          </a:ln>
          <a:effectLst/>
        </p:spPr>
        <p:txBody>
          <a:bodyPr lIns="93147" tIns="46574" rIns="93147" bIns="46574" anchor="ctr"/>
          <a:lstStyle/>
          <a:p>
            <a:pPr algn="ctr" defTabSz="931162" fontAlgn="base">
              <a:spcBef>
                <a:spcPct val="0"/>
              </a:spcBef>
              <a:spcAft>
                <a:spcPct val="0"/>
              </a:spcAft>
              <a:defRPr/>
            </a:pPr>
            <a:r>
              <a:rPr lang="en-US" sz="1224" kern="0" dirty="0">
                <a:gradFill>
                  <a:gsLst>
                    <a:gs pos="0">
                      <a:srgbClr val="FFFFFF"/>
                    </a:gs>
                    <a:gs pos="100000">
                      <a:srgbClr val="FFFFFF"/>
                    </a:gs>
                  </a:gsLst>
                  <a:lin ang="5400000" scaled="0"/>
                </a:gradFill>
                <a:cs typeface="Segoe UI" pitchFamily="34" charset="0"/>
              </a:rPr>
              <a:t>Package and Configuration</a:t>
            </a:r>
          </a:p>
        </p:txBody>
      </p:sp>
      <p:sp>
        <p:nvSpPr>
          <p:cNvPr id="16" name="Rectangle 15"/>
          <p:cNvSpPr/>
          <p:nvPr/>
        </p:nvSpPr>
        <p:spPr>
          <a:xfrm>
            <a:off x="1788373" y="5452277"/>
            <a:ext cx="5675969" cy="866663"/>
          </a:xfrm>
          <a:prstGeom prst="rect">
            <a:avLst/>
          </a:prstGeom>
          <a:noFill/>
          <a:ln w="38100">
            <a:solidFill>
              <a:srgbClr val="3DB5F1"/>
            </a:solidFill>
            <a:miter lim="800000"/>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endParaRPr lang="en-US" sz="2448" dirty="0">
              <a:solidFill>
                <a:srgbClr val="FFFFFF"/>
              </a:solidFill>
            </a:endParaRPr>
          </a:p>
        </p:txBody>
      </p:sp>
      <p:sp>
        <p:nvSpPr>
          <p:cNvPr id="46" name="Rectangle 45"/>
          <p:cNvSpPr/>
          <p:nvPr/>
        </p:nvSpPr>
        <p:spPr>
          <a:xfrm>
            <a:off x="8129398" y="4211181"/>
            <a:ext cx="2069648" cy="9154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3151" tIns="46576" rIns="93151" bIns="46576" rtlCol="0" anchor="ctr"/>
          <a:lstStyle/>
          <a:p>
            <a:pPr algn="ctr" defTabSz="1241848" fontAlgn="base">
              <a:spcBef>
                <a:spcPct val="0"/>
              </a:spcBef>
              <a:spcAft>
                <a:spcPct val="0"/>
              </a:spcAft>
            </a:pPr>
            <a:r>
              <a:rPr lang="en-US" sz="1530" dirty="0">
                <a:solidFill>
                  <a:srgbClr val="FFFFFF">
                    <a:alpha val="99000"/>
                  </a:srgbClr>
                </a:solidFill>
              </a:rPr>
              <a:t>Application management across private and public</a:t>
            </a:r>
          </a:p>
        </p:txBody>
      </p:sp>
    </p:spTree>
    <p:custDataLst>
      <p:tags r:id="rId1"/>
    </p:custDataLst>
    <p:extLst>
      <p:ext uri="{BB962C8B-B14F-4D97-AF65-F5344CB8AC3E}">
        <p14:creationId xmlns:p14="http://schemas.microsoft.com/office/powerpoint/2010/main" val="29844441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39677" y="1847129"/>
            <a:ext cx="904575" cy="4202596"/>
            <a:chOff x="1770017" y="1562986"/>
            <a:chExt cx="886919" cy="4120566"/>
          </a:xfrm>
        </p:grpSpPr>
        <p:cxnSp>
          <p:nvCxnSpPr>
            <p:cNvPr id="9" name="Straight Connector 8"/>
            <p:cNvCxnSpPr/>
            <p:nvPr/>
          </p:nvCxnSpPr>
          <p:spPr>
            <a:xfrm>
              <a:off x="2052082" y="1562986"/>
              <a:ext cx="40901" cy="4120566"/>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770017" y="1879600"/>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95895" y="2666620"/>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13147" y="3389953"/>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13147" y="4088263"/>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13147" y="4786573"/>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7169" y="5571319"/>
              <a:ext cx="127445"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069066" y="2075132"/>
              <a:ext cx="281467" cy="443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03570" y="5262113"/>
              <a:ext cx="553366" cy="21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524723" y="2191976"/>
            <a:ext cx="2101109" cy="1308621"/>
            <a:chOff x="4696801" y="1901102"/>
            <a:chExt cx="2060099" cy="1283078"/>
          </a:xfrm>
        </p:grpSpPr>
        <p:sp>
          <p:nvSpPr>
            <p:cNvPr id="20" name="Text Box 67"/>
            <p:cNvSpPr txBox="1">
              <a:spLocks noChangeArrowheads="1"/>
            </p:cNvSpPr>
            <p:nvPr/>
          </p:nvSpPr>
          <p:spPr bwMode="auto">
            <a:xfrm>
              <a:off x="4904086" y="1901102"/>
              <a:ext cx="1527972" cy="296357"/>
            </a:xfrm>
            <a:prstGeom prst="rect">
              <a:avLst/>
            </a:prstGeom>
            <a:noFill/>
            <a:ln w="9525">
              <a:noFill/>
              <a:miter lim="800000"/>
              <a:headEnd/>
              <a:tailEnd/>
            </a:ln>
            <a:effectLst/>
          </p:spPr>
          <p:txBody>
            <a:bodyPr wrap="none" lIns="93255" tIns="46627" rIns="93255" bIns="46627">
              <a:spAutoFit/>
            </a:bodyPr>
            <a:lstStyle/>
            <a:p>
              <a:pPr eaLnBrk="0" hangingPunct="0">
                <a:defRPr/>
              </a:pPr>
              <a:r>
                <a:rPr lang="en-US" sz="1326" dirty="0">
                  <a:solidFill>
                    <a:prstClr val="white"/>
                  </a:solidFill>
                  <a:latin typeface="Segoe"/>
                </a:rPr>
                <a:t>Online Snapshots</a:t>
              </a:r>
              <a:endParaRPr lang="en-US" sz="1071" dirty="0">
                <a:solidFill>
                  <a:prstClr val="white"/>
                </a:solidFill>
                <a:latin typeface="Segoe"/>
              </a:endParaRPr>
            </a:p>
          </p:txBody>
        </p:sp>
        <p:grpSp>
          <p:nvGrpSpPr>
            <p:cNvPr id="21" name="Group 20"/>
            <p:cNvGrpSpPr/>
            <p:nvPr/>
          </p:nvGrpSpPr>
          <p:grpSpPr>
            <a:xfrm>
              <a:off x="5080198" y="2223673"/>
              <a:ext cx="1676702" cy="609639"/>
              <a:chOff x="4878179" y="1575080"/>
              <a:chExt cx="1676702" cy="609639"/>
            </a:xfrm>
          </p:grpSpPr>
          <p:sp>
            <p:nvSpPr>
              <p:cNvPr id="23" name="TextBox 89"/>
              <p:cNvSpPr txBox="1">
                <a:spLocks noChangeArrowheads="1"/>
              </p:cNvSpPr>
              <p:nvPr/>
            </p:nvSpPr>
            <p:spPr bwMode="auto">
              <a:xfrm>
                <a:off x="5525442" y="1575080"/>
                <a:ext cx="1029439" cy="469097"/>
              </a:xfrm>
              <a:prstGeom prst="rect">
                <a:avLst/>
              </a:prstGeom>
              <a:noFill/>
              <a:ln w="9525">
                <a:noFill/>
                <a:miter lim="800000"/>
                <a:headEnd/>
                <a:tailEnd/>
              </a:ln>
            </p:spPr>
            <p:txBody>
              <a:bodyPr wrap="none" lIns="93255" tIns="46627" rIns="93255" bIns="46627">
                <a:spAutoFit/>
              </a:bodyPr>
              <a:lstStyle/>
              <a:p>
                <a:pPr eaLnBrk="0" hangingPunct="0">
                  <a:defRPr/>
                </a:pPr>
                <a:r>
                  <a:rPr lang="en-US" sz="1224" dirty="0">
                    <a:solidFill>
                      <a:prstClr val="white"/>
                    </a:solidFill>
                    <a:latin typeface="Segoe"/>
                  </a:rPr>
                  <a:t>Disk-Based </a:t>
                </a:r>
              </a:p>
              <a:p>
                <a:pPr eaLnBrk="0" hangingPunct="0">
                  <a:defRPr/>
                </a:pPr>
                <a:r>
                  <a:rPr lang="en-US" sz="1224" dirty="0">
                    <a:solidFill>
                      <a:prstClr val="white"/>
                    </a:solidFill>
                    <a:latin typeface="Segoe"/>
                  </a:rPr>
                  <a:t>Recovery</a:t>
                </a:r>
              </a:p>
            </p:txBody>
          </p:sp>
          <p:grpSp>
            <p:nvGrpSpPr>
              <p:cNvPr id="24" name="Group 23"/>
              <p:cNvGrpSpPr/>
              <p:nvPr/>
            </p:nvGrpSpPr>
            <p:grpSpPr>
              <a:xfrm>
                <a:off x="4878179" y="1646431"/>
                <a:ext cx="695075" cy="538288"/>
                <a:chOff x="5047509" y="1568578"/>
                <a:chExt cx="834066" cy="645928"/>
              </a:xfrm>
            </p:grpSpPr>
            <p:pic>
              <p:nvPicPr>
                <p:cNvPr id="25" name="Picture 6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47509" y="1568578"/>
                  <a:ext cx="500074" cy="354218"/>
                </a:xfrm>
                <a:prstGeom prst="rect">
                  <a:avLst/>
                </a:prstGeom>
                <a:noFill/>
                <a:ln w="9525">
                  <a:noFill/>
                  <a:miter lim="800000"/>
                  <a:headEnd/>
                  <a:tailEnd/>
                </a:ln>
              </p:spPr>
            </p:pic>
            <p:pic>
              <p:nvPicPr>
                <p:cNvPr id="26" name="Picture 6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29083" y="1625798"/>
                  <a:ext cx="501661" cy="355344"/>
                </a:xfrm>
                <a:prstGeom prst="rect">
                  <a:avLst/>
                </a:prstGeom>
                <a:noFill/>
                <a:ln w="9525">
                  <a:noFill/>
                  <a:miter lim="800000"/>
                  <a:headEnd/>
                  <a:tailEnd/>
                </a:ln>
              </p:spPr>
            </p:pic>
            <p:pic>
              <p:nvPicPr>
                <p:cNvPr id="27" name="Picture 6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11084" y="1699940"/>
                  <a:ext cx="501662" cy="355344"/>
                </a:xfrm>
                <a:prstGeom prst="rect">
                  <a:avLst/>
                </a:prstGeom>
                <a:noFill/>
                <a:ln w="9525">
                  <a:noFill/>
                  <a:miter lim="800000"/>
                  <a:headEnd/>
                  <a:tailEnd/>
                </a:ln>
              </p:spPr>
            </p:pic>
            <p:pic>
              <p:nvPicPr>
                <p:cNvPr id="28" name="Picture 6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0531" y="1778426"/>
                  <a:ext cx="501662" cy="355344"/>
                </a:xfrm>
                <a:prstGeom prst="rect">
                  <a:avLst/>
                </a:prstGeom>
                <a:noFill/>
                <a:ln w="9525">
                  <a:noFill/>
                  <a:miter lim="800000"/>
                  <a:headEnd/>
                  <a:tailEnd/>
                </a:ln>
              </p:spPr>
            </p:pic>
            <p:pic>
              <p:nvPicPr>
                <p:cNvPr id="29" name="Picture 6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79913" y="1859162"/>
                  <a:ext cx="501662" cy="355344"/>
                </a:xfrm>
                <a:prstGeom prst="rect">
                  <a:avLst/>
                </a:prstGeom>
                <a:noFill/>
                <a:ln w="9525">
                  <a:noFill/>
                  <a:miter lim="800000"/>
                  <a:headEnd/>
                  <a:tailEnd/>
                </a:ln>
              </p:spPr>
            </p:pic>
          </p:grpSp>
        </p:grpSp>
        <p:sp>
          <p:nvSpPr>
            <p:cNvPr id="22" name="AutoShape 69"/>
            <p:cNvSpPr>
              <a:spLocks noChangeArrowheads="1"/>
            </p:cNvSpPr>
            <p:nvPr/>
          </p:nvSpPr>
          <p:spPr bwMode="auto">
            <a:xfrm rot="19375050">
              <a:off x="4696801" y="2833620"/>
              <a:ext cx="660205" cy="350560"/>
            </a:xfrm>
            <a:prstGeom prst="rightArrow">
              <a:avLst>
                <a:gd name="adj1" fmla="val 64315"/>
                <a:gd name="adj2" fmla="val 66256"/>
              </a:avLst>
            </a:prstGeom>
            <a:solidFill>
              <a:schemeClr val="accent2">
                <a:lumMod val="20000"/>
                <a:lumOff val="80000"/>
              </a:schemeClr>
            </a:solidFill>
            <a:ln w="9525">
              <a:noFill/>
              <a:miter lim="800000"/>
              <a:headEnd/>
              <a:tailEnd/>
            </a:ln>
            <a:effectLst/>
          </p:spPr>
          <p:txBody>
            <a:bodyPr wrap="none" lIns="93255" tIns="46627" rIns="93255" bIns="46627" anchor="ctr"/>
            <a:lstStyle/>
            <a:p>
              <a:pPr algn="ctr" eaLnBrk="0" hangingPunct="0">
                <a:defRPr/>
              </a:pPr>
              <a:endParaRPr lang="en-GB" sz="918">
                <a:solidFill>
                  <a:prstClr val="black"/>
                </a:solidFill>
                <a:effectLst>
                  <a:outerShdw blurRad="38100" dist="38100" dir="2700000" algn="tl">
                    <a:srgbClr val="000000">
                      <a:alpha val="43137"/>
                    </a:srgbClr>
                  </a:outerShdw>
                </a:effectLst>
                <a:latin typeface="Segoe"/>
              </a:endParaRPr>
            </a:p>
          </p:txBody>
        </p:sp>
      </p:grpSp>
      <p:sp>
        <p:nvSpPr>
          <p:cNvPr id="30" name="Text Box 61"/>
          <p:cNvSpPr txBox="1">
            <a:spLocks noChangeArrowheads="1"/>
          </p:cNvSpPr>
          <p:nvPr/>
        </p:nvSpPr>
        <p:spPr bwMode="auto">
          <a:xfrm>
            <a:off x="3004937" y="2600160"/>
            <a:ext cx="1107975" cy="238234"/>
          </a:xfrm>
          <a:prstGeom prst="rect">
            <a:avLst/>
          </a:prstGeom>
          <a:noFill/>
          <a:ln w="9525">
            <a:noFill/>
            <a:miter lim="800000"/>
            <a:headEnd/>
            <a:tailEnd/>
          </a:ln>
          <a:effectLst/>
        </p:spPr>
        <p:txBody>
          <a:bodyPr wrap="square" lIns="93255" tIns="46627" rIns="93255" bIns="46627">
            <a:spAutoFit/>
          </a:bodyPr>
          <a:lstStyle/>
          <a:p>
            <a:pPr eaLnBrk="0" hangingPunct="0">
              <a:defRPr/>
            </a:pPr>
            <a:r>
              <a:rPr lang="en-US" sz="918" dirty="0">
                <a:solidFill>
                  <a:srgbClr val="FFFFFF"/>
                </a:solidFill>
                <a:effectLst>
                  <a:outerShdw blurRad="38100" dist="38100" dir="2700000" algn="tl">
                    <a:srgbClr val="000000">
                      <a:alpha val="43137"/>
                    </a:srgbClr>
                  </a:outerShdw>
                </a:effectLst>
                <a:latin typeface="Segoe"/>
              </a:rPr>
              <a:t>Active Directory</a:t>
            </a:r>
            <a:endParaRPr lang="en-US" sz="918" baseline="30000" dirty="0">
              <a:solidFill>
                <a:srgbClr val="FFFFFF"/>
              </a:solidFill>
              <a:effectLst>
                <a:outerShdw blurRad="38100" dist="38100" dir="2700000" algn="tl">
                  <a:srgbClr val="000000">
                    <a:alpha val="43137"/>
                  </a:srgbClr>
                </a:outerShdw>
              </a:effectLst>
              <a:latin typeface="Segoe"/>
            </a:endParaRPr>
          </a:p>
        </p:txBody>
      </p:sp>
      <p:grpSp>
        <p:nvGrpSpPr>
          <p:cNvPr id="31" name="Group 30"/>
          <p:cNvGrpSpPr/>
          <p:nvPr/>
        </p:nvGrpSpPr>
        <p:grpSpPr>
          <a:xfrm>
            <a:off x="973623" y="2557233"/>
            <a:ext cx="1572471" cy="566979"/>
            <a:chOff x="234531" y="2259229"/>
            <a:chExt cx="1541778" cy="555912"/>
          </a:xfrm>
        </p:grpSpPr>
        <p:pic>
          <p:nvPicPr>
            <p:cNvPr id="3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4531" y="2447910"/>
              <a:ext cx="1128593" cy="28675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72779" y="2259229"/>
              <a:ext cx="403530" cy="555912"/>
            </a:xfrm>
            <a:prstGeom prst="rect">
              <a:avLst/>
            </a:prstGeom>
            <a:noFill/>
          </p:spPr>
        </p:pic>
      </p:grpSp>
      <p:grpSp>
        <p:nvGrpSpPr>
          <p:cNvPr id="49" name="Group 48"/>
          <p:cNvGrpSpPr/>
          <p:nvPr/>
        </p:nvGrpSpPr>
        <p:grpSpPr>
          <a:xfrm>
            <a:off x="5536296" y="4950786"/>
            <a:ext cx="2122500" cy="1059349"/>
            <a:chOff x="4708145" y="4606063"/>
            <a:chExt cx="2081070" cy="1038672"/>
          </a:xfrm>
        </p:grpSpPr>
        <p:sp>
          <p:nvSpPr>
            <p:cNvPr id="50" name="AutoShape 69"/>
            <p:cNvSpPr>
              <a:spLocks noChangeArrowheads="1"/>
            </p:cNvSpPr>
            <p:nvPr/>
          </p:nvSpPr>
          <p:spPr bwMode="auto">
            <a:xfrm rot="2224950" flipV="1">
              <a:off x="4708145" y="4606063"/>
              <a:ext cx="660205" cy="348802"/>
            </a:xfrm>
            <a:prstGeom prst="rightArrow">
              <a:avLst>
                <a:gd name="adj1" fmla="val 64315"/>
                <a:gd name="adj2" fmla="val 74428"/>
              </a:avLst>
            </a:prstGeom>
            <a:solidFill>
              <a:schemeClr val="accent2">
                <a:lumMod val="20000"/>
                <a:lumOff val="80000"/>
              </a:schemeClr>
            </a:solidFill>
            <a:ln w="9525">
              <a:noFill/>
              <a:miter lim="800000"/>
              <a:headEnd/>
              <a:tailEnd/>
            </a:ln>
          </p:spPr>
          <p:txBody>
            <a:bodyPr wrap="none" lIns="93255" tIns="46627" rIns="93255" bIns="46627" anchor="ctr"/>
            <a:lstStyle/>
            <a:p>
              <a:pPr algn="ctr" eaLnBrk="0" hangingPunct="0">
                <a:defRPr/>
              </a:pPr>
              <a:endParaRPr lang="en-GB" sz="918">
                <a:solidFill>
                  <a:prstClr val="black"/>
                </a:solidFill>
                <a:effectLst>
                  <a:outerShdw blurRad="38100" dist="38100" dir="2700000" algn="tl">
                    <a:srgbClr val="000000">
                      <a:alpha val="43137"/>
                    </a:srgbClr>
                  </a:outerShdw>
                </a:effectLst>
                <a:latin typeface="Segoe"/>
              </a:endParaRPr>
            </a:p>
          </p:txBody>
        </p:sp>
        <p:grpSp>
          <p:nvGrpSpPr>
            <p:cNvPr id="51" name="Group 50"/>
            <p:cNvGrpSpPr/>
            <p:nvPr/>
          </p:nvGrpSpPr>
          <p:grpSpPr>
            <a:xfrm>
              <a:off x="5066681" y="5034557"/>
              <a:ext cx="1722534" cy="610178"/>
              <a:chOff x="4864662" y="4255339"/>
              <a:chExt cx="1722534" cy="610178"/>
            </a:xfrm>
          </p:grpSpPr>
          <p:sp>
            <p:nvSpPr>
              <p:cNvPr id="52" name="TextBox 97"/>
              <p:cNvSpPr txBox="1">
                <a:spLocks noChangeArrowheads="1"/>
              </p:cNvSpPr>
              <p:nvPr/>
            </p:nvSpPr>
            <p:spPr bwMode="auto">
              <a:xfrm>
                <a:off x="5525442" y="4255339"/>
                <a:ext cx="1061754" cy="469097"/>
              </a:xfrm>
              <a:prstGeom prst="rect">
                <a:avLst/>
              </a:prstGeom>
              <a:noFill/>
              <a:ln w="9525">
                <a:noFill/>
                <a:miter lim="800000"/>
                <a:headEnd/>
                <a:tailEnd/>
              </a:ln>
            </p:spPr>
            <p:txBody>
              <a:bodyPr wrap="none" lIns="93255" tIns="46627" rIns="93255" bIns="46627">
                <a:spAutoFit/>
              </a:bodyPr>
              <a:lstStyle/>
              <a:p>
                <a:pPr eaLnBrk="0" hangingPunct="0">
                  <a:defRPr/>
                </a:pPr>
                <a:r>
                  <a:rPr lang="en-US" sz="1224" dirty="0">
                    <a:solidFill>
                      <a:prstClr val="white"/>
                    </a:solidFill>
                    <a:latin typeface="Segoe"/>
                  </a:rPr>
                  <a:t>Tape-Based </a:t>
                </a:r>
              </a:p>
              <a:p>
                <a:pPr eaLnBrk="0" hangingPunct="0">
                  <a:defRPr/>
                </a:pPr>
                <a:r>
                  <a:rPr lang="en-US" sz="1224" dirty="0">
                    <a:solidFill>
                      <a:prstClr val="white"/>
                    </a:solidFill>
                    <a:latin typeface="Segoe"/>
                  </a:rPr>
                  <a:t>Backup</a:t>
                </a:r>
              </a:p>
            </p:txBody>
          </p:sp>
          <p:grpSp>
            <p:nvGrpSpPr>
              <p:cNvPr id="53" name="Group 190"/>
              <p:cNvGrpSpPr/>
              <p:nvPr/>
            </p:nvGrpSpPr>
            <p:grpSpPr>
              <a:xfrm>
                <a:off x="4864662" y="4287600"/>
                <a:ext cx="793273" cy="577917"/>
                <a:chOff x="6517947" y="3762356"/>
                <a:chExt cx="978544" cy="712890"/>
              </a:xfrm>
            </p:grpSpPr>
            <p:sp>
              <p:nvSpPr>
                <p:cNvPr id="54" name="Oval 53"/>
                <p:cNvSpPr/>
                <p:nvPr/>
              </p:nvSpPr>
              <p:spPr>
                <a:xfrm rot="20898827">
                  <a:off x="6517947" y="4097589"/>
                  <a:ext cx="978544" cy="377657"/>
                </a:xfrm>
                <a:prstGeom prst="ellipse">
                  <a:avLst/>
                </a:prstGeom>
                <a:gradFill flip="none" rotWithShape="1">
                  <a:gsLst>
                    <a:gs pos="0">
                      <a:srgbClr val="000000">
                        <a:alpha val="66000"/>
                      </a:srgbClr>
                    </a:gs>
                    <a:gs pos="92000">
                      <a:sysClr val="windowText" lastClr="000000">
                        <a:lumMod val="50000"/>
                        <a:lumOff val="50000"/>
                        <a:alpha val="0"/>
                      </a:sysClr>
                    </a:gs>
                  </a:gsLst>
                  <a:path path="shape">
                    <a:fillToRect l="50000" t="50000" r="50000" b="50000"/>
                  </a:path>
                  <a:tileRect/>
                </a:gradFill>
                <a:ln w="38100" cap="flat" cmpd="sng" algn="ctr">
                  <a:noFill/>
                  <a:prstDash val="solid"/>
                </a:ln>
                <a:effectLst/>
              </p:spPr>
              <p:txBody>
                <a:bodyPr rtlCol="0" anchor="ctr"/>
                <a:lstStyle/>
                <a:p>
                  <a:pPr algn="ctr">
                    <a:defRPr/>
                  </a:pPr>
                  <a:endParaRPr lang="en-US" sz="1836" kern="0">
                    <a:solidFill>
                      <a:prstClr val="black"/>
                    </a:solidFill>
                    <a:latin typeface="Calibri"/>
                  </a:endParaRPr>
                </a:p>
              </p:txBody>
            </p:sp>
            <p:grpSp>
              <p:nvGrpSpPr>
                <p:cNvPr id="55" name="Group 226"/>
                <p:cNvGrpSpPr/>
                <p:nvPr/>
              </p:nvGrpSpPr>
              <p:grpSpPr>
                <a:xfrm>
                  <a:off x="6577525" y="3762356"/>
                  <a:ext cx="747884" cy="694340"/>
                  <a:chOff x="5231969" y="4242315"/>
                  <a:chExt cx="747884" cy="797299"/>
                </a:xfrm>
              </p:grpSpPr>
              <p:pic>
                <p:nvPicPr>
                  <p:cNvPr id="5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231969" y="4587477"/>
                    <a:ext cx="663272" cy="452137"/>
                  </a:xfrm>
                  <a:prstGeom prst="rect">
                    <a:avLst/>
                  </a:prstGeom>
                  <a:noFill/>
                </p:spPr>
              </p:pic>
              <p:pic>
                <p:nvPicPr>
                  <p:cNvPr id="5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316581" y="4464736"/>
                    <a:ext cx="663272" cy="452137"/>
                  </a:xfrm>
                  <a:prstGeom prst="rect">
                    <a:avLst/>
                  </a:prstGeom>
                  <a:noFill/>
                </p:spPr>
              </p:pic>
              <p:pic>
                <p:nvPicPr>
                  <p:cNvPr id="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254797" y="4384416"/>
                    <a:ext cx="663272" cy="452137"/>
                  </a:xfrm>
                  <a:prstGeom prst="rect">
                    <a:avLst/>
                  </a:prstGeom>
                  <a:noFill/>
                </p:spPr>
              </p:pic>
              <p:pic>
                <p:nvPicPr>
                  <p:cNvPr id="59"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291868" y="4242315"/>
                    <a:ext cx="663272" cy="452137"/>
                  </a:xfrm>
                  <a:prstGeom prst="rect">
                    <a:avLst/>
                  </a:prstGeom>
                  <a:noFill/>
                </p:spPr>
              </p:pic>
            </p:grpSp>
          </p:grpSp>
        </p:grpSp>
      </p:grpSp>
      <p:grpSp>
        <p:nvGrpSpPr>
          <p:cNvPr id="61" name="Group 60"/>
          <p:cNvGrpSpPr/>
          <p:nvPr/>
        </p:nvGrpSpPr>
        <p:grpSpPr>
          <a:xfrm>
            <a:off x="804026" y="1802672"/>
            <a:ext cx="1936728" cy="582894"/>
            <a:chOff x="59263" y="1519396"/>
            <a:chExt cx="1898925" cy="571517"/>
          </a:xfrm>
        </p:grpSpPr>
        <p:pic>
          <p:nvPicPr>
            <p:cNvPr id="6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9263" y="1797021"/>
              <a:ext cx="1323679" cy="250731"/>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63" name="Group 62"/>
            <p:cNvGrpSpPr/>
            <p:nvPr/>
          </p:nvGrpSpPr>
          <p:grpSpPr>
            <a:xfrm>
              <a:off x="1389313" y="1519396"/>
              <a:ext cx="568875" cy="571517"/>
              <a:chOff x="1789734" y="1231184"/>
              <a:chExt cx="658719" cy="661780"/>
            </a:xfrm>
          </p:grpSpPr>
          <p:pic>
            <p:nvPicPr>
              <p:cNvPr id="6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89734" y="1231184"/>
                <a:ext cx="480378" cy="661780"/>
              </a:xfrm>
              <a:prstGeom prst="rect">
                <a:avLst/>
              </a:prstGeom>
              <a:noFill/>
            </p:spPr>
          </p:pic>
          <p:pic>
            <p:nvPicPr>
              <p:cNvPr id="6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201878" y="1606935"/>
                <a:ext cx="246575" cy="181770"/>
              </a:xfrm>
              <a:prstGeom prst="rect">
                <a:avLst/>
              </a:prstGeom>
              <a:noFill/>
            </p:spPr>
          </p:pic>
        </p:grpSp>
      </p:grpSp>
      <p:grpSp>
        <p:nvGrpSpPr>
          <p:cNvPr id="66" name="Group 65"/>
          <p:cNvGrpSpPr/>
          <p:nvPr/>
        </p:nvGrpSpPr>
        <p:grpSpPr>
          <a:xfrm>
            <a:off x="3150197" y="2054335"/>
            <a:ext cx="544446" cy="546135"/>
            <a:chOff x="2721069" y="1590675"/>
            <a:chExt cx="613652" cy="615556"/>
          </a:xfrm>
        </p:grpSpPr>
        <p:pic>
          <p:nvPicPr>
            <p:cNvPr id="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21069" y="1590675"/>
              <a:ext cx="446825" cy="615556"/>
            </a:xfrm>
            <a:prstGeom prst="rect">
              <a:avLst/>
            </a:prstGeom>
            <a:noFill/>
          </p:spPr>
        </p:pic>
        <p:pic>
          <p:nvPicPr>
            <p:cNvPr id="68" name="Picture 6" descr="D:\Projects\Microsoft\DPM PartnerVideo\images\windows.png"/>
            <p:cNvPicPr>
              <a:picLocks noChangeAspect="1" noChangeArrowheads="1"/>
            </p:cNvPicPr>
            <p:nvPr/>
          </p:nvPicPr>
          <p:blipFill>
            <a:blip r:embed="rId10" cstate="print"/>
            <a:srcRect/>
            <a:stretch>
              <a:fillRect/>
            </a:stretch>
          </p:blipFill>
          <p:spPr bwMode="auto">
            <a:xfrm>
              <a:off x="3047264" y="1949658"/>
              <a:ext cx="287457" cy="256573"/>
            </a:xfrm>
            <a:prstGeom prst="rect">
              <a:avLst/>
            </a:prstGeom>
            <a:noFill/>
          </p:spPr>
        </p:pic>
      </p:grpSp>
      <p:grpSp>
        <p:nvGrpSpPr>
          <p:cNvPr id="137" name="Group 136"/>
          <p:cNvGrpSpPr/>
          <p:nvPr/>
        </p:nvGrpSpPr>
        <p:grpSpPr>
          <a:xfrm>
            <a:off x="940240" y="5538995"/>
            <a:ext cx="1878452" cy="588253"/>
            <a:chOff x="201799" y="5182788"/>
            <a:chExt cx="1841787" cy="576771"/>
          </a:xfrm>
        </p:grpSpPr>
        <p:sp>
          <p:nvSpPr>
            <p:cNvPr id="138" name="Text Box 61"/>
            <p:cNvSpPr txBox="1">
              <a:spLocks noChangeArrowheads="1"/>
            </p:cNvSpPr>
            <p:nvPr/>
          </p:nvSpPr>
          <p:spPr bwMode="auto">
            <a:xfrm>
              <a:off x="490649" y="5502443"/>
              <a:ext cx="1014301" cy="257116"/>
            </a:xfrm>
            <a:prstGeom prst="rect">
              <a:avLst/>
            </a:prstGeom>
            <a:noFill/>
            <a:ln w="9525">
              <a:noFill/>
              <a:miter lim="800000"/>
              <a:headEnd/>
              <a:tailEnd/>
            </a:ln>
            <a:effectLst/>
          </p:spPr>
          <p:txBody>
            <a:bodyPr wrap="square" lIns="93255" tIns="46627" rIns="93255" bIns="46627">
              <a:spAutoFit/>
            </a:bodyPr>
            <a:lstStyle/>
            <a:p>
              <a:pPr eaLnBrk="0" hangingPunct="0">
                <a:defRPr/>
              </a:pPr>
              <a:endParaRPr lang="en-US" sz="1071" i="1" dirty="0">
                <a:solidFill>
                  <a:srgbClr val="FFFFFF"/>
                </a:solidFill>
                <a:effectLst>
                  <a:outerShdw blurRad="38100" dist="38100" dir="2700000" algn="tl">
                    <a:srgbClr val="000000">
                      <a:alpha val="43137"/>
                    </a:srgbClr>
                  </a:outerShdw>
                </a:effectLst>
                <a:latin typeface="Segoe"/>
              </a:endParaRPr>
            </a:p>
          </p:txBody>
        </p:sp>
        <p:grpSp>
          <p:nvGrpSpPr>
            <p:cNvPr id="139" name="Group 138"/>
            <p:cNvGrpSpPr/>
            <p:nvPr/>
          </p:nvGrpSpPr>
          <p:grpSpPr>
            <a:xfrm>
              <a:off x="1454900" y="5182788"/>
              <a:ext cx="588686" cy="538012"/>
              <a:chOff x="1789735" y="3512608"/>
              <a:chExt cx="673534" cy="615556"/>
            </a:xfrm>
          </p:grpSpPr>
          <p:pic>
            <p:nvPicPr>
              <p:cNvPr id="1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89735" y="3512608"/>
                <a:ext cx="446824" cy="615556"/>
              </a:xfrm>
              <a:prstGeom prst="rect">
                <a:avLst/>
              </a:prstGeom>
              <a:noFill/>
            </p:spPr>
          </p:pic>
          <p:pic>
            <p:nvPicPr>
              <p:cNvPr id="14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138902" y="3744981"/>
                <a:ext cx="324367" cy="306833"/>
              </a:xfrm>
              <a:prstGeom prst="rect">
                <a:avLst/>
              </a:prstGeom>
              <a:noFill/>
            </p:spPr>
          </p:pic>
        </p:grpSp>
        <p:pic>
          <p:nvPicPr>
            <p:cNvPr id="140" name="Picture 5" descr="D:\Pictures\- MediaBank\Windows Server\ws03_rgb_r.png"/>
            <p:cNvPicPr>
              <a:picLocks noChangeAspect="1" noChangeArrowheads="1"/>
            </p:cNvPicPr>
            <p:nvPr/>
          </p:nvPicPr>
          <p:blipFill rotWithShape="1">
            <a:blip r:embed="rId12" cstate="print">
              <a:extLst/>
            </a:blip>
            <a:srcRect r="14311"/>
            <a:stretch/>
          </p:blipFill>
          <p:spPr bwMode="auto">
            <a:xfrm>
              <a:off x="201799" y="5347734"/>
              <a:ext cx="1244229" cy="220871"/>
            </a:xfrm>
            <a:prstGeom prst="rect">
              <a:avLst/>
            </a:prstGeom>
            <a:extLst/>
          </p:spPr>
        </p:pic>
      </p:grpSp>
      <p:grpSp>
        <p:nvGrpSpPr>
          <p:cNvPr id="143" name="Group 142"/>
          <p:cNvGrpSpPr/>
          <p:nvPr/>
        </p:nvGrpSpPr>
        <p:grpSpPr>
          <a:xfrm>
            <a:off x="3348412" y="5327652"/>
            <a:ext cx="1547591" cy="678230"/>
            <a:chOff x="3080552" y="5734698"/>
            <a:chExt cx="1517384" cy="664992"/>
          </a:xfrm>
        </p:grpSpPr>
        <p:pic>
          <p:nvPicPr>
            <p:cNvPr id="146" name="Picture 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080552" y="5734698"/>
              <a:ext cx="604447" cy="627954"/>
            </a:xfrm>
            <a:prstGeom prst="rect">
              <a:avLst/>
            </a:prstGeom>
            <a:noFill/>
          </p:spPr>
        </p:pic>
        <p:pic>
          <p:nvPicPr>
            <p:cNvPr id="145" name="Picture 5" descr="D:\Pictures\- MediaBank\Windows Server\ws03_rgb_r.png"/>
            <p:cNvPicPr>
              <a:picLocks noChangeAspect="1" noChangeArrowheads="1"/>
            </p:cNvPicPr>
            <p:nvPr/>
          </p:nvPicPr>
          <p:blipFill rotWithShape="1">
            <a:blip r:embed="rId14" cstate="print">
              <a:extLst/>
            </a:blip>
            <a:srcRect r="41649" b="-3700"/>
            <a:stretch/>
          </p:blipFill>
          <p:spPr bwMode="auto">
            <a:xfrm>
              <a:off x="3710928" y="6159909"/>
              <a:ext cx="887008" cy="239781"/>
            </a:xfrm>
            <a:prstGeom prst="rect">
              <a:avLst/>
            </a:prstGeom>
            <a:extLst/>
          </p:spPr>
        </p:pic>
      </p:grpSp>
      <p:grpSp>
        <p:nvGrpSpPr>
          <p:cNvPr id="148" name="Group 147"/>
          <p:cNvGrpSpPr/>
          <p:nvPr/>
        </p:nvGrpSpPr>
        <p:grpSpPr>
          <a:xfrm>
            <a:off x="1115665" y="4006072"/>
            <a:ext cx="1560237" cy="552783"/>
            <a:chOff x="373801" y="3679788"/>
            <a:chExt cx="1529783" cy="541993"/>
          </a:xfrm>
        </p:grpSpPr>
        <p:grpSp>
          <p:nvGrpSpPr>
            <p:cNvPr id="149" name="Group 148"/>
            <p:cNvGrpSpPr/>
            <p:nvPr/>
          </p:nvGrpSpPr>
          <p:grpSpPr>
            <a:xfrm>
              <a:off x="373801" y="3679788"/>
              <a:ext cx="1403642" cy="541993"/>
              <a:chOff x="372139" y="3669155"/>
              <a:chExt cx="1403642" cy="541993"/>
            </a:xfrm>
          </p:grpSpPr>
          <p:pic>
            <p:nvPicPr>
              <p:cNvPr id="1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82355" y="3669155"/>
                <a:ext cx="393426" cy="541993"/>
              </a:xfrm>
              <a:prstGeom prst="rect">
                <a:avLst/>
              </a:prstGeom>
              <a:noFill/>
            </p:spPr>
          </p:pic>
          <p:pic>
            <p:nvPicPr>
              <p:cNvPr id="152" name="Picture 3" descr="D:\Pictures\- MediaBank\BizTalk and Dynamics\Dynmc-brand_rgb_alt_r.png"/>
              <p:cNvPicPr>
                <a:picLocks noChangeAspect="1" noChangeArrowheads="1"/>
              </p:cNvPicPr>
              <p:nvPr/>
            </p:nvPicPr>
            <p:blipFill>
              <a:blip r:embed="rId15" cstate="print">
                <a:extLst/>
              </a:blip>
              <a:srcRect/>
              <a:stretch>
                <a:fillRect/>
              </a:stretch>
            </p:blipFill>
            <p:spPr bwMode="auto">
              <a:xfrm>
                <a:off x="372139" y="3781856"/>
                <a:ext cx="988827" cy="343575"/>
              </a:xfrm>
              <a:prstGeom prst="rect">
                <a:avLst/>
              </a:prstGeom>
              <a:extLst/>
            </p:spPr>
          </p:pic>
        </p:grpSp>
        <p:pic>
          <p:nvPicPr>
            <p:cNvPr id="150" name="Picture 3" descr="D:\Pictures\- MediaBank\BizTalk and Dynamics\Dynmc-brand_rgb_alt_r.png"/>
            <p:cNvPicPr>
              <a:picLocks noChangeAspect="1" noChangeArrowheads="1"/>
            </p:cNvPicPr>
            <p:nvPr/>
          </p:nvPicPr>
          <p:blipFill rotWithShape="1">
            <a:blip r:embed="rId16" cstate="print">
              <a:extLst/>
            </a:blip>
            <a:srcRect r="61817" b="1031"/>
            <a:stretch/>
          </p:blipFill>
          <p:spPr bwMode="auto">
            <a:xfrm>
              <a:off x="1642977" y="3942684"/>
              <a:ext cx="260607" cy="234701"/>
            </a:xfrm>
            <a:prstGeom prst="rect">
              <a:avLst/>
            </a:prstGeom>
            <a:extLst/>
          </p:spPr>
        </p:pic>
      </p:grpSp>
      <p:grpSp>
        <p:nvGrpSpPr>
          <p:cNvPr id="153" name="Group 152"/>
          <p:cNvGrpSpPr/>
          <p:nvPr/>
        </p:nvGrpSpPr>
        <p:grpSpPr>
          <a:xfrm>
            <a:off x="1120989" y="4801584"/>
            <a:ext cx="1584590" cy="538197"/>
            <a:chOff x="379021" y="4685404"/>
            <a:chExt cx="1553661" cy="527692"/>
          </a:xfrm>
        </p:grpSpPr>
        <p:grpSp>
          <p:nvGrpSpPr>
            <p:cNvPr id="2" name="Group 155"/>
            <p:cNvGrpSpPr/>
            <p:nvPr/>
          </p:nvGrpSpPr>
          <p:grpSpPr>
            <a:xfrm>
              <a:off x="1438894" y="4685404"/>
              <a:ext cx="493788" cy="527692"/>
              <a:chOff x="2721068" y="1590675"/>
              <a:chExt cx="576006" cy="615556"/>
            </a:xfrm>
          </p:grpSpPr>
          <p:pic>
            <p:nvPicPr>
              <p:cNvPr id="15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721068" y="1590675"/>
                <a:ext cx="446824" cy="615556"/>
              </a:xfrm>
              <a:prstGeom prst="rect">
                <a:avLst/>
              </a:prstGeom>
              <a:noFill/>
            </p:spPr>
          </p:pic>
          <p:pic>
            <p:nvPicPr>
              <p:cNvPr id="160" name="Picture 6" descr="D:\Projects\Microsoft\DPM PartnerVideo\images\windows.png"/>
              <p:cNvPicPr>
                <a:picLocks noChangeAspect="1" noChangeArrowheads="1"/>
              </p:cNvPicPr>
              <p:nvPr/>
            </p:nvPicPr>
            <p:blipFill>
              <a:blip r:embed="rId17" cstate="print"/>
              <a:srcRect/>
              <a:stretch>
                <a:fillRect/>
              </a:stretch>
            </p:blipFill>
            <p:spPr bwMode="auto">
              <a:xfrm>
                <a:off x="3048019" y="1894471"/>
                <a:ext cx="249055" cy="222295"/>
              </a:xfrm>
              <a:prstGeom prst="rect">
                <a:avLst/>
              </a:prstGeom>
              <a:noFill/>
            </p:spPr>
          </p:pic>
        </p:grpSp>
        <p:pic>
          <p:nvPicPr>
            <p:cNvPr id="155" name="Picture 6" descr="D:\Pictures\- MediaBank\Virtualization\HyperV\WS08-HypeV_h_rgb_r.png"/>
            <p:cNvPicPr>
              <a:picLocks noChangeAspect="1" noChangeArrowheads="1"/>
            </p:cNvPicPr>
            <p:nvPr/>
          </p:nvPicPr>
          <p:blipFill rotWithShape="1">
            <a:blip r:embed="rId18" cstate="print">
              <a:extLst/>
            </a:blip>
            <a:srcRect r="14008"/>
            <a:stretch/>
          </p:blipFill>
          <p:spPr bwMode="auto">
            <a:xfrm>
              <a:off x="379021" y="4876947"/>
              <a:ext cx="1093519" cy="282194"/>
            </a:xfrm>
            <a:prstGeom prst="rect">
              <a:avLst/>
            </a:prstGeom>
            <a:extLst/>
          </p:spPr>
        </p:pic>
      </p:gr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95929" y="2875527"/>
            <a:ext cx="213871" cy="201245"/>
          </a:xfrm>
          <a:prstGeom prst="rect">
            <a:avLst/>
          </a:prstGeom>
        </p:spPr>
      </p:pic>
      <p:pic>
        <p:nvPicPr>
          <p:cNvPr id="162" name="Picture 16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95734" y="3591980"/>
            <a:ext cx="213871" cy="201245"/>
          </a:xfrm>
          <a:prstGeom prst="rect">
            <a:avLst/>
          </a:prstGeom>
        </p:spPr>
      </p:pic>
      <p:grpSp>
        <p:nvGrpSpPr>
          <p:cNvPr id="35841" name="Group 35840"/>
          <p:cNvGrpSpPr/>
          <p:nvPr/>
        </p:nvGrpSpPr>
        <p:grpSpPr>
          <a:xfrm>
            <a:off x="2845977" y="3447530"/>
            <a:ext cx="3195017" cy="1554855"/>
            <a:chOff x="2787975" y="3380239"/>
            <a:chExt cx="3132654" cy="1524506"/>
          </a:xfrm>
        </p:grpSpPr>
        <p:grpSp>
          <p:nvGrpSpPr>
            <p:cNvPr id="69" name="Group 68"/>
            <p:cNvGrpSpPr/>
            <p:nvPr/>
          </p:nvGrpSpPr>
          <p:grpSpPr>
            <a:xfrm>
              <a:off x="2787975" y="3380239"/>
              <a:ext cx="3132654" cy="1524506"/>
              <a:chOff x="2759734" y="3357780"/>
              <a:chExt cx="4175784" cy="1524506"/>
            </a:xfrm>
          </p:grpSpPr>
          <p:sp>
            <p:nvSpPr>
              <p:cNvPr id="70" name="Text Box 66"/>
              <p:cNvSpPr txBox="1">
                <a:spLocks noChangeArrowheads="1"/>
              </p:cNvSpPr>
              <p:nvPr/>
            </p:nvSpPr>
            <p:spPr bwMode="auto">
              <a:xfrm>
                <a:off x="4512799" y="4413189"/>
                <a:ext cx="2377573" cy="469097"/>
              </a:xfrm>
              <a:prstGeom prst="rect">
                <a:avLst/>
              </a:prstGeom>
              <a:noFill/>
              <a:ln w="9525">
                <a:noFill/>
                <a:miter lim="800000"/>
                <a:headEnd/>
                <a:tailEnd/>
              </a:ln>
              <a:effectLst/>
            </p:spPr>
            <p:txBody>
              <a:bodyPr wrap="square" lIns="93255" tIns="46627" rIns="93255" bIns="46627">
                <a:spAutoFit/>
              </a:bodyPr>
              <a:lstStyle/>
              <a:p>
                <a:pPr algn="ctr" eaLnBrk="0" hangingPunct="0">
                  <a:defRPr/>
                </a:pPr>
                <a:r>
                  <a:rPr lang="en-US" sz="1224" dirty="0">
                    <a:solidFill>
                      <a:prstClr val="white"/>
                    </a:solidFill>
                    <a:latin typeface="Segoe"/>
                  </a:rPr>
                  <a:t>Data Protection Manager</a:t>
                </a:r>
              </a:p>
            </p:txBody>
          </p:sp>
          <p:pic>
            <p:nvPicPr>
              <p:cNvPr id="71"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4634711" y="3648834"/>
                <a:ext cx="2300807" cy="882641"/>
              </a:xfrm>
              <a:prstGeom prst="rect">
                <a:avLst/>
              </a:prstGeom>
              <a:noFill/>
              <a:effectLst>
                <a:outerShdw blurRad="50800" dist="38100" dir="2700000" algn="tl" rotWithShape="0">
                  <a:prstClr val="black">
                    <a:alpha val="40000"/>
                  </a:prstClr>
                </a:outerShdw>
              </a:effectLst>
            </p:spPr>
          </p:pic>
          <p:sp>
            <p:nvSpPr>
              <p:cNvPr id="72" name="AutoShape 65"/>
              <p:cNvSpPr>
                <a:spLocks noChangeArrowheads="1"/>
              </p:cNvSpPr>
              <p:nvPr/>
            </p:nvSpPr>
            <p:spPr bwMode="auto">
              <a:xfrm>
                <a:off x="2759734" y="3694534"/>
                <a:ext cx="2294797" cy="519334"/>
              </a:xfrm>
              <a:prstGeom prst="rightArrow">
                <a:avLst>
                  <a:gd name="adj1" fmla="val 59620"/>
                  <a:gd name="adj2" fmla="val 75808"/>
                </a:avLst>
              </a:prstGeom>
              <a:solidFill>
                <a:schemeClr val="accent2">
                  <a:lumMod val="20000"/>
                  <a:lumOff val="80000"/>
                </a:schemeClr>
              </a:solidFill>
              <a:ln w="9525">
                <a:noFill/>
                <a:miter lim="800000"/>
                <a:headEnd/>
                <a:tailEnd/>
              </a:ln>
              <a:effectLst/>
            </p:spPr>
            <p:txBody>
              <a:bodyPr wrap="none" lIns="93255" tIns="46627" rIns="93255" bIns="46627" anchor="ctr"/>
              <a:lstStyle/>
              <a:p>
                <a:pPr algn="ctr" eaLnBrk="0" hangingPunct="0">
                  <a:defRPr/>
                </a:pPr>
                <a:r>
                  <a:rPr lang="en-GB" sz="918" dirty="0">
                    <a:solidFill>
                      <a:prstClr val="black"/>
                    </a:solidFill>
                    <a:latin typeface="Segoe"/>
                  </a:rPr>
                  <a:t>Up to </a:t>
                </a:r>
              </a:p>
              <a:p>
                <a:pPr algn="ctr" eaLnBrk="0" hangingPunct="0">
                  <a:defRPr/>
                </a:pPr>
                <a:r>
                  <a:rPr lang="en-GB" sz="918" dirty="0">
                    <a:solidFill>
                      <a:prstClr val="black"/>
                    </a:solidFill>
                    <a:latin typeface="Segoe"/>
                  </a:rPr>
                  <a:t>Every 15 minutes</a:t>
                </a:r>
              </a:p>
            </p:txBody>
          </p:sp>
          <p:pic>
            <p:nvPicPr>
              <p:cNvPr id="73"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84455" y="3357780"/>
                <a:ext cx="909560" cy="940019"/>
              </a:xfrm>
              <a:prstGeom prst="rect">
                <a:avLst/>
              </a:prstGeom>
              <a:noFill/>
            </p:spPr>
          </p:pic>
        </p:grpSp>
        <p:grpSp>
          <p:nvGrpSpPr>
            <p:cNvPr id="35840" name="Group 35839"/>
            <p:cNvGrpSpPr/>
            <p:nvPr/>
          </p:nvGrpSpPr>
          <p:grpSpPr>
            <a:xfrm>
              <a:off x="5144734" y="3784259"/>
              <a:ext cx="492478" cy="482941"/>
              <a:chOff x="5144734" y="3784259"/>
              <a:chExt cx="492478" cy="482941"/>
            </a:xfrm>
          </p:grpSpPr>
          <p:pic>
            <p:nvPicPr>
              <p:cNvPr id="166" name="Picture 16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56610" y="3784259"/>
                <a:ext cx="250399" cy="235617"/>
              </a:xfrm>
              <a:prstGeom prst="rect">
                <a:avLst/>
              </a:prstGeom>
            </p:spPr>
          </p:pic>
          <p:pic>
            <p:nvPicPr>
              <p:cNvPr id="167" name="Picture 16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86813" y="3797196"/>
                <a:ext cx="250399" cy="235617"/>
              </a:xfrm>
              <a:prstGeom prst="rect">
                <a:avLst/>
              </a:prstGeom>
            </p:spPr>
          </p:pic>
          <p:pic>
            <p:nvPicPr>
              <p:cNvPr id="168" name="Picture 16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44734" y="4019704"/>
                <a:ext cx="250399" cy="235617"/>
              </a:xfrm>
              <a:prstGeom prst="rect">
                <a:avLst/>
              </a:prstGeom>
            </p:spPr>
          </p:pic>
          <p:pic>
            <p:nvPicPr>
              <p:cNvPr id="169" name="Picture 1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86813" y="4031583"/>
                <a:ext cx="250399" cy="235617"/>
              </a:xfrm>
              <a:prstGeom prst="rect">
                <a:avLst/>
              </a:prstGeom>
            </p:spPr>
          </p:pic>
        </p:grpSp>
      </p:grpSp>
      <p:grpSp>
        <p:nvGrpSpPr>
          <p:cNvPr id="35846" name="Group 35845"/>
          <p:cNvGrpSpPr/>
          <p:nvPr/>
        </p:nvGrpSpPr>
        <p:grpSpPr>
          <a:xfrm>
            <a:off x="5992867" y="3405717"/>
            <a:ext cx="4067590" cy="1776215"/>
            <a:chOff x="5873441" y="3339242"/>
            <a:chExt cx="3988195" cy="1741545"/>
          </a:xfrm>
        </p:grpSpPr>
        <p:grpSp>
          <p:nvGrpSpPr>
            <p:cNvPr id="96" name="Group 95"/>
            <p:cNvGrpSpPr/>
            <p:nvPr/>
          </p:nvGrpSpPr>
          <p:grpSpPr>
            <a:xfrm>
              <a:off x="5873441" y="3339242"/>
              <a:ext cx="3988195" cy="1741545"/>
              <a:chOff x="5155805" y="3091151"/>
              <a:chExt cx="3988195" cy="1741545"/>
            </a:xfrm>
          </p:grpSpPr>
          <p:sp>
            <p:nvSpPr>
              <p:cNvPr id="97" name="AutoShape 69"/>
              <p:cNvSpPr>
                <a:spLocks noChangeArrowheads="1"/>
              </p:cNvSpPr>
              <p:nvPr/>
            </p:nvSpPr>
            <p:spPr bwMode="auto">
              <a:xfrm>
                <a:off x="5155805" y="3661738"/>
                <a:ext cx="838771" cy="305092"/>
              </a:xfrm>
              <a:prstGeom prst="rightArrow">
                <a:avLst>
                  <a:gd name="adj1" fmla="val 64315"/>
                  <a:gd name="adj2" fmla="val 68049"/>
                </a:avLst>
              </a:prstGeom>
              <a:solidFill>
                <a:schemeClr val="accent2">
                  <a:lumMod val="20000"/>
                  <a:lumOff val="80000"/>
                </a:schemeClr>
              </a:solidFill>
              <a:ln w="9525">
                <a:noFill/>
                <a:miter lim="800000"/>
                <a:headEnd/>
                <a:tailEnd/>
              </a:ln>
              <a:effectLst/>
            </p:spPr>
            <p:txBody>
              <a:bodyPr wrap="none" lIns="93255" tIns="46627" rIns="93255" bIns="46627" anchor="ctr"/>
              <a:lstStyle/>
              <a:p>
                <a:pPr algn="ctr" eaLnBrk="0" hangingPunct="0">
                  <a:defRPr/>
                </a:pPr>
                <a:endParaRPr lang="en-GB" sz="918">
                  <a:solidFill>
                    <a:prstClr val="black"/>
                  </a:solidFill>
                  <a:effectLst>
                    <a:outerShdw blurRad="38100" dist="38100" dir="2700000" algn="tl">
                      <a:srgbClr val="000000">
                        <a:alpha val="43137"/>
                      </a:srgbClr>
                    </a:outerShdw>
                  </a:effectLst>
                  <a:latin typeface="Segoe"/>
                </a:endParaRPr>
              </a:p>
            </p:txBody>
          </p:sp>
          <p:sp>
            <p:nvSpPr>
              <p:cNvPr id="98" name="Rectangle 97"/>
              <p:cNvSpPr/>
              <p:nvPr/>
            </p:nvSpPr>
            <p:spPr bwMode="auto">
              <a:xfrm>
                <a:off x="7839762" y="4041361"/>
                <a:ext cx="533400" cy="381000"/>
              </a:xfrm>
              <a:prstGeom prst="rect">
                <a:avLst/>
              </a:prstGeom>
              <a:noFill/>
            </p:spPr>
            <p:txBody>
              <a:bodyPr lIns="93255" tIns="46627" rIns="93255" bIns="46627"/>
              <a:lstStyle/>
              <a:p>
                <a:pPr eaLnBrk="0" hangingPunct="0">
                  <a:defRPr/>
                </a:pPr>
                <a:endParaRPr lang="en-US" sz="3264" dirty="0">
                  <a:solidFill>
                    <a:prstClr val="black"/>
                  </a:solidFill>
                  <a:latin typeface="Segoe"/>
                </a:endParaRPr>
              </a:p>
            </p:txBody>
          </p:sp>
          <p:pic>
            <p:nvPicPr>
              <p:cNvPr id="9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7031798" y="3331188"/>
                <a:ext cx="1975555" cy="1010226"/>
              </a:xfrm>
              <a:prstGeom prst="rect">
                <a:avLst/>
              </a:prstGeom>
              <a:noFill/>
              <a:effectLst>
                <a:outerShdw blurRad="50800" dist="38100" dir="2700000" algn="tl" rotWithShape="0">
                  <a:prstClr val="black">
                    <a:alpha val="40000"/>
                  </a:prstClr>
                </a:outerShdw>
              </a:effectLst>
            </p:spPr>
          </p:pic>
          <p:pic>
            <p:nvPicPr>
              <p:cNvPr id="1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75021" y="3091151"/>
                <a:ext cx="682348" cy="940019"/>
              </a:xfrm>
              <a:prstGeom prst="rect">
                <a:avLst/>
              </a:prstGeom>
              <a:noFill/>
            </p:spPr>
          </p:pic>
          <p:sp>
            <p:nvSpPr>
              <p:cNvPr id="101" name="Text Box 50"/>
              <p:cNvSpPr txBox="1">
                <a:spLocks noChangeArrowheads="1"/>
              </p:cNvSpPr>
              <p:nvPr/>
            </p:nvSpPr>
            <p:spPr bwMode="auto">
              <a:xfrm>
                <a:off x="6973728" y="4395018"/>
                <a:ext cx="2164365" cy="437678"/>
              </a:xfrm>
              <a:prstGeom prst="rect">
                <a:avLst/>
              </a:prstGeom>
              <a:noFill/>
              <a:ln w="9525">
                <a:noFill/>
                <a:miter lim="800000"/>
                <a:headEnd/>
                <a:tailEnd/>
              </a:ln>
              <a:effectLst/>
            </p:spPr>
            <p:txBody>
              <a:bodyPr wrap="none" lIns="93255" tIns="46627" rIns="93255" bIns="46627">
                <a:spAutoFit/>
              </a:bodyPr>
              <a:lstStyle/>
              <a:p>
                <a:pPr algn="ctr" eaLnBrk="0" hangingPunct="0">
                  <a:defRPr/>
                </a:pPr>
                <a:r>
                  <a:rPr lang="en-US" sz="1122" b="1" dirty="0">
                    <a:solidFill>
                      <a:prstClr val="white"/>
                    </a:solidFill>
                    <a:latin typeface="Segoe"/>
                  </a:rPr>
                  <a:t>Disaster Recovery</a:t>
                </a:r>
              </a:p>
              <a:p>
                <a:pPr algn="ctr" eaLnBrk="0" hangingPunct="0">
                  <a:defRPr/>
                </a:pPr>
                <a:r>
                  <a:rPr lang="en-US" sz="1122" i="1" dirty="0">
                    <a:solidFill>
                      <a:prstClr val="white"/>
                    </a:solidFill>
                    <a:latin typeface="Segoe"/>
                  </a:rPr>
                  <a:t>with offsite replication and tape</a:t>
                </a:r>
              </a:p>
            </p:txBody>
          </p:sp>
          <p:sp>
            <p:nvSpPr>
              <p:cNvPr id="102" name="Text Box 66"/>
              <p:cNvSpPr txBox="1">
                <a:spLocks noChangeArrowheads="1"/>
              </p:cNvSpPr>
              <p:nvPr/>
            </p:nvSpPr>
            <p:spPr bwMode="auto">
              <a:xfrm>
                <a:off x="7006856" y="4206372"/>
                <a:ext cx="2137144" cy="265003"/>
              </a:xfrm>
              <a:prstGeom prst="rect">
                <a:avLst/>
              </a:prstGeom>
              <a:noFill/>
              <a:ln w="9525">
                <a:noFill/>
                <a:miter lim="800000"/>
                <a:headEnd/>
                <a:tailEnd/>
              </a:ln>
              <a:effectLst/>
            </p:spPr>
            <p:txBody>
              <a:bodyPr wrap="square" lIns="93255" tIns="46627" rIns="93255" bIns="46627">
                <a:spAutoFit/>
              </a:bodyPr>
              <a:lstStyle/>
              <a:p>
                <a:pPr algn="ctr" eaLnBrk="0" hangingPunct="0">
                  <a:defRPr/>
                </a:pPr>
                <a:r>
                  <a:rPr lang="en-US" sz="1122" b="1" dirty="0">
                    <a:solidFill>
                      <a:prstClr val="white"/>
                    </a:solidFill>
                    <a:latin typeface="Segoe"/>
                  </a:rPr>
                  <a:t>Data Protection Manager</a:t>
                </a:r>
              </a:p>
            </p:txBody>
          </p:sp>
          <p:sp>
            <p:nvSpPr>
              <p:cNvPr id="103" name="AutoShape 69"/>
              <p:cNvSpPr>
                <a:spLocks noChangeArrowheads="1"/>
              </p:cNvSpPr>
              <p:nvPr/>
            </p:nvSpPr>
            <p:spPr bwMode="auto">
              <a:xfrm>
                <a:off x="5933541" y="3654968"/>
                <a:ext cx="1148731" cy="305436"/>
              </a:xfrm>
              <a:prstGeom prst="rightArrow">
                <a:avLst>
                  <a:gd name="adj1" fmla="val 64315"/>
                  <a:gd name="adj2" fmla="val 100939"/>
                </a:avLst>
              </a:prstGeom>
              <a:solidFill>
                <a:schemeClr val="accent2">
                  <a:lumMod val="20000"/>
                  <a:lumOff val="80000"/>
                </a:schemeClr>
              </a:solidFill>
              <a:ln w="9525">
                <a:noFill/>
                <a:miter lim="800000"/>
                <a:headEnd/>
                <a:tailEnd/>
              </a:ln>
              <a:effectLst/>
            </p:spPr>
            <p:txBody>
              <a:bodyPr wrap="none" lIns="93255" tIns="46627" rIns="93255" bIns="46627" anchor="ctr"/>
              <a:lstStyle/>
              <a:p>
                <a:pPr algn="ctr" eaLnBrk="0" hangingPunct="0">
                  <a:defRPr/>
                </a:pPr>
                <a:endParaRPr lang="en-GB" sz="918">
                  <a:solidFill>
                    <a:prstClr val="black"/>
                  </a:solidFill>
                  <a:effectLst>
                    <a:outerShdw blurRad="38100" dist="38100" dir="2700000" algn="tl">
                      <a:srgbClr val="000000">
                        <a:alpha val="43137"/>
                      </a:srgbClr>
                    </a:outerShdw>
                  </a:effectLst>
                  <a:latin typeface="Segoe"/>
                </a:endParaRPr>
              </a:p>
            </p:txBody>
          </p:sp>
          <p:grpSp>
            <p:nvGrpSpPr>
              <p:cNvPr id="104" name="Group 103"/>
              <p:cNvGrpSpPr/>
              <p:nvPr/>
            </p:nvGrpSpPr>
            <p:grpSpPr>
              <a:xfrm>
                <a:off x="5496931" y="3492771"/>
                <a:ext cx="857260" cy="668003"/>
                <a:chOff x="580490" y="2413199"/>
                <a:chExt cx="996671" cy="776636"/>
              </a:xfrm>
            </p:grpSpPr>
            <p:pic>
              <p:nvPicPr>
                <p:cNvPr id="135" name="Picture 21"/>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580490" y="2413199"/>
                  <a:ext cx="925481" cy="505674"/>
                </a:xfrm>
                <a:prstGeom prst="rect">
                  <a:avLst/>
                </a:prstGeom>
                <a:noFill/>
              </p:spPr>
            </p:pic>
            <p:pic>
              <p:nvPicPr>
                <p:cNvPr id="136" name="Picture 21"/>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764514" y="2745812"/>
                  <a:ext cx="812647" cy="444023"/>
                </a:xfrm>
                <a:prstGeom prst="rect">
                  <a:avLst/>
                </a:prstGeom>
                <a:noFill/>
              </p:spPr>
            </p:pic>
          </p:grpSp>
          <p:grpSp>
            <p:nvGrpSpPr>
              <p:cNvPr id="105" name="Group 104"/>
              <p:cNvGrpSpPr/>
              <p:nvPr/>
            </p:nvGrpSpPr>
            <p:grpSpPr>
              <a:xfrm>
                <a:off x="8276336" y="3477572"/>
                <a:ext cx="544549" cy="557329"/>
                <a:chOff x="8040821" y="2812957"/>
                <a:chExt cx="596709" cy="610713"/>
              </a:xfrm>
            </p:grpSpPr>
            <p:grpSp>
              <p:nvGrpSpPr>
                <p:cNvPr id="128" name="Group 127"/>
                <p:cNvGrpSpPr/>
                <p:nvPr/>
              </p:nvGrpSpPr>
              <p:grpSpPr>
                <a:xfrm>
                  <a:off x="8040821" y="3032364"/>
                  <a:ext cx="566688" cy="391306"/>
                  <a:chOff x="7696436" y="4575947"/>
                  <a:chExt cx="566688" cy="391306"/>
                </a:xfrm>
              </p:grpSpPr>
              <p:pic>
                <p:nvPicPr>
                  <p:cNvPr id="133" name="Picture 10"/>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7725431" y="4648052"/>
                    <a:ext cx="537693" cy="319201"/>
                  </a:xfrm>
                  <a:prstGeom prst="rect">
                    <a:avLst/>
                  </a:prstGeom>
                  <a:noFill/>
                </p:spPr>
              </p:pic>
              <p:pic>
                <p:nvPicPr>
                  <p:cNvPr id="134" name="Picture 10"/>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7696436" y="4575947"/>
                    <a:ext cx="537693" cy="319201"/>
                  </a:xfrm>
                  <a:prstGeom prst="rect">
                    <a:avLst/>
                  </a:prstGeom>
                  <a:noFill/>
                </p:spPr>
              </p:pic>
            </p:grpSp>
            <p:grpSp>
              <p:nvGrpSpPr>
                <p:cNvPr id="129" name="Group 183"/>
                <p:cNvGrpSpPr/>
                <p:nvPr/>
              </p:nvGrpSpPr>
              <p:grpSpPr>
                <a:xfrm>
                  <a:off x="8090877" y="2812957"/>
                  <a:ext cx="546653" cy="447791"/>
                  <a:chOff x="5801888" y="2848479"/>
                  <a:chExt cx="353858" cy="290828"/>
                </a:xfrm>
              </p:grpSpPr>
              <p:pic>
                <p:nvPicPr>
                  <p:cNvPr id="130" name="Picture 10"/>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801888" y="2947342"/>
                    <a:ext cx="322292" cy="191965"/>
                  </a:xfrm>
                  <a:prstGeom prst="rect">
                    <a:avLst/>
                  </a:prstGeom>
                  <a:noFill/>
                </p:spPr>
              </p:pic>
              <p:pic>
                <p:nvPicPr>
                  <p:cNvPr id="131" name="Picture 10"/>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805376" y="2894942"/>
                    <a:ext cx="322292" cy="191965"/>
                  </a:xfrm>
                  <a:prstGeom prst="rect">
                    <a:avLst/>
                  </a:prstGeom>
                  <a:noFill/>
                </p:spPr>
              </p:pic>
              <p:pic>
                <p:nvPicPr>
                  <p:cNvPr id="132" name="Picture 10"/>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5833454" y="2848479"/>
                    <a:ext cx="322292" cy="191965"/>
                  </a:xfrm>
                  <a:prstGeom prst="rect">
                    <a:avLst/>
                  </a:prstGeom>
                  <a:noFill/>
                </p:spPr>
              </p:pic>
            </p:grpSp>
          </p:grpSp>
        </p:grpSp>
        <p:pic>
          <p:nvPicPr>
            <p:cNvPr id="170" name="Picture 16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09410" y="3734821"/>
              <a:ext cx="250399" cy="235617"/>
            </a:xfrm>
            <a:prstGeom prst="rect">
              <a:avLst/>
            </a:prstGeom>
          </p:spPr>
        </p:pic>
        <p:pic>
          <p:nvPicPr>
            <p:cNvPr id="171" name="Picture 17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39613" y="3747758"/>
              <a:ext cx="250399" cy="235617"/>
            </a:xfrm>
            <a:prstGeom prst="rect">
              <a:avLst/>
            </a:prstGeom>
          </p:spPr>
        </p:pic>
        <p:pic>
          <p:nvPicPr>
            <p:cNvPr id="172" name="Picture 17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97534" y="3970266"/>
              <a:ext cx="250399" cy="235617"/>
            </a:xfrm>
            <a:prstGeom prst="rect">
              <a:avLst/>
            </a:prstGeom>
          </p:spPr>
        </p:pic>
        <p:pic>
          <p:nvPicPr>
            <p:cNvPr id="173" name="Picture 17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39613" y="3982145"/>
              <a:ext cx="250399" cy="235617"/>
            </a:xfrm>
            <a:prstGeom prst="rect">
              <a:avLst/>
            </a:prstGeom>
          </p:spPr>
        </p:pic>
      </p:grpSp>
      <p:sp>
        <p:nvSpPr>
          <p:cNvPr id="108" name="Title 1"/>
          <p:cNvSpPr>
            <a:spLocks noGrp="1"/>
          </p:cNvSpPr>
          <p:nvPr>
            <p:ph type="title"/>
          </p:nvPr>
        </p:nvSpPr>
        <p:spPr/>
        <p:txBody>
          <a:bodyPr/>
          <a:lstStyle/>
          <a:p>
            <a:r>
              <a:rPr lang="en-US" dirty="0" smtClean="0"/>
              <a:t>Protecting Hybrid Applications</a:t>
            </a:r>
          </a:p>
        </p:txBody>
      </p:sp>
      <p:grpSp>
        <p:nvGrpSpPr>
          <p:cNvPr id="107" name="Group 106"/>
          <p:cNvGrpSpPr>
            <a:grpSpLocks/>
          </p:cNvGrpSpPr>
          <p:nvPr/>
        </p:nvGrpSpPr>
        <p:grpSpPr bwMode="auto">
          <a:xfrm>
            <a:off x="876817" y="3332696"/>
            <a:ext cx="1688724" cy="553151"/>
            <a:chOff x="94287" y="2970427"/>
            <a:chExt cx="1655353" cy="541502"/>
          </a:xfrm>
        </p:grpSpPr>
        <p:pic>
          <p:nvPicPr>
            <p:cNvPr id="109" name="Picture 10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4287" y="3184440"/>
              <a:ext cx="1233181" cy="327489"/>
            </a:xfrm>
            <a:prstGeom prst="rect">
              <a:avLst/>
            </a:prstGeom>
            <a:effectLst>
              <a:outerShdw blurRad="50800" dist="38100" dir="2700000" algn="tl" rotWithShape="0">
                <a:prstClr val="black">
                  <a:alpha val="40000"/>
                </a:prstClr>
              </a:outerShdw>
            </a:effectLst>
          </p:spPr>
        </p:pic>
        <p:pic>
          <p:nvPicPr>
            <p:cNvPr id="110" name="Picture 109"/>
            <p:cNvPicPr>
              <a:picLocks noChangeAspect="1" noChangeArrowheads="1"/>
            </p:cNvPicPr>
            <p:nvPr/>
          </p:nvPicPr>
          <p:blipFill>
            <a:blip r:embed="rId6" cstate="print"/>
            <a:srcRect/>
            <a:stretch>
              <a:fillRect/>
            </a:stretch>
          </p:blipFill>
          <p:spPr bwMode="auto">
            <a:xfrm>
              <a:off x="1358724" y="2970427"/>
              <a:ext cx="390916" cy="538537"/>
            </a:xfrm>
            <a:prstGeom prst="rect">
              <a:avLst/>
            </a:prstGeom>
            <a:noFill/>
            <a:ln w="9525">
              <a:noFill/>
              <a:miter lim="800000"/>
              <a:headEnd/>
              <a:tailEnd/>
            </a:ln>
          </p:spPr>
        </p:pic>
      </p:grpSp>
      <p:sp>
        <p:nvSpPr>
          <p:cNvPr id="111" name="Cloud 110"/>
          <p:cNvSpPr/>
          <p:nvPr/>
        </p:nvSpPr>
        <p:spPr bwMode="auto">
          <a:xfrm>
            <a:off x="9082735" y="1974590"/>
            <a:ext cx="2718525" cy="1247147"/>
          </a:xfrm>
          <a:prstGeom prst="cloud">
            <a:avLst/>
          </a:prstGeom>
          <a:solidFill>
            <a:schemeClr val="accent1">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pic>
        <p:nvPicPr>
          <p:cNvPr id="112" name="Picture 6" descr="https://mediabank.partners.extranet.microsoft.com/Assets/Active/U-Z/Windows_Azure/Windows_Azure/Logos+Logotypes/Horizontal/black-line-art/WinAzure_bL.png"/>
          <p:cNvPicPr>
            <a:picLocks noChangeAspect="1" noChangeArrowheads="1"/>
          </p:cNvPicPr>
          <p:nvPr/>
        </p:nvPicPr>
        <p:blipFill>
          <a:blip r:embed="rId26" cstate="email">
            <a:lum bright="100000" contrast="100000"/>
          </a:blip>
          <a:srcRect/>
          <a:stretch>
            <a:fillRect/>
          </a:stretch>
        </p:blipFill>
        <p:spPr bwMode="auto">
          <a:xfrm>
            <a:off x="9381843" y="2436224"/>
            <a:ext cx="2138100" cy="248470"/>
          </a:xfrm>
          <a:prstGeom prst="rect">
            <a:avLst/>
          </a:prstGeom>
          <a:noFill/>
          <a:ln w="9525">
            <a:noFill/>
            <a:miter lim="800000"/>
            <a:headEnd/>
            <a:tailEnd/>
          </a:ln>
        </p:spPr>
      </p:pic>
      <p:sp>
        <p:nvSpPr>
          <p:cNvPr id="113" name="AutoShape 69"/>
          <p:cNvSpPr>
            <a:spLocks noChangeArrowheads="1"/>
          </p:cNvSpPr>
          <p:nvPr/>
        </p:nvSpPr>
        <p:spPr bwMode="auto">
          <a:xfrm rot="20774329">
            <a:off x="5897250" y="3176365"/>
            <a:ext cx="3232890" cy="357539"/>
          </a:xfrm>
          <a:prstGeom prst="rightArrow">
            <a:avLst>
              <a:gd name="adj1" fmla="val 64315"/>
              <a:gd name="adj2" fmla="val 66256"/>
            </a:avLst>
          </a:prstGeom>
          <a:solidFill>
            <a:schemeClr val="accent2">
              <a:lumMod val="20000"/>
              <a:lumOff val="80000"/>
            </a:schemeClr>
          </a:solidFill>
          <a:ln w="9525">
            <a:noFill/>
            <a:miter lim="800000"/>
            <a:headEnd/>
            <a:tailEnd/>
          </a:ln>
          <a:effectLst/>
        </p:spPr>
        <p:txBody>
          <a:bodyPr wrap="none" lIns="93255" tIns="46627" rIns="93255" bIns="46627" anchor="ctr"/>
          <a:lstStyle/>
          <a:p>
            <a:pPr algn="ctr" eaLnBrk="0" hangingPunct="0">
              <a:defRPr/>
            </a:pPr>
            <a:endParaRPr lang="en-GB" sz="918">
              <a:solidFill>
                <a:prstClr val="black"/>
              </a:solidFill>
              <a:effectLst>
                <a:outerShdw blurRad="38100" dist="38100" dir="2700000" algn="tl">
                  <a:srgbClr val="000000">
                    <a:alpha val="43137"/>
                  </a:srgbClr>
                </a:outerShdw>
              </a:effectLst>
              <a:latin typeface="Segoe"/>
            </a:endParaRPr>
          </a:p>
        </p:txBody>
      </p:sp>
      <p:pic>
        <p:nvPicPr>
          <p:cNvPr id="115" name="Picture 11"/>
          <p:cNvPicPr preferRelativeResize="0">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656637" y="5859462"/>
            <a:ext cx="2691317" cy="66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16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Hybrid Cloud Management and Automation</a:t>
            </a:r>
            <a:endParaRPr lang="en-US" dirty="0"/>
          </a:p>
        </p:txBody>
      </p:sp>
    </p:spTree>
    <p:extLst>
      <p:ext uri="{BB962C8B-B14F-4D97-AF65-F5344CB8AC3E}">
        <p14:creationId xmlns:p14="http://schemas.microsoft.com/office/powerpoint/2010/main" val="267408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rot="-5400000">
            <a:off x="-27776" y="2945472"/>
            <a:ext cx="5129318" cy="1725316"/>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accent3">
              <a:lumMod val="60000"/>
              <a:lumOff val="40000"/>
              <a:alpha val="10196"/>
            </a:schemeClr>
          </a:solidFill>
          <a:ln w="9525">
            <a:noFill/>
            <a:miter lim="800000"/>
            <a:headEnd/>
            <a:tailEnd/>
          </a:ln>
        </p:spPr>
        <p:txBody>
          <a:bodyPr vert="eaVert" tIns="0" bIns="0" anchor="ctr"/>
          <a:lstStyle/>
          <a:p>
            <a:pPr algn="ctr" defTabSz="932597" fontAlgn="base">
              <a:spcBef>
                <a:spcPct val="0"/>
              </a:spcBef>
              <a:spcAft>
                <a:spcPct val="0"/>
              </a:spcAft>
            </a:pPr>
            <a:endParaRPr lang="en-US" sz="1632" dirty="0">
              <a:solidFill>
                <a:srgbClr val="3DB5F1"/>
              </a:solidFill>
            </a:endParaRPr>
          </a:p>
          <a:p>
            <a:pPr algn="ctr" defTabSz="932597" fontAlgn="base">
              <a:spcBef>
                <a:spcPct val="0"/>
              </a:spcBef>
              <a:spcAft>
                <a:spcPct val="0"/>
              </a:spcAft>
            </a:pPr>
            <a:endParaRPr lang="en-US" sz="1632" dirty="0">
              <a:solidFill>
                <a:srgbClr val="3DB5F1"/>
              </a:solidFill>
            </a:endParaRPr>
          </a:p>
          <a:p>
            <a:pPr algn="ctr" defTabSz="932597" fontAlgn="base">
              <a:spcBef>
                <a:spcPct val="0"/>
              </a:spcBef>
              <a:spcAft>
                <a:spcPct val="0"/>
              </a:spcAft>
            </a:pPr>
            <a:r>
              <a:rPr lang="en-US" sz="1632" dirty="0">
                <a:solidFill>
                  <a:srgbClr val="3DB5F1"/>
                </a:solidFill>
              </a:rPr>
              <a:t>Self Service</a:t>
            </a:r>
          </a:p>
        </p:txBody>
      </p:sp>
      <p:sp>
        <p:nvSpPr>
          <p:cNvPr id="125955" name="AutoShape 3"/>
          <p:cNvSpPr>
            <a:spLocks noChangeArrowheads="1"/>
          </p:cNvSpPr>
          <p:nvPr/>
        </p:nvSpPr>
        <p:spPr bwMode="auto">
          <a:xfrm rot="-5400000">
            <a:off x="3417876" y="2866420"/>
            <a:ext cx="5129318" cy="1727985"/>
          </a:xfrm>
          <a:custGeom>
            <a:avLst/>
            <a:gdLst>
              <a:gd name="T0" fmla="*/ 4693469 w 21600"/>
              <a:gd name="T1" fmla="*/ 800100 h 21600"/>
              <a:gd name="T2" fmla="*/ 2438400 w 21600"/>
              <a:gd name="T3" fmla="*/ 1600200 h 21600"/>
              <a:gd name="T4" fmla="*/ 183332 w 21600"/>
              <a:gd name="T5" fmla="*/ 800100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accent3">
              <a:lumMod val="60000"/>
              <a:lumOff val="40000"/>
              <a:alpha val="10196"/>
            </a:schemeClr>
          </a:solidFill>
          <a:ln w="9525">
            <a:noFill/>
            <a:miter lim="800000"/>
            <a:headEnd/>
            <a:tailEnd/>
          </a:ln>
        </p:spPr>
        <p:txBody>
          <a:bodyPr vert="eaVert" lIns="186521" tIns="0" bIns="0" anchor="ctr"/>
          <a:lstStyle/>
          <a:p>
            <a:pPr algn="ctr" defTabSz="932597" fontAlgn="base">
              <a:spcBef>
                <a:spcPct val="0"/>
              </a:spcBef>
              <a:spcAft>
                <a:spcPct val="0"/>
              </a:spcAft>
            </a:pPr>
            <a:endParaRPr lang="en-US" sz="1632" dirty="0">
              <a:solidFill>
                <a:srgbClr val="3DB5F1"/>
              </a:solidFill>
            </a:endParaRPr>
          </a:p>
          <a:p>
            <a:pPr algn="ctr" defTabSz="932597" fontAlgn="base">
              <a:spcBef>
                <a:spcPct val="0"/>
              </a:spcBef>
              <a:spcAft>
                <a:spcPct val="0"/>
              </a:spcAft>
            </a:pPr>
            <a:r>
              <a:rPr lang="en-US" sz="1632" dirty="0">
                <a:solidFill>
                  <a:srgbClr val="3DB5F1"/>
                </a:solidFill>
              </a:rPr>
              <a:t>Service Delivery &amp; Automation</a:t>
            </a:r>
          </a:p>
        </p:txBody>
      </p:sp>
      <p:sp>
        <p:nvSpPr>
          <p:cNvPr id="45061" name="Title 1"/>
          <p:cNvSpPr>
            <a:spLocks noGrp="1"/>
          </p:cNvSpPr>
          <p:nvPr>
            <p:ph type="title"/>
          </p:nvPr>
        </p:nvSpPr>
        <p:spPr/>
        <p:txBody>
          <a:bodyPr/>
          <a:lstStyle/>
          <a:p>
            <a:r>
              <a:rPr lang="en-US" dirty="0" smtClean="0"/>
              <a:t>Hybrid IT as a Service</a:t>
            </a:r>
          </a:p>
        </p:txBody>
      </p:sp>
      <p:sp>
        <p:nvSpPr>
          <p:cNvPr id="64" name="Freeform 132"/>
          <p:cNvSpPr>
            <a:spLocks/>
          </p:cNvSpPr>
          <p:nvPr/>
        </p:nvSpPr>
        <p:spPr bwMode="gray">
          <a:xfrm>
            <a:off x="5469280" y="3104791"/>
            <a:ext cx="1026511" cy="241247"/>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4326" tIns="62162" rIns="124326" bIns="62162"/>
          <a:lstStyle/>
          <a:p>
            <a:pPr defTabSz="930978" fontAlgn="base">
              <a:spcBef>
                <a:spcPct val="0"/>
              </a:spcBef>
              <a:spcAft>
                <a:spcPct val="0"/>
              </a:spcAft>
            </a:pPr>
            <a:endParaRPr lang="en-US" sz="1836">
              <a:solidFill>
                <a:srgbClr val="FFFFFF"/>
              </a:solidFill>
              <a:cs typeface="Arial" charset="0"/>
            </a:endParaRPr>
          </a:p>
        </p:txBody>
      </p:sp>
      <p:grpSp>
        <p:nvGrpSpPr>
          <p:cNvPr id="4" name="Group 167"/>
          <p:cNvGrpSpPr>
            <a:grpSpLocks/>
          </p:cNvGrpSpPr>
          <p:nvPr/>
        </p:nvGrpSpPr>
        <p:grpSpPr bwMode="auto">
          <a:xfrm>
            <a:off x="2204967" y="3254720"/>
            <a:ext cx="663832" cy="545638"/>
            <a:chOff x="2830513" y="1652588"/>
            <a:chExt cx="419100" cy="346075"/>
          </a:xfrm>
        </p:grpSpPr>
        <p:sp>
          <p:nvSpPr>
            <p:cNvPr id="6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930978" fontAlgn="base">
                <a:spcBef>
                  <a:spcPct val="0"/>
                </a:spcBef>
                <a:spcAft>
                  <a:spcPct val="0"/>
                </a:spcAft>
                <a:defRPr/>
              </a:pPr>
              <a:endParaRPr lang="en-US" sz="1428" kern="0">
                <a:solidFill>
                  <a:srgbClr val="FFFFFF"/>
                </a:solidFill>
                <a:latin typeface="Segoe Light" charset="0"/>
                <a:cs typeface="Arial" charset="0"/>
              </a:endParaRPr>
            </a:p>
          </p:txBody>
        </p:sp>
        <p:sp>
          <p:nvSpPr>
            <p:cNvPr id="45112" name="Freeform 5"/>
            <p:cNvSpPr>
              <a:spLocks/>
            </p:cNvSpPr>
            <p:nvPr/>
          </p:nvSpPr>
          <p:spPr bwMode="auto">
            <a:xfrm>
              <a:off x="2856068" y="1684423"/>
              <a:ext cx="161507" cy="224897"/>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930978" fontAlgn="base">
                <a:spcBef>
                  <a:spcPct val="0"/>
                </a:spcBef>
                <a:spcAft>
                  <a:spcPct val="0"/>
                </a:spcAft>
              </a:pPr>
              <a:endParaRPr lang="en-US" sz="1428">
                <a:solidFill>
                  <a:srgbClr val="FFFFFF"/>
                </a:solidFill>
                <a:cs typeface="Arial" charset="0"/>
              </a:endParaRPr>
            </a:p>
          </p:txBody>
        </p:sp>
        <p:sp>
          <p:nvSpPr>
            <p:cNvPr id="45113"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930978" fontAlgn="base">
                <a:spcBef>
                  <a:spcPct val="0"/>
                </a:spcBef>
                <a:spcAft>
                  <a:spcPct val="0"/>
                </a:spcAft>
              </a:pPr>
              <a:endParaRPr lang="en-US" sz="1428">
                <a:solidFill>
                  <a:srgbClr val="FFFFFF"/>
                </a:solidFill>
                <a:cs typeface="Arial" charset="0"/>
              </a:endParaRPr>
            </a:p>
          </p:txBody>
        </p:sp>
      </p:grpSp>
      <p:grpSp>
        <p:nvGrpSpPr>
          <p:cNvPr id="5" name="Group 11"/>
          <p:cNvGrpSpPr>
            <a:grpSpLocks/>
          </p:cNvGrpSpPr>
          <p:nvPr/>
        </p:nvGrpSpPr>
        <p:grpSpPr bwMode="auto">
          <a:xfrm>
            <a:off x="7150841" y="1321188"/>
            <a:ext cx="2595422" cy="1675772"/>
            <a:chOff x="4294" y="1066"/>
            <a:chExt cx="1604" cy="1350"/>
          </a:xfrm>
        </p:grpSpPr>
        <p:sp>
          <p:nvSpPr>
            <p:cNvPr id="77" name="Right Arrow 76"/>
            <p:cNvSpPr>
              <a:spLocks noChangeArrowheads="1"/>
            </p:cNvSpPr>
            <p:nvPr/>
          </p:nvSpPr>
          <p:spPr bwMode="auto">
            <a:xfrm>
              <a:off x="4294" y="1066"/>
              <a:ext cx="1604" cy="1350"/>
            </a:xfrm>
            <a:prstGeom prst="rightArrow">
              <a:avLst>
                <a:gd name="adj1" fmla="val 50000"/>
                <a:gd name="adj2" fmla="val 49985"/>
              </a:avLst>
            </a:prstGeom>
            <a:gradFill flip="none" rotWithShape="1">
              <a:gsLst>
                <a:gs pos="0">
                  <a:schemeClr val="accent5"/>
                </a:gs>
                <a:gs pos="100000">
                  <a:schemeClr val="bg1">
                    <a:alpha val="50000"/>
                  </a:schemeClr>
                </a:gs>
              </a:gsLst>
              <a:lin ang="10800000" scaled="1"/>
              <a:tileRect/>
            </a:gradFill>
            <a:ln w="9525" algn="ctr">
              <a:noFill/>
              <a:miter lim="800000"/>
              <a:headEnd/>
              <a:tailEnd/>
            </a:ln>
          </p:spPr>
          <p:txBody>
            <a:bodyPr lIns="112019" tIns="0" rIns="0" bIns="56009" anchor="ctr"/>
            <a:lstStyle/>
            <a:p>
              <a:pPr defTabSz="1118793" fontAlgn="base">
                <a:spcBef>
                  <a:spcPct val="0"/>
                </a:spcBef>
                <a:spcAft>
                  <a:spcPct val="0"/>
                </a:spcAft>
                <a:defRPr/>
              </a:pPr>
              <a:endParaRPr lang="en-US" sz="1632" b="1">
                <a:solidFill>
                  <a:prstClr val="black"/>
                </a:solidFill>
              </a:endParaRPr>
            </a:p>
          </p:txBody>
        </p:sp>
        <p:sp>
          <p:nvSpPr>
            <p:cNvPr id="45109" name="Text Box 13"/>
            <p:cNvSpPr txBox="1">
              <a:spLocks noChangeArrowheads="1"/>
            </p:cNvSpPr>
            <p:nvPr/>
          </p:nvSpPr>
          <p:spPr bwMode="auto">
            <a:xfrm>
              <a:off x="4584" y="1800"/>
              <a:ext cx="879" cy="149"/>
            </a:xfrm>
            <a:prstGeom prst="rect">
              <a:avLst/>
            </a:prstGeom>
            <a:noFill/>
            <a:ln w="9525">
              <a:noFill/>
              <a:miter lim="800000"/>
              <a:headEnd/>
              <a:tailEnd/>
            </a:ln>
          </p:spPr>
          <p:txBody>
            <a:bodyPr lIns="112019" tIns="0" rIns="112019" bIns="56009" anchor="ctr"/>
            <a:lstStyle/>
            <a:p>
              <a:pPr algn="ctr" defTabSz="1118793" fontAlgn="base">
                <a:spcBef>
                  <a:spcPct val="0"/>
                </a:spcBef>
                <a:spcAft>
                  <a:spcPct val="0"/>
                </a:spcAft>
              </a:pPr>
              <a:r>
                <a:rPr lang="en-US" sz="1428" dirty="0">
                  <a:solidFill>
                    <a:srgbClr val="FFFFFF"/>
                  </a:solidFill>
                </a:rPr>
                <a:t>Deploy</a:t>
              </a:r>
            </a:p>
          </p:txBody>
        </p:sp>
        <p:sp>
          <p:nvSpPr>
            <p:cNvPr id="45110" name="Text Box 14"/>
            <p:cNvSpPr txBox="1">
              <a:spLocks noChangeArrowheads="1"/>
            </p:cNvSpPr>
            <p:nvPr/>
          </p:nvSpPr>
          <p:spPr bwMode="auto">
            <a:xfrm>
              <a:off x="4584" y="1559"/>
              <a:ext cx="879" cy="149"/>
            </a:xfrm>
            <a:prstGeom prst="rect">
              <a:avLst/>
            </a:prstGeom>
            <a:noFill/>
            <a:ln w="9525">
              <a:noFill/>
              <a:miter lim="800000"/>
              <a:headEnd/>
              <a:tailEnd/>
            </a:ln>
          </p:spPr>
          <p:txBody>
            <a:bodyPr lIns="112019" tIns="0" rIns="112019" bIns="56009" anchor="ctr"/>
            <a:lstStyle/>
            <a:p>
              <a:pPr algn="ctr" defTabSz="1118793" fontAlgn="base">
                <a:spcBef>
                  <a:spcPct val="0"/>
                </a:spcBef>
                <a:spcAft>
                  <a:spcPct val="0"/>
                </a:spcAft>
              </a:pPr>
              <a:r>
                <a:rPr lang="en-US" sz="1428" dirty="0">
                  <a:solidFill>
                    <a:srgbClr val="FFFFFF"/>
                  </a:solidFill>
                </a:rPr>
                <a:t>Configure</a:t>
              </a:r>
            </a:p>
          </p:txBody>
        </p:sp>
      </p:grpSp>
      <p:grpSp>
        <p:nvGrpSpPr>
          <p:cNvPr id="7" name="Group 43"/>
          <p:cNvGrpSpPr>
            <a:grpSpLocks/>
          </p:cNvGrpSpPr>
          <p:nvPr/>
        </p:nvGrpSpPr>
        <p:grpSpPr bwMode="auto">
          <a:xfrm>
            <a:off x="3308264" y="2877144"/>
            <a:ext cx="1908923" cy="1738917"/>
            <a:chOff x="1910" y="1834"/>
            <a:chExt cx="1275" cy="1074"/>
          </a:xfrm>
        </p:grpSpPr>
        <p:sp>
          <p:nvSpPr>
            <p:cNvPr id="3" name="Right Arrow 57"/>
            <p:cNvSpPr>
              <a:spLocks noChangeArrowheads="1"/>
            </p:cNvSpPr>
            <p:nvPr/>
          </p:nvSpPr>
          <p:spPr bwMode="auto">
            <a:xfrm rot="10800000" flipH="1">
              <a:off x="1910" y="1834"/>
              <a:ext cx="1275" cy="1074"/>
            </a:xfrm>
            <a:prstGeom prst="rightArrow">
              <a:avLst>
                <a:gd name="adj1" fmla="val 50000"/>
                <a:gd name="adj2" fmla="val 59358"/>
              </a:avLst>
            </a:prstGeom>
            <a:gradFill flip="none" rotWithShape="1">
              <a:gsLst>
                <a:gs pos="0">
                  <a:schemeClr val="accent5"/>
                </a:gs>
                <a:gs pos="100000">
                  <a:schemeClr val="bg1">
                    <a:alpha val="50000"/>
                  </a:schemeClr>
                </a:gs>
              </a:gsLst>
              <a:lin ang="10800000" scaled="1"/>
              <a:tileRect/>
            </a:gradFill>
            <a:ln w="9525" algn="ctr">
              <a:noFill/>
              <a:miter lim="800000"/>
              <a:headEnd/>
              <a:tailEnd/>
            </a:ln>
            <a:effectLst/>
          </p:spPr>
          <p:txBody>
            <a:bodyPr rot="10800000" lIns="112019" tIns="0" rIns="0" bIns="56009" anchor="ctr"/>
            <a:lstStyle/>
            <a:p>
              <a:pPr defTabSz="1118793" fontAlgn="base">
                <a:spcBef>
                  <a:spcPct val="0"/>
                </a:spcBef>
                <a:spcAft>
                  <a:spcPct val="0"/>
                </a:spcAft>
                <a:defRPr/>
              </a:pPr>
              <a:endParaRPr lang="en-US" sz="1632" b="1"/>
            </a:p>
          </p:txBody>
        </p:sp>
        <p:sp>
          <p:nvSpPr>
            <p:cNvPr id="45107" name="Freeform 262"/>
            <p:cNvSpPr>
              <a:spLocks/>
            </p:cNvSpPr>
            <p:nvPr/>
          </p:nvSpPr>
          <p:spPr bwMode="gray">
            <a:xfrm>
              <a:off x="2683" y="2269"/>
              <a:ext cx="196" cy="184"/>
            </a:xfrm>
            <a:custGeom>
              <a:avLst/>
              <a:gdLst>
                <a:gd name="T0" fmla="*/ 202954 w 210"/>
                <a:gd name="T1" fmla="*/ 2670 h 206"/>
                <a:gd name="T2" fmla="*/ 5799 w 210"/>
                <a:gd name="T3" fmla="*/ 136164 h 206"/>
                <a:gd name="T4" fmla="*/ 0 w 210"/>
                <a:gd name="T5" fmla="*/ 138835 h 206"/>
                <a:gd name="T6" fmla="*/ 5799 w 210"/>
                <a:gd name="T7" fmla="*/ 141505 h 206"/>
                <a:gd name="T8" fmla="*/ 295734 w 210"/>
                <a:gd name="T9" fmla="*/ 224272 h 206"/>
                <a:gd name="T10" fmla="*/ 301533 w 210"/>
                <a:gd name="T11" fmla="*/ 226942 h 206"/>
                <a:gd name="T12" fmla="*/ 298633 w 210"/>
                <a:gd name="T13" fmla="*/ 221601 h 206"/>
                <a:gd name="T14" fmla="*/ 205854 w 210"/>
                <a:gd name="T15" fmla="*/ 8009 h 206"/>
                <a:gd name="T16" fmla="*/ 202954 w 210"/>
                <a:gd name="T17" fmla="*/ 0 h 206"/>
                <a:gd name="T18" fmla="*/ 202954 w 210"/>
                <a:gd name="T19" fmla="*/ 8009 h 206"/>
                <a:gd name="T20" fmla="*/ 165263 w 210"/>
                <a:gd name="T21" fmla="*/ 130825 h 206"/>
                <a:gd name="T22" fmla="*/ 168162 w 210"/>
                <a:gd name="T23" fmla="*/ 133495 h 206"/>
                <a:gd name="T24" fmla="*/ 295734 w 210"/>
                <a:gd name="T25" fmla="*/ 218931 h 206"/>
                <a:gd name="T26" fmla="*/ 298633 w 210"/>
                <a:gd name="T27" fmla="*/ 216262 h 206"/>
                <a:gd name="T28" fmla="*/ 84081 w 210"/>
                <a:gd name="T29" fmla="*/ 269660 h 206"/>
                <a:gd name="T30" fmla="*/ 89880 w 210"/>
                <a:gd name="T31" fmla="*/ 272330 h 206"/>
                <a:gd name="T32" fmla="*/ 8698 w 210"/>
                <a:gd name="T33" fmla="*/ 136164 h 206"/>
                <a:gd name="T34" fmla="*/ 5799 w 210"/>
                <a:gd name="T35" fmla="*/ 141505 h 206"/>
                <a:gd name="T36" fmla="*/ 168162 w 210"/>
                <a:gd name="T37" fmla="*/ 130825 h 206"/>
                <a:gd name="T38" fmla="*/ 165263 w 210"/>
                <a:gd name="T39" fmla="*/ 128155 h 206"/>
                <a:gd name="T40" fmla="*/ 86980 w 210"/>
                <a:gd name="T41" fmla="*/ 266990 h 206"/>
                <a:gd name="T42" fmla="*/ 92779 w 210"/>
                <a:gd name="T43" fmla="*/ 269660 h 206"/>
                <a:gd name="T44" fmla="*/ 171061 w 210"/>
                <a:gd name="T45" fmla="*/ 128155 h 206"/>
                <a:gd name="T46" fmla="*/ 173961 w 210"/>
                <a:gd name="T47" fmla="*/ 125485 h 206"/>
                <a:gd name="T48" fmla="*/ 168162 w 210"/>
                <a:gd name="T49" fmla="*/ 125485 h 206"/>
                <a:gd name="T50" fmla="*/ 5799 w 210"/>
                <a:gd name="T51" fmla="*/ 136164 h 206"/>
                <a:gd name="T52" fmla="*/ 2899 w 210"/>
                <a:gd name="T53" fmla="*/ 136164 h 206"/>
                <a:gd name="T54" fmla="*/ 2899 w 210"/>
                <a:gd name="T55" fmla="*/ 138835 h 206"/>
                <a:gd name="T56" fmla="*/ 84081 w 210"/>
                <a:gd name="T57" fmla="*/ 275000 h 206"/>
                <a:gd name="T58" fmla="*/ 86980 w 210"/>
                <a:gd name="T59" fmla="*/ 275000 h 206"/>
                <a:gd name="T60" fmla="*/ 298633 w 210"/>
                <a:gd name="T61" fmla="*/ 221601 h 206"/>
                <a:gd name="T62" fmla="*/ 304432 w 210"/>
                <a:gd name="T63" fmla="*/ 218931 h 206"/>
                <a:gd name="T64" fmla="*/ 298633 w 210"/>
                <a:gd name="T65" fmla="*/ 216262 h 206"/>
                <a:gd name="T66" fmla="*/ 171061 w 210"/>
                <a:gd name="T67" fmla="*/ 128155 h 206"/>
                <a:gd name="T68" fmla="*/ 171061 w 210"/>
                <a:gd name="T69" fmla="*/ 130825 h 206"/>
                <a:gd name="T70" fmla="*/ 208753 w 210"/>
                <a:gd name="T71" fmla="*/ 8009 h 206"/>
                <a:gd name="T72" fmla="*/ 202954 w 210"/>
                <a:gd name="T73" fmla="*/ 8009 h 206"/>
                <a:gd name="T74" fmla="*/ 292834 w 210"/>
                <a:gd name="T75" fmla="*/ 224272 h 206"/>
                <a:gd name="T76" fmla="*/ 295734 w 210"/>
                <a:gd name="T77" fmla="*/ 218931 h 206"/>
                <a:gd name="T78" fmla="*/ 5799 w 210"/>
                <a:gd name="T79" fmla="*/ 136164 h 206"/>
                <a:gd name="T80" fmla="*/ 8698 w 210"/>
                <a:gd name="T81" fmla="*/ 141505 h 206"/>
                <a:gd name="T82" fmla="*/ 205854 w 210"/>
                <a:gd name="T83" fmla="*/ 5340 h 206"/>
                <a:gd name="T84" fmla="*/ 202954 w 210"/>
                <a:gd name="T85" fmla="*/ 2670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0"/>
                <a:gd name="T130" fmla="*/ 0 h 206"/>
                <a:gd name="T131" fmla="*/ 210 w 210"/>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0" h="206">
                  <a:moveTo>
                    <a:pt x="140" y="2"/>
                  </a:moveTo>
                  <a:lnTo>
                    <a:pt x="4" y="102"/>
                  </a:lnTo>
                  <a:lnTo>
                    <a:pt x="0" y="104"/>
                  </a:lnTo>
                  <a:lnTo>
                    <a:pt x="4" y="106"/>
                  </a:lnTo>
                  <a:lnTo>
                    <a:pt x="204" y="168"/>
                  </a:lnTo>
                  <a:lnTo>
                    <a:pt x="208" y="170"/>
                  </a:lnTo>
                  <a:lnTo>
                    <a:pt x="206" y="166"/>
                  </a:lnTo>
                  <a:lnTo>
                    <a:pt x="142" y="6"/>
                  </a:lnTo>
                  <a:lnTo>
                    <a:pt x="140" y="0"/>
                  </a:lnTo>
                  <a:lnTo>
                    <a:pt x="140" y="6"/>
                  </a:lnTo>
                  <a:lnTo>
                    <a:pt x="114" y="98"/>
                  </a:lnTo>
                  <a:lnTo>
                    <a:pt x="116" y="100"/>
                  </a:lnTo>
                  <a:lnTo>
                    <a:pt x="204" y="164"/>
                  </a:lnTo>
                  <a:lnTo>
                    <a:pt x="206" y="162"/>
                  </a:lnTo>
                  <a:lnTo>
                    <a:pt x="58" y="202"/>
                  </a:lnTo>
                  <a:lnTo>
                    <a:pt x="62" y="204"/>
                  </a:lnTo>
                  <a:lnTo>
                    <a:pt x="6" y="102"/>
                  </a:lnTo>
                  <a:lnTo>
                    <a:pt x="4" y="106"/>
                  </a:lnTo>
                  <a:lnTo>
                    <a:pt x="116" y="98"/>
                  </a:lnTo>
                  <a:lnTo>
                    <a:pt x="114" y="96"/>
                  </a:lnTo>
                  <a:lnTo>
                    <a:pt x="60" y="200"/>
                  </a:lnTo>
                  <a:lnTo>
                    <a:pt x="64" y="202"/>
                  </a:lnTo>
                  <a:lnTo>
                    <a:pt x="118" y="96"/>
                  </a:lnTo>
                  <a:lnTo>
                    <a:pt x="120" y="94"/>
                  </a:lnTo>
                  <a:lnTo>
                    <a:pt x="116" y="94"/>
                  </a:lnTo>
                  <a:lnTo>
                    <a:pt x="4" y="102"/>
                  </a:lnTo>
                  <a:lnTo>
                    <a:pt x="2" y="102"/>
                  </a:lnTo>
                  <a:lnTo>
                    <a:pt x="2" y="104"/>
                  </a:lnTo>
                  <a:lnTo>
                    <a:pt x="58" y="206"/>
                  </a:lnTo>
                  <a:lnTo>
                    <a:pt x="60" y="206"/>
                  </a:lnTo>
                  <a:lnTo>
                    <a:pt x="206" y="166"/>
                  </a:lnTo>
                  <a:lnTo>
                    <a:pt x="210" y="164"/>
                  </a:lnTo>
                  <a:lnTo>
                    <a:pt x="206" y="162"/>
                  </a:lnTo>
                  <a:lnTo>
                    <a:pt x="118" y="96"/>
                  </a:lnTo>
                  <a:lnTo>
                    <a:pt x="118" y="98"/>
                  </a:lnTo>
                  <a:lnTo>
                    <a:pt x="144" y="6"/>
                  </a:lnTo>
                  <a:lnTo>
                    <a:pt x="140" y="6"/>
                  </a:lnTo>
                  <a:lnTo>
                    <a:pt x="202" y="168"/>
                  </a:lnTo>
                  <a:lnTo>
                    <a:pt x="204" y="164"/>
                  </a:lnTo>
                  <a:lnTo>
                    <a:pt x="4" y="102"/>
                  </a:lnTo>
                  <a:lnTo>
                    <a:pt x="6" y="106"/>
                  </a:lnTo>
                  <a:lnTo>
                    <a:pt x="142" y="4"/>
                  </a:lnTo>
                  <a:lnTo>
                    <a:pt x="140" y="2"/>
                  </a:lnTo>
                  <a:close/>
                </a:path>
              </a:pathLst>
            </a:custGeom>
            <a:solidFill>
              <a:schemeClr val="bg1"/>
            </a:solidFill>
            <a:ln w="9525">
              <a:noFill/>
              <a:miter lim="800000"/>
              <a:headEnd/>
              <a:tailEnd/>
            </a:ln>
          </p:spPr>
          <p:txBody>
            <a:bodyPr anchor="ctr"/>
            <a:lstStyle/>
            <a:p>
              <a:pPr defTabSz="930978" fontAlgn="base">
                <a:spcBef>
                  <a:spcPct val="0"/>
                </a:spcBef>
                <a:spcAft>
                  <a:spcPct val="0"/>
                </a:spcAft>
              </a:pPr>
              <a:endParaRPr lang="en-US" sz="1836">
                <a:solidFill>
                  <a:srgbClr val="FFFFFF"/>
                </a:solidFill>
                <a:cs typeface="Arial" charset="0"/>
              </a:endParaRPr>
            </a:p>
          </p:txBody>
        </p:sp>
        <p:sp>
          <p:nvSpPr>
            <p:cNvPr id="45105" name="Text Box 44"/>
            <p:cNvSpPr txBox="1">
              <a:spLocks noChangeArrowheads="1"/>
            </p:cNvSpPr>
            <p:nvPr/>
          </p:nvSpPr>
          <p:spPr bwMode="auto">
            <a:xfrm>
              <a:off x="2063" y="2208"/>
              <a:ext cx="684" cy="316"/>
            </a:xfrm>
            <a:prstGeom prst="rect">
              <a:avLst/>
            </a:prstGeom>
            <a:noFill/>
            <a:ln w="9525" algn="ctr">
              <a:noFill/>
              <a:miter lim="800000"/>
              <a:headEnd/>
              <a:tailEnd/>
            </a:ln>
          </p:spPr>
          <p:txBody>
            <a:bodyPr lIns="112019" tIns="0" rIns="0" bIns="56009" anchor="ctr"/>
            <a:lstStyle/>
            <a:p>
              <a:pPr algn="ctr" defTabSz="1118793" fontAlgn="base">
                <a:spcBef>
                  <a:spcPct val="0"/>
                </a:spcBef>
                <a:spcAft>
                  <a:spcPct val="0"/>
                </a:spcAft>
              </a:pPr>
              <a:r>
                <a:rPr lang="en-US" sz="1632" dirty="0">
                  <a:solidFill>
                    <a:srgbClr val="FFFFFF"/>
                  </a:solidFill>
                </a:rPr>
                <a:t>Service Model</a:t>
              </a:r>
            </a:p>
          </p:txBody>
        </p:sp>
      </p:grpSp>
      <p:grpSp>
        <p:nvGrpSpPr>
          <p:cNvPr id="45066" name="Group 6"/>
          <p:cNvGrpSpPr>
            <a:grpSpLocks/>
          </p:cNvGrpSpPr>
          <p:nvPr/>
        </p:nvGrpSpPr>
        <p:grpSpPr bwMode="auto">
          <a:xfrm>
            <a:off x="11349175" y="3030961"/>
            <a:ext cx="817648" cy="2069214"/>
            <a:chOff x="6518" y="1519"/>
            <a:chExt cx="976" cy="2465"/>
          </a:xfrm>
        </p:grpSpPr>
        <p:pic>
          <p:nvPicPr>
            <p:cNvPr id="45103" name="Picture 5" descr="\\192.168.10.9\Shared\Design\Microsoft Events Presentation Resource DVD\DVD_ART36\Artwork_Imagery\Icons - Illustrations\People\White silhouettes\man person.png"/>
            <p:cNvPicPr>
              <a:picLocks noChangeAspect="1" noChangeArrowheads="1"/>
            </p:cNvPicPr>
            <p:nvPr/>
          </p:nvPicPr>
          <p:blipFill>
            <a:blip r:embed="rId3" cstate="print"/>
            <a:srcRect/>
            <a:stretch>
              <a:fillRect/>
            </a:stretch>
          </p:blipFill>
          <p:spPr bwMode="auto">
            <a:xfrm>
              <a:off x="6518" y="1519"/>
              <a:ext cx="976" cy="2279"/>
            </a:xfrm>
            <a:prstGeom prst="rect">
              <a:avLst/>
            </a:prstGeom>
            <a:noFill/>
            <a:ln w="9525">
              <a:noFill/>
              <a:miter lim="800000"/>
              <a:headEnd/>
              <a:tailEnd/>
            </a:ln>
          </p:spPr>
        </p:pic>
        <p:sp>
          <p:nvSpPr>
            <p:cNvPr id="45104" name="Oval 8"/>
            <p:cNvSpPr>
              <a:spLocks noChangeArrowheads="1"/>
            </p:cNvSpPr>
            <p:nvPr/>
          </p:nvSpPr>
          <p:spPr bwMode="auto">
            <a:xfrm>
              <a:off x="6623" y="3168"/>
              <a:ext cx="816" cy="816"/>
            </a:xfrm>
            <a:prstGeom prst="ellipse">
              <a:avLst/>
            </a:prstGeom>
            <a:solidFill>
              <a:srgbClr val="3F7C37">
                <a:alpha val="89803"/>
              </a:srgbClr>
            </a:solidFill>
            <a:ln w="9525">
              <a:noFill/>
              <a:round/>
              <a:headEnd/>
              <a:tailEnd/>
            </a:ln>
          </p:spPr>
          <p:txBody>
            <a:bodyPr lIns="0" rIns="0" anchor="ctr"/>
            <a:lstStyle/>
            <a:p>
              <a:pPr algn="ctr" defTabSz="932597" fontAlgn="base">
                <a:spcBef>
                  <a:spcPct val="0"/>
                </a:spcBef>
                <a:spcAft>
                  <a:spcPct val="0"/>
                </a:spcAft>
              </a:pPr>
              <a:r>
                <a:rPr lang="en-US" sz="1122" dirty="0" smtClean="0">
                  <a:solidFill>
                    <a:srgbClr val="FFFFFF"/>
                  </a:solidFill>
                </a:rPr>
                <a:t>IT </a:t>
              </a:r>
              <a:r>
                <a:rPr lang="en-US" sz="1122" dirty="0">
                  <a:solidFill>
                    <a:srgbClr val="FFFFFF"/>
                  </a:solidFill>
                </a:rPr>
                <a:t>Admin</a:t>
              </a:r>
            </a:p>
          </p:txBody>
        </p:sp>
      </p:grpSp>
      <p:grpSp>
        <p:nvGrpSpPr>
          <p:cNvPr id="16" name="Group 53"/>
          <p:cNvGrpSpPr>
            <a:grpSpLocks/>
          </p:cNvGrpSpPr>
          <p:nvPr/>
        </p:nvGrpSpPr>
        <p:grpSpPr bwMode="auto">
          <a:xfrm>
            <a:off x="6917690" y="4692159"/>
            <a:ext cx="2595422" cy="1678686"/>
            <a:chOff x="4271" y="2496"/>
            <a:chExt cx="1603" cy="1349"/>
          </a:xfrm>
        </p:grpSpPr>
        <p:sp>
          <p:nvSpPr>
            <p:cNvPr id="58" name="Right Arrow 57"/>
            <p:cNvSpPr>
              <a:spLocks noChangeArrowheads="1"/>
            </p:cNvSpPr>
            <p:nvPr/>
          </p:nvSpPr>
          <p:spPr bwMode="auto">
            <a:xfrm flipH="1">
              <a:off x="4271" y="2496"/>
              <a:ext cx="1603" cy="1349"/>
            </a:xfrm>
            <a:prstGeom prst="rightArrow">
              <a:avLst>
                <a:gd name="adj1" fmla="val 50000"/>
                <a:gd name="adj2" fmla="val 59414"/>
              </a:avLst>
            </a:prstGeom>
            <a:gradFill flip="none" rotWithShape="1">
              <a:gsLst>
                <a:gs pos="0">
                  <a:schemeClr val="accent5"/>
                </a:gs>
                <a:gs pos="100000">
                  <a:schemeClr val="bg1">
                    <a:alpha val="50000"/>
                  </a:schemeClr>
                </a:gs>
              </a:gsLst>
              <a:lin ang="10800000" scaled="1"/>
              <a:tileRect/>
            </a:gradFill>
            <a:ln w="9525" algn="ctr">
              <a:noFill/>
              <a:miter lim="800000"/>
              <a:headEnd/>
              <a:tailEnd/>
            </a:ln>
            <a:effectLst/>
          </p:spPr>
          <p:txBody>
            <a:bodyPr lIns="112019" tIns="0" rIns="0" bIns="56009" anchor="ctr"/>
            <a:lstStyle/>
            <a:p>
              <a:pPr defTabSz="1118793" fontAlgn="base">
                <a:spcBef>
                  <a:spcPct val="0"/>
                </a:spcBef>
                <a:spcAft>
                  <a:spcPct val="0"/>
                </a:spcAft>
                <a:defRPr/>
              </a:pPr>
              <a:endParaRPr lang="en-US" sz="1632" b="1">
                <a:solidFill>
                  <a:prstClr val="black"/>
                </a:solidFill>
              </a:endParaRPr>
            </a:p>
          </p:txBody>
        </p:sp>
        <p:sp>
          <p:nvSpPr>
            <p:cNvPr id="45099" name="Text Box 56"/>
            <p:cNvSpPr txBox="1">
              <a:spLocks noChangeArrowheads="1"/>
            </p:cNvSpPr>
            <p:nvPr/>
          </p:nvSpPr>
          <p:spPr bwMode="auto">
            <a:xfrm>
              <a:off x="4705" y="3240"/>
              <a:ext cx="878" cy="147"/>
            </a:xfrm>
            <a:prstGeom prst="rect">
              <a:avLst/>
            </a:prstGeom>
            <a:noFill/>
            <a:ln w="9525" algn="ctr">
              <a:noFill/>
              <a:miter lim="800000"/>
              <a:headEnd/>
              <a:tailEnd/>
            </a:ln>
          </p:spPr>
          <p:txBody>
            <a:bodyPr lIns="112019" tIns="0" rIns="0" bIns="56009" anchor="ctr"/>
            <a:lstStyle/>
            <a:p>
              <a:pPr algn="ctr" defTabSz="1118793" fontAlgn="base">
                <a:spcBef>
                  <a:spcPct val="0"/>
                </a:spcBef>
                <a:spcAft>
                  <a:spcPct val="0"/>
                </a:spcAft>
              </a:pPr>
              <a:r>
                <a:rPr lang="en-US" sz="1428" dirty="0">
                  <a:solidFill>
                    <a:srgbClr val="FFFFFF"/>
                  </a:solidFill>
                </a:rPr>
                <a:t>Operate</a:t>
              </a:r>
            </a:p>
          </p:txBody>
        </p:sp>
        <p:sp>
          <p:nvSpPr>
            <p:cNvPr id="45100" name="Text Box 57"/>
            <p:cNvSpPr txBox="1">
              <a:spLocks noChangeArrowheads="1"/>
            </p:cNvSpPr>
            <p:nvPr/>
          </p:nvSpPr>
          <p:spPr bwMode="auto">
            <a:xfrm>
              <a:off x="4705" y="2978"/>
              <a:ext cx="878" cy="148"/>
            </a:xfrm>
            <a:prstGeom prst="rect">
              <a:avLst/>
            </a:prstGeom>
            <a:noFill/>
            <a:ln w="9525" algn="ctr">
              <a:noFill/>
              <a:miter lim="800000"/>
              <a:headEnd/>
              <a:tailEnd/>
            </a:ln>
          </p:spPr>
          <p:txBody>
            <a:bodyPr lIns="112019" tIns="0" rIns="0" bIns="56009" anchor="ctr"/>
            <a:lstStyle/>
            <a:p>
              <a:pPr algn="ctr" defTabSz="1118793" fontAlgn="base">
                <a:spcBef>
                  <a:spcPct val="0"/>
                </a:spcBef>
                <a:spcAft>
                  <a:spcPct val="0"/>
                </a:spcAft>
              </a:pPr>
              <a:r>
                <a:rPr lang="en-US" sz="1428" dirty="0">
                  <a:solidFill>
                    <a:srgbClr val="FFFFFF"/>
                  </a:solidFill>
                </a:rPr>
                <a:t>Monitor</a:t>
              </a:r>
            </a:p>
          </p:txBody>
        </p:sp>
      </p:grpSp>
      <p:grpSp>
        <p:nvGrpSpPr>
          <p:cNvPr id="17" name="Group 84"/>
          <p:cNvGrpSpPr>
            <a:grpSpLocks/>
          </p:cNvGrpSpPr>
          <p:nvPr/>
        </p:nvGrpSpPr>
        <p:grpSpPr bwMode="auto">
          <a:xfrm>
            <a:off x="9636164" y="1632056"/>
            <a:ext cx="1411858" cy="4596634"/>
            <a:chOff x="6114" y="624"/>
            <a:chExt cx="989" cy="3223"/>
          </a:xfrm>
        </p:grpSpPr>
        <p:sp>
          <p:nvSpPr>
            <p:cNvPr id="84" name="Rectangle 83"/>
            <p:cNvSpPr/>
            <p:nvPr/>
          </p:nvSpPr>
          <p:spPr>
            <a:xfrm>
              <a:off x="6280" y="2899"/>
              <a:ext cx="658" cy="188"/>
            </a:xfrm>
            <a:prstGeom prst="rect">
              <a:avLst/>
            </a:prstGeom>
            <a:noFill/>
            <a:ln w="3175" cap="flat" cmpd="sng" algn="ctr">
              <a:noFill/>
              <a:prstDash val="solid"/>
            </a:ln>
            <a:effectLst/>
          </p:spPr>
          <p:txBody>
            <a:bodyPr lIns="124326" tIns="62162" rIns="124326" bIns="62162" anchor="b"/>
            <a:lstStyle/>
            <a:p>
              <a:pPr algn="ctr" fontAlgn="base">
                <a:spcBef>
                  <a:spcPct val="0"/>
                </a:spcBef>
                <a:spcAft>
                  <a:spcPct val="0"/>
                </a:spcAft>
                <a:defRPr/>
              </a:pPr>
              <a:r>
                <a:rPr lang="en-US" sz="1224" kern="0" dirty="0">
                  <a:solidFill>
                    <a:srgbClr val="FFFFFF">
                      <a:alpha val="99000"/>
                    </a:srgbClr>
                  </a:solidFill>
                  <a:cs typeface="Arial" charset="0"/>
                </a:rPr>
                <a:t>Virtual</a:t>
              </a:r>
            </a:p>
          </p:txBody>
        </p:sp>
        <p:sp>
          <p:nvSpPr>
            <p:cNvPr id="85" name="Rectangle 84"/>
            <p:cNvSpPr/>
            <p:nvPr/>
          </p:nvSpPr>
          <p:spPr>
            <a:xfrm>
              <a:off x="6278" y="3676"/>
              <a:ext cx="661" cy="171"/>
            </a:xfrm>
            <a:prstGeom prst="rect">
              <a:avLst/>
            </a:prstGeom>
            <a:noFill/>
            <a:ln w="3175" cap="flat" cmpd="sng" algn="ctr">
              <a:noFill/>
              <a:prstDash val="solid"/>
            </a:ln>
            <a:effectLst/>
          </p:spPr>
          <p:txBody>
            <a:bodyPr lIns="124326" tIns="62162" rIns="124326" bIns="62162" anchor="b"/>
            <a:lstStyle/>
            <a:p>
              <a:pPr algn="ctr" fontAlgn="base">
                <a:spcBef>
                  <a:spcPct val="0"/>
                </a:spcBef>
                <a:spcAft>
                  <a:spcPct val="0"/>
                </a:spcAft>
                <a:defRPr/>
              </a:pPr>
              <a:r>
                <a:rPr lang="en-US" sz="1224" kern="0" dirty="0">
                  <a:solidFill>
                    <a:srgbClr val="FFFFFF">
                      <a:alpha val="99000"/>
                    </a:srgbClr>
                  </a:solidFill>
                  <a:cs typeface="Arial" charset="0"/>
                </a:rPr>
                <a:t>Physical</a:t>
              </a:r>
            </a:p>
          </p:txBody>
        </p:sp>
        <p:pic>
          <p:nvPicPr>
            <p:cNvPr id="45092" name="Picture 140"/>
            <p:cNvPicPr>
              <a:picLocks noChangeAspect="1"/>
            </p:cNvPicPr>
            <p:nvPr/>
          </p:nvPicPr>
          <p:blipFill>
            <a:blip r:embed="rId4" cstate="print"/>
            <a:srcRect/>
            <a:stretch>
              <a:fillRect/>
            </a:stretch>
          </p:blipFill>
          <p:spPr bwMode="auto">
            <a:xfrm>
              <a:off x="6291" y="2369"/>
              <a:ext cx="635" cy="675"/>
            </a:xfrm>
            <a:prstGeom prst="rect">
              <a:avLst/>
            </a:prstGeom>
            <a:noFill/>
            <a:ln w="9525">
              <a:noFill/>
              <a:miter lim="800000"/>
              <a:headEnd/>
              <a:tailEnd/>
            </a:ln>
          </p:spPr>
        </p:pic>
        <p:pic>
          <p:nvPicPr>
            <p:cNvPr id="45093" name="Picture 2"/>
            <p:cNvPicPr>
              <a:picLocks noChangeAspect="1" noChangeArrowheads="1"/>
            </p:cNvPicPr>
            <p:nvPr/>
          </p:nvPicPr>
          <p:blipFill>
            <a:blip r:embed="rId5" cstate="print"/>
            <a:srcRect/>
            <a:stretch>
              <a:fillRect/>
            </a:stretch>
          </p:blipFill>
          <p:spPr bwMode="auto">
            <a:xfrm>
              <a:off x="6411" y="3199"/>
              <a:ext cx="395" cy="545"/>
            </a:xfrm>
            <a:prstGeom prst="rect">
              <a:avLst/>
            </a:prstGeom>
            <a:noFill/>
            <a:ln w="9525">
              <a:noFill/>
              <a:miter lim="800000"/>
              <a:headEnd/>
              <a:tailEnd/>
            </a:ln>
          </p:spPr>
        </p:pic>
        <p:sp>
          <p:nvSpPr>
            <p:cNvPr id="81" name="Rectangle 80"/>
            <p:cNvSpPr/>
            <p:nvPr/>
          </p:nvSpPr>
          <p:spPr>
            <a:xfrm>
              <a:off x="6114" y="1257"/>
              <a:ext cx="989" cy="173"/>
            </a:xfrm>
            <a:prstGeom prst="rect">
              <a:avLst/>
            </a:prstGeom>
            <a:noFill/>
            <a:ln w="3175" cap="flat" cmpd="sng" algn="ctr">
              <a:noFill/>
              <a:prstDash val="solid"/>
            </a:ln>
            <a:effectLst/>
          </p:spPr>
          <p:txBody>
            <a:bodyPr lIns="0" tIns="62162" rIns="0" bIns="62162" anchor="b"/>
            <a:lstStyle>
              <a:defPPr>
                <a:defRPr lang="en-US"/>
              </a:defPPr>
              <a:lvl1pPr algn="l" rtl="0" fontAlgn="base">
                <a:spcBef>
                  <a:spcPct val="0"/>
                </a:spcBef>
                <a:spcAft>
                  <a:spcPct val="0"/>
                </a:spcAft>
                <a:defRPr kern="1200">
                  <a:solidFill>
                    <a:schemeClr val="tx1"/>
                  </a:solidFill>
                  <a:latin typeface="Segoe UI" pitchFamily="34" charset="0"/>
                  <a:ea typeface="+mn-ea"/>
                  <a:cs typeface="Segoe UI" pitchFamily="34" charset="0"/>
                </a:defRPr>
              </a:lvl1pPr>
              <a:lvl2pPr marL="457200" algn="l" rtl="0" fontAlgn="base">
                <a:spcBef>
                  <a:spcPct val="0"/>
                </a:spcBef>
                <a:spcAft>
                  <a:spcPct val="0"/>
                </a:spcAft>
                <a:defRPr kern="1200">
                  <a:solidFill>
                    <a:schemeClr val="tx1"/>
                  </a:solidFill>
                  <a:latin typeface="Segoe UI" pitchFamily="34" charset="0"/>
                  <a:ea typeface="+mn-ea"/>
                  <a:cs typeface="Segoe UI" pitchFamily="34" charset="0"/>
                </a:defRPr>
              </a:lvl2pPr>
              <a:lvl3pPr marL="914400" algn="l" rtl="0" fontAlgn="base">
                <a:spcBef>
                  <a:spcPct val="0"/>
                </a:spcBef>
                <a:spcAft>
                  <a:spcPct val="0"/>
                </a:spcAft>
                <a:defRPr kern="1200">
                  <a:solidFill>
                    <a:schemeClr val="tx1"/>
                  </a:solidFill>
                  <a:latin typeface="Segoe UI" pitchFamily="34" charset="0"/>
                  <a:ea typeface="+mn-ea"/>
                  <a:cs typeface="Segoe UI" pitchFamily="34" charset="0"/>
                </a:defRPr>
              </a:lvl3pPr>
              <a:lvl4pPr marL="1371600" algn="l" rtl="0" fontAlgn="base">
                <a:spcBef>
                  <a:spcPct val="0"/>
                </a:spcBef>
                <a:spcAft>
                  <a:spcPct val="0"/>
                </a:spcAft>
                <a:defRPr kern="1200">
                  <a:solidFill>
                    <a:schemeClr val="tx1"/>
                  </a:solidFill>
                  <a:latin typeface="Segoe UI" pitchFamily="34" charset="0"/>
                  <a:ea typeface="+mn-ea"/>
                  <a:cs typeface="Segoe UI" pitchFamily="34" charset="0"/>
                </a:defRPr>
              </a:lvl4pPr>
              <a:lvl5pPr marL="1828800" algn="l" rtl="0" fontAlgn="base">
                <a:spcBef>
                  <a:spcPct val="0"/>
                </a:spcBef>
                <a:spcAft>
                  <a:spcPct val="0"/>
                </a:spcAft>
                <a:defRPr kern="1200">
                  <a:solidFill>
                    <a:schemeClr val="tx1"/>
                  </a:solidFill>
                  <a:latin typeface="Segoe UI" pitchFamily="34" charset="0"/>
                  <a:ea typeface="+mn-ea"/>
                  <a:cs typeface="Segoe UI" pitchFamily="34" charset="0"/>
                </a:defRPr>
              </a:lvl5pPr>
              <a:lvl6pPr marL="2286000" algn="l" defTabSz="914400" rtl="0" eaLnBrk="1" latinLnBrk="0" hangingPunct="1">
                <a:defRPr kern="1200">
                  <a:solidFill>
                    <a:schemeClr val="tx1"/>
                  </a:solidFill>
                  <a:latin typeface="Segoe UI" pitchFamily="34" charset="0"/>
                  <a:ea typeface="+mn-ea"/>
                  <a:cs typeface="Segoe UI" pitchFamily="34" charset="0"/>
                </a:defRPr>
              </a:lvl6pPr>
              <a:lvl7pPr marL="2743200" algn="l" defTabSz="914400" rtl="0" eaLnBrk="1" latinLnBrk="0" hangingPunct="1">
                <a:defRPr kern="1200">
                  <a:solidFill>
                    <a:schemeClr val="tx1"/>
                  </a:solidFill>
                  <a:latin typeface="Segoe UI" pitchFamily="34" charset="0"/>
                  <a:ea typeface="+mn-ea"/>
                  <a:cs typeface="Segoe UI" pitchFamily="34" charset="0"/>
                </a:defRPr>
              </a:lvl7pPr>
              <a:lvl8pPr marL="3200400" algn="l" defTabSz="914400" rtl="0" eaLnBrk="1" latinLnBrk="0" hangingPunct="1">
                <a:defRPr kern="1200">
                  <a:solidFill>
                    <a:schemeClr val="tx1"/>
                  </a:solidFill>
                  <a:latin typeface="Segoe UI" pitchFamily="34" charset="0"/>
                  <a:ea typeface="+mn-ea"/>
                  <a:cs typeface="Segoe UI" pitchFamily="34" charset="0"/>
                </a:defRPr>
              </a:lvl8pPr>
              <a:lvl9pPr marL="3657600" algn="l" defTabSz="914400" rtl="0" eaLnBrk="1" latinLnBrk="0" hangingPunct="1">
                <a:defRPr kern="1200">
                  <a:solidFill>
                    <a:schemeClr val="tx1"/>
                  </a:solidFill>
                  <a:latin typeface="Segoe UI" pitchFamily="34" charset="0"/>
                  <a:ea typeface="+mn-ea"/>
                  <a:cs typeface="Segoe UI" pitchFamily="34" charset="0"/>
                </a:defRPr>
              </a:lvl9pPr>
            </a:lstStyle>
            <a:p>
              <a:pPr algn="ctr">
                <a:defRPr/>
              </a:pPr>
              <a:r>
                <a:rPr lang="en-US" sz="1224" kern="0" dirty="0">
                  <a:solidFill>
                    <a:srgbClr val="FFFFFF">
                      <a:alpha val="99000"/>
                    </a:srgbClr>
                  </a:solidFill>
                  <a:latin typeface="Segoe UI"/>
                  <a:cs typeface="Arial" charset="0"/>
                </a:rPr>
                <a:t>Public</a:t>
              </a:r>
              <a:r>
                <a:rPr lang="en-US" sz="1428" kern="0" dirty="0">
                  <a:solidFill>
                    <a:srgbClr val="FFFFFF">
                      <a:alpha val="99000"/>
                    </a:srgbClr>
                  </a:solidFill>
                  <a:latin typeface="Segoe UI"/>
                  <a:cs typeface="Arial" charset="0"/>
                </a:rPr>
                <a:t> </a:t>
              </a:r>
              <a:r>
                <a:rPr lang="en-US" sz="1224" kern="0" dirty="0">
                  <a:solidFill>
                    <a:srgbClr val="FFFFFF">
                      <a:alpha val="99000"/>
                    </a:srgbClr>
                  </a:solidFill>
                  <a:latin typeface="Segoe UI"/>
                  <a:cs typeface="Arial" charset="0"/>
                </a:rPr>
                <a:t>Cloud</a:t>
              </a:r>
            </a:p>
          </p:txBody>
        </p:sp>
        <p:sp>
          <p:nvSpPr>
            <p:cNvPr id="86" name="Rectangle 85"/>
            <p:cNvSpPr/>
            <p:nvPr/>
          </p:nvSpPr>
          <p:spPr>
            <a:xfrm>
              <a:off x="6223" y="2227"/>
              <a:ext cx="868" cy="141"/>
            </a:xfrm>
            <a:prstGeom prst="rect">
              <a:avLst/>
            </a:prstGeom>
            <a:noFill/>
            <a:ln w="3175" cap="flat" cmpd="sng" algn="ctr">
              <a:noFill/>
              <a:prstDash val="solid"/>
            </a:ln>
            <a:effectLst/>
          </p:spPr>
          <p:txBody>
            <a:bodyPr lIns="124326" tIns="62162" rIns="124326" bIns="62162" anchor="b"/>
            <a:lstStyle>
              <a:defPPr>
                <a:defRPr lang="en-US"/>
              </a:defPPr>
              <a:lvl1pPr algn="l" rtl="0" fontAlgn="base">
                <a:spcBef>
                  <a:spcPct val="0"/>
                </a:spcBef>
                <a:spcAft>
                  <a:spcPct val="0"/>
                </a:spcAft>
                <a:defRPr kern="1200">
                  <a:solidFill>
                    <a:schemeClr val="tx1"/>
                  </a:solidFill>
                  <a:latin typeface="Segoe UI" pitchFamily="34" charset="0"/>
                  <a:ea typeface="+mn-ea"/>
                  <a:cs typeface="Segoe UI" pitchFamily="34" charset="0"/>
                </a:defRPr>
              </a:lvl1pPr>
              <a:lvl2pPr marL="457200" algn="l" rtl="0" fontAlgn="base">
                <a:spcBef>
                  <a:spcPct val="0"/>
                </a:spcBef>
                <a:spcAft>
                  <a:spcPct val="0"/>
                </a:spcAft>
                <a:defRPr kern="1200">
                  <a:solidFill>
                    <a:schemeClr val="tx1"/>
                  </a:solidFill>
                  <a:latin typeface="Segoe UI" pitchFamily="34" charset="0"/>
                  <a:ea typeface="+mn-ea"/>
                  <a:cs typeface="Segoe UI" pitchFamily="34" charset="0"/>
                </a:defRPr>
              </a:lvl2pPr>
              <a:lvl3pPr marL="914400" algn="l" rtl="0" fontAlgn="base">
                <a:spcBef>
                  <a:spcPct val="0"/>
                </a:spcBef>
                <a:spcAft>
                  <a:spcPct val="0"/>
                </a:spcAft>
                <a:defRPr kern="1200">
                  <a:solidFill>
                    <a:schemeClr val="tx1"/>
                  </a:solidFill>
                  <a:latin typeface="Segoe UI" pitchFamily="34" charset="0"/>
                  <a:ea typeface="+mn-ea"/>
                  <a:cs typeface="Segoe UI" pitchFamily="34" charset="0"/>
                </a:defRPr>
              </a:lvl3pPr>
              <a:lvl4pPr marL="1371600" algn="l" rtl="0" fontAlgn="base">
                <a:spcBef>
                  <a:spcPct val="0"/>
                </a:spcBef>
                <a:spcAft>
                  <a:spcPct val="0"/>
                </a:spcAft>
                <a:defRPr kern="1200">
                  <a:solidFill>
                    <a:schemeClr val="tx1"/>
                  </a:solidFill>
                  <a:latin typeface="Segoe UI" pitchFamily="34" charset="0"/>
                  <a:ea typeface="+mn-ea"/>
                  <a:cs typeface="Segoe UI" pitchFamily="34" charset="0"/>
                </a:defRPr>
              </a:lvl4pPr>
              <a:lvl5pPr marL="1828800" algn="l" rtl="0" fontAlgn="base">
                <a:spcBef>
                  <a:spcPct val="0"/>
                </a:spcBef>
                <a:spcAft>
                  <a:spcPct val="0"/>
                </a:spcAft>
                <a:defRPr kern="1200">
                  <a:solidFill>
                    <a:schemeClr val="tx1"/>
                  </a:solidFill>
                  <a:latin typeface="Segoe UI" pitchFamily="34" charset="0"/>
                  <a:ea typeface="+mn-ea"/>
                  <a:cs typeface="Segoe UI" pitchFamily="34" charset="0"/>
                </a:defRPr>
              </a:lvl5pPr>
              <a:lvl6pPr marL="2286000" algn="l" defTabSz="914400" rtl="0" eaLnBrk="1" latinLnBrk="0" hangingPunct="1">
                <a:defRPr kern="1200">
                  <a:solidFill>
                    <a:schemeClr val="tx1"/>
                  </a:solidFill>
                  <a:latin typeface="Segoe UI" pitchFamily="34" charset="0"/>
                  <a:ea typeface="+mn-ea"/>
                  <a:cs typeface="Segoe UI" pitchFamily="34" charset="0"/>
                </a:defRPr>
              </a:lvl6pPr>
              <a:lvl7pPr marL="2743200" algn="l" defTabSz="914400" rtl="0" eaLnBrk="1" latinLnBrk="0" hangingPunct="1">
                <a:defRPr kern="1200">
                  <a:solidFill>
                    <a:schemeClr val="tx1"/>
                  </a:solidFill>
                  <a:latin typeface="Segoe UI" pitchFamily="34" charset="0"/>
                  <a:ea typeface="+mn-ea"/>
                  <a:cs typeface="Segoe UI" pitchFamily="34" charset="0"/>
                </a:defRPr>
              </a:lvl7pPr>
              <a:lvl8pPr marL="3200400" algn="l" defTabSz="914400" rtl="0" eaLnBrk="1" latinLnBrk="0" hangingPunct="1">
                <a:defRPr kern="1200">
                  <a:solidFill>
                    <a:schemeClr val="tx1"/>
                  </a:solidFill>
                  <a:latin typeface="Segoe UI" pitchFamily="34" charset="0"/>
                  <a:ea typeface="+mn-ea"/>
                  <a:cs typeface="Segoe UI" pitchFamily="34" charset="0"/>
                </a:defRPr>
              </a:lvl8pPr>
              <a:lvl9pPr marL="3657600" algn="l" defTabSz="914400" rtl="0" eaLnBrk="1" latinLnBrk="0" hangingPunct="1">
                <a:defRPr kern="1200">
                  <a:solidFill>
                    <a:schemeClr val="tx1"/>
                  </a:solidFill>
                  <a:latin typeface="Segoe UI" pitchFamily="34" charset="0"/>
                  <a:ea typeface="+mn-ea"/>
                  <a:cs typeface="Segoe UI" pitchFamily="34" charset="0"/>
                </a:defRPr>
              </a:lvl9pPr>
            </a:lstStyle>
            <a:p>
              <a:pPr algn="ctr">
                <a:defRPr/>
              </a:pPr>
              <a:r>
                <a:rPr lang="en-US" sz="1224" kern="0" dirty="0">
                  <a:solidFill>
                    <a:srgbClr val="FFFFFF">
                      <a:alpha val="99000"/>
                    </a:srgbClr>
                  </a:solidFill>
                  <a:latin typeface="Segoe UI"/>
                  <a:cs typeface="Arial" charset="0"/>
                </a:rPr>
                <a:t>Private Cloud</a:t>
              </a:r>
            </a:p>
          </p:txBody>
        </p:sp>
        <p:pic>
          <p:nvPicPr>
            <p:cNvPr id="45096" name="Picture 90"/>
            <p:cNvPicPr>
              <a:picLocks noChangeAspect="1"/>
            </p:cNvPicPr>
            <p:nvPr/>
          </p:nvPicPr>
          <p:blipFill>
            <a:blip r:embed="rId6" cstate="print"/>
            <a:srcRect/>
            <a:stretch>
              <a:fillRect/>
            </a:stretch>
          </p:blipFill>
          <p:spPr bwMode="auto">
            <a:xfrm>
              <a:off x="6255" y="1540"/>
              <a:ext cx="708" cy="720"/>
            </a:xfrm>
            <a:prstGeom prst="rect">
              <a:avLst/>
            </a:prstGeom>
            <a:noFill/>
            <a:ln w="9525">
              <a:noFill/>
              <a:miter lim="800000"/>
              <a:headEnd/>
              <a:tailEnd/>
            </a:ln>
          </p:spPr>
        </p:pic>
        <p:pic>
          <p:nvPicPr>
            <p:cNvPr id="45097" name="Picture 91"/>
            <p:cNvPicPr>
              <a:picLocks noChangeAspect="1"/>
            </p:cNvPicPr>
            <p:nvPr/>
          </p:nvPicPr>
          <p:blipFill>
            <a:blip r:embed="rId7" cstate="print"/>
            <a:srcRect/>
            <a:stretch>
              <a:fillRect/>
            </a:stretch>
          </p:blipFill>
          <p:spPr bwMode="auto">
            <a:xfrm>
              <a:off x="6272" y="624"/>
              <a:ext cx="672" cy="682"/>
            </a:xfrm>
            <a:prstGeom prst="rect">
              <a:avLst/>
            </a:prstGeom>
            <a:noFill/>
            <a:ln w="9525">
              <a:noFill/>
              <a:miter lim="800000"/>
              <a:headEnd/>
              <a:tailEnd/>
            </a:ln>
          </p:spPr>
        </p:pic>
      </p:grpSp>
      <p:sp>
        <p:nvSpPr>
          <p:cNvPr id="8" name="TextBox 7"/>
          <p:cNvSpPr txBox="1"/>
          <p:nvPr/>
        </p:nvSpPr>
        <p:spPr>
          <a:xfrm>
            <a:off x="7520968" y="3068452"/>
            <a:ext cx="1973408" cy="286306"/>
          </a:xfrm>
          <a:prstGeom prst="rect">
            <a:avLst/>
          </a:prstGeom>
          <a:noFill/>
        </p:spPr>
        <p:txBody>
          <a:bodyPr wrap="none">
            <a:spAutoFit/>
          </a:bodyPr>
          <a:lstStyle/>
          <a:p>
            <a:pPr defTabSz="932597" fontAlgn="base">
              <a:spcBef>
                <a:spcPct val="0"/>
              </a:spcBef>
              <a:spcAft>
                <a:spcPct val="0"/>
              </a:spcAft>
              <a:defRPr/>
            </a:pPr>
            <a:r>
              <a:rPr lang="en-US" sz="1224" dirty="0">
                <a:solidFill>
                  <a:srgbClr val="EEECE1"/>
                </a:solidFill>
              </a:rPr>
              <a:t>Virtual Machine Manager</a:t>
            </a:r>
          </a:p>
        </p:txBody>
      </p:sp>
      <p:sp>
        <p:nvSpPr>
          <p:cNvPr id="60" name="TextBox 59"/>
          <p:cNvSpPr txBox="1"/>
          <p:nvPr/>
        </p:nvSpPr>
        <p:spPr>
          <a:xfrm>
            <a:off x="7520968" y="3626685"/>
            <a:ext cx="1645051" cy="286306"/>
          </a:xfrm>
          <a:prstGeom prst="rect">
            <a:avLst/>
          </a:prstGeom>
          <a:noFill/>
        </p:spPr>
        <p:txBody>
          <a:bodyPr wrap="none">
            <a:spAutoFit/>
          </a:bodyPr>
          <a:lstStyle/>
          <a:p>
            <a:pPr defTabSz="932597" fontAlgn="base">
              <a:spcBef>
                <a:spcPct val="0"/>
              </a:spcBef>
              <a:spcAft>
                <a:spcPct val="0"/>
              </a:spcAft>
              <a:defRPr/>
            </a:pPr>
            <a:r>
              <a:rPr lang="en-US" sz="1224" dirty="0">
                <a:solidFill>
                  <a:prstClr val="white">
                    <a:lumMod val="85000"/>
                  </a:prstClr>
                </a:solidFill>
              </a:rPr>
              <a:t>Operations Manager</a:t>
            </a:r>
          </a:p>
        </p:txBody>
      </p:sp>
      <p:sp>
        <p:nvSpPr>
          <p:cNvPr id="61" name="TextBox 60"/>
          <p:cNvSpPr txBox="1"/>
          <p:nvPr/>
        </p:nvSpPr>
        <p:spPr>
          <a:xfrm>
            <a:off x="2063943" y="2226267"/>
            <a:ext cx="1226055" cy="286306"/>
          </a:xfrm>
          <a:prstGeom prst="rect">
            <a:avLst/>
          </a:prstGeom>
          <a:noFill/>
        </p:spPr>
        <p:txBody>
          <a:bodyPr wrap="none">
            <a:spAutoFit/>
          </a:bodyPr>
          <a:lstStyle/>
          <a:p>
            <a:pPr defTabSz="932597" fontAlgn="base">
              <a:spcBef>
                <a:spcPct val="0"/>
              </a:spcBef>
              <a:spcAft>
                <a:spcPct val="0"/>
              </a:spcAft>
              <a:defRPr/>
            </a:pPr>
            <a:r>
              <a:rPr lang="en-US" sz="1224" dirty="0">
                <a:solidFill>
                  <a:prstClr val="white">
                    <a:lumMod val="85000"/>
                  </a:prstClr>
                </a:solidFill>
              </a:rPr>
              <a:t>App Controller</a:t>
            </a:r>
          </a:p>
        </p:txBody>
      </p:sp>
      <p:sp>
        <p:nvSpPr>
          <p:cNvPr id="62" name="TextBox 61"/>
          <p:cNvSpPr txBox="1"/>
          <p:nvPr/>
        </p:nvSpPr>
        <p:spPr>
          <a:xfrm>
            <a:off x="2080297" y="4900628"/>
            <a:ext cx="1366985" cy="286306"/>
          </a:xfrm>
          <a:prstGeom prst="rect">
            <a:avLst/>
          </a:prstGeom>
          <a:noFill/>
        </p:spPr>
        <p:txBody>
          <a:bodyPr wrap="none">
            <a:spAutoFit/>
          </a:bodyPr>
          <a:lstStyle/>
          <a:p>
            <a:pPr defTabSz="932597" fontAlgn="base">
              <a:spcBef>
                <a:spcPct val="0"/>
              </a:spcBef>
              <a:spcAft>
                <a:spcPct val="0"/>
              </a:spcAft>
              <a:defRPr/>
            </a:pPr>
            <a:r>
              <a:rPr lang="en-US" sz="1224" dirty="0">
                <a:solidFill>
                  <a:prstClr val="white">
                    <a:lumMod val="85000"/>
                  </a:prstClr>
                </a:solidFill>
              </a:rPr>
              <a:t>Service Manager</a:t>
            </a:r>
          </a:p>
        </p:txBody>
      </p:sp>
      <p:sp>
        <p:nvSpPr>
          <p:cNvPr id="63" name="TextBox 62"/>
          <p:cNvSpPr txBox="1"/>
          <p:nvPr/>
        </p:nvSpPr>
        <p:spPr>
          <a:xfrm>
            <a:off x="5540806" y="4912287"/>
            <a:ext cx="1366985" cy="286306"/>
          </a:xfrm>
          <a:prstGeom prst="rect">
            <a:avLst/>
          </a:prstGeom>
          <a:noFill/>
        </p:spPr>
        <p:txBody>
          <a:bodyPr wrap="none">
            <a:spAutoFit/>
          </a:bodyPr>
          <a:lstStyle/>
          <a:p>
            <a:pPr defTabSz="932597" fontAlgn="base">
              <a:spcBef>
                <a:spcPct val="0"/>
              </a:spcBef>
              <a:spcAft>
                <a:spcPct val="0"/>
              </a:spcAft>
              <a:defRPr/>
            </a:pPr>
            <a:r>
              <a:rPr lang="en-US" sz="1224" dirty="0">
                <a:solidFill>
                  <a:prstClr val="white">
                    <a:lumMod val="85000"/>
                  </a:prstClr>
                </a:solidFill>
              </a:rPr>
              <a:t>Service Manager</a:t>
            </a:r>
          </a:p>
        </p:txBody>
      </p:sp>
      <p:sp>
        <p:nvSpPr>
          <p:cNvPr id="65" name="TextBox 64"/>
          <p:cNvSpPr txBox="1"/>
          <p:nvPr/>
        </p:nvSpPr>
        <p:spPr>
          <a:xfrm>
            <a:off x="5547605" y="2246596"/>
            <a:ext cx="1071131" cy="286306"/>
          </a:xfrm>
          <a:prstGeom prst="rect">
            <a:avLst/>
          </a:prstGeom>
          <a:noFill/>
        </p:spPr>
        <p:txBody>
          <a:bodyPr wrap="none">
            <a:spAutoFit/>
          </a:bodyPr>
          <a:lstStyle/>
          <a:p>
            <a:pPr defTabSz="932597" fontAlgn="base">
              <a:spcBef>
                <a:spcPct val="0"/>
              </a:spcBef>
              <a:spcAft>
                <a:spcPct val="0"/>
              </a:spcAft>
              <a:defRPr/>
            </a:pPr>
            <a:r>
              <a:rPr lang="en-US" sz="1224" dirty="0">
                <a:solidFill>
                  <a:srgbClr val="EEECE1"/>
                </a:solidFill>
              </a:rPr>
              <a:t>Orchestrator</a:t>
            </a:r>
          </a:p>
        </p:txBody>
      </p:sp>
      <p:pic>
        <p:nvPicPr>
          <p:cNvPr id="9" name="Picture 8"/>
          <p:cNvPicPr>
            <a:picLocks/>
          </p:cNvPicPr>
          <p:nvPr/>
        </p:nvPicPr>
        <p:blipFill>
          <a:blip r:embed="rId8" cstate="print"/>
          <a:srcRect/>
          <a:stretch>
            <a:fillRect/>
          </a:stretch>
        </p:blipFill>
        <p:spPr bwMode="auto">
          <a:xfrm>
            <a:off x="1754046" y="2204408"/>
            <a:ext cx="373041" cy="373041"/>
          </a:xfrm>
          <a:prstGeom prst="rect">
            <a:avLst/>
          </a:prstGeom>
          <a:noFill/>
          <a:ln w="9525">
            <a:noFill/>
            <a:miter lim="800000"/>
            <a:headEnd/>
            <a:tailEnd/>
          </a:ln>
        </p:spPr>
      </p:pic>
      <p:pic>
        <p:nvPicPr>
          <p:cNvPr id="11" name="Picture 10"/>
          <p:cNvPicPr>
            <a:picLocks/>
          </p:cNvPicPr>
          <p:nvPr/>
        </p:nvPicPr>
        <p:blipFill>
          <a:blip r:embed="rId9" cstate="print"/>
          <a:srcRect/>
          <a:stretch>
            <a:fillRect/>
          </a:stretch>
        </p:blipFill>
        <p:spPr bwMode="auto">
          <a:xfrm>
            <a:off x="5217307" y="2201332"/>
            <a:ext cx="373041" cy="373041"/>
          </a:xfrm>
          <a:prstGeom prst="rect">
            <a:avLst/>
          </a:prstGeom>
          <a:noFill/>
          <a:ln w="9525">
            <a:noFill/>
            <a:miter lim="800000"/>
            <a:headEnd/>
            <a:tailEnd/>
          </a:ln>
        </p:spPr>
      </p:pic>
      <p:pic>
        <p:nvPicPr>
          <p:cNvPr id="12" name="Picture 11"/>
          <p:cNvPicPr>
            <a:picLocks/>
          </p:cNvPicPr>
          <p:nvPr/>
        </p:nvPicPr>
        <p:blipFill>
          <a:blip r:embed="rId10" cstate="print"/>
          <a:srcRect/>
          <a:stretch>
            <a:fillRect/>
          </a:stretch>
        </p:blipFill>
        <p:spPr bwMode="auto">
          <a:xfrm>
            <a:off x="5211156" y="4867023"/>
            <a:ext cx="373041" cy="373041"/>
          </a:xfrm>
          <a:prstGeom prst="rect">
            <a:avLst/>
          </a:prstGeom>
          <a:noFill/>
          <a:ln w="9525">
            <a:noFill/>
            <a:miter lim="800000"/>
            <a:headEnd/>
            <a:tailEnd/>
          </a:ln>
        </p:spPr>
      </p:pic>
      <p:pic>
        <p:nvPicPr>
          <p:cNvPr id="57" name="Picture 56"/>
          <p:cNvPicPr>
            <a:picLocks/>
          </p:cNvPicPr>
          <p:nvPr/>
        </p:nvPicPr>
        <p:blipFill>
          <a:blip r:embed="rId10" cstate="print"/>
          <a:srcRect/>
          <a:stretch>
            <a:fillRect/>
          </a:stretch>
        </p:blipFill>
        <p:spPr bwMode="auto">
          <a:xfrm>
            <a:off x="1759552" y="4837878"/>
            <a:ext cx="373041" cy="373041"/>
          </a:xfrm>
          <a:prstGeom prst="rect">
            <a:avLst/>
          </a:prstGeom>
          <a:noFill/>
          <a:ln w="9525">
            <a:noFill/>
            <a:miter lim="800000"/>
            <a:headEnd/>
            <a:tailEnd/>
          </a:ln>
        </p:spPr>
      </p:pic>
      <p:pic>
        <p:nvPicPr>
          <p:cNvPr id="13" name="Picture 12"/>
          <p:cNvPicPr>
            <a:picLocks/>
          </p:cNvPicPr>
          <p:nvPr/>
        </p:nvPicPr>
        <p:blipFill>
          <a:blip r:embed="rId11" cstate="print"/>
          <a:srcRect/>
          <a:stretch>
            <a:fillRect/>
          </a:stretch>
        </p:blipFill>
        <p:spPr bwMode="auto">
          <a:xfrm>
            <a:off x="7186300" y="3023189"/>
            <a:ext cx="373041" cy="373041"/>
          </a:xfrm>
          <a:prstGeom prst="rect">
            <a:avLst/>
          </a:prstGeom>
          <a:noFill/>
          <a:ln w="9525">
            <a:noFill/>
            <a:miter lim="800000"/>
            <a:headEnd/>
            <a:tailEnd/>
          </a:ln>
        </p:spPr>
      </p:pic>
      <p:pic>
        <p:nvPicPr>
          <p:cNvPr id="15" name="Picture 14"/>
          <p:cNvPicPr>
            <a:picLocks/>
          </p:cNvPicPr>
          <p:nvPr/>
        </p:nvPicPr>
        <p:blipFill>
          <a:blip r:embed="rId12" cstate="print"/>
          <a:srcRect/>
          <a:stretch>
            <a:fillRect/>
          </a:stretch>
        </p:blipFill>
        <p:spPr bwMode="auto">
          <a:xfrm>
            <a:off x="7186300" y="3581421"/>
            <a:ext cx="373041" cy="373041"/>
          </a:xfrm>
          <a:prstGeom prst="rect">
            <a:avLst/>
          </a:prstGeom>
          <a:noFill/>
          <a:ln w="9525">
            <a:noFill/>
            <a:miter lim="800000"/>
            <a:headEnd/>
            <a:tailEnd/>
          </a:ln>
        </p:spPr>
      </p:pic>
      <p:pic>
        <p:nvPicPr>
          <p:cNvPr id="88" name="Picture 4" descr="C:\MAX\Branding\SC Brand Guide Graphics\SCDPM_256.png"/>
          <p:cNvPicPr>
            <a:picLocks noChangeArrowheads="1"/>
          </p:cNvPicPr>
          <p:nvPr/>
        </p:nvPicPr>
        <p:blipFill rotWithShape="1">
          <a:blip r:embed="rId13" cstate="print"/>
          <a:srcRect l="1886" r="1857" b="3333"/>
          <a:stretch/>
        </p:blipFill>
        <p:spPr bwMode="auto">
          <a:xfrm>
            <a:off x="7186300" y="4220030"/>
            <a:ext cx="373041" cy="373041"/>
          </a:xfrm>
          <a:prstGeom prst="rect">
            <a:avLst/>
          </a:prstGeom>
          <a:solidFill>
            <a:schemeClr val="accent5">
              <a:lumMod val="75000"/>
            </a:schemeClr>
          </a:solidFill>
          <a:effectLst/>
          <a:extLst/>
        </p:spPr>
      </p:pic>
      <p:sp>
        <p:nvSpPr>
          <p:cNvPr id="89" name="TextBox 88"/>
          <p:cNvSpPr txBox="1"/>
          <p:nvPr/>
        </p:nvSpPr>
        <p:spPr>
          <a:xfrm>
            <a:off x="7520968" y="4261570"/>
            <a:ext cx="2004450" cy="286306"/>
          </a:xfrm>
          <a:prstGeom prst="rect">
            <a:avLst/>
          </a:prstGeom>
          <a:noFill/>
        </p:spPr>
        <p:txBody>
          <a:bodyPr wrap="square">
            <a:spAutoFit/>
          </a:bodyPr>
          <a:lstStyle/>
          <a:p>
            <a:pPr defTabSz="932597" fontAlgn="base">
              <a:spcBef>
                <a:spcPct val="0"/>
              </a:spcBef>
              <a:spcAft>
                <a:spcPct val="0"/>
              </a:spcAft>
              <a:defRPr/>
            </a:pPr>
            <a:r>
              <a:rPr lang="en-US" sz="1224" dirty="0">
                <a:solidFill>
                  <a:srgbClr val="EEECE1"/>
                </a:solidFill>
              </a:rPr>
              <a:t>Data Protection Manager</a:t>
            </a:r>
          </a:p>
        </p:txBody>
      </p:sp>
      <p:grpSp>
        <p:nvGrpSpPr>
          <p:cNvPr id="59" name="Group 58"/>
          <p:cNvGrpSpPr/>
          <p:nvPr/>
        </p:nvGrpSpPr>
        <p:grpSpPr>
          <a:xfrm>
            <a:off x="396853" y="2904668"/>
            <a:ext cx="896929" cy="2229508"/>
            <a:chOff x="5525641" y="2209800"/>
            <a:chExt cx="1485900" cy="3629025"/>
          </a:xfrm>
        </p:grpSpPr>
        <p:pic>
          <p:nvPicPr>
            <p:cNvPr id="69" name="Picture 6" descr="\\192.168.10.9\Shared\Design\Microsoft Events Presentation Resource DVD\DVD_ART36\Artwork_Imagery\Icons - Illustrations\People\White silhouettes\woman person 3.png"/>
            <p:cNvPicPr>
              <a:picLocks noChangeAspect="1" noChangeArrowheads="1"/>
            </p:cNvPicPr>
            <p:nvPr/>
          </p:nvPicPr>
          <p:blipFill>
            <a:blip r:embed="rId14" cstate="print"/>
            <a:srcRect/>
            <a:stretch>
              <a:fillRect/>
            </a:stretch>
          </p:blipFill>
          <p:spPr bwMode="auto">
            <a:xfrm>
              <a:off x="5525641" y="2209800"/>
              <a:ext cx="1485900" cy="3459811"/>
            </a:xfrm>
            <a:prstGeom prst="rect">
              <a:avLst/>
            </a:prstGeom>
            <a:noFill/>
            <a:ln w="9525">
              <a:noFill/>
              <a:miter lim="800000"/>
              <a:headEnd/>
              <a:tailEnd/>
            </a:ln>
          </p:spPr>
        </p:pic>
        <p:sp>
          <p:nvSpPr>
            <p:cNvPr id="70" name="Oval 8"/>
            <p:cNvSpPr>
              <a:spLocks noChangeArrowheads="1"/>
            </p:cNvSpPr>
            <p:nvPr/>
          </p:nvSpPr>
          <p:spPr bwMode="auto">
            <a:xfrm>
              <a:off x="5705836" y="4713167"/>
              <a:ext cx="1125511" cy="1125658"/>
            </a:xfrm>
            <a:prstGeom prst="ellipse">
              <a:avLst/>
            </a:prstGeom>
            <a:solidFill>
              <a:srgbClr val="21639F">
                <a:alpha val="89803"/>
              </a:srgbClr>
            </a:solidFill>
            <a:ln w="9525">
              <a:noFill/>
              <a:round/>
              <a:headEnd/>
              <a:tailEnd/>
            </a:ln>
          </p:spPr>
          <p:txBody>
            <a:bodyPr wrap="none" anchor="ctr"/>
            <a:lstStyle/>
            <a:p>
              <a:pPr algn="ctr" defTabSz="932597" fontAlgn="base">
                <a:spcBef>
                  <a:spcPct val="0"/>
                </a:spcBef>
                <a:spcAft>
                  <a:spcPct val="0"/>
                </a:spcAft>
              </a:pPr>
              <a:r>
                <a:rPr lang="en-US" sz="1122" dirty="0">
                  <a:solidFill>
                    <a:srgbClr val="FFFFFF"/>
                  </a:solidFill>
                </a:rPr>
                <a:t>App</a:t>
              </a:r>
            </a:p>
            <a:p>
              <a:pPr algn="ctr" defTabSz="932597" fontAlgn="base">
                <a:spcBef>
                  <a:spcPct val="0"/>
                </a:spcBef>
                <a:spcAft>
                  <a:spcPct val="0"/>
                </a:spcAft>
              </a:pPr>
              <a:r>
                <a:rPr lang="en-US" sz="1122" dirty="0">
                  <a:solidFill>
                    <a:srgbClr val="FFFFFF"/>
                  </a:solidFill>
                </a:rPr>
                <a:t>Owner</a:t>
              </a:r>
            </a:p>
          </p:txBody>
        </p:sp>
      </p:grpSp>
      <p:sp>
        <p:nvSpPr>
          <p:cNvPr id="76" name="Rectangle 75"/>
          <p:cNvSpPr/>
          <p:nvPr/>
        </p:nvSpPr>
        <p:spPr>
          <a:xfrm>
            <a:off x="655637" y="6528223"/>
            <a:ext cx="3476378" cy="38076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32597" fontAlgn="base">
              <a:spcBef>
                <a:spcPct val="0"/>
              </a:spcBef>
              <a:spcAft>
                <a:spcPct val="0"/>
              </a:spcAft>
            </a:pPr>
            <a:r>
              <a:rPr lang="en-US" sz="1632" dirty="0">
                <a:solidFill>
                  <a:srgbClr val="FFFFFF"/>
                </a:solidFill>
              </a:rPr>
              <a:t>Application Management</a:t>
            </a:r>
          </a:p>
        </p:txBody>
      </p:sp>
      <p:sp>
        <p:nvSpPr>
          <p:cNvPr id="78" name="Rectangle 77"/>
          <p:cNvSpPr/>
          <p:nvPr/>
        </p:nvSpPr>
        <p:spPr>
          <a:xfrm>
            <a:off x="4419414" y="6528223"/>
            <a:ext cx="3476378" cy="38076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32597" fontAlgn="base">
              <a:spcBef>
                <a:spcPct val="0"/>
              </a:spcBef>
              <a:spcAft>
                <a:spcPct val="0"/>
              </a:spcAft>
            </a:pPr>
            <a:r>
              <a:rPr lang="en-US" sz="1632" dirty="0">
                <a:solidFill>
                  <a:srgbClr val="FFFFFF"/>
                </a:solidFill>
              </a:rPr>
              <a:t>Service Delivery &amp; Automation</a:t>
            </a:r>
          </a:p>
        </p:txBody>
      </p:sp>
      <p:sp>
        <p:nvSpPr>
          <p:cNvPr id="79" name="Rectangle 78"/>
          <p:cNvSpPr/>
          <p:nvPr/>
        </p:nvSpPr>
        <p:spPr>
          <a:xfrm>
            <a:off x="8228259" y="6528223"/>
            <a:ext cx="3476378" cy="38076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32597" fontAlgn="base">
              <a:spcBef>
                <a:spcPct val="0"/>
              </a:spcBef>
              <a:spcAft>
                <a:spcPct val="0"/>
              </a:spcAft>
            </a:pPr>
            <a:r>
              <a:rPr lang="en-US" sz="1632" dirty="0">
                <a:solidFill>
                  <a:srgbClr val="FFFFFF"/>
                </a:solidFill>
              </a:rPr>
              <a:t>Infrastructure Management</a:t>
            </a:r>
          </a:p>
        </p:txBody>
      </p:sp>
    </p:spTree>
    <p:extLst>
      <p:ext uri="{BB962C8B-B14F-4D97-AF65-F5344CB8AC3E}">
        <p14:creationId xmlns:p14="http://schemas.microsoft.com/office/powerpoint/2010/main" val="1366356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5955"/>
                                        </p:tgtEl>
                                        <p:attrNameLst>
                                          <p:attrName>style.visibility</p:attrName>
                                        </p:attrNameLst>
                                      </p:cBhvr>
                                      <p:to>
                                        <p:strVal val="visible"/>
                                      </p:to>
                                    </p:set>
                                    <p:animEffect transition="in" filter="fade">
                                      <p:cBhvr>
                                        <p:cTn id="20" dur="500"/>
                                        <p:tgtEl>
                                          <p:spTgt spid="1259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64" grpId="0" animBg="1"/>
      <p:bldP spid="8" grpId="0"/>
      <p:bldP spid="60" grpId="0"/>
      <p:bldP spid="61" grpId="0"/>
      <p:bldP spid="62" grpId="0"/>
      <p:bldP spid="63" grpId="0"/>
      <p:bldP spid="65"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64" y="233155"/>
            <a:ext cx="11370961" cy="1864588"/>
          </a:xfrm>
        </p:spPr>
        <p:txBody>
          <a:bodyPr/>
          <a:lstStyle/>
          <a:p>
            <a:r>
              <a:rPr lang="en-US" sz="4896" dirty="0" smtClean="0"/>
              <a:t>Starting Points </a:t>
            </a:r>
            <a:r>
              <a:rPr lang="en-US" sz="4896" dirty="0"/>
              <a:t/>
            </a:r>
            <a:br>
              <a:rPr lang="en-US" sz="4896" dirty="0"/>
            </a:br>
            <a:r>
              <a:rPr lang="en-US" sz="3672" dirty="0">
                <a:gradFill>
                  <a:gsLst>
                    <a:gs pos="0">
                      <a:schemeClr val="accent1"/>
                    </a:gs>
                    <a:gs pos="100000">
                      <a:schemeClr val="accent1"/>
                    </a:gs>
                  </a:gsLst>
                  <a:lin ang="5400000" scaled="0"/>
                </a:gradFill>
                <a:latin typeface="+mn-lt"/>
              </a:rPr>
              <a:t>Common Use Case Scenarios *</a:t>
            </a:r>
            <a:r>
              <a:rPr lang="en-US" sz="5100" dirty="0">
                <a:solidFill>
                  <a:schemeClr val="accent2">
                    <a:lumMod val="60000"/>
                    <a:lumOff val="40000"/>
                    <a:alpha val="99000"/>
                  </a:schemeClr>
                </a:solidFill>
                <a:latin typeface="Segoe UI Light"/>
              </a:rPr>
              <a:t/>
            </a:r>
            <a:br>
              <a:rPr lang="en-US" sz="5100" dirty="0">
                <a:solidFill>
                  <a:schemeClr val="accent2">
                    <a:lumMod val="60000"/>
                    <a:lumOff val="40000"/>
                    <a:alpha val="99000"/>
                  </a:schemeClr>
                </a:solidFill>
                <a:latin typeface="Segoe UI Light"/>
              </a:rPr>
            </a:br>
            <a:endParaRPr lang="en-US" sz="4896" dirty="0"/>
          </a:p>
        </p:txBody>
      </p:sp>
      <p:sp>
        <p:nvSpPr>
          <p:cNvPr id="39" name="Rectangle 38"/>
          <p:cNvSpPr/>
          <p:nvPr/>
        </p:nvSpPr>
        <p:spPr>
          <a:xfrm>
            <a:off x="2457682" y="5185330"/>
            <a:ext cx="1823886" cy="1128495"/>
          </a:xfrm>
          <a:prstGeom prst="rect">
            <a:avLst/>
          </a:prstGeom>
          <a:noFill/>
          <a:ln w="25400" cap="flat" cmpd="sng" algn="ctr">
            <a:noFill/>
            <a:prstDash val="solid"/>
          </a:ln>
          <a:effectLst/>
        </p:spPr>
        <p:txBody>
          <a:bodyPr lIns="0" tIns="62095" rIns="124190" bIns="62095" anchor="t"/>
          <a:lstStyle/>
          <a:p>
            <a:pPr algn="ctr" defTabSz="931459"/>
            <a:endParaRPr lang="en-US" sz="2244" kern="0" spc="-52" dirty="0">
              <a:solidFill>
                <a:srgbClr val="FFFFFF">
                  <a:alpha val="99000"/>
                </a:srgbClr>
              </a:solidFill>
              <a:latin typeface="Segoe UI Light" pitchFamily="34" charset="0"/>
            </a:endParaRPr>
          </a:p>
        </p:txBody>
      </p:sp>
      <p:grpSp>
        <p:nvGrpSpPr>
          <p:cNvPr id="7" name="Group 6"/>
          <p:cNvGrpSpPr/>
          <p:nvPr/>
        </p:nvGrpSpPr>
        <p:grpSpPr>
          <a:xfrm>
            <a:off x="414031" y="1588062"/>
            <a:ext cx="11579095" cy="4117137"/>
            <a:chOff x="413436" y="1636577"/>
            <a:chExt cx="11353085" cy="4036775"/>
          </a:xfrm>
        </p:grpSpPr>
        <p:sp>
          <p:nvSpPr>
            <p:cNvPr id="4" name="Rectangle 3"/>
            <p:cNvSpPr/>
            <p:nvPr/>
          </p:nvSpPr>
          <p:spPr bwMode="auto">
            <a:xfrm>
              <a:off x="413436" y="1636577"/>
              <a:ext cx="1790234" cy="14097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Cloud</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Native</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Applications</a:t>
              </a:r>
            </a:p>
          </p:txBody>
        </p:sp>
        <p:sp>
          <p:nvSpPr>
            <p:cNvPr id="5" name="Rectangle 4"/>
            <p:cNvSpPr/>
            <p:nvPr/>
          </p:nvSpPr>
          <p:spPr>
            <a:xfrm>
              <a:off x="413436" y="3166571"/>
              <a:ext cx="1790234" cy="1409700"/>
            </a:xfrm>
            <a:prstGeom prst="rect">
              <a:avLst/>
            </a:prstGeom>
            <a:solidFill>
              <a:schemeClr val="accent5">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Architected specifically </a:t>
              </a:r>
              <a:br>
                <a:rPr lang="en-US" sz="2040" spc="-54" dirty="0">
                  <a:gradFill>
                    <a:gsLst>
                      <a:gs pos="0">
                        <a:schemeClr val="bg1"/>
                      </a:gs>
                      <a:gs pos="100000">
                        <a:schemeClr val="bg1"/>
                      </a:gs>
                    </a:gsLst>
                    <a:lin ang="5400000" scaled="0"/>
                  </a:gradFill>
                  <a:ea typeface="Segoe UI" pitchFamily="34" charset="0"/>
                  <a:cs typeface="Segoe UI" pitchFamily="34" charset="0"/>
                </a:rPr>
              </a:br>
              <a:r>
                <a:rPr lang="en-US" sz="2040" spc="-54" dirty="0">
                  <a:gradFill>
                    <a:gsLst>
                      <a:gs pos="0">
                        <a:schemeClr val="bg1"/>
                      </a:gs>
                      <a:gs pos="100000">
                        <a:schemeClr val="bg1"/>
                      </a:gs>
                    </a:gsLst>
                    <a:lin ang="5400000" scaled="0"/>
                  </a:gradFill>
                  <a:ea typeface="Segoe UI" pitchFamily="34" charset="0"/>
                  <a:cs typeface="Segoe UI" pitchFamily="34" charset="0"/>
                </a:rPr>
                <a:t>for cloud</a:t>
              </a:r>
            </a:p>
          </p:txBody>
        </p:sp>
        <p:sp>
          <p:nvSpPr>
            <p:cNvPr id="8" name="Rectangle 7"/>
            <p:cNvSpPr/>
            <p:nvPr/>
          </p:nvSpPr>
          <p:spPr bwMode="auto">
            <a:xfrm>
              <a:off x="4238577" y="1636577"/>
              <a:ext cx="1790234" cy="1409700"/>
            </a:xfrm>
            <a:prstGeom prst="rect">
              <a:avLst/>
            </a:prstGeom>
            <a:solidFill>
              <a:schemeClr val="accent3"/>
            </a:solidFill>
            <a:effectLst/>
          </p:spPr>
          <p:txBody>
            <a:bodyPr lIns="116437" tIns="116437" rIns="116437" bIns="155247" anchor="t" anchorCtr="0">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E-business</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Hosting and Applications</a:t>
              </a:r>
            </a:p>
          </p:txBody>
        </p:sp>
        <p:sp>
          <p:nvSpPr>
            <p:cNvPr id="9" name="Rectangle 8"/>
            <p:cNvSpPr/>
            <p:nvPr/>
          </p:nvSpPr>
          <p:spPr>
            <a:xfrm>
              <a:off x="4238577" y="3166571"/>
              <a:ext cx="1790234" cy="1409700"/>
            </a:xfrm>
            <a:prstGeom prst="rect">
              <a:avLst/>
            </a:prstGeom>
            <a:solidFill>
              <a:schemeClr val="accent3">
                <a:lumMod val="20000"/>
                <a:lumOff val="80000"/>
              </a:schemeClr>
            </a:solidFill>
            <a:effectLst/>
          </p:spPr>
          <p:txBody>
            <a:bodyPr lIns="116437" tIns="116437" rIns="116437" bIns="155247" anchor="t" anchorCtr="0">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SaaS Apps, Commerce Sites</a:t>
              </a:r>
            </a:p>
          </p:txBody>
        </p:sp>
        <p:sp>
          <p:nvSpPr>
            <p:cNvPr id="12" name="Rectangle 11"/>
            <p:cNvSpPr/>
            <p:nvPr/>
          </p:nvSpPr>
          <p:spPr bwMode="auto">
            <a:xfrm>
              <a:off x="6151147" y="1636577"/>
              <a:ext cx="1790234" cy="14097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Test</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Development Prototyping</a:t>
              </a:r>
            </a:p>
          </p:txBody>
        </p:sp>
        <p:sp>
          <p:nvSpPr>
            <p:cNvPr id="13" name="Rectangle 12"/>
            <p:cNvSpPr/>
            <p:nvPr/>
          </p:nvSpPr>
          <p:spPr>
            <a:xfrm>
              <a:off x="6151147" y="3166571"/>
              <a:ext cx="1790234" cy="1409700"/>
            </a:xfrm>
            <a:prstGeom prst="rect">
              <a:avLst/>
            </a:prstGeom>
            <a:solidFill>
              <a:schemeClr val="accent5">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Project oriented resourcing, timing</a:t>
              </a:r>
            </a:p>
          </p:txBody>
        </p:sp>
        <p:sp>
          <p:nvSpPr>
            <p:cNvPr id="16" name="Rectangle 15"/>
            <p:cNvSpPr/>
            <p:nvPr/>
          </p:nvSpPr>
          <p:spPr bwMode="auto">
            <a:xfrm>
              <a:off x="2326006" y="1636577"/>
              <a:ext cx="1790234" cy="140970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Web</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Based Business Applications</a:t>
              </a:r>
            </a:p>
          </p:txBody>
        </p:sp>
        <p:sp>
          <p:nvSpPr>
            <p:cNvPr id="17" name="Rectangle 16"/>
            <p:cNvSpPr/>
            <p:nvPr/>
          </p:nvSpPr>
          <p:spPr>
            <a:xfrm>
              <a:off x="2326006" y="3166571"/>
              <a:ext cx="1790234" cy="1409700"/>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Custom and commercial, general purpose</a:t>
              </a:r>
            </a:p>
          </p:txBody>
        </p:sp>
        <p:sp>
          <p:nvSpPr>
            <p:cNvPr id="20" name="Rectangle 19"/>
            <p:cNvSpPr/>
            <p:nvPr/>
          </p:nvSpPr>
          <p:spPr bwMode="auto">
            <a:xfrm>
              <a:off x="8063717" y="1636577"/>
              <a:ext cx="1790234" cy="140970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Disaster</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Recovery /</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Business Continuity</a:t>
              </a:r>
            </a:p>
          </p:txBody>
        </p:sp>
        <p:sp>
          <p:nvSpPr>
            <p:cNvPr id="21" name="Rectangle 20"/>
            <p:cNvSpPr/>
            <p:nvPr/>
          </p:nvSpPr>
          <p:spPr>
            <a:xfrm>
              <a:off x="8063717" y="3166571"/>
              <a:ext cx="1790234" cy="1409700"/>
            </a:xfrm>
            <a:prstGeom prst="rect">
              <a:avLst/>
            </a:prstGeom>
            <a:solidFill>
              <a:schemeClr val="accent2">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Storage &amp; DB replication, failover sites</a:t>
              </a:r>
            </a:p>
          </p:txBody>
        </p:sp>
        <p:grpSp>
          <p:nvGrpSpPr>
            <p:cNvPr id="3" name="Group 2"/>
            <p:cNvGrpSpPr/>
            <p:nvPr/>
          </p:nvGrpSpPr>
          <p:grpSpPr>
            <a:xfrm>
              <a:off x="9976287" y="1636577"/>
              <a:ext cx="1790234" cy="4036775"/>
              <a:chOff x="9976287" y="1636577"/>
              <a:chExt cx="1790234" cy="4036775"/>
            </a:xfrm>
          </p:grpSpPr>
          <p:sp>
            <p:nvSpPr>
              <p:cNvPr id="30" name="Rectangle 29"/>
              <p:cNvSpPr/>
              <p:nvPr/>
            </p:nvSpPr>
            <p:spPr bwMode="auto">
              <a:xfrm>
                <a:off x="9976287" y="1636577"/>
                <a:ext cx="1790234" cy="1409700"/>
              </a:xfrm>
              <a:prstGeom prst="rect">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Batch Computing</a:t>
                </a:r>
              </a:p>
            </p:txBody>
          </p:sp>
          <p:sp>
            <p:nvSpPr>
              <p:cNvPr id="31" name="Rectangle 30"/>
              <p:cNvSpPr/>
              <p:nvPr/>
            </p:nvSpPr>
            <p:spPr>
              <a:xfrm>
                <a:off x="9976287" y="3166571"/>
                <a:ext cx="1790234" cy="1409700"/>
              </a:xfrm>
              <a:prstGeom prst="rect">
                <a:avLst/>
              </a:prstGeom>
              <a:solidFill>
                <a:schemeClr val="accent3">
                  <a:lumMod val="20000"/>
                  <a:lumOff val="80000"/>
                </a:schemeClr>
              </a:solidFill>
              <a:effectLst/>
            </p:spPr>
            <p:txBody>
              <a:bodyPr lIns="116437" tIns="116437" rIns="116437" bIns="155247" anchor="t" anchorCtr="0">
                <a:noAutofit/>
              </a:bodyPr>
              <a:lstStyle/>
              <a:p>
                <a:pPr defTabSz="1241988"/>
                <a:r>
                  <a:rPr lang="en-US" sz="2040" spc="-54" dirty="0">
                    <a:gradFill>
                      <a:gsLst>
                        <a:gs pos="0">
                          <a:schemeClr val="bg1"/>
                        </a:gs>
                        <a:gs pos="100000">
                          <a:schemeClr val="bg1"/>
                        </a:gs>
                      </a:gsLst>
                      <a:lin ang="5400000" scaled="0"/>
                    </a:gradFill>
                    <a:ea typeface="Segoe UI" pitchFamily="34" charset="0"/>
                    <a:cs typeface="Segoe UI" pitchFamily="34" charset="0"/>
                  </a:rPr>
                  <a:t>HPC, data analytics, modeling </a:t>
                </a:r>
              </a:p>
            </p:txBody>
          </p:sp>
          <p:sp>
            <p:nvSpPr>
              <p:cNvPr id="37" name="Rectangle 36"/>
              <p:cNvSpPr/>
              <p:nvPr/>
            </p:nvSpPr>
            <p:spPr>
              <a:xfrm>
                <a:off x="9976287" y="4566884"/>
                <a:ext cx="1788286" cy="1106468"/>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Large</a:t>
                </a:r>
              </a:p>
              <a:p>
                <a:pPr defTabSz="931459"/>
                <a:r>
                  <a:rPr lang="en-US" sz="1836" kern="0" spc="-52" dirty="0">
                    <a:gradFill>
                      <a:gsLst>
                        <a:gs pos="0">
                          <a:schemeClr val="tx1"/>
                        </a:gs>
                        <a:gs pos="100000">
                          <a:schemeClr val="tx1"/>
                        </a:gs>
                      </a:gsLst>
                      <a:lin ang="5400000" scaled="0"/>
                    </a:gradFill>
                  </a:rPr>
                  <a:t>on-demand capacity</a:t>
                </a:r>
              </a:p>
            </p:txBody>
          </p:sp>
        </p:grpSp>
        <p:sp>
          <p:nvSpPr>
            <p:cNvPr id="38" name="Rectangle 37"/>
            <p:cNvSpPr/>
            <p:nvPr/>
          </p:nvSpPr>
          <p:spPr>
            <a:xfrm>
              <a:off x="4238577" y="4566884"/>
              <a:ext cx="1788286" cy="1106468"/>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Unpredictable bursting, peak intervals</a:t>
              </a:r>
            </a:p>
          </p:txBody>
        </p:sp>
        <p:sp>
          <p:nvSpPr>
            <p:cNvPr id="41" name="Rectangle 40"/>
            <p:cNvSpPr/>
            <p:nvPr/>
          </p:nvSpPr>
          <p:spPr>
            <a:xfrm>
              <a:off x="8063717" y="4566884"/>
              <a:ext cx="1788286" cy="1106468"/>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Provisioning for growth/scale</a:t>
              </a:r>
            </a:p>
          </p:txBody>
        </p:sp>
        <p:sp>
          <p:nvSpPr>
            <p:cNvPr id="42" name="Rectangle 41"/>
            <p:cNvSpPr/>
            <p:nvPr/>
          </p:nvSpPr>
          <p:spPr>
            <a:xfrm>
              <a:off x="6151147" y="4566884"/>
              <a:ext cx="1788286" cy="1106468"/>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Unpredictable bursting, </a:t>
              </a:r>
            </a:p>
            <a:p>
              <a:pPr defTabSz="931459"/>
              <a:r>
                <a:rPr lang="en-US" sz="1836" kern="0" spc="-52" dirty="0">
                  <a:gradFill>
                    <a:gsLst>
                      <a:gs pos="0">
                        <a:schemeClr val="tx1"/>
                      </a:gs>
                      <a:gs pos="100000">
                        <a:schemeClr val="tx1"/>
                      </a:gs>
                    </a:gsLst>
                    <a:lin ang="5400000" scaled="0"/>
                  </a:gradFill>
                </a:rPr>
                <a:t>demand</a:t>
              </a:r>
            </a:p>
          </p:txBody>
        </p:sp>
        <p:sp>
          <p:nvSpPr>
            <p:cNvPr id="43" name="Rectangle 42"/>
            <p:cNvSpPr/>
            <p:nvPr/>
          </p:nvSpPr>
          <p:spPr>
            <a:xfrm>
              <a:off x="413436" y="4566884"/>
              <a:ext cx="1788286" cy="553233"/>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Growing fast</a:t>
              </a:r>
            </a:p>
          </p:txBody>
        </p:sp>
        <p:sp>
          <p:nvSpPr>
            <p:cNvPr id="44" name="Rectangle 43"/>
            <p:cNvSpPr/>
            <p:nvPr/>
          </p:nvSpPr>
          <p:spPr>
            <a:xfrm>
              <a:off x="2326007" y="4566884"/>
              <a:ext cx="1788286" cy="1106468"/>
            </a:xfrm>
            <a:prstGeom prst="rect">
              <a:avLst/>
            </a:prstGeom>
            <a:noFill/>
            <a:ln w="25400" cap="flat" cmpd="sng" algn="ctr">
              <a:noFill/>
              <a:prstDash val="solid"/>
            </a:ln>
            <a:effectLst/>
          </p:spPr>
          <p:txBody>
            <a:bodyPr lIns="0" tIns="62095" rIns="124190" bIns="62095" anchor="t"/>
            <a:lstStyle/>
            <a:p>
              <a:pPr defTabSz="931459"/>
              <a:r>
                <a:rPr lang="en-US" sz="1836" kern="0" spc="-52" dirty="0">
                  <a:gradFill>
                    <a:gsLst>
                      <a:gs pos="0">
                        <a:schemeClr val="tx1"/>
                      </a:gs>
                      <a:gs pos="100000">
                        <a:schemeClr val="tx1"/>
                      </a:gs>
                    </a:gsLst>
                    <a:lin ang="5400000" scaled="0"/>
                  </a:gradFill>
                </a:rPr>
                <a:t>Predictable bursting, usage seasonality</a:t>
              </a:r>
            </a:p>
          </p:txBody>
        </p:sp>
      </p:grpSp>
      <p:sp>
        <p:nvSpPr>
          <p:cNvPr id="45" name="Rectangle 44"/>
          <p:cNvSpPr/>
          <p:nvPr/>
        </p:nvSpPr>
        <p:spPr bwMode="auto">
          <a:xfrm>
            <a:off x="316747" y="5705199"/>
            <a:ext cx="11777748" cy="504714"/>
          </a:xfrm>
          <a:prstGeom prst="rect">
            <a:avLst/>
          </a:prstGeom>
          <a:solidFill>
            <a:schemeClr val="accent1"/>
          </a:solid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46575" rIns="77624" bIns="93147" numCol="1" spcCol="0" rtlCol="0" fromWordArt="0" anchor="ctr" anchorCtr="0" forceAA="0" compatLnSpc="1">
            <a:prstTxWarp prst="textNoShape">
              <a:avLst/>
            </a:prstTxWarp>
            <a:noAutofit/>
          </a:bodyPr>
          <a:lstStyle/>
          <a:p>
            <a:pPr algn="ctr" defTabSz="931151" fontAlgn="base">
              <a:spcBef>
                <a:spcPct val="0"/>
              </a:spcBef>
              <a:spcAft>
                <a:spcPct val="0"/>
              </a:spcAft>
            </a:pPr>
            <a:r>
              <a:rPr lang="en-US" sz="1836" dirty="0">
                <a:gradFill>
                  <a:gsLst>
                    <a:gs pos="0">
                      <a:schemeClr val="tx1"/>
                    </a:gs>
                    <a:gs pos="100000">
                      <a:schemeClr val="tx1"/>
                    </a:gs>
                  </a:gsLst>
                  <a:lin ang="5400000" scaled="0"/>
                </a:gradFill>
              </a:rPr>
              <a:t>Potential for mixed mode PaaS and IaaS optimization of Applications</a:t>
            </a:r>
          </a:p>
        </p:txBody>
      </p:sp>
      <p:sp>
        <p:nvSpPr>
          <p:cNvPr id="6" name="TextBox 5"/>
          <p:cNvSpPr txBox="1"/>
          <p:nvPr/>
        </p:nvSpPr>
        <p:spPr>
          <a:xfrm>
            <a:off x="8667898" y="6561259"/>
            <a:ext cx="3465169" cy="201683"/>
          </a:xfrm>
          <a:prstGeom prst="rect">
            <a:avLst/>
          </a:prstGeom>
          <a:noFill/>
        </p:spPr>
        <p:txBody>
          <a:bodyPr wrap="none" lIns="0" tIns="0" rIns="0" bIns="0" rtlCol="0">
            <a:spAutoFit/>
          </a:bodyPr>
          <a:lstStyle/>
          <a:p>
            <a:pPr>
              <a:lnSpc>
                <a:spcPct val="90000"/>
              </a:lnSpc>
              <a:spcBef>
                <a:spcPct val="20000"/>
              </a:spcBef>
              <a:buSzPct val="80000"/>
            </a:pPr>
            <a:r>
              <a:rPr lang="en-US" sz="1428" i="1" dirty="0">
                <a:gradFill>
                  <a:gsLst>
                    <a:gs pos="0">
                      <a:schemeClr val="tx1"/>
                    </a:gs>
                    <a:gs pos="100000">
                      <a:schemeClr val="tx1"/>
                    </a:gs>
                  </a:gsLst>
                  <a:lin ang="5400000" scaled="0"/>
                </a:gradFill>
              </a:rPr>
              <a:t>* Source: Gartner, Lydia Leong, March 2012</a:t>
            </a:r>
          </a:p>
        </p:txBody>
      </p:sp>
      <p:sp>
        <p:nvSpPr>
          <p:cNvPr id="46" name="Rectangle 45"/>
          <p:cNvSpPr/>
          <p:nvPr/>
        </p:nvSpPr>
        <p:spPr bwMode="auto">
          <a:xfrm>
            <a:off x="316747" y="1476623"/>
            <a:ext cx="11777748" cy="4733290"/>
          </a:xfrm>
          <a:prstGeom prst="rect">
            <a:avLst/>
          </a:prstGeom>
          <a:no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175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a:spLocks noGrp="1"/>
          </p:cNvSpPr>
          <p:nvPr>
            <p:ph type="title"/>
          </p:nvPr>
        </p:nvSpPr>
        <p:spPr>
          <a:xfrm>
            <a:off x="531948" y="233150"/>
            <a:ext cx="11370961" cy="1130053"/>
          </a:xfrm>
        </p:spPr>
        <p:txBody>
          <a:bodyPr/>
          <a:lstStyle/>
          <a:p>
            <a:r>
              <a:rPr lang="en-US" dirty="0" smtClean="0"/>
              <a:t>Service Bus Messaging</a:t>
            </a:r>
            <a:br>
              <a:rPr lang="en-US" dirty="0" smtClean="0"/>
            </a:br>
            <a:r>
              <a:rPr lang="en-US" sz="3672" dirty="0">
                <a:gradFill>
                  <a:gsLst>
                    <a:gs pos="0">
                      <a:schemeClr val="tx2"/>
                    </a:gs>
                    <a:gs pos="100000">
                      <a:schemeClr val="accent1"/>
                    </a:gs>
                  </a:gsLst>
                  <a:lin ang="5400000" scaled="0"/>
                </a:gradFill>
              </a:rPr>
              <a:t>Easily connect applications – from anywhere – at any time</a:t>
            </a:r>
            <a:endParaRPr lang="en-US" sz="6119" dirty="0">
              <a:gradFill>
                <a:gsLst>
                  <a:gs pos="0">
                    <a:schemeClr val="tx2"/>
                  </a:gs>
                  <a:gs pos="100000">
                    <a:schemeClr val="accent1"/>
                  </a:gs>
                </a:gsLst>
                <a:lin ang="5400000" scaled="0"/>
              </a:gradFill>
            </a:endParaRPr>
          </a:p>
        </p:txBody>
      </p:sp>
      <p:grpSp>
        <p:nvGrpSpPr>
          <p:cNvPr id="5" name="Group 4"/>
          <p:cNvGrpSpPr/>
          <p:nvPr/>
        </p:nvGrpSpPr>
        <p:grpSpPr>
          <a:xfrm>
            <a:off x="982853" y="1398905"/>
            <a:ext cx="10757687" cy="5362469"/>
            <a:chOff x="173634" y="1014540"/>
            <a:chExt cx="14166710" cy="7059953"/>
          </a:xfrm>
        </p:grpSpPr>
        <p:grpSp>
          <p:nvGrpSpPr>
            <p:cNvPr id="154" name="Group 153"/>
            <p:cNvGrpSpPr/>
            <p:nvPr/>
          </p:nvGrpSpPr>
          <p:grpSpPr>
            <a:xfrm>
              <a:off x="173634" y="5559933"/>
              <a:ext cx="3866410" cy="1947326"/>
              <a:chOff x="144655" y="4568623"/>
              <a:chExt cx="3221169" cy="1622772"/>
            </a:xfrm>
          </p:grpSpPr>
          <p:sp>
            <p:nvSpPr>
              <p:cNvPr id="155" name="Rounded Rectangle 154"/>
              <p:cNvSpPr/>
              <p:nvPr/>
            </p:nvSpPr>
            <p:spPr bwMode="auto">
              <a:xfrm>
                <a:off x="144655" y="4568623"/>
                <a:ext cx="2569464" cy="1078992"/>
              </a:xfrm>
              <a:prstGeom prst="roundRect">
                <a:avLst>
                  <a:gd name="adj" fmla="val 0"/>
                </a:avLst>
              </a:prstGeom>
              <a:solidFill>
                <a:schemeClr val="accent3">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defTabSz="931126"/>
                <a:endParaRPr lang="en-US" sz="2040" dirty="0">
                  <a:gradFill>
                    <a:gsLst>
                      <a:gs pos="0">
                        <a:schemeClr val="tx1"/>
                      </a:gs>
                      <a:gs pos="100000">
                        <a:schemeClr val="tx1"/>
                      </a:gs>
                    </a:gsLst>
                    <a:lin ang="5400000" scaled="0"/>
                  </a:gradFill>
                </a:endParaRPr>
              </a:p>
            </p:txBody>
          </p:sp>
          <p:sp>
            <p:nvSpPr>
              <p:cNvPr id="156" name="Rounded Rectangle 155"/>
              <p:cNvSpPr/>
              <p:nvPr/>
            </p:nvSpPr>
            <p:spPr bwMode="auto">
              <a:xfrm>
                <a:off x="343948" y="4810247"/>
                <a:ext cx="2569464" cy="1078992"/>
              </a:xfrm>
              <a:prstGeom prst="roundRect">
                <a:avLst>
                  <a:gd name="adj" fmla="val 0"/>
                </a:avLst>
              </a:prstGeom>
              <a:solidFill>
                <a:schemeClr val="accent3">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defTabSz="931126"/>
                <a:endParaRPr lang="en-US" sz="2040" dirty="0">
                  <a:gradFill>
                    <a:gsLst>
                      <a:gs pos="0">
                        <a:schemeClr val="tx1"/>
                      </a:gs>
                      <a:gs pos="100000">
                        <a:schemeClr val="tx1"/>
                      </a:gs>
                    </a:gsLst>
                    <a:lin ang="5400000" scaled="0"/>
                  </a:gradFill>
                </a:endParaRPr>
              </a:p>
            </p:txBody>
          </p:sp>
          <p:sp>
            <p:nvSpPr>
              <p:cNvPr id="157" name="Rounded Rectangle 156"/>
              <p:cNvSpPr/>
              <p:nvPr/>
            </p:nvSpPr>
            <p:spPr bwMode="auto">
              <a:xfrm>
                <a:off x="615163" y="5061955"/>
                <a:ext cx="2569464" cy="107899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defTabSz="931126"/>
                <a:r>
                  <a:rPr lang="en-US" sz="2040" dirty="0">
                    <a:gradFill>
                      <a:gsLst>
                        <a:gs pos="0">
                          <a:schemeClr val="tx1"/>
                        </a:gs>
                        <a:gs pos="100000">
                          <a:schemeClr val="tx1"/>
                        </a:gs>
                      </a:gsLst>
                      <a:lin ang="5400000" scaled="0"/>
                    </a:gradFill>
                  </a:rPr>
                  <a:t>Store</a:t>
                </a:r>
                <a:br>
                  <a:rPr lang="en-US" sz="2040" dirty="0">
                    <a:gradFill>
                      <a:gsLst>
                        <a:gs pos="0">
                          <a:schemeClr val="tx1"/>
                        </a:gs>
                        <a:gs pos="100000">
                          <a:schemeClr val="tx1"/>
                        </a:gs>
                      </a:gsLst>
                      <a:lin ang="5400000" scaled="0"/>
                    </a:gradFill>
                  </a:rPr>
                </a:br>
                <a:r>
                  <a:rPr lang="en-US" sz="2040" dirty="0">
                    <a:gradFill>
                      <a:gsLst>
                        <a:gs pos="0">
                          <a:schemeClr val="tx1"/>
                        </a:gs>
                        <a:gs pos="100000">
                          <a:schemeClr val="tx1"/>
                        </a:gs>
                      </a:gsLst>
                      <a:lin ang="5400000" scaled="0"/>
                    </a:gradFill>
                  </a:rPr>
                  <a:t>Branches</a:t>
                </a:r>
              </a:p>
            </p:txBody>
          </p:sp>
          <p:grpSp>
            <p:nvGrpSpPr>
              <p:cNvPr id="158" name="Group 157"/>
              <p:cNvGrpSpPr/>
              <p:nvPr/>
            </p:nvGrpSpPr>
            <p:grpSpPr>
              <a:xfrm>
                <a:off x="1699020" y="5028960"/>
                <a:ext cx="1666804" cy="1162435"/>
                <a:chOff x="6086634" y="4106740"/>
                <a:chExt cx="2076232" cy="1493668"/>
              </a:xfrm>
            </p:grpSpPr>
            <p:pic>
              <p:nvPicPr>
                <p:cNvPr id="159"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6086634" y="4293196"/>
                  <a:ext cx="1307215" cy="1307212"/>
                </a:xfrm>
                <a:prstGeom prst="rect">
                  <a:avLst/>
                </a:prstGeom>
                <a:noFill/>
              </p:spPr>
            </p:pic>
            <p:grpSp>
              <p:nvGrpSpPr>
                <p:cNvPr id="160" name="Group 159"/>
                <p:cNvGrpSpPr/>
                <p:nvPr/>
              </p:nvGrpSpPr>
              <p:grpSpPr>
                <a:xfrm>
                  <a:off x="6473054" y="4106740"/>
                  <a:ext cx="1689812" cy="1400183"/>
                  <a:chOff x="6473054" y="4106740"/>
                  <a:chExt cx="1689812" cy="1400183"/>
                </a:xfrm>
              </p:grpSpPr>
              <p:pic>
                <p:nvPicPr>
                  <p:cNvPr id="161"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6473054" y="4199711"/>
                    <a:ext cx="1307215" cy="1307212"/>
                  </a:xfrm>
                  <a:prstGeom prst="rect">
                    <a:avLst/>
                  </a:prstGeom>
                  <a:noFill/>
                </p:spPr>
              </p:pic>
              <p:pic>
                <p:nvPicPr>
                  <p:cNvPr id="162"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6855651" y="4106740"/>
                    <a:ext cx="1307215" cy="1307212"/>
                  </a:xfrm>
                  <a:prstGeom prst="rect">
                    <a:avLst/>
                  </a:prstGeom>
                  <a:noFill/>
                </p:spPr>
              </p:pic>
            </p:grpSp>
          </p:grpSp>
        </p:grpSp>
        <p:grpSp>
          <p:nvGrpSpPr>
            <p:cNvPr id="163" name="Group 162"/>
            <p:cNvGrpSpPr/>
            <p:nvPr/>
          </p:nvGrpSpPr>
          <p:grpSpPr>
            <a:xfrm>
              <a:off x="10621867" y="1634956"/>
              <a:ext cx="2870723" cy="1753926"/>
              <a:chOff x="4554277" y="4687867"/>
              <a:chExt cx="2391646" cy="1461606"/>
            </a:xfrm>
          </p:grpSpPr>
          <p:sp>
            <p:nvSpPr>
              <p:cNvPr id="164" name="Rounded Rectangle 163"/>
              <p:cNvSpPr/>
              <p:nvPr/>
            </p:nvSpPr>
            <p:spPr bwMode="auto">
              <a:xfrm>
                <a:off x="4554277" y="4687867"/>
                <a:ext cx="1933070" cy="1078992"/>
              </a:xfrm>
              <a:prstGeom prst="roundRect">
                <a:avLst>
                  <a:gd name="adj" fmla="val 0"/>
                </a:avLst>
              </a:prstGeom>
              <a:solidFill>
                <a:schemeClr val="accent4">
                  <a:alpha val="50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endParaRPr lang="en-US" sz="2040" dirty="0">
                  <a:gradFill>
                    <a:gsLst>
                      <a:gs pos="0">
                        <a:schemeClr val="tx1"/>
                      </a:gs>
                      <a:gs pos="100000">
                        <a:schemeClr val="tx1"/>
                      </a:gs>
                    </a:gsLst>
                    <a:lin ang="5400000" scaled="0"/>
                  </a:gradFill>
                </a:endParaRPr>
              </a:p>
            </p:txBody>
          </p:sp>
          <p:sp>
            <p:nvSpPr>
              <p:cNvPr id="165" name="Rounded Rectangle 164"/>
              <p:cNvSpPr/>
              <p:nvPr/>
            </p:nvSpPr>
            <p:spPr bwMode="auto">
              <a:xfrm>
                <a:off x="4788747" y="4887167"/>
                <a:ext cx="1933070" cy="1078992"/>
              </a:xfrm>
              <a:prstGeom prst="roundRect">
                <a:avLst>
                  <a:gd name="adj" fmla="val 0"/>
                </a:avLst>
              </a:prstGeom>
              <a:solidFill>
                <a:schemeClr val="accent4">
                  <a:alpha val="50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endParaRPr lang="en-US" sz="2040" dirty="0">
                  <a:gradFill>
                    <a:gsLst>
                      <a:gs pos="0">
                        <a:schemeClr val="tx1"/>
                      </a:gs>
                      <a:gs pos="100000">
                        <a:schemeClr val="tx1"/>
                      </a:gs>
                    </a:gsLst>
                    <a:lin ang="5400000" scaled="0"/>
                  </a:gradFill>
                </a:endParaRPr>
              </a:p>
            </p:txBody>
          </p:sp>
          <p:grpSp>
            <p:nvGrpSpPr>
              <p:cNvPr id="166" name="Group 165"/>
              <p:cNvGrpSpPr/>
              <p:nvPr/>
            </p:nvGrpSpPr>
            <p:grpSpPr>
              <a:xfrm>
                <a:off x="5012853" y="5070481"/>
                <a:ext cx="1933070" cy="1078992"/>
                <a:chOff x="5012853" y="5070481"/>
                <a:chExt cx="1933070" cy="1078992"/>
              </a:xfrm>
            </p:grpSpPr>
            <p:sp>
              <p:nvSpPr>
                <p:cNvPr id="167" name="Rounded Rectangle 166"/>
                <p:cNvSpPr/>
                <p:nvPr/>
              </p:nvSpPr>
              <p:spPr bwMode="auto">
                <a:xfrm>
                  <a:off x="5012853" y="5070481"/>
                  <a:ext cx="1933070" cy="1078992"/>
                </a:xfrm>
                <a:prstGeom prst="roundRect">
                  <a:avLst>
                    <a:gd name="adj" fmla="val 0"/>
                  </a:avLst>
                </a:prstGeom>
                <a:solidFill>
                  <a:schemeClr val="accent4"/>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r>
                    <a:rPr lang="en-US" sz="2040" dirty="0">
                      <a:gradFill>
                        <a:gsLst>
                          <a:gs pos="0">
                            <a:schemeClr val="tx1"/>
                          </a:gs>
                          <a:gs pos="100000">
                            <a:schemeClr val="tx1"/>
                          </a:gs>
                        </a:gsLst>
                        <a:lin ang="5400000" scaled="0"/>
                      </a:gradFill>
                    </a:rPr>
                    <a:t>Mobile</a:t>
                  </a:r>
                </a:p>
                <a:p>
                  <a:pPr defTabSz="931126" fontAlgn="base">
                    <a:spcBef>
                      <a:spcPct val="0"/>
                    </a:spcBef>
                    <a:spcAft>
                      <a:spcPct val="0"/>
                    </a:spcAft>
                  </a:pPr>
                  <a:r>
                    <a:rPr lang="en-US" sz="2040" dirty="0">
                      <a:gradFill>
                        <a:gsLst>
                          <a:gs pos="0">
                            <a:schemeClr val="tx1"/>
                          </a:gs>
                          <a:gs pos="100000">
                            <a:schemeClr val="tx1"/>
                          </a:gs>
                        </a:gsLst>
                        <a:lin ang="5400000" scaled="0"/>
                      </a:gradFill>
                    </a:rPr>
                    <a:t>Delivery</a:t>
                  </a:r>
                  <a:br>
                    <a:rPr lang="en-US" sz="2040" dirty="0">
                      <a:gradFill>
                        <a:gsLst>
                          <a:gs pos="0">
                            <a:schemeClr val="tx1"/>
                          </a:gs>
                          <a:gs pos="100000">
                            <a:schemeClr val="tx1"/>
                          </a:gs>
                        </a:gsLst>
                        <a:lin ang="5400000" scaled="0"/>
                      </a:gradFill>
                    </a:rPr>
                  </a:br>
                  <a:r>
                    <a:rPr lang="en-US" sz="2040" dirty="0">
                      <a:gradFill>
                        <a:gsLst>
                          <a:gs pos="0">
                            <a:schemeClr val="tx1"/>
                          </a:gs>
                          <a:gs pos="100000">
                            <a:schemeClr val="tx1"/>
                          </a:gs>
                        </a:gsLst>
                        <a:lin ang="5400000" scaled="0"/>
                      </a:gradFill>
                    </a:rPr>
                    <a:t>Workers</a:t>
                  </a:r>
                </a:p>
              </p:txBody>
            </p:sp>
            <p:sp>
              <p:nvSpPr>
                <p:cNvPr id="168" name="Freeform 5"/>
                <p:cNvSpPr>
                  <a:spLocks noEditPoints="1"/>
                </p:cNvSpPr>
                <p:nvPr/>
              </p:nvSpPr>
              <p:spPr bwMode="auto">
                <a:xfrm>
                  <a:off x="6255589" y="5181394"/>
                  <a:ext cx="549647" cy="847308"/>
                </a:xfrm>
                <a:custGeom>
                  <a:avLst/>
                  <a:gdLst>
                    <a:gd name="T0" fmla="*/ 54 w 58"/>
                    <a:gd name="T1" fmla="*/ 0 h 111"/>
                    <a:gd name="T2" fmla="*/ 4 w 58"/>
                    <a:gd name="T3" fmla="*/ 0 h 111"/>
                    <a:gd name="T4" fmla="*/ 0 w 58"/>
                    <a:gd name="T5" fmla="*/ 4 h 111"/>
                    <a:gd name="T6" fmla="*/ 0 w 58"/>
                    <a:gd name="T7" fmla="*/ 107 h 111"/>
                    <a:gd name="T8" fmla="*/ 4 w 58"/>
                    <a:gd name="T9" fmla="*/ 111 h 111"/>
                    <a:gd name="T10" fmla="*/ 54 w 58"/>
                    <a:gd name="T11" fmla="*/ 111 h 111"/>
                    <a:gd name="T12" fmla="*/ 58 w 58"/>
                    <a:gd name="T13" fmla="*/ 107 h 111"/>
                    <a:gd name="T14" fmla="*/ 58 w 58"/>
                    <a:gd name="T15" fmla="*/ 4 h 111"/>
                    <a:gd name="T16" fmla="*/ 54 w 58"/>
                    <a:gd name="T17" fmla="*/ 0 h 111"/>
                    <a:gd name="T18" fmla="*/ 16 w 58"/>
                    <a:gd name="T19" fmla="*/ 102 h 111"/>
                    <a:gd name="T20" fmla="*/ 11 w 58"/>
                    <a:gd name="T21" fmla="*/ 102 h 111"/>
                    <a:gd name="T22" fmla="*/ 13 w 58"/>
                    <a:gd name="T23" fmla="*/ 104 h 111"/>
                    <a:gd name="T24" fmla="*/ 12 w 58"/>
                    <a:gd name="T25" fmla="*/ 104 h 111"/>
                    <a:gd name="T26" fmla="*/ 9 w 58"/>
                    <a:gd name="T27" fmla="*/ 101 h 111"/>
                    <a:gd name="T28" fmla="*/ 12 w 58"/>
                    <a:gd name="T29" fmla="*/ 99 h 111"/>
                    <a:gd name="T30" fmla="*/ 13 w 58"/>
                    <a:gd name="T31" fmla="*/ 99 h 111"/>
                    <a:gd name="T32" fmla="*/ 11 w 58"/>
                    <a:gd name="T33" fmla="*/ 101 h 111"/>
                    <a:gd name="T34" fmla="*/ 16 w 58"/>
                    <a:gd name="T35" fmla="*/ 101 h 111"/>
                    <a:gd name="T36" fmla="*/ 16 w 58"/>
                    <a:gd name="T37" fmla="*/ 102 h 111"/>
                    <a:gd name="T38" fmla="*/ 31 w 58"/>
                    <a:gd name="T39" fmla="*/ 104 h 111"/>
                    <a:gd name="T40" fmla="*/ 28 w 58"/>
                    <a:gd name="T41" fmla="*/ 104 h 111"/>
                    <a:gd name="T42" fmla="*/ 26 w 58"/>
                    <a:gd name="T43" fmla="*/ 103 h 111"/>
                    <a:gd name="T44" fmla="*/ 28 w 58"/>
                    <a:gd name="T45" fmla="*/ 98 h 111"/>
                    <a:gd name="T46" fmla="*/ 30 w 58"/>
                    <a:gd name="T47" fmla="*/ 99 h 111"/>
                    <a:gd name="T48" fmla="*/ 33 w 58"/>
                    <a:gd name="T49" fmla="*/ 99 h 111"/>
                    <a:gd name="T50" fmla="*/ 31 w 58"/>
                    <a:gd name="T51" fmla="*/ 104 h 111"/>
                    <a:gd name="T52" fmla="*/ 49 w 58"/>
                    <a:gd name="T53" fmla="*/ 101 h 111"/>
                    <a:gd name="T54" fmla="*/ 47 w 58"/>
                    <a:gd name="T55" fmla="*/ 103 h 111"/>
                    <a:gd name="T56" fmla="*/ 47 w 58"/>
                    <a:gd name="T57" fmla="*/ 103 h 111"/>
                    <a:gd name="T58" fmla="*/ 46 w 58"/>
                    <a:gd name="T59" fmla="*/ 102 h 111"/>
                    <a:gd name="T60" fmla="*/ 45 w 58"/>
                    <a:gd name="T61" fmla="*/ 104 h 111"/>
                    <a:gd name="T62" fmla="*/ 44 w 58"/>
                    <a:gd name="T63" fmla="*/ 104 h 111"/>
                    <a:gd name="T64" fmla="*/ 44 w 58"/>
                    <a:gd name="T65" fmla="*/ 104 h 111"/>
                    <a:gd name="T66" fmla="*/ 44 w 58"/>
                    <a:gd name="T67" fmla="*/ 103 h 111"/>
                    <a:gd name="T68" fmla="*/ 45 w 58"/>
                    <a:gd name="T69" fmla="*/ 102 h 111"/>
                    <a:gd name="T70" fmla="*/ 45 w 58"/>
                    <a:gd name="T71" fmla="*/ 100 h 111"/>
                    <a:gd name="T72" fmla="*/ 47 w 58"/>
                    <a:gd name="T73" fmla="*/ 98 h 111"/>
                    <a:gd name="T74" fmla="*/ 48 w 58"/>
                    <a:gd name="T75" fmla="*/ 98 h 111"/>
                    <a:gd name="T76" fmla="*/ 49 w 58"/>
                    <a:gd name="T77" fmla="*/ 99 h 111"/>
                    <a:gd name="T78" fmla="*/ 49 w 58"/>
                    <a:gd name="T79" fmla="*/ 101 h 111"/>
                    <a:gd name="T80" fmla="*/ 53 w 58"/>
                    <a:gd name="T81" fmla="*/ 88 h 111"/>
                    <a:gd name="T82" fmla="*/ 6 w 58"/>
                    <a:gd name="T83" fmla="*/ 88 h 111"/>
                    <a:gd name="T84" fmla="*/ 6 w 58"/>
                    <a:gd name="T85" fmla="*/ 9 h 111"/>
                    <a:gd name="T86" fmla="*/ 53 w 58"/>
                    <a:gd name="T87" fmla="*/ 9 h 111"/>
                    <a:gd name="T88" fmla="*/ 53 w 58"/>
                    <a:gd name="T89"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111">
                      <a:moveTo>
                        <a:pt x="54" y="0"/>
                      </a:moveTo>
                      <a:cubicBezTo>
                        <a:pt x="4" y="0"/>
                        <a:pt x="4" y="0"/>
                        <a:pt x="4" y="0"/>
                      </a:cubicBezTo>
                      <a:cubicBezTo>
                        <a:pt x="2" y="0"/>
                        <a:pt x="0" y="2"/>
                        <a:pt x="0" y="4"/>
                      </a:cubicBezTo>
                      <a:cubicBezTo>
                        <a:pt x="0" y="107"/>
                        <a:pt x="0" y="107"/>
                        <a:pt x="0" y="107"/>
                      </a:cubicBezTo>
                      <a:cubicBezTo>
                        <a:pt x="0" y="109"/>
                        <a:pt x="2" y="111"/>
                        <a:pt x="4" y="111"/>
                      </a:cubicBezTo>
                      <a:cubicBezTo>
                        <a:pt x="54" y="111"/>
                        <a:pt x="54" y="111"/>
                        <a:pt x="54" y="111"/>
                      </a:cubicBezTo>
                      <a:cubicBezTo>
                        <a:pt x="56" y="111"/>
                        <a:pt x="58" y="109"/>
                        <a:pt x="58" y="107"/>
                      </a:cubicBezTo>
                      <a:cubicBezTo>
                        <a:pt x="58" y="4"/>
                        <a:pt x="58" y="4"/>
                        <a:pt x="58" y="4"/>
                      </a:cubicBezTo>
                      <a:cubicBezTo>
                        <a:pt x="58" y="2"/>
                        <a:pt x="56" y="0"/>
                        <a:pt x="54" y="0"/>
                      </a:cubicBezTo>
                      <a:close/>
                      <a:moveTo>
                        <a:pt x="16" y="102"/>
                      </a:moveTo>
                      <a:cubicBezTo>
                        <a:pt x="11" y="102"/>
                        <a:pt x="11" y="102"/>
                        <a:pt x="11" y="102"/>
                      </a:cubicBezTo>
                      <a:cubicBezTo>
                        <a:pt x="13" y="104"/>
                        <a:pt x="13" y="104"/>
                        <a:pt x="13" y="104"/>
                      </a:cubicBezTo>
                      <a:cubicBezTo>
                        <a:pt x="12" y="104"/>
                        <a:pt x="12" y="104"/>
                        <a:pt x="12" y="104"/>
                      </a:cubicBezTo>
                      <a:cubicBezTo>
                        <a:pt x="9" y="101"/>
                        <a:pt x="9" y="101"/>
                        <a:pt x="9" y="101"/>
                      </a:cubicBezTo>
                      <a:cubicBezTo>
                        <a:pt x="12" y="99"/>
                        <a:pt x="12" y="99"/>
                        <a:pt x="12" y="99"/>
                      </a:cubicBezTo>
                      <a:cubicBezTo>
                        <a:pt x="13" y="99"/>
                        <a:pt x="13" y="99"/>
                        <a:pt x="13" y="99"/>
                      </a:cubicBezTo>
                      <a:cubicBezTo>
                        <a:pt x="11" y="101"/>
                        <a:pt x="11" y="101"/>
                        <a:pt x="11" y="101"/>
                      </a:cubicBezTo>
                      <a:cubicBezTo>
                        <a:pt x="16" y="101"/>
                        <a:pt x="16" y="101"/>
                        <a:pt x="16" y="101"/>
                      </a:cubicBezTo>
                      <a:lnTo>
                        <a:pt x="16" y="102"/>
                      </a:lnTo>
                      <a:close/>
                      <a:moveTo>
                        <a:pt x="31" y="104"/>
                      </a:moveTo>
                      <a:cubicBezTo>
                        <a:pt x="31" y="104"/>
                        <a:pt x="29" y="104"/>
                        <a:pt x="28" y="104"/>
                      </a:cubicBezTo>
                      <a:cubicBezTo>
                        <a:pt x="27" y="103"/>
                        <a:pt x="26" y="103"/>
                        <a:pt x="26" y="103"/>
                      </a:cubicBezTo>
                      <a:cubicBezTo>
                        <a:pt x="28" y="98"/>
                        <a:pt x="28" y="98"/>
                        <a:pt x="28" y="98"/>
                      </a:cubicBezTo>
                      <a:cubicBezTo>
                        <a:pt x="28" y="98"/>
                        <a:pt x="29" y="98"/>
                        <a:pt x="30" y="99"/>
                      </a:cubicBezTo>
                      <a:cubicBezTo>
                        <a:pt x="31" y="100"/>
                        <a:pt x="33" y="99"/>
                        <a:pt x="33" y="99"/>
                      </a:cubicBezTo>
                      <a:lnTo>
                        <a:pt x="31" y="104"/>
                      </a:lnTo>
                      <a:close/>
                      <a:moveTo>
                        <a:pt x="49" y="101"/>
                      </a:moveTo>
                      <a:cubicBezTo>
                        <a:pt x="49" y="102"/>
                        <a:pt x="48" y="103"/>
                        <a:pt x="47" y="103"/>
                      </a:cubicBezTo>
                      <a:cubicBezTo>
                        <a:pt x="47" y="103"/>
                        <a:pt x="47" y="103"/>
                        <a:pt x="47" y="103"/>
                      </a:cubicBezTo>
                      <a:cubicBezTo>
                        <a:pt x="47" y="103"/>
                        <a:pt x="46" y="103"/>
                        <a:pt x="46" y="102"/>
                      </a:cubicBezTo>
                      <a:cubicBezTo>
                        <a:pt x="46" y="102"/>
                        <a:pt x="46" y="102"/>
                        <a:pt x="45" y="104"/>
                      </a:cubicBezTo>
                      <a:cubicBezTo>
                        <a:pt x="44" y="104"/>
                        <a:pt x="44" y="104"/>
                        <a:pt x="44" y="104"/>
                      </a:cubicBezTo>
                      <a:cubicBezTo>
                        <a:pt x="44" y="104"/>
                        <a:pt x="44" y="104"/>
                        <a:pt x="44" y="104"/>
                      </a:cubicBezTo>
                      <a:cubicBezTo>
                        <a:pt x="44" y="104"/>
                        <a:pt x="44" y="104"/>
                        <a:pt x="44" y="103"/>
                      </a:cubicBezTo>
                      <a:cubicBezTo>
                        <a:pt x="44" y="103"/>
                        <a:pt x="44" y="103"/>
                        <a:pt x="45" y="102"/>
                      </a:cubicBezTo>
                      <a:cubicBezTo>
                        <a:pt x="45" y="101"/>
                        <a:pt x="45" y="101"/>
                        <a:pt x="45" y="100"/>
                      </a:cubicBezTo>
                      <a:cubicBezTo>
                        <a:pt x="45" y="99"/>
                        <a:pt x="46" y="98"/>
                        <a:pt x="47" y="98"/>
                      </a:cubicBezTo>
                      <a:cubicBezTo>
                        <a:pt x="47" y="98"/>
                        <a:pt x="48" y="98"/>
                        <a:pt x="48" y="98"/>
                      </a:cubicBezTo>
                      <a:cubicBezTo>
                        <a:pt x="48" y="99"/>
                        <a:pt x="49" y="99"/>
                        <a:pt x="49" y="99"/>
                      </a:cubicBezTo>
                      <a:cubicBezTo>
                        <a:pt x="49" y="100"/>
                        <a:pt x="50" y="101"/>
                        <a:pt x="49" y="101"/>
                      </a:cubicBezTo>
                      <a:close/>
                      <a:moveTo>
                        <a:pt x="53" y="88"/>
                      </a:moveTo>
                      <a:cubicBezTo>
                        <a:pt x="6" y="88"/>
                        <a:pt x="6" y="88"/>
                        <a:pt x="6" y="88"/>
                      </a:cubicBezTo>
                      <a:cubicBezTo>
                        <a:pt x="6" y="9"/>
                        <a:pt x="6" y="9"/>
                        <a:pt x="6" y="9"/>
                      </a:cubicBezTo>
                      <a:cubicBezTo>
                        <a:pt x="53" y="9"/>
                        <a:pt x="53" y="9"/>
                        <a:pt x="53" y="9"/>
                      </a:cubicBezTo>
                      <a:lnTo>
                        <a:pt x="53" y="88"/>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gradFill>
                      <a:gsLst>
                        <a:gs pos="0">
                          <a:schemeClr val="tx1"/>
                        </a:gs>
                        <a:gs pos="100000">
                          <a:schemeClr val="tx1"/>
                        </a:gs>
                      </a:gsLst>
                      <a:lin ang="5400000" scaled="0"/>
                    </a:gradFill>
                  </a:endParaRPr>
                </a:p>
              </p:txBody>
            </p:sp>
          </p:grpSp>
        </p:grpSp>
        <p:grpSp>
          <p:nvGrpSpPr>
            <p:cNvPr id="169" name="Group 168"/>
            <p:cNvGrpSpPr/>
            <p:nvPr/>
          </p:nvGrpSpPr>
          <p:grpSpPr>
            <a:xfrm>
              <a:off x="10515147" y="5843752"/>
              <a:ext cx="3825197" cy="1911150"/>
              <a:chOff x="7751104" y="4500492"/>
              <a:chExt cx="3186833" cy="1592626"/>
            </a:xfrm>
          </p:grpSpPr>
          <p:sp>
            <p:nvSpPr>
              <p:cNvPr id="170" name="Rounded Rectangle 169"/>
              <p:cNvSpPr/>
              <p:nvPr/>
            </p:nvSpPr>
            <p:spPr bwMode="auto">
              <a:xfrm>
                <a:off x="7751104" y="4500492"/>
                <a:ext cx="2569464" cy="1103129"/>
              </a:xfrm>
              <a:prstGeom prst="roundRect">
                <a:avLst>
                  <a:gd name="adj" fmla="val 0"/>
                </a:avLst>
              </a:prstGeom>
              <a:solidFill>
                <a:schemeClr val="accent2">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defTabSz="931126"/>
                <a:endParaRPr lang="en-US" sz="2040" dirty="0">
                  <a:gradFill>
                    <a:gsLst>
                      <a:gs pos="0">
                        <a:schemeClr val="tx1"/>
                      </a:gs>
                      <a:gs pos="100000">
                        <a:schemeClr val="tx1"/>
                      </a:gs>
                    </a:gsLst>
                    <a:lin ang="5400000" scaled="0"/>
                  </a:gradFill>
                </a:endParaRPr>
              </a:p>
            </p:txBody>
          </p:sp>
          <p:sp>
            <p:nvSpPr>
              <p:cNvPr id="171" name="Rounded Rectangle 170"/>
              <p:cNvSpPr/>
              <p:nvPr/>
            </p:nvSpPr>
            <p:spPr bwMode="auto">
              <a:xfrm>
                <a:off x="7981010" y="4718671"/>
                <a:ext cx="2569464" cy="1103129"/>
              </a:xfrm>
              <a:prstGeom prst="roundRect">
                <a:avLst>
                  <a:gd name="adj" fmla="val 0"/>
                </a:avLst>
              </a:prstGeom>
              <a:solidFill>
                <a:schemeClr val="accent2">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defTabSz="931126"/>
                <a:endParaRPr lang="en-US" sz="2040" dirty="0">
                  <a:gradFill>
                    <a:gsLst>
                      <a:gs pos="0">
                        <a:schemeClr val="tx1"/>
                      </a:gs>
                      <a:gs pos="100000">
                        <a:schemeClr val="tx1"/>
                      </a:gs>
                    </a:gsLst>
                    <a:lin ang="5400000" scaled="0"/>
                  </a:gradFill>
                </a:endParaRPr>
              </a:p>
            </p:txBody>
          </p:sp>
          <p:sp>
            <p:nvSpPr>
              <p:cNvPr id="172" name="Rounded Rectangle 171"/>
              <p:cNvSpPr/>
              <p:nvPr/>
            </p:nvSpPr>
            <p:spPr bwMode="auto">
              <a:xfrm>
                <a:off x="8195183" y="4943158"/>
                <a:ext cx="2569464" cy="1103129"/>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r>
                  <a:rPr lang="en-US" sz="2040" dirty="0">
                    <a:gradFill>
                      <a:gsLst>
                        <a:gs pos="0">
                          <a:schemeClr val="tx1"/>
                        </a:gs>
                        <a:gs pos="100000">
                          <a:schemeClr val="tx1"/>
                        </a:gs>
                      </a:gsLst>
                      <a:lin ang="5400000" scaled="0"/>
                    </a:gradFill>
                  </a:rPr>
                  <a:t>Suppliers,</a:t>
                </a:r>
                <a:br>
                  <a:rPr lang="en-US" sz="2040" dirty="0">
                    <a:gradFill>
                      <a:gsLst>
                        <a:gs pos="0">
                          <a:schemeClr val="tx1"/>
                        </a:gs>
                        <a:gs pos="100000">
                          <a:schemeClr val="tx1"/>
                        </a:gs>
                      </a:gsLst>
                      <a:lin ang="5400000" scaled="0"/>
                    </a:gradFill>
                  </a:rPr>
                </a:br>
                <a:r>
                  <a:rPr lang="en-US" sz="2040" dirty="0">
                    <a:gradFill>
                      <a:gsLst>
                        <a:gs pos="0">
                          <a:schemeClr val="tx1"/>
                        </a:gs>
                        <a:gs pos="100000">
                          <a:schemeClr val="tx1"/>
                        </a:gs>
                      </a:gsLst>
                      <a:lin ang="5400000" scaled="0"/>
                    </a:gradFill>
                  </a:rPr>
                  <a:t>Partners</a:t>
                </a:r>
              </a:p>
            </p:txBody>
          </p:sp>
          <p:grpSp>
            <p:nvGrpSpPr>
              <p:cNvPr id="173" name="Group 172"/>
              <p:cNvGrpSpPr/>
              <p:nvPr/>
            </p:nvGrpSpPr>
            <p:grpSpPr>
              <a:xfrm>
                <a:off x="9271133" y="4930683"/>
                <a:ext cx="1666804" cy="1162435"/>
                <a:chOff x="5602941" y="3490457"/>
                <a:chExt cx="1666804" cy="1162435"/>
              </a:xfrm>
            </p:grpSpPr>
            <p:pic>
              <p:nvPicPr>
                <p:cNvPr id="174"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5602941" y="3635565"/>
                  <a:ext cx="1049435" cy="1017327"/>
                </a:xfrm>
                <a:prstGeom prst="rect">
                  <a:avLst/>
                </a:prstGeom>
                <a:noFill/>
              </p:spPr>
            </p:pic>
            <p:pic>
              <p:nvPicPr>
                <p:cNvPr id="175"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5913160" y="3562811"/>
                  <a:ext cx="1049435" cy="1017327"/>
                </a:xfrm>
                <a:prstGeom prst="rect">
                  <a:avLst/>
                </a:prstGeom>
                <a:noFill/>
              </p:spPr>
            </p:pic>
            <p:pic>
              <p:nvPicPr>
                <p:cNvPr id="176" name="Picture 6" descr="\\magnum\Projects\Microsoft\Cloud Power FY12\Design\Icons\PNGs\Server_2.png"/>
                <p:cNvPicPr>
                  <a:picLocks noChangeAspect="1" noChangeArrowheads="1"/>
                </p:cNvPicPr>
                <p:nvPr/>
              </p:nvPicPr>
              <p:blipFill>
                <a:blip r:embed="rId3" cstate="print">
                  <a:biLevel thresh="25000"/>
                </a:blip>
                <a:srcRect/>
                <a:stretch>
                  <a:fillRect/>
                </a:stretch>
              </p:blipFill>
              <p:spPr bwMode="auto">
                <a:xfrm>
                  <a:off x="6220310" y="3490457"/>
                  <a:ext cx="1049435" cy="1017327"/>
                </a:xfrm>
                <a:prstGeom prst="rect">
                  <a:avLst/>
                </a:prstGeom>
                <a:noFill/>
              </p:spPr>
            </p:pic>
          </p:grpSp>
        </p:grpSp>
        <p:cxnSp>
          <p:nvCxnSpPr>
            <p:cNvPr id="177" name="Straight Arrow Connector 176"/>
            <p:cNvCxnSpPr/>
            <p:nvPr/>
          </p:nvCxnSpPr>
          <p:spPr>
            <a:xfrm flipV="1">
              <a:off x="2240111" y="4896464"/>
              <a:ext cx="2590630" cy="347136"/>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78" name="Straight Arrow Connector 177"/>
            <p:cNvCxnSpPr/>
            <p:nvPr/>
          </p:nvCxnSpPr>
          <p:spPr>
            <a:xfrm flipV="1">
              <a:off x="2583160" y="4896466"/>
              <a:ext cx="2247581" cy="692838"/>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79" name="Straight Arrow Connector 178"/>
            <p:cNvCxnSpPr/>
            <p:nvPr/>
          </p:nvCxnSpPr>
          <p:spPr>
            <a:xfrm flipV="1">
              <a:off x="2956414" y="4896466"/>
              <a:ext cx="1874327" cy="1038368"/>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0" name="Straight Arrow Connector 179"/>
            <p:cNvCxnSpPr/>
            <p:nvPr/>
          </p:nvCxnSpPr>
          <p:spPr>
            <a:xfrm flipV="1">
              <a:off x="8773378" y="2958711"/>
              <a:ext cx="1878264" cy="826222"/>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1" name="Straight Arrow Connector 180"/>
            <p:cNvCxnSpPr/>
            <p:nvPr/>
          </p:nvCxnSpPr>
          <p:spPr>
            <a:xfrm flipV="1">
              <a:off x="8773380" y="3168910"/>
              <a:ext cx="2042350" cy="616027"/>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2" name="Straight Arrow Connector 181"/>
            <p:cNvCxnSpPr/>
            <p:nvPr/>
          </p:nvCxnSpPr>
          <p:spPr>
            <a:xfrm flipV="1">
              <a:off x="8773377" y="3400681"/>
              <a:ext cx="2129926" cy="384253"/>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3" name="Straight Arrow Connector 182"/>
            <p:cNvCxnSpPr/>
            <p:nvPr/>
          </p:nvCxnSpPr>
          <p:spPr>
            <a:xfrm>
              <a:off x="8773377" y="5123380"/>
              <a:ext cx="3559068" cy="1323426"/>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4" name="Straight Arrow Connector 183"/>
            <p:cNvCxnSpPr/>
            <p:nvPr/>
          </p:nvCxnSpPr>
          <p:spPr>
            <a:xfrm>
              <a:off x="8773376" y="5111583"/>
              <a:ext cx="3144637" cy="925520"/>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85" name="Straight Arrow Connector 184"/>
            <p:cNvCxnSpPr/>
            <p:nvPr/>
          </p:nvCxnSpPr>
          <p:spPr>
            <a:xfrm>
              <a:off x="8773378" y="5123381"/>
              <a:ext cx="2734434" cy="504931"/>
            </a:xfrm>
            <a:prstGeom prst="straightConnector1">
              <a:avLst/>
            </a:prstGeom>
            <a:ln w="19050">
              <a:solidFill>
                <a:schemeClr val="tx1"/>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187" name="Rounded Rectangle 186"/>
            <p:cNvSpPr/>
            <p:nvPr/>
          </p:nvSpPr>
          <p:spPr bwMode="auto">
            <a:xfrm>
              <a:off x="5832786" y="6374951"/>
              <a:ext cx="2623538" cy="1699542"/>
            </a:xfrm>
            <a:prstGeom prst="roundRect">
              <a:avLst>
                <a:gd name="adj" fmla="val 0"/>
              </a:avLst>
            </a:prstGeom>
            <a:solidFill>
              <a:schemeClr val="accent5"/>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11899" tIns="55950" rIns="111899" bIns="55950" numCol="1" rtlCol="0" anchor="ctr" anchorCtr="0" compatLnSpc="1">
              <a:prstTxWarp prst="textNoShape">
                <a:avLst/>
              </a:prstTxWarp>
            </a:bodyPr>
            <a:lstStyle/>
            <a:p>
              <a:pPr defTabSz="931126" fontAlgn="base">
                <a:spcBef>
                  <a:spcPct val="0"/>
                </a:spcBef>
                <a:spcAft>
                  <a:spcPct val="0"/>
                </a:spcAft>
              </a:pPr>
              <a:r>
                <a:rPr lang="en-US" sz="1632" dirty="0">
                  <a:gradFill>
                    <a:gsLst>
                      <a:gs pos="0">
                        <a:schemeClr val="tx1"/>
                      </a:gs>
                      <a:gs pos="100000">
                        <a:schemeClr val="tx1"/>
                      </a:gs>
                    </a:gsLst>
                    <a:lin ang="5400000" scaled="0"/>
                  </a:gradFill>
                </a:rPr>
                <a:t>Relay to securely call into applications hosted behind firewalls and NATs</a:t>
              </a:r>
            </a:p>
          </p:txBody>
        </p:sp>
        <p:sp>
          <p:nvSpPr>
            <p:cNvPr id="190" name="Rounded Rectangle 189"/>
            <p:cNvSpPr/>
            <p:nvPr/>
          </p:nvSpPr>
          <p:spPr bwMode="auto">
            <a:xfrm>
              <a:off x="561325" y="2094093"/>
              <a:ext cx="2558790" cy="2673438"/>
            </a:xfrm>
            <a:prstGeom prst="roundRect">
              <a:avLst>
                <a:gd name="adj" fmla="val 0"/>
              </a:avLst>
            </a:prstGeom>
            <a:solidFill>
              <a:schemeClr val="accent5"/>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11899" tIns="55950" rIns="111899" bIns="55950" numCol="1" rtlCol="0" anchor="ctr" anchorCtr="0" compatLnSpc="1">
              <a:prstTxWarp prst="textNoShape">
                <a:avLst/>
              </a:prstTxWarp>
            </a:bodyPr>
            <a:lstStyle/>
            <a:p>
              <a:pPr defTabSz="931126" fontAlgn="base">
                <a:spcBef>
                  <a:spcPct val="0"/>
                </a:spcBef>
                <a:spcAft>
                  <a:spcPct val="0"/>
                </a:spcAft>
              </a:pPr>
              <a:r>
                <a:rPr lang="en-US" sz="1836" dirty="0">
                  <a:gradFill>
                    <a:gsLst>
                      <a:gs pos="0">
                        <a:schemeClr val="tx1"/>
                      </a:gs>
                      <a:gs pos="100000">
                        <a:schemeClr val="tx1"/>
                      </a:gs>
                    </a:gsLst>
                    <a:lin ang="5400000" scaled="0"/>
                  </a:gradFill>
                </a:rPr>
                <a:t>Topics &amp; Subscriptions publish messages to multiple subscribers</a:t>
              </a:r>
            </a:p>
          </p:txBody>
        </p:sp>
        <p:sp>
          <p:nvSpPr>
            <p:cNvPr id="192" name="Rounded Rectangle 191"/>
            <p:cNvSpPr/>
            <p:nvPr/>
          </p:nvSpPr>
          <p:spPr bwMode="auto">
            <a:xfrm>
              <a:off x="6462776" y="1014540"/>
              <a:ext cx="2533046" cy="1480185"/>
            </a:xfrm>
            <a:prstGeom prst="roundRect">
              <a:avLst>
                <a:gd name="adj" fmla="val 0"/>
              </a:avLst>
            </a:prstGeom>
            <a:solidFill>
              <a:schemeClr val="accent5"/>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111899" tIns="55950" rIns="111899" bIns="55950" numCol="1" rtlCol="0" anchor="ctr" anchorCtr="0" compatLnSpc="1">
              <a:prstTxWarp prst="textNoShape">
                <a:avLst/>
              </a:prstTxWarp>
            </a:bodyPr>
            <a:lstStyle/>
            <a:p>
              <a:pPr defTabSz="931126" fontAlgn="base">
                <a:spcBef>
                  <a:spcPct val="0"/>
                </a:spcBef>
                <a:spcAft>
                  <a:spcPct val="0"/>
                </a:spcAft>
              </a:pPr>
              <a:r>
                <a:rPr lang="en-US" sz="1836" dirty="0">
                  <a:gradFill>
                    <a:gsLst>
                      <a:gs pos="0">
                        <a:schemeClr val="tx1"/>
                      </a:gs>
                      <a:gs pos="100000">
                        <a:schemeClr val="tx1"/>
                      </a:gs>
                    </a:gsLst>
                    <a:lin ang="5400000" scaled="0"/>
                  </a:gradFill>
                </a:rPr>
                <a:t>Queues for  occasionally connected devices</a:t>
              </a:r>
            </a:p>
          </p:txBody>
        </p:sp>
        <p:sp>
          <p:nvSpPr>
            <p:cNvPr id="193" name="Rounded Rectangle 192"/>
            <p:cNvSpPr/>
            <p:nvPr/>
          </p:nvSpPr>
          <p:spPr bwMode="auto">
            <a:xfrm>
              <a:off x="4830745" y="2839005"/>
              <a:ext cx="3942637" cy="2515418"/>
            </a:xfrm>
            <a:prstGeom prst="roundRect">
              <a:avLst>
                <a:gd name="adj" fmla="val 0"/>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1856" tIns="55930" rIns="111856" bIns="55930" numCol="1" spcCol="0" rtlCol="0" anchor="t" anchorCtr="0" compatLnSpc="1">
              <a:prstTxWarp prst="textNoShape">
                <a:avLst/>
              </a:prstTxWarp>
            </a:bodyPr>
            <a:lstStyle/>
            <a:p>
              <a:pPr algn="ctr" defTabSz="930778" fontAlgn="base">
                <a:spcBef>
                  <a:spcPct val="0"/>
                </a:spcBef>
                <a:spcAft>
                  <a:spcPct val="0"/>
                </a:spcAft>
              </a:pPr>
              <a:r>
                <a:rPr lang="en-US" sz="2244" dirty="0">
                  <a:gradFill>
                    <a:gsLst>
                      <a:gs pos="0">
                        <a:schemeClr val="tx1"/>
                      </a:gs>
                      <a:gs pos="100000">
                        <a:schemeClr val="tx1"/>
                      </a:gs>
                    </a:gsLst>
                    <a:lin ang="5400000" scaled="0"/>
                  </a:gradFill>
                </a:rPr>
                <a:t>Cloud</a:t>
              </a:r>
            </a:p>
          </p:txBody>
        </p:sp>
        <p:sp>
          <p:nvSpPr>
            <p:cNvPr id="195" name="Rounded Rectangle 194"/>
            <p:cNvSpPr/>
            <p:nvPr/>
          </p:nvSpPr>
          <p:spPr bwMode="auto">
            <a:xfrm>
              <a:off x="4918828" y="3698646"/>
              <a:ext cx="1188264" cy="874362"/>
            </a:xfrm>
            <a:prstGeom prst="roundRect">
              <a:avLst>
                <a:gd name="adj" fmla="val 0"/>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1899" tIns="55950" rIns="111899" bIns="55950" numCol="1" rtlCol="0" anchor="ctr" anchorCtr="0" compatLnSpc="1">
              <a:prstTxWarp prst="textNoShape">
                <a:avLst/>
              </a:prstTxWarp>
            </a:bodyPr>
            <a:lstStyle/>
            <a:p>
              <a:pPr defTabSz="931126" fontAlgn="base">
                <a:spcBef>
                  <a:spcPct val="0"/>
                </a:spcBef>
                <a:spcAft>
                  <a:spcPct val="0"/>
                </a:spcAft>
              </a:pPr>
              <a:r>
                <a:rPr lang="en-US" sz="1224" dirty="0">
                  <a:gradFill>
                    <a:gsLst>
                      <a:gs pos="0">
                        <a:schemeClr val="tx1"/>
                      </a:gs>
                      <a:gs pos="100000">
                        <a:schemeClr val="tx1"/>
                      </a:gs>
                    </a:gsLst>
                    <a:lin ang="5400000" scaled="0"/>
                  </a:gradFill>
                </a:rPr>
                <a:t>Web</a:t>
              </a:r>
              <a:br>
                <a:rPr lang="en-US" sz="1224" dirty="0">
                  <a:gradFill>
                    <a:gsLst>
                      <a:gs pos="0">
                        <a:schemeClr val="tx1"/>
                      </a:gs>
                      <a:gs pos="100000">
                        <a:schemeClr val="tx1"/>
                      </a:gs>
                    </a:gsLst>
                    <a:lin ang="5400000" scaled="0"/>
                  </a:gradFill>
                </a:rPr>
              </a:br>
              <a:r>
                <a:rPr lang="en-US" sz="1224" dirty="0">
                  <a:gradFill>
                    <a:gsLst>
                      <a:gs pos="0">
                        <a:schemeClr val="tx1"/>
                      </a:gs>
                      <a:gs pos="100000">
                        <a:schemeClr val="tx1"/>
                      </a:gs>
                    </a:gsLst>
                    <a:lin ang="5400000" scaled="0"/>
                  </a:gradFill>
                </a:rPr>
                <a:t>Frontend</a:t>
              </a:r>
            </a:p>
          </p:txBody>
        </p:sp>
        <p:grpSp>
          <p:nvGrpSpPr>
            <p:cNvPr id="196" name="Group 195"/>
            <p:cNvGrpSpPr/>
            <p:nvPr/>
          </p:nvGrpSpPr>
          <p:grpSpPr>
            <a:xfrm>
              <a:off x="7185199" y="3537330"/>
              <a:ext cx="1454054" cy="1240123"/>
              <a:chOff x="5071731" y="3026427"/>
              <a:chExt cx="1211396" cy="1033436"/>
            </a:xfrm>
          </p:grpSpPr>
          <p:sp>
            <p:nvSpPr>
              <p:cNvPr id="197" name="Rounded Rectangle 196"/>
              <p:cNvSpPr/>
              <p:nvPr/>
            </p:nvSpPr>
            <p:spPr bwMode="auto">
              <a:xfrm>
                <a:off x="5071731" y="3026427"/>
                <a:ext cx="906596" cy="728636"/>
              </a:xfrm>
              <a:prstGeom prst="roundRect">
                <a:avLst>
                  <a:gd name="adj" fmla="val 0"/>
                </a:avLst>
              </a:prstGeom>
              <a:solidFill>
                <a:schemeClr val="accent6">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endParaRPr lang="en-US" sz="1224" dirty="0">
                  <a:gradFill>
                    <a:gsLst>
                      <a:gs pos="0">
                        <a:schemeClr val="tx1"/>
                      </a:gs>
                      <a:gs pos="100000">
                        <a:schemeClr val="tx1"/>
                      </a:gs>
                    </a:gsLst>
                    <a:lin ang="5400000" scaled="0"/>
                  </a:gradFill>
                </a:endParaRPr>
              </a:p>
            </p:txBody>
          </p:sp>
          <p:sp>
            <p:nvSpPr>
              <p:cNvPr id="198" name="Rounded Rectangle 197"/>
              <p:cNvSpPr/>
              <p:nvPr/>
            </p:nvSpPr>
            <p:spPr bwMode="auto">
              <a:xfrm>
                <a:off x="5224131" y="3178827"/>
                <a:ext cx="906596" cy="728636"/>
              </a:xfrm>
              <a:prstGeom prst="roundRect">
                <a:avLst>
                  <a:gd name="adj" fmla="val 0"/>
                </a:avLst>
              </a:prstGeom>
              <a:solidFill>
                <a:schemeClr val="accent6">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endParaRPr lang="en-US" sz="1224" dirty="0">
                  <a:gradFill>
                    <a:gsLst>
                      <a:gs pos="0">
                        <a:schemeClr val="tx1"/>
                      </a:gs>
                      <a:gs pos="100000">
                        <a:schemeClr val="tx1"/>
                      </a:gs>
                    </a:gsLst>
                    <a:lin ang="5400000" scaled="0"/>
                  </a:gradFill>
                </a:endParaRPr>
              </a:p>
            </p:txBody>
          </p:sp>
          <p:sp>
            <p:nvSpPr>
              <p:cNvPr id="199" name="Rounded Rectangle 198"/>
              <p:cNvSpPr/>
              <p:nvPr/>
            </p:nvSpPr>
            <p:spPr bwMode="auto">
              <a:xfrm>
                <a:off x="5376531" y="3331227"/>
                <a:ext cx="906596" cy="728636"/>
              </a:xfrm>
              <a:prstGeom prst="roundRect">
                <a:avLst>
                  <a:gd name="adj" fmla="val 0"/>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defTabSz="931126" fontAlgn="base">
                  <a:spcBef>
                    <a:spcPct val="0"/>
                  </a:spcBef>
                  <a:spcAft>
                    <a:spcPct val="0"/>
                  </a:spcAft>
                </a:pPr>
                <a:r>
                  <a:rPr lang="en-US" sz="1224" dirty="0">
                    <a:gradFill>
                      <a:gsLst>
                        <a:gs pos="0">
                          <a:schemeClr val="tx1"/>
                        </a:gs>
                        <a:gs pos="100000">
                          <a:schemeClr val="tx1"/>
                        </a:gs>
                      </a:gsLst>
                      <a:lin ang="5400000" scaled="0"/>
                    </a:gradFill>
                  </a:rPr>
                  <a:t>Backend</a:t>
                </a:r>
                <a:br>
                  <a:rPr lang="en-US" sz="1224" dirty="0">
                    <a:gradFill>
                      <a:gsLst>
                        <a:gs pos="0">
                          <a:schemeClr val="tx1"/>
                        </a:gs>
                        <a:gs pos="100000">
                          <a:schemeClr val="tx1"/>
                        </a:gs>
                      </a:gsLst>
                      <a:lin ang="5400000" scaled="0"/>
                    </a:gradFill>
                  </a:rPr>
                </a:br>
                <a:r>
                  <a:rPr lang="en-US" sz="1224" dirty="0">
                    <a:gradFill>
                      <a:gsLst>
                        <a:gs pos="0">
                          <a:schemeClr val="tx1"/>
                        </a:gs>
                        <a:gs pos="100000">
                          <a:schemeClr val="tx1"/>
                        </a:gs>
                      </a:gsLst>
                      <a:lin ang="5400000" scaled="0"/>
                    </a:gradFill>
                  </a:rPr>
                  <a:t>Workers</a:t>
                </a:r>
              </a:p>
            </p:txBody>
          </p:sp>
        </p:grpSp>
        <p:cxnSp>
          <p:nvCxnSpPr>
            <p:cNvPr id="200" name="Straight Arrow Connector 199"/>
            <p:cNvCxnSpPr/>
            <p:nvPr/>
          </p:nvCxnSpPr>
          <p:spPr>
            <a:xfrm flipV="1">
              <a:off x="6107093" y="3974512"/>
              <a:ext cx="1078109" cy="122202"/>
            </a:xfrm>
            <a:prstGeom prst="straightConnector1">
              <a:avLst/>
            </a:prstGeom>
            <a:ln w="19050">
              <a:solidFill>
                <a:schemeClr val="bg2"/>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201" name="Straight Arrow Connector 200"/>
            <p:cNvCxnSpPr/>
            <p:nvPr/>
          </p:nvCxnSpPr>
          <p:spPr>
            <a:xfrm>
              <a:off x="6107097" y="4123052"/>
              <a:ext cx="1229643" cy="34338"/>
            </a:xfrm>
            <a:prstGeom prst="straightConnector1">
              <a:avLst/>
            </a:prstGeom>
            <a:ln w="19050">
              <a:solidFill>
                <a:schemeClr val="bg2"/>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202" name="Straight Arrow Connector 201"/>
            <p:cNvCxnSpPr/>
            <p:nvPr/>
          </p:nvCxnSpPr>
          <p:spPr>
            <a:xfrm>
              <a:off x="6107093" y="4112216"/>
              <a:ext cx="1443965" cy="243162"/>
            </a:xfrm>
            <a:prstGeom prst="straightConnector1">
              <a:avLst/>
            </a:prstGeom>
            <a:ln w="19050">
              <a:solidFill>
                <a:schemeClr val="bg2"/>
              </a:solidFill>
              <a:headEnd type="arrow"/>
              <a:tailEnd type="arrow"/>
            </a:ln>
          </p:spPr>
          <p:style>
            <a:lnRef idx="1">
              <a:schemeClr val="accent6"/>
            </a:lnRef>
            <a:fillRef idx="0">
              <a:schemeClr val="accent6"/>
            </a:fillRef>
            <a:effectRef idx="0">
              <a:schemeClr val="accent6"/>
            </a:effectRef>
            <a:fontRef idx="minor">
              <a:schemeClr val="tx1"/>
            </a:fontRef>
          </p:style>
        </p:cxnSp>
        <p:grpSp>
          <p:nvGrpSpPr>
            <p:cNvPr id="205" name="Group 204"/>
            <p:cNvGrpSpPr/>
            <p:nvPr/>
          </p:nvGrpSpPr>
          <p:grpSpPr>
            <a:xfrm>
              <a:off x="6281565" y="3709204"/>
              <a:ext cx="824948" cy="652814"/>
              <a:chOff x="10080309" y="3158836"/>
              <a:chExt cx="1034998" cy="687884"/>
            </a:xfrm>
          </p:grpSpPr>
          <p:sp>
            <p:nvSpPr>
              <p:cNvPr id="206" name="Freeform 6"/>
              <p:cNvSpPr>
                <a:spLocks/>
              </p:cNvSpPr>
              <p:nvPr/>
            </p:nvSpPr>
            <p:spPr bwMode="auto">
              <a:xfrm>
                <a:off x="10080309" y="3158836"/>
                <a:ext cx="1034998" cy="687884"/>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040" dirty="0">
                  <a:ln>
                    <a:solidFill>
                      <a:srgbClr val="FFFFFF">
                        <a:alpha val="0"/>
                      </a:srgbClr>
                    </a:solidFill>
                  </a:ln>
                  <a:gradFill>
                    <a:gsLst>
                      <a:gs pos="0">
                        <a:schemeClr val="tx1"/>
                      </a:gs>
                      <a:gs pos="100000">
                        <a:schemeClr val="tx1"/>
                      </a:gs>
                    </a:gsLst>
                    <a:lin ang="5400000" scaled="0"/>
                  </a:gradFill>
                  <a:latin typeface="Segoe UI Light" pitchFamily="34" charset="0"/>
                </a:endParaRPr>
              </a:p>
            </p:txBody>
          </p:sp>
          <p:grpSp>
            <p:nvGrpSpPr>
              <p:cNvPr id="207" name="Group 206"/>
              <p:cNvGrpSpPr/>
              <p:nvPr/>
            </p:nvGrpSpPr>
            <p:grpSpPr>
              <a:xfrm>
                <a:off x="10359105" y="3344965"/>
                <a:ext cx="490530" cy="401220"/>
                <a:chOff x="10451883" y="3307622"/>
                <a:chExt cx="490530" cy="401220"/>
              </a:xfrm>
            </p:grpSpPr>
            <p:sp>
              <p:nvSpPr>
                <p:cNvPr id="208" name="Flowchart: Direct Access Storage 207"/>
                <p:cNvSpPr/>
                <p:nvPr/>
              </p:nvSpPr>
              <p:spPr bwMode="auto">
                <a:xfrm>
                  <a:off x="10451883" y="3558391"/>
                  <a:ext cx="490530" cy="150451"/>
                </a:xfrm>
                <a:prstGeom prst="flowChartMagneticDrum">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244" dirty="0">
                    <a:gradFill>
                      <a:gsLst>
                        <a:gs pos="0">
                          <a:schemeClr val="tx1"/>
                        </a:gs>
                        <a:gs pos="100000">
                          <a:schemeClr val="tx1"/>
                        </a:gs>
                      </a:gsLst>
                      <a:lin ang="5400000" scaled="0"/>
                    </a:gradFill>
                  </a:endParaRPr>
                </a:p>
              </p:txBody>
            </p:sp>
            <p:cxnSp>
              <p:nvCxnSpPr>
                <p:cNvPr id="209" name="Straight Arrow Connector 208"/>
                <p:cNvCxnSpPr/>
                <p:nvPr/>
              </p:nvCxnSpPr>
              <p:spPr>
                <a:xfrm>
                  <a:off x="10818442"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10582930"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11" name="Group 210"/>
            <p:cNvGrpSpPr/>
            <p:nvPr/>
          </p:nvGrpSpPr>
          <p:grpSpPr>
            <a:xfrm>
              <a:off x="9684018" y="5133895"/>
              <a:ext cx="824948" cy="652814"/>
              <a:chOff x="10080309" y="3158836"/>
              <a:chExt cx="1034998" cy="687884"/>
            </a:xfrm>
          </p:grpSpPr>
          <p:sp>
            <p:nvSpPr>
              <p:cNvPr id="212" name="Freeform 6"/>
              <p:cNvSpPr>
                <a:spLocks/>
              </p:cNvSpPr>
              <p:nvPr/>
            </p:nvSpPr>
            <p:spPr bwMode="auto">
              <a:xfrm>
                <a:off x="10080309" y="3158836"/>
                <a:ext cx="1034998" cy="687884"/>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040" dirty="0">
                  <a:ln>
                    <a:solidFill>
                      <a:srgbClr val="FFFFFF">
                        <a:alpha val="0"/>
                      </a:srgbClr>
                    </a:solidFill>
                  </a:ln>
                  <a:gradFill>
                    <a:gsLst>
                      <a:gs pos="0">
                        <a:schemeClr val="tx1"/>
                      </a:gs>
                      <a:gs pos="100000">
                        <a:schemeClr val="tx1"/>
                      </a:gs>
                    </a:gsLst>
                    <a:lin ang="5400000" scaled="0"/>
                  </a:gradFill>
                  <a:latin typeface="Segoe UI Light" pitchFamily="34" charset="0"/>
                </a:endParaRPr>
              </a:p>
            </p:txBody>
          </p:sp>
          <p:grpSp>
            <p:nvGrpSpPr>
              <p:cNvPr id="213" name="Group 212"/>
              <p:cNvGrpSpPr/>
              <p:nvPr/>
            </p:nvGrpSpPr>
            <p:grpSpPr>
              <a:xfrm>
                <a:off x="10359105" y="3344965"/>
                <a:ext cx="490530" cy="401220"/>
                <a:chOff x="10451883" y="3307622"/>
                <a:chExt cx="490530" cy="401220"/>
              </a:xfrm>
            </p:grpSpPr>
            <p:sp>
              <p:nvSpPr>
                <p:cNvPr id="214" name="Flowchart: Direct Access Storage 213"/>
                <p:cNvSpPr/>
                <p:nvPr/>
              </p:nvSpPr>
              <p:spPr bwMode="auto">
                <a:xfrm>
                  <a:off x="10451883" y="3558391"/>
                  <a:ext cx="490530" cy="150451"/>
                </a:xfrm>
                <a:prstGeom prst="flowChartMagneticDrum">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244" dirty="0">
                    <a:gradFill>
                      <a:gsLst>
                        <a:gs pos="0">
                          <a:schemeClr val="tx1"/>
                        </a:gs>
                        <a:gs pos="100000">
                          <a:schemeClr val="tx1"/>
                        </a:gs>
                      </a:gsLst>
                      <a:lin ang="5400000" scaled="0"/>
                    </a:gradFill>
                  </a:endParaRPr>
                </a:p>
              </p:txBody>
            </p:sp>
            <p:cxnSp>
              <p:nvCxnSpPr>
                <p:cNvPr id="215" name="Straight Arrow Connector 214"/>
                <p:cNvCxnSpPr/>
                <p:nvPr/>
              </p:nvCxnSpPr>
              <p:spPr>
                <a:xfrm>
                  <a:off x="10818442"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10582930"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17" name="Group 216"/>
            <p:cNvGrpSpPr/>
            <p:nvPr/>
          </p:nvGrpSpPr>
          <p:grpSpPr>
            <a:xfrm>
              <a:off x="9425869" y="3062476"/>
              <a:ext cx="824948" cy="652814"/>
              <a:chOff x="10080309" y="3158836"/>
              <a:chExt cx="1034998" cy="687884"/>
            </a:xfrm>
          </p:grpSpPr>
          <p:sp>
            <p:nvSpPr>
              <p:cNvPr id="218" name="Freeform 6"/>
              <p:cNvSpPr>
                <a:spLocks/>
              </p:cNvSpPr>
              <p:nvPr/>
            </p:nvSpPr>
            <p:spPr bwMode="auto">
              <a:xfrm>
                <a:off x="10080309" y="3158836"/>
                <a:ext cx="1034998" cy="687884"/>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040" dirty="0">
                  <a:ln>
                    <a:solidFill>
                      <a:srgbClr val="FFFFFF">
                        <a:alpha val="0"/>
                      </a:srgbClr>
                    </a:solidFill>
                  </a:ln>
                  <a:gradFill>
                    <a:gsLst>
                      <a:gs pos="0">
                        <a:schemeClr val="tx1"/>
                      </a:gs>
                      <a:gs pos="100000">
                        <a:schemeClr val="tx1"/>
                      </a:gs>
                    </a:gsLst>
                    <a:lin ang="5400000" scaled="0"/>
                  </a:gradFill>
                  <a:latin typeface="Segoe UI Light" pitchFamily="34" charset="0"/>
                </a:endParaRPr>
              </a:p>
            </p:txBody>
          </p:sp>
          <p:grpSp>
            <p:nvGrpSpPr>
              <p:cNvPr id="219" name="Group 218"/>
              <p:cNvGrpSpPr/>
              <p:nvPr/>
            </p:nvGrpSpPr>
            <p:grpSpPr>
              <a:xfrm>
                <a:off x="10359105" y="3344965"/>
                <a:ext cx="490530" cy="401220"/>
                <a:chOff x="10451883" y="3307622"/>
                <a:chExt cx="490530" cy="401220"/>
              </a:xfrm>
            </p:grpSpPr>
            <p:sp>
              <p:nvSpPr>
                <p:cNvPr id="220" name="Flowchart: Direct Access Storage 219"/>
                <p:cNvSpPr/>
                <p:nvPr/>
              </p:nvSpPr>
              <p:spPr bwMode="auto">
                <a:xfrm>
                  <a:off x="10451883" y="3558391"/>
                  <a:ext cx="490530" cy="150451"/>
                </a:xfrm>
                <a:prstGeom prst="flowChartMagneticDrum">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244" dirty="0">
                    <a:gradFill>
                      <a:gsLst>
                        <a:gs pos="0">
                          <a:schemeClr val="tx1"/>
                        </a:gs>
                        <a:gs pos="100000">
                          <a:schemeClr val="tx1"/>
                        </a:gs>
                      </a:gsLst>
                      <a:lin ang="5400000" scaled="0"/>
                    </a:gradFill>
                  </a:endParaRPr>
                </a:p>
              </p:txBody>
            </p:sp>
            <p:cxnSp>
              <p:nvCxnSpPr>
                <p:cNvPr id="221" name="Straight Arrow Connector 220"/>
                <p:cNvCxnSpPr/>
                <p:nvPr/>
              </p:nvCxnSpPr>
              <p:spPr>
                <a:xfrm>
                  <a:off x="10818442"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0582930"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23" name="Group 222"/>
            <p:cNvGrpSpPr/>
            <p:nvPr/>
          </p:nvGrpSpPr>
          <p:grpSpPr>
            <a:xfrm>
              <a:off x="3392941" y="4869151"/>
              <a:ext cx="824948" cy="652814"/>
              <a:chOff x="10080309" y="3158836"/>
              <a:chExt cx="1034998" cy="687884"/>
            </a:xfrm>
          </p:grpSpPr>
          <p:sp>
            <p:nvSpPr>
              <p:cNvPr id="224" name="Freeform 6"/>
              <p:cNvSpPr>
                <a:spLocks/>
              </p:cNvSpPr>
              <p:nvPr/>
            </p:nvSpPr>
            <p:spPr bwMode="auto">
              <a:xfrm>
                <a:off x="10080309" y="3158836"/>
                <a:ext cx="1034998" cy="687884"/>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040" dirty="0">
                  <a:ln>
                    <a:solidFill>
                      <a:srgbClr val="FFFFFF">
                        <a:alpha val="0"/>
                      </a:srgbClr>
                    </a:solidFill>
                  </a:ln>
                  <a:gradFill>
                    <a:gsLst>
                      <a:gs pos="0">
                        <a:schemeClr val="tx1"/>
                      </a:gs>
                      <a:gs pos="100000">
                        <a:schemeClr val="tx1"/>
                      </a:gs>
                    </a:gsLst>
                    <a:lin ang="5400000" scaled="0"/>
                  </a:gradFill>
                  <a:latin typeface="Segoe UI Light" pitchFamily="34" charset="0"/>
                </a:endParaRPr>
              </a:p>
            </p:txBody>
          </p:sp>
          <p:grpSp>
            <p:nvGrpSpPr>
              <p:cNvPr id="225" name="Group 224"/>
              <p:cNvGrpSpPr/>
              <p:nvPr/>
            </p:nvGrpSpPr>
            <p:grpSpPr>
              <a:xfrm>
                <a:off x="10359105" y="3344965"/>
                <a:ext cx="490530" cy="401220"/>
                <a:chOff x="10451883" y="3307622"/>
                <a:chExt cx="490530" cy="401220"/>
              </a:xfrm>
            </p:grpSpPr>
            <p:sp>
              <p:nvSpPr>
                <p:cNvPr id="226" name="Flowchart: Direct Access Storage 225"/>
                <p:cNvSpPr/>
                <p:nvPr/>
              </p:nvSpPr>
              <p:spPr bwMode="auto">
                <a:xfrm>
                  <a:off x="10451883" y="3558391"/>
                  <a:ext cx="490530" cy="150451"/>
                </a:xfrm>
                <a:prstGeom prst="flowChartMagneticDrum">
                  <a:avLst/>
                </a:prstGeom>
                <a:solidFill>
                  <a:schemeClr val="tx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1126" fontAlgn="base">
                    <a:spcBef>
                      <a:spcPct val="0"/>
                    </a:spcBef>
                    <a:spcAft>
                      <a:spcPct val="0"/>
                    </a:spcAft>
                  </a:pPr>
                  <a:endParaRPr lang="en-US" sz="2244" dirty="0">
                    <a:gradFill>
                      <a:gsLst>
                        <a:gs pos="0">
                          <a:schemeClr val="tx1"/>
                        </a:gs>
                        <a:gs pos="100000">
                          <a:schemeClr val="tx1"/>
                        </a:gs>
                      </a:gsLst>
                      <a:lin ang="5400000" scaled="0"/>
                    </a:gradFill>
                  </a:endParaRPr>
                </a:p>
              </p:txBody>
            </p:sp>
            <p:cxnSp>
              <p:nvCxnSpPr>
                <p:cNvPr id="227" name="Straight Arrow Connector 226"/>
                <p:cNvCxnSpPr/>
                <p:nvPr/>
              </p:nvCxnSpPr>
              <p:spPr>
                <a:xfrm>
                  <a:off x="10818442"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10582930" y="3307622"/>
                  <a:ext cx="0" cy="26184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6" name="Straight Arrow Connector 5"/>
          <p:cNvCxnSpPr>
            <a:endCxn id="218" idx="3"/>
          </p:cNvCxnSpPr>
          <p:nvPr/>
        </p:nvCxnSpPr>
        <p:spPr>
          <a:xfrm>
            <a:off x="7682104" y="2319986"/>
            <a:ext cx="589846" cy="738983"/>
          </a:xfrm>
          <a:prstGeom prst="straightConnector1">
            <a:avLst/>
          </a:prstGeom>
          <a:ln>
            <a:solidFill>
              <a:schemeClr val="accent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a:endCxn id="224" idx="3"/>
          </p:cNvCxnSpPr>
          <p:nvPr/>
        </p:nvCxnSpPr>
        <p:spPr>
          <a:xfrm>
            <a:off x="3220303" y="3377821"/>
            <a:ext cx="470459" cy="1053430"/>
          </a:xfrm>
          <a:prstGeom prst="straightConnector1">
            <a:avLst/>
          </a:prstGeom>
          <a:ln>
            <a:solidFill>
              <a:schemeClr val="accent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flipV="1">
            <a:off x="3744667" y="5866891"/>
            <a:ext cx="1535541" cy="106312"/>
          </a:xfrm>
          <a:prstGeom prst="straightConnector1">
            <a:avLst/>
          </a:prstGeom>
          <a:ln>
            <a:solidFill>
              <a:schemeClr val="accent6"/>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7272428" y="5866891"/>
            <a:ext cx="1558701" cy="106312"/>
          </a:xfrm>
          <a:prstGeom prst="straightConnector1">
            <a:avLst/>
          </a:prstGeom>
          <a:ln>
            <a:solidFill>
              <a:schemeClr val="accent6"/>
            </a:solidFill>
            <a:tailEnd type="arrow"/>
          </a:ln>
          <a:effectLst/>
        </p:spPr>
        <p:style>
          <a:lnRef idx="3">
            <a:schemeClr val="accent3"/>
          </a:lnRef>
          <a:fillRef idx="0">
            <a:schemeClr val="accent3"/>
          </a:fillRef>
          <a:effectRef idx="2">
            <a:schemeClr val="accent3"/>
          </a:effectRef>
          <a:fontRef idx="minor">
            <a:schemeClr val="tx1"/>
          </a:fontRef>
        </p:style>
      </p:cxnSp>
      <p:sp>
        <p:nvSpPr>
          <p:cNvPr id="77" name="Freeform 77"/>
          <p:cNvSpPr>
            <a:spLocks noEditPoints="1"/>
          </p:cNvSpPr>
          <p:nvPr/>
        </p:nvSpPr>
        <p:spPr bwMode="auto">
          <a:xfrm>
            <a:off x="4706225" y="2852262"/>
            <a:ext cx="662236" cy="454396"/>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Tree>
    <p:extLst>
      <p:ext uri="{BB962C8B-B14F-4D97-AF65-F5344CB8AC3E}">
        <p14:creationId xmlns:p14="http://schemas.microsoft.com/office/powerpoint/2010/main" val="24282955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030110" y="1393134"/>
            <a:ext cx="2460417" cy="420157"/>
          </a:xfrm>
          <a:prstGeom prst="rect">
            <a:avLst/>
          </a:prstGeom>
          <a:noFill/>
        </p:spPr>
        <p:txBody>
          <a:bodyPr wrap="square" lIns="89574" tIns="44788" rIns="89574" bIns="44788" rtlCol="0">
            <a:spAutoFit/>
          </a:bodyPr>
          <a:lstStyle/>
          <a:p>
            <a:pPr defTabSz="931030">
              <a:lnSpc>
                <a:spcPct val="90000"/>
              </a:lnSpc>
              <a:spcBef>
                <a:spcPct val="20000"/>
              </a:spcBef>
              <a:spcAft>
                <a:spcPts val="1020"/>
              </a:spcAft>
              <a:buSzPct val="80000"/>
              <a:defRPr/>
            </a:pPr>
            <a:r>
              <a:rPr lang="en-US" sz="2346" dirty="0">
                <a:gradFill>
                  <a:gsLst>
                    <a:gs pos="0">
                      <a:srgbClr val="FFFFFF"/>
                    </a:gs>
                    <a:gs pos="100000">
                      <a:srgbClr val="FFFFFF"/>
                    </a:gs>
                  </a:gsLst>
                  <a:lin ang="5400000" scaled="0"/>
                </a:gradFill>
                <a:ea typeface="Segoe UI" pitchFamily="34" charset="0"/>
                <a:cs typeface="Segoe UI" pitchFamily="34" charset="0"/>
              </a:rPr>
              <a:t>On-Premises</a:t>
            </a:r>
          </a:p>
        </p:txBody>
      </p:sp>
      <p:sp>
        <p:nvSpPr>
          <p:cNvPr id="39" name="TextBox 38"/>
          <p:cNvSpPr txBox="1"/>
          <p:nvPr/>
        </p:nvSpPr>
        <p:spPr>
          <a:xfrm>
            <a:off x="5638816" y="1393134"/>
            <a:ext cx="2460417" cy="420157"/>
          </a:xfrm>
          <a:prstGeom prst="rect">
            <a:avLst/>
          </a:prstGeom>
          <a:noFill/>
        </p:spPr>
        <p:txBody>
          <a:bodyPr wrap="square" lIns="89574" tIns="44788" rIns="89574" bIns="44788" rtlCol="0">
            <a:spAutoFit/>
          </a:bodyPr>
          <a:lstStyle/>
          <a:p>
            <a:pPr algn="ctr" defTabSz="931030">
              <a:lnSpc>
                <a:spcPct val="90000"/>
              </a:lnSpc>
              <a:spcBef>
                <a:spcPct val="20000"/>
              </a:spcBef>
              <a:spcAft>
                <a:spcPts val="1020"/>
              </a:spcAft>
              <a:buSzPct val="80000"/>
              <a:defRPr/>
            </a:pPr>
            <a:r>
              <a:rPr lang="en-US" sz="2346" dirty="0">
                <a:gradFill>
                  <a:gsLst>
                    <a:gs pos="0">
                      <a:srgbClr val="FFFFFF"/>
                    </a:gs>
                    <a:gs pos="100000">
                      <a:srgbClr val="FFFFFF"/>
                    </a:gs>
                  </a:gsLst>
                  <a:lin ang="5400000" scaled="0"/>
                </a:gradFill>
                <a:ea typeface="Segoe UI" pitchFamily="34" charset="0"/>
                <a:cs typeface="Segoe UI" pitchFamily="34" charset="0"/>
              </a:rPr>
              <a:t>Cloud</a:t>
            </a:r>
          </a:p>
        </p:txBody>
      </p:sp>
      <p:sp>
        <p:nvSpPr>
          <p:cNvPr id="48" name="TextBox 47"/>
          <p:cNvSpPr txBox="1"/>
          <p:nvPr/>
        </p:nvSpPr>
        <p:spPr>
          <a:xfrm>
            <a:off x="5490527" y="5084009"/>
            <a:ext cx="3077428" cy="1688090"/>
          </a:xfrm>
          <a:prstGeom prst="rect">
            <a:avLst/>
          </a:prstGeom>
          <a:solidFill>
            <a:srgbClr val="0070C0"/>
          </a:solidFill>
        </p:spPr>
        <p:txBody>
          <a:bodyPr wrap="square" lIns="89574" tIns="44788" rIns="89574" bIns="44788" rtlCol="0">
            <a:spAutoFit/>
          </a:bodyPr>
          <a:lstStyle/>
          <a:p>
            <a:pPr marL="16" defTabSz="931030">
              <a:spcBef>
                <a:spcPts val="612"/>
              </a:spcBef>
              <a:spcAft>
                <a:spcPts val="612"/>
              </a:spcAft>
            </a:pPr>
            <a:r>
              <a:rPr lang="en-US" sz="1836" kern="0" dirty="0">
                <a:gradFill>
                  <a:gsLst>
                    <a:gs pos="0">
                      <a:schemeClr val="tx1"/>
                    </a:gs>
                    <a:gs pos="86000">
                      <a:schemeClr val="tx1"/>
                    </a:gs>
                  </a:gsLst>
                  <a:lin ang="5400000" scaled="0"/>
                </a:gradFill>
              </a:rPr>
              <a:t>Scale-out via multiple copies of data</a:t>
            </a:r>
          </a:p>
          <a:p>
            <a:pPr marL="16" defTabSz="931030">
              <a:spcBef>
                <a:spcPts val="612"/>
              </a:spcBef>
              <a:spcAft>
                <a:spcPts val="612"/>
              </a:spcAft>
            </a:pPr>
            <a:r>
              <a:rPr lang="en-US" sz="1836" kern="0" dirty="0">
                <a:gradFill>
                  <a:gsLst>
                    <a:gs pos="0">
                      <a:schemeClr val="tx1"/>
                    </a:gs>
                    <a:gs pos="86000">
                      <a:schemeClr val="tx1"/>
                    </a:gs>
                  </a:gsLst>
                  <a:lin ang="5400000" scaled="0"/>
                </a:gradFill>
              </a:rPr>
              <a:t>E.g. Separate reporting </a:t>
            </a:r>
            <a:br>
              <a:rPr lang="en-US" sz="1836" kern="0" dirty="0">
                <a:gradFill>
                  <a:gsLst>
                    <a:gs pos="0">
                      <a:schemeClr val="tx1"/>
                    </a:gs>
                    <a:gs pos="86000">
                      <a:schemeClr val="tx1"/>
                    </a:gs>
                  </a:gsLst>
                  <a:lin ang="5400000" scaled="0"/>
                </a:gradFill>
              </a:rPr>
            </a:br>
            <a:r>
              <a:rPr lang="en-US" sz="1836" kern="0" dirty="0">
                <a:gradFill>
                  <a:gsLst>
                    <a:gs pos="0">
                      <a:schemeClr val="tx1"/>
                    </a:gs>
                    <a:gs pos="86000">
                      <a:schemeClr val="tx1"/>
                    </a:gs>
                  </a:gsLst>
                  <a:lin ang="5400000" scaled="0"/>
                </a:gradFill>
              </a:rPr>
              <a:t>&amp; OLTP workloads; multiple web sites</a:t>
            </a:r>
          </a:p>
        </p:txBody>
      </p:sp>
      <p:sp>
        <p:nvSpPr>
          <p:cNvPr id="51" name="TextBox 50"/>
          <p:cNvSpPr txBox="1"/>
          <p:nvPr/>
        </p:nvSpPr>
        <p:spPr>
          <a:xfrm>
            <a:off x="9544109" y="2689303"/>
            <a:ext cx="2658333" cy="1399952"/>
          </a:xfrm>
          <a:prstGeom prst="rect">
            <a:avLst/>
          </a:prstGeom>
          <a:solidFill>
            <a:schemeClr val="accent2"/>
          </a:solidFill>
        </p:spPr>
        <p:txBody>
          <a:bodyPr wrap="square" lIns="89574" tIns="44788" rIns="89574" bIns="44788" rtlCol="0">
            <a:spAutoFit/>
          </a:bodyPr>
          <a:lstStyle/>
          <a:p>
            <a:pPr marL="16" defTabSz="931030">
              <a:spcBef>
                <a:spcPts val="612"/>
              </a:spcBef>
              <a:spcAft>
                <a:spcPts val="612"/>
              </a:spcAft>
            </a:pPr>
            <a:r>
              <a:rPr lang="en-US" sz="1836" kern="0" dirty="0">
                <a:gradFill>
                  <a:gsLst>
                    <a:gs pos="0">
                      <a:schemeClr val="tx1"/>
                    </a:gs>
                    <a:gs pos="86000">
                      <a:schemeClr val="tx1"/>
                    </a:gs>
                  </a:gsLst>
                  <a:lin ang="5400000" scaled="0"/>
                </a:gradFill>
              </a:rPr>
              <a:t>Geo-located web applications</a:t>
            </a:r>
          </a:p>
          <a:p>
            <a:pPr marL="16" defTabSz="931030">
              <a:spcBef>
                <a:spcPts val="612"/>
              </a:spcBef>
              <a:spcAft>
                <a:spcPts val="612"/>
              </a:spcAft>
            </a:pPr>
            <a:r>
              <a:rPr lang="en-US" sz="1836" kern="0" dirty="0">
                <a:gradFill>
                  <a:gsLst>
                    <a:gs pos="0">
                      <a:schemeClr val="tx1"/>
                    </a:gs>
                    <a:gs pos="86000">
                      <a:schemeClr val="tx1"/>
                    </a:gs>
                  </a:gsLst>
                  <a:lin ang="5400000" scaled="0"/>
                </a:gradFill>
              </a:rPr>
              <a:t>Use with Windows Azure Traffic Manager</a:t>
            </a:r>
          </a:p>
        </p:txBody>
      </p:sp>
      <p:sp>
        <p:nvSpPr>
          <p:cNvPr id="55" name="TextBox 54"/>
          <p:cNvSpPr txBox="1"/>
          <p:nvPr/>
        </p:nvSpPr>
        <p:spPr>
          <a:xfrm>
            <a:off x="531948" y="1979673"/>
            <a:ext cx="1977119" cy="1977119"/>
          </a:xfrm>
          <a:prstGeom prst="rect">
            <a:avLst/>
          </a:prstGeom>
          <a:solidFill>
            <a:schemeClr val="tx2">
              <a:lumMod val="50000"/>
            </a:schemeClr>
          </a:solidFill>
        </p:spPr>
        <p:txBody>
          <a:bodyPr wrap="square" lIns="89574" tIns="44788" rIns="89574" bIns="44788" rtlCol="0" anchor="b">
            <a:noAutofit/>
          </a:bodyPr>
          <a:lstStyle/>
          <a:p>
            <a:pPr marL="16" defTabSz="931030"/>
            <a:r>
              <a:rPr lang="en-US" sz="1836" kern="0" dirty="0">
                <a:gradFill>
                  <a:gsLst>
                    <a:gs pos="0">
                      <a:schemeClr val="tx1"/>
                    </a:gs>
                    <a:gs pos="86000">
                      <a:schemeClr val="tx1"/>
                    </a:gs>
                  </a:gsLst>
                  <a:lin ang="5400000" scaled="0"/>
                </a:gradFill>
              </a:rPr>
              <a:t>One-way </a:t>
            </a:r>
            <a:br>
              <a:rPr lang="en-US" sz="1836" kern="0" dirty="0">
                <a:gradFill>
                  <a:gsLst>
                    <a:gs pos="0">
                      <a:schemeClr val="tx1"/>
                    </a:gs>
                    <a:gs pos="86000">
                      <a:schemeClr val="tx1"/>
                    </a:gs>
                  </a:gsLst>
                  <a:lin ang="5400000" scaled="0"/>
                </a:gradFill>
              </a:rPr>
            </a:br>
            <a:r>
              <a:rPr lang="en-US" sz="1836" kern="0" dirty="0">
                <a:gradFill>
                  <a:gsLst>
                    <a:gs pos="0">
                      <a:schemeClr val="tx1"/>
                    </a:gs>
                    <a:gs pos="86000">
                      <a:schemeClr val="tx1"/>
                    </a:gs>
                  </a:gsLst>
                  <a:lin ang="5400000" scaled="0"/>
                </a:gradFill>
              </a:rPr>
              <a:t>publish or two-way sharing</a:t>
            </a:r>
          </a:p>
        </p:txBody>
      </p:sp>
      <p:sp>
        <p:nvSpPr>
          <p:cNvPr id="46" name="TextBox 45"/>
          <p:cNvSpPr txBox="1"/>
          <p:nvPr/>
        </p:nvSpPr>
        <p:spPr>
          <a:xfrm>
            <a:off x="531948" y="4341711"/>
            <a:ext cx="1977119" cy="1973873"/>
          </a:xfrm>
          <a:prstGeom prst="rect">
            <a:avLst/>
          </a:prstGeom>
          <a:solidFill>
            <a:schemeClr val="tx1">
              <a:lumMod val="50000"/>
            </a:schemeClr>
          </a:solidFill>
        </p:spPr>
        <p:txBody>
          <a:bodyPr wrap="square" lIns="89574" tIns="44788" rIns="89574" bIns="44788" rtlCol="0" anchor="b">
            <a:noAutofit/>
          </a:bodyPr>
          <a:lstStyle/>
          <a:p>
            <a:pPr marL="16" defTabSz="931030"/>
            <a:r>
              <a:rPr lang="en-US" sz="1836" kern="0" dirty="0">
                <a:gradFill>
                  <a:gsLst>
                    <a:gs pos="0">
                      <a:schemeClr val="tx1"/>
                    </a:gs>
                    <a:gs pos="86000">
                      <a:schemeClr val="tx1"/>
                    </a:gs>
                  </a:gsLst>
                  <a:lin ang="5400000" scaled="0"/>
                </a:gradFill>
              </a:rPr>
              <a:t>Share data between locations and/or aggregate data in cloud</a:t>
            </a:r>
          </a:p>
        </p:txBody>
      </p:sp>
      <p:grpSp>
        <p:nvGrpSpPr>
          <p:cNvPr id="153" name="Group 152"/>
          <p:cNvGrpSpPr/>
          <p:nvPr/>
        </p:nvGrpSpPr>
        <p:grpSpPr>
          <a:xfrm>
            <a:off x="9273139" y="921813"/>
            <a:ext cx="2460486" cy="1486932"/>
            <a:chOff x="214313" y="2174875"/>
            <a:chExt cx="990600" cy="598488"/>
          </a:xfrm>
        </p:grpSpPr>
        <p:sp>
          <p:nvSpPr>
            <p:cNvPr id="154"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sp>
          <p:nvSpPr>
            <p:cNvPr id="155"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grpSp>
      <p:sp>
        <p:nvSpPr>
          <p:cNvPr id="3" name="Rectangle 2"/>
          <p:cNvSpPr/>
          <p:nvPr/>
        </p:nvSpPr>
        <p:spPr bwMode="auto">
          <a:xfrm>
            <a:off x="3783611" y="3138278"/>
            <a:ext cx="1223044" cy="529468"/>
          </a:xfrm>
          <a:prstGeom prst="rect">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895450"/>
            <a:r>
              <a:rPr lang="en-US" sz="1224" b="1" dirty="0">
                <a:gradFill>
                  <a:gsLst>
                    <a:gs pos="0">
                      <a:schemeClr val="tx1"/>
                    </a:gs>
                    <a:gs pos="86000">
                      <a:schemeClr val="tx1"/>
                    </a:gs>
                  </a:gsLst>
                  <a:lin ang="5400000" scaled="0"/>
                </a:gradFill>
              </a:rPr>
              <a:t>SQL Server</a:t>
            </a:r>
          </a:p>
        </p:txBody>
      </p:sp>
      <p:sp>
        <p:nvSpPr>
          <p:cNvPr id="6" name="Rounded Rectangle 5"/>
          <p:cNvSpPr/>
          <p:nvPr/>
        </p:nvSpPr>
        <p:spPr bwMode="auto">
          <a:xfrm>
            <a:off x="3108190" y="1979673"/>
            <a:ext cx="1278501" cy="429071"/>
          </a:xfrm>
          <a:prstGeom prst="roundRect">
            <a:avLst>
              <a:gd name="adj" fmla="val 0"/>
            </a:avLst>
          </a:prstGeom>
          <a:solidFill>
            <a:schemeClr val="tx1">
              <a:lumMod val="50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89571" tIns="44785" rIns="89571" bIns="44785" numCol="1" rtlCol="0" anchor="ctr" anchorCtr="0" compatLnSpc="1">
            <a:prstTxWarp prst="textNoShape">
              <a:avLst/>
            </a:prstTxWarp>
          </a:bodyPr>
          <a:lstStyle/>
          <a:p>
            <a:pPr algn="ctr" defTabSz="895450" fontAlgn="base">
              <a:spcBef>
                <a:spcPct val="0"/>
              </a:spcBef>
              <a:spcAft>
                <a:spcPct val="0"/>
              </a:spcAft>
            </a:pPr>
            <a:r>
              <a:rPr lang="en-US" sz="1428" b="1" dirty="0">
                <a:gradFill>
                  <a:gsLst>
                    <a:gs pos="0">
                      <a:srgbClr val="FFFFFF"/>
                    </a:gs>
                    <a:gs pos="100000">
                      <a:srgbClr val="FFFFFF"/>
                    </a:gs>
                  </a:gsLst>
                  <a:lin ang="5400000" scaled="0"/>
                </a:gradFill>
              </a:rPr>
              <a:t>Application</a:t>
            </a:r>
          </a:p>
        </p:txBody>
      </p:sp>
      <p:cxnSp>
        <p:nvCxnSpPr>
          <p:cNvPr id="19" name="Straight Arrow Connector 18"/>
          <p:cNvCxnSpPr/>
          <p:nvPr/>
        </p:nvCxnSpPr>
        <p:spPr>
          <a:xfrm flipH="1">
            <a:off x="3744178" y="2408742"/>
            <a:ext cx="3271" cy="783136"/>
          </a:xfrm>
          <a:prstGeom prst="straightConnector1">
            <a:avLst/>
          </a:prstGeom>
          <a:ln w="22225">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2838784" y="2480469"/>
            <a:ext cx="719074" cy="1120609"/>
            <a:chOff x="12426951" y="1573213"/>
            <a:chExt cx="2381250" cy="3709987"/>
          </a:xfrm>
          <a:solidFill>
            <a:schemeClr val="tx1"/>
          </a:solidFill>
        </p:grpSpPr>
        <p:sp>
          <p:nvSpPr>
            <p:cNvPr id="145" name="Freeform 6"/>
            <p:cNvSpPr>
              <a:spLocks noEditPoints="1"/>
            </p:cNvSpPr>
            <p:nvPr/>
          </p:nvSpPr>
          <p:spPr bwMode="auto">
            <a:xfrm>
              <a:off x="12426951" y="3081338"/>
              <a:ext cx="1487488" cy="2201862"/>
            </a:xfrm>
            <a:custGeom>
              <a:avLst/>
              <a:gdLst>
                <a:gd name="T0" fmla="*/ 0 w 729"/>
                <a:gd name="T1" fmla="*/ 1079 h 1079"/>
                <a:gd name="T2" fmla="*/ 729 w 729"/>
                <a:gd name="T3" fmla="*/ 0 h 1079"/>
                <a:gd name="T4" fmla="*/ 316 w 729"/>
                <a:gd name="T5" fmla="*/ 948 h 1079"/>
                <a:gd name="T6" fmla="*/ 189 w 729"/>
                <a:gd name="T7" fmla="*/ 1007 h 1079"/>
                <a:gd name="T8" fmla="*/ 131 w 729"/>
                <a:gd name="T9" fmla="*/ 890 h 1079"/>
                <a:gd name="T10" fmla="*/ 257 w 729"/>
                <a:gd name="T11" fmla="*/ 831 h 1079"/>
                <a:gd name="T12" fmla="*/ 316 w 729"/>
                <a:gd name="T13" fmla="*/ 948 h 1079"/>
                <a:gd name="T14" fmla="*/ 257 w 729"/>
                <a:gd name="T15" fmla="*/ 766 h 1079"/>
                <a:gd name="T16" fmla="*/ 131 w 729"/>
                <a:gd name="T17" fmla="*/ 707 h 1079"/>
                <a:gd name="T18" fmla="*/ 189 w 729"/>
                <a:gd name="T19" fmla="*/ 591 h 1079"/>
                <a:gd name="T20" fmla="*/ 316 w 729"/>
                <a:gd name="T21" fmla="*/ 649 h 1079"/>
                <a:gd name="T22" fmla="*/ 316 w 729"/>
                <a:gd name="T23" fmla="*/ 469 h 1079"/>
                <a:gd name="T24" fmla="*/ 189 w 729"/>
                <a:gd name="T25" fmla="*/ 528 h 1079"/>
                <a:gd name="T26" fmla="*/ 131 w 729"/>
                <a:gd name="T27" fmla="*/ 411 h 1079"/>
                <a:gd name="T28" fmla="*/ 257 w 729"/>
                <a:gd name="T29" fmla="*/ 353 h 1079"/>
                <a:gd name="T30" fmla="*/ 316 w 729"/>
                <a:gd name="T31" fmla="*/ 469 h 1079"/>
                <a:gd name="T32" fmla="*/ 257 w 729"/>
                <a:gd name="T33" fmla="*/ 272 h 1079"/>
                <a:gd name="T34" fmla="*/ 131 w 729"/>
                <a:gd name="T35" fmla="*/ 214 h 1079"/>
                <a:gd name="T36" fmla="*/ 189 w 729"/>
                <a:gd name="T37" fmla="*/ 97 h 1079"/>
                <a:gd name="T38" fmla="*/ 316 w 729"/>
                <a:gd name="T39" fmla="*/ 156 h 1079"/>
                <a:gd name="T40" fmla="*/ 576 w 729"/>
                <a:gd name="T41" fmla="*/ 948 h 1079"/>
                <a:gd name="T42" fmla="*/ 449 w 729"/>
                <a:gd name="T43" fmla="*/ 1007 h 1079"/>
                <a:gd name="T44" fmla="*/ 391 w 729"/>
                <a:gd name="T45" fmla="*/ 890 h 1079"/>
                <a:gd name="T46" fmla="*/ 518 w 729"/>
                <a:gd name="T47" fmla="*/ 831 h 1079"/>
                <a:gd name="T48" fmla="*/ 576 w 729"/>
                <a:gd name="T49" fmla="*/ 948 h 1079"/>
                <a:gd name="T50" fmla="*/ 518 w 729"/>
                <a:gd name="T51" fmla="*/ 766 h 1079"/>
                <a:gd name="T52" fmla="*/ 391 w 729"/>
                <a:gd name="T53" fmla="*/ 707 h 1079"/>
                <a:gd name="T54" fmla="*/ 449 w 729"/>
                <a:gd name="T55" fmla="*/ 591 h 1079"/>
                <a:gd name="T56" fmla="*/ 576 w 729"/>
                <a:gd name="T57" fmla="*/ 649 h 1079"/>
                <a:gd name="T58" fmla="*/ 576 w 729"/>
                <a:gd name="T59" fmla="*/ 469 h 1079"/>
                <a:gd name="T60" fmla="*/ 449 w 729"/>
                <a:gd name="T61" fmla="*/ 528 h 1079"/>
                <a:gd name="T62" fmla="*/ 391 w 729"/>
                <a:gd name="T63" fmla="*/ 411 h 1079"/>
                <a:gd name="T64" fmla="*/ 518 w 729"/>
                <a:gd name="T65" fmla="*/ 353 h 1079"/>
                <a:gd name="T66" fmla="*/ 576 w 729"/>
                <a:gd name="T67" fmla="*/ 469 h 1079"/>
                <a:gd name="T68" fmla="*/ 518 w 729"/>
                <a:gd name="T69" fmla="*/ 272 h 1079"/>
                <a:gd name="T70" fmla="*/ 391 w 729"/>
                <a:gd name="T71" fmla="*/ 214 h 1079"/>
                <a:gd name="T72" fmla="*/ 449 w 729"/>
                <a:gd name="T73" fmla="*/ 97 h 1079"/>
                <a:gd name="T74" fmla="*/ 576 w 729"/>
                <a:gd name="T75" fmla="*/ 156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1079">
                  <a:moveTo>
                    <a:pt x="0" y="0"/>
                  </a:moveTo>
                  <a:cubicBezTo>
                    <a:pt x="0" y="1079"/>
                    <a:pt x="0" y="1079"/>
                    <a:pt x="0" y="1079"/>
                  </a:cubicBezTo>
                  <a:cubicBezTo>
                    <a:pt x="729" y="1079"/>
                    <a:pt x="729" y="1079"/>
                    <a:pt x="729" y="1079"/>
                  </a:cubicBezTo>
                  <a:cubicBezTo>
                    <a:pt x="729" y="0"/>
                    <a:pt x="729" y="0"/>
                    <a:pt x="729" y="0"/>
                  </a:cubicBezTo>
                  <a:lnTo>
                    <a:pt x="0" y="0"/>
                  </a:lnTo>
                  <a:close/>
                  <a:moveTo>
                    <a:pt x="316" y="948"/>
                  </a:moveTo>
                  <a:cubicBezTo>
                    <a:pt x="316" y="980"/>
                    <a:pt x="290" y="1007"/>
                    <a:pt x="257" y="1007"/>
                  </a:cubicBezTo>
                  <a:cubicBezTo>
                    <a:pt x="189" y="1007"/>
                    <a:pt x="189" y="1007"/>
                    <a:pt x="189" y="1007"/>
                  </a:cubicBezTo>
                  <a:cubicBezTo>
                    <a:pt x="157" y="1007"/>
                    <a:pt x="131" y="980"/>
                    <a:pt x="131" y="948"/>
                  </a:cubicBezTo>
                  <a:cubicBezTo>
                    <a:pt x="131" y="890"/>
                    <a:pt x="131" y="890"/>
                    <a:pt x="131" y="890"/>
                  </a:cubicBezTo>
                  <a:cubicBezTo>
                    <a:pt x="131" y="858"/>
                    <a:pt x="157" y="831"/>
                    <a:pt x="189" y="831"/>
                  </a:cubicBezTo>
                  <a:cubicBezTo>
                    <a:pt x="257" y="831"/>
                    <a:pt x="257" y="831"/>
                    <a:pt x="257" y="831"/>
                  </a:cubicBezTo>
                  <a:cubicBezTo>
                    <a:pt x="290" y="831"/>
                    <a:pt x="316" y="858"/>
                    <a:pt x="316" y="890"/>
                  </a:cubicBezTo>
                  <a:lnTo>
                    <a:pt x="316" y="948"/>
                  </a:lnTo>
                  <a:close/>
                  <a:moveTo>
                    <a:pt x="316" y="707"/>
                  </a:moveTo>
                  <a:cubicBezTo>
                    <a:pt x="316" y="740"/>
                    <a:pt x="290" y="766"/>
                    <a:pt x="257" y="766"/>
                  </a:cubicBezTo>
                  <a:cubicBezTo>
                    <a:pt x="189" y="766"/>
                    <a:pt x="189" y="766"/>
                    <a:pt x="189" y="766"/>
                  </a:cubicBezTo>
                  <a:cubicBezTo>
                    <a:pt x="157" y="766"/>
                    <a:pt x="131" y="740"/>
                    <a:pt x="131" y="707"/>
                  </a:cubicBezTo>
                  <a:cubicBezTo>
                    <a:pt x="131" y="649"/>
                    <a:pt x="131" y="649"/>
                    <a:pt x="131" y="649"/>
                  </a:cubicBezTo>
                  <a:cubicBezTo>
                    <a:pt x="131" y="617"/>
                    <a:pt x="157" y="591"/>
                    <a:pt x="189" y="591"/>
                  </a:cubicBezTo>
                  <a:cubicBezTo>
                    <a:pt x="257" y="591"/>
                    <a:pt x="257" y="591"/>
                    <a:pt x="257" y="591"/>
                  </a:cubicBezTo>
                  <a:cubicBezTo>
                    <a:pt x="290" y="591"/>
                    <a:pt x="316" y="617"/>
                    <a:pt x="316" y="649"/>
                  </a:cubicBezTo>
                  <a:lnTo>
                    <a:pt x="316" y="707"/>
                  </a:lnTo>
                  <a:close/>
                  <a:moveTo>
                    <a:pt x="316" y="469"/>
                  </a:moveTo>
                  <a:cubicBezTo>
                    <a:pt x="316" y="501"/>
                    <a:pt x="290" y="528"/>
                    <a:pt x="257" y="528"/>
                  </a:cubicBezTo>
                  <a:cubicBezTo>
                    <a:pt x="189" y="528"/>
                    <a:pt x="189" y="528"/>
                    <a:pt x="189" y="528"/>
                  </a:cubicBezTo>
                  <a:cubicBezTo>
                    <a:pt x="157" y="528"/>
                    <a:pt x="131" y="501"/>
                    <a:pt x="131" y="469"/>
                  </a:cubicBezTo>
                  <a:cubicBezTo>
                    <a:pt x="131" y="411"/>
                    <a:pt x="131" y="411"/>
                    <a:pt x="131" y="411"/>
                  </a:cubicBezTo>
                  <a:cubicBezTo>
                    <a:pt x="131" y="379"/>
                    <a:pt x="157" y="353"/>
                    <a:pt x="189" y="353"/>
                  </a:cubicBezTo>
                  <a:cubicBezTo>
                    <a:pt x="257" y="353"/>
                    <a:pt x="257" y="353"/>
                    <a:pt x="257" y="353"/>
                  </a:cubicBezTo>
                  <a:cubicBezTo>
                    <a:pt x="290" y="353"/>
                    <a:pt x="316" y="379"/>
                    <a:pt x="316" y="411"/>
                  </a:cubicBezTo>
                  <a:lnTo>
                    <a:pt x="316" y="469"/>
                  </a:lnTo>
                  <a:close/>
                  <a:moveTo>
                    <a:pt x="316" y="214"/>
                  </a:moveTo>
                  <a:cubicBezTo>
                    <a:pt x="316" y="246"/>
                    <a:pt x="290" y="272"/>
                    <a:pt x="257" y="272"/>
                  </a:cubicBezTo>
                  <a:cubicBezTo>
                    <a:pt x="189" y="272"/>
                    <a:pt x="189" y="272"/>
                    <a:pt x="189" y="272"/>
                  </a:cubicBezTo>
                  <a:cubicBezTo>
                    <a:pt x="157" y="272"/>
                    <a:pt x="131" y="246"/>
                    <a:pt x="131" y="214"/>
                  </a:cubicBezTo>
                  <a:cubicBezTo>
                    <a:pt x="131" y="156"/>
                    <a:pt x="131" y="156"/>
                    <a:pt x="131" y="156"/>
                  </a:cubicBezTo>
                  <a:cubicBezTo>
                    <a:pt x="131" y="123"/>
                    <a:pt x="157" y="97"/>
                    <a:pt x="189" y="97"/>
                  </a:cubicBezTo>
                  <a:cubicBezTo>
                    <a:pt x="257" y="97"/>
                    <a:pt x="257" y="97"/>
                    <a:pt x="257" y="97"/>
                  </a:cubicBezTo>
                  <a:cubicBezTo>
                    <a:pt x="290" y="97"/>
                    <a:pt x="316" y="123"/>
                    <a:pt x="316" y="156"/>
                  </a:cubicBezTo>
                  <a:lnTo>
                    <a:pt x="316" y="214"/>
                  </a:lnTo>
                  <a:close/>
                  <a:moveTo>
                    <a:pt x="576" y="948"/>
                  </a:moveTo>
                  <a:cubicBezTo>
                    <a:pt x="576" y="980"/>
                    <a:pt x="550" y="1007"/>
                    <a:pt x="518" y="1007"/>
                  </a:cubicBezTo>
                  <a:cubicBezTo>
                    <a:pt x="449" y="1007"/>
                    <a:pt x="449" y="1007"/>
                    <a:pt x="449" y="1007"/>
                  </a:cubicBezTo>
                  <a:cubicBezTo>
                    <a:pt x="417" y="1007"/>
                    <a:pt x="391" y="980"/>
                    <a:pt x="391" y="948"/>
                  </a:cubicBezTo>
                  <a:cubicBezTo>
                    <a:pt x="391" y="890"/>
                    <a:pt x="391" y="890"/>
                    <a:pt x="391" y="890"/>
                  </a:cubicBezTo>
                  <a:cubicBezTo>
                    <a:pt x="391" y="858"/>
                    <a:pt x="417" y="831"/>
                    <a:pt x="449" y="831"/>
                  </a:cubicBezTo>
                  <a:cubicBezTo>
                    <a:pt x="518" y="831"/>
                    <a:pt x="518" y="831"/>
                    <a:pt x="518" y="831"/>
                  </a:cubicBezTo>
                  <a:cubicBezTo>
                    <a:pt x="550" y="831"/>
                    <a:pt x="576" y="858"/>
                    <a:pt x="576" y="890"/>
                  </a:cubicBezTo>
                  <a:lnTo>
                    <a:pt x="576" y="948"/>
                  </a:lnTo>
                  <a:close/>
                  <a:moveTo>
                    <a:pt x="576" y="707"/>
                  </a:moveTo>
                  <a:cubicBezTo>
                    <a:pt x="576" y="740"/>
                    <a:pt x="550" y="766"/>
                    <a:pt x="518" y="766"/>
                  </a:cubicBezTo>
                  <a:cubicBezTo>
                    <a:pt x="449" y="766"/>
                    <a:pt x="449" y="766"/>
                    <a:pt x="449" y="766"/>
                  </a:cubicBezTo>
                  <a:cubicBezTo>
                    <a:pt x="417" y="766"/>
                    <a:pt x="391" y="740"/>
                    <a:pt x="391" y="707"/>
                  </a:cubicBezTo>
                  <a:cubicBezTo>
                    <a:pt x="391" y="649"/>
                    <a:pt x="391" y="649"/>
                    <a:pt x="391" y="649"/>
                  </a:cubicBezTo>
                  <a:cubicBezTo>
                    <a:pt x="391" y="617"/>
                    <a:pt x="417" y="591"/>
                    <a:pt x="449" y="591"/>
                  </a:cubicBezTo>
                  <a:cubicBezTo>
                    <a:pt x="518" y="591"/>
                    <a:pt x="518" y="591"/>
                    <a:pt x="518" y="591"/>
                  </a:cubicBezTo>
                  <a:cubicBezTo>
                    <a:pt x="550" y="591"/>
                    <a:pt x="576" y="617"/>
                    <a:pt x="576" y="649"/>
                  </a:cubicBezTo>
                  <a:lnTo>
                    <a:pt x="576" y="707"/>
                  </a:lnTo>
                  <a:close/>
                  <a:moveTo>
                    <a:pt x="576" y="469"/>
                  </a:moveTo>
                  <a:cubicBezTo>
                    <a:pt x="576" y="501"/>
                    <a:pt x="550" y="528"/>
                    <a:pt x="518" y="528"/>
                  </a:cubicBezTo>
                  <a:cubicBezTo>
                    <a:pt x="449" y="528"/>
                    <a:pt x="449" y="528"/>
                    <a:pt x="449" y="528"/>
                  </a:cubicBezTo>
                  <a:cubicBezTo>
                    <a:pt x="417" y="528"/>
                    <a:pt x="391" y="501"/>
                    <a:pt x="391" y="469"/>
                  </a:cubicBezTo>
                  <a:cubicBezTo>
                    <a:pt x="391" y="411"/>
                    <a:pt x="391" y="411"/>
                    <a:pt x="391" y="411"/>
                  </a:cubicBezTo>
                  <a:cubicBezTo>
                    <a:pt x="391" y="379"/>
                    <a:pt x="417" y="353"/>
                    <a:pt x="449" y="353"/>
                  </a:cubicBezTo>
                  <a:cubicBezTo>
                    <a:pt x="518" y="353"/>
                    <a:pt x="518" y="353"/>
                    <a:pt x="518" y="353"/>
                  </a:cubicBezTo>
                  <a:cubicBezTo>
                    <a:pt x="550" y="353"/>
                    <a:pt x="576" y="379"/>
                    <a:pt x="576" y="411"/>
                  </a:cubicBezTo>
                  <a:lnTo>
                    <a:pt x="576" y="469"/>
                  </a:lnTo>
                  <a:close/>
                  <a:moveTo>
                    <a:pt x="576" y="214"/>
                  </a:moveTo>
                  <a:cubicBezTo>
                    <a:pt x="576" y="246"/>
                    <a:pt x="550" y="272"/>
                    <a:pt x="518" y="272"/>
                  </a:cubicBezTo>
                  <a:cubicBezTo>
                    <a:pt x="449" y="272"/>
                    <a:pt x="449" y="272"/>
                    <a:pt x="449" y="272"/>
                  </a:cubicBezTo>
                  <a:cubicBezTo>
                    <a:pt x="417" y="272"/>
                    <a:pt x="391" y="246"/>
                    <a:pt x="391" y="214"/>
                  </a:cubicBezTo>
                  <a:cubicBezTo>
                    <a:pt x="391" y="156"/>
                    <a:pt x="391" y="156"/>
                    <a:pt x="391" y="156"/>
                  </a:cubicBezTo>
                  <a:cubicBezTo>
                    <a:pt x="391" y="123"/>
                    <a:pt x="417" y="97"/>
                    <a:pt x="449" y="97"/>
                  </a:cubicBezTo>
                  <a:cubicBezTo>
                    <a:pt x="518" y="97"/>
                    <a:pt x="518" y="97"/>
                    <a:pt x="518" y="97"/>
                  </a:cubicBezTo>
                  <a:cubicBezTo>
                    <a:pt x="550" y="97"/>
                    <a:pt x="576" y="123"/>
                    <a:pt x="576" y="156"/>
                  </a:cubicBezTo>
                  <a:lnTo>
                    <a:pt x="5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sp>
          <p:nvSpPr>
            <p:cNvPr id="146" name="Freeform 7"/>
            <p:cNvSpPr>
              <a:spLocks noEditPoints="1"/>
            </p:cNvSpPr>
            <p:nvPr/>
          </p:nvSpPr>
          <p:spPr bwMode="auto">
            <a:xfrm>
              <a:off x="13319126" y="1573213"/>
              <a:ext cx="1489075" cy="3709987"/>
            </a:xfrm>
            <a:custGeom>
              <a:avLst/>
              <a:gdLst>
                <a:gd name="T0" fmla="*/ 0 w 730"/>
                <a:gd name="T1" fmla="*/ 688 h 1818"/>
                <a:gd name="T2" fmla="*/ 343 w 730"/>
                <a:gd name="T3" fmla="*/ 1818 h 1818"/>
                <a:gd name="T4" fmla="*/ 730 w 730"/>
                <a:gd name="T5" fmla="*/ 0 h 1818"/>
                <a:gd name="T6" fmla="*/ 311 w 730"/>
                <a:gd name="T7" fmla="*/ 490 h 1818"/>
                <a:gd name="T8" fmla="*/ 185 w 730"/>
                <a:gd name="T9" fmla="*/ 548 h 1818"/>
                <a:gd name="T10" fmla="*/ 127 w 730"/>
                <a:gd name="T11" fmla="*/ 432 h 1818"/>
                <a:gd name="T12" fmla="*/ 253 w 730"/>
                <a:gd name="T13" fmla="*/ 373 h 1818"/>
                <a:gd name="T14" fmla="*/ 311 w 730"/>
                <a:gd name="T15" fmla="*/ 490 h 1818"/>
                <a:gd name="T16" fmla="*/ 253 w 730"/>
                <a:gd name="T17" fmla="*/ 309 h 1818"/>
                <a:gd name="T18" fmla="*/ 127 w 730"/>
                <a:gd name="T19" fmla="*/ 250 h 1818"/>
                <a:gd name="T20" fmla="*/ 185 w 730"/>
                <a:gd name="T21" fmla="*/ 134 h 1818"/>
                <a:gd name="T22" fmla="*/ 311 w 730"/>
                <a:gd name="T23" fmla="*/ 192 h 1818"/>
                <a:gd name="T24" fmla="*/ 572 w 730"/>
                <a:gd name="T25" fmla="*/ 1449 h 1818"/>
                <a:gd name="T26" fmla="*/ 445 w 730"/>
                <a:gd name="T27" fmla="*/ 1507 h 1818"/>
                <a:gd name="T28" fmla="*/ 387 w 730"/>
                <a:gd name="T29" fmla="*/ 1391 h 1818"/>
                <a:gd name="T30" fmla="*/ 513 w 730"/>
                <a:gd name="T31" fmla="*/ 1332 h 1818"/>
                <a:gd name="T32" fmla="*/ 572 w 730"/>
                <a:gd name="T33" fmla="*/ 1449 h 1818"/>
                <a:gd name="T34" fmla="*/ 513 w 730"/>
                <a:gd name="T35" fmla="*/ 1268 h 1818"/>
                <a:gd name="T36" fmla="*/ 387 w 730"/>
                <a:gd name="T37" fmla="*/ 1209 h 1818"/>
                <a:gd name="T38" fmla="*/ 445 w 730"/>
                <a:gd name="T39" fmla="*/ 1092 h 1818"/>
                <a:gd name="T40" fmla="*/ 572 w 730"/>
                <a:gd name="T41" fmla="*/ 1151 h 1818"/>
                <a:gd name="T42" fmla="*/ 572 w 730"/>
                <a:gd name="T43" fmla="*/ 970 h 1818"/>
                <a:gd name="T44" fmla="*/ 445 w 730"/>
                <a:gd name="T45" fmla="*/ 1028 h 1818"/>
                <a:gd name="T46" fmla="*/ 387 w 730"/>
                <a:gd name="T47" fmla="*/ 911 h 1818"/>
                <a:gd name="T48" fmla="*/ 513 w 730"/>
                <a:gd name="T49" fmla="*/ 853 h 1818"/>
                <a:gd name="T50" fmla="*/ 572 w 730"/>
                <a:gd name="T51" fmla="*/ 970 h 1818"/>
                <a:gd name="T52" fmla="*/ 513 w 730"/>
                <a:gd name="T53" fmla="*/ 788 h 1818"/>
                <a:gd name="T54" fmla="*/ 387 w 730"/>
                <a:gd name="T55" fmla="*/ 730 h 1818"/>
                <a:gd name="T56" fmla="*/ 445 w 730"/>
                <a:gd name="T57" fmla="*/ 613 h 1818"/>
                <a:gd name="T58" fmla="*/ 572 w 730"/>
                <a:gd name="T59" fmla="*/ 671 h 1818"/>
                <a:gd name="T60" fmla="*/ 572 w 730"/>
                <a:gd name="T61" fmla="*/ 490 h 1818"/>
                <a:gd name="T62" fmla="*/ 445 w 730"/>
                <a:gd name="T63" fmla="*/ 548 h 1818"/>
                <a:gd name="T64" fmla="*/ 387 w 730"/>
                <a:gd name="T65" fmla="*/ 432 h 1818"/>
                <a:gd name="T66" fmla="*/ 513 w 730"/>
                <a:gd name="T67" fmla="*/ 373 h 1818"/>
                <a:gd name="T68" fmla="*/ 572 w 730"/>
                <a:gd name="T69" fmla="*/ 490 h 1818"/>
                <a:gd name="T70" fmla="*/ 513 w 730"/>
                <a:gd name="T71" fmla="*/ 309 h 1818"/>
                <a:gd name="T72" fmla="*/ 387 w 730"/>
                <a:gd name="T73" fmla="*/ 250 h 1818"/>
                <a:gd name="T74" fmla="*/ 445 w 730"/>
                <a:gd name="T75" fmla="*/ 134 h 1818"/>
                <a:gd name="T76" fmla="*/ 572 w 730"/>
                <a:gd name="T77" fmla="*/ 19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0" h="1818">
                  <a:moveTo>
                    <a:pt x="0" y="0"/>
                  </a:moveTo>
                  <a:cubicBezTo>
                    <a:pt x="0" y="688"/>
                    <a:pt x="0" y="688"/>
                    <a:pt x="0" y="688"/>
                  </a:cubicBezTo>
                  <a:cubicBezTo>
                    <a:pt x="343" y="688"/>
                    <a:pt x="343" y="688"/>
                    <a:pt x="343" y="688"/>
                  </a:cubicBezTo>
                  <a:cubicBezTo>
                    <a:pt x="343" y="1818"/>
                    <a:pt x="343" y="1818"/>
                    <a:pt x="343" y="1818"/>
                  </a:cubicBezTo>
                  <a:cubicBezTo>
                    <a:pt x="730" y="1818"/>
                    <a:pt x="730" y="1818"/>
                    <a:pt x="730" y="1818"/>
                  </a:cubicBezTo>
                  <a:cubicBezTo>
                    <a:pt x="730" y="0"/>
                    <a:pt x="730" y="0"/>
                    <a:pt x="730" y="0"/>
                  </a:cubicBezTo>
                  <a:lnTo>
                    <a:pt x="0" y="0"/>
                  </a:lnTo>
                  <a:close/>
                  <a:moveTo>
                    <a:pt x="311" y="490"/>
                  </a:moveTo>
                  <a:cubicBezTo>
                    <a:pt x="311" y="522"/>
                    <a:pt x="285" y="548"/>
                    <a:pt x="253" y="548"/>
                  </a:cubicBezTo>
                  <a:cubicBezTo>
                    <a:pt x="185" y="548"/>
                    <a:pt x="185" y="548"/>
                    <a:pt x="185" y="548"/>
                  </a:cubicBezTo>
                  <a:cubicBezTo>
                    <a:pt x="153" y="548"/>
                    <a:pt x="127" y="522"/>
                    <a:pt x="127" y="490"/>
                  </a:cubicBezTo>
                  <a:cubicBezTo>
                    <a:pt x="127" y="432"/>
                    <a:pt x="127" y="432"/>
                    <a:pt x="127" y="432"/>
                  </a:cubicBezTo>
                  <a:cubicBezTo>
                    <a:pt x="127" y="399"/>
                    <a:pt x="153" y="373"/>
                    <a:pt x="185" y="373"/>
                  </a:cubicBezTo>
                  <a:cubicBezTo>
                    <a:pt x="253" y="373"/>
                    <a:pt x="253" y="373"/>
                    <a:pt x="253" y="373"/>
                  </a:cubicBezTo>
                  <a:cubicBezTo>
                    <a:pt x="285" y="373"/>
                    <a:pt x="311" y="399"/>
                    <a:pt x="311" y="432"/>
                  </a:cubicBezTo>
                  <a:lnTo>
                    <a:pt x="311" y="490"/>
                  </a:lnTo>
                  <a:close/>
                  <a:moveTo>
                    <a:pt x="311" y="250"/>
                  </a:moveTo>
                  <a:cubicBezTo>
                    <a:pt x="311" y="283"/>
                    <a:pt x="285" y="309"/>
                    <a:pt x="253" y="309"/>
                  </a:cubicBezTo>
                  <a:cubicBezTo>
                    <a:pt x="185" y="309"/>
                    <a:pt x="185" y="309"/>
                    <a:pt x="185" y="309"/>
                  </a:cubicBezTo>
                  <a:cubicBezTo>
                    <a:pt x="153" y="309"/>
                    <a:pt x="127" y="283"/>
                    <a:pt x="127" y="250"/>
                  </a:cubicBezTo>
                  <a:cubicBezTo>
                    <a:pt x="127" y="192"/>
                    <a:pt x="127" y="192"/>
                    <a:pt x="127" y="192"/>
                  </a:cubicBezTo>
                  <a:cubicBezTo>
                    <a:pt x="127" y="160"/>
                    <a:pt x="153" y="134"/>
                    <a:pt x="185" y="134"/>
                  </a:cubicBezTo>
                  <a:cubicBezTo>
                    <a:pt x="253" y="134"/>
                    <a:pt x="253" y="134"/>
                    <a:pt x="253" y="134"/>
                  </a:cubicBezTo>
                  <a:cubicBezTo>
                    <a:pt x="285" y="134"/>
                    <a:pt x="311" y="160"/>
                    <a:pt x="311" y="192"/>
                  </a:cubicBezTo>
                  <a:lnTo>
                    <a:pt x="311" y="250"/>
                  </a:lnTo>
                  <a:close/>
                  <a:moveTo>
                    <a:pt x="572" y="1449"/>
                  </a:moveTo>
                  <a:cubicBezTo>
                    <a:pt x="572" y="1481"/>
                    <a:pt x="546" y="1507"/>
                    <a:pt x="513" y="1507"/>
                  </a:cubicBezTo>
                  <a:cubicBezTo>
                    <a:pt x="445" y="1507"/>
                    <a:pt x="445" y="1507"/>
                    <a:pt x="445" y="1507"/>
                  </a:cubicBezTo>
                  <a:cubicBezTo>
                    <a:pt x="413" y="1507"/>
                    <a:pt x="387" y="1481"/>
                    <a:pt x="387" y="1449"/>
                  </a:cubicBezTo>
                  <a:cubicBezTo>
                    <a:pt x="387" y="1391"/>
                    <a:pt x="387" y="1391"/>
                    <a:pt x="387" y="1391"/>
                  </a:cubicBezTo>
                  <a:cubicBezTo>
                    <a:pt x="387" y="1358"/>
                    <a:pt x="413" y="1332"/>
                    <a:pt x="445" y="1332"/>
                  </a:cubicBezTo>
                  <a:cubicBezTo>
                    <a:pt x="513" y="1332"/>
                    <a:pt x="513" y="1332"/>
                    <a:pt x="513" y="1332"/>
                  </a:cubicBezTo>
                  <a:cubicBezTo>
                    <a:pt x="546" y="1332"/>
                    <a:pt x="572" y="1358"/>
                    <a:pt x="572" y="1391"/>
                  </a:cubicBezTo>
                  <a:lnTo>
                    <a:pt x="572" y="1449"/>
                  </a:lnTo>
                  <a:close/>
                  <a:moveTo>
                    <a:pt x="572" y="1209"/>
                  </a:moveTo>
                  <a:cubicBezTo>
                    <a:pt x="572" y="1241"/>
                    <a:pt x="546" y="1268"/>
                    <a:pt x="513" y="1268"/>
                  </a:cubicBezTo>
                  <a:cubicBezTo>
                    <a:pt x="445" y="1268"/>
                    <a:pt x="445" y="1268"/>
                    <a:pt x="445" y="1268"/>
                  </a:cubicBezTo>
                  <a:cubicBezTo>
                    <a:pt x="413" y="1268"/>
                    <a:pt x="387" y="1241"/>
                    <a:pt x="387" y="1209"/>
                  </a:cubicBezTo>
                  <a:cubicBezTo>
                    <a:pt x="387" y="1151"/>
                    <a:pt x="387" y="1151"/>
                    <a:pt x="387" y="1151"/>
                  </a:cubicBezTo>
                  <a:cubicBezTo>
                    <a:pt x="387" y="1119"/>
                    <a:pt x="413" y="1092"/>
                    <a:pt x="445" y="1092"/>
                  </a:cubicBezTo>
                  <a:cubicBezTo>
                    <a:pt x="513" y="1092"/>
                    <a:pt x="513" y="1092"/>
                    <a:pt x="513" y="1092"/>
                  </a:cubicBezTo>
                  <a:cubicBezTo>
                    <a:pt x="546" y="1092"/>
                    <a:pt x="572" y="1119"/>
                    <a:pt x="572" y="1151"/>
                  </a:cubicBezTo>
                  <a:lnTo>
                    <a:pt x="572" y="1209"/>
                  </a:lnTo>
                  <a:close/>
                  <a:moveTo>
                    <a:pt x="572" y="970"/>
                  </a:moveTo>
                  <a:cubicBezTo>
                    <a:pt x="572" y="1002"/>
                    <a:pt x="546" y="1028"/>
                    <a:pt x="513" y="1028"/>
                  </a:cubicBezTo>
                  <a:cubicBezTo>
                    <a:pt x="445" y="1028"/>
                    <a:pt x="445" y="1028"/>
                    <a:pt x="445" y="1028"/>
                  </a:cubicBezTo>
                  <a:cubicBezTo>
                    <a:pt x="413" y="1028"/>
                    <a:pt x="387" y="1002"/>
                    <a:pt x="387" y="970"/>
                  </a:cubicBezTo>
                  <a:cubicBezTo>
                    <a:pt x="387" y="911"/>
                    <a:pt x="387" y="911"/>
                    <a:pt x="387" y="911"/>
                  </a:cubicBezTo>
                  <a:cubicBezTo>
                    <a:pt x="387" y="879"/>
                    <a:pt x="413" y="853"/>
                    <a:pt x="445" y="853"/>
                  </a:cubicBezTo>
                  <a:cubicBezTo>
                    <a:pt x="513" y="853"/>
                    <a:pt x="513" y="853"/>
                    <a:pt x="513" y="853"/>
                  </a:cubicBezTo>
                  <a:cubicBezTo>
                    <a:pt x="546" y="853"/>
                    <a:pt x="572" y="879"/>
                    <a:pt x="572" y="911"/>
                  </a:cubicBezTo>
                  <a:lnTo>
                    <a:pt x="572" y="970"/>
                  </a:lnTo>
                  <a:close/>
                  <a:moveTo>
                    <a:pt x="572" y="730"/>
                  </a:moveTo>
                  <a:cubicBezTo>
                    <a:pt x="572" y="762"/>
                    <a:pt x="546" y="788"/>
                    <a:pt x="513" y="788"/>
                  </a:cubicBezTo>
                  <a:cubicBezTo>
                    <a:pt x="445" y="788"/>
                    <a:pt x="445" y="788"/>
                    <a:pt x="445" y="788"/>
                  </a:cubicBezTo>
                  <a:cubicBezTo>
                    <a:pt x="413" y="788"/>
                    <a:pt x="387" y="762"/>
                    <a:pt x="387" y="730"/>
                  </a:cubicBezTo>
                  <a:cubicBezTo>
                    <a:pt x="387" y="671"/>
                    <a:pt x="387" y="671"/>
                    <a:pt x="387" y="671"/>
                  </a:cubicBezTo>
                  <a:cubicBezTo>
                    <a:pt x="387" y="639"/>
                    <a:pt x="413" y="613"/>
                    <a:pt x="445" y="613"/>
                  </a:cubicBezTo>
                  <a:cubicBezTo>
                    <a:pt x="513" y="613"/>
                    <a:pt x="513" y="613"/>
                    <a:pt x="513" y="613"/>
                  </a:cubicBezTo>
                  <a:cubicBezTo>
                    <a:pt x="546" y="613"/>
                    <a:pt x="572" y="639"/>
                    <a:pt x="572" y="671"/>
                  </a:cubicBezTo>
                  <a:lnTo>
                    <a:pt x="572" y="730"/>
                  </a:lnTo>
                  <a:close/>
                  <a:moveTo>
                    <a:pt x="572" y="490"/>
                  </a:moveTo>
                  <a:cubicBezTo>
                    <a:pt x="572" y="522"/>
                    <a:pt x="546" y="548"/>
                    <a:pt x="513" y="548"/>
                  </a:cubicBezTo>
                  <a:cubicBezTo>
                    <a:pt x="445" y="548"/>
                    <a:pt x="445" y="548"/>
                    <a:pt x="445" y="548"/>
                  </a:cubicBezTo>
                  <a:cubicBezTo>
                    <a:pt x="413" y="548"/>
                    <a:pt x="387" y="522"/>
                    <a:pt x="387" y="490"/>
                  </a:cubicBezTo>
                  <a:cubicBezTo>
                    <a:pt x="387" y="432"/>
                    <a:pt x="387" y="432"/>
                    <a:pt x="387" y="432"/>
                  </a:cubicBezTo>
                  <a:cubicBezTo>
                    <a:pt x="387" y="399"/>
                    <a:pt x="413" y="373"/>
                    <a:pt x="445" y="373"/>
                  </a:cubicBezTo>
                  <a:cubicBezTo>
                    <a:pt x="513" y="373"/>
                    <a:pt x="513" y="373"/>
                    <a:pt x="513" y="373"/>
                  </a:cubicBezTo>
                  <a:cubicBezTo>
                    <a:pt x="546" y="373"/>
                    <a:pt x="572" y="399"/>
                    <a:pt x="572" y="432"/>
                  </a:cubicBezTo>
                  <a:lnTo>
                    <a:pt x="572" y="490"/>
                  </a:lnTo>
                  <a:close/>
                  <a:moveTo>
                    <a:pt x="572" y="250"/>
                  </a:moveTo>
                  <a:cubicBezTo>
                    <a:pt x="572" y="283"/>
                    <a:pt x="546" y="309"/>
                    <a:pt x="513" y="309"/>
                  </a:cubicBezTo>
                  <a:cubicBezTo>
                    <a:pt x="445" y="309"/>
                    <a:pt x="445" y="309"/>
                    <a:pt x="445" y="309"/>
                  </a:cubicBezTo>
                  <a:cubicBezTo>
                    <a:pt x="413" y="309"/>
                    <a:pt x="387" y="283"/>
                    <a:pt x="387" y="250"/>
                  </a:cubicBezTo>
                  <a:cubicBezTo>
                    <a:pt x="387" y="192"/>
                    <a:pt x="387" y="192"/>
                    <a:pt x="387" y="192"/>
                  </a:cubicBezTo>
                  <a:cubicBezTo>
                    <a:pt x="387" y="160"/>
                    <a:pt x="413" y="134"/>
                    <a:pt x="445" y="134"/>
                  </a:cubicBezTo>
                  <a:cubicBezTo>
                    <a:pt x="513" y="134"/>
                    <a:pt x="513" y="134"/>
                    <a:pt x="513" y="134"/>
                  </a:cubicBezTo>
                  <a:cubicBezTo>
                    <a:pt x="546" y="134"/>
                    <a:pt x="572" y="160"/>
                    <a:pt x="572" y="192"/>
                  </a:cubicBezTo>
                  <a:lnTo>
                    <a:pt x="572"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grpSp>
      <p:sp>
        <p:nvSpPr>
          <p:cNvPr id="159" name="Freeform 34"/>
          <p:cNvSpPr>
            <a:spLocks noEditPoints="1"/>
          </p:cNvSpPr>
          <p:nvPr/>
        </p:nvSpPr>
        <p:spPr bwMode="auto">
          <a:xfrm>
            <a:off x="3535390" y="3191884"/>
            <a:ext cx="416890" cy="409200"/>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9868" tIns="34933" rIns="69868" bIns="34933"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sp>
        <p:nvSpPr>
          <p:cNvPr id="162" name="Rectangle 161"/>
          <p:cNvSpPr/>
          <p:nvPr/>
        </p:nvSpPr>
        <p:spPr bwMode="auto">
          <a:xfrm>
            <a:off x="3799849" y="5498119"/>
            <a:ext cx="1223044" cy="529468"/>
          </a:xfrm>
          <a:prstGeom prst="rect">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895450"/>
            <a:r>
              <a:rPr lang="en-US" sz="1224" b="1" dirty="0">
                <a:gradFill>
                  <a:gsLst>
                    <a:gs pos="0">
                      <a:schemeClr val="tx1"/>
                    </a:gs>
                    <a:gs pos="86000">
                      <a:schemeClr val="tx1"/>
                    </a:gs>
                  </a:gsLst>
                  <a:lin ang="5400000" scaled="0"/>
                </a:gradFill>
              </a:rPr>
              <a:t>SQL Server</a:t>
            </a:r>
          </a:p>
        </p:txBody>
      </p:sp>
      <p:sp>
        <p:nvSpPr>
          <p:cNvPr id="163" name="Rounded Rectangle 162"/>
          <p:cNvSpPr/>
          <p:nvPr/>
        </p:nvSpPr>
        <p:spPr bwMode="auto">
          <a:xfrm>
            <a:off x="3071815" y="4341711"/>
            <a:ext cx="1278501" cy="429071"/>
          </a:xfrm>
          <a:prstGeom prst="roundRect">
            <a:avLst>
              <a:gd name="adj" fmla="val 0"/>
            </a:avLst>
          </a:prstGeom>
          <a:solidFill>
            <a:schemeClr val="tx1">
              <a:lumMod val="50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89571" tIns="44785" rIns="89571" bIns="44785" numCol="1" rtlCol="0" anchor="ctr" anchorCtr="0" compatLnSpc="1">
            <a:prstTxWarp prst="textNoShape">
              <a:avLst/>
            </a:prstTxWarp>
          </a:bodyPr>
          <a:lstStyle/>
          <a:p>
            <a:pPr algn="ctr" defTabSz="895450" fontAlgn="base">
              <a:spcBef>
                <a:spcPct val="0"/>
              </a:spcBef>
              <a:spcAft>
                <a:spcPct val="0"/>
              </a:spcAft>
            </a:pPr>
            <a:r>
              <a:rPr lang="en-US" sz="1428" b="1" dirty="0">
                <a:gradFill>
                  <a:gsLst>
                    <a:gs pos="0">
                      <a:srgbClr val="FFFFFF"/>
                    </a:gs>
                    <a:gs pos="100000">
                      <a:srgbClr val="FFFFFF"/>
                    </a:gs>
                  </a:gsLst>
                  <a:lin ang="5400000" scaled="0"/>
                </a:gradFill>
              </a:rPr>
              <a:t>Application</a:t>
            </a:r>
          </a:p>
        </p:txBody>
      </p:sp>
      <p:cxnSp>
        <p:nvCxnSpPr>
          <p:cNvPr id="164" name="Straight Arrow Connector 163"/>
          <p:cNvCxnSpPr/>
          <p:nvPr/>
        </p:nvCxnSpPr>
        <p:spPr>
          <a:xfrm flipH="1">
            <a:off x="3707803" y="4770781"/>
            <a:ext cx="3271" cy="783136"/>
          </a:xfrm>
          <a:prstGeom prst="straightConnector1">
            <a:avLst/>
          </a:prstGeom>
          <a:ln w="22225">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2802409" y="4842508"/>
            <a:ext cx="719074" cy="1120610"/>
            <a:chOff x="12426951" y="1573213"/>
            <a:chExt cx="2381250" cy="3709987"/>
          </a:xfrm>
          <a:solidFill>
            <a:schemeClr val="tx1"/>
          </a:solidFill>
        </p:grpSpPr>
        <p:sp>
          <p:nvSpPr>
            <p:cNvPr id="167" name="Freeform 6"/>
            <p:cNvSpPr>
              <a:spLocks noEditPoints="1"/>
            </p:cNvSpPr>
            <p:nvPr/>
          </p:nvSpPr>
          <p:spPr bwMode="auto">
            <a:xfrm>
              <a:off x="12426951" y="3081338"/>
              <a:ext cx="1487488" cy="2201862"/>
            </a:xfrm>
            <a:custGeom>
              <a:avLst/>
              <a:gdLst>
                <a:gd name="T0" fmla="*/ 0 w 729"/>
                <a:gd name="T1" fmla="*/ 1079 h 1079"/>
                <a:gd name="T2" fmla="*/ 729 w 729"/>
                <a:gd name="T3" fmla="*/ 0 h 1079"/>
                <a:gd name="T4" fmla="*/ 316 w 729"/>
                <a:gd name="T5" fmla="*/ 948 h 1079"/>
                <a:gd name="T6" fmla="*/ 189 w 729"/>
                <a:gd name="T7" fmla="*/ 1007 h 1079"/>
                <a:gd name="T8" fmla="*/ 131 w 729"/>
                <a:gd name="T9" fmla="*/ 890 h 1079"/>
                <a:gd name="T10" fmla="*/ 257 w 729"/>
                <a:gd name="T11" fmla="*/ 831 h 1079"/>
                <a:gd name="T12" fmla="*/ 316 w 729"/>
                <a:gd name="T13" fmla="*/ 948 h 1079"/>
                <a:gd name="T14" fmla="*/ 257 w 729"/>
                <a:gd name="T15" fmla="*/ 766 h 1079"/>
                <a:gd name="T16" fmla="*/ 131 w 729"/>
                <a:gd name="T17" fmla="*/ 707 h 1079"/>
                <a:gd name="T18" fmla="*/ 189 w 729"/>
                <a:gd name="T19" fmla="*/ 591 h 1079"/>
                <a:gd name="T20" fmla="*/ 316 w 729"/>
                <a:gd name="T21" fmla="*/ 649 h 1079"/>
                <a:gd name="T22" fmla="*/ 316 w 729"/>
                <a:gd name="T23" fmla="*/ 469 h 1079"/>
                <a:gd name="T24" fmla="*/ 189 w 729"/>
                <a:gd name="T25" fmla="*/ 528 h 1079"/>
                <a:gd name="T26" fmla="*/ 131 w 729"/>
                <a:gd name="T27" fmla="*/ 411 h 1079"/>
                <a:gd name="T28" fmla="*/ 257 w 729"/>
                <a:gd name="T29" fmla="*/ 353 h 1079"/>
                <a:gd name="T30" fmla="*/ 316 w 729"/>
                <a:gd name="T31" fmla="*/ 469 h 1079"/>
                <a:gd name="T32" fmla="*/ 257 w 729"/>
                <a:gd name="T33" fmla="*/ 272 h 1079"/>
                <a:gd name="T34" fmla="*/ 131 w 729"/>
                <a:gd name="T35" fmla="*/ 214 h 1079"/>
                <a:gd name="T36" fmla="*/ 189 w 729"/>
                <a:gd name="T37" fmla="*/ 97 h 1079"/>
                <a:gd name="T38" fmla="*/ 316 w 729"/>
                <a:gd name="T39" fmla="*/ 156 h 1079"/>
                <a:gd name="T40" fmla="*/ 576 w 729"/>
                <a:gd name="T41" fmla="*/ 948 h 1079"/>
                <a:gd name="T42" fmla="*/ 449 w 729"/>
                <a:gd name="T43" fmla="*/ 1007 h 1079"/>
                <a:gd name="T44" fmla="*/ 391 w 729"/>
                <a:gd name="T45" fmla="*/ 890 h 1079"/>
                <a:gd name="T46" fmla="*/ 518 w 729"/>
                <a:gd name="T47" fmla="*/ 831 h 1079"/>
                <a:gd name="T48" fmla="*/ 576 w 729"/>
                <a:gd name="T49" fmla="*/ 948 h 1079"/>
                <a:gd name="T50" fmla="*/ 518 w 729"/>
                <a:gd name="T51" fmla="*/ 766 h 1079"/>
                <a:gd name="T52" fmla="*/ 391 w 729"/>
                <a:gd name="T53" fmla="*/ 707 h 1079"/>
                <a:gd name="T54" fmla="*/ 449 w 729"/>
                <a:gd name="T55" fmla="*/ 591 h 1079"/>
                <a:gd name="T56" fmla="*/ 576 w 729"/>
                <a:gd name="T57" fmla="*/ 649 h 1079"/>
                <a:gd name="T58" fmla="*/ 576 w 729"/>
                <a:gd name="T59" fmla="*/ 469 h 1079"/>
                <a:gd name="T60" fmla="*/ 449 w 729"/>
                <a:gd name="T61" fmla="*/ 528 h 1079"/>
                <a:gd name="T62" fmla="*/ 391 w 729"/>
                <a:gd name="T63" fmla="*/ 411 h 1079"/>
                <a:gd name="T64" fmla="*/ 518 w 729"/>
                <a:gd name="T65" fmla="*/ 353 h 1079"/>
                <a:gd name="T66" fmla="*/ 576 w 729"/>
                <a:gd name="T67" fmla="*/ 469 h 1079"/>
                <a:gd name="T68" fmla="*/ 518 w 729"/>
                <a:gd name="T69" fmla="*/ 272 h 1079"/>
                <a:gd name="T70" fmla="*/ 391 w 729"/>
                <a:gd name="T71" fmla="*/ 214 h 1079"/>
                <a:gd name="T72" fmla="*/ 449 w 729"/>
                <a:gd name="T73" fmla="*/ 97 h 1079"/>
                <a:gd name="T74" fmla="*/ 576 w 729"/>
                <a:gd name="T75" fmla="*/ 156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9" h="1079">
                  <a:moveTo>
                    <a:pt x="0" y="0"/>
                  </a:moveTo>
                  <a:cubicBezTo>
                    <a:pt x="0" y="1079"/>
                    <a:pt x="0" y="1079"/>
                    <a:pt x="0" y="1079"/>
                  </a:cubicBezTo>
                  <a:cubicBezTo>
                    <a:pt x="729" y="1079"/>
                    <a:pt x="729" y="1079"/>
                    <a:pt x="729" y="1079"/>
                  </a:cubicBezTo>
                  <a:cubicBezTo>
                    <a:pt x="729" y="0"/>
                    <a:pt x="729" y="0"/>
                    <a:pt x="729" y="0"/>
                  </a:cubicBezTo>
                  <a:lnTo>
                    <a:pt x="0" y="0"/>
                  </a:lnTo>
                  <a:close/>
                  <a:moveTo>
                    <a:pt x="316" y="948"/>
                  </a:moveTo>
                  <a:cubicBezTo>
                    <a:pt x="316" y="980"/>
                    <a:pt x="290" y="1007"/>
                    <a:pt x="257" y="1007"/>
                  </a:cubicBezTo>
                  <a:cubicBezTo>
                    <a:pt x="189" y="1007"/>
                    <a:pt x="189" y="1007"/>
                    <a:pt x="189" y="1007"/>
                  </a:cubicBezTo>
                  <a:cubicBezTo>
                    <a:pt x="157" y="1007"/>
                    <a:pt x="131" y="980"/>
                    <a:pt x="131" y="948"/>
                  </a:cubicBezTo>
                  <a:cubicBezTo>
                    <a:pt x="131" y="890"/>
                    <a:pt x="131" y="890"/>
                    <a:pt x="131" y="890"/>
                  </a:cubicBezTo>
                  <a:cubicBezTo>
                    <a:pt x="131" y="858"/>
                    <a:pt x="157" y="831"/>
                    <a:pt x="189" y="831"/>
                  </a:cubicBezTo>
                  <a:cubicBezTo>
                    <a:pt x="257" y="831"/>
                    <a:pt x="257" y="831"/>
                    <a:pt x="257" y="831"/>
                  </a:cubicBezTo>
                  <a:cubicBezTo>
                    <a:pt x="290" y="831"/>
                    <a:pt x="316" y="858"/>
                    <a:pt x="316" y="890"/>
                  </a:cubicBezTo>
                  <a:lnTo>
                    <a:pt x="316" y="948"/>
                  </a:lnTo>
                  <a:close/>
                  <a:moveTo>
                    <a:pt x="316" y="707"/>
                  </a:moveTo>
                  <a:cubicBezTo>
                    <a:pt x="316" y="740"/>
                    <a:pt x="290" y="766"/>
                    <a:pt x="257" y="766"/>
                  </a:cubicBezTo>
                  <a:cubicBezTo>
                    <a:pt x="189" y="766"/>
                    <a:pt x="189" y="766"/>
                    <a:pt x="189" y="766"/>
                  </a:cubicBezTo>
                  <a:cubicBezTo>
                    <a:pt x="157" y="766"/>
                    <a:pt x="131" y="740"/>
                    <a:pt x="131" y="707"/>
                  </a:cubicBezTo>
                  <a:cubicBezTo>
                    <a:pt x="131" y="649"/>
                    <a:pt x="131" y="649"/>
                    <a:pt x="131" y="649"/>
                  </a:cubicBezTo>
                  <a:cubicBezTo>
                    <a:pt x="131" y="617"/>
                    <a:pt x="157" y="591"/>
                    <a:pt x="189" y="591"/>
                  </a:cubicBezTo>
                  <a:cubicBezTo>
                    <a:pt x="257" y="591"/>
                    <a:pt x="257" y="591"/>
                    <a:pt x="257" y="591"/>
                  </a:cubicBezTo>
                  <a:cubicBezTo>
                    <a:pt x="290" y="591"/>
                    <a:pt x="316" y="617"/>
                    <a:pt x="316" y="649"/>
                  </a:cubicBezTo>
                  <a:lnTo>
                    <a:pt x="316" y="707"/>
                  </a:lnTo>
                  <a:close/>
                  <a:moveTo>
                    <a:pt x="316" y="469"/>
                  </a:moveTo>
                  <a:cubicBezTo>
                    <a:pt x="316" y="501"/>
                    <a:pt x="290" y="528"/>
                    <a:pt x="257" y="528"/>
                  </a:cubicBezTo>
                  <a:cubicBezTo>
                    <a:pt x="189" y="528"/>
                    <a:pt x="189" y="528"/>
                    <a:pt x="189" y="528"/>
                  </a:cubicBezTo>
                  <a:cubicBezTo>
                    <a:pt x="157" y="528"/>
                    <a:pt x="131" y="501"/>
                    <a:pt x="131" y="469"/>
                  </a:cubicBezTo>
                  <a:cubicBezTo>
                    <a:pt x="131" y="411"/>
                    <a:pt x="131" y="411"/>
                    <a:pt x="131" y="411"/>
                  </a:cubicBezTo>
                  <a:cubicBezTo>
                    <a:pt x="131" y="379"/>
                    <a:pt x="157" y="353"/>
                    <a:pt x="189" y="353"/>
                  </a:cubicBezTo>
                  <a:cubicBezTo>
                    <a:pt x="257" y="353"/>
                    <a:pt x="257" y="353"/>
                    <a:pt x="257" y="353"/>
                  </a:cubicBezTo>
                  <a:cubicBezTo>
                    <a:pt x="290" y="353"/>
                    <a:pt x="316" y="379"/>
                    <a:pt x="316" y="411"/>
                  </a:cubicBezTo>
                  <a:lnTo>
                    <a:pt x="316" y="469"/>
                  </a:lnTo>
                  <a:close/>
                  <a:moveTo>
                    <a:pt x="316" y="214"/>
                  </a:moveTo>
                  <a:cubicBezTo>
                    <a:pt x="316" y="246"/>
                    <a:pt x="290" y="272"/>
                    <a:pt x="257" y="272"/>
                  </a:cubicBezTo>
                  <a:cubicBezTo>
                    <a:pt x="189" y="272"/>
                    <a:pt x="189" y="272"/>
                    <a:pt x="189" y="272"/>
                  </a:cubicBezTo>
                  <a:cubicBezTo>
                    <a:pt x="157" y="272"/>
                    <a:pt x="131" y="246"/>
                    <a:pt x="131" y="214"/>
                  </a:cubicBezTo>
                  <a:cubicBezTo>
                    <a:pt x="131" y="156"/>
                    <a:pt x="131" y="156"/>
                    <a:pt x="131" y="156"/>
                  </a:cubicBezTo>
                  <a:cubicBezTo>
                    <a:pt x="131" y="123"/>
                    <a:pt x="157" y="97"/>
                    <a:pt x="189" y="97"/>
                  </a:cubicBezTo>
                  <a:cubicBezTo>
                    <a:pt x="257" y="97"/>
                    <a:pt x="257" y="97"/>
                    <a:pt x="257" y="97"/>
                  </a:cubicBezTo>
                  <a:cubicBezTo>
                    <a:pt x="290" y="97"/>
                    <a:pt x="316" y="123"/>
                    <a:pt x="316" y="156"/>
                  </a:cubicBezTo>
                  <a:lnTo>
                    <a:pt x="316" y="214"/>
                  </a:lnTo>
                  <a:close/>
                  <a:moveTo>
                    <a:pt x="576" y="948"/>
                  </a:moveTo>
                  <a:cubicBezTo>
                    <a:pt x="576" y="980"/>
                    <a:pt x="550" y="1007"/>
                    <a:pt x="518" y="1007"/>
                  </a:cubicBezTo>
                  <a:cubicBezTo>
                    <a:pt x="449" y="1007"/>
                    <a:pt x="449" y="1007"/>
                    <a:pt x="449" y="1007"/>
                  </a:cubicBezTo>
                  <a:cubicBezTo>
                    <a:pt x="417" y="1007"/>
                    <a:pt x="391" y="980"/>
                    <a:pt x="391" y="948"/>
                  </a:cubicBezTo>
                  <a:cubicBezTo>
                    <a:pt x="391" y="890"/>
                    <a:pt x="391" y="890"/>
                    <a:pt x="391" y="890"/>
                  </a:cubicBezTo>
                  <a:cubicBezTo>
                    <a:pt x="391" y="858"/>
                    <a:pt x="417" y="831"/>
                    <a:pt x="449" y="831"/>
                  </a:cubicBezTo>
                  <a:cubicBezTo>
                    <a:pt x="518" y="831"/>
                    <a:pt x="518" y="831"/>
                    <a:pt x="518" y="831"/>
                  </a:cubicBezTo>
                  <a:cubicBezTo>
                    <a:pt x="550" y="831"/>
                    <a:pt x="576" y="858"/>
                    <a:pt x="576" y="890"/>
                  </a:cubicBezTo>
                  <a:lnTo>
                    <a:pt x="576" y="948"/>
                  </a:lnTo>
                  <a:close/>
                  <a:moveTo>
                    <a:pt x="576" y="707"/>
                  </a:moveTo>
                  <a:cubicBezTo>
                    <a:pt x="576" y="740"/>
                    <a:pt x="550" y="766"/>
                    <a:pt x="518" y="766"/>
                  </a:cubicBezTo>
                  <a:cubicBezTo>
                    <a:pt x="449" y="766"/>
                    <a:pt x="449" y="766"/>
                    <a:pt x="449" y="766"/>
                  </a:cubicBezTo>
                  <a:cubicBezTo>
                    <a:pt x="417" y="766"/>
                    <a:pt x="391" y="740"/>
                    <a:pt x="391" y="707"/>
                  </a:cubicBezTo>
                  <a:cubicBezTo>
                    <a:pt x="391" y="649"/>
                    <a:pt x="391" y="649"/>
                    <a:pt x="391" y="649"/>
                  </a:cubicBezTo>
                  <a:cubicBezTo>
                    <a:pt x="391" y="617"/>
                    <a:pt x="417" y="591"/>
                    <a:pt x="449" y="591"/>
                  </a:cubicBezTo>
                  <a:cubicBezTo>
                    <a:pt x="518" y="591"/>
                    <a:pt x="518" y="591"/>
                    <a:pt x="518" y="591"/>
                  </a:cubicBezTo>
                  <a:cubicBezTo>
                    <a:pt x="550" y="591"/>
                    <a:pt x="576" y="617"/>
                    <a:pt x="576" y="649"/>
                  </a:cubicBezTo>
                  <a:lnTo>
                    <a:pt x="576" y="707"/>
                  </a:lnTo>
                  <a:close/>
                  <a:moveTo>
                    <a:pt x="576" y="469"/>
                  </a:moveTo>
                  <a:cubicBezTo>
                    <a:pt x="576" y="501"/>
                    <a:pt x="550" y="528"/>
                    <a:pt x="518" y="528"/>
                  </a:cubicBezTo>
                  <a:cubicBezTo>
                    <a:pt x="449" y="528"/>
                    <a:pt x="449" y="528"/>
                    <a:pt x="449" y="528"/>
                  </a:cubicBezTo>
                  <a:cubicBezTo>
                    <a:pt x="417" y="528"/>
                    <a:pt x="391" y="501"/>
                    <a:pt x="391" y="469"/>
                  </a:cubicBezTo>
                  <a:cubicBezTo>
                    <a:pt x="391" y="411"/>
                    <a:pt x="391" y="411"/>
                    <a:pt x="391" y="411"/>
                  </a:cubicBezTo>
                  <a:cubicBezTo>
                    <a:pt x="391" y="379"/>
                    <a:pt x="417" y="353"/>
                    <a:pt x="449" y="353"/>
                  </a:cubicBezTo>
                  <a:cubicBezTo>
                    <a:pt x="518" y="353"/>
                    <a:pt x="518" y="353"/>
                    <a:pt x="518" y="353"/>
                  </a:cubicBezTo>
                  <a:cubicBezTo>
                    <a:pt x="550" y="353"/>
                    <a:pt x="576" y="379"/>
                    <a:pt x="576" y="411"/>
                  </a:cubicBezTo>
                  <a:lnTo>
                    <a:pt x="576" y="469"/>
                  </a:lnTo>
                  <a:close/>
                  <a:moveTo>
                    <a:pt x="576" y="214"/>
                  </a:moveTo>
                  <a:cubicBezTo>
                    <a:pt x="576" y="246"/>
                    <a:pt x="550" y="272"/>
                    <a:pt x="518" y="272"/>
                  </a:cubicBezTo>
                  <a:cubicBezTo>
                    <a:pt x="449" y="272"/>
                    <a:pt x="449" y="272"/>
                    <a:pt x="449" y="272"/>
                  </a:cubicBezTo>
                  <a:cubicBezTo>
                    <a:pt x="417" y="272"/>
                    <a:pt x="391" y="246"/>
                    <a:pt x="391" y="214"/>
                  </a:cubicBezTo>
                  <a:cubicBezTo>
                    <a:pt x="391" y="156"/>
                    <a:pt x="391" y="156"/>
                    <a:pt x="391" y="156"/>
                  </a:cubicBezTo>
                  <a:cubicBezTo>
                    <a:pt x="391" y="123"/>
                    <a:pt x="417" y="97"/>
                    <a:pt x="449" y="97"/>
                  </a:cubicBezTo>
                  <a:cubicBezTo>
                    <a:pt x="518" y="97"/>
                    <a:pt x="518" y="97"/>
                    <a:pt x="518" y="97"/>
                  </a:cubicBezTo>
                  <a:cubicBezTo>
                    <a:pt x="550" y="97"/>
                    <a:pt x="576" y="123"/>
                    <a:pt x="576" y="156"/>
                  </a:cubicBezTo>
                  <a:lnTo>
                    <a:pt x="576"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sp>
          <p:nvSpPr>
            <p:cNvPr id="168" name="Freeform 7"/>
            <p:cNvSpPr>
              <a:spLocks noEditPoints="1"/>
            </p:cNvSpPr>
            <p:nvPr/>
          </p:nvSpPr>
          <p:spPr bwMode="auto">
            <a:xfrm>
              <a:off x="13319126" y="1573213"/>
              <a:ext cx="1489075" cy="3709987"/>
            </a:xfrm>
            <a:custGeom>
              <a:avLst/>
              <a:gdLst>
                <a:gd name="T0" fmla="*/ 0 w 730"/>
                <a:gd name="T1" fmla="*/ 688 h 1818"/>
                <a:gd name="T2" fmla="*/ 343 w 730"/>
                <a:gd name="T3" fmla="*/ 1818 h 1818"/>
                <a:gd name="T4" fmla="*/ 730 w 730"/>
                <a:gd name="T5" fmla="*/ 0 h 1818"/>
                <a:gd name="T6" fmla="*/ 311 w 730"/>
                <a:gd name="T7" fmla="*/ 490 h 1818"/>
                <a:gd name="T8" fmla="*/ 185 w 730"/>
                <a:gd name="T9" fmla="*/ 548 h 1818"/>
                <a:gd name="T10" fmla="*/ 127 w 730"/>
                <a:gd name="T11" fmla="*/ 432 h 1818"/>
                <a:gd name="T12" fmla="*/ 253 w 730"/>
                <a:gd name="T13" fmla="*/ 373 h 1818"/>
                <a:gd name="T14" fmla="*/ 311 w 730"/>
                <a:gd name="T15" fmla="*/ 490 h 1818"/>
                <a:gd name="T16" fmla="*/ 253 w 730"/>
                <a:gd name="T17" fmla="*/ 309 h 1818"/>
                <a:gd name="T18" fmla="*/ 127 w 730"/>
                <a:gd name="T19" fmla="*/ 250 h 1818"/>
                <a:gd name="T20" fmla="*/ 185 w 730"/>
                <a:gd name="T21" fmla="*/ 134 h 1818"/>
                <a:gd name="T22" fmla="*/ 311 w 730"/>
                <a:gd name="T23" fmla="*/ 192 h 1818"/>
                <a:gd name="T24" fmla="*/ 572 w 730"/>
                <a:gd name="T25" fmla="*/ 1449 h 1818"/>
                <a:gd name="T26" fmla="*/ 445 w 730"/>
                <a:gd name="T27" fmla="*/ 1507 h 1818"/>
                <a:gd name="T28" fmla="*/ 387 w 730"/>
                <a:gd name="T29" fmla="*/ 1391 h 1818"/>
                <a:gd name="T30" fmla="*/ 513 w 730"/>
                <a:gd name="T31" fmla="*/ 1332 h 1818"/>
                <a:gd name="T32" fmla="*/ 572 w 730"/>
                <a:gd name="T33" fmla="*/ 1449 h 1818"/>
                <a:gd name="T34" fmla="*/ 513 w 730"/>
                <a:gd name="T35" fmla="*/ 1268 h 1818"/>
                <a:gd name="T36" fmla="*/ 387 w 730"/>
                <a:gd name="T37" fmla="*/ 1209 h 1818"/>
                <a:gd name="T38" fmla="*/ 445 w 730"/>
                <a:gd name="T39" fmla="*/ 1092 h 1818"/>
                <a:gd name="T40" fmla="*/ 572 w 730"/>
                <a:gd name="T41" fmla="*/ 1151 h 1818"/>
                <a:gd name="T42" fmla="*/ 572 w 730"/>
                <a:gd name="T43" fmla="*/ 970 h 1818"/>
                <a:gd name="T44" fmla="*/ 445 w 730"/>
                <a:gd name="T45" fmla="*/ 1028 h 1818"/>
                <a:gd name="T46" fmla="*/ 387 w 730"/>
                <a:gd name="T47" fmla="*/ 911 h 1818"/>
                <a:gd name="T48" fmla="*/ 513 w 730"/>
                <a:gd name="T49" fmla="*/ 853 h 1818"/>
                <a:gd name="T50" fmla="*/ 572 w 730"/>
                <a:gd name="T51" fmla="*/ 970 h 1818"/>
                <a:gd name="T52" fmla="*/ 513 w 730"/>
                <a:gd name="T53" fmla="*/ 788 h 1818"/>
                <a:gd name="T54" fmla="*/ 387 w 730"/>
                <a:gd name="T55" fmla="*/ 730 h 1818"/>
                <a:gd name="T56" fmla="*/ 445 w 730"/>
                <a:gd name="T57" fmla="*/ 613 h 1818"/>
                <a:gd name="T58" fmla="*/ 572 w 730"/>
                <a:gd name="T59" fmla="*/ 671 h 1818"/>
                <a:gd name="T60" fmla="*/ 572 w 730"/>
                <a:gd name="T61" fmla="*/ 490 h 1818"/>
                <a:gd name="T62" fmla="*/ 445 w 730"/>
                <a:gd name="T63" fmla="*/ 548 h 1818"/>
                <a:gd name="T64" fmla="*/ 387 w 730"/>
                <a:gd name="T65" fmla="*/ 432 h 1818"/>
                <a:gd name="T66" fmla="*/ 513 w 730"/>
                <a:gd name="T67" fmla="*/ 373 h 1818"/>
                <a:gd name="T68" fmla="*/ 572 w 730"/>
                <a:gd name="T69" fmla="*/ 490 h 1818"/>
                <a:gd name="T70" fmla="*/ 513 w 730"/>
                <a:gd name="T71" fmla="*/ 309 h 1818"/>
                <a:gd name="T72" fmla="*/ 387 w 730"/>
                <a:gd name="T73" fmla="*/ 250 h 1818"/>
                <a:gd name="T74" fmla="*/ 445 w 730"/>
                <a:gd name="T75" fmla="*/ 134 h 1818"/>
                <a:gd name="T76" fmla="*/ 572 w 730"/>
                <a:gd name="T77" fmla="*/ 19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0" h="1818">
                  <a:moveTo>
                    <a:pt x="0" y="0"/>
                  </a:moveTo>
                  <a:cubicBezTo>
                    <a:pt x="0" y="688"/>
                    <a:pt x="0" y="688"/>
                    <a:pt x="0" y="688"/>
                  </a:cubicBezTo>
                  <a:cubicBezTo>
                    <a:pt x="343" y="688"/>
                    <a:pt x="343" y="688"/>
                    <a:pt x="343" y="688"/>
                  </a:cubicBezTo>
                  <a:cubicBezTo>
                    <a:pt x="343" y="1818"/>
                    <a:pt x="343" y="1818"/>
                    <a:pt x="343" y="1818"/>
                  </a:cubicBezTo>
                  <a:cubicBezTo>
                    <a:pt x="730" y="1818"/>
                    <a:pt x="730" y="1818"/>
                    <a:pt x="730" y="1818"/>
                  </a:cubicBezTo>
                  <a:cubicBezTo>
                    <a:pt x="730" y="0"/>
                    <a:pt x="730" y="0"/>
                    <a:pt x="730" y="0"/>
                  </a:cubicBezTo>
                  <a:lnTo>
                    <a:pt x="0" y="0"/>
                  </a:lnTo>
                  <a:close/>
                  <a:moveTo>
                    <a:pt x="311" y="490"/>
                  </a:moveTo>
                  <a:cubicBezTo>
                    <a:pt x="311" y="522"/>
                    <a:pt x="285" y="548"/>
                    <a:pt x="253" y="548"/>
                  </a:cubicBezTo>
                  <a:cubicBezTo>
                    <a:pt x="185" y="548"/>
                    <a:pt x="185" y="548"/>
                    <a:pt x="185" y="548"/>
                  </a:cubicBezTo>
                  <a:cubicBezTo>
                    <a:pt x="153" y="548"/>
                    <a:pt x="127" y="522"/>
                    <a:pt x="127" y="490"/>
                  </a:cubicBezTo>
                  <a:cubicBezTo>
                    <a:pt x="127" y="432"/>
                    <a:pt x="127" y="432"/>
                    <a:pt x="127" y="432"/>
                  </a:cubicBezTo>
                  <a:cubicBezTo>
                    <a:pt x="127" y="399"/>
                    <a:pt x="153" y="373"/>
                    <a:pt x="185" y="373"/>
                  </a:cubicBezTo>
                  <a:cubicBezTo>
                    <a:pt x="253" y="373"/>
                    <a:pt x="253" y="373"/>
                    <a:pt x="253" y="373"/>
                  </a:cubicBezTo>
                  <a:cubicBezTo>
                    <a:pt x="285" y="373"/>
                    <a:pt x="311" y="399"/>
                    <a:pt x="311" y="432"/>
                  </a:cubicBezTo>
                  <a:lnTo>
                    <a:pt x="311" y="490"/>
                  </a:lnTo>
                  <a:close/>
                  <a:moveTo>
                    <a:pt x="311" y="250"/>
                  </a:moveTo>
                  <a:cubicBezTo>
                    <a:pt x="311" y="283"/>
                    <a:pt x="285" y="309"/>
                    <a:pt x="253" y="309"/>
                  </a:cubicBezTo>
                  <a:cubicBezTo>
                    <a:pt x="185" y="309"/>
                    <a:pt x="185" y="309"/>
                    <a:pt x="185" y="309"/>
                  </a:cubicBezTo>
                  <a:cubicBezTo>
                    <a:pt x="153" y="309"/>
                    <a:pt x="127" y="283"/>
                    <a:pt x="127" y="250"/>
                  </a:cubicBezTo>
                  <a:cubicBezTo>
                    <a:pt x="127" y="192"/>
                    <a:pt x="127" y="192"/>
                    <a:pt x="127" y="192"/>
                  </a:cubicBezTo>
                  <a:cubicBezTo>
                    <a:pt x="127" y="160"/>
                    <a:pt x="153" y="134"/>
                    <a:pt x="185" y="134"/>
                  </a:cubicBezTo>
                  <a:cubicBezTo>
                    <a:pt x="253" y="134"/>
                    <a:pt x="253" y="134"/>
                    <a:pt x="253" y="134"/>
                  </a:cubicBezTo>
                  <a:cubicBezTo>
                    <a:pt x="285" y="134"/>
                    <a:pt x="311" y="160"/>
                    <a:pt x="311" y="192"/>
                  </a:cubicBezTo>
                  <a:lnTo>
                    <a:pt x="311" y="250"/>
                  </a:lnTo>
                  <a:close/>
                  <a:moveTo>
                    <a:pt x="572" y="1449"/>
                  </a:moveTo>
                  <a:cubicBezTo>
                    <a:pt x="572" y="1481"/>
                    <a:pt x="546" y="1507"/>
                    <a:pt x="513" y="1507"/>
                  </a:cubicBezTo>
                  <a:cubicBezTo>
                    <a:pt x="445" y="1507"/>
                    <a:pt x="445" y="1507"/>
                    <a:pt x="445" y="1507"/>
                  </a:cubicBezTo>
                  <a:cubicBezTo>
                    <a:pt x="413" y="1507"/>
                    <a:pt x="387" y="1481"/>
                    <a:pt x="387" y="1449"/>
                  </a:cubicBezTo>
                  <a:cubicBezTo>
                    <a:pt x="387" y="1391"/>
                    <a:pt x="387" y="1391"/>
                    <a:pt x="387" y="1391"/>
                  </a:cubicBezTo>
                  <a:cubicBezTo>
                    <a:pt x="387" y="1358"/>
                    <a:pt x="413" y="1332"/>
                    <a:pt x="445" y="1332"/>
                  </a:cubicBezTo>
                  <a:cubicBezTo>
                    <a:pt x="513" y="1332"/>
                    <a:pt x="513" y="1332"/>
                    <a:pt x="513" y="1332"/>
                  </a:cubicBezTo>
                  <a:cubicBezTo>
                    <a:pt x="546" y="1332"/>
                    <a:pt x="572" y="1358"/>
                    <a:pt x="572" y="1391"/>
                  </a:cubicBezTo>
                  <a:lnTo>
                    <a:pt x="572" y="1449"/>
                  </a:lnTo>
                  <a:close/>
                  <a:moveTo>
                    <a:pt x="572" y="1209"/>
                  </a:moveTo>
                  <a:cubicBezTo>
                    <a:pt x="572" y="1241"/>
                    <a:pt x="546" y="1268"/>
                    <a:pt x="513" y="1268"/>
                  </a:cubicBezTo>
                  <a:cubicBezTo>
                    <a:pt x="445" y="1268"/>
                    <a:pt x="445" y="1268"/>
                    <a:pt x="445" y="1268"/>
                  </a:cubicBezTo>
                  <a:cubicBezTo>
                    <a:pt x="413" y="1268"/>
                    <a:pt x="387" y="1241"/>
                    <a:pt x="387" y="1209"/>
                  </a:cubicBezTo>
                  <a:cubicBezTo>
                    <a:pt x="387" y="1151"/>
                    <a:pt x="387" y="1151"/>
                    <a:pt x="387" y="1151"/>
                  </a:cubicBezTo>
                  <a:cubicBezTo>
                    <a:pt x="387" y="1119"/>
                    <a:pt x="413" y="1092"/>
                    <a:pt x="445" y="1092"/>
                  </a:cubicBezTo>
                  <a:cubicBezTo>
                    <a:pt x="513" y="1092"/>
                    <a:pt x="513" y="1092"/>
                    <a:pt x="513" y="1092"/>
                  </a:cubicBezTo>
                  <a:cubicBezTo>
                    <a:pt x="546" y="1092"/>
                    <a:pt x="572" y="1119"/>
                    <a:pt x="572" y="1151"/>
                  </a:cubicBezTo>
                  <a:lnTo>
                    <a:pt x="572" y="1209"/>
                  </a:lnTo>
                  <a:close/>
                  <a:moveTo>
                    <a:pt x="572" y="970"/>
                  </a:moveTo>
                  <a:cubicBezTo>
                    <a:pt x="572" y="1002"/>
                    <a:pt x="546" y="1028"/>
                    <a:pt x="513" y="1028"/>
                  </a:cubicBezTo>
                  <a:cubicBezTo>
                    <a:pt x="445" y="1028"/>
                    <a:pt x="445" y="1028"/>
                    <a:pt x="445" y="1028"/>
                  </a:cubicBezTo>
                  <a:cubicBezTo>
                    <a:pt x="413" y="1028"/>
                    <a:pt x="387" y="1002"/>
                    <a:pt x="387" y="970"/>
                  </a:cubicBezTo>
                  <a:cubicBezTo>
                    <a:pt x="387" y="911"/>
                    <a:pt x="387" y="911"/>
                    <a:pt x="387" y="911"/>
                  </a:cubicBezTo>
                  <a:cubicBezTo>
                    <a:pt x="387" y="879"/>
                    <a:pt x="413" y="853"/>
                    <a:pt x="445" y="853"/>
                  </a:cubicBezTo>
                  <a:cubicBezTo>
                    <a:pt x="513" y="853"/>
                    <a:pt x="513" y="853"/>
                    <a:pt x="513" y="853"/>
                  </a:cubicBezTo>
                  <a:cubicBezTo>
                    <a:pt x="546" y="853"/>
                    <a:pt x="572" y="879"/>
                    <a:pt x="572" y="911"/>
                  </a:cubicBezTo>
                  <a:lnTo>
                    <a:pt x="572" y="970"/>
                  </a:lnTo>
                  <a:close/>
                  <a:moveTo>
                    <a:pt x="572" y="730"/>
                  </a:moveTo>
                  <a:cubicBezTo>
                    <a:pt x="572" y="762"/>
                    <a:pt x="546" y="788"/>
                    <a:pt x="513" y="788"/>
                  </a:cubicBezTo>
                  <a:cubicBezTo>
                    <a:pt x="445" y="788"/>
                    <a:pt x="445" y="788"/>
                    <a:pt x="445" y="788"/>
                  </a:cubicBezTo>
                  <a:cubicBezTo>
                    <a:pt x="413" y="788"/>
                    <a:pt x="387" y="762"/>
                    <a:pt x="387" y="730"/>
                  </a:cubicBezTo>
                  <a:cubicBezTo>
                    <a:pt x="387" y="671"/>
                    <a:pt x="387" y="671"/>
                    <a:pt x="387" y="671"/>
                  </a:cubicBezTo>
                  <a:cubicBezTo>
                    <a:pt x="387" y="639"/>
                    <a:pt x="413" y="613"/>
                    <a:pt x="445" y="613"/>
                  </a:cubicBezTo>
                  <a:cubicBezTo>
                    <a:pt x="513" y="613"/>
                    <a:pt x="513" y="613"/>
                    <a:pt x="513" y="613"/>
                  </a:cubicBezTo>
                  <a:cubicBezTo>
                    <a:pt x="546" y="613"/>
                    <a:pt x="572" y="639"/>
                    <a:pt x="572" y="671"/>
                  </a:cubicBezTo>
                  <a:lnTo>
                    <a:pt x="572" y="730"/>
                  </a:lnTo>
                  <a:close/>
                  <a:moveTo>
                    <a:pt x="572" y="490"/>
                  </a:moveTo>
                  <a:cubicBezTo>
                    <a:pt x="572" y="522"/>
                    <a:pt x="546" y="548"/>
                    <a:pt x="513" y="548"/>
                  </a:cubicBezTo>
                  <a:cubicBezTo>
                    <a:pt x="445" y="548"/>
                    <a:pt x="445" y="548"/>
                    <a:pt x="445" y="548"/>
                  </a:cubicBezTo>
                  <a:cubicBezTo>
                    <a:pt x="413" y="548"/>
                    <a:pt x="387" y="522"/>
                    <a:pt x="387" y="490"/>
                  </a:cubicBezTo>
                  <a:cubicBezTo>
                    <a:pt x="387" y="432"/>
                    <a:pt x="387" y="432"/>
                    <a:pt x="387" y="432"/>
                  </a:cubicBezTo>
                  <a:cubicBezTo>
                    <a:pt x="387" y="399"/>
                    <a:pt x="413" y="373"/>
                    <a:pt x="445" y="373"/>
                  </a:cubicBezTo>
                  <a:cubicBezTo>
                    <a:pt x="513" y="373"/>
                    <a:pt x="513" y="373"/>
                    <a:pt x="513" y="373"/>
                  </a:cubicBezTo>
                  <a:cubicBezTo>
                    <a:pt x="546" y="373"/>
                    <a:pt x="572" y="399"/>
                    <a:pt x="572" y="432"/>
                  </a:cubicBezTo>
                  <a:lnTo>
                    <a:pt x="572" y="490"/>
                  </a:lnTo>
                  <a:close/>
                  <a:moveTo>
                    <a:pt x="572" y="250"/>
                  </a:moveTo>
                  <a:cubicBezTo>
                    <a:pt x="572" y="283"/>
                    <a:pt x="546" y="309"/>
                    <a:pt x="513" y="309"/>
                  </a:cubicBezTo>
                  <a:cubicBezTo>
                    <a:pt x="445" y="309"/>
                    <a:pt x="445" y="309"/>
                    <a:pt x="445" y="309"/>
                  </a:cubicBezTo>
                  <a:cubicBezTo>
                    <a:pt x="413" y="309"/>
                    <a:pt x="387" y="283"/>
                    <a:pt x="387" y="250"/>
                  </a:cubicBezTo>
                  <a:cubicBezTo>
                    <a:pt x="387" y="192"/>
                    <a:pt x="387" y="192"/>
                    <a:pt x="387" y="192"/>
                  </a:cubicBezTo>
                  <a:cubicBezTo>
                    <a:pt x="387" y="160"/>
                    <a:pt x="413" y="134"/>
                    <a:pt x="445" y="134"/>
                  </a:cubicBezTo>
                  <a:cubicBezTo>
                    <a:pt x="513" y="134"/>
                    <a:pt x="513" y="134"/>
                    <a:pt x="513" y="134"/>
                  </a:cubicBezTo>
                  <a:cubicBezTo>
                    <a:pt x="546" y="134"/>
                    <a:pt x="572" y="160"/>
                    <a:pt x="572" y="192"/>
                  </a:cubicBezTo>
                  <a:lnTo>
                    <a:pt x="572"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grpSp>
      <p:sp>
        <p:nvSpPr>
          <p:cNvPr id="166" name="Freeform 34"/>
          <p:cNvSpPr>
            <a:spLocks noEditPoints="1"/>
          </p:cNvSpPr>
          <p:nvPr/>
        </p:nvSpPr>
        <p:spPr bwMode="auto">
          <a:xfrm>
            <a:off x="3499014" y="5553917"/>
            <a:ext cx="416890" cy="409200"/>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9868" tIns="34933" rIns="69868" bIns="34933"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sp>
        <p:nvSpPr>
          <p:cNvPr id="169" name="Left-Right Arrow 168"/>
          <p:cNvSpPr/>
          <p:nvPr/>
        </p:nvSpPr>
        <p:spPr bwMode="auto">
          <a:xfrm rot="900000">
            <a:off x="3985915" y="2789371"/>
            <a:ext cx="1312414" cy="336147"/>
          </a:xfrm>
          <a:prstGeom prst="leftRightArrow">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4987520" y="2602824"/>
            <a:ext cx="4148652" cy="2214286"/>
            <a:chOff x="6596368" y="4673165"/>
            <a:chExt cx="4882481" cy="2605279"/>
          </a:xfrm>
        </p:grpSpPr>
        <p:sp>
          <p:nvSpPr>
            <p:cNvPr id="152" name="Freeform 7"/>
            <p:cNvSpPr>
              <a:spLocks/>
            </p:cNvSpPr>
            <p:nvPr/>
          </p:nvSpPr>
          <p:spPr bwMode="auto">
            <a:xfrm>
              <a:off x="6596368" y="4673165"/>
              <a:ext cx="4882481" cy="2605279"/>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sp>
          <p:nvSpPr>
            <p:cNvPr id="14" name="Rectangle 13"/>
            <p:cNvSpPr/>
            <p:nvPr/>
          </p:nvSpPr>
          <p:spPr bwMode="auto">
            <a:xfrm>
              <a:off x="7864256" y="6528432"/>
              <a:ext cx="813806" cy="74532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895450"/>
              <a:r>
                <a:rPr lang="en-US" sz="1224" b="1" dirty="0">
                  <a:solidFill>
                    <a:srgbClr val="3F3F3F">
                      <a:alpha val="99000"/>
                    </a:srgbClr>
                  </a:solidFill>
                </a:rPr>
                <a:t>SQL Database</a:t>
              </a:r>
            </a:p>
          </p:txBody>
        </p:sp>
        <p:sp>
          <p:nvSpPr>
            <p:cNvPr id="15" name="Rounded Rectangle 14"/>
            <p:cNvSpPr/>
            <p:nvPr/>
          </p:nvSpPr>
          <p:spPr bwMode="auto">
            <a:xfrm>
              <a:off x="6722632" y="5555308"/>
              <a:ext cx="1710611" cy="603996"/>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7613" tIns="53806" rIns="107613" bIns="53806" numCol="1" rtlCol="0" anchor="ctr" anchorCtr="0" compatLnSpc="1">
              <a:prstTxWarp prst="textNoShape">
                <a:avLst/>
              </a:prstTxWarp>
            </a:bodyPr>
            <a:lstStyle/>
            <a:p>
              <a:pPr algn="ctr" defTabSz="895450"/>
              <a:r>
                <a:rPr lang="en-US" sz="1428" b="1" dirty="0">
                  <a:solidFill>
                    <a:srgbClr val="FFFFFF">
                      <a:alpha val="99000"/>
                    </a:srgbClr>
                  </a:solidFill>
                </a:rPr>
                <a:t>Application</a:t>
              </a:r>
            </a:p>
          </p:txBody>
        </p:sp>
        <p:cxnSp>
          <p:nvCxnSpPr>
            <p:cNvPr id="16" name="Straight Arrow Connector 15"/>
            <p:cNvCxnSpPr>
              <a:stCxn id="15" idx="2"/>
            </p:cNvCxnSpPr>
            <p:nvPr/>
          </p:nvCxnSpPr>
          <p:spPr>
            <a:xfrm>
              <a:off x="7577940" y="6159305"/>
              <a:ext cx="6530" cy="468096"/>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0" name="Freeform 34"/>
            <p:cNvSpPr>
              <a:spLocks noEditPoints="1"/>
            </p:cNvSpPr>
            <p:nvPr/>
          </p:nvSpPr>
          <p:spPr bwMode="auto">
            <a:xfrm>
              <a:off x="7332621" y="6645552"/>
              <a:ext cx="490631" cy="481456"/>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grpSp>
          <p:nvGrpSpPr>
            <p:cNvPr id="24" name="Group 23"/>
            <p:cNvGrpSpPr/>
            <p:nvPr/>
          </p:nvGrpSpPr>
          <p:grpSpPr>
            <a:xfrm>
              <a:off x="8882591" y="5555308"/>
              <a:ext cx="1927620" cy="1718448"/>
              <a:chOff x="8882591" y="5555308"/>
              <a:chExt cx="1927620" cy="1718448"/>
            </a:xfrm>
          </p:grpSpPr>
          <p:sp>
            <p:nvSpPr>
              <p:cNvPr id="40" name="Rectangle 39"/>
              <p:cNvSpPr/>
              <p:nvPr/>
            </p:nvSpPr>
            <p:spPr bwMode="auto">
              <a:xfrm>
                <a:off x="9996405" y="6528432"/>
                <a:ext cx="813806" cy="74532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895450"/>
                <a:r>
                  <a:rPr lang="en-US" sz="1224" b="1" dirty="0">
                    <a:solidFill>
                      <a:srgbClr val="3F3F3F">
                        <a:alpha val="99000"/>
                      </a:srgbClr>
                    </a:solidFill>
                  </a:rPr>
                  <a:t>SQL Database</a:t>
                </a:r>
              </a:p>
            </p:txBody>
          </p:sp>
          <p:sp>
            <p:nvSpPr>
              <p:cNvPr id="41" name="Rounded Rectangle 40"/>
              <p:cNvSpPr/>
              <p:nvPr/>
            </p:nvSpPr>
            <p:spPr bwMode="auto">
              <a:xfrm>
                <a:off x="8882591" y="5555308"/>
                <a:ext cx="1710611" cy="603996"/>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7613" tIns="53806" rIns="107613" bIns="53806" numCol="1" rtlCol="0" anchor="ctr" anchorCtr="0" compatLnSpc="1">
                <a:prstTxWarp prst="textNoShape">
                  <a:avLst/>
                </a:prstTxWarp>
              </a:bodyPr>
              <a:lstStyle/>
              <a:p>
                <a:pPr algn="ctr" defTabSz="895450"/>
                <a:r>
                  <a:rPr lang="en-US" sz="1428" b="1" dirty="0">
                    <a:solidFill>
                      <a:srgbClr val="FFFFFF">
                        <a:alpha val="99000"/>
                      </a:srgbClr>
                    </a:solidFill>
                  </a:rPr>
                  <a:t>Application</a:t>
                </a:r>
              </a:p>
            </p:txBody>
          </p:sp>
          <p:cxnSp>
            <p:nvCxnSpPr>
              <p:cNvPr id="42" name="Straight Arrow Connector 41"/>
              <p:cNvCxnSpPr>
                <a:stCxn id="41" idx="2"/>
              </p:cNvCxnSpPr>
              <p:nvPr/>
            </p:nvCxnSpPr>
            <p:spPr>
              <a:xfrm>
                <a:off x="9737896" y="6159305"/>
                <a:ext cx="7789" cy="468096"/>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1" name="Freeform 34"/>
              <p:cNvSpPr>
                <a:spLocks noEditPoints="1"/>
              </p:cNvSpPr>
              <p:nvPr/>
            </p:nvSpPr>
            <p:spPr bwMode="auto">
              <a:xfrm>
                <a:off x="9508017" y="6621167"/>
                <a:ext cx="490631" cy="481456"/>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grpSp>
      </p:grpSp>
      <p:grpSp>
        <p:nvGrpSpPr>
          <p:cNvPr id="173" name="Group 172"/>
          <p:cNvGrpSpPr/>
          <p:nvPr/>
        </p:nvGrpSpPr>
        <p:grpSpPr>
          <a:xfrm>
            <a:off x="9320072" y="1037886"/>
            <a:ext cx="1637902" cy="1460548"/>
            <a:chOff x="8882591" y="5555308"/>
            <a:chExt cx="1927620" cy="1718448"/>
          </a:xfrm>
        </p:grpSpPr>
        <p:sp>
          <p:nvSpPr>
            <p:cNvPr id="174" name="Rectangle 173"/>
            <p:cNvSpPr/>
            <p:nvPr/>
          </p:nvSpPr>
          <p:spPr bwMode="auto">
            <a:xfrm>
              <a:off x="9996405" y="6528432"/>
              <a:ext cx="813806" cy="74532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895450"/>
              <a:r>
                <a:rPr lang="en-US" sz="1224" b="1" dirty="0">
                  <a:solidFill>
                    <a:srgbClr val="3F3F3F">
                      <a:alpha val="99000"/>
                    </a:srgbClr>
                  </a:solidFill>
                </a:rPr>
                <a:t>SQL Database</a:t>
              </a:r>
            </a:p>
          </p:txBody>
        </p:sp>
        <p:sp>
          <p:nvSpPr>
            <p:cNvPr id="175" name="Rounded Rectangle 174"/>
            <p:cNvSpPr/>
            <p:nvPr/>
          </p:nvSpPr>
          <p:spPr bwMode="auto">
            <a:xfrm>
              <a:off x="8882591" y="5555308"/>
              <a:ext cx="1710611" cy="603996"/>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7613" tIns="53806" rIns="107613" bIns="53806" numCol="1" rtlCol="0" anchor="ctr" anchorCtr="0" compatLnSpc="1">
              <a:prstTxWarp prst="textNoShape">
                <a:avLst/>
              </a:prstTxWarp>
            </a:bodyPr>
            <a:lstStyle/>
            <a:p>
              <a:pPr algn="ctr" defTabSz="895450"/>
              <a:r>
                <a:rPr lang="en-US" sz="1428" b="1" dirty="0">
                  <a:solidFill>
                    <a:srgbClr val="FFFFFF">
                      <a:alpha val="99000"/>
                    </a:srgbClr>
                  </a:solidFill>
                </a:rPr>
                <a:t>Application</a:t>
              </a:r>
            </a:p>
          </p:txBody>
        </p:sp>
        <p:cxnSp>
          <p:nvCxnSpPr>
            <p:cNvPr id="176" name="Straight Arrow Connector 175"/>
            <p:cNvCxnSpPr>
              <a:stCxn id="175" idx="2"/>
            </p:cNvCxnSpPr>
            <p:nvPr/>
          </p:nvCxnSpPr>
          <p:spPr>
            <a:xfrm>
              <a:off x="9737896" y="6159305"/>
              <a:ext cx="7789" cy="468096"/>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7" name="Freeform 34"/>
            <p:cNvSpPr>
              <a:spLocks noEditPoints="1"/>
            </p:cNvSpPr>
            <p:nvPr/>
          </p:nvSpPr>
          <p:spPr bwMode="auto">
            <a:xfrm>
              <a:off x="9508017" y="6621167"/>
              <a:ext cx="490631" cy="481456"/>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grpSp>
      <p:sp>
        <p:nvSpPr>
          <p:cNvPr id="182" name="Left-Right Arrow 181"/>
          <p:cNvSpPr/>
          <p:nvPr/>
        </p:nvSpPr>
        <p:spPr bwMode="auto">
          <a:xfrm rot="20700000">
            <a:off x="3937307" y="4944056"/>
            <a:ext cx="1351596" cy="360281"/>
          </a:xfrm>
          <a:prstGeom prst="leftRightArrow">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183" name="Left-Right Arrow 182"/>
          <p:cNvSpPr/>
          <p:nvPr/>
        </p:nvSpPr>
        <p:spPr bwMode="auto">
          <a:xfrm>
            <a:off x="6264453" y="3915539"/>
            <a:ext cx="1056711" cy="360281"/>
          </a:xfrm>
          <a:prstGeom prst="leftRightArrow">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184" name="Left-Right Arrow 183"/>
          <p:cNvSpPr/>
          <p:nvPr/>
        </p:nvSpPr>
        <p:spPr bwMode="auto">
          <a:xfrm rot="2700000">
            <a:off x="8585892" y="4800137"/>
            <a:ext cx="747095" cy="360187"/>
          </a:xfrm>
          <a:prstGeom prst="leftRightArrow">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9"/>
          <p:cNvGrpSpPr/>
          <p:nvPr/>
        </p:nvGrpSpPr>
        <p:grpSpPr>
          <a:xfrm>
            <a:off x="9273139" y="4261659"/>
            <a:ext cx="2460486" cy="1585835"/>
            <a:chOff x="10523345" y="5908799"/>
            <a:chExt cx="2895706" cy="1865857"/>
          </a:xfrm>
        </p:grpSpPr>
        <p:grpSp>
          <p:nvGrpSpPr>
            <p:cNvPr id="178" name="Group 177"/>
            <p:cNvGrpSpPr/>
            <p:nvPr/>
          </p:nvGrpSpPr>
          <p:grpSpPr>
            <a:xfrm>
              <a:off x="10523345" y="5908799"/>
              <a:ext cx="2895706" cy="1749491"/>
              <a:chOff x="214313" y="2174875"/>
              <a:chExt cx="990600" cy="598488"/>
            </a:xfrm>
          </p:grpSpPr>
          <p:sp>
            <p:nvSpPr>
              <p:cNvPr id="179" name="Freeform 6"/>
              <p:cNvSpPr>
                <a:spLocks/>
              </p:cNvSpPr>
              <p:nvPr/>
            </p:nvSpPr>
            <p:spPr bwMode="auto">
              <a:xfrm>
                <a:off x="496888" y="2174875"/>
                <a:ext cx="708025" cy="379413"/>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sp>
            <p:nvSpPr>
              <p:cNvPr id="180" name="Freeform 7"/>
              <p:cNvSpPr>
                <a:spLocks/>
              </p:cNvSpPr>
              <p:nvPr/>
            </p:nvSpPr>
            <p:spPr bwMode="auto">
              <a:xfrm>
                <a:off x="214313" y="2344738"/>
                <a:ext cx="803275" cy="428625"/>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1030"/>
                <a:endParaRPr lang="en-US" sz="1836" dirty="0">
                  <a:solidFill>
                    <a:srgbClr val="FFFFFF"/>
                  </a:solidFill>
                </a:endParaRPr>
              </a:p>
            </p:txBody>
          </p:sp>
        </p:grpSp>
        <p:grpSp>
          <p:nvGrpSpPr>
            <p:cNvPr id="191" name="Group 190"/>
            <p:cNvGrpSpPr/>
            <p:nvPr/>
          </p:nvGrpSpPr>
          <p:grpSpPr>
            <a:xfrm>
              <a:off x="10578580" y="6056208"/>
              <a:ext cx="1927620" cy="1718448"/>
              <a:chOff x="8882591" y="5555308"/>
              <a:chExt cx="1927620" cy="1718448"/>
            </a:xfrm>
          </p:grpSpPr>
          <p:sp>
            <p:nvSpPr>
              <p:cNvPr id="192" name="Rectangle 191"/>
              <p:cNvSpPr/>
              <p:nvPr/>
            </p:nvSpPr>
            <p:spPr bwMode="auto">
              <a:xfrm>
                <a:off x="9996405" y="6528432"/>
                <a:ext cx="813806" cy="74532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895450"/>
                <a:r>
                  <a:rPr lang="en-US" sz="1224" b="1" dirty="0">
                    <a:solidFill>
                      <a:srgbClr val="3F3F3F">
                        <a:alpha val="99000"/>
                      </a:srgbClr>
                    </a:solidFill>
                  </a:rPr>
                  <a:t>SQL Database</a:t>
                </a:r>
              </a:p>
            </p:txBody>
          </p:sp>
          <p:sp>
            <p:nvSpPr>
              <p:cNvPr id="193" name="Rounded Rectangle 192"/>
              <p:cNvSpPr/>
              <p:nvPr/>
            </p:nvSpPr>
            <p:spPr bwMode="auto">
              <a:xfrm>
                <a:off x="8882591" y="5555308"/>
                <a:ext cx="1710611" cy="603996"/>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07613" tIns="53806" rIns="107613" bIns="53806" numCol="1" rtlCol="0" anchor="ctr" anchorCtr="0" compatLnSpc="1">
                <a:prstTxWarp prst="textNoShape">
                  <a:avLst/>
                </a:prstTxWarp>
              </a:bodyPr>
              <a:lstStyle/>
              <a:p>
                <a:pPr algn="ctr" defTabSz="895450"/>
                <a:r>
                  <a:rPr lang="en-US" sz="1428" b="1" dirty="0">
                    <a:solidFill>
                      <a:srgbClr val="FFFFFF">
                        <a:alpha val="99000"/>
                      </a:srgbClr>
                    </a:solidFill>
                  </a:rPr>
                  <a:t>Application</a:t>
                </a:r>
              </a:p>
            </p:txBody>
          </p:sp>
          <p:cxnSp>
            <p:nvCxnSpPr>
              <p:cNvPr id="194" name="Straight Arrow Connector 193"/>
              <p:cNvCxnSpPr>
                <a:stCxn id="193" idx="2"/>
              </p:cNvCxnSpPr>
              <p:nvPr/>
            </p:nvCxnSpPr>
            <p:spPr>
              <a:xfrm>
                <a:off x="9737896" y="6159305"/>
                <a:ext cx="7789" cy="468096"/>
              </a:xfrm>
              <a:prstGeom prst="straightConnector1">
                <a:avLst/>
              </a:prstGeom>
              <a:ln w="2222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5" name="Freeform 34"/>
              <p:cNvSpPr>
                <a:spLocks noEditPoints="1"/>
              </p:cNvSpPr>
              <p:nvPr/>
            </p:nvSpPr>
            <p:spPr bwMode="auto">
              <a:xfrm>
                <a:off x="9508017" y="6621167"/>
                <a:ext cx="490631" cy="481456"/>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40" tIns="41970" rIns="83940" bIns="41970" numCol="1" rtlCol="0" anchor="ctr" anchorCtr="0" compatLnSpc="1">
                <a:prstTxWarp prst="textNoShape">
                  <a:avLst/>
                </a:prstTxWarp>
              </a:bodyPr>
              <a:lstStyle/>
              <a:p>
                <a:pPr defTabSz="628819"/>
                <a:endParaRPr lang="en-US" sz="1836" spc="-104" dirty="0">
                  <a:solidFill>
                    <a:srgbClr val="FFFFFF">
                      <a:lumMod val="50000"/>
                    </a:srgbClr>
                  </a:solidFill>
                  <a:latin typeface="Segoe Light" pitchFamily="34" charset="0"/>
                </a:endParaRPr>
              </a:p>
            </p:txBody>
          </p:sp>
        </p:grpSp>
      </p:grpSp>
      <p:sp>
        <p:nvSpPr>
          <p:cNvPr id="196" name="Left-Right Arrow 195"/>
          <p:cNvSpPr/>
          <p:nvPr/>
        </p:nvSpPr>
        <p:spPr bwMode="auto">
          <a:xfrm rot="18900000">
            <a:off x="8762721" y="2492759"/>
            <a:ext cx="746902" cy="360281"/>
          </a:xfrm>
          <a:prstGeom prst="leftRightArrow">
            <a:avLst/>
          </a:prstGeom>
          <a:solidFill>
            <a:schemeClr val="bg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172" name="Title 1"/>
          <p:cNvSpPr>
            <a:spLocks noGrp="1"/>
          </p:cNvSpPr>
          <p:nvPr>
            <p:ph type="title"/>
          </p:nvPr>
        </p:nvSpPr>
        <p:spPr/>
        <p:txBody>
          <a:bodyPr/>
          <a:lstStyle/>
          <a:p>
            <a:r>
              <a:rPr lang="en-US" dirty="0" smtClean="0"/>
              <a:t>SQL Data Sync</a:t>
            </a:r>
            <a:endParaRPr lang="en-US" dirty="0"/>
          </a:p>
        </p:txBody>
      </p:sp>
    </p:spTree>
    <p:extLst>
      <p:ext uri="{BB962C8B-B14F-4D97-AF65-F5344CB8AC3E}">
        <p14:creationId xmlns:p14="http://schemas.microsoft.com/office/powerpoint/2010/main" val="1413081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8" grpId="0" animBg="1"/>
      <p:bldP spid="51" grpId="0" animBg="1"/>
      <p:bldP spid="5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3364482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Text Placeholder 2"/>
          <p:cNvSpPr>
            <a:spLocks noGrp="1"/>
          </p:cNvSpPr>
          <p:nvPr>
            <p:ph type="body" sz="quarter" idx="10"/>
          </p:nvPr>
        </p:nvSpPr>
        <p:spPr>
          <a:xfrm>
            <a:off x="276684" y="1447741"/>
            <a:ext cx="11887200" cy="6149376"/>
          </a:xfrm>
        </p:spPr>
        <p:txBody>
          <a:bodyPr/>
          <a:lstStyle/>
          <a:p>
            <a:pPr marL="571500" indent="-571500">
              <a:buFont typeface="Arial" panose="020B0604020202020204" pitchFamily="34" charset="0"/>
              <a:buChar char="•"/>
            </a:pPr>
            <a:r>
              <a:rPr lang="en-US" sz="3600" dirty="0" smtClean="0"/>
              <a:t>A look into the different types of cloud models</a:t>
            </a:r>
          </a:p>
          <a:p>
            <a:pPr marL="571500" indent="-571500">
              <a:buFont typeface="Arial" panose="020B0604020202020204" pitchFamily="34" charset="0"/>
              <a:buChar char="•"/>
            </a:pPr>
            <a:r>
              <a:rPr lang="en-US" sz="3600" dirty="0" smtClean="0"/>
              <a:t>Understanding where, when and how to leverage them for hybrid application scenarios</a:t>
            </a:r>
          </a:p>
          <a:p>
            <a:pPr marL="571500" indent="-571500">
              <a:buFont typeface="Arial" panose="020B0604020202020204" pitchFamily="34" charset="0"/>
              <a:buChar char="•"/>
            </a:pPr>
            <a:r>
              <a:rPr lang="en-US" sz="3600" dirty="0" smtClean="0"/>
              <a:t>Building connectivity for cross-premise functionality</a:t>
            </a:r>
          </a:p>
          <a:p>
            <a:pPr marL="571500" indent="-571500">
              <a:buFont typeface="Arial" panose="020B0604020202020204" pitchFamily="34" charset="0"/>
              <a:buChar char="•"/>
            </a:pPr>
            <a:r>
              <a:rPr lang="en-US" sz="3600" dirty="0" smtClean="0"/>
              <a:t>Leveraging System Center for end to end (deployment/configuration/operations) management</a:t>
            </a:r>
          </a:p>
          <a:p>
            <a:pPr marL="571500" indent="-571500">
              <a:buFont typeface="Arial" panose="020B0604020202020204" pitchFamily="34" charset="0"/>
              <a:buChar char="•"/>
            </a:pPr>
            <a:r>
              <a:rPr lang="en-US" sz="3600" dirty="0" smtClean="0"/>
              <a:t>Business benefits, lessons learned and next steps</a:t>
            </a:r>
          </a:p>
          <a:p>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1063059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4227882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52722591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501" y="0"/>
          <a:ext cx="161910" cy="161910"/>
        </p:xfrm>
        <a:graphic>
          <a:graphicData uri="http://schemas.openxmlformats.org/presentationml/2006/ole">
            <mc:AlternateContent xmlns:mc="http://schemas.openxmlformats.org/markup-compatibility/2006">
              <mc:Choice xmlns:v="urn:schemas-microsoft-com:vml" Requires="v">
                <p:oleObj spid="_x0000_s1038"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2501" y="0"/>
                        <a:ext cx="161910" cy="161910"/>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smtClean="0">
                <a:solidFill>
                  <a:schemeClr val="tx1"/>
                </a:solidFill>
                <a:cs typeface="Segoe UI"/>
              </a:rPr>
              <a:t>The </a:t>
            </a:r>
            <a:r>
              <a:rPr lang="en-US" b="1" i="1" dirty="0" smtClean="0">
                <a:solidFill>
                  <a:schemeClr val="tx1"/>
                </a:solidFill>
                <a:cs typeface="Segoe UI"/>
              </a:rPr>
              <a:t>changing</a:t>
            </a:r>
            <a:r>
              <a:rPr lang="en-US" dirty="0" smtClean="0">
                <a:solidFill>
                  <a:schemeClr val="tx1"/>
                </a:solidFill>
                <a:cs typeface="Segoe UI"/>
              </a:rPr>
              <a:t> cloud continuum</a:t>
            </a:r>
            <a:endParaRPr lang="en-US" dirty="0">
              <a:solidFill>
                <a:schemeClr val="tx1"/>
              </a:solidFill>
              <a:cs typeface="Segoe UI"/>
            </a:endParaRPr>
          </a:p>
        </p:txBody>
      </p:sp>
      <p:sp>
        <p:nvSpPr>
          <p:cNvPr id="70" name="Freeform 69"/>
          <p:cNvSpPr/>
          <p:nvPr>
            <p:custDataLst>
              <p:tags r:id="rId4"/>
            </p:custDataLst>
          </p:nvPr>
        </p:nvSpPr>
        <p:spPr>
          <a:xfrm>
            <a:off x="1848280" y="1408619"/>
            <a:ext cx="8325428" cy="4103067"/>
          </a:xfrm>
          <a:custGeom>
            <a:avLst/>
            <a:gdLst>
              <a:gd name="connsiteX0" fmla="*/ 5038725 w 6562725"/>
              <a:gd name="connsiteY0" fmla="*/ 1028700 h 4686300"/>
              <a:gd name="connsiteX1" fmla="*/ 6305550 w 6562725"/>
              <a:gd name="connsiteY1" fmla="*/ 0 h 4686300"/>
              <a:gd name="connsiteX2" fmla="*/ 6562725 w 6562725"/>
              <a:gd name="connsiteY2" fmla="*/ 1428750 h 4686300"/>
              <a:gd name="connsiteX3" fmla="*/ 6181725 w 6562725"/>
              <a:gd name="connsiteY3" fmla="*/ 1276350 h 4686300"/>
              <a:gd name="connsiteX4" fmla="*/ 0 w 6562725"/>
              <a:gd name="connsiteY4" fmla="*/ 4686300 h 4686300"/>
              <a:gd name="connsiteX5" fmla="*/ 5438775 w 6562725"/>
              <a:gd name="connsiteY5" fmla="*/ 1047750 h 4686300"/>
              <a:gd name="connsiteX6" fmla="*/ 5038725 w 6562725"/>
              <a:gd name="connsiteY6" fmla="*/ 1028700 h 4686300"/>
              <a:gd name="connsiteX0" fmla="*/ 5038725 w 6562725"/>
              <a:gd name="connsiteY0" fmla="*/ 1028700 h 4686300"/>
              <a:gd name="connsiteX1" fmla="*/ 6305550 w 6562725"/>
              <a:gd name="connsiteY1" fmla="*/ 0 h 4686300"/>
              <a:gd name="connsiteX2" fmla="*/ 6562725 w 6562725"/>
              <a:gd name="connsiteY2" fmla="*/ 1428750 h 4686300"/>
              <a:gd name="connsiteX3" fmla="*/ 6181725 w 6562725"/>
              <a:gd name="connsiteY3" fmla="*/ 1276350 h 4686300"/>
              <a:gd name="connsiteX4" fmla="*/ 0 w 6562725"/>
              <a:gd name="connsiteY4" fmla="*/ 4686300 h 4686300"/>
              <a:gd name="connsiteX5" fmla="*/ 5438775 w 6562725"/>
              <a:gd name="connsiteY5" fmla="*/ 1047750 h 4686300"/>
              <a:gd name="connsiteX6" fmla="*/ 5038725 w 6562725"/>
              <a:gd name="connsiteY6" fmla="*/ 1028700 h 4686300"/>
              <a:gd name="connsiteX0" fmla="*/ 5038725 w 6562725"/>
              <a:gd name="connsiteY0" fmla="*/ 1028700 h 4686300"/>
              <a:gd name="connsiteX1" fmla="*/ 6305550 w 6562725"/>
              <a:gd name="connsiteY1" fmla="*/ 0 h 4686300"/>
              <a:gd name="connsiteX2" fmla="*/ 6562725 w 6562725"/>
              <a:gd name="connsiteY2" fmla="*/ 1428750 h 4686300"/>
              <a:gd name="connsiteX3" fmla="*/ 6181725 w 6562725"/>
              <a:gd name="connsiteY3" fmla="*/ 1276350 h 4686300"/>
              <a:gd name="connsiteX4" fmla="*/ 0 w 6562725"/>
              <a:gd name="connsiteY4" fmla="*/ 4686300 h 4686300"/>
              <a:gd name="connsiteX5" fmla="*/ 5438775 w 6562725"/>
              <a:gd name="connsiteY5" fmla="*/ 1047750 h 4686300"/>
              <a:gd name="connsiteX6" fmla="*/ 5038725 w 6562725"/>
              <a:gd name="connsiteY6" fmla="*/ 1028700 h 4686300"/>
              <a:gd name="connsiteX0" fmla="*/ 5038725 w 6562725"/>
              <a:gd name="connsiteY0" fmla="*/ 1028700 h 4703075"/>
              <a:gd name="connsiteX1" fmla="*/ 6305550 w 6562725"/>
              <a:gd name="connsiteY1" fmla="*/ 0 h 4703075"/>
              <a:gd name="connsiteX2" fmla="*/ 6562725 w 6562725"/>
              <a:gd name="connsiteY2" fmla="*/ 1428750 h 4703075"/>
              <a:gd name="connsiteX3" fmla="*/ 6181725 w 6562725"/>
              <a:gd name="connsiteY3" fmla="*/ 1276350 h 4703075"/>
              <a:gd name="connsiteX4" fmla="*/ 0 w 6562725"/>
              <a:gd name="connsiteY4" fmla="*/ 4686300 h 4703075"/>
              <a:gd name="connsiteX5" fmla="*/ 5438775 w 6562725"/>
              <a:gd name="connsiteY5" fmla="*/ 1047750 h 4703075"/>
              <a:gd name="connsiteX6" fmla="*/ 5038725 w 6562725"/>
              <a:gd name="connsiteY6" fmla="*/ 1028700 h 4703075"/>
              <a:gd name="connsiteX0" fmla="*/ 5038725 w 6562725"/>
              <a:gd name="connsiteY0" fmla="*/ 1028700 h 4703075"/>
              <a:gd name="connsiteX1" fmla="*/ 6305550 w 6562725"/>
              <a:gd name="connsiteY1" fmla="*/ 0 h 4703075"/>
              <a:gd name="connsiteX2" fmla="*/ 6562725 w 6562725"/>
              <a:gd name="connsiteY2" fmla="*/ 1428750 h 4703075"/>
              <a:gd name="connsiteX3" fmla="*/ 6181725 w 6562725"/>
              <a:gd name="connsiteY3" fmla="*/ 1276350 h 4703075"/>
              <a:gd name="connsiteX4" fmla="*/ 0 w 6562725"/>
              <a:gd name="connsiteY4" fmla="*/ 4686300 h 4703075"/>
              <a:gd name="connsiteX5" fmla="*/ 5438775 w 6562725"/>
              <a:gd name="connsiteY5" fmla="*/ 1047750 h 4703075"/>
              <a:gd name="connsiteX6" fmla="*/ 5038725 w 6562725"/>
              <a:gd name="connsiteY6" fmla="*/ 1028700 h 4703075"/>
              <a:gd name="connsiteX0" fmla="*/ 5038725 w 6562725"/>
              <a:gd name="connsiteY0" fmla="*/ 1028700 h 4704520"/>
              <a:gd name="connsiteX1" fmla="*/ 6305550 w 6562725"/>
              <a:gd name="connsiteY1" fmla="*/ 0 h 4704520"/>
              <a:gd name="connsiteX2" fmla="*/ 6562725 w 6562725"/>
              <a:gd name="connsiteY2" fmla="*/ 1428750 h 4704520"/>
              <a:gd name="connsiteX3" fmla="*/ 6181725 w 6562725"/>
              <a:gd name="connsiteY3" fmla="*/ 1276350 h 4704520"/>
              <a:gd name="connsiteX4" fmla="*/ 0 w 6562725"/>
              <a:gd name="connsiteY4" fmla="*/ 4686300 h 4704520"/>
              <a:gd name="connsiteX5" fmla="*/ 5438775 w 6562725"/>
              <a:gd name="connsiteY5" fmla="*/ 1047750 h 4704520"/>
              <a:gd name="connsiteX6" fmla="*/ 5038725 w 6562725"/>
              <a:gd name="connsiteY6" fmla="*/ 1028700 h 4704520"/>
              <a:gd name="connsiteX0" fmla="*/ 6791325 w 8315325"/>
              <a:gd name="connsiteY0" fmla="*/ 1028700 h 3888856"/>
              <a:gd name="connsiteX1" fmla="*/ 8058150 w 8315325"/>
              <a:gd name="connsiteY1" fmla="*/ 0 h 3888856"/>
              <a:gd name="connsiteX2" fmla="*/ 8315325 w 8315325"/>
              <a:gd name="connsiteY2" fmla="*/ 1428750 h 3888856"/>
              <a:gd name="connsiteX3" fmla="*/ 7934325 w 8315325"/>
              <a:gd name="connsiteY3" fmla="*/ 1276350 h 3888856"/>
              <a:gd name="connsiteX4" fmla="*/ 0 w 8315325"/>
              <a:gd name="connsiteY4" fmla="*/ 3857625 h 3888856"/>
              <a:gd name="connsiteX5" fmla="*/ 7191375 w 8315325"/>
              <a:gd name="connsiteY5" fmla="*/ 1047750 h 3888856"/>
              <a:gd name="connsiteX6" fmla="*/ 6791325 w 8315325"/>
              <a:gd name="connsiteY6" fmla="*/ 1028700 h 3888856"/>
              <a:gd name="connsiteX0" fmla="*/ 6391275 w 8315325"/>
              <a:gd name="connsiteY0" fmla="*/ 828675 h 3888856"/>
              <a:gd name="connsiteX1" fmla="*/ 8058150 w 8315325"/>
              <a:gd name="connsiteY1" fmla="*/ 0 h 3888856"/>
              <a:gd name="connsiteX2" fmla="*/ 8315325 w 8315325"/>
              <a:gd name="connsiteY2" fmla="*/ 1428750 h 3888856"/>
              <a:gd name="connsiteX3" fmla="*/ 7934325 w 8315325"/>
              <a:gd name="connsiteY3" fmla="*/ 1276350 h 3888856"/>
              <a:gd name="connsiteX4" fmla="*/ 0 w 8315325"/>
              <a:gd name="connsiteY4" fmla="*/ 3857625 h 3888856"/>
              <a:gd name="connsiteX5" fmla="*/ 7191375 w 8315325"/>
              <a:gd name="connsiteY5" fmla="*/ 1047750 h 3888856"/>
              <a:gd name="connsiteX6" fmla="*/ 6391275 w 8315325"/>
              <a:gd name="connsiteY6" fmla="*/ 828675 h 3888856"/>
              <a:gd name="connsiteX0" fmla="*/ 6391275 w 8315325"/>
              <a:gd name="connsiteY0" fmla="*/ 828675 h 3888856"/>
              <a:gd name="connsiteX1" fmla="*/ 8058150 w 8315325"/>
              <a:gd name="connsiteY1" fmla="*/ 0 h 3888856"/>
              <a:gd name="connsiteX2" fmla="*/ 8315325 w 8315325"/>
              <a:gd name="connsiteY2" fmla="*/ 1428750 h 3888856"/>
              <a:gd name="connsiteX3" fmla="*/ 7934325 w 8315325"/>
              <a:gd name="connsiteY3" fmla="*/ 1276350 h 3888856"/>
              <a:gd name="connsiteX4" fmla="*/ 0 w 8315325"/>
              <a:gd name="connsiteY4" fmla="*/ 3857625 h 3888856"/>
              <a:gd name="connsiteX5" fmla="*/ 6867525 w 8315325"/>
              <a:gd name="connsiteY5" fmla="*/ 952500 h 3888856"/>
              <a:gd name="connsiteX6" fmla="*/ 6391275 w 8315325"/>
              <a:gd name="connsiteY6" fmla="*/ 828675 h 3888856"/>
              <a:gd name="connsiteX0" fmla="*/ 6391275 w 8105775"/>
              <a:gd name="connsiteY0" fmla="*/ 828675 h 3888856"/>
              <a:gd name="connsiteX1" fmla="*/ 8058150 w 8105775"/>
              <a:gd name="connsiteY1" fmla="*/ 0 h 3888856"/>
              <a:gd name="connsiteX2" fmla="*/ 8105775 w 8105775"/>
              <a:gd name="connsiteY2" fmla="*/ 1666875 h 3888856"/>
              <a:gd name="connsiteX3" fmla="*/ 7934325 w 8105775"/>
              <a:gd name="connsiteY3" fmla="*/ 1276350 h 3888856"/>
              <a:gd name="connsiteX4" fmla="*/ 0 w 8105775"/>
              <a:gd name="connsiteY4" fmla="*/ 3857625 h 3888856"/>
              <a:gd name="connsiteX5" fmla="*/ 6867525 w 8105775"/>
              <a:gd name="connsiteY5" fmla="*/ 952500 h 3888856"/>
              <a:gd name="connsiteX6" fmla="*/ 6391275 w 8105775"/>
              <a:gd name="connsiteY6" fmla="*/ 828675 h 3888856"/>
              <a:gd name="connsiteX0" fmla="*/ 6391275 w 8105775"/>
              <a:gd name="connsiteY0" fmla="*/ 828675 h 3889886"/>
              <a:gd name="connsiteX1" fmla="*/ 8058150 w 8105775"/>
              <a:gd name="connsiteY1" fmla="*/ 0 h 3889886"/>
              <a:gd name="connsiteX2" fmla="*/ 8105775 w 8105775"/>
              <a:gd name="connsiteY2" fmla="*/ 1666875 h 3889886"/>
              <a:gd name="connsiteX3" fmla="*/ 7715250 w 8105775"/>
              <a:gd name="connsiteY3" fmla="*/ 1314450 h 3889886"/>
              <a:gd name="connsiteX4" fmla="*/ 0 w 8105775"/>
              <a:gd name="connsiteY4" fmla="*/ 3857625 h 3889886"/>
              <a:gd name="connsiteX5" fmla="*/ 6867525 w 8105775"/>
              <a:gd name="connsiteY5" fmla="*/ 952500 h 3889886"/>
              <a:gd name="connsiteX6" fmla="*/ 6391275 w 8105775"/>
              <a:gd name="connsiteY6" fmla="*/ 828675 h 3889886"/>
              <a:gd name="connsiteX0" fmla="*/ 6391275 w 8105775"/>
              <a:gd name="connsiteY0" fmla="*/ 828675 h 3887723"/>
              <a:gd name="connsiteX1" fmla="*/ 8058150 w 8105775"/>
              <a:gd name="connsiteY1" fmla="*/ 0 h 3887723"/>
              <a:gd name="connsiteX2" fmla="*/ 8105775 w 8105775"/>
              <a:gd name="connsiteY2" fmla="*/ 1666875 h 3887723"/>
              <a:gd name="connsiteX3" fmla="*/ 7715250 w 8105775"/>
              <a:gd name="connsiteY3" fmla="*/ 1314450 h 3887723"/>
              <a:gd name="connsiteX4" fmla="*/ 0 w 8105775"/>
              <a:gd name="connsiteY4" fmla="*/ 3857625 h 3887723"/>
              <a:gd name="connsiteX5" fmla="*/ 6867525 w 8105775"/>
              <a:gd name="connsiteY5" fmla="*/ 952500 h 3887723"/>
              <a:gd name="connsiteX6" fmla="*/ 6391275 w 8105775"/>
              <a:gd name="connsiteY6" fmla="*/ 828675 h 3887723"/>
              <a:gd name="connsiteX0" fmla="*/ 6391275 w 8105775"/>
              <a:gd name="connsiteY0" fmla="*/ 828675 h 3887723"/>
              <a:gd name="connsiteX1" fmla="*/ 8058150 w 8105775"/>
              <a:gd name="connsiteY1" fmla="*/ 0 h 3887723"/>
              <a:gd name="connsiteX2" fmla="*/ 8105775 w 8105775"/>
              <a:gd name="connsiteY2" fmla="*/ 1666875 h 3887723"/>
              <a:gd name="connsiteX3" fmla="*/ 7715250 w 8105775"/>
              <a:gd name="connsiteY3" fmla="*/ 1314450 h 3887723"/>
              <a:gd name="connsiteX4" fmla="*/ 0 w 8105775"/>
              <a:gd name="connsiteY4" fmla="*/ 3857625 h 3887723"/>
              <a:gd name="connsiteX5" fmla="*/ 6867525 w 8105775"/>
              <a:gd name="connsiteY5" fmla="*/ 952500 h 3887723"/>
              <a:gd name="connsiteX6" fmla="*/ 6391275 w 8105775"/>
              <a:gd name="connsiteY6" fmla="*/ 828675 h 3887723"/>
              <a:gd name="connsiteX0" fmla="*/ 6391275 w 8105775"/>
              <a:gd name="connsiteY0" fmla="*/ 828675 h 4011667"/>
              <a:gd name="connsiteX1" fmla="*/ 8058150 w 8105775"/>
              <a:gd name="connsiteY1" fmla="*/ 0 h 4011667"/>
              <a:gd name="connsiteX2" fmla="*/ 8105775 w 8105775"/>
              <a:gd name="connsiteY2" fmla="*/ 1666875 h 4011667"/>
              <a:gd name="connsiteX3" fmla="*/ 7715250 w 8105775"/>
              <a:gd name="connsiteY3" fmla="*/ 1314450 h 4011667"/>
              <a:gd name="connsiteX4" fmla="*/ 0 w 8105775"/>
              <a:gd name="connsiteY4" fmla="*/ 3857625 h 4011667"/>
              <a:gd name="connsiteX5" fmla="*/ 6867525 w 8105775"/>
              <a:gd name="connsiteY5" fmla="*/ 952500 h 4011667"/>
              <a:gd name="connsiteX6" fmla="*/ 6391275 w 8105775"/>
              <a:gd name="connsiteY6" fmla="*/ 828675 h 4011667"/>
              <a:gd name="connsiteX0" fmla="*/ 6391275 w 8105775"/>
              <a:gd name="connsiteY0" fmla="*/ 828675 h 4011667"/>
              <a:gd name="connsiteX1" fmla="*/ 8058150 w 8105775"/>
              <a:gd name="connsiteY1" fmla="*/ 0 h 4011667"/>
              <a:gd name="connsiteX2" fmla="*/ 8105775 w 8105775"/>
              <a:gd name="connsiteY2" fmla="*/ 1666875 h 4011667"/>
              <a:gd name="connsiteX3" fmla="*/ 7715250 w 8105775"/>
              <a:gd name="connsiteY3" fmla="*/ 1314450 h 4011667"/>
              <a:gd name="connsiteX4" fmla="*/ 0 w 8105775"/>
              <a:gd name="connsiteY4" fmla="*/ 3857625 h 4011667"/>
              <a:gd name="connsiteX5" fmla="*/ 6867525 w 8105775"/>
              <a:gd name="connsiteY5" fmla="*/ 952500 h 4011667"/>
              <a:gd name="connsiteX6" fmla="*/ 6391275 w 8105775"/>
              <a:gd name="connsiteY6" fmla="*/ 828675 h 4011667"/>
              <a:gd name="connsiteX0" fmla="*/ 6391275 w 8105775"/>
              <a:gd name="connsiteY0" fmla="*/ 828675 h 4009674"/>
              <a:gd name="connsiteX1" fmla="*/ 8058150 w 8105775"/>
              <a:gd name="connsiteY1" fmla="*/ 0 h 4009674"/>
              <a:gd name="connsiteX2" fmla="*/ 8105775 w 8105775"/>
              <a:gd name="connsiteY2" fmla="*/ 1666875 h 4009674"/>
              <a:gd name="connsiteX3" fmla="*/ 7715250 w 8105775"/>
              <a:gd name="connsiteY3" fmla="*/ 1314450 h 4009674"/>
              <a:gd name="connsiteX4" fmla="*/ 0 w 8105775"/>
              <a:gd name="connsiteY4" fmla="*/ 3857625 h 4009674"/>
              <a:gd name="connsiteX5" fmla="*/ 6867525 w 8105775"/>
              <a:gd name="connsiteY5" fmla="*/ 952500 h 4009674"/>
              <a:gd name="connsiteX6" fmla="*/ 6391275 w 8105775"/>
              <a:gd name="connsiteY6" fmla="*/ 828675 h 4009674"/>
              <a:gd name="connsiteX0" fmla="*/ 6448425 w 8162925"/>
              <a:gd name="connsiteY0" fmla="*/ 828675 h 4009674"/>
              <a:gd name="connsiteX1" fmla="*/ 8115300 w 8162925"/>
              <a:gd name="connsiteY1" fmla="*/ 0 h 4009674"/>
              <a:gd name="connsiteX2" fmla="*/ 8162925 w 8162925"/>
              <a:gd name="connsiteY2" fmla="*/ 1666875 h 4009674"/>
              <a:gd name="connsiteX3" fmla="*/ 7772400 w 8162925"/>
              <a:gd name="connsiteY3" fmla="*/ 1314450 h 4009674"/>
              <a:gd name="connsiteX4" fmla="*/ 0 w 8162925"/>
              <a:gd name="connsiteY4" fmla="*/ 3857625 h 4009674"/>
              <a:gd name="connsiteX5" fmla="*/ 6924675 w 8162925"/>
              <a:gd name="connsiteY5" fmla="*/ 952500 h 4009674"/>
              <a:gd name="connsiteX6" fmla="*/ 6448425 w 8162925"/>
              <a:gd name="connsiteY6" fmla="*/ 828675 h 4009674"/>
              <a:gd name="connsiteX0" fmla="*/ 6448425 w 8162925"/>
              <a:gd name="connsiteY0" fmla="*/ 828675 h 4022980"/>
              <a:gd name="connsiteX1" fmla="*/ 8115300 w 8162925"/>
              <a:gd name="connsiteY1" fmla="*/ 0 h 4022980"/>
              <a:gd name="connsiteX2" fmla="*/ 8162925 w 8162925"/>
              <a:gd name="connsiteY2" fmla="*/ 16668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 name="connsiteX0" fmla="*/ 6448425 w 8162925"/>
              <a:gd name="connsiteY0" fmla="*/ 828675 h 4022980"/>
              <a:gd name="connsiteX1" fmla="*/ 8115300 w 8162925"/>
              <a:gd name="connsiteY1" fmla="*/ 0 h 4022980"/>
              <a:gd name="connsiteX2" fmla="*/ 8162925 w 8162925"/>
              <a:gd name="connsiteY2" fmla="*/ 16668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 name="connsiteX0" fmla="*/ 6448425 w 8162925"/>
              <a:gd name="connsiteY0" fmla="*/ 828675 h 4022980"/>
              <a:gd name="connsiteX1" fmla="*/ 8115300 w 8162925"/>
              <a:gd name="connsiteY1" fmla="*/ 0 h 4022980"/>
              <a:gd name="connsiteX2" fmla="*/ 8162925 w 8162925"/>
              <a:gd name="connsiteY2" fmla="*/ 16287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 name="connsiteX0" fmla="*/ 6448425 w 8162925"/>
              <a:gd name="connsiteY0" fmla="*/ 828675 h 4022980"/>
              <a:gd name="connsiteX1" fmla="*/ 8143875 w 8162925"/>
              <a:gd name="connsiteY1" fmla="*/ 0 h 4022980"/>
              <a:gd name="connsiteX2" fmla="*/ 8162925 w 8162925"/>
              <a:gd name="connsiteY2" fmla="*/ 16287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 name="connsiteX0" fmla="*/ 6448425 w 8162925"/>
              <a:gd name="connsiteY0" fmla="*/ 828675 h 4022980"/>
              <a:gd name="connsiteX1" fmla="*/ 8143875 w 8162925"/>
              <a:gd name="connsiteY1" fmla="*/ 0 h 4022980"/>
              <a:gd name="connsiteX2" fmla="*/ 8162925 w 8162925"/>
              <a:gd name="connsiteY2" fmla="*/ 16287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 name="connsiteX0" fmla="*/ 6448425 w 8162925"/>
              <a:gd name="connsiteY0" fmla="*/ 828675 h 4022980"/>
              <a:gd name="connsiteX1" fmla="*/ 8143875 w 8162925"/>
              <a:gd name="connsiteY1" fmla="*/ 0 h 4022980"/>
              <a:gd name="connsiteX2" fmla="*/ 8162925 w 8162925"/>
              <a:gd name="connsiteY2" fmla="*/ 1628775 h 4022980"/>
              <a:gd name="connsiteX3" fmla="*/ 7772400 w 8162925"/>
              <a:gd name="connsiteY3" fmla="*/ 1314450 h 4022980"/>
              <a:gd name="connsiteX4" fmla="*/ 0 w 8162925"/>
              <a:gd name="connsiteY4" fmla="*/ 3857625 h 4022980"/>
              <a:gd name="connsiteX5" fmla="*/ 6924675 w 8162925"/>
              <a:gd name="connsiteY5" fmla="*/ 952500 h 4022980"/>
              <a:gd name="connsiteX6" fmla="*/ 6448425 w 8162925"/>
              <a:gd name="connsiteY6" fmla="*/ 828675 h 402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2925" h="4022980">
                <a:moveTo>
                  <a:pt x="6448425" y="828675"/>
                </a:moveTo>
                <a:lnTo>
                  <a:pt x="8143875" y="0"/>
                </a:lnTo>
                <a:cubicBezTo>
                  <a:pt x="8150225" y="542925"/>
                  <a:pt x="8156575" y="1095375"/>
                  <a:pt x="8162925" y="1628775"/>
                </a:cubicBezTo>
                <a:lnTo>
                  <a:pt x="7772400" y="1314450"/>
                </a:lnTo>
                <a:cubicBezTo>
                  <a:pt x="6350000" y="3089275"/>
                  <a:pt x="2413000" y="4521200"/>
                  <a:pt x="0" y="3857625"/>
                </a:cubicBezTo>
                <a:cubicBezTo>
                  <a:pt x="2413000" y="4044950"/>
                  <a:pt x="5807075" y="2708275"/>
                  <a:pt x="6924675" y="952500"/>
                </a:cubicBezTo>
                <a:lnTo>
                  <a:pt x="6448425" y="828675"/>
                </a:lnTo>
                <a:close/>
              </a:path>
            </a:pathLst>
          </a:custGeom>
          <a:solidFill>
            <a:schemeClr val="accent2">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cxnSp>
        <p:nvCxnSpPr>
          <p:cNvPr id="6" name="Straight Arrow Connector 5"/>
          <p:cNvCxnSpPr/>
          <p:nvPr>
            <p:custDataLst>
              <p:tags r:id="rId5"/>
            </p:custDataLst>
          </p:nvPr>
        </p:nvCxnSpPr>
        <p:spPr>
          <a:xfrm flipV="1">
            <a:off x="10830284" y="1377593"/>
            <a:ext cx="1" cy="4934500"/>
          </a:xfrm>
          <a:prstGeom prst="straightConnector1">
            <a:avLst/>
          </a:prstGeom>
          <a:ln>
            <a:solidFill>
              <a:schemeClr val="tx2"/>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custDataLst>
              <p:tags r:id="rId6"/>
            </p:custDataLst>
          </p:nvPr>
        </p:nvSpPr>
        <p:spPr>
          <a:xfrm rot="5400000">
            <a:off x="9543144" y="3372366"/>
            <a:ext cx="3798168" cy="896522"/>
          </a:xfrm>
          <a:prstGeom prst="rect">
            <a:avLst/>
          </a:prstGeom>
          <a:noFill/>
        </p:spPr>
        <p:txBody>
          <a:bodyPr wrap="none" lIns="0" tIns="0" rIns="0" bIns="0" rtlCol="0">
            <a:spAutoFit/>
          </a:bodyPr>
          <a:lstStyle/>
          <a:p>
            <a:pPr algn="ctr"/>
            <a:r>
              <a:rPr lang="en-US" sz="3264" spc="272" dirty="0">
                <a:latin typeface="+mj-lt"/>
              </a:rPr>
              <a:t>COST-EFFICIENCY</a:t>
            </a:r>
          </a:p>
          <a:p>
            <a:pPr algn="ctr"/>
            <a:r>
              <a:rPr lang="en-US" sz="2448" i="1" spc="272" dirty="0">
                <a:latin typeface="+mj-lt"/>
              </a:rPr>
              <a:t>Simpler Management</a:t>
            </a:r>
          </a:p>
        </p:txBody>
      </p:sp>
      <p:cxnSp>
        <p:nvCxnSpPr>
          <p:cNvPr id="8" name="Straight Connector 7"/>
          <p:cNvCxnSpPr/>
          <p:nvPr>
            <p:custDataLst>
              <p:tags r:id="rId7"/>
            </p:custDataLst>
          </p:nvPr>
        </p:nvCxnSpPr>
        <p:spPr>
          <a:xfrm>
            <a:off x="10830283" y="6050345"/>
            <a:ext cx="0" cy="491155"/>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custDataLst>
              <p:tags r:id="rId8"/>
            </p:custDataLst>
          </p:nvPr>
        </p:nvCxnSpPr>
        <p:spPr>
          <a:xfrm>
            <a:off x="2333608" y="6066693"/>
            <a:ext cx="0" cy="229231"/>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custDataLst>
              <p:tags r:id="rId9"/>
            </p:custDataLst>
          </p:nvPr>
        </p:nvCxnSpPr>
        <p:spPr>
          <a:xfrm rot="5400000">
            <a:off x="4578219"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custDataLst>
              <p:tags r:id="rId10"/>
            </p:custDataLst>
          </p:nvPr>
        </p:nvCxnSpPr>
        <p:spPr>
          <a:xfrm rot="5400000">
            <a:off x="5805427"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2" name="Straight Connector 11"/>
          <p:cNvCxnSpPr/>
          <p:nvPr>
            <p:custDataLst>
              <p:tags r:id="rId11"/>
            </p:custDataLst>
          </p:nvPr>
        </p:nvCxnSpPr>
        <p:spPr>
          <a:xfrm rot="5400000">
            <a:off x="8259840"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custDataLst>
              <p:tags r:id="rId12"/>
            </p:custDataLst>
          </p:nvPr>
        </p:nvCxnSpPr>
        <p:spPr>
          <a:xfrm rot="5400000">
            <a:off x="9487047"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4" name="Straight Connector 13"/>
          <p:cNvCxnSpPr/>
          <p:nvPr>
            <p:custDataLst>
              <p:tags r:id="rId13"/>
            </p:custDataLst>
          </p:nvPr>
        </p:nvCxnSpPr>
        <p:spPr>
          <a:xfrm rot="5400000">
            <a:off x="3351012"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p:nvPr>
            <p:custDataLst>
              <p:tags r:id="rId14"/>
            </p:custDataLst>
          </p:nvPr>
        </p:nvCxnSpPr>
        <p:spPr>
          <a:xfrm>
            <a:off x="1552381" y="6122201"/>
            <a:ext cx="9622393" cy="0"/>
          </a:xfrm>
          <a:prstGeom prst="straightConnector1">
            <a:avLst/>
          </a:prstGeom>
          <a:ln>
            <a:solidFill>
              <a:schemeClr val="tx2"/>
            </a:solidFill>
          </a:ln>
          <a:effectLst/>
        </p:spPr>
        <p:style>
          <a:lnRef idx="3">
            <a:schemeClr val="dk1"/>
          </a:lnRef>
          <a:fillRef idx="0">
            <a:schemeClr val="dk1"/>
          </a:fillRef>
          <a:effectRef idx="2">
            <a:schemeClr val="dk1"/>
          </a:effectRef>
          <a:fontRef idx="minor">
            <a:schemeClr val="tx1"/>
          </a:fontRef>
        </p:style>
      </p:cxnSp>
      <p:grpSp>
        <p:nvGrpSpPr>
          <p:cNvPr id="16" name="Group 15"/>
          <p:cNvGrpSpPr/>
          <p:nvPr>
            <p:custDataLst>
              <p:tags r:id="rId15"/>
            </p:custDataLst>
          </p:nvPr>
        </p:nvGrpSpPr>
        <p:grpSpPr>
          <a:xfrm>
            <a:off x="673104" y="2435608"/>
            <a:ext cx="10126773" cy="2467482"/>
            <a:chOff x="374210" y="2865681"/>
            <a:chExt cx="12805067" cy="2903184"/>
          </a:xfrm>
        </p:grpSpPr>
        <p:cxnSp>
          <p:nvCxnSpPr>
            <p:cNvPr id="17" name="Straight Arrow Connector 16"/>
            <p:cNvCxnSpPr/>
            <p:nvPr/>
          </p:nvCxnSpPr>
          <p:spPr>
            <a:xfrm flipV="1">
              <a:off x="374210" y="2865681"/>
              <a:ext cx="12805067" cy="11560"/>
            </a:xfrm>
            <a:prstGeom prst="straightConnector1">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4210" y="5757306"/>
              <a:ext cx="12805067" cy="11559"/>
            </a:xfrm>
            <a:prstGeom prst="straightConnector1">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4210" y="4309375"/>
              <a:ext cx="12805067" cy="11559"/>
            </a:xfrm>
            <a:prstGeom prst="straightConnector1">
              <a:avLst/>
            </a:prstGeom>
            <a:ln w="9525">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custDataLst>
              <p:tags r:id="rId16"/>
            </p:custDataLst>
          </p:nvPr>
        </p:nvCxnSpPr>
        <p:spPr>
          <a:xfrm rot="5400000">
            <a:off x="7032633" y="6182719"/>
            <a:ext cx="23205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sp>
        <p:nvSpPr>
          <p:cNvPr id="21" name="Diamond 20"/>
          <p:cNvSpPr/>
          <p:nvPr>
            <p:custDataLst>
              <p:tags r:id="rId17"/>
            </p:custDataLst>
          </p:nvPr>
        </p:nvSpPr>
        <p:spPr bwMode="auto">
          <a:xfrm>
            <a:off x="9126927" y="2229497"/>
            <a:ext cx="244055" cy="262011"/>
          </a:xfrm>
          <a:prstGeom prst="diamond">
            <a:avLst/>
          </a:pr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6691"/>
            <a:endParaRPr lang="en-US" sz="1530" dirty="0">
              <a:solidFill>
                <a:schemeClr val="tx1"/>
              </a:solidFill>
            </a:endParaRPr>
          </a:p>
        </p:txBody>
      </p:sp>
      <p:sp>
        <p:nvSpPr>
          <p:cNvPr id="22" name="Diamond 21"/>
          <p:cNvSpPr/>
          <p:nvPr>
            <p:custDataLst>
              <p:tags r:id="rId18"/>
            </p:custDataLst>
          </p:nvPr>
        </p:nvSpPr>
        <p:spPr bwMode="auto">
          <a:xfrm>
            <a:off x="7784159" y="3373988"/>
            <a:ext cx="244055" cy="262011"/>
          </a:xfrm>
          <a:prstGeom prst="diamond">
            <a:avLst/>
          </a:pr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6691"/>
            <a:endParaRPr lang="en-US" sz="1530" dirty="0">
              <a:solidFill>
                <a:schemeClr val="tx1"/>
              </a:solidFill>
            </a:endParaRPr>
          </a:p>
        </p:txBody>
      </p:sp>
      <p:sp>
        <p:nvSpPr>
          <p:cNvPr id="23" name="Diamond 22"/>
          <p:cNvSpPr/>
          <p:nvPr>
            <p:custDataLst>
              <p:tags r:id="rId19"/>
            </p:custDataLst>
          </p:nvPr>
        </p:nvSpPr>
        <p:spPr bwMode="auto">
          <a:xfrm>
            <a:off x="5726478" y="4417931"/>
            <a:ext cx="244055" cy="262011"/>
          </a:xfrm>
          <a:prstGeom prst="diamond">
            <a:avLst/>
          </a:pr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6691"/>
            <a:endParaRPr lang="en-US" sz="1530" dirty="0">
              <a:solidFill>
                <a:schemeClr val="tx1"/>
              </a:solidFill>
            </a:endParaRPr>
          </a:p>
        </p:txBody>
      </p:sp>
      <p:sp>
        <p:nvSpPr>
          <p:cNvPr id="24" name="Diamond 23"/>
          <p:cNvSpPr/>
          <p:nvPr>
            <p:custDataLst>
              <p:tags r:id="rId20"/>
            </p:custDataLst>
          </p:nvPr>
        </p:nvSpPr>
        <p:spPr bwMode="auto">
          <a:xfrm>
            <a:off x="3587397" y="5025506"/>
            <a:ext cx="244055" cy="262011"/>
          </a:xfrm>
          <a:prstGeom prst="diamond">
            <a:avLst/>
          </a:pr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7691" tIns="38846" rIns="77691" bIns="38846" numCol="1" rtlCol="0" anchor="ctr" anchorCtr="0" compatLnSpc="1">
            <a:prstTxWarp prst="textNoShape">
              <a:avLst/>
            </a:prstTxWarp>
          </a:bodyPr>
          <a:lstStyle/>
          <a:p>
            <a:pPr algn="ctr" defTabSz="776691"/>
            <a:endParaRPr lang="en-US" sz="1530" dirty="0">
              <a:solidFill>
                <a:schemeClr val="tx1"/>
              </a:solidFill>
            </a:endParaRPr>
          </a:p>
        </p:txBody>
      </p:sp>
      <p:sp>
        <p:nvSpPr>
          <p:cNvPr id="25" name="TextBox 24"/>
          <p:cNvSpPr txBox="1"/>
          <p:nvPr>
            <p:custDataLst>
              <p:tags r:id="rId21"/>
            </p:custDataLst>
          </p:nvPr>
        </p:nvSpPr>
        <p:spPr>
          <a:xfrm>
            <a:off x="6788109" y="2537507"/>
            <a:ext cx="1068711" cy="576340"/>
          </a:xfrm>
          <a:prstGeom prst="rect">
            <a:avLst/>
          </a:prstGeom>
          <a:noFill/>
        </p:spPr>
        <p:txBody>
          <a:bodyPr wrap="none" lIns="0" tIns="0" rIns="0" bIns="0" rtlCol="0">
            <a:spAutoFit/>
          </a:bodyPr>
          <a:lstStyle/>
          <a:p>
            <a:r>
              <a:rPr lang="en-US" sz="3672" b="1" dirty="0"/>
              <a:t>PaaS</a:t>
            </a:r>
          </a:p>
        </p:txBody>
      </p:sp>
      <p:sp>
        <p:nvSpPr>
          <p:cNvPr id="26" name="TextBox 25"/>
          <p:cNvSpPr txBox="1"/>
          <p:nvPr>
            <p:custDataLst>
              <p:tags r:id="rId22"/>
            </p:custDataLst>
          </p:nvPr>
        </p:nvSpPr>
        <p:spPr>
          <a:xfrm>
            <a:off x="7567228" y="1389855"/>
            <a:ext cx="1056155" cy="576340"/>
          </a:xfrm>
          <a:prstGeom prst="rect">
            <a:avLst/>
          </a:prstGeom>
          <a:noFill/>
        </p:spPr>
        <p:txBody>
          <a:bodyPr wrap="none" lIns="0" tIns="0" rIns="0" bIns="0" rtlCol="0">
            <a:spAutoFit/>
          </a:bodyPr>
          <a:lstStyle/>
          <a:p>
            <a:r>
              <a:rPr lang="en-US" sz="3672" b="1" dirty="0"/>
              <a:t>SaaS</a:t>
            </a:r>
          </a:p>
        </p:txBody>
      </p:sp>
      <p:sp>
        <p:nvSpPr>
          <p:cNvPr id="27" name="TextBox 26"/>
          <p:cNvSpPr txBox="1"/>
          <p:nvPr>
            <p:custDataLst>
              <p:tags r:id="rId23"/>
            </p:custDataLst>
          </p:nvPr>
        </p:nvSpPr>
        <p:spPr>
          <a:xfrm>
            <a:off x="6788110" y="3054931"/>
            <a:ext cx="2183592" cy="288137"/>
          </a:xfrm>
          <a:prstGeom prst="rect">
            <a:avLst/>
          </a:prstGeom>
          <a:noFill/>
        </p:spPr>
        <p:txBody>
          <a:bodyPr wrap="none" lIns="0" tIns="0" rIns="0" bIns="0" rtlCol="0">
            <a:spAutoFit/>
          </a:bodyPr>
          <a:lstStyle/>
          <a:p>
            <a:r>
              <a:rPr lang="en-US" sz="1836" dirty="0"/>
              <a:t>platform as a service</a:t>
            </a:r>
          </a:p>
        </p:txBody>
      </p:sp>
      <p:sp>
        <p:nvSpPr>
          <p:cNvPr id="28" name="TextBox 27"/>
          <p:cNvSpPr txBox="1"/>
          <p:nvPr>
            <p:custDataLst>
              <p:tags r:id="rId24"/>
            </p:custDataLst>
          </p:nvPr>
        </p:nvSpPr>
        <p:spPr>
          <a:xfrm>
            <a:off x="7592667" y="1962256"/>
            <a:ext cx="2174371" cy="288137"/>
          </a:xfrm>
          <a:prstGeom prst="rect">
            <a:avLst/>
          </a:prstGeom>
          <a:noFill/>
        </p:spPr>
        <p:txBody>
          <a:bodyPr wrap="none" lIns="0" tIns="0" rIns="0" bIns="0" rtlCol="0">
            <a:spAutoFit/>
          </a:bodyPr>
          <a:lstStyle/>
          <a:p>
            <a:r>
              <a:rPr lang="en-US" sz="1836" dirty="0"/>
              <a:t>software as a service</a:t>
            </a:r>
          </a:p>
        </p:txBody>
      </p:sp>
      <p:sp>
        <p:nvSpPr>
          <p:cNvPr id="29" name="TextBox 28"/>
          <p:cNvSpPr txBox="1"/>
          <p:nvPr>
            <p:custDataLst>
              <p:tags r:id="rId25"/>
            </p:custDataLst>
          </p:nvPr>
        </p:nvSpPr>
        <p:spPr>
          <a:xfrm>
            <a:off x="4416536" y="3586559"/>
            <a:ext cx="938441" cy="576340"/>
          </a:xfrm>
          <a:prstGeom prst="rect">
            <a:avLst/>
          </a:prstGeom>
          <a:noFill/>
        </p:spPr>
        <p:txBody>
          <a:bodyPr wrap="none" lIns="0" tIns="0" rIns="0" bIns="0" rtlCol="0">
            <a:spAutoFit/>
          </a:bodyPr>
          <a:lstStyle/>
          <a:p>
            <a:r>
              <a:rPr lang="en-US" sz="3672" b="1" dirty="0"/>
              <a:t>IaaS</a:t>
            </a:r>
          </a:p>
        </p:txBody>
      </p:sp>
      <p:sp>
        <p:nvSpPr>
          <p:cNvPr id="30" name="TextBox 29"/>
          <p:cNvSpPr txBox="1"/>
          <p:nvPr>
            <p:custDataLst>
              <p:tags r:id="rId26"/>
            </p:custDataLst>
          </p:nvPr>
        </p:nvSpPr>
        <p:spPr>
          <a:xfrm>
            <a:off x="4423359" y="4126973"/>
            <a:ext cx="2686100" cy="288137"/>
          </a:xfrm>
          <a:prstGeom prst="rect">
            <a:avLst/>
          </a:prstGeom>
          <a:noFill/>
        </p:spPr>
        <p:txBody>
          <a:bodyPr wrap="none" lIns="0" tIns="0" rIns="0" bIns="0" rtlCol="0">
            <a:spAutoFit/>
          </a:bodyPr>
          <a:lstStyle/>
          <a:p>
            <a:r>
              <a:rPr lang="en-US" sz="1836" dirty="0"/>
              <a:t>infrastructure as a service</a:t>
            </a:r>
          </a:p>
        </p:txBody>
      </p:sp>
      <p:sp>
        <p:nvSpPr>
          <p:cNvPr id="31" name="TextBox 30"/>
          <p:cNvSpPr txBox="1"/>
          <p:nvPr>
            <p:custDataLst>
              <p:tags r:id="rId27"/>
            </p:custDataLst>
          </p:nvPr>
        </p:nvSpPr>
        <p:spPr>
          <a:xfrm>
            <a:off x="2192096" y="4732320"/>
            <a:ext cx="1272683" cy="576274"/>
          </a:xfrm>
          <a:prstGeom prst="rect">
            <a:avLst/>
          </a:prstGeom>
          <a:noFill/>
        </p:spPr>
        <p:txBody>
          <a:bodyPr wrap="none" lIns="0" tIns="0" rIns="0" bIns="0" rtlCol="0">
            <a:spAutoFit/>
          </a:bodyPr>
          <a:lstStyle/>
          <a:p>
            <a:pPr lvl="0"/>
            <a:r>
              <a:rPr lang="en-US" sz="1836" dirty="0"/>
              <a:t>Virtualized</a:t>
            </a:r>
          </a:p>
          <a:p>
            <a:r>
              <a:rPr lang="en-US" sz="1836" b="1" dirty="0"/>
              <a:t>data center</a:t>
            </a:r>
          </a:p>
        </p:txBody>
      </p:sp>
      <p:cxnSp>
        <p:nvCxnSpPr>
          <p:cNvPr id="32" name="Straight Connector 31"/>
          <p:cNvCxnSpPr/>
          <p:nvPr>
            <p:custDataLst>
              <p:tags r:id="rId28"/>
            </p:custDataLst>
          </p:nvPr>
        </p:nvCxnSpPr>
        <p:spPr>
          <a:xfrm>
            <a:off x="10809060" y="3662636"/>
            <a:ext cx="23199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33" name="Straight Connector 32"/>
          <p:cNvCxnSpPr/>
          <p:nvPr>
            <p:custDataLst>
              <p:tags r:id="rId29"/>
            </p:custDataLst>
          </p:nvPr>
        </p:nvCxnSpPr>
        <p:spPr>
          <a:xfrm>
            <a:off x="10809060" y="2435109"/>
            <a:ext cx="23199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34" name="Straight Connector 33"/>
          <p:cNvCxnSpPr/>
          <p:nvPr>
            <p:custDataLst>
              <p:tags r:id="rId30"/>
            </p:custDataLst>
          </p:nvPr>
        </p:nvCxnSpPr>
        <p:spPr>
          <a:xfrm>
            <a:off x="10809060" y="4890163"/>
            <a:ext cx="23199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cxnSp>
        <p:nvCxnSpPr>
          <p:cNvPr id="35" name="Straight Connector 34"/>
          <p:cNvCxnSpPr/>
          <p:nvPr>
            <p:custDataLst>
              <p:tags r:id="rId31"/>
            </p:custDataLst>
          </p:nvPr>
        </p:nvCxnSpPr>
        <p:spPr>
          <a:xfrm>
            <a:off x="10809060" y="1454512"/>
            <a:ext cx="231995" cy="0"/>
          </a:xfrm>
          <a:prstGeom prst="line">
            <a:avLst/>
          </a:prstGeom>
          <a:ln>
            <a:solidFill>
              <a:schemeClr val="tx2"/>
            </a:solidFill>
          </a:ln>
          <a:effectLst/>
        </p:spPr>
        <p:style>
          <a:lnRef idx="3">
            <a:schemeClr val="dk1"/>
          </a:lnRef>
          <a:fillRef idx="0">
            <a:schemeClr val="dk1"/>
          </a:fillRef>
          <a:effectRef idx="2">
            <a:schemeClr val="dk1"/>
          </a:effectRef>
          <a:fontRef idx="minor">
            <a:schemeClr val="tx1"/>
          </a:fontRef>
        </p:style>
      </p:cxnSp>
      <p:sp>
        <p:nvSpPr>
          <p:cNvPr id="42" name="TextBox 41"/>
          <p:cNvSpPr txBox="1"/>
          <p:nvPr>
            <p:custDataLst>
              <p:tags r:id="rId32"/>
            </p:custDataLst>
          </p:nvPr>
        </p:nvSpPr>
        <p:spPr>
          <a:xfrm>
            <a:off x="2761670" y="6476583"/>
            <a:ext cx="1423160" cy="384205"/>
          </a:xfrm>
          <a:prstGeom prst="rect">
            <a:avLst/>
          </a:prstGeom>
          <a:noFill/>
        </p:spPr>
        <p:txBody>
          <a:bodyPr wrap="none" lIns="0" tIns="0" rIns="0" bIns="0" rtlCol="0">
            <a:spAutoFit/>
          </a:bodyPr>
          <a:lstStyle/>
          <a:p>
            <a:r>
              <a:rPr lang="en-US" sz="2448" dirty="0"/>
              <a:t>CONTROL</a:t>
            </a:r>
          </a:p>
        </p:txBody>
      </p:sp>
      <p:sp>
        <p:nvSpPr>
          <p:cNvPr id="43" name="TextBox 42"/>
          <p:cNvSpPr txBox="1"/>
          <p:nvPr>
            <p:custDataLst>
              <p:tags r:id="rId33"/>
            </p:custDataLst>
          </p:nvPr>
        </p:nvSpPr>
        <p:spPr>
          <a:xfrm>
            <a:off x="7148662" y="6458986"/>
            <a:ext cx="2052472" cy="384205"/>
          </a:xfrm>
          <a:prstGeom prst="rect">
            <a:avLst/>
          </a:prstGeom>
          <a:noFill/>
        </p:spPr>
        <p:txBody>
          <a:bodyPr wrap="none" lIns="0" tIns="0" rIns="0" bIns="0" rtlCol="0">
            <a:spAutoFit/>
          </a:bodyPr>
          <a:lstStyle/>
          <a:p>
            <a:r>
              <a:rPr lang="en-US" sz="2448" dirty="0"/>
              <a:t>ABSTRACTION</a:t>
            </a:r>
          </a:p>
        </p:txBody>
      </p:sp>
      <p:cxnSp>
        <p:nvCxnSpPr>
          <p:cNvPr id="39" name="Straight Arrow Connector 38"/>
          <p:cNvCxnSpPr/>
          <p:nvPr>
            <p:custDataLst>
              <p:tags r:id="rId34"/>
            </p:custDataLst>
          </p:nvPr>
        </p:nvCxnSpPr>
        <p:spPr>
          <a:xfrm>
            <a:off x="4348120" y="6619051"/>
            <a:ext cx="2611289" cy="0"/>
          </a:xfrm>
          <a:prstGeom prst="straightConnector1">
            <a:avLst/>
          </a:prstGeom>
          <a:ln w="76200">
            <a:solidFill>
              <a:schemeClr val="bg2">
                <a:lumMod val="90000"/>
              </a:schemeClr>
            </a:solidFill>
            <a:tailEnd type="triangle"/>
          </a:ln>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80979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2000"/>
                                        <p:tgtEl>
                                          <p:spTgt spid="22"/>
                                        </p:tgtEl>
                                      </p:cBhvr>
                                    </p:animEffect>
                                    <p:set>
                                      <p:cBhvr>
                                        <p:cTn id="95" dur="1" fill="hold">
                                          <p:stCondLst>
                                            <p:cond delay="1999"/>
                                          </p:stCondLst>
                                        </p:cTn>
                                        <p:tgtEl>
                                          <p:spTgt spid="2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25"/>
                                        </p:tgtEl>
                                      </p:cBhvr>
                                    </p:animEffect>
                                    <p:set>
                                      <p:cBhvr>
                                        <p:cTn id="98" dur="1" fill="hold">
                                          <p:stCondLst>
                                            <p:cond delay="1999"/>
                                          </p:stCondLst>
                                        </p:cTn>
                                        <p:tgtEl>
                                          <p:spTgt spid="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27"/>
                                        </p:tgtEl>
                                      </p:cBhvr>
                                    </p:animEffect>
                                    <p:set>
                                      <p:cBhvr>
                                        <p:cTn id="101" dur="1" fill="hold">
                                          <p:stCondLst>
                                            <p:cond delay="1999"/>
                                          </p:stCondLst>
                                        </p:cTn>
                                        <p:tgtEl>
                                          <p:spTgt spid="2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26"/>
                                        </p:tgtEl>
                                      </p:cBhvr>
                                    </p:animEffect>
                                    <p:set>
                                      <p:cBhvr>
                                        <p:cTn id="104" dur="1" fill="hold">
                                          <p:stCondLst>
                                            <p:cond delay="1999"/>
                                          </p:stCondLst>
                                        </p:cTn>
                                        <p:tgtEl>
                                          <p:spTgt spid="26"/>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2000"/>
                                        <p:tgtEl>
                                          <p:spTgt spid="28"/>
                                        </p:tgtEl>
                                      </p:cBhvr>
                                    </p:animEffect>
                                    <p:set>
                                      <p:cBhvr>
                                        <p:cTn id="107" dur="1" fill="hold">
                                          <p:stCondLst>
                                            <p:cond delay="1999"/>
                                          </p:stCondLst>
                                        </p:cTn>
                                        <p:tgtEl>
                                          <p:spTgt spid="2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21"/>
                                        </p:tgtEl>
                                      </p:cBhvr>
                                    </p:animEffect>
                                    <p:set>
                                      <p:cBhvr>
                                        <p:cTn id="110" dur="1" fill="hold">
                                          <p:stCondLst>
                                            <p:cond delay="1999"/>
                                          </p:stCondLst>
                                        </p:cTn>
                                        <p:tgtEl>
                                          <p:spTgt spid="21"/>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2000"/>
                                        <p:tgtEl>
                                          <p:spTgt spid="70"/>
                                        </p:tgtEl>
                                      </p:cBhvr>
                                    </p:animEffect>
                                    <p:set>
                                      <p:cBhvr>
                                        <p:cTn id="113" dur="1" fill="hold">
                                          <p:stCondLst>
                                            <p:cond delay="1999"/>
                                          </p:stCondLst>
                                        </p:cTn>
                                        <p:tgtEl>
                                          <p:spTgt spid="7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24"/>
                                        </p:tgtEl>
                                      </p:cBhvr>
                                    </p:animEffect>
                                    <p:set>
                                      <p:cBhvr>
                                        <p:cTn id="116" dur="1" fill="hold">
                                          <p:stCondLst>
                                            <p:cond delay="1999"/>
                                          </p:stCondLst>
                                        </p:cTn>
                                        <p:tgtEl>
                                          <p:spTgt spid="24"/>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2000"/>
                                        <p:tgtEl>
                                          <p:spTgt spid="31"/>
                                        </p:tgtEl>
                                      </p:cBhvr>
                                    </p:animEffect>
                                    <p:set>
                                      <p:cBhvr>
                                        <p:cTn id="119" dur="1" fill="hold">
                                          <p:stCondLst>
                                            <p:cond delay="1999"/>
                                          </p:stCondLst>
                                        </p:cTn>
                                        <p:tgtEl>
                                          <p:spTgt spid="31"/>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2000"/>
                                        <p:tgtEl>
                                          <p:spTgt spid="43"/>
                                        </p:tgtEl>
                                      </p:cBhvr>
                                    </p:animEffect>
                                    <p:set>
                                      <p:cBhvr>
                                        <p:cTn id="122" dur="1" fill="hold">
                                          <p:stCondLst>
                                            <p:cond delay="1999"/>
                                          </p:stCondLst>
                                        </p:cTn>
                                        <p:tgtEl>
                                          <p:spTgt spid="4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39"/>
                                        </p:tgtEl>
                                      </p:cBhvr>
                                    </p:animEffect>
                                    <p:set>
                                      <p:cBhvr>
                                        <p:cTn id="125" dur="1" fill="hold">
                                          <p:stCondLst>
                                            <p:cond delay="1999"/>
                                          </p:stCondLst>
                                        </p:cTn>
                                        <p:tgtEl>
                                          <p:spTgt spid="39"/>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2000"/>
                                        <p:tgtEl>
                                          <p:spTgt spid="42"/>
                                        </p:tgtEl>
                                      </p:cBhvr>
                                    </p:animEffect>
                                    <p:set>
                                      <p:cBhvr>
                                        <p:cTn id="128" dur="1" fill="hold">
                                          <p:stCondLst>
                                            <p:cond delay="1999"/>
                                          </p:stCondLst>
                                        </p:cTn>
                                        <p:tgtEl>
                                          <p:spTgt spid="42"/>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2000"/>
                                        <p:tgtEl>
                                          <p:spTgt spid="7"/>
                                        </p:tgtEl>
                                      </p:cBhvr>
                                    </p:animEffect>
                                    <p:set>
                                      <p:cBhvr>
                                        <p:cTn id="131" dur="1" fill="hold">
                                          <p:stCondLst>
                                            <p:cond delay="1999"/>
                                          </p:stCondLst>
                                        </p:cTn>
                                        <p:tgtEl>
                                          <p:spTgt spid="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0"/>
                                        <p:tgtEl>
                                          <p:spTgt spid="16"/>
                                        </p:tgtEl>
                                      </p:cBhvr>
                                    </p:animEffect>
                                    <p:set>
                                      <p:cBhvr>
                                        <p:cTn id="134" dur="1" fill="hold">
                                          <p:stCondLst>
                                            <p:cond delay="1999"/>
                                          </p:stCondLst>
                                        </p:cTn>
                                        <p:tgtEl>
                                          <p:spTgt spid="1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23"/>
                                        </p:tgtEl>
                                      </p:cBhvr>
                                    </p:animEffect>
                                    <p:set>
                                      <p:cBhvr>
                                        <p:cTn id="137" dur="1" fill="hold">
                                          <p:stCondLst>
                                            <p:cond delay="1999"/>
                                          </p:stCondLst>
                                        </p:cTn>
                                        <p:tgtEl>
                                          <p:spTgt spid="23"/>
                                        </p:tgtEl>
                                        <p:attrNameLst>
                                          <p:attrName>style.visibility</p:attrName>
                                        </p:attrNameLst>
                                      </p:cBhvr>
                                      <p:to>
                                        <p:strVal val="hidden"/>
                                      </p:to>
                                    </p:set>
                                  </p:childTnLst>
                                </p:cTn>
                              </p:par>
                              <p:par>
                                <p:cTn id="138" presetID="42" presetClass="path" presetSubtype="0" accel="50000" decel="50000" fill="hold" grpId="1" nodeType="withEffect">
                                  <p:stCondLst>
                                    <p:cond delay="0"/>
                                  </p:stCondLst>
                                  <p:childTnLst>
                                    <p:animMotion origin="layout" path="M 2.34436E-7 -4.07407E-6 L -0.18143 -0.26944 " pathEditMode="relative" rAng="0" ptsTypes="AA">
                                      <p:cBhvr>
                                        <p:cTn id="139" dur="2000" fill="hold"/>
                                        <p:tgtEl>
                                          <p:spTgt spid="29"/>
                                        </p:tgtEl>
                                        <p:attrNameLst>
                                          <p:attrName>ppt_x</p:attrName>
                                          <p:attrName>ppt_y</p:attrName>
                                        </p:attrNameLst>
                                      </p:cBhvr>
                                      <p:rCtr x="-9078" y="-13472"/>
                                    </p:animMotion>
                                  </p:childTnLst>
                                </p:cTn>
                              </p:par>
                              <p:par>
                                <p:cTn id="140" presetID="6" presetClass="emph" presetSubtype="0" fill="hold" grpId="2" nodeType="withEffect">
                                  <p:stCondLst>
                                    <p:cond delay="0"/>
                                  </p:stCondLst>
                                  <p:childTnLst>
                                    <p:animScale>
                                      <p:cBhvr>
                                        <p:cTn id="141" dur="2000" fill="hold"/>
                                        <p:tgtEl>
                                          <p:spTgt spid="29"/>
                                        </p:tgtEl>
                                      </p:cBhvr>
                                      <p:by x="150000" y="150000"/>
                                    </p:animScale>
                                  </p:childTnLst>
                                </p:cTn>
                              </p:par>
                              <p:par>
                                <p:cTn id="142" presetID="42" presetClass="path" presetSubtype="0" accel="50000" decel="50000" fill="hold" grpId="2" nodeType="withEffect">
                                  <p:stCondLst>
                                    <p:cond delay="0"/>
                                  </p:stCondLst>
                                  <p:childTnLst>
                                    <p:animMotion origin="layout" path="M 2.11671E-6 -4.44444E-6 L -0.02371 -0.30694 " pathEditMode="relative" rAng="0" ptsTypes="AA">
                                      <p:cBhvr>
                                        <p:cTn id="143" dur="2000" fill="hold"/>
                                        <p:tgtEl>
                                          <p:spTgt spid="30"/>
                                        </p:tgtEl>
                                        <p:attrNameLst>
                                          <p:attrName>ppt_x</p:attrName>
                                          <p:attrName>ppt_y</p:attrName>
                                        </p:attrNameLst>
                                      </p:cBhvr>
                                      <p:rCtr x="-1185" y="-15347"/>
                                    </p:animMotion>
                                  </p:childTnLst>
                                </p:cTn>
                              </p:par>
                              <p:par>
                                <p:cTn id="144" presetID="6" presetClass="emph" presetSubtype="0" fill="hold" grpId="1" nodeType="withEffect">
                                  <p:stCondLst>
                                    <p:cond delay="0"/>
                                  </p:stCondLst>
                                  <p:childTnLst>
                                    <p:animScale>
                                      <p:cBhvr>
                                        <p:cTn id="145"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 grpId="0"/>
      <p:bldP spid="21" grpId="0" animBg="1"/>
      <p:bldP spid="21" grpId="1" animBg="1"/>
      <p:bldP spid="22" grpId="0" animBg="1"/>
      <p:bldP spid="22" grpId="1" animBg="1"/>
      <p:bldP spid="23" grpId="0" animBg="1"/>
      <p:bldP spid="23" grpId="1" animBg="1"/>
      <p:bldP spid="24" grpId="0" animBg="1"/>
      <p:bldP spid="24" grpId="1" animBg="1"/>
      <p:bldP spid="25" grpId="0"/>
      <p:bldP spid="25" grpId="1"/>
      <p:bldP spid="26" grpId="0"/>
      <p:bldP spid="26" grpId="1"/>
      <p:bldP spid="27" grpId="0"/>
      <p:bldP spid="27" grpId="1"/>
      <p:bldP spid="28" grpId="0"/>
      <p:bldP spid="28" grpId="1"/>
      <p:bldP spid="29" grpId="0"/>
      <p:bldP spid="29" grpId="1"/>
      <p:bldP spid="29" grpId="2"/>
      <p:bldP spid="30" grpId="0"/>
      <p:bldP spid="30" grpId="1"/>
      <p:bldP spid="30" grpId="2"/>
      <p:bldP spid="31" grpId="0"/>
      <p:bldP spid="31" grpId="1"/>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16748" y="1476623"/>
            <a:ext cx="11777747" cy="5310058"/>
          </a:xfrm>
          <a:prstGeom prst="rect">
            <a:avLst/>
          </a:prstGeom>
          <a:no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16748" y="1113949"/>
            <a:ext cx="11777747" cy="1150211"/>
          </a:xfrm>
          <a:prstGeom prst="rect">
            <a:avLst/>
          </a:prstGeom>
          <a:solidFill>
            <a:schemeClr val="accent1"/>
          </a:solid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37" tIns="46570" rIns="46570" bIns="93137" numCol="1" spcCol="0" rtlCol="0" fromWordArt="0" anchor="ctr" anchorCtr="0" forceAA="0" compatLnSpc="1">
            <a:prstTxWarp prst="textNoShape">
              <a:avLst/>
            </a:prstTxWarp>
            <a:noAutofit/>
          </a:bodyPr>
          <a:lstStyle/>
          <a:p>
            <a:pPr marL="232840" algn="ctr" defTabSz="931045" fontAlgn="base">
              <a:spcBef>
                <a:spcPct val="0"/>
              </a:spcBef>
              <a:spcAft>
                <a:spcPct val="0"/>
              </a:spcAft>
            </a:pPr>
            <a:r>
              <a:rPr lang="en-US" sz="3366" b="1" dirty="0">
                <a:gradFill>
                  <a:gsLst>
                    <a:gs pos="0">
                      <a:schemeClr val="tx1"/>
                    </a:gs>
                    <a:gs pos="86000">
                      <a:schemeClr val="tx1"/>
                    </a:gs>
                  </a:gsLst>
                  <a:lin ang="5400000" scaled="0"/>
                </a:gradFill>
                <a:latin typeface="Segoe UI Light"/>
              </a:rPr>
              <a:t>Hybrid </a:t>
            </a:r>
            <a:r>
              <a:rPr lang="en-US" sz="3366" b="1" dirty="0" smtClean="0">
                <a:gradFill>
                  <a:gsLst>
                    <a:gs pos="0">
                      <a:schemeClr val="tx1"/>
                    </a:gs>
                    <a:gs pos="86000">
                      <a:schemeClr val="tx1"/>
                    </a:gs>
                  </a:gsLst>
                  <a:lin ang="5400000" scaled="0"/>
                </a:gradFill>
                <a:latin typeface="Segoe UI Light"/>
              </a:rPr>
              <a:t>Cloud</a:t>
            </a:r>
            <a:endParaRPr lang="en-US" sz="3366" b="1" dirty="0">
              <a:gradFill>
                <a:gsLst>
                  <a:gs pos="0">
                    <a:schemeClr val="tx1"/>
                  </a:gs>
                  <a:gs pos="86000">
                    <a:schemeClr val="tx1"/>
                  </a:gs>
                </a:gsLst>
                <a:lin ang="5400000" scaled="0"/>
              </a:gradFill>
              <a:latin typeface="Segoe UI Light"/>
            </a:endParaRPr>
          </a:p>
        </p:txBody>
      </p:sp>
      <p:sp>
        <p:nvSpPr>
          <p:cNvPr id="2" name="Title 1"/>
          <p:cNvSpPr>
            <a:spLocks noGrp="1"/>
          </p:cNvSpPr>
          <p:nvPr>
            <p:ph type="title"/>
          </p:nvPr>
        </p:nvSpPr>
        <p:spPr/>
        <p:txBody>
          <a:bodyPr>
            <a:normAutofit fontScale="90000"/>
          </a:bodyPr>
          <a:lstStyle/>
          <a:p>
            <a:r>
              <a:rPr lang="en-US" dirty="0" smtClean="0"/>
              <a:t>Hybrid Cloud Ingredients</a:t>
            </a:r>
            <a:endParaRPr lang="en-US" dirty="0"/>
          </a:p>
        </p:txBody>
      </p:sp>
      <p:grpSp>
        <p:nvGrpSpPr>
          <p:cNvPr id="5" name="Group 4"/>
          <p:cNvGrpSpPr/>
          <p:nvPr/>
        </p:nvGrpSpPr>
        <p:grpSpPr>
          <a:xfrm>
            <a:off x="4468038" y="2418791"/>
            <a:ext cx="3496354" cy="1517177"/>
            <a:chOff x="5310421" y="3274346"/>
            <a:chExt cx="4114802" cy="1785075"/>
          </a:xfrm>
        </p:grpSpPr>
        <p:sp>
          <p:nvSpPr>
            <p:cNvPr id="23" name="Rectangle 22"/>
            <p:cNvSpPr/>
            <p:nvPr/>
          </p:nvSpPr>
          <p:spPr bwMode="auto">
            <a:xfrm>
              <a:off x="5310421" y="3381153"/>
              <a:ext cx="4114802" cy="143742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44988" tIns="46630" rIns="466302" bIns="186521" numCol="1" spcCol="0" rtlCol="0" fromWordArt="0" anchor="b"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Private</a:t>
              </a:r>
            </a:p>
            <a:p>
              <a:pPr>
                <a:lnSpc>
                  <a:spcPct val="90000"/>
                </a:lnSpc>
              </a:pPr>
              <a:r>
                <a:rPr lang="en-US" sz="1224" dirty="0">
                  <a:gradFill>
                    <a:gsLst>
                      <a:gs pos="0">
                        <a:schemeClr val="tx1"/>
                      </a:gs>
                      <a:gs pos="86000">
                        <a:schemeClr val="tx1"/>
                      </a:gs>
                    </a:gsLst>
                    <a:lin ang="5400000" scaled="0"/>
                  </a:gradFill>
                  <a:ea typeface="Segoe UI" pitchFamily="34" charset="0"/>
                  <a:cs typeface="Segoe UI" pitchFamily="34" charset="0"/>
                </a:rPr>
                <a:t>CLOUD: </a:t>
              </a:r>
              <a:br>
                <a:rPr lang="en-US" sz="1224" dirty="0">
                  <a:gradFill>
                    <a:gsLst>
                      <a:gs pos="0">
                        <a:schemeClr val="tx1"/>
                      </a:gs>
                      <a:gs pos="86000">
                        <a:schemeClr val="tx1"/>
                      </a:gs>
                    </a:gsLst>
                    <a:lin ang="5400000" scaled="0"/>
                  </a:gradFill>
                  <a:ea typeface="Segoe UI" pitchFamily="34" charset="0"/>
                  <a:cs typeface="Segoe UI" pitchFamily="34" charset="0"/>
                </a:rPr>
              </a:br>
              <a:r>
                <a:rPr lang="en-US" sz="1224" dirty="0">
                  <a:gradFill>
                    <a:gsLst>
                      <a:gs pos="0">
                        <a:schemeClr val="tx1"/>
                      </a:gs>
                      <a:gs pos="86000">
                        <a:schemeClr val="tx1"/>
                      </a:gs>
                    </a:gsLst>
                    <a:lin ang="5400000" scaled="0"/>
                  </a:gradFill>
                  <a:ea typeface="Segoe UI" pitchFamily="34" charset="0"/>
                  <a:cs typeface="Segoe UI" pitchFamily="34" charset="0"/>
                </a:rPr>
                <a:t>On-premises Cloud</a:t>
              </a:r>
              <a:endParaRPr lang="fi-FI" sz="1224" dirty="0">
                <a:gradFill>
                  <a:gsLst>
                    <a:gs pos="0">
                      <a:schemeClr val="tx1"/>
                    </a:gs>
                    <a:gs pos="86000">
                      <a:schemeClr val="tx1"/>
                    </a:gs>
                  </a:gsLst>
                  <a:lin ang="5400000" scaled="0"/>
                </a:gradFill>
                <a:ea typeface="Segoe UI" pitchFamily="34" charset="0"/>
                <a:cs typeface="Segoe UI" pitchFamily="34" charset="0"/>
              </a:endParaRPr>
            </a:p>
          </p:txBody>
        </p:sp>
        <p:pic>
          <p:nvPicPr>
            <p:cNvPr id="24" name="Picture 2" descr="\\MAGNUM\Projects\Microsoft\Cloud Power FY12\Design\ICONS_PNG\Tower.png"/>
            <p:cNvPicPr>
              <a:picLocks noChangeAspect="1" noChangeArrowheads="1"/>
            </p:cNvPicPr>
            <p:nvPr/>
          </p:nvPicPr>
          <p:blipFill>
            <a:blip r:embed="rId3" cstate="print">
              <a:lum bright="100000" contrast="100000"/>
            </a:blip>
            <a:stretch>
              <a:fillRect/>
            </a:stretch>
          </p:blipFill>
          <p:spPr bwMode="auto">
            <a:xfrm>
              <a:off x="5423298" y="3274346"/>
              <a:ext cx="1785540" cy="1785075"/>
            </a:xfrm>
            <a:prstGeom prst="rect">
              <a:avLst/>
            </a:prstGeom>
            <a:noFill/>
          </p:spPr>
        </p:pic>
      </p:grpSp>
      <p:grpSp>
        <p:nvGrpSpPr>
          <p:cNvPr id="3" name="Group 2"/>
          <p:cNvGrpSpPr/>
          <p:nvPr/>
        </p:nvGrpSpPr>
        <p:grpSpPr>
          <a:xfrm>
            <a:off x="520441" y="2473417"/>
            <a:ext cx="3631789" cy="1293995"/>
            <a:chOff x="343844" y="3338621"/>
            <a:chExt cx="4274193" cy="1522485"/>
          </a:xfrm>
        </p:grpSpPr>
        <p:sp>
          <p:nvSpPr>
            <p:cNvPr id="26" name="Rectangle 25"/>
            <p:cNvSpPr/>
            <p:nvPr/>
          </p:nvSpPr>
          <p:spPr bwMode="auto">
            <a:xfrm>
              <a:off x="503238" y="3381152"/>
              <a:ext cx="4114799" cy="14374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78686" tIns="46630" rIns="466302" bIns="186521" numCol="1" spcCol="0" rtlCol="0" fromWordArt="0" anchor="ctr"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Traditional</a:t>
              </a:r>
            </a:p>
            <a:p>
              <a:r>
                <a:rPr lang="en-US" sz="1224" dirty="0">
                  <a:gradFill>
                    <a:gsLst>
                      <a:gs pos="0">
                        <a:schemeClr val="tx1"/>
                      </a:gs>
                      <a:gs pos="86000">
                        <a:schemeClr val="tx1"/>
                      </a:gs>
                    </a:gsLst>
                    <a:lin ang="5400000" scaled="0"/>
                  </a:gradFill>
                  <a:ea typeface="Segoe UI" pitchFamily="34" charset="0"/>
                  <a:cs typeface="Segoe UI" pitchFamily="34" charset="0"/>
                </a:rPr>
                <a:t>NON-VIRTUALIZED</a:t>
              </a:r>
            </a:p>
          </p:txBody>
        </p:sp>
        <p:grpSp>
          <p:nvGrpSpPr>
            <p:cNvPr id="27" name="Group 26"/>
            <p:cNvGrpSpPr/>
            <p:nvPr/>
          </p:nvGrpSpPr>
          <p:grpSpPr>
            <a:xfrm>
              <a:off x="343844" y="3338621"/>
              <a:ext cx="1988110" cy="1522485"/>
              <a:chOff x="1880557" y="3286217"/>
              <a:chExt cx="2044071" cy="1565746"/>
            </a:xfrm>
          </p:grpSpPr>
          <p:pic>
            <p:nvPicPr>
              <p:cNvPr id="28"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1880557" y="3476001"/>
                <a:ext cx="1175083" cy="1175083"/>
              </a:xfrm>
              <a:prstGeom prst="rect">
                <a:avLst/>
              </a:prstGeom>
              <a:noFill/>
            </p:spPr>
          </p:pic>
          <p:pic>
            <p:nvPicPr>
              <p:cNvPr id="29"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2749545" y="3476001"/>
                <a:ext cx="1175083" cy="1175083"/>
              </a:xfrm>
              <a:prstGeom prst="rect">
                <a:avLst/>
              </a:prstGeom>
              <a:noFill/>
            </p:spPr>
          </p:pic>
          <p:pic>
            <p:nvPicPr>
              <p:cNvPr id="30"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2183919" y="3286217"/>
                <a:ext cx="1565746" cy="1565746"/>
              </a:xfrm>
              <a:prstGeom prst="rect">
                <a:avLst/>
              </a:prstGeom>
              <a:noFill/>
            </p:spPr>
          </p:pic>
        </p:grpSp>
      </p:grpSp>
      <p:grpSp>
        <p:nvGrpSpPr>
          <p:cNvPr id="4" name="Group 3"/>
          <p:cNvGrpSpPr/>
          <p:nvPr/>
        </p:nvGrpSpPr>
        <p:grpSpPr>
          <a:xfrm>
            <a:off x="8283338" y="2509565"/>
            <a:ext cx="3496352" cy="1325604"/>
            <a:chOff x="9717678" y="3381153"/>
            <a:chExt cx="4114800" cy="1559676"/>
          </a:xfrm>
        </p:grpSpPr>
        <p:sp>
          <p:nvSpPr>
            <p:cNvPr id="32" name="Rectangle 31"/>
            <p:cNvSpPr/>
            <p:nvPr/>
          </p:nvSpPr>
          <p:spPr bwMode="auto">
            <a:xfrm>
              <a:off x="9717678" y="3381153"/>
              <a:ext cx="4114800" cy="143742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44988" tIns="46630" rIns="466302" bIns="186521" numCol="1" spcCol="0" rtlCol="0" fromWordArt="0" anchor="b"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Public</a:t>
              </a:r>
            </a:p>
            <a:p>
              <a:pPr>
                <a:lnSpc>
                  <a:spcPct val="90000"/>
                </a:lnSpc>
              </a:pPr>
              <a:r>
                <a:rPr lang="en-US" sz="1224" dirty="0">
                  <a:gradFill>
                    <a:gsLst>
                      <a:gs pos="0">
                        <a:schemeClr val="tx1"/>
                      </a:gs>
                      <a:gs pos="86000">
                        <a:schemeClr val="tx1"/>
                      </a:gs>
                    </a:gsLst>
                    <a:lin ang="5400000" scaled="0"/>
                  </a:gradFill>
                  <a:ea typeface="Segoe UI" pitchFamily="34" charset="0"/>
                  <a:cs typeface="Segoe UI" pitchFamily="34" charset="0"/>
                </a:rPr>
                <a:t>CLOUD: </a:t>
              </a:r>
              <a:br>
                <a:rPr lang="en-US" sz="1224" dirty="0">
                  <a:gradFill>
                    <a:gsLst>
                      <a:gs pos="0">
                        <a:schemeClr val="tx1"/>
                      </a:gs>
                      <a:gs pos="86000">
                        <a:schemeClr val="tx1"/>
                      </a:gs>
                    </a:gsLst>
                    <a:lin ang="5400000" scaled="0"/>
                  </a:gradFill>
                  <a:ea typeface="Segoe UI" pitchFamily="34" charset="0"/>
                  <a:cs typeface="Segoe UI" pitchFamily="34" charset="0"/>
                </a:rPr>
              </a:br>
              <a:r>
                <a:rPr lang="en-US" sz="1224" dirty="0">
                  <a:gradFill>
                    <a:gsLst>
                      <a:gs pos="0">
                        <a:schemeClr val="tx1"/>
                      </a:gs>
                      <a:gs pos="86000">
                        <a:schemeClr val="tx1"/>
                      </a:gs>
                    </a:gsLst>
                    <a:lin ang="5400000" scaled="0"/>
                  </a:gradFill>
                  <a:ea typeface="Segoe UI" pitchFamily="34" charset="0"/>
                  <a:cs typeface="Segoe UI" pitchFamily="34" charset="0"/>
                </a:rPr>
                <a:t>Off-premises Cloud</a:t>
              </a:r>
              <a:endParaRPr lang="fi-FI" sz="1224" dirty="0">
                <a:gradFill>
                  <a:gsLst>
                    <a:gs pos="0">
                      <a:schemeClr val="tx1"/>
                    </a:gs>
                    <a:gs pos="86000">
                      <a:schemeClr val="tx1"/>
                    </a:gs>
                  </a:gsLst>
                  <a:lin ang="5400000" scaled="0"/>
                </a:gradFill>
                <a:ea typeface="Segoe UI" pitchFamily="34" charset="0"/>
                <a:cs typeface="Segoe UI" pitchFamily="34" charset="0"/>
              </a:endParaRPr>
            </a:p>
          </p:txBody>
        </p:sp>
        <p:pic>
          <p:nvPicPr>
            <p:cNvPr id="33" name="Picture 2" descr="\\MAGNUM\Projects\Microsoft\Cloud Power FY12\Design\Icons\PNGs\Cloud.png"/>
            <p:cNvPicPr>
              <a:picLocks noChangeAspect="1" noChangeArrowheads="1"/>
            </p:cNvPicPr>
            <p:nvPr/>
          </p:nvPicPr>
          <p:blipFill>
            <a:blip r:embed="rId5" cstate="screen">
              <a:lum bright="100000"/>
            </a:blip>
            <a:srcRect/>
            <a:stretch>
              <a:fillRect/>
            </a:stretch>
          </p:blipFill>
          <p:spPr bwMode="auto">
            <a:xfrm>
              <a:off x="9717678" y="3392936"/>
              <a:ext cx="1548295" cy="1547893"/>
            </a:xfrm>
            <a:prstGeom prst="rect">
              <a:avLst/>
            </a:prstGeom>
            <a:noFill/>
          </p:spPr>
        </p:pic>
      </p:grpSp>
      <p:sp>
        <p:nvSpPr>
          <p:cNvPr id="48" name="Presentation Title Rectangle"/>
          <p:cNvSpPr txBox="1">
            <a:spLocks/>
          </p:cNvSpPr>
          <p:nvPr/>
        </p:nvSpPr>
        <p:spPr>
          <a:xfrm>
            <a:off x="655881" y="3731263"/>
            <a:ext cx="3496352" cy="1702628"/>
          </a:xfrm>
          <a:prstGeom prst="rect">
            <a:avLst/>
          </a:prstGeom>
          <a:solidFill>
            <a:schemeClr val="accent2">
              <a:lumMod val="20000"/>
              <a:lumOff val="80000"/>
            </a:schemeClr>
          </a:solidFill>
          <a:effectLst/>
        </p:spPr>
        <p:txBody>
          <a:bodyPr lIns="186281" tIns="155247" rIns="139714" bIns="186281"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931085" fontAlgn="base">
              <a:spcAft>
                <a:spcPct val="0"/>
              </a:spcAft>
              <a:defRPr/>
            </a:pPr>
            <a:r>
              <a:rPr sz="1632" b="0" kern="0"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Non-virtualized </a:t>
            </a:r>
            <a:r>
              <a:rPr lang="en-US" sz="1632" b="0" kern="0"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A</a:t>
            </a:r>
            <a:r>
              <a:rPr sz="1632" b="0" kern="0"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pplications </a:t>
            </a:r>
          </a:p>
          <a:p>
            <a:pPr defTabSz="931085" fontAlgn="base">
              <a:spcAft>
                <a:spcPct val="0"/>
              </a:spcAft>
              <a:defRPr/>
            </a:pPr>
            <a:r>
              <a:rPr sz="1632" b="0" kern="0"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with Traditional Infrastructure</a:t>
            </a:r>
            <a:endParaRPr sz="1632" b="0" kern="0" spc="-52"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9" name="Presentation Title Rectangle"/>
          <p:cNvSpPr txBox="1">
            <a:spLocks/>
          </p:cNvSpPr>
          <p:nvPr/>
        </p:nvSpPr>
        <p:spPr>
          <a:xfrm>
            <a:off x="4468039" y="3731264"/>
            <a:ext cx="3496352" cy="1702626"/>
          </a:xfrm>
          <a:prstGeom prst="rect">
            <a:avLst/>
          </a:prstGeom>
          <a:solidFill>
            <a:schemeClr val="accent3">
              <a:lumMod val="20000"/>
              <a:lumOff val="80000"/>
            </a:schemeClr>
          </a:solidFill>
          <a:effectLst/>
        </p:spPr>
        <p:txBody>
          <a:bodyPr lIns="186281" tIns="155247" rIns="139714" bIns="186281"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931085" fontAlgn="base">
              <a:spcAft>
                <a:spcPct val="0"/>
              </a:spcAft>
              <a:defRPr/>
            </a:pPr>
            <a:r>
              <a:rPr lang="en-US" sz="1632" b="0" kern="0"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Pooled, Virtualized, Scalable, On-Premises and On-Demand</a:t>
            </a:r>
            <a:endParaRPr lang="en-US" sz="1632" b="0" kern="0" spc="-52"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a:p>
            <a:pPr defTabSz="931085" fontAlgn="base">
              <a:spcAft>
                <a:spcPct val="0"/>
              </a:spcAft>
              <a:defRPr/>
            </a:pPr>
            <a:r>
              <a:rPr lang="en-US" sz="1632" b="0" kern="0" spc="-52" dirty="0">
                <a:gradFill>
                  <a:gsLst>
                    <a:gs pos="0">
                      <a:schemeClr val="bg1"/>
                    </a:gs>
                    <a:gs pos="100000">
                      <a:schemeClr val="bg1"/>
                    </a:gs>
                  </a:gsLst>
                  <a:lin ang="5400000" scaled="0"/>
                </a:gradFill>
                <a:latin typeface="Segoe UI" pitchFamily="34" charset="0"/>
                <a:ea typeface="Segoe UI" pitchFamily="34" charset="0"/>
                <a:cs typeface="Segoe UI" pitchFamily="34" charset="0"/>
              </a:rPr>
              <a:t> </a:t>
            </a:r>
          </a:p>
        </p:txBody>
      </p:sp>
      <p:sp>
        <p:nvSpPr>
          <p:cNvPr id="50" name="Presentation Title Rectangle"/>
          <p:cNvSpPr txBox="1">
            <a:spLocks/>
          </p:cNvSpPr>
          <p:nvPr/>
        </p:nvSpPr>
        <p:spPr>
          <a:xfrm>
            <a:off x="8283338" y="3731265"/>
            <a:ext cx="3496352" cy="1702629"/>
          </a:xfrm>
          <a:prstGeom prst="rect">
            <a:avLst/>
          </a:prstGeom>
          <a:solidFill>
            <a:schemeClr val="accent5">
              <a:lumMod val="20000"/>
              <a:lumOff val="80000"/>
            </a:schemeClr>
          </a:solidFill>
          <a:effectLst/>
        </p:spPr>
        <p:txBody>
          <a:bodyPr lIns="186281" tIns="155247" rIns="139714" bIns="186281"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defTabSz="931085" fontAlgn="base">
              <a:spcAft>
                <a:spcPct val="0"/>
              </a:spcAft>
              <a:defRPr/>
            </a:pPr>
            <a:r>
              <a:rPr lang="en-US" sz="1632" spc="-52"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External, Scalable, On-Demand IT </a:t>
            </a:r>
            <a:r>
              <a:rPr lang="en-US" sz="1632" spc="-52" dirty="0">
                <a:gradFill>
                  <a:gsLst>
                    <a:gs pos="0">
                      <a:schemeClr val="bg1"/>
                    </a:gs>
                    <a:gs pos="100000">
                      <a:schemeClr val="bg1"/>
                    </a:gs>
                  </a:gsLst>
                  <a:lin ang="5400000" scaled="0"/>
                </a:gradFill>
                <a:latin typeface="Segoe UI" pitchFamily="34" charset="0"/>
                <a:ea typeface="Segoe UI" pitchFamily="34" charset="0"/>
                <a:cs typeface="Segoe UI" pitchFamily="34" charset="0"/>
              </a:rPr>
              <a:t>Service</a:t>
            </a:r>
          </a:p>
        </p:txBody>
      </p:sp>
      <p:sp>
        <p:nvSpPr>
          <p:cNvPr id="47" name="MASK"/>
          <p:cNvSpPr/>
          <p:nvPr/>
        </p:nvSpPr>
        <p:spPr>
          <a:xfrm>
            <a:off x="523065" y="5405085"/>
            <a:ext cx="11392946" cy="1589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4164" tIns="62081" rIns="124164" bIns="62081" rtlCol="0" anchor="ctr"/>
          <a:lstStyle/>
          <a:p>
            <a:pPr algn="ctr"/>
            <a:endParaRPr lang="en-US" sz="1836" dirty="0">
              <a:solidFill>
                <a:srgbClr val="F2F2F2">
                  <a:lumMod val="50000"/>
                </a:srgbClr>
              </a:solidFill>
            </a:endParaRPr>
          </a:p>
        </p:txBody>
      </p:sp>
      <p:sp>
        <p:nvSpPr>
          <p:cNvPr id="51" name="Rectangle 50"/>
          <p:cNvSpPr/>
          <p:nvPr/>
        </p:nvSpPr>
        <p:spPr bwMode="auto">
          <a:xfrm>
            <a:off x="655879" y="5698278"/>
            <a:ext cx="11123811" cy="817271"/>
          </a:xfrm>
          <a:prstGeom prst="rect">
            <a:avLst/>
          </a:prstGeom>
          <a:solidFill>
            <a:schemeClr val="accent1"/>
          </a:solid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42" tIns="46573" rIns="46573" bIns="93142" numCol="1" spcCol="0" rtlCol="0" fromWordArt="0" anchor="ctr" anchorCtr="0" forceAA="0" compatLnSpc="1">
            <a:prstTxWarp prst="textNoShape">
              <a:avLst/>
            </a:prstTxWarp>
            <a:noAutofit/>
          </a:bodyPr>
          <a:lstStyle/>
          <a:p>
            <a:pPr algn="ctr">
              <a:lnSpc>
                <a:spcPct val="95000"/>
              </a:lnSpc>
            </a:pPr>
            <a:r>
              <a:rPr lang="en-US" sz="3366" dirty="0">
                <a:gradFill>
                  <a:gsLst>
                    <a:gs pos="0">
                      <a:schemeClr val="tx1"/>
                    </a:gs>
                    <a:gs pos="100000">
                      <a:schemeClr val="tx1"/>
                    </a:gs>
                  </a:gsLst>
                  <a:lin ang="5400000" scaled="0"/>
                </a:gradFill>
                <a:ea typeface="Segoe UI" pitchFamily="34" charset="0"/>
                <a:cs typeface="Segoe UI" pitchFamily="34" charset="0"/>
              </a:rPr>
              <a:t>Hybrid Application</a:t>
            </a:r>
          </a:p>
          <a:p>
            <a:pPr algn="ctr">
              <a:lnSpc>
                <a:spcPct val="95000"/>
              </a:lnSpc>
            </a:pPr>
            <a:r>
              <a:rPr lang="en-US" sz="2040" dirty="0">
                <a:gradFill>
                  <a:gsLst>
                    <a:gs pos="0">
                      <a:schemeClr val="tx1"/>
                    </a:gs>
                    <a:gs pos="100000">
                      <a:schemeClr val="tx1"/>
                    </a:gs>
                  </a:gsLst>
                  <a:lin ang="5400000" scaled="0"/>
                </a:gradFill>
                <a:ea typeface="Segoe UI" pitchFamily="34" charset="0"/>
                <a:cs typeface="Segoe UI" pitchFamily="34" charset="0"/>
              </a:rPr>
              <a:t>Portions of applications and data on-premises and off-premises</a:t>
            </a:r>
          </a:p>
        </p:txBody>
      </p:sp>
    </p:spTree>
    <p:extLst>
      <p:ext uri="{BB962C8B-B14F-4D97-AF65-F5344CB8AC3E}">
        <p14:creationId xmlns:p14="http://schemas.microsoft.com/office/powerpoint/2010/main" val="3121104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500"/>
                                        <p:tgtEl>
                                          <p:spTgt spid="50"/>
                                        </p:tgtEl>
                                      </p:cBhvr>
                                    </p:animEffect>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outVertical)">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316748" y="4409982"/>
            <a:ext cx="11777747" cy="2277288"/>
          </a:xfrm>
          <a:prstGeom prst="rect">
            <a:avLst/>
          </a:prstGeom>
          <a:no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7624" tIns="38806" rIns="38806" bIns="77624" numCol="1" spcCol="0" rtlCol="0" fromWordArt="0" anchor="b" anchorCtr="0" forceAA="0" compatLnSpc="1">
            <a:prstTxWarp prst="textNoShape">
              <a:avLst/>
            </a:prstTxWarp>
            <a:noAutofit/>
          </a:bodyPr>
          <a:lstStyle/>
          <a:p>
            <a:pPr algn="ctr" defTabSz="775987" fontAlgn="base">
              <a:spcBef>
                <a:spcPct val="0"/>
              </a:spcBef>
              <a:spcAft>
                <a:spcPct val="0"/>
              </a:spcAft>
            </a:pPr>
            <a:endParaRPr lang="en-US" sz="1836" spc="-4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31964" y="233156"/>
            <a:ext cx="11370961" cy="1059425"/>
          </a:xfrm>
        </p:spPr>
        <p:txBody>
          <a:bodyPr/>
          <a:lstStyle/>
          <a:p>
            <a:r>
              <a:rPr lang="en-US" sz="4590" dirty="0"/>
              <a:t>Application Portfolio Management</a:t>
            </a:r>
            <a:br>
              <a:rPr lang="en-US" sz="4590" dirty="0"/>
            </a:br>
            <a:endParaRPr lang="en-US" sz="3060" dirty="0"/>
          </a:p>
        </p:txBody>
      </p:sp>
      <p:sp>
        <p:nvSpPr>
          <p:cNvPr id="22" name="Rectangle 21"/>
          <p:cNvSpPr/>
          <p:nvPr/>
        </p:nvSpPr>
        <p:spPr bwMode="auto">
          <a:xfrm>
            <a:off x="428612" y="1669155"/>
            <a:ext cx="1823886" cy="2138593"/>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Relevance of Application to Organization</a:t>
            </a:r>
          </a:p>
        </p:txBody>
      </p:sp>
      <p:sp>
        <p:nvSpPr>
          <p:cNvPr id="25" name="Rectangle 24"/>
          <p:cNvSpPr/>
          <p:nvPr/>
        </p:nvSpPr>
        <p:spPr bwMode="auto">
          <a:xfrm>
            <a:off x="4325291" y="1669158"/>
            <a:ext cx="1823887" cy="2138588"/>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Age/Maturity of Application </a:t>
            </a:r>
          </a:p>
        </p:txBody>
      </p:sp>
      <p:sp>
        <p:nvSpPr>
          <p:cNvPr id="28" name="Rectangle 27"/>
          <p:cNvSpPr/>
          <p:nvPr/>
        </p:nvSpPr>
        <p:spPr bwMode="auto">
          <a:xfrm>
            <a:off x="6273631" y="1669164"/>
            <a:ext cx="1841441" cy="2114155"/>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Ensure Compliance</a:t>
            </a:r>
          </a:p>
        </p:txBody>
      </p:sp>
      <p:sp>
        <p:nvSpPr>
          <p:cNvPr id="31" name="Rectangle 30"/>
          <p:cNvSpPr/>
          <p:nvPr/>
        </p:nvSpPr>
        <p:spPr bwMode="auto">
          <a:xfrm>
            <a:off x="2376952" y="1669155"/>
            <a:ext cx="1823886" cy="2138593"/>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Performance </a:t>
            </a:r>
            <a:br>
              <a:rPr lang="en-US" sz="2040" spc="-54" dirty="0">
                <a:gradFill>
                  <a:gsLst>
                    <a:gs pos="0">
                      <a:schemeClr val="tx1"/>
                    </a:gs>
                    <a:gs pos="100000">
                      <a:schemeClr val="tx1"/>
                    </a:gs>
                  </a:gsLst>
                  <a:lin ang="5400000" scaled="0"/>
                </a:gradFill>
                <a:ea typeface="Segoe UI" pitchFamily="34" charset="0"/>
                <a:cs typeface="Segoe UI" pitchFamily="34" charset="0"/>
              </a:rPr>
            </a:br>
            <a:r>
              <a:rPr lang="en-US" sz="2040" spc="-54" dirty="0">
                <a:gradFill>
                  <a:gsLst>
                    <a:gs pos="0">
                      <a:schemeClr val="tx1"/>
                    </a:gs>
                    <a:gs pos="100000">
                      <a:schemeClr val="tx1"/>
                    </a:gs>
                  </a:gsLst>
                  <a:lin ang="5400000" scaled="0"/>
                </a:gradFill>
                <a:ea typeface="Segoe UI" pitchFamily="34" charset="0"/>
                <a:cs typeface="Segoe UI" pitchFamily="34" charset="0"/>
              </a:rPr>
              <a:t>of Application</a:t>
            </a:r>
          </a:p>
        </p:txBody>
      </p:sp>
      <p:sp>
        <p:nvSpPr>
          <p:cNvPr id="34" name="Rectangle 33"/>
          <p:cNvSpPr/>
          <p:nvPr/>
        </p:nvSpPr>
        <p:spPr bwMode="auto">
          <a:xfrm>
            <a:off x="8239525" y="1669155"/>
            <a:ext cx="1823886" cy="2106727"/>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Rewrite or Migration Potential of Application</a:t>
            </a:r>
          </a:p>
        </p:txBody>
      </p:sp>
      <p:sp>
        <p:nvSpPr>
          <p:cNvPr id="38" name="Rectangle 37"/>
          <p:cNvSpPr/>
          <p:nvPr/>
        </p:nvSpPr>
        <p:spPr bwMode="auto">
          <a:xfrm>
            <a:off x="10187866" y="1669154"/>
            <a:ext cx="1823887" cy="2106727"/>
          </a:xfrm>
          <a:prstGeom prst="rect">
            <a:avLst/>
          </a:prstGeom>
          <a:solidFill>
            <a:schemeClr val="accent1">
              <a:lumMod val="75000"/>
            </a:schemeClr>
          </a:solidFill>
          <a:ln w="38100" cap="flat" cmpd="sng" algn="ctr">
            <a:solidFill>
              <a:schemeClr val="accent1">
                <a:lumMod val="75000"/>
              </a:schemeClr>
            </a:solidFill>
            <a:prstDash val="solid"/>
            <a:miter lim="800000"/>
            <a:headEnd type="none" w="med" len="med"/>
            <a:tailEnd type="none" w="med" len="med"/>
          </a:ln>
          <a:effectLst/>
        </p:spPr>
        <p:txBody>
          <a:bodyPr rot="0" spcFirstLastPara="0" vertOverflow="overflow" horzOverflow="overflow" vert="horz" wrap="square" lIns="77624" tIns="38806" rIns="38806" bIns="77624" numCol="1" spcCol="0" rtlCol="0" fromWordArt="0" anchor="t" anchorCtr="0" forceAA="0" compatLnSpc="1">
            <a:prstTxWarp prst="textNoShape">
              <a:avLst/>
            </a:prstTxWarp>
            <a:noAutofit/>
          </a:bodyPr>
          <a:lstStyle/>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Hardware Refresh </a:t>
            </a:r>
          </a:p>
          <a:p>
            <a:pPr defTabSz="1241988">
              <a:defRPr/>
            </a:pPr>
            <a:r>
              <a:rPr lang="en-US" sz="2040" spc="-54" dirty="0">
                <a:gradFill>
                  <a:gsLst>
                    <a:gs pos="0">
                      <a:schemeClr val="tx1"/>
                    </a:gs>
                    <a:gs pos="100000">
                      <a:schemeClr val="tx1"/>
                    </a:gs>
                  </a:gsLst>
                  <a:lin ang="5400000" scaled="0"/>
                </a:gradFill>
                <a:ea typeface="Segoe UI" pitchFamily="34" charset="0"/>
                <a:cs typeface="Segoe UI" pitchFamily="34" charset="0"/>
              </a:rPr>
              <a:t>Cycle</a:t>
            </a:r>
          </a:p>
        </p:txBody>
      </p:sp>
      <p:sp>
        <p:nvSpPr>
          <p:cNvPr id="20" name="Rectangle 19"/>
          <p:cNvSpPr/>
          <p:nvPr/>
        </p:nvSpPr>
        <p:spPr>
          <a:xfrm>
            <a:off x="430103" y="806861"/>
            <a:ext cx="11581640" cy="526599"/>
          </a:xfrm>
          <a:prstGeom prst="rect">
            <a:avLst/>
          </a:prstGeom>
        </p:spPr>
        <p:txBody>
          <a:bodyPr wrap="square" lIns="77624" tIns="38806" rIns="77624" bIns="38806">
            <a:spAutoFit/>
          </a:bodyPr>
          <a:lstStyle/>
          <a:p>
            <a:r>
              <a:rPr lang="en-US" sz="2856" spc="-102" dirty="0">
                <a:ln w="3175">
                  <a:noFill/>
                </a:ln>
                <a:gradFill>
                  <a:gsLst>
                    <a:gs pos="0">
                      <a:schemeClr val="accent1"/>
                    </a:gs>
                    <a:gs pos="100000">
                      <a:schemeClr val="accent1"/>
                    </a:gs>
                  </a:gsLst>
                  <a:lin ang="5400000" scaled="0"/>
                </a:gradFill>
                <a:cs typeface="Arial" charset="0"/>
              </a:rPr>
              <a:t>The highest level of choice, flexibility for managing your applications </a:t>
            </a:r>
          </a:p>
        </p:txBody>
      </p:sp>
      <p:grpSp>
        <p:nvGrpSpPr>
          <p:cNvPr id="3" name="Group 2"/>
          <p:cNvGrpSpPr/>
          <p:nvPr/>
        </p:nvGrpSpPr>
        <p:grpSpPr>
          <a:xfrm>
            <a:off x="316748" y="1113950"/>
            <a:ext cx="11777747" cy="2822018"/>
            <a:chOff x="308113" y="1092207"/>
            <a:chExt cx="11547859" cy="2766935"/>
          </a:xfrm>
        </p:grpSpPr>
        <p:sp>
          <p:nvSpPr>
            <p:cNvPr id="26" name="Rectangle 25"/>
            <p:cNvSpPr/>
            <p:nvPr/>
          </p:nvSpPr>
          <p:spPr bwMode="auto">
            <a:xfrm>
              <a:off x="308113" y="1092207"/>
              <a:ext cx="11547859" cy="1127760"/>
            </a:xfrm>
            <a:prstGeom prst="rect">
              <a:avLst/>
            </a:prstGeom>
            <a:solidFill>
              <a:schemeClr val="accent1"/>
            </a:solidFill>
            <a:ln w="381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37" tIns="46570" rIns="46570" bIns="93137" numCol="1" spcCol="0" rtlCol="0" fromWordArt="0" anchor="ctr" anchorCtr="0" forceAA="0" compatLnSpc="1">
              <a:prstTxWarp prst="textNoShape">
                <a:avLst/>
              </a:prstTxWarp>
              <a:noAutofit/>
            </a:bodyPr>
            <a:lstStyle/>
            <a:p>
              <a:pPr marL="232840" algn="ctr" defTabSz="931045" fontAlgn="base">
                <a:spcBef>
                  <a:spcPct val="0"/>
                </a:spcBef>
                <a:spcAft>
                  <a:spcPct val="0"/>
                </a:spcAft>
              </a:pPr>
              <a:r>
                <a:rPr lang="en-US" sz="3366" b="1" dirty="0">
                  <a:gradFill>
                    <a:gsLst>
                      <a:gs pos="0">
                        <a:schemeClr val="tx1"/>
                      </a:gs>
                      <a:gs pos="86000">
                        <a:schemeClr val="tx1"/>
                      </a:gs>
                    </a:gsLst>
                    <a:lin ang="5400000" scaled="0"/>
                  </a:gradFill>
                  <a:latin typeface="Segoe UI Light"/>
                </a:rPr>
                <a:t>Hybrid </a:t>
              </a:r>
              <a:r>
                <a:rPr lang="en-US" sz="3366" b="1" dirty="0" smtClean="0">
                  <a:gradFill>
                    <a:gsLst>
                      <a:gs pos="0">
                        <a:schemeClr val="tx1"/>
                      </a:gs>
                      <a:gs pos="86000">
                        <a:schemeClr val="tx1"/>
                      </a:gs>
                    </a:gsLst>
                    <a:lin ang="5400000" scaled="0"/>
                  </a:gradFill>
                  <a:latin typeface="Segoe UI Light"/>
                </a:rPr>
                <a:t>Cloud</a:t>
              </a:r>
              <a:endParaRPr lang="en-US" sz="3366" b="1" dirty="0">
                <a:gradFill>
                  <a:gsLst>
                    <a:gs pos="0">
                      <a:schemeClr val="tx1"/>
                    </a:gs>
                    <a:gs pos="86000">
                      <a:schemeClr val="tx1"/>
                    </a:gs>
                  </a:gsLst>
                  <a:lin ang="5400000" scaled="0"/>
                </a:gradFill>
                <a:latin typeface="Segoe UI Light"/>
              </a:endParaRPr>
            </a:p>
          </p:txBody>
        </p:sp>
        <p:grpSp>
          <p:nvGrpSpPr>
            <p:cNvPr id="27" name="Group 26"/>
            <p:cNvGrpSpPr/>
            <p:nvPr/>
          </p:nvGrpSpPr>
          <p:grpSpPr>
            <a:xfrm>
              <a:off x="4378374" y="2371579"/>
              <a:ext cx="3428109" cy="1487563"/>
              <a:chOff x="5310421" y="3274346"/>
              <a:chExt cx="4114802" cy="1785075"/>
            </a:xfrm>
          </p:grpSpPr>
          <p:sp>
            <p:nvSpPr>
              <p:cNvPr id="29" name="Rectangle 28"/>
              <p:cNvSpPr/>
              <p:nvPr/>
            </p:nvSpPr>
            <p:spPr bwMode="auto">
              <a:xfrm>
                <a:off x="5310421" y="3381153"/>
                <a:ext cx="4114802" cy="143742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44988" tIns="46630" rIns="466302" bIns="186521" numCol="1" spcCol="0" rtlCol="0" fromWordArt="0" anchor="b"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Private</a:t>
                </a:r>
              </a:p>
              <a:p>
                <a:pPr>
                  <a:lnSpc>
                    <a:spcPct val="90000"/>
                  </a:lnSpc>
                </a:pPr>
                <a:r>
                  <a:rPr lang="en-US" sz="1224" dirty="0">
                    <a:gradFill>
                      <a:gsLst>
                        <a:gs pos="0">
                          <a:schemeClr val="tx1"/>
                        </a:gs>
                        <a:gs pos="86000">
                          <a:schemeClr val="tx1"/>
                        </a:gs>
                      </a:gsLst>
                      <a:lin ang="5400000" scaled="0"/>
                    </a:gradFill>
                    <a:ea typeface="Segoe UI" pitchFamily="34" charset="0"/>
                    <a:cs typeface="Segoe UI" pitchFamily="34" charset="0"/>
                  </a:rPr>
                  <a:t>CLOUD: </a:t>
                </a:r>
                <a:br>
                  <a:rPr lang="en-US" sz="1224" dirty="0">
                    <a:gradFill>
                      <a:gsLst>
                        <a:gs pos="0">
                          <a:schemeClr val="tx1"/>
                        </a:gs>
                        <a:gs pos="86000">
                          <a:schemeClr val="tx1"/>
                        </a:gs>
                      </a:gsLst>
                      <a:lin ang="5400000" scaled="0"/>
                    </a:gradFill>
                    <a:ea typeface="Segoe UI" pitchFamily="34" charset="0"/>
                    <a:cs typeface="Segoe UI" pitchFamily="34" charset="0"/>
                  </a:rPr>
                </a:br>
                <a:r>
                  <a:rPr lang="en-US" sz="1224" dirty="0">
                    <a:gradFill>
                      <a:gsLst>
                        <a:gs pos="0">
                          <a:schemeClr val="tx1"/>
                        </a:gs>
                        <a:gs pos="86000">
                          <a:schemeClr val="tx1"/>
                        </a:gs>
                      </a:gsLst>
                      <a:lin ang="5400000" scaled="0"/>
                    </a:gradFill>
                    <a:ea typeface="Segoe UI" pitchFamily="34" charset="0"/>
                    <a:cs typeface="Segoe UI" pitchFamily="34" charset="0"/>
                  </a:rPr>
                  <a:t>On-premises Cloud</a:t>
                </a:r>
                <a:endParaRPr lang="fi-FI" sz="1224" dirty="0">
                  <a:gradFill>
                    <a:gsLst>
                      <a:gs pos="0">
                        <a:schemeClr val="tx1"/>
                      </a:gs>
                      <a:gs pos="86000">
                        <a:schemeClr val="tx1"/>
                      </a:gs>
                    </a:gsLst>
                    <a:lin ang="5400000" scaled="0"/>
                  </a:gradFill>
                  <a:ea typeface="Segoe UI" pitchFamily="34" charset="0"/>
                  <a:cs typeface="Segoe UI" pitchFamily="34" charset="0"/>
                </a:endParaRPr>
              </a:p>
            </p:txBody>
          </p:sp>
          <p:pic>
            <p:nvPicPr>
              <p:cNvPr id="30" name="Picture 2" descr="\\MAGNUM\Projects\Microsoft\Cloud Power FY12\Design\ICONS_PNG\Tower.png"/>
              <p:cNvPicPr>
                <a:picLocks noChangeAspect="1" noChangeArrowheads="1"/>
              </p:cNvPicPr>
              <p:nvPr/>
            </p:nvPicPr>
            <p:blipFill>
              <a:blip r:embed="rId3" cstate="print">
                <a:lum bright="100000" contrast="100000"/>
              </a:blip>
              <a:stretch>
                <a:fillRect/>
              </a:stretch>
            </p:blipFill>
            <p:spPr bwMode="auto">
              <a:xfrm>
                <a:off x="5423298" y="3274346"/>
                <a:ext cx="1785540" cy="1785075"/>
              </a:xfrm>
              <a:prstGeom prst="rect">
                <a:avLst/>
              </a:prstGeom>
              <a:noFill/>
            </p:spPr>
          </p:pic>
        </p:grpSp>
        <p:grpSp>
          <p:nvGrpSpPr>
            <p:cNvPr id="32" name="Group 31"/>
            <p:cNvGrpSpPr/>
            <p:nvPr/>
          </p:nvGrpSpPr>
          <p:grpSpPr>
            <a:xfrm>
              <a:off x="507830" y="2425139"/>
              <a:ext cx="3560901" cy="1268738"/>
              <a:chOff x="343844" y="3338621"/>
              <a:chExt cx="4274193" cy="1522485"/>
            </a:xfrm>
          </p:grpSpPr>
          <p:sp>
            <p:nvSpPr>
              <p:cNvPr id="33" name="Rectangle 32"/>
              <p:cNvSpPr/>
              <p:nvPr/>
            </p:nvSpPr>
            <p:spPr bwMode="auto">
              <a:xfrm>
                <a:off x="503238" y="3381152"/>
                <a:ext cx="4114799" cy="143742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78686" tIns="46630" rIns="466302" bIns="186521" numCol="1" spcCol="0" rtlCol="0" fromWordArt="0" anchor="ctr"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Traditional</a:t>
                </a:r>
              </a:p>
              <a:p>
                <a:r>
                  <a:rPr lang="en-US" sz="1224" dirty="0">
                    <a:gradFill>
                      <a:gsLst>
                        <a:gs pos="0">
                          <a:schemeClr val="tx1"/>
                        </a:gs>
                        <a:gs pos="86000">
                          <a:schemeClr val="tx1"/>
                        </a:gs>
                      </a:gsLst>
                      <a:lin ang="5400000" scaled="0"/>
                    </a:gradFill>
                    <a:ea typeface="Segoe UI" pitchFamily="34" charset="0"/>
                    <a:cs typeface="Segoe UI" pitchFamily="34" charset="0"/>
                  </a:rPr>
                  <a:t>NON-VIRTUALIZED</a:t>
                </a:r>
              </a:p>
            </p:txBody>
          </p:sp>
          <p:grpSp>
            <p:nvGrpSpPr>
              <p:cNvPr id="36" name="Group 35"/>
              <p:cNvGrpSpPr/>
              <p:nvPr/>
            </p:nvGrpSpPr>
            <p:grpSpPr>
              <a:xfrm>
                <a:off x="343844" y="3338621"/>
                <a:ext cx="1988110" cy="1522485"/>
                <a:chOff x="1880557" y="3286217"/>
                <a:chExt cx="2044071" cy="1565746"/>
              </a:xfrm>
            </p:grpSpPr>
            <p:pic>
              <p:nvPicPr>
                <p:cNvPr id="40"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1880557" y="3476001"/>
                  <a:ext cx="1175083" cy="1175083"/>
                </a:xfrm>
                <a:prstGeom prst="rect">
                  <a:avLst/>
                </a:prstGeom>
                <a:noFill/>
              </p:spPr>
            </p:pic>
            <p:pic>
              <p:nvPicPr>
                <p:cNvPr id="41"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2749545" y="3476001"/>
                  <a:ext cx="1175083" cy="1175083"/>
                </a:xfrm>
                <a:prstGeom prst="rect">
                  <a:avLst/>
                </a:prstGeom>
                <a:noFill/>
              </p:spPr>
            </p:pic>
            <p:pic>
              <p:nvPicPr>
                <p:cNvPr id="42" name="Picture 2" descr="\\MAGNUM\Projects\Microsoft\Cloud Power FY12\Design\Icons\PNGs\Server_2.png"/>
                <p:cNvPicPr>
                  <a:picLocks noChangeAspect="1" noChangeArrowheads="1"/>
                </p:cNvPicPr>
                <p:nvPr/>
              </p:nvPicPr>
              <p:blipFill>
                <a:blip r:embed="rId4" cstate="print">
                  <a:lum bright="100000"/>
                </a:blip>
                <a:srcRect/>
                <a:stretch>
                  <a:fillRect/>
                </a:stretch>
              </p:blipFill>
              <p:spPr bwMode="auto">
                <a:xfrm>
                  <a:off x="2183919" y="3286217"/>
                  <a:ext cx="1565746" cy="1565746"/>
                </a:xfrm>
                <a:prstGeom prst="rect">
                  <a:avLst/>
                </a:prstGeom>
                <a:noFill/>
              </p:spPr>
            </p:pic>
          </p:grpSp>
        </p:grpSp>
        <p:grpSp>
          <p:nvGrpSpPr>
            <p:cNvPr id="43" name="Group 42"/>
            <p:cNvGrpSpPr/>
            <p:nvPr/>
          </p:nvGrpSpPr>
          <p:grpSpPr>
            <a:xfrm>
              <a:off x="8119204" y="2460582"/>
              <a:ext cx="3428107" cy="1299730"/>
              <a:chOff x="9717678" y="3381153"/>
              <a:chExt cx="4114800" cy="1559676"/>
            </a:xfrm>
          </p:grpSpPr>
          <p:sp>
            <p:nvSpPr>
              <p:cNvPr id="44" name="Rectangle 43"/>
              <p:cNvSpPr/>
              <p:nvPr/>
            </p:nvSpPr>
            <p:spPr bwMode="auto">
              <a:xfrm>
                <a:off x="9717678" y="3381153"/>
                <a:ext cx="4114800" cy="1437421"/>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44988" tIns="46630" rIns="466302" bIns="186521" numCol="1" spcCol="0" rtlCol="0" fromWordArt="0" anchor="b" anchorCtr="0" forceAA="0" compatLnSpc="1">
                <a:prstTxWarp prst="textNoShape">
                  <a:avLst/>
                </a:prstTxWarp>
                <a:noAutofit/>
              </a:bodyPr>
              <a:lstStyle/>
              <a:p>
                <a:pPr>
                  <a:lnSpc>
                    <a:spcPct val="90000"/>
                  </a:lnSpc>
                </a:pPr>
                <a:r>
                  <a:rPr lang="en-US" sz="2244" dirty="0">
                    <a:gradFill>
                      <a:gsLst>
                        <a:gs pos="0">
                          <a:schemeClr val="tx1"/>
                        </a:gs>
                        <a:gs pos="86000">
                          <a:schemeClr val="tx1"/>
                        </a:gs>
                      </a:gsLst>
                      <a:lin ang="5400000" scaled="0"/>
                    </a:gradFill>
                    <a:ea typeface="Segoe UI" pitchFamily="34" charset="0"/>
                    <a:cs typeface="Segoe UI" pitchFamily="34" charset="0"/>
                  </a:rPr>
                  <a:t>Public</a:t>
                </a:r>
              </a:p>
              <a:p>
                <a:pPr>
                  <a:lnSpc>
                    <a:spcPct val="90000"/>
                  </a:lnSpc>
                </a:pPr>
                <a:r>
                  <a:rPr lang="en-US" sz="1224" dirty="0">
                    <a:gradFill>
                      <a:gsLst>
                        <a:gs pos="0">
                          <a:schemeClr val="tx1"/>
                        </a:gs>
                        <a:gs pos="86000">
                          <a:schemeClr val="tx1"/>
                        </a:gs>
                      </a:gsLst>
                      <a:lin ang="5400000" scaled="0"/>
                    </a:gradFill>
                    <a:ea typeface="Segoe UI" pitchFamily="34" charset="0"/>
                    <a:cs typeface="Segoe UI" pitchFamily="34" charset="0"/>
                  </a:rPr>
                  <a:t>CLOUD: </a:t>
                </a:r>
                <a:br>
                  <a:rPr lang="en-US" sz="1224" dirty="0">
                    <a:gradFill>
                      <a:gsLst>
                        <a:gs pos="0">
                          <a:schemeClr val="tx1"/>
                        </a:gs>
                        <a:gs pos="86000">
                          <a:schemeClr val="tx1"/>
                        </a:gs>
                      </a:gsLst>
                      <a:lin ang="5400000" scaled="0"/>
                    </a:gradFill>
                    <a:ea typeface="Segoe UI" pitchFamily="34" charset="0"/>
                    <a:cs typeface="Segoe UI" pitchFamily="34" charset="0"/>
                  </a:rPr>
                </a:br>
                <a:r>
                  <a:rPr lang="en-US" sz="1224" dirty="0">
                    <a:gradFill>
                      <a:gsLst>
                        <a:gs pos="0">
                          <a:schemeClr val="tx1"/>
                        </a:gs>
                        <a:gs pos="86000">
                          <a:schemeClr val="tx1"/>
                        </a:gs>
                      </a:gsLst>
                      <a:lin ang="5400000" scaled="0"/>
                    </a:gradFill>
                    <a:ea typeface="Segoe UI" pitchFamily="34" charset="0"/>
                    <a:cs typeface="Segoe UI" pitchFamily="34" charset="0"/>
                  </a:rPr>
                  <a:t>Off-premises Cloud</a:t>
                </a:r>
                <a:endParaRPr lang="fi-FI" sz="1224" dirty="0">
                  <a:gradFill>
                    <a:gsLst>
                      <a:gs pos="0">
                        <a:schemeClr val="tx1"/>
                      </a:gs>
                      <a:gs pos="86000">
                        <a:schemeClr val="tx1"/>
                      </a:gs>
                    </a:gsLst>
                    <a:lin ang="5400000" scaled="0"/>
                  </a:gradFill>
                  <a:ea typeface="Segoe UI" pitchFamily="34" charset="0"/>
                  <a:cs typeface="Segoe UI" pitchFamily="34" charset="0"/>
                </a:endParaRPr>
              </a:p>
            </p:txBody>
          </p:sp>
          <p:pic>
            <p:nvPicPr>
              <p:cNvPr id="46" name="Picture 2" descr="\\MAGNUM\Projects\Microsoft\Cloud Power FY12\Design\Icons\PNGs\Cloud.png"/>
              <p:cNvPicPr>
                <a:picLocks noChangeAspect="1" noChangeArrowheads="1"/>
              </p:cNvPicPr>
              <p:nvPr/>
            </p:nvPicPr>
            <p:blipFill>
              <a:blip r:embed="rId5" cstate="screen">
                <a:lum bright="100000"/>
              </a:blip>
              <a:srcRect/>
              <a:stretch>
                <a:fillRect/>
              </a:stretch>
            </p:blipFill>
            <p:spPr bwMode="auto">
              <a:xfrm>
                <a:off x="9717678" y="3392936"/>
                <a:ext cx="1548295" cy="1547893"/>
              </a:xfrm>
              <a:prstGeom prst="rect">
                <a:avLst/>
              </a:prstGeom>
              <a:noFill/>
            </p:spPr>
          </p:pic>
        </p:grpSp>
      </p:grpSp>
    </p:spTree>
    <p:extLst>
      <p:ext uri="{BB962C8B-B14F-4D97-AF65-F5344CB8AC3E}">
        <p14:creationId xmlns:p14="http://schemas.microsoft.com/office/powerpoint/2010/main" val="1592740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decel="100000" fill="hold" nodeType="clickEffect">
                                  <p:stCondLst>
                                    <p:cond delay="0"/>
                                  </p:stCondLst>
                                  <p:childTnLst>
                                    <p:animMotion origin="layout" path="M 1.49306E-6 1.79012E-6 L 1.49306E-6 0.37288 " pathEditMode="relative" rAng="0" ptsTypes="AA">
                                      <p:cBhvr>
                                        <p:cTn id="6" dur="1000" fill="hold"/>
                                        <p:tgtEl>
                                          <p:spTgt spid="3"/>
                                        </p:tgtEl>
                                        <p:attrNameLst>
                                          <p:attrName>ppt_x</p:attrName>
                                          <p:attrName>ppt_y</p:attrName>
                                        </p:attrNameLst>
                                      </p:cBhvr>
                                      <p:rCtr x="0" y="18634"/>
                                    </p:animMotion>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grpId="0"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100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grpId="0" nodeType="withEffect">
                                  <p:stCondLst>
                                    <p:cond delay="125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2" grpId="0" animBg="1"/>
      <p:bldP spid="25" grpId="0" animBg="1"/>
      <p:bldP spid="28" grpId="0" animBg="1"/>
      <p:bldP spid="31" grpId="0" animBg="1"/>
      <p:bldP spid="34" grpId="0" animBg="1"/>
      <p:bldP spid="3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Private Cloud Application Ingredients</a:t>
            </a:r>
            <a:endParaRPr lang="en-US" sz="4800" dirty="0"/>
          </a:p>
        </p:txBody>
      </p:sp>
      <p:sp>
        <p:nvSpPr>
          <p:cNvPr id="3" name="Rectangle 34"/>
          <p:cNvSpPr txBox="1">
            <a:spLocks noChangeArrowheads="1"/>
          </p:cNvSpPr>
          <p:nvPr/>
        </p:nvSpPr>
        <p:spPr bwMode="auto">
          <a:xfrm>
            <a:off x="2699197" y="3906957"/>
            <a:ext cx="7237115" cy="3157801"/>
          </a:xfrm>
          <a:prstGeom prst="rect">
            <a:avLst/>
          </a:prstGeom>
          <a:noFill/>
          <a:ln w="9525">
            <a:noFill/>
            <a:miter lim="800000"/>
            <a:headEnd/>
            <a:tailEnd/>
          </a:ln>
        </p:spPr>
        <p:txBody>
          <a:bodyPr vert="horz" wrap="square" lIns="108560" tIns="54281" rIns="108560" bIns="54281" numCol="1" anchor="t" anchorCtr="0" compatLnSpc="1">
            <a:prstTxWarp prst="textNoShape">
              <a:avLst/>
            </a:prstTxWarp>
          </a:bodyPr>
          <a:lstStyle>
            <a:lvl1pPr marL="0" indent="0" algn="ctr" defTabSz="1303552" rtl="0" eaLnBrk="0" fontAlgn="base" hangingPunct="0">
              <a:spcBef>
                <a:spcPct val="20000"/>
              </a:spcBef>
              <a:spcAft>
                <a:spcPct val="0"/>
              </a:spcAft>
              <a:buNone/>
              <a:defRPr sz="3600">
                <a:solidFill>
                  <a:schemeClr val="tx1"/>
                </a:solidFill>
                <a:latin typeface="+mn-lt"/>
                <a:ea typeface="+mn-ea"/>
                <a:cs typeface="+mn-cs"/>
              </a:defRPr>
            </a:lvl1pPr>
            <a:lvl2pPr marL="456166" indent="0" algn="ctr" defTabSz="1303552" rtl="0" eaLnBrk="0" fontAlgn="base" hangingPunct="0">
              <a:spcBef>
                <a:spcPct val="20000"/>
              </a:spcBef>
              <a:spcAft>
                <a:spcPct val="0"/>
              </a:spcAft>
              <a:buClr>
                <a:schemeClr val="accent2"/>
              </a:buClr>
              <a:buNone/>
              <a:defRPr sz="2900">
                <a:solidFill>
                  <a:schemeClr val="tx1"/>
                </a:solidFill>
                <a:latin typeface="+mn-lt"/>
                <a:cs typeface="+mn-cs"/>
              </a:defRPr>
            </a:lvl2pPr>
            <a:lvl3pPr marL="912330" indent="0" algn="ctr" defTabSz="1303552" rtl="0" eaLnBrk="0" fontAlgn="base" hangingPunct="0">
              <a:spcBef>
                <a:spcPct val="20000"/>
              </a:spcBef>
              <a:spcAft>
                <a:spcPct val="0"/>
              </a:spcAft>
              <a:buClr>
                <a:schemeClr val="accent2"/>
              </a:buClr>
              <a:buFont typeface="Segoe UI" pitchFamily="34" charset="0"/>
              <a:buNone/>
              <a:defRPr sz="2600">
                <a:solidFill>
                  <a:schemeClr val="tx1"/>
                </a:solidFill>
                <a:latin typeface="+mn-lt"/>
                <a:cs typeface="+mn-cs"/>
              </a:defRPr>
            </a:lvl3pPr>
            <a:lvl4pPr marL="1368487" indent="0" algn="ctr" defTabSz="1303552" rtl="0" eaLnBrk="0" fontAlgn="base" hangingPunct="0">
              <a:spcBef>
                <a:spcPct val="20000"/>
              </a:spcBef>
              <a:spcAft>
                <a:spcPct val="0"/>
              </a:spcAft>
              <a:buNone/>
              <a:defRPr sz="2300">
                <a:solidFill>
                  <a:schemeClr val="tx1"/>
                </a:solidFill>
                <a:latin typeface="+mn-lt"/>
                <a:cs typeface="+mn-cs"/>
              </a:defRPr>
            </a:lvl4pPr>
            <a:lvl5pPr marL="1824657" indent="0" algn="ctr" defTabSz="1303552" rtl="0" eaLnBrk="0" fontAlgn="base" hangingPunct="0">
              <a:spcBef>
                <a:spcPct val="20000"/>
              </a:spcBef>
              <a:spcAft>
                <a:spcPct val="0"/>
              </a:spcAft>
              <a:buNone/>
              <a:defRPr sz="2300">
                <a:solidFill>
                  <a:schemeClr val="tx1"/>
                </a:solidFill>
                <a:latin typeface="+mn-lt"/>
                <a:cs typeface="+mn-cs"/>
              </a:defRPr>
            </a:lvl5pPr>
            <a:lvl6pPr marL="2280826" indent="0" algn="ctr" defTabSz="1303552" rtl="0" fontAlgn="base">
              <a:spcBef>
                <a:spcPct val="20000"/>
              </a:spcBef>
              <a:spcAft>
                <a:spcPct val="0"/>
              </a:spcAft>
              <a:buNone/>
              <a:defRPr sz="2300">
                <a:solidFill>
                  <a:schemeClr val="tx1"/>
                </a:solidFill>
                <a:latin typeface="+mn-lt"/>
                <a:cs typeface="+mn-cs"/>
              </a:defRPr>
            </a:lvl6pPr>
            <a:lvl7pPr marL="2736985" indent="0" algn="ctr" defTabSz="1303552" rtl="0" fontAlgn="base">
              <a:spcBef>
                <a:spcPct val="20000"/>
              </a:spcBef>
              <a:spcAft>
                <a:spcPct val="0"/>
              </a:spcAft>
              <a:buNone/>
              <a:defRPr sz="2300">
                <a:solidFill>
                  <a:schemeClr val="tx1"/>
                </a:solidFill>
                <a:latin typeface="+mn-lt"/>
                <a:cs typeface="+mn-cs"/>
              </a:defRPr>
            </a:lvl7pPr>
            <a:lvl8pPr marL="3193149" indent="0" algn="ctr" defTabSz="1303552" rtl="0" fontAlgn="base">
              <a:spcBef>
                <a:spcPct val="20000"/>
              </a:spcBef>
              <a:spcAft>
                <a:spcPct val="0"/>
              </a:spcAft>
              <a:buNone/>
              <a:defRPr sz="2300">
                <a:solidFill>
                  <a:schemeClr val="tx1"/>
                </a:solidFill>
                <a:latin typeface="+mn-lt"/>
                <a:cs typeface="+mn-cs"/>
              </a:defRPr>
            </a:lvl8pPr>
            <a:lvl9pPr marL="3649320" indent="0" algn="ctr" defTabSz="1303552" rtl="0" fontAlgn="base">
              <a:spcBef>
                <a:spcPct val="20000"/>
              </a:spcBef>
              <a:spcAft>
                <a:spcPct val="0"/>
              </a:spcAft>
              <a:buNone/>
              <a:defRPr sz="2300">
                <a:solidFill>
                  <a:schemeClr val="tx1"/>
                </a:solidFill>
                <a:latin typeface="+mn-lt"/>
                <a:cs typeface="+mn-cs"/>
              </a:defRPr>
            </a:lvl9pPr>
          </a:lstStyle>
          <a:p>
            <a:pPr marL="855069" lvl="1" indent="-475037" algn="l" eaLnBrk="1" hangingPunct="1">
              <a:buClr>
                <a:schemeClr val="bg1"/>
              </a:buClr>
              <a:buFont typeface="Arial" pitchFamily="34" charset="0"/>
              <a:buChar char="•"/>
            </a:pPr>
            <a:endParaRPr lang="en-US" sz="3000" dirty="0">
              <a:solidFill>
                <a:schemeClr val="bg1"/>
              </a:solidFill>
            </a:endParaRPr>
          </a:p>
        </p:txBody>
      </p:sp>
      <p:pic>
        <p:nvPicPr>
          <p:cNvPr id="4" name="Picture 252"/>
          <p:cNvPicPr>
            <a:picLocks noChangeAspect="1" noChangeArrowheads="1"/>
          </p:cNvPicPr>
          <p:nvPr/>
        </p:nvPicPr>
        <p:blipFill>
          <a:blip r:embed="rId2" cstate="print"/>
          <a:srcRect/>
          <a:stretch>
            <a:fillRect/>
          </a:stretch>
        </p:blipFill>
        <p:spPr bwMode="auto">
          <a:xfrm>
            <a:off x="8293675" y="4422027"/>
            <a:ext cx="335933" cy="269875"/>
          </a:xfrm>
          <a:prstGeom prst="rect">
            <a:avLst/>
          </a:prstGeom>
          <a:noFill/>
          <a:ln w="9525">
            <a:noFill/>
            <a:miter lim="800000"/>
            <a:headEnd/>
            <a:tailEnd/>
          </a:ln>
        </p:spPr>
      </p:pic>
      <p:pic>
        <p:nvPicPr>
          <p:cNvPr id="5" name="Picture 240"/>
          <p:cNvPicPr>
            <a:picLocks noChangeAspect="1" noChangeArrowheads="1"/>
          </p:cNvPicPr>
          <p:nvPr/>
        </p:nvPicPr>
        <p:blipFill>
          <a:blip r:embed="rId2" cstate="print"/>
          <a:srcRect/>
          <a:stretch>
            <a:fillRect/>
          </a:stretch>
        </p:blipFill>
        <p:spPr bwMode="auto">
          <a:xfrm>
            <a:off x="4955503" y="4425995"/>
            <a:ext cx="335933" cy="269875"/>
          </a:xfrm>
          <a:prstGeom prst="rect">
            <a:avLst/>
          </a:prstGeom>
          <a:noFill/>
          <a:ln w="9525">
            <a:noFill/>
            <a:miter lim="800000"/>
            <a:headEnd/>
            <a:tailEnd/>
          </a:ln>
        </p:spPr>
      </p:pic>
      <p:grpSp>
        <p:nvGrpSpPr>
          <p:cNvPr id="6" name="Group 6"/>
          <p:cNvGrpSpPr>
            <a:grpSpLocks/>
          </p:cNvGrpSpPr>
          <p:nvPr/>
        </p:nvGrpSpPr>
        <p:grpSpPr bwMode="auto">
          <a:xfrm>
            <a:off x="2063038" y="4433933"/>
            <a:ext cx="1011767" cy="267229"/>
            <a:chOff x="-1920064" y="2147152"/>
            <a:chExt cx="1215648" cy="320790"/>
          </a:xfrm>
        </p:grpSpPr>
        <p:pic>
          <p:nvPicPr>
            <p:cNvPr id="7" name="Picture 102"/>
            <p:cNvPicPr>
              <a:picLocks noChangeAspect="1"/>
            </p:cNvPicPr>
            <p:nvPr/>
          </p:nvPicPr>
          <p:blipFill>
            <a:blip r:embed="rId3" cstate="print"/>
            <a:srcRect/>
            <a:stretch>
              <a:fillRect/>
            </a:stretch>
          </p:blipFill>
          <p:spPr bwMode="auto">
            <a:xfrm>
              <a:off x="-1920064" y="2147152"/>
              <a:ext cx="324744" cy="320790"/>
            </a:xfrm>
            <a:prstGeom prst="rect">
              <a:avLst/>
            </a:prstGeom>
            <a:noFill/>
            <a:ln w="9525">
              <a:noFill/>
              <a:miter lim="800000"/>
              <a:headEnd/>
              <a:tailEnd/>
            </a:ln>
          </p:spPr>
        </p:pic>
        <p:pic>
          <p:nvPicPr>
            <p:cNvPr id="8" name="Picture 105"/>
            <p:cNvPicPr>
              <a:picLocks noChangeAspect="1"/>
            </p:cNvPicPr>
            <p:nvPr/>
          </p:nvPicPr>
          <p:blipFill>
            <a:blip r:embed="rId3"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9" name="Group 123"/>
          <p:cNvGrpSpPr>
            <a:grpSpLocks/>
          </p:cNvGrpSpPr>
          <p:nvPr/>
        </p:nvGrpSpPr>
        <p:grpSpPr bwMode="auto">
          <a:xfrm>
            <a:off x="4923760" y="4410120"/>
            <a:ext cx="1011768" cy="268553"/>
            <a:chOff x="-1920064" y="2147152"/>
            <a:chExt cx="1215648" cy="320790"/>
          </a:xfrm>
        </p:grpSpPr>
        <p:pic>
          <p:nvPicPr>
            <p:cNvPr id="10" name="Picture 124"/>
            <p:cNvPicPr>
              <a:picLocks noChangeAspect="1"/>
            </p:cNvPicPr>
            <p:nvPr/>
          </p:nvPicPr>
          <p:blipFill>
            <a:blip r:embed="rId3" cstate="print"/>
            <a:srcRect/>
            <a:stretch>
              <a:fillRect/>
            </a:stretch>
          </p:blipFill>
          <p:spPr bwMode="auto">
            <a:xfrm>
              <a:off x="-1920064" y="2147152"/>
              <a:ext cx="324744" cy="320790"/>
            </a:xfrm>
            <a:prstGeom prst="rect">
              <a:avLst/>
            </a:prstGeom>
            <a:noFill/>
            <a:ln w="9525">
              <a:noFill/>
              <a:miter lim="800000"/>
              <a:headEnd/>
              <a:tailEnd/>
            </a:ln>
          </p:spPr>
        </p:pic>
        <p:pic>
          <p:nvPicPr>
            <p:cNvPr id="11" name="Picture 125"/>
            <p:cNvPicPr>
              <a:picLocks noChangeAspect="1"/>
            </p:cNvPicPr>
            <p:nvPr/>
          </p:nvPicPr>
          <p:blipFill>
            <a:blip r:embed="rId3" cstate="print"/>
            <a:srcRect/>
            <a:stretch>
              <a:fillRect/>
            </a:stretch>
          </p:blipFill>
          <p:spPr bwMode="auto">
            <a:xfrm>
              <a:off x="-1029160" y="2147152"/>
              <a:ext cx="324744" cy="320790"/>
            </a:xfrm>
            <a:prstGeom prst="rect">
              <a:avLst/>
            </a:prstGeom>
            <a:noFill/>
            <a:ln w="9525">
              <a:noFill/>
              <a:miter lim="800000"/>
              <a:headEnd/>
              <a:tailEnd/>
            </a:ln>
          </p:spPr>
        </p:pic>
      </p:grpSp>
      <p:grpSp>
        <p:nvGrpSpPr>
          <p:cNvPr id="12" name="Group 126"/>
          <p:cNvGrpSpPr>
            <a:grpSpLocks/>
          </p:cNvGrpSpPr>
          <p:nvPr/>
        </p:nvGrpSpPr>
        <p:grpSpPr bwMode="auto">
          <a:xfrm>
            <a:off x="7522616" y="4423349"/>
            <a:ext cx="1013090" cy="268553"/>
            <a:chOff x="-1920064" y="2146184"/>
            <a:chExt cx="1215646" cy="322727"/>
          </a:xfrm>
        </p:grpSpPr>
        <p:pic>
          <p:nvPicPr>
            <p:cNvPr id="13" name="Picture 127"/>
            <p:cNvPicPr>
              <a:picLocks noChangeAspect="1"/>
            </p:cNvPicPr>
            <p:nvPr/>
          </p:nvPicPr>
          <p:blipFill>
            <a:blip r:embed="rId3" cstate="print"/>
            <a:srcRect/>
            <a:stretch>
              <a:fillRect/>
            </a:stretch>
          </p:blipFill>
          <p:spPr bwMode="auto">
            <a:xfrm>
              <a:off x="-1920064" y="2146184"/>
              <a:ext cx="324742" cy="322727"/>
            </a:xfrm>
            <a:prstGeom prst="rect">
              <a:avLst/>
            </a:prstGeom>
            <a:noFill/>
            <a:ln w="9525">
              <a:noFill/>
              <a:miter lim="800000"/>
              <a:headEnd/>
              <a:tailEnd/>
            </a:ln>
          </p:spPr>
        </p:pic>
        <p:pic>
          <p:nvPicPr>
            <p:cNvPr id="14" name="Picture 128"/>
            <p:cNvPicPr>
              <a:picLocks noChangeAspect="1"/>
            </p:cNvPicPr>
            <p:nvPr/>
          </p:nvPicPr>
          <p:blipFill>
            <a:blip r:embed="rId3" cstate="print"/>
            <a:srcRect/>
            <a:stretch>
              <a:fillRect/>
            </a:stretch>
          </p:blipFill>
          <p:spPr bwMode="auto">
            <a:xfrm>
              <a:off x="-1029160" y="2146184"/>
              <a:ext cx="324742" cy="322727"/>
            </a:xfrm>
            <a:prstGeom prst="rect">
              <a:avLst/>
            </a:prstGeom>
            <a:noFill/>
            <a:ln w="9525">
              <a:noFill/>
              <a:miter lim="800000"/>
              <a:headEnd/>
              <a:tailEnd/>
            </a:ln>
          </p:spPr>
        </p:pic>
      </p:grpSp>
      <p:pic>
        <p:nvPicPr>
          <p:cNvPr id="15" name="Picture 239"/>
          <p:cNvPicPr>
            <a:picLocks noChangeAspect="1" noChangeArrowheads="1"/>
          </p:cNvPicPr>
          <p:nvPr/>
        </p:nvPicPr>
        <p:blipFill>
          <a:blip r:embed="rId2" cstate="print"/>
          <a:srcRect/>
          <a:stretch>
            <a:fillRect/>
          </a:stretch>
        </p:blipFill>
        <p:spPr bwMode="auto">
          <a:xfrm>
            <a:off x="7555680" y="4425995"/>
            <a:ext cx="335933" cy="269875"/>
          </a:xfrm>
          <a:prstGeom prst="rect">
            <a:avLst/>
          </a:prstGeom>
          <a:noFill/>
          <a:ln w="9525">
            <a:noFill/>
            <a:miter lim="800000"/>
            <a:headEnd/>
            <a:tailEnd/>
          </a:ln>
        </p:spPr>
      </p:pic>
      <p:pic>
        <p:nvPicPr>
          <p:cNvPr id="16" name="Picture 253"/>
          <p:cNvPicPr>
            <a:picLocks noChangeAspect="1" noChangeArrowheads="1"/>
          </p:cNvPicPr>
          <p:nvPr/>
        </p:nvPicPr>
        <p:blipFill>
          <a:blip r:embed="rId2" cstate="print"/>
          <a:srcRect/>
          <a:stretch>
            <a:fillRect/>
          </a:stretch>
        </p:blipFill>
        <p:spPr bwMode="auto">
          <a:xfrm>
            <a:off x="5607531" y="4425995"/>
            <a:ext cx="335933" cy="269875"/>
          </a:xfrm>
          <a:prstGeom prst="rect">
            <a:avLst/>
          </a:prstGeom>
          <a:noFill/>
          <a:ln w="9525">
            <a:noFill/>
            <a:miter lim="800000"/>
            <a:headEnd/>
            <a:tailEnd/>
          </a:ln>
        </p:spPr>
      </p:pic>
      <p:sp>
        <p:nvSpPr>
          <p:cNvPr id="17" name="AutoShape 128"/>
          <p:cNvSpPr>
            <a:spLocks noChangeArrowheads="1"/>
          </p:cNvSpPr>
          <p:nvPr/>
        </p:nvSpPr>
        <p:spPr bwMode="auto">
          <a:xfrm>
            <a:off x="7141715" y="4092620"/>
            <a:ext cx="1841020" cy="2095500"/>
          </a:xfrm>
          <a:prstGeom prst="roundRect">
            <a:avLst>
              <a:gd name="adj" fmla="val 11352"/>
            </a:avLst>
          </a:prstGeom>
          <a:noFill/>
          <a:ln w="38100">
            <a:solidFill>
              <a:schemeClr val="bg1"/>
            </a:solidFill>
            <a:round/>
            <a:headEnd/>
            <a:tailEnd/>
          </a:ln>
        </p:spPr>
        <p:txBody>
          <a:bodyPr wrap="none" lIns="76179" tIns="38089" rIns="76179" bIns="38089" anchor="ctr"/>
          <a:lstStyle/>
          <a:p>
            <a:endParaRPr lang="en-US">
              <a:solidFill>
                <a:srgbClr val="000000"/>
              </a:solidFill>
            </a:endParaRPr>
          </a:p>
        </p:txBody>
      </p:sp>
      <p:sp>
        <p:nvSpPr>
          <p:cNvPr id="18" name="AutoShape 129"/>
          <p:cNvSpPr>
            <a:spLocks noChangeArrowheads="1"/>
          </p:cNvSpPr>
          <p:nvPr/>
        </p:nvSpPr>
        <p:spPr bwMode="auto">
          <a:xfrm>
            <a:off x="1338268" y="4092620"/>
            <a:ext cx="5396094" cy="2095500"/>
          </a:xfrm>
          <a:prstGeom prst="roundRect">
            <a:avLst>
              <a:gd name="adj" fmla="val 9282"/>
            </a:avLst>
          </a:prstGeom>
          <a:noFill/>
          <a:ln w="38100">
            <a:solidFill>
              <a:schemeClr val="bg1"/>
            </a:solidFill>
            <a:round/>
            <a:headEnd/>
            <a:tailEnd/>
          </a:ln>
        </p:spPr>
        <p:txBody>
          <a:bodyPr wrap="none" lIns="76179" tIns="38089" rIns="76179" bIns="38089" anchor="ctr"/>
          <a:lstStyle/>
          <a:p>
            <a:endParaRPr lang="en-US">
              <a:solidFill>
                <a:srgbClr val="000000"/>
              </a:solidFill>
            </a:endParaRPr>
          </a:p>
        </p:txBody>
      </p:sp>
      <p:sp>
        <p:nvSpPr>
          <p:cNvPr id="19" name="Text Box 130"/>
          <p:cNvSpPr txBox="1">
            <a:spLocks noChangeArrowheads="1"/>
          </p:cNvSpPr>
          <p:nvPr/>
        </p:nvSpPr>
        <p:spPr bwMode="auto">
          <a:xfrm>
            <a:off x="7087781" y="6198703"/>
            <a:ext cx="1948889" cy="369310"/>
          </a:xfrm>
          <a:prstGeom prst="rect">
            <a:avLst/>
          </a:prstGeom>
          <a:noFill/>
          <a:ln w="9525">
            <a:noFill/>
            <a:miter lim="800000"/>
            <a:headEnd/>
            <a:tailEnd/>
          </a:ln>
        </p:spPr>
        <p:txBody>
          <a:bodyPr wrap="none" lIns="76179" tIns="38089" rIns="76179" bIns="38089">
            <a:spAutoFit/>
          </a:bodyPr>
          <a:lstStyle/>
          <a:p>
            <a:pPr algn="ctr"/>
            <a:r>
              <a:rPr lang="en-US" b="1" dirty="0" smtClean="0">
                <a:solidFill>
                  <a:srgbClr val="FFFFFF"/>
                </a:solidFill>
              </a:rPr>
              <a:t>Datacenter </a:t>
            </a:r>
            <a:r>
              <a:rPr lang="en-US" b="1" dirty="0">
                <a:solidFill>
                  <a:srgbClr val="FFFFFF"/>
                </a:solidFill>
              </a:rPr>
              <a:t>Two</a:t>
            </a:r>
          </a:p>
        </p:txBody>
      </p:sp>
      <p:sp>
        <p:nvSpPr>
          <p:cNvPr id="20" name="Text Box 131"/>
          <p:cNvSpPr txBox="1">
            <a:spLocks noChangeArrowheads="1"/>
          </p:cNvSpPr>
          <p:nvPr/>
        </p:nvSpPr>
        <p:spPr bwMode="auto">
          <a:xfrm>
            <a:off x="3140403" y="6198703"/>
            <a:ext cx="1938630" cy="369310"/>
          </a:xfrm>
          <a:prstGeom prst="rect">
            <a:avLst/>
          </a:prstGeom>
          <a:noFill/>
          <a:ln w="9525">
            <a:noFill/>
            <a:miter lim="800000"/>
            <a:headEnd/>
            <a:tailEnd/>
          </a:ln>
        </p:spPr>
        <p:txBody>
          <a:bodyPr wrap="none" lIns="76179" tIns="38089" rIns="76179" bIns="38089">
            <a:spAutoFit/>
          </a:bodyPr>
          <a:lstStyle/>
          <a:p>
            <a:pPr algn="ctr"/>
            <a:r>
              <a:rPr lang="en-US" b="1" dirty="0" smtClean="0">
                <a:solidFill>
                  <a:srgbClr val="FFFFFF"/>
                </a:solidFill>
              </a:rPr>
              <a:t>Datacenter </a:t>
            </a:r>
            <a:r>
              <a:rPr lang="en-US" b="1" dirty="0">
                <a:solidFill>
                  <a:srgbClr val="FFFFFF"/>
                </a:solidFill>
              </a:rPr>
              <a:t>One</a:t>
            </a:r>
          </a:p>
        </p:txBody>
      </p:sp>
      <p:sp>
        <p:nvSpPr>
          <p:cNvPr id="21" name="AutoShape 132"/>
          <p:cNvSpPr>
            <a:spLocks noChangeArrowheads="1"/>
          </p:cNvSpPr>
          <p:nvPr/>
        </p:nvSpPr>
        <p:spPr bwMode="auto">
          <a:xfrm>
            <a:off x="1555169" y="4283120"/>
            <a:ext cx="2285405" cy="1778000"/>
          </a:xfrm>
          <a:prstGeom prst="roundRect">
            <a:avLst>
              <a:gd name="adj" fmla="val 7972"/>
            </a:avLst>
          </a:prstGeom>
          <a:noFill/>
          <a:ln w="38100">
            <a:solidFill>
              <a:srgbClr val="969696"/>
            </a:solidFill>
            <a:prstDash val="sysDot"/>
            <a:round/>
            <a:headEnd/>
            <a:tailEnd/>
          </a:ln>
        </p:spPr>
        <p:txBody>
          <a:bodyPr wrap="none" lIns="76179" tIns="38089" rIns="76179" bIns="38089" anchor="ctr"/>
          <a:lstStyle/>
          <a:p>
            <a:endParaRPr lang="en-US">
              <a:solidFill>
                <a:srgbClr val="000000"/>
              </a:solidFill>
            </a:endParaRPr>
          </a:p>
        </p:txBody>
      </p:sp>
      <p:sp>
        <p:nvSpPr>
          <p:cNvPr id="22" name="AutoShape 133"/>
          <p:cNvSpPr>
            <a:spLocks noChangeArrowheads="1"/>
          </p:cNvSpPr>
          <p:nvPr/>
        </p:nvSpPr>
        <p:spPr bwMode="auto">
          <a:xfrm>
            <a:off x="4258507" y="4283120"/>
            <a:ext cx="2285405" cy="1778000"/>
          </a:xfrm>
          <a:prstGeom prst="roundRect">
            <a:avLst>
              <a:gd name="adj" fmla="val 7972"/>
            </a:avLst>
          </a:prstGeom>
          <a:noFill/>
          <a:ln w="38100">
            <a:solidFill>
              <a:schemeClr val="hlink"/>
            </a:solidFill>
            <a:prstDash val="sysDot"/>
            <a:round/>
            <a:headEnd/>
            <a:tailEnd/>
          </a:ln>
        </p:spPr>
        <p:txBody>
          <a:bodyPr wrap="none" lIns="76179" tIns="38089" rIns="76179" bIns="38089" anchor="ctr"/>
          <a:lstStyle/>
          <a:p>
            <a:endParaRPr lang="en-US">
              <a:solidFill>
                <a:srgbClr val="000000"/>
              </a:solidFill>
            </a:endParaRPr>
          </a:p>
        </p:txBody>
      </p:sp>
      <p:pic>
        <p:nvPicPr>
          <p:cNvPr id="23" name="Hyper-V logo"/>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803417" y="5519934"/>
            <a:ext cx="517818" cy="358823"/>
          </a:xfrm>
          <a:prstGeom prst="rect">
            <a:avLst/>
          </a:prstGeom>
          <a:noFill/>
          <a:ln w="9525">
            <a:noFill/>
            <a:miter lim="800000"/>
            <a:headEnd/>
            <a:tailEnd/>
          </a:ln>
        </p:spPr>
      </p:pic>
      <p:pic>
        <p:nvPicPr>
          <p:cNvPr id="24" name="Hyper-V logo"/>
          <p:cNvPicPr>
            <a:picLocks noChangeAspect="1" noChangeArrowheads="1"/>
          </p:cNvPicPr>
          <p:nvPr/>
        </p:nvPicPr>
        <p:blipFill>
          <a:blip r:embed="rId4" cstate="print"/>
          <a:srcRect/>
          <a:stretch>
            <a:fillRect/>
          </a:stretch>
        </p:blipFill>
        <p:spPr bwMode="auto">
          <a:xfrm>
            <a:off x="3777091" y="5530631"/>
            <a:ext cx="518448" cy="358510"/>
          </a:xfrm>
          <a:prstGeom prst="rect">
            <a:avLst/>
          </a:prstGeom>
          <a:noFill/>
          <a:ln w="9525">
            <a:noFill/>
            <a:miter lim="800000"/>
            <a:headEnd/>
            <a:tailEnd/>
          </a:ln>
        </p:spPr>
      </p:pic>
      <p:pic>
        <p:nvPicPr>
          <p:cNvPr id="25" name="Hyper-V logo"/>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2383831" y="5534914"/>
            <a:ext cx="517819" cy="358823"/>
          </a:xfrm>
          <a:prstGeom prst="rect">
            <a:avLst/>
          </a:prstGeom>
          <a:noFill/>
          <a:ln w="9525">
            <a:noFill/>
            <a:miter lim="800000"/>
            <a:headEnd/>
            <a:tailEnd/>
          </a:ln>
        </p:spPr>
      </p:pic>
      <p:grpSp>
        <p:nvGrpSpPr>
          <p:cNvPr id="26" name="Group 169"/>
          <p:cNvGrpSpPr>
            <a:grpSpLocks/>
          </p:cNvGrpSpPr>
          <p:nvPr/>
        </p:nvGrpSpPr>
        <p:grpSpPr bwMode="auto">
          <a:xfrm>
            <a:off x="2024683" y="4922089"/>
            <a:ext cx="1235282" cy="437885"/>
            <a:chOff x="4537" y="3019"/>
            <a:chExt cx="934" cy="331"/>
          </a:xfrm>
        </p:grpSpPr>
        <p:pic>
          <p:nvPicPr>
            <p:cNvPr id="27" name="Picture 51"/>
            <p:cNvPicPr>
              <a:picLocks noChangeAspect="1"/>
            </p:cNvPicPr>
            <p:nvPr/>
          </p:nvPicPr>
          <p:blipFill>
            <a:blip r:embed="rId5" cstate="print"/>
            <a:srcRect/>
            <a:stretch>
              <a:fillRect/>
            </a:stretch>
          </p:blipFill>
          <p:spPr bwMode="auto">
            <a:xfrm>
              <a:off x="4537" y="3019"/>
              <a:ext cx="323" cy="331"/>
            </a:xfrm>
            <a:prstGeom prst="rect">
              <a:avLst/>
            </a:prstGeom>
            <a:noFill/>
            <a:ln w="9525">
              <a:noFill/>
              <a:miter lim="800000"/>
              <a:headEnd/>
              <a:tailEnd/>
            </a:ln>
          </p:spPr>
        </p:pic>
        <p:pic>
          <p:nvPicPr>
            <p:cNvPr id="28" name="Picture 52"/>
            <p:cNvPicPr>
              <a:picLocks noChangeAspect="1"/>
            </p:cNvPicPr>
            <p:nvPr/>
          </p:nvPicPr>
          <p:blipFill>
            <a:blip r:embed="rId5" cstate="print"/>
            <a:srcRect/>
            <a:stretch>
              <a:fillRect/>
            </a:stretch>
          </p:blipFill>
          <p:spPr bwMode="auto">
            <a:xfrm>
              <a:off x="5148" y="3019"/>
              <a:ext cx="323" cy="331"/>
            </a:xfrm>
            <a:prstGeom prst="rect">
              <a:avLst/>
            </a:prstGeom>
            <a:noFill/>
            <a:ln w="9525">
              <a:noFill/>
              <a:miter lim="800000"/>
              <a:headEnd/>
              <a:tailEnd/>
            </a:ln>
          </p:spPr>
        </p:pic>
      </p:grpSp>
      <p:grpSp>
        <p:nvGrpSpPr>
          <p:cNvPr id="29" name="Group 167"/>
          <p:cNvGrpSpPr>
            <a:grpSpLocks/>
          </p:cNvGrpSpPr>
          <p:nvPr/>
        </p:nvGrpSpPr>
        <p:grpSpPr bwMode="auto">
          <a:xfrm>
            <a:off x="4694956" y="4854620"/>
            <a:ext cx="1613538" cy="437886"/>
            <a:chOff x="2207" y="2976"/>
            <a:chExt cx="1220" cy="331"/>
          </a:xfrm>
        </p:grpSpPr>
        <p:grpSp>
          <p:nvGrpSpPr>
            <p:cNvPr id="30" name="Group 19"/>
            <p:cNvGrpSpPr>
              <a:grpSpLocks/>
            </p:cNvGrpSpPr>
            <p:nvPr/>
          </p:nvGrpSpPr>
          <p:grpSpPr bwMode="auto">
            <a:xfrm>
              <a:off x="2735" y="2976"/>
              <a:ext cx="692" cy="331"/>
              <a:chOff x="4611910" y="5123178"/>
              <a:chExt cx="1098996" cy="525975"/>
            </a:xfrm>
          </p:grpSpPr>
          <p:pic>
            <p:nvPicPr>
              <p:cNvPr id="34" name="Picture 33"/>
              <p:cNvPicPr>
                <a:picLocks noChangeAspect="1"/>
              </p:cNvPicPr>
              <p:nvPr/>
            </p:nvPicPr>
            <p:blipFill>
              <a:blip r:embed="rId5" cstate="print">
                <a:duotone>
                  <a:prstClr val="black"/>
                  <a:srgbClr val="D9C3A5">
                    <a:tint val="50000"/>
                    <a:satMod val="180000"/>
                  </a:srgbClr>
                </a:duotone>
                <a:extLst/>
              </a:blip>
              <a:stretch>
                <a:fillRect/>
              </a:stretch>
            </p:blipFill>
            <p:spPr>
              <a:xfrm>
                <a:off x="5199257" y="5123178"/>
                <a:ext cx="511649" cy="525975"/>
              </a:xfrm>
              <a:prstGeom prst="rect">
                <a:avLst/>
              </a:prstGeom>
            </p:spPr>
          </p:pic>
          <p:pic>
            <p:nvPicPr>
              <p:cNvPr id="35" name="Picture 34"/>
              <p:cNvPicPr>
                <a:picLocks noChangeAspect="1"/>
              </p:cNvPicPr>
              <p:nvPr/>
            </p:nvPicPr>
            <p:blipFill>
              <a:blip r:embed="rId5" cstate="print">
                <a:duotone>
                  <a:prstClr val="black"/>
                  <a:schemeClr val="accent1">
                    <a:tint val="45000"/>
                    <a:satMod val="400000"/>
                  </a:schemeClr>
                </a:duotone>
                <a:extLst/>
              </a:blip>
              <a:stretch>
                <a:fillRect/>
              </a:stretch>
            </p:blipFill>
            <p:spPr>
              <a:xfrm>
                <a:off x="4611910" y="5123178"/>
                <a:ext cx="511649" cy="525975"/>
              </a:xfrm>
              <a:prstGeom prst="rect">
                <a:avLst/>
              </a:prstGeom>
            </p:spPr>
          </p:pic>
        </p:grpSp>
        <p:grpSp>
          <p:nvGrpSpPr>
            <p:cNvPr id="31" name="Group 18"/>
            <p:cNvGrpSpPr>
              <a:grpSpLocks/>
            </p:cNvGrpSpPr>
            <p:nvPr/>
          </p:nvGrpSpPr>
          <p:grpSpPr bwMode="auto">
            <a:xfrm>
              <a:off x="2207" y="2976"/>
              <a:ext cx="452" cy="331"/>
              <a:chOff x="3727921" y="5123179"/>
              <a:chExt cx="717471" cy="525975"/>
            </a:xfrm>
          </p:grpSpPr>
          <p:pic>
            <p:nvPicPr>
              <p:cNvPr id="32" name="Picture 54"/>
              <p:cNvPicPr>
                <a:picLocks noChangeAspect="1"/>
              </p:cNvPicPr>
              <p:nvPr/>
            </p:nvPicPr>
            <p:blipFill>
              <a:blip r:embed="rId5" cstate="print"/>
              <a:srcRect/>
              <a:stretch>
                <a:fillRect/>
              </a:stretch>
            </p:blipFill>
            <p:spPr bwMode="auto">
              <a:xfrm>
                <a:off x="3933743" y="5123179"/>
                <a:ext cx="511649" cy="525975"/>
              </a:xfrm>
              <a:prstGeom prst="rect">
                <a:avLst/>
              </a:prstGeom>
              <a:noFill/>
              <a:ln w="9525">
                <a:noFill/>
                <a:miter lim="800000"/>
                <a:headEnd/>
                <a:tailEnd/>
              </a:ln>
            </p:spPr>
          </p:pic>
          <p:pic>
            <p:nvPicPr>
              <p:cNvPr id="33" name="Picture 55"/>
              <p:cNvPicPr>
                <a:picLocks noChangeAspect="1"/>
              </p:cNvPicPr>
              <p:nvPr/>
            </p:nvPicPr>
            <p:blipFill>
              <a:blip r:embed="rId5" cstate="print"/>
              <a:srcRect/>
              <a:stretch>
                <a:fillRect/>
              </a:stretch>
            </p:blipFill>
            <p:spPr bwMode="auto">
              <a:xfrm>
                <a:off x="3727921" y="5123179"/>
                <a:ext cx="511649" cy="525975"/>
              </a:xfrm>
              <a:prstGeom prst="rect">
                <a:avLst/>
              </a:prstGeom>
              <a:noFill/>
              <a:ln w="9525">
                <a:noFill/>
                <a:miter lim="800000"/>
                <a:headEnd/>
                <a:tailEnd/>
              </a:ln>
            </p:spPr>
          </p:pic>
        </p:grpSp>
      </p:grpSp>
      <p:grpSp>
        <p:nvGrpSpPr>
          <p:cNvPr id="36" name="Group 171"/>
          <p:cNvGrpSpPr>
            <a:grpSpLocks/>
          </p:cNvGrpSpPr>
          <p:nvPr/>
        </p:nvGrpSpPr>
        <p:grpSpPr bwMode="auto">
          <a:xfrm>
            <a:off x="7763323" y="4922089"/>
            <a:ext cx="597803" cy="437885"/>
            <a:chOff x="789" y="3019"/>
            <a:chExt cx="452" cy="331"/>
          </a:xfrm>
        </p:grpSpPr>
        <p:pic>
          <p:nvPicPr>
            <p:cNvPr id="37" name="Picture 58"/>
            <p:cNvPicPr>
              <a:picLocks noChangeAspect="1"/>
            </p:cNvPicPr>
            <p:nvPr/>
          </p:nvPicPr>
          <p:blipFill>
            <a:blip r:embed="rId5" cstate="print"/>
            <a:srcRect/>
            <a:stretch>
              <a:fillRect/>
            </a:stretch>
          </p:blipFill>
          <p:spPr bwMode="auto">
            <a:xfrm>
              <a:off x="919" y="3019"/>
              <a:ext cx="322" cy="331"/>
            </a:xfrm>
            <a:prstGeom prst="rect">
              <a:avLst/>
            </a:prstGeom>
            <a:noFill/>
            <a:ln w="9525">
              <a:noFill/>
              <a:miter lim="800000"/>
              <a:headEnd/>
              <a:tailEnd/>
            </a:ln>
          </p:spPr>
        </p:pic>
        <p:pic>
          <p:nvPicPr>
            <p:cNvPr id="38" name="Picture 59"/>
            <p:cNvPicPr>
              <a:picLocks noChangeAspect="1"/>
            </p:cNvPicPr>
            <p:nvPr/>
          </p:nvPicPr>
          <p:blipFill>
            <a:blip r:embed="rId5" cstate="print"/>
            <a:srcRect/>
            <a:stretch>
              <a:fillRect/>
            </a:stretch>
          </p:blipFill>
          <p:spPr bwMode="auto">
            <a:xfrm>
              <a:off x="789" y="3019"/>
              <a:ext cx="322" cy="331"/>
            </a:xfrm>
            <a:prstGeom prst="rect">
              <a:avLst/>
            </a:prstGeom>
            <a:noFill/>
            <a:ln w="9525">
              <a:noFill/>
              <a:miter lim="800000"/>
              <a:headEnd/>
              <a:tailEnd/>
            </a:ln>
          </p:spPr>
        </p:pic>
      </p:grpSp>
      <p:grpSp>
        <p:nvGrpSpPr>
          <p:cNvPr id="39" name="Group 166"/>
          <p:cNvGrpSpPr>
            <a:grpSpLocks/>
          </p:cNvGrpSpPr>
          <p:nvPr/>
        </p:nvGrpSpPr>
        <p:grpSpPr bwMode="auto">
          <a:xfrm>
            <a:off x="4725375" y="5525339"/>
            <a:ext cx="1633377" cy="358510"/>
            <a:chOff x="2220" y="3483"/>
            <a:chExt cx="1235" cy="271"/>
          </a:xfrm>
        </p:grpSpPr>
        <p:pic>
          <p:nvPicPr>
            <p:cNvPr id="40" name="Hyper-V logo"/>
            <p:cNvPicPr>
              <a:picLocks noChangeAspect="1" noChangeArrowheads="1"/>
            </p:cNvPicPr>
            <p:nvPr/>
          </p:nvPicPr>
          <p:blipFill>
            <a:blip r:embed="rId4" cstate="print"/>
            <a:srcRect/>
            <a:stretch>
              <a:fillRect/>
            </a:stretch>
          </p:blipFill>
          <p:spPr bwMode="auto">
            <a:xfrm>
              <a:off x="2220" y="3483"/>
              <a:ext cx="391" cy="271"/>
            </a:xfrm>
            <a:prstGeom prst="rect">
              <a:avLst/>
            </a:prstGeom>
            <a:noFill/>
            <a:ln w="9525">
              <a:noFill/>
              <a:miter lim="800000"/>
              <a:headEnd/>
              <a:tailEnd/>
            </a:ln>
          </p:spPr>
        </p:pic>
        <p:pic>
          <p:nvPicPr>
            <p:cNvPr id="41" name="Hyper-V logo"/>
            <p:cNvPicPr>
              <a:picLocks noChangeAspect="1" noChangeArrowheads="1"/>
            </p:cNvPicPr>
            <p:nvPr/>
          </p:nvPicPr>
          <p:blipFill>
            <a:blip r:embed="rId4" cstate="print"/>
            <a:srcRect/>
            <a:stretch>
              <a:fillRect/>
            </a:stretch>
          </p:blipFill>
          <p:spPr bwMode="auto">
            <a:xfrm>
              <a:off x="3063" y="3483"/>
              <a:ext cx="392" cy="271"/>
            </a:xfrm>
            <a:prstGeom prst="rect">
              <a:avLst/>
            </a:prstGeom>
            <a:noFill/>
            <a:ln w="9525">
              <a:noFill/>
              <a:miter lim="800000"/>
              <a:headEnd/>
              <a:tailEnd/>
            </a:ln>
          </p:spPr>
        </p:pic>
        <p:pic>
          <p:nvPicPr>
            <p:cNvPr id="42" name="Hyper-V logo"/>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2638" y="3483"/>
              <a:ext cx="391" cy="271"/>
            </a:xfrm>
            <a:prstGeom prst="rect">
              <a:avLst/>
            </a:prstGeom>
            <a:noFill/>
            <a:ln w="9525">
              <a:noFill/>
              <a:miter lim="800000"/>
              <a:headEnd/>
              <a:tailEnd/>
            </a:ln>
          </p:spPr>
        </p:pic>
      </p:grpSp>
      <p:pic>
        <p:nvPicPr>
          <p:cNvPr id="43" name="Picture 42"/>
          <p:cNvPicPr>
            <a:picLocks noChangeAspect="1"/>
          </p:cNvPicPr>
          <p:nvPr/>
        </p:nvPicPr>
        <p:blipFill>
          <a:blip r:embed="rId6" cstate="print"/>
          <a:srcRect/>
          <a:stretch>
            <a:fillRect/>
          </a:stretch>
        </p:blipFill>
        <p:spPr bwMode="auto">
          <a:xfrm>
            <a:off x="4687021" y="4791120"/>
            <a:ext cx="1489216" cy="550333"/>
          </a:xfrm>
          <a:prstGeom prst="rect">
            <a:avLst/>
          </a:prstGeom>
          <a:noFill/>
          <a:ln w="9525">
            <a:noFill/>
            <a:miter lim="800000"/>
            <a:headEnd/>
            <a:tailEnd/>
          </a:ln>
        </p:spPr>
      </p:pic>
      <p:pic>
        <p:nvPicPr>
          <p:cNvPr id="44" name="Picture 43"/>
          <p:cNvPicPr>
            <a:picLocks noChangeAspect="1"/>
          </p:cNvPicPr>
          <p:nvPr/>
        </p:nvPicPr>
        <p:blipFill>
          <a:blip r:embed="rId7" cstate="print">
            <a:duotone>
              <a:prstClr val="black"/>
              <a:schemeClr val="tx2">
                <a:tint val="45000"/>
                <a:satMod val="400000"/>
              </a:schemeClr>
            </a:duotone>
            <a:extLst/>
          </a:blip>
          <a:stretch>
            <a:fillRect/>
          </a:stretch>
        </p:blipFill>
        <p:spPr>
          <a:xfrm>
            <a:off x="2403867" y="5441882"/>
            <a:ext cx="545326" cy="554362"/>
          </a:xfrm>
          <a:prstGeom prst="rect">
            <a:avLst/>
          </a:prstGeom>
        </p:spPr>
      </p:pic>
      <p:pic>
        <p:nvPicPr>
          <p:cNvPr id="45" name="Picture 44"/>
          <p:cNvPicPr>
            <a:picLocks noChangeAspect="1"/>
          </p:cNvPicPr>
          <p:nvPr/>
        </p:nvPicPr>
        <p:blipFill>
          <a:blip r:embed="rId7" cstate="print">
            <a:duotone>
              <a:prstClr val="black"/>
              <a:srgbClr val="D9C3A5">
                <a:tint val="50000"/>
                <a:satMod val="180000"/>
              </a:srgbClr>
            </a:duotone>
            <a:extLst/>
          </a:blip>
          <a:stretch>
            <a:fillRect/>
          </a:stretch>
        </p:blipFill>
        <p:spPr>
          <a:xfrm>
            <a:off x="7787391" y="5368540"/>
            <a:ext cx="545326" cy="554362"/>
          </a:xfrm>
          <a:prstGeom prst="rect">
            <a:avLst/>
          </a:prstGeom>
        </p:spPr>
      </p:pic>
      <p:grpSp>
        <p:nvGrpSpPr>
          <p:cNvPr id="46" name="Group 224"/>
          <p:cNvGrpSpPr>
            <a:grpSpLocks/>
          </p:cNvGrpSpPr>
          <p:nvPr/>
        </p:nvGrpSpPr>
        <p:grpSpPr bwMode="auto">
          <a:xfrm>
            <a:off x="3724188" y="4861235"/>
            <a:ext cx="597803" cy="437885"/>
            <a:chOff x="3675" y="4512"/>
            <a:chExt cx="452" cy="331"/>
          </a:xfrm>
        </p:grpSpPr>
        <p:pic>
          <p:nvPicPr>
            <p:cNvPr id="47" name="Picture 77"/>
            <p:cNvPicPr>
              <a:picLocks noChangeAspect="1"/>
            </p:cNvPicPr>
            <p:nvPr/>
          </p:nvPicPr>
          <p:blipFill>
            <a:blip r:embed="rId5" cstate="print"/>
            <a:srcRect/>
            <a:stretch>
              <a:fillRect/>
            </a:stretch>
          </p:blipFill>
          <p:spPr bwMode="auto">
            <a:xfrm>
              <a:off x="3805" y="4512"/>
              <a:ext cx="322" cy="331"/>
            </a:xfrm>
            <a:prstGeom prst="rect">
              <a:avLst/>
            </a:prstGeom>
            <a:noFill/>
            <a:ln w="9525">
              <a:noFill/>
              <a:miter lim="800000"/>
              <a:headEnd/>
              <a:tailEnd/>
            </a:ln>
          </p:spPr>
        </p:pic>
        <p:pic>
          <p:nvPicPr>
            <p:cNvPr id="48" name="Picture 78"/>
            <p:cNvPicPr>
              <a:picLocks noChangeAspect="1"/>
            </p:cNvPicPr>
            <p:nvPr/>
          </p:nvPicPr>
          <p:blipFill>
            <a:blip r:embed="rId5" cstate="print"/>
            <a:srcRect/>
            <a:stretch>
              <a:fillRect/>
            </a:stretch>
          </p:blipFill>
          <p:spPr bwMode="auto">
            <a:xfrm>
              <a:off x="3675" y="4512"/>
              <a:ext cx="322" cy="331"/>
            </a:xfrm>
            <a:prstGeom prst="rect">
              <a:avLst/>
            </a:prstGeom>
            <a:noFill/>
            <a:ln w="9525">
              <a:noFill/>
              <a:miter lim="800000"/>
              <a:headEnd/>
              <a:tailEnd/>
            </a:ln>
          </p:spPr>
        </p:pic>
        <p:pic>
          <p:nvPicPr>
            <p:cNvPr id="49" name="Picture 112"/>
            <p:cNvPicPr>
              <a:picLocks noChangeAspect="1"/>
            </p:cNvPicPr>
            <p:nvPr/>
          </p:nvPicPr>
          <p:blipFill>
            <a:blip r:embed="rId5" cstate="print"/>
            <a:srcRect/>
            <a:stretch>
              <a:fillRect/>
            </a:stretch>
          </p:blipFill>
          <p:spPr bwMode="auto">
            <a:xfrm>
              <a:off x="3805" y="4512"/>
              <a:ext cx="322" cy="331"/>
            </a:xfrm>
            <a:prstGeom prst="rect">
              <a:avLst/>
            </a:prstGeom>
            <a:noFill/>
            <a:ln w="9525">
              <a:noFill/>
              <a:miter lim="800000"/>
              <a:headEnd/>
              <a:tailEnd/>
            </a:ln>
          </p:spPr>
        </p:pic>
        <p:pic>
          <p:nvPicPr>
            <p:cNvPr id="50" name="Picture 113"/>
            <p:cNvPicPr>
              <a:picLocks noChangeAspect="1"/>
            </p:cNvPicPr>
            <p:nvPr/>
          </p:nvPicPr>
          <p:blipFill>
            <a:blip r:embed="rId5" cstate="print"/>
            <a:srcRect/>
            <a:stretch>
              <a:fillRect/>
            </a:stretch>
          </p:blipFill>
          <p:spPr bwMode="auto">
            <a:xfrm>
              <a:off x="3675" y="4512"/>
              <a:ext cx="322" cy="331"/>
            </a:xfrm>
            <a:prstGeom prst="rect">
              <a:avLst/>
            </a:prstGeom>
            <a:noFill/>
            <a:ln w="9525">
              <a:noFill/>
              <a:miter lim="800000"/>
              <a:headEnd/>
              <a:tailEnd/>
            </a:ln>
          </p:spPr>
        </p:pic>
      </p:grpSp>
      <p:grpSp>
        <p:nvGrpSpPr>
          <p:cNvPr id="51" name="Group 225"/>
          <p:cNvGrpSpPr>
            <a:grpSpLocks/>
          </p:cNvGrpSpPr>
          <p:nvPr/>
        </p:nvGrpSpPr>
        <p:grpSpPr bwMode="auto">
          <a:xfrm>
            <a:off x="3724188" y="4854620"/>
            <a:ext cx="597803" cy="437886"/>
            <a:chOff x="3675" y="4512"/>
            <a:chExt cx="452" cy="331"/>
          </a:xfrm>
        </p:grpSpPr>
        <p:pic>
          <p:nvPicPr>
            <p:cNvPr id="52" name="Picture 77"/>
            <p:cNvPicPr>
              <a:picLocks noChangeAspect="1"/>
            </p:cNvPicPr>
            <p:nvPr/>
          </p:nvPicPr>
          <p:blipFill>
            <a:blip r:embed="rId5" cstate="print"/>
            <a:srcRect/>
            <a:stretch>
              <a:fillRect/>
            </a:stretch>
          </p:blipFill>
          <p:spPr bwMode="auto">
            <a:xfrm>
              <a:off x="3805" y="4512"/>
              <a:ext cx="322" cy="331"/>
            </a:xfrm>
            <a:prstGeom prst="rect">
              <a:avLst/>
            </a:prstGeom>
            <a:noFill/>
            <a:ln w="9525">
              <a:noFill/>
              <a:miter lim="800000"/>
              <a:headEnd/>
              <a:tailEnd/>
            </a:ln>
          </p:spPr>
        </p:pic>
        <p:pic>
          <p:nvPicPr>
            <p:cNvPr id="53" name="Picture 78"/>
            <p:cNvPicPr>
              <a:picLocks noChangeAspect="1"/>
            </p:cNvPicPr>
            <p:nvPr/>
          </p:nvPicPr>
          <p:blipFill>
            <a:blip r:embed="rId5" cstate="print"/>
            <a:srcRect/>
            <a:stretch>
              <a:fillRect/>
            </a:stretch>
          </p:blipFill>
          <p:spPr bwMode="auto">
            <a:xfrm>
              <a:off x="3675" y="4512"/>
              <a:ext cx="322" cy="331"/>
            </a:xfrm>
            <a:prstGeom prst="rect">
              <a:avLst/>
            </a:prstGeom>
            <a:noFill/>
            <a:ln w="9525">
              <a:noFill/>
              <a:miter lim="800000"/>
              <a:headEnd/>
              <a:tailEnd/>
            </a:ln>
          </p:spPr>
        </p:pic>
        <p:pic>
          <p:nvPicPr>
            <p:cNvPr id="54" name="Picture 112"/>
            <p:cNvPicPr>
              <a:picLocks noChangeAspect="1"/>
            </p:cNvPicPr>
            <p:nvPr/>
          </p:nvPicPr>
          <p:blipFill>
            <a:blip r:embed="rId5" cstate="print"/>
            <a:srcRect/>
            <a:stretch>
              <a:fillRect/>
            </a:stretch>
          </p:blipFill>
          <p:spPr bwMode="auto">
            <a:xfrm>
              <a:off x="3805" y="4512"/>
              <a:ext cx="322" cy="331"/>
            </a:xfrm>
            <a:prstGeom prst="rect">
              <a:avLst/>
            </a:prstGeom>
            <a:noFill/>
            <a:ln w="9525">
              <a:noFill/>
              <a:miter lim="800000"/>
              <a:headEnd/>
              <a:tailEnd/>
            </a:ln>
          </p:spPr>
        </p:pic>
        <p:pic>
          <p:nvPicPr>
            <p:cNvPr id="55" name="Picture 113"/>
            <p:cNvPicPr>
              <a:picLocks noChangeAspect="1"/>
            </p:cNvPicPr>
            <p:nvPr/>
          </p:nvPicPr>
          <p:blipFill>
            <a:blip r:embed="rId5" cstate="print"/>
            <a:srcRect/>
            <a:stretch>
              <a:fillRect/>
            </a:stretch>
          </p:blipFill>
          <p:spPr bwMode="auto">
            <a:xfrm>
              <a:off x="3675" y="4512"/>
              <a:ext cx="322" cy="331"/>
            </a:xfrm>
            <a:prstGeom prst="rect">
              <a:avLst/>
            </a:prstGeom>
            <a:noFill/>
            <a:ln w="9525">
              <a:noFill/>
              <a:miter lim="800000"/>
              <a:headEnd/>
              <a:tailEnd/>
            </a:ln>
          </p:spPr>
        </p:pic>
      </p:grpSp>
      <p:pic>
        <p:nvPicPr>
          <p:cNvPr id="56" name="Picture 98" descr="Cloud"/>
          <p:cNvPicPr>
            <a:picLocks noChangeAspect="1" noChangeArrowheads="1"/>
          </p:cNvPicPr>
          <p:nvPr/>
        </p:nvPicPr>
        <p:blipFill>
          <a:blip r:embed="rId8" cstate="print"/>
          <a:srcRect/>
          <a:stretch>
            <a:fillRect/>
          </a:stretch>
        </p:blipFill>
        <p:spPr bwMode="auto">
          <a:xfrm>
            <a:off x="4729342" y="1870120"/>
            <a:ext cx="4316876" cy="1770063"/>
          </a:xfrm>
          <a:prstGeom prst="rect">
            <a:avLst/>
          </a:prstGeom>
          <a:noFill/>
          <a:ln w="9525">
            <a:noFill/>
            <a:miter lim="800000"/>
            <a:headEnd/>
            <a:tailEnd/>
          </a:ln>
        </p:spPr>
      </p:pic>
      <p:pic>
        <p:nvPicPr>
          <p:cNvPr id="57" name="Picture 99" descr="Cloud"/>
          <p:cNvPicPr>
            <a:picLocks noChangeAspect="1" noChangeArrowheads="1"/>
          </p:cNvPicPr>
          <p:nvPr/>
        </p:nvPicPr>
        <p:blipFill>
          <a:blip r:embed="rId9" cstate="print"/>
          <a:srcRect/>
          <a:stretch>
            <a:fillRect/>
          </a:stretch>
        </p:blipFill>
        <p:spPr bwMode="auto">
          <a:xfrm>
            <a:off x="1174269" y="2187620"/>
            <a:ext cx="2983723" cy="1225021"/>
          </a:xfrm>
          <a:prstGeom prst="rect">
            <a:avLst/>
          </a:prstGeom>
          <a:noFill/>
          <a:ln w="9525">
            <a:noFill/>
            <a:miter lim="800000"/>
            <a:headEnd/>
            <a:tailEnd/>
          </a:ln>
        </p:spPr>
      </p:pic>
      <p:sp>
        <p:nvSpPr>
          <p:cNvPr id="58" name="Text Box 122"/>
          <p:cNvSpPr txBox="1">
            <a:spLocks noChangeArrowheads="1"/>
          </p:cNvSpPr>
          <p:nvPr/>
        </p:nvSpPr>
        <p:spPr bwMode="auto">
          <a:xfrm>
            <a:off x="1565750" y="2923162"/>
            <a:ext cx="1220734" cy="280458"/>
          </a:xfrm>
          <a:prstGeom prst="rect">
            <a:avLst/>
          </a:prstGeom>
          <a:noFill/>
          <a:ln w="9525">
            <a:noFill/>
            <a:miter lim="800000"/>
            <a:headEnd/>
            <a:tailEnd/>
          </a:ln>
        </p:spPr>
        <p:txBody>
          <a:bodyPr wrap="none" lIns="76179" tIns="38089" rIns="76179" bIns="38089" anchor="b">
            <a:spAutoFit/>
          </a:bodyPr>
          <a:lstStyle/>
          <a:p>
            <a:pPr algn="ctr"/>
            <a:r>
              <a:rPr lang="en-US" sz="1300" b="1" dirty="0">
                <a:solidFill>
                  <a:srgbClr val="FFFFFF"/>
                </a:solidFill>
              </a:rPr>
              <a:t>Development</a:t>
            </a:r>
          </a:p>
        </p:txBody>
      </p:sp>
      <p:sp>
        <p:nvSpPr>
          <p:cNvPr id="59" name="Text Box 121"/>
          <p:cNvSpPr txBox="1">
            <a:spLocks noChangeArrowheads="1"/>
          </p:cNvSpPr>
          <p:nvPr/>
        </p:nvSpPr>
        <p:spPr bwMode="auto">
          <a:xfrm>
            <a:off x="7805646" y="3025027"/>
            <a:ext cx="1034251" cy="280458"/>
          </a:xfrm>
          <a:prstGeom prst="rect">
            <a:avLst/>
          </a:prstGeom>
          <a:noFill/>
          <a:ln w="9525">
            <a:noFill/>
            <a:miter lim="800000"/>
            <a:headEnd/>
            <a:tailEnd/>
          </a:ln>
        </p:spPr>
        <p:txBody>
          <a:bodyPr wrap="none" lIns="76179" tIns="38089" rIns="76179" bIns="38089" anchor="b">
            <a:spAutoFit/>
          </a:bodyPr>
          <a:lstStyle/>
          <a:p>
            <a:pPr algn="ctr"/>
            <a:r>
              <a:rPr lang="en-US" sz="1300" b="1" dirty="0">
                <a:solidFill>
                  <a:srgbClr val="FFFFFF"/>
                </a:solidFill>
              </a:rPr>
              <a:t>Production</a:t>
            </a:r>
          </a:p>
        </p:txBody>
      </p:sp>
      <p:grpSp>
        <p:nvGrpSpPr>
          <p:cNvPr id="61" name="Group 236"/>
          <p:cNvGrpSpPr>
            <a:grpSpLocks/>
          </p:cNvGrpSpPr>
          <p:nvPr/>
        </p:nvGrpSpPr>
        <p:grpSpPr bwMode="auto">
          <a:xfrm>
            <a:off x="5169759" y="2640058"/>
            <a:ext cx="1396636" cy="531813"/>
            <a:chOff x="335" y="1296"/>
            <a:chExt cx="1056" cy="402"/>
          </a:xfrm>
        </p:grpSpPr>
        <p:pic>
          <p:nvPicPr>
            <p:cNvPr id="62" name="Picture 100" descr="Cloud"/>
            <p:cNvPicPr>
              <a:picLocks noChangeAspect="1" noChangeArrowheads="1"/>
            </p:cNvPicPr>
            <p:nvPr/>
          </p:nvPicPr>
          <p:blipFill>
            <a:blip r:embed="rId10" cstate="print"/>
            <a:srcRect/>
            <a:stretch>
              <a:fillRect/>
            </a:stretch>
          </p:blipFill>
          <p:spPr bwMode="auto">
            <a:xfrm>
              <a:off x="431" y="1296"/>
              <a:ext cx="960" cy="402"/>
            </a:xfrm>
            <a:prstGeom prst="rect">
              <a:avLst/>
            </a:prstGeom>
            <a:noFill/>
            <a:ln w="9525">
              <a:noFill/>
              <a:miter lim="800000"/>
              <a:headEnd/>
              <a:tailEnd/>
            </a:ln>
          </p:spPr>
        </p:pic>
        <p:pic>
          <p:nvPicPr>
            <p:cNvPr id="63" name="Picture 64"/>
            <p:cNvPicPr>
              <a:picLocks noChangeAspect="1"/>
            </p:cNvPicPr>
            <p:nvPr/>
          </p:nvPicPr>
          <p:blipFill>
            <a:blip r:embed="rId11" cstate="print"/>
            <a:srcRect/>
            <a:stretch>
              <a:fillRect/>
            </a:stretch>
          </p:blipFill>
          <p:spPr bwMode="auto">
            <a:xfrm>
              <a:off x="335" y="1392"/>
              <a:ext cx="231" cy="281"/>
            </a:xfrm>
            <a:prstGeom prst="rect">
              <a:avLst/>
            </a:prstGeom>
            <a:noFill/>
            <a:ln w="9525">
              <a:noFill/>
              <a:miter lim="800000"/>
              <a:headEnd/>
              <a:tailEnd/>
            </a:ln>
          </p:spPr>
        </p:pic>
      </p:grpSp>
      <p:grpSp>
        <p:nvGrpSpPr>
          <p:cNvPr id="64" name="Group 242"/>
          <p:cNvGrpSpPr>
            <a:grpSpLocks/>
          </p:cNvGrpSpPr>
          <p:nvPr/>
        </p:nvGrpSpPr>
        <p:grpSpPr bwMode="auto">
          <a:xfrm>
            <a:off x="6312461" y="2195558"/>
            <a:ext cx="1702151" cy="816240"/>
            <a:chOff x="1199" y="960"/>
            <a:chExt cx="1287" cy="617"/>
          </a:xfrm>
        </p:grpSpPr>
        <p:pic>
          <p:nvPicPr>
            <p:cNvPr id="65" name="Picture 101" descr="Cloud"/>
            <p:cNvPicPr>
              <a:picLocks noChangeAspect="1" noChangeArrowheads="1"/>
            </p:cNvPicPr>
            <p:nvPr/>
          </p:nvPicPr>
          <p:blipFill>
            <a:blip r:embed="rId12" cstate="print"/>
            <a:srcRect/>
            <a:stretch>
              <a:fillRect/>
            </a:stretch>
          </p:blipFill>
          <p:spPr bwMode="auto">
            <a:xfrm>
              <a:off x="1247" y="960"/>
              <a:ext cx="1152" cy="466"/>
            </a:xfrm>
            <a:prstGeom prst="rect">
              <a:avLst/>
            </a:prstGeom>
            <a:noFill/>
            <a:ln w="9525">
              <a:noFill/>
              <a:miter lim="800000"/>
              <a:headEnd/>
              <a:tailEnd/>
            </a:ln>
          </p:spPr>
        </p:pic>
        <p:pic>
          <p:nvPicPr>
            <p:cNvPr id="66" name="Picture 64"/>
            <p:cNvPicPr>
              <a:picLocks noChangeAspect="1"/>
            </p:cNvPicPr>
            <p:nvPr/>
          </p:nvPicPr>
          <p:blipFill>
            <a:blip r:embed="rId11" cstate="print"/>
            <a:srcRect/>
            <a:stretch>
              <a:fillRect/>
            </a:stretch>
          </p:blipFill>
          <p:spPr bwMode="auto">
            <a:xfrm>
              <a:off x="1199" y="1248"/>
              <a:ext cx="231" cy="281"/>
            </a:xfrm>
            <a:prstGeom prst="rect">
              <a:avLst/>
            </a:prstGeom>
            <a:noFill/>
            <a:ln w="9525">
              <a:noFill/>
              <a:miter lim="800000"/>
              <a:headEnd/>
              <a:tailEnd/>
            </a:ln>
          </p:spPr>
        </p:pic>
        <p:pic>
          <p:nvPicPr>
            <p:cNvPr id="67" name="Picture 64"/>
            <p:cNvPicPr>
              <a:picLocks noChangeAspect="1"/>
            </p:cNvPicPr>
            <p:nvPr/>
          </p:nvPicPr>
          <p:blipFill>
            <a:blip r:embed="rId11" cstate="print"/>
            <a:srcRect/>
            <a:stretch>
              <a:fillRect/>
            </a:stretch>
          </p:blipFill>
          <p:spPr bwMode="auto">
            <a:xfrm>
              <a:off x="2015" y="1296"/>
              <a:ext cx="231" cy="281"/>
            </a:xfrm>
            <a:prstGeom prst="rect">
              <a:avLst/>
            </a:prstGeom>
            <a:noFill/>
            <a:ln w="9525">
              <a:noFill/>
              <a:miter lim="800000"/>
              <a:headEnd/>
              <a:tailEnd/>
            </a:ln>
          </p:spPr>
        </p:pic>
        <p:pic>
          <p:nvPicPr>
            <p:cNvPr id="68" name="Picture 64"/>
            <p:cNvPicPr>
              <a:picLocks noChangeAspect="1"/>
            </p:cNvPicPr>
            <p:nvPr/>
          </p:nvPicPr>
          <p:blipFill>
            <a:blip r:embed="rId11" cstate="print"/>
            <a:srcRect/>
            <a:stretch>
              <a:fillRect/>
            </a:stretch>
          </p:blipFill>
          <p:spPr bwMode="auto">
            <a:xfrm>
              <a:off x="2255" y="1200"/>
              <a:ext cx="231" cy="281"/>
            </a:xfrm>
            <a:prstGeom prst="rect">
              <a:avLst/>
            </a:prstGeom>
            <a:noFill/>
            <a:ln w="9525">
              <a:noFill/>
              <a:miter lim="800000"/>
              <a:headEnd/>
              <a:tailEnd/>
            </a:ln>
          </p:spPr>
        </p:pic>
      </p:grpSp>
      <p:grpSp>
        <p:nvGrpSpPr>
          <p:cNvPr id="69" name="Group 237"/>
          <p:cNvGrpSpPr>
            <a:grpSpLocks/>
          </p:cNvGrpSpPr>
          <p:nvPr/>
        </p:nvGrpSpPr>
        <p:grpSpPr bwMode="auto">
          <a:xfrm>
            <a:off x="2380455" y="2441620"/>
            <a:ext cx="1523603" cy="625740"/>
            <a:chOff x="4415" y="1104"/>
            <a:chExt cx="1152" cy="473"/>
          </a:xfrm>
        </p:grpSpPr>
        <p:pic>
          <p:nvPicPr>
            <p:cNvPr id="70" name="Picture 104" descr="Cloud"/>
            <p:cNvPicPr>
              <a:picLocks noChangeAspect="1" noChangeArrowheads="1"/>
            </p:cNvPicPr>
            <p:nvPr/>
          </p:nvPicPr>
          <p:blipFill>
            <a:blip r:embed="rId12" cstate="print"/>
            <a:srcRect/>
            <a:stretch>
              <a:fillRect/>
            </a:stretch>
          </p:blipFill>
          <p:spPr bwMode="auto">
            <a:xfrm>
              <a:off x="4415" y="1104"/>
              <a:ext cx="1152" cy="466"/>
            </a:xfrm>
            <a:prstGeom prst="rect">
              <a:avLst/>
            </a:prstGeom>
            <a:noFill/>
            <a:ln w="9525">
              <a:noFill/>
              <a:miter lim="800000"/>
              <a:headEnd/>
              <a:tailEnd/>
            </a:ln>
          </p:spPr>
        </p:pic>
        <p:pic>
          <p:nvPicPr>
            <p:cNvPr id="71" name="Picture 64"/>
            <p:cNvPicPr>
              <a:picLocks noChangeAspect="1"/>
            </p:cNvPicPr>
            <p:nvPr/>
          </p:nvPicPr>
          <p:blipFill>
            <a:blip r:embed="rId11" cstate="print"/>
            <a:srcRect/>
            <a:stretch>
              <a:fillRect/>
            </a:stretch>
          </p:blipFill>
          <p:spPr bwMode="auto">
            <a:xfrm>
              <a:off x="5327" y="1296"/>
              <a:ext cx="231" cy="281"/>
            </a:xfrm>
            <a:prstGeom prst="rect">
              <a:avLst/>
            </a:prstGeom>
            <a:noFill/>
            <a:ln w="9525">
              <a:noFill/>
              <a:miter lim="800000"/>
              <a:headEnd/>
              <a:tailEnd/>
            </a:ln>
          </p:spPr>
        </p:pic>
      </p:grpSp>
      <p:pic>
        <p:nvPicPr>
          <p:cNvPr id="72" name="Picture 91"/>
          <p:cNvPicPr>
            <a:picLocks noChangeAspect="1"/>
          </p:cNvPicPr>
          <p:nvPr/>
        </p:nvPicPr>
        <p:blipFill>
          <a:blip r:embed="rId13" cstate="print"/>
          <a:srcRect/>
          <a:stretch>
            <a:fillRect/>
          </a:stretch>
        </p:blipFill>
        <p:spPr bwMode="auto">
          <a:xfrm>
            <a:off x="7010779" y="2444266"/>
            <a:ext cx="322708" cy="283104"/>
          </a:xfrm>
          <a:prstGeom prst="rect">
            <a:avLst/>
          </a:prstGeom>
          <a:noFill/>
          <a:ln w="9525">
            <a:noFill/>
            <a:miter lim="800000"/>
            <a:headEnd/>
            <a:tailEnd/>
          </a:ln>
        </p:spPr>
      </p:pic>
      <p:pic>
        <p:nvPicPr>
          <p:cNvPr id="73" name="Picture 93"/>
          <p:cNvPicPr>
            <a:picLocks noChangeAspect="1"/>
          </p:cNvPicPr>
          <p:nvPr/>
        </p:nvPicPr>
        <p:blipFill>
          <a:blip r:embed="rId14" cstate="print">
            <a:grayscl/>
          </a:blip>
          <a:srcRect/>
          <a:stretch>
            <a:fillRect/>
          </a:stretch>
        </p:blipFill>
        <p:spPr bwMode="auto">
          <a:xfrm>
            <a:off x="5579757" y="2796162"/>
            <a:ext cx="321385" cy="283104"/>
          </a:xfrm>
          <a:prstGeom prst="rect">
            <a:avLst/>
          </a:prstGeom>
          <a:noFill/>
          <a:ln w="9525">
            <a:noFill/>
            <a:miter lim="800000"/>
            <a:headEnd/>
            <a:tailEnd/>
          </a:ln>
        </p:spPr>
      </p:pic>
      <p:pic>
        <p:nvPicPr>
          <p:cNvPr id="74" name="Picture 73"/>
          <p:cNvPicPr>
            <a:picLocks noChangeAspect="1"/>
          </p:cNvPicPr>
          <p:nvPr/>
        </p:nvPicPr>
        <p:blipFill>
          <a:blip r:embed="rId14" cstate="print">
            <a:duotone>
              <a:schemeClr val="accent1">
                <a:shade val="45000"/>
                <a:satMod val="135000"/>
              </a:schemeClr>
              <a:prstClr val="white"/>
            </a:duotone>
            <a:extLst/>
          </a:blip>
          <a:stretch>
            <a:fillRect/>
          </a:stretch>
        </p:blipFill>
        <p:spPr>
          <a:xfrm>
            <a:off x="2767139" y="2638412"/>
            <a:ext cx="321625" cy="283056"/>
          </a:xfrm>
          <a:prstGeom prst="rect">
            <a:avLst/>
          </a:prstGeom>
        </p:spPr>
      </p:pic>
      <p:pic>
        <p:nvPicPr>
          <p:cNvPr id="75" name="Picture 56"/>
          <p:cNvPicPr>
            <a:picLocks noChangeAspect="1"/>
          </p:cNvPicPr>
          <p:nvPr/>
        </p:nvPicPr>
        <p:blipFill>
          <a:blip r:embed="rId14" cstate="print"/>
          <a:srcRect/>
          <a:stretch>
            <a:fillRect/>
          </a:stretch>
        </p:blipFill>
        <p:spPr bwMode="auto">
          <a:xfrm>
            <a:off x="3142256" y="2568621"/>
            <a:ext cx="321385" cy="283104"/>
          </a:xfrm>
          <a:prstGeom prst="rect">
            <a:avLst/>
          </a:prstGeom>
          <a:noFill/>
          <a:ln w="9525">
            <a:noFill/>
            <a:miter lim="800000"/>
            <a:headEnd/>
            <a:tailEnd/>
          </a:ln>
        </p:spPr>
      </p:pic>
      <p:pic>
        <p:nvPicPr>
          <p:cNvPr id="76" name="Picture 90"/>
          <p:cNvPicPr>
            <a:picLocks noChangeAspect="1"/>
          </p:cNvPicPr>
          <p:nvPr/>
        </p:nvPicPr>
        <p:blipFill>
          <a:blip r:embed="rId14" cstate="print"/>
          <a:srcRect/>
          <a:stretch>
            <a:fillRect/>
          </a:stretch>
        </p:blipFill>
        <p:spPr bwMode="auto">
          <a:xfrm>
            <a:off x="7264714" y="2253766"/>
            <a:ext cx="321385" cy="283104"/>
          </a:xfrm>
          <a:prstGeom prst="rect">
            <a:avLst/>
          </a:prstGeom>
          <a:noFill/>
          <a:ln w="9525">
            <a:noFill/>
            <a:miter lim="800000"/>
            <a:headEnd/>
            <a:tailEnd/>
          </a:ln>
        </p:spPr>
      </p:pic>
      <p:pic>
        <p:nvPicPr>
          <p:cNvPr id="77" name="Picture 92"/>
          <p:cNvPicPr>
            <a:picLocks noChangeAspect="1"/>
          </p:cNvPicPr>
          <p:nvPr/>
        </p:nvPicPr>
        <p:blipFill>
          <a:blip r:embed="rId14" cstate="print"/>
          <a:srcRect/>
          <a:stretch>
            <a:fillRect/>
          </a:stretch>
        </p:blipFill>
        <p:spPr bwMode="auto">
          <a:xfrm>
            <a:off x="6693362" y="2317266"/>
            <a:ext cx="322708" cy="283104"/>
          </a:xfrm>
          <a:prstGeom prst="rect">
            <a:avLst/>
          </a:prstGeom>
          <a:noFill/>
          <a:ln w="9525">
            <a:noFill/>
            <a:miter lim="800000"/>
            <a:headEnd/>
            <a:tailEnd/>
          </a:ln>
        </p:spPr>
      </p:pic>
      <p:pic>
        <p:nvPicPr>
          <p:cNvPr id="78" name="Picture 66"/>
          <p:cNvPicPr>
            <a:picLocks noChangeAspect="1"/>
          </p:cNvPicPr>
          <p:nvPr/>
        </p:nvPicPr>
        <p:blipFill>
          <a:blip r:embed="rId14" cstate="print"/>
          <a:srcRect/>
          <a:stretch>
            <a:fillRect/>
          </a:stretch>
        </p:blipFill>
        <p:spPr bwMode="auto">
          <a:xfrm>
            <a:off x="5931561" y="2703558"/>
            <a:ext cx="321385" cy="283104"/>
          </a:xfrm>
          <a:prstGeom prst="rect">
            <a:avLst/>
          </a:prstGeom>
          <a:noFill/>
          <a:ln w="9525">
            <a:noFill/>
            <a:miter lim="800000"/>
            <a:headEnd/>
            <a:tailEnd/>
          </a:ln>
        </p:spPr>
      </p:pic>
      <p:sp>
        <p:nvSpPr>
          <p:cNvPr id="79" name="STANDARDIZATION / LOGICALIZATION"/>
          <p:cNvSpPr>
            <a:spLocks noChangeArrowheads="1"/>
          </p:cNvSpPr>
          <p:nvPr/>
        </p:nvSpPr>
        <p:spPr bwMode="auto">
          <a:xfrm>
            <a:off x="9173185" y="4473620"/>
            <a:ext cx="1841020" cy="853282"/>
          </a:xfrm>
          <a:prstGeom prst="rect">
            <a:avLst/>
          </a:prstGeom>
          <a:solidFill>
            <a:schemeClr val="bg1">
              <a:alpha val="20000"/>
            </a:schemeClr>
          </a:solidFill>
          <a:ln w="9525" algn="ctr">
            <a:noFill/>
            <a:miter lim="800000"/>
            <a:headEnd/>
            <a:tailEnd/>
          </a:ln>
        </p:spPr>
        <p:txBody>
          <a:bodyPr lIns="76179" tIns="0" rIns="76179" bIns="0" anchor="ctr"/>
          <a:lstStyle/>
          <a:p>
            <a:pPr algn="ctr" defTabSz="760465">
              <a:lnSpc>
                <a:spcPct val="80000"/>
              </a:lnSpc>
            </a:pPr>
            <a:r>
              <a:rPr lang="en-US" sz="1700" dirty="0">
                <a:solidFill>
                  <a:srgbClr val="FFFFFF"/>
                </a:solidFill>
              </a:rPr>
              <a:t>Logical and standardized</a:t>
            </a:r>
          </a:p>
        </p:txBody>
      </p:sp>
      <p:sp>
        <p:nvSpPr>
          <p:cNvPr id="80" name="DIVERSE INFRASTRUCTURE"/>
          <p:cNvSpPr>
            <a:spLocks noChangeArrowheads="1"/>
          </p:cNvSpPr>
          <p:nvPr/>
        </p:nvSpPr>
        <p:spPr bwMode="auto">
          <a:xfrm>
            <a:off x="9173185" y="5489620"/>
            <a:ext cx="1841020" cy="853282"/>
          </a:xfrm>
          <a:prstGeom prst="rect">
            <a:avLst/>
          </a:prstGeom>
          <a:solidFill>
            <a:schemeClr val="bg1">
              <a:alpha val="20000"/>
            </a:schemeClr>
          </a:solidFill>
          <a:ln w="9525" algn="ctr">
            <a:noFill/>
            <a:miter lim="800000"/>
            <a:headEnd/>
            <a:tailEnd/>
          </a:ln>
        </p:spPr>
        <p:txBody>
          <a:bodyPr lIns="76179" tIns="0" rIns="76179" bIns="0" anchor="ctr"/>
          <a:lstStyle/>
          <a:p>
            <a:pPr algn="ctr" defTabSz="760465">
              <a:lnSpc>
                <a:spcPct val="90000"/>
              </a:lnSpc>
            </a:pPr>
            <a:r>
              <a:rPr lang="en-US" sz="1700" dirty="0">
                <a:solidFill>
                  <a:srgbClr val="FFFFFF"/>
                </a:solidFill>
              </a:rPr>
              <a:t>Diverse infrastructure</a:t>
            </a:r>
          </a:p>
        </p:txBody>
      </p:sp>
      <p:sp>
        <p:nvSpPr>
          <p:cNvPr id="81" name="Rectangle 80"/>
          <p:cNvSpPr>
            <a:spLocks noChangeArrowheads="1"/>
          </p:cNvSpPr>
          <p:nvPr/>
        </p:nvSpPr>
        <p:spPr bwMode="auto">
          <a:xfrm>
            <a:off x="9173185" y="3457620"/>
            <a:ext cx="1841020" cy="853282"/>
          </a:xfrm>
          <a:prstGeom prst="rect">
            <a:avLst/>
          </a:prstGeom>
          <a:solidFill>
            <a:schemeClr val="bg1">
              <a:alpha val="20000"/>
            </a:schemeClr>
          </a:solidFill>
          <a:ln w="9525" algn="ctr">
            <a:noFill/>
            <a:miter lim="800000"/>
            <a:headEnd/>
            <a:tailEnd/>
          </a:ln>
        </p:spPr>
        <p:txBody>
          <a:bodyPr lIns="76179" tIns="0" rIns="76179" bIns="0" anchor="ctr"/>
          <a:lstStyle/>
          <a:p>
            <a:pPr algn="ctr" defTabSz="760465"/>
            <a:r>
              <a:rPr lang="en-US" sz="1700" dirty="0">
                <a:solidFill>
                  <a:srgbClr val="FFFFFF"/>
                </a:solidFill>
              </a:rPr>
              <a:t>Resources (cloud) abstraction</a:t>
            </a:r>
          </a:p>
        </p:txBody>
      </p:sp>
      <p:sp>
        <p:nvSpPr>
          <p:cNvPr id="82" name="Rectangle 81"/>
          <p:cNvSpPr>
            <a:spLocks noChangeArrowheads="1"/>
          </p:cNvSpPr>
          <p:nvPr/>
        </p:nvSpPr>
        <p:spPr bwMode="auto">
          <a:xfrm>
            <a:off x="9173185" y="2441620"/>
            <a:ext cx="1841020" cy="853282"/>
          </a:xfrm>
          <a:prstGeom prst="rect">
            <a:avLst/>
          </a:prstGeom>
          <a:solidFill>
            <a:schemeClr val="bg1">
              <a:alpha val="20000"/>
            </a:schemeClr>
          </a:solidFill>
          <a:ln w="9525" algn="ctr">
            <a:noFill/>
            <a:miter lim="800000"/>
            <a:headEnd/>
            <a:tailEnd/>
          </a:ln>
        </p:spPr>
        <p:txBody>
          <a:bodyPr lIns="76179" tIns="0" rIns="76179" bIns="0" anchor="ctr"/>
          <a:lstStyle/>
          <a:p>
            <a:pPr algn="ctr" defTabSz="760465"/>
            <a:r>
              <a:rPr lang="en-US" sz="1700" dirty="0">
                <a:solidFill>
                  <a:srgbClr val="FFFFFF"/>
                </a:solidFill>
              </a:rPr>
              <a:t>Delegated capacity</a:t>
            </a:r>
          </a:p>
        </p:txBody>
      </p:sp>
      <p:sp>
        <p:nvSpPr>
          <p:cNvPr id="83" name="Rectangle 82"/>
          <p:cNvSpPr>
            <a:spLocks noChangeArrowheads="1"/>
          </p:cNvSpPr>
          <p:nvPr/>
        </p:nvSpPr>
        <p:spPr bwMode="auto">
          <a:xfrm>
            <a:off x="9173185" y="1425621"/>
            <a:ext cx="1841020" cy="854604"/>
          </a:xfrm>
          <a:prstGeom prst="rect">
            <a:avLst/>
          </a:prstGeom>
          <a:solidFill>
            <a:schemeClr val="bg1">
              <a:alpha val="20000"/>
            </a:schemeClr>
          </a:solidFill>
          <a:ln w="9525" algn="ctr">
            <a:noFill/>
            <a:miter lim="800000"/>
            <a:headEnd/>
            <a:tailEnd/>
          </a:ln>
        </p:spPr>
        <p:txBody>
          <a:bodyPr lIns="76179" tIns="0" rIns="76179" bIns="0" anchor="ctr"/>
          <a:lstStyle/>
          <a:p>
            <a:pPr algn="ctr" defTabSz="760465"/>
            <a:r>
              <a:rPr lang="en-US" sz="1700" dirty="0">
                <a:solidFill>
                  <a:srgbClr val="FFFFFF"/>
                </a:solidFill>
              </a:rPr>
              <a:t>Standardized services</a:t>
            </a:r>
          </a:p>
        </p:txBody>
      </p:sp>
      <p:pic>
        <p:nvPicPr>
          <p:cNvPr id="84" name="Picture 241"/>
          <p:cNvPicPr>
            <a:picLocks noChangeAspect="1" noChangeArrowheads="1"/>
          </p:cNvPicPr>
          <p:nvPr/>
        </p:nvPicPr>
        <p:blipFill>
          <a:blip r:embed="rId2" cstate="print"/>
          <a:srcRect/>
          <a:stretch>
            <a:fillRect/>
          </a:stretch>
        </p:blipFill>
        <p:spPr bwMode="auto">
          <a:xfrm>
            <a:off x="2488906" y="4436578"/>
            <a:ext cx="335933" cy="269875"/>
          </a:xfrm>
          <a:prstGeom prst="rect">
            <a:avLst/>
          </a:prstGeom>
          <a:noFill/>
          <a:ln w="9525">
            <a:noFill/>
            <a:miter lim="800000"/>
            <a:headEnd/>
            <a:tailEnd/>
          </a:ln>
        </p:spPr>
      </p:pic>
      <p:pic>
        <p:nvPicPr>
          <p:cNvPr id="85" name="Picture 2"/>
          <p:cNvPicPr>
            <a:picLocks noChangeAspect="1"/>
          </p:cNvPicPr>
          <p:nvPr/>
        </p:nvPicPr>
        <p:blipFill>
          <a:blip r:embed="rId6" cstate="print"/>
          <a:srcRect l="1421" r="34015"/>
          <a:stretch>
            <a:fillRect/>
          </a:stretch>
        </p:blipFill>
        <p:spPr bwMode="auto">
          <a:xfrm>
            <a:off x="2138424" y="4801704"/>
            <a:ext cx="961510" cy="550333"/>
          </a:xfrm>
          <a:prstGeom prst="rect">
            <a:avLst/>
          </a:prstGeom>
          <a:noFill/>
          <a:ln w="9525">
            <a:noFill/>
            <a:miter lim="800000"/>
            <a:headEnd/>
            <a:tailEnd/>
          </a:ln>
        </p:spPr>
      </p:pic>
      <p:pic>
        <p:nvPicPr>
          <p:cNvPr id="86" name="Picture 2"/>
          <p:cNvPicPr>
            <a:picLocks noChangeAspect="1"/>
          </p:cNvPicPr>
          <p:nvPr/>
        </p:nvPicPr>
        <p:blipFill>
          <a:blip r:embed="rId6" cstate="print"/>
          <a:srcRect l="34103" r="34013"/>
          <a:stretch>
            <a:fillRect/>
          </a:stretch>
        </p:blipFill>
        <p:spPr bwMode="auto">
          <a:xfrm>
            <a:off x="7824162" y="4791120"/>
            <a:ext cx="474803" cy="550333"/>
          </a:xfrm>
          <a:prstGeom prst="rect">
            <a:avLst/>
          </a:prstGeom>
          <a:noFill/>
          <a:ln w="9525">
            <a:noFill/>
            <a:miter lim="800000"/>
            <a:headEnd/>
            <a:tailEnd/>
          </a:ln>
        </p:spPr>
      </p:pic>
      <p:grpSp>
        <p:nvGrpSpPr>
          <p:cNvPr id="87" name="Group 248"/>
          <p:cNvGrpSpPr>
            <a:grpSpLocks/>
          </p:cNvGrpSpPr>
          <p:nvPr/>
        </p:nvGrpSpPr>
        <p:grpSpPr bwMode="auto">
          <a:xfrm>
            <a:off x="4856310" y="5415537"/>
            <a:ext cx="1062025" cy="568854"/>
            <a:chOff x="2495" y="4105"/>
            <a:chExt cx="803" cy="430"/>
          </a:xfrm>
        </p:grpSpPr>
        <p:pic>
          <p:nvPicPr>
            <p:cNvPr id="88" name="Picture 114"/>
            <p:cNvPicPr>
              <a:picLocks noChangeAspect="1"/>
            </p:cNvPicPr>
            <p:nvPr/>
          </p:nvPicPr>
          <p:blipFill>
            <a:blip r:embed="rId7" cstate="print">
              <a:duotone>
                <a:prstClr val="black"/>
                <a:srgbClr val="D9C3A5">
                  <a:tint val="50000"/>
                  <a:satMod val="180000"/>
                </a:srgbClr>
              </a:duotone>
              <a:extLst/>
            </a:blip>
            <a:stretch>
              <a:fillRect/>
            </a:stretch>
          </p:blipFill>
          <p:spPr>
            <a:xfrm>
              <a:off x="2883" y="4110"/>
              <a:ext cx="412" cy="419"/>
            </a:xfrm>
            <a:prstGeom prst="rect">
              <a:avLst/>
            </a:prstGeom>
          </p:spPr>
        </p:pic>
        <p:pic>
          <p:nvPicPr>
            <p:cNvPr id="89" name="Picture 4"/>
            <p:cNvPicPr>
              <a:picLocks noChangeAspect="1"/>
            </p:cNvPicPr>
            <p:nvPr/>
          </p:nvPicPr>
          <p:blipFill>
            <a:blip r:embed="rId7" cstate="print">
              <a:duotone>
                <a:prstClr val="black"/>
                <a:schemeClr val="tx2">
                  <a:tint val="45000"/>
                  <a:satMod val="400000"/>
                </a:schemeClr>
              </a:duotone>
              <a:extLst/>
            </a:blip>
            <a:stretch>
              <a:fillRect/>
            </a:stretch>
          </p:blipFill>
          <p:spPr>
            <a:xfrm>
              <a:off x="2501" y="4113"/>
              <a:ext cx="412" cy="419"/>
            </a:xfrm>
            <a:prstGeom prst="rect">
              <a:avLst/>
            </a:prstGeom>
          </p:spPr>
        </p:pic>
      </p:grpSp>
      <p:sp>
        <p:nvSpPr>
          <p:cNvPr id="90" name="AutoShape 250"/>
          <p:cNvSpPr>
            <a:spLocks noChangeArrowheads="1"/>
          </p:cNvSpPr>
          <p:nvPr/>
        </p:nvSpPr>
        <p:spPr bwMode="auto">
          <a:xfrm>
            <a:off x="3623673" y="4283120"/>
            <a:ext cx="2920239" cy="1778000"/>
          </a:xfrm>
          <a:prstGeom prst="roundRect">
            <a:avLst>
              <a:gd name="adj" fmla="val 7972"/>
            </a:avLst>
          </a:prstGeom>
          <a:noFill/>
          <a:ln w="38100">
            <a:solidFill>
              <a:schemeClr val="hlink"/>
            </a:solidFill>
            <a:prstDash val="sysDot"/>
            <a:round/>
            <a:headEnd/>
            <a:tailEnd/>
          </a:ln>
        </p:spPr>
        <p:txBody>
          <a:bodyPr wrap="none" lIns="76179" tIns="38089" rIns="76179" bIns="38089" anchor="ctr"/>
          <a:lstStyle/>
          <a:p>
            <a:endParaRPr lang="en-US">
              <a:solidFill>
                <a:srgbClr val="000000"/>
              </a:solidFill>
            </a:endParaRPr>
          </a:p>
        </p:txBody>
      </p:sp>
      <p:sp>
        <p:nvSpPr>
          <p:cNvPr id="91" name="AutoShape 251"/>
          <p:cNvSpPr>
            <a:spLocks noChangeArrowheads="1"/>
          </p:cNvSpPr>
          <p:nvPr/>
        </p:nvSpPr>
        <p:spPr bwMode="auto">
          <a:xfrm>
            <a:off x="1555170" y="4283120"/>
            <a:ext cx="2920239" cy="1778000"/>
          </a:xfrm>
          <a:prstGeom prst="roundRect">
            <a:avLst>
              <a:gd name="adj" fmla="val 7972"/>
            </a:avLst>
          </a:prstGeom>
          <a:noFill/>
          <a:ln w="38100">
            <a:solidFill>
              <a:srgbClr val="969696"/>
            </a:solidFill>
            <a:prstDash val="sysDot"/>
            <a:round/>
            <a:headEnd/>
            <a:tailEnd/>
          </a:ln>
        </p:spPr>
        <p:txBody>
          <a:bodyPr wrap="none" lIns="76179" tIns="38089" rIns="76179" bIns="38089" anchor="ctr"/>
          <a:lstStyle/>
          <a:p>
            <a:endParaRPr lang="en-US">
              <a:solidFill>
                <a:srgbClr val="000000"/>
              </a:solidFill>
            </a:endParaRPr>
          </a:p>
        </p:txBody>
      </p:sp>
      <p:sp>
        <p:nvSpPr>
          <p:cNvPr id="92" name="TextBox 8"/>
          <p:cNvSpPr txBox="1">
            <a:spLocks noChangeArrowheads="1"/>
          </p:cNvSpPr>
          <p:nvPr/>
        </p:nvSpPr>
        <p:spPr bwMode="auto">
          <a:xfrm>
            <a:off x="3775768" y="3735433"/>
            <a:ext cx="4326142" cy="369310"/>
          </a:xfrm>
          <a:prstGeom prst="rect">
            <a:avLst/>
          </a:prstGeom>
          <a:noFill/>
          <a:ln w="9525">
            <a:noFill/>
            <a:miter lim="800000"/>
            <a:headEnd/>
            <a:tailEnd/>
          </a:ln>
        </p:spPr>
        <p:txBody>
          <a:bodyPr wrap="none" lIns="76179" tIns="38089" rIns="76179" bIns="38089">
            <a:spAutoFit/>
          </a:bodyPr>
          <a:lstStyle/>
          <a:p>
            <a:r>
              <a:rPr lang="en-US" dirty="0">
                <a:solidFill>
                  <a:srgbClr val="FFFFFF"/>
                </a:solidFill>
              </a:rPr>
              <a:t>Assign dedicated and shared resources</a:t>
            </a:r>
          </a:p>
        </p:txBody>
      </p:sp>
      <p:sp>
        <p:nvSpPr>
          <p:cNvPr id="93" name="Rectangle 102"/>
          <p:cNvSpPr>
            <a:spLocks noChangeArrowheads="1"/>
          </p:cNvSpPr>
          <p:nvPr/>
        </p:nvSpPr>
        <p:spPr bwMode="auto">
          <a:xfrm>
            <a:off x="1555169" y="3394120"/>
            <a:ext cx="2285405" cy="6985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76179" tIns="38089" rIns="76179" bIns="38089" anchor="ctr"/>
          <a:lstStyle/>
          <a:p>
            <a:pPr>
              <a:defRPr/>
            </a:pPr>
            <a:endParaRPr lang="en-US">
              <a:solidFill>
                <a:srgbClr val="000000"/>
              </a:solidFill>
            </a:endParaRPr>
          </a:p>
        </p:txBody>
      </p:sp>
      <p:sp>
        <p:nvSpPr>
          <p:cNvPr id="94" name="Rectangle 103"/>
          <p:cNvSpPr>
            <a:spLocks noChangeArrowheads="1"/>
          </p:cNvSpPr>
          <p:nvPr/>
        </p:nvSpPr>
        <p:spPr bwMode="auto">
          <a:xfrm>
            <a:off x="4983276" y="3394120"/>
            <a:ext cx="1587087" cy="6985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76179" tIns="38089" rIns="76179" bIns="38089" anchor="ctr"/>
          <a:lstStyle/>
          <a:p>
            <a:pPr>
              <a:defRPr/>
            </a:pPr>
            <a:endParaRPr lang="en-US">
              <a:solidFill>
                <a:srgbClr val="000000"/>
              </a:solidFill>
            </a:endParaRPr>
          </a:p>
        </p:txBody>
      </p:sp>
      <p:sp>
        <p:nvSpPr>
          <p:cNvPr id="95" name="Rectangle 104"/>
          <p:cNvSpPr>
            <a:spLocks noChangeArrowheads="1"/>
          </p:cNvSpPr>
          <p:nvPr/>
        </p:nvSpPr>
        <p:spPr bwMode="auto">
          <a:xfrm>
            <a:off x="7268681" y="3394120"/>
            <a:ext cx="1587087" cy="698500"/>
          </a:xfrm>
          <a:prstGeom prst="rect">
            <a:avLst/>
          </a:prstGeom>
          <a:gradFill rotWithShape="1">
            <a:gsLst>
              <a:gs pos="0">
                <a:schemeClr val="bg1">
                  <a:gamma/>
                  <a:tint val="0"/>
                  <a:invGamma/>
                  <a:alpha val="0"/>
                </a:schemeClr>
              </a:gs>
              <a:gs pos="100000">
                <a:schemeClr val="bg1">
                  <a:alpha val="25000"/>
                </a:schemeClr>
              </a:gs>
            </a:gsLst>
            <a:lin ang="5400000" scaled="1"/>
          </a:gradFill>
          <a:ln w="9525">
            <a:noFill/>
            <a:miter lim="800000"/>
            <a:headEnd/>
            <a:tailEnd/>
          </a:ln>
          <a:effectLst/>
        </p:spPr>
        <p:txBody>
          <a:bodyPr wrap="none" lIns="76179" tIns="38089" rIns="76179" bIns="38089" anchor="ctr"/>
          <a:lstStyle/>
          <a:p>
            <a:pPr>
              <a:defRPr/>
            </a:pPr>
            <a:endParaRPr lang="en-US">
              <a:solidFill>
                <a:srgbClr val="000000"/>
              </a:solidFill>
            </a:endParaRPr>
          </a:p>
        </p:txBody>
      </p:sp>
      <p:sp>
        <p:nvSpPr>
          <p:cNvPr id="96" name="Rectangle 105"/>
          <p:cNvSpPr>
            <a:spLocks noChangeArrowheads="1"/>
          </p:cNvSpPr>
          <p:nvPr/>
        </p:nvSpPr>
        <p:spPr bwMode="auto">
          <a:xfrm>
            <a:off x="1364719" y="6315120"/>
            <a:ext cx="126967" cy="127000"/>
          </a:xfrm>
          <a:prstGeom prst="rect">
            <a:avLst/>
          </a:prstGeom>
          <a:solidFill>
            <a:schemeClr val="hlink"/>
          </a:solidFill>
          <a:ln w="9525">
            <a:noFill/>
            <a:miter lim="800000"/>
            <a:headEnd/>
            <a:tailEnd/>
          </a:ln>
        </p:spPr>
        <p:txBody>
          <a:bodyPr wrap="none" lIns="76179" tIns="38089" rIns="76179" bIns="38089" anchor="ctr"/>
          <a:lstStyle/>
          <a:p>
            <a:endParaRPr lang="en-US">
              <a:solidFill>
                <a:srgbClr val="000000"/>
              </a:solidFill>
            </a:endParaRPr>
          </a:p>
        </p:txBody>
      </p:sp>
      <p:sp>
        <p:nvSpPr>
          <p:cNvPr id="97" name="Rectangle 106"/>
          <p:cNvSpPr>
            <a:spLocks noChangeArrowheads="1"/>
          </p:cNvSpPr>
          <p:nvPr/>
        </p:nvSpPr>
        <p:spPr bwMode="auto">
          <a:xfrm>
            <a:off x="1364719" y="6505620"/>
            <a:ext cx="126967" cy="127000"/>
          </a:xfrm>
          <a:prstGeom prst="rect">
            <a:avLst/>
          </a:prstGeom>
          <a:solidFill>
            <a:srgbClr val="969696"/>
          </a:solidFill>
          <a:ln w="9525">
            <a:noFill/>
            <a:miter lim="800000"/>
            <a:headEnd/>
            <a:tailEnd/>
          </a:ln>
        </p:spPr>
        <p:txBody>
          <a:bodyPr wrap="none" lIns="76179" tIns="38089" rIns="76179" bIns="38089" anchor="ctr"/>
          <a:lstStyle/>
          <a:p>
            <a:endParaRPr lang="en-US">
              <a:solidFill>
                <a:srgbClr val="000000"/>
              </a:solidFill>
            </a:endParaRPr>
          </a:p>
        </p:txBody>
      </p:sp>
      <p:sp>
        <p:nvSpPr>
          <p:cNvPr id="98" name="Rectangle 107"/>
          <p:cNvSpPr>
            <a:spLocks noChangeArrowheads="1"/>
          </p:cNvSpPr>
          <p:nvPr/>
        </p:nvSpPr>
        <p:spPr bwMode="auto">
          <a:xfrm>
            <a:off x="1491686" y="6315120"/>
            <a:ext cx="126967" cy="127000"/>
          </a:xfrm>
          <a:prstGeom prst="rect">
            <a:avLst/>
          </a:prstGeom>
          <a:noFill/>
          <a:ln w="9525">
            <a:noFill/>
            <a:miter lim="800000"/>
            <a:headEnd/>
            <a:tailEnd/>
          </a:ln>
        </p:spPr>
        <p:txBody>
          <a:bodyPr wrap="none" lIns="76179" tIns="38089" rIns="76179" bIns="38089" anchor="ctr"/>
          <a:lstStyle/>
          <a:p>
            <a:r>
              <a:rPr lang="en-US" sz="800" dirty="0">
                <a:solidFill>
                  <a:srgbClr val="FFFFFF"/>
                </a:solidFill>
              </a:rPr>
              <a:t>Production</a:t>
            </a:r>
          </a:p>
        </p:txBody>
      </p:sp>
      <p:sp>
        <p:nvSpPr>
          <p:cNvPr id="99" name="Rectangle 108"/>
          <p:cNvSpPr>
            <a:spLocks noChangeArrowheads="1"/>
          </p:cNvSpPr>
          <p:nvPr/>
        </p:nvSpPr>
        <p:spPr bwMode="auto">
          <a:xfrm>
            <a:off x="1491686" y="6505620"/>
            <a:ext cx="126967" cy="127000"/>
          </a:xfrm>
          <a:prstGeom prst="rect">
            <a:avLst/>
          </a:prstGeom>
          <a:noFill/>
          <a:ln w="9525">
            <a:noFill/>
            <a:miter lim="800000"/>
            <a:headEnd/>
            <a:tailEnd/>
          </a:ln>
        </p:spPr>
        <p:txBody>
          <a:bodyPr wrap="none" lIns="76179" tIns="38089" rIns="76179" bIns="38089" anchor="ctr"/>
          <a:lstStyle/>
          <a:p>
            <a:r>
              <a:rPr lang="en-US" sz="800" dirty="0">
                <a:solidFill>
                  <a:srgbClr val="FFFFFF"/>
                </a:solidFill>
              </a:rPr>
              <a:t>Development</a:t>
            </a:r>
          </a:p>
        </p:txBody>
      </p:sp>
      <p:sp>
        <p:nvSpPr>
          <p:cNvPr id="100" name="AutoShape 133"/>
          <p:cNvSpPr>
            <a:spLocks noChangeArrowheads="1"/>
          </p:cNvSpPr>
          <p:nvPr/>
        </p:nvSpPr>
        <p:spPr bwMode="auto">
          <a:xfrm>
            <a:off x="7279262" y="4283120"/>
            <a:ext cx="1560635" cy="1746250"/>
          </a:xfrm>
          <a:prstGeom prst="roundRect">
            <a:avLst>
              <a:gd name="adj" fmla="val 7972"/>
            </a:avLst>
          </a:prstGeom>
          <a:noFill/>
          <a:ln w="38100">
            <a:solidFill>
              <a:schemeClr val="hlink"/>
            </a:solidFill>
            <a:prstDash val="sysDot"/>
            <a:round/>
            <a:headEnd/>
            <a:tailEnd/>
          </a:ln>
        </p:spPr>
        <p:txBody>
          <a:bodyPr wrap="none" lIns="76179" tIns="38089" rIns="76179" bIns="38089" anchor="ctr"/>
          <a:lstStyle/>
          <a:p>
            <a:endParaRPr lang="en-US">
              <a:solidFill>
                <a:srgbClr val="000000"/>
              </a:solidFill>
            </a:endParaRPr>
          </a:p>
        </p:txBody>
      </p:sp>
    </p:spTree>
    <p:extLst>
      <p:ext uri="{BB962C8B-B14F-4D97-AF65-F5344CB8AC3E}">
        <p14:creationId xmlns:p14="http://schemas.microsoft.com/office/powerpoint/2010/main" val="3850052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2"/>
                                        </p:tgtEl>
                                      </p:cBhvr>
                                    </p:animEffect>
                                    <p:set>
                                      <p:cBhvr>
                                        <p:cTn id="20" dur="1" fill="hold">
                                          <p:stCondLst>
                                            <p:cond delay="499"/>
                                          </p:stCondLst>
                                        </p:cTn>
                                        <p:tgtEl>
                                          <p:spTgt spid="9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2.60031E-6 -3.33333E-6 L 0.14825 -3.33333E-6 " pathEditMode="relative" rAng="0" ptsTypes="AA">
                                      <p:cBhvr>
                                        <p:cTn id="26" dur="2000" fill="hold"/>
                                        <p:tgtEl>
                                          <p:spTgt spid="51"/>
                                        </p:tgtEl>
                                        <p:attrNameLst>
                                          <p:attrName>ppt_x</p:attrName>
                                          <p:attrName>ppt_y</p:attrName>
                                        </p:attrNameLst>
                                      </p:cBhvr>
                                      <p:rCtr x="74" y="0"/>
                                    </p:animMotion>
                                  </p:childTnLst>
                                </p:cTn>
                              </p:par>
                              <p:par>
                                <p:cTn id="27" presetID="35" presetClass="path" presetSubtype="0" accel="50000" decel="50000" fill="hold" nodeType="withEffect">
                                  <p:stCondLst>
                                    <p:cond delay="0"/>
                                  </p:stCondLst>
                                  <p:childTnLst>
                                    <p:animMotion origin="layout" path="M 2.60031E-6 -7.40741E-7 L -0.1394 -7.40741E-7 " pathEditMode="relative" rAng="0" ptsTypes="AA">
                                      <p:cBhvr>
                                        <p:cTn id="28" dur="2000" fill="hold"/>
                                        <p:tgtEl>
                                          <p:spTgt spid="46"/>
                                        </p:tgtEl>
                                        <p:attrNameLst>
                                          <p:attrName>ppt_x</p:attrName>
                                          <p:attrName>ppt_y</p:attrName>
                                        </p:attrNameLst>
                                      </p:cBhvr>
                                      <p:rCtr x="-70" y="0"/>
                                    </p:animMotion>
                                  </p:childTnLst>
                                </p:cTn>
                              </p:par>
                              <p:par>
                                <p:cTn id="29" presetID="53" presetClass="exit" presetSubtype="0" fill="hold" nodeType="withEffect">
                                  <p:stCondLst>
                                    <p:cond delay="0"/>
                                  </p:stCondLst>
                                  <p:childTnLst>
                                    <p:anim calcmode="lin" valueType="num">
                                      <p:cBhvr>
                                        <p:cTn id="30" dur="1000"/>
                                        <p:tgtEl>
                                          <p:spTgt spid="23"/>
                                        </p:tgtEl>
                                        <p:attrNameLst>
                                          <p:attrName>ppt_w</p:attrName>
                                        </p:attrNameLst>
                                      </p:cBhvr>
                                      <p:tavLst>
                                        <p:tav tm="0">
                                          <p:val>
                                            <p:strVal val="ppt_w"/>
                                          </p:val>
                                        </p:tav>
                                        <p:tav tm="100000">
                                          <p:val>
                                            <p:fltVal val="0"/>
                                          </p:val>
                                        </p:tav>
                                      </p:tavLst>
                                    </p:anim>
                                    <p:anim calcmode="lin" valueType="num">
                                      <p:cBhvr>
                                        <p:cTn id="31" dur="1000"/>
                                        <p:tgtEl>
                                          <p:spTgt spid="23"/>
                                        </p:tgtEl>
                                        <p:attrNameLst>
                                          <p:attrName>ppt_h</p:attrName>
                                        </p:attrNameLst>
                                      </p:cBhvr>
                                      <p:tavLst>
                                        <p:tav tm="0">
                                          <p:val>
                                            <p:strVal val="ppt_h"/>
                                          </p:val>
                                        </p:tav>
                                        <p:tav tm="100000">
                                          <p:val>
                                            <p:fltVal val="0"/>
                                          </p:val>
                                        </p:tav>
                                      </p:tavLst>
                                    </p:anim>
                                    <p:animEffect transition="out" filter="fade">
                                      <p:cBhvr>
                                        <p:cTn id="32" dur="1000"/>
                                        <p:tgtEl>
                                          <p:spTgt spid="23"/>
                                        </p:tgtEl>
                                      </p:cBhvr>
                                    </p:animEffect>
                                    <p:set>
                                      <p:cBhvr>
                                        <p:cTn id="33" dur="1" fill="hold">
                                          <p:stCondLst>
                                            <p:cond delay="999"/>
                                          </p:stCondLst>
                                        </p:cTn>
                                        <p:tgtEl>
                                          <p:spTgt spid="23"/>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1000"/>
                                        <p:tgtEl>
                                          <p:spTgt spid="24"/>
                                        </p:tgtEl>
                                        <p:attrNameLst>
                                          <p:attrName>ppt_w</p:attrName>
                                        </p:attrNameLst>
                                      </p:cBhvr>
                                      <p:tavLst>
                                        <p:tav tm="0">
                                          <p:val>
                                            <p:strVal val="ppt_w"/>
                                          </p:val>
                                        </p:tav>
                                        <p:tav tm="100000">
                                          <p:val>
                                            <p:fltVal val="0"/>
                                          </p:val>
                                        </p:tav>
                                      </p:tavLst>
                                    </p:anim>
                                    <p:anim calcmode="lin" valueType="num">
                                      <p:cBhvr>
                                        <p:cTn id="36" dur="1000"/>
                                        <p:tgtEl>
                                          <p:spTgt spid="24"/>
                                        </p:tgtEl>
                                        <p:attrNameLst>
                                          <p:attrName>ppt_h</p:attrName>
                                        </p:attrNameLst>
                                      </p:cBhvr>
                                      <p:tavLst>
                                        <p:tav tm="0">
                                          <p:val>
                                            <p:strVal val="ppt_h"/>
                                          </p:val>
                                        </p:tav>
                                        <p:tav tm="100000">
                                          <p:val>
                                            <p:fltVal val="0"/>
                                          </p:val>
                                        </p:tav>
                                      </p:tavLst>
                                    </p:anim>
                                    <p:animEffect transition="out" filter="fade">
                                      <p:cBhvr>
                                        <p:cTn id="37" dur="1000"/>
                                        <p:tgtEl>
                                          <p:spTgt spid="24"/>
                                        </p:tgtEl>
                                      </p:cBhvr>
                                    </p:animEffect>
                                    <p:set>
                                      <p:cBhvr>
                                        <p:cTn id="38" dur="1" fill="hold">
                                          <p:stCondLst>
                                            <p:cond delay="999"/>
                                          </p:stCondLst>
                                        </p:cTn>
                                        <p:tgtEl>
                                          <p:spTgt spid="24"/>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1000"/>
                                        <p:tgtEl>
                                          <p:spTgt spid="25"/>
                                        </p:tgtEl>
                                        <p:attrNameLst>
                                          <p:attrName>ppt_w</p:attrName>
                                        </p:attrNameLst>
                                      </p:cBhvr>
                                      <p:tavLst>
                                        <p:tav tm="0">
                                          <p:val>
                                            <p:strVal val="ppt_w"/>
                                          </p:val>
                                        </p:tav>
                                        <p:tav tm="100000">
                                          <p:val>
                                            <p:fltVal val="0"/>
                                          </p:val>
                                        </p:tav>
                                      </p:tavLst>
                                    </p:anim>
                                    <p:anim calcmode="lin" valueType="num">
                                      <p:cBhvr>
                                        <p:cTn id="41" dur="1000"/>
                                        <p:tgtEl>
                                          <p:spTgt spid="25"/>
                                        </p:tgtEl>
                                        <p:attrNameLst>
                                          <p:attrName>ppt_h</p:attrName>
                                        </p:attrNameLst>
                                      </p:cBhvr>
                                      <p:tavLst>
                                        <p:tav tm="0">
                                          <p:val>
                                            <p:strVal val="ppt_h"/>
                                          </p:val>
                                        </p:tav>
                                        <p:tav tm="100000">
                                          <p:val>
                                            <p:fltVal val="0"/>
                                          </p:val>
                                        </p:tav>
                                      </p:tavLst>
                                    </p:anim>
                                    <p:animEffect transition="out" filter="fade">
                                      <p:cBhvr>
                                        <p:cTn id="42" dur="1000"/>
                                        <p:tgtEl>
                                          <p:spTgt spid="25"/>
                                        </p:tgtEl>
                                      </p:cBhvr>
                                    </p:animEffect>
                                    <p:set>
                                      <p:cBhvr>
                                        <p:cTn id="43" dur="1" fill="hold">
                                          <p:stCondLst>
                                            <p:cond delay="999"/>
                                          </p:stCondLst>
                                        </p:cTn>
                                        <p:tgtEl>
                                          <p:spTgt spid="25"/>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1000"/>
                                        <p:tgtEl>
                                          <p:spTgt spid="26"/>
                                        </p:tgtEl>
                                        <p:attrNameLst>
                                          <p:attrName>ppt_w</p:attrName>
                                        </p:attrNameLst>
                                      </p:cBhvr>
                                      <p:tavLst>
                                        <p:tav tm="0">
                                          <p:val>
                                            <p:strVal val="ppt_w"/>
                                          </p:val>
                                        </p:tav>
                                        <p:tav tm="100000">
                                          <p:val>
                                            <p:fltVal val="0"/>
                                          </p:val>
                                        </p:tav>
                                      </p:tavLst>
                                    </p:anim>
                                    <p:anim calcmode="lin" valueType="num">
                                      <p:cBhvr>
                                        <p:cTn id="46" dur="1000"/>
                                        <p:tgtEl>
                                          <p:spTgt spid="26"/>
                                        </p:tgtEl>
                                        <p:attrNameLst>
                                          <p:attrName>ppt_h</p:attrName>
                                        </p:attrNameLst>
                                      </p:cBhvr>
                                      <p:tavLst>
                                        <p:tav tm="0">
                                          <p:val>
                                            <p:strVal val="ppt_h"/>
                                          </p:val>
                                        </p:tav>
                                        <p:tav tm="100000">
                                          <p:val>
                                            <p:fltVal val="0"/>
                                          </p:val>
                                        </p:tav>
                                      </p:tavLst>
                                    </p:anim>
                                    <p:animEffect transition="out" filter="fade">
                                      <p:cBhvr>
                                        <p:cTn id="47" dur="1000"/>
                                        <p:tgtEl>
                                          <p:spTgt spid="26"/>
                                        </p:tgtEl>
                                      </p:cBhvr>
                                    </p:animEffect>
                                    <p:set>
                                      <p:cBhvr>
                                        <p:cTn id="48" dur="1" fill="hold">
                                          <p:stCondLst>
                                            <p:cond delay="999"/>
                                          </p:stCondLst>
                                        </p:cTn>
                                        <p:tgtEl>
                                          <p:spTgt spid="26"/>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1000"/>
                                        <p:tgtEl>
                                          <p:spTgt spid="29"/>
                                        </p:tgtEl>
                                        <p:attrNameLst>
                                          <p:attrName>ppt_w</p:attrName>
                                        </p:attrNameLst>
                                      </p:cBhvr>
                                      <p:tavLst>
                                        <p:tav tm="0">
                                          <p:val>
                                            <p:strVal val="ppt_w"/>
                                          </p:val>
                                        </p:tav>
                                        <p:tav tm="100000">
                                          <p:val>
                                            <p:fltVal val="0"/>
                                          </p:val>
                                        </p:tav>
                                      </p:tavLst>
                                    </p:anim>
                                    <p:anim calcmode="lin" valueType="num">
                                      <p:cBhvr>
                                        <p:cTn id="51" dur="1000"/>
                                        <p:tgtEl>
                                          <p:spTgt spid="29"/>
                                        </p:tgtEl>
                                        <p:attrNameLst>
                                          <p:attrName>ppt_h</p:attrName>
                                        </p:attrNameLst>
                                      </p:cBhvr>
                                      <p:tavLst>
                                        <p:tav tm="0">
                                          <p:val>
                                            <p:strVal val="ppt_h"/>
                                          </p:val>
                                        </p:tav>
                                        <p:tav tm="100000">
                                          <p:val>
                                            <p:fltVal val="0"/>
                                          </p:val>
                                        </p:tav>
                                      </p:tavLst>
                                    </p:anim>
                                    <p:animEffect transition="out" filter="fade">
                                      <p:cBhvr>
                                        <p:cTn id="52" dur="1000"/>
                                        <p:tgtEl>
                                          <p:spTgt spid="29"/>
                                        </p:tgtEl>
                                      </p:cBhvr>
                                    </p:animEffect>
                                    <p:set>
                                      <p:cBhvr>
                                        <p:cTn id="53" dur="1" fill="hold">
                                          <p:stCondLst>
                                            <p:cond delay="999"/>
                                          </p:stCondLst>
                                        </p:cTn>
                                        <p:tgtEl>
                                          <p:spTgt spid="29"/>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1000"/>
                                        <p:tgtEl>
                                          <p:spTgt spid="36"/>
                                        </p:tgtEl>
                                        <p:attrNameLst>
                                          <p:attrName>ppt_w</p:attrName>
                                        </p:attrNameLst>
                                      </p:cBhvr>
                                      <p:tavLst>
                                        <p:tav tm="0">
                                          <p:val>
                                            <p:strVal val="ppt_w"/>
                                          </p:val>
                                        </p:tav>
                                        <p:tav tm="100000">
                                          <p:val>
                                            <p:fltVal val="0"/>
                                          </p:val>
                                        </p:tav>
                                      </p:tavLst>
                                    </p:anim>
                                    <p:anim calcmode="lin" valueType="num">
                                      <p:cBhvr>
                                        <p:cTn id="56" dur="1000"/>
                                        <p:tgtEl>
                                          <p:spTgt spid="36"/>
                                        </p:tgtEl>
                                        <p:attrNameLst>
                                          <p:attrName>ppt_h</p:attrName>
                                        </p:attrNameLst>
                                      </p:cBhvr>
                                      <p:tavLst>
                                        <p:tav tm="0">
                                          <p:val>
                                            <p:strVal val="ppt_h"/>
                                          </p:val>
                                        </p:tav>
                                        <p:tav tm="100000">
                                          <p:val>
                                            <p:fltVal val="0"/>
                                          </p:val>
                                        </p:tav>
                                      </p:tavLst>
                                    </p:anim>
                                    <p:animEffect transition="out" filter="fade">
                                      <p:cBhvr>
                                        <p:cTn id="57" dur="1000"/>
                                        <p:tgtEl>
                                          <p:spTgt spid="36"/>
                                        </p:tgtEl>
                                      </p:cBhvr>
                                    </p:animEffect>
                                    <p:set>
                                      <p:cBhvr>
                                        <p:cTn id="58" dur="1" fill="hold">
                                          <p:stCondLst>
                                            <p:cond delay="999"/>
                                          </p:stCondLst>
                                        </p:cTn>
                                        <p:tgtEl>
                                          <p:spTgt spid="36"/>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Effect transition="out" filter="fade">
                                      <p:cBhvr>
                                        <p:cTn id="62" dur="1000"/>
                                        <p:tgtEl>
                                          <p:spTgt spid="39"/>
                                        </p:tgtEl>
                                      </p:cBhvr>
                                    </p:animEffect>
                                    <p:set>
                                      <p:cBhvr>
                                        <p:cTn id="63" dur="1" fill="hold">
                                          <p:stCondLst>
                                            <p:cond delay="999"/>
                                          </p:stCondLst>
                                        </p:cTn>
                                        <p:tgtEl>
                                          <p:spTgt spid="39"/>
                                        </p:tgtEl>
                                        <p:attrNameLst>
                                          <p:attrName>style.visibility</p:attrName>
                                        </p:attrNameLst>
                                      </p:cBhvr>
                                      <p:to>
                                        <p:strVal val="hidden"/>
                                      </p:to>
                                    </p:set>
                                  </p:childTnLst>
                                </p:cTn>
                              </p:par>
                              <p:par>
                                <p:cTn id="64" presetID="53" presetClass="exit" presetSubtype="0" fill="hold" nodeType="withEffect">
                                  <p:stCondLst>
                                    <p:cond delay="0"/>
                                  </p:stCondLst>
                                  <p:childTnLst>
                                    <p:anim calcmode="lin" valueType="num">
                                      <p:cBhvr>
                                        <p:cTn id="65" dur="1000"/>
                                        <p:tgtEl>
                                          <p:spTgt spid="46"/>
                                        </p:tgtEl>
                                        <p:attrNameLst>
                                          <p:attrName>ppt_w</p:attrName>
                                        </p:attrNameLst>
                                      </p:cBhvr>
                                      <p:tavLst>
                                        <p:tav tm="0">
                                          <p:val>
                                            <p:strVal val="ppt_w"/>
                                          </p:val>
                                        </p:tav>
                                        <p:tav tm="100000">
                                          <p:val>
                                            <p:fltVal val="0"/>
                                          </p:val>
                                        </p:tav>
                                      </p:tavLst>
                                    </p:anim>
                                    <p:anim calcmode="lin" valueType="num">
                                      <p:cBhvr>
                                        <p:cTn id="66" dur="1000"/>
                                        <p:tgtEl>
                                          <p:spTgt spid="46"/>
                                        </p:tgtEl>
                                        <p:attrNameLst>
                                          <p:attrName>ppt_h</p:attrName>
                                        </p:attrNameLst>
                                      </p:cBhvr>
                                      <p:tavLst>
                                        <p:tav tm="0">
                                          <p:val>
                                            <p:strVal val="ppt_h"/>
                                          </p:val>
                                        </p:tav>
                                        <p:tav tm="100000">
                                          <p:val>
                                            <p:fltVal val="0"/>
                                          </p:val>
                                        </p:tav>
                                      </p:tavLst>
                                    </p:anim>
                                    <p:animEffect transition="out" filter="fade">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par>
                                <p:cTn id="69" presetID="53" presetClass="exit" presetSubtype="0" fill="hold" nodeType="withEffect">
                                  <p:stCondLst>
                                    <p:cond delay="0"/>
                                  </p:stCondLst>
                                  <p:childTnLst>
                                    <p:anim calcmode="lin" valueType="num">
                                      <p:cBhvr>
                                        <p:cTn id="70" dur="1000"/>
                                        <p:tgtEl>
                                          <p:spTgt spid="51"/>
                                        </p:tgtEl>
                                        <p:attrNameLst>
                                          <p:attrName>ppt_w</p:attrName>
                                        </p:attrNameLst>
                                      </p:cBhvr>
                                      <p:tavLst>
                                        <p:tav tm="0">
                                          <p:val>
                                            <p:strVal val="ppt_w"/>
                                          </p:val>
                                        </p:tav>
                                        <p:tav tm="100000">
                                          <p:val>
                                            <p:fltVal val="0"/>
                                          </p:val>
                                        </p:tav>
                                      </p:tavLst>
                                    </p:anim>
                                    <p:anim calcmode="lin" valueType="num">
                                      <p:cBhvr>
                                        <p:cTn id="71" dur="1000"/>
                                        <p:tgtEl>
                                          <p:spTgt spid="51"/>
                                        </p:tgtEl>
                                        <p:attrNameLst>
                                          <p:attrName>ppt_h</p:attrName>
                                        </p:attrNameLst>
                                      </p:cBhvr>
                                      <p:tavLst>
                                        <p:tav tm="0">
                                          <p:val>
                                            <p:strVal val="ppt_h"/>
                                          </p:val>
                                        </p:tav>
                                        <p:tav tm="100000">
                                          <p:val>
                                            <p:fltVal val="0"/>
                                          </p:val>
                                        </p:tav>
                                      </p:tavLst>
                                    </p:anim>
                                    <p:animEffect transition="out" filter="fade">
                                      <p:cBhvr>
                                        <p:cTn id="72" dur="1000"/>
                                        <p:tgtEl>
                                          <p:spTgt spid="51"/>
                                        </p:tgtEl>
                                      </p:cBhvr>
                                    </p:animEffect>
                                    <p:set>
                                      <p:cBhvr>
                                        <p:cTn id="73" dur="1" fill="hold">
                                          <p:stCondLst>
                                            <p:cond delay="999"/>
                                          </p:stCondLst>
                                        </p:cTn>
                                        <p:tgtEl>
                                          <p:spTgt spid="51"/>
                                        </p:tgtEl>
                                        <p:attrNameLst>
                                          <p:attrName>style.visibility</p:attrName>
                                        </p:attrNameLst>
                                      </p:cBhvr>
                                      <p:to>
                                        <p:strVal val="hidden"/>
                                      </p:to>
                                    </p:set>
                                  </p:childTnLst>
                                </p:cTn>
                              </p:par>
                              <p:par>
                                <p:cTn id="74" presetID="53" presetClass="exit" presetSubtype="0" fill="hold" nodeType="withEffect">
                                  <p:stCondLst>
                                    <p:cond delay="0"/>
                                  </p:stCondLst>
                                  <p:childTnLst>
                                    <p:anim calcmode="lin" valueType="num">
                                      <p:cBhvr>
                                        <p:cTn id="75" dur="1000"/>
                                        <p:tgtEl>
                                          <p:spTgt spid="5"/>
                                        </p:tgtEl>
                                        <p:attrNameLst>
                                          <p:attrName>ppt_w</p:attrName>
                                        </p:attrNameLst>
                                      </p:cBhvr>
                                      <p:tavLst>
                                        <p:tav tm="0">
                                          <p:val>
                                            <p:strVal val="ppt_w"/>
                                          </p:val>
                                        </p:tav>
                                        <p:tav tm="100000">
                                          <p:val>
                                            <p:fltVal val="0"/>
                                          </p:val>
                                        </p:tav>
                                      </p:tavLst>
                                    </p:anim>
                                    <p:anim calcmode="lin" valueType="num">
                                      <p:cBhvr>
                                        <p:cTn id="76" dur="1000"/>
                                        <p:tgtEl>
                                          <p:spTgt spid="5"/>
                                        </p:tgtEl>
                                        <p:attrNameLst>
                                          <p:attrName>ppt_h</p:attrName>
                                        </p:attrNameLst>
                                      </p:cBhvr>
                                      <p:tavLst>
                                        <p:tav tm="0">
                                          <p:val>
                                            <p:strVal val="ppt_h"/>
                                          </p:val>
                                        </p:tav>
                                        <p:tav tm="100000">
                                          <p:val>
                                            <p:fltVal val="0"/>
                                          </p:val>
                                        </p:tav>
                                      </p:tavLst>
                                    </p:anim>
                                    <p:animEffect transition="out" filter="fade">
                                      <p:cBhvr>
                                        <p:cTn id="77" dur="1000"/>
                                        <p:tgtEl>
                                          <p:spTgt spid="5"/>
                                        </p:tgtEl>
                                      </p:cBhvr>
                                    </p:animEffect>
                                    <p:set>
                                      <p:cBhvr>
                                        <p:cTn id="78" dur="1" fill="hold">
                                          <p:stCondLst>
                                            <p:cond delay="999"/>
                                          </p:stCondLst>
                                        </p:cTn>
                                        <p:tgtEl>
                                          <p:spTgt spid="5"/>
                                        </p:tgtEl>
                                        <p:attrNameLst>
                                          <p:attrName>style.visibility</p:attrName>
                                        </p:attrNameLst>
                                      </p:cBhvr>
                                      <p:to>
                                        <p:strVal val="hidden"/>
                                      </p:to>
                                    </p:set>
                                  </p:childTnLst>
                                </p:cTn>
                              </p:par>
                              <p:par>
                                <p:cTn id="79" presetID="53" presetClass="exit" presetSubtype="0" fill="hold" nodeType="withEffect">
                                  <p:stCondLst>
                                    <p:cond delay="0"/>
                                  </p:stCondLst>
                                  <p:childTnLst>
                                    <p:anim calcmode="lin" valueType="num">
                                      <p:cBhvr>
                                        <p:cTn id="80" dur="1000"/>
                                        <p:tgtEl>
                                          <p:spTgt spid="15"/>
                                        </p:tgtEl>
                                        <p:attrNameLst>
                                          <p:attrName>ppt_w</p:attrName>
                                        </p:attrNameLst>
                                      </p:cBhvr>
                                      <p:tavLst>
                                        <p:tav tm="0">
                                          <p:val>
                                            <p:strVal val="ppt_w"/>
                                          </p:val>
                                        </p:tav>
                                        <p:tav tm="100000">
                                          <p:val>
                                            <p:fltVal val="0"/>
                                          </p:val>
                                        </p:tav>
                                      </p:tavLst>
                                    </p:anim>
                                    <p:anim calcmode="lin" valueType="num">
                                      <p:cBhvr>
                                        <p:cTn id="81" dur="1000"/>
                                        <p:tgtEl>
                                          <p:spTgt spid="15"/>
                                        </p:tgtEl>
                                        <p:attrNameLst>
                                          <p:attrName>ppt_h</p:attrName>
                                        </p:attrNameLst>
                                      </p:cBhvr>
                                      <p:tavLst>
                                        <p:tav tm="0">
                                          <p:val>
                                            <p:strVal val="ppt_h"/>
                                          </p:val>
                                        </p:tav>
                                        <p:tav tm="100000">
                                          <p:val>
                                            <p:fltVal val="0"/>
                                          </p:val>
                                        </p:tav>
                                      </p:tavLst>
                                    </p:anim>
                                    <p:animEffect transition="out" filter="fade">
                                      <p:cBhvr>
                                        <p:cTn id="82" dur="1000"/>
                                        <p:tgtEl>
                                          <p:spTgt spid="15"/>
                                        </p:tgtEl>
                                      </p:cBhvr>
                                    </p:animEffect>
                                    <p:set>
                                      <p:cBhvr>
                                        <p:cTn id="83" dur="1" fill="hold">
                                          <p:stCondLst>
                                            <p:cond delay="999"/>
                                          </p:stCondLst>
                                        </p:cTn>
                                        <p:tgtEl>
                                          <p:spTgt spid="15"/>
                                        </p:tgtEl>
                                        <p:attrNameLst>
                                          <p:attrName>style.visibility</p:attrName>
                                        </p:attrNameLst>
                                      </p:cBhvr>
                                      <p:to>
                                        <p:strVal val="hidden"/>
                                      </p:to>
                                    </p:set>
                                  </p:childTnLst>
                                </p:cTn>
                              </p:par>
                              <p:par>
                                <p:cTn id="84" presetID="53" presetClass="exit" presetSubtype="0" fill="hold" nodeType="withEffect">
                                  <p:stCondLst>
                                    <p:cond delay="0"/>
                                  </p:stCondLst>
                                  <p:childTnLst>
                                    <p:anim calcmode="lin" valueType="num">
                                      <p:cBhvr>
                                        <p:cTn id="85" dur="1000"/>
                                        <p:tgtEl>
                                          <p:spTgt spid="84"/>
                                        </p:tgtEl>
                                        <p:attrNameLst>
                                          <p:attrName>ppt_w</p:attrName>
                                        </p:attrNameLst>
                                      </p:cBhvr>
                                      <p:tavLst>
                                        <p:tav tm="0">
                                          <p:val>
                                            <p:strVal val="ppt_w"/>
                                          </p:val>
                                        </p:tav>
                                        <p:tav tm="100000">
                                          <p:val>
                                            <p:fltVal val="0"/>
                                          </p:val>
                                        </p:tav>
                                      </p:tavLst>
                                    </p:anim>
                                    <p:anim calcmode="lin" valueType="num">
                                      <p:cBhvr>
                                        <p:cTn id="86" dur="1000"/>
                                        <p:tgtEl>
                                          <p:spTgt spid="84"/>
                                        </p:tgtEl>
                                        <p:attrNameLst>
                                          <p:attrName>ppt_h</p:attrName>
                                        </p:attrNameLst>
                                      </p:cBhvr>
                                      <p:tavLst>
                                        <p:tav tm="0">
                                          <p:val>
                                            <p:strVal val="ppt_h"/>
                                          </p:val>
                                        </p:tav>
                                        <p:tav tm="100000">
                                          <p:val>
                                            <p:fltVal val="0"/>
                                          </p:val>
                                        </p:tav>
                                      </p:tavLst>
                                    </p:anim>
                                    <p:animEffect transition="out" filter="fade">
                                      <p:cBhvr>
                                        <p:cTn id="87" dur="1000"/>
                                        <p:tgtEl>
                                          <p:spTgt spid="84"/>
                                        </p:tgtEl>
                                      </p:cBhvr>
                                    </p:animEffect>
                                    <p:set>
                                      <p:cBhvr>
                                        <p:cTn id="88" dur="1" fill="hold">
                                          <p:stCondLst>
                                            <p:cond delay="999"/>
                                          </p:stCondLst>
                                        </p:cTn>
                                        <p:tgtEl>
                                          <p:spTgt spid="84"/>
                                        </p:tgtEl>
                                        <p:attrNameLst>
                                          <p:attrName>style.visibility</p:attrName>
                                        </p:attrNameLst>
                                      </p:cBhvr>
                                      <p:to>
                                        <p:strVal val="hidden"/>
                                      </p:to>
                                    </p:set>
                                  </p:childTnLst>
                                </p:cTn>
                              </p:par>
                              <p:par>
                                <p:cTn id="89" presetID="53" presetClass="exit" presetSubtype="0" fill="hold" nodeType="withEffect">
                                  <p:stCondLst>
                                    <p:cond delay="0"/>
                                  </p:stCondLst>
                                  <p:childTnLst>
                                    <p:anim calcmode="lin" valueType="num">
                                      <p:cBhvr>
                                        <p:cTn id="90" dur="1000"/>
                                        <p:tgtEl>
                                          <p:spTgt spid="4"/>
                                        </p:tgtEl>
                                        <p:attrNameLst>
                                          <p:attrName>ppt_w</p:attrName>
                                        </p:attrNameLst>
                                      </p:cBhvr>
                                      <p:tavLst>
                                        <p:tav tm="0">
                                          <p:val>
                                            <p:strVal val="ppt_w"/>
                                          </p:val>
                                        </p:tav>
                                        <p:tav tm="100000">
                                          <p:val>
                                            <p:fltVal val="0"/>
                                          </p:val>
                                        </p:tav>
                                      </p:tavLst>
                                    </p:anim>
                                    <p:anim calcmode="lin" valueType="num">
                                      <p:cBhvr>
                                        <p:cTn id="91" dur="1000"/>
                                        <p:tgtEl>
                                          <p:spTgt spid="4"/>
                                        </p:tgtEl>
                                        <p:attrNameLst>
                                          <p:attrName>ppt_h</p:attrName>
                                        </p:attrNameLst>
                                      </p:cBhvr>
                                      <p:tavLst>
                                        <p:tav tm="0">
                                          <p:val>
                                            <p:strVal val="ppt_h"/>
                                          </p:val>
                                        </p:tav>
                                        <p:tav tm="100000">
                                          <p:val>
                                            <p:fltVal val="0"/>
                                          </p:val>
                                        </p:tav>
                                      </p:tavLst>
                                    </p:anim>
                                    <p:animEffect transition="out" filter="fade">
                                      <p:cBhvr>
                                        <p:cTn id="92" dur="1000"/>
                                        <p:tgtEl>
                                          <p:spTgt spid="4"/>
                                        </p:tgtEl>
                                      </p:cBhvr>
                                    </p:animEffect>
                                    <p:set>
                                      <p:cBhvr>
                                        <p:cTn id="93" dur="1" fill="hold">
                                          <p:stCondLst>
                                            <p:cond delay="999"/>
                                          </p:stCondLst>
                                        </p:cTn>
                                        <p:tgtEl>
                                          <p:spTgt spid="4"/>
                                        </p:tgtEl>
                                        <p:attrNameLst>
                                          <p:attrName>style.visibility</p:attrName>
                                        </p:attrNameLst>
                                      </p:cBhvr>
                                      <p:to>
                                        <p:strVal val="hidden"/>
                                      </p:to>
                                    </p:set>
                                  </p:childTnLst>
                                </p:cTn>
                              </p:par>
                              <p:par>
                                <p:cTn id="94" presetID="53" presetClass="exit" presetSubtype="0" fill="hold" nodeType="withEffect">
                                  <p:stCondLst>
                                    <p:cond delay="0"/>
                                  </p:stCondLst>
                                  <p:childTnLst>
                                    <p:anim calcmode="lin" valueType="num">
                                      <p:cBhvr>
                                        <p:cTn id="95" dur="1000"/>
                                        <p:tgtEl>
                                          <p:spTgt spid="16"/>
                                        </p:tgtEl>
                                        <p:attrNameLst>
                                          <p:attrName>ppt_w</p:attrName>
                                        </p:attrNameLst>
                                      </p:cBhvr>
                                      <p:tavLst>
                                        <p:tav tm="0">
                                          <p:val>
                                            <p:strVal val="ppt_w"/>
                                          </p:val>
                                        </p:tav>
                                        <p:tav tm="100000">
                                          <p:val>
                                            <p:fltVal val="0"/>
                                          </p:val>
                                        </p:tav>
                                      </p:tavLst>
                                    </p:anim>
                                    <p:anim calcmode="lin" valueType="num">
                                      <p:cBhvr>
                                        <p:cTn id="96" dur="1000"/>
                                        <p:tgtEl>
                                          <p:spTgt spid="16"/>
                                        </p:tgtEl>
                                        <p:attrNameLst>
                                          <p:attrName>ppt_h</p:attrName>
                                        </p:attrNameLst>
                                      </p:cBhvr>
                                      <p:tavLst>
                                        <p:tav tm="0">
                                          <p:val>
                                            <p:strVal val="ppt_h"/>
                                          </p:val>
                                        </p:tav>
                                        <p:tav tm="100000">
                                          <p:val>
                                            <p:fltVal val="0"/>
                                          </p:val>
                                        </p:tav>
                                      </p:tavLst>
                                    </p:anim>
                                    <p:animEffect transition="out" filter="fade">
                                      <p:cBhvr>
                                        <p:cTn id="97" dur="1000"/>
                                        <p:tgtEl>
                                          <p:spTgt spid="16"/>
                                        </p:tgtEl>
                                      </p:cBhvr>
                                    </p:animEffect>
                                    <p:set>
                                      <p:cBhvr>
                                        <p:cTn id="98" dur="1" fill="hold">
                                          <p:stCondLst>
                                            <p:cond delay="999"/>
                                          </p:stCondLst>
                                        </p:cTn>
                                        <p:tgtEl>
                                          <p:spTgt spid="1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90"/>
                                        </p:tgtEl>
                                      </p:cBhvr>
                                    </p:animEffect>
                                    <p:set>
                                      <p:cBhvr>
                                        <p:cTn id="101" dur="1" fill="hold">
                                          <p:stCondLst>
                                            <p:cond delay="499"/>
                                          </p:stCondLst>
                                        </p:cTn>
                                        <p:tgtEl>
                                          <p:spTgt spid="9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91"/>
                                        </p:tgtEl>
                                      </p:cBhvr>
                                    </p:animEffect>
                                    <p:set>
                                      <p:cBhvr>
                                        <p:cTn id="104" dur="1" fill="hold">
                                          <p:stCondLst>
                                            <p:cond delay="499"/>
                                          </p:stCondLst>
                                        </p:cTn>
                                        <p:tgtEl>
                                          <p:spTgt spid="91"/>
                                        </p:tgtEl>
                                        <p:attrNameLst>
                                          <p:attrName>style.visibility</p:attrName>
                                        </p:attrNameLst>
                                      </p:cBhvr>
                                      <p:to>
                                        <p:strVal val="hidden"/>
                                      </p:to>
                                    </p:set>
                                  </p:childTnLst>
                                </p:cTn>
                              </p:par>
                              <p:par>
                                <p:cTn id="105" presetID="53" presetClass="entr" presetSubtype="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2000" fill="hold"/>
                                        <p:tgtEl>
                                          <p:spTgt spid="45"/>
                                        </p:tgtEl>
                                        <p:attrNameLst>
                                          <p:attrName>ppt_w</p:attrName>
                                        </p:attrNameLst>
                                      </p:cBhvr>
                                      <p:tavLst>
                                        <p:tav tm="0">
                                          <p:val>
                                            <p:fltVal val="0"/>
                                          </p:val>
                                        </p:tav>
                                        <p:tav tm="100000">
                                          <p:val>
                                            <p:strVal val="#ppt_w"/>
                                          </p:val>
                                        </p:tav>
                                      </p:tavLst>
                                    </p:anim>
                                    <p:anim calcmode="lin" valueType="num">
                                      <p:cBhvr>
                                        <p:cTn id="108" dur="2000" fill="hold"/>
                                        <p:tgtEl>
                                          <p:spTgt spid="45"/>
                                        </p:tgtEl>
                                        <p:attrNameLst>
                                          <p:attrName>ppt_h</p:attrName>
                                        </p:attrNameLst>
                                      </p:cBhvr>
                                      <p:tavLst>
                                        <p:tav tm="0">
                                          <p:val>
                                            <p:fltVal val="0"/>
                                          </p:val>
                                        </p:tav>
                                        <p:tav tm="100000">
                                          <p:val>
                                            <p:strVal val="#ppt_h"/>
                                          </p:val>
                                        </p:tav>
                                      </p:tavLst>
                                    </p:anim>
                                    <p:animEffect transition="in" filter="fade">
                                      <p:cBhvr>
                                        <p:cTn id="109" dur="2000"/>
                                        <p:tgtEl>
                                          <p:spTgt spid="4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2000"/>
                                        <p:tgtEl>
                                          <p:spTgt spid="2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2000"/>
                                        <p:tgtEl>
                                          <p:spTgt spid="2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2000"/>
                                        <p:tgtEl>
                                          <p:spTgt spid="100"/>
                                        </p:tgtEl>
                                      </p:cBhvr>
                                    </p:animEffec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2000" fill="hold"/>
                                        <p:tgtEl>
                                          <p:spTgt spid="12"/>
                                        </p:tgtEl>
                                        <p:attrNameLst>
                                          <p:attrName>ppt_w</p:attrName>
                                        </p:attrNameLst>
                                      </p:cBhvr>
                                      <p:tavLst>
                                        <p:tav tm="0">
                                          <p:val>
                                            <p:fltVal val="0"/>
                                          </p:val>
                                        </p:tav>
                                        <p:tav tm="100000">
                                          <p:val>
                                            <p:strVal val="#ppt_w"/>
                                          </p:val>
                                        </p:tav>
                                      </p:tavLst>
                                    </p:anim>
                                    <p:anim calcmode="lin" valueType="num">
                                      <p:cBhvr>
                                        <p:cTn id="122" dur="2000" fill="hold"/>
                                        <p:tgtEl>
                                          <p:spTgt spid="12"/>
                                        </p:tgtEl>
                                        <p:attrNameLst>
                                          <p:attrName>ppt_h</p:attrName>
                                        </p:attrNameLst>
                                      </p:cBhvr>
                                      <p:tavLst>
                                        <p:tav tm="0">
                                          <p:val>
                                            <p:fltVal val="0"/>
                                          </p:val>
                                        </p:tav>
                                        <p:tav tm="100000">
                                          <p:val>
                                            <p:strVal val="#ppt_h"/>
                                          </p:val>
                                        </p:tav>
                                      </p:tavLst>
                                    </p:anim>
                                    <p:animEffect transition="in" filter="fade">
                                      <p:cBhvr>
                                        <p:cTn id="123" dur="2000"/>
                                        <p:tgtEl>
                                          <p:spTgt spid="12"/>
                                        </p:tgtEl>
                                      </p:cBhvr>
                                    </p:animEffect>
                                  </p:childTnLst>
                                </p:cTn>
                              </p:par>
                              <p:par>
                                <p:cTn id="124" presetID="53" presetClass="entr" presetSubtype="0" fill="hold" nodeType="withEffect">
                                  <p:stCondLst>
                                    <p:cond delay="0"/>
                                  </p:stCondLst>
                                  <p:childTnLst>
                                    <p:set>
                                      <p:cBhvr>
                                        <p:cTn id="125" dur="1" fill="hold">
                                          <p:stCondLst>
                                            <p:cond delay="0"/>
                                          </p:stCondLst>
                                        </p:cTn>
                                        <p:tgtEl>
                                          <p:spTgt spid="43"/>
                                        </p:tgtEl>
                                        <p:attrNameLst>
                                          <p:attrName>style.visibility</p:attrName>
                                        </p:attrNameLst>
                                      </p:cBhvr>
                                      <p:to>
                                        <p:strVal val="visible"/>
                                      </p:to>
                                    </p:set>
                                    <p:anim calcmode="lin" valueType="num">
                                      <p:cBhvr>
                                        <p:cTn id="126" dur="2000" fill="hold"/>
                                        <p:tgtEl>
                                          <p:spTgt spid="43"/>
                                        </p:tgtEl>
                                        <p:attrNameLst>
                                          <p:attrName>ppt_w</p:attrName>
                                        </p:attrNameLst>
                                      </p:cBhvr>
                                      <p:tavLst>
                                        <p:tav tm="0">
                                          <p:val>
                                            <p:fltVal val="0"/>
                                          </p:val>
                                        </p:tav>
                                        <p:tav tm="100000">
                                          <p:val>
                                            <p:strVal val="#ppt_w"/>
                                          </p:val>
                                        </p:tav>
                                      </p:tavLst>
                                    </p:anim>
                                    <p:anim calcmode="lin" valueType="num">
                                      <p:cBhvr>
                                        <p:cTn id="127" dur="2000" fill="hold"/>
                                        <p:tgtEl>
                                          <p:spTgt spid="43"/>
                                        </p:tgtEl>
                                        <p:attrNameLst>
                                          <p:attrName>ppt_h</p:attrName>
                                        </p:attrNameLst>
                                      </p:cBhvr>
                                      <p:tavLst>
                                        <p:tav tm="0">
                                          <p:val>
                                            <p:fltVal val="0"/>
                                          </p:val>
                                        </p:tav>
                                        <p:tav tm="100000">
                                          <p:val>
                                            <p:strVal val="#ppt_h"/>
                                          </p:val>
                                        </p:tav>
                                      </p:tavLst>
                                    </p:anim>
                                    <p:animEffect transition="in" filter="fade">
                                      <p:cBhvr>
                                        <p:cTn id="128" dur="2000"/>
                                        <p:tgtEl>
                                          <p:spTgt spid="43"/>
                                        </p:tgtEl>
                                      </p:cBhvr>
                                    </p:animEffect>
                                  </p:childTnLst>
                                </p:cTn>
                              </p:par>
                              <p:par>
                                <p:cTn id="129" presetID="53" presetClass="entr" presetSubtype="0" fill="hold" nodeType="withEffect">
                                  <p:stCondLst>
                                    <p:cond delay="0"/>
                                  </p:stCondLst>
                                  <p:childTnLst>
                                    <p:set>
                                      <p:cBhvr>
                                        <p:cTn id="130" dur="1" fill="hold">
                                          <p:stCondLst>
                                            <p:cond delay="0"/>
                                          </p:stCondLst>
                                        </p:cTn>
                                        <p:tgtEl>
                                          <p:spTgt spid="9"/>
                                        </p:tgtEl>
                                        <p:attrNameLst>
                                          <p:attrName>style.visibility</p:attrName>
                                        </p:attrNameLst>
                                      </p:cBhvr>
                                      <p:to>
                                        <p:strVal val="visible"/>
                                      </p:to>
                                    </p:set>
                                    <p:anim calcmode="lin" valueType="num">
                                      <p:cBhvr>
                                        <p:cTn id="131" dur="2000" fill="hold"/>
                                        <p:tgtEl>
                                          <p:spTgt spid="9"/>
                                        </p:tgtEl>
                                        <p:attrNameLst>
                                          <p:attrName>ppt_w</p:attrName>
                                        </p:attrNameLst>
                                      </p:cBhvr>
                                      <p:tavLst>
                                        <p:tav tm="0">
                                          <p:val>
                                            <p:fltVal val="0"/>
                                          </p:val>
                                        </p:tav>
                                        <p:tav tm="100000">
                                          <p:val>
                                            <p:strVal val="#ppt_w"/>
                                          </p:val>
                                        </p:tav>
                                      </p:tavLst>
                                    </p:anim>
                                    <p:anim calcmode="lin" valueType="num">
                                      <p:cBhvr>
                                        <p:cTn id="132" dur="2000" fill="hold"/>
                                        <p:tgtEl>
                                          <p:spTgt spid="9"/>
                                        </p:tgtEl>
                                        <p:attrNameLst>
                                          <p:attrName>ppt_h</p:attrName>
                                        </p:attrNameLst>
                                      </p:cBhvr>
                                      <p:tavLst>
                                        <p:tav tm="0">
                                          <p:val>
                                            <p:fltVal val="0"/>
                                          </p:val>
                                        </p:tav>
                                        <p:tav tm="100000">
                                          <p:val>
                                            <p:strVal val="#ppt_h"/>
                                          </p:val>
                                        </p:tav>
                                      </p:tavLst>
                                    </p:anim>
                                    <p:animEffect transition="in" filter="fade">
                                      <p:cBhvr>
                                        <p:cTn id="133" dur="2000"/>
                                        <p:tgtEl>
                                          <p:spTgt spid="9"/>
                                        </p:tgtEl>
                                      </p:cBhvr>
                                    </p:animEffect>
                                  </p:childTnLst>
                                </p:cTn>
                              </p:par>
                              <p:par>
                                <p:cTn id="134" presetID="53" presetClass="entr" presetSubtype="0" fill="hold" nodeType="withEffect">
                                  <p:stCondLst>
                                    <p:cond delay="0"/>
                                  </p:stCondLst>
                                  <p:childTnLst>
                                    <p:set>
                                      <p:cBhvr>
                                        <p:cTn id="135" dur="1" fill="hold">
                                          <p:stCondLst>
                                            <p:cond delay="0"/>
                                          </p:stCondLst>
                                        </p:cTn>
                                        <p:tgtEl>
                                          <p:spTgt spid="85"/>
                                        </p:tgtEl>
                                        <p:attrNameLst>
                                          <p:attrName>style.visibility</p:attrName>
                                        </p:attrNameLst>
                                      </p:cBhvr>
                                      <p:to>
                                        <p:strVal val="visible"/>
                                      </p:to>
                                    </p:set>
                                    <p:anim calcmode="lin" valueType="num">
                                      <p:cBhvr>
                                        <p:cTn id="136" dur="2000" fill="hold"/>
                                        <p:tgtEl>
                                          <p:spTgt spid="85"/>
                                        </p:tgtEl>
                                        <p:attrNameLst>
                                          <p:attrName>ppt_w</p:attrName>
                                        </p:attrNameLst>
                                      </p:cBhvr>
                                      <p:tavLst>
                                        <p:tav tm="0">
                                          <p:val>
                                            <p:fltVal val="0"/>
                                          </p:val>
                                        </p:tav>
                                        <p:tav tm="100000">
                                          <p:val>
                                            <p:strVal val="#ppt_w"/>
                                          </p:val>
                                        </p:tav>
                                      </p:tavLst>
                                    </p:anim>
                                    <p:anim calcmode="lin" valueType="num">
                                      <p:cBhvr>
                                        <p:cTn id="137" dur="2000" fill="hold"/>
                                        <p:tgtEl>
                                          <p:spTgt spid="85"/>
                                        </p:tgtEl>
                                        <p:attrNameLst>
                                          <p:attrName>ppt_h</p:attrName>
                                        </p:attrNameLst>
                                      </p:cBhvr>
                                      <p:tavLst>
                                        <p:tav tm="0">
                                          <p:val>
                                            <p:fltVal val="0"/>
                                          </p:val>
                                        </p:tav>
                                        <p:tav tm="100000">
                                          <p:val>
                                            <p:strVal val="#ppt_h"/>
                                          </p:val>
                                        </p:tav>
                                      </p:tavLst>
                                    </p:anim>
                                    <p:animEffect transition="in" filter="fade">
                                      <p:cBhvr>
                                        <p:cTn id="138" dur="2000"/>
                                        <p:tgtEl>
                                          <p:spTgt spid="85"/>
                                        </p:tgtEl>
                                      </p:cBhvr>
                                    </p:animEffect>
                                  </p:childTnLst>
                                </p:cTn>
                              </p:par>
                              <p:par>
                                <p:cTn id="139" presetID="53" presetClass="entr" presetSubtype="0" fill="hold" nodeType="withEffect">
                                  <p:stCondLst>
                                    <p:cond delay="0"/>
                                  </p:stCondLst>
                                  <p:childTnLst>
                                    <p:set>
                                      <p:cBhvr>
                                        <p:cTn id="140" dur="1" fill="hold">
                                          <p:stCondLst>
                                            <p:cond delay="0"/>
                                          </p:stCondLst>
                                        </p:cTn>
                                        <p:tgtEl>
                                          <p:spTgt spid="86"/>
                                        </p:tgtEl>
                                        <p:attrNameLst>
                                          <p:attrName>style.visibility</p:attrName>
                                        </p:attrNameLst>
                                      </p:cBhvr>
                                      <p:to>
                                        <p:strVal val="visible"/>
                                      </p:to>
                                    </p:set>
                                    <p:anim calcmode="lin" valueType="num">
                                      <p:cBhvr>
                                        <p:cTn id="141" dur="2000" fill="hold"/>
                                        <p:tgtEl>
                                          <p:spTgt spid="86"/>
                                        </p:tgtEl>
                                        <p:attrNameLst>
                                          <p:attrName>ppt_w</p:attrName>
                                        </p:attrNameLst>
                                      </p:cBhvr>
                                      <p:tavLst>
                                        <p:tav tm="0">
                                          <p:val>
                                            <p:fltVal val="0"/>
                                          </p:val>
                                        </p:tav>
                                        <p:tav tm="100000">
                                          <p:val>
                                            <p:strVal val="#ppt_w"/>
                                          </p:val>
                                        </p:tav>
                                      </p:tavLst>
                                    </p:anim>
                                    <p:anim calcmode="lin" valueType="num">
                                      <p:cBhvr>
                                        <p:cTn id="142" dur="2000" fill="hold"/>
                                        <p:tgtEl>
                                          <p:spTgt spid="86"/>
                                        </p:tgtEl>
                                        <p:attrNameLst>
                                          <p:attrName>ppt_h</p:attrName>
                                        </p:attrNameLst>
                                      </p:cBhvr>
                                      <p:tavLst>
                                        <p:tav tm="0">
                                          <p:val>
                                            <p:fltVal val="0"/>
                                          </p:val>
                                        </p:tav>
                                        <p:tav tm="100000">
                                          <p:val>
                                            <p:strVal val="#ppt_h"/>
                                          </p:val>
                                        </p:tav>
                                      </p:tavLst>
                                    </p:anim>
                                    <p:animEffect transition="in" filter="fade">
                                      <p:cBhvr>
                                        <p:cTn id="143" dur="2000"/>
                                        <p:tgtEl>
                                          <p:spTgt spid="86"/>
                                        </p:tgtEl>
                                      </p:cBhvr>
                                    </p:animEffect>
                                  </p:childTnLst>
                                </p:cTn>
                              </p:par>
                              <p:par>
                                <p:cTn id="144" presetID="53" presetClass="entr" presetSubtype="0" fill="hold" nodeType="withEffect">
                                  <p:stCondLst>
                                    <p:cond delay="0"/>
                                  </p:stCondLst>
                                  <p:childTnLst>
                                    <p:set>
                                      <p:cBhvr>
                                        <p:cTn id="145" dur="1" fill="hold">
                                          <p:stCondLst>
                                            <p:cond delay="0"/>
                                          </p:stCondLst>
                                        </p:cTn>
                                        <p:tgtEl>
                                          <p:spTgt spid="6"/>
                                        </p:tgtEl>
                                        <p:attrNameLst>
                                          <p:attrName>style.visibility</p:attrName>
                                        </p:attrNameLst>
                                      </p:cBhvr>
                                      <p:to>
                                        <p:strVal val="visible"/>
                                      </p:to>
                                    </p:set>
                                    <p:anim calcmode="lin" valueType="num">
                                      <p:cBhvr>
                                        <p:cTn id="146" dur="2000" fill="hold"/>
                                        <p:tgtEl>
                                          <p:spTgt spid="6"/>
                                        </p:tgtEl>
                                        <p:attrNameLst>
                                          <p:attrName>ppt_w</p:attrName>
                                        </p:attrNameLst>
                                      </p:cBhvr>
                                      <p:tavLst>
                                        <p:tav tm="0">
                                          <p:val>
                                            <p:fltVal val="0"/>
                                          </p:val>
                                        </p:tav>
                                        <p:tav tm="100000">
                                          <p:val>
                                            <p:strVal val="#ppt_w"/>
                                          </p:val>
                                        </p:tav>
                                      </p:tavLst>
                                    </p:anim>
                                    <p:anim calcmode="lin" valueType="num">
                                      <p:cBhvr>
                                        <p:cTn id="147" dur="2000" fill="hold"/>
                                        <p:tgtEl>
                                          <p:spTgt spid="6"/>
                                        </p:tgtEl>
                                        <p:attrNameLst>
                                          <p:attrName>ppt_h</p:attrName>
                                        </p:attrNameLst>
                                      </p:cBhvr>
                                      <p:tavLst>
                                        <p:tav tm="0">
                                          <p:val>
                                            <p:fltVal val="0"/>
                                          </p:val>
                                        </p:tav>
                                        <p:tav tm="100000">
                                          <p:val>
                                            <p:strVal val="#ppt_h"/>
                                          </p:val>
                                        </p:tav>
                                      </p:tavLst>
                                    </p:anim>
                                    <p:animEffect transition="in" filter="fade">
                                      <p:cBhvr>
                                        <p:cTn id="148" dur="2000"/>
                                        <p:tgtEl>
                                          <p:spTgt spid="6"/>
                                        </p:tgtEl>
                                      </p:cBhvr>
                                    </p:animEffect>
                                  </p:childTnLst>
                                </p:cTn>
                              </p:par>
                              <p:par>
                                <p:cTn id="149" presetID="53" presetClass="entr" presetSubtype="0" fill="hold" nodeType="withEffect">
                                  <p:stCondLst>
                                    <p:cond delay="0"/>
                                  </p:stCondLst>
                                  <p:childTnLst>
                                    <p:set>
                                      <p:cBhvr>
                                        <p:cTn id="150" dur="1" fill="hold">
                                          <p:stCondLst>
                                            <p:cond delay="0"/>
                                          </p:stCondLst>
                                        </p:cTn>
                                        <p:tgtEl>
                                          <p:spTgt spid="87"/>
                                        </p:tgtEl>
                                        <p:attrNameLst>
                                          <p:attrName>style.visibility</p:attrName>
                                        </p:attrNameLst>
                                      </p:cBhvr>
                                      <p:to>
                                        <p:strVal val="visible"/>
                                      </p:to>
                                    </p:set>
                                    <p:anim calcmode="lin" valueType="num">
                                      <p:cBhvr>
                                        <p:cTn id="151" dur="2000" fill="hold"/>
                                        <p:tgtEl>
                                          <p:spTgt spid="87"/>
                                        </p:tgtEl>
                                        <p:attrNameLst>
                                          <p:attrName>ppt_w</p:attrName>
                                        </p:attrNameLst>
                                      </p:cBhvr>
                                      <p:tavLst>
                                        <p:tav tm="0">
                                          <p:val>
                                            <p:fltVal val="0"/>
                                          </p:val>
                                        </p:tav>
                                        <p:tav tm="100000">
                                          <p:val>
                                            <p:strVal val="#ppt_w"/>
                                          </p:val>
                                        </p:tav>
                                      </p:tavLst>
                                    </p:anim>
                                    <p:anim calcmode="lin" valueType="num">
                                      <p:cBhvr>
                                        <p:cTn id="152" dur="2000" fill="hold"/>
                                        <p:tgtEl>
                                          <p:spTgt spid="87"/>
                                        </p:tgtEl>
                                        <p:attrNameLst>
                                          <p:attrName>ppt_h</p:attrName>
                                        </p:attrNameLst>
                                      </p:cBhvr>
                                      <p:tavLst>
                                        <p:tav tm="0">
                                          <p:val>
                                            <p:fltVal val="0"/>
                                          </p:val>
                                        </p:tav>
                                        <p:tav tm="100000">
                                          <p:val>
                                            <p:strVal val="#ppt_h"/>
                                          </p:val>
                                        </p:tav>
                                      </p:tavLst>
                                    </p:anim>
                                    <p:animEffect transition="in" filter="fade">
                                      <p:cBhvr>
                                        <p:cTn id="153" dur="2000"/>
                                        <p:tgtEl>
                                          <p:spTgt spid="87"/>
                                        </p:tgtEl>
                                      </p:cBhvr>
                                    </p:animEffect>
                                  </p:childTnLst>
                                </p:cTn>
                              </p:par>
                              <p:par>
                                <p:cTn id="154" presetID="53" presetClass="entr" presetSubtype="0" fill="hold" nodeType="withEffect">
                                  <p:stCondLst>
                                    <p:cond delay="0"/>
                                  </p:stCondLst>
                                  <p:childTnLst>
                                    <p:set>
                                      <p:cBhvr>
                                        <p:cTn id="155" dur="1" fill="hold">
                                          <p:stCondLst>
                                            <p:cond delay="0"/>
                                          </p:stCondLst>
                                        </p:cTn>
                                        <p:tgtEl>
                                          <p:spTgt spid="44"/>
                                        </p:tgtEl>
                                        <p:attrNameLst>
                                          <p:attrName>style.visibility</p:attrName>
                                        </p:attrNameLst>
                                      </p:cBhvr>
                                      <p:to>
                                        <p:strVal val="visible"/>
                                      </p:to>
                                    </p:set>
                                    <p:anim calcmode="lin" valueType="num">
                                      <p:cBhvr>
                                        <p:cTn id="156" dur="2000" fill="hold"/>
                                        <p:tgtEl>
                                          <p:spTgt spid="44"/>
                                        </p:tgtEl>
                                        <p:attrNameLst>
                                          <p:attrName>ppt_w</p:attrName>
                                        </p:attrNameLst>
                                      </p:cBhvr>
                                      <p:tavLst>
                                        <p:tav tm="0">
                                          <p:val>
                                            <p:fltVal val="0"/>
                                          </p:val>
                                        </p:tav>
                                        <p:tav tm="100000">
                                          <p:val>
                                            <p:strVal val="#ppt_w"/>
                                          </p:val>
                                        </p:tav>
                                      </p:tavLst>
                                    </p:anim>
                                    <p:anim calcmode="lin" valueType="num">
                                      <p:cBhvr>
                                        <p:cTn id="157" dur="2000" fill="hold"/>
                                        <p:tgtEl>
                                          <p:spTgt spid="44"/>
                                        </p:tgtEl>
                                        <p:attrNameLst>
                                          <p:attrName>ppt_h</p:attrName>
                                        </p:attrNameLst>
                                      </p:cBhvr>
                                      <p:tavLst>
                                        <p:tav tm="0">
                                          <p:val>
                                            <p:fltVal val="0"/>
                                          </p:val>
                                        </p:tav>
                                        <p:tav tm="100000">
                                          <p:val>
                                            <p:strVal val="#ppt_h"/>
                                          </p:val>
                                        </p:tav>
                                      </p:tavLst>
                                    </p:anim>
                                    <p:animEffect transition="in" filter="fade">
                                      <p:cBhvr>
                                        <p:cTn id="158" dur="2000"/>
                                        <p:tgtEl>
                                          <p:spTgt spid="44"/>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0"/>
                                        <p:tgtEl>
                                          <p:spTgt spid="81"/>
                                        </p:tgtEl>
                                      </p:cBhvr>
                                    </p:animEffect>
                                  </p:childTnLst>
                                </p:cTn>
                              </p:par>
                            </p:childTnLst>
                          </p:cTn>
                        </p:par>
                        <p:par>
                          <p:cTn id="164" fill="hold">
                            <p:stCondLst>
                              <p:cond delay="500"/>
                            </p:stCondLst>
                            <p:childTnLst>
                              <p:par>
                                <p:cTn id="165" presetID="22" presetClass="entr" presetSubtype="4" fill="hold" grpId="0" nodeType="after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93"/>
                                        </p:tgtEl>
                                        <p:attrNameLst>
                                          <p:attrName>style.visibility</p:attrName>
                                        </p:attrNameLst>
                                      </p:cBhvr>
                                      <p:to>
                                        <p:strVal val="visible"/>
                                      </p:to>
                                    </p:set>
                                    <p:animEffect transition="in" filter="wipe(down)">
                                      <p:cBhvr>
                                        <p:cTn id="170" dur="500"/>
                                        <p:tgtEl>
                                          <p:spTgt spid="93"/>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95"/>
                                        </p:tgtEl>
                                        <p:attrNameLst>
                                          <p:attrName>style.visibility</p:attrName>
                                        </p:attrNameLst>
                                      </p:cBhvr>
                                      <p:to>
                                        <p:strVal val="visible"/>
                                      </p:to>
                                    </p:set>
                                    <p:animEffect transition="in" filter="wipe(down)">
                                      <p:cBhvr>
                                        <p:cTn id="173" dur="500"/>
                                        <p:tgtEl>
                                          <p:spTgt spid="95"/>
                                        </p:tgtEl>
                                      </p:cBhvr>
                                    </p:animEffect>
                                  </p:childTnLst>
                                </p:cTn>
                              </p:par>
                            </p:childTnLst>
                          </p:cTn>
                        </p:par>
                        <p:par>
                          <p:cTn id="174" fill="hold">
                            <p:stCondLst>
                              <p:cond delay="1000"/>
                            </p:stCondLst>
                            <p:childTnLst>
                              <p:par>
                                <p:cTn id="175" presetID="10" presetClass="entr" presetSubtype="0" fill="hold" grpId="0" nodeType="afterEffect">
                                  <p:stCondLst>
                                    <p:cond delay="0"/>
                                  </p:stCondLst>
                                  <p:childTnLst>
                                    <p:set>
                                      <p:cBhvr>
                                        <p:cTn id="176" dur="1" fill="hold">
                                          <p:stCondLst>
                                            <p:cond delay="0"/>
                                          </p:stCondLst>
                                        </p:cTn>
                                        <p:tgtEl>
                                          <p:spTgt spid="58"/>
                                        </p:tgtEl>
                                        <p:attrNameLst>
                                          <p:attrName>style.visibility</p:attrName>
                                        </p:attrNameLst>
                                      </p:cBhvr>
                                      <p:to>
                                        <p:strVal val="visible"/>
                                      </p:to>
                                    </p:set>
                                    <p:animEffect transition="in" filter="fade">
                                      <p:cBhvr>
                                        <p:cTn id="177" dur="500"/>
                                        <p:tgtEl>
                                          <p:spTgt spid="5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fade">
                                      <p:cBhvr>
                                        <p:cTn id="180" dur="500"/>
                                        <p:tgtEl>
                                          <p:spTgt spid="59"/>
                                        </p:tgtEl>
                                      </p:cBhvr>
                                    </p:animEffect>
                                  </p:childTnLst>
                                </p:cTn>
                              </p:par>
                              <p:par>
                                <p:cTn id="181" presetID="10" presetClass="entr" presetSubtype="0" fill="hold" nodeType="withEffect">
                                  <p:stCondLst>
                                    <p:cond delay="0"/>
                                  </p:stCondLst>
                                  <p:childTnLst>
                                    <p:set>
                                      <p:cBhvr>
                                        <p:cTn id="182" dur="1" fill="hold">
                                          <p:stCondLst>
                                            <p:cond delay="0"/>
                                          </p:stCondLst>
                                        </p:cTn>
                                        <p:tgtEl>
                                          <p:spTgt spid="56"/>
                                        </p:tgtEl>
                                        <p:attrNameLst>
                                          <p:attrName>style.visibility</p:attrName>
                                        </p:attrNameLst>
                                      </p:cBhvr>
                                      <p:to>
                                        <p:strVal val="visible"/>
                                      </p:to>
                                    </p:set>
                                    <p:animEffect transition="in" filter="fade">
                                      <p:cBhvr>
                                        <p:cTn id="183" dur="500"/>
                                        <p:tgtEl>
                                          <p:spTgt spid="56"/>
                                        </p:tgtEl>
                                      </p:cBhvr>
                                    </p:animEffect>
                                  </p:childTnLst>
                                </p:cTn>
                              </p:par>
                              <p:par>
                                <p:cTn id="184" presetID="10" presetClass="entr" presetSubtype="0" fill="hold" nodeType="with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fade">
                                      <p:cBhvr>
                                        <p:cTn id="186" dur="500"/>
                                        <p:tgtEl>
                                          <p:spTgt spid="57"/>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4"/>
                                        </p:tgtEl>
                                      </p:cBhvr>
                                    </p:animEffect>
                                    <p:set>
                                      <p:cBhvr>
                                        <p:cTn id="191" dur="1" fill="hold">
                                          <p:stCondLst>
                                            <p:cond delay="499"/>
                                          </p:stCondLst>
                                        </p:cTn>
                                        <p:tgtEl>
                                          <p:spTgt spid="94"/>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93"/>
                                        </p:tgtEl>
                                      </p:cBhvr>
                                    </p:animEffect>
                                    <p:set>
                                      <p:cBhvr>
                                        <p:cTn id="194" dur="1" fill="hold">
                                          <p:stCondLst>
                                            <p:cond delay="499"/>
                                          </p:stCondLst>
                                        </p:cTn>
                                        <p:tgtEl>
                                          <p:spTgt spid="93"/>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95"/>
                                        </p:tgtEl>
                                      </p:cBhvr>
                                    </p:animEffect>
                                    <p:set>
                                      <p:cBhvr>
                                        <p:cTn id="197" dur="1" fill="hold">
                                          <p:stCondLst>
                                            <p:cond delay="499"/>
                                          </p:stCondLst>
                                        </p:cTn>
                                        <p:tgtEl>
                                          <p:spTgt spid="95"/>
                                        </p:tgtEl>
                                        <p:attrNameLst>
                                          <p:attrName>style.visibility</p:attrName>
                                        </p:attrNameLst>
                                      </p:cBhvr>
                                      <p:to>
                                        <p:strVal val="hidden"/>
                                      </p:to>
                                    </p:set>
                                  </p:childTnLst>
                                </p:cTn>
                              </p:par>
                              <p:par>
                                <p:cTn id="198" presetID="10" presetClass="entr" presetSubtype="0" fill="hold" grpId="0" nodeType="withEffect">
                                  <p:stCondLst>
                                    <p:cond delay="0"/>
                                  </p:stCondLst>
                                  <p:childTnLst>
                                    <p:set>
                                      <p:cBhvr>
                                        <p:cTn id="199" dur="1" fill="hold">
                                          <p:stCondLst>
                                            <p:cond delay="0"/>
                                          </p:stCondLst>
                                        </p:cTn>
                                        <p:tgtEl>
                                          <p:spTgt spid="82"/>
                                        </p:tgtEl>
                                        <p:attrNameLst>
                                          <p:attrName>style.visibility</p:attrName>
                                        </p:attrNameLst>
                                      </p:cBhvr>
                                      <p:to>
                                        <p:strVal val="visible"/>
                                      </p:to>
                                    </p:set>
                                    <p:animEffect transition="in" filter="fade">
                                      <p:cBhvr>
                                        <p:cTn id="200" dur="500"/>
                                        <p:tgtEl>
                                          <p:spTgt spid="82"/>
                                        </p:tgtEl>
                                      </p:cBhvr>
                                    </p:animEffect>
                                  </p:childTnLst>
                                </p:cTn>
                              </p:par>
                            </p:childTnLst>
                          </p:cTn>
                        </p:par>
                        <p:par>
                          <p:cTn id="201" fill="hold">
                            <p:stCondLst>
                              <p:cond delay="500"/>
                            </p:stCondLst>
                            <p:childTnLst>
                              <p:par>
                                <p:cTn id="202" presetID="10" presetClass="entr" presetSubtype="0" fill="hold" nodeType="afterEffect">
                                  <p:stCondLst>
                                    <p:cond delay="0"/>
                                  </p:stCondLst>
                                  <p:childTnLst>
                                    <p:set>
                                      <p:cBhvr>
                                        <p:cTn id="203" dur="1" fill="hold">
                                          <p:stCondLst>
                                            <p:cond delay="0"/>
                                          </p:stCondLst>
                                        </p:cTn>
                                        <p:tgtEl>
                                          <p:spTgt spid="69"/>
                                        </p:tgtEl>
                                        <p:attrNameLst>
                                          <p:attrName>style.visibility</p:attrName>
                                        </p:attrNameLst>
                                      </p:cBhvr>
                                      <p:to>
                                        <p:strVal val="visible"/>
                                      </p:to>
                                    </p:set>
                                    <p:animEffect transition="in" filter="fade">
                                      <p:cBhvr>
                                        <p:cTn id="204" dur="500"/>
                                        <p:tgtEl>
                                          <p:spTgt spid="69"/>
                                        </p:tgtEl>
                                      </p:cBhvr>
                                    </p:animEffect>
                                  </p:childTnLst>
                                </p:cTn>
                              </p:par>
                              <p:par>
                                <p:cTn id="205" presetID="10" presetClass="entr" presetSubtype="0" fill="hold" nodeType="withEffect">
                                  <p:stCondLst>
                                    <p:cond delay="0"/>
                                  </p:stCondLst>
                                  <p:childTnLst>
                                    <p:set>
                                      <p:cBhvr>
                                        <p:cTn id="206" dur="1" fill="hold">
                                          <p:stCondLst>
                                            <p:cond delay="0"/>
                                          </p:stCondLst>
                                        </p:cTn>
                                        <p:tgtEl>
                                          <p:spTgt spid="64"/>
                                        </p:tgtEl>
                                        <p:attrNameLst>
                                          <p:attrName>style.visibility</p:attrName>
                                        </p:attrNameLst>
                                      </p:cBhvr>
                                      <p:to>
                                        <p:strVal val="visible"/>
                                      </p:to>
                                    </p:set>
                                    <p:animEffect transition="in" filter="fade">
                                      <p:cBhvr>
                                        <p:cTn id="207" dur="500"/>
                                        <p:tgtEl>
                                          <p:spTgt spid="64"/>
                                        </p:tgtEl>
                                      </p:cBhvr>
                                    </p:animEffect>
                                  </p:childTnLst>
                                </p:cTn>
                              </p:par>
                              <p:par>
                                <p:cTn id="208" presetID="10" presetClass="entr" presetSubtype="0" fill="hold" nodeType="withEffect">
                                  <p:stCondLst>
                                    <p:cond delay="0"/>
                                  </p:stCondLst>
                                  <p:childTnLst>
                                    <p:set>
                                      <p:cBhvr>
                                        <p:cTn id="209" dur="1" fill="hold">
                                          <p:stCondLst>
                                            <p:cond delay="0"/>
                                          </p:stCondLst>
                                        </p:cTn>
                                        <p:tgtEl>
                                          <p:spTgt spid="61"/>
                                        </p:tgtEl>
                                        <p:attrNameLst>
                                          <p:attrName>style.visibility</p:attrName>
                                        </p:attrNameLst>
                                      </p:cBhvr>
                                      <p:to>
                                        <p:strVal val="visible"/>
                                      </p:to>
                                    </p:set>
                                    <p:animEffect transition="in" filter="fade">
                                      <p:cBhvr>
                                        <p:cTn id="210" dur="500"/>
                                        <p:tgtEl>
                                          <p:spTgt spid="61"/>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par>
                          <p:cTn id="216" fill="hold">
                            <p:stCondLst>
                              <p:cond delay="500"/>
                            </p:stCondLst>
                            <p:childTnLst>
                              <p:par>
                                <p:cTn id="217" presetID="37" presetClass="entr" presetSubtype="0" fill="hold" nodeType="afterEffect">
                                  <p:stCondLst>
                                    <p:cond delay="0"/>
                                  </p:stCondLst>
                                  <p:childTnLst>
                                    <p:set>
                                      <p:cBhvr>
                                        <p:cTn id="218" dur="1" fill="hold">
                                          <p:stCondLst>
                                            <p:cond delay="0"/>
                                          </p:stCondLst>
                                        </p:cTn>
                                        <p:tgtEl>
                                          <p:spTgt spid="78"/>
                                        </p:tgtEl>
                                        <p:attrNameLst>
                                          <p:attrName>style.visibility</p:attrName>
                                        </p:attrNameLst>
                                      </p:cBhvr>
                                      <p:to>
                                        <p:strVal val="visible"/>
                                      </p:to>
                                    </p:set>
                                    <p:animEffect transition="in" filter="fade">
                                      <p:cBhvr>
                                        <p:cTn id="219" dur="1000"/>
                                        <p:tgtEl>
                                          <p:spTgt spid="78"/>
                                        </p:tgtEl>
                                      </p:cBhvr>
                                    </p:animEffect>
                                    <p:anim calcmode="lin" valueType="num">
                                      <p:cBhvr>
                                        <p:cTn id="220" dur="1000" fill="hold"/>
                                        <p:tgtEl>
                                          <p:spTgt spid="78"/>
                                        </p:tgtEl>
                                        <p:attrNameLst>
                                          <p:attrName>ppt_x</p:attrName>
                                        </p:attrNameLst>
                                      </p:cBhvr>
                                      <p:tavLst>
                                        <p:tav tm="0">
                                          <p:val>
                                            <p:strVal val="#ppt_x"/>
                                          </p:val>
                                        </p:tav>
                                        <p:tav tm="100000">
                                          <p:val>
                                            <p:strVal val="#ppt_x"/>
                                          </p:val>
                                        </p:tav>
                                      </p:tavLst>
                                    </p:anim>
                                    <p:anim calcmode="lin" valueType="num">
                                      <p:cBhvr>
                                        <p:cTn id="221" dur="900" decel="100000" fill="hold"/>
                                        <p:tgtEl>
                                          <p:spTgt spid="78"/>
                                        </p:tgtEl>
                                        <p:attrNameLst>
                                          <p:attrName>ppt_y</p:attrName>
                                        </p:attrNameLst>
                                      </p:cBhvr>
                                      <p:tavLst>
                                        <p:tav tm="0">
                                          <p:val>
                                            <p:strVal val="#ppt_y+1"/>
                                          </p:val>
                                        </p:tav>
                                        <p:tav tm="100000">
                                          <p:val>
                                            <p:strVal val="#ppt_y-.03"/>
                                          </p:val>
                                        </p:tav>
                                      </p:tavLst>
                                    </p:anim>
                                    <p:anim calcmode="lin" valueType="num">
                                      <p:cBhvr>
                                        <p:cTn id="222"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223" presetID="37" presetClass="entr" presetSubtype="0" fill="hold" nodeType="withEffect">
                                  <p:stCondLst>
                                    <p:cond delay="0"/>
                                  </p:stCondLst>
                                  <p:childTnLst>
                                    <p:set>
                                      <p:cBhvr>
                                        <p:cTn id="224" dur="1" fill="hold">
                                          <p:stCondLst>
                                            <p:cond delay="0"/>
                                          </p:stCondLst>
                                        </p:cTn>
                                        <p:tgtEl>
                                          <p:spTgt spid="77"/>
                                        </p:tgtEl>
                                        <p:attrNameLst>
                                          <p:attrName>style.visibility</p:attrName>
                                        </p:attrNameLst>
                                      </p:cBhvr>
                                      <p:to>
                                        <p:strVal val="visible"/>
                                      </p:to>
                                    </p:set>
                                    <p:animEffect transition="in" filter="fade">
                                      <p:cBhvr>
                                        <p:cTn id="225" dur="1000"/>
                                        <p:tgtEl>
                                          <p:spTgt spid="77"/>
                                        </p:tgtEl>
                                      </p:cBhvr>
                                    </p:animEffect>
                                    <p:anim calcmode="lin" valueType="num">
                                      <p:cBhvr>
                                        <p:cTn id="226" dur="1000" fill="hold"/>
                                        <p:tgtEl>
                                          <p:spTgt spid="77"/>
                                        </p:tgtEl>
                                        <p:attrNameLst>
                                          <p:attrName>ppt_x</p:attrName>
                                        </p:attrNameLst>
                                      </p:cBhvr>
                                      <p:tavLst>
                                        <p:tav tm="0">
                                          <p:val>
                                            <p:strVal val="#ppt_x"/>
                                          </p:val>
                                        </p:tav>
                                        <p:tav tm="100000">
                                          <p:val>
                                            <p:strVal val="#ppt_x"/>
                                          </p:val>
                                        </p:tav>
                                      </p:tavLst>
                                    </p:anim>
                                    <p:anim calcmode="lin" valueType="num">
                                      <p:cBhvr>
                                        <p:cTn id="227" dur="900" decel="100000" fill="hold"/>
                                        <p:tgtEl>
                                          <p:spTgt spid="77"/>
                                        </p:tgtEl>
                                        <p:attrNameLst>
                                          <p:attrName>ppt_y</p:attrName>
                                        </p:attrNameLst>
                                      </p:cBhvr>
                                      <p:tavLst>
                                        <p:tav tm="0">
                                          <p:val>
                                            <p:strVal val="#ppt_y+1"/>
                                          </p:val>
                                        </p:tav>
                                        <p:tav tm="100000">
                                          <p:val>
                                            <p:strVal val="#ppt_y-.03"/>
                                          </p:val>
                                        </p:tav>
                                      </p:tavLst>
                                    </p:anim>
                                    <p:anim calcmode="lin" valueType="num">
                                      <p:cBhvr>
                                        <p:cTn id="22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229" presetID="37" presetClass="entr" presetSubtype="0" fill="hold" nodeType="withEffect">
                                  <p:stCondLst>
                                    <p:cond delay="0"/>
                                  </p:stCondLst>
                                  <p:childTnLst>
                                    <p:set>
                                      <p:cBhvr>
                                        <p:cTn id="230" dur="1" fill="hold">
                                          <p:stCondLst>
                                            <p:cond delay="0"/>
                                          </p:stCondLst>
                                        </p:cTn>
                                        <p:tgtEl>
                                          <p:spTgt spid="76"/>
                                        </p:tgtEl>
                                        <p:attrNameLst>
                                          <p:attrName>style.visibility</p:attrName>
                                        </p:attrNameLst>
                                      </p:cBhvr>
                                      <p:to>
                                        <p:strVal val="visible"/>
                                      </p:to>
                                    </p:set>
                                    <p:animEffect transition="in" filter="fade">
                                      <p:cBhvr>
                                        <p:cTn id="231" dur="1000"/>
                                        <p:tgtEl>
                                          <p:spTgt spid="76"/>
                                        </p:tgtEl>
                                      </p:cBhvr>
                                    </p:animEffect>
                                    <p:anim calcmode="lin" valueType="num">
                                      <p:cBhvr>
                                        <p:cTn id="232" dur="1000" fill="hold"/>
                                        <p:tgtEl>
                                          <p:spTgt spid="76"/>
                                        </p:tgtEl>
                                        <p:attrNameLst>
                                          <p:attrName>ppt_x</p:attrName>
                                        </p:attrNameLst>
                                      </p:cBhvr>
                                      <p:tavLst>
                                        <p:tav tm="0">
                                          <p:val>
                                            <p:strVal val="#ppt_x"/>
                                          </p:val>
                                        </p:tav>
                                        <p:tav tm="100000">
                                          <p:val>
                                            <p:strVal val="#ppt_x"/>
                                          </p:val>
                                        </p:tav>
                                      </p:tavLst>
                                    </p:anim>
                                    <p:anim calcmode="lin" valueType="num">
                                      <p:cBhvr>
                                        <p:cTn id="233" dur="900" decel="100000" fill="hold"/>
                                        <p:tgtEl>
                                          <p:spTgt spid="76"/>
                                        </p:tgtEl>
                                        <p:attrNameLst>
                                          <p:attrName>ppt_y</p:attrName>
                                        </p:attrNameLst>
                                      </p:cBhvr>
                                      <p:tavLst>
                                        <p:tav tm="0">
                                          <p:val>
                                            <p:strVal val="#ppt_y+1"/>
                                          </p:val>
                                        </p:tav>
                                        <p:tav tm="100000">
                                          <p:val>
                                            <p:strVal val="#ppt_y-.03"/>
                                          </p:val>
                                        </p:tav>
                                      </p:tavLst>
                                    </p:anim>
                                    <p:anim calcmode="lin" valueType="num">
                                      <p:cBhvr>
                                        <p:cTn id="234"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235" presetID="37" presetClass="entr" presetSubtype="0" fill="hold" nodeType="withEffect">
                                  <p:stCondLst>
                                    <p:cond delay="0"/>
                                  </p:stCondLst>
                                  <p:childTnLst>
                                    <p:set>
                                      <p:cBhvr>
                                        <p:cTn id="236" dur="1" fill="hold">
                                          <p:stCondLst>
                                            <p:cond delay="0"/>
                                          </p:stCondLst>
                                        </p:cTn>
                                        <p:tgtEl>
                                          <p:spTgt spid="75"/>
                                        </p:tgtEl>
                                        <p:attrNameLst>
                                          <p:attrName>style.visibility</p:attrName>
                                        </p:attrNameLst>
                                      </p:cBhvr>
                                      <p:to>
                                        <p:strVal val="visible"/>
                                      </p:to>
                                    </p:set>
                                    <p:animEffect transition="in" filter="fade">
                                      <p:cBhvr>
                                        <p:cTn id="237" dur="1000"/>
                                        <p:tgtEl>
                                          <p:spTgt spid="75"/>
                                        </p:tgtEl>
                                      </p:cBhvr>
                                    </p:animEffect>
                                    <p:anim calcmode="lin" valueType="num">
                                      <p:cBhvr>
                                        <p:cTn id="238" dur="1000" fill="hold"/>
                                        <p:tgtEl>
                                          <p:spTgt spid="75"/>
                                        </p:tgtEl>
                                        <p:attrNameLst>
                                          <p:attrName>ppt_x</p:attrName>
                                        </p:attrNameLst>
                                      </p:cBhvr>
                                      <p:tavLst>
                                        <p:tav tm="0">
                                          <p:val>
                                            <p:strVal val="#ppt_x"/>
                                          </p:val>
                                        </p:tav>
                                        <p:tav tm="100000">
                                          <p:val>
                                            <p:strVal val="#ppt_x"/>
                                          </p:val>
                                        </p:tav>
                                      </p:tavLst>
                                    </p:anim>
                                    <p:anim calcmode="lin" valueType="num">
                                      <p:cBhvr>
                                        <p:cTn id="239" dur="900" decel="100000" fill="hold"/>
                                        <p:tgtEl>
                                          <p:spTgt spid="75"/>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241" fill="hold">
                            <p:stCondLst>
                              <p:cond delay="1500"/>
                            </p:stCondLst>
                            <p:childTnLst>
                              <p:par>
                                <p:cTn id="242" presetID="37" presetClass="entr" presetSubtype="0" fill="hold" nodeType="after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fade">
                                      <p:cBhvr>
                                        <p:cTn id="244" dur="1000"/>
                                        <p:tgtEl>
                                          <p:spTgt spid="74"/>
                                        </p:tgtEl>
                                      </p:cBhvr>
                                    </p:animEffect>
                                    <p:anim calcmode="lin" valueType="num">
                                      <p:cBhvr>
                                        <p:cTn id="245" dur="1000" fill="hold"/>
                                        <p:tgtEl>
                                          <p:spTgt spid="74"/>
                                        </p:tgtEl>
                                        <p:attrNameLst>
                                          <p:attrName>ppt_x</p:attrName>
                                        </p:attrNameLst>
                                      </p:cBhvr>
                                      <p:tavLst>
                                        <p:tav tm="0">
                                          <p:val>
                                            <p:strVal val="#ppt_x"/>
                                          </p:val>
                                        </p:tav>
                                        <p:tav tm="100000">
                                          <p:val>
                                            <p:strVal val="#ppt_x"/>
                                          </p:val>
                                        </p:tav>
                                      </p:tavLst>
                                    </p:anim>
                                    <p:anim calcmode="lin" valueType="num">
                                      <p:cBhvr>
                                        <p:cTn id="246" dur="900" decel="100000" fill="hold"/>
                                        <p:tgtEl>
                                          <p:spTgt spid="74"/>
                                        </p:tgtEl>
                                        <p:attrNameLst>
                                          <p:attrName>ppt_y</p:attrName>
                                        </p:attrNameLst>
                                      </p:cBhvr>
                                      <p:tavLst>
                                        <p:tav tm="0">
                                          <p:val>
                                            <p:strVal val="#ppt_y+1"/>
                                          </p:val>
                                        </p:tav>
                                        <p:tav tm="100000">
                                          <p:val>
                                            <p:strVal val="#ppt_y-.03"/>
                                          </p:val>
                                        </p:tav>
                                      </p:tavLst>
                                    </p:anim>
                                    <p:anim calcmode="lin" valueType="num">
                                      <p:cBhvr>
                                        <p:cTn id="24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248" presetID="37" presetClass="entr" presetSubtype="0" fill="hold" nodeType="withEffect">
                                  <p:stCondLst>
                                    <p:cond delay="0"/>
                                  </p:stCondLst>
                                  <p:childTnLst>
                                    <p:set>
                                      <p:cBhvr>
                                        <p:cTn id="249" dur="1" fill="hold">
                                          <p:stCondLst>
                                            <p:cond delay="0"/>
                                          </p:stCondLst>
                                        </p:cTn>
                                        <p:tgtEl>
                                          <p:spTgt spid="72"/>
                                        </p:tgtEl>
                                        <p:attrNameLst>
                                          <p:attrName>style.visibility</p:attrName>
                                        </p:attrNameLst>
                                      </p:cBhvr>
                                      <p:to>
                                        <p:strVal val="visible"/>
                                      </p:to>
                                    </p:set>
                                    <p:animEffect transition="in" filter="fade">
                                      <p:cBhvr>
                                        <p:cTn id="250" dur="1000"/>
                                        <p:tgtEl>
                                          <p:spTgt spid="72"/>
                                        </p:tgtEl>
                                      </p:cBhvr>
                                    </p:animEffect>
                                    <p:anim calcmode="lin" valueType="num">
                                      <p:cBhvr>
                                        <p:cTn id="251" dur="1000" fill="hold"/>
                                        <p:tgtEl>
                                          <p:spTgt spid="72"/>
                                        </p:tgtEl>
                                        <p:attrNameLst>
                                          <p:attrName>ppt_x</p:attrName>
                                        </p:attrNameLst>
                                      </p:cBhvr>
                                      <p:tavLst>
                                        <p:tav tm="0">
                                          <p:val>
                                            <p:strVal val="#ppt_x"/>
                                          </p:val>
                                        </p:tav>
                                        <p:tav tm="100000">
                                          <p:val>
                                            <p:strVal val="#ppt_x"/>
                                          </p:val>
                                        </p:tav>
                                      </p:tavLst>
                                    </p:anim>
                                    <p:anim calcmode="lin" valueType="num">
                                      <p:cBhvr>
                                        <p:cTn id="252" dur="900" decel="100000" fill="hold"/>
                                        <p:tgtEl>
                                          <p:spTgt spid="72"/>
                                        </p:tgtEl>
                                        <p:attrNameLst>
                                          <p:attrName>ppt_y</p:attrName>
                                        </p:attrNameLst>
                                      </p:cBhvr>
                                      <p:tavLst>
                                        <p:tav tm="0">
                                          <p:val>
                                            <p:strVal val="#ppt_y+1"/>
                                          </p:val>
                                        </p:tav>
                                        <p:tav tm="100000">
                                          <p:val>
                                            <p:strVal val="#ppt_y-.03"/>
                                          </p:val>
                                        </p:tav>
                                      </p:tavLst>
                                    </p:anim>
                                    <p:anim calcmode="lin" valueType="num">
                                      <p:cBhvr>
                                        <p:cTn id="25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254" presetID="37" presetClass="entr" presetSubtype="0" fill="hold" nodeType="withEffect">
                                  <p:stCondLst>
                                    <p:cond delay="0"/>
                                  </p:stCondLst>
                                  <p:childTnLst>
                                    <p:set>
                                      <p:cBhvr>
                                        <p:cTn id="255" dur="1" fill="hold">
                                          <p:stCondLst>
                                            <p:cond delay="0"/>
                                          </p:stCondLst>
                                        </p:cTn>
                                        <p:tgtEl>
                                          <p:spTgt spid="73"/>
                                        </p:tgtEl>
                                        <p:attrNameLst>
                                          <p:attrName>style.visibility</p:attrName>
                                        </p:attrNameLst>
                                      </p:cBhvr>
                                      <p:to>
                                        <p:strVal val="visible"/>
                                      </p:to>
                                    </p:set>
                                    <p:animEffect transition="in" filter="fade">
                                      <p:cBhvr>
                                        <p:cTn id="256" dur="1000"/>
                                        <p:tgtEl>
                                          <p:spTgt spid="73"/>
                                        </p:tgtEl>
                                      </p:cBhvr>
                                    </p:animEffect>
                                    <p:anim calcmode="lin" valueType="num">
                                      <p:cBhvr>
                                        <p:cTn id="257" dur="1000" fill="hold"/>
                                        <p:tgtEl>
                                          <p:spTgt spid="73"/>
                                        </p:tgtEl>
                                        <p:attrNameLst>
                                          <p:attrName>ppt_x</p:attrName>
                                        </p:attrNameLst>
                                      </p:cBhvr>
                                      <p:tavLst>
                                        <p:tav tm="0">
                                          <p:val>
                                            <p:strVal val="#ppt_x"/>
                                          </p:val>
                                        </p:tav>
                                        <p:tav tm="100000">
                                          <p:val>
                                            <p:strVal val="#ppt_x"/>
                                          </p:val>
                                        </p:tav>
                                      </p:tavLst>
                                    </p:anim>
                                    <p:anim calcmode="lin" valueType="num">
                                      <p:cBhvr>
                                        <p:cTn id="258" dur="900" decel="100000" fill="hold"/>
                                        <p:tgtEl>
                                          <p:spTgt spid="73"/>
                                        </p:tgtEl>
                                        <p:attrNameLst>
                                          <p:attrName>ppt_y</p:attrName>
                                        </p:attrNameLst>
                                      </p:cBhvr>
                                      <p:tavLst>
                                        <p:tav tm="0">
                                          <p:val>
                                            <p:strVal val="#ppt_y+1"/>
                                          </p:val>
                                        </p:tav>
                                        <p:tav tm="100000">
                                          <p:val>
                                            <p:strVal val="#ppt_y-.03"/>
                                          </p:val>
                                        </p:tav>
                                      </p:tavLst>
                                    </p:anim>
                                    <p:anim calcmode="lin" valueType="num">
                                      <p:cBhvr>
                                        <p:cTn id="25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58" grpId="0"/>
      <p:bldP spid="59" grpId="0"/>
      <p:bldP spid="79" grpId="0" animBg="1"/>
      <p:bldP spid="81" grpId="0" animBg="1"/>
      <p:bldP spid="82" grpId="0" animBg="1"/>
      <p:bldP spid="83" grpId="0" animBg="1"/>
      <p:bldP spid="90" grpId="0" animBg="1"/>
      <p:bldP spid="90" grpId="1" animBg="1"/>
      <p:bldP spid="91" grpId="0" animBg="1"/>
      <p:bldP spid="91" grpId="1" animBg="1"/>
      <p:bldP spid="92" grpId="0"/>
      <p:bldP spid="92" grpId="1"/>
      <p:bldP spid="93" grpId="0" animBg="1"/>
      <p:bldP spid="93" grpId="1" animBg="1"/>
      <p:bldP spid="94" grpId="0" animBg="1"/>
      <p:bldP spid="94" grpId="1" animBg="1"/>
      <p:bldP spid="95" grpId="0" animBg="1"/>
      <p:bldP spid="95" grpId="1"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Private Cloud Application Deployment</a:t>
            </a:r>
            <a:endParaRPr lang="en-US" dirty="0"/>
          </a:p>
        </p:txBody>
      </p:sp>
    </p:spTree>
    <p:extLst>
      <p:ext uri="{BB962C8B-B14F-4D97-AF65-F5344CB8AC3E}">
        <p14:creationId xmlns:p14="http://schemas.microsoft.com/office/powerpoint/2010/main" val="357886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36" y="2583809"/>
            <a:ext cx="5385688" cy="1739485"/>
          </a:xfrm>
        </p:spPr>
        <p:txBody>
          <a:bodyPr/>
          <a:lstStyle/>
          <a:p>
            <a:pPr algn="ctr"/>
            <a:r>
              <a:rPr lang="en-US" sz="4400" dirty="0" smtClean="0">
                <a:solidFill>
                  <a:schemeClr val="tx1"/>
                </a:solidFill>
              </a:rPr>
              <a:t>Public Cloud Application Ingredients</a:t>
            </a:r>
            <a:endParaRPr lang="en-US" sz="4400" dirty="0">
              <a:solidFill>
                <a:schemeClr val="tx1"/>
              </a:solidFill>
            </a:endParaRPr>
          </a:p>
        </p:txBody>
      </p:sp>
      <p:grpSp>
        <p:nvGrpSpPr>
          <p:cNvPr id="37" name="Group 36"/>
          <p:cNvGrpSpPr/>
          <p:nvPr/>
        </p:nvGrpSpPr>
        <p:grpSpPr>
          <a:xfrm>
            <a:off x="5789865" y="635113"/>
            <a:ext cx="1934313" cy="1807931"/>
            <a:chOff x="5665775" y="2466267"/>
            <a:chExt cx="1896557" cy="1772642"/>
          </a:xfrm>
        </p:grpSpPr>
        <p:sp>
          <p:nvSpPr>
            <p:cNvPr id="17" name="Rectangle 16"/>
            <p:cNvSpPr/>
            <p:nvPr/>
          </p:nvSpPr>
          <p:spPr bwMode="auto">
            <a:xfrm>
              <a:off x="5665775"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74769" y="635113"/>
            <a:ext cx="1934313" cy="1807931"/>
            <a:chOff x="1685919" y="596839"/>
            <a:chExt cx="1896557" cy="1772642"/>
          </a:xfrm>
        </p:grpSpPr>
        <p:sp>
          <p:nvSpPr>
            <p:cNvPr id="8" name="Rectangle 7"/>
            <p:cNvSpPr/>
            <p:nvPr/>
          </p:nvSpPr>
          <p:spPr bwMode="auto">
            <a:xfrm>
              <a:off x="1685919"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789433" y="2517095"/>
            <a:ext cx="1934313" cy="1807931"/>
            <a:chOff x="3671322" y="4341709"/>
            <a:chExt cx="1896557" cy="1772642"/>
          </a:xfrm>
        </p:grpSpPr>
        <p:sp>
          <p:nvSpPr>
            <p:cNvPr id="26" name="Rectangle 25"/>
            <p:cNvSpPr/>
            <p:nvPr/>
          </p:nvSpPr>
          <p:spPr bwMode="auto">
            <a:xfrm>
              <a:off x="3671322"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789434" y="4401747"/>
            <a:ext cx="1934313" cy="1807931"/>
            <a:chOff x="5656726" y="4341709"/>
            <a:chExt cx="1896557" cy="1772642"/>
          </a:xfrm>
        </p:grpSpPr>
        <p:sp>
          <p:nvSpPr>
            <p:cNvPr id="29" name="Rectangle 28"/>
            <p:cNvSpPr/>
            <p:nvPr/>
          </p:nvSpPr>
          <p:spPr bwMode="auto">
            <a:xfrm>
              <a:off x="5656726"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782102" y="635113"/>
            <a:ext cx="1934313" cy="1807931"/>
            <a:chOff x="3671323" y="596839"/>
            <a:chExt cx="1896557" cy="1772642"/>
          </a:xfrm>
        </p:grpSpPr>
        <p:sp>
          <p:nvSpPr>
            <p:cNvPr id="11" name="Rectangle 10"/>
            <p:cNvSpPr/>
            <p:nvPr/>
          </p:nvSpPr>
          <p:spPr bwMode="auto">
            <a:xfrm>
              <a:off x="3671323"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822556" y="2517095"/>
            <a:ext cx="1934313" cy="1807931"/>
            <a:chOff x="9645631" y="2476591"/>
            <a:chExt cx="1896557" cy="1772642"/>
          </a:xfrm>
        </p:grpSpPr>
        <p:sp>
          <p:nvSpPr>
            <p:cNvPr id="23" name="Rectangle 22"/>
            <p:cNvSpPr/>
            <p:nvPr/>
          </p:nvSpPr>
          <p:spPr bwMode="auto">
            <a:xfrm>
              <a:off x="9645631" y="2476591"/>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782102" y="4401747"/>
            <a:ext cx="1934313" cy="1807931"/>
            <a:chOff x="5665775" y="596839"/>
            <a:chExt cx="1896557" cy="1772642"/>
          </a:xfrm>
        </p:grpSpPr>
        <p:sp>
          <p:nvSpPr>
            <p:cNvPr id="14" name="Rectangle 13"/>
            <p:cNvSpPr/>
            <p:nvPr/>
          </p:nvSpPr>
          <p:spPr bwMode="auto">
            <a:xfrm>
              <a:off x="5665775"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7805995" y="2515363"/>
            <a:ext cx="1934313" cy="1807931"/>
            <a:chOff x="7651179" y="2466267"/>
            <a:chExt cx="1896557" cy="1772642"/>
          </a:xfrm>
        </p:grpSpPr>
        <p:sp>
          <p:nvSpPr>
            <p:cNvPr id="20" name="Rectangle 19"/>
            <p:cNvSpPr/>
            <p:nvPr/>
          </p:nvSpPr>
          <p:spPr bwMode="auto">
            <a:xfrm>
              <a:off x="7651179"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805994" y="4401747"/>
            <a:ext cx="1934313" cy="1807931"/>
            <a:chOff x="7651178" y="4341709"/>
            <a:chExt cx="1896557" cy="1772642"/>
          </a:xfrm>
        </p:grpSpPr>
        <p:sp>
          <p:nvSpPr>
            <p:cNvPr id="32" name="Rectangle 31"/>
            <p:cNvSpPr/>
            <p:nvPr/>
          </p:nvSpPr>
          <p:spPr bwMode="auto">
            <a:xfrm>
              <a:off x="7651178"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814335" y="635113"/>
            <a:ext cx="1934313" cy="1807931"/>
            <a:chOff x="5665775" y="2466267"/>
            <a:chExt cx="1896557" cy="1772642"/>
          </a:xfrm>
        </p:grpSpPr>
        <p:sp>
          <p:nvSpPr>
            <p:cNvPr id="31" name="Rectangle 30"/>
            <p:cNvSpPr/>
            <p:nvPr/>
          </p:nvSpPr>
          <p:spPr bwMode="auto">
            <a:xfrm>
              <a:off x="5665775"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angle 40"/>
          <p:cNvSpPr/>
          <p:nvPr/>
        </p:nvSpPr>
        <p:spPr bwMode="auto">
          <a:xfrm>
            <a:off x="9822556" y="4414657"/>
            <a:ext cx="1934313" cy="18079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smtClean="0">
                <a:gradFill>
                  <a:gsLst>
                    <a:gs pos="0">
                      <a:srgbClr val="FFFFFF"/>
                    </a:gs>
                    <a:gs pos="100000">
                      <a:srgbClr val="FFFFFF"/>
                    </a:gs>
                  </a:gsLst>
                  <a:lin ang="5400000" scaled="0"/>
                </a:gradFill>
              </a:rPr>
              <a:t>websites</a:t>
            </a:r>
            <a:endParaRPr lang="en-US" sz="1836"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50743" y="4665248"/>
            <a:ext cx="909043" cy="941454"/>
          </a:xfrm>
          <a:prstGeom prst="rect">
            <a:avLst/>
          </a:prstGeom>
        </p:spPr>
      </p:pic>
      <p:sp>
        <p:nvSpPr>
          <p:cNvPr id="45" name="Rectangle 44"/>
          <p:cNvSpPr/>
          <p:nvPr/>
        </p:nvSpPr>
        <p:spPr bwMode="auto">
          <a:xfrm>
            <a:off x="9822554" y="640832"/>
            <a:ext cx="1934313" cy="18079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93260" rIns="93256" bIns="186521" numCol="1" rtlCol="0" anchor="b" anchorCtr="0" compatLnSpc="1">
            <a:prstTxWarp prst="textNoShape">
              <a:avLst/>
            </a:prstTxWarp>
          </a:bodyPr>
          <a:lstStyle/>
          <a:p>
            <a:pPr algn="ctr" defTabSz="932290" fontAlgn="base">
              <a:spcBef>
                <a:spcPct val="0"/>
              </a:spcBef>
              <a:spcAft>
                <a:spcPct val="0"/>
              </a:spcAft>
            </a:pPr>
            <a:r>
              <a:rPr lang="en-US" sz="1836" dirty="0" smtClean="0">
                <a:gradFill>
                  <a:gsLst>
                    <a:gs pos="0">
                      <a:srgbClr val="FFFFFF"/>
                    </a:gs>
                    <a:gs pos="100000">
                      <a:srgbClr val="FFFFFF"/>
                    </a:gs>
                  </a:gsLst>
                  <a:lin ang="5400000" scaled="0"/>
                </a:gradFill>
              </a:rPr>
              <a:t>VMs</a:t>
            </a:r>
            <a:endParaRPr lang="en-US" sz="1836" dirty="0">
              <a:gradFill>
                <a:gsLst>
                  <a:gs pos="0">
                    <a:srgbClr val="FFFFFF"/>
                  </a:gs>
                  <a:gs pos="100000">
                    <a:srgbClr val="FFFFFF"/>
                  </a:gs>
                </a:gsLst>
                <a:lin ang="5400000" scaled="0"/>
              </a:gradFill>
            </a:endParaRPr>
          </a:p>
        </p:txBody>
      </p:sp>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0743" y="1029379"/>
            <a:ext cx="928818" cy="961934"/>
          </a:xfrm>
          <a:prstGeom prst="rect">
            <a:avLst/>
          </a:prstGeom>
        </p:spPr>
      </p:pic>
    </p:spTree>
    <p:extLst>
      <p:ext uri="{BB962C8B-B14F-4D97-AF65-F5344CB8AC3E}">
        <p14:creationId xmlns:p14="http://schemas.microsoft.com/office/powerpoint/2010/main" val="31822466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9pgOYJQu1USNIs1MuSN2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wZXGpniNEiVlpmjRZF_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kOnWPh8m0y0oQ588D_o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0JtJdoS80WWMu3Fr3Tg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fyOgWjzlUatriUGLXPc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SsHhcmFsk2QA5w.HSh.4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e1AV8Q5hkeLBUUOm5Uih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Xpbz097aE2C_E35iYR61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c.Ol7ESIkSMg7l1r.yr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bVj_WArLEuu3bZHeJrB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JUW.l0gdUKNSXWCF4PYr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JBSFQidP02WY5CtiP.M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98_xn19ZakeBUrZXgDhsC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ZjvFTJPXkSWkzG8EGLX5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1dZetnyhSU.ApKEnhWJN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IxHGQL8sEm8Q7Qj6Us71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us35JvF.UuQxyVo69Efp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FE32i6QTEq6A3UL.V_C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cEvX68SXEynu.xkuF12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0nwmZ2cfkiN3AZfdhXL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ZHPUCFpW0.xTsvOSh.7s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kbyhNyZpE..ixCl_Acc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3rHaIdyW0uEeili93cd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vzH0CZFIk.s27uHVggA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a6E20Wr3E2eOcczd0Bi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FcEga0wUkG4c1ozJ7D_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kSxxeooy0WHS2_AhVkIy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kSxxeooy0WHS2_AhVkI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kSxxeooy0WHS2_AhVkIyw"/>
</p:tagLst>
</file>

<file path=ppt/tags/tag37.xml><?xml version="1.0" encoding="utf-8"?>
<p:tagLst xmlns:a="http://schemas.openxmlformats.org/drawingml/2006/main" xmlns:r="http://schemas.openxmlformats.org/officeDocument/2006/relationships" xmlns:p="http://schemas.openxmlformats.org/presentationml/2006/main">
  <p:tag name="TIMING" val="|39.6|80.1|1|52.9"/>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YnqDOmWOE6DODG2is4Y.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bFB_u2AzEStWHKIPYzC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Aw_JmUmskCle9EY3_tY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BK0SNDaVU.X.tdqqTe98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18EuwWGTkSe.GFipvHTk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gDcDG0mRkSaMOOkpN0ECQ"/>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WAD-B320 (Azure)</Template>
  <TotalTime>1558</TotalTime>
  <Words>2720</Words>
  <Application>Microsoft Office PowerPoint</Application>
  <PresentationFormat>Custom</PresentationFormat>
  <Paragraphs>413</Paragraphs>
  <Slides>34</Slides>
  <Notes>32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vt:lpstr>
      <vt:lpstr>Calibri</vt:lpstr>
      <vt:lpstr>Consolas</vt:lpstr>
      <vt:lpstr>Segoe</vt:lpstr>
      <vt:lpstr>Segoe Light</vt:lpstr>
      <vt:lpstr>Segoe Semibold</vt:lpstr>
      <vt:lpstr>Segoe UI</vt:lpstr>
      <vt:lpstr>Segoe UI Light</vt:lpstr>
      <vt:lpstr>Wingdings</vt:lpstr>
      <vt:lpstr>TechEd_2013_Template_16x9</vt:lpstr>
      <vt:lpstr>think-cell Slide</vt:lpstr>
      <vt:lpstr>PowerPoint Presentation</vt:lpstr>
      <vt:lpstr>Key Ingredients for Building Hybrid (Cross-Premise) Cloud Applications</vt:lpstr>
      <vt:lpstr>Agenda</vt:lpstr>
      <vt:lpstr>The changing cloud continuum</vt:lpstr>
      <vt:lpstr>Hybrid Cloud Ingredients</vt:lpstr>
      <vt:lpstr>Application Portfolio Management </vt:lpstr>
      <vt:lpstr>Private Cloud Application Ingredients</vt:lpstr>
      <vt:lpstr>Demo</vt:lpstr>
      <vt:lpstr>Public Cloud Application Ingredients</vt:lpstr>
      <vt:lpstr>Demo</vt:lpstr>
      <vt:lpstr>Hybrid Cloud (Cross-Premise) Enablement</vt:lpstr>
      <vt:lpstr>Windows Azure Cross-Premises Connectivity</vt:lpstr>
      <vt:lpstr>Windows Azure Connect For developers </vt:lpstr>
      <vt:lpstr>Windows Azure Virtual Network For network administrators</vt:lpstr>
      <vt:lpstr>Windows Azure Virtual Network Scenarios</vt:lpstr>
      <vt:lpstr>Demo</vt:lpstr>
      <vt:lpstr>Sample Scenario: Web Application</vt:lpstr>
      <vt:lpstr>The power of VHD mobility…</vt:lpstr>
      <vt:lpstr>The power of VHD mobility…</vt:lpstr>
      <vt:lpstr>The power of VHD mobility…</vt:lpstr>
      <vt:lpstr>Monitoring Hybrid Applications with System Center</vt:lpstr>
      <vt:lpstr>Managing Hybrid Applications with System Center</vt:lpstr>
      <vt:lpstr>Protecting Hybrid Applications</vt:lpstr>
      <vt:lpstr>Demo</vt:lpstr>
      <vt:lpstr>Hybrid IT as a Service</vt:lpstr>
      <vt:lpstr>Starting Points  Common Use Case Scenarios * </vt:lpstr>
      <vt:lpstr>Service Bus Messaging Easily connect applications – from anywhere – at any time</vt:lpstr>
      <vt:lpstr>SQL Data Sync</vt:lpstr>
      <vt:lpstr>Track Resources &amp; Calls To Action</vt:lpstr>
      <vt:lpstr>Windows Track Resources</vt:lpstr>
      <vt:lpstr>Resources</vt:lpstr>
      <vt:lpstr>Complete an evaluation on CommNet and enter to win!</vt:lpstr>
      <vt:lpstr>Evaluate this session</vt:lpstr>
      <vt:lpstr>PowerPoint Presentation</vt:lpstr>
    </vt:vector>
  </TitlesOfParts>
  <Manager>Annur Sumar</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WAD-B320 Key Ingredients for Building Hybrid (Cross-Premise) Cloud Applications</dc:title>
  <dc:subject>TechEd 2013</dc:subject>
  <dc:creator>Annur Sumar</dc:creator>
  <cp:keywords>TechEd 2013</cp:keywords>
  <dc:description>Template by: Jordan Cayabyab, Artitudes Design, Inc.
Formatting by: Brett Perry, Silver Fox Productions Inc.
Audience Type: Internal/External</dc:description>
  <cp:lastModifiedBy>Shows</cp:lastModifiedBy>
  <cp:revision>28</cp:revision>
  <dcterms:created xsi:type="dcterms:W3CDTF">2013-05-28T02:54:10Z</dcterms:created>
  <dcterms:modified xsi:type="dcterms:W3CDTF">2013-06-04T22:37:14Z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