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1"/>
  </p:notesMasterIdLst>
  <p:handoutMasterIdLst>
    <p:handoutMasterId r:id="rId62"/>
  </p:handoutMasterIdLst>
  <p:sldIdLst>
    <p:sldId id="1135" r:id="rId5"/>
    <p:sldId id="1054" r:id="rId6"/>
    <p:sldId id="1156" r:id="rId7"/>
    <p:sldId id="1157" r:id="rId8"/>
    <p:sldId id="1158" r:id="rId9"/>
    <p:sldId id="1159" r:id="rId10"/>
    <p:sldId id="1160" r:id="rId11"/>
    <p:sldId id="1161" r:id="rId12"/>
    <p:sldId id="1162" r:id="rId13"/>
    <p:sldId id="1163" r:id="rId14"/>
    <p:sldId id="1164" r:id="rId15"/>
    <p:sldId id="1165" r:id="rId16"/>
    <p:sldId id="1166" r:id="rId17"/>
    <p:sldId id="1205" r:id="rId18"/>
    <p:sldId id="1168" r:id="rId19"/>
    <p:sldId id="1169" r:id="rId20"/>
    <p:sldId id="1170" r:id="rId21"/>
    <p:sldId id="1171" r:id="rId22"/>
    <p:sldId id="1172" r:id="rId23"/>
    <p:sldId id="1173" r:id="rId24"/>
    <p:sldId id="1174" r:id="rId25"/>
    <p:sldId id="1175" r:id="rId26"/>
    <p:sldId id="1176" r:id="rId27"/>
    <p:sldId id="1177" r:id="rId28"/>
    <p:sldId id="1178" r:id="rId29"/>
    <p:sldId id="1179" r:id="rId30"/>
    <p:sldId id="1180" r:id="rId31"/>
    <p:sldId id="1181" r:id="rId32"/>
    <p:sldId id="1182" r:id="rId33"/>
    <p:sldId id="1183" r:id="rId34"/>
    <p:sldId id="1184" r:id="rId35"/>
    <p:sldId id="1185" r:id="rId36"/>
    <p:sldId id="1186" r:id="rId37"/>
    <p:sldId id="1187" r:id="rId38"/>
    <p:sldId id="1188" r:id="rId39"/>
    <p:sldId id="1189" r:id="rId40"/>
    <p:sldId id="1190" r:id="rId41"/>
    <p:sldId id="1191" r:id="rId42"/>
    <p:sldId id="1192" r:id="rId43"/>
    <p:sldId id="1193" r:id="rId44"/>
    <p:sldId id="1194" r:id="rId45"/>
    <p:sldId id="1195" r:id="rId46"/>
    <p:sldId id="1196" r:id="rId47"/>
    <p:sldId id="1197" r:id="rId48"/>
    <p:sldId id="1198" r:id="rId49"/>
    <p:sldId id="1199" r:id="rId50"/>
    <p:sldId id="1200" r:id="rId51"/>
    <p:sldId id="1201" r:id="rId52"/>
    <p:sldId id="1202" r:id="rId53"/>
    <p:sldId id="1203" r:id="rId54"/>
    <p:sldId id="1207" r:id="rId55"/>
    <p:sldId id="1208" r:id="rId56"/>
    <p:sldId id="1150" r:id="rId57"/>
    <p:sldId id="1147" r:id="rId58"/>
    <p:sldId id="1206" r:id="rId59"/>
    <p:sldId id="1076"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4"/>
            <p14:sldId id="1165"/>
            <p14:sldId id="1166"/>
            <p14:sldId id="1205"/>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Lst>
        </p14:section>
        <p14:section name="Special content" id="{6925D2A1-AD53-4951-AB34-79DFA02CD676}">
          <p14:sldIdLst>
            <p14:sldId id="1207"/>
            <p14:sldId id="1208"/>
            <p14:sldId id="1150"/>
            <p14:sldId id="1147"/>
            <p14:sldId id="120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6305" autoAdjust="0"/>
  </p:normalViewPr>
  <p:slideViewPr>
    <p:cSldViewPr>
      <p:cViewPr varScale="1">
        <p:scale>
          <a:sx n="98" d="100"/>
          <a:sy n="98" d="100"/>
        </p:scale>
        <p:origin x="72"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p:scale>
          <a:sx n="41" d="100"/>
          <a:sy n="41" d="100"/>
        </p:scale>
        <p:origin x="3120" y="738"/>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54B2D-244D-4D61-A916-BEDC64E6237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299A391-F422-4B24-837F-A0AB5CEA467D}">
      <dgm:prSet phldrT="[Text]"/>
      <dgm:spPr/>
      <dgm:t>
        <a:bodyPr/>
        <a:lstStyle/>
        <a:p>
          <a:r>
            <a:rPr lang="en-US" dirty="0" smtClean="0"/>
            <a:t>Notification</a:t>
          </a:r>
          <a:endParaRPr lang="en-US" dirty="0"/>
        </a:p>
      </dgm:t>
    </dgm:pt>
    <dgm:pt modelId="{AA3F4B7F-A5E6-48F7-9FED-E36A70F0B42E}" type="parTrans" cxnId="{71E27FE0-C4B1-4713-8CF9-4BF21173521A}">
      <dgm:prSet/>
      <dgm:spPr/>
      <dgm:t>
        <a:bodyPr/>
        <a:lstStyle/>
        <a:p>
          <a:endParaRPr lang="en-US"/>
        </a:p>
      </dgm:t>
    </dgm:pt>
    <dgm:pt modelId="{A531EE77-EC86-493A-BF93-D324C856FF21}" type="sibTrans" cxnId="{71E27FE0-C4B1-4713-8CF9-4BF21173521A}">
      <dgm:prSet/>
      <dgm:spPr/>
      <dgm:t>
        <a:bodyPr/>
        <a:lstStyle/>
        <a:p>
          <a:endParaRPr lang="en-US"/>
        </a:p>
      </dgm:t>
    </dgm:pt>
    <dgm:pt modelId="{54BE0942-C72F-423D-BA7F-D604465F45B6}">
      <dgm:prSet phldrT="[Text]"/>
      <dgm:spPr/>
      <dgm:t>
        <a:bodyPr/>
        <a:lstStyle/>
        <a:p>
          <a:r>
            <a:rPr lang="en-US" dirty="0" smtClean="0"/>
            <a:t>Poll</a:t>
          </a:r>
          <a:endParaRPr lang="en-US" dirty="0"/>
        </a:p>
      </dgm:t>
    </dgm:pt>
    <dgm:pt modelId="{B6B433FF-3804-42F7-843D-85A5CA1DF547}" type="parTrans" cxnId="{64F7AC3B-E13E-401E-AF3A-D6E2E701E7F2}">
      <dgm:prSet/>
      <dgm:spPr/>
      <dgm:t>
        <a:bodyPr/>
        <a:lstStyle/>
        <a:p>
          <a:endParaRPr lang="en-US"/>
        </a:p>
      </dgm:t>
    </dgm:pt>
    <dgm:pt modelId="{466EE1CD-3457-4895-9171-17D9D158DC96}" type="sibTrans" cxnId="{64F7AC3B-E13E-401E-AF3A-D6E2E701E7F2}">
      <dgm:prSet/>
      <dgm:spPr/>
      <dgm:t>
        <a:bodyPr/>
        <a:lstStyle/>
        <a:p>
          <a:endParaRPr lang="en-US"/>
        </a:p>
      </dgm:t>
    </dgm:pt>
    <dgm:pt modelId="{89372FED-72E6-4C7C-8347-8D279A990B44}" type="pres">
      <dgm:prSet presAssocID="{F7254B2D-244D-4D61-A916-BEDC64E62374}" presName="cycle" presStyleCnt="0">
        <dgm:presLayoutVars>
          <dgm:dir/>
          <dgm:resizeHandles val="exact"/>
        </dgm:presLayoutVars>
      </dgm:prSet>
      <dgm:spPr/>
      <dgm:t>
        <a:bodyPr/>
        <a:lstStyle/>
        <a:p>
          <a:endParaRPr lang="en-US"/>
        </a:p>
      </dgm:t>
    </dgm:pt>
    <dgm:pt modelId="{DB395682-E312-4BCC-AF90-CF84BE2882E9}" type="pres">
      <dgm:prSet presAssocID="{9299A391-F422-4B24-837F-A0AB5CEA467D}" presName="dummy" presStyleCnt="0"/>
      <dgm:spPr/>
    </dgm:pt>
    <dgm:pt modelId="{962E4170-79AF-4E8F-821B-C938406E3C15}" type="pres">
      <dgm:prSet presAssocID="{9299A391-F422-4B24-837F-A0AB5CEA467D}" presName="node" presStyleLbl="revTx" presStyleIdx="0" presStyleCnt="2">
        <dgm:presLayoutVars>
          <dgm:bulletEnabled val="1"/>
        </dgm:presLayoutVars>
      </dgm:prSet>
      <dgm:spPr/>
      <dgm:t>
        <a:bodyPr/>
        <a:lstStyle/>
        <a:p>
          <a:endParaRPr lang="en-US"/>
        </a:p>
      </dgm:t>
    </dgm:pt>
    <dgm:pt modelId="{8F0A93DD-EDDB-4EDE-A009-CF7ED60B88B0}" type="pres">
      <dgm:prSet presAssocID="{A531EE77-EC86-493A-BF93-D324C856FF21}" presName="sibTrans" presStyleLbl="node1" presStyleIdx="0" presStyleCnt="2"/>
      <dgm:spPr/>
      <dgm:t>
        <a:bodyPr/>
        <a:lstStyle/>
        <a:p>
          <a:endParaRPr lang="en-US"/>
        </a:p>
      </dgm:t>
    </dgm:pt>
    <dgm:pt modelId="{68CCD73F-CD83-4E48-9D76-E8134F52AA89}" type="pres">
      <dgm:prSet presAssocID="{54BE0942-C72F-423D-BA7F-D604465F45B6}" presName="dummy" presStyleCnt="0"/>
      <dgm:spPr/>
    </dgm:pt>
    <dgm:pt modelId="{6C64697D-30AC-46CF-AA25-AD2058F6A0EC}" type="pres">
      <dgm:prSet presAssocID="{54BE0942-C72F-423D-BA7F-D604465F45B6}" presName="node" presStyleLbl="revTx" presStyleIdx="1" presStyleCnt="2">
        <dgm:presLayoutVars>
          <dgm:bulletEnabled val="1"/>
        </dgm:presLayoutVars>
      </dgm:prSet>
      <dgm:spPr/>
      <dgm:t>
        <a:bodyPr/>
        <a:lstStyle/>
        <a:p>
          <a:endParaRPr lang="en-US"/>
        </a:p>
      </dgm:t>
    </dgm:pt>
    <dgm:pt modelId="{174289DB-2879-4E19-A681-595920134E0B}" type="pres">
      <dgm:prSet presAssocID="{466EE1CD-3457-4895-9171-17D9D158DC96}" presName="sibTrans" presStyleLbl="node1" presStyleIdx="1" presStyleCnt="2"/>
      <dgm:spPr/>
      <dgm:t>
        <a:bodyPr/>
        <a:lstStyle/>
        <a:p>
          <a:endParaRPr lang="en-US"/>
        </a:p>
      </dgm:t>
    </dgm:pt>
  </dgm:ptLst>
  <dgm:cxnLst>
    <dgm:cxn modelId="{3575E3C9-B5DD-410B-85D2-80CC9BBD2952}" type="presOf" srcId="{54BE0942-C72F-423D-BA7F-D604465F45B6}" destId="{6C64697D-30AC-46CF-AA25-AD2058F6A0EC}" srcOrd="0" destOrd="0" presId="urn:microsoft.com/office/officeart/2005/8/layout/cycle1"/>
    <dgm:cxn modelId="{A66D73FA-546F-4901-A442-3588394DECDD}" type="presOf" srcId="{466EE1CD-3457-4895-9171-17D9D158DC96}" destId="{174289DB-2879-4E19-A681-595920134E0B}" srcOrd="0" destOrd="0" presId="urn:microsoft.com/office/officeart/2005/8/layout/cycle1"/>
    <dgm:cxn modelId="{64F7AC3B-E13E-401E-AF3A-D6E2E701E7F2}" srcId="{F7254B2D-244D-4D61-A916-BEDC64E62374}" destId="{54BE0942-C72F-423D-BA7F-D604465F45B6}" srcOrd="1" destOrd="0" parTransId="{B6B433FF-3804-42F7-843D-85A5CA1DF547}" sibTransId="{466EE1CD-3457-4895-9171-17D9D158DC96}"/>
    <dgm:cxn modelId="{C7983AED-7AEA-41AD-8345-D2C97C2495C3}" type="presOf" srcId="{F7254B2D-244D-4D61-A916-BEDC64E62374}" destId="{89372FED-72E6-4C7C-8347-8D279A990B44}" srcOrd="0" destOrd="0" presId="urn:microsoft.com/office/officeart/2005/8/layout/cycle1"/>
    <dgm:cxn modelId="{A9A15431-4E6A-40B3-BF00-2A6C7C0470E5}" type="presOf" srcId="{9299A391-F422-4B24-837F-A0AB5CEA467D}" destId="{962E4170-79AF-4E8F-821B-C938406E3C15}" srcOrd="0" destOrd="0" presId="urn:microsoft.com/office/officeart/2005/8/layout/cycle1"/>
    <dgm:cxn modelId="{71E27FE0-C4B1-4713-8CF9-4BF21173521A}" srcId="{F7254B2D-244D-4D61-A916-BEDC64E62374}" destId="{9299A391-F422-4B24-837F-A0AB5CEA467D}" srcOrd="0" destOrd="0" parTransId="{AA3F4B7F-A5E6-48F7-9FED-E36A70F0B42E}" sibTransId="{A531EE77-EC86-493A-BF93-D324C856FF21}"/>
    <dgm:cxn modelId="{D2A3D2BF-FE7A-4E54-AC8C-FF25B0E821BB}" type="presOf" srcId="{A531EE77-EC86-493A-BF93-D324C856FF21}" destId="{8F0A93DD-EDDB-4EDE-A009-CF7ED60B88B0}" srcOrd="0" destOrd="0" presId="urn:microsoft.com/office/officeart/2005/8/layout/cycle1"/>
    <dgm:cxn modelId="{01FE1989-7406-490D-BC5B-023188C7A88D}" type="presParOf" srcId="{89372FED-72E6-4C7C-8347-8D279A990B44}" destId="{DB395682-E312-4BCC-AF90-CF84BE2882E9}" srcOrd="0" destOrd="0" presId="urn:microsoft.com/office/officeart/2005/8/layout/cycle1"/>
    <dgm:cxn modelId="{65111613-4497-4A91-9BF9-F19E58442A2D}" type="presParOf" srcId="{89372FED-72E6-4C7C-8347-8D279A990B44}" destId="{962E4170-79AF-4E8F-821B-C938406E3C15}" srcOrd="1" destOrd="0" presId="urn:microsoft.com/office/officeart/2005/8/layout/cycle1"/>
    <dgm:cxn modelId="{5CA82FCF-578C-4474-B500-9CCEAD62F2F0}" type="presParOf" srcId="{89372FED-72E6-4C7C-8347-8D279A990B44}" destId="{8F0A93DD-EDDB-4EDE-A009-CF7ED60B88B0}" srcOrd="2" destOrd="0" presId="urn:microsoft.com/office/officeart/2005/8/layout/cycle1"/>
    <dgm:cxn modelId="{BDE7E2FD-C86D-40F1-8132-B53F5263AC04}" type="presParOf" srcId="{89372FED-72E6-4C7C-8347-8D279A990B44}" destId="{68CCD73F-CD83-4E48-9D76-E8134F52AA89}" srcOrd="3" destOrd="0" presId="urn:microsoft.com/office/officeart/2005/8/layout/cycle1"/>
    <dgm:cxn modelId="{28B991CF-125A-47C8-885F-C99F1B65049C}" type="presParOf" srcId="{89372FED-72E6-4C7C-8347-8D279A990B44}" destId="{6C64697D-30AC-46CF-AA25-AD2058F6A0EC}" srcOrd="4" destOrd="0" presId="urn:microsoft.com/office/officeart/2005/8/layout/cycle1"/>
    <dgm:cxn modelId="{EF5E88B8-164C-404B-BC5A-164B43D5212A}" type="presParOf" srcId="{89372FED-72E6-4C7C-8347-8D279A990B44}" destId="{174289DB-2879-4E19-A681-595920134E0B}"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C2275-04AC-4A61-A578-08B85B99C9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A7ACE0D-D889-4034-A360-99CE35B6CDD4}">
      <dgm:prSet phldrT="[Text]"/>
      <dgm:spPr/>
      <dgm:t>
        <a:bodyPr/>
        <a:lstStyle/>
        <a:p>
          <a:r>
            <a:rPr lang="en-US" dirty="0" smtClean="0"/>
            <a:t>Cache</a:t>
          </a:r>
          <a:endParaRPr lang="en-US" dirty="0"/>
        </a:p>
      </dgm:t>
    </dgm:pt>
    <dgm:pt modelId="{CD70959B-5ED4-4157-A8C3-B2F718672538}" type="parTrans" cxnId="{20417720-EC98-473B-8362-A66A28B89D15}">
      <dgm:prSet/>
      <dgm:spPr/>
      <dgm:t>
        <a:bodyPr/>
        <a:lstStyle/>
        <a:p>
          <a:endParaRPr lang="en-US"/>
        </a:p>
      </dgm:t>
    </dgm:pt>
    <dgm:pt modelId="{0D40763F-9E99-4839-8933-6C76A793E3B9}" type="sibTrans" cxnId="{20417720-EC98-473B-8362-A66A28B89D15}">
      <dgm:prSet/>
      <dgm:spPr/>
      <dgm:t>
        <a:bodyPr/>
        <a:lstStyle/>
        <a:p>
          <a:endParaRPr lang="en-US"/>
        </a:p>
      </dgm:t>
    </dgm:pt>
    <dgm:pt modelId="{3F511230-955A-49E4-95EE-573783F3DB8B}">
      <dgm:prSet phldrT="[Text]" custT="1"/>
      <dgm:spPr>
        <a:solidFill>
          <a:schemeClr val="tx2">
            <a:alpha val="90000"/>
          </a:schemeClr>
        </a:solidFill>
      </dgm:spPr>
      <dgm:t>
        <a:bodyPr/>
        <a:lstStyle/>
        <a:p>
          <a:r>
            <a:rPr lang="en-US" sz="1400" b="1" dirty="0" smtClean="0">
              <a:latin typeface="+mn-lt"/>
            </a:rPr>
            <a:t>AddCacheLevelCallback</a:t>
          </a:r>
          <a:endParaRPr lang="en-US" sz="1400" b="1" dirty="0">
            <a:latin typeface="+mn-lt"/>
          </a:endParaRPr>
        </a:p>
      </dgm:t>
    </dgm:pt>
    <dgm:pt modelId="{FE6383B1-077F-48F7-8399-06F7C2FAF47C}" type="parTrans" cxnId="{0F1D733D-9C55-40A2-8E93-AC4C6A0AE6C9}">
      <dgm:prSet/>
      <dgm:spPr/>
      <dgm:t>
        <a:bodyPr/>
        <a:lstStyle/>
        <a:p>
          <a:endParaRPr lang="en-US"/>
        </a:p>
      </dgm:t>
    </dgm:pt>
    <dgm:pt modelId="{FCFD5F4C-3282-46ED-9D04-A52722FE65B3}" type="sibTrans" cxnId="{0F1D733D-9C55-40A2-8E93-AC4C6A0AE6C9}">
      <dgm:prSet/>
      <dgm:spPr/>
      <dgm:t>
        <a:bodyPr/>
        <a:lstStyle/>
        <a:p>
          <a:endParaRPr lang="en-US"/>
        </a:p>
      </dgm:t>
    </dgm:pt>
    <dgm:pt modelId="{C86937BF-EF9C-45F3-A366-90F2FDE3F486}">
      <dgm:prSet phldrT="[Text]"/>
      <dgm:spPr/>
      <dgm:t>
        <a:bodyPr/>
        <a:lstStyle/>
        <a:p>
          <a:r>
            <a:rPr lang="en-US" dirty="0" smtClean="0"/>
            <a:t>Region</a:t>
          </a:r>
          <a:endParaRPr lang="en-US" dirty="0"/>
        </a:p>
      </dgm:t>
    </dgm:pt>
    <dgm:pt modelId="{CD090F45-1353-4B6D-BCF2-ECB963A32026}" type="parTrans" cxnId="{FD5F3751-7A12-49B3-8724-A112E474434A}">
      <dgm:prSet/>
      <dgm:spPr/>
      <dgm:t>
        <a:bodyPr/>
        <a:lstStyle/>
        <a:p>
          <a:endParaRPr lang="en-US"/>
        </a:p>
      </dgm:t>
    </dgm:pt>
    <dgm:pt modelId="{80F5E53A-45E7-41B0-BD13-1ECA7E8E41F3}" type="sibTrans" cxnId="{FD5F3751-7A12-49B3-8724-A112E474434A}">
      <dgm:prSet/>
      <dgm:spPr/>
      <dgm:t>
        <a:bodyPr/>
        <a:lstStyle/>
        <a:p>
          <a:endParaRPr lang="en-US"/>
        </a:p>
      </dgm:t>
    </dgm:pt>
    <dgm:pt modelId="{9490D085-75CF-42B1-AEC5-937F8633E98E}">
      <dgm:prSet phldrT="[Text]" custT="1"/>
      <dgm:spPr>
        <a:solidFill>
          <a:schemeClr val="tx2">
            <a:alpha val="90000"/>
          </a:schemeClr>
        </a:solidFill>
      </dgm:spPr>
      <dgm:t>
        <a:bodyPr/>
        <a:lstStyle/>
        <a:p>
          <a:r>
            <a:rPr lang="en-US" sz="1400" b="1" dirty="0" smtClean="0"/>
            <a:t>AddRegionLevelCallback</a:t>
          </a:r>
          <a:endParaRPr lang="en-US" sz="1800" b="1" dirty="0"/>
        </a:p>
      </dgm:t>
    </dgm:pt>
    <dgm:pt modelId="{69AB715D-0ACC-45A7-9734-54AC7DCF3EAA}" type="parTrans" cxnId="{57B2AFD5-D570-400B-AAB5-13D892DEBCBC}">
      <dgm:prSet/>
      <dgm:spPr/>
      <dgm:t>
        <a:bodyPr/>
        <a:lstStyle/>
        <a:p>
          <a:endParaRPr lang="en-US"/>
        </a:p>
      </dgm:t>
    </dgm:pt>
    <dgm:pt modelId="{27E714A4-79FD-4F6B-833D-608B28527DCD}" type="sibTrans" cxnId="{57B2AFD5-D570-400B-AAB5-13D892DEBCBC}">
      <dgm:prSet/>
      <dgm:spPr/>
      <dgm:t>
        <a:bodyPr/>
        <a:lstStyle/>
        <a:p>
          <a:endParaRPr lang="en-US"/>
        </a:p>
      </dgm:t>
    </dgm:pt>
    <dgm:pt modelId="{D4E4BA46-0BC1-4296-A03A-379E0F6B6AE3}">
      <dgm:prSet phldrT="[Text]"/>
      <dgm:spPr/>
      <dgm:t>
        <a:bodyPr/>
        <a:lstStyle/>
        <a:p>
          <a:r>
            <a:rPr lang="en-US" dirty="0" smtClean="0"/>
            <a:t>Item</a:t>
          </a:r>
          <a:endParaRPr lang="en-US" dirty="0"/>
        </a:p>
      </dgm:t>
    </dgm:pt>
    <dgm:pt modelId="{9368DE3A-AF2F-46CA-ACBE-012319C3E8E7}" type="parTrans" cxnId="{49CBBD54-128A-4A77-9A9F-8F91EF09D6E3}">
      <dgm:prSet/>
      <dgm:spPr/>
      <dgm:t>
        <a:bodyPr/>
        <a:lstStyle/>
        <a:p>
          <a:endParaRPr lang="en-US"/>
        </a:p>
      </dgm:t>
    </dgm:pt>
    <dgm:pt modelId="{05E97B45-517F-4C4F-B6FB-BB1A5006EFCC}" type="sibTrans" cxnId="{49CBBD54-128A-4A77-9A9F-8F91EF09D6E3}">
      <dgm:prSet/>
      <dgm:spPr/>
      <dgm:t>
        <a:bodyPr/>
        <a:lstStyle/>
        <a:p>
          <a:endParaRPr lang="en-US"/>
        </a:p>
      </dgm:t>
    </dgm:pt>
    <dgm:pt modelId="{6781E7EA-E498-488A-825B-6843FD09C499}">
      <dgm:prSet phldrT="[Text]" custT="1"/>
      <dgm:spPr>
        <a:solidFill>
          <a:schemeClr val="tx2">
            <a:alpha val="90000"/>
          </a:schemeClr>
        </a:solidFill>
      </dgm:spPr>
      <dgm:t>
        <a:bodyPr/>
        <a:lstStyle/>
        <a:p>
          <a:r>
            <a:rPr lang="en-US" sz="1400" b="1" dirty="0" smtClean="0"/>
            <a:t>AddItemLevelCallback</a:t>
          </a:r>
          <a:endParaRPr lang="en-US" sz="1800" b="1" dirty="0"/>
        </a:p>
      </dgm:t>
    </dgm:pt>
    <dgm:pt modelId="{DE6FDF1F-BCF3-43BD-AF5A-892A5BE8CFBF}" type="parTrans" cxnId="{272B2709-5181-49A8-8589-8497D09604A8}">
      <dgm:prSet/>
      <dgm:spPr/>
      <dgm:t>
        <a:bodyPr/>
        <a:lstStyle/>
        <a:p>
          <a:endParaRPr lang="en-US"/>
        </a:p>
      </dgm:t>
    </dgm:pt>
    <dgm:pt modelId="{228C13F8-D2BE-4B03-B29E-C35010B3C8C1}" type="sibTrans" cxnId="{272B2709-5181-49A8-8589-8497D09604A8}">
      <dgm:prSet/>
      <dgm:spPr/>
      <dgm:t>
        <a:bodyPr/>
        <a:lstStyle/>
        <a:p>
          <a:endParaRPr lang="en-US"/>
        </a:p>
      </dgm:t>
    </dgm:pt>
    <dgm:pt modelId="{3744B54D-D0E0-401A-A470-EB52303C98EF}" type="pres">
      <dgm:prSet presAssocID="{688C2275-04AC-4A61-A578-08B85B99C9D0}" presName="diagram" presStyleCnt="0">
        <dgm:presLayoutVars>
          <dgm:chPref val="1"/>
          <dgm:dir/>
          <dgm:animOne val="branch"/>
          <dgm:animLvl val="lvl"/>
          <dgm:resizeHandles/>
        </dgm:presLayoutVars>
      </dgm:prSet>
      <dgm:spPr/>
      <dgm:t>
        <a:bodyPr/>
        <a:lstStyle/>
        <a:p>
          <a:endParaRPr lang="en-US"/>
        </a:p>
      </dgm:t>
    </dgm:pt>
    <dgm:pt modelId="{42BF23DB-C9B4-4998-AF03-E4F73D6A1F2C}" type="pres">
      <dgm:prSet presAssocID="{2A7ACE0D-D889-4034-A360-99CE35B6CDD4}" presName="root" presStyleCnt="0"/>
      <dgm:spPr/>
    </dgm:pt>
    <dgm:pt modelId="{41CAD384-0885-4968-BE34-1A004CE61D43}" type="pres">
      <dgm:prSet presAssocID="{2A7ACE0D-D889-4034-A360-99CE35B6CDD4}" presName="rootComposite" presStyleCnt="0"/>
      <dgm:spPr/>
    </dgm:pt>
    <dgm:pt modelId="{2A30682C-7332-4023-9112-8A8057C02346}" type="pres">
      <dgm:prSet presAssocID="{2A7ACE0D-D889-4034-A360-99CE35B6CDD4}" presName="rootText" presStyleLbl="node1" presStyleIdx="0" presStyleCnt="3"/>
      <dgm:spPr/>
      <dgm:t>
        <a:bodyPr/>
        <a:lstStyle/>
        <a:p>
          <a:endParaRPr lang="en-US"/>
        </a:p>
      </dgm:t>
    </dgm:pt>
    <dgm:pt modelId="{E45945A0-14C3-4115-9EFB-1BFDD1C41DE7}" type="pres">
      <dgm:prSet presAssocID="{2A7ACE0D-D889-4034-A360-99CE35B6CDD4}" presName="rootConnector" presStyleLbl="node1" presStyleIdx="0" presStyleCnt="3"/>
      <dgm:spPr/>
      <dgm:t>
        <a:bodyPr/>
        <a:lstStyle/>
        <a:p>
          <a:endParaRPr lang="en-US"/>
        </a:p>
      </dgm:t>
    </dgm:pt>
    <dgm:pt modelId="{7B65CC9D-B3FF-461E-A606-A1BAF79A327B}" type="pres">
      <dgm:prSet presAssocID="{2A7ACE0D-D889-4034-A360-99CE35B6CDD4}" presName="childShape" presStyleCnt="0"/>
      <dgm:spPr/>
    </dgm:pt>
    <dgm:pt modelId="{AEEC97FA-DE45-4848-9024-7DBD29BC0EBF}" type="pres">
      <dgm:prSet presAssocID="{FE6383B1-077F-48F7-8399-06F7C2FAF47C}" presName="Name13" presStyleLbl="parChTrans1D2" presStyleIdx="0" presStyleCnt="3"/>
      <dgm:spPr/>
      <dgm:t>
        <a:bodyPr/>
        <a:lstStyle/>
        <a:p>
          <a:endParaRPr lang="en-US"/>
        </a:p>
      </dgm:t>
    </dgm:pt>
    <dgm:pt modelId="{9AE7E0BE-E5EA-49DD-924F-988AC4564456}" type="pres">
      <dgm:prSet presAssocID="{3F511230-955A-49E4-95EE-573783F3DB8B}" presName="childText" presStyleLbl="bgAcc1" presStyleIdx="0" presStyleCnt="3" custScaleX="207889">
        <dgm:presLayoutVars>
          <dgm:bulletEnabled val="1"/>
        </dgm:presLayoutVars>
      </dgm:prSet>
      <dgm:spPr/>
      <dgm:t>
        <a:bodyPr/>
        <a:lstStyle/>
        <a:p>
          <a:endParaRPr lang="en-US"/>
        </a:p>
      </dgm:t>
    </dgm:pt>
    <dgm:pt modelId="{BA2BADDC-F438-45D0-B51A-B5543D13883B}" type="pres">
      <dgm:prSet presAssocID="{C86937BF-EF9C-45F3-A366-90F2FDE3F486}" presName="root" presStyleCnt="0"/>
      <dgm:spPr/>
    </dgm:pt>
    <dgm:pt modelId="{0E2E0758-BBA4-4675-B2F7-89CFB82DEFF3}" type="pres">
      <dgm:prSet presAssocID="{C86937BF-EF9C-45F3-A366-90F2FDE3F486}" presName="rootComposite" presStyleCnt="0"/>
      <dgm:spPr/>
    </dgm:pt>
    <dgm:pt modelId="{6B6462F9-A5EF-45AF-A538-ED0C1F44C5BA}" type="pres">
      <dgm:prSet presAssocID="{C86937BF-EF9C-45F3-A366-90F2FDE3F486}" presName="rootText" presStyleLbl="node1" presStyleIdx="1" presStyleCnt="3"/>
      <dgm:spPr/>
      <dgm:t>
        <a:bodyPr/>
        <a:lstStyle/>
        <a:p>
          <a:endParaRPr lang="en-US"/>
        </a:p>
      </dgm:t>
    </dgm:pt>
    <dgm:pt modelId="{D7918A6E-5567-46B1-BB5E-9704E9253B4F}" type="pres">
      <dgm:prSet presAssocID="{C86937BF-EF9C-45F3-A366-90F2FDE3F486}" presName="rootConnector" presStyleLbl="node1" presStyleIdx="1" presStyleCnt="3"/>
      <dgm:spPr/>
      <dgm:t>
        <a:bodyPr/>
        <a:lstStyle/>
        <a:p>
          <a:endParaRPr lang="en-US"/>
        </a:p>
      </dgm:t>
    </dgm:pt>
    <dgm:pt modelId="{92E545D9-CEFA-479C-BE25-60A8D22AB045}" type="pres">
      <dgm:prSet presAssocID="{C86937BF-EF9C-45F3-A366-90F2FDE3F486}" presName="childShape" presStyleCnt="0"/>
      <dgm:spPr/>
    </dgm:pt>
    <dgm:pt modelId="{B4287B1A-5DF1-47C0-A1EF-BA978CB26D8B}" type="pres">
      <dgm:prSet presAssocID="{69AB715D-0ACC-45A7-9734-54AC7DCF3EAA}" presName="Name13" presStyleLbl="parChTrans1D2" presStyleIdx="1" presStyleCnt="3"/>
      <dgm:spPr/>
      <dgm:t>
        <a:bodyPr/>
        <a:lstStyle/>
        <a:p>
          <a:endParaRPr lang="en-US"/>
        </a:p>
      </dgm:t>
    </dgm:pt>
    <dgm:pt modelId="{071DE6DC-2F57-4F31-ADF2-C2E06BE47D62}" type="pres">
      <dgm:prSet presAssocID="{9490D085-75CF-42B1-AEC5-937F8633E98E}" presName="childText" presStyleLbl="bgAcc1" presStyleIdx="1" presStyleCnt="3" custScaleX="222224">
        <dgm:presLayoutVars>
          <dgm:bulletEnabled val="1"/>
        </dgm:presLayoutVars>
      </dgm:prSet>
      <dgm:spPr/>
      <dgm:t>
        <a:bodyPr/>
        <a:lstStyle/>
        <a:p>
          <a:endParaRPr lang="en-US"/>
        </a:p>
      </dgm:t>
    </dgm:pt>
    <dgm:pt modelId="{BD34D6F0-9765-4905-A51F-47F9E4E6E8A6}" type="pres">
      <dgm:prSet presAssocID="{D4E4BA46-0BC1-4296-A03A-379E0F6B6AE3}" presName="root" presStyleCnt="0"/>
      <dgm:spPr/>
    </dgm:pt>
    <dgm:pt modelId="{27FC3BDD-43AC-497A-99AE-F5A4874C3FA6}" type="pres">
      <dgm:prSet presAssocID="{D4E4BA46-0BC1-4296-A03A-379E0F6B6AE3}" presName="rootComposite" presStyleCnt="0"/>
      <dgm:spPr/>
    </dgm:pt>
    <dgm:pt modelId="{6F2D4468-293A-4169-A76A-A27685183340}" type="pres">
      <dgm:prSet presAssocID="{D4E4BA46-0BC1-4296-A03A-379E0F6B6AE3}" presName="rootText" presStyleLbl="node1" presStyleIdx="2" presStyleCnt="3"/>
      <dgm:spPr/>
      <dgm:t>
        <a:bodyPr/>
        <a:lstStyle/>
        <a:p>
          <a:endParaRPr lang="en-US"/>
        </a:p>
      </dgm:t>
    </dgm:pt>
    <dgm:pt modelId="{33E73EDE-C69E-400D-B787-93D8AEC14CE8}" type="pres">
      <dgm:prSet presAssocID="{D4E4BA46-0BC1-4296-A03A-379E0F6B6AE3}" presName="rootConnector" presStyleLbl="node1" presStyleIdx="2" presStyleCnt="3"/>
      <dgm:spPr/>
      <dgm:t>
        <a:bodyPr/>
        <a:lstStyle/>
        <a:p>
          <a:endParaRPr lang="en-US"/>
        </a:p>
      </dgm:t>
    </dgm:pt>
    <dgm:pt modelId="{1A1AE437-FC29-4E48-8D23-7C004F6613E0}" type="pres">
      <dgm:prSet presAssocID="{D4E4BA46-0BC1-4296-A03A-379E0F6B6AE3}" presName="childShape" presStyleCnt="0"/>
      <dgm:spPr/>
    </dgm:pt>
    <dgm:pt modelId="{AA9FAE1E-8EB7-4094-8E6A-D8369877A107}" type="pres">
      <dgm:prSet presAssocID="{DE6FDF1F-BCF3-43BD-AF5A-892A5BE8CFBF}" presName="Name13" presStyleLbl="parChTrans1D2" presStyleIdx="2" presStyleCnt="3"/>
      <dgm:spPr/>
      <dgm:t>
        <a:bodyPr/>
        <a:lstStyle/>
        <a:p>
          <a:endParaRPr lang="en-US"/>
        </a:p>
      </dgm:t>
    </dgm:pt>
    <dgm:pt modelId="{57CBBE4F-C813-4B35-BD2D-E969DF0B9B43}" type="pres">
      <dgm:prSet presAssocID="{6781E7EA-E498-488A-825B-6843FD09C499}" presName="childText" presStyleLbl="bgAcc1" presStyleIdx="2" presStyleCnt="3" custScaleX="207889">
        <dgm:presLayoutVars>
          <dgm:bulletEnabled val="1"/>
        </dgm:presLayoutVars>
      </dgm:prSet>
      <dgm:spPr/>
      <dgm:t>
        <a:bodyPr/>
        <a:lstStyle/>
        <a:p>
          <a:endParaRPr lang="en-US"/>
        </a:p>
      </dgm:t>
    </dgm:pt>
  </dgm:ptLst>
  <dgm:cxnLst>
    <dgm:cxn modelId="{2967DC63-4667-46E3-BA35-B5F2FC7A8C32}" type="presOf" srcId="{FE6383B1-077F-48F7-8399-06F7C2FAF47C}" destId="{AEEC97FA-DE45-4848-9024-7DBD29BC0EBF}" srcOrd="0" destOrd="0" presId="urn:microsoft.com/office/officeart/2005/8/layout/hierarchy3"/>
    <dgm:cxn modelId="{FD5F3751-7A12-49B3-8724-A112E474434A}" srcId="{688C2275-04AC-4A61-A578-08B85B99C9D0}" destId="{C86937BF-EF9C-45F3-A366-90F2FDE3F486}" srcOrd="1" destOrd="0" parTransId="{CD090F45-1353-4B6D-BCF2-ECB963A32026}" sibTransId="{80F5E53A-45E7-41B0-BD13-1ECA7E8E41F3}"/>
    <dgm:cxn modelId="{8EC0686C-7119-4A47-8605-6D0FE89158F9}" type="presOf" srcId="{D4E4BA46-0BC1-4296-A03A-379E0F6B6AE3}" destId="{6F2D4468-293A-4169-A76A-A27685183340}" srcOrd="0" destOrd="0" presId="urn:microsoft.com/office/officeart/2005/8/layout/hierarchy3"/>
    <dgm:cxn modelId="{272B2709-5181-49A8-8589-8497D09604A8}" srcId="{D4E4BA46-0BC1-4296-A03A-379E0F6B6AE3}" destId="{6781E7EA-E498-488A-825B-6843FD09C499}" srcOrd="0" destOrd="0" parTransId="{DE6FDF1F-BCF3-43BD-AF5A-892A5BE8CFBF}" sibTransId="{228C13F8-D2BE-4B03-B29E-C35010B3C8C1}"/>
    <dgm:cxn modelId="{157A001F-1FFA-4414-852D-85BB71B3A9C9}" type="presOf" srcId="{3F511230-955A-49E4-95EE-573783F3DB8B}" destId="{9AE7E0BE-E5EA-49DD-924F-988AC4564456}" srcOrd="0" destOrd="0" presId="urn:microsoft.com/office/officeart/2005/8/layout/hierarchy3"/>
    <dgm:cxn modelId="{57B2AFD5-D570-400B-AAB5-13D892DEBCBC}" srcId="{C86937BF-EF9C-45F3-A366-90F2FDE3F486}" destId="{9490D085-75CF-42B1-AEC5-937F8633E98E}" srcOrd="0" destOrd="0" parTransId="{69AB715D-0ACC-45A7-9734-54AC7DCF3EAA}" sibTransId="{27E714A4-79FD-4F6B-833D-608B28527DCD}"/>
    <dgm:cxn modelId="{AEF1C942-8318-4380-951D-068004C7F2B5}" type="presOf" srcId="{6781E7EA-E498-488A-825B-6843FD09C499}" destId="{57CBBE4F-C813-4B35-BD2D-E969DF0B9B43}" srcOrd="0" destOrd="0" presId="urn:microsoft.com/office/officeart/2005/8/layout/hierarchy3"/>
    <dgm:cxn modelId="{20417720-EC98-473B-8362-A66A28B89D15}" srcId="{688C2275-04AC-4A61-A578-08B85B99C9D0}" destId="{2A7ACE0D-D889-4034-A360-99CE35B6CDD4}" srcOrd="0" destOrd="0" parTransId="{CD70959B-5ED4-4157-A8C3-B2F718672538}" sibTransId="{0D40763F-9E99-4839-8933-6C76A793E3B9}"/>
    <dgm:cxn modelId="{B926341E-AB0B-4634-887D-E81CBFED62CA}" type="presOf" srcId="{9490D085-75CF-42B1-AEC5-937F8633E98E}" destId="{071DE6DC-2F57-4F31-ADF2-C2E06BE47D62}" srcOrd="0" destOrd="0" presId="urn:microsoft.com/office/officeart/2005/8/layout/hierarchy3"/>
    <dgm:cxn modelId="{33FDDB18-0627-4045-A20C-2E8503E3AA09}" type="presOf" srcId="{DE6FDF1F-BCF3-43BD-AF5A-892A5BE8CFBF}" destId="{AA9FAE1E-8EB7-4094-8E6A-D8369877A107}" srcOrd="0" destOrd="0" presId="urn:microsoft.com/office/officeart/2005/8/layout/hierarchy3"/>
    <dgm:cxn modelId="{49CBBD54-128A-4A77-9A9F-8F91EF09D6E3}" srcId="{688C2275-04AC-4A61-A578-08B85B99C9D0}" destId="{D4E4BA46-0BC1-4296-A03A-379E0F6B6AE3}" srcOrd="2" destOrd="0" parTransId="{9368DE3A-AF2F-46CA-ACBE-012319C3E8E7}" sibTransId="{05E97B45-517F-4C4F-B6FB-BB1A5006EFCC}"/>
    <dgm:cxn modelId="{44BAB996-C687-45C1-848A-F93880417890}" type="presOf" srcId="{D4E4BA46-0BC1-4296-A03A-379E0F6B6AE3}" destId="{33E73EDE-C69E-400D-B787-93D8AEC14CE8}" srcOrd="1" destOrd="0" presId="urn:microsoft.com/office/officeart/2005/8/layout/hierarchy3"/>
    <dgm:cxn modelId="{AC07A23D-54F7-4356-835A-601E96DC603F}" type="presOf" srcId="{69AB715D-0ACC-45A7-9734-54AC7DCF3EAA}" destId="{B4287B1A-5DF1-47C0-A1EF-BA978CB26D8B}" srcOrd="0" destOrd="0" presId="urn:microsoft.com/office/officeart/2005/8/layout/hierarchy3"/>
    <dgm:cxn modelId="{E78E7F0B-EA6C-4B0F-9C82-8427701B21C9}" type="presOf" srcId="{C86937BF-EF9C-45F3-A366-90F2FDE3F486}" destId="{6B6462F9-A5EF-45AF-A538-ED0C1F44C5BA}" srcOrd="0" destOrd="0" presId="urn:microsoft.com/office/officeart/2005/8/layout/hierarchy3"/>
    <dgm:cxn modelId="{B8A2E56B-AD5F-4851-B4DF-B469A9561086}" type="presOf" srcId="{2A7ACE0D-D889-4034-A360-99CE35B6CDD4}" destId="{2A30682C-7332-4023-9112-8A8057C02346}" srcOrd="0" destOrd="0" presId="urn:microsoft.com/office/officeart/2005/8/layout/hierarchy3"/>
    <dgm:cxn modelId="{1B070D1F-D7F0-4BC7-83D7-56B438A6513D}" type="presOf" srcId="{C86937BF-EF9C-45F3-A366-90F2FDE3F486}" destId="{D7918A6E-5567-46B1-BB5E-9704E9253B4F}" srcOrd="1" destOrd="0" presId="urn:microsoft.com/office/officeart/2005/8/layout/hierarchy3"/>
    <dgm:cxn modelId="{224501CA-D038-4EF2-95E9-4E93CE15AAC9}" type="presOf" srcId="{688C2275-04AC-4A61-A578-08B85B99C9D0}" destId="{3744B54D-D0E0-401A-A470-EB52303C98EF}" srcOrd="0" destOrd="0" presId="urn:microsoft.com/office/officeart/2005/8/layout/hierarchy3"/>
    <dgm:cxn modelId="{F6BCDCBD-5205-4D51-BCAC-439467571AE1}" type="presOf" srcId="{2A7ACE0D-D889-4034-A360-99CE35B6CDD4}" destId="{E45945A0-14C3-4115-9EFB-1BFDD1C41DE7}" srcOrd="1" destOrd="0" presId="urn:microsoft.com/office/officeart/2005/8/layout/hierarchy3"/>
    <dgm:cxn modelId="{0F1D733D-9C55-40A2-8E93-AC4C6A0AE6C9}" srcId="{2A7ACE0D-D889-4034-A360-99CE35B6CDD4}" destId="{3F511230-955A-49E4-95EE-573783F3DB8B}" srcOrd="0" destOrd="0" parTransId="{FE6383B1-077F-48F7-8399-06F7C2FAF47C}" sibTransId="{FCFD5F4C-3282-46ED-9D04-A52722FE65B3}"/>
    <dgm:cxn modelId="{D796DC50-DA09-4A44-B192-8B9C78F70D23}" type="presParOf" srcId="{3744B54D-D0E0-401A-A470-EB52303C98EF}" destId="{42BF23DB-C9B4-4998-AF03-E4F73D6A1F2C}" srcOrd="0" destOrd="0" presId="urn:microsoft.com/office/officeart/2005/8/layout/hierarchy3"/>
    <dgm:cxn modelId="{AAC051F1-6E30-413A-B323-D9780ECA1DE3}" type="presParOf" srcId="{42BF23DB-C9B4-4998-AF03-E4F73D6A1F2C}" destId="{41CAD384-0885-4968-BE34-1A004CE61D43}" srcOrd="0" destOrd="0" presId="urn:microsoft.com/office/officeart/2005/8/layout/hierarchy3"/>
    <dgm:cxn modelId="{277869AC-B9B8-464E-AEBC-96C355F731CA}" type="presParOf" srcId="{41CAD384-0885-4968-BE34-1A004CE61D43}" destId="{2A30682C-7332-4023-9112-8A8057C02346}" srcOrd="0" destOrd="0" presId="urn:microsoft.com/office/officeart/2005/8/layout/hierarchy3"/>
    <dgm:cxn modelId="{4B760A3F-076A-4F03-BA38-F74A9C8B1BD7}" type="presParOf" srcId="{41CAD384-0885-4968-BE34-1A004CE61D43}" destId="{E45945A0-14C3-4115-9EFB-1BFDD1C41DE7}" srcOrd="1" destOrd="0" presId="urn:microsoft.com/office/officeart/2005/8/layout/hierarchy3"/>
    <dgm:cxn modelId="{EA91EA3A-96BB-4196-B992-C6640B8ED519}" type="presParOf" srcId="{42BF23DB-C9B4-4998-AF03-E4F73D6A1F2C}" destId="{7B65CC9D-B3FF-461E-A606-A1BAF79A327B}" srcOrd="1" destOrd="0" presId="urn:microsoft.com/office/officeart/2005/8/layout/hierarchy3"/>
    <dgm:cxn modelId="{F37A86C6-5DA8-48C7-8777-5CDD58D8AD36}" type="presParOf" srcId="{7B65CC9D-B3FF-461E-A606-A1BAF79A327B}" destId="{AEEC97FA-DE45-4848-9024-7DBD29BC0EBF}" srcOrd="0" destOrd="0" presId="urn:microsoft.com/office/officeart/2005/8/layout/hierarchy3"/>
    <dgm:cxn modelId="{1340E071-679E-4055-BF6E-282D200AC097}" type="presParOf" srcId="{7B65CC9D-B3FF-461E-A606-A1BAF79A327B}" destId="{9AE7E0BE-E5EA-49DD-924F-988AC4564456}" srcOrd="1" destOrd="0" presId="urn:microsoft.com/office/officeart/2005/8/layout/hierarchy3"/>
    <dgm:cxn modelId="{77C9D375-79E4-4353-AFCB-5E5529EE0D3E}" type="presParOf" srcId="{3744B54D-D0E0-401A-A470-EB52303C98EF}" destId="{BA2BADDC-F438-45D0-B51A-B5543D13883B}" srcOrd="1" destOrd="0" presId="urn:microsoft.com/office/officeart/2005/8/layout/hierarchy3"/>
    <dgm:cxn modelId="{06AE03DF-33A1-4127-95D7-64277B4687A0}" type="presParOf" srcId="{BA2BADDC-F438-45D0-B51A-B5543D13883B}" destId="{0E2E0758-BBA4-4675-B2F7-89CFB82DEFF3}" srcOrd="0" destOrd="0" presId="urn:microsoft.com/office/officeart/2005/8/layout/hierarchy3"/>
    <dgm:cxn modelId="{136022EC-3274-4E25-A944-98E0E1F38B14}" type="presParOf" srcId="{0E2E0758-BBA4-4675-B2F7-89CFB82DEFF3}" destId="{6B6462F9-A5EF-45AF-A538-ED0C1F44C5BA}" srcOrd="0" destOrd="0" presId="urn:microsoft.com/office/officeart/2005/8/layout/hierarchy3"/>
    <dgm:cxn modelId="{4A5C3373-F94A-49D8-B3BC-2637776756AF}" type="presParOf" srcId="{0E2E0758-BBA4-4675-B2F7-89CFB82DEFF3}" destId="{D7918A6E-5567-46B1-BB5E-9704E9253B4F}" srcOrd="1" destOrd="0" presId="urn:microsoft.com/office/officeart/2005/8/layout/hierarchy3"/>
    <dgm:cxn modelId="{4DD082F0-568D-4419-BDF5-9FF0DEEAF2DD}" type="presParOf" srcId="{BA2BADDC-F438-45D0-B51A-B5543D13883B}" destId="{92E545D9-CEFA-479C-BE25-60A8D22AB045}" srcOrd="1" destOrd="0" presId="urn:microsoft.com/office/officeart/2005/8/layout/hierarchy3"/>
    <dgm:cxn modelId="{F903950E-BB84-42E0-8513-D263B5543290}" type="presParOf" srcId="{92E545D9-CEFA-479C-BE25-60A8D22AB045}" destId="{B4287B1A-5DF1-47C0-A1EF-BA978CB26D8B}" srcOrd="0" destOrd="0" presId="urn:microsoft.com/office/officeart/2005/8/layout/hierarchy3"/>
    <dgm:cxn modelId="{4389A293-99A0-4399-987C-95C28A6E962C}" type="presParOf" srcId="{92E545D9-CEFA-479C-BE25-60A8D22AB045}" destId="{071DE6DC-2F57-4F31-ADF2-C2E06BE47D62}" srcOrd="1" destOrd="0" presId="urn:microsoft.com/office/officeart/2005/8/layout/hierarchy3"/>
    <dgm:cxn modelId="{CDFD98B1-06E0-47CA-A960-FD517857C052}" type="presParOf" srcId="{3744B54D-D0E0-401A-A470-EB52303C98EF}" destId="{BD34D6F0-9765-4905-A51F-47F9E4E6E8A6}" srcOrd="2" destOrd="0" presId="urn:microsoft.com/office/officeart/2005/8/layout/hierarchy3"/>
    <dgm:cxn modelId="{7DA7B200-6ED9-4B1D-B34D-D697E1288387}" type="presParOf" srcId="{BD34D6F0-9765-4905-A51F-47F9E4E6E8A6}" destId="{27FC3BDD-43AC-497A-99AE-F5A4874C3FA6}" srcOrd="0" destOrd="0" presId="urn:microsoft.com/office/officeart/2005/8/layout/hierarchy3"/>
    <dgm:cxn modelId="{7F2CD7ED-3B74-4A9D-9BEE-41168BAE04A7}" type="presParOf" srcId="{27FC3BDD-43AC-497A-99AE-F5A4874C3FA6}" destId="{6F2D4468-293A-4169-A76A-A27685183340}" srcOrd="0" destOrd="0" presId="urn:microsoft.com/office/officeart/2005/8/layout/hierarchy3"/>
    <dgm:cxn modelId="{CC924CDF-EBD3-4F4E-B5AB-937656C4DC35}" type="presParOf" srcId="{27FC3BDD-43AC-497A-99AE-F5A4874C3FA6}" destId="{33E73EDE-C69E-400D-B787-93D8AEC14CE8}" srcOrd="1" destOrd="0" presId="urn:microsoft.com/office/officeart/2005/8/layout/hierarchy3"/>
    <dgm:cxn modelId="{03EDFBD3-9E45-4632-A8EB-43A6F1A2C50A}" type="presParOf" srcId="{BD34D6F0-9765-4905-A51F-47F9E4E6E8A6}" destId="{1A1AE437-FC29-4E48-8D23-7C004F6613E0}" srcOrd="1" destOrd="0" presId="urn:microsoft.com/office/officeart/2005/8/layout/hierarchy3"/>
    <dgm:cxn modelId="{0BCFBABC-A74A-49B1-A686-656CE55E0DD1}" type="presParOf" srcId="{1A1AE437-FC29-4E48-8D23-7C004F6613E0}" destId="{AA9FAE1E-8EB7-4094-8E6A-D8369877A107}" srcOrd="0" destOrd="0" presId="urn:microsoft.com/office/officeart/2005/8/layout/hierarchy3"/>
    <dgm:cxn modelId="{79106C39-919A-4181-90CC-E5924093FF13}" type="presParOf" srcId="{1A1AE437-FC29-4E48-8D23-7C004F6613E0}" destId="{57CBBE4F-C813-4B35-BD2D-E969DF0B9B4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2:48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2:48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2:48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055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2:48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6/4/2013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57997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97217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9565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49</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8204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2:48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52071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2:48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17947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8666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917575"/>
          </a:xfrm>
          <a:prstGeom prst="rect">
            <a:avLst/>
          </a:prstGeom>
        </p:spPr>
        <p:txBody>
          <a:bodyPr lIns="67227" tIns="33613" rIns="67227" bIns="33613"/>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50541"/>
          </a:xfrm>
          <a:prstGeom prst="rect">
            <a:avLst/>
          </a:prstGeom>
        </p:spPr>
        <p:txBody>
          <a:bodyPr lIns="67227" tIns="33613" rIns="67227" bIns="33613"/>
          <a:lstStyle>
            <a:lvl1pPr marL="0" indent="0">
              <a:buNone/>
              <a:defRPr>
                <a:gradFill>
                  <a:gsLst>
                    <a:gs pos="1250">
                      <a:schemeClr val="tx2"/>
                    </a:gs>
                    <a:gs pos="99000">
                      <a:schemeClr val="tx2"/>
                    </a:gs>
                  </a:gsLst>
                  <a:lin ang="5400000" scaled="0"/>
                </a:gradFill>
              </a:defRPr>
            </a:lvl1pPr>
            <a:lvl2pPr marL="0" indent="0">
              <a:buFontTx/>
              <a:buNone/>
              <a:defRPr sz="2040"/>
            </a:lvl2pPr>
            <a:lvl3pPr marL="228554" indent="0">
              <a:buNone/>
              <a:defRPr/>
            </a:lvl3pPr>
            <a:lvl4pPr marL="457107" indent="0">
              <a:buNone/>
              <a:defRPr/>
            </a:lvl4pPr>
            <a:lvl5pPr marL="68566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082437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http://nuget.codeplex.com/"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hyperlink" Target="http://www.windowsazure.com/"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6.png"/><Relationship Id="rId7" Type="http://schemas.openxmlformats.org/officeDocument/2006/relationships/hyperlink" Target="microsoft.com/dv"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40" dirty="0"/>
              <a:t>Caching on roles: </a:t>
            </a:r>
            <a:r>
              <a:rPr lang="en-US" sz="5440" b="1" u="sng" dirty="0"/>
              <a:t>dedicated</a:t>
            </a:r>
            <a:r>
              <a:rPr lang="en-US" sz="5440" dirty="0"/>
              <a:t> topology</a:t>
            </a:r>
          </a:p>
        </p:txBody>
      </p:sp>
      <p:sp>
        <p:nvSpPr>
          <p:cNvPr id="3" name="Text Placeholder 2"/>
          <p:cNvSpPr>
            <a:spLocks noGrp="1"/>
          </p:cNvSpPr>
          <p:nvPr>
            <p:ph type="body" sz="quarter" idx="10"/>
          </p:nvPr>
        </p:nvSpPr>
        <p:spPr>
          <a:xfrm>
            <a:off x="275480" y="1212849"/>
            <a:ext cx="11885514" cy="595271"/>
          </a:xfrm>
        </p:spPr>
        <p:txBody>
          <a:bodyPr/>
          <a:lstStyle/>
          <a:p>
            <a:r>
              <a:rPr lang="en-US" sz="3808" dirty="0">
                <a:solidFill>
                  <a:schemeClr val="tx2"/>
                </a:solidFill>
              </a:rPr>
              <a:t>Host caching on a dedicated role in your cloud service</a:t>
            </a:r>
          </a:p>
        </p:txBody>
      </p:sp>
      <p:sp>
        <p:nvSpPr>
          <p:cNvPr id="4" name="Rectangle 3"/>
          <p:cNvSpPr/>
          <p:nvPr/>
        </p:nvSpPr>
        <p:spPr bwMode="auto">
          <a:xfrm>
            <a:off x="3475456" y="2582872"/>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5" name="Rectangle 4"/>
          <p:cNvSpPr/>
          <p:nvPr/>
        </p:nvSpPr>
        <p:spPr bwMode="auto">
          <a:xfrm>
            <a:off x="3475456" y="4411652"/>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6" name="Rectangle 5"/>
          <p:cNvSpPr/>
          <p:nvPr/>
        </p:nvSpPr>
        <p:spPr bwMode="auto">
          <a:xfrm>
            <a:off x="5303978" y="2582872"/>
            <a:ext cx="1782827"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7" name="Rectangle 6"/>
          <p:cNvSpPr/>
          <p:nvPr/>
        </p:nvSpPr>
        <p:spPr bwMode="auto">
          <a:xfrm>
            <a:off x="5303978" y="4411652"/>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10" name="Rectangle 9"/>
          <p:cNvSpPr/>
          <p:nvPr/>
        </p:nvSpPr>
        <p:spPr bwMode="auto">
          <a:xfrm>
            <a:off x="7132497" y="2582872"/>
            <a:ext cx="1782827" cy="17830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11" name="Rectangle 10"/>
          <p:cNvSpPr/>
          <p:nvPr/>
        </p:nvSpPr>
        <p:spPr bwMode="auto">
          <a:xfrm>
            <a:off x="7132497" y="4411652"/>
            <a:ext cx="1782827"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12" name="Rectangle 11"/>
          <p:cNvSpPr/>
          <p:nvPr/>
        </p:nvSpPr>
        <p:spPr bwMode="auto">
          <a:xfrm>
            <a:off x="7213723" y="2674312"/>
            <a:ext cx="365703" cy="3474682"/>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448" dirty="0">
                <a:solidFill>
                  <a:schemeClr val="bg1"/>
                </a:solidFill>
              </a:rPr>
              <a:t>Cache</a:t>
            </a:r>
          </a:p>
        </p:txBody>
      </p:sp>
    </p:spTree>
    <p:extLst>
      <p:ext uri="{BB962C8B-B14F-4D97-AF65-F5344CB8AC3E}">
        <p14:creationId xmlns:p14="http://schemas.microsoft.com/office/powerpoint/2010/main" val="157293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Developer Basics</a:t>
            </a:r>
            <a:endParaRPr lang="en-US" dirty="0"/>
          </a:p>
        </p:txBody>
      </p:sp>
      <p:sp>
        <p:nvSpPr>
          <p:cNvPr id="4" name="Rectangle 3"/>
          <p:cNvSpPr/>
          <p:nvPr/>
        </p:nvSpPr>
        <p:spPr bwMode="auto">
          <a:xfrm>
            <a:off x="3931743" y="3497263"/>
            <a:ext cx="1782827"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ASP.NET Providers</a:t>
            </a:r>
          </a:p>
        </p:txBody>
      </p:sp>
      <p:sp>
        <p:nvSpPr>
          <p:cNvPr id="5" name="Rectangle 4"/>
          <p:cNvSpPr/>
          <p:nvPr/>
        </p:nvSpPr>
        <p:spPr bwMode="auto">
          <a:xfrm>
            <a:off x="274702" y="3497263"/>
            <a:ext cx="1782827" cy="182878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Configure</a:t>
            </a:r>
          </a:p>
        </p:txBody>
      </p:sp>
      <p:sp>
        <p:nvSpPr>
          <p:cNvPr id="6" name="Rectangle 5"/>
          <p:cNvSpPr/>
          <p:nvPr/>
        </p:nvSpPr>
        <p:spPr bwMode="auto">
          <a:xfrm>
            <a:off x="2103224" y="3497263"/>
            <a:ext cx="1782827"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Code</a:t>
            </a:r>
          </a:p>
        </p:txBody>
      </p:sp>
    </p:spTree>
    <p:extLst>
      <p:ext uri="{BB962C8B-B14F-4D97-AF65-F5344CB8AC3E}">
        <p14:creationId xmlns:p14="http://schemas.microsoft.com/office/powerpoint/2010/main" val="2110861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the Caching Role</a:t>
            </a:r>
            <a:endParaRPr lang="en-US" dirty="0"/>
          </a:p>
        </p:txBody>
      </p:sp>
      <p:sp>
        <p:nvSpPr>
          <p:cNvPr id="3" name="Text Placeholder 2"/>
          <p:cNvSpPr>
            <a:spLocks noGrp="1"/>
          </p:cNvSpPr>
          <p:nvPr>
            <p:ph type="body" sz="quarter" idx="10"/>
          </p:nvPr>
        </p:nvSpPr>
        <p:spPr>
          <a:xfrm>
            <a:off x="275480" y="1212850"/>
            <a:ext cx="11885514" cy="1285845"/>
          </a:xfrm>
        </p:spPr>
        <p:txBody>
          <a:bodyPr/>
          <a:lstStyle/>
          <a:p>
            <a:r>
              <a:rPr lang="en-US" sz="3808" dirty="0">
                <a:solidFill>
                  <a:schemeClr val="tx2"/>
                </a:solidFill>
              </a:rPr>
              <a:t>Configure a role in your cloud service to host Caching</a:t>
            </a:r>
          </a:p>
          <a:p>
            <a:r>
              <a:rPr lang="en-US" sz="2040" dirty="0">
                <a:gradFill>
                  <a:gsLst>
                    <a:gs pos="1250">
                      <a:schemeClr val="tx1"/>
                    </a:gs>
                    <a:gs pos="100000">
                      <a:schemeClr val="tx1"/>
                    </a:gs>
                  </a:gsLst>
                  <a:lin ang="5400000" scaled="0"/>
                </a:gradFill>
              </a:rPr>
              <a:t>Enable Caching on an existing role (co-located) or add a new role (dedicated)</a:t>
            </a:r>
          </a:p>
          <a:p>
            <a:r>
              <a:rPr lang="en-US" sz="2040" dirty="0">
                <a:gradFill>
                  <a:gsLst>
                    <a:gs pos="1250">
                      <a:schemeClr val="tx1"/>
                    </a:gs>
                    <a:gs pos="100000">
                      <a:schemeClr val="tx1"/>
                    </a:gs>
                  </a:gsLst>
                  <a:lin ang="5400000" scaled="0"/>
                </a:gradFill>
              </a:rPr>
              <a:t>Configure named caches and their properties</a:t>
            </a:r>
          </a:p>
        </p:txBody>
      </p:sp>
      <p:sp>
        <p:nvSpPr>
          <p:cNvPr id="4" name="Rectangle 3"/>
          <p:cNvSpPr/>
          <p:nvPr/>
        </p:nvSpPr>
        <p:spPr bwMode="auto">
          <a:xfrm>
            <a:off x="2561196" y="3182616"/>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5" name="Rectangle 4"/>
          <p:cNvSpPr/>
          <p:nvPr/>
        </p:nvSpPr>
        <p:spPr bwMode="auto">
          <a:xfrm>
            <a:off x="2561196" y="5011397"/>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6" name="Rectangle 5"/>
          <p:cNvSpPr/>
          <p:nvPr/>
        </p:nvSpPr>
        <p:spPr bwMode="auto">
          <a:xfrm>
            <a:off x="4389716" y="3182616"/>
            <a:ext cx="1782827"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7" name="Rectangle 6"/>
          <p:cNvSpPr/>
          <p:nvPr/>
        </p:nvSpPr>
        <p:spPr bwMode="auto">
          <a:xfrm>
            <a:off x="4389716" y="5011397"/>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8" name="Rectangle 7"/>
          <p:cNvSpPr/>
          <p:nvPr/>
        </p:nvSpPr>
        <p:spPr bwMode="auto">
          <a:xfrm>
            <a:off x="6218238" y="3182616"/>
            <a:ext cx="3657041" cy="17830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9" name="Rectangle 8"/>
          <p:cNvSpPr/>
          <p:nvPr/>
        </p:nvSpPr>
        <p:spPr bwMode="auto">
          <a:xfrm>
            <a:off x="6218238" y="5011397"/>
            <a:ext cx="3657041"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10" name="Rectangle 9"/>
          <p:cNvSpPr/>
          <p:nvPr/>
        </p:nvSpPr>
        <p:spPr bwMode="auto">
          <a:xfrm>
            <a:off x="6299462" y="3274055"/>
            <a:ext cx="2570130" cy="3474682"/>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448" dirty="0">
                <a:solidFill>
                  <a:schemeClr val="bg1"/>
                </a:solidFill>
              </a:rPr>
              <a:t>Caching Memory</a:t>
            </a:r>
          </a:p>
        </p:txBody>
      </p:sp>
      <p:sp>
        <p:nvSpPr>
          <p:cNvPr id="11" name="Rectangle 10"/>
          <p:cNvSpPr/>
          <p:nvPr/>
        </p:nvSpPr>
        <p:spPr bwMode="auto">
          <a:xfrm>
            <a:off x="6334059" y="3319774"/>
            <a:ext cx="798439" cy="338324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solidFill>
                  <a:schemeClr val="tx1"/>
                </a:solidFill>
              </a:rPr>
              <a:t>default</a:t>
            </a:r>
          </a:p>
        </p:txBody>
      </p:sp>
      <p:grpSp>
        <p:nvGrpSpPr>
          <p:cNvPr id="16" name="Group 15"/>
          <p:cNvGrpSpPr/>
          <p:nvPr/>
        </p:nvGrpSpPr>
        <p:grpSpPr>
          <a:xfrm>
            <a:off x="6218236" y="2399993"/>
            <a:ext cx="2651357" cy="748021"/>
            <a:chOff x="6218236" y="2399994"/>
            <a:chExt cx="2651733" cy="748020"/>
          </a:xfrm>
        </p:grpSpPr>
        <p:sp>
          <p:nvSpPr>
            <p:cNvPr id="12" name="Right Brace 11"/>
            <p:cNvSpPr/>
            <p:nvPr/>
          </p:nvSpPr>
          <p:spPr>
            <a:xfrm rot="16200000">
              <a:off x="7401400" y="1679445"/>
              <a:ext cx="285405" cy="2651733"/>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dirty="0"/>
            </a:p>
          </p:txBody>
        </p:sp>
        <p:sp>
          <p:nvSpPr>
            <p:cNvPr id="13" name="TextBox 12"/>
            <p:cNvSpPr txBox="1"/>
            <p:nvPr/>
          </p:nvSpPr>
          <p:spPr>
            <a:xfrm>
              <a:off x="7233600" y="2399994"/>
              <a:ext cx="774866" cy="740862"/>
            </a:xfrm>
            <a:prstGeom prst="rect">
              <a:avLst/>
            </a:prstGeom>
            <a:noFill/>
          </p:spPr>
          <p:txBody>
            <a:bodyPr wrap="none" lIns="248694" tIns="198955" rIns="248694" bIns="198955" rtlCol="0">
              <a:spAutoFit/>
            </a:bodyPr>
            <a:lstStyle/>
            <a:p>
              <a:pPr>
                <a:lnSpc>
                  <a:spcPct val="90000"/>
                </a:lnSpc>
                <a:spcAft>
                  <a:spcPts val="600"/>
                </a:spcAft>
              </a:pPr>
              <a:r>
                <a:rPr lang="en-US" sz="2448" dirty="0">
                  <a:gradFill>
                    <a:gsLst>
                      <a:gs pos="2917">
                        <a:schemeClr val="tx1"/>
                      </a:gs>
                      <a:gs pos="30000">
                        <a:schemeClr val="tx1"/>
                      </a:gs>
                    </a:gsLst>
                    <a:lin ang="5400000" scaled="0"/>
                  </a:gradFill>
                </a:rPr>
                <a:t>%</a:t>
              </a:r>
            </a:p>
          </p:txBody>
        </p:sp>
      </p:grpSp>
      <p:sp>
        <p:nvSpPr>
          <p:cNvPr id="14" name="Rectangle 13"/>
          <p:cNvSpPr/>
          <p:nvPr/>
        </p:nvSpPr>
        <p:spPr bwMode="auto">
          <a:xfrm>
            <a:off x="7178191" y="3319773"/>
            <a:ext cx="798439" cy="338324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solidFill>
                  <a:schemeClr val="tx1"/>
                </a:solidFill>
              </a:rPr>
              <a:t>NamedCache1 </a:t>
            </a:r>
            <a:r>
              <a:rPr lang="en-US" sz="2040" dirty="0">
                <a:solidFill>
                  <a:schemeClr val="tx2"/>
                </a:solidFill>
              </a:rPr>
              <a:t>(HA)</a:t>
            </a:r>
          </a:p>
        </p:txBody>
      </p:sp>
      <p:sp>
        <p:nvSpPr>
          <p:cNvPr id="15" name="Rectangle 14"/>
          <p:cNvSpPr/>
          <p:nvPr/>
        </p:nvSpPr>
        <p:spPr bwMode="auto">
          <a:xfrm>
            <a:off x="8046758" y="3314384"/>
            <a:ext cx="798439" cy="338324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solidFill>
                  <a:schemeClr val="tx1"/>
                </a:solidFill>
              </a:rPr>
              <a:t>NamedCache2 </a:t>
            </a:r>
            <a:r>
              <a:rPr lang="en-US" sz="2040" dirty="0">
                <a:solidFill>
                  <a:schemeClr val="tx2"/>
                </a:solidFill>
              </a:rPr>
              <a:t>(&gt;TTL)</a:t>
            </a:r>
          </a:p>
        </p:txBody>
      </p:sp>
    </p:spTree>
    <p:extLst>
      <p:ext uri="{BB962C8B-B14F-4D97-AF65-F5344CB8AC3E}">
        <p14:creationId xmlns:p14="http://schemas.microsoft.com/office/powerpoint/2010/main" val="242603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1500"/>
                            </p:stCondLst>
                            <p:childTnLst>
                              <p:par>
                                <p:cTn id="21" presetID="6" presetClass="entr" presetSubtype="3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ou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the Caching Clients</a:t>
            </a:r>
            <a:endParaRPr lang="en-US" dirty="0"/>
          </a:p>
        </p:txBody>
      </p:sp>
      <p:sp>
        <p:nvSpPr>
          <p:cNvPr id="4" name="Text Placeholder 2"/>
          <p:cNvSpPr>
            <a:spLocks noGrp="1"/>
          </p:cNvSpPr>
          <p:nvPr>
            <p:ph type="body" sz="quarter" idx="10"/>
          </p:nvPr>
        </p:nvSpPr>
        <p:spPr>
          <a:xfrm>
            <a:off x="275480" y="1212851"/>
            <a:ext cx="11885514" cy="3729013"/>
          </a:xfrm>
        </p:spPr>
        <p:txBody>
          <a:bodyPr/>
          <a:lstStyle/>
          <a:p>
            <a:r>
              <a:rPr lang="en-US" dirty="0" smtClean="0">
                <a:solidFill>
                  <a:schemeClr val="tx2"/>
                </a:solidFill>
                <a:latin typeface="+mj-lt"/>
              </a:rPr>
              <a:t>Use NuGet to configure cache client roles</a:t>
            </a:r>
          </a:p>
          <a:p>
            <a:r>
              <a:rPr lang="en-US" sz="2040" dirty="0">
                <a:gradFill>
                  <a:gsLst>
                    <a:gs pos="1250">
                      <a:schemeClr val="tx1"/>
                    </a:gs>
                    <a:gs pos="100000">
                      <a:schemeClr val="tx1"/>
                    </a:gs>
                  </a:gsLst>
                  <a:lin ang="5400000" scaled="0"/>
                </a:gradFill>
              </a:rPr>
              <a:t>Caching settings are placed in the web.config or app.config file</a:t>
            </a:r>
          </a:p>
          <a:p>
            <a:r>
              <a:rPr lang="en-US" sz="2040" dirty="0">
                <a:gradFill>
                  <a:gsLst>
                    <a:gs pos="1250">
                      <a:schemeClr val="tx1"/>
                    </a:gs>
                    <a:gs pos="100000">
                      <a:schemeClr val="tx1"/>
                    </a:gs>
                  </a:gsLst>
                  <a:lin ang="5400000" scaled="0"/>
                </a:gradFill>
              </a:rPr>
              <a:t>Important: use the latest NuGet installer: </a:t>
            </a:r>
            <a:r>
              <a:rPr lang="en-US" sz="2040" dirty="0">
                <a:solidFill>
                  <a:schemeClr val="tx2"/>
                </a:solidFill>
                <a:hlinkClick r:id="rId2"/>
              </a:rPr>
              <a:t>http://nuget.codeplex.com/</a:t>
            </a:r>
            <a:r>
              <a:rPr lang="en-US" sz="2040" dirty="0">
                <a:solidFill>
                  <a:schemeClr val="tx2"/>
                </a:solidFill>
              </a:rPr>
              <a:t> </a:t>
            </a:r>
          </a:p>
          <a:p>
            <a:r>
              <a:rPr lang="en-US" sz="3808" dirty="0">
                <a:solidFill>
                  <a:schemeClr val="tx2"/>
                </a:solidFill>
              </a:rPr>
              <a:t>Modify the </a:t>
            </a:r>
          </a:p>
          <a:p>
            <a:pPr>
              <a:spcBef>
                <a:spcPts val="0"/>
              </a:spcBef>
            </a:pPr>
            <a:r>
              <a:rPr lang="en-US" sz="3808" dirty="0">
                <a:solidFill>
                  <a:schemeClr val="tx2"/>
                </a:solidFill>
              </a:rPr>
              <a:t>web.config or </a:t>
            </a:r>
          </a:p>
          <a:p>
            <a:pPr>
              <a:spcBef>
                <a:spcPts val="0"/>
              </a:spcBef>
            </a:pPr>
            <a:r>
              <a:rPr lang="en-US" sz="3808" dirty="0">
                <a:solidFill>
                  <a:schemeClr val="tx2"/>
                </a:solidFill>
              </a:rPr>
              <a:t>app.config </a:t>
            </a:r>
            <a:r>
              <a:rPr lang="en-US" dirty="0" smtClean="0">
                <a:solidFill>
                  <a:schemeClr val="tx2"/>
                </a:solidFill>
              </a:rPr>
              <a:t>files</a:t>
            </a:r>
          </a:p>
          <a:p>
            <a:r>
              <a:rPr lang="en-US" sz="2040" dirty="0">
                <a:gradFill>
                  <a:gsLst>
                    <a:gs pos="1250">
                      <a:schemeClr val="tx1"/>
                    </a:gs>
                    <a:gs pos="100000">
                      <a:schemeClr val="tx1"/>
                    </a:gs>
                  </a:gsLst>
                  <a:lin ang="5400000" scaled="0"/>
                </a:gradFill>
              </a:rPr>
              <a:t>Point to the role </a:t>
            </a:r>
          </a:p>
          <a:p>
            <a:r>
              <a:rPr lang="en-US" sz="2040" dirty="0">
                <a:gradFill>
                  <a:gsLst>
                    <a:gs pos="1250">
                      <a:schemeClr val="tx1"/>
                    </a:gs>
                    <a:gs pos="100000">
                      <a:schemeClr val="tx1"/>
                    </a:gs>
                  </a:gsLst>
                  <a:lin ang="5400000" scaled="0"/>
                </a:gradFill>
              </a:rPr>
              <a:t>that hosts Caching</a:t>
            </a:r>
          </a:p>
        </p:txBody>
      </p:sp>
      <p:sp>
        <p:nvSpPr>
          <p:cNvPr id="5" name="Rectangle 4"/>
          <p:cNvSpPr/>
          <p:nvPr/>
        </p:nvSpPr>
        <p:spPr bwMode="auto">
          <a:xfrm>
            <a:off x="3841161" y="2857189"/>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6" name="Rectangle 5"/>
          <p:cNvSpPr/>
          <p:nvPr/>
        </p:nvSpPr>
        <p:spPr bwMode="auto">
          <a:xfrm>
            <a:off x="3841161" y="4685969"/>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7" name="Rectangle 6"/>
          <p:cNvSpPr/>
          <p:nvPr/>
        </p:nvSpPr>
        <p:spPr bwMode="auto">
          <a:xfrm>
            <a:off x="5669681" y="2857189"/>
            <a:ext cx="1782827"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8" name="Rectangle 7"/>
          <p:cNvSpPr/>
          <p:nvPr/>
        </p:nvSpPr>
        <p:spPr bwMode="auto">
          <a:xfrm>
            <a:off x="5669681" y="4685969"/>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9" name="Rectangle 8"/>
          <p:cNvSpPr/>
          <p:nvPr/>
        </p:nvSpPr>
        <p:spPr bwMode="auto">
          <a:xfrm>
            <a:off x="7498201" y="2857189"/>
            <a:ext cx="3657041" cy="17830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10" name="Rectangle 9"/>
          <p:cNvSpPr/>
          <p:nvPr/>
        </p:nvSpPr>
        <p:spPr bwMode="auto">
          <a:xfrm>
            <a:off x="7498201" y="4685969"/>
            <a:ext cx="3657041"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Cache1</a:t>
            </a:r>
          </a:p>
        </p:txBody>
      </p:sp>
      <p:sp>
        <p:nvSpPr>
          <p:cNvPr id="11" name="Rectangle 10"/>
          <p:cNvSpPr/>
          <p:nvPr/>
        </p:nvSpPr>
        <p:spPr bwMode="auto">
          <a:xfrm>
            <a:off x="7579426" y="2948629"/>
            <a:ext cx="2570130" cy="347468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448" dirty="0">
                <a:solidFill>
                  <a:schemeClr val="tx2"/>
                </a:solidFill>
              </a:rPr>
              <a:t>Cache</a:t>
            </a:r>
          </a:p>
        </p:txBody>
      </p:sp>
      <p:sp>
        <p:nvSpPr>
          <p:cNvPr id="15" name="Rectangle 14"/>
          <p:cNvSpPr/>
          <p:nvPr/>
        </p:nvSpPr>
        <p:spPr bwMode="auto">
          <a:xfrm rot="5400000">
            <a:off x="4561249" y="3140458"/>
            <a:ext cx="477270" cy="137375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1904" dirty="0">
                <a:solidFill>
                  <a:schemeClr val="tx1"/>
                </a:solidFill>
              </a:rPr>
              <a:t>Web.Config</a:t>
            </a:r>
          </a:p>
        </p:txBody>
      </p:sp>
      <p:sp>
        <p:nvSpPr>
          <p:cNvPr id="16" name="Rectangle 15"/>
          <p:cNvSpPr/>
          <p:nvPr/>
        </p:nvSpPr>
        <p:spPr bwMode="auto">
          <a:xfrm rot="5400000">
            <a:off x="4561316" y="4890934"/>
            <a:ext cx="477270" cy="137375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1904" dirty="0">
                <a:solidFill>
                  <a:schemeClr val="tx1"/>
                </a:solidFill>
              </a:rPr>
              <a:t>Web.Config</a:t>
            </a:r>
          </a:p>
        </p:txBody>
      </p:sp>
      <p:cxnSp>
        <p:nvCxnSpPr>
          <p:cNvPr id="18" name="Straight Arrow Connector 17"/>
          <p:cNvCxnSpPr>
            <a:stCxn id="15" idx="0"/>
          </p:cNvCxnSpPr>
          <p:nvPr/>
        </p:nvCxnSpPr>
        <p:spPr>
          <a:xfrm>
            <a:off x="5486763" y="3827336"/>
            <a:ext cx="3474255" cy="35682"/>
          </a:xfrm>
          <a:prstGeom prst="straightConnector1">
            <a:avLst/>
          </a:prstGeom>
          <a:ln w="571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p:cNvCxnSpPr>
          <p:nvPr/>
        </p:nvCxnSpPr>
        <p:spPr>
          <a:xfrm>
            <a:off x="5486830" y="5577814"/>
            <a:ext cx="3474189" cy="22545"/>
          </a:xfrm>
          <a:prstGeom prst="straightConnector1">
            <a:avLst/>
          </a:prstGeom>
          <a:ln w="571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rot="5400000">
            <a:off x="4561249" y="2556142"/>
            <a:ext cx="477270" cy="137375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1904" dirty="0">
                <a:solidFill>
                  <a:schemeClr val="tx1"/>
                </a:solidFill>
              </a:rPr>
              <a:t>Assemblies</a:t>
            </a:r>
          </a:p>
        </p:txBody>
      </p:sp>
      <p:sp>
        <p:nvSpPr>
          <p:cNvPr id="27" name="Rectangle 26"/>
          <p:cNvSpPr/>
          <p:nvPr/>
        </p:nvSpPr>
        <p:spPr bwMode="auto">
          <a:xfrm rot="5400000">
            <a:off x="4561249" y="4349240"/>
            <a:ext cx="477270" cy="137375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1904" dirty="0">
                <a:solidFill>
                  <a:schemeClr val="tx1"/>
                </a:solidFill>
              </a:rPr>
              <a:t>Assemblies</a:t>
            </a:r>
          </a:p>
        </p:txBody>
      </p:sp>
    </p:spTree>
    <p:extLst>
      <p:ext uri="{BB962C8B-B14F-4D97-AF65-F5344CB8AC3E}">
        <p14:creationId xmlns:p14="http://schemas.microsoft.com/office/powerpoint/2010/main" val="411951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Add Caching to an existing cloud service</a:t>
            </a:r>
            <a:endParaRPr lang="en-US" dirty="0"/>
          </a:p>
        </p:txBody>
      </p:sp>
      <p:sp>
        <p:nvSpPr>
          <p:cNvPr id="5" name="Text Placeholder 4"/>
          <p:cNvSpPr>
            <a:spLocks noGrp="1"/>
          </p:cNvSpPr>
          <p:nvPr>
            <p:ph type="body" sz="quarter" idx="12"/>
          </p:nvPr>
        </p:nvSpPr>
        <p:spPr/>
        <p:txBody>
          <a:bodyPr/>
          <a:lstStyle/>
          <a:p>
            <a:r>
              <a:rPr lang="en-US" dirty="0" smtClean="0"/>
              <a:t>Steve Danielson</a:t>
            </a:r>
            <a:endParaRPr lang="en-US" dirty="0"/>
          </a:p>
        </p:txBody>
      </p:sp>
    </p:spTree>
    <p:extLst>
      <p:ext uri="{BB962C8B-B14F-4D97-AF65-F5344CB8AC3E}">
        <p14:creationId xmlns:p14="http://schemas.microsoft.com/office/powerpoint/2010/main" val="203626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basics: create a cache client</a:t>
            </a:r>
            <a:endParaRPr lang="en-US" dirty="0"/>
          </a:p>
        </p:txBody>
      </p:sp>
      <p:sp>
        <p:nvSpPr>
          <p:cNvPr id="3" name="Text Placeholder 2"/>
          <p:cNvSpPr>
            <a:spLocks noGrp="1"/>
          </p:cNvSpPr>
          <p:nvPr>
            <p:ph type="body" sz="quarter" idx="10"/>
          </p:nvPr>
        </p:nvSpPr>
        <p:spPr>
          <a:xfrm>
            <a:off x="275480" y="1115844"/>
            <a:ext cx="11885514" cy="4960760"/>
          </a:xfrm>
        </p:spPr>
        <p:txBody>
          <a:bodyPr/>
          <a:lstStyle/>
          <a:p>
            <a:r>
              <a:rPr lang="en-US" dirty="0" smtClean="0"/>
              <a:t>Web.Config or App.Config:</a:t>
            </a:r>
          </a:p>
          <a:p>
            <a:endParaRPr lang="en-US" dirty="0"/>
          </a:p>
          <a:p>
            <a:endParaRPr lang="en-US" dirty="0" smtClean="0"/>
          </a:p>
          <a:p>
            <a:endParaRPr lang="en-US" dirty="0"/>
          </a:p>
          <a:p>
            <a:endParaRPr lang="en-US" sz="1632" dirty="0"/>
          </a:p>
          <a:p>
            <a:r>
              <a:rPr lang="en-US" dirty="0" smtClean="0"/>
              <a:t>Create a cache client:</a:t>
            </a:r>
          </a:p>
          <a:p>
            <a:r>
              <a:rPr lang="en-US" dirty="0" smtClean="0"/>
              <a:t> </a:t>
            </a:r>
          </a:p>
          <a:p>
            <a:endParaRPr lang="en-US" dirty="0" smtClean="0"/>
          </a:p>
        </p:txBody>
      </p:sp>
      <p:sp>
        <p:nvSpPr>
          <p:cNvPr id="4" name="TextBox 3"/>
          <p:cNvSpPr txBox="1"/>
          <p:nvPr/>
        </p:nvSpPr>
        <p:spPr>
          <a:xfrm>
            <a:off x="366971" y="1823729"/>
            <a:ext cx="10513994" cy="2806986"/>
          </a:xfrm>
          <a:prstGeom prst="rect">
            <a:avLst/>
          </a:prstGeom>
          <a:solidFill>
            <a:schemeClr val="tx1"/>
          </a:solidFill>
        </p:spPr>
        <p:txBody>
          <a:bodyPr wrap="square" lIns="182839" tIns="146272" rIns="182839" bIns="146272" rtlCol="0">
            <a:spAutoFit/>
          </a:bodyPr>
          <a:lstStyle/>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dataCacheClients</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default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autoDiscover</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identifier</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CacheWorker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&gt;</a:t>
            </a: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customClient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autoDiscover</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identifier</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CacheWorker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localCache</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sync</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TimeoutBased</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objectCount</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100000</a:t>
            </a:r>
            <a:r>
              <a:rPr lang="en-US" sz="1632" dirty="0">
                <a:solidFill>
                  <a:srgbClr val="000000"/>
                </a:solidFill>
                <a:highlight>
                  <a:srgbClr val="FFFFFF"/>
                </a:highlight>
                <a:latin typeface="Consolas" panose="020B0609020204030204" pitchFamily="49" charset="0"/>
              </a:rPr>
              <a:t>"</a:t>
            </a:r>
          </a:p>
          <a:p>
            <a:r>
              <a:rPr lang="en-US" sz="1632" dirty="0">
                <a:solidFill>
                  <a:srgbClr val="000000"/>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ttlValue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300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&gt;</a:t>
            </a:r>
          </a:p>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dataCacheClients</a:t>
            </a:r>
            <a:r>
              <a:rPr lang="en-US" sz="1632" dirty="0">
                <a:solidFill>
                  <a:srgbClr val="0000FF"/>
                </a:solidFill>
                <a:highlight>
                  <a:srgbClr val="FFFFFF"/>
                </a:highlight>
                <a:latin typeface="Consolas" panose="020B0609020204030204" pitchFamily="49" charset="0"/>
              </a:rPr>
              <a:t>&gt;</a:t>
            </a:r>
            <a:endParaRPr lang="en-US" sz="1632"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5" name="TextBox 4"/>
          <p:cNvSpPr txBox="1"/>
          <p:nvPr/>
        </p:nvSpPr>
        <p:spPr>
          <a:xfrm>
            <a:off x="366971" y="4771839"/>
            <a:ext cx="10513994" cy="1865061"/>
          </a:xfrm>
          <a:prstGeom prst="rect">
            <a:avLst/>
          </a:prstGeom>
          <a:solidFill>
            <a:schemeClr val="tx1"/>
          </a:solidFill>
        </p:spPr>
        <p:txBody>
          <a:bodyPr wrap="square" lIns="182839" tIns="146272" rIns="182839" bIns="146272" rtlCol="0">
            <a:spAutoFit/>
          </a:bodyPr>
          <a:lstStyle/>
          <a:p>
            <a:r>
              <a:rPr lang="en-US" sz="2040" dirty="0">
                <a:solidFill>
                  <a:srgbClr val="008000"/>
                </a:solidFill>
                <a:highlight>
                  <a:srgbClr val="FFFFFF"/>
                </a:highlight>
                <a:latin typeface="Consolas" panose="020B0609020204030204" pitchFamily="49" charset="0"/>
              </a:rPr>
              <a:t>// using Microsoft.ApplicationServer.Caching</a:t>
            </a:r>
            <a:endParaRPr lang="en-US" sz="2040" dirty="0">
              <a:solidFill>
                <a:srgbClr val="000000"/>
              </a:solidFill>
              <a:highlight>
                <a:srgbClr val="FFFFFF"/>
              </a:highlight>
              <a:latin typeface="Consolas" panose="020B0609020204030204" pitchFamily="49" charset="0"/>
            </a:endParaRPr>
          </a:p>
          <a:p>
            <a:r>
              <a:rPr lang="en-US" sz="2040" dirty="0">
                <a:solidFill>
                  <a:srgbClr val="2B91AF"/>
                </a:solidFill>
                <a:highlight>
                  <a:srgbClr val="FFFFFF"/>
                </a:highlight>
                <a:latin typeface="Consolas" panose="020B0609020204030204" pitchFamily="49" charset="0"/>
              </a:rPr>
              <a:t>DataCache</a:t>
            </a:r>
            <a:r>
              <a:rPr lang="en-US" sz="2040" dirty="0">
                <a:solidFill>
                  <a:srgbClr val="000000"/>
                </a:solidFill>
                <a:highlight>
                  <a:srgbClr val="FFFFFF"/>
                </a:highlight>
                <a:latin typeface="Consolas" panose="020B0609020204030204" pitchFamily="49" charset="0"/>
              </a:rPr>
              <a:t> cache = </a:t>
            </a:r>
            <a:r>
              <a:rPr lang="en-US" sz="2040" dirty="0">
                <a:solidFill>
                  <a:srgbClr val="0000FF"/>
                </a:solidFill>
                <a:highlight>
                  <a:srgbClr val="FFFFFF"/>
                </a:highlight>
                <a:latin typeface="Consolas" panose="020B0609020204030204" pitchFamily="49" charset="0"/>
              </a:rPr>
              <a:t>new</a:t>
            </a:r>
            <a:r>
              <a:rPr lang="en-US" sz="2040" dirty="0">
                <a:solidFill>
                  <a:srgbClr val="000000"/>
                </a:solidFill>
                <a:highlight>
                  <a:srgbClr val="FFFFFF"/>
                </a:highlight>
                <a:latin typeface="Consolas" panose="020B0609020204030204" pitchFamily="49" charset="0"/>
              </a:rPr>
              <a:t> </a:t>
            </a:r>
            <a:r>
              <a:rPr lang="en-US" sz="2040" dirty="0">
                <a:solidFill>
                  <a:srgbClr val="2B91AF"/>
                </a:solidFill>
                <a:highlight>
                  <a:srgbClr val="FFFFFF"/>
                </a:highlight>
                <a:latin typeface="Consolas" panose="020B0609020204030204" pitchFamily="49" charset="0"/>
              </a:rPr>
              <a:t>DataCache</a:t>
            </a:r>
            <a:r>
              <a:rPr lang="en-US" sz="2040" dirty="0">
                <a:solidFill>
                  <a:srgbClr val="000000"/>
                </a:solidFill>
                <a:highlight>
                  <a:srgbClr val="FFFFFF"/>
                </a:highlight>
                <a:latin typeface="Consolas" panose="020B0609020204030204" pitchFamily="49" charset="0"/>
              </a:rPr>
              <a:t>();</a:t>
            </a:r>
          </a:p>
          <a:p>
            <a:r>
              <a:rPr lang="en-US" sz="2040" dirty="0">
                <a:solidFill>
                  <a:srgbClr val="000000"/>
                </a:solidFill>
                <a:highlight>
                  <a:srgbClr val="FFFFFF"/>
                </a:highlight>
                <a:latin typeface="Consolas" panose="020B0609020204030204" pitchFamily="49" charset="0"/>
              </a:rPr>
              <a:t>cache = </a:t>
            </a:r>
            <a:r>
              <a:rPr lang="en-US" sz="2040" dirty="0">
                <a:solidFill>
                  <a:srgbClr val="0000FF"/>
                </a:solidFill>
                <a:highlight>
                  <a:srgbClr val="FFFFFF"/>
                </a:highlight>
                <a:latin typeface="Consolas" panose="020B0609020204030204" pitchFamily="49" charset="0"/>
              </a:rPr>
              <a:t>new</a:t>
            </a:r>
            <a:r>
              <a:rPr lang="en-US" sz="2040" dirty="0">
                <a:solidFill>
                  <a:srgbClr val="000000"/>
                </a:solidFill>
                <a:highlight>
                  <a:srgbClr val="FFFFFF"/>
                </a:highlight>
                <a:latin typeface="Consolas" panose="020B0609020204030204" pitchFamily="49" charset="0"/>
              </a:rPr>
              <a:t> </a:t>
            </a:r>
            <a:r>
              <a:rPr lang="en-US" sz="2040" dirty="0">
                <a:solidFill>
                  <a:srgbClr val="2B91AF"/>
                </a:solidFill>
                <a:highlight>
                  <a:srgbClr val="FFFFFF"/>
                </a:highlight>
                <a:latin typeface="Consolas" panose="020B0609020204030204" pitchFamily="49" charset="0"/>
              </a:rPr>
              <a:t>DataCache</a:t>
            </a:r>
            <a:r>
              <a:rPr lang="en-US" sz="2040" dirty="0">
                <a:solidFill>
                  <a:srgbClr val="000000"/>
                </a:solidFill>
                <a:highlight>
                  <a:srgbClr val="FFFFFF"/>
                </a:highlight>
                <a:latin typeface="Consolas" panose="020B0609020204030204" pitchFamily="49" charset="0"/>
              </a:rPr>
              <a:t>(</a:t>
            </a:r>
            <a:r>
              <a:rPr lang="en-US" sz="2040" dirty="0">
                <a:solidFill>
                  <a:srgbClr val="A31515"/>
                </a:solidFill>
                <a:highlight>
                  <a:srgbClr val="FFFFFF"/>
                </a:highlight>
                <a:latin typeface="Consolas" panose="020B0609020204030204" pitchFamily="49" charset="0"/>
              </a:rPr>
              <a:t>"default"</a:t>
            </a:r>
            <a:r>
              <a:rPr lang="en-US" sz="2040" dirty="0">
                <a:solidFill>
                  <a:srgbClr val="000000"/>
                </a:solidFill>
                <a:highlight>
                  <a:srgbClr val="FFFFFF"/>
                </a:highlight>
                <a:latin typeface="Consolas" panose="020B0609020204030204" pitchFamily="49" charset="0"/>
              </a:rPr>
              <a:t>);</a:t>
            </a:r>
          </a:p>
          <a:p>
            <a:r>
              <a:rPr lang="en-US" sz="2040" dirty="0">
                <a:solidFill>
                  <a:srgbClr val="000000"/>
                </a:solidFill>
                <a:highlight>
                  <a:srgbClr val="FFFFFF"/>
                </a:highlight>
                <a:latin typeface="Consolas" panose="020B0609020204030204" pitchFamily="49" charset="0"/>
              </a:rPr>
              <a:t>cache = </a:t>
            </a:r>
            <a:r>
              <a:rPr lang="en-US" sz="2040" dirty="0">
                <a:solidFill>
                  <a:srgbClr val="0000FF"/>
                </a:solidFill>
                <a:highlight>
                  <a:srgbClr val="FFFFFF"/>
                </a:highlight>
                <a:latin typeface="Consolas" panose="020B0609020204030204" pitchFamily="49" charset="0"/>
              </a:rPr>
              <a:t>new</a:t>
            </a:r>
            <a:r>
              <a:rPr lang="en-US" sz="2040" dirty="0">
                <a:solidFill>
                  <a:srgbClr val="000000"/>
                </a:solidFill>
                <a:highlight>
                  <a:srgbClr val="FFFFFF"/>
                </a:highlight>
                <a:latin typeface="Consolas" panose="020B0609020204030204" pitchFamily="49" charset="0"/>
              </a:rPr>
              <a:t> </a:t>
            </a:r>
            <a:r>
              <a:rPr lang="en-US" sz="2040" dirty="0">
                <a:solidFill>
                  <a:srgbClr val="2B91AF"/>
                </a:solidFill>
                <a:highlight>
                  <a:srgbClr val="FFFFFF"/>
                </a:highlight>
                <a:latin typeface="Consolas" panose="020B0609020204030204" pitchFamily="49" charset="0"/>
              </a:rPr>
              <a:t>DataCache</a:t>
            </a:r>
            <a:r>
              <a:rPr lang="en-US" sz="2040" dirty="0">
                <a:solidFill>
                  <a:srgbClr val="000000"/>
                </a:solidFill>
                <a:highlight>
                  <a:srgbClr val="FFFFFF"/>
                </a:highlight>
                <a:latin typeface="Consolas" panose="020B0609020204030204" pitchFamily="49" charset="0"/>
              </a:rPr>
              <a:t>(</a:t>
            </a:r>
            <a:r>
              <a:rPr lang="en-US" sz="2040" dirty="0">
                <a:solidFill>
                  <a:srgbClr val="A31515"/>
                </a:solidFill>
                <a:highlight>
                  <a:srgbClr val="FFFFFF"/>
                </a:highlight>
                <a:latin typeface="Consolas" panose="020B0609020204030204" pitchFamily="49" charset="0"/>
              </a:rPr>
              <a:t>"default"</a:t>
            </a:r>
            <a:r>
              <a:rPr lang="en-US" sz="2040" dirty="0">
                <a:solidFill>
                  <a:srgbClr val="000000"/>
                </a:solidFill>
                <a:highlight>
                  <a:srgbClr val="FFFFFF"/>
                </a:highlight>
                <a:latin typeface="Consolas" panose="020B0609020204030204" pitchFamily="49" charset="0"/>
              </a:rPr>
              <a:t>, </a:t>
            </a:r>
            <a:r>
              <a:rPr lang="en-US" sz="2040" dirty="0">
                <a:solidFill>
                  <a:srgbClr val="A31515"/>
                </a:solidFill>
                <a:highlight>
                  <a:srgbClr val="FFFFFF"/>
                </a:highlight>
                <a:latin typeface="Consolas" panose="020B0609020204030204" pitchFamily="49" charset="0"/>
              </a:rPr>
              <a:t>"default"</a:t>
            </a:r>
            <a:r>
              <a:rPr lang="en-US" sz="2040" dirty="0">
                <a:solidFill>
                  <a:srgbClr val="000000"/>
                </a:solidFill>
                <a:highlight>
                  <a:srgbClr val="FFFFFF"/>
                </a:highlight>
                <a:latin typeface="Consolas" panose="020B0609020204030204" pitchFamily="49" charset="0"/>
              </a:rPr>
              <a:t>);</a:t>
            </a:r>
          </a:p>
          <a:p>
            <a:r>
              <a:rPr lang="en-US" sz="2040" dirty="0">
                <a:solidFill>
                  <a:srgbClr val="000000"/>
                </a:solidFill>
                <a:highlight>
                  <a:srgbClr val="FFFFFF"/>
                </a:highlight>
                <a:latin typeface="Consolas" panose="020B0609020204030204" pitchFamily="49" charset="0"/>
              </a:rPr>
              <a:t>cache = </a:t>
            </a:r>
            <a:r>
              <a:rPr lang="en-US" sz="2040" dirty="0">
                <a:solidFill>
                  <a:srgbClr val="0000FF"/>
                </a:solidFill>
                <a:highlight>
                  <a:srgbClr val="FFFFFF"/>
                </a:highlight>
                <a:latin typeface="Consolas" panose="020B0609020204030204" pitchFamily="49" charset="0"/>
              </a:rPr>
              <a:t>new</a:t>
            </a:r>
            <a:r>
              <a:rPr lang="en-US" sz="2040" dirty="0">
                <a:solidFill>
                  <a:srgbClr val="000000"/>
                </a:solidFill>
                <a:highlight>
                  <a:srgbClr val="FFFFFF"/>
                </a:highlight>
                <a:latin typeface="Consolas" panose="020B0609020204030204" pitchFamily="49" charset="0"/>
              </a:rPr>
              <a:t> </a:t>
            </a:r>
            <a:r>
              <a:rPr lang="en-US" sz="2040" dirty="0">
                <a:solidFill>
                  <a:srgbClr val="2B91AF"/>
                </a:solidFill>
                <a:highlight>
                  <a:srgbClr val="FFFFFF"/>
                </a:highlight>
                <a:latin typeface="Consolas" panose="020B0609020204030204" pitchFamily="49" charset="0"/>
              </a:rPr>
              <a:t>DataCache</a:t>
            </a:r>
            <a:r>
              <a:rPr lang="en-US" sz="2040" dirty="0">
                <a:solidFill>
                  <a:srgbClr val="000000"/>
                </a:solidFill>
                <a:highlight>
                  <a:srgbClr val="FFFFFF"/>
                </a:highlight>
                <a:latin typeface="Consolas" panose="020B0609020204030204" pitchFamily="49" charset="0"/>
              </a:rPr>
              <a:t>(</a:t>
            </a:r>
            <a:r>
              <a:rPr lang="en-US" sz="2040" dirty="0">
                <a:solidFill>
                  <a:srgbClr val="A31515"/>
                </a:solidFill>
                <a:highlight>
                  <a:srgbClr val="FFFFFF"/>
                </a:highlight>
                <a:latin typeface="Consolas" panose="020B0609020204030204" pitchFamily="49" charset="0"/>
              </a:rPr>
              <a:t>"default"</a:t>
            </a:r>
            <a:r>
              <a:rPr lang="en-US" sz="2040" dirty="0">
                <a:solidFill>
                  <a:srgbClr val="000000"/>
                </a:solidFill>
                <a:highlight>
                  <a:srgbClr val="FFFFFF"/>
                </a:highlight>
                <a:latin typeface="Consolas" panose="020B0609020204030204" pitchFamily="49" charset="0"/>
              </a:rPr>
              <a:t>, </a:t>
            </a:r>
            <a:r>
              <a:rPr lang="en-US" sz="2040" dirty="0">
                <a:solidFill>
                  <a:srgbClr val="A31515"/>
                </a:solidFill>
                <a:highlight>
                  <a:srgbClr val="FFFFFF"/>
                </a:highlight>
                <a:latin typeface="Consolas" panose="020B0609020204030204" pitchFamily="49" charset="0"/>
              </a:rPr>
              <a:t>"customClient"</a:t>
            </a:r>
            <a:r>
              <a:rPr lang="en-US" sz="2040" dirty="0">
                <a:solidFill>
                  <a:srgbClr val="000000"/>
                </a:solidFill>
                <a:highlight>
                  <a:srgbClr val="FFFFFF"/>
                </a:highlight>
                <a:latin typeface="Consolas" panose="020B0609020204030204" pitchFamily="49" charset="0"/>
              </a:rPr>
              <a:t>);</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9811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basics: Put, Get, and Remove</a:t>
            </a:r>
            <a:endParaRPr lang="en-US" dirty="0"/>
          </a:p>
        </p:txBody>
      </p:sp>
      <p:sp>
        <p:nvSpPr>
          <p:cNvPr id="3" name="Text Placeholder 2"/>
          <p:cNvSpPr>
            <a:spLocks noGrp="1"/>
          </p:cNvSpPr>
          <p:nvPr>
            <p:ph type="body" sz="quarter" idx="10"/>
          </p:nvPr>
        </p:nvSpPr>
        <p:spPr>
          <a:xfrm>
            <a:off x="275480" y="1115843"/>
            <a:ext cx="11885514" cy="6006239"/>
          </a:xfrm>
        </p:spPr>
        <p:txBody>
          <a:bodyPr/>
          <a:lstStyle/>
          <a:p>
            <a:r>
              <a:rPr lang="en-US" dirty="0" smtClean="0"/>
              <a:t>Put an object into the cache:</a:t>
            </a:r>
          </a:p>
          <a:p>
            <a:endParaRPr lang="en-US" dirty="0"/>
          </a:p>
          <a:p>
            <a:endParaRPr lang="en-US" sz="2040" dirty="0"/>
          </a:p>
          <a:p>
            <a:r>
              <a:rPr lang="en-US" dirty="0" smtClean="0"/>
              <a:t>Get an object out of the cache:</a:t>
            </a:r>
          </a:p>
          <a:p>
            <a:endParaRPr lang="en-US" dirty="0"/>
          </a:p>
          <a:p>
            <a:endParaRPr lang="en-US" dirty="0" smtClean="0"/>
          </a:p>
          <a:p>
            <a:endParaRPr lang="en-US" sz="1768" dirty="0"/>
          </a:p>
          <a:p>
            <a:r>
              <a:rPr lang="en-US" dirty="0" smtClean="0"/>
              <a:t>Remove an object from the cache:</a:t>
            </a:r>
          </a:p>
          <a:p>
            <a:r>
              <a:rPr lang="en-US" dirty="0" smtClean="0"/>
              <a:t> </a:t>
            </a:r>
          </a:p>
          <a:p>
            <a:endParaRPr lang="en-US" dirty="0" smtClean="0"/>
          </a:p>
        </p:txBody>
      </p:sp>
      <p:sp>
        <p:nvSpPr>
          <p:cNvPr id="4" name="TextBox 3"/>
          <p:cNvSpPr txBox="1"/>
          <p:nvPr/>
        </p:nvSpPr>
        <p:spPr>
          <a:xfrm>
            <a:off x="366971" y="1823729"/>
            <a:ext cx="10513994" cy="923265"/>
          </a:xfrm>
          <a:prstGeom prst="rect">
            <a:avLst/>
          </a:prstGeom>
          <a:solidFill>
            <a:schemeClr val="tx1"/>
          </a:solidFill>
        </p:spPr>
        <p:txBody>
          <a:bodyPr wrap="square" lIns="182839" tIns="146272" rIns="182839" bIns="146272" rtlCol="0">
            <a:spAutoFit/>
          </a:bodyPr>
          <a:lstStyle/>
          <a:p>
            <a:r>
              <a:rPr lang="en-US" sz="2040" dirty="0">
                <a:solidFill>
                  <a:srgbClr val="2B91AF"/>
                </a:solidFill>
                <a:highlight>
                  <a:srgbClr val="FFFFFF"/>
                </a:highlight>
                <a:latin typeface="Consolas" panose="020B0609020204030204" pitchFamily="49" charset="0"/>
              </a:rPr>
              <a:t>DataTable</a:t>
            </a:r>
            <a:r>
              <a:rPr lang="en-US" sz="2040" dirty="0">
                <a:solidFill>
                  <a:srgbClr val="000000"/>
                </a:solidFill>
                <a:highlight>
                  <a:srgbClr val="FFFFFF"/>
                </a:highlight>
                <a:latin typeface="Consolas" panose="020B0609020204030204" pitchFamily="49" charset="0"/>
              </a:rPr>
              <a:t> table = </a:t>
            </a:r>
            <a:r>
              <a:rPr lang="en-US" sz="2040" dirty="0">
                <a:solidFill>
                  <a:srgbClr val="0000FF"/>
                </a:solidFill>
                <a:highlight>
                  <a:srgbClr val="FFFFFF"/>
                </a:highlight>
                <a:latin typeface="Consolas" panose="020B0609020204030204" pitchFamily="49" charset="0"/>
              </a:rPr>
              <a:t>new</a:t>
            </a:r>
            <a:r>
              <a:rPr lang="en-US" sz="2040" dirty="0">
                <a:solidFill>
                  <a:srgbClr val="000000"/>
                </a:solidFill>
                <a:highlight>
                  <a:srgbClr val="FFFFFF"/>
                </a:highlight>
                <a:latin typeface="Consolas" panose="020B0609020204030204" pitchFamily="49" charset="0"/>
              </a:rPr>
              <a:t> </a:t>
            </a:r>
            <a:r>
              <a:rPr lang="en-US" sz="2040" dirty="0">
                <a:solidFill>
                  <a:srgbClr val="2B91AF"/>
                </a:solidFill>
                <a:highlight>
                  <a:srgbClr val="FFFFFF"/>
                </a:highlight>
                <a:latin typeface="Consolas" panose="020B0609020204030204" pitchFamily="49" charset="0"/>
              </a:rPr>
              <a:t>DataTable</a:t>
            </a:r>
            <a:r>
              <a:rPr lang="en-US" sz="2040" dirty="0">
                <a:solidFill>
                  <a:srgbClr val="000000"/>
                </a:solidFill>
                <a:highlight>
                  <a:srgbClr val="FFFFFF"/>
                </a:highlight>
                <a:latin typeface="Consolas" panose="020B0609020204030204" pitchFamily="49" charset="0"/>
              </a:rPr>
              <a:t>(</a:t>
            </a:r>
            <a:r>
              <a:rPr lang="en-US" sz="2040" dirty="0">
                <a:solidFill>
                  <a:srgbClr val="A31515"/>
                </a:solidFill>
                <a:highlight>
                  <a:srgbClr val="FFFFFF"/>
                </a:highlight>
                <a:latin typeface="Consolas" panose="020B0609020204030204" pitchFamily="49" charset="0"/>
              </a:rPr>
              <a:t>"AnyTable"</a:t>
            </a:r>
            <a:r>
              <a:rPr lang="en-US" sz="2040" dirty="0">
                <a:solidFill>
                  <a:srgbClr val="000000"/>
                </a:solidFill>
                <a:highlight>
                  <a:srgbClr val="FFFFFF"/>
                </a:highlight>
                <a:latin typeface="Consolas" panose="020B0609020204030204" pitchFamily="49" charset="0"/>
              </a:rPr>
              <a:t>);</a:t>
            </a:r>
          </a:p>
          <a:p>
            <a:r>
              <a:rPr lang="en-US" sz="2040" dirty="0">
                <a:solidFill>
                  <a:srgbClr val="000000"/>
                </a:solidFill>
                <a:highlight>
                  <a:srgbClr val="FFFFFF"/>
                </a:highlight>
                <a:latin typeface="Consolas" panose="020B0609020204030204" pitchFamily="49" charset="0"/>
              </a:rPr>
              <a:t>cache.Put(</a:t>
            </a:r>
            <a:r>
              <a:rPr lang="en-US" sz="2040" dirty="0">
                <a:solidFill>
                  <a:srgbClr val="A31515"/>
                </a:solidFill>
                <a:highlight>
                  <a:srgbClr val="FFFFFF"/>
                </a:highlight>
                <a:latin typeface="Consolas" panose="020B0609020204030204" pitchFamily="49" charset="0"/>
              </a:rPr>
              <a:t>"Table1"</a:t>
            </a:r>
            <a:r>
              <a:rPr lang="en-US" sz="2040" dirty="0">
                <a:solidFill>
                  <a:srgbClr val="000000"/>
                </a:solidFill>
                <a:highlight>
                  <a:srgbClr val="FFFFFF"/>
                </a:highlight>
                <a:latin typeface="Consolas" panose="020B0609020204030204" pitchFamily="49" charset="0"/>
              </a:rPr>
              <a:t>, table);</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5" name="TextBox 4"/>
          <p:cNvSpPr txBox="1"/>
          <p:nvPr/>
        </p:nvSpPr>
        <p:spPr>
          <a:xfrm>
            <a:off x="366971" y="3588701"/>
            <a:ext cx="10513994" cy="1551129"/>
          </a:xfrm>
          <a:prstGeom prst="rect">
            <a:avLst/>
          </a:prstGeom>
          <a:solidFill>
            <a:schemeClr val="tx1"/>
          </a:solidFill>
        </p:spPr>
        <p:txBody>
          <a:bodyPr wrap="square" lIns="182839" tIns="146272" rIns="182839" bIns="146272" rtlCol="0">
            <a:spAutoFit/>
          </a:bodyPr>
          <a:lstStyle/>
          <a:p>
            <a:r>
              <a:rPr lang="en-US" sz="2040" dirty="0">
                <a:solidFill>
                  <a:srgbClr val="2B91AF"/>
                </a:solidFill>
                <a:highlight>
                  <a:srgbClr val="FFFFFF"/>
                </a:highlight>
                <a:latin typeface="Consolas" panose="020B0609020204030204" pitchFamily="49" charset="0"/>
              </a:rPr>
              <a:t>DataTable</a:t>
            </a:r>
            <a:r>
              <a:rPr lang="en-US" sz="2040" dirty="0">
                <a:solidFill>
                  <a:srgbClr val="000000"/>
                </a:solidFill>
                <a:highlight>
                  <a:srgbClr val="FFFFFF"/>
                </a:highlight>
                <a:latin typeface="Consolas" panose="020B0609020204030204" pitchFamily="49" charset="0"/>
              </a:rPr>
              <a:t> table = </a:t>
            </a:r>
            <a:r>
              <a:rPr lang="en-US" sz="2040" dirty="0">
                <a:solidFill>
                  <a:srgbClr val="0000FF"/>
                </a:solidFill>
                <a:highlight>
                  <a:srgbClr val="FFFFFF"/>
                </a:highlight>
                <a:latin typeface="Consolas" panose="020B0609020204030204" pitchFamily="49" charset="0"/>
              </a:rPr>
              <a:t>null</a:t>
            </a:r>
            <a:r>
              <a:rPr lang="en-US" sz="2040" dirty="0">
                <a:solidFill>
                  <a:srgbClr val="000000"/>
                </a:solidFill>
                <a:highlight>
                  <a:srgbClr val="FFFFFF"/>
                </a:highlight>
                <a:latin typeface="Consolas" panose="020B0609020204030204" pitchFamily="49" charset="0"/>
              </a:rPr>
              <a:t>;</a:t>
            </a:r>
          </a:p>
          <a:p>
            <a:r>
              <a:rPr lang="en-US" sz="2040" dirty="0">
                <a:solidFill>
                  <a:srgbClr val="0000FF"/>
                </a:solidFill>
                <a:highlight>
                  <a:srgbClr val="FFFFFF"/>
                </a:highlight>
                <a:latin typeface="Consolas" panose="020B0609020204030204" pitchFamily="49" charset="0"/>
              </a:rPr>
              <a:t>object</a:t>
            </a:r>
            <a:r>
              <a:rPr lang="en-US" sz="2040" dirty="0">
                <a:solidFill>
                  <a:srgbClr val="000000"/>
                </a:solidFill>
                <a:highlight>
                  <a:srgbClr val="FFFFFF"/>
                </a:highlight>
                <a:latin typeface="Consolas" panose="020B0609020204030204" pitchFamily="49" charset="0"/>
              </a:rPr>
              <a:t> objTable = cache.Get(</a:t>
            </a:r>
            <a:r>
              <a:rPr lang="en-US" sz="2040" dirty="0">
                <a:solidFill>
                  <a:srgbClr val="A31515"/>
                </a:solidFill>
                <a:highlight>
                  <a:srgbClr val="FFFFFF"/>
                </a:highlight>
                <a:latin typeface="Consolas" panose="020B0609020204030204" pitchFamily="49" charset="0"/>
              </a:rPr>
              <a:t>"Table1"</a:t>
            </a:r>
            <a:r>
              <a:rPr lang="en-US" sz="2040" dirty="0">
                <a:solidFill>
                  <a:srgbClr val="000000"/>
                </a:solidFill>
                <a:highlight>
                  <a:srgbClr val="FFFFFF"/>
                </a:highlight>
                <a:latin typeface="Consolas" panose="020B0609020204030204" pitchFamily="49" charset="0"/>
              </a:rPr>
              <a:t>);</a:t>
            </a:r>
          </a:p>
          <a:p>
            <a:r>
              <a:rPr lang="en-US" sz="2040" dirty="0">
                <a:solidFill>
                  <a:srgbClr val="0000FF"/>
                </a:solidFill>
                <a:highlight>
                  <a:srgbClr val="FFFFFF"/>
                </a:highlight>
                <a:latin typeface="Consolas" panose="020B0609020204030204" pitchFamily="49" charset="0"/>
              </a:rPr>
              <a:t>if</a:t>
            </a:r>
            <a:r>
              <a:rPr lang="en-US" sz="2040" dirty="0">
                <a:solidFill>
                  <a:srgbClr val="000000"/>
                </a:solidFill>
                <a:highlight>
                  <a:srgbClr val="FFFFFF"/>
                </a:highlight>
                <a:latin typeface="Consolas" panose="020B0609020204030204" pitchFamily="49" charset="0"/>
              </a:rPr>
              <a:t> (objTable != </a:t>
            </a:r>
            <a:r>
              <a:rPr lang="en-US" sz="2040" dirty="0">
                <a:solidFill>
                  <a:srgbClr val="0000FF"/>
                </a:solidFill>
                <a:highlight>
                  <a:srgbClr val="FFFFFF"/>
                </a:highlight>
                <a:latin typeface="Consolas" panose="020B0609020204030204" pitchFamily="49" charset="0"/>
              </a:rPr>
              <a:t>null</a:t>
            </a:r>
            <a:r>
              <a:rPr lang="en-US" sz="2040" dirty="0">
                <a:solidFill>
                  <a:srgbClr val="000000"/>
                </a:solidFill>
                <a:highlight>
                  <a:srgbClr val="FFFFFF"/>
                </a:highlight>
                <a:latin typeface="Consolas" panose="020B0609020204030204" pitchFamily="49" charset="0"/>
              </a:rPr>
              <a:t>)</a:t>
            </a:r>
          </a:p>
          <a:p>
            <a:r>
              <a:rPr lang="en-US" sz="2040" dirty="0">
                <a:solidFill>
                  <a:srgbClr val="000000"/>
                </a:solidFill>
                <a:highlight>
                  <a:srgbClr val="FFFFFF"/>
                </a:highlight>
                <a:latin typeface="Consolas" panose="020B0609020204030204" pitchFamily="49" charset="0"/>
              </a:rPr>
              <a:t>   table = (</a:t>
            </a:r>
            <a:r>
              <a:rPr lang="en-US" sz="2040" dirty="0">
                <a:solidFill>
                  <a:srgbClr val="2B91AF"/>
                </a:solidFill>
                <a:highlight>
                  <a:srgbClr val="FFFFFF"/>
                </a:highlight>
                <a:latin typeface="Consolas" panose="020B0609020204030204" pitchFamily="49" charset="0"/>
              </a:rPr>
              <a:t>DataTable</a:t>
            </a:r>
            <a:r>
              <a:rPr lang="en-US" sz="2040" dirty="0">
                <a:solidFill>
                  <a:srgbClr val="000000"/>
                </a:solidFill>
                <a:highlight>
                  <a:srgbClr val="FFFFFF"/>
                </a:highlight>
                <a:latin typeface="Consolas" panose="020B0609020204030204" pitchFamily="49" charset="0"/>
              </a:rPr>
              <a:t>)objTable;</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6" name="TextBox 5"/>
          <p:cNvSpPr txBox="1"/>
          <p:nvPr/>
        </p:nvSpPr>
        <p:spPr>
          <a:xfrm>
            <a:off x="366971" y="5771668"/>
            <a:ext cx="10513994" cy="609333"/>
          </a:xfrm>
          <a:prstGeom prst="rect">
            <a:avLst/>
          </a:prstGeom>
          <a:solidFill>
            <a:schemeClr val="tx1"/>
          </a:solidFill>
        </p:spPr>
        <p:txBody>
          <a:bodyPr wrap="square" lIns="182839" tIns="146272" rIns="182839" bIns="146272" rtlCol="0">
            <a:spAutoFit/>
          </a:bodyPr>
          <a:lstStyle/>
          <a:p>
            <a:r>
              <a:rPr lang="en-US" sz="2040" dirty="0">
                <a:solidFill>
                  <a:srgbClr val="000000"/>
                </a:solidFill>
                <a:highlight>
                  <a:srgbClr val="FFFFFF"/>
                </a:highlight>
                <a:latin typeface="Consolas" panose="020B0609020204030204" pitchFamily="49" charset="0"/>
              </a:rPr>
              <a:t>cache.Remove(</a:t>
            </a:r>
            <a:r>
              <a:rPr lang="en-US" sz="2040" dirty="0">
                <a:solidFill>
                  <a:srgbClr val="A31515"/>
                </a:solidFill>
                <a:highlight>
                  <a:srgbClr val="FFFFFF"/>
                </a:highlight>
                <a:latin typeface="Consolas" panose="020B0609020204030204" pitchFamily="49" charset="0"/>
              </a:rPr>
              <a:t>"Table1"</a:t>
            </a:r>
            <a:r>
              <a:rPr lang="en-US" sz="2040" dirty="0">
                <a:solidFill>
                  <a:srgbClr val="000000"/>
                </a:solidFill>
                <a:highlight>
                  <a:srgbClr val="FFFFFF"/>
                </a:highlight>
                <a:latin typeface="Consolas" panose="020B0609020204030204" pitchFamily="49" charset="0"/>
              </a:rPr>
              <a:t>);</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6934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ASP.NET Providers: session state &amp; output</a:t>
            </a:r>
          </a:p>
        </p:txBody>
      </p:sp>
      <p:sp>
        <p:nvSpPr>
          <p:cNvPr id="3" name="Text Placeholder 2"/>
          <p:cNvSpPr>
            <a:spLocks noGrp="1"/>
          </p:cNvSpPr>
          <p:nvPr>
            <p:ph type="body" sz="quarter" idx="10"/>
          </p:nvPr>
        </p:nvSpPr>
        <p:spPr>
          <a:xfrm>
            <a:off x="275480" y="1115844"/>
            <a:ext cx="11885514" cy="621880"/>
          </a:xfrm>
        </p:spPr>
        <p:txBody>
          <a:bodyPr/>
          <a:lstStyle/>
          <a:p>
            <a:r>
              <a:rPr lang="en-US" dirty="0" err="1" smtClean="0"/>
              <a:t>Web.Config</a:t>
            </a:r>
            <a:endParaRPr lang="en-US" dirty="0" smtClean="0"/>
          </a:p>
        </p:txBody>
      </p:sp>
      <p:sp>
        <p:nvSpPr>
          <p:cNvPr id="4" name="TextBox 3"/>
          <p:cNvSpPr txBox="1"/>
          <p:nvPr/>
        </p:nvSpPr>
        <p:spPr>
          <a:xfrm>
            <a:off x="366971" y="1780660"/>
            <a:ext cx="10513994" cy="2304669"/>
          </a:xfrm>
          <a:prstGeom prst="rect">
            <a:avLst/>
          </a:prstGeom>
          <a:solidFill>
            <a:schemeClr val="tx1"/>
          </a:solidFill>
        </p:spPr>
        <p:txBody>
          <a:bodyPr wrap="square" lIns="182839" tIns="146272" rIns="182839" bIns="146272" rtlCol="0">
            <a:spAutoFit/>
          </a:bodyPr>
          <a:lstStyle/>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sessionState</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mode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Custom</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customProvider</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AFCacheSessionStateProvider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providers</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add</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AFCacheSessionStateProvider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type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Microsoft.Web.DistributedCache.DistributedCacheSessionStateStoreProvider, Microsoft.Web.DistributedCache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cacheName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default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dataCacheClientName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default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applicationName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AFCacheSessionState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providers</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sessionState</a:t>
            </a:r>
            <a:r>
              <a:rPr lang="en-US" sz="1632" dirty="0">
                <a:solidFill>
                  <a:srgbClr val="0000FF"/>
                </a:solidFill>
                <a:highlight>
                  <a:srgbClr val="FFFFFF"/>
                </a:highlight>
                <a:latin typeface="Consolas" panose="020B0609020204030204" pitchFamily="49" charset="0"/>
              </a:rPr>
              <a:t>&gt;</a:t>
            </a:r>
            <a:endParaRPr lang="en-US" sz="1632"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5" name="TextBox 4"/>
          <p:cNvSpPr txBox="1"/>
          <p:nvPr/>
        </p:nvSpPr>
        <p:spPr>
          <a:xfrm>
            <a:off x="366971" y="4650054"/>
            <a:ext cx="10513994" cy="910954"/>
          </a:xfrm>
          <a:prstGeom prst="rect">
            <a:avLst/>
          </a:prstGeom>
          <a:solidFill>
            <a:schemeClr val="tx1"/>
          </a:solidFill>
        </p:spPr>
        <p:txBody>
          <a:bodyPr wrap="square" lIns="182839" tIns="146272" rIns="182839" bIns="146272" rtlCol="0">
            <a:spAutoFit/>
          </a:bodyPr>
          <a:lstStyle/>
          <a:p>
            <a:r>
              <a:rPr lang="en-US" sz="2000" dirty="0">
                <a:solidFill>
                  <a:srgbClr val="000000"/>
                </a:solidFill>
                <a:highlight>
                  <a:srgbClr val="FFFFFF"/>
                </a:highlight>
                <a:latin typeface="Consolas" panose="020B0609020204030204" pitchFamily="49" charset="0"/>
              </a:rPr>
              <a:t>Session.Add(</a:t>
            </a:r>
            <a:r>
              <a:rPr lang="en-US" sz="2000" dirty="0">
                <a:solidFill>
                  <a:srgbClr val="A31515"/>
                </a:solidFill>
                <a:highlight>
                  <a:srgbClr val="FFFFFF"/>
                </a:highlight>
                <a:latin typeface="Consolas" panose="020B0609020204030204" pitchFamily="49" charset="0"/>
              </a:rPr>
              <a:t>"Table1"</a:t>
            </a:r>
            <a:r>
              <a:rPr lang="en-US" sz="2000" dirty="0">
                <a:solidFill>
                  <a:srgbClr val="000000"/>
                </a:solidFill>
                <a:highlight>
                  <a:srgbClr val="FFFFFF"/>
                </a:highlight>
                <a:latin typeface="Consolas" panose="020B0609020204030204" pitchFamily="49" charset="0"/>
              </a:rPr>
              <a:t>, table);</a:t>
            </a:r>
          </a:p>
          <a:p>
            <a:r>
              <a:rPr lang="en-US" sz="2000" dirty="0">
                <a:solidFill>
                  <a:srgbClr val="0000FF"/>
                </a:solidFill>
                <a:highlight>
                  <a:srgbClr val="FFFFFF"/>
                </a:highlight>
                <a:latin typeface="Consolas" panose="020B0609020204030204" pitchFamily="49" charset="0"/>
              </a:rPr>
              <a:t>object</a:t>
            </a:r>
            <a:r>
              <a:rPr lang="en-US" sz="2000" dirty="0">
                <a:solidFill>
                  <a:srgbClr val="000000"/>
                </a:solidFill>
                <a:highlight>
                  <a:srgbClr val="FFFFFF"/>
                </a:highlight>
                <a:latin typeface="Consolas" panose="020B0609020204030204" pitchFamily="49" charset="0"/>
              </a:rPr>
              <a:t> objTable = Session[</a:t>
            </a:r>
            <a:r>
              <a:rPr lang="en-US" sz="2000" dirty="0">
                <a:solidFill>
                  <a:srgbClr val="A31515"/>
                </a:solidFill>
                <a:highlight>
                  <a:srgbClr val="FFFFFF"/>
                </a:highlight>
                <a:latin typeface="Consolas" panose="020B0609020204030204" pitchFamily="49" charset="0"/>
              </a:rPr>
              <a:t>"Table1"</a:t>
            </a:r>
            <a:r>
              <a:rPr lang="en-US" sz="2000" dirty="0">
                <a:solidFill>
                  <a:srgbClr val="000000"/>
                </a:solidFill>
                <a:highlight>
                  <a:srgbClr val="FFFFFF"/>
                </a:highlight>
                <a:latin typeface="Consolas" panose="020B0609020204030204" pitchFamily="49" charset="0"/>
              </a:rPr>
              <a:t>];</a:t>
            </a:r>
            <a:endParaRPr lang="en-US" sz="20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6" name="TextBox 5"/>
          <p:cNvSpPr txBox="1"/>
          <p:nvPr/>
        </p:nvSpPr>
        <p:spPr>
          <a:xfrm>
            <a:off x="366971" y="6102916"/>
            <a:ext cx="10513994" cy="603177"/>
          </a:xfrm>
          <a:prstGeom prst="rect">
            <a:avLst/>
          </a:prstGeom>
          <a:solidFill>
            <a:schemeClr val="tx1"/>
          </a:solidFill>
        </p:spPr>
        <p:txBody>
          <a:bodyPr wrap="square" lIns="182839" tIns="146272" rIns="182839" bIns="146272" rtlCol="0">
            <a:spAutoFit/>
          </a:bodyPr>
          <a:lstStyle/>
          <a:p>
            <a:r>
              <a:rPr lang="en-US" sz="2000" dirty="0">
                <a:solidFill>
                  <a:srgbClr val="000000"/>
                </a:solidFill>
                <a:highlight>
                  <a:srgbClr val="FFFF00"/>
                </a:highlight>
                <a:latin typeface="Consolas" panose="020B0609020204030204" pitchFamily="49" charset="0"/>
              </a:rPr>
              <a:t>&lt;%</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t>
            </a:r>
            <a:r>
              <a:rPr lang="en-US" sz="2000" dirty="0">
                <a:solidFill>
                  <a:srgbClr val="800000"/>
                </a:solidFill>
                <a:highlight>
                  <a:srgbClr val="FFFFFF"/>
                </a:highlight>
                <a:latin typeface="Consolas" panose="020B0609020204030204" pitchFamily="49" charset="0"/>
              </a:rPr>
              <a:t>OutputCache</a:t>
            </a:r>
            <a:r>
              <a:rPr lang="en-US" sz="2000" dirty="0">
                <a:solidFill>
                  <a:srgbClr val="00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Duration</a:t>
            </a:r>
            <a:r>
              <a:rPr lang="en-US" sz="2000" dirty="0">
                <a:solidFill>
                  <a:srgbClr val="0000FF"/>
                </a:solidFill>
                <a:highlight>
                  <a:srgbClr val="FFFFFF"/>
                </a:highlight>
                <a:latin typeface="Consolas" panose="020B0609020204030204" pitchFamily="49" charset="0"/>
              </a:rPr>
              <a:t>="60"</a:t>
            </a:r>
            <a:r>
              <a:rPr lang="en-US" sz="2000" dirty="0">
                <a:solidFill>
                  <a:srgbClr val="000000"/>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VaryByParam</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t>
            </a:r>
            <a:r>
              <a:rPr lang="en-US" sz="2000" dirty="0">
                <a:solidFill>
                  <a:srgbClr val="000000"/>
                </a:solidFill>
                <a:highlight>
                  <a:srgbClr val="FFFF00"/>
                </a:highlight>
                <a:latin typeface="Consolas" panose="020B0609020204030204" pitchFamily="49" charset="0"/>
              </a:rPr>
              <a:t>%&gt;</a:t>
            </a:r>
            <a:endParaRPr lang="en-US" sz="20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7" name="Text Placeholder 2"/>
          <p:cNvSpPr txBox="1">
            <a:spLocks/>
          </p:cNvSpPr>
          <p:nvPr/>
        </p:nvSpPr>
        <p:spPr>
          <a:xfrm>
            <a:off x="274638" y="4083573"/>
            <a:ext cx="11885514" cy="566481"/>
          </a:xfrm>
          <a:prstGeom prst="rect">
            <a:avLst/>
          </a:prstGeom>
        </p:spPr>
        <p:txBody>
          <a:bodyPr vert="horz" wrap="square" lIns="67227" tIns="33613" rIns="67227" bIns="33613"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40" kern="1200" spc="0" baseline="0">
                <a:gradFill>
                  <a:gsLst>
                    <a:gs pos="1250">
                      <a:schemeClr val="tx1"/>
                    </a:gs>
                    <a:gs pos="100000">
                      <a:schemeClr val="tx1"/>
                    </a:gs>
                  </a:gsLst>
                  <a:lin ang="5400000" scaled="0"/>
                </a:gradFill>
                <a:latin typeface="+mn-lt"/>
                <a:ea typeface="+mn-ea"/>
                <a:cs typeface="+mn-cs"/>
              </a:defRPr>
            </a:lvl2pPr>
            <a:lvl3pPr marL="2285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1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662"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Use session state</a:t>
            </a:r>
          </a:p>
        </p:txBody>
      </p:sp>
      <p:sp>
        <p:nvSpPr>
          <p:cNvPr id="8" name="Text Placeholder 2"/>
          <p:cNvSpPr txBox="1">
            <a:spLocks/>
          </p:cNvSpPr>
          <p:nvPr/>
        </p:nvSpPr>
        <p:spPr>
          <a:xfrm>
            <a:off x="293266" y="5536435"/>
            <a:ext cx="11885514" cy="566481"/>
          </a:xfrm>
          <a:prstGeom prst="rect">
            <a:avLst/>
          </a:prstGeom>
        </p:spPr>
        <p:txBody>
          <a:bodyPr vert="horz" wrap="square" lIns="67227" tIns="33613" rIns="67227" bIns="33613"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40" kern="1200" spc="0" baseline="0">
                <a:gradFill>
                  <a:gsLst>
                    <a:gs pos="1250">
                      <a:schemeClr val="tx1"/>
                    </a:gs>
                    <a:gs pos="100000">
                      <a:schemeClr val="tx1"/>
                    </a:gs>
                  </a:gsLst>
                  <a:lin ang="5400000" scaled="0"/>
                </a:gradFill>
                <a:latin typeface="+mn-lt"/>
                <a:ea typeface="+mn-ea"/>
                <a:cs typeface="+mn-cs"/>
              </a:defRPr>
            </a:lvl2pPr>
            <a:lvl3pPr marL="2285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1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662"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Use output caching (directive in ASP.NET page)</a:t>
            </a:r>
          </a:p>
        </p:txBody>
      </p:sp>
    </p:spTree>
    <p:extLst>
      <p:ext uri="{BB962C8B-B14F-4D97-AF65-F5344CB8AC3E}">
        <p14:creationId xmlns:p14="http://schemas.microsoft.com/office/powerpoint/2010/main" val="250261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NFL Standings</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t>
            </a:r>
            <a:r>
              <a:rPr lang="en-US" dirty="0" smtClean="0"/>
              <a:t>aka.ms/TechEdCacheDemo</a:t>
            </a:r>
            <a:endParaRPr lang="en-US" dirty="0"/>
          </a:p>
        </p:txBody>
      </p:sp>
    </p:spTree>
    <p:extLst>
      <p:ext uri="{BB962C8B-B14F-4D97-AF65-F5344CB8AC3E}">
        <p14:creationId xmlns:p14="http://schemas.microsoft.com/office/powerpoint/2010/main" val="394171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Advanced Features</a:t>
            </a:r>
            <a:endParaRPr lang="en-US" dirty="0"/>
          </a:p>
        </p:txBody>
      </p:sp>
      <p:sp>
        <p:nvSpPr>
          <p:cNvPr id="4" name="Rectangle 3"/>
          <p:cNvSpPr/>
          <p:nvPr/>
        </p:nvSpPr>
        <p:spPr bwMode="auto">
          <a:xfrm>
            <a:off x="3931679" y="3497263"/>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Local Cache</a:t>
            </a:r>
          </a:p>
        </p:txBody>
      </p:sp>
      <p:sp>
        <p:nvSpPr>
          <p:cNvPr id="5" name="Rectangle 4"/>
          <p:cNvSpPr/>
          <p:nvPr/>
        </p:nvSpPr>
        <p:spPr bwMode="auto">
          <a:xfrm>
            <a:off x="274638" y="3497263"/>
            <a:ext cx="1782827" cy="182878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High</a:t>
            </a:r>
          </a:p>
          <a:p>
            <a:pPr algn="ctr" defTabSz="932284" fontAlgn="base">
              <a:spcBef>
                <a:spcPct val="0"/>
              </a:spcBef>
              <a:spcAft>
                <a:spcPct val="0"/>
              </a:spcAft>
            </a:pPr>
            <a:r>
              <a:rPr lang="en-US" sz="2040" b="1" dirty="0">
                <a:solidFill>
                  <a:schemeClr val="tx1"/>
                </a:solidFill>
              </a:rPr>
              <a:t>Availability</a:t>
            </a:r>
          </a:p>
        </p:txBody>
      </p:sp>
      <p:sp>
        <p:nvSpPr>
          <p:cNvPr id="6" name="Rectangle 5"/>
          <p:cNvSpPr/>
          <p:nvPr/>
        </p:nvSpPr>
        <p:spPr bwMode="auto">
          <a:xfrm>
            <a:off x="2103160" y="3497263"/>
            <a:ext cx="1782827"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Regions</a:t>
            </a:r>
          </a:p>
        </p:txBody>
      </p:sp>
      <p:sp>
        <p:nvSpPr>
          <p:cNvPr id="7" name="Rectangle 6"/>
          <p:cNvSpPr/>
          <p:nvPr/>
        </p:nvSpPr>
        <p:spPr bwMode="auto">
          <a:xfrm>
            <a:off x="5760200" y="3497263"/>
            <a:ext cx="1828521" cy="182878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Notifications</a:t>
            </a:r>
          </a:p>
        </p:txBody>
      </p:sp>
    </p:spTree>
    <p:extLst>
      <p:ext uri="{BB962C8B-B14F-4D97-AF65-F5344CB8AC3E}">
        <p14:creationId xmlns:p14="http://schemas.microsoft.com/office/powerpoint/2010/main" val="400866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Maximum Performance: Accelerate Your Cloud Services Applications with Windows Azure Caching</a:t>
            </a:r>
          </a:p>
        </p:txBody>
      </p:sp>
      <p:sp>
        <p:nvSpPr>
          <p:cNvPr id="5" name="Text Placeholder 4"/>
          <p:cNvSpPr>
            <a:spLocks noGrp="1"/>
          </p:cNvSpPr>
          <p:nvPr>
            <p:ph type="body" sz="quarter" idx="12"/>
          </p:nvPr>
        </p:nvSpPr>
        <p:spPr/>
        <p:txBody>
          <a:bodyPr/>
          <a:lstStyle/>
          <a:p>
            <a:r>
              <a:rPr lang="en-US" sz="4000" dirty="0" smtClean="0"/>
              <a:t>Steve </a:t>
            </a:r>
            <a:r>
              <a:rPr lang="en-US" sz="4000" dirty="0"/>
              <a:t>Danielson</a:t>
            </a:r>
          </a:p>
          <a:p>
            <a:r>
              <a:rPr lang="en-US" sz="2000" dirty="0"/>
              <a:t>Senior Programming </a:t>
            </a:r>
            <a:r>
              <a:rPr lang="en-US" sz="2000" dirty="0" smtClean="0"/>
              <a:t>Writer</a:t>
            </a:r>
          </a:p>
          <a:p>
            <a:r>
              <a:rPr lang="en-US" sz="2000" dirty="0" smtClean="0"/>
              <a:t>Microsoft</a:t>
            </a:r>
            <a:endParaRPr lang="en-US" sz="2000" dirty="0"/>
          </a:p>
          <a:p>
            <a:endParaRPr lang="en-US" dirty="0"/>
          </a:p>
        </p:txBody>
      </p:sp>
      <p:sp>
        <p:nvSpPr>
          <p:cNvPr id="14" name="Text Placeholder 13"/>
          <p:cNvSpPr>
            <a:spLocks noGrp="1"/>
          </p:cNvSpPr>
          <p:nvPr>
            <p:ph type="body" sz="quarter" idx="13"/>
          </p:nvPr>
        </p:nvSpPr>
        <p:spPr/>
        <p:txBody>
          <a:bodyPr/>
          <a:lstStyle/>
          <a:p>
            <a:r>
              <a:rPr lang="en-US" dirty="0" smtClean="0"/>
              <a:t>WAD-B326</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573007" y="1932627"/>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20" name="Rectangle 19"/>
          <p:cNvSpPr/>
          <p:nvPr/>
        </p:nvSpPr>
        <p:spPr bwMode="auto">
          <a:xfrm>
            <a:off x="2573007" y="3863018"/>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21" name="Rectangle 20"/>
          <p:cNvSpPr/>
          <p:nvPr/>
        </p:nvSpPr>
        <p:spPr bwMode="auto">
          <a:xfrm>
            <a:off x="2573007" y="2520293"/>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26" name="Rectangle 25"/>
          <p:cNvSpPr/>
          <p:nvPr/>
        </p:nvSpPr>
        <p:spPr bwMode="auto">
          <a:xfrm>
            <a:off x="6213531" y="1663469"/>
            <a:ext cx="3665717" cy="365755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High Availability (</a:t>
            </a:r>
            <a:r>
              <a:rPr lang="en-US" b="1" u="sng" dirty="0" smtClean="0"/>
              <a:t>disabled</a:t>
            </a:r>
            <a:r>
              <a:rPr lang="en-US" dirty="0" smtClean="0"/>
              <a:t>)</a:t>
            </a:r>
            <a:endParaRPr lang="en-US" dirty="0"/>
          </a:p>
        </p:txBody>
      </p:sp>
      <p:sp>
        <p:nvSpPr>
          <p:cNvPr id="10" name="Rectangle 9"/>
          <p:cNvSpPr/>
          <p:nvPr/>
        </p:nvSpPr>
        <p:spPr bwMode="auto">
          <a:xfrm>
            <a:off x="1646935" y="166848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11" name="Rectangle 10"/>
          <p:cNvSpPr/>
          <p:nvPr/>
        </p:nvSpPr>
        <p:spPr bwMode="auto">
          <a:xfrm>
            <a:off x="1646935" y="349726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14" name="Left Bracket 13"/>
          <p:cNvSpPr/>
          <p:nvPr/>
        </p:nvSpPr>
        <p:spPr>
          <a:xfrm>
            <a:off x="5578255" y="1663469"/>
            <a:ext cx="548557" cy="3667584"/>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vert="vert270" lIns="0" tIns="45710" rIns="91420" bIns="45710" rtlCol="0" anchor="t" anchorCtr="0"/>
          <a:lstStyle/>
          <a:p>
            <a:pPr algn="ctr"/>
            <a:r>
              <a:rPr lang="en-US" sz="2448" dirty="0"/>
              <a:t>Cache</a:t>
            </a:r>
          </a:p>
        </p:txBody>
      </p:sp>
      <p:sp>
        <p:nvSpPr>
          <p:cNvPr id="15" name="Rectangle 14"/>
          <p:cNvSpPr/>
          <p:nvPr/>
        </p:nvSpPr>
        <p:spPr bwMode="auto">
          <a:xfrm>
            <a:off x="6218238" y="1668483"/>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6" name="Rectangle 15"/>
          <p:cNvSpPr/>
          <p:nvPr/>
        </p:nvSpPr>
        <p:spPr bwMode="auto">
          <a:xfrm>
            <a:off x="6218238" y="3497263"/>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7" name="Rectangle 16"/>
          <p:cNvSpPr/>
          <p:nvPr/>
        </p:nvSpPr>
        <p:spPr bwMode="auto">
          <a:xfrm>
            <a:off x="8046758" y="166848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8" name="Rectangle 17"/>
          <p:cNvSpPr/>
          <p:nvPr/>
        </p:nvSpPr>
        <p:spPr bwMode="auto">
          <a:xfrm>
            <a:off x="8055160" y="349726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23" name="Rectangle 22"/>
          <p:cNvSpPr/>
          <p:nvPr/>
        </p:nvSpPr>
        <p:spPr bwMode="auto">
          <a:xfrm>
            <a:off x="6218236" y="1668483"/>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24" name="Rectangle 23"/>
          <p:cNvSpPr/>
          <p:nvPr/>
        </p:nvSpPr>
        <p:spPr bwMode="auto">
          <a:xfrm>
            <a:off x="6218236" y="3497262"/>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25" name="Rectangle 24"/>
          <p:cNvSpPr/>
          <p:nvPr/>
        </p:nvSpPr>
        <p:spPr bwMode="auto">
          <a:xfrm>
            <a:off x="8046758" y="3497262"/>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grpSp>
        <p:nvGrpSpPr>
          <p:cNvPr id="37" name="Group 36"/>
          <p:cNvGrpSpPr/>
          <p:nvPr/>
        </p:nvGrpSpPr>
        <p:grpSpPr>
          <a:xfrm>
            <a:off x="6213531" y="3507285"/>
            <a:ext cx="1788718" cy="1823769"/>
            <a:chOff x="6213530" y="3507286"/>
            <a:chExt cx="1788971" cy="1823768"/>
          </a:xfrm>
        </p:grpSpPr>
        <p:cxnSp>
          <p:nvCxnSpPr>
            <p:cNvPr id="28" name="Straight Connector 27"/>
            <p:cNvCxnSpPr/>
            <p:nvPr/>
          </p:nvCxnSpPr>
          <p:spPr>
            <a:xfrm flipH="1" flipV="1">
              <a:off x="6226760" y="3507286"/>
              <a:ext cx="1775741" cy="1823767"/>
            </a:xfrm>
            <a:prstGeom prst="line">
              <a:avLst/>
            </a:prstGeom>
            <a:ln w="1143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213530" y="3507286"/>
              <a:ext cx="1788971" cy="1823768"/>
            </a:xfrm>
            <a:prstGeom prst="line">
              <a:avLst/>
            </a:prstGeom>
            <a:ln w="1143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938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4184E-6 -2.17885E-6 L 0.3024 0.12642 " pathEditMode="relative" rAng="0" ptsTypes="AA">
                                      <p:cBhvr>
                                        <p:cTn id="6" dur="1500" fill="hold"/>
                                        <p:tgtEl>
                                          <p:spTgt spid="19"/>
                                        </p:tgtEl>
                                        <p:attrNameLst>
                                          <p:attrName>ppt_x</p:attrName>
                                          <p:attrName>ppt_y</p:attrName>
                                        </p:attrNameLst>
                                      </p:cBhvr>
                                      <p:rCtr x="15114" y="6310"/>
                                    </p:animMotion>
                                  </p:childTnLst>
                                </p:cTn>
                              </p:par>
                            </p:childTnLst>
                          </p:cTn>
                        </p:par>
                        <p:par>
                          <p:cTn id="7" fill="hold">
                            <p:stCondLst>
                              <p:cond delay="1500"/>
                            </p:stCondLst>
                            <p:childTnLst>
                              <p:par>
                                <p:cTn id="8" presetID="10" presetClass="exit" presetSubtype="0" fill="hold" grpId="1" nodeType="afterEffect">
                                  <p:stCondLst>
                                    <p:cond delay="0"/>
                                  </p:stCondLst>
                                  <p:childTnLst>
                                    <p:animEffect transition="out" filter="fade">
                                      <p:cBhvr>
                                        <p:cTn id="9" dur="10"/>
                                        <p:tgtEl>
                                          <p:spTgt spid="19"/>
                                        </p:tgtEl>
                                      </p:cBhvr>
                                    </p:animEffect>
                                    <p:set>
                                      <p:cBhvr>
                                        <p:cTn id="10" dur="1" fill="hold">
                                          <p:stCondLst>
                                            <p:cond delay="9"/>
                                          </p:stCondLst>
                                        </p:cTn>
                                        <p:tgtEl>
                                          <p:spTgt spid="19"/>
                                        </p:tgtEl>
                                        <p:attrNameLst>
                                          <p:attrName>style.visibility</p:attrName>
                                        </p:attrNameLst>
                                      </p:cBhvr>
                                      <p:to>
                                        <p:strVal val="hidden"/>
                                      </p:to>
                                    </p:set>
                                  </p:childTnLst>
                                </p:cTn>
                              </p:par>
                            </p:childTnLst>
                          </p:cTn>
                        </p:par>
                        <p:par>
                          <p:cTn id="11" fill="hold">
                            <p:stCondLst>
                              <p:cond delay="151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42" presetClass="path" presetSubtype="0" accel="50000" decel="50000" fill="hold" grpId="0" nodeType="withEffect">
                                  <p:stCondLst>
                                    <p:cond delay="0"/>
                                  </p:stCondLst>
                                  <p:childTnLst>
                                    <p:animMotion origin="layout" path="M 3.34184E-6 5.31094E-7 L 0.31708 -0.11212 " pathEditMode="relative" rAng="0" ptsTypes="AA">
                                      <p:cBhvr>
                                        <p:cTn id="16" dur="1500" fill="hold"/>
                                        <p:tgtEl>
                                          <p:spTgt spid="20"/>
                                        </p:tgtEl>
                                        <p:attrNameLst>
                                          <p:attrName>ppt_x</p:attrName>
                                          <p:attrName>ppt_y</p:attrName>
                                        </p:attrNameLst>
                                      </p:cBhvr>
                                      <p:rCtr x="15854" y="-5606"/>
                                    </p:animMotion>
                                  </p:childTnLst>
                                </p:cTn>
                              </p:par>
                            </p:childTnLst>
                          </p:cTn>
                        </p:par>
                        <p:par>
                          <p:cTn id="17" fill="hold">
                            <p:stCondLst>
                              <p:cond delay="3010"/>
                            </p:stCondLst>
                            <p:childTnLst>
                              <p:par>
                                <p:cTn id="18" presetID="10" presetClass="exit" presetSubtype="0" fill="hold" grpId="1" nodeType="afterEffect">
                                  <p:stCondLst>
                                    <p:cond delay="0"/>
                                  </p:stCondLst>
                                  <p:childTnLst>
                                    <p:animEffect transition="out" filter="fade">
                                      <p:cBhvr>
                                        <p:cTn id="19" dur="10"/>
                                        <p:tgtEl>
                                          <p:spTgt spid="20"/>
                                        </p:tgtEl>
                                      </p:cBhvr>
                                    </p:animEffect>
                                    <p:set>
                                      <p:cBhvr>
                                        <p:cTn id="20" dur="1" fill="hold">
                                          <p:stCondLst>
                                            <p:cond delay="9"/>
                                          </p:stCondLst>
                                        </p:cTn>
                                        <p:tgtEl>
                                          <p:spTgt spid="20"/>
                                        </p:tgtEl>
                                        <p:attrNameLst>
                                          <p:attrName>style.visibility</p:attrName>
                                        </p:attrNameLst>
                                      </p:cBhvr>
                                      <p:to>
                                        <p:strVal val="hidden"/>
                                      </p:to>
                                    </p:set>
                                  </p:childTnLst>
                                </p:cTn>
                              </p:par>
                            </p:childTnLst>
                          </p:cTn>
                        </p:par>
                        <p:par>
                          <p:cTn id="21" fill="hold">
                            <p:stCondLst>
                              <p:cond delay="302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42" presetClass="path" presetSubtype="0" accel="50000" decel="50000" fill="hold" grpId="0" nodeType="withEffect">
                                  <p:stCondLst>
                                    <p:cond delay="0"/>
                                  </p:stCondLst>
                                  <p:childTnLst>
                                    <p:animMotion origin="layout" path="M 3.34184E-6 1.42533E-6 L 0.3024 0.07989 " pathEditMode="relative" rAng="0" ptsTypes="AA">
                                      <p:cBhvr>
                                        <p:cTn id="26" dur="1500" fill="hold"/>
                                        <p:tgtEl>
                                          <p:spTgt spid="21"/>
                                        </p:tgtEl>
                                        <p:attrNameLst>
                                          <p:attrName>ppt_x</p:attrName>
                                          <p:attrName>ppt_y</p:attrName>
                                        </p:attrNameLst>
                                      </p:cBhvr>
                                      <p:rCtr x="15114" y="3995"/>
                                    </p:animMotion>
                                  </p:childTnLst>
                                </p:cTn>
                              </p:par>
                            </p:childTnLst>
                          </p:cTn>
                        </p:par>
                        <p:par>
                          <p:cTn id="27" fill="hold">
                            <p:stCondLst>
                              <p:cond delay="4520"/>
                            </p:stCondLst>
                            <p:childTnLst>
                              <p:par>
                                <p:cTn id="28" presetID="10" presetClass="exit" presetSubtype="0" fill="hold" grpId="1" nodeType="afterEffect">
                                  <p:stCondLst>
                                    <p:cond delay="0"/>
                                  </p:stCondLst>
                                  <p:childTnLst>
                                    <p:animEffect transition="out" filter="fade">
                                      <p:cBhvr>
                                        <p:cTn id="29" dur="10"/>
                                        <p:tgtEl>
                                          <p:spTgt spid="21"/>
                                        </p:tgtEl>
                                      </p:cBhvr>
                                    </p:animEffect>
                                    <p:set>
                                      <p:cBhvr>
                                        <p:cTn id="30" dur="1" fill="hold">
                                          <p:stCondLst>
                                            <p:cond delay="9"/>
                                          </p:stCondLst>
                                        </p:cTn>
                                        <p:tgtEl>
                                          <p:spTgt spid="21"/>
                                        </p:tgtEl>
                                        <p:attrNameLst>
                                          <p:attrName>style.visibility</p:attrName>
                                        </p:attrNameLst>
                                      </p:cBhvr>
                                      <p:to>
                                        <p:strVal val="hidden"/>
                                      </p:to>
                                    </p:set>
                                  </p:childTnLst>
                                </p:cTn>
                              </p:par>
                            </p:childTnLst>
                          </p:cTn>
                        </p:par>
                        <p:par>
                          <p:cTn id="31" fill="hold">
                            <p:stCondLst>
                              <p:cond delay="453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573007" y="1932627"/>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20" name="Rectangle 19"/>
          <p:cNvSpPr/>
          <p:nvPr/>
        </p:nvSpPr>
        <p:spPr bwMode="auto">
          <a:xfrm>
            <a:off x="2573007" y="3863018"/>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21" name="Rectangle 20"/>
          <p:cNvSpPr/>
          <p:nvPr/>
        </p:nvSpPr>
        <p:spPr bwMode="auto">
          <a:xfrm>
            <a:off x="2573007" y="2520293"/>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26" name="Rectangle 25"/>
          <p:cNvSpPr/>
          <p:nvPr/>
        </p:nvSpPr>
        <p:spPr bwMode="auto">
          <a:xfrm>
            <a:off x="6213531" y="1663469"/>
            <a:ext cx="3665717" cy="365755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High Availability (</a:t>
            </a:r>
            <a:r>
              <a:rPr lang="en-US" b="1" u="sng" dirty="0" smtClean="0"/>
              <a:t>enabled</a:t>
            </a:r>
            <a:r>
              <a:rPr lang="en-US" dirty="0" smtClean="0"/>
              <a:t>)</a:t>
            </a:r>
            <a:endParaRPr lang="en-US" dirty="0"/>
          </a:p>
        </p:txBody>
      </p:sp>
      <p:sp>
        <p:nvSpPr>
          <p:cNvPr id="10" name="Rectangle 9"/>
          <p:cNvSpPr/>
          <p:nvPr/>
        </p:nvSpPr>
        <p:spPr bwMode="auto">
          <a:xfrm>
            <a:off x="1646935" y="166848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11" name="Rectangle 10"/>
          <p:cNvSpPr/>
          <p:nvPr/>
        </p:nvSpPr>
        <p:spPr bwMode="auto">
          <a:xfrm>
            <a:off x="1646935" y="349726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14" name="Left Bracket 13"/>
          <p:cNvSpPr/>
          <p:nvPr/>
        </p:nvSpPr>
        <p:spPr>
          <a:xfrm>
            <a:off x="5578255" y="1663469"/>
            <a:ext cx="548557" cy="3667584"/>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vert="vert270" lIns="0" tIns="45710" rIns="91420" bIns="45710" rtlCol="0" anchor="t" anchorCtr="0"/>
          <a:lstStyle/>
          <a:p>
            <a:pPr algn="ctr"/>
            <a:r>
              <a:rPr lang="en-US" sz="2448" dirty="0"/>
              <a:t>Cache</a:t>
            </a:r>
          </a:p>
        </p:txBody>
      </p:sp>
      <p:sp>
        <p:nvSpPr>
          <p:cNvPr id="15" name="Rectangle 14"/>
          <p:cNvSpPr/>
          <p:nvPr/>
        </p:nvSpPr>
        <p:spPr bwMode="auto">
          <a:xfrm>
            <a:off x="6218238" y="1668483"/>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6" name="Rectangle 15"/>
          <p:cNvSpPr/>
          <p:nvPr/>
        </p:nvSpPr>
        <p:spPr bwMode="auto">
          <a:xfrm>
            <a:off x="6218238" y="3497263"/>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7" name="Rectangle 16"/>
          <p:cNvSpPr/>
          <p:nvPr/>
        </p:nvSpPr>
        <p:spPr bwMode="auto">
          <a:xfrm>
            <a:off x="8046758" y="166848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8" name="Rectangle 17"/>
          <p:cNvSpPr/>
          <p:nvPr/>
        </p:nvSpPr>
        <p:spPr bwMode="auto">
          <a:xfrm>
            <a:off x="8046758" y="349726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23" name="Rectangle 22"/>
          <p:cNvSpPr/>
          <p:nvPr/>
        </p:nvSpPr>
        <p:spPr bwMode="auto">
          <a:xfrm>
            <a:off x="6218236" y="1668483"/>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24" name="Rectangle 23"/>
          <p:cNvSpPr/>
          <p:nvPr/>
        </p:nvSpPr>
        <p:spPr bwMode="auto">
          <a:xfrm>
            <a:off x="6218236" y="3497262"/>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25" name="Rectangle 24"/>
          <p:cNvSpPr/>
          <p:nvPr/>
        </p:nvSpPr>
        <p:spPr bwMode="auto">
          <a:xfrm>
            <a:off x="8046389" y="3497262"/>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30" name="Rectangle 29"/>
          <p:cNvSpPr/>
          <p:nvPr/>
        </p:nvSpPr>
        <p:spPr bwMode="auto">
          <a:xfrm>
            <a:off x="7132498" y="3497262"/>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grpSp>
        <p:nvGrpSpPr>
          <p:cNvPr id="37" name="Group 36"/>
          <p:cNvGrpSpPr/>
          <p:nvPr/>
        </p:nvGrpSpPr>
        <p:grpSpPr>
          <a:xfrm>
            <a:off x="6213531" y="3507285"/>
            <a:ext cx="1788718" cy="1823769"/>
            <a:chOff x="6213530" y="3507286"/>
            <a:chExt cx="1788971" cy="1823768"/>
          </a:xfrm>
        </p:grpSpPr>
        <p:cxnSp>
          <p:nvCxnSpPr>
            <p:cNvPr id="28" name="Straight Connector 27"/>
            <p:cNvCxnSpPr/>
            <p:nvPr/>
          </p:nvCxnSpPr>
          <p:spPr>
            <a:xfrm flipH="1" flipV="1">
              <a:off x="6226760" y="3507286"/>
              <a:ext cx="1775741" cy="1823767"/>
            </a:xfrm>
            <a:prstGeom prst="line">
              <a:avLst/>
            </a:prstGeom>
            <a:ln w="1143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213530" y="3507286"/>
              <a:ext cx="1788971" cy="1823768"/>
            </a:xfrm>
            <a:prstGeom prst="line">
              <a:avLst/>
            </a:prstGeom>
            <a:ln w="1143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bwMode="auto">
          <a:xfrm>
            <a:off x="7132498" y="1668483"/>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29" name="Rectangle 28"/>
          <p:cNvSpPr/>
          <p:nvPr/>
        </p:nvSpPr>
        <p:spPr bwMode="auto">
          <a:xfrm>
            <a:off x="8046758" y="1668483"/>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31" name="Rectangle 30"/>
          <p:cNvSpPr/>
          <p:nvPr/>
        </p:nvSpPr>
        <p:spPr bwMode="auto">
          <a:xfrm>
            <a:off x="8961017" y="3497262"/>
            <a:ext cx="914271"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32" name="Rectangle 31"/>
          <p:cNvSpPr/>
          <p:nvPr/>
        </p:nvSpPr>
        <p:spPr bwMode="auto">
          <a:xfrm>
            <a:off x="8961017" y="1668483"/>
            <a:ext cx="914271"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Tree>
    <p:extLst>
      <p:ext uri="{BB962C8B-B14F-4D97-AF65-F5344CB8AC3E}">
        <p14:creationId xmlns:p14="http://schemas.microsoft.com/office/powerpoint/2010/main" val="406188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4184E-6 -2.17885E-6 L 0.3024 0.12642 " pathEditMode="relative" rAng="0" ptsTypes="AA">
                                      <p:cBhvr>
                                        <p:cTn id="6" dur="2250" fill="hold"/>
                                        <p:tgtEl>
                                          <p:spTgt spid="19"/>
                                        </p:tgtEl>
                                        <p:attrNameLst>
                                          <p:attrName>ppt_x</p:attrName>
                                          <p:attrName>ppt_y</p:attrName>
                                        </p:attrNameLst>
                                      </p:cBhvr>
                                      <p:rCtr x="15114" y="6310"/>
                                    </p:animMotion>
                                  </p:childTnLst>
                                </p:cTn>
                              </p:par>
                            </p:childTnLst>
                          </p:cTn>
                        </p:par>
                        <p:par>
                          <p:cTn id="7" fill="hold">
                            <p:stCondLst>
                              <p:cond delay="2250"/>
                            </p:stCondLst>
                            <p:childTnLst>
                              <p:par>
                                <p:cTn id="8" presetID="10" presetClass="exit" presetSubtype="0" fill="hold" grpId="1" nodeType="afterEffect">
                                  <p:stCondLst>
                                    <p:cond delay="0"/>
                                  </p:stCondLst>
                                  <p:childTnLst>
                                    <p:animEffect transition="out" filter="fade">
                                      <p:cBhvr>
                                        <p:cTn id="9" dur="10"/>
                                        <p:tgtEl>
                                          <p:spTgt spid="19"/>
                                        </p:tgtEl>
                                      </p:cBhvr>
                                    </p:animEffect>
                                    <p:set>
                                      <p:cBhvr>
                                        <p:cTn id="10" dur="1" fill="hold">
                                          <p:stCondLst>
                                            <p:cond delay="9"/>
                                          </p:stCondLst>
                                        </p:cTn>
                                        <p:tgtEl>
                                          <p:spTgt spid="19"/>
                                        </p:tgtEl>
                                        <p:attrNameLst>
                                          <p:attrName>style.visibility</p:attrName>
                                        </p:attrNameLst>
                                      </p:cBhvr>
                                      <p:to>
                                        <p:strVal val="hidden"/>
                                      </p:to>
                                    </p:set>
                                  </p:childTnLst>
                                </p:cTn>
                              </p:par>
                            </p:childTnLst>
                          </p:cTn>
                        </p:par>
                        <p:par>
                          <p:cTn id="11" fill="hold">
                            <p:stCondLst>
                              <p:cond delay="226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276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42" presetClass="path" presetSubtype="0" accel="50000" decel="50000" fill="hold" grpId="0" nodeType="withEffect">
                                  <p:stCondLst>
                                    <p:cond delay="0"/>
                                  </p:stCondLst>
                                  <p:childTnLst>
                                    <p:animMotion origin="layout" path="M 3.34184E-6 5.31094E-7 L 0.31708 -0.11212 " pathEditMode="relative" rAng="0" ptsTypes="AA">
                                      <p:cBhvr>
                                        <p:cTn id="20" dur="2250" fill="hold"/>
                                        <p:tgtEl>
                                          <p:spTgt spid="20"/>
                                        </p:tgtEl>
                                        <p:attrNameLst>
                                          <p:attrName>ppt_x</p:attrName>
                                          <p:attrName>ppt_y</p:attrName>
                                        </p:attrNameLst>
                                      </p:cBhvr>
                                      <p:rCtr x="15854" y="-5606"/>
                                    </p:animMotion>
                                  </p:childTnLst>
                                </p:cTn>
                              </p:par>
                            </p:childTnLst>
                          </p:cTn>
                        </p:par>
                        <p:par>
                          <p:cTn id="21" fill="hold">
                            <p:stCondLst>
                              <p:cond delay="5010"/>
                            </p:stCondLst>
                            <p:childTnLst>
                              <p:par>
                                <p:cTn id="22" presetID="10" presetClass="exit" presetSubtype="0" fill="hold" grpId="1" nodeType="afterEffect">
                                  <p:stCondLst>
                                    <p:cond delay="0"/>
                                  </p:stCondLst>
                                  <p:childTnLst>
                                    <p:animEffect transition="out" filter="fade">
                                      <p:cBhvr>
                                        <p:cTn id="23" dur="10"/>
                                        <p:tgtEl>
                                          <p:spTgt spid="20"/>
                                        </p:tgtEl>
                                      </p:cBhvr>
                                    </p:animEffect>
                                    <p:set>
                                      <p:cBhvr>
                                        <p:cTn id="24" dur="1" fill="hold">
                                          <p:stCondLst>
                                            <p:cond delay="9"/>
                                          </p:stCondLst>
                                        </p:cTn>
                                        <p:tgtEl>
                                          <p:spTgt spid="20"/>
                                        </p:tgtEl>
                                        <p:attrNameLst>
                                          <p:attrName>style.visibility</p:attrName>
                                        </p:attrNameLst>
                                      </p:cBhvr>
                                      <p:to>
                                        <p:strVal val="hidden"/>
                                      </p:to>
                                    </p:set>
                                  </p:childTnLst>
                                </p:cTn>
                              </p:par>
                            </p:childTnLst>
                          </p:cTn>
                        </p:par>
                        <p:par>
                          <p:cTn id="25" fill="hold">
                            <p:stCondLst>
                              <p:cond delay="502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52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42" presetClass="path" presetSubtype="0" accel="50000" decel="50000" fill="hold" grpId="0" nodeType="withEffect">
                                  <p:stCondLst>
                                    <p:cond delay="0"/>
                                  </p:stCondLst>
                                  <p:childTnLst>
                                    <p:animMotion origin="layout" path="M 3.34184E-6 1.42533E-6 L 0.3024 0.07989 " pathEditMode="relative" rAng="0" ptsTypes="AA">
                                      <p:cBhvr>
                                        <p:cTn id="34" dur="2250" fill="hold"/>
                                        <p:tgtEl>
                                          <p:spTgt spid="21"/>
                                        </p:tgtEl>
                                        <p:attrNameLst>
                                          <p:attrName>ppt_x</p:attrName>
                                          <p:attrName>ppt_y</p:attrName>
                                        </p:attrNameLst>
                                      </p:cBhvr>
                                      <p:rCtr x="15114" y="3995"/>
                                    </p:animMotion>
                                  </p:childTnLst>
                                </p:cTn>
                              </p:par>
                            </p:childTnLst>
                          </p:cTn>
                        </p:par>
                        <p:par>
                          <p:cTn id="35" fill="hold">
                            <p:stCondLst>
                              <p:cond delay="7770"/>
                            </p:stCondLst>
                            <p:childTnLst>
                              <p:par>
                                <p:cTn id="36" presetID="10" presetClass="exit" presetSubtype="0" fill="hold" grpId="1" nodeType="afterEffect">
                                  <p:stCondLst>
                                    <p:cond delay="0"/>
                                  </p:stCondLst>
                                  <p:childTnLst>
                                    <p:animEffect transition="out" filter="fade">
                                      <p:cBhvr>
                                        <p:cTn id="37" dur="10"/>
                                        <p:tgtEl>
                                          <p:spTgt spid="21"/>
                                        </p:tgtEl>
                                      </p:cBhvr>
                                    </p:animEffect>
                                    <p:set>
                                      <p:cBhvr>
                                        <p:cTn id="38" dur="1" fill="hold">
                                          <p:stCondLst>
                                            <p:cond delay="9"/>
                                          </p:stCondLst>
                                        </p:cTn>
                                        <p:tgtEl>
                                          <p:spTgt spid="21"/>
                                        </p:tgtEl>
                                        <p:attrNameLst>
                                          <p:attrName>style.visibility</p:attrName>
                                        </p:attrNameLst>
                                      </p:cBhvr>
                                      <p:to>
                                        <p:strVal val="hidden"/>
                                      </p:to>
                                    </p:set>
                                  </p:childTnLst>
                                </p:cTn>
                              </p:par>
                            </p:childTnLst>
                          </p:cTn>
                        </p:par>
                        <p:par>
                          <p:cTn id="39" fill="hold">
                            <p:stCondLst>
                              <p:cond delay="778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828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3" grpId="0" animBg="1"/>
      <p:bldP spid="24" grpId="0" animBg="1"/>
      <p:bldP spid="25" grpId="0" animBg="1"/>
      <p:bldP spid="30" grpId="0" animBg="1"/>
      <p:bldP spid="27" grpId="0" animBg="1"/>
      <p:bldP spid="29"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High Availability</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t>
            </a:r>
            <a:r>
              <a:rPr lang="en-US" dirty="0" smtClean="0"/>
              <a:t>aka.ms/TechEdCacheDemo</a:t>
            </a:r>
            <a:endParaRPr lang="en-US" dirty="0"/>
          </a:p>
        </p:txBody>
      </p:sp>
    </p:spTree>
    <p:extLst>
      <p:ext uri="{BB962C8B-B14F-4D97-AF65-F5344CB8AC3E}">
        <p14:creationId xmlns:p14="http://schemas.microsoft.com/office/powerpoint/2010/main" val="244964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a:t>
            </a:r>
            <a:endParaRPr lang="en-US" dirty="0"/>
          </a:p>
        </p:txBody>
      </p:sp>
      <p:sp>
        <p:nvSpPr>
          <p:cNvPr id="3" name="Rectangle 2"/>
          <p:cNvSpPr/>
          <p:nvPr/>
        </p:nvSpPr>
        <p:spPr bwMode="auto">
          <a:xfrm>
            <a:off x="2573007" y="2842006"/>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4" name="Rectangle 3"/>
          <p:cNvSpPr/>
          <p:nvPr/>
        </p:nvSpPr>
        <p:spPr bwMode="auto">
          <a:xfrm>
            <a:off x="2573007" y="4772397"/>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5" name="Rectangle 4"/>
          <p:cNvSpPr/>
          <p:nvPr/>
        </p:nvSpPr>
        <p:spPr bwMode="auto">
          <a:xfrm>
            <a:off x="2573007" y="3429673"/>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6" name="Rectangle 5"/>
          <p:cNvSpPr/>
          <p:nvPr/>
        </p:nvSpPr>
        <p:spPr bwMode="auto">
          <a:xfrm>
            <a:off x="6213531" y="2572848"/>
            <a:ext cx="3665717" cy="365755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Rectangle 6"/>
          <p:cNvSpPr/>
          <p:nvPr/>
        </p:nvSpPr>
        <p:spPr bwMode="auto">
          <a:xfrm>
            <a:off x="1646935" y="2577861"/>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8" name="Rectangle 7"/>
          <p:cNvSpPr/>
          <p:nvPr/>
        </p:nvSpPr>
        <p:spPr bwMode="auto">
          <a:xfrm>
            <a:off x="1646935" y="4406641"/>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9" name="Left Bracket 8"/>
          <p:cNvSpPr/>
          <p:nvPr/>
        </p:nvSpPr>
        <p:spPr>
          <a:xfrm>
            <a:off x="5578255" y="2572848"/>
            <a:ext cx="548557" cy="3667584"/>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vert="vert270" lIns="0" tIns="45710" rIns="91420" bIns="45710" rtlCol="0" anchor="t" anchorCtr="0"/>
          <a:lstStyle/>
          <a:p>
            <a:pPr algn="ctr"/>
            <a:r>
              <a:rPr lang="en-US" sz="2448" dirty="0"/>
              <a:t>Cache</a:t>
            </a:r>
          </a:p>
        </p:txBody>
      </p:sp>
      <p:sp>
        <p:nvSpPr>
          <p:cNvPr id="10" name="Rectangle 9"/>
          <p:cNvSpPr/>
          <p:nvPr/>
        </p:nvSpPr>
        <p:spPr bwMode="auto">
          <a:xfrm>
            <a:off x="6218238" y="2577861"/>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1" name="Rectangle 10"/>
          <p:cNvSpPr/>
          <p:nvPr/>
        </p:nvSpPr>
        <p:spPr bwMode="auto">
          <a:xfrm>
            <a:off x="6218238" y="4406641"/>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2" name="Rectangle 11"/>
          <p:cNvSpPr/>
          <p:nvPr/>
        </p:nvSpPr>
        <p:spPr bwMode="auto">
          <a:xfrm>
            <a:off x="8046758" y="2577861"/>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3" name="Rectangle 12"/>
          <p:cNvSpPr/>
          <p:nvPr/>
        </p:nvSpPr>
        <p:spPr bwMode="auto">
          <a:xfrm>
            <a:off x="8055160" y="4406641"/>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4" name="Rectangle 13"/>
          <p:cNvSpPr/>
          <p:nvPr/>
        </p:nvSpPr>
        <p:spPr bwMode="auto">
          <a:xfrm>
            <a:off x="6358546" y="2732837"/>
            <a:ext cx="731416" cy="7315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15" name="Rectangle 14"/>
          <p:cNvSpPr/>
          <p:nvPr/>
        </p:nvSpPr>
        <p:spPr bwMode="auto">
          <a:xfrm>
            <a:off x="7132899" y="2732837"/>
            <a:ext cx="731416" cy="7315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16" name="Rectangle 15"/>
          <p:cNvSpPr/>
          <p:nvPr/>
        </p:nvSpPr>
        <p:spPr bwMode="auto">
          <a:xfrm>
            <a:off x="6358546" y="3498253"/>
            <a:ext cx="731416" cy="73152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20" name="Rectangle 19"/>
          <p:cNvSpPr/>
          <p:nvPr/>
        </p:nvSpPr>
        <p:spPr bwMode="auto">
          <a:xfrm>
            <a:off x="6307304" y="2669331"/>
            <a:ext cx="1599951" cy="1629021"/>
          </a:xfrm>
          <a:prstGeom prst="rect">
            <a:avLst/>
          </a:prstGeom>
          <a:noFill/>
          <a:ln w="57150" cap="flat">
            <a:solidFill>
              <a:schemeClr val="tx2"/>
            </a:solidFill>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1" name="TextBox 20"/>
          <p:cNvSpPr txBox="1"/>
          <p:nvPr/>
        </p:nvSpPr>
        <p:spPr>
          <a:xfrm>
            <a:off x="2513119" y="1437232"/>
            <a:ext cx="5394135" cy="609333"/>
          </a:xfrm>
          <a:prstGeom prst="rect">
            <a:avLst/>
          </a:prstGeom>
          <a:solidFill>
            <a:schemeClr val="tx1"/>
          </a:solidFill>
        </p:spPr>
        <p:txBody>
          <a:bodyPr wrap="square" lIns="182839" tIns="146272" rIns="182839" bIns="146272" rtlCol="0">
            <a:spAutoFit/>
          </a:bodyPr>
          <a:lstStyle/>
          <a:p>
            <a:r>
              <a:rPr lang="en-US" sz="2040" dirty="0">
                <a:solidFill>
                  <a:srgbClr val="000000"/>
                </a:solidFill>
                <a:highlight>
                  <a:srgbClr val="FFFFFF"/>
                </a:highlight>
                <a:latin typeface="Consolas" panose="020B0609020204030204" pitchFamily="49" charset="0"/>
              </a:rPr>
              <a:t>cache.CreateRegion(</a:t>
            </a:r>
            <a:r>
              <a:rPr lang="en-US" sz="2040" dirty="0">
                <a:solidFill>
                  <a:srgbClr val="A31515"/>
                </a:solidFill>
                <a:highlight>
                  <a:srgbClr val="FFFFFF"/>
                </a:highlight>
                <a:latin typeface="Consolas" panose="020B0609020204030204" pitchFamily="49" charset="0"/>
              </a:rPr>
              <a:t>“CustomRegion"</a:t>
            </a:r>
            <a:r>
              <a:rPr lang="en-US" sz="2040" dirty="0">
                <a:solidFill>
                  <a:srgbClr val="000000"/>
                </a:solidFill>
                <a:highlight>
                  <a:srgbClr val="FFFFFF"/>
                </a:highlight>
                <a:latin typeface="Consolas" panose="020B0609020204030204" pitchFamily="49" charset="0"/>
              </a:rPr>
              <a:t>);</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cxnSp>
        <p:nvCxnSpPr>
          <p:cNvPr id="25" name="Straight Arrow Connector 24"/>
          <p:cNvCxnSpPr>
            <a:stCxn id="21" idx="2"/>
          </p:cNvCxnSpPr>
          <p:nvPr/>
        </p:nvCxnSpPr>
        <p:spPr>
          <a:xfrm>
            <a:off x="5210187" y="2046565"/>
            <a:ext cx="1879775" cy="5262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01754" y="1432201"/>
            <a:ext cx="6184986" cy="923265"/>
          </a:xfrm>
          <a:prstGeom prst="rect">
            <a:avLst/>
          </a:prstGeom>
          <a:solidFill>
            <a:schemeClr val="tx1"/>
          </a:solidFill>
        </p:spPr>
        <p:txBody>
          <a:bodyPr wrap="square" lIns="182839" tIns="146272" rIns="182839" bIns="146272" rtlCol="0">
            <a:spAutoFit/>
          </a:bodyPr>
          <a:lstStyle/>
          <a:p>
            <a:r>
              <a:rPr lang="en-US" sz="2040" dirty="0">
                <a:solidFill>
                  <a:srgbClr val="000000"/>
                </a:solidFill>
                <a:highlight>
                  <a:srgbClr val="FFFFFF"/>
                </a:highlight>
                <a:latin typeface="Consolas" panose="020B0609020204030204" pitchFamily="49" charset="0"/>
              </a:rPr>
              <a:t>cache.Put(</a:t>
            </a:r>
            <a:r>
              <a:rPr lang="en-US" sz="2040" dirty="0">
                <a:solidFill>
                  <a:srgbClr val="A31515"/>
                </a:solidFill>
                <a:highlight>
                  <a:srgbClr val="FFFFFF"/>
                </a:highlight>
                <a:latin typeface="Consolas" panose="020B0609020204030204" pitchFamily="49" charset="0"/>
              </a:rPr>
              <a:t>“key”, object, “CustomRegion”</a:t>
            </a:r>
            <a:r>
              <a:rPr lang="en-US" sz="2040" dirty="0">
                <a:solidFill>
                  <a:srgbClr val="000000"/>
                </a:solidFill>
                <a:highlight>
                  <a:srgbClr val="FFFFFF"/>
                </a:highlight>
                <a:latin typeface="Consolas" panose="020B0609020204030204" pitchFamily="49" charset="0"/>
              </a:rPr>
              <a:t>);</a:t>
            </a:r>
            <a:endParaRPr lang="en-US" sz="204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7310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42" presetClass="path" presetSubtype="0" accel="50000" decel="50000" fill="hold" grpId="0" nodeType="withEffect">
                                  <p:stCondLst>
                                    <p:cond delay="0"/>
                                  </p:stCondLst>
                                  <p:childTnLst>
                                    <p:animMotion origin="layout" path="M 3.34184E-6 4.85247E-6 L 0.3024 0.12641 " pathEditMode="relative" rAng="0" ptsTypes="AA">
                                      <p:cBhvr>
                                        <p:cTn id="25" dur="1500" fill="hold"/>
                                        <p:tgtEl>
                                          <p:spTgt spid="3"/>
                                        </p:tgtEl>
                                        <p:attrNameLst>
                                          <p:attrName>ppt_x</p:attrName>
                                          <p:attrName>ppt_y</p:attrName>
                                        </p:attrNameLst>
                                      </p:cBhvr>
                                      <p:rCtr x="15114" y="6310"/>
                                    </p:animMotion>
                                  </p:childTnLst>
                                </p:cTn>
                              </p:par>
                            </p:childTnLst>
                          </p:cTn>
                        </p:par>
                        <p:par>
                          <p:cTn id="26" fill="hold">
                            <p:stCondLst>
                              <p:cond delay="1500"/>
                            </p:stCondLst>
                            <p:childTnLst>
                              <p:par>
                                <p:cTn id="27" presetID="10" presetClass="exit" presetSubtype="0" fill="hold" grpId="1" nodeType="afterEffect">
                                  <p:stCondLst>
                                    <p:cond delay="0"/>
                                  </p:stCondLst>
                                  <p:childTnLst>
                                    <p:animEffect transition="out" filter="fade">
                                      <p:cBhvr>
                                        <p:cTn id="28" dur="10"/>
                                        <p:tgtEl>
                                          <p:spTgt spid="3"/>
                                        </p:tgtEl>
                                      </p:cBhvr>
                                    </p:animEffect>
                                    <p:set>
                                      <p:cBhvr>
                                        <p:cTn id="29" dur="1" fill="hold">
                                          <p:stCondLst>
                                            <p:cond delay="9"/>
                                          </p:stCondLst>
                                        </p:cTn>
                                        <p:tgtEl>
                                          <p:spTgt spid="3"/>
                                        </p:tgtEl>
                                        <p:attrNameLst>
                                          <p:attrName>style.visibility</p:attrName>
                                        </p:attrNameLst>
                                      </p:cBhvr>
                                      <p:to>
                                        <p:strVal val="hidden"/>
                                      </p:to>
                                    </p:set>
                                  </p:childTnLst>
                                </p:cTn>
                              </p:par>
                            </p:childTnLst>
                          </p:cTn>
                        </p:par>
                        <p:par>
                          <p:cTn id="30" fill="hold">
                            <p:stCondLst>
                              <p:cond delay="151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42" presetClass="path" presetSubtype="0" accel="50000" decel="50000" fill="hold" grpId="0" nodeType="withEffect">
                                  <p:stCondLst>
                                    <p:cond delay="0"/>
                                  </p:stCondLst>
                                  <p:childTnLst>
                                    <p:animMotion origin="layout" path="M 3.34184E-6 -2.43759E-6 L 0.31708 -0.11212 " pathEditMode="relative" rAng="0" ptsTypes="AA">
                                      <p:cBhvr>
                                        <p:cTn id="35" dur="1500" fill="hold"/>
                                        <p:tgtEl>
                                          <p:spTgt spid="4"/>
                                        </p:tgtEl>
                                        <p:attrNameLst>
                                          <p:attrName>ppt_x</p:attrName>
                                          <p:attrName>ppt_y</p:attrName>
                                        </p:attrNameLst>
                                      </p:cBhvr>
                                      <p:rCtr x="15854" y="-5606"/>
                                    </p:animMotion>
                                  </p:childTnLst>
                                </p:cTn>
                              </p:par>
                            </p:childTnLst>
                          </p:cTn>
                        </p:par>
                        <p:par>
                          <p:cTn id="36" fill="hold">
                            <p:stCondLst>
                              <p:cond delay="3010"/>
                            </p:stCondLst>
                            <p:childTnLst>
                              <p:par>
                                <p:cTn id="37" presetID="10" presetClass="exit" presetSubtype="0" fill="hold" grpId="1" nodeType="afterEffect">
                                  <p:stCondLst>
                                    <p:cond delay="0"/>
                                  </p:stCondLst>
                                  <p:childTnLst>
                                    <p:animEffect transition="out" filter="fade">
                                      <p:cBhvr>
                                        <p:cTn id="38" dur="10"/>
                                        <p:tgtEl>
                                          <p:spTgt spid="4"/>
                                        </p:tgtEl>
                                      </p:cBhvr>
                                    </p:animEffect>
                                    <p:set>
                                      <p:cBhvr>
                                        <p:cTn id="39" dur="1" fill="hold">
                                          <p:stCondLst>
                                            <p:cond delay="9"/>
                                          </p:stCondLst>
                                        </p:cTn>
                                        <p:tgtEl>
                                          <p:spTgt spid="4"/>
                                        </p:tgtEl>
                                        <p:attrNameLst>
                                          <p:attrName>style.visibility</p:attrName>
                                        </p:attrNameLst>
                                      </p:cBhvr>
                                      <p:to>
                                        <p:strVal val="hidden"/>
                                      </p:to>
                                    </p:set>
                                  </p:childTnLst>
                                </p:cTn>
                              </p:par>
                            </p:childTnLst>
                          </p:cTn>
                        </p:par>
                        <p:par>
                          <p:cTn id="40" fill="hold">
                            <p:stCondLst>
                              <p:cond delay="302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42" presetClass="path" presetSubtype="0" accel="50000" decel="50000" fill="hold" grpId="0" nodeType="withEffect">
                                  <p:stCondLst>
                                    <p:cond delay="0"/>
                                  </p:stCondLst>
                                  <p:childTnLst>
                                    <p:animMotion origin="layout" path="M 3.34184E-6 1.49342E-6 L 0.3024 0.07989 " pathEditMode="relative" rAng="0" ptsTypes="AA">
                                      <p:cBhvr>
                                        <p:cTn id="45" dur="1500" fill="hold"/>
                                        <p:tgtEl>
                                          <p:spTgt spid="5"/>
                                        </p:tgtEl>
                                        <p:attrNameLst>
                                          <p:attrName>ppt_x</p:attrName>
                                          <p:attrName>ppt_y</p:attrName>
                                        </p:attrNameLst>
                                      </p:cBhvr>
                                      <p:rCtr x="15114" y="3995"/>
                                    </p:animMotion>
                                  </p:childTnLst>
                                </p:cTn>
                              </p:par>
                            </p:childTnLst>
                          </p:cTn>
                        </p:par>
                        <p:par>
                          <p:cTn id="46" fill="hold">
                            <p:stCondLst>
                              <p:cond delay="4520"/>
                            </p:stCondLst>
                            <p:childTnLst>
                              <p:par>
                                <p:cTn id="47" presetID="10" presetClass="exit" presetSubtype="0" fill="hold" grpId="1" nodeType="afterEffect">
                                  <p:stCondLst>
                                    <p:cond delay="0"/>
                                  </p:stCondLst>
                                  <p:childTnLst>
                                    <p:animEffect transition="out" filter="fade">
                                      <p:cBhvr>
                                        <p:cTn id="48" dur="10"/>
                                        <p:tgtEl>
                                          <p:spTgt spid="5"/>
                                        </p:tgtEl>
                                      </p:cBhvr>
                                    </p:animEffect>
                                    <p:set>
                                      <p:cBhvr>
                                        <p:cTn id="49" dur="1" fill="hold">
                                          <p:stCondLst>
                                            <p:cond delay="9"/>
                                          </p:stCondLst>
                                        </p:cTn>
                                        <p:tgtEl>
                                          <p:spTgt spid="5"/>
                                        </p:tgtEl>
                                        <p:attrNameLst>
                                          <p:attrName>style.visibility</p:attrName>
                                        </p:attrNameLst>
                                      </p:cBhvr>
                                      <p:to>
                                        <p:strVal val="hidden"/>
                                      </p:to>
                                    </p:set>
                                  </p:childTnLst>
                                </p:cTn>
                              </p:par>
                            </p:childTnLst>
                          </p:cTn>
                        </p:par>
                        <p:par>
                          <p:cTn id="50" fill="hold">
                            <p:stCondLst>
                              <p:cond delay="453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4" grpId="0" animBg="1"/>
      <p:bldP spid="15" grpId="0" animBg="1"/>
      <p:bldP spid="16" grpId="0" animBg="1"/>
      <p:bldP spid="20" grpId="0" animBg="1"/>
      <p:bldP spid="21"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40" dirty="0"/>
              <a:t>Regions: tagging, searching, &amp; clearing</a:t>
            </a:r>
          </a:p>
        </p:txBody>
      </p:sp>
      <p:sp>
        <p:nvSpPr>
          <p:cNvPr id="3" name="Text Placeholder 2"/>
          <p:cNvSpPr>
            <a:spLocks noGrp="1"/>
          </p:cNvSpPr>
          <p:nvPr>
            <p:ph type="body" sz="quarter" idx="10"/>
          </p:nvPr>
        </p:nvSpPr>
        <p:spPr>
          <a:xfrm>
            <a:off x="275482" y="1221157"/>
            <a:ext cx="11885513" cy="5283369"/>
          </a:xfrm>
        </p:spPr>
        <p:txBody>
          <a:bodyPr/>
          <a:lstStyle/>
          <a:p>
            <a:r>
              <a:rPr lang="en-US" sz="1904" dirty="0">
                <a:solidFill>
                  <a:srgbClr val="008000"/>
                </a:solidFill>
                <a:highlight>
                  <a:srgbClr val="FFFFFF"/>
                </a:highlight>
              </a:rPr>
              <a:t>// Create a custom region</a:t>
            </a:r>
            <a:endParaRPr lang="en-US" sz="1904" dirty="0">
              <a:solidFill>
                <a:srgbClr val="000000"/>
              </a:solidFill>
              <a:highlight>
                <a:srgbClr val="FFFFFF"/>
              </a:highlight>
            </a:endParaRPr>
          </a:p>
          <a:p>
            <a:r>
              <a:rPr lang="en-US" sz="1904" dirty="0">
                <a:solidFill>
                  <a:srgbClr val="000000"/>
                </a:solidFill>
                <a:highlight>
                  <a:srgbClr val="FFFFFF"/>
                </a:highlight>
              </a:rPr>
              <a:t>cache.CreateRegion(</a:t>
            </a:r>
            <a:r>
              <a:rPr lang="en-US" sz="1904" dirty="0">
                <a:solidFill>
                  <a:srgbClr val="A31515"/>
                </a:solidFill>
                <a:highlight>
                  <a:srgbClr val="FFFFFF"/>
                </a:highlight>
              </a:rPr>
              <a:t>"CustomRegion"</a:t>
            </a:r>
            <a:r>
              <a:rPr lang="en-US" sz="1904" dirty="0">
                <a:solidFill>
                  <a:srgbClr val="000000"/>
                </a:solidFill>
                <a:highlight>
                  <a:srgbClr val="FFFFFF"/>
                </a:highlight>
              </a:rPr>
              <a:t>);</a:t>
            </a:r>
          </a:p>
          <a:p>
            <a:endParaRPr lang="en-US" sz="1904" dirty="0">
              <a:solidFill>
                <a:srgbClr val="000000"/>
              </a:solidFill>
              <a:highlight>
                <a:srgbClr val="FFFFFF"/>
              </a:highlight>
            </a:endParaRPr>
          </a:p>
          <a:p>
            <a:r>
              <a:rPr lang="en-US" sz="1904" dirty="0">
                <a:solidFill>
                  <a:srgbClr val="008000"/>
                </a:solidFill>
                <a:highlight>
                  <a:srgbClr val="FFFFFF"/>
                </a:highlight>
              </a:rPr>
              <a:t>// Use custom tagging</a:t>
            </a:r>
            <a:endParaRPr lang="en-US" sz="1904" dirty="0">
              <a:solidFill>
                <a:srgbClr val="000000"/>
              </a:solidFill>
              <a:highlight>
                <a:srgbClr val="FFFFFF"/>
              </a:highlight>
            </a:endParaRPr>
          </a:p>
          <a:p>
            <a:r>
              <a:rPr lang="en-US" sz="1904" dirty="0">
                <a:solidFill>
                  <a:srgbClr val="2B91AF"/>
                </a:solidFill>
                <a:highlight>
                  <a:srgbClr val="FFFFFF"/>
                </a:highlight>
              </a:rPr>
              <a:t>List</a:t>
            </a:r>
            <a:r>
              <a:rPr lang="en-US" sz="1904" dirty="0">
                <a:solidFill>
                  <a:srgbClr val="000000"/>
                </a:solidFill>
                <a:highlight>
                  <a:srgbClr val="FFFFFF"/>
                </a:highlight>
              </a:rPr>
              <a:t>&lt;</a:t>
            </a:r>
            <a:r>
              <a:rPr lang="en-US" sz="1904" dirty="0">
                <a:solidFill>
                  <a:srgbClr val="2B91AF"/>
                </a:solidFill>
                <a:highlight>
                  <a:srgbClr val="FFFFFF"/>
                </a:highlight>
              </a:rPr>
              <a:t>DataCacheTag</a:t>
            </a:r>
            <a:r>
              <a:rPr lang="en-US" sz="1904" dirty="0">
                <a:solidFill>
                  <a:srgbClr val="000000"/>
                </a:solidFill>
                <a:highlight>
                  <a:srgbClr val="FFFFFF"/>
                </a:highlight>
              </a:rPr>
              <a:t>&gt; tags = </a:t>
            </a:r>
            <a:r>
              <a:rPr lang="en-US" sz="1904" dirty="0">
                <a:solidFill>
                  <a:srgbClr val="0000FF"/>
                </a:solidFill>
                <a:highlight>
                  <a:srgbClr val="FFFFFF"/>
                </a:highlight>
              </a:rPr>
              <a:t>new</a:t>
            </a:r>
            <a:r>
              <a:rPr lang="en-US" sz="1904" dirty="0">
                <a:solidFill>
                  <a:srgbClr val="000000"/>
                </a:solidFill>
                <a:highlight>
                  <a:srgbClr val="FFFFFF"/>
                </a:highlight>
              </a:rPr>
              <a:t> </a:t>
            </a:r>
            <a:r>
              <a:rPr lang="en-US" sz="1904" dirty="0">
                <a:solidFill>
                  <a:srgbClr val="2B91AF"/>
                </a:solidFill>
                <a:highlight>
                  <a:srgbClr val="FFFFFF"/>
                </a:highlight>
              </a:rPr>
              <a:t>List</a:t>
            </a:r>
            <a:r>
              <a:rPr lang="en-US" sz="1904" dirty="0">
                <a:solidFill>
                  <a:srgbClr val="000000"/>
                </a:solidFill>
                <a:highlight>
                  <a:srgbClr val="FFFFFF"/>
                </a:highlight>
              </a:rPr>
              <a:t>&lt;</a:t>
            </a:r>
            <a:r>
              <a:rPr lang="en-US" sz="1904" dirty="0">
                <a:solidFill>
                  <a:srgbClr val="2B91AF"/>
                </a:solidFill>
                <a:highlight>
                  <a:srgbClr val="FFFFFF"/>
                </a:highlight>
              </a:rPr>
              <a:t>DataCacheTag</a:t>
            </a:r>
            <a:r>
              <a:rPr lang="en-US" sz="1904" dirty="0">
                <a:solidFill>
                  <a:srgbClr val="000000"/>
                </a:solidFill>
                <a:highlight>
                  <a:srgbClr val="FFFFFF"/>
                </a:highlight>
              </a:rPr>
              <a:t>&gt;();</a:t>
            </a:r>
          </a:p>
          <a:p>
            <a:r>
              <a:rPr lang="en-US" sz="1904" dirty="0">
                <a:solidFill>
                  <a:srgbClr val="000000"/>
                </a:solidFill>
                <a:highlight>
                  <a:srgbClr val="FFFFFF"/>
                </a:highlight>
              </a:rPr>
              <a:t>tags.Add(</a:t>
            </a:r>
            <a:r>
              <a:rPr lang="en-US" sz="1904" dirty="0">
                <a:solidFill>
                  <a:srgbClr val="0000FF"/>
                </a:solidFill>
                <a:highlight>
                  <a:srgbClr val="FFFFFF"/>
                </a:highlight>
              </a:rPr>
              <a:t>new</a:t>
            </a:r>
            <a:r>
              <a:rPr lang="en-US" sz="1904" dirty="0">
                <a:solidFill>
                  <a:srgbClr val="000000"/>
                </a:solidFill>
                <a:highlight>
                  <a:srgbClr val="FFFFFF"/>
                </a:highlight>
              </a:rPr>
              <a:t> </a:t>
            </a:r>
            <a:r>
              <a:rPr lang="en-US" sz="1904" dirty="0">
                <a:solidFill>
                  <a:srgbClr val="2B91AF"/>
                </a:solidFill>
                <a:highlight>
                  <a:srgbClr val="FFFFFF"/>
                </a:highlight>
              </a:rPr>
              <a:t>DataCacheTag</a:t>
            </a:r>
            <a:r>
              <a:rPr lang="en-US" sz="1904" dirty="0">
                <a:solidFill>
                  <a:srgbClr val="000000"/>
                </a:solidFill>
                <a:highlight>
                  <a:srgbClr val="FFFFFF"/>
                </a:highlight>
              </a:rPr>
              <a:t>(</a:t>
            </a:r>
            <a:r>
              <a:rPr lang="en-US" sz="1904" dirty="0">
                <a:solidFill>
                  <a:srgbClr val="A31515"/>
                </a:solidFill>
                <a:highlight>
                  <a:srgbClr val="FFFFFF"/>
                </a:highlight>
              </a:rPr>
              <a:t>"customtag1"</a:t>
            </a:r>
            <a:r>
              <a:rPr lang="en-US" sz="1904" dirty="0">
                <a:solidFill>
                  <a:srgbClr val="000000"/>
                </a:solidFill>
                <a:highlight>
                  <a:srgbClr val="FFFFFF"/>
                </a:highlight>
              </a:rPr>
              <a:t>));</a:t>
            </a:r>
          </a:p>
          <a:p>
            <a:endParaRPr lang="en-US" sz="1904" dirty="0">
              <a:solidFill>
                <a:srgbClr val="000000"/>
              </a:solidFill>
              <a:highlight>
                <a:srgbClr val="FFFFFF"/>
              </a:highlight>
            </a:endParaRPr>
          </a:p>
          <a:p>
            <a:r>
              <a:rPr lang="en-US" sz="1904" dirty="0">
                <a:solidFill>
                  <a:srgbClr val="000000"/>
                </a:solidFill>
                <a:highlight>
                  <a:srgbClr val="FFFFFF"/>
                </a:highlight>
              </a:rPr>
              <a:t>cache.Put(</a:t>
            </a:r>
            <a:r>
              <a:rPr lang="en-US" sz="1904" dirty="0">
                <a:solidFill>
                  <a:srgbClr val="A31515"/>
                </a:solidFill>
                <a:highlight>
                  <a:srgbClr val="FFFFFF"/>
                </a:highlight>
              </a:rPr>
              <a:t>"key1"</a:t>
            </a:r>
            <a:r>
              <a:rPr lang="en-US" sz="1904" dirty="0">
                <a:solidFill>
                  <a:srgbClr val="000000"/>
                </a:solidFill>
                <a:highlight>
                  <a:srgbClr val="FFFFFF"/>
                </a:highlight>
              </a:rPr>
              <a:t>, </a:t>
            </a:r>
            <a:r>
              <a:rPr lang="en-US" sz="1904" dirty="0">
                <a:solidFill>
                  <a:srgbClr val="A31515"/>
                </a:solidFill>
                <a:highlight>
                  <a:srgbClr val="FFFFFF"/>
                </a:highlight>
              </a:rPr>
              <a:t>"object1"</a:t>
            </a:r>
            <a:r>
              <a:rPr lang="en-US" sz="1904" dirty="0">
                <a:solidFill>
                  <a:srgbClr val="000000"/>
                </a:solidFill>
                <a:highlight>
                  <a:srgbClr val="FFFFFF"/>
                </a:highlight>
              </a:rPr>
              <a:t>, </a:t>
            </a:r>
            <a:r>
              <a:rPr lang="en-US" sz="1904" dirty="0">
                <a:solidFill>
                  <a:srgbClr val="A31515"/>
                </a:solidFill>
                <a:highlight>
                  <a:srgbClr val="FFFFFF"/>
                </a:highlight>
              </a:rPr>
              <a:t>"CustomRegion"</a:t>
            </a:r>
            <a:r>
              <a:rPr lang="en-US" sz="1904" dirty="0">
                <a:solidFill>
                  <a:srgbClr val="000000"/>
                </a:solidFill>
                <a:highlight>
                  <a:srgbClr val="FFFFFF"/>
                </a:highlight>
              </a:rPr>
              <a:t>);</a:t>
            </a:r>
          </a:p>
          <a:p>
            <a:r>
              <a:rPr lang="en-US" sz="1904" dirty="0">
                <a:solidFill>
                  <a:srgbClr val="000000"/>
                </a:solidFill>
                <a:highlight>
                  <a:srgbClr val="FFFFFF"/>
                </a:highlight>
              </a:rPr>
              <a:t>cache.Put(</a:t>
            </a:r>
            <a:r>
              <a:rPr lang="en-US" sz="1904" dirty="0">
                <a:solidFill>
                  <a:srgbClr val="A31515"/>
                </a:solidFill>
                <a:highlight>
                  <a:srgbClr val="FFFFFF"/>
                </a:highlight>
              </a:rPr>
              <a:t>"key2"</a:t>
            </a:r>
            <a:r>
              <a:rPr lang="en-US" sz="1904" dirty="0">
                <a:solidFill>
                  <a:srgbClr val="000000"/>
                </a:solidFill>
                <a:highlight>
                  <a:srgbClr val="FFFFFF"/>
                </a:highlight>
              </a:rPr>
              <a:t>, </a:t>
            </a:r>
            <a:r>
              <a:rPr lang="en-US" sz="1904" dirty="0">
                <a:solidFill>
                  <a:srgbClr val="A31515"/>
                </a:solidFill>
                <a:highlight>
                  <a:srgbClr val="FFFFFF"/>
                </a:highlight>
              </a:rPr>
              <a:t>"object2"</a:t>
            </a:r>
            <a:r>
              <a:rPr lang="en-US" sz="1904" dirty="0">
                <a:solidFill>
                  <a:srgbClr val="000000"/>
                </a:solidFill>
                <a:highlight>
                  <a:srgbClr val="FFFFFF"/>
                </a:highlight>
              </a:rPr>
              <a:t>, tags, </a:t>
            </a:r>
            <a:r>
              <a:rPr lang="en-US" sz="1904" dirty="0">
                <a:solidFill>
                  <a:srgbClr val="A31515"/>
                </a:solidFill>
                <a:highlight>
                  <a:srgbClr val="FFFFFF"/>
                </a:highlight>
              </a:rPr>
              <a:t>"CustomRegion"</a:t>
            </a:r>
            <a:r>
              <a:rPr lang="en-US" sz="1904" dirty="0">
                <a:solidFill>
                  <a:srgbClr val="000000"/>
                </a:solidFill>
                <a:highlight>
                  <a:srgbClr val="FFFFFF"/>
                </a:highlight>
              </a:rPr>
              <a:t>);</a:t>
            </a:r>
          </a:p>
          <a:p>
            <a:r>
              <a:rPr lang="en-US" sz="1904" dirty="0">
                <a:solidFill>
                  <a:srgbClr val="000000"/>
                </a:solidFill>
                <a:highlight>
                  <a:srgbClr val="FFFFFF"/>
                </a:highlight>
              </a:rPr>
              <a:t>cache.Put(</a:t>
            </a:r>
            <a:r>
              <a:rPr lang="en-US" sz="1904" dirty="0">
                <a:solidFill>
                  <a:srgbClr val="A31515"/>
                </a:solidFill>
                <a:highlight>
                  <a:srgbClr val="FFFFFF"/>
                </a:highlight>
              </a:rPr>
              <a:t>"key3"</a:t>
            </a:r>
            <a:r>
              <a:rPr lang="en-US" sz="1904" dirty="0">
                <a:solidFill>
                  <a:srgbClr val="000000"/>
                </a:solidFill>
                <a:highlight>
                  <a:srgbClr val="FFFFFF"/>
                </a:highlight>
              </a:rPr>
              <a:t>, </a:t>
            </a:r>
            <a:r>
              <a:rPr lang="en-US" sz="1904" dirty="0">
                <a:solidFill>
                  <a:srgbClr val="A31515"/>
                </a:solidFill>
                <a:highlight>
                  <a:srgbClr val="FFFFFF"/>
                </a:highlight>
              </a:rPr>
              <a:t>"object3"</a:t>
            </a:r>
            <a:r>
              <a:rPr lang="en-US" sz="1904" dirty="0">
                <a:solidFill>
                  <a:srgbClr val="000000"/>
                </a:solidFill>
                <a:highlight>
                  <a:srgbClr val="FFFFFF"/>
                </a:highlight>
              </a:rPr>
              <a:t>, tags, </a:t>
            </a:r>
            <a:r>
              <a:rPr lang="en-US" sz="1904" dirty="0">
                <a:solidFill>
                  <a:srgbClr val="A31515"/>
                </a:solidFill>
                <a:highlight>
                  <a:srgbClr val="FFFFFF"/>
                </a:highlight>
              </a:rPr>
              <a:t>"CustomRegion"</a:t>
            </a:r>
            <a:r>
              <a:rPr lang="en-US" sz="1904" dirty="0">
                <a:solidFill>
                  <a:srgbClr val="000000"/>
                </a:solidFill>
                <a:highlight>
                  <a:srgbClr val="FFFFFF"/>
                </a:highlight>
              </a:rPr>
              <a:t>);</a:t>
            </a:r>
          </a:p>
          <a:p>
            <a:endParaRPr lang="en-US" sz="1904" dirty="0">
              <a:solidFill>
                <a:srgbClr val="000000"/>
              </a:solidFill>
              <a:highlight>
                <a:srgbClr val="FFFFFF"/>
              </a:highlight>
            </a:endParaRPr>
          </a:p>
          <a:p>
            <a:r>
              <a:rPr lang="en-US" sz="1904" dirty="0">
                <a:solidFill>
                  <a:srgbClr val="2B91AF"/>
                </a:solidFill>
                <a:highlight>
                  <a:srgbClr val="FFFFFF"/>
                </a:highlight>
              </a:rPr>
              <a:t>IEnumerable</a:t>
            </a:r>
            <a:r>
              <a:rPr lang="en-US" sz="1904" dirty="0">
                <a:solidFill>
                  <a:srgbClr val="000000"/>
                </a:solidFill>
                <a:highlight>
                  <a:srgbClr val="FFFFFF"/>
                </a:highlight>
              </a:rPr>
              <a:t>&lt;</a:t>
            </a:r>
            <a:r>
              <a:rPr lang="en-US" sz="1904" dirty="0">
                <a:solidFill>
                  <a:srgbClr val="2B91AF"/>
                </a:solidFill>
                <a:highlight>
                  <a:srgbClr val="FFFFFF"/>
                </a:highlight>
              </a:rPr>
              <a:t>KeyValuePair</a:t>
            </a:r>
            <a:r>
              <a:rPr lang="en-US" sz="1904" dirty="0">
                <a:solidFill>
                  <a:srgbClr val="000000"/>
                </a:solidFill>
                <a:highlight>
                  <a:srgbClr val="FFFFFF"/>
                </a:highlight>
              </a:rPr>
              <a:t>&lt;</a:t>
            </a:r>
            <a:r>
              <a:rPr lang="en-US" sz="1904" dirty="0">
                <a:solidFill>
                  <a:srgbClr val="0000FF"/>
                </a:solidFill>
                <a:highlight>
                  <a:srgbClr val="FFFFFF"/>
                </a:highlight>
              </a:rPr>
              <a:t>string</a:t>
            </a:r>
            <a:r>
              <a:rPr lang="en-US" sz="1904" dirty="0">
                <a:solidFill>
                  <a:srgbClr val="000000"/>
                </a:solidFill>
                <a:highlight>
                  <a:srgbClr val="FFFFFF"/>
                </a:highlight>
              </a:rPr>
              <a:t>, </a:t>
            </a:r>
            <a:r>
              <a:rPr lang="en-US" sz="1904" dirty="0">
                <a:solidFill>
                  <a:srgbClr val="0000FF"/>
                </a:solidFill>
                <a:highlight>
                  <a:srgbClr val="FFFFFF"/>
                </a:highlight>
              </a:rPr>
              <a:t>object</a:t>
            </a:r>
            <a:r>
              <a:rPr lang="en-US" sz="1904" dirty="0">
                <a:solidFill>
                  <a:srgbClr val="000000"/>
                </a:solidFill>
                <a:highlight>
                  <a:srgbClr val="FFFFFF"/>
                </a:highlight>
              </a:rPr>
              <a:t>&gt;&gt; returnedObjects = </a:t>
            </a:r>
          </a:p>
          <a:p>
            <a:r>
              <a:rPr lang="en-US" sz="1904" dirty="0">
                <a:solidFill>
                  <a:srgbClr val="000000"/>
                </a:solidFill>
                <a:highlight>
                  <a:srgbClr val="FFFFFF"/>
                </a:highlight>
              </a:rPr>
              <a:t>    cache.GetObjectsByTag(tags[0], </a:t>
            </a:r>
            <a:r>
              <a:rPr lang="en-US" sz="1904" dirty="0">
                <a:solidFill>
                  <a:srgbClr val="A31515"/>
                </a:solidFill>
                <a:highlight>
                  <a:srgbClr val="FFFFFF"/>
                </a:highlight>
              </a:rPr>
              <a:t>"CustomRegion"</a:t>
            </a:r>
            <a:r>
              <a:rPr lang="en-US" sz="1904" dirty="0">
                <a:solidFill>
                  <a:srgbClr val="000000"/>
                </a:solidFill>
                <a:highlight>
                  <a:srgbClr val="FFFFFF"/>
                </a:highlight>
              </a:rPr>
              <a:t>);</a:t>
            </a:r>
          </a:p>
          <a:p>
            <a:endParaRPr lang="en-US" sz="1904" dirty="0">
              <a:solidFill>
                <a:srgbClr val="008000"/>
              </a:solidFill>
              <a:highlight>
                <a:srgbClr val="FFFFFF"/>
              </a:highlight>
            </a:endParaRPr>
          </a:p>
          <a:p>
            <a:r>
              <a:rPr lang="en-US" sz="1904" dirty="0">
                <a:solidFill>
                  <a:srgbClr val="008000"/>
                </a:solidFill>
                <a:highlight>
                  <a:srgbClr val="FFFFFF"/>
                </a:highlight>
              </a:rPr>
              <a:t>// Clear all objects in a region</a:t>
            </a:r>
            <a:endParaRPr lang="en-US" sz="1904" dirty="0">
              <a:solidFill>
                <a:srgbClr val="000000"/>
              </a:solidFill>
              <a:highlight>
                <a:srgbClr val="FFFFFF"/>
              </a:highlight>
            </a:endParaRPr>
          </a:p>
          <a:p>
            <a:r>
              <a:rPr lang="en-US" sz="1904" dirty="0">
                <a:solidFill>
                  <a:srgbClr val="000000"/>
                </a:solidFill>
                <a:highlight>
                  <a:srgbClr val="FFFFFF"/>
                </a:highlight>
              </a:rPr>
              <a:t>cache.ClearRegion(</a:t>
            </a:r>
            <a:r>
              <a:rPr lang="en-US" sz="1904" dirty="0">
                <a:solidFill>
                  <a:srgbClr val="A31515"/>
                </a:solidFill>
                <a:highlight>
                  <a:srgbClr val="FFFFFF"/>
                </a:highlight>
              </a:rPr>
              <a:t>"CustomRegion"</a:t>
            </a:r>
            <a:r>
              <a:rPr lang="en-US" sz="1904" dirty="0">
                <a:solidFill>
                  <a:srgbClr val="000000"/>
                </a:solidFill>
                <a:highlight>
                  <a:srgbClr val="FFFFFF"/>
                </a:highlight>
              </a:rPr>
              <a:t>);</a:t>
            </a:r>
            <a:endParaRPr lang="en-US" sz="1904" dirty="0"/>
          </a:p>
        </p:txBody>
      </p:sp>
    </p:spTree>
    <p:extLst>
      <p:ext uri="{BB962C8B-B14F-4D97-AF65-F5344CB8AC3E}">
        <p14:creationId xmlns:p14="http://schemas.microsoft.com/office/powerpoint/2010/main" val="248821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Regions</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t>
            </a:r>
            <a:r>
              <a:rPr lang="en-US" dirty="0" smtClean="0"/>
              <a:t>aka.ms/TechEdCacheDemo</a:t>
            </a:r>
            <a:endParaRPr lang="en-US" dirty="0"/>
          </a:p>
        </p:txBody>
      </p:sp>
    </p:spTree>
    <p:extLst>
      <p:ext uri="{BB962C8B-B14F-4D97-AF65-F5344CB8AC3E}">
        <p14:creationId xmlns:p14="http://schemas.microsoft.com/office/powerpoint/2010/main" val="390495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Cache</a:t>
            </a:r>
            <a:endParaRPr lang="en-US" dirty="0"/>
          </a:p>
        </p:txBody>
      </p:sp>
      <p:sp>
        <p:nvSpPr>
          <p:cNvPr id="6" name="Rectangle 5"/>
          <p:cNvSpPr/>
          <p:nvPr/>
        </p:nvSpPr>
        <p:spPr bwMode="auto">
          <a:xfrm>
            <a:off x="6205129" y="2765751"/>
            <a:ext cx="3665717" cy="365755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Rectangle 6"/>
          <p:cNvSpPr/>
          <p:nvPr/>
        </p:nvSpPr>
        <p:spPr bwMode="auto">
          <a:xfrm>
            <a:off x="1638533" y="277076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8" name="Rectangle 7"/>
          <p:cNvSpPr/>
          <p:nvPr/>
        </p:nvSpPr>
        <p:spPr bwMode="auto">
          <a:xfrm>
            <a:off x="1638533" y="4604554"/>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9" name="Left Bracket 8"/>
          <p:cNvSpPr/>
          <p:nvPr/>
        </p:nvSpPr>
        <p:spPr>
          <a:xfrm>
            <a:off x="5569852" y="2765749"/>
            <a:ext cx="548557" cy="3667584"/>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vert="vert270" lIns="0" tIns="45710" rIns="91420" bIns="45710" rtlCol="0" anchor="t" anchorCtr="0"/>
          <a:lstStyle/>
          <a:p>
            <a:pPr algn="ctr"/>
            <a:r>
              <a:rPr lang="en-US" sz="2448" dirty="0"/>
              <a:t>Cache</a:t>
            </a:r>
          </a:p>
        </p:txBody>
      </p:sp>
      <p:sp>
        <p:nvSpPr>
          <p:cNvPr id="10" name="Rectangle 9"/>
          <p:cNvSpPr/>
          <p:nvPr/>
        </p:nvSpPr>
        <p:spPr bwMode="auto">
          <a:xfrm>
            <a:off x="6209835" y="2770763"/>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1" name="Rectangle 10"/>
          <p:cNvSpPr/>
          <p:nvPr/>
        </p:nvSpPr>
        <p:spPr bwMode="auto">
          <a:xfrm>
            <a:off x="6209835" y="4599543"/>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2" name="Rectangle 11"/>
          <p:cNvSpPr/>
          <p:nvPr/>
        </p:nvSpPr>
        <p:spPr bwMode="auto">
          <a:xfrm>
            <a:off x="8038355" y="277076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3" name="Rectangle 12"/>
          <p:cNvSpPr/>
          <p:nvPr/>
        </p:nvSpPr>
        <p:spPr bwMode="auto">
          <a:xfrm>
            <a:off x="8046758" y="459954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4" name="Rectangle 13"/>
          <p:cNvSpPr/>
          <p:nvPr/>
        </p:nvSpPr>
        <p:spPr bwMode="auto">
          <a:xfrm>
            <a:off x="6209834" y="2770763"/>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15" name="Rectangle 14"/>
          <p:cNvSpPr/>
          <p:nvPr/>
        </p:nvSpPr>
        <p:spPr bwMode="auto">
          <a:xfrm>
            <a:off x="6209834" y="4599543"/>
            <a:ext cx="868557" cy="8686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B</a:t>
            </a:r>
          </a:p>
        </p:txBody>
      </p:sp>
      <p:sp>
        <p:nvSpPr>
          <p:cNvPr id="16" name="Rectangle 15"/>
          <p:cNvSpPr/>
          <p:nvPr/>
        </p:nvSpPr>
        <p:spPr bwMode="auto">
          <a:xfrm>
            <a:off x="8038355" y="4599543"/>
            <a:ext cx="868557" cy="8686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t>
            </a:r>
          </a:p>
        </p:txBody>
      </p:sp>
      <p:sp>
        <p:nvSpPr>
          <p:cNvPr id="20" name="Rectangle 19"/>
          <p:cNvSpPr/>
          <p:nvPr/>
        </p:nvSpPr>
        <p:spPr bwMode="auto">
          <a:xfrm>
            <a:off x="6209834" y="2770763"/>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sp>
        <p:nvSpPr>
          <p:cNvPr id="22" name="Rectangle 21"/>
          <p:cNvSpPr/>
          <p:nvPr/>
        </p:nvSpPr>
        <p:spPr bwMode="auto">
          <a:xfrm>
            <a:off x="6209834" y="2770763"/>
            <a:ext cx="868557" cy="8686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A</a:t>
            </a:r>
          </a:p>
        </p:txBody>
      </p:sp>
      <p:cxnSp>
        <p:nvCxnSpPr>
          <p:cNvPr id="24" name="Elbow Connector 23"/>
          <p:cNvCxnSpPr>
            <a:stCxn id="7" idx="1"/>
          </p:cNvCxnSpPr>
          <p:nvPr/>
        </p:nvCxnSpPr>
        <p:spPr>
          <a:xfrm rot="10800000" flipH="1">
            <a:off x="1638532" y="3319396"/>
            <a:ext cx="365705" cy="342906"/>
          </a:xfrm>
          <a:prstGeom prst="bentConnector3">
            <a:avLst>
              <a:gd name="adj1" fmla="val -6250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1"/>
          </p:cNvCxnSpPr>
          <p:nvPr/>
        </p:nvCxnSpPr>
        <p:spPr>
          <a:xfrm rot="10800000" flipH="1">
            <a:off x="1638532" y="5239617"/>
            <a:ext cx="365705" cy="279328"/>
          </a:xfrm>
          <a:prstGeom prst="bentConnector3">
            <a:avLst>
              <a:gd name="adj1" fmla="val -6250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3"/>
            <a:endCxn id="9" idx="1"/>
          </p:cNvCxnSpPr>
          <p:nvPr/>
        </p:nvCxnSpPr>
        <p:spPr>
          <a:xfrm>
            <a:off x="3467072" y="3662304"/>
            <a:ext cx="2102780" cy="937239"/>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3467054" y="4633602"/>
            <a:ext cx="2102800" cy="91940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2674" y="1185624"/>
            <a:ext cx="10592084" cy="1300035"/>
          </a:xfrm>
          <a:prstGeom prst="rect">
            <a:avLst/>
          </a:prstGeom>
          <a:solidFill>
            <a:schemeClr val="tx1"/>
          </a:solidFill>
        </p:spPr>
        <p:txBody>
          <a:bodyPr wrap="square" lIns="182839" tIns="146272" rIns="182839" bIns="146272" rtlCol="0">
            <a:spAutoFit/>
          </a:bodyPr>
          <a:lstStyle/>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default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autoDiscover</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identifier</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CacheWorker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localCache</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sync</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TimeoutBased</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objectCount</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100000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ttlValue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300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&gt; </a:t>
            </a:r>
            <a:endParaRPr lang="en-US" sz="1632"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5760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1.4552E-7 1.23468E-6 L -0.36571 0.0034 " pathEditMode="relative" rAng="0" ptsTypes="AA">
                                      <p:cBhvr>
                                        <p:cTn id="10" dur="2000" fill="hold"/>
                                        <p:tgtEl>
                                          <p:spTgt spid="22"/>
                                        </p:tgtEl>
                                        <p:attrNameLst>
                                          <p:attrName>ppt_x</p:attrName>
                                          <p:attrName>ppt_y</p:attrName>
                                        </p:attrNameLst>
                                      </p:cBhvr>
                                      <p:rCtr x="-18292" y="159"/>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500"/>
                            </p:stCondLst>
                            <p:childTnLst>
                              <p:par>
                                <p:cTn id="22" presetID="42" presetClass="path" presetSubtype="0" accel="50000" decel="50000" fill="hold" grpId="0" nodeType="afterEffect">
                                  <p:stCondLst>
                                    <p:cond delay="0"/>
                                  </p:stCondLst>
                                  <p:childTnLst>
                                    <p:animMotion origin="layout" path="M 1.4552E-7 1.23468E-6 L -0.36571 0.26486 " pathEditMode="relative" rAng="0" ptsTypes="AA">
                                      <p:cBhvr>
                                        <p:cTn id="23" dur="2000" fill="hold"/>
                                        <p:tgtEl>
                                          <p:spTgt spid="20"/>
                                        </p:tgtEl>
                                        <p:attrNameLst>
                                          <p:attrName>ppt_x</p:attrName>
                                          <p:attrName>ppt_y</p:attrName>
                                        </p:attrNameLst>
                                      </p:cBhvr>
                                      <p:rCtr x="-18292" y="13232"/>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Local Cache</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t>
            </a:r>
            <a:r>
              <a:rPr lang="en-US" dirty="0" smtClean="0"/>
              <a:t>aka.ms/TechEdCacheDemo</a:t>
            </a:r>
            <a:endParaRPr lang="en-US" dirty="0"/>
          </a:p>
        </p:txBody>
      </p:sp>
    </p:spTree>
    <p:extLst>
      <p:ext uri="{BB962C8B-B14F-4D97-AF65-F5344CB8AC3E}">
        <p14:creationId xmlns:p14="http://schemas.microsoft.com/office/powerpoint/2010/main" val="410621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6" name="Rectangle 5"/>
          <p:cNvSpPr/>
          <p:nvPr/>
        </p:nvSpPr>
        <p:spPr bwMode="auto">
          <a:xfrm>
            <a:off x="7402069" y="2765751"/>
            <a:ext cx="3665717" cy="365755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Rectangle 6"/>
          <p:cNvSpPr/>
          <p:nvPr/>
        </p:nvSpPr>
        <p:spPr bwMode="auto">
          <a:xfrm>
            <a:off x="1638533" y="277076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8" name="Rectangle 7"/>
          <p:cNvSpPr/>
          <p:nvPr/>
        </p:nvSpPr>
        <p:spPr bwMode="auto">
          <a:xfrm>
            <a:off x="1638533" y="4604554"/>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WebRole</a:t>
            </a:r>
          </a:p>
        </p:txBody>
      </p:sp>
      <p:sp>
        <p:nvSpPr>
          <p:cNvPr id="9" name="Left Bracket 8"/>
          <p:cNvSpPr/>
          <p:nvPr/>
        </p:nvSpPr>
        <p:spPr>
          <a:xfrm>
            <a:off x="6766793" y="2765749"/>
            <a:ext cx="548557" cy="3667584"/>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vert="vert270" lIns="0" tIns="45710" rIns="91420" bIns="45710" rtlCol="0" anchor="t" anchorCtr="0"/>
          <a:lstStyle/>
          <a:p>
            <a:pPr algn="ctr"/>
            <a:r>
              <a:rPr lang="en-US" sz="2448" dirty="0"/>
              <a:t>Cache</a:t>
            </a:r>
          </a:p>
        </p:txBody>
      </p:sp>
      <p:sp>
        <p:nvSpPr>
          <p:cNvPr id="10" name="Rectangle 9"/>
          <p:cNvSpPr/>
          <p:nvPr/>
        </p:nvSpPr>
        <p:spPr bwMode="auto">
          <a:xfrm>
            <a:off x="7406775" y="2770763"/>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1" name="Rectangle 10"/>
          <p:cNvSpPr/>
          <p:nvPr/>
        </p:nvSpPr>
        <p:spPr bwMode="auto">
          <a:xfrm>
            <a:off x="7406775" y="4599543"/>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2" name="Rectangle 11"/>
          <p:cNvSpPr/>
          <p:nvPr/>
        </p:nvSpPr>
        <p:spPr bwMode="auto">
          <a:xfrm>
            <a:off x="9235295" y="2770763"/>
            <a:ext cx="1828540"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13" name="Rectangle 12"/>
          <p:cNvSpPr/>
          <p:nvPr/>
        </p:nvSpPr>
        <p:spPr bwMode="auto">
          <a:xfrm>
            <a:off x="9243698" y="4599543"/>
            <a:ext cx="1828521"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CacheRole</a:t>
            </a:r>
          </a:p>
        </p:txBody>
      </p:sp>
      <p:sp>
        <p:nvSpPr>
          <p:cNvPr id="37" name="TextBox 36"/>
          <p:cNvSpPr txBox="1"/>
          <p:nvPr/>
        </p:nvSpPr>
        <p:spPr>
          <a:xfrm>
            <a:off x="382213" y="1185624"/>
            <a:ext cx="11687290" cy="1551194"/>
          </a:xfrm>
          <a:prstGeom prst="rect">
            <a:avLst/>
          </a:prstGeom>
          <a:solidFill>
            <a:schemeClr val="tx1"/>
          </a:solidFill>
        </p:spPr>
        <p:txBody>
          <a:bodyPr wrap="square" lIns="182839" tIns="146272" rIns="182839" bIns="146272" rtlCol="0">
            <a:spAutoFit/>
          </a:bodyPr>
          <a:lstStyle/>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name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default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autoDiscover</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identifier</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CacheWorker</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localCache</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isEnabled</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true</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sync</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NotificationBased</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objectCount</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100000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ttlValue</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300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clientNotification</a:t>
            </a:r>
            <a:r>
              <a:rPr lang="en-US" sz="1632" dirty="0">
                <a:solidFill>
                  <a:srgbClr val="0000FF"/>
                </a:solidFill>
                <a:highlight>
                  <a:srgbClr val="FFFFFF"/>
                </a:highlight>
                <a:latin typeface="Consolas" panose="020B0609020204030204" pitchFamily="49" charset="0"/>
              </a:rPr>
              <a:t> </a:t>
            </a:r>
            <a:r>
              <a:rPr lang="en-US" sz="1632" dirty="0">
                <a:solidFill>
                  <a:srgbClr val="FF0000"/>
                </a:solidFill>
                <a:highlight>
                  <a:srgbClr val="FFFFFF"/>
                </a:highlight>
                <a:latin typeface="Consolas" panose="020B0609020204030204" pitchFamily="49" charset="0"/>
              </a:rPr>
              <a:t>pollInterval</a:t>
            </a:r>
            <a:r>
              <a:rPr lang="en-US" sz="1632" dirty="0">
                <a:solidFill>
                  <a:srgbClr val="0000FF"/>
                </a:solidFill>
                <a:highlight>
                  <a:srgbClr val="FFFFFF"/>
                </a:highlight>
                <a:latin typeface="Consolas" panose="020B0609020204030204" pitchFamily="49" charset="0"/>
              </a:rPr>
              <a:t>=</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30</a:t>
            </a:r>
            <a:r>
              <a:rPr lang="en-US" sz="1632" dirty="0">
                <a:solidFill>
                  <a:srgbClr val="000000"/>
                </a:solidFill>
                <a:highlight>
                  <a:srgbClr val="FFFFFF"/>
                </a:highlight>
                <a:latin typeface="Consolas" panose="020B0609020204030204" pitchFamily="49" charset="0"/>
              </a:rPr>
              <a:t>"</a:t>
            </a:r>
            <a:r>
              <a:rPr lang="en-US" sz="1632" dirty="0">
                <a:solidFill>
                  <a:srgbClr val="0000FF"/>
                </a:solidFill>
                <a:highlight>
                  <a:srgbClr val="FFFFFF"/>
                </a:highlight>
                <a:latin typeface="Consolas" panose="020B0609020204030204" pitchFamily="49" charset="0"/>
              </a:rPr>
              <a:t> /&gt;</a:t>
            </a:r>
            <a:endParaRPr lang="en-US" sz="1632" dirty="0">
              <a:solidFill>
                <a:srgbClr val="000000"/>
              </a:solidFill>
              <a:highlight>
                <a:srgbClr val="FFFFFF"/>
              </a:highlight>
              <a:latin typeface="Consolas" panose="020B0609020204030204" pitchFamily="49" charset="0"/>
            </a:endParaRPr>
          </a:p>
          <a:p>
            <a:r>
              <a:rPr lang="en-US" sz="1632" dirty="0">
                <a:solidFill>
                  <a:srgbClr val="0000FF"/>
                </a:solidFill>
                <a:highlight>
                  <a:srgbClr val="FFFFFF"/>
                </a:highlight>
                <a:latin typeface="Consolas" panose="020B0609020204030204" pitchFamily="49" charset="0"/>
              </a:rPr>
              <a:t>    &lt;/</a:t>
            </a:r>
            <a:r>
              <a:rPr lang="en-US" sz="1632" dirty="0">
                <a:solidFill>
                  <a:srgbClr val="A31515"/>
                </a:solidFill>
                <a:highlight>
                  <a:srgbClr val="FFFFFF"/>
                </a:highlight>
                <a:latin typeface="Consolas" panose="020B0609020204030204" pitchFamily="49" charset="0"/>
              </a:rPr>
              <a:t>dataCacheClient</a:t>
            </a:r>
            <a:r>
              <a:rPr lang="en-US" sz="1632" dirty="0">
                <a:solidFill>
                  <a:srgbClr val="0000FF"/>
                </a:solidFill>
                <a:highlight>
                  <a:srgbClr val="FFFFFF"/>
                </a:highlight>
                <a:latin typeface="Consolas" panose="020B0609020204030204" pitchFamily="49" charset="0"/>
              </a:rPr>
              <a:t>&gt; </a:t>
            </a:r>
            <a:endParaRPr lang="en-US" sz="1632"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graphicFrame>
        <p:nvGraphicFramePr>
          <p:cNvPr id="3" name="Diagram 2"/>
          <p:cNvGraphicFramePr/>
          <p:nvPr>
            <p:extLst/>
          </p:nvPr>
        </p:nvGraphicFramePr>
        <p:xfrm>
          <a:off x="3566881" y="3227977"/>
          <a:ext cx="3056195" cy="2651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39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40" dirty="0"/>
              <a:t>Notifications: local cache &amp; cache events</a:t>
            </a:r>
          </a:p>
        </p:txBody>
      </p:sp>
      <p:sp>
        <p:nvSpPr>
          <p:cNvPr id="3" name="Text Placeholder 2"/>
          <p:cNvSpPr>
            <a:spLocks noGrp="1"/>
          </p:cNvSpPr>
          <p:nvPr>
            <p:ph type="body" sz="quarter" idx="10"/>
          </p:nvPr>
        </p:nvSpPr>
        <p:spPr>
          <a:xfrm>
            <a:off x="275480" y="1212850"/>
            <a:ext cx="11885514" cy="2334850"/>
          </a:xfrm>
        </p:spPr>
        <p:txBody>
          <a:bodyPr/>
          <a:lstStyle/>
          <a:p>
            <a:r>
              <a:rPr lang="en-US" dirty="0" smtClean="0"/>
              <a:t>Local cache</a:t>
            </a:r>
          </a:p>
          <a:p>
            <a:pPr lvl="1"/>
            <a:r>
              <a:rPr lang="en-US" dirty="0" err="1" smtClean="0"/>
              <a:t>NotificationsBased</a:t>
            </a:r>
            <a:r>
              <a:rPr lang="en-US" dirty="0" smtClean="0"/>
              <a:t> local cache invalidation potentially results in faster updates to the local cache</a:t>
            </a:r>
          </a:p>
          <a:p>
            <a:pPr lvl="1"/>
            <a:r>
              <a:rPr lang="en-US" dirty="0" err="1" smtClean="0"/>
              <a:t>NotificationsBased</a:t>
            </a:r>
            <a:r>
              <a:rPr lang="en-US" dirty="0" smtClean="0"/>
              <a:t> local cache works in conjunction with the timeout for local cache</a:t>
            </a:r>
          </a:p>
          <a:p>
            <a:pPr lvl="1"/>
            <a:r>
              <a:rPr lang="en-US" dirty="0" smtClean="0"/>
              <a:t>The poll interval for notifications must be shorter than the local cache timeout to see any benefit</a:t>
            </a:r>
          </a:p>
          <a:p>
            <a:r>
              <a:rPr lang="en-US" dirty="0" smtClean="0"/>
              <a:t>Cache events</a:t>
            </a:r>
          </a:p>
        </p:txBody>
      </p:sp>
      <p:graphicFrame>
        <p:nvGraphicFramePr>
          <p:cNvPr id="7" name="Diagram 6"/>
          <p:cNvGraphicFramePr/>
          <p:nvPr>
            <p:extLst/>
          </p:nvPr>
        </p:nvGraphicFramePr>
        <p:xfrm>
          <a:off x="824100" y="3644285"/>
          <a:ext cx="9874012" cy="192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732676" y="5874676"/>
            <a:ext cx="11245401" cy="845724"/>
          </a:xfrm>
          <a:prstGeom prst="rect">
            <a:avLst/>
          </a:prstGeom>
        </p:spPr>
        <p:txBody>
          <a:bodyPr wrap="square" lIns="91420" tIns="45710" rIns="91420" bIns="45710">
            <a:spAutoFit/>
          </a:bodyPr>
          <a:lstStyle/>
          <a:p>
            <a:r>
              <a:rPr lang="en-US" sz="2448" dirty="0"/>
              <a:t>DataCacheOperations: AddItem, ClearRegion, CreateRegion, RemoveItem, RemoveRegion, ReplaceItem</a:t>
            </a:r>
          </a:p>
        </p:txBody>
      </p:sp>
    </p:spTree>
    <p:extLst>
      <p:ext uri="{BB962C8B-B14F-4D97-AF65-F5344CB8AC3E}">
        <p14:creationId xmlns:p14="http://schemas.microsoft.com/office/powerpoint/2010/main" val="80412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0" y="1212849"/>
            <a:ext cx="11885514" cy="4124206"/>
          </a:xfrm>
        </p:spPr>
        <p:txBody>
          <a:bodyPr/>
          <a:lstStyle/>
          <a:p>
            <a:r>
              <a:rPr lang="en-US" dirty="0"/>
              <a:t>Session Objective(s</a:t>
            </a:r>
            <a:r>
              <a:rPr lang="en-US" dirty="0" smtClean="0"/>
              <a:t>): </a:t>
            </a:r>
            <a:endParaRPr lang="en-US" dirty="0"/>
          </a:p>
          <a:p>
            <a:pPr lvl="1"/>
            <a:r>
              <a:rPr lang="en-US" dirty="0" smtClean="0"/>
              <a:t>To review Caching value for Windows Azure cloud services</a:t>
            </a:r>
          </a:p>
          <a:p>
            <a:pPr lvl="1"/>
            <a:r>
              <a:rPr lang="en-US" dirty="0" smtClean="0"/>
              <a:t>To focus on Caching configuration and programming examples</a:t>
            </a:r>
          </a:p>
          <a:p>
            <a:pPr lvl="1"/>
            <a:r>
              <a:rPr lang="en-US" dirty="0" smtClean="0"/>
              <a:t>To understand the capacity planning tool</a:t>
            </a:r>
          </a:p>
          <a:p>
            <a:pPr lvl="1"/>
            <a:r>
              <a:rPr lang="en-US" dirty="0" smtClean="0"/>
              <a:t>To understand diagnostics options</a:t>
            </a:r>
          </a:p>
          <a:p>
            <a:r>
              <a:rPr lang="en-US" dirty="0" smtClean="0"/>
              <a:t>Caching is </a:t>
            </a:r>
            <a:r>
              <a:rPr lang="en-US" u="sng" dirty="0" smtClean="0"/>
              <a:t>easy</a:t>
            </a:r>
            <a:r>
              <a:rPr lang="en-US" dirty="0" smtClean="0"/>
              <a:t> to add/use in cloud services</a:t>
            </a:r>
          </a:p>
          <a:p>
            <a:r>
              <a:rPr lang="en-US" dirty="0" smtClean="0"/>
              <a:t>Caching has </a:t>
            </a:r>
            <a:r>
              <a:rPr lang="en-US" u="sng" dirty="0" smtClean="0"/>
              <a:t>deep</a:t>
            </a:r>
            <a:r>
              <a:rPr lang="en-US" dirty="0" smtClean="0"/>
              <a:t> configuration/API model</a:t>
            </a:r>
            <a:endParaRPr lang="en-US" dirty="0"/>
          </a:p>
          <a:p>
            <a:r>
              <a:rPr lang="en-US" dirty="0" smtClean="0"/>
              <a:t>Understand </a:t>
            </a:r>
            <a:r>
              <a:rPr lang="en-US" u="sng" dirty="0" smtClean="0"/>
              <a:t>capacity planning </a:t>
            </a:r>
            <a:r>
              <a:rPr lang="en-US" dirty="0" smtClean="0"/>
              <a:t>and </a:t>
            </a:r>
            <a:r>
              <a:rPr lang="en-US" u="sng" dirty="0" smtClean="0"/>
              <a:t>diagnostics</a:t>
            </a:r>
            <a:r>
              <a:rPr lang="en-US" dirty="0" smtClean="0"/>
              <a:t> options</a:t>
            </a:r>
          </a:p>
        </p:txBody>
      </p:sp>
      <p:sp>
        <p:nvSpPr>
          <p:cNvPr id="4" name="Title 3"/>
          <p:cNvSpPr>
            <a:spLocks noGrp="1"/>
          </p:cNvSpPr>
          <p:nvPr>
            <p:ph type="title"/>
          </p:nvPr>
        </p:nvSpPr>
        <p:spPr/>
        <p:txBody>
          <a:bodyPr/>
          <a:lstStyle/>
          <a:p>
            <a:pPr algn="l"/>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401606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Notifications</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t>
            </a:r>
            <a:r>
              <a:rPr lang="en-US" dirty="0" smtClean="0"/>
              <a:t>aka.ms/TechEdCacheDemo</a:t>
            </a:r>
            <a:endParaRPr lang="en-US" dirty="0"/>
          </a:p>
        </p:txBody>
      </p:sp>
    </p:spTree>
    <p:extLst>
      <p:ext uri="{BB962C8B-B14F-4D97-AF65-F5344CB8AC3E}">
        <p14:creationId xmlns:p14="http://schemas.microsoft.com/office/powerpoint/2010/main" val="2059350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80" y="1973683"/>
            <a:ext cx="11885514" cy="1831975"/>
          </a:xfrm>
        </p:spPr>
        <p:txBody>
          <a:bodyPr/>
          <a:lstStyle/>
          <a:p>
            <a:pPr algn="l"/>
            <a:r>
              <a:rPr lang="en-US" dirty="0" smtClean="0"/>
              <a:t>Capacity Planning</a:t>
            </a:r>
            <a:endParaRPr lang="en-US" dirty="0"/>
          </a:p>
        </p:txBody>
      </p:sp>
      <p:sp>
        <p:nvSpPr>
          <p:cNvPr id="4" name="Rectangle 3"/>
          <p:cNvSpPr/>
          <p:nvPr/>
        </p:nvSpPr>
        <p:spPr bwMode="auto">
          <a:xfrm>
            <a:off x="3931744" y="3497262"/>
            <a:ext cx="1782827" cy="182878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Co-located Planner</a:t>
            </a:r>
          </a:p>
        </p:txBody>
      </p:sp>
      <p:sp>
        <p:nvSpPr>
          <p:cNvPr id="5" name="Rectangle 4"/>
          <p:cNvSpPr/>
          <p:nvPr/>
        </p:nvSpPr>
        <p:spPr bwMode="auto">
          <a:xfrm>
            <a:off x="5760265" y="3497262"/>
            <a:ext cx="1782827"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Dedicated Planner</a:t>
            </a:r>
          </a:p>
        </p:txBody>
      </p:sp>
      <p:sp>
        <p:nvSpPr>
          <p:cNvPr id="6" name="Rectangle 5"/>
          <p:cNvSpPr/>
          <p:nvPr/>
        </p:nvSpPr>
        <p:spPr bwMode="auto">
          <a:xfrm>
            <a:off x="2103222" y="3497262"/>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Deployment Topology</a:t>
            </a:r>
          </a:p>
        </p:txBody>
      </p:sp>
      <p:sp>
        <p:nvSpPr>
          <p:cNvPr id="7" name="Rectangle 6"/>
          <p:cNvSpPr/>
          <p:nvPr/>
        </p:nvSpPr>
        <p:spPr bwMode="auto">
          <a:xfrm>
            <a:off x="274702" y="3497262"/>
            <a:ext cx="1782827"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Cache Requirements</a:t>
            </a:r>
          </a:p>
        </p:txBody>
      </p:sp>
    </p:spTree>
    <p:extLst>
      <p:ext uri="{BB962C8B-B14F-4D97-AF65-F5344CB8AC3E}">
        <p14:creationId xmlns:p14="http://schemas.microsoft.com/office/powerpoint/2010/main" val="16486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Cache Requirements</a:t>
            </a:r>
            <a:endParaRPr lang="en-US" dirty="0"/>
          </a:p>
        </p:txBody>
      </p:sp>
      <p:sp>
        <p:nvSpPr>
          <p:cNvPr id="3" name="Text Placeholder 2"/>
          <p:cNvSpPr>
            <a:spLocks noGrp="1"/>
          </p:cNvSpPr>
          <p:nvPr>
            <p:ph type="body" sz="quarter" idx="10"/>
          </p:nvPr>
        </p:nvSpPr>
        <p:spPr>
          <a:xfrm>
            <a:off x="278689" y="4446838"/>
            <a:ext cx="11885514" cy="2211739"/>
          </a:xfrm>
        </p:spPr>
        <p:txBody>
          <a:bodyPr/>
          <a:lstStyle/>
          <a:p>
            <a:r>
              <a:rPr lang="en-US" dirty="0" smtClean="0"/>
              <a:t>That part is up to you. Capacity Planning Tool can help you with...</a:t>
            </a:r>
          </a:p>
          <a:p>
            <a:pPr lvl="1"/>
            <a:r>
              <a:rPr lang="en-US" dirty="0" smtClean="0"/>
              <a:t>What settings to use to configure the cache cluster</a:t>
            </a:r>
          </a:p>
          <a:p>
            <a:pPr lvl="1"/>
            <a:r>
              <a:rPr lang="en-US" dirty="0" smtClean="0"/>
              <a:t>Where to set the slider</a:t>
            </a:r>
          </a:p>
          <a:p>
            <a:pPr lvl="1"/>
            <a:r>
              <a:rPr lang="en-US" dirty="0" smtClean="0"/>
              <a:t>How many instances and what VM size</a:t>
            </a:r>
            <a:endParaRPr lang="en-US" dirty="0"/>
          </a:p>
        </p:txBody>
      </p:sp>
      <p:grpSp>
        <p:nvGrpSpPr>
          <p:cNvPr id="6" name="Group 5"/>
          <p:cNvGrpSpPr/>
          <p:nvPr/>
        </p:nvGrpSpPr>
        <p:grpSpPr>
          <a:xfrm>
            <a:off x="243212" y="1238696"/>
            <a:ext cx="3200400" cy="3200400"/>
            <a:chOff x="0" y="25846"/>
            <a:chExt cx="3085824" cy="2677965"/>
          </a:xfrm>
        </p:grpSpPr>
        <p:sp>
          <p:nvSpPr>
            <p:cNvPr id="13" name="Rectangle 12"/>
            <p:cNvSpPr/>
            <p:nvPr/>
          </p:nvSpPr>
          <p:spPr>
            <a:xfrm>
              <a:off x="0" y="25846"/>
              <a:ext cx="3085824" cy="2677965"/>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0" y="25846"/>
              <a:ext cx="3085824" cy="2677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Amount of data to be cached</a:t>
              </a:r>
            </a:p>
            <a:p>
              <a:pPr lvl="0" algn="ctr" defTabSz="1066800">
                <a:lnSpc>
                  <a:spcPct val="90000"/>
                </a:lnSpc>
                <a:spcBef>
                  <a:spcPct val="0"/>
                </a:spcBef>
                <a:spcAft>
                  <a:spcPct val="35000"/>
                </a:spcAft>
              </a:pPr>
              <a:r>
                <a:rPr lang="en-US" sz="2000" kern="1200" dirty="0" smtClean="0"/>
                <a:t>Average size of objects</a:t>
              </a:r>
            </a:p>
            <a:p>
              <a:pPr lvl="0" algn="ctr" defTabSz="1066800">
                <a:lnSpc>
                  <a:spcPct val="90000"/>
                </a:lnSpc>
                <a:spcBef>
                  <a:spcPct val="0"/>
                </a:spcBef>
                <a:spcAft>
                  <a:spcPct val="35000"/>
                </a:spcAft>
              </a:pPr>
              <a:r>
                <a:rPr lang="en-US" sz="2000" kern="1200" dirty="0" smtClean="0"/>
                <a:t>Number of objects</a:t>
              </a:r>
              <a:endParaRPr lang="en-US" sz="2000" kern="1200" dirty="0"/>
            </a:p>
          </p:txBody>
        </p:sp>
      </p:grpSp>
      <p:grpSp>
        <p:nvGrpSpPr>
          <p:cNvPr id="7" name="Group 6"/>
          <p:cNvGrpSpPr/>
          <p:nvPr/>
        </p:nvGrpSpPr>
        <p:grpSpPr>
          <a:xfrm>
            <a:off x="3635636" y="1238696"/>
            <a:ext cx="3200400" cy="3200400"/>
            <a:chOff x="3092366" y="51693"/>
            <a:chExt cx="3085824" cy="2677965"/>
          </a:xfrm>
        </p:grpSpPr>
        <p:sp>
          <p:nvSpPr>
            <p:cNvPr id="11" name="Rectangle 10"/>
            <p:cNvSpPr/>
            <p:nvPr/>
          </p:nvSpPr>
          <p:spPr>
            <a:xfrm>
              <a:off x="3092366" y="51693"/>
              <a:ext cx="3085824" cy="2677965"/>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092366" y="51693"/>
              <a:ext cx="3085824" cy="2677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Frequency of reads/writes</a:t>
              </a:r>
            </a:p>
            <a:p>
              <a:pPr lvl="0" algn="ctr" defTabSz="1289050">
                <a:lnSpc>
                  <a:spcPct val="90000"/>
                </a:lnSpc>
                <a:spcBef>
                  <a:spcPct val="0"/>
                </a:spcBef>
                <a:spcAft>
                  <a:spcPct val="35000"/>
                </a:spcAft>
              </a:pPr>
              <a:r>
                <a:rPr lang="en-US" sz="2000" kern="1200" dirty="0" smtClean="0"/>
                <a:t>Bandwidth of VM Size</a:t>
              </a:r>
            </a:p>
          </p:txBody>
        </p:sp>
      </p:grpSp>
      <p:grpSp>
        <p:nvGrpSpPr>
          <p:cNvPr id="8" name="Group 7"/>
          <p:cNvGrpSpPr/>
          <p:nvPr/>
        </p:nvGrpSpPr>
        <p:grpSpPr>
          <a:xfrm>
            <a:off x="7028060" y="1238696"/>
            <a:ext cx="3200400" cy="3200400"/>
            <a:chOff x="6502913" y="51693"/>
            <a:chExt cx="3085824" cy="2677965"/>
          </a:xfrm>
        </p:grpSpPr>
        <p:sp>
          <p:nvSpPr>
            <p:cNvPr id="9" name="Rectangle 8"/>
            <p:cNvSpPr/>
            <p:nvPr/>
          </p:nvSpPr>
          <p:spPr>
            <a:xfrm>
              <a:off x="6502913" y="51693"/>
              <a:ext cx="3085824" cy="2677965"/>
            </a:xfrm>
            <a:prstGeom prst="rect">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ctangle 9"/>
            <p:cNvSpPr/>
            <p:nvPr/>
          </p:nvSpPr>
          <p:spPr>
            <a:xfrm>
              <a:off x="6502913" y="51693"/>
              <a:ext cx="3085824" cy="2677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Cache Performance</a:t>
              </a:r>
            </a:p>
            <a:p>
              <a:pPr lvl="0" algn="ctr" defTabSz="1289050">
                <a:lnSpc>
                  <a:spcPct val="90000"/>
                </a:lnSpc>
                <a:spcBef>
                  <a:spcPct val="0"/>
                </a:spcBef>
                <a:spcAft>
                  <a:spcPct val="35000"/>
                </a:spcAft>
              </a:pPr>
              <a:r>
                <a:rPr lang="en-US" sz="2000" kern="1200" dirty="0" smtClean="0"/>
                <a:t>Caching Features such as Regions and HA</a:t>
              </a:r>
              <a:endParaRPr lang="en-US" sz="2000" kern="1200" dirty="0"/>
            </a:p>
          </p:txBody>
        </p:sp>
      </p:grpSp>
    </p:spTree>
    <p:extLst>
      <p:ext uri="{BB962C8B-B14F-4D97-AF65-F5344CB8AC3E}">
        <p14:creationId xmlns:p14="http://schemas.microsoft.com/office/powerpoint/2010/main" val="419231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a:t>
            </a:r>
            <a:r>
              <a:rPr lang="en-US"/>
              <a:t> Planning </a:t>
            </a:r>
            <a:r>
              <a:rPr lang="en-US" smtClean="0"/>
              <a:t>Tool</a:t>
            </a:r>
            <a:endParaRPr lang="en-US" dirty="0"/>
          </a:p>
        </p:txBody>
      </p:sp>
      <p:sp>
        <p:nvSpPr>
          <p:cNvPr id="3" name="Text Placeholder 2"/>
          <p:cNvSpPr>
            <a:spLocks noGrp="1"/>
          </p:cNvSpPr>
          <p:nvPr>
            <p:ph type="body" sz="quarter" idx="10"/>
          </p:nvPr>
        </p:nvSpPr>
        <p:spPr>
          <a:xfrm>
            <a:off x="275480" y="1212850"/>
            <a:ext cx="11885514" cy="4199783"/>
          </a:xfrm>
        </p:spPr>
        <p:txBody>
          <a:bodyPr/>
          <a:lstStyle/>
          <a:p>
            <a:r>
              <a:rPr lang="en-US" dirty="0">
                <a:solidFill>
                  <a:schemeClr val="tx2"/>
                </a:solidFill>
                <a:latin typeface="+mj-lt"/>
              </a:rPr>
              <a:t>Co-located Role Capacity </a:t>
            </a:r>
            <a:r>
              <a:rPr lang="en-US" dirty="0" smtClean="0">
                <a:solidFill>
                  <a:schemeClr val="tx2"/>
                </a:solidFill>
                <a:latin typeface="+mj-lt"/>
              </a:rPr>
              <a:t>Planner</a:t>
            </a:r>
            <a:endParaRPr lang="en-US" dirty="0">
              <a:solidFill>
                <a:schemeClr val="tx2"/>
              </a:solidFill>
              <a:latin typeface="+mj-lt"/>
            </a:endParaRPr>
          </a:p>
          <a:p>
            <a:pPr lvl="1"/>
            <a:r>
              <a:rPr lang="en-US" sz="2856" dirty="0"/>
              <a:t>Do I have enough space on my roles to host a </a:t>
            </a:r>
            <a:r>
              <a:rPr lang="en-US" sz="2856" dirty="0" smtClean="0"/>
              <a:t>cache cluster</a:t>
            </a:r>
            <a:endParaRPr lang="en-US" sz="2856" dirty="0"/>
          </a:p>
          <a:p>
            <a:pPr lvl="1"/>
            <a:r>
              <a:rPr lang="en-US" sz="2856" dirty="0"/>
              <a:t>Where to set the slider</a:t>
            </a:r>
          </a:p>
          <a:p>
            <a:r>
              <a:rPr lang="en-US" dirty="0">
                <a:solidFill>
                  <a:schemeClr val="tx2"/>
                </a:solidFill>
                <a:latin typeface="+mj-lt"/>
              </a:rPr>
              <a:t>Dedicated Role Capacity </a:t>
            </a:r>
            <a:r>
              <a:rPr lang="en-US" dirty="0" smtClean="0">
                <a:solidFill>
                  <a:schemeClr val="tx2"/>
                </a:solidFill>
                <a:latin typeface="+mj-lt"/>
              </a:rPr>
              <a:t>Planner</a:t>
            </a:r>
            <a:endParaRPr lang="en-US" dirty="0">
              <a:solidFill>
                <a:schemeClr val="tx2"/>
              </a:solidFill>
              <a:latin typeface="+mj-lt"/>
            </a:endParaRPr>
          </a:p>
          <a:p>
            <a:pPr lvl="1"/>
            <a:r>
              <a:rPr lang="en-US" sz="2856" dirty="0"/>
              <a:t>How many instances</a:t>
            </a:r>
          </a:p>
          <a:p>
            <a:pPr lvl="1"/>
            <a:r>
              <a:rPr lang="en-US" sz="2856" dirty="0"/>
              <a:t>What size VM</a:t>
            </a:r>
          </a:p>
          <a:p>
            <a:pPr lvl="2"/>
            <a:r>
              <a:rPr lang="en-US" sz="2856" dirty="0"/>
              <a:t>Memory</a:t>
            </a:r>
          </a:p>
          <a:p>
            <a:pPr lvl="2"/>
            <a:r>
              <a:rPr lang="en-US" sz="2856" dirty="0"/>
              <a:t>Bandwidth</a:t>
            </a:r>
          </a:p>
        </p:txBody>
      </p:sp>
    </p:spTree>
    <p:extLst>
      <p:ext uri="{BB962C8B-B14F-4D97-AF65-F5344CB8AC3E}">
        <p14:creationId xmlns:p14="http://schemas.microsoft.com/office/powerpoint/2010/main" val="930910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Co-located Capacity Planner</a:t>
            </a:r>
            <a:endParaRPr lang="en-US" dirty="0"/>
          </a:p>
        </p:txBody>
      </p:sp>
      <p:sp>
        <p:nvSpPr>
          <p:cNvPr id="6" name="Text Placeholder 5"/>
          <p:cNvSpPr>
            <a:spLocks noGrp="1"/>
          </p:cNvSpPr>
          <p:nvPr>
            <p:ph type="body" sz="quarter" idx="10"/>
          </p:nvPr>
        </p:nvSpPr>
        <p:spPr>
          <a:xfrm>
            <a:off x="275482" y="1212849"/>
            <a:ext cx="4297087" cy="4124206"/>
          </a:xfrm>
        </p:spPr>
        <p:txBody>
          <a:bodyPr/>
          <a:lstStyle/>
          <a:p>
            <a:r>
              <a:rPr lang="en-US" dirty="0" smtClean="0">
                <a:solidFill>
                  <a:schemeClr val="tx2"/>
                </a:solidFill>
                <a:latin typeface="+mj-lt"/>
              </a:rPr>
              <a:t>VM Size</a:t>
            </a:r>
          </a:p>
          <a:p>
            <a:r>
              <a:rPr lang="en-US" dirty="0" smtClean="0">
                <a:solidFill>
                  <a:schemeClr val="tx2"/>
                </a:solidFill>
                <a:latin typeface="+mj-lt"/>
              </a:rPr>
              <a:t>VM Instances</a:t>
            </a:r>
          </a:p>
          <a:p>
            <a:r>
              <a:rPr lang="en-US" dirty="0" smtClean="0">
                <a:solidFill>
                  <a:schemeClr val="tx2"/>
                </a:solidFill>
                <a:latin typeface="+mj-lt"/>
              </a:rPr>
              <a:t>Cache Capacity</a:t>
            </a:r>
          </a:p>
          <a:p>
            <a:r>
              <a:rPr lang="en-US" dirty="0" smtClean="0">
                <a:solidFill>
                  <a:schemeClr val="tx2"/>
                </a:solidFill>
                <a:latin typeface="+mj-lt"/>
              </a:rPr>
              <a:t>HA Enabled</a:t>
            </a:r>
          </a:p>
          <a:p>
            <a:r>
              <a:rPr lang="en-US" dirty="0" smtClean="0">
                <a:solidFill>
                  <a:schemeClr val="tx2"/>
                </a:solidFill>
                <a:latin typeface="+mj-lt"/>
              </a:rPr>
              <a:t>Feasible</a:t>
            </a:r>
          </a:p>
          <a:p>
            <a:r>
              <a:rPr lang="en-US" dirty="0" smtClean="0"/>
              <a:t>Slider Setting</a:t>
            </a:r>
            <a:endParaRPr lang="en-US" dirty="0"/>
          </a:p>
        </p:txBody>
      </p:sp>
      <p:pic>
        <p:nvPicPr>
          <p:cNvPr id="8" name="Picture 7"/>
          <p:cNvPicPr>
            <a:picLocks noChangeAspect="1"/>
          </p:cNvPicPr>
          <p:nvPr/>
        </p:nvPicPr>
        <p:blipFill>
          <a:blip r:embed="rId2"/>
          <a:stretch>
            <a:fillRect/>
          </a:stretch>
        </p:blipFill>
        <p:spPr>
          <a:xfrm>
            <a:off x="4115437" y="1264074"/>
            <a:ext cx="8165531" cy="4427723"/>
          </a:xfrm>
          <a:prstGeom prst="rect">
            <a:avLst/>
          </a:prstGeom>
        </p:spPr>
      </p:pic>
      <p:sp>
        <p:nvSpPr>
          <p:cNvPr id="15" name="Text Placeholder 6"/>
          <p:cNvSpPr txBox="1">
            <a:spLocks/>
          </p:cNvSpPr>
          <p:nvPr/>
        </p:nvSpPr>
        <p:spPr>
          <a:xfrm>
            <a:off x="4024012" y="5874676"/>
            <a:ext cx="8256956" cy="636737"/>
          </a:xfrm>
          <a:prstGeom prst="rect">
            <a:avLst/>
          </a:prstGeom>
        </p:spPr>
        <p:txBody>
          <a:bodyPr vert="horz" wrap="square" lIns="146272" tIns="91420" rIns="146272" bIns="9142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264" dirty="0">
                <a:solidFill>
                  <a:schemeClr val="tx1"/>
                </a:solidFill>
              </a:rPr>
              <a:t>http://aka.ms/CacheCapacityPlanning</a:t>
            </a:r>
          </a:p>
        </p:txBody>
      </p:sp>
    </p:spTree>
    <p:extLst>
      <p:ext uri="{BB962C8B-B14F-4D97-AF65-F5344CB8AC3E}">
        <p14:creationId xmlns:p14="http://schemas.microsoft.com/office/powerpoint/2010/main" val="158571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Dedicated Role Capacity Planner</a:t>
            </a:r>
            <a:endParaRPr lang="en-US" dirty="0"/>
          </a:p>
        </p:txBody>
      </p:sp>
      <p:sp>
        <p:nvSpPr>
          <p:cNvPr id="3" name="Text Placeholder 2"/>
          <p:cNvSpPr>
            <a:spLocks noGrp="1"/>
          </p:cNvSpPr>
          <p:nvPr>
            <p:ph type="body" sz="quarter" idx="10"/>
          </p:nvPr>
        </p:nvSpPr>
        <p:spPr>
          <a:xfrm>
            <a:off x="275480" y="1212849"/>
            <a:ext cx="3939178" cy="5174152"/>
          </a:xfrm>
        </p:spPr>
        <p:txBody>
          <a:bodyPr/>
          <a:lstStyle/>
          <a:p>
            <a:r>
              <a:rPr lang="en-US" sz="3808" dirty="0">
                <a:solidFill>
                  <a:schemeClr val="tx2"/>
                </a:solidFill>
              </a:rPr>
              <a:t>Requirements</a:t>
            </a:r>
          </a:p>
          <a:p>
            <a:pPr lvl="1"/>
            <a:r>
              <a:rPr lang="en-US" dirty="0" smtClean="0">
                <a:solidFill>
                  <a:schemeClr val="tx2"/>
                </a:solidFill>
              </a:rPr>
              <a:t>Data size</a:t>
            </a:r>
          </a:p>
          <a:p>
            <a:pPr lvl="1"/>
            <a:r>
              <a:rPr lang="en-US" dirty="0" smtClean="0">
                <a:solidFill>
                  <a:schemeClr val="tx2"/>
                </a:solidFill>
              </a:rPr>
              <a:t>Bandwidth</a:t>
            </a:r>
          </a:p>
          <a:p>
            <a:r>
              <a:rPr lang="en-US" sz="3808" dirty="0">
                <a:solidFill>
                  <a:schemeClr val="tx2"/>
                </a:solidFill>
              </a:rPr>
              <a:t>Peak Load Buffer</a:t>
            </a:r>
          </a:p>
          <a:p>
            <a:pPr lvl="1"/>
            <a:r>
              <a:rPr lang="en-US" dirty="0" smtClean="0">
                <a:solidFill>
                  <a:schemeClr val="tx2"/>
                </a:solidFill>
              </a:rPr>
              <a:t>Bandwidth</a:t>
            </a:r>
          </a:p>
          <a:p>
            <a:pPr lvl="1"/>
            <a:r>
              <a:rPr lang="en-US" dirty="0" smtClean="0">
                <a:solidFill>
                  <a:schemeClr val="tx2"/>
                </a:solidFill>
              </a:rPr>
              <a:t>Rolling Updates</a:t>
            </a:r>
          </a:p>
          <a:p>
            <a:r>
              <a:rPr lang="en-US" sz="3808" dirty="0">
                <a:solidFill>
                  <a:schemeClr val="tx2"/>
                </a:solidFill>
              </a:rPr>
              <a:t>Cache Cluster Configurations</a:t>
            </a:r>
          </a:p>
          <a:p>
            <a:pPr lvl="1"/>
            <a:r>
              <a:rPr lang="en-US" dirty="0" smtClean="0">
                <a:solidFill>
                  <a:schemeClr val="tx2"/>
                </a:solidFill>
              </a:rPr>
              <a:t>VM Size</a:t>
            </a:r>
          </a:p>
          <a:p>
            <a:pPr lvl="1"/>
            <a:r>
              <a:rPr lang="en-US" dirty="0" smtClean="0">
                <a:solidFill>
                  <a:schemeClr val="tx2"/>
                </a:solidFill>
              </a:rPr>
              <a:t>Instance Count</a:t>
            </a:r>
          </a:p>
          <a:p>
            <a:pPr lvl="1"/>
            <a:r>
              <a:rPr lang="en-US" dirty="0" smtClean="0">
                <a:solidFill>
                  <a:schemeClr val="tx2"/>
                </a:solidFill>
              </a:rPr>
              <a:t>Upgrade Domains</a:t>
            </a:r>
          </a:p>
          <a:p>
            <a:pPr lvl="1"/>
            <a:endParaRPr lang="en-US" dirty="0"/>
          </a:p>
        </p:txBody>
      </p:sp>
      <p:pic>
        <p:nvPicPr>
          <p:cNvPr id="4" name="Picture 3"/>
          <p:cNvPicPr>
            <a:picLocks noChangeAspect="1"/>
          </p:cNvPicPr>
          <p:nvPr/>
        </p:nvPicPr>
        <p:blipFill>
          <a:blip r:embed="rId2"/>
          <a:stretch>
            <a:fillRect/>
          </a:stretch>
        </p:blipFill>
        <p:spPr>
          <a:xfrm>
            <a:off x="4214658" y="1250799"/>
            <a:ext cx="7918494" cy="4623877"/>
          </a:xfrm>
          <a:prstGeom prst="rect">
            <a:avLst/>
          </a:prstGeom>
        </p:spPr>
      </p:pic>
      <p:sp>
        <p:nvSpPr>
          <p:cNvPr id="5" name="Text Placeholder 6"/>
          <p:cNvSpPr txBox="1">
            <a:spLocks/>
          </p:cNvSpPr>
          <p:nvPr/>
        </p:nvSpPr>
        <p:spPr>
          <a:xfrm>
            <a:off x="4024012" y="5874676"/>
            <a:ext cx="8256956" cy="636737"/>
          </a:xfrm>
          <a:prstGeom prst="rect">
            <a:avLst/>
          </a:prstGeom>
        </p:spPr>
        <p:txBody>
          <a:bodyPr vert="horz" wrap="square" lIns="146272" tIns="91420" rIns="146272" bIns="9142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264" dirty="0">
                <a:solidFill>
                  <a:schemeClr val="bg1"/>
                </a:solidFill>
              </a:rPr>
              <a:t>http://aka.ms/CacheCapacityPlanning</a:t>
            </a:r>
          </a:p>
        </p:txBody>
      </p:sp>
    </p:spTree>
    <p:extLst>
      <p:ext uri="{BB962C8B-B14F-4D97-AF65-F5344CB8AC3E}">
        <p14:creationId xmlns:p14="http://schemas.microsoft.com/office/powerpoint/2010/main" val="169763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a:t>
            </a:r>
            <a:br>
              <a:rPr lang="en-US" dirty="0" smtClean="0"/>
            </a:br>
            <a:r>
              <a:rPr lang="en-US" dirty="0" smtClean="0"/>
              <a:t>Capacity Planning</a:t>
            </a:r>
            <a:endParaRPr lang="en-US" dirty="0"/>
          </a:p>
        </p:txBody>
      </p:sp>
      <p:sp>
        <p:nvSpPr>
          <p:cNvPr id="3" name="Text Placeholder 2"/>
          <p:cNvSpPr>
            <a:spLocks noGrp="1"/>
          </p:cNvSpPr>
          <p:nvPr>
            <p:ph type="body" sz="quarter" idx="12"/>
          </p:nvPr>
        </p:nvSpPr>
        <p:spPr/>
        <p:txBody>
          <a:bodyPr/>
          <a:lstStyle/>
          <a:p>
            <a:r>
              <a:rPr lang="en-US" dirty="0" smtClean="0"/>
              <a:t>Steve Danielson</a:t>
            </a:r>
          </a:p>
          <a:p>
            <a:r>
              <a:rPr lang="en-US" dirty="0" smtClean="0"/>
              <a:t>http</a:t>
            </a:r>
            <a:r>
              <a:rPr lang="en-US" dirty="0"/>
              <a:t>://aka.ms/CacheCapacityPlanning</a:t>
            </a:r>
          </a:p>
        </p:txBody>
      </p:sp>
    </p:spTree>
    <p:extLst>
      <p:ext uri="{BB962C8B-B14F-4D97-AF65-F5344CB8AC3E}">
        <p14:creationId xmlns:p14="http://schemas.microsoft.com/office/powerpoint/2010/main" val="312424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Diagnostics</a:t>
            </a:r>
            <a:endParaRPr lang="en-US" dirty="0"/>
          </a:p>
        </p:txBody>
      </p:sp>
      <p:sp>
        <p:nvSpPr>
          <p:cNvPr id="4" name="Rectangle 3"/>
          <p:cNvSpPr/>
          <p:nvPr/>
        </p:nvSpPr>
        <p:spPr bwMode="auto">
          <a:xfrm>
            <a:off x="5760263" y="3497263"/>
            <a:ext cx="1782827"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Monitor</a:t>
            </a:r>
          </a:p>
        </p:txBody>
      </p:sp>
      <p:sp>
        <p:nvSpPr>
          <p:cNvPr id="5" name="Rectangle 4"/>
          <p:cNvSpPr/>
          <p:nvPr/>
        </p:nvSpPr>
        <p:spPr bwMode="auto">
          <a:xfrm>
            <a:off x="2103222" y="3497263"/>
            <a:ext cx="1782827" cy="182878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Configure</a:t>
            </a:r>
          </a:p>
        </p:txBody>
      </p:sp>
      <p:sp>
        <p:nvSpPr>
          <p:cNvPr id="6" name="Rectangle 5"/>
          <p:cNvSpPr/>
          <p:nvPr/>
        </p:nvSpPr>
        <p:spPr bwMode="auto">
          <a:xfrm>
            <a:off x="3931744" y="3497263"/>
            <a:ext cx="1782827" cy="18287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Deploy</a:t>
            </a:r>
          </a:p>
        </p:txBody>
      </p:sp>
      <p:sp>
        <p:nvSpPr>
          <p:cNvPr id="7" name="Rectangle 1"/>
          <p:cNvSpPr/>
          <p:nvPr/>
        </p:nvSpPr>
        <p:spPr bwMode="auto">
          <a:xfrm>
            <a:off x="274702" y="3497263"/>
            <a:ext cx="1782827"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Diagnostic Level</a:t>
            </a:r>
          </a:p>
        </p:txBody>
      </p:sp>
    </p:spTree>
    <p:extLst>
      <p:ext uri="{BB962C8B-B14F-4D97-AF65-F5344CB8AC3E}">
        <p14:creationId xmlns:p14="http://schemas.microsoft.com/office/powerpoint/2010/main" val="410406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Diagnostic Level</a:t>
            </a:r>
            <a:endParaRPr lang="en-US" dirty="0"/>
          </a:p>
        </p:txBody>
      </p:sp>
      <p:sp>
        <p:nvSpPr>
          <p:cNvPr id="4" name="Text Placeholder 3"/>
          <p:cNvSpPr>
            <a:spLocks noGrp="1"/>
          </p:cNvSpPr>
          <p:nvPr>
            <p:ph type="body" sz="quarter" idx="10"/>
          </p:nvPr>
        </p:nvSpPr>
        <p:spPr>
          <a:xfrm>
            <a:off x="275480" y="1212850"/>
            <a:ext cx="11885514" cy="1424216"/>
          </a:xfrm>
        </p:spPr>
        <p:txBody>
          <a:bodyPr/>
          <a:lstStyle/>
          <a:p>
            <a:r>
              <a:rPr lang="en-US" sz="3264" dirty="0">
                <a:solidFill>
                  <a:schemeClr val="tx2"/>
                </a:solidFill>
              </a:rPr>
              <a:t>Provides a single setting for cache servers and clients that configures collection levels for logs, traces, performance counters, and crash dumps</a:t>
            </a:r>
            <a:endParaRPr lang="en-US" sz="3808"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22005387"/>
              </p:ext>
            </p:extLst>
          </p:nvPr>
        </p:nvGraphicFramePr>
        <p:xfrm>
          <a:off x="458397" y="2857188"/>
          <a:ext cx="11245402" cy="3291806"/>
        </p:xfrm>
        <a:graphic>
          <a:graphicData uri="http://schemas.openxmlformats.org/drawingml/2006/table">
            <a:tbl>
              <a:tblPr firstRow="1" bandRow="1">
                <a:tableStyleId>{5C22544A-7EE6-4342-B048-85BDC9FD1C3A}</a:tableStyleId>
              </a:tblPr>
              <a:tblGrid>
                <a:gridCol w="2651355"/>
                <a:gridCol w="8594047"/>
              </a:tblGrid>
              <a:tr h="441731">
                <a:tc>
                  <a:txBody>
                    <a:bodyPr/>
                    <a:lstStyle/>
                    <a:p>
                      <a:r>
                        <a:rPr lang="en-US" sz="2200" b="0" dirty="0" smtClean="0">
                          <a:solidFill>
                            <a:schemeClr val="tx2"/>
                          </a:solidFill>
                        </a:rPr>
                        <a:t>Diagnostic Level</a:t>
                      </a:r>
                      <a:endParaRPr lang="en-US" sz="2200" b="0" dirty="0">
                        <a:solidFill>
                          <a:schemeClr val="tx2"/>
                        </a:solidFill>
                      </a:endParaRPr>
                    </a:p>
                  </a:txBody>
                  <a:tcPr marL="91427" marR="91427"/>
                </a:tc>
                <a:tc>
                  <a:txBody>
                    <a:bodyPr/>
                    <a:lstStyle/>
                    <a:p>
                      <a:r>
                        <a:rPr lang="en-US" sz="2200" b="0" dirty="0" smtClean="0">
                          <a:solidFill>
                            <a:schemeClr val="tx2"/>
                          </a:solidFill>
                        </a:rPr>
                        <a:t>Diagnostic Data Collected</a:t>
                      </a:r>
                      <a:endParaRPr lang="en-US" sz="2200" b="0" dirty="0">
                        <a:solidFill>
                          <a:schemeClr val="tx2"/>
                        </a:solidFill>
                      </a:endParaRPr>
                    </a:p>
                  </a:txBody>
                  <a:tcPr marL="91427" marR="91427"/>
                </a:tc>
              </a:tr>
              <a:tr h="441731">
                <a:tc>
                  <a:txBody>
                    <a:bodyPr/>
                    <a:lstStyle/>
                    <a:p>
                      <a:r>
                        <a:rPr lang="en-US" sz="2200" b="0" dirty="0" smtClean="0">
                          <a:solidFill>
                            <a:schemeClr val="bg1"/>
                          </a:solidFill>
                        </a:rPr>
                        <a:t>0</a:t>
                      </a:r>
                      <a:endParaRPr lang="en-US" sz="2200" b="0" dirty="0">
                        <a:solidFill>
                          <a:schemeClr val="bg1"/>
                        </a:solidFill>
                      </a:endParaRPr>
                    </a:p>
                  </a:txBody>
                  <a:tcPr marL="91427" marR="91427"/>
                </a:tc>
                <a:tc>
                  <a:txBody>
                    <a:bodyPr/>
                    <a:lstStyle/>
                    <a:p>
                      <a:r>
                        <a:rPr lang="en-US" sz="2200" b="0" dirty="0" smtClean="0">
                          <a:solidFill>
                            <a:schemeClr val="bg1"/>
                          </a:solidFill>
                        </a:rPr>
                        <a:t>Very critical/catastrophic server logs only</a:t>
                      </a:r>
                      <a:endParaRPr lang="en-US" sz="2200" b="0" dirty="0">
                        <a:solidFill>
                          <a:schemeClr val="bg1"/>
                        </a:solidFill>
                      </a:endParaRPr>
                    </a:p>
                  </a:txBody>
                  <a:tcPr marL="91427" marR="91427"/>
                </a:tc>
              </a:tr>
              <a:tr h="762441">
                <a:tc>
                  <a:txBody>
                    <a:bodyPr/>
                    <a:lstStyle/>
                    <a:p>
                      <a:r>
                        <a:rPr lang="en-US" sz="2200" b="0" dirty="0" smtClean="0">
                          <a:solidFill>
                            <a:schemeClr val="bg1"/>
                          </a:solidFill>
                        </a:rPr>
                        <a:t>1 (default)</a:t>
                      </a:r>
                      <a:endParaRPr lang="en-US" sz="2200" b="0" dirty="0">
                        <a:solidFill>
                          <a:schemeClr val="bg1"/>
                        </a:solidFill>
                      </a:endParaRPr>
                    </a:p>
                  </a:txBody>
                  <a:tcPr marL="91427" marR="91427"/>
                </a:tc>
                <a:tc>
                  <a:txBody>
                    <a:bodyPr/>
                    <a:lstStyle/>
                    <a:p>
                      <a:r>
                        <a:rPr lang="en-US" sz="2200" b="0" dirty="0" smtClean="0">
                          <a:solidFill>
                            <a:schemeClr val="bg1"/>
                          </a:solidFill>
                        </a:rPr>
                        <a:t>Diagnostic data that helps in assessing usage patterns, health of the cache system, and any potential errors</a:t>
                      </a:r>
                      <a:endParaRPr lang="en-US" sz="2200" b="0" dirty="0">
                        <a:solidFill>
                          <a:schemeClr val="bg1"/>
                        </a:solidFill>
                      </a:endParaRPr>
                    </a:p>
                  </a:txBody>
                  <a:tcPr marL="91427" marR="91427"/>
                </a:tc>
              </a:tr>
              <a:tr h="762441">
                <a:tc>
                  <a:txBody>
                    <a:bodyPr/>
                    <a:lstStyle/>
                    <a:p>
                      <a:r>
                        <a:rPr lang="en-US" sz="2200" b="0" dirty="0" smtClean="0">
                          <a:solidFill>
                            <a:schemeClr val="bg1"/>
                          </a:solidFill>
                        </a:rPr>
                        <a:t>2</a:t>
                      </a:r>
                      <a:endParaRPr lang="en-US" sz="2200" b="0" dirty="0">
                        <a:solidFill>
                          <a:schemeClr val="bg1"/>
                        </a:solidFill>
                      </a:endParaRPr>
                    </a:p>
                  </a:txBody>
                  <a:tcPr marL="91427" marR="91427"/>
                </a:tc>
                <a:tc>
                  <a:txBody>
                    <a:bodyPr/>
                    <a:lstStyle/>
                    <a:p>
                      <a:r>
                        <a:rPr lang="en-US" sz="2200" b="0" dirty="0" smtClean="0">
                          <a:solidFill>
                            <a:schemeClr val="bg1"/>
                          </a:solidFill>
                          <a:effectLst/>
                        </a:rPr>
                        <a:t>Diagnostic data at fine grain granularity of all requests and important system information</a:t>
                      </a:r>
                      <a:endParaRPr lang="en-US" sz="2200" b="0" dirty="0">
                        <a:solidFill>
                          <a:schemeClr val="bg1"/>
                        </a:solidFill>
                      </a:endParaRPr>
                    </a:p>
                  </a:txBody>
                  <a:tcPr marL="91427" marR="91427"/>
                </a:tc>
              </a:tr>
              <a:tr h="441731">
                <a:tc>
                  <a:txBody>
                    <a:bodyPr/>
                    <a:lstStyle/>
                    <a:p>
                      <a:r>
                        <a:rPr lang="en-US" sz="2200" b="0" dirty="0" smtClean="0">
                          <a:solidFill>
                            <a:schemeClr val="bg1"/>
                          </a:solidFill>
                        </a:rPr>
                        <a:t>3</a:t>
                      </a:r>
                      <a:endParaRPr lang="en-US" sz="2200" b="0" dirty="0">
                        <a:solidFill>
                          <a:schemeClr val="bg1"/>
                        </a:solidFill>
                      </a:endParaRPr>
                    </a:p>
                  </a:txBody>
                  <a:tcPr marL="91427" marR="91427"/>
                </a:tc>
                <a:tc>
                  <a:txBody>
                    <a:bodyPr/>
                    <a:lstStyle/>
                    <a:p>
                      <a:r>
                        <a:rPr lang="en-US" sz="2200" b="0" dirty="0" smtClean="0">
                          <a:solidFill>
                            <a:schemeClr val="bg1"/>
                          </a:solidFill>
                          <a:effectLst/>
                        </a:rPr>
                        <a:t>Diagnostic data with more verboseness and system information</a:t>
                      </a:r>
                      <a:endParaRPr lang="en-US" sz="2200" b="0" dirty="0">
                        <a:solidFill>
                          <a:schemeClr val="bg1"/>
                        </a:solidFill>
                      </a:endParaRPr>
                    </a:p>
                  </a:txBody>
                  <a:tcPr marL="91427" marR="91427"/>
                </a:tc>
              </a:tr>
              <a:tr h="441731">
                <a:tc>
                  <a:txBody>
                    <a:bodyPr/>
                    <a:lstStyle/>
                    <a:p>
                      <a:r>
                        <a:rPr lang="en-US" sz="2200" b="0" dirty="0" smtClean="0">
                          <a:solidFill>
                            <a:schemeClr val="bg1"/>
                          </a:solidFill>
                        </a:rPr>
                        <a:t>4</a:t>
                      </a:r>
                      <a:endParaRPr lang="en-US" sz="2200" b="0" dirty="0">
                        <a:solidFill>
                          <a:schemeClr val="bg1"/>
                        </a:solidFill>
                      </a:endParaRPr>
                    </a:p>
                  </a:txBody>
                  <a:tcPr marL="91427" marR="91427"/>
                </a:tc>
                <a:tc>
                  <a:txBody>
                    <a:bodyPr/>
                    <a:lstStyle/>
                    <a:p>
                      <a:r>
                        <a:rPr lang="en-US" sz="2200" b="0" dirty="0" smtClean="0">
                          <a:solidFill>
                            <a:schemeClr val="bg1"/>
                          </a:solidFill>
                          <a:effectLst/>
                        </a:rPr>
                        <a:t>Highest verbosity logs for all requests and system information</a:t>
                      </a:r>
                      <a:endParaRPr lang="en-US" sz="2200" b="0" dirty="0">
                        <a:solidFill>
                          <a:schemeClr val="bg1"/>
                        </a:solidFill>
                      </a:endParaRPr>
                    </a:p>
                  </a:txBody>
                  <a:tcPr marL="91427" marR="91427"/>
                </a:tc>
              </a:tr>
            </a:tbl>
          </a:graphicData>
        </a:graphic>
      </p:graphicFrame>
      <p:sp>
        <p:nvSpPr>
          <p:cNvPr id="7" name="TextBox 6"/>
          <p:cNvSpPr txBox="1"/>
          <p:nvPr/>
        </p:nvSpPr>
        <p:spPr>
          <a:xfrm>
            <a:off x="3749735" y="6057554"/>
            <a:ext cx="8136916" cy="690958"/>
          </a:xfrm>
          <a:prstGeom prst="rect">
            <a:avLst/>
          </a:prstGeom>
          <a:noFill/>
        </p:spPr>
        <p:txBody>
          <a:bodyPr wrap="square" lIns="182839" tIns="146272" rIns="182839" bIns="146272" rtlCol="0">
            <a:spAutoFit/>
          </a:bodyPr>
          <a:lstStyle/>
          <a:p>
            <a:pPr algn="r">
              <a:lnSpc>
                <a:spcPct val="90000"/>
              </a:lnSpc>
              <a:spcAft>
                <a:spcPts val="600"/>
              </a:spcAft>
            </a:pPr>
            <a:r>
              <a:rPr lang="en-US" sz="2856" dirty="0">
                <a:gradFill>
                  <a:gsLst>
                    <a:gs pos="2917">
                      <a:schemeClr val="tx1"/>
                    </a:gs>
                    <a:gs pos="30000">
                      <a:schemeClr val="tx1"/>
                    </a:gs>
                  </a:gsLst>
                  <a:lin ang="5400000" scaled="0"/>
                </a:gradFill>
              </a:rPr>
              <a:t>Detailed list at http://aka.ms/CacheDiagnostics</a:t>
            </a:r>
          </a:p>
        </p:txBody>
      </p:sp>
    </p:spTree>
    <p:extLst>
      <p:ext uri="{BB962C8B-B14F-4D97-AF65-F5344CB8AC3E}">
        <p14:creationId xmlns:p14="http://schemas.microsoft.com/office/powerpoint/2010/main" val="2537944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Diagnostic Level</a:t>
            </a:r>
            <a:endParaRPr lang="en-US" dirty="0"/>
          </a:p>
        </p:txBody>
      </p:sp>
      <p:sp>
        <p:nvSpPr>
          <p:cNvPr id="3" name="Text Placeholder 2"/>
          <p:cNvSpPr>
            <a:spLocks noGrp="1"/>
          </p:cNvSpPr>
          <p:nvPr>
            <p:ph type="body" sz="quarter" idx="10"/>
          </p:nvPr>
        </p:nvSpPr>
        <p:spPr>
          <a:xfrm>
            <a:off x="275480" y="1212851"/>
            <a:ext cx="11885514" cy="5725137"/>
          </a:xfrm>
        </p:spPr>
        <p:txBody>
          <a:bodyPr/>
          <a:lstStyle/>
          <a:p>
            <a:r>
              <a:rPr lang="en-US" sz="3808" dirty="0">
                <a:solidFill>
                  <a:schemeClr val="tx2"/>
                </a:solidFill>
              </a:rPr>
              <a:t>DiagnosticLevel </a:t>
            </a:r>
          </a:p>
          <a:p>
            <a:pPr lvl="1"/>
            <a:r>
              <a:rPr lang="en-US" sz="2448" dirty="0">
                <a:solidFill>
                  <a:schemeClr val="tx2"/>
                </a:solidFill>
              </a:rPr>
              <a:t>Configures cache cluster diagnostic settings</a:t>
            </a:r>
          </a:p>
          <a:p>
            <a:r>
              <a:rPr lang="en-US" sz="3808" dirty="0">
                <a:solidFill>
                  <a:schemeClr val="tx2"/>
                </a:solidFill>
              </a:rPr>
              <a:t>ClientDiagnosticLevel</a:t>
            </a:r>
            <a:r>
              <a:rPr lang="en-US" dirty="0">
                <a:solidFill>
                  <a:schemeClr val="tx2"/>
                </a:solidFill>
                <a:latin typeface="+mj-lt"/>
              </a:rPr>
              <a:t> </a:t>
            </a:r>
            <a:endParaRPr lang="en-US" dirty="0" smtClean="0">
              <a:solidFill>
                <a:schemeClr val="tx2"/>
              </a:solidFill>
              <a:latin typeface="+mj-lt"/>
            </a:endParaRPr>
          </a:p>
          <a:p>
            <a:pPr lvl="1"/>
            <a:r>
              <a:rPr lang="en-US" sz="2448" dirty="0">
                <a:solidFill>
                  <a:schemeClr val="tx2"/>
                </a:solidFill>
              </a:rPr>
              <a:t>Configures cache client diagnostic settings</a:t>
            </a:r>
          </a:p>
          <a:p>
            <a:r>
              <a:rPr lang="en-US" sz="3808" dirty="0">
                <a:solidFill>
                  <a:schemeClr val="tx2"/>
                </a:solidFill>
              </a:rPr>
              <a:t>Configuring</a:t>
            </a:r>
          </a:p>
          <a:p>
            <a:pPr lvl="1"/>
            <a:r>
              <a:rPr lang="en-US" sz="2448" dirty="0">
                <a:solidFill>
                  <a:schemeClr val="tx2"/>
                </a:solidFill>
              </a:rPr>
              <a:t>Set in </a:t>
            </a:r>
            <a:r>
              <a:rPr lang="en-US" sz="2448" dirty="0" err="1">
                <a:solidFill>
                  <a:schemeClr val="tx2"/>
                </a:solidFill>
              </a:rPr>
              <a:t>ServiceConfiguration.cscfg</a:t>
            </a:r>
            <a:r>
              <a:rPr lang="en-US" sz="2448" dirty="0">
                <a:solidFill>
                  <a:schemeClr val="tx2"/>
                </a:solidFill>
              </a:rPr>
              <a:t> or in portal</a:t>
            </a:r>
          </a:p>
          <a:p>
            <a:pPr lvl="1"/>
            <a:r>
              <a:rPr lang="en-US" sz="2448" dirty="0">
                <a:solidFill>
                  <a:schemeClr val="tx2"/>
                </a:solidFill>
              </a:rPr>
              <a:t>Can be updated at runtime</a:t>
            </a:r>
          </a:p>
          <a:p>
            <a:r>
              <a:rPr lang="en-US" sz="3808" dirty="0">
                <a:solidFill>
                  <a:schemeClr val="tx2"/>
                </a:solidFill>
              </a:rPr>
              <a:t>Starting Data Collection</a:t>
            </a:r>
          </a:p>
          <a:p>
            <a:pPr lvl="1"/>
            <a:r>
              <a:rPr lang="en-US" sz="2448" dirty="0">
                <a:solidFill>
                  <a:schemeClr val="tx2"/>
                </a:solidFill>
              </a:rPr>
              <a:t>Add code to role startup to enable diagnostic collection</a:t>
            </a:r>
          </a:p>
          <a:p>
            <a:pPr lvl="1"/>
            <a:r>
              <a:rPr lang="en-US" sz="2448" dirty="0">
                <a:solidFill>
                  <a:schemeClr val="tx2"/>
                </a:solidFill>
              </a:rPr>
              <a:t>If not done, no diagnostics are collected</a:t>
            </a:r>
          </a:p>
          <a:p>
            <a:endParaRPr lang="en-US" dirty="0">
              <a:solidFill>
                <a:schemeClr val="tx2"/>
              </a:solidFill>
            </a:endParaRPr>
          </a:p>
        </p:txBody>
      </p:sp>
    </p:spTree>
    <p:extLst>
      <p:ext uri="{BB962C8B-B14F-4D97-AF65-F5344CB8AC3E}">
        <p14:creationId xmlns:p14="http://schemas.microsoft.com/office/powerpoint/2010/main" val="419765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80" y="1984648"/>
            <a:ext cx="11885514" cy="1831975"/>
          </a:xfrm>
        </p:spPr>
        <p:txBody>
          <a:bodyPr/>
          <a:lstStyle/>
          <a:p>
            <a:pPr algn="l"/>
            <a:r>
              <a:rPr lang="en-US" dirty="0" smtClean="0"/>
              <a:t>Why Caching?</a:t>
            </a:r>
            <a:endParaRPr lang="en-US" dirty="0"/>
          </a:p>
        </p:txBody>
      </p:sp>
      <p:sp>
        <p:nvSpPr>
          <p:cNvPr id="4" name="Rectangle 3"/>
          <p:cNvSpPr/>
          <p:nvPr/>
        </p:nvSpPr>
        <p:spPr bwMode="auto">
          <a:xfrm>
            <a:off x="275480" y="3497263"/>
            <a:ext cx="1783080" cy="18287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Performance</a:t>
            </a:r>
          </a:p>
        </p:txBody>
      </p:sp>
      <p:sp>
        <p:nvSpPr>
          <p:cNvPr id="5" name="Rectangle 4"/>
          <p:cNvSpPr/>
          <p:nvPr/>
        </p:nvSpPr>
        <p:spPr bwMode="auto">
          <a:xfrm>
            <a:off x="2103438" y="3497263"/>
            <a:ext cx="1828800"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Scalability</a:t>
            </a:r>
          </a:p>
        </p:txBody>
      </p:sp>
    </p:spTree>
    <p:extLst>
      <p:ext uri="{BB962C8B-B14F-4D97-AF65-F5344CB8AC3E}">
        <p14:creationId xmlns:p14="http://schemas.microsoft.com/office/powerpoint/2010/main" val="326666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Diagnostic Level in </a:t>
            </a:r>
            <a:r>
              <a:rPr lang="en-US" dirty="0" err="1" smtClean="0"/>
              <a:t>cscfg</a:t>
            </a:r>
            <a:endParaRPr lang="en-US" dirty="0"/>
          </a:p>
        </p:txBody>
      </p:sp>
      <p:sp>
        <p:nvSpPr>
          <p:cNvPr id="3" name="Text Placeholder 2"/>
          <p:cNvSpPr>
            <a:spLocks noGrp="1"/>
          </p:cNvSpPr>
          <p:nvPr>
            <p:ph type="body" sz="quarter" idx="10"/>
          </p:nvPr>
        </p:nvSpPr>
        <p:spPr>
          <a:xfrm>
            <a:off x="275480" y="1564992"/>
            <a:ext cx="11885514" cy="621880"/>
          </a:xfrm>
        </p:spPr>
        <p:txBody>
          <a:bodyPr/>
          <a:lstStyle/>
          <a:p>
            <a:r>
              <a:rPr lang="en-US" dirty="0" smtClean="0">
                <a:solidFill>
                  <a:schemeClr val="tx2"/>
                </a:solidFill>
                <a:latin typeface="+mj-lt"/>
              </a:rPr>
              <a:t>Cache Server Diagnostic Level</a:t>
            </a:r>
            <a:endParaRPr lang="en-US" dirty="0">
              <a:solidFill>
                <a:schemeClr val="tx2"/>
              </a:solidFill>
              <a:latin typeface="+mj-lt"/>
            </a:endParaRPr>
          </a:p>
        </p:txBody>
      </p:sp>
      <p:pic>
        <p:nvPicPr>
          <p:cNvPr id="5" name="Picture 4"/>
          <p:cNvPicPr>
            <a:picLocks noChangeAspect="1"/>
          </p:cNvPicPr>
          <p:nvPr/>
        </p:nvPicPr>
        <p:blipFill>
          <a:blip r:embed="rId2"/>
          <a:stretch>
            <a:fillRect/>
          </a:stretch>
        </p:blipFill>
        <p:spPr>
          <a:xfrm>
            <a:off x="274638" y="4489477"/>
            <a:ext cx="11886355" cy="836565"/>
          </a:xfrm>
          <a:prstGeom prst="rect">
            <a:avLst/>
          </a:prstGeom>
        </p:spPr>
      </p:pic>
      <p:pic>
        <p:nvPicPr>
          <p:cNvPr id="6" name="Picture 5"/>
          <p:cNvPicPr>
            <a:picLocks noChangeAspect="1"/>
          </p:cNvPicPr>
          <p:nvPr/>
        </p:nvPicPr>
        <p:blipFill>
          <a:blip r:embed="rId3"/>
          <a:stretch>
            <a:fillRect/>
          </a:stretch>
        </p:blipFill>
        <p:spPr>
          <a:xfrm>
            <a:off x="274639" y="2225659"/>
            <a:ext cx="11886355" cy="1087177"/>
          </a:xfrm>
          <a:prstGeom prst="rect">
            <a:avLst/>
          </a:prstGeom>
        </p:spPr>
      </p:pic>
      <p:sp>
        <p:nvSpPr>
          <p:cNvPr id="7" name="Text Placeholder 2"/>
          <p:cNvSpPr txBox="1">
            <a:spLocks/>
          </p:cNvSpPr>
          <p:nvPr/>
        </p:nvSpPr>
        <p:spPr>
          <a:xfrm>
            <a:off x="276324" y="3849405"/>
            <a:ext cx="11885514" cy="621880"/>
          </a:xfrm>
          <a:prstGeom prst="rect">
            <a:avLst/>
          </a:prstGeom>
        </p:spPr>
        <p:txBody>
          <a:bodyPr vert="horz" wrap="square" lIns="67227" tIns="33613" rIns="67227" bIns="33613"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40" kern="1200" spc="0" baseline="0">
                <a:gradFill>
                  <a:gsLst>
                    <a:gs pos="1250">
                      <a:schemeClr val="tx1"/>
                    </a:gs>
                    <a:gs pos="100000">
                      <a:schemeClr val="tx1"/>
                    </a:gs>
                  </a:gsLst>
                  <a:lin ang="5400000" scaled="0"/>
                </a:gradFill>
                <a:latin typeface="+mn-lt"/>
                <a:ea typeface="+mn-ea"/>
                <a:cs typeface="+mn-cs"/>
              </a:defRPr>
            </a:lvl2pPr>
            <a:lvl3pPr marL="2285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1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662"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rPr>
              <a:t>Cache Client Diagnostic Level</a:t>
            </a:r>
            <a:endParaRPr lang="en-US" dirty="0">
              <a:solidFill>
                <a:schemeClr val="tx2"/>
              </a:solidFill>
            </a:endParaRPr>
          </a:p>
        </p:txBody>
      </p:sp>
    </p:spTree>
    <p:extLst>
      <p:ext uri="{BB962C8B-B14F-4D97-AF65-F5344CB8AC3E}">
        <p14:creationId xmlns:p14="http://schemas.microsoft.com/office/powerpoint/2010/main" val="304842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639" y="1242975"/>
            <a:ext cx="11887200" cy="2249692"/>
          </a:xfrm>
          <a:prstGeom prst="rect">
            <a:avLst/>
          </a:prstGeom>
        </p:spPr>
      </p:pic>
      <p:sp>
        <p:nvSpPr>
          <p:cNvPr id="2" name="Title 1"/>
          <p:cNvSpPr>
            <a:spLocks noGrp="1"/>
          </p:cNvSpPr>
          <p:nvPr>
            <p:ph type="title"/>
          </p:nvPr>
        </p:nvSpPr>
        <p:spPr/>
        <p:txBody>
          <a:bodyPr/>
          <a:lstStyle/>
          <a:p>
            <a:r>
              <a:rPr lang="en-US" dirty="0" smtClean="0"/>
              <a:t>Set Diagnostic Level in Portal</a:t>
            </a:r>
            <a:endParaRPr lang="en-US" dirty="0"/>
          </a:p>
        </p:txBody>
      </p:sp>
      <p:sp>
        <p:nvSpPr>
          <p:cNvPr id="5" name="Rectangle 4"/>
          <p:cNvSpPr/>
          <p:nvPr/>
        </p:nvSpPr>
        <p:spPr bwMode="auto">
          <a:xfrm>
            <a:off x="3054444" y="2696661"/>
            <a:ext cx="5942692" cy="457195"/>
          </a:xfrm>
          <a:prstGeom prst="rect">
            <a:avLst/>
          </a:prstGeom>
          <a:noFill/>
          <a:ln w="412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3"/>
          <a:stretch>
            <a:fillRect/>
          </a:stretch>
        </p:blipFill>
        <p:spPr>
          <a:xfrm>
            <a:off x="274639" y="3923688"/>
            <a:ext cx="11887200" cy="2400799"/>
          </a:xfrm>
          <a:prstGeom prst="rect">
            <a:avLst/>
          </a:prstGeom>
        </p:spPr>
      </p:pic>
      <p:sp>
        <p:nvSpPr>
          <p:cNvPr id="9" name="Rectangle 8"/>
          <p:cNvSpPr/>
          <p:nvPr/>
        </p:nvSpPr>
        <p:spPr bwMode="auto">
          <a:xfrm>
            <a:off x="3065511" y="4868863"/>
            <a:ext cx="5942692" cy="457195"/>
          </a:xfrm>
          <a:prstGeom prst="rect">
            <a:avLst/>
          </a:prstGeom>
          <a:noFill/>
          <a:ln w="412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2298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Diagnostic Collection</a:t>
            </a:r>
            <a:endParaRPr lang="en-US" dirty="0"/>
          </a:p>
        </p:txBody>
      </p:sp>
      <p:pic>
        <p:nvPicPr>
          <p:cNvPr id="4" name="Picture 3"/>
          <p:cNvPicPr>
            <a:picLocks noChangeAspect="1"/>
          </p:cNvPicPr>
          <p:nvPr/>
        </p:nvPicPr>
        <p:blipFill>
          <a:blip r:embed="rId2"/>
          <a:stretch>
            <a:fillRect/>
          </a:stretch>
        </p:blipFill>
        <p:spPr>
          <a:xfrm>
            <a:off x="285155" y="1212850"/>
            <a:ext cx="11899100" cy="5119021"/>
          </a:xfrm>
          <a:prstGeom prst="rect">
            <a:avLst/>
          </a:prstGeom>
        </p:spPr>
      </p:pic>
      <p:sp>
        <p:nvSpPr>
          <p:cNvPr id="5" name="Rectangle 4"/>
          <p:cNvSpPr/>
          <p:nvPr/>
        </p:nvSpPr>
        <p:spPr>
          <a:xfrm>
            <a:off x="731897" y="2582872"/>
            <a:ext cx="7497997" cy="1025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sz="1768" dirty="0"/>
          </a:p>
        </p:txBody>
      </p:sp>
      <p:sp>
        <p:nvSpPr>
          <p:cNvPr id="6" name="Rectangle 5"/>
          <p:cNvSpPr/>
          <p:nvPr/>
        </p:nvSpPr>
        <p:spPr>
          <a:xfrm>
            <a:off x="731897" y="4619499"/>
            <a:ext cx="11338436" cy="8894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sz="1768" dirty="0"/>
          </a:p>
        </p:txBody>
      </p:sp>
      <p:sp>
        <p:nvSpPr>
          <p:cNvPr id="7" name="Rectangle 6"/>
          <p:cNvSpPr/>
          <p:nvPr/>
        </p:nvSpPr>
        <p:spPr>
          <a:xfrm>
            <a:off x="731897" y="3680140"/>
            <a:ext cx="7497997" cy="8453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sz="1768" dirty="0"/>
          </a:p>
        </p:txBody>
      </p:sp>
    </p:spTree>
    <p:extLst>
      <p:ext uri="{BB962C8B-B14F-4D97-AF65-F5344CB8AC3E}">
        <p14:creationId xmlns:p14="http://schemas.microsoft.com/office/powerpoint/2010/main" val="122168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Collected Diagnostic Data</a:t>
            </a:r>
            <a:endParaRPr lang="en-US" dirty="0"/>
          </a:p>
        </p:txBody>
      </p:sp>
      <p:sp>
        <p:nvSpPr>
          <p:cNvPr id="3" name="Text Placeholder 2"/>
          <p:cNvSpPr>
            <a:spLocks noGrp="1"/>
          </p:cNvSpPr>
          <p:nvPr>
            <p:ph type="body" sz="quarter" idx="10"/>
          </p:nvPr>
        </p:nvSpPr>
        <p:spPr>
          <a:xfrm>
            <a:off x="275482" y="1212851"/>
            <a:ext cx="6031750" cy="5010967"/>
          </a:xfrm>
        </p:spPr>
        <p:txBody>
          <a:bodyPr/>
          <a:lstStyle/>
          <a:p>
            <a:r>
              <a:rPr lang="en-US" sz="3808" dirty="0">
                <a:solidFill>
                  <a:schemeClr val="tx2"/>
                </a:solidFill>
              </a:rPr>
              <a:t>Performance Counters</a:t>
            </a:r>
          </a:p>
          <a:p>
            <a:pPr lvl="1"/>
            <a:r>
              <a:rPr lang="en-US" dirty="0" smtClean="0">
                <a:solidFill>
                  <a:schemeClr val="tx2"/>
                </a:solidFill>
              </a:rPr>
              <a:t>View in Portal</a:t>
            </a:r>
          </a:p>
          <a:p>
            <a:pPr lvl="1"/>
            <a:r>
              <a:rPr lang="en-US" dirty="0" smtClean="0">
                <a:solidFill>
                  <a:schemeClr val="tx2"/>
                </a:solidFill>
              </a:rPr>
              <a:t>Download from configured storage</a:t>
            </a:r>
          </a:p>
          <a:p>
            <a:r>
              <a:rPr lang="en-US" sz="3808" dirty="0">
                <a:solidFill>
                  <a:schemeClr val="tx2"/>
                </a:solidFill>
              </a:rPr>
              <a:t>Traces, Log files, and Crash Dumps</a:t>
            </a:r>
          </a:p>
          <a:p>
            <a:pPr lvl="1"/>
            <a:r>
              <a:rPr lang="en-US" dirty="0" smtClean="0">
                <a:solidFill>
                  <a:schemeClr val="tx2"/>
                </a:solidFill>
              </a:rPr>
              <a:t>Download from configured storage</a:t>
            </a:r>
          </a:p>
          <a:p>
            <a:r>
              <a:rPr lang="en-US" sz="3808" dirty="0">
                <a:solidFill>
                  <a:schemeClr val="tx2"/>
                </a:solidFill>
              </a:rPr>
              <a:t>Increase Diagnostic Level in response to issues</a:t>
            </a:r>
          </a:p>
          <a:p>
            <a:pPr lvl="1"/>
            <a:r>
              <a:rPr lang="en-US" dirty="0">
                <a:solidFill>
                  <a:schemeClr val="tx2"/>
                </a:solidFill>
              </a:rPr>
              <a:t>Deploy new </a:t>
            </a:r>
            <a:r>
              <a:rPr lang="en-US" dirty="0" err="1">
                <a:solidFill>
                  <a:schemeClr val="tx2"/>
                </a:solidFill>
              </a:rPr>
              <a:t>cscfg</a:t>
            </a:r>
            <a:endParaRPr lang="en-US" dirty="0">
              <a:solidFill>
                <a:schemeClr val="tx2"/>
              </a:solidFill>
            </a:endParaRPr>
          </a:p>
          <a:p>
            <a:pPr lvl="1"/>
            <a:r>
              <a:rPr lang="en-US" dirty="0">
                <a:solidFill>
                  <a:schemeClr val="tx2"/>
                </a:solidFill>
              </a:rPr>
              <a:t>Update in portal</a:t>
            </a:r>
          </a:p>
          <a:p>
            <a:pPr lvl="1"/>
            <a:endParaRPr lang="en-US" dirty="0" smtClean="0"/>
          </a:p>
        </p:txBody>
      </p:sp>
      <p:pic>
        <p:nvPicPr>
          <p:cNvPr id="4" name="Picture 3"/>
          <p:cNvPicPr>
            <a:picLocks noChangeAspect="1"/>
          </p:cNvPicPr>
          <p:nvPr/>
        </p:nvPicPr>
        <p:blipFill>
          <a:blip r:embed="rId2"/>
          <a:stretch>
            <a:fillRect/>
          </a:stretch>
        </p:blipFill>
        <p:spPr>
          <a:xfrm>
            <a:off x="6401089" y="1189647"/>
            <a:ext cx="5668414" cy="5386500"/>
          </a:xfrm>
          <a:prstGeom prst="rect">
            <a:avLst/>
          </a:prstGeom>
        </p:spPr>
      </p:pic>
    </p:spTree>
    <p:extLst>
      <p:ext uri="{BB962C8B-B14F-4D97-AF65-F5344CB8AC3E}">
        <p14:creationId xmlns:p14="http://schemas.microsoft.com/office/powerpoint/2010/main" val="10766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 Caching Diagnostics</a:t>
            </a:r>
            <a:endParaRPr lang="en-US" dirty="0"/>
          </a:p>
        </p:txBody>
      </p:sp>
      <p:sp>
        <p:nvSpPr>
          <p:cNvPr id="3" name="Text Placeholder 2"/>
          <p:cNvSpPr>
            <a:spLocks noGrp="1"/>
          </p:cNvSpPr>
          <p:nvPr>
            <p:ph type="body" sz="quarter" idx="12"/>
          </p:nvPr>
        </p:nvSpPr>
        <p:spPr/>
        <p:txBody>
          <a:bodyPr/>
          <a:lstStyle/>
          <a:p>
            <a:r>
              <a:rPr lang="en-US" dirty="0" smtClean="0"/>
              <a:t>Steve Danielson</a:t>
            </a:r>
            <a:endParaRPr lang="en-US" dirty="0"/>
          </a:p>
        </p:txBody>
      </p:sp>
    </p:spTree>
    <p:extLst>
      <p:ext uri="{BB962C8B-B14F-4D97-AF65-F5344CB8AC3E}">
        <p14:creationId xmlns:p14="http://schemas.microsoft.com/office/powerpoint/2010/main" val="508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Patterns &amp; Guidelines</a:t>
            </a:r>
            <a:endParaRPr lang="en-US" dirty="0"/>
          </a:p>
        </p:txBody>
      </p:sp>
    </p:spTree>
    <p:extLst>
      <p:ext uri="{BB962C8B-B14F-4D97-AF65-F5344CB8AC3E}">
        <p14:creationId xmlns:p14="http://schemas.microsoft.com/office/powerpoint/2010/main" val="22336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Population/Update Strategy</a:t>
            </a:r>
            <a:endParaRPr lang="en-US" dirty="0"/>
          </a:p>
        </p:txBody>
      </p:sp>
      <p:sp>
        <p:nvSpPr>
          <p:cNvPr id="4" name="Text Placeholder 3"/>
          <p:cNvSpPr>
            <a:spLocks noGrp="1"/>
          </p:cNvSpPr>
          <p:nvPr>
            <p:ph type="body" sz="quarter" idx="10"/>
          </p:nvPr>
        </p:nvSpPr>
        <p:spPr>
          <a:xfrm>
            <a:off x="275480" y="1212851"/>
            <a:ext cx="11885514" cy="3108543"/>
          </a:xfrm>
        </p:spPr>
        <p:txBody>
          <a:bodyPr/>
          <a:lstStyle/>
          <a:p>
            <a:r>
              <a:rPr lang="en-US" dirty="0" smtClean="0">
                <a:solidFill>
                  <a:schemeClr val="tx2"/>
                </a:solidFill>
                <a:latin typeface="+mj-lt"/>
              </a:rPr>
              <a:t>Population</a:t>
            </a:r>
          </a:p>
          <a:p>
            <a:pPr lvl="1"/>
            <a:r>
              <a:rPr lang="en-US" dirty="0" smtClean="0"/>
              <a:t>Consider preloading cache</a:t>
            </a:r>
          </a:p>
          <a:p>
            <a:pPr lvl="1"/>
            <a:r>
              <a:rPr lang="en-US" dirty="0" smtClean="0"/>
              <a:t>Consider separate process for read only data</a:t>
            </a:r>
          </a:p>
          <a:p>
            <a:r>
              <a:rPr lang="en-US" dirty="0" smtClean="0">
                <a:solidFill>
                  <a:schemeClr val="tx2"/>
                </a:solidFill>
                <a:latin typeface="+mj-lt"/>
              </a:rPr>
              <a:t>Update</a:t>
            </a:r>
          </a:p>
          <a:p>
            <a:pPr lvl="1"/>
            <a:r>
              <a:rPr lang="en-US" dirty="0" smtClean="0"/>
              <a:t>Carefully choose expiration and eviction settings</a:t>
            </a:r>
          </a:p>
          <a:p>
            <a:pPr lvl="1"/>
            <a:endParaRPr lang="en-US" dirty="0" smtClean="0"/>
          </a:p>
          <a:p>
            <a:pPr lvl="1"/>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202" y="1668481"/>
            <a:ext cx="3389377" cy="4389072"/>
          </a:xfrm>
          <a:prstGeom prst="rect">
            <a:avLst/>
          </a:prstGeom>
        </p:spPr>
      </p:pic>
      <p:sp>
        <p:nvSpPr>
          <p:cNvPr id="5" name="TextBox 4"/>
          <p:cNvSpPr txBox="1"/>
          <p:nvPr/>
        </p:nvSpPr>
        <p:spPr>
          <a:xfrm rot="5400000">
            <a:off x="9108579" y="3482726"/>
            <a:ext cx="4117776" cy="634468"/>
          </a:xfrm>
          <a:prstGeom prst="rect">
            <a:avLst/>
          </a:prstGeom>
          <a:noFill/>
        </p:spPr>
        <p:txBody>
          <a:bodyPr wrap="none" lIns="182839" tIns="146272" rIns="182839" bIns="146272" rtlCol="0">
            <a:spAutoFit/>
          </a:bodyPr>
          <a:lstStyle/>
          <a:p>
            <a:pPr>
              <a:lnSpc>
                <a:spcPct val="90000"/>
              </a:lnSpc>
              <a:spcAft>
                <a:spcPts val="600"/>
              </a:spcAft>
            </a:pPr>
            <a:r>
              <a:rPr lang="en-US" sz="2448" dirty="0" smtClean="0">
                <a:gradFill>
                  <a:gsLst>
                    <a:gs pos="2917">
                      <a:schemeClr val="tx1"/>
                    </a:gs>
                    <a:gs pos="30000">
                      <a:schemeClr val="tx1"/>
                    </a:gs>
                  </a:gsLst>
                  <a:lin ang="5400000" scaled="0"/>
                </a:gradFill>
              </a:rPr>
              <a:t>State Elections </a:t>
            </a:r>
            <a:r>
              <a:rPr lang="en-US" sz="2448" dirty="0">
                <a:gradFill>
                  <a:gsLst>
                    <a:gs pos="2917">
                      <a:schemeClr val="tx1"/>
                    </a:gs>
                    <a:gs pos="30000">
                      <a:schemeClr val="tx1"/>
                    </a:gs>
                  </a:gsLst>
                  <a:lin ang="5400000" scaled="0"/>
                </a:gradFill>
              </a:rPr>
              <a:t>Architecture</a:t>
            </a:r>
          </a:p>
        </p:txBody>
      </p:sp>
    </p:spTree>
    <p:extLst>
      <p:ext uri="{BB962C8B-B14F-4D97-AF65-F5344CB8AC3E}">
        <p14:creationId xmlns:p14="http://schemas.microsoft.com/office/powerpoint/2010/main" val="381746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Text Placeholder 2"/>
          <p:cNvSpPr>
            <a:spLocks noGrp="1"/>
          </p:cNvSpPr>
          <p:nvPr>
            <p:ph type="body" sz="quarter" idx="10"/>
          </p:nvPr>
        </p:nvSpPr>
        <p:spPr>
          <a:xfrm>
            <a:off x="275480" y="1212850"/>
            <a:ext cx="11885514" cy="5331375"/>
          </a:xfrm>
        </p:spPr>
        <p:txBody>
          <a:bodyPr/>
          <a:lstStyle/>
          <a:p>
            <a:r>
              <a:rPr lang="en-US" sz="3808" dirty="0" smtClean="0">
                <a:solidFill>
                  <a:schemeClr val="tx2"/>
                </a:solidFill>
              </a:rPr>
              <a:t>Configuration</a:t>
            </a:r>
            <a:endParaRPr lang="en-US" sz="3808" dirty="0">
              <a:solidFill>
                <a:schemeClr val="tx2"/>
              </a:solidFill>
            </a:endParaRPr>
          </a:p>
          <a:p>
            <a:pPr lvl="1"/>
            <a:r>
              <a:rPr lang="en-US" dirty="0" smtClean="0">
                <a:solidFill>
                  <a:schemeClr val="tx2"/>
                </a:solidFill>
              </a:rPr>
              <a:t>A dedicated Caching topology is recommended</a:t>
            </a:r>
          </a:p>
          <a:p>
            <a:pPr lvl="1"/>
            <a:r>
              <a:rPr lang="en-US" dirty="0" smtClean="0">
                <a:solidFill>
                  <a:schemeClr val="tx2"/>
                </a:solidFill>
              </a:rPr>
              <a:t>Cache different types of data strategically:</a:t>
            </a:r>
          </a:p>
          <a:p>
            <a:pPr marL="571385" lvl="2" indent="-342831">
              <a:buFont typeface="Arial" panose="020B0604020202020204" pitchFamily="34" charset="0"/>
              <a:buChar char="•"/>
            </a:pPr>
            <a:r>
              <a:rPr lang="en-US" sz="2720" dirty="0">
                <a:solidFill>
                  <a:schemeClr val="tx2"/>
                </a:solidFill>
                <a:latin typeface="+mj-lt"/>
              </a:rPr>
              <a:t>Multiple configuration sections for different cache client settings (local cache, timeouts, etc.)</a:t>
            </a:r>
          </a:p>
          <a:p>
            <a:pPr marL="571385" lvl="2" indent="-342831">
              <a:buFont typeface="Arial" panose="020B0604020202020204" pitchFamily="34" charset="0"/>
              <a:buChar char="•"/>
            </a:pPr>
            <a:r>
              <a:rPr lang="en-US" sz="2720" dirty="0">
                <a:solidFill>
                  <a:schemeClr val="tx2"/>
                </a:solidFill>
                <a:latin typeface="+mj-lt"/>
              </a:rPr>
              <a:t>Multiple named caches for different cache settings (high availability, notifications, ttl, etc.)</a:t>
            </a:r>
          </a:p>
          <a:p>
            <a:r>
              <a:rPr lang="en-US" sz="3808" dirty="0" smtClean="0">
                <a:solidFill>
                  <a:schemeClr val="tx2"/>
                </a:solidFill>
              </a:rPr>
              <a:t>Features</a:t>
            </a:r>
            <a:endParaRPr lang="en-US" sz="3808" dirty="0">
              <a:solidFill>
                <a:schemeClr val="tx2"/>
              </a:solidFill>
            </a:endParaRPr>
          </a:p>
          <a:p>
            <a:pPr lvl="1"/>
            <a:r>
              <a:rPr lang="en-US" dirty="0" smtClean="0">
                <a:solidFill>
                  <a:schemeClr val="tx2"/>
                </a:solidFill>
              </a:rPr>
              <a:t>Local cache trade-offs:</a:t>
            </a:r>
          </a:p>
          <a:p>
            <a:pPr marL="571385" lvl="2" indent="-342831">
              <a:buFont typeface="Arial" panose="020B0604020202020204" pitchFamily="34" charset="0"/>
              <a:buChar char="•"/>
            </a:pPr>
            <a:r>
              <a:rPr lang="en-US" sz="2720" dirty="0">
                <a:solidFill>
                  <a:schemeClr val="tx2"/>
                </a:solidFill>
                <a:latin typeface="+mj-lt"/>
              </a:rPr>
              <a:t>Fastest performance</a:t>
            </a:r>
          </a:p>
          <a:p>
            <a:pPr marL="571385" lvl="2" indent="-342831">
              <a:buFont typeface="Arial" panose="020B0604020202020204" pitchFamily="34" charset="0"/>
              <a:buChar char="•"/>
            </a:pPr>
            <a:r>
              <a:rPr lang="en-US" sz="2720" dirty="0">
                <a:solidFill>
                  <a:schemeClr val="tx2"/>
                </a:solidFill>
                <a:latin typeface="+mj-lt"/>
              </a:rPr>
              <a:t>Stale data (use notification base invalidation to compensate)</a:t>
            </a:r>
          </a:p>
          <a:p>
            <a:pPr marL="571385" lvl="2" indent="-342831">
              <a:buFont typeface="Arial" panose="020B0604020202020204" pitchFamily="34" charset="0"/>
              <a:buChar char="•"/>
            </a:pPr>
            <a:r>
              <a:rPr lang="en-US" sz="2720" dirty="0">
                <a:solidFill>
                  <a:schemeClr val="tx2"/>
                </a:solidFill>
                <a:latin typeface="+mj-lt"/>
              </a:rPr>
              <a:t>Client memory pressure</a:t>
            </a:r>
          </a:p>
        </p:txBody>
      </p:sp>
    </p:spTree>
    <p:extLst>
      <p:ext uri="{BB962C8B-B14F-4D97-AF65-F5344CB8AC3E}">
        <p14:creationId xmlns:p14="http://schemas.microsoft.com/office/powerpoint/2010/main" val="179207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Text Placeholder 2"/>
          <p:cNvSpPr>
            <a:spLocks noGrp="1"/>
          </p:cNvSpPr>
          <p:nvPr>
            <p:ph type="body" sz="quarter" idx="10"/>
          </p:nvPr>
        </p:nvSpPr>
        <p:spPr>
          <a:xfrm>
            <a:off x="275480" y="1212851"/>
            <a:ext cx="11885514" cy="5659413"/>
          </a:xfrm>
        </p:spPr>
        <p:txBody>
          <a:bodyPr/>
          <a:lstStyle/>
          <a:p>
            <a:r>
              <a:rPr lang="en-US" dirty="0" smtClean="0">
                <a:solidFill>
                  <a:schemeClr val="tx2"/>
                </a:solidFill>
                <a:latin typeface="+mj-lt"/>
              </a:rPr>
              <a:t>Features (continued)</a:t>
            </a:r>
          </a:p>
          <a:p>
            <a:pPr lvl="1"/>
            <a:r>
              <a:rPr lang="en-US" dirty="0">
                <a:solidFill>
                  <a:schemeClr val="tx2"/>
                </a:solidFill>
              </a:rPr>
              <a:t>High availability trade-offs:</a:t>
            </a:r>
          </a:p>
          <a:p>
            <a:pPr marL="571385" lvl="2" indent="-342831">
              <a:buFont typeface="Arial" panose="020B0604020202020204" pitchFamily="34" charset="0"/>
              <a:buChar char="•"/>
            </a:pPr>
            <a:r>
              <a:rPr lang="en-US" dirty="0">
                <a:solidFill>
                  <a:schemeClr val="tx2"/>
                </a:solidFill>
                <a:latin typeface="+mj-lt"/>
              </a:rPr>
              <a:t>More durable cached data</a:t>
            </a:r>
          </a:p>
          <a:p>
            <a:pPr marL="571385" lvl="2" indent="-342831">
              <a:buFont typeface="Arial" panose="020B0604020202020204" pitchFamily="34" charset="0"/>
              <a:buChar char="•"/>
            </a:pPr>
            <a:r>
              <a:rPr lang="en-US" dirty="0">
                <a:solidFill>
                  <a:schemeClr val="tx2"/>
                </a:solidFill>
                <a:latin typeface="+mj-lt"/>
              </a:rPr>
              <a:t>2 times the writes (memory / performance)</a:t>
            </a:r>
          </a:p>
          <a:p>
            <a:pPr lvl="1"/>
            <a:r>
              <a:rPr lang="en-US" dirty="0">
                <a:solidFill>
                  <a:schemeClr val="tx2"/>
                </a:solidFill>
              </a:rPr>
              <a:t>Regions trade-offs:</a:t>
            </a:r>
          </a:p>
          <a:p>
            <a:pPr marL="571385" lvl="2" indent="-342831">
              <a:buFont typeface="Arial" panose="020B0604020202020204" pitchFamily="34" charset="0"/>
              <a:buChar char="•"/>
            </a:pPr>
            <a:r>
              <a:rPr lang="en-US" dirty="0">
                <a:solidFill>
                  <a:schemeClr val="tx2"/>
                </a:solidFill>
                <a:latin typeface="+mj-lt"/>
              </a:rPr>
              <a:t>Supports organization, tagging, and searching</a:t>
            </a:r>
          </a:p>
          <a:p>
            <a:pPr marL="571385" lvl="2" indent="-342831">
              <a:buFont typeface="Arial" panose="020B0604020202020204" pitchFamily="34" charset="0"/>
              <a:buChar char="•"/>
            </a:pPr>
            <a:r>
              <a:rPr lang="en-US" dirty="0">
                <a:solidFill>
                  <a:schemeClr val="tx2"/>
                </a:solidFill>
                <a:latin typeface="+mj-lt"/>
              </a:rPr>
              <a:t>Regions live on one cache server</a:t>
            </a:r>
          </a:p>
          <a:p>
            <a:r>
              <a:rPr lang="en-US" dirty="0" smtClean="0">
                <a:solidFill>
                  <a:schemeClr val="tx2"/>
                </a:solidFill>
                <a:latin typeface="+mj-lt"/>
              </a:rPr>
              <a:t>Capacity planning</a:t>
            </a:r>
          </a:p>
          <a:p>
            <a:pPr lvl="1"/>
            <a:r>
              <a:rPr lang="en-US" dirty="0" smtClean="0">
                <a:solidFill>
                  <a:schemeClr val="tx2"/>
                </a:solidFill>
              </a:rPr>
              <a:t>Use the capacity planning spreadsheet</a:t>
            </a:r>
          </a:p>
          <a:p>
            <a:r>
              <a:rPr lang="en-US" dirty="0" smtClean="0">
                <a:solidFill>
                  <a:schemeClr val="tx2"/>
                </a:solidFill>
              </a:rPr>
              <a:t>Diagnostics:</a:t>
            </a:r>
          </a:p>
          <a:p>
            <a:pPr lvl="1"/>
            <a:r>
              <a:rPr lang="en-US" dirty="0" smtClean="0">
                <a:solidFill>
                  <a:schemeClr val="tx2"/>
                </a:solidFill>
              </a:rPr>
              <a:t>Start at Level 1 and increase as needed for troubleshooting</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652861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In Review: Session Objectives And Takeaways</a:t>
            </a:r>
          </a:p>
        </p:txBody>
      </p:sp>
      <p:sp>
        <p:nvSpPr>
          <p:cNvPr id="9" name="Text Placeholder 4"/>
          <p:cNvSpPr>
            <a:spLocks noGrp="1"/>
          </p:cNvSpPr>
          <p:nvPr>
            <p:ph type="body" sz="quarter" idx="10"/>
          </p:nvPr>
        </p:nvSpPr>
        <p:spPr>
          <a:xfrm>
            <a:off x="274638" y="1212850"/>
            <a:ext cx="11887200" cy="4034353"/>
          </a:xfrm>
        </p:spPr>
        <p:txBody>
          <a:bodyPr/>
          <a:lstStyle/>
          <a:p>
            <a:r>
              <a:rPr lang="en-US" dirty="0">
                <a:solidFill>
                  <a:schemeClr val="tx2"/>
                </a:solidFill>
                <a:latin typeface="+mj-lt"/>
              </a:rPr>
              <a:t>Session Objective(s</a:t>
            </a:r>
            <a:r>
              <a:rPr lang="en-US" dirty="0" smtClean="0">
                <a:solidFill>
                  <a:schemeClr val="tx2"/>
                </a:solidFill>
                <a:latin typeface="+mj-lt"/>
              </a:rPr>
              <a:t>)</a:t>
            </a:r>
            <a:endParaRPr lang="en-US" dirty="0">
              <a:solidFill>
                <a:schemeClr val="tx2"/>
              </a:solidFill>
              <a:latin typeface="+mj-lt"/>
            </a:endParaRPr>
          </a:p>
          <a:p>
            <a:pPr lvl="1"/>
            <a:r>
              <a:rPr lang="en-US" dirty="0" smtClean="0">
                <a:solidFill>
                  <a:schemeClr val="tx2"/>
                </a:solidFill>
              </a:rPr>
              <a:t>To review Caching value for Windows Azure cloud services</a:t>
            </a:r>
          </a:p>
          <a:p>
            <a:pPr lvl="1"/>
            <a:r>
              <a:rPr lang="en-US" dirty="0" smtClean="0">
                <a:solidFill>
                  <a:schemeClr val="tx2"/>
                </a:solidFill>
              </a:rPr>
              <a:t>To focus on Caching configuration and programming examples</a:t>
            </a:r>
          </a:p>
          <a:p>
            <a:pPr lvl="1"/>
            <a:r>
              <a:rPr lang="en-US" dirty="0" smtClean="0">
                <a:solidFill>
                  <a:schemeClr val="tx2"/>
                </a:solidFill>
              </a:rPr>
              <a:t>To understand the capacity planning tool</a:t>
            </a:r>
          </a:p>
          <a:p>
            <a:pPr lvl="1"/>
            <a:r>
              <a:rPr lang="en-US" dirty="0" smtClean="0">
                <a:solidFill>
                  <a:schemeClr val="tx2"/>
                </a:solidFill>
              </a:rPr>
              <a:t>To understand diagnostics options</a:t>
            </a:r>
          </a:p>
          <a:p>
            <a:r>
              <a:rPr lang="en-US" dirty="0" smtClean="0">
                <a:solidFill>
                  <a:schemeClr val="tx2"/>
                </a:solidFill>
                <a:latin typeface="+mj-lt"/>
              </a:rPr>
              <a:t>Caching is </a:t>
            </a:r>
            <a:r>
              <a:rPr lang="en-US" u="sng" dirty="0" smtClean="0">
                <a:solidFill>
                  <a:schemeClr val="tx2"/>
                </a:solidFill>
                <a:latin typeface="+mj-lt"/>
              </a:rPr>
              <a:t>easy</a:t>
            </a:r>
            <a:r>
              <a:rPr lang="en-US" dirty="0" smtClean="0">
                <a:solidFill>
                  <a:schemeClr val="tx2"/>
                </a:solidFill>
                <a:latin typeface="+mj-lt"/>
              </a:rPr>
              <a:t> to add/use in cloud services</a:t>
            </a:r>
          </a:p>
          <a:p>
            <a:r>
              <a:rPr lang="en-US" dirty="0" smtClean="0">
                <a:solidFill>
                  <a:schemeClr val="tx2"/>
                </a:solidFill>
                <a:latin typeface="+mj-lt"/>
              </a:rPr>
              <a:t>Caching has </a:t>
            </a:r>
            <a:r>
              <a:rPr lang="en-US" u="sng" dirty="0" smtClean="0">
                <a:solidFill>
                  <a:schemeClr val="tx2"/>
                </a:solidFill>
                <a:latin typeface="+mj-lt"/>
              </a:rPr>
              <a:t>deep</a:t>
            </a:r>
            <a:r>
              <a:rPr lang="en-US" dirty="0" smtClean="0">
                <a:solidFill>
                  <a:schemeClr val="tx2"/>
                </a:solidFill>
                <a:latin typeface="+mj-lt"/>
              </a:rPr>
              <a:t> configuration/API model</a:t>
            </a:r>
            <a:endParaRPr lang="en-US" dirty="0">
              <a:solidFill>
                <a:schemeClr val="tx2"/>
              </a:solidFill>
              <a:latin typeface="+mj-lt"/>
            </a:endParaRPr>
          </a:p>
          <a:p>
            <a:r>
              <a:rPr lang="en-US" dirty="0" smtClean="0">
                <a:solidFill>
                  <a:schemeClr val="tx2"/>
                </a:solidFill>
                <a:latin typeface="+mj-lt"/>
              </a:rPr>
              <a:t>Understand </a:t>
            </a:r>
            <a:r>
              <a:rPr lang="en-US" u="sng" dirty="0" smtClean="0">
                <a:solidFill>
                  <a:schemeClr val="tx2"/>
                </a:solidFill>
                <a:latin typeface="+mj-lt"/>
              </a:rPr>
              <a:t>capacity planning </a:t>
            </a:r>
            <a:r>
              <a:rPr lang="en-US" dirty="0" smtClean="0">
                <a:solidFill>
                  <a:schemeClr val="tx2"/>
                </a:solidFill>
                <a:latin typeface="+mj-lt"/>
              </a:rPr>
              <a:t>and </a:t>
            </a:r>
            <a:r>
              <a:rPr lang="en-US" u="sng" dirty="0" smtClean="0">
                <a:solidFill>
                  <a:schemeClr val="tx2"/>
                </a:solidFill>
                <a:latin typeface="+mj-lt"/>
              </a:rPr>
              <a:t>diagnostics</a:t>
            </a:r>
            <a:r>
              <a:rPr lang="en-US" dirty="0" smtClean="0">
                <a:solidFill>
                  <a:schemeClr val="tx2"/>
                </a:solidFill>
                <a:latin typeface="+mj-lt"/>
              </a:rPr>
              <a:t> options</a:t>
            </a:r>
          </a:p>
        </p:txBody>
      </p:sp>
    </p:spTree>
    <p:extLst>
      <p:ext uri="{BB962C8B-B14F-4D97-AF65-F5344CB8AC3E}">
        <p14:creationId xmlns:p14="http://schemas.microsoft.com/office/powerpoint/2010/main" val="79594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2"/>
                </a:solidFill>
              </a:rPr>
              <a:t>Customer Advisory Team (CAT) Engagement</a:t>
            </a:r>
            <a:endParaRPr lang="en-US" sz="4800" dirty="0">
              <a:solidFill>
                <a:schemeClr val="tx2"/>
              </a:solidFill>
            </a:endParaRPr>
          </a:p>
        </p:txBody>
      </p:sp>
      <p:sp>
        <p:nvSpPr>
          <p:cNvPr id="3" name="Text Placeholder 2"/>
          <p:cNvSpPr>
            <a:spLocks noGrp="1"/>
          </p:cNvSpPr>
          <p:nvPr>
            <p:ph type="body" sz="quarter" idx="10"/>
          </p:nvPr>
        </p:nvSpPr>
        <p:spPr>
          <a:xfrm>
            <a:off x="275480" y="1212850"/>
            <a:ext cx="11885514" cy="3715997"/>
          </a:xfrm>
        </p:spPr>
        <p:txBody>
          <a:bodyPr/>
          <a:lstStyle/>
          <a:p>
            <a:r>
              <a:rPr lang="en-US" dirty="0" smtClean="0">
                <a:solidFill>
                  <a:schemeClr val="tx2"/>
                </a:solidFill>
                <a:latin typeface="+mj-lt"/>
              </a:rPr>
              <a:t>Scenario</a:t>
            </a:r>
          </a:p>
          <a:p>
            <a:pPr lvl="1"/>
            <a:r>
              <a:rPr lang="en-US" dirty="0" smtClean="0">
                <a:solidFill>
                  <a:schemeClr val="tx2"/>
                </a:solidFill>
              </a:rPr>
              <a:t>Windows Azure web application</a:t>
            </a:r>
          </a:p>
          <a:p>
            <a:pPr lvl="1"/>
            <a:r>
              <a:rPr lang="en-US" dirty="0" smtClean="0">
                <a:solidFill>
                  <a:schemeClr val="tx2"/>
                </a:solidFill>
              </a:rPr>
              <a:t>Tracks election results during local and national elections</a:t>
            </a:r>
          </a:p>
          <a:p>
            <a:r>
              <a:rPr lang="en-US" dirty="0" smtClean="0">
                <a:solidFill>
                  <a:schemeClr val="tx2"/>
                </a:solidFill>
                <a:latin typeface="+mj-lt"/>
              </a:rPr>
              <a:t>Problem – Scalability</a:t>
            </a:r>
          </a:p>
          <a:p>
            <a:pPr lvl="1"/>
            <a:r>
              <a:rPr lang="en-US" dirty="0">
                <a:solidFill>
                  <a:schemeClr val="tx2"/>
                </a:solidFill>
              </a:rPr>
              <a:t>State primary elections pushed the limits of the SQL Database</a:t>
            </a:r>
          </a:p>
          <a:p>
            <a:pPr lvl="1"/>
            <a:r>
              <a:rPr lang="en-US" dirty="0" smtClean="0">
                <a:solidFill>
                  <a:schemeClr val="tx2"/>
                </a:solidFill>
              </a:rPr>
              <a:t>Each </a:t>
            </a:r>
            <a:r>
              <a:rPr lang="en-US" dirty="0">
                <a:solidFill>
                  <a:schemeClr val="tx2"/>
                </a:solidFill>
              </a:rPr>
              <a:t>web page </a:t>
            </a:r>
            <a:r>
              <a:rPr lang="en-US" dirty="0" smtClean="0">
                <a:solidFill>
                  <a:schemeClr val="tx2"/>
                </a:solidFill>
              </a:rPr>
              <a:t>made an </a:t>
            </a:r>
            <a:r>
              <a:rPr lang="en-US" dirty="0">
                <a:solidFill>
                  <a:schemeClr val="tx2"/>
                </a:solidFill>
              </a:rPr>
              <a:t>average of 10 database calls</a:t>
            </a:r>
          </a:p>
          <a:p>
            <a:pPr lvl="1"/>
            <a:r>
              <a:rPr lang="en-US" dirty="0" smtClean="0">
                <a:solidFill>
                  <a:schemeClr val="tx2"/>
                </a:solidFill>
              </a:rPr>
              <a:t>SQL Database begins to experience soft (slowness) and hard (exceptions) throttling</a:t>
            </a:r>
          </a:p>
          <a:p>
            <a:pPr lvl="1"/>
            <a:r>
              <a:rPr lang="en-US" dirty="0" smtClean="0">
                <a:solidFill>
                  <a:schemeClr val="tx2"/>
                </a:solidFill>
              </a:rPr>
              <a:t>Upcoming presidential election could overwhelm the database (millions of views in a peak hour)</a:t>
            </a:r>
          </a:p>
          <a:p>
            <a:pPr lvl="1"/>
            <a:endParaRPr lang="en-US" dirty="0" smtClean="0">
              <a:solidFill>
                <a:schemeClr val="tx2"/>
              </a:solidFill>
            </a:endParaRPr>
          </a:p>
        </p:txBody>
      </p:sp>
    </p:spTree>
    <p:extLst>
      <p:ext uri="{BB962C8B-B14F-4D97-AF65-F5344CB8AC3E}">
        <p14:creationId xmlns:p14="http://schemas.microsoft.com/office/powerpoint/2010/main" val="294648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275480" y="1212850"/>
            <a:ext cx="5577001" cy="3549965"/>
          </a:xfrm>
        </p:spPr>
        <p:txBody>
          <a:bodyPr/>
          <a:lstStyle/>
          <a:p>
            <a:r>
              <a:rPr lang="en-US" sz="3808" dirty="0">
                <a:solidFill>
                  <a:schemeClr val="tx2"/>
                </a:solidFill>
              </a:rPr>
              <a:t>Documentation</a:t>
            </a:r>
          </a:p>
          <a:p>
            <a:pPr lvl="1"/>
            <a:r>
              <a:rPr lang="en-US" dirty="0" smtClean="0">
                <a:solidFill>
                  <a:schemeClr val="tx2"/>
                </a:solidFill>
                <a:latin typeface="+mj-lt"/>
              </a:rPr>
              <a:t>	</a:t>
            </a:r>
            <a:r>
              <a:rPr lang="en-US" u="sng" dirty="0" smtClean="0">
                <a:solidFill>
                  <a:schemeClr val="tx2"/>
                </a:solidFill>
              </a:rPr>
              <a:t>http</a:t>
            </a:r>
            <a:r>
              <a:rPr lang="en-US" u="sng" dirty="0">
                <a:solidFill>
                  <a:schemeClr val="tx2"/>
                </a:solidFill>
              </a:rPr>
              <a:t>://</a:t>
            </a:r>
            <a:r>
              <a:rPr lang="en-US" u="sng" dirty="0" smtClean="0">
                <a:solidFill>
                  <a:schemeClr val="tx2"/>
                </a:solidFill>
              </a:rPr>
              <a:t>aka.ms/Caching</a:t>
            </a:r>
            <a:endParaRPr lang="en-US" u="sng" dirty="0">
              <a:solidFill>
                <a:schemeClr val="tx2"/>
              </a:solidFill>
            </a:endParaRPr>
          </a:p>
          <a:p>
            <a:r>
              <a:rPr lang="en-US" sz="3808" dirty="0">
                <a:solidFill>
                  <a:schemeClr val="tx2"/>
                </a:solidFill>
              </a:rPr>
              <a:t>How to guide</a:t>
            </a:r>
          </a:p>
          <a:p>
            <a:pPr lvl="1"/>
            <a:r>
              <a:rPr lang="en-US" dirty="0" smtClean="0">
                <a:solidFill>
                  <a:schemeClr val="tx2"/>
                </a:solidFill>
                <a:latin typeface="+mj-lt"/>
              </a:rPr>
              <a:t>	</a:t>
            </a:r>
            <a:r>
              <a:rPr lang="en-US" u="sng" dirty="0" smtClean="0">
                <a:solidFill>
                  <a:schemeClr val="tx2"/>
                </a:solidFill>
              </a:rPr>
              <a:t>http</a:t>
            </a:r>
            <a:r>
              <a:rPr lang="en-US" u="sng" dirty="0">
                <a:solidFill>
                  <a:schemeClr val="tx2"/>
                </a:solidFill>
              </a:rPr>
              <a:t>://</a:t>
            </a:r>
            <a:r>
              <a:rPr lang="en-US" u="sng" dirty="0" smtClean="0">
                <a:solidFill>
                  <a:schemeClr val="tx2"/>
                </a:solidFill>
              </a:rPr>
              <a:t>aka.ms/CachingHowTo</a:t>
            </a:r>
            <a:endParaRPr lang="en-US" u="sng" dirty="0">
              <a:solidFill>
                <a:schemeClr val="tx2"/>
              </a:solidFill>
            </a:endParaRPr>
          </a:p>
          <a:p>
            <a:r>
              <a:rPr lang="en-US" sz="3808" dirty="0">
                <a:solidFill>
                  <a:schemeClr val="tx2"/>
                </a:solidFill>
              </a:rPr>
              <a:t>Samples</a:t>
            </a:r>
          </a:p>
          <a:p>
            <a:pPr lvl="1"/>
            <a:r>
              <a:rPr lang="en-US" dirty="0" smtClean="0">
                <a:solidFill>
                  <a:schemeClr val="tx2"/>
                </a:solidFill>
                <a:latin typeface="+mj-lt"/>
              </a:rPr>
              <a:t>	</a:t>
            </a:r>
            <a:r>
              <a:rPr lang="en-US" u="sng" dirty="0" smtClean="0">
                <a:solidFill>
                  <a:schemeClr val="tx2"/>
                </a:solidFill>
              </a:rPr>
              <a:t>http</a:t>
            </a:r>
            <a:r>
              <a:rPr lang="en-US" u="sng" dirty="0">
                <a:solidFill>
                  <a:schemeClr val="tx2"/>
                </a:solidFill>
              </a:rPr>
              <a:t>://</a:t>
            </a:r>
            <a:r>
              <a:rPr lang="en-US" u="sng" dirty="0" smtClean="0">
                <a:solidFill>
                  <a:schemeClr val="tx2"/>
                </a:solidFill>
              </a:rPr>
              <a:t>aka.ms/CachingSamples</a:t>
            </a:r>
          </a:p>
          <a:p>
            <a:endParaRPr lang="en-US" sz="3808" dirty="0" smtClean="0">
              <a:solidFill>
                <a:schemeClr val="tx2"/>
              </a:solidFill>
            </a:endParaRPr>
          </a:p>
          <a:p>
            <a:pPr lvl="1"/>
            <a:endParaRPr lang="en-US" dirty="0" smtClean="0">
              <a:solidFill>
                <a:schemeClr val="tx2"/>
              </a:solidFill>
            </a:endParaRPr>
          </a:p>
          <a:p>
            <a:pPr lvl="1"/>
            <a:endParaRPr lang="en-US" dirty="0">
              <a:solidFill>
                <a:schemeClr val="tx2"/>
              </a:solidFill>
            </a:endParaRPr>
          </a:p>
          <a:p>
            <a:endParaRPr lang="en-US" dirty="0">
              <a:solidFill>
                <a:schemeClr val="tx2"/>
              </a:solidFill>
            </a:endParaRPr>
          </a:p>
        </p:txBody>
      </p:sp>
      <p:sp>
        <p:nvSpPr>
          <p:cNvPr id="4" name="Text Placeholder 2"/>
          <p:cNvSpPr txBox="1">
            <a:spLocks/>
          </p:cNvSpPr>
          <p:nvPr/>
        </p:nvSpPr>
        <p:spPr>
          <a:xfrm>
            <a:off x="5943920" y="1211287"/>
            <a:ext cx="6492169" cy="3551528"/>
          </a:xfrm>
          <a:prstGeom prst="rect">
            <a:avLst/>
          </a:prstGeom>
        </p:spPr>
        <p:txBody>
          <a:bodyPr vert="horz" wrap="square" lIns="67227" tIns="33613" rIns="67227" bIns="33613"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40" kern="1200" spc="0" baseline="0">
                <a:gradFill>
                  <a:gsLst>
                    <a:gs pos="1250">
                      <a:schemeClr val="tx1"/>
                    </a:gs>
                    <a:gs pos="100000">
                      <a:schemeClr val="tx1"/>
                    </a:gs>
                  </a:gsLst>
                  <a:lin ang="5400000" scaled="0"/>
                </a:gradFill>
                <a:latin typeface="+mn-lt"/>
                <a:ea typeface="+mn-ea"/>
                <a:cs typeface="+mn-cs"/>
              </a:defRPr>
            </a:lvl2pPr>
            <a:lvl3pPr marL="2285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1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662"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8" dirty="0" smtClean="0">
                <a:solidFill>
                  <a:schemeClr val="tx2"/>
                </a:solidFill>
              </a:rPr>
              <a:t>NFL Standings Demo</a:t>
            </a:r>
          </a:p>
          <a:p>
            <a:pPr lvl="1"/>
            <a:r>
              <a:rPr lang="en-US" dirty="0" smtClean="0">
                <a:solidFill>
                  <a:schemeClr val="tx2"/>
                </a:solidFill>
                <a:latin typeface="+mj-lt"/>
              </a:rPr>
              <a:t>	</a:t>
            </a:r>
            <a:r>
              <a:rPr lang="en-US" u="sng" dirty="0" smtClean="0">
                <a:solidFill>
                  <a:schemeClr val="tx2"/>
                </a:solidFill>
              </a:rPr>
              <a:t>http://aka.ms/TechEdCacheDemo</a:t>
            </a:r>
          </a:p>
          <a:p>
            <a:pPr lvl="1"/>
            <a:r>
              <a:rPr lang="en-US" sz="3808" dirty="0" smtClean="0">
                <a:solidFill>
                  <a:schemeClr val="tx2"/>
                </a:solidFill>
                <a:latin typeface="+mj-lt"/>
              </a:rPr>
              <a:t>Capacity Planning</a:t>
            </a:r>
          </a:p>
          <a:p>
            <a:pPr lvl="1"/>
            <a:r>
              <a:rPr lang="en-US" sz="1904" dirty="0" smtClean="0">
                <a:solidFill>
                  <a:schemeClr val="tx2"/>
                </a:solidFill>
                <a:latin typeface="+mj-lt"/>
              </a:rPr>
              <a:t>	</a:t>
            </a:r>
            <a:r>
              <a:rPr lang="en-US" sz="1904" u="sng" dirty="0" smtClean="0">
                <a:solidFill>
                  <a:schemeClr val="tx2"/>
                </a:solidFill>
              </a:rPr>
              <a:t>http://aka.ms/CacheCapacityPlanning</a:t>
            </a:r>
          </a:p>
          <a:p>
            <a:pPr lvl="1"/>
            <a:r>
              <a:rPr lang="en-US" sz="3808" dirty="0" smtClean="0">
                <a:solidFill>
                  <a:schemeClr val="tx2"/>
                </a:solidFill>
              </a:rPr>
              <a:t>MSDN </a:t>
            </a:r>
            <a:r>
              <a:rPr lang="en-US" sz="3808" smtClean="0">
                <a:solidFill>
                  <a:schemeClr val="tx2"/>
                </a:solidFill>
              </a:rPr>
              <a:t>Caching Forum</a:t>
            </a:r>
            <a:endParaRPr lang="en-US" sz="3808" dirty="0">
              <a:solidFill>
                <a:schemeClr val="tx2"/>
              </a:solidFill>
            </a:endParaRPr>
          </a:p>
          <a:p>
            <a:pPr lvl="1"/>
            <a:r>
              <a:rPr lang="en-US" sz="1904" dirty="0">
                <a:solidFill>
                  <a:schemeClr val="tx2"/>
                </a:solidFill>
              </a:rPr>
              <a:t>	</a:t>
            </a:r>
            <a:r>
              <a:rPr lang="en-US" sz="1904" u="sng" dirty="0">
                <a:solidFill>
                  <a:schemeClr val="tx2"/>
                </a:solidFill>
              </a:rPr>
              <a:t>http://</a:t>
            </a:r>
            <a:r>
              <a:rPr lang="en-US" sz="1904" u="sng" dirty="0" smtClean="0">
                <a:solidFill>
                  <a:schemeClr val="tx2"/>
                </a:solidFill>
              </a:rPr>
              <a:t>aka.ms/CachingForum</a:t>
            </a:r>
            <a:endParaRPr lang="en-US" sz="1904" u="sng" dirty="0">
              <a:solidFill>
                <a:schemeClr val="tx2"/>
              </a:solidFill>
            </a:endParaRPr>
          </a:p>
          <a:p>
            <a:endParaRPr lang="en-US" dirty="0">
              <a:solidFill>
                <a:schemeClr val="tx2"/>
              </a:solidFill>
            </a:endParaRPr>
          </a:p>
        </p:txBody>
      </p:sp>
      <p:sp>
        <p:nvSpPr>
          <p:cNvPr id="6" name="TextBox 5"/>
          <p:cNvSpPr txBox="1"/>
          <p:nvPr/>
        </p:nvSpPr>
        <p:spPr>
          <a:xfrm>
            <a:off x="1737725" y="5911961"/>
            <a:ext cx="10149729"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steve.danielson@microsoft.com</a:t>
            </a:r>
          </a:p>
        </p:txBody>
      </p:sp>
    </p:spTree>
    <p:extLst>
      <p:ext uri="{BB962C8B-B14F-4D97-AF65-F5344CB8AC3E}">
        <p14:creationId xmlns:p14="http://schemas.microsoft.com/office/powerpoint/2010/main" val="394734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366569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1316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23884171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Solution: Windows Azure Caching </a:t>
            </a:r>
            <a:br>
              <a:rPr lang="en-US" dirty="0">
                <a:solidFill>
                  <a:schemeClr val="tx2"/>
                </a:solidFill>
              </a:rPr>
            </a:br>
            <a:endParaRPr lang="en-US" dirty="0">
              <a:solidFill>
                <a:schemeClr val="tx2"/>
              </a:solidFill>
            </a:endParaRPr>
          </a:p>
        </p:txBody>
      </p:sp>
      <p:sp>
        <p:nvSpPr>
          <p:cNvPr id="3" name="Text Placeholder 2"/>
          <p:cNvSpPr>
            <a:spLocks noGrp="1"/>
          </p:cNvSpPr>
          <p:nvPr>
            <p:ph type="body" sz="quarter" idx="10"/>
          </p:nvPr>
        </p:nvSpPr>
        <p:spPr>
          <a:xfrm>
            <a:off x="275480" y="1212851"/>
            <a:ext cx="11885514" cy="4130405"/>
          </a:xfrm>
        </p:spPr>
        <p:txBody>
          <a:bodyPr/>
          <a:lstStyle/>
          <a:p>
            <a:r>
              <a:rPr lang="en-US" dirty="0" smtClean="0">
                <a:solidFill>
                  <a:schemeClr val="tx2"/>
                </a:solidFill>
                <a:latin typeface="+mj-lt"/>
              </a:rPr>
              <a:t>Windows Azure Caching added to application</a:t>
            </a:r>
          </a:p>
          <a:p>
            <a:pPr lvl="1"/>
            <a:r>
              <a:rPr lang="en-US" dirty="0" smtClean="0">
                <a:solidFill>
                  <a:schemeClr val="tx2"/>
                </a:solidFill>
              </a:rPr>
              <a:t>Database was only updated as results came in (every 3 -15 minutes)</a:t>
            </a:r>
            <a:endParaRPr lang="en-US" dirty="0">
              <a:solidFill>
                <a:schemeClr val="tx2"/>
              </a:solidFill>
            </a:endParaRPr>
          </a:p>
          <a:p>
            <a:pPr lvl="1"/>
            <a:r>
              <a:rPr lang="en-US" dirty="0" smtClean="0">
                <a:solidFill>
                  <a:schemeClr val="tx2"/>
                </a:solidFill>
              </a:rPr>
              <a:t>Results were loaded into the cache</a:t>
            </a:r>
          </a:p>
          <a:p>
            <a:pPr lvl="1"/>
            <a:r>
              <a:rPr lang="en-US" dirty="0" smtClean="0">
                <a:solidFill>
                  <a:schemeClr val="tx2"/>
                </a:solidFill>
              </a:rPr>
              <a:t>The web front end accessed the cache for the results</a:t>
            </a:r>
          </a:p>
          <a:p>
            <a:r>
              <a:rPr lang="en-US" dirty="0" smtClean="0">
                <a:solidFill>
                  <a:schemeClr val="tx2"/>
                </a:solidFill>
                <a:latin typeface="+mj-lt"/>
              </a:rPr>
              <a:t>Result</a:t>
            </a:r>
          </a:p>
          <a:p>
            <a:pPr lvl="1"/>
            <a:r>
              <a:rPr lang="en-US" dirty="0" smtClean="0">
                <a:solidFill>
                  <a:schemeClr val="tx2"/>
                </a:solidFill>
              </a:rPr>
              <a:t>Decreased calls to the database</a:t>
            </a:r>
          </a:p>
          <a:p>
            <a:pPr lvl="1"/>
            <a:r>
              <a:rPr lang="en-US" dirty="0" smtClean="0">
                <a:solidFill>
                  <a:schemeClr val="tx2"/>
                </a:solidFill>
              </a:rPr>
              <a:t>Improved performance</a:t>
            </a:r>
          </a:p>
          <a:p>
            <a:pPr lvl="1"/>
            <a:r>
              <a:rPr lang="en-US" dirty="0" smtClean="0">
                <a:solidFill>
                  <a:schemeClr val="tx2"/>
                </a:solidFill>
              </a:rPr>
              <a:t>Improved scalability</a:t>
            </a:r>
          </a:p>
          <a:p>
            <a:pPr lvl="1"/>
            <a:r>
              <a:rPr lang="en-US" dirty="0" smtClean="0">
                <a:solidFill>
                  <a:schemeClr val="tx2"/>
                </a:solidFill>
              </a:rPr>
              <a:t>Fast time-to-solution</a:t>
            </a:r>
          </a:p>
          <a:p>
            <a:pPr lvl="1"/>
            <a:r>
              <a:rPr lang="en-US" sz="2448" b="1" u="sng" dirty="0">
                <a:solidFill>
                  <a:schemeClr val="tx2"/>
                </a:solidFill>
                <a:latin typeface="+mj-lt"/>
              </a:rPr>
              <a:t>Success on election night!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63993" y="3444230"/>
            <a:ext cx="5697948" cy="2816869"/>
          </a:xfrm>
          <a:prstGeom prst="rect">
            <a:avLst/>
          </a:prstGeom>
          <a:noFill/>
        </p:spPr>
      </p:pic>
    </p:spTree>
    <p:extLst>
      <p:ext uri="{BB962C8B-B14F-4D97-AF65-F5344CB8AC3E}">
        <p14:creationId xmlns:p14="http://schemas.microsoft.com/office/powerpoint/2010/main" val="83032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Architecture</a:t>
            </a:r>
            <a:endParaRPr lang="en-US" dirty="0"/>
          </a:p>
        </p:txBody>
      </p:sp>
      <p:sp>
        <p:nvSpPr>
          <p:cNvPr id="4" name="Rectangle 3"/>
          <p:cNvSpPr/>
          <p:nvPr/>
        </p:nvSpPr>
        <p:spPr bwMode="auto">
          <a:xfrm>
            <a:off x="2103438" y="3497263"/>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Co-located</a:t>
            </a:r>
          </a:p>
        </p:txBody>
      </p:sp>
      <p:sp>
        <p:nvSpPr>
          <p:cNvPr id="5" name="Rectangle 4"/>
          <p:cNvSpPr/>
          <p:nvPr/>
        </p:nvSpPr>
        <p:spPr bwMode="auto">
          <a:xfrm>
            <a:off x="3921417" y="3497243"/>
            <a:ext cx="1782827" cy="182878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Dedicated</a:t>
            </a:r>
          </a:p>
        </p:txBody>
      </p:sp>
      <p:sp>
        <p:nvSpPr>
          <p:cNvPr id="7" name="Rectangle 6"/>
          <p:cNvSpPr/>
          <p:nvPr/>
        </p:nvSpPr>
        <p:spPr bwMode="auto">
          <a:xfrm>
            <a:off x="283241" y="3497243"/>
            <a:ext cx="1782828" cy="18288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040" b="1" dirty="0">
                <a:solidFill>
                  <a:schemeClr val="tx1"/>
                </a:solidFill>
              </a:rPr>
              <a:t>Shared</a:t>
            </a:r>
          </a:p>
        </p:txBody>
      </p:sp>
    </p:spTree>
    <p:extLst>
      <p:ext uri="{BB962C8B-B14F-4D97-AF65-F5344CB8AC3E}">
        <p14:creationId xmlns:p14="http://schemas.microsoft.com/office/powerpoint/2010/main" val="149237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Caching</a:t>
            </a:r>
            <a:endParaRPr lang="en-US" dirty="0"/>
          </a:p>
        </p:txBody>
      </p:sp>
      <p:sp>
        <p:nvSpPr>
          <p:cNvPr id="3" name="Text Placeholder 2"/>
          <p:cNvSpPr>
            <a:spLocks noGrp="1"/>
          </p:cNvSpPr>
          <p:nvPr>
            <p:ph type="body" sz="quarter" idx="10"/>
          </p:nvPr>
        </p:nvSpPr>
        <p:spPr>
          <a:xfrm>
            <a:off x="275480" y="1212851"/>
            <a:ext cx="11885514" cy="1312454"/>
          </a:xfrm>
        </p:spPr>
        <p:txBody>
          <a:bodyPr/>
          <a:lstStyle/>
          <a:p>
            <a:r>
              <a:rPr lang="en-US" dirty="0" smtClean="0">
                <a:solidFill>
                  <a:schemeClr val="accent1"/>
                </a:solidFill>
                <a:latin typeface="+mj-lt"/>
              </a:rPr>
              <a:t>Original multitenant Caching service</a:t>
            </a:r>
          </a:p>
          <a:p>
            <a:pPr lvl="1"/>
            <a:r>
              <a:rPr lang="en-US" dirty="0" smtClean="0"/>
              <a:t>April 2011 release with tiered offerings from 128 MB ($45/month) to 4GB ($325/month)</a:t>
            </a:r>
          </a:p>
          <a:p>
            <a:pPr lvl="1"/>
            <a:r>
              <a:rPr lang="en-US" dirty="0" smtClean="0"/>
              <a:t>Challenges: performance, features, throttling, cost</a:t>
            </a:r>
            <a:endParaRPr lang="en-US" dirty="0"/>
          </a:p>
        </p:txBody>
      </p:sp>
      <p:sp>
        <p:nvSpPr>
          <p:cNvPr id="5" name="Rectangle 4"/>
          <p:cNvSpPr/>
          <p:nvPr/>
        </p:nvSpPr>
        <p:spPr bwMode="auto">
          <a:xfrm>
            <a:off x="732675" y="2857189"/>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6" name="Rectangle 5"/>
          <p:cNvSpPr/>
          <p:nvPr/>
        </p:nvSpPr>
        <p:spPr bwMode="auto">
          <a:xfrm>
            <a:off x="732675" y="4685969"/>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8" name="Rectangle 7"/>
          <p:cNvSpPr/>
          <p:nvPr/>
        </p:nvSpPr>
        <p:spPr bwMode="auto">
          <a:xfrm>
            <a:off x="2561196" y="2857189"/>
            <a:ext cx="1782827"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9" name="Rectangle 8"/>
          <p:cNvSpPr/>
          <p:nvPr/>
        </p:nvSpPr>
        <p:spPr bwMode="auto">
          <a:xfrm>
            <a:off x="2561196" y="4685969"/>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ct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pic>
        <p:nvPicPr>
          <p:cNvPr id="13" name="Picture 1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88538" y="2399994"/>
            <a:ext cx="5218151" cy="3434365"/>
          </a:xfrm>
          <a:prstGeom prst="rect">
            <a:avLst/>
          </a:prstGeom>
        </p:spPr>
      </p:pic>
      <p:sp>
        <p:nvSpPr>
          <p:cNvPr id="14" name="TextBox 13"/>
          <p:cNvSpPr txBox="1"/>
          <p:nvPr/>
        </p:nvSpPr>
        <p:spPr>
          <a:xfrm>
            <a:off x="8374540" y="3815765"/>
            <a:ext cx="1708038" cy="785087"/>
          </a:xfrm>
          <a:prstGeom prst="rect">
            <a:avLst/>
          </a:prstGeom>
          <a:noFill/>
        </p:spPr>
        <p:txBody>
          <a:bodyPr wrap="square" lIns="182839" tIns="146272" rIns="182839" bIns="146272" rtlCol="0">
            <a:spAutoFit/>
          </a:bodyPr>
          <a:lstStyle/>
          <a:p>
            <a:pPr>
              <a:lnSpc>
                <a:spcPct val="90000"/>
              </a:lnSpc>
              <a:spcAft>
                <a:spcPts val="600"/>
              </a:spcAft>
            </a:pPr>
            <a:r>
              <a:rPr lang="en-US" sz="3536" b="1" dirty="0">
                <a:gradFill>
                  <a:gsLst>
                    <a:gs pos="2917">
                      <a:schemeClr val="tx1"/>
                    </a:gs>
                    <a:gs pos="30000">
                      <a:schemeClr val="tx1"/>
                    </a:gs>
                  </a:gsLst>
                  <a:lin ang="5400000" scaled="0"/>
                </a:gradFill>
              </a:rPr>
              <a:t>Cache</a:t>
            </a:r>
          </a:p>
        </p:txBody>
      </p:sp>
      <p:cxnSp>
        <p:nvCxnSpPr>
          <p:cNvPr id="16" name="Straight Arrow Connector 15"/>
          <p:cNvCxnSpPr/>
          <p:nvPr/>
        </p:nvCxnSpPr>
        <p:spPr>
          <a:xfrm flipV="1">
            <a:off x="4481144" y="4212799"/>
            <a:ext cx="3017059" cy="427470"/>
          </a:xfrm>
          <a:prstGeom prst="straightConnector1">
            <a:avLst/>
          </a:prstGeom>
          <a:ln w="984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6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40" dirty="0"/>
              <a:t>Caching on roles: </a:t>
            </a:r>
            <a:r>
              <a:rPr lang="en-US" sz="5440" b="1" u="sng" dirty="0"/>
              <a:t>co-located</a:t>
            </a:r>
            <a:r>
              <a:rPr lang="en-US" sz="5440" dirty="0"/>
              <a:t> topology</a:t>
            </a:r>
          </a:p>
        </p:txBody>
      </p:sp>
      <p:sp>
        <p:nvSpPr>
          <p:cNvPr id="3" name="Text Placeholder 2"/>
          <p:cNvSpPr>
            <a:spLocks noGrp="1"/>
          </p:cNvSpPr>
          <p:nvPr>
            <p:ph type="body" sz="quarter" idx="10"/>
          </p:nvPr>
        </p:nvSpPr>
        <p:spPr>
          <a:xfrm>
            <a:off x="275480" y="1212849"/>
            <a:ext cx="11885514" cy="940557"/>
          </a:xfrm>
        </p:spPr>
        <p:txBody>
          <a:bodyPr/>
          <a:lstStyle/>
          <a:p>
            <a:r>
              <a:rPr lang="en-US" sz="3808" dirty="0">
                <a:solidFill>
                  <a:schemeClr val="tx2"/>
                </a:solidFill>
              </a:rPr>
              <a:t>Host caching on an existing role in your cloud service</a:t>
            </a:r>
          </a:p>
          <a:p>
            <a:pPr lvl="1"/>
            <a:r>
              <a:rPr lang="en-US" dirty="0" smtClean="0"/>
              <a:t>Released with the October 2012 release of the Azure SDK (1.8)</a:t>
            </a:r>
          </a:p>
        </p:txBody>
      </p:sp>
      <p:sp>
        <p:nvSpPr>
          <p:cNvPr id="4" name="Rectangle 3"/>
          <p:cNvSpPr/>
          <p:nvPr/>
        </p:nvSpPr>
        <p:spPr bwMode="auto">
          <a:xfrm>
            <a:off x="3475456" y="2582872"/>
            <a:ext cx="1782827" cy="17830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5" name="Rectangle 4"/>
          <p:cNvSpPr/>
          <p:nvPr/>
        </p:nvSpPr>
        <p:spPr bwMode="auto">
          <a:xfrm>
            <a:off x="3475456" y="4411652"/>
            <a:ext cx="1782827" cy="18287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Web1</a:t>
            </a:r>
          </a:p>
        </p:txBody>
      </p:sp>
      <p:sp>
        <p:nvSpPr>
          <p:cNvPr id="6" name="Rectangle 5"/>
          <p:cNvSpPr/>
          <p:nvPr/>
        </p:nvSpPr>
        <p:spPr bwMode="auto">
          <a:xfrm>
            <a:off x="5303978" y="2582872"/>
            <a:ext cx="1782827"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7" name="Rectangle 6"/>
          <p:cNvSpPr/>
          <p:nvPr/>
        </p:nvSpPr>
        <p:spPr bwMode="auto">
          <a:xfrm>
            <a:off x="5303978" y="4411652"/>
            <a:ext cx="1782827" cy="18287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b" anchorCtr="0" compatLnSpc="1">
            <a:prstTxWarp prst="textNoShape">
              <a:avLst/>
            </a:prstTxWarp>
          </a:bodyPr>
          <a:lstStyle/>
          <a:p>
            <a:pPr algn="r" defTabSz="932284" fontAlgn="base">
              <a:spcBef>
                <a:spcPct val="0"/>
              </a:spcBef>
              <a:spcAft>
                <a:spcPct val="0"/>
              </a:spcAft>
            </a:pPr>
            <a:r>
              <a:rPr lang="en-US" sz="2040" dirty="0">
                <a:gradFill>
                  <a:gsLst>
                    <a:gs pos="0">
                      <a:srgbClr val="FFFFFF"/>
                    </a:gs>
                    <a:gs pos="100000">
                      <a:srgbClr val="FFFFFF"/>
                    </a:gs>
                  </a:gsLst>
                  <a:lin ang="5400000" scaled="0"/>
                </a:gradFill>
              </a:rPr>
              <a:t>Worker1</a:t>
            </a:r>
          </a:p>
        </p:txBody>
      </p:sp>
      <p:sp>
        <p:nvSpPr>
          <p:cNvPr id="8" name="Rectangle 7"/>
          <p:cNvSpPr/>
          <p:nvPr/>
        </p:nvSpPr>
        <p:spPr bwMode="auto">
          <a:xfrm>
            <a:off x="3566880" y="2674312"/>
            <a:ext cx="365703" cy="3474682"/>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448" dirty="0">
                <a:solidFill>
                  <a:schemeClr val="bg1"/>
                </a:solidFill>
              </a:rPr>
              <a:t>Cache</a:t>
            </a:r>
          </a:p>
        </p:txBody>
      </p:sp>
      <p:sp>
        <p:nvSpPr>
          <p:cNvPr id="9" name="Rectangle 8"/>
          <p:cNvSpPr/>
          <p:nvPr/>
        </p:nvSpPr>
        <p:spPr bwMode="auto">
          <a:xfrm>
            <a:off x="5372578" y="2674312"/>
            <a:ext cx="365703" cy="3474682"/>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27" rIns="0" bIns="46627" numCol="1" rtlCol="0" anchor="ctr" anchorCtr="0" compatLnSpc="1">
            <a:prstTxWarp prst="textNoShape">
              <a:avLst/>
            </a:prstTxWarp>
          </a:bodyPr>
          <a:lstStyle/>
          <a:p>
            <a:pPr algn="ctr" defTabSz="932284" fontAlgn="base">
              <a:spcBef>
                <a:spcPct val="0"/>
              </a:spcBef>
              <a:spcAft>
                <a:spcPct val="0"/>
              </a:spcAft>
            </a:pPr>
            <a:r>
              <a:rPr lang="en-US" sz="2448" dirty="0">
                <a:solidFill>
                  <a:schemeClr val="bg1"/>
                </a:solidFill>
              </a:rPr>
              <a:t>Cache</a:t>
            </a:r>
          </a:p>
        </p:txBody>
      </p:sp>
    </p:spTree>
    <p:extLst>
      <p:ext uri="{BB962C8B-B14F-4D97-AF65-F5344CB8AC3E}">
        <p14:creationId xmlns:p14="http://schemas.microsoft.com/office/powerpoint/2010/main" val="313212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1905</TotalTime>
  <Words>3498</Words>
  <Application>Microsoft Office PowerPoint</Application>
  <PresentationFormat>Custom</PresentationFormat>
  <Paragraphs>521</Paragraphs>
  <Slides>56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Consolas</vt:lpstr>
      <vt:lpstr>Segoe UI</vt:lpstr>
      <vt:lpstr>Segoe UI Light</vt:lpstr>
      <vt:lpstr>Wingdings</vt:lpstr>
      <vt:lpstr>TechEd_2013_Template_16x9</vt:lpstr>
      <vt:lpstr>PowerPoint Presentation</vt:lpstr>
      <vt:lpstr>Maximum Performance: Accelerate Your Cloud Services Applications with Windows Azure Caching</vt:lpstr>
      <vt:lpstr>Session Objectives And Takeaways</vt:lpstr>
      <vt:lpstr>Why Caching?</vt:lpstr>
      <vt:lpstr>Customer Advisory Team (CAT) Engagement</vt:lpstr>
      <vt:lpstr>Solution: Windows Azure Caching  </vt:lpstr>
      <vt:lpstr>Architecture</vt:lpstr>
      <vt:lpstr>Shared Caching</vt:lpstr>
      <vt:lpstr>Caching on roles: co-located topology</vt:lpstr>
      <vt:lpstr>Caching on roles: dedicated topology</vt:lpstr>
      <vt:lpstr>Developer Basics</vt:lpstr>
      <vt:lpstr>Configure the Caching Role</vt:lpstr>
      <vt:lpstr>Configure the Caching Clients</vt:lpstr>
      <vt:lpstr>Demo: Add Caching to an existing cloud service</vt:lpstr>
      <vt:lpstr>Coding basics: create a cache client</vt:lpstr>
      <vt:lpstr>Coding basics: Put, Get, and Remove</vt:lpstr>
      <vt:lpstr>ASP.NET Providers: session state &amp; output</vt:lpstr>
      <vt:lpstr>Demo: NFL Standings</vt:lpstr>
      <vt:lpstr>Advanced Features</vt:lpstr>
      <vt:lpstr>High Availability (disabled)</vt:lpstr>
      <vt:lpstr>High Availability (enabled)</vt:lpstr>
      <vt:lpstr>Demo: High Availability</vt:lpstr>
      <vt:lpstr>Regions</vt:lpstr>
      <vt:lpstr>Regions: tagging, searching, &amp; clearing</vt:lpstr>
      <vt:lpstr>Demo: Regions</vt:lpstr>
      <vt:lpstr>Local Cache</vt:lpstr>
      <vt:lpstr>Demo: Local Cache</vt:lpstr>
      <vt:lpstr>Notifications</vt:lpstr>
      <vt:lpstr>Notifications: local cache &amp; cache events</vt:lpstr>
      <vt:lpstr>Demo: Notifications</vt:lpstr>
      <vt:lpstr>Capacity Planning</vt:lpstr>
      <vt:lpstr>Determine Cache Requirements</vt:lpstr>
      <vt:lpstr>Capacity Planning Tool</vt:lpstr>
      <vt:lpstr>Co-located Capacity Planner</vt:lpstr>
      <vt:lpstr>Dedicated Role Capacity Planner</vt:lpstr>
      <vt:lpstr>Demo: Capacity Planning</vt:lpstr>
      <vt:lpstr>Diagnostics</vt:lpstr>
      <vt:lpstr>Diagnostic Level</vt:lpstr>
      <vt:lpstr>Configuring Diagnostic Level</vt:lpstr>
      <vt:lpstr>Set Diagnostic Level in cscfg</vt:lpstr>
      <vt:lpstr>Set Diagnostic Level in Portal</vt:lpstr>
      <vt:lpstr>Start Diagnostic Collection</vt:lpstr>
      <vt:lpstr>View Collected Diagnostic Data</vt:lpstr>
      <vt:lpstr>Demo: Caching Diagnostics</vt:lpstr>
      <vt:lpstr>Patterns &amp; Guidelines</vt:lpstr>
      <vt:lpstr>Cache Population/Update Strategy</vt:lpstr>
      <vt:lpstr>Guidelines</vt:lpstr>
      <vt:lpstr>Guidelines</vt:lpstr>
      <vt:lpstr>In Review: Session Objectives And Takeaways</vt:lpstr>
      <vt:lpstr>Resources</vt:lpstr>
      <vt:lpstr>Track Resources &amp; Calls To Action</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WAD-B326 Maximum Performance: Accelerate Your Cloud Services Applications with Windows Azure Caching</dc:title>
  <dc:subject>TechEd 2013</dc:subject>
  <dc:creator>Steve Danielson</dc:creator>
  <cp:keywords>TechEd 2013</cp:keywords>
  <dc:description>Template by: Jordan Cayabyab, Artitudes Design, Inc.
Formatting by: Brett Perry Silver Fox Productions Inc.
Audience Type: Internal/External</dc:description>
  <cp:lastModifiedBy>Shows</cp:lastModifiedBy>
  <cp:revision>42</cp:revision>
  <dcterms:created xsi:type="dcterms:W3CDTF">2013-04-23T17:53:56Z</dcterms:created>
  <dcterms:modified xsi:type="dcterms:W3CDTF">2013-06-04T19:49:15Z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